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43"/>
  </p:notesMasterIdLst>
  <p:sldIdLst>
    <p:sldId id="256" r:id="rId2"/>
    <p:sldId id="327" r:id="rId3"/>
    <p:sldId id="258" r:id="rId4"/>
    <p:sldId id="259" r:id="rId5"/>
    <p:sldId id="266" r:id="rId6"/>
    <p:sldId id="260" r:id="rId7"/>
    <p:sldId id="269" r:id="rId8"/>
    <p:sldId id="262" r:id="rId9"/>
    <p:sldId id="288" r:id="rId10"/>
    <p:sldId id="289" r:id="rId11"/>
    <p:sldId id="270" r:id="rId12"/>
    <p:sldId id="280" r:id="rId13"/>
    <p:sldId id="271" r:id="rId14"/>
    <p:sldId id="272" r:id="rId15"/>
    <p:sldId id="279" r:id="rId16"/>
    <p:sldId id="290" r:id="rId17"/>
    <p:sldId id="292" r:id="rId18"/>
    <p:sldId id="303" r:id="rId19"/>
    <p:sldId id="322" r:id="rId20"/>
    <p:sldId id="294" r:id="rId21"/>
    <p:sldId id="296" r:id="rId22"/>
    <p:sldId id="298" r:id="rId23"/>
    <p:sldId id="300" r:id="rId24"/>
    <p:sldId id="305" r:id="rId25"/>
    <p:sldId id="312" r:id="rId26"/>
    <p:sldId id="314" r:id="rId27"/>
    <p:sldId id="331" r:id="rId28"/>
    <p:sldId id="317" r:id="rId29"/>
    <p:sldId id="318" r:id="rId30"/>
    <p:sldId id="325" r:id="rId31"/>
    <p:sldId id="339" r:id="rId32"/>
    <p:sldId id="329" r:id="rId33"/>
    <p:sldId id="332" r:id="rId34"/>
    <p:sldId id="337" r:id="rId35"/>
    <p:sldId id="333" r:id="rId36"/>
    <p:sldId id="334" r:id="rId37"/>
    <p:sldId id="335" r:id="rId38"/>
    <p:sldId id="320" r:id="rId39"/>
    <p:sldId id="328" r:id="rId40"/>
    <p:sldId id="321" r:id="rId41"/>
    <p:sldId id="324" r:id="rId4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108" autoAdjust="0"/>
  </p:normalViewPr>
  <p:slideViewPr>
    <p:cSldViewPr>
      <p:cViewPr>
        <p:scale>
          <a:sx n="64" d="100"/>
          <a:sy n="64" d="100"/>
        </p:scale>
        <p:origin x="-1949" y="-2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PH"/>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D75BD1B1-6997-4CC0-8D25-C285292D4580}" type="datetimeFigureOut">
              <a:rPr lang="en-PH"/>
              <a:pPr>
                <a:defRPr/>
              </a:pPr>
              <a:t>15/01/2019</a:t>
            </a:fld>
            <a:endParaRPr lang="en-PH"/>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PH"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PH"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PH"/>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F5E232C3-8AF4-40AC-AF6D-5DB1D2BD8BB9}" type="slidenum">
              <a:rPr lang="en-PH"/>
              <a:pPr>
                <a:defRPr/>
              </a:pPr>
              <a:t>‹#›</a:t>
            </a:fld>
            <a:endParaRPr lang="en-PH"/>
          </a:p>
        </p:txBody>
      </p:sp>
    </p:spTree>
    <p:extLst>
      <p:ext uri="{BB962C8B-B14F-4D97-AF65-F5344CB8AC3E}">
        <p14:creationId xmlns:p14="http://schemas.microsoft.com/office/powerpoint/2010/main" val="34191090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vatican.va/holy_father/benedict_xvi/homilies/2006/documents/hf_ben-xvi_hom_20060910_neue-messe-munich_en.html"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smtClean="0"/>
              <a:t>In a certain sense, we might say that the Catholic bishops of the Philippines prophetically anticipated this encyclical by the Holy Father when, in 1993, they wrote in their pastoral letter on AIDS:</a:t>
            </a:r>
            <a:endParaRPr lang="en-US" smtClean="0"/>
          </a:p>
          <a:p>
            <a:pPr eaLnBrk="1" hangingPunct="1"/>
            <a:r>
              <a:rPr lang="en-GB" smtClean="0"/>
              <a:t>In announcing the Good News of salvation, in healing the sick, in forgiving sinners, in being compassionate with the multitude, Jesus showed what the Church must do. God’s people must be at the side of those who suffer. Especially for the needy and suffering today, the Church must be the Compassion of Jesus.</a:t>
            </a:r>
          </a:p>
          <a:p>
            <a:pPr eaLnBrk="1" hangingPunct="1"/>
            <a:endParaRPr lang="en-GB" smtClean="0"/>
          </a:p>
          <a:p>
            <a:pPr eaLnBrk="1" hangingPunct="1"/>
            <a:r>
              <a:rPr lang="en-US" smtClean="0"/>
              <a:t>Catholic Bishops’ Conference of the Philippines, </a:t>
            </a:r>
            <a:r>
              <a:rPr lang="en-US" i="1" smtClean="0"/>
              <a:t>The Compassion of Jesus, </a:t>
            </a:r>
            <a:r>
              <a:rPr lang="en-US" smtClean="0"/>
              <a:t>23 January 1993.</a:t>
            </a:r>
          </a:p>
          <a:p>
            <a:pPr eaLnBrk="1" hangingPunct="1"/>
            <a:endParaRPr lang="en-US" smtClean="0"/>
          </a:p>
          <a:p>
            <a:pPr eaLnBrk="1" hangingPunct="1"/>
            <a:endParaRPr lang="en-US" smtClean="0"/>
          </a:p>
        </p:txBody>
      </p:sp>
      <p:sp>
        <p:nvSpPr>
          <p:cNvPr id="4" name="Slide Number Placeholder 3"/>
          <p:cNvSpPr>
            <a:spLocks noGrp="1"/>
          </p:cNvSpPr>
          <p:nvPr>
            <p:ph type="sldNum" sz="quarter" idx="5"/>
          </p:nvPr>
        </p:nvSpPr>
        <p:spPr/>
        <p:txBody>
          <a:bodyPr/>
          <a:lstStyle/>
          <a:p>
            <a:pPr>
              <a:defRPr/>
            </a:pPr>
            <a:fld id="{55D52E0F-5B7D-468F-AAB9-12154FFB780D}" type="slidenum">
              <a:rPr lang="en-US" smtClean="0"/>
              <a:pPr>
                <a:defRPr/>
              </a:pPr>
              <a:t>2</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A88A15E-33D2-4DBC-A31C-F18FCF243610}" type="slidenum">
              <a:rPr lang="en-US" smtClean="0">
                <a:ea typeface="MS PGothic" pitchFamily="34" charset="-128"/>
              </a:rPr>
              <a:pPr fontAlgn="base">
                <a:spcBef>
                  <a:spcPct val="0"/>
                </a:spcBef>
                <a:spcAft>
                  <a:spcPct val="0"/>
                </a:spcAft>
                <a:defRPr/>
              </a:pPr>
              <a:t>13</a:t>
            </a:fld>
            <a:endParaRPr lang="en-US" smtClean="0">
              <a:ea typeface="MS PGothic" pitchFamily="34" charset="-128"/>
            </a:endParaRPr>
          </a:p>
        </p:txBody>
      </p:sp>
      <p:sp>
        <p:nvSpPr>
          <p:cNvPr id="52227"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latin typeface="Times New Roman" pitchFamily="18" charset="0"/>
            </a:endParaRPr>
          </a:p>
          <a:p>
            <a:pPr eaLnBrk="1" hangingPunct="1">
              <a:spcBef>
                <a:spcPct val="0"/>
              </a:spcBef>
            </a:pPr>
            <a:r>
              <a:rPr lang="en-US" smtClean="0">
                <a:latin typeface="Times New Roman" pitchFamily="18" charset="0"/>
              </a:rPr>
              <a:t>Source: </a:t>
            </a:r>
            <a:r>
              <a:rPr lang="en-US" smtClean="0">
                <a:latin typeface="Times New Roman" pitchFamily="18" charset="0"/>
                <a:hlinkClick r:id="rId3"/>
              </a:rPr>
              <a:t>http://www.vatican.va/holy_father/benedict_xvi/homilies/2006/documents/hf_ben-xvi_hom_20060910_neue-messe-munich_en.html</a:t>
            </a:r>
            <a:endParaRPr lang="en-US"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bwMode="auto">
          <a:ln>
            <a:miter lim="800000"/>
            <a:headEnd/>
            <a:tailEnd/>
          </a:ln>
        </p:spPr>
        <p:txBody>
          <a:bodyPr/>
          <a:lstStyle/>
          <a:p>
            <a:pPr>
              <a:defRPr/>
            </a:pPr>
            <a:fld id="{4C4CBC1C-CFA0-41D3-AE09-C523440D6537}" type="slidenum">
              <a:rPr lang="en-US" smtClean="0">
                <a:ea typeface="MS PGothic" pitchFamily="34" charset="-128"/>
              </a:rPr>
              <a:pPr>
                <a:defRPr/>
              </a:pPr>
              <a:t>18</a:t>
            </a:fld>
            <a:endParaRPr lang="en-US" smtClean="0">
              <a:ea typeface="MS PGothic" pitchFamily="34" charset="-128"/>
            </a:endParaRPr>
          </a:p>
        </p:txBody>
      </p:sp>
      <p:sp>
        <p:nvSpPr>
          <p:cNvPr id="53251"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latin typeface="Times New Roman" pitchFamily="18" charset="0"/>
              </a:rPr>
              <a:t>	Church teaching has helped to reduce stigmatization and discrimination toward people living with HIV and AIDS. The “myth” that AIDS is God’s punishment on sinners has been strongly opposed by various Episcopal Conferences.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bwMode="auto">
          <a:ln>
            <a:miter lim="800000"/>
            <a:headEnd/>
            <a:tailEnd/>
          </a:ln>
        </p:spPr>
        <p:txBody>
          <a:bodyPr/>
          <a:lstStyle/>
          <a:p>
            <a:pPr>
              <a:defRPr/>
            </a:pPr>
            <a:fld id="{F33EB8E9-0E5B-482C-BC25-DBE22C6D3009}" type="slidenum">
              <a:rPr lang="en-US" smtClean="0">
                <a:ea typeface="MS PGothic" pitchFamily="34" charset="-128"/>
              </a:rPr>
              <a:pPr>
                <a:defRPr/>
              </a:pPr>
              <a:t>25</a:t>
            </a:fld>
            <a:endParaRPr lang="en-US" smtClean="0">
              <a:ea typeface="MS PGothic" pitchFamily="34" charset="-128"/>
            </a:endParaRPr>
          </a:p>
        </p:txBody>
      </p:sp>
      <p:sp>
        <p:nvSpPr>
          <p:cNvPr id="54275"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latin typeface="Times New Roman" pitchFamily="18" charset="0"/>
              </a:rPr>
              <a:t>	Now let us examine more deeply the Church’s teaching about prevention of the sexual transmission of HIV. First we must note that the issue of HIV prevention was not considered in </a:t>
            </a:r>
            <a:r>
              <a:rPr lang="en-US" i="1" smtClean="0">
                <a:latin typeface="Times New Roman" pitchFamily="18" charset="0"/>
              </a:rPr>
              <a:t>Humanae Vitae</a:t>
            </a:r>
            <a:r>
              <a:rPr lang="en-US" b="1" i="1" smtClean="0">
                <a:latin typeface="Times New Roman" pitchFamily="18" charset="0"/>
              </a:rPr>
              <a:t> </a:t>
            </a:r>
            <a:r>
              <a:rPr lang="en-US" smtClean="0">
                <a:latin typeface="Times New Roman" pitchFamily="18" charset="0"/>
              </a:rPr>
              <a:t>since, when this encyclical was written in 1968, the world was not yet aware of the HIV pandemic. The encyclical deals with use of condoms – but only within the context of contraception.  </a:t>
            </a:r>
          </a:p>
          <a:p>
            <a:pPr eaLnBrk="1" hangingPunct="1">
              <a:spcBef>
                <a:spcPct val="0"/>
              </a:spcBef>
            </a:pPr>
            <a:r>
              <a:rPr lang="en-US" smtClean="0">
                <a:latin typeface="Times New Roman" pitchFamily="18" charset="0"/>
              </a:rPr>
              <a:t>	Fr. Martin Rhonheimer, Professor of Ethics and Political Philosophy at the Pontifical University of the Holy Cross in Rome, writes on this topic as follows:</a:t>
            </a:r>
          </a:p>
          <a:p>
            <a:pPr eaLnBrk="1" hangingPunct="1">
              <a:spcBef>
                <a:spcPct val="0"/>
              </a:spcBef>
            </a:pPr>
            <a:endParaRPr lang="en-US" smtClean="0">
              <a:latin typeface="Times New Roman" pitchFamily="18" charset="0"/>
            </a:endParaRPr>
          </a:p>
          <a:p>
            <a:pPr eaLnBrk="1" hangingPunct="1">
              <a:spcBef>
                <a:spcPct val="0"/>
              </a:spcBef>
            </a:pPr>
            <a:r>
              <a:rPr lang="en-US" smtClean="0">
                <a:latin typeface="Times New Roman" pitchFamily="18" charset="0"/>
              </a:rPr>
              <a:t>	“The teaching of the Church is not about condoms or similar physical or chemical devices, but about marital love and the essentially marital meaning of human sexuality. It affirms that, if married people have a serious reason not to have children, they should modify their sexual behaviour by – at least periodic – abstinence from sexual acts. To avoid destroying both the unitive and the procreative meaning of sexual acts and therefore the fullness of mutual self-giving, they must not prevent the sexual act from being fertile while carrying on having sex.” [1]</a:t>
            </a:r>
          </a:p>
          <a:p>
            <a:pPr eaLnBrk="1" hangingPunct="1">
              <a:spcBef>
                <a:spcPct val="0"/>
              </a:spcBef>
            </a:pPr>
            <a:endParaRPr lang="en-US" smtClean="0">
              <a:latin typeface="Times New Roman" pitchFamily="18" charset="0"/>
            </a:endParaRPr>
          </a:p>
          <a:p>
            <a:pPr eaLnBrk="1" hangingPunct="1">
              <a:spcBef>
                <a:spcPct val="0"/>
              </a:spcBef>
            </a:pPr>
            <a:r>
              <a:rPr lang="en-US" smtClean="0">
                <a:latin typeface="Times New Roman" pitchFamily="18" charset="0"/>
              </a:rPr>
              <a:t>	He then proceeds to review some pastoral applications of the Church’s teaching to specific case situations:</a:t>
            </a:r>
          </a:p>
          <a:p>
            <a:pPr eaLnBrk="1" hangingPunct="1">
              <a:spcBef>
                <a:spcPct val="0"/>
              </a:spcBef>
            </a:pPr>
            <a:endParaRPr lang="en-US" smtClean="0">
              <a:latin typeface="Times New Roman" pitchFamily="18" charset="0"/>
            </a:endParaRPr>
          </a:p>
          <a:p>
            <a:pPr eaLnBrk="1" hangingPunct="1">
              <a:spcBef>
                <a:spcPct val="0"/>
              </a:spcBef>
            </a:pPr>
            <a:r>
              <a:rPr lang="en-US" smtClean="0">
                <a:latin typeface="Times New Roman" pitchFamily="18" charset="0"/>
              </a:rPr>
              <a:t>	“What do I, as a Catholic priest, tell Aids-infected promiscuous people or homosexuals who are using condoms? I will try to help them to live an upright and well-ordered sexual life. But I will not tell them not to use condoms. I simply will not talk to them about this and assume that if they choose to have sex they will at least keep a sense of responsibility. With such an attitude I fully respect the Catholic Church’s teaching on contraception. </a:t>
            </a:r>
          </a:p>
          <a:p>
            <a:pPr eaLnBrk="1" hangingPunct="1">
              <a:spcBef>
                <a:spcPct val="0"/>
              </a:spcBef>
            </a:pPr>
            <a:r>
              <a:rPr lang="en-US" smtClean="0">
                <a:latin typeface="Times New Roman" pitchFamily="18" charset="0"/>
              </a:rPr>
              <a:t>	This is not a plea for ‘exceptions’ to the norm prohibiting contraception. The norm about contraception applies without exception; the contraceptive choice is intrinsically evil. But it obviously applies only to contraceptive acts, as defined by </a:t>
            </a:r>
            <a:r>
              <a:rPr lang="en-US" i="1" smtClean="0">
                <a:latin typeface="Times New Roman" pitchFamily="18" charset="0"/>
              </a:rPr>
              <a:t>Humanae Vitae</a:t>
            </a:r>
            <a:r>
              <a:rPr lang="en-US" smtClean="0">
                <a:latin typeface="Times New Roman" pitchFamily="18" charset="0"/>
              </a:rPr>
              <a:t>, which embody a contraceptive choice. Not every act in which a device is used which from a purely physical point of view is “contraceptive”, is from a moral point of view a contraceptive act falling under the norm taught by </a:t>
            </a:r>
            <a:r>
              <a:rPr lang="en-US" i="1" smtClean="0">
                <a:latin typeface="Times New Roman" pitchFamily="18" charset="0"/>
              </a:rPr>
              <a:t>Humanae Vitae</a:t>
            </a:r>
            <a:r>
              <a:rPr lang="en-US" smtClean="0">
                <a:latin typeface="Times New Roman" pitchFamily="18" charset="0"/>
              </a:rPr>
              <a:t>. </a:t>
            </a:r>
          </a:p>
          <a:p>
            <a:pPr eaLnBrk="1" hangingPunct="1">
              <a:spcBef>
                <a:spcPct val="0"/>
              </a:spcBef>
            </a:pPr>
            <a:r>
              <a:rPr lang="en-US" smtClean="0">
                <a:latin typeface="Times New Roman" pitchFamily="18" charset="0"/>
              </a:rPr>
              <a:t>	Equally, a married man who is HIV-infected and uses the condom to protect his wife from infection is not acting to render procreation impossible, but to prevent infection. If conception is prevented, this will be an – unintentional – side-effect and will not therefore shape the moral meaning of the act as a contraceptive act. There may be other reasons to warn against the use of a condom in such a case, or to advise total continence, but these will not be because of the Church’s teaching on contraception but for pastoral or simply prudential reasons – the risk, for example, of the condom not working. Of course, this last argument does not apply to promiscuous people, because even if condoms do not always work, their use will help to reduce the evil consequences of morally evil behaviour.” [2] </a:t>
            </a:r>
          </a:p>
          <a:p>
            <a:pPr eaLnBrk="1" hangingPunct="1">
              <a:spcBef>
                <a:spcPct val="0"/>
              </a:spcBef>
            </a:pPr>
            <a:r>
              <a:rPr lang="en-US" smtClean="0">
                <a:latin typeface="Times New Roman" pitchFamily="18" charset="0"/>
              </a:rPr>
              <a:t>[1] and [2] Source: Martin Rhonheimer, “The Truth about Condoms,” </a:t>
            </a:r>
            <a:r>
              <a:rPr lang="en-US" i="1" smtClean="0">
                <a:latin typeface="Times New Roman" pitchFamily="18" charset="0"/>
              </a:rPr>
              <a:t>The Tablet, </a:t>
            </a:r>
            <a:r>
              <a:rPr lang="en-US" smtClean="0">
                <a:latin typeface="Times New Roman" pitchFamily="18" charset="0"/>
              </a:rPr>
              <a:t>07 October 2004.</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bwMode="auto">
          <a:ln>
            <a:miter lim="800000"/>
            <a:headEnd/>
            <a:tailEnd/>
          </a:ln>
        </p:spPr>
        <p:txBody>
          <a:bodyPr/>
          <a:lstStyle/>
          <a:p>
            <a:pPr>
              <a:defRPr/>
            </a:pPr>
            <a:fld id="{ADA21D23-BBA6-4B8F-B42D-6AA4773C8220}" type="slidenum">
              <a:rPr lang="en-US" smtClean="0">
                <a:ea typeface="MS PGothic" pitchFamily="34" charset="-128"/>
              </a:rPr>
              <a:pPr>
                <a:defRPr/>
              </a:pPr>
              <a:t>26</a:t>
            </a:fld>
            <a:endParaRPr lang="en-US" smtClean="0">
              <a:ea typeface="MS PGothic" pitchFamily="34" charset="-128"/>
            </a:endParaRPr>
          </a:p>
        </p:txBody>
      </p:sp>
      <p:sp>
        <p:nvSpPr>
          <p:cNvPr id="55299"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3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zh-CN" smtClean="0">
                <a:latin typeface="Times New Roman" pitchFamily="18" charset="0"/>
              </a:rPr>
              <a:t>	In November 2000, Bishop Maurice E. Piat, C.S.Sp., Bishop of Port-Louis, Mauritius, compellingly communicated the Church’s teaching about restricting sexual activity to marriage. He wrote:</a:t>
            </a:r>
          </a:p>
          <a:p>
            <a:pPr eaLnBrk="1" hangingPunct="1">
              <a:spcBef>
                <a:spcPct val="0"/>
              </a:spcBef>
            </a:pPr>
            <a:r>
              <a:rPr lang="en-GB" altLang="zh-CN" smtClean="0">
                <a:latin typeface="Times New Roman" pitchFamily="18" charset="0"/>
              </a:rPr>
              <a:t>	“The Catholic Church makes her contribution to the struggle against AIDS and against maladies that are sexually transmitted with the means that are her own, by appealing to what is most noble in the human being: one’s conscience. Indeed, what allows a person to become truly responsible, is to learn how to reflect on his behaviour, to know how to control himself and to become free by being honest in relation to the moral values of life. By reflecting on his sexual behaviours and by confronting moral values, each one is called to become more human by being inspired by the meaning of love, fidelity and chastity. Chastity is precisely the virtue of the successful integration of sexuality in the life of a person. (</a:t>
            </a:r>
            <a:r>
              <a:rPr lang="en-GB" altLang="zh-CN" i="1" smtClean="0">
                <a:latin typeface="Times New Roman" pitchFamily="18" charset="0"/>
              </a:rPr>
              <a:t>Catechism of the Catholic Church</a:t>
            </a:r>
            <a:r>
              <a:rPr lang="en-GB" altLang="zh-CN" smtClean="0">
                <a:latin typeface="Times New Roman" pitchFamily="18" charset="0"/>
              </a:rPr>
              <a:t>, no. 2337)”</a:t>
            </a:r>
          </a:p>
          <a:p>
            <a:pPr eaLnBrk="1" hangingPunct="1">
              <a:spcBef>
                <a:spcPct val="0"/>
              </a:spcBef>
            </a:pPr>
            <a:r>
              <a:rPr lang="en-GB" altLang="zh-CN" smtClean="0">
                <a:latin typeface="Times New Roman" pitchFamily="18" charset="0"/>
              </a:rPr>
              <a:t>	At the same time, he urged those who do not abide by Church teaching to take means to reduce the risk of sexual transmission of HIV.</a:t>
            </a:r>
            <a:endParaRPr lang="en-US" sz="800" smtClean="0">
              <a:solidFill>
                <a:srgbClr val="FFFF66"/>
              </a:solidFill>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2603942-C0A2-4790-A477-A6DBB820A96F}" type="slidenum">
              <a:rPr lang="en-US"/>
              <a:pPr>
                <a:defRPr/>
              </a:pPr>
              <a:t>27</a:t>
            </a:fld>
            <a:endParaRPr lang="en-US"/>
          </a:p>
        </p:txBody>
      </p:sp>
      <p:sp>
        <p:nvSpPr>
          <p:cNvPr id="56323"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000" u="sng" smtClean="0"/>
              <a:t>Conclusion</a:t>
            </a:r>
            <a:endParaRPr lang="en-US" sz="1000" smtClean="0"/>
          </a:p>
          <a:p>
            <a:r>
              <a:rPr lang="en-US" smtClean="0"/>
              <a:t>Is it possible for Catholic Church-related organisations to maintain their unique identity and integrity while facilitating HIV prevention education programmes? Through partnership with those who hold teaching authority in the Church and with those most vulnerable or already affected, most especially the young, such efforts are taking place on a daily basis and in every part of the world. Moreover, the results being achieved, in terms of significant behaviour change, will be longer-lasting and more effective than one-sided and incomplete condom promotion campaigns. Thus I will conclude with insights offered by  Fr. Martin Rhonheimer, a priest of  Opus Dei and professor of Ethics and Political Philosophy at the Pontifical University of the Holy Cross in Rome. He points out that the Catholic Church’s teaching on sexual relationships has been and always will be focused on marriage and the family. At the same time, he recognizes that those who do not  conform to the teaching of the Church may have need of information to reduce the harm they could bring to themselves and/or others:</a:t>
            </a:r>
          </a:p>
          <a:p>
            <a:r>
              <a:rPr lang="en-US" sz="1000" smtClean="0"/>
              <a:t> The teaching of the Church is not about condoms or similar physical or chemical devices, but about marital love and the essentially marital meaning of human sexuality … Stopping the worldwide Aids epidemic is not a question about the morality of using condoms, but about how to effectively prevent people from causing the disastrous consequences of their immoral sexual behaviour …</a:t>
            </a:r>
          </a:p>
          <a:p>
            <a:r>
              <a:rPr lang="en-US" sz="1000" smtClean="0"/>
              <a:t>Campaigns to promote abstinence and fidelity are certainly and ultimately the only effective long-term remedy to combat Aids. So there is no reason for the Church to consider the campaigns promoting condoms as helpful for the future of human society. But nor can the Church possibly teach that people engaged in immoral lifestyles should avoid them.</a:t>
            </a:r>
            <a:r>
              <a:rPr lang="en-US" sz="1000" smtClean="0">
                <a:hlinkClick r:id="" action="ppaction://noaction"/>
              </a:rPr>
              <a:t>[1]</a:t>
            </a:r>
            <a:r>
              <a:rPr lang="en-US" sz="1000" smtClean="0"/>
              <a:t> </a:t>
            </a:r>
          </a:p>
          <a:p>
            <a:r>
              <a:rPr lang="en-US" sz="1000" smtClean="0"/>
              <a:t/>
            </a:r>
            <a:br>
              <a:rPr lang="en-US" sz="1000" smtClean="0"/>
            </a:br>
            <a:r>
              <a:rPr lang="en-US" sz="1000" smtClean="0">
                <a:hlinkClick r:id="" action="ppaction://noaction"/>
              </a:rPr>
              <a:t>[1]</a:t>
            </a:r>
            <a:r>
              <a:rPr lang="en-US" sz="1000" smtClean="0"/>
              <a:t> Martin Rhonheimer, “The Truth about Condoms”, in </a:t>
            </a:r>
            <a:r>
              <a:rPr lang="en-US" sz="1000" i="1" smtClean="0"/>
              <a:t>The Tablet, </a:t>
            </a:r>
            <a:r>
              <a:rPr lang="en-US" sz="1000" smtClean="0"/>
              <a:t>07 October 2005.</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bwMode="auto">
          <a:ln>
            <a:miter lim="800000"/>
            <a:headEnd/>
            <a:tailEnd/>
          </a:ln>
        </p:spPr>
        <p:txBody>
          <a:bodyPr/>
          <a:lstStyle/>
          <a:p>
            <a:pPr>
              <a:defRPr/>
            </a:pPr>
            <a:fld id="{C7FEEE46-81D0-422B-B0EA-09B4E80F6262}" type="slidenum">
              <a:rPr lang="en-US" smtClean="0">
                <a:ea typeface="MS PGothic" pitchFamily="34" charset="-128"/>
              </a:rPr>
              <a:pPr>
                <a:defRPr/>
              </a:pPr>
              <a:t>38</a:t>
            </a:fld>
            <a:endParaRPr lang="en-US" smtClean="0">
              <a:ea typeface="MS PGothic" pitchFamily="34" charset="-128"/>
            </a:endParaRPr>
          </a:p>
        </p:txBody>
      </p:sp>
      <p:sp>
        <p:nvSpPr>
          <p:cNvPr id="57347"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latin typeface="Times New Roman" pitchFamily="18" charset="0"/>
              </a:rPr>
              <a:t>Pope Benedict XVI has chosen to walk in the footsteps of his predecessor by encouraging the Church to become strongly engaged in the response to the global pandemic of HIV.</a:t>
            </a:r>
          </a:p>
          <a:p>
            <a:pPr eaLnBrk="1" hangingPunct="1">
              <a:spcBef>
                <a:spcPct val="0"/>
              </a:spcBef>
            </a:pPr>
            <a:endParaRPr lang="en-US"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4" name="Rectangle 3"/>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Straight Connector 4"/>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12" name="Title 11"/>
          <p:cNvSpPr>
            <a:spLocks noGrp="1"/>
          </p:cNvSpPr>
          <p:nvPr>
            <p:ph type="ctrTitle"/>
          </p:nvPr>
        </p:nvSpPr>
        <p:spPr>
          <a:xfrm>
            <a:off x="3366868" y="533400"/>
            <a:ext cx="5105400" cy="2868168"/>
          </a:xfrm>
        </p:spPr>
        <p:txBody>
          <a:bodyPr>
            <a:noAutofit/>
          </a:bodyPr>
          <a:lstStyle>
            <a:lvl1pPr algn="r">
              <a:defRPr sz="4200" b="1"/>
            </a:lvl1pPr>
            <a:extLst/>
          </a:lstStyle>
          <a:p>
            <a:r>
              <a:rPr lang="en-US" smtClean="0"/>
              <a:t>Click to edit Master title style</a:t>
            </a:r>
            <a:endParaRPr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6" name="Date Placeholder 30"/>
          <p:cNvSpPr>
            <a:spLocks noGrp="1"/>
          </p:cNvSpPr>
          <p:nvPr>
            <p:ph type="dt" sz="half" idx="10"/>
          </p:nvPr>
        </p:nvSpPr>
        <p:spPr>
          <a:xfrm>
            <a:off x="5870575" y="6557963"/>
            <a:ext cx="2003425" cy="227012"/>
          </a:xfrm>
        </p:spPr>
        <p:txBody>
          <a:bodyPr/>
          <a:lstStyle>
            <a:lvl1pPr>
              <a:defRPr lang="en-US">
                <a:solidFill>
                  <a:srgbClr val="FFFFFF"/>
                </a:solidFill>
              </a:defRPr>
            </a:lvl1pPr>
            <a:extLst/>
          </a:lstStyle>
          <a:p>
            <a:pPr>
              <a:defRPr/>
            </a:pPr>
            <a:fld id="{5A7F2010-862F-4394-9B0D-51F373D8F54F}" type="datetimeFigureOut">
              <a:rPr lang="en-PH"/>
              <a:pPr>
                <a:defRPr/>
              </a:pPr>
              <a:t>15/01/2019</a:t>
            </a:fld>
            <a:endParaRPr lang="en-PH"/>
          </a:p>
        </p:txBody>
      </p:sp>
      <p:sp>
        <p:nvSpPr>
          <p:cNvPr id="7" name="Footer Placeholder 17"/>
          <p:cNvSpPr>
            <a:spLocks noGrp="1"/>
          </p:cNvSpPr>
          <p:nvPr>
            <p:ph type="ftr" sz="quarter" idx="11"/>
          </p:nvPr>
        </p:nvSpPr>
        <p:spPr>
          <a:xfrm>
            <a:off x="2819400" y="6557963"/>
            <a:ext cx="2927350" cy="228600"/>
          </a:xfrm>
        </p:spPr>
        <p:txBody>
          <a:bodyPr/>
          <a:lstStyle>
            <a:lvl1pPr>
              <a:defRPr lang="en-US">
                <a:solidFill>
                  <a:srgbClr val="FFFFFF"/>
                </a:solidFill>
              </a:defRPr>
            </a:lvl1pPr>
            <a:extLst/>
          </a:lstStyle>
          <a:p>
            <a:pPr>
              <a:defRPr/>
            </a:pPr>
            <a:endParaRPr lang="en-PH"/>
          </a:p>
        </p:txBody>
      </p:sp>
      <p:sp>
        <p:nvSpPr>
          <p:cNvPr id="8" name="Slide Number Placeholder 28"/>
          <p:cNvSpPr>
            <a:spLocks noGrp="1"/>
          </p:cNvSpPr>
          <p:nvPr>
            <p:ph type="sldNum" sz="quarter" idx="12"/>
          </p:nvPr>
        </p:nvSpPr>
        <p:spPr>
          <a:xfrm>
            <a:off x="7880350" y="6556375"/>
            <a:ext cx="588963" cy="228600"/>
          </a:xfrm>
        </p:spPr>
        <p:txBody>
          <a:bodyPr/>
          <a:lstStyle>
            <a:lvl1pPr>
              <a:defRPr lang="en-US">
                <a:solidFill>
                  <a:srgbClr val="FFFFFF"/>
                </a:solidFill>
              </a:defRPr>
            </a:lvl1pPr>
            <a:extLst/>
          </a:lstStyle>
          <a:p>
            <a:pPr>
              <a:defRPr/>
            </a:pPr>
            <a:fld id="{9A620E89-CCCB-4862-BCFE-E0C29916EA45}" type="slidenum">
              <a:rPr lang="en-PH"/>
              <a:pPr>
                <a:defRPr/>
              </a:pPr>
              <a:t>‹#›</a:t>
            </a:fld>
            <a:endParaRPr lang="en-PH"/>
          </a:p>
        </p:txBody>
      </p:sp>
    </p:spTree>
    <p:extLst>
      <p:ext uri="{BB962C8B-B14F-4D97-AF65-F5344CB8AC3E}">
        <p14:creationId xmlns:p14="http://schemas.microsoft.com/office/powerpoint/2010/main" val="62246757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6"/>
          <p:cNvSpPr>
            <a:spLocks noGrp="1"/>
          </p:cNvSpPr>
          <p:nvPr>
            <p:ph type="dt" sz="half" idx="10"/>
          </p:nvPr>
        </p:nvSpPr>
        <p:spPr/>
        <p:txBody>
          <a:bodyPr/>
          <a:lstStyle>
            <a:lvl1pPr>
              <a:defRPr/>
            </a:lvl1pPr>
          </a:lstStyle>
          <a:p>
            <a:pPr>
              <a:defRPr/>
            </a:pPr>
            <a:fld id="{54FEED2B-1082-4546-9689-D683E9F0FB71}" type="datetimeFigureOut">
              <a:rPr lang="en-PH"/>
              <a:pPr>
                <a:defRPr/>
              </a:pPr>
              <a:t>15/01/2019</a:t>
            </a:fld>
            <a:endParaRPr lang="en-PH"/>
          </a:p>
        </p:txBody>
      </p:sp>
      <p:sp>
        <p:nvSpPr>
          <p:cNvPr id="5" name="Footer Placeholder 3"/>
          <p:cNvSpPr>
            <a:spLocks noGrp="1"/>
          </p:cNvSpPr>
          <p:nvPr>
            <p:ph type="ftr" sz="quarter" idx="11"/>
          </p:nvPr>
        </p:nvSpPr>
        <p:spPr/>
        <p:txBody>
          <a:bodyPr/>
          <a:lstStyle>
            <a:lvl1pPr>
              <a:defRPr/>
            </a:lvl1pPr>
          </a:lstStyle>
          <a:p>
            <a:pPr>
              <a:defRPr/>
            </a:pPr>
            <a:endParaRPr lang="en-PH"/>
          </a:p>
        </p:txBody>
      </p:sp>
      <p:sp>
        <p:nvSpPr>
          <p:cNvPr id="6" name="Slide Number Placeholder 15"/>
          <p:cNvSpPr>
            <a:spLocks noGrp="1"/>
          </p:cNvSpPr>
          <p:nvPr>
            <p:ph type="sldNum" sz="quarter" idx="12"/>
          </p:nvPr>
        </p:nvSpPr>
        <p:spPr/>
        <p:txBody>
          <a:bodyPr/>
          <a:lstStyle>
            <a:lvl1pPr>
              <a:defRPr/>
            </a:lvl1pPr>
          </a:lstStyle>
          <a:p>
            <a:pPr>
              <a:defRPr/>
            </a:pPr>
            <a:fld id="{3ED28B71-72BE-4D7C-8E84-48F18B461C4B}" type="slidenum">
              <a:rPr lang="en-PH"/>
              <a:pPr>
                <a:defRPr/>
              </a:pPr>
              <a:t>‹#›</a:t>
            </a:fld>
            <a:endParaRPr lang="en-PH"/>
          </a:p>
        </p:txBody>
      </p:sp>
    </p:spTree>
    <p:extLst>
      <p:ext uri="{BB962C8B-B14F-4D97-AF65-F5344CB8AC3E}">
        <p14:creationId xmlns:p14="http://schemas.microsoft.com/office/powerpoint/2010/main" val="4200035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243388" y="6557963"/>
            <a:ext cx="2001837" cy="227012"/>
          </a:xfrm>
        </p:spPr>
        <p:txBody>
          <a:bodyPr/>
          <a:lstStyle>
            <a:lvl1pPr>
              <a:defRPr/>
            </a:lvl1pPr>
            <a:extLst/>
          </a:lstStyle>
          <a:p>
            <a:pPr>
              <a:defRPr/>
            </a:pPr>
            <a:fld id="{E81E37C7-F420-4D39-BC96-1E51716E59B4}" type="datetimeFigureOut">
              <a:rPr lang="en-PH"/>
              <a:pPr>
                <a:defRPr/>
              </a:pPr>
              <a:t>15/01/2019</a:t>
            </a:fld>
            <a:endParaRPr lang="en-PH"/>
          </a:p>
        </p:txBody>
      </p:sp>
      <p:sp>
        <p:nvSpPr>
          <p:cNvPr id="5" name="Footer Placeholder 4"/>
          <p:cNvSpPr>
            <a:spLocks noGrp="1"/>
          </p:cNvSpPr>
          <p:nvPr>
            <p:ph type="ftr" sz="quarter" idx="11"/>
          </p:nvPr>
        </p:nvSpPr>
        <p:spPr>
          <a:xfrm>
            <a:off x="457200" y="6556375"/>
            <a:ext cx="3657600" cy="228600"/>
          </a:xfrm>
        </p:spPr>
        <p:txBody>
          <a:bodyPr/>
          <a:lstStyle>
            <a:lvl1pPr>
              <a:defRPr/>
            </a:lvl1pPr>
            <a:extLst/>
          </a:lstStyle>
          <a:p>
            <a:pPr>
              <a:defRPr/>
            </a:pPr>
            <a:endParaRPr lang="en-PH"/>
          </a:p>
        </p:txBody>
      </p:sp>
      <p:sp>
        <p:nvSpPr>
          <p:cNvPr id="6" name="Slide Number Placeholder 5"/>
          <p:cNvSpPr>
            <a:spLocks noGrp="1"/>
          </p:cNvSpPr>
          <p:nvPr>
            <p:ph type="sldNum" sz="quarter" idx="12"/>
          </p:nvPr>
        </p:nvSpPr>
        <p:spPr>
          <a:xfrm>
            <a:off x="6254750" y="6553200"/>
            <a:ext cx="587375" cy="228600"/>
          </a:xfrm>
        </p:spPr>
        <p:txBody>
          <a:bodyPr/>
          <a:lstStyle>
            <a:lvl1pPr>
              <a:defRPr>
                <a:solidFill>
                  <a:schemeClr val="tx2"/>
                </a:solidFill>
              </a:defRPr>
            </a:lvl1pPr>
            <a:extLst/>
          </a:lstStyle>
          <a:p>
            <a:pPr>
              <a:defRPr/>
            </a:pPr>
            <a:fld id="{3D5913D1-77CA-4C00-9B91-24745D985199}" type="slidenum">
              <a:rPr lang="en-PH"/>
              <a:pPr>
                <a:defRPr/>
              </a:pPr>
              <a:t>‹#›</a:t>
            </a:fld>
            <a:endParaRPr lang="en-PH"/>
          </a:p>
        </p:txBody>
      </p:sp>
    </p:spTree>
    <p:extLst>
      <p:ext uri="{BB962C8B-B14F-4D97-AF65-F5344CB8AC3E}">
        <p14:creationId xmlns:p14="http://schemas.microsoft.com/office/powerpoint/2010/main" val="25704971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6"/>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684887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61"/>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6"/>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48"/>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0"/>
          <p:cNvSpPr>
            <a:spLocks noGrp="1" noChangeArrowheads="1"/>
          </p:cNvSpPr>
          <p:nvPr>
            <p:ph type="dt" sz="half" idx="10"/>
          </p:nvPr>
        </p:nvSpPr>
        <p:spPr/>
        <p:txBody>
          <a:bodyPr/>
          <a:lstStyle>
            <a:lvl1pPr>
              <a:defRPr/>
            </a:lvl1pPr>
          </a:lstStyle>
          <a:p>
            <a:pPr>
              <a:defRPr/>
            </a:pPr>
            <a:fld id="{C9BFAAAD-C509-4CAD-A44F-5DC01E8E927B}" type="datetime1">
              <a:rPr lang="en-US"/>
              <a:pPr>
                <a:defRPr/>
              </a:pPr>
              <a:t>1/15/2019</a:t>
            </a:fld>
            <a:endParaRPr lang="en-US"/>
          </a:p>
        </p:txBody>
      </p:sp>
      <p:sp>
        <p:nvSpPr>
          <p:cNvPr id="7" name="Rectangle 41"/>
          <p:cNvSpPr>
            <a:spLocks noGrp="1" noChangeArrowheads="1"/>
          </p:cNvSpPr>
          <p:nvPr>
            <p:ph type="ftr" sz="quarter" idx="11"/>
          </p:nvPr>
        </p:nvSpPr>
        <p:spPr/>
        <p:txBody>
          <a:bodyPr/>
          <a:lstStyle>
            <a:lvl1pPr>
              <a:defRPr/>
            </a:lvl1pPr>
          </a:lstStyle>
          <a:p>
            <a:pPr>
              <a:defRPr/>
            </a:pPr>
            <a:endParaRPr lang="en-US"/>
          </a:p>
        </p:txBody>
      </p:sp>
      <p:sp>
        <p:nvSpPr>
          <p:cNvPr id="8" name="Rectangle 42"/>
          <p:cNvSpPr>
            <a:spLocks noGrp="1" noChangeArrowheads="1"/>
          </p:cNvSpPr>
          <p:nvPr>
            <p:ph type="sldNum" sz="quarter" idx="12"/>
          </p:nvPr>
        </p:nvSpPr>
        <p:spPr/>
        <p:txBody>
          <a:bodyPr/>
          <a:lstStyle>
            <a:lvl1pPr>
              <a:defRPr/>
            </a:lvl1pPr>
          </a:lstStyle>
          <a:p>
            <a:pPr>
              <a:defRPr/>
            </a:pPr>
            <a:fld id="{B8B0F704-2232-42AE-87E8-C9B6151FF405}" type="slidenum">
              <a:rPr lang="en-US"/>
              <a:pPr>
                <a:defRPr/>
              </a:pPr>
              <a:t>‹#›</a:t>
            </a:fld>
            <a:endParaRPr lang="en-US"/>
          </a:p>
        </p:txBody>
      </p:sp>
    </p:spTree>
    <p:extLst>
      <p:ext uri="{BB962C8B-B14F-4D97-AF65-F5344CB8AC3E}">
        <p14:creationId xmlns:p14="http://schemas.microsoft.com/office/powerpoint/2010/main" val="655974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6"/>
          <p:cNvSpPr>
            <a:spLocks noGrp="1"/>
          </p:cNvSpPr>
          <p:nvPr>
            <p:ph type="dt" sz="half" idx="10"/>
          </p:nvPr>
        </p:nvSpPr>
        <p:spPr/>
        <p:txBody>
          <a:bodyPr/>
          <a:lstStyle>
            <a:lvl1pPr>
              <a:defRPr/>
            </a:lvl1pPr>
          </a:lstStyle>
          <a:p>
            <a:pPr>
              <a:defRPr/>
            </a:pPr>
            <a:fld id="{4CB77288-1835-48D2-B70B-BF9C46A83331}" type="datetimeFigureOut">
              <a:rPr lang="en-PH"/>
              <a:pPr>
                <a:defRPr/>
              </a:pPr>
              <a:t>15/01/2019</a:t>
            </a:fld>
            <a:endParaRPr lang="en-PH"/>
          </a:p>
        </p:txBody>
      </p:sp>
      <p:sp>
        <p:nvSpPr>
          <p:cNvPr id="5" name="Footer Placeholder 3"/>
          <p:cNvSpPr>
            <a:spLocks noGrp="1"/>
          </p:cNvSpPr>
          <p:nvPr>
            <p:ph type="ftr" sz="quarter" idx="11"/>
          </p:nvPr>
        </p:nvSpPr>
        <p:spPr/>
        <p:txBody>
          <a:bodyPr/>
          <a:lstStyle>
            <a:lvl1pPr>
              <a:defRPr/>
            </a:lvl1pPr>
          </a:lstStyle>
          <a:p>
            <a:pPr>
              <a:defRPr/>
            </a:pPr>
            <a:endParaRPr lang="en-PH"/>
          </a:p>
        </p:txBody>
      </p:sp>
      <p:sp>
        <p:nvSpPr>
          <p:cNvPr id="6" name="Slide Number Placeholder 15"/>
          <p:cNvSpPr>
            <a:spLocks noGrp="1"/>
          </p:cNvSpPr>
          <p:nvPr>
            <p:ph type="sldNum" sz="quarter" idx="12"/>
          </p:nvPr>
        </p:nvSpPr>
        <p:spPr/>
        <p:txBody>
          <a:bodyPr/>
          <a:lstStyle>
            <a:lvl1pPr>
              <a:defRPr/>
            </a:lvl1pPr>
          </a:lstStyle>
          <a:p>
            <a:pPr>
              <a:defRPr/>
            </a:pPr>
            <a:fld id="{7A7B582E-B862-453C-866E-8D9B64D6B387}" type="slidenum">
              <a:rPr lang="en-PH"/>
              <a:pPr>
                <a:defRPr/>
              </a:pPr>
              <a:t>‹#›</a:t>
            </a:fld>
            <a:endParaRPr lang="en-PH"/>
          </a:p>
        </p:txBody>
      </p:sp>
    </p:spTree>
    <p:extLst>
      <p:ext uri="{BB962C8B-B14F-4D97-AF65-F5344CB8AC3E}">
        <p14:creationId xmlns:p14="http://schemas.microsoft.com/office/powerpoint/2010/main" val="21177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anchor="t"/>
          <a:lstStyle>
            <a:lvl1pPr algn="r">
              <a:buNone/>
              <a:defRPr sz="4200" b="1" cap="all"/>
            </a:lvl1pPr>
            <a:extLst/>
          </a:lstStyle>
          <a:p>
            <a:r>
              <a:rPr lang="en-US" smtClean="0"/>
              <a:t>Click to edit Master title style</a:t>
            </a:r>
            <a:endParaRPr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4" name="Date Placeholder 3"/>
          <p:cNvSpPr>
            <a:spLocks noGrp="1"/>
          </p:cNvSpPr>
          <p:nvPr>
            <p:ph type="dt" sz="half" idx="10"/>
          </p:nvPr>
        </p:nvSpPr>
        <p:spPr>
          <a:xfrm>
            <a:off x="4724400" y="6556375"/>
            <a:ext cx="2001838" cy="227013"/>
          </a:xfrm>
        </p:spPr>
        <p:txBody>
          <a:bodyPr/>
          <a:lstStyle>
            <a:lvl1pPr>
              <a:defRPr>
                <a:solidFill>
                  <a:schemeClr val="tx2"/>
                </a:solidFill>
              </a:defRPr>
            </a:lvl1pPr>
            <a:extLst/>
          </a:lstStyle>
          <a:p>
            <a:pPr>
              <a:defRPr/>
            </a:pPr>
            <a:fld id="{1A6FF248-22A8-4E81-BC6B-C59824EDFFC1}" type="datetimeFigureOut">
              <a:rPr lang="en-PH"/>
              <a:pPr>
                <a:defRPr/>
              </a:pPr>
              <a:t>15/01/2019</a:t>
            </a:fld>
            <a:endParaRPr lang="en-PH"/>
          </a:p>
        </p:txBody>
      </p:sp>
      <p:sp>
        <p:nvSpPr>
          <p:cNvPr id="5" name="Footer Placeholder 4"/>
          <p:cNvSpPr>
            <a:spLocks noGrp="1"/>
          </p:cNvSpPr>
          <p:nvPr>
            <p:ph type="ftr" sz="quarter" idx="11"/>
          </p:nvPr>
        </p:nvSpPr>
        <p:spPr>
          <a:xfrm>
            <a:off x="1735138" y="6556375"/>
            <a:ext cx="2895600" cy="228600"/>
          </a:xfrm>
        </p:spPr>
        <p:txBody>
          <a:bodyPr/>
          <a:lstStyle>
            <a:lvl1pPr>
              <a:defRPr>
                <a:solidFill>
                  <a:schemeClr val="tx2"/>
                </a:solidFill>
              </a:defRPr>
            </a:lvl1pPr>
            <a:extLst/>
          </a:lstStyle>
          <a:p>
            <a:pPr>
              <a:defRPr/>
            </a:pPr>
            <a:endParaRPr lang="en-PH"/>
          </a:p>
        </p:txBody>
      </p:sp>
      <p:sp>
        <p:nvSpPr>
          <p:cNvPr id="6" name="Slide Number Placeholder 5"/>
          <p:cNvSpPr>
            <a:spLocks noGrp="1"/>
          </p:cNvSpPr>
          <p:nvPr>
            <p:ph type="sldNum" sz="quarter" idx="12"/>
          </p:nvPr>
        </p:nvSpPr>
        <p:spPr>
          <a:xfrm>
            <a:off x="6734175" y="6554788"/>
            <a:ext cx="587375" cy="228600"/>
          </a:xfrm>
        </p:spPr>
        <p:txBody>
          <a:bodyPr/>
          <a:lstStyle>
            <a:lvl1pPr>
              <a:defRPr/>
            </a:lvl1pPr>
            <a:extLst/>
          </a:lstStyle>
          <a:p>
            <a:pPr>
              <a:defRPr/>
            </a:pPr>
            <a:fld id="{B53304F1-A674-4046-8BCA-1D5267778CE6}" type="slidenum">
              <a:rPr lang="en-PH"/>
              <a:pPr>
                <a:defRPr/>
              </a:pPr>
              <a:t>‹#›</a:t>
            </a:fld>
            <a:endParaRPr lang="en-PH"/>
          </a:p>
        </p:txBody>
      </p:sp>
    </p:spTree>
    <p:extLst>
      <p:ext uri="{BB962C8B-B14F-4D97-AF65-F5344CB8AC3E}">
        <p14:creationId xmlns:p14="http://schemas.microsoft.com/office/powerpoint/2010/main" val="1713853180"/>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457200" y="1600200"/>
            <a:ext cx="352044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178808" y="1600200"/>
            <a:ext cx="352044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6"/>
          <p:cNvSpPr>
            <a:spLocks noGrp="1"/>
          </p:cNvSpPr>
          <p:nvPr>
            <p:ph type="dt" sz="half" idx="10"/>
          </p:nvPr>
        </p:nvSpPr>
        <p:spPr/>
        <p:txBody>
          <a:bodyPr/>
          <a:lstStyle>
            <a:lvl1pPr>
              <a:defRPr/>
            </a:lvl1pPr>
          </a:lstStyle>
          <a:p>
            <a:pPr>
              <a:defRPr/>
            </a:pPr>
            <a:fld id="{129477C0-51F8-47C2-A4B6-0220A8C7C9BA}" type="datetimeFigureOut">
              <a:rPr lang="en-PH"/>
              <a:pPr>
                <a:defRPr/>
              </a:pPr>
              <a:t>15/01/2019</a:t>
            </a:fld>
            <a:endParaRPr lang="en-PH"/>
          </a:p>
        </p:txBody>
      </p:sp>
      <p:sp>
        <p:nvSpPr>
          <p:cNvPr id="6" name="Footer Placeholder 3"/>
          <p:cNvSpPr>
            <a:spLocks noGrp="1"/>
          </p:cNvSpPr>
          <p:nvPr>
            <p:ph type="ftr" sz="quarter" idx="11"/>
          </p:nvPr>
        </p:nvSpPr>
        <p:spPr/>
        <p:txBody>
          <a:bodyPr/>
          <a:lstStyle>
            <a:lvl1pPr>
              <a:defRPr/>
            </a:lvl1pPr>
          </a:lstStyle>
          <a:p>
            <a:pPr>
              <a:defRPr/>
            </a:pPr>
            <a:endParaRPr lang="en-PH"/>
          </a:p>
        </p:txBody>
      </p:sp>
      <p:sp>
        <p:nvSpPr>
          <p:cNvPr id="7" name="Slide Number Placeholder 15"/>
          <p:cNvSpPr>
            <a:spLocks noGrp="1"/>
          </p:cNvSpPr>
          <p:nvPr>
            <p:ph type="sldNum" sz="quarter" idx="12"/>
          </p:nvPr>
        </p:nvSpPr>
        <p:spPr/>
        <p:txBody>
          <a:bodyPr/>
          <a:lstStyle>
            <a:lvl1pPr>
              <a:defRPr/>
            </a:lvl1pPr>
          </a:lstStyle>
          <a:p>
            <a:pPr>
              <a:defRPr/>
            </a:pPr>
            <a:fld id="{9CAF8982-40CD-4947-8F2F-C8EDD143FADF}" type="slidenum">
              <a:rPr lang="en-PH"/>
              <a:pPr>
                <a:defRPr/>
              </a:pPr>
              <a:t>‹#›</a:t>
            </a:fld>
            <a:endParaRPr lang="en-PH"/>
          </a:p>
        </p:txBody>
      </p:sp>
    </p:spTree>
    <p:extLst>
      <p:ext uri="{BB962C8B-B14F-4D97-AF65-F5344CB8AC3E}">
        <p14:creationId xmlns:p14="http://schemas.microsoft.com/office/powerpoint/2010/main" val="37930165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6"/>
          <p:cNvSpPr>
            <a:spLocks noGrp="1"/>
          </p:cNvSpPr>
          <p:nvPr>
            <p:ph type="dt" sz="half" idx="10"/>
          </p:nvPr>
        </p:nvSpPr>
        <p:spPr/>
        <p:txBody>
          <a:bodyPr/>
          <a:lstStyle>
            <a:lvl1pPr>
              <a:defRPr/>
            </a:lvl1pPr>
          </a:lstStyle>
          <a:p>
            <a:pPr>
              <a:defRPr/>
            </a:pPr>
            <a:fld id="{81336804-2335-4CDF-89E8-FF61379D6B0E}" type="datetimeFigureOut">
              <a:rPr lang="en-PH"/>
              <a:pPr>
                <a:defRPr/>
              </a:pPr>
              <a:t>15/01/2019</a:t>
            </a:fld>
            <a:endParaRPr lang="en-PH"/>
          </a:p>
        </p:txBody>
      </p:sp>
      <p:sp>
        <p:nvSpPr>
          <p:cNvPr id="8" name="Footer Placeholder 3"/>
          <p:cNvSpPr>
            <a:spLocks noGrp="1"/>
          </p:cNvSpPr>
          <p:nvPr>
            <p:ph type="ftr" sz="quarter" idx="11"/>
          </p:nvPr>
        </p:nvSpPr>
        <p:spPr/>
        <p:txBody>
          <a:bodyPr/>
          <a:lstStyle>
            <a:lvl1pPr>
              <a:defRPr/>
            </a:lvl1pPr>
          </a:lstStyle>
          <a:p>
            <a:pPr>
              <a:defRPr/>
            </a:pPr>
            <a:endParaRPr lang="en-PH"/>
          </a:p>
        </p:txBody>
      </p:sp>
      <p:sp>
        <p:nvSpPr>
          <p:cNvPr id="9" name="Slide Number Placeholder 15"/>
          <p:cNvSpPr>
            <a:spLocks noGrp="1"/>
          </p:cNvSpPr>
          <p:nvPr>
            <p:ph type="sldNum" sz="quarter" idx="12"/>
          </p:nvPr>
        </p:nvSpPr>
        <p:spPr/>
        <p:txBody>
          <a:bodyPr/>
          <a:lstStyle>
            <a:lvl1pPr>
              <a:defRPr/>
            </a:lvl1pPr>
          </a:lstStyle>
          <a:p>
            <a:pPr>
              <a:defRPr/>
            </a:pPr>
            <a:fld id="{7E67A157-1C01-45A3-A2F5-CCCBD04CEF44}" type="slidenum">
              <a:rPr lang="en-PH"/>
              <a:pPr>
                <a:defRPr/>
              </a:pPr>
              <a:t>‹#›</a:t>
            </a:fld>
            <a:endParaRPr lang="en-PH"/>
          </a:p>
        </p:txBody>
      </p:sp>
    </p:spTree>
    <p:extLst>
      <p:ext uri="{BB962C8B-B14F-4D97-AF65-F5344CB8AC3E}">
        <p14:creationId xmlns:p14="http://schemas.microsoft.com/office/powerpoint/2010/main" val="22411143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lang="en-US" smtClean="0"/>
              <a:t>Click to edit Master title style</a:t>
            </a:r>
            <a:endParaRPr lang="en-US"/>
          </a:p>
        </p:txBody>
      </p:sp>
      <p:sp>
        <p:nvSpPr>
          <p:cNvPr id="3" name="Date Placeholder 26"/>
          <p:cNvSpPr>
            <a:spLocks noGrp="1"/>
          </p:cNvSpPr>
          <p:nvPr>
            <p:ph type="dt" sz="half" idx="10"/>
          </p:nvPr>
        </p:nvSpPr>
        <p:spPr/>
        <p:txBody>
          <a:bodyPr/>
          <a:lstStyle>
            <a:lvl1pPr>
              <a:defRPr/>
            </a:lvl1pPr>
          </a:lstStyle>
          <a:p>
            <a:pPr>
              <a:defRPr/>
            </a:pPr>
            <a:fld id="{56E5CFB6-4E11-48E1-903C-05B125CC26FC}" type="datetimeFigureOut">
              <a:rPr lang="en-PH"/>
              <a:pPr>
                <a:defRPr/>
              </a:pPr>
              <a:t>15/01/2019</a:t>
            </a:fld>
            <a:endParaRPr lang="en-PH"/>
          </a:p>
        </p:txBody>
      </p:sp>
      <p:sp>
        <p:nvSpPr>
          <p:cNvPr id="4" name="Footer Placeholder 3"/>
          <p:cNvSpPr>
            <a:spLocks noGrp="1"/>
          </p:cNvSpPr>
          <p:nvPr>
            <p:ph type="ftr" sz="quarter" idx="11"/>
          </p:nvPr>
        </p:nvSpPr>
        <p:spPr/>
        <p:txBody>
          <a:bodyPr/>
          <a:lstStyle>
            <a:lvl1pPr>
              <a:defRPr/>
            </a:lvl1pPr>
          </a:lstStyle>
          <a:p>
            <a:pPr>
              <a:defRPr/>
            </a:pPr>
            <a:endParaRPr lang="en-PH"/>
          </a:p>
        </p:txBody>
      </p:sp>
      <p:sp>
        <p:nvSpPr>
          <p:cNvPr id="5" name="Slide Number Placeholder 15"/>
          <p:cNvSpPr>
            <a:spLocks noGrp="1"/>
          </p:cNvSpPr>
          <p:nvPr>
            <p:ph type="sldNum" sz="quarter" idx="12"/>
          </p:nvPr>
        </p:nvSpPr>
        <p:spPr/>
        <p:txBody>
          <a:bodyPr/>
          <a:lstStyle>
            <a:lvl1pPr>
              <a:defRPr/>
            </a:lvl1pPr>
          </a:lstStyle>
          <a:p>
            <a:pPr>
              <a:defRPr/>
            </a:pPr>
            <a:fld id="{7D3B570A-5201-4A06-B926-A80D023D13BC}" type="slidenum">
              <a:rPr lang="en-PH"/>
              <a:pPr>
                <a:defRPr/>
              </a:pPr>
              <a:t>‹#›</a:t>
            </a:fld>
            <a:endParaRPr lang="en-PH"/>
          </a:p>
        </p:txBody>
      </p:sp>
    </p:spTree>
    <p:extLst>
      <p:ext uri="{BB962C8B-B14F-4D97-AF65-F5344CB8AC3E}">
        <p14:creationId xmlns:p14="http://schemas.microsoft.com/office/powerpoint/2010/main" val="4181250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6"/>
          <p:cNvSpPr>
            <a:spLocks noGrp="1"/>
          </p:cNvSpPr>
          <p:nvPr>
            <p:ph type="dt" sz="half" idx="10"/>
          </p:nvPr>
        </p:nvSpPr>
        <p:spPr/>
        <p:txBody>
          <a:bodyPr/>
          <a:lstStyle>
            <a:lvl1pPr>
              <a:defRPr/>
            </a:lvl1pPr>
          </a:lstStyle>
          <a:p>
            <a:pPr>
              <a:defRPr/>
            </a:pPr>
            <a:fld id="{1FC9ECEA-46E7-45C5-A3A5-51027B3657CB}" type="datetimeFigureOut">
              <a:rPr lang="en-PH"/>
              <a:pPr>
                <a:defRPr/>
              </a:pPr>
              <a:t>15/01/2019</a:t>
            </a:fld>
            <a:endParaRPr lang="en-PH"/>
          </a:p>
        </p:txBody>
      </p:sp>
      <p:sp>
        <p:nvSpPr>
          <p:cNvPr id="3" name="Footer Placeholder 3"/>
          <p:cNvSpPr>
            <a:spLocks noGrp="1"/>
          </p:cNvSpPr>
          <p:nvPr>
            <p:ph type="ftr" sz="quarter" idx="11"/>
          </p:nvPr>
        </p:nvSpPr>
        <p:spPr/>
        <p:txBody>
          <a:bodyPr/>
          <a:lstStyle>
            <a:lvl1pPr>
              <a:defRPr/>
            </a:lvl1pPr>
          </a:lstStyle>
          <a:p>
            <a:pPr>
              <a:defRPr/>
            </a:pPr>
            <a:endParaRPr lang="en-PH"/>
          </a:p>
        </p:txBody>
      </p:sp>
      <p:sp>
        <p:nvSpPr>
          <p:cNvPr id="4" name="Slide Number Placeholder 15"/>
          <p:cNvSpPr>
            <a:spLocks noGrp="1"/>
          </p:cNvSpPr>
          <p:nvPr>
            <p:ph type="sldNum" sz="quarter" idx="12"/>
          </p:nvPr>
        </p:nvSpPr>
        <p:spPr/>
        <p:txBody>
          <a:bodyPr/>
          <a:lstStyle>
            <a:lvl1pPr>
              <a:defRPr/>
            </a:lvl1pPr>
          </a:lstStyle>
          <a:p>
            <a:pPr>
              <a:defRPr/>
            </a:pPr>
            <a:fld id="{3EC26DE0-8594-4642-88A4-DEA007441676}" type="slidenum">
              <a:rPr lang="en-PH"/>
              <a:pPr>
                <a:defRPr/>
              </a:pPr>
              <a:t>‹#›</a:t>
            </a:fld>
            <a:endParaRPr lang="en-PH"/>
          </a:p>
        </p:txBody>
      </p:sp>
    </p:spTree>
    <p:extLst>
      <p:ext uri="{BB962C8B-B14F-4D97-AF65-F5344CB8AC3E}">
        <p14:creationId xmlns:p14="http://schemas.microsoft.com/office/powerpoint/2010/main" val="35960186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lstStyle>
            <a:lvl1pPr algn="l">
              <a:buNone/>
              <a:defRPr lang="en-US" sz="2400" baseline="0" smtClean="0"/>
            </a:lvl1pPr>
            <a:extLst/>
          </a:lstStyle>
          <a:p>
            <a:r>
              <a:rPr lang="en-US" smtClean="0"/>
              <a:t>Click to edit Master title style</a:t>
            </a:r>
            <a:endParaRPr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lIns="45720" tIns="0" rIns="0" bIns="0" spcCol="0" rtlCol="0" fromWordArt="0" forceAA="0">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6"/>
          <p:cNvSpPr>
            <a:spLocks noGrp="1"/>
          </p:cNvSpPr>
          <p:nvPr>
            <p:ph type="dt" sz="half" idx="10"/>
          </p:nvPr>
        </p:nvSpPr>
        <p:spPr/>
        <p:txBody>
          <a:bodyPr/>
          <a:lstStyle>
            <a:lvl1pPr>
              <a:defRPr/>
            </a:lvl1pPr>
          </a:lstStyle>
          <a:p>
            <a:pPr>
              <a:defRPr/>
            </a:pPr>
            <a:fld id="{A4B779D7-13B2-4BE1-9933-6789A0F5ABDD}" type="datetimeFigureOut">
              <a:rPr lang="en-PH"/>
              <a:pPr>
                <a:defRPr/>
              </a:pPr>
              <a:t>15/01/2019</a:t>
            </a:fld>
            <a:endParaRPr lang="en-PH"/>
          </a:p>
        </p:txBody>
      </p:sp>
      <p:sp>
        <p:nvSpPr>
          <p:cNvPr id="6" name="Footer Placeholder 3"/>
          <p:cNvSpPr>
            <a:spLocks noGrp="1"/>
          </p:cNvSpPr>
          <p:nvPr>
            <p:ph type="ftr" sz="quarter" idx="11"/>
          </p:nvPr>
        </p:nvSpPr>
        <p:spPr/>
        <p:txBody>
          <a:bodyPr/>
          <a:lstStyle>
            <a:lvl1pPr>
              <a:defRPr/>
            </a:lvl1pPr>
          </a:lstStyle>
          <a:p>
            <a:pPr>
              <a:defRPr/>
            </a:pPr>
            <a:endParaRPr lang="en-PH"/>
          </a:p>
        </p:txBody>
      </p:sp>
      <p:sp>
        <p:nvSpPr>
          <p:cNvPr id="7" name="Slide Number Placeholder 15"/>
          <p:cNvSpPr>
            <a:spLocks noGrp="1"/>
          </p:cNvSpPr>
          <p:nvPr>
            <p:ph type="sldNum" sz="quarter" idx="12"/>
          </p:nvPr>
        </p:nvSpPr>
        <p:spPr/>
        <p:txBody>
          <a:bodyPr/>
          <a:lstStyle>
            <a:lvl1pPr>
              <a:defRPr/>
            </a:lvl1pPr>
          </a:lstStyle>
          <a:p>
            <a:pPr>
              <a:defRPr/>
            </a:pPr>
            <a:fld id="{4DB178AF-F74F-483D-95B8-282B1ED50A14}" type="slidenum">
              <a:rPr lang="en-PH"/>
              <a:pPr>
                <a:defRPr/>
              </a:pPr>
              <a:t>‹#›</a:t>
            </a:fld>
            <a:endParaRPr lang="en-PH"/>
          </a:p>
        </p:txBody>
      </p:sp>
    </p:spTree>
    <p:extLst>
      <p:ext uri="{BB962C8B-B14F-4D97-AF65-F5344CB8AC3E}">
        <p14:creationId xmlns:p14="http://schemas.microsoft.com/office/powerpoint/2010/main" val="198653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5" name="Rectangle 4"/>
          <p:cNvSpPr/>
          <p:nvPr/>
        </p:nvSpPr>
        <p:spPr>
          <a:xfrm rot="21240000">
            <a:off x="598488" y="1004888"/>
            <a:ext cx="4319587" cy="4311650"/>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6" name="Rectangle 5"/>
          <p:cNvSpPr/>
          <p:nvPr/>
        </p:nvSpPr>
        <p:spPr>
          <a:xfrm rot="21420000">
            <a:off x="596900" y="998538"/>
            <a:ext cx="4319588" cy="4313237"/>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Title 1"/>
          <p:cNvSpPr>
            <a:spLocks noGrp="1"/>
          </p:cNvSpPr>
          <p:nvPr>
            <p:ph type="title"/>
          </p:nvPr>
        </p:nvSpPr>
        <p:spPr>
          <a:xfrm>
            <a:off x="5389098" y="1143000"/>
            <a:ext cx="3429000" cy="2057400"/>
          </a:xfrm>
        </p:spPr>
        <p:txBody>
          <a:bodyPr/>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lang="en-US" smtClean="0"/>
              <a:t>Click to edit Master title style</a:t>
            </a:r>
            <a:endParaRPr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lIns="82296" tIns="0" rIns="0" bIns="0" spcCol="0" rtlCol="0" fromWordArt="0" forceAA="0">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7" name="Date Placeholder 4"/>
          <p:cNvSpPr>
            <a:spLocks noGrp="1"/>
          </p:cNvSpPr>
          <p:nvPr>
            <p:ph type="dt" sz="half" idx="10"/>
          </p:nvPr>
        </p:nvSpPr>
        <p:spPr/>
        <p:txBody>
          <a:bodyPr/>
          <a:lstStyle>
            <a:lvl1pPr>
              <a:defRPr/>
            </a:lvl1pPr>
            <a:extLst/>
          </a:lstStyle>
          <a:p>
            <a:pPr>
              <a:defRPr/>
            </a:pPr>
            <a:fld id="{B4A064DD-38FB-4E1A-9B93-F27F85BF9A88}" type="datetimeFigureOut">
              <a:rPr lang="en-PH"/>
              <a:pPr>
                <a:defRPr/>
              </a:pPr>
              <a:t>15/01/2019</a:t>
            </a:fld>
            <a:endParaRPr lang="en-PH"/>
          </a:p>
        </p:txBody>
      </p:sp>
      <p:sp>
        <p:nvSpPr>
          <p:cNvPr id="8" name="Footer Placeholder 5"/>
          <p:cNvSpPr>
            <a:spLocks noGrp="1"/>
          </p:cNvSpPr>
          <p:nvPr>
            <p:ph type="ftr" sz="quarter" idx="11"/>
          </p:nvPr>
        </p:nvSpPr>
        <p:spPr/>
        <p:txBody>
          <a:bodyPr/>
          <a:lstStyle>
            <a:lvl1pPr>
              <a:defRPr/>
            </a:lvl1pPr>
            <a:extLst/>
          </a:lstStyle>
          <a:p>
            <a:pPr>
              <a:defRPr/>
            </a:pPr>
            <a:endParaRPr lang="en-PH"/>
          </a:p>
        </p:txBody>
      </p:sp>
      <p:sp>
        <p:nvSpPr>
          <p:cNvPr id="9" name="Slide Number Placeholder 6"/>
          <p:cNvSpPr>
            <a:spLocks noGrp="1"/>
          </p:cNvSpPr>
          <p:nvPr>
            <p:ph type="sldNum" sz="quarter" idx="12"/>
          </p:nvPr>
        </p:nvSpPr>
        <p:spPr/>
        <p:txBody>
          <a:bodyPr/>
          <a:lstStyle>
            <a:lvl1pPr>
              <a:defRPr/>
            </a:lvl1pPr>
            <a:extLst/>
          </a:lstStyle>
          <a:p>
            <a:pPr>
              <a:defRPr/>
            </a:pPr>
            <a:fld id="{C283721E-99DE-45CF-88DB-1A883B009A6B}" type="slidenum">
              <a:rPr lang="en-PH"/>
              <a:pPr>
                <a:defRPr/>
              </a:pPr>
              <a:t>‹#›</a:t>
            </a:fld>
            <a:endParaRPr lang="en-PH"/>
          </a:p>
        </p:txBody>
      </p:sp>
    </p:spTree>
    <p:extLst>
      <p:ext uri="{BB962C8B-B14F-4D97-AF65-F5344CB8AC3E}">
        <p14:creationId xmlns:p14="http://schemas.microsoft.com/office/powerpoint/2010/main" val="2809193806"/>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5"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3" name="Title Placeholder 2"/>
          <p:cNvSpPr>
            <a:spLocks noGrp="1"/>
          </p:cNvSpPr>
          <p:nvPr>
            <p:ph type="title"/>
          </p:nvPr>
        </p:nvSpPr>
        <p:spPr>
          <a:xfrm>
            <a:off x="457200" y="320675"/>
            <a:ext cx="7239000" cy="1143000"/>
          </a:xfrm>
          <a:prstGeom prst="rect">
            <a:avLst/>
          </a:prstGeom>
        </p:spPr>
        <p:txBody>
          <a:bodyPr vert="horz" lIns="45720" tIns="0" rIns="45720" bIns="0" anchor="b" anchorCtr="0">
            <a:normAutofit/>
          </a:bodyPr>
          <a:lstStyle>
            <a:extLst/>
          </a:lstStyle>
          <a:p>
            <a:r>
              <a:rPr lang="en-US" smtClean="0"/>
              <a:t>Click to edit Master title style</a:t>
            </a:r>
            <a:endParaRPr lang="en-US"/>
          </a:p>
        </p:txBody>
      </p:sp>
      <p:sp>
        <p:nvSpPr>
          <p:cNvPr id="1030" name="Text Placeholder 30"/>
          <p:cNvSpPr>
            <a:spLocks noGrp="1"/>
          </p:cNvSpPr>
          <p:nvPr>
            <p:ph type="body" idx="1"/>
          </p:nvPr>
        </p:nvSpPr>
        <p:spPr bwMode="auto">
          <a:xfrm>
            <a:off x="457200" y="1609725"/>
            <a:ext cx="7239000" cy="484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7" name="Date Placeholder 26"/>
          <p:cNvSpPr>
            <a:spLocks noGrp="1"/>
          </p:cNvSpPr>
          <p:nvPr>
            <p:ph type="dt" sz="half" idx="2"/>
          </p:nvPr>
        </p:nvSpPr>
        <p:spPr>
          <a:xfrm>
            <a:off x="4246563" y="6557963"/>
            <a:ext cx="2001837" cy="227012"/>
          </a:xfrm>
          <a:prstGeom prst="rect">
            <a:avLst/>
          </a:prstGeom>
        </p:spPr>
        <p:txBody>
          <a:bodyPr vert="horz" tIns="0" bIns="0" anchor="b"/>
          <a:lstStyle>
            <a:lvl1pPr algn="l" eaLnBrk="1" fontAlgn="auto" latinLnBrk="0" hangingPunct="1">
              <a:spcBef>
                <a:spcPts val="0"/>
              </a:spcBef>
              <a:spcAft>
                <a:spcPts val="0"/>
              </a:spcAft>
              <a:defRPr kumimoji="0" sz="1000">
                <a:solidFill>
                  <a:schemeClr val="tx2"/>
                </a:solidFill>
                <a:latin typeface="+mn-lt"/>
                <a:cs typeface="+mn-cs"/>
              </a:defRPr>
            </a:lvl1pPr>
            <a:extLst/>
          </a:lstStyle>
          <a:p>
            <a:pPr>
              <a:defRPr/>
            </a:pPr>
            <a:fld id="{F1F8DA65-FCE5-4EB4-8919-618FC005077F}" type="datetimeFigureOut">
              <a:rPr lang="en-PH"/>
              <a:pPr>
                <a:defRPr/>
              </a:pPr>
              <a:t>15/01/2019</a:t>
            </a:fld>
            <a:endParaRPr lang="en-PH"/>
          </a:p>
        </p:txBody>
      </p:sp>
      <p:sp>
        <p:nvSpPr>
          <p:cNvPr id="4" name="Footer Placeholder 3"/>
          <p:cNvSpPr>
            <a:spLocks noGrp="1"/>
          </p:cNvSpPr>
          <p:nvPr>
            <p:ph type="ftr" sz="quarter" idx="3"/>
          </p:nvPr>
        </p:nvSpPr>
        <p:spPr>
          <a:xfrm>
            <a:off x="457200" y="6557963"/>
            <a:ext cx="3657600" cy="228600"/>
          </a:xfrm>
          <a:prstGeom prst="rect">
            <a:avLst/>
          </a:prstGeom>
        </p:spPr>
        <p:txBody>
          <a:bodyPr vert="horz" tIns="0" bIns="0" anchor="b"/>
          <a:lstStyle>
            <a:lvl1pPr algn="r" eaLnBrk="1" fontAlgn="auto" latinLnBrk="0" hangingPunct="1">
              <a:spcBef>
                <a:spcPts val="0"/>
              </a:spcBef>
              <a:spcAft>
                <a:spcPts val="0"/>
              </a:spcAft>
              <a:defRPr kumimoji="0" sz="1000">
                <a:solidFill>
                  <a:schemeClr val="tx2"/>
                </a:solidFill>
                <a:latin typeface="+mn-lt"/>
                <a:cs typeface="+mn-cs"/>
              </a:defRPr>
            </a:lvl1pPr>
            <a:extLst/>
          </a:lstStyle>
          <a:p>
            <a:pPr>
              <a:defRPr/>
            </a:pPr>
            <a:endParaRPr lang="en-PH"/>
          </a:p>
        </p:txBody>
      </p:sp>
      <p:sp>
        <p:nvSpPr>
          <p:cNvPr id="16" name="Slide Number Placeholder 15"/>
          <p:cNvSpPr>
            <a:spLocks noGrp="1"/>
          </p:cNvSpPr>
          <p:nvPr>
            <p:ph type="sldNum" sz="quarter" idx="4"/>
          </p:nvPr>
        </p:nvSpPr>
        <p:spPr>
          <a:xfrm>
            <a:off x="6251575" y="6556375"/>
            <a:ext cx="588963" cy="228600"/>
          </a:xfrm>
          <a:prstGeom prst="rect">
            <a:avLst/>
          </a:prstGeom>
        </p:spPr>
        <p:txBody>
          <a:bodyPr vert="horz" lIns="0" tIns="0" rIns="0" bIns="0" anchor="b"/>
          <a:lstStyle>
            <a:lvl1pPr algn="r" eaLnBrk="1" fontAlgn="auto" latinLnBrk="0" hangingPunct="1">
              <a:spcBef>
                <a:spcPts val="0"/>
              </a:spcBef>
              <a:spcAft>
                <a:spcPts val="0"/>
              </a:spcAft>
              <a:defRPr kumimoji="0" sz="1100">
                <a:solidFill>
                  <a:schemeClr val="tx2"/>
                </a:solidFill>
                <a:latin typeface="+mn-lt"/>
                <a:cs typeface="+mn-cs"/>
              </a:defRPr>
            </a:lvl1pPr>
            <a:extLst/>
          </a:lstStyle>
          <a:p>
            <a:pPr>
              <a:defRPr/>
            </a:pPr>
            <a:fld id="{2A198204-078D-418B-93A2-C4DDC87B5A60}" type="slidenum">
              <a:rPr lang="en-PH"/>
              <a:pPr>
                <a:defRPr/>
              </a:pPr>
              <a:t>‹#›</a:t>
            </a:fld>
            <a:endParaRPr lang="en-PH"/>
          </a:p>
        </p:txBody>
      </p:sp>
    </p:spTree>
  </p:cSld>
  <p:clrMap bg1="lt1" tx1="dk1" bg2="lt2" tx2="dk2" accent1="accent1" accent2="accent2" accent3="accent3" accent4="accent4" accent5="accent5" accent6="accent6" hlink="hlink" folHlink="folHlink"/>
  <p:sldLayoutIdLst>
    <p:sldLayoutId id="2147483859" r:id="rId1"/>
    <p:sldLayoutId id="2147483852" r:id="rId2"/>
    <p:sldLayoutId id="2147483860" r:id="rId3"/>
    <p:sldLayoutId id="2147483853" r:id="rId4"/>
    <p:sldLayoutId id="2147483854" r:id="rId5"/>
    <p:sldLayoutId id="2147483855" r:id="rId6"/>
    <p:sldLayoutId id="2147483856" r:id="rId7"/>
    <p:sldLayoutId id="2147483857" r:id="rId8"/>
    <p:sldLayoutId id="2147483861" r:id="rId9"/>
    <p:sldLayoutId id="2147483858" r:id="rId10"/>
    <p:sldLayoutId id="2147483862" r:id="rId11"/>
    <p:sldLayoutId id="2147483863" r:id="rId12"/>
    <p:sldLayoutId id="2147483864" r:id="rId13"/>
  </p:sldLayoutIdLst>
  <p:txStyles>
    <p:titleStyle>
      <a:lvl1pPr algn="l" rtl="0" eaLnBrk="0" fontAlgn="base" hangingPunct="0">
        <a:spcBef>
          <a:spcPct val="0"/>
        </a:spcBef>
        <a:spcAft>
          <a:spcPct val="0"/>
        </a:spcAft>
        <a:defRPr sz="3800" b="1" kern="1200" cap="all">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defRPr>
      </a:lvl1pPr>
      <a:lvl2pPr algn="l" rtl="0" eaLnBrk="0" fontAlgn="base" hangingPunct="0">
        <a:spcBef>
          <a:spcPct val="0"/>
        </a:spcBef>
        <a:spcAft>
          <a:spcPct val="0"/>
        </a:spcAft>
        <a:defRPr sz="3800" b="1">
          <a:solidFill>
            <a:schemeClr val="tx1"/>
          </a:solidFill>
          <a:latin typeface="Trebuchet MS" pitchFamily="34" charset="0"/>
        </a:defRPr>
      </a:lvl2pPr>
      <a:lvl3pPr algn="l" rtl="0" eaLnBrk="0" fontAlgn="base" hangingPunct="0">
        <a:spcBef>
          <a:spcPct val="0"/>
        </a:spcBef>
        <a:spcAft>
          <a:spcPct val="0"/>
        </a:spcAft>
        <a:defRPr sz="3800" b="1">
          <a:solidFill>
            <a:schemeClr val="tx1"/>
          </a:solidFill>
          <a:latin typeface="Trebuchet MS" pitchFamily="34" charset="0"/>
        </a:defRPr>
      </a:lvl3pPr>
      <a:lvl4pPr algn="l" rtl="0" eaLnBrk="0" fontAlgn="base" hangingPunct="0">
        <a:spcBef>
          <a:spcPct val="0"/>
        </a:spcBef>
        <a:spcAft>
          <a:spcPct val="0"/>
        </a:spcAft>
        <a:defRPr sz="3800" b="1">
          <a:solidFill>
            <a:schemeClr val="tx1"/>
          </a:solidFill>
          <a:latin typeface="Trebuchet MS" pitchFamily="34" charset="0"/>
        </a:defRPr>
      </a:lvl4pPr>
      <a:lvl5pPr algn="l" rtl="0" eaLnBrk="0" fontAlgn="base" hangingPunct="0">
        <a:spcBef>
          <a:spcPct val="0"/>
        </a:spcBef>
        <a:spcAft>
          <a:spcPct val="0"/>
        </a:spcAft>
        <a:defRPr sz="3800" b="1">
          <a:solidFill>
            <a:schemeClr val="tx1"/>
          </a:solidFill>
          <a:latin typeface="Trebuchet MS" pitchFamily="34" charset="0"/>
        </a:defRPr>
      </a:lvl5pPr>
      <a:lvl6pPr marL="457200" algn="l" rtl="0" fontAlgn="base">
        <a:spcBef>
          <a:spcPct val="0"/>
        </a:spcBef>
        <a:spcAft>
          <a:spcPct val="0"/>
        </a:spcAft>
        <a:defRPr sz="3800" b="1">
          <a:solidFill>
            <a:schemeClr val="tx1"/>
          </a:solidFill>
          <a:latin typeface="Trebuchet MS" pitchFamily="34" charset="0"/>
        </a:defRPr>
      </a:lvl6pPr>
      <a:lvl7pPr marL="914400" algn="l" rtl="0" fontAlgn="base">
        <a:spcBef>
          <a:spcPct val="0"/>
        </a:spcBef>
        <a:spcAft>
          <a:spcPct val="0"/>
        </a:spcAft>
        <a:defRPr sz="3800" b="1">
          <a:solidFill>
            <a:schemeClr val="tx1"/>
          </a:solidFill>
          <a:latin typeface="Trebuchet MS" pitchFamily="34" charset="0"/>
        </a:defRPr>
      </a:lvl7pPr>
      <a:lvl8pPr marL="1371600" algn="l" rtl="0" fontAlgn="base">
        <a:spcBef>
          <a:spcPct val="0"/>
        </a:spcBef>
        <a:spcAft>
          <a:spcPct val="0"/>
        </a:spcAft>
        <a:defRPr sz="3800" b="1">
          <a:solidFill>
            <a:schemeClr val="tx1"/>
          </a:solidFill>
          <a:latin typeface="Trebuchet MS" pitchFamily="34" charset="0"/>
        </a:defRPr>
      </a:lvl8pPr>
      <a:lvl9pPr marL="1828800" algn="l" rtl="0" fontAlgn="base">
        <a:spcBef>
          <a:spcPct val="0"/>
        </a:spcBef>
        <a:spcAft>
          <a:spcPct val="0"/>
        </a:spcAft>
        <a:defRPr sz="3800" b="1">
          <a:solidFill>
            <a:schemeClr val="tx1"/>
          </a:solidFill>
          <a:latin typeface="Trebuchet MS" pitchFamily="34" charset="0"/>
        </a:defRPr>
      </a:lvl9pPr>
      <a:extLst/>
    </p:titleStyle>
    <p:bodyStyle>
      <a:lvl1pPr marL="273050" indent="-273050" algn="l" rtl="0" eaLnBrk="0" fontAlgn="base" hangingPunct="0">
        <a:spcBef>
          <a:spcPts val="600"/>
        </a:spcBef>
        <a:spcAft>
          <a:spcPct val="0"/>
        </a:spcAft>
        <a:buClr>
          <a:schemeClr val="tx2"/>
        </a:buClr>
        <a:buSzPct val="73000"/>
        <a:buFont typeface="Wingdings 2" pitchFamily="18" charset="2"/>
        <a:buChar char=""/>
        <a:defRPr sz="2600" kern="1200">
          <a:solidFill>
            <a:schemeClr val="tx1"/>
          </a:solidFill>
          <a:latin typeface="+mn-lt"/>
          <a:ea typeface="+mn-ea"/>
          <a:cs typeface="+mn-cs"/>
        </a:defRPr>
      </a:lvl1pPr>
      <a:lvl2pPr marL="520700" indent="-228600" algn="l" rtl="0" eaLnBrk="0" fontAlgn="base" hangingPunct="0">
        <a:spcBef>
          <a:spcPts val="500"/>
        </a:spcBef>
        <a:spcAft>
          <a:spcPct val="0"/>
        </a:spcAft>
        <a:buClr>
          <a:srgbClr val="F9B639"/>
        </a:buClr>
        <a:buSzPct val="80000"/>
        <a:buFont typeface="Wingdings 2" pitchFamily="18" charset="2"/>
        <a:buChar char=""/>
        <a:defRPr sz="2300" kern="1200">
          <a:solidFill>
            <a:srgbClr val="6C6C6C"/>
          </a:solidFill>
          <a:latin typeface="+mn-lt"/>
          <a:ea typeface="+mn-ea"/>
          <a:cs typeface="+mn-cs"/>
        </a:defRPr>
      </a:lvl2pPr>
      <a:lvl3pPr marL="758825" indent="-228600" algn="l" rtl="0" eaLnBrk="0" fontAlgn="base" hangingPunct="0">
        <a:spcBef>
          <a:spcPts val="400"/>
        </a:spcBef>
        <a:spcAft>
          <a:spcPct val="0"/>
        </a:spcAft>
        <a:buClr>
          <a:srgbClr val="F9B639"/>
        </a:buClr>
        <a:buSzPct val="60000"/>
        <a:buFont typeface="Wingdings" pitchFamily="2" charset="2"/>
        <a:buChar char=""/>
        <a:defRPr sz="2000" kern="1200">
          <a:solidFill>
            <a:schemeClr val="tx1"/>
          </a:solidFill>
          <a:latin typeface="+mn-lt"/>
          <a:ea typeface="+mn-ea"/>
          <a:cs typeface="+mn-cs"/>
        </a:defRPr>
      </a:lvl3pPr>
      <a:lvl4pPr marL="1004888" indent="-228600" algn="l" rtl="0" eaLnBrk="0" fontAlgn="base" hangingPunct="0">
        <a:spcBef>
          <a:spcPct val="20000"/>
        </a:spcBef>
        <a:spcAft>
          <a:spcPct val="0"/>
        </a:spcAft>
        <a:buClr>
          <a:srgbClr val="F9B639"/>
        </a:buClr>
        <a:buSzPct val="80000"/>
        <a:buFont typeface="Wingdings 2" pitchFamily="18" charset="2"/>
        <a:buChar char=""/>
        <a:defRPr sz="2000" kern="1200">
          <a:solidFill>
            <a:srgbClr val="6C6C6C"/>
          </a:solidFill>
          <a:latin typeface="+mn-lt"/>
          <a:ea typeface="+mn-ea"/>
          <a:cs typeface="+mn-cs"/>
        </a:defRPr>
      </a:lvl4pPr>
      <a:lvl5pPr marL="1279525" indent="-228600" algn="l" rtl="0" eaLnBrk="0" fontAlgn="base" hangingPunct="0">
        <a:spcBef>
          <a:spcPts val="400"/>
        </a:spcBef>
        <a:spcAft>
          <a:spcPct val="0"/>
        </a:spcAft>
        <a:buClr>
          <a:srgbClr val="F9B639"/>
        </a:buClr>
        <a:buSzPct val="70000"/>
        <a:buFont typeface="Wingdings" pitchFamily="2" charset="2"/>
        <a:buChar char=""/>
        <a:defRPr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vatican.va/index.htm"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www.vatican.va/index.htm" TargetMode="External"/><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16.jpeg"/><Relationship Id="rId4" Type="http://schemas.openxmlformats.org/officeDocument/2006/relationships/image" Target="../media/image7.jpeg"/></Relationships>
</file>

<file path=ppt/slides/_rels/slide3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762000"/>
            <a:ext cx="7772400" cy="1470025"/>
          </a:xfrm>
        </p:spPr>
        <p:txBody>
          <a:bodyPr>
            <a:normAutofit fontScale="90000"/>
          </a:bodyPr>
          <a:lstStyle/>
          <a:p>
            <a:pPr eaLnBrk="1" fontAlgn="auto" hangingPunct="1">
              <a:spcAft>
                <a:spcPts val="0"/>
              </a:spcAft>
              <a:defRPr/>
            </a:pPr>
            <a:r>
              <a:rPr lang="en-PH" dirty="0" smtClean="0"/>
              <a:t>Church Responses </a:t>
            </a:r>
            <a:br>
              <a:rPr lang="en-PH" dirty="0" smtClean="0"/>
            </a:br>
            <a:r>
              <a:rPr lang="en-PH" dirty="0" smtClean="0"/>
              <a:t>&amp; Teachings </a:t>
            </a:r>
            <a:br>
              <a:rPr lang="en-PH" dirty="0" smtClean="0"/>
            </a:br>
            <a:r>
              <a:rPr lang="en-PH" dirty="0" smtClean="0"/>
              <a:t>on HIV &amp; AIDS</a:t>
            </a:r>
            <a:endParaRPr lang="en-PH" dirty="0"/>
          </a:p>
        </p:txBody>
      </p:sp>
      <p:sp>
        <p:nvSpPr>
          <p:cNvPr id="3" name="Subtitle 2"/>
          <p:cNvSpPr>
            <a:spLocks noGrp="1"/>
          </p:cNvSpPr>
          <p:nvPr>
            <p:ph type="subTitle" idx="1"/>
          </p:nvPr>
        </p:nvSpPr>
        <p:spPr>
          <a:xfrm>
            <a:off x="3505200" y="4648200"/>
            <a:ext cx="5114925" cy="1101725"/>
          </a:xfrm>
        </p:spPr>
        <p:txBody>
          <a:bodyPr>
            <a:normAutofit fontScale="77500" lnSpcReduction="20000"/>
          </a:bodyPr>
          <a:lstStyle/>
          <a:p>
            <a:pPr eaLnBrk="1" fontAlgn="auto" hangingPunct="1">
              <a:spcAft>
                <a:spcPts val="0"/>
              </a:spcAft>
              <a:buFont typeface="Wingdings 2"/>
              <a:buNone/>
              <a:defRPr/>
            </a:pPr>
            <a:r>
              <a:rPr lang="en-PH" sz="2800" b="1" dirty="0" smtClean="0"/>
              <a:t>Jo Ignacio</a:t>
            </a:r>
          </a:p>
          <a:p>
            <a:pPr eaLnBrk="1" fontAlgn="auto" hangingPunct="1">
              <a:spcAft>
                <a:spcPts val="0"/>
              </a:spcAft>
              <a:buFont typeface="Wingdings 2"/>
              <a:buNone/>
              <a:defRPr/>
            </a:pPr>
            <a:r>
              <a:rPr lang="en-PH" sz="2800" dirty="0" smtClean="0"/>
              <a:t>BEC &amp; HIV/AIDS Program Coordinator</a:t>
            </a:r>
          </a:p>
          <a:p>
            <a:pPr eaLnBrk="1" fontAlgn="auto" hangingPunct="1">
              <a:spcAft>
                <a:spcPts val="0"/>
              </a:spcAft>
              <a:buFont typeface="Wingdings 2"/>
              <a:buNone/>
              <a:defRPr/>
            </a:pPr>
            <a:r>
              <a:rPr lang="en-PH" sz="2800" dirty="0" smtClean="0"/>
              <a:t>CBCP-NASSA</a:t>
            </a:r>
            <a:endParaRPr lang="en-PH" sz="2800" dirty="0"/>
          </a:p>
        </p:txBody>
      </p:sp>
      <p:pic>
        <p:nvPicPr>
          <p:cNvPr id="8196" name="Picture 5" descr="j04157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0200" y="1066800"/>
            <a:ext cx="31242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2"/>
          <p:cNvSpPr>
            <a:spLocks noGrp="1"/>
          </p:cNvSpPr>
          <p:nvPr>
            <p:ph idx="1"/>
          </p:nvPr>
        </p:nvSpPr>
        <p:spPr>
          <a:xfrm>
            <a:off x="381000" y="381000"/>
            <a:ext cx="7239000" cy="5791200"/>
          </a:xfrm>
        </p:spPr>
        <p:txBody>
          <a:bodyPr/>
          <a:lstStyle/>
          <a:p>
            <a:pPr eaLnBrk="1" hangingPunct="1">
              <a:lnSpc>
                <a:spcPct val="150000"/>
              </a:lnSpc>
              <a:buFont typeface="Wingdings 2" pitchFamily="18" charset="2"/>
              <a:buNone/>
            </a:pPr>
            <a:r>
              <a:rPr lang="en-PH" sz="2800" smtClean="0">
                <a:latin typeface="Arial Rounded MT Bold" pitchFamily="34" charset="0"/>
              </a:rPr>
              <a:t>“</a:t>
            </a:r>
            <a:r>
              <a:rPr lang="en-PH" sz="2800" smtClean="0">
                <a:solidFill>
                  <a:srgbClr val="FF0000"/>
                </a:solidFill>
                <a:latin typeface="Arial Rounded MT Bold" pitchFamily="34" charset="0"/>
              </a:rPr>
              <a:t>Church workers, seminarians &amp; the clergy</a:t>
            </a:r>
            <a:r>
              <a:rPr lang="en-PH" sz="2800" smtClean="0">
                <a:latin typeface="Arial Rounded MT Bold" pitchFamily="34" charset="0"/>
              </a:rPr>
              <a:t>, must be equipped with basic knowledge on HIV &amp; AIDS and pastoral counseling skills …to bring hope, healing and reconciliation to those vulnerable to the virus, those infected and affected by HIV, through the sacraments and pastoral care.”</a:t>
            </a:r>
          </a:p>
          <a:p>
            <a:pPr eaLnBrk="1" hangingPunct="1">
              <a:lnSpc>
                <a:spcPct val="150000"/>
              </a:lnSpc>
              <a:buFont typeface="Wingdings 2" pitchFamily="18" charset="2"/>
              <a:buNone/>
            </a:pPr>
            <a:r>
              <a:rPr lang="en-PH" sz="1800" smtClean="0">
                <a:latin typeface="Arial Rounded MT Bold" pitchFamily="34" charset="0"/>
              </a:rPr>
              <a:t>       - 2011 CBCP Pastoral Letter on AIDS “Who is my neighbor?”</a:t>
            </a:r>
          </a:p>
          <a:p>
            <a:pPr eaLnBrk="1" hangingPunct="1">
              <a:lnSpc>
                <a:spcPct val="150000"/>
              </a:lnSpc>
              <a:buFont typeface="Wingdings 2" pitchFamily="18" charset="2"/>
              <a:buNone/>
            </a:pPr>
            <a:endParaRPr lang="en-PH" sz="2800" smtClean="0">
              <a:latin typeface="Arial Rounded MT Bold"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17410">
                                            <p:txEl>
                                              <p:pRg st="0" end="0"/>
                                            </p:txEl>
                                          </p:spTgt>
                                        </p:tgtEl>
                                        <p:attrNameLst>
                                          <p:attrName>style.visibility</p:attrName>
                                        </p:attrNameLst>
                                      </p:cBhvr>
                                      <p:to>
                                        <p:strVal val="visible"/>
                                      </p:to>
                                    </p:set>
                                    <p:animEffect transition="in" filter="diamond(in)">
                                      <p:cBhvr>
                                        <p:cTn id="7" dur="2000"/>
                                        <p:tgtEl>
                                          <p:spTgt spid="174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239000" cy="1143000"/>
          </a:xfrm>
        </p:spPr>
        <p:txBody>
          <a:bodyPr/>
          <a:lstStyle/>
          <a:p>
            <a:pPr eaLnBrk="1" fontAlgn="auto" hangingPunct="1">
              <a:spcAft>
                <a:spcPts val="0"/>
              </a:spcAft>
              <a:defRPr/>
            </a:pPr>
            <a:r>
              <a:rPr lang="en-PH" dirty="0" smtClean="0"/>
              <a:t>As Teacher</a:t>
            </a:r>
            <a:endParaRPr lang="en-PH" dirty="0"/>
          </a:p>
        </p:txBody>
      </p:sp>
      <p:sp>
        <p:nvSpPr>
          <p:cNvPr id="4" name="Rectangle 2"/>
          <p:cNvSpPr>
            <a:spLocks noGrp="1" noChangeArrowheads="1"/>
          </p:cNvSpPr>
          <p:nvPr>
            <p:ph idx="1"/>
          </p:nvPr>
        </p:nvSpPr>
        <p:spPr/>
        <p:txBody>
          <a:bodyPr>
            <a:normAutofit fontScale="97500"/>
          </a:bodyPr>
          <a:lstStyle/>
          <a:p>
            <a:pPr marL="274320" indent="-274320" eaLnBrk="1" fontAlgn="auto" hangingPunct="1">
              <a:spcAft>
                <a:spcPts val="0"/>
              </a:spcAft>
              <a:buFont typeface="Wingdings 2"/>
              <a:buNone/>
              <a:defRPr/>
            </a:pPr>
            <a:endParaRPr lang="en-US" sz="2800" dirty="0" smtClean="0"/>
          </a:p>
          <a:p>
            <a:pPr marL="274320" indent="-274320" eaLnBrk="1" fontAlgn="auto" hangingPunct="1">
              <a:spcAft>
                <a:spcPts val="0"/>
              </a:spcAft>
              <a:buFont typeface="Wingdings 2"/>
              <a:buNone/>
              <a:defRPr/>
            </a:pPr>
            <a:endParaRPr lang="en-US" sz="2800" dirty="0" smtClean="0"/>
          </a:p>
          <a:p>
            <a:pPr marL="274320" indent="-274320" eaLnBrk="1" fontAlgn="auto" hangingPunct="1">
              <a:spcAft>
                <a:spcPts val="0"/>
              </a:spcAft>
              <a:buFont typeface="Wingdings 2"/>
              <a:buNone/>
              <a:defRPr/>
            </a:pPr>
            <a:endParaRPr lang="en-US" sz="2800" dirty="0" smtClean="0"/>
          </a:p>
          <a:p>
            <a:pPr marL="274320" indent="-274320" eaLnBrk="1" fontAlgn="auto" hangingPunct="1">
              <a:spcAft>
                <a:spcPts val="0"/>
              </a:spcAft>
              <a:buFont typeface="Wingdings 2"/>
              <a:buNone/>
              <a:defRPr/>
            </a:pPr>
            <a:endParaRPr lang="en-US" sz="2800" dirty="0" smtClean="0"/>
          </a:p>
          <a:p>
            <a:pPr marL="274320" indent="-274320" eaLnBrk="1" fontAlgn="auto" hangingPunct="1">
              <a:spcAft>
                <a:spcPts val="0"/>
              </a:spcAft>
              <a:buFont typeface="Wingdings 2"/>
              <a:buNone/>
              <a:defRPr/>
            </a:pPr>
            <a:r>
              <a:rPr lang="en-US" sz="2800" dirty="0" smtClean="0"/>
              <a:t>	</a:t>
            </a:r>
          </a:p>
          <a:p>
            <a:pPr marL="274320" indent="-274320" eaLnBrk="1" fontAlgn="auto" hangingPunct="1">
              <a:spcAft>
                <a:spcPts val="0"/>
              </a:spcAft>
              <a:buFont typeface="Wingdings 2"/>
              <a:buNone/>
              <a:defRPr/>
            </a:pPr>
            <a:endParaRPr lang="en-US" sz="2800" dirty="0" smtClean="0"/>
          </a:p>
          <a:p>
            <a:pPr marL="274320" indent="-274320" eaLnBrk="1" fontAlgn="auto" hangingPunct="1">
              <a:spcAft>
                <a:spcPts val="0"/>
              </a:spcAft>
              <a:buFont typeface="Wingdings 2"/>
              <a:buNone/>
              <a:defRPr/>
            </a:pPr>
            <a:r>
              <a:rPr lang="en-US" sz="2800" dirty="0" smtClean="0"/>
              <a:t>	</a:t>
            </a:r>
            <a:endParaRPr lang="en-US" sz="3300" dirty="0" smtClean="0">
              <a:solidFill>
                <a:srgbClr val="002060"/>
              </a:solidFill>
              <a:latin typeface="Arial Rounded MT Bold" pitchFamily="34" charset="0"/>
            </a:endParaRPr>
          </a:p>
        </p:txBody>
      </p:sp>
      <p:pic>
        <p:nvPicPr>
          <p:cNvPr id="18436" name="Picture 4" descr="The Holy Se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228600"/>
            <a:ext cx="129857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Rectangle 6"/>
          <p:cNvSpPr>
            <a:spLocks noChangeArrowheads="1"/>
          </p:cNvSpPr>
          <p:nvPr/>
        </p:nvSpPr>
        <p:spPr bwMode="auto">
          <a:xfrm>
            <a:off x="381000" y="1752600"/>
            <a:ext cx="7620000" cy="461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en-US" sz="2800">
                <a:latin typeface="Arial Rounded MT Bold" pitchFamily="34" charset="0"/>
              </a:rPr>
              <a:t>At the </a:t>
            </a:r>
            <a:r>
              <a:rPr lang="en-US" sz="2800">
                <a:solidFill>
                  <a:srgbClr val="FF0000"/>
                </a:solidFill>
                <a:latin typeface="Arial Rounded MT Bold" pitchFamily="34" charset="0"/>
              </a:rPr>
              <a:t>heart of episcopal teaching </a:t>
            </a:r>
            <a:r>
              <a:rPr lang="en-US" sz="2800">
                <a:latin typeface="Arial Rounded MT Bold" pitchFamily="34" charset="0"/>
              </a:rPr>
              <a:t>on HIV and AIDS is a call to return to the basic and solid values of the Gospel, with strong emphasis on </a:t>
            </a:r>
            <a:r>
              <a:rPr lang="en-US" sz="2800">
                <a:solidFill>
                  <a:srgbClr val="FF0000"/>
                </a:solidFill>
                <a:latin typeface="Arial Rounded MT Bold" pitchFamily="34" charset="0"/>
              </a:rPr>
              <a:t>compassion and service</a:t>
            </a:r>
            <a:r>
              <a:rPr lang="en-US" sz="2800">
                <a:latin typeface="Arial Rounded MT Bold" pitchFamily="34" charset="0"/>
              </a:rPr>
              <a:t>, and on </a:t>
            </a:r>
            <a:r>
              <a:rPr lang="en-US" sz="2800">
                <a:solidFill>
                  <a:srgbClr val="FF0000"/>
                </a:solidFill>
                <a:latin typeface="Arial Rounded MT Bold" pitchFamily="34" charset="0"/>
              </a:rPr>
              <a:t>responsibility and respect </a:t>
            </a:r>
            <a:r>
              <a:rPr lang="en-US" sz="2800">
                <a:latin typeface="Arial Rounded MT Bold" pitchFamily="34" charset="0"/>
              </a:rPr>
              <a:t>in sexual ethics: sexual activity within marriage only; sexual abstinence outside marriage.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nodeType="clickEffect">
                                  <p:stCondLst>
                                    <p:cond delay="0"/>
                                  </p:stCondLst>
                                  <p:childTnLst>
                                    <p:set>
                                      <p:cBhvr>
                                        <p:cTn id="6" dur="1" fill="hold">
                                          <p:stCondLst>
                                            <p:cond delay="0"/>
                                          </p:stCondLst>
                                        </p:cTn>
                                        <p:tgtEl>
                                          <p:spTgt spid="18437">
                                            <p:txEl>
                                              <p:pRg st="0" end="0"/>
                                            </p:txEl>
                                          </p:spTgt>
                                        </p:tgtEl>
                                        <p:attrNameLst>
                                          <p:attrName>style.visibility</p:attrName>
                                        </p:attrNameLst>
                                      </p:cBhvr>
                                      <p:to>
                                        <p:strVal val="visible"/>
                                      </p:to>
                                    </p:set>
                                    <p:animScale>
                                      <p:cBhvr>
                                        <p:cTn id="7" dur="1000" decel="50000" fill="hold">
                                          <p:stCondLst>
                                            <p:cond delay="0"/>
                                          </p:stCondLst>
                                        </p:cTn>
                                        <p:tgtEl>
                                          <p:spTgt spid="18437">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8437">
                                            <p:txEl>
                                              <p:pRg st="0" end="0"/>
                                            </p:txEl>
                                          </p:spTgt>
                                        </p:tgtEl>
                                        <p:attrNameLst>
                                          <p:attrName>ppt_x</p:attrName>
                                          <p:attrName>ppt_y</p:attrName>
                                        </p:attrNameLst>
                                      </p:cBhvr>
                                    </p:animMotion>
                                    <p:animEffect transition="in" filter="fade">
                                      <p:cBhvr>
                                        <p:cTn id="9" dur="1000"/>
                                        <p:tgtEl>
                                          <p:spTgt spid="1843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7" descr="Benedict XVI"/>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85800" y="1066800"/>
            <a:ext cx="3657600" cy="2873375"/>
          </a:xfrm>
        </p:spPr>
      </p:pic>
      <p:sp>
        <p:nvSpPr>
          <p:cNvPr id="19459" name="Rectangle 4"/>
          <p:cNvSpPr>
            <a:spLocks noChangeArrowheads="1"/>
          </p:cNvSpPr>
          <p:nvPr/>
        </p:nvSpPr>
        <p:spPr bwMode="auto">
          <a:xfrm>
            <a:off x="762000" y="4419600"/>
            <a:ext cx="69342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800">
                <a:latin typeface="Arial Rounded MT Bold" pitchFamily="34" charset="0"/>
              </a:rPr>
              <a:t>Pope Benedict XVI:</a:t>
            </a:r>
          </a:p>
          <a:p>
            <a:r>
              <a:rPr lang="en-US" sz="2800">
                <a:latin typeface="Arial Rounded MT Bold" pitchFamily="34" charset="0"/>
              </a:rPr>
              <a:t/>
            </a:r>
            <a:br>
              <a:rPr lang="en-US" sz="2800">
                <a:latin typeface="Arial Rounded MT Bold" pitchFamily="34" charset="0"/>
              </a:rPr>
            </a:br>
            <a:r>
              <a:rPr lang="en-US" sz="2800">
                <a:latin typeface="Arial Rounded MT Bold" pitchFamily="34" charset="0"/>
              </a:rPr>
              <a:t>	</a:t>
            </a:r>
            <a:r>
              <a:rPr lang="en-US" sz="3200">
                <a:solidFill>
                  <a:srgbClr val="002060"/>
                </a:solidFill>
                <a:latin typeface="Arial Rounded MT Bold" pitchFamily="34" charset="0"/>
              </a:rPr>
              <a:t>“Hearts must be converted”</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type="body" sz="half" idx="1"/>
          </p:nvPr>
        </p:nvSpPr>
        <p:spPr>
          <a:xfrm>
            <a:off x="685800" y="457200"/>
            <a:ext cx="7315200" cy="6248400"/>
          </a:xfrm>
        </p:spPr>
        <p:txBody>
          <a:bodyPr>
            <a:normAutofit fontScale="92500" lnSpcReduction="10000"/>
          </a:bodyPr>
          <a:lstStyle/>
          <a:p>
            <a:pPr marL="274320" indent="-274320" eaLnBrk="1" fontAlgn="auto" hangingPunct="1">
              <a:lnSpc>
                <a:spcPct val="150000"/>
              </a:lnSpc>
              <a:spcAft>
                <a:spcPts val="0"/>
              </a:spcAft>
              <a:buFontTx/>
              <a:buNone/>
              <a:defRPr/>
            </a:pPr>
            <a:r>
              <a:rPr lang="en-US" sz="2800" dirty="0" smtClean="0"/>
              <a:t>“</a:t>
            </a:r>
            <a:r>
              <a:rPr lang="en-US" sz="3200" dirty="0" smtClean="0">
                <a:latin typeface="Arial Rounded MT Bold" pitchFamily="34" charset="0"/>
              </a:rPr>
              <a:t>The God of Jesus Christ must be known, believed in and loved, </a:t>
            </a:r>
          </a:p>
          <a:p>
            <a:pPr marL="274320" indent="-274320" eaLnBrk="1" fontAlgn="auto" hangingPunct="1">
              <a:lnSpc>
                <a:spcPct val="150000"/>
              </a:lnSpc>
              <a:spcAft>
                <a:spcPts val="0"/>
              </a:spcAft>
              <a:buFontTx/>
              <a:buNone/>
              <a:defRPr/>
            </a:pPr>
            <a:r>
              <a:rPr lang="en-US" sz="3200" dirty="0" smtClean="0">
                <a:latin typeface="Arial Rounded MT Bold" pitchFamily="34" charset="0"/>
              </a:rPr>
              <a:t>	and hearts must be converted </a:t>
            </a:r>
          </a:p>
          <a:p>
            <a:pPr marL="274320" indent="-274320" eaLnBrk="1" fontAlgn="auto" hangingPunct="1">
              <a:lnSpc>
                <a:spcPct val="150000"/>
              </a:lnSpc>
              <a:spcAft>
                <a:spcPts val="0"/>
              </a:spcAft>
              <a:buFontTx/>
              <a:buNone/>
              <a:defRPr/>
            </a:pPr>
            <a:r>
              <a:rPr lang="en-US" sz="3200" dirty="0" smtClean="0">
                <a:latin typeface="Arial Rounded MT Bold" pitchFamily="34" charset="0"/>
              </a:rPr>
              <a:t>	if progress is to be made on social issues and reconciliation is to begin, and if – for example – AIDS is to be combated by realistically facing its deeper causes and the sick are to be given the loving care they need.</a:t>
            </a:r>
          </a:p>
          <a:p>
            <a:pPr marL="274320" indent="-274320" eaLnBrk="1" fontAlgn="auto" hangingPunct="1">
              <a:lnSpc>
                <a:spcPct val="90000"/>
              </a:lnSpc>
              <a:spcAft>
                <a:spcPts val="0"/>
              </a:spcAft>
              <a:buFontTx/>
              <a:buNone/>
              <a:defRPr/>
            </a:pPr>
            <a:endParaRPr lang="en-US" sz="1600"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Scale>
                                      <p:cBhvr>
                                        <p:cTn id="7" dur="1000" decel="50000" fill="hold">
                                          <p:stCondLst>
                                            <p:cond delay="0"/>
                                          </p:stCondLst>
                                        </p:cTn>
                                        <p:tgtEl>
                                          <p:spTgt spid="28675">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8675">
                                            <p:txEl>
                                              <p:pRg st="0" end="0"/>
                                            </p:txEl>
                                          </p:spTgt>
                                        </p:tgtEl>
                                        <p:attrNameLst>
                                          <p:attrName>ppt_x</p:attrName>
                                          <p:attrName>ppt_y</p:attrName>
                                        </p:attrNameLst>
                                      </p:cBhvr>
                                    </p:animMotion>
                                    <p:animEffect transition="in" filter="fade">
                                      <p:cBhvr>
                                        <p:cTn id="9" dur="1000"/>
                                        <p:tgtEl>
                                          <p:spTgt spid="28675">
                                            <p:txEl>
                                              <p:pRg st="0" end="0"/>
                                            </p:txEl>
                                          </p:spTgt>
                                        </p:tgtEl>
                                      </p:cBhvr>
                                    </p:animEffect>
                                  </p:childTnLst>
                                </p:cTn>
                              </p:par>
                              <p:par>
                                <p:cTn id="10" presetID="52" presetClass="entr" presetSubtype="0" fill="hold" nodeType="withEffect">
                                  <p:stCondLst>
                                    <p:cond delay="0"/>
                                  </p:stCondLst>
                                  <p:childTnLst>
                                    <p:set>
                                      <p:cBhvr>
                                        <p:cTn id="11" dur="1" fill="hold">
                                          <p:stCondLst>
                                            <p:cond delay="0"/>
                                          </p:stCondLst>
                                        </p:cTn>
                                        <p:tgtEl>
                                          <p:spTgt spid="28675">
                                            <p:txEl>
                                              <p:pRg st="1" end="1"/>
                                            </p:txEl>
                                          </p:spTgt>
                                        </p:tgtEl>
                                        <p:attrNameLst>
                                          <p:attrName>style.visibility</p:attrName>
                                        </p:attrNameLst>
                                      </p:cBhvr>
                                      <p:to>
                                        <p:strVal val="visible"/>
                                      </p:to>
                                    </p:set>
                                    <p:animScale>
                                      <p:cBhvr>
                                        <p:cTn id="12" dur="1000" decel="50000" fill="hold">
                                          <p:stCondLst>
                                            <p:cond delay="0"/>
                                          </p:stCondLst>
                                        </p:cTn>
                                        <p:tgtEl>
                                          <p:spTgt spid="28675">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28675">
                                            <p:txEl>
                                              <p:pRg st="1" end="1"/>
                                            </p:txEl>
                                          </p:spTgt>
                                        </p:tgtEl>
                                        <p:attrNameLst>
                                          <p:attrName>ppt_x</p:attrName>
                                          <p:attrName>ppt_y</p:attrName>
                                        </p:attrNameLst>
                                      </p:cBhvr>
                                    </p:animMotion>
                                    <p:animEffect transition="in" filter="fade">
                                      <p:cBhvr>
                                        <p:cTn id="14" dur="1000"/>
                                        <p:tgtEl>
                                          <p:spTgt spid="28675">
                                            <p:txEl>
                                              <p:pRg st="1" end="1"/>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2" presetClass="entr" presetSubtype="0" fill="hold" nodeType="clickEffect">
                                  <p:stCondLst>
                                    <p:cond delay="0"/>
                                  </p:stCondLst>
                                  <p:childTnLst>
                                    <p:set>
                                      <p:cBhvr>
                                        <p:cTn id="18" dur="1" fill="hold">
                                          <p:stCondLst>
                                            <p:cond delay="0"/>
                                          </p:stCondLst>
                                        </p:cTn>
                                        <p:tgtEl>
                                          <p:spTgt spid="28675">
                                            <p:txEl>
                                              <p:pRg st="2" end="2"/>
                                            </p:txEl>
                                          </p:spTgt>
                                        </p:tgtEl>
                                        <p:attrNameLst>
                                          <p:attrName>style.visibility</p:attrName>
                                        </p:attrNameLst>
                                      </p:cBhvr>
                                      <p:to>
                                        <p:strVal val="visible"/>
                                      </p:to>
                                    </p:set>
                                    <p:animScale>
                                      <p:cBhvr>
                                        <p:cTn id="19" dur="1000" decel="50000" fill="hold">
                                          <p:stCondLst>
                                            <p:cond delay="0"/>
                                          </p:stCondLst>
                                        </p:cTn>
                                        <p:tgtEl>
                                          <p:spTgt spid="28675">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28675">
                                            <p:txEl>
                                              <p:pRg st="2" end="2"/>
                                            </p:txEl>
                                          </p:spTgt>
                                        </p:tgtEl>
                                        <p:attrNameLst>
                                          <p:attrName>ppt_x</p:attrName>
                                          <p:attrName>ppt_y</p:attrName>
                                        </p:attrNameLst>
                                      </p:cBhvr>
                                    </p:animMotion>
                                    <p:animEffect transition="in" filter="fade">
                                      <p:cBhvr>
                                        <p:cTn id="21" dur="1000"/>
                                        <p:tgtEl>
                                          <p:spTgt spid="286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457200" y="685800"/>
            <a:ext cx="7315200" cy="5440363"/>
          </a:xfrm>
        </p:spPr>
        <p:txBody>
          <a:bodyPr/>
          <a:lstStyle/>
          <a:p>
            <a:pPr eaLnBrk="1" hangingPunct="1">
              <a:buFont typeface="Wingdings 2" pitchFamily="18" charset="2"/>
              <a:buNone/>
            </a:pPr>
            <a:r>
              <a:rPr lang="en-US" sz="3200" smtClean="0">
                <a:latin typeface="Arial Rounded MT Bold" pitchFamily="34" charset="0"/>
              </a:rPr>
              <a:t>Social issues and the Gospel are inseparable. </a:t>
            </a:r>
          </a:p>
          <a:p>
            <a:pPr eaLnBrk="1" hangingPunct="1">
              <a:buFont typeface="Wingdings 2" pitchFamily="18" charset="2"/>
              <a:buNone/>
            </a:pPr>
            <a:r>
              <a:rPr lang="en-US" sz="3200" smtClean="0">
                <a:latin typeface="Arial Rounded MT Bold" pitchFamily="34" charset="0"/>
              </a:rPr>
              <a:t>When we bring people only knowledge, ability, technical competence and tools, we bring them too little.”</a:t>
            </a:r>
            <a:r>
              <a:rPr lang="en-US" sz="2400" smtClean="0"/>
              <a:t/>
            </a:r>
            <a:br>
              <a:rPr lang="en-US" sz="2400" smtClean="0"/>
            </a:br>
            <a:r>
              <a:rPr lang="en-US" sz="1400" smtClean="0"/>
              <a:t>Pope Benedict XVI, Homily in Munich, 20 September 2006,</a:t>
            </a:r>
            <a:endParaRPr lang="en-PH" sz="14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Scale>
                                      <p:cBhvr>
                                        <p:cTn id="7"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xEl>
                                              <p:pRg st="0" end="0"/>
                                            </p:txEl>
                                          </p:spTgt>
                                        </p:tgtEl>
                                        <p:attrNameLst>
                                          <p:attrName>ppt_x</p:attrName>
                                          <p:attrName>ppt_y</p:attrName>
                                        </p:attrNameLst>
                                      </p:cBhvr>
                                    </p:animMotion>
                                    <p:animEffect transition="in" filter="fade">
                                      <p:cBhvr>
                                        <p:cTn id="9" dur="1000"/>
                                        <p:tgtEl>
                                          <p:spTgt spid="3">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Scale>
                                      <p:cBhvr>
                                        <p:cTn id="14" dur="1000" decel="50000" fill="hold">
                                          <p:stCondLst>
                                            <p:cond delay="0"/>
                                          </p:stCondLst>
                                        </p:cTn>
                                        <p:tgtEl>
                                          <p:spTgt spid="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3">
                                            <p:txEl>
                                              <p:pRg st="1" end="1"/>
                                            </p:txEl>
                                          </p:spTgt>
                                        </p:tgtEl>
                                        <p:attrNameLst>
                                          <p:attrName>ppt_x</p:attrName>
                                          <p:attrName>ppt_y</p:attrName>
                                        </p:attrNameLst>
                                      </p:cBhvr>
                                    </p:animMotion>
                                    <p:animEffect transition="in" filter="fade">
                                      <p:cBhvr>
                                        <p:cTn id="16"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sz="2800" dirty="0" smtClean="0">
                <a:latin typeface="Arial Rounded MT Bold" charset="0"/>
                <a:ea typeface="ＭＳ Ｐゴシック" charset="-128"/>
                <a:cs typeface="ＭＳ Ｐゴシック" charset="-128"/>
              </a:rPr>
              <a:t>Church teaching:</a:t>
            </a:r>
            <a:br>
              <a:rPr lang="en-US" sz="2800" dirty="0" smtClean="0">
                <a:latin typeface="Arial Rounded MT Bold" charset="0"/>
                <a:ea typeface="ＭＳ Ｐゴシック" charset="-128"/>
                <a:cs typeface="ＭＳ Ｐゴシック" charset="-128"/>
              </a:rPr>
            </a:br>
            <a:r>
              <a:rPr lang="en-US" sz="2800" dirty="0" smtClean="0">
                <a:latin typeface="Arial Rounded MT Bold" charset="0"/>
                <a:ea typeface="ＭＳ Ｐゴシック" charset="-128"/>
                <a:cs typeface="ＭＳ Ｐゴシック" charset="-128"/>
              </a:rPr>
              <a:t>Both individual and social values</a:t>
            </a:r>
            <a:endParaRPr lang="en-PH" sz="2800" dirty="0"/>
          </a:p>
        </p:txBody>
      </p:sp>
      <p:sp>
        <p:nvSpPr>
          <p:cNvPr id="3" name="Text Placeholder 2"/>
          <p:cNvSpPr>
            <a:spLocks noGrp="1"/>
          </p:cNvSpPr>
          <p:nvPr>
            <p:ph type="body" sz="half" idx="1"/>
          </p:nvPr>
        </p:nvSpPr>
        <p:spPr>
          <a:xfrm>
            <a:off x="228600" y="1600200"/>
            <a:ext cx="7620000" cy="5029200"/>
          </a:xfrm>
        </p:spPr>
        <p:txBody>
          <a:bodyPr>
            <a:normAutofit lnSpcReduction="10000"/>
          </a:bodyPr>
          <a:lstStyle/>
          <a:p>
            <a:pPr marL="274320" indent="-274320" eaLnBrk="1" fontAlgn="auto" hangingPunct="1">
              <a:lnSpc>
                <a:spcPct val="150000"/>
              </a:lnSpc>
              <a:spcAft>
                <a:spcPts val="0"/>
              </a:spcAft>
              <a:buFont typeface="Wingdings 2"/>
              <a:buNone/>
              <a:defRPr/>
            </a:pPr>
            <a:r>
              <a:rPr lang="en-US" sz="2800" dirty="0" smtClean="0">
                <a:latin typeface="Arial Rounded MT Bold" pitchFamily="34" charset="0"/>
                <a:ea typeface="ＭＳ Ｐゴシック" charset="-128"/>
              </a:rPr>
              <a:t>“In many cases, HIV/AIDS implies problems also at the level of existential values; it is </a:t>
            </a:r>
            <a:r>
              <a:rPr lang="en-US" sz="2800" b="1" dirty="0" smtClean="0">
                <a:solidFill>
                  <a:srgbClr val="7030A0"/>
                </a:solidFill>
                <a:latin typeface="Arial Rounded MT Bold" pitchFamily="34" charset="0"/>
                <a:ea typeface="ＭＳ Ｐゴシック" charset="-128"/>
              </a:rPr>
              <a:t>true pathology of the spirit </a:t>
            </a:r>
            <a:r>
              <a:rPr lang="en-US" sz="2800" dirty="0" smtClean="0">
                <a:latin typeface="Arial Rounded MT Bold" pitchFamily="34" charset="0"/>
                <a:ea typeface="ＭＳ Ｐゴシック" charset="-128"/>
              </a:rPr>
              <a:t>which harms not only the body, but the whole person, interpersonal relationships and social life, and is often accompanied by a crisis of moral values.”</a:t>
            </a:r>
          </a:p>
          <a:p>
            <a:pPr marL="274320" indent="-274320" eaLnBrk="1" fontAlgn="auto" hangingPunct="1">
              <a:lnSpc>
                <a:spcPct val="90000"/>
              </a:lnSpc>
              <a:spcAft>
                <a:spcPts val="0"/>
              </a:spcAft>
              <a:buFont typeface="Wingdings 2"/>
              <a:buNone/>
              <a:defRPr/>
            </a:pPr>
            <a:endParaRPr lang="en-US" sz="2400" dirty="0" smtClean="0">
              <a:ea typeface="ＭＳ Ｐゴシック" charset="-128"/>
            </a:endParaRPr>
          </a:p>
          <a:p>
            <a:pPr marL="274320" indent="-274320" eaLnBrk="1" fontAlgn="auto" hangingPunct="1">
              <a:lnSpc>
                <a:spcPct val="90000"/>
              </a:lnSpc>
              <a:spcAft>
                <a:spcPts val="0"/>
              </a:spcAft>
              <a:buFont typeface="Wingdings 2"/>
              <a:buNone/>
              <a:defRPr/>
            </a:pPr>
            <a:r>
              <a:rPr lang="en-US" sz="1600" dirty="0" smtClean="0">
                <a:ea typeface="ＭＳ Ｐゴシック" charset="-128"/>
              </a:rPr>
              <a:t>Source: Cardinal Javier Lozano </a:t>
            </a:r>
            <a:r>
              <a:rPr lang="en-US" sz="1600" dirty="0" err="1" smtClean="0">
                <a:ea typeface="ＭＳ Ｐゴシック" charset="-128"/>
              </a:rPr>
              <a:t>Barragán</a:t>
            </a:r>
            <a:r>
              <a:rPr lang="en-US" sz="1600" dirty="0" smtClean="0">
                <a:ea typeface="ＭＳ Ｐゴシック" charset="-128"/>
              </a:rPr>
              <a:t> at UN Special Session on AIDS July 2001</a:t>
            </a:r>
          </a:p>
          <a:p>
            <a:pPr marL="274320" indent="-274320" eaLnBrk="1" fontAlgn="auto" hangingPunct="1">
              <a:spcAft>
                <a:spcPts val="0"/>
              </a:spcAft>
              <a:buFont typeface="Wingdings 2"/>
              <a:buChar char=""/>
              <a:defRPr/>
            </a:pPr>
            <a:endParaRPr lang="en-PH"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Placeholder 2"/>
          <p:cNvSpPr>
            <a:spLocks noGrp="1"/>
          </p:cNvSpPr>
          <p:nvPr>
            <p:ph type="body" sz="half" idx="1"/>
          </p:nvPr>
        </p:nvSpPr>
        <p:spPr>
          <a:xfrm>
            <a:off x="457200" y="762000"/>
            <a:ext cx="7315200" cy="5364163"/>
          </a:xfrm>
        </p:spPr>
        <p:txBody>
          <a:bodyPr/>
          <a:lstStyle/>
          <a:p>
            <a:pPr eaLnBrk="1" hangingPunct="1">
              <a:lnSpc>
                <a:spcPct val="150000"/>
              </a:lnSpc>
              <a:buFont typeface="Wingdings 2" pitchFamily="18" charset="2"/>
              <a:buNone/>
            </a:pPr>
            <a:r>
              <a:rPr lang="en-PH" sz="2800" smtClean="0">
                <a:latin typeface="Arial Rounded MT Bold" pitchFamily="34" charset="0"/>
              </a:rPr>
              <a:t>“Parents &amp; educators need to teach, by their word and example, the dignity of the human person, the beauty and sacredness of human love anchored on God’s love. Chastity and monogamous fidelity are the best protection from HIV &amp; AIDS.”</a:t>
            </a:r>
          </a:p>
          <a:p>
            <a:pPr eaLnBrk="1" hangingPunct="1">
              <a:buFont typeface="Wingdings 2" pitchFamily="18" charset="2"/>
              <a:buNone/>
            </a:pPr>
            <a:r>
              <a:rPr lang="en-PH" sz="2800" smtClean="0">
                <a:latin typeface="Arial Rounded MT Bold" pitchFamily="34" charset="0"/>
              </a:rPr>
              <a:t>	  </a:t>
            </a:r>
            <a:r>
              <a:rPr lang="en-PH" sz="1800" smtClean="0">
                <a:latin typeface="Arial Rounded MT Bold" pitchFamily="34" charset="0"/>
              </a:rPr>
              <a:t>- 2011 CBCP Pastoral letter on AIDS “Who is my neighbor?”</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2"/>
          <p:cNvSpPr>
            <a:spLocks noGrp="1"/>
          </p:cNvSpPr>
          <p:nvPr>
            <p:ph idx="1"/>
          </p:nvPr>
        </p:nvSpPr>
        <p:spPr>
          <a:xfrm>
            <a:off x="381000" y="762000"/>
            <a:ext cx="7239000" cy="4846638"/>
          </a:xfrm>
        </p:spPr>
        <p:txBody>
          <a:bodyPr/>
          <a:lstStyle/>
          <a:p>
            <a:pPr eaLnBrk="1" hangingPunct="1">
              <a:lnSpc>
                <a:spcPct val="150000"/>
              </a:lnSpc>
              <a:buFont typeface="Wingdings" pitchFamily="2" charset="2"/>
              <a:buChar char="n"/>
            </a:pPr>
            <a:r>
              <a:rPr lang="en-US" sz="2800" smtClean="0">
                <a:latin typeface="Arial Rounded MT Bold" pitchFamily="34" charset="0"/>
                <a:ea typeface="ＭＳ Ｐゴシック" pitchFamily="34" charset="-128"/>
              </a:rPr>
              <a:t>Education continues to be the only effective “vaccine” to combat denial, ignorance, and prejudice which places people at risk of contracting HIV.</a:t>
            </a:r>
          </a:p>
          <a:p>
            <a:pPr eaLnBrk="1" hangingPunct="1"/>
            <a:endParaRPr lang="en-PH" smtClean="0"/>
          </a:p>
          <a:p>
            <a:pPr eaLnBrk="1" hangingPunct="1">
              <a:buFont typeface="Wingdings 2" pitchFamily="18" charset="2"/>
              <a:buNone/>
            </a:pPr>
            <a:endParaRPr lang="en-PH"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7"/>
          <p:cNvSpPr>
            <a:spLocks noGrp="1"/>
          </p:cNvSpPr>
          <p:nvPr>
            <p:ph type="sldNum" sz="quarter" idx="12"/>
          </p:nvPr>
        </p:nvSpPr>
        <p:spPr/>
        <p:txBody>
          <a:bodyPr/>
          <a:lstStyle/>
          <a:p>
            <a:pPr>
              <a:defRPr/>
            </a:pPr>
            <a:fld id="{FD12520A-99B7-438B-91F5-3CD901C9BCC5}" type="slidenum">
              <a:rPr lang="en-US"/>
              <a:pPr>
                <a:defRPr/>
              </a:pPr>
              <a:t>18</a:t>
            </a:fld>
            <a:endParaRPr lang="en-US"/>
          </a:p>
        </p:txBody>
      </p:sp>
      <p:sp>
        <p:nvSpPr>
          <p:cNvPr id="1738754" name="Rectangle 2"/>
          <p:cNvSpPr>
            <a:spLocks noGrp="1" noChangeArrowheads="1"/>
          </p:cNvSpPr>
          <p:nvPr>
            <p:ph type="title"/>
          </p:nvPr>
        </p:nvSpPr>
        <p:spPr>
          <a:xfrm>
            <a:off x="2590800" y="277813"/>
            <a:ext cx="6096000" cy="1139825"/>
          </a:xfrm>
        </p:spPr>
        <p:txBody>
          <a:bodyPr>
            <a:normAutofit fontScale="90000"/>
          </a:bodyPr>
          <a:lstStyle/>
          <a:p>
            <a:pPr eaLnBrk="1" hangingPunct="1">
              <a:defRPr/>
            </a:pPr>
            <a:r>
              <a:rPr lang="en-US" sz="2800" dirty="0" smtClean="0">
                <a:ea typeface="ＭＳ Ｐゴシック" charset="-128"/>
                <a:cs typeface="ＭＳ Ｐゴシック" charset="-128"/>
              </a:rPr>
              <a:t>Catholic Bishops in Africa</a:t>
            </a:r>
            <a:br>
              <a:rPr lang="en-US" sz="2800" dirty="0" smtClean="0">
                <a:ea typeface="ＭＳ Ｐゴシック" charset="-128"/>
                <a:cs typeface="ＭＳ Ｐゴシック" charset="-128"/>
              </a:rPr>
            </a:br>
            <a:r>
              <a:rPr lang="en-US" sz="2800" dirty="0" smtClean="0">
                <a:ea typeface="ＭＳ Ｐゴシック" charset="-128"/>
                <a:cs typeface="ＭＳ Ｐゴシック" charset="-128"/>
              </a:rPr>
              <a:t>reject the myth that AIDS is a punishment from God</a:t>
            </a:r>
          </a:p>
        </p:txBody>
      </p:sp>
      <p:sp>
        <p:nvSpPr>
          <p:cNvPr id="25604" name="Rectangle 3"/>
          <p:cNvSpPr>
            <a:spLocks noGrp="1" noChangeArrowheads="1"/>
          </p:cNvSpPr>
          <p:nvPr>
            <p:ph type="body" sz="half" idx="1"/>
          </p:nvPr>
        </p:nvSpPr>
        <p:spPr>
          <a:xfrm>
            <a:off x="152400" y="1981200"/>
            <a:ext cx="8001000" cy="4530725"/>
          </a:xfrm>
        </p:spPr>
        <p:txBody>
          <a:bodyPr/>
          <a:lstStyle/>
          <a:p>
            <a:pPr eaLnBrk="1" hangingPunct="1">
              <a:buFont typeface="Wingdings" pitchFamily="2" charset="2"/>
              <a:buNone/>
            </a:pPr>
            <a:r>
              <a:rPr lang="en-US" sz="2800" i="1" smtClean="0">
                <a:ea typeface="ＭＳ Ｐゴシック" pitchFamily="34" charset="-128"/>
              </a:rPr>
              <a:t>Bishops of Southern Africa:</a:t>
            </a:r>
          </a:p>
          <a:p>
            <a:pPr eaLnBrk="1" hangingPunct="1">
              <a:buFont typeface="Wingdings" pitchFamily="2" charset="2"/>
              <a:buNone/>
            </a:pPr>
            <a:r>
              <a:rPr lang="en-US" sz="2800" i="1" smtClean="0">
                <a:solidFill>
                  <a:srgbClr val="FF0000"/>
                </a:solidFill>
                <a:ea typeface="ＭＳ Ｐゴシック" pitchFamily="34" charset="-128"/>
              </a:rPr>
              <a:t>“AIDS must never be considered as a punishment from God.  </a:t>
            </a:r>
            <a:r>
              <a:rPr lang="en-US" sz="2800" smtClean="0">
                <a:ea typeface="ＭＳ Ｐゴシック" pitchFamily="34" charset="-128"/>
              </a:rPr>
              <a:t>He wants us to be healthy and not to die from AIDS.  It is for us </a:t>
            </a:r>
          </a:p>
          <a:p>
            <a:pPr eaLnBrk="1" hangingPunct="1">
              <a:buFont typeface="Wingdings" pitchFamily="2" charset="2"/>
              <a:buNone/>
            </a:pPr>
            <a:r>
              <a:rPr lang="en-US" sz="2800" smtClean="0">
                <a:ea typeface="ＭＳ Ｐゴシック" pitchFamily="34" charset="-128"/>
              </a:rPr>
              <a:t>	a sign of the times challenging all people to inner transformation and to the following of Christ in his ministry of healing, mercy and love.”</a:t>
            </a:r>
          </a:p>
          <a:p>
            <a:pPr eaLnBrk="1" hangingPunct="1">
              <a:buFont typeface="Wingdings" pitchFamily="2" charset="2"/>
              <a:buNone/>
            </a:pPr>
            <a:r>
              <a:rPr lang="en-US" sz="2800" smtClean="0">
                <a:ea typeface="ＭＳ Ｐゴシック" pitchFamily="34" charset="-128"/>
              </a:rPr>
              <a:t/>
            </a:r>
            <a:br>
              <a:rPr lang="en-US" sz="2800" smtClean="0">
                <a:ea typeface="ＭＳ Ｐゴシック" pitchFamily="34" charset="-128"/>
              </a:rPr>
            </a:br>
            <a:r>
              <a:rPr lang="en-US" sz="1400" smtClean="0">
                <a:ea typeface="ＭＳ Ｐゴシック" pitchFamily="34" charset="-128"/>
              </a:rPr>
              <a:t> </a:t>
            </a:r>
            <a:r>
              <a:rPr lang="en-US" sz="1400" i="1" smtClean="0">
                <a:ea typeface="ＭＳ Ｐゴシック" pitchFamily="34" charset="-128"/>
              </a:rPr>
              <a:t>A Message of Hope to the People of God from the Catholic Bishops of South Africa, Botswana, and Swaziland. </a:t>
            </a:r>
            <a:r>
              <a:rPr lang="en-US" sz="1400" smtClean="0">
                <a:ea typeface="ＭＳ Ｐゴシック" pitchFamily="34" charset="-128"/>
              </a:rPr>
              <a:t>July 30, 2001.</a:t>
            </a:r>
          </a:p>
        </p:txBody>
      </p:sp>
      <p:pic>
        <p:nvPicPr>
          <p:cNvPr id="25605" name="Picture 4" descr="HIVAIDS photos 028"/>
          <p:cNvPicPr>
            <a:picLocks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0" y="0"/>
            <a:ext cx="2238375" cy="1619250"/>
          </a:xfr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60375"/>
            <a:ext cx="8229600" cy="454025"/>
          </a:xfrm>
        </p:spPr>
        <p:txBody>
          <a:bodyPr/>
          <a:lstStyle/>
          <a:p>
            <a:pPr eaLnBrk="1" hangingPunct="1">
              <a:defRPr/>
            </a:pPr>
            <a:r>
              <a:rPr lang="en-PH" sz="2400" b="0" dirty="0" smtClean="0"/>
              <a:t>2011 CBCP Pastoral letter “who is my neighbor?”</a:t>
            </a:r>
            <a:endParaRPr lang="en-PH" sz="2400" b="0" dirty="0"/>
          </a:p>
        </p:txBody>
      </p:sp>
      <p:sp>
        <p:nvSpPr>
          <p:cNvPr id="26627" name="Text Placeholder 2"/>
          <p:cNvSpPr>
            <a:spLocks noGrp="1"/>
          </p:cNvSpPr>
          <p:nvPr>
            <p:ph type="body" sz="half" idx="1"/>
          </p:nvPr>
        </p:nvSpPr>
        <p:spPr>
          <a:xfrm>
            <a:off x="381000" y="1066800"/>
            <a:ext cx="7162800" cy="5181600"/>
          </a:xfrm>
        </p:spPr>
        <p:txBody>
          <a:bodyPr/>
          <a:lstStyle/>
          <a:p>
            <a:pPr eaLnBrk="1" hangingPunct="1">
              <a:buFont typeface="Wingdings 2" pitchFamily="18" charset="2"/>
              <a:buNone/>
            </a:pPr>
            <a:r>
              <a:rPr lang="en-PH" smtClean="0"/>
              <a:t>“Pervasive stigma associated with HIV &amp; AIDS is …a major barrier to an effective response...prevents people from talking about HIV and the behaviors that put them at risk for infection, and from seeking counsel and health services when such action could help protect themselves and their families from HIV infection.”</a:t>
            </a:r>
          </a:p>
          <a:p>
            <a:pPr eaLnBrk="1" hangingPunct="1">
              <a:buFont typeface="Wingdings 2" pitchFamily="18" charset="2"/>
              <a:buNone/>
            </a:pPr>
            <a:endParaRPr lang="en-PH" smtClean="0"/>
          </a:p>
          <a:p>
            <a:pPr eaLnBrk="1" hangingPunct="1">
              <a:buFont typeface="Wingdings 2" pitchFamily="18" charset="2"/>
              <a:buNone/>
            </a:pPr>
            <a:r>
              <a:rPr lang="en-PH" smtClean="0"/>
              <a:t>“Unfortunately, it exists in every corner of society,… even in our own faith communities.”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2743200" y="533400"/>
            <a:ext cx="5105400" cy="1139825"/>
          </a:xfrm>
        </p:spPr>
        <p:txBody>
          <a:bodyPr>
            <a:normAutofit fontScale="90000"/>
          </a:bodyPr>
          <a:lstStyle/>
          <a:p>
            <a:pPr eaLnBrk="1" hangingPunct="1">
              <a:defRPr/>
            </a:pPr>
            <a:r>
              <a:rPr lang="en-US" sz="3200" dirty="0"/>
              <a:t>Catholic Bishops of the Philippines </a:t>
            </a:r>
            <a:br>
              <a:rPr lang="en-US" sz="3200" dirty="0"/>
            </a:br>
            <a:r>
              <a:rPr lang="en-US" sz="3200" dirty="0"/>
              <a:t>wrote in 1993</a:t>
            </a:r>
          </a:p>
        </p:txBody>
      </p:sp>
      <p:sp>
        <p:nvSpPr>
          <p:cNvPr id="9219" name="Rectangle 3"/>
          <p:cNvSpPr>
            <a:spLocks noGrp="1" noChangeArrowheads="1"/>
          </p:cNvSpPr>
          <p:nvPr>
            <p:ph type="body" sz="half" idx="1"/>
          </p:nvPr>
        </p:nvSpPr>
        <p:spPr>
          <a:xfrm>
            <a:off x="228600" y="2327275"/>
            <a:ext cx="7924800" cy="4530725"/>
          </a:xfrm>
        </p:spPr>
        <p:txBody>
          <a:bodyPr/>
          <a:lstStyle/>
          <a:p>
            <a:pPr eaLnBrk="1" hangingPunct="1">
              <a:buFont typeface="Wingdings" pitchFamily="2" charset="2"/>
              <a:buNone/>
            </a:pPr>
            <a:r>
              <a:rPr lang="en-US" smtClean="0"/>
              <a:t>“In announcing the Good News of salvation, in healing the sick, in forgiving sinners, in being compassionate with the multitude, Jesus showed what the Church must do. </a:t>
            </a:r>
          </a:p>
          <a:p>
            <a:pPr eaLnBrk="1" hangingPunct="1">
              <a:buFont typeface="Wingdings" pitchFamily="2" charset="2"/>
              <a:buNone/>
            </a:pPr>
            <a:r>
              <a:rPr lang="en-US" smtClean="0"/>
              <a:t>God’s people  must be at the side of those who suffer. Especially for the needy and suffering today, the Church must be the Compassion of Jesus.”</a:t>
            </a:r>
          </a:p>
          <a:p>
            <a:pPr eaLnBrk="1" hangingPunct="1">
              <a:buFont typeface="Wingdings" pitchFamily="2" charset="2"/>
              <a:buNone/>
            </a:pPr>
            <a:endParaRPr lang="en-US" sz="1800" i="1" smtClean="0"/>
          </a:p>
          <a:p>
            <a:pPr eaLnBrk="1" hangingPunct="1">
              <a:buFont typeface="Wingdings" pitchFamily="2" charset="2"/>
              <a:buNone/>
            </a:pPr>
            <a:r>
              <a:rPr lang="en-US" sz="1800" i="1" smtClean="0"/>
              <a:t>Pastoral Letter on AIDS : In The Compassion of Jesus, </a:t>
            </a:r>
          </a:p>
          <a:p>
            <a:pPr eaLnBrk="1" hangingPunct="1">
              <a:buFont typeface="Wingdings" pitchFamily="2" charset="2"/>
              <a:buNone/>
            </a:pPr>
            <a:r>
              <a:rPr lang="en-US" sz="1800" smtClean="0"/>
              <a:t>23 January 1993</a:t>
            </a:r>
          </a:p>
        </p:txBody>
      </p:sp>
      <p:pic>
        <p:nvPicPr>
          <p:cNvPr id="9220" name="Picture 4" descr="j0230890[1]"/>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0" y="0"/>
            <a:ext cx="2573338" cy="2057400"/>
          </a:xfrm>
          <a:noFill/>
        </p:spPr>
      </p:pic>
      <p:sp>
        <p:nvSpPr>
          <p:cNvPr id="5" name="Slide Number Placeholder 4"/>
          <p:cNvSpPr>
            <a:spLocks noGrp="1"/>
          </p:cNvSpPr>
          <p:nvPr>
            <p:ph type="sldNum" sz="quarter" idx="4294967295"/>
          </p:nvPr>
        </p:nvSpPr>
        <p:spPr>
          <a:xfrm>
            <a:off x="6553200" y="6243638"/>
            <a:ext cx="2133600" cy="457200"/>
          </a:xfrm>
        </p:spPr>
        <p:txBody>
          <a:bodyPr/>
          <a:lstStyle/>
          <a:p>
            <a:pPr>
              <a:defRPr/>
            </a:pPr>
            <a:fld id="{29B03D33-716C-4414-A31C-9B10B7558E4B}" type="slidenum">
              <a:rPr lang="en-US" smtClean="0"/>
              <a:pPr>
                <a:defRPr/>
              </a:pPr>
              <a:t>2</a:t>
            </a:fld>
            <a:endParaRPr lang="en-US"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7239000" cy="762000"/>
          </a:xfrm>
        </p:spPr>
        <p:txBody>
          <a:bodyPr>
            <a:normAutofit fontScale="90000"/>
          </a:bodyPr>
          <a:lstStyle/>
          <a:p>
            <a:pPr eaLnBrk="1" fontAlgn="auto" hangingPunct="1">
              <a:spcAft>
                <a:spcPts val="0"/>
              </a:spcAft>
              <a:defRPr/>
            </a:pPr>
            <a:r>
              <a:rPr lang="en-PH" dirty="0" smtClean="0"/>
              <a:t/>
            </a:r>
            <a:br>
              <a:rPr lang="en-PH" dirty="0" smtClean="0"/>
            </a:br>
            <a:r>
              <a:rPr lang="en-PH" sz="2900" dirty="0" smtClean="0"/>
              <a:t>Catholic Church leaders exercise their teaching role re: HIV prevention</a:t>
            </a:r>
            <a:endParaRPr lang="en-PH" sz="2900" dirty="0"/>
          </a:p>
        </p:txBody>
      </p:sp>
      <p:sp>
        <p:nvSpPr>
          <p:cNvPr id="3" name="Content Placeholder 2"/>
          <p:cNvSpPr>
            <a:spLocks noGrp="1"/>
          </p:cNvSpPr>
          <p:nvPr>
            <p:ph idx="1"/>
          </p:nvPr>
        </p:nvSpPr>
        <p:spPr>
          <a:xfrm>
            <a:off x="304800" y="1371600"/>
            <a:ext cx="7543800" cy="5248275"/>
          </a:xfrm>
        </p:spPr>
        <p:txBody>
          <a:bodyPr>
            <a:normAutofit/>
          </a:bodyPr>
          <a:lstStyle/>
          <a:p>
            <a:pPr marL="274320" indent="-274320" eaLnBrk="1" fontAlgn="auto" hangingPunct="1">
              <a:lnSpc>
                <a:spcPct val="90000"/>
              </a:lnSpc>
              <a:spcAft>
                <a:spcPts val="0"/>
              </a:spcAft>
              <a:buFont typeface="Wingdings" charset="2"/>
              <a:buChar char="n"/>
              <a:defRPr/>
            </a:pPr>
            <a:r>
              <a:rPr lang="en-US" sz="2800" dirty="0" smtClean="0">
                <a:ea typeface="ＭＳ Ｐゴシック" charset="-128"/>
              </a:rPr>
              <a:t>In unanimous fashion, church leaders have upheld the fundamental values and teaching of the Church – especially with regard to sexual activities and human relationships – i.e. </a:t>
            </a:r>
            <a:r>
              <a:rPr lang="en-US" sz="2800" b="1" dirty="0" smtClean="0">
                <a:solidFill>
                  <a:schemeClr val="accent2">
                    <a:lumMod val="75000"/>
                  </a:schemeClr>
                </a:solidFill>
                <a:ea typeface="ＭＳ Ｐゴシック" charset="-128"/>
              </a:rPr>
              <a:t>sexual abstinence outside marriage and mutual, life-long faithfulness within marriage.</a:t>
            </a:r>
          </a:p>
          <a:p>
            <a:pPr marL="274320" indent="-274320" eaLnBrk="1" fontAlgn="auto" hangingPunct="1">
              <a:lnSpc>
                <a:spcPct val="90000"/>
              </a:lnSpc>
              <a:spcAft>
                <a:spcPts val="0"/>
              </a:spcAft>
              <a:buFont typeface="Wingdings 2"/>
              <a:buNone/>
              <a:defRPr/>
            </a:pPr>
            <a:endParaRPr lang="en-US" sz="2800" b="1" dirty="0" smtClean="0">
              <a:solidFill>
                <a:schemeClr val="accent2">
                  <a:lumMod val="75000"/>
                </a:schemeClr>
              </a:solidFill>
              <a:ea typeface="ＭＳ Ｐゴシック" charset="-128"/>
            </a:endParaRPr>
          </a:p>
          <a:p>
            <a:pPr marL="274320" indent="-274320" eaLnBrk="1" fontAlgn="auto" hangingPunct="1">
              <a:lnSpc>
                <a:spcPct val="90000"/>
              </a:lnSpc>
              <a:spcAft>
                <a:spcPts val="0"/>
              </a:spcAft>
              <a:buFont typeface="Wingdings" charset="2"/>
              <a:buChar char="n"/>
              <a:defRPr/>
            </a:pPr>
            <a:r>
              <a:rPr lang="en-US" sz="2800" dirty="0" smtClean="0">
                <a:ea typeface="ＭＳ Ｐゴシック" charset="-128"/>
              </a:rPr>
              <a:t>With regard to the extent of information to be included in HIV prevention education, however, some different approaches and views are evident.</a:t>
            </a:r>
          </a:p>
          <a:p>
            <a:pPr marL="274320" indent="-274320" eaLnBrk="1" fontAlgn="auto" hangingPunct="1">
              <a:spcAft>
                <a:spcPts val="0"/>
              </a:spcAft>
              <a:buFont typeface="Wingdings 2"/>
              <a:buChar char=""/>
              <a:defRPr/>
            </a:pPr>
            <a:endParaRPr lang="en-PH"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7239000" cy="1143000"/>
          </a:xfrm>
        </p:spPr>
        <p:txBody>
          <a:bodyPr>
            <a:normAutofit fontScale="90000"/>
          </a:bodyPr>
          <a:lstStyle/>
          <a:p>
            <a:pPr eaLnBrk="1" fontAlgn="auto" hangingPunct="1">
              <a:spcAft>
                <a:spcPts val="0"/>
              </a:spcAft>
              <a:defRPr/>
            </a:pPr>
            <a:r>
              <a:rPr lang="en-US" sz="2800" dirty="0" smtClean="0"/>
              <a:t>CONSCIENCE – A MOST SECRET CORE AND </a:t>
            </a:r>
            <a:r>
              <a:rPr lang="en-US" sz="2800" dirty="0" err="1" smtClean="0"/>
              <a:t>SANCTUARy</a:t>
            </a:r>
            <a:r>
              <a:rPr lang="en-US" sz="2800" dirty="0" smtClean="0"/>
              <a:t/>
            </a:r>
            <a:br>
              <a:rPr lang="en-US" sz="2800" dirty="0" smtClean="0"/>
            </a:br>
            <a:endParaRPr lang="en-PH" sz="2800" dirty="0"/>
          </a:p>
        </p:txBody>
      </p:sp>
      <p:sp>
        <p:nvSpPr>
          <p:cNvPr id="3" name="Content Placeholder 2"/>
          <p:cNvSpPr>
            <a:spLocks noGrp="1"/>
          </p:cNvSpPr>
          <p:nvPr>
            <p:ph idx="1"/>
          </p:nvPr>
        </p:nvSpPr>
        <p:spPr>
          <a:xfrm>
            <a:off x="457200" y="1219200"/>
            <a:ext cx="7239000" cy="5486400"/>
          </a:xfrm>
        </p:spPr>
        <p:txBody>
          <a:bodyPr>
            <a:normAutofit fontScale="77500" lnSpcReduction="20000"/>
          </a:bodyPr>
          <a:lstStyle/>
          <a:p>
            <a:pPr marL="274320" indent="-274320" eaLnBrk="1" fontAlgn="auto" hangingPunct="1">
              <a:lnSpc>
                <a:spcPct val="80000"/>
              </a:lnSpc>
              <a:spcAft>
                <a:spcPts val="0"/>
              </a:spcAft>
              <a:buFontTx/>
              <a:buNone/>
              <a:defRPr/>
            </a:pPr>
            <a:endParaRPr lang="en-US" sz="2800" dirty="0" smtClean="0"/>
          </a:p>
          <a:p>
            <a:pPr marL="274320" indent="-274320" eaLnBrk="1" fontAlgn="auto" hangingPunct="1">
              <a:lnSpc>
                <a:spcPct val="150000"/>
              </a:lnSpc>
              <a:spcAft>
                <a:spcPts val="0"/>
              </a:spcAft>
              <a:buFontTx/>
              <a:buNone/>
              <a:defRPr/>
            </a:pPr>
            <a:r>
              <a:rPr lang="en-US" sz="3400" dirty="0" smtClean="0"/>
              <a:t>“Deep within his conscience, man discovers a law which he has not laid upon himself but which he must obey. Its voice, ever calling him to love and to do what is right and to avoid evil, sounds in his heart at the right moment …  His conscience is man’s most secret core and his sanctuary. There he is alone with God whose voice echoes in his depths.”</a:t>
            </a:r>
          </a:p>
          <a:p>
            <a:pPr marL="274320" indent="-274320" eaLnBrk="1" fontAlgn="auto" hangingPunct="1">
              <a:lnSpc>
                <a:spcPct val="80000"/>
              </a:lnSpc>
              <a:spcAft>
                <a:spcPts val="0"/>
              </a:spcAft>
              <a:buFontTx/>
              <a:buNone/>
              <a:defRPr/>
            </a:pPr>
            <a:r>
              <a:rPr lang="en-US" sz="1300" i="1" dirty="0" smtClean="0"/>
              <a:t>The Documents of Vatican II, </a:t>
            </a:r>
            <a:r>
              <a:rPr lang="en-US" sz="1300" dirty="0" smtClean="0"/>
              <a:t>“Pastoral Constitution on the Church in the Modern World (</a:t>
            </a:r>
            <a:r>
              <a:rPr lang="en-US" sz="1300" i="1" dirty="0" err="1" smtClean="0"/>
              <a:t>Gaudium</a:t>
            </a:r>
            <a:r>
              <a:rPr lang="en-US" sz="1300" i="1" dirty="0" smtClean="0"/>
              <a:t> et </a:t>
            </a:r>
            <a:r>
              <a:rPr lang="en-US" sz="1300" i="1" dirty="0" err="1" smtClean="0"/>
              <a:t>spes</a:t>
            </a:r>
            <a:r>
              <a:rPr lang="en-US" sz="1300" i="1" dirty="0" smtClean="0"/>
              <a:t>)</a:t>
            </a:r>
            <a:r>
              <a:rPr lang="en-US" sz="1300" dirty="0" smtClean="0"/>
              <a:t>”, par. 16 New York: Herder and Herder, 1966.</a:t>
            </a:r>
          </a:p>
          <a:p>
            <a:pPr marL="274320" indent="-274320" eaLnBrk="1" fontAlgn="auto" hangingPunct="1">
              <a:spcAft>
                <a:spcPts val="0"/>
              </a:spcAft>
              <a:buFont typeface="Wingdings 2"/>
              <a:buChar char=""/>
              <a:defRPr/>
            </a:pPr>
            <a:endParaRPr lang="en-PH"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txBody>
          <a:bodyPr/>
          <a:lstStyle/>
          <a:p>
            <a:pPr eaLnBrk="1" fontAlgn="auto" hangingPunct="1">
              <a:spcAft>
                <a:spcPts val="0"/>
              </a:spcAft>
              <a:defRPr/>
            </a:pPr>
            <a:r>
              <a:rPr lang="en-US" sz="3200" dirty="0" smtClean="0"/>
              <a:t>CONSCIENCE – A MOST SECRET CORE AND </a:t>
            </a:r>
            <a:r>
              <a:rPr lang="en-US" sz="3200" dirty="0" err="1" smtClean="0"/>
              <a:t>SANCTUARy</a:t>
            </a:r>
            <a:endParaRPr lang="en-PH" sz="3200" dirty="0"/>
          </a:p>
        </p:txBody>
      </p:sp>
      <p:sp>
        <p:nvSpPr>
          <p:cNvPr id="3" name="Content Placeholder 2"/>
          <p:cNvSpPr>
            <a:spLocks noGrp="1"/>
          </p:cNvSpPr>
          <p:nvPr>
            <p:ph idx="1"/>
          </p:nvPr>
        </p:nvSpPr>
        <p:spPr/>
        <p:txBody>
          <a:bodyPr>
            <a:normAutofit fontScale="92500"/>
          </a:bodyPr>
          <a:lstStyle/>
          <a:p>
            <a:pPr marL="274320" indent="-274320" eaLnBrk="1" fontAlgn="auto" hangingPunct="1">
              <a:lnSpc>
                <a:spcPct val="90000"/>
              </a:lnSpc>
              <a:spcAft>
                <a:spcPts val="0"/>
              </a:spcAft>
              <a:buFont typeface="Wingdings 2"/>
              <a:buNone/>
              <a:defRPr/>
            </a:pPr>
            <a:r>
              <a:rPr lang="en-US" sz="2800" dirty="0" smtClean="0">
                <a:ea typeface="ＭＳ Ｐゴシック" charset="-128"/>
              </a:rPr>
              <a:t>“We too preach the gospel, but we try above all to form consciences” [1]</a:t>
            </a:r>
          </a:p>
          <a:p>
            <a:pPr marL="274320" indent="-274320" eaLnBrk="1" fontAlgn="auto" hangingPunct="1">
              <a:lnSpc>
                <a:spcPct val="90000"/>
              </a:lnSpc>
              <a:spcAft>
                <a:spcPts val="0"/>
              </a:spcAft>
              <a:buFont typeface="Wingdings 2"/>
              <a:buNone/>
              <a:defRPr/>
            </a:pPr>
            <a:endParaRPr lang="en-US" sz="2000" i="1" dirty="0" smtClean="0">
              <a:ea typeface="ＭＳ Ｐゴシック" charset="-128"/>
            </a:endParaRPr>
          </a:p>
          <a:p>
            <a:pPr marL="274320" indent="-274320" eaLnBrk="1" fontAlgn="auto" hangingPunct="1">
              <a:lnSpc>
                <a:spcPct val="90000"/>
              </a:lnSpc>
              <a:spcAft>
                <a:spcPts val="0"/>
              </a:spcAft>
              <a:buFont typeface="Wingdings 2"/>
              <a:buNone/>
              <a:defRPr/>
            </a:pPr>
            <a:r>
              <a:rPr lang="en-US" sz="2800" dirty="0" smtClean="0">
                <a:ea typeface="ＭＳ Ｐゴシック" charset="-128"/>
              </a:rPr>
              <a:t> Discernment of right or wrong in human acts, including those related to prevention of HIV:</a:t>
            </a:r>
          </a:p>
          <a:p>
            <a:pPr marL="274320" indent="-274320" eaLnBrk="1" fontAlgn="auto" hangingPunct="1">
              <a:lnSpc>
                <a:spcPct val="90000"/>
              </a:lnSpc>
              <a:spcAft>
                <a:spcPts val="0"/>
              </a:spcAft>
              <a:buFont typeface="Wingdings" charset="2"/>
              <a:buChar char="n"/>
              <a:defRPr/>
            </a:pPr>
            <a:r>
              <a:rPr lang="en-US" sz="2800" dirty="0" smtClean="0">
                <a:ea typeface="ＭＳ Ｐゴシック" charset="-128"/>
              </a:rPr>
              <a:t>must take place with the benefit of Church’s teaching on right values related to individual </a:t>
            </a:r>
            <a:r>
              <a:rPr lang="en-US" sz="2800" dirty="0" err="1" smtClean="0">
                <a:ea typeface="ＭＳ Ｐゴシック" charset="-128"/>
              </a:rPr>
              <a:t>behaviour</a:t>
            </a:r>
            <a:r>
              <a:rPr lang="en-US" sz="2800" dirty="0" smtClean="0">
                <a:ea typeface="ＭＳ Ｐゴシック" charset="-128"/>
              </a:rPr>
              <a:t> as well as to  the common good</a:t>
            </a:r>
          </a:p>
          <a:p>
            <a:pPr marL="274320" indent="-274320" eaLnBrk="1" fontAlgn="auto" hangingPunct="1">
              <a:lnSpc>
                <a:spcPct val="90000"/>
              </a:lnSpc>
              <a:spcAft>
                <a:spcPts val="0"/>
              </a:spcAft>
              <a:buFont typeface="Wingdings" charset="2"/>
              <a:buChar char="n"/>
              <a:defRPr/>
            </a:pPr>
            <a:r>
              <a:rPr lang="en-US" sz="2800" dirty="0" smtClean="0">
                <a:ea typeface="ＭＳ Ｐゴシック" charset="-128"/>
              </a:rPr>
              <a:t> with support and counseling  to hear the “voice of God” echoing in one’s conscience.</a:t>
            </a:r>
          </a:p>
          <a:p>
            <a:pPr marL="274320" indent="-274320" eaLnBrk="1" fontAlgn="auto" hangingPunct="1">
              <a:lnSpc>
                <a:spcPct val="90000"/>
              </a:lnSpc>
              <a:spcAft>
                <a:spcPts val="0"/>
              </a:spcAft>
              <a:buFont typeface="Wingdings" charset="2"/>
              <a:buChar char="n"/>
              <a:defRPr/>
            </a:pPr>
            <a:endParaRPr lang="en-US" sz="2800" dirty="0" smtClean="0">
              <a:ea typeface="ＭＳ Ｐゴシック" charset="-128"/>
            </a:endParaRPr>
          </a:p>
          <a:p>
            <a:pPr marL="274320" indent="-274320" eaLnBrk="1" fontAlgn="auto" hangingPunct="1">
              <a:lnSpc>
                <a:spcPct val="90000"/>
              </a:lnSpc>
              <a:spcAft>
                <a:spcPts val="0"/>
              </a:spcAft>
              <a:buFont typeface="Wingdings 2"/>
              <a:buNone/>
              <a:defRPr/>
            </a:pPr>
            <a:r>
              <a:rPr lang="en-US" sz="1600" dirty="0" smtClean="0">
                <a:ea typeface="ＭＳ Ｐゴシック" charset="-128"/>
              </a:rPr>
              <a:t>[1] Bishop Theodore </a:t>
            </a:r>
            <a:r>
              <a:rPr lang="en-US" sz="1600" dirty="0" err="1" smtClean="0">
                <a:ea typeface="ＭＳ Ｐゴシック" charset="-128"/>
              </a:rPr>
              <a:t>Adrien</a:t>
            </a:r>
            <a:r>
              <a:rPr lang="en-US" sz="1600" dirty="0" smtClean="0">
                <a:ea typeface="ＭＳ Ｐゴシック" charset="-128"/>
              </a:rPr>
              <a:t> Saar, President of Bishops’ Conference of Senegal at International Conference on AIDS in Religion, 1996.</a:t>
            </a:r>
          </a:p>
          <a:p>
            <a:pPr marL="274320" indent="-274320" eaLnBrk="1" fontAlgn="auto" hangingPunct="1">
              <a:spcAft>
                <a:spcPts val="0"/>
              </a:spcAft>
              <a:buFont typeface="Wingdings 2"/>
              <a:buChar char=""/>
              <a:defRPr/>
            </a:pPr>
            <a:endParaRPr lang="en-PH"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239000" cy="853440"/>
          </a:xfrm>
        </p:spPr>
        <p:txBody>
          <a:bodyPr/>
          <a:lstStyle/>
          <a:p>
            <a:pPr eaLnBrk="1" fontAlgn="auto" hangingPunct="1">
              <a:spcAft>
                <a:spcPts val="0"/>
              </a:spcAft>
              <a:defRPr/>
            </a:pPr>
            <a:r>
              <a:rPr lang="en-US" sz="2400" dirty="0" smtClean="0">
                <a:ea typeface="ＭＳ Ｐゴシック" charset="-128"/>
              </a:rPr>
              <a:t>Southern African Bishops discuss the situation of discordant couples …</a:t>
            </a:r>
            <a:endParaRPr lang="en-PH" sz="2400" dirty="0"/>
          </a:p>
        </p:txBody>
      </p:sp>
      <p:sp>
        <p:nvSpPr>
          <p:cNvPr id="3" name="Content Placeholder 2"/>
          <p:cNvSpPr>
            <a:spLocks noGrp="1"/>
          </p:cNvSpPr>
          <p:nvPr>
            <p:ph idx="1"/>
          </p:nvPr>
        </p:nvSpPr>
        <p:spPr>
          <a:xfrm>
            <a:off x="152400" y="1143000"/>
            <a:ext cx="7543800" cy="5486400"/>
          </a:xfrm>
        </p:spPr>
        <p:txBody>
          <a:bodyPr>
            <a:normAutofit fontScale="70000" lnSpcReduction="20000"/>
          </a:bodyPr>
          <a:lstStyle/>
          <a:p>
            <a:pPr marL="274320" indent="-274320" eaLnBrk="1" fontAlgn="auto" hangingPunct="1">
              <a:lnSpc>
                <a:spcPct val="170000"/>
              </a:lnSpc>
              <a:spcAft>
                <a:spcPts val="0"/>
              </a:spcAft>
              <a:buFont typeface="Wingdings 2"/>
              <a:buNone/>
              <a:defRPr/>
            </a:pPr>
            <a:r>
              <a:rPr lang="en-US" sz="3200" dirty="0" smtClean="0">
                <a:ea typeface="ＭＳ Ｐゴシック" charset="-128"/>
              </a:rPr>
              <a:t> </a:t>
            </a:r>
            <a:r>
              <a:rPr lang="en-US" sz="2800" dirty="0" smtClean="0">
                <a:ea typeface="ＭＳ Ｐゴシック" charset="-128"/>
              </a:rPr>
              <a:t>“There are couples where one of the parties is living with HIV/AIDS … The Church accepts that everyone has the right to defend one’s life against mortal danger. This would include using the appropriate means and course of action.</a:t>
            </a:r>
          </a:p>
          <a:p>
            <a:pPr marL="274320" indent="-274320" eaLnBrk="1" fontAlgn="auto" hangingPunct="1">
              <a:lnSpc>
                <a:spcPct val="170000"/>
              </a:lnSpc>
              <a:spcAft>
                <a:spcPts val="0"/>
              </a:spcAft>
              <a:buFont typeface="Wingdings 2"/>
              <a:buNone/>
              <a:defRPr/>
            </a:pPr>
            <a:r>
              <a:rPr lang="en-US" sz="2800" dirty="0" smtClean="0">
                <a:ea typeface="ＭＳ Ｐゴシック" charset="-128"/>
              </a:rPr>
              <a:t>         Similarly where one spouse is infected with HIV/AIDS they must listen to their consciences. They are the only ones who can choose the appropriate means in order to defend themselves against the infection. Decisions of such an intimate nature should be made by both husband and wife as equal and loving partners.”</a:t>
            </a:r>
          </a:p>
          <a:p>
            <a:pPr marL="274320" indent="-274320" eaLnBrk="1" fontAlgn="auto" hangingPunct="1">
              <a:lnSpc>
                <a:spcPct val="80000"/>
              </a:lnSpc>
              <a:spcAft>
                <a:spcPts val="0"/>
              </a:spcAft>
              <a:buFont typeface="Wingdings 2"/>
              <a:buNone/>
              <a:defRPr/>
            </a:pPr>
            <a:endParaRPr lang="en-US" sz="1600" i="1" dirty="0" smtClean="0">
              <a:ea typeface="ＭＳ Ｐゴシック" charset="-128"/>
            </a:endParaRPr>
          </a:p>
          <a:p>
            <a:pPr marL="274320" indent="-274320" eaLnBrk="1" fontAlgn="auto" hangingPunct="1">
              <a:lnSpc>
                <a:spcPct val="80000"/>
              </a:lnSpc>
              <a:spcAft>
                <a:spcPts val="0"/>
              </a:spcAft>
              <a:buFont typeface="Wingdings 2"/>
              <a:buNone/>
              <a:defRPr/>
            </a:pPr>
            <a:r>
              <a:rPr lang="en-US" sz="1200" i="1" dirty="0" smtClean="0">
                <a:ea typeface="ＭＳ Ｐゴシック" charset="-128"/>
              </a:rPr>
              <a:t>A Message of Hope from the Catholic Bishops to the People of God in South Africa, Botswana, and Swaziland, 30 July 2001.</a:t>
            </a:r>
            <a:endParaRPr lang="en-PH" sz="12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0"/>
            <a:ext cx="8229600" cy="1139825"/>
          </a:xfrm>
        </p:spPr>
        <p:txBody>
          <a:bodyPr>
            <a:normAutofit fontScale="90000"/>
          </a:bodyPr>
          <a:lstStyle/>
          <a:p>
            <a:pPr eaLnBrk="1" hangingPunct="1">
              <a:defRPr/>
            </a:pPr>
            <a:r>
              <a:rPr lang="en-US" smtClean="0">
                <a:ea typeface="ＭＳ Ｐゴシック" charset="-128"/>
              </a:rPr>
              <a:t>Ethical Issues Related</a:t>
            </a:r>
            <a:br>
              <a:rPr lang="en-US" smtClean="0">
                <a:ea typeface="ＭＳ Ｐゴシック" charset="-128"/>
              </a:rPr>
            </a:br>
            <a:r>
              <a:rPr lang="en-US" smtClean="0">
                <a:ea typeface="ＭＳ Ｐゴシック" charset="-128"/>
              </a:rPr>
              <a:t> to</a:t>
            </a:r>
            <a:br>
              <a:rPr lang="en-US" smtClean="0">
                <a:ea typeface="ＭＳ Ｐゴシック" charset="-128"/>
              </a:rPr>
            </a:br>
            <a:r>
              <a:rPr lang="en-US" smtClean="0">
                <a:ea typeface="ＭＳ Ｐゴシック" charset="-128"/>
              </a:rPr>
              <a:t>HIV Prevention</a:t>
            </a:r>
          </a:p>
        </p:txBody>
      </p:sp>
      <p:sp>
        <p:nvSpPr>
          <p:cNvPr id="6" name="Slide Number Placeholder 5"/>
          <p:cNvSpPr>
            <a:spLocks noGrp="1"/>
          </p:cNvSpPr>
          <p:nvPr>
            <p:ph type="sldNum" sz="quarter" idx="12"/>
          </p:nvPr>
        </p:nvSpPr>
        <p:spPr/>
        <p:txBody>
          <a:bodyPr/>
          <a:lstStyle/>
          <a:p>
            <a:pPr>
              <a:defRPr/>
            </a:pPr>
            <a:fld id="{FB0863F7-4CF2-4C93-904B-CFCB47D578EF}" type="slidenum">
              <a:rPr lang="en-US"/>
              <a:pPr>
                <a:defRPr/>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4294967295"/>
          </p:nvPr>
        </p:nvSpPr>
        <p:spPr>
          <a:xfrm>
            <a:off x="6553200" y="6243638"/>
            <a:ext cx="2133600" cy="457200"/>
          </a:xfrm>
        </p:spPr>
        <p:txBody>
          <a:bodyPr/>
          <a:lstStyle/>
          <a:p>
            <a:pPr>
              <a:defRPr/>
            </a:pPr>
            <a:fld id="{41C23410-8904-42A9-9F55-B0AF6AE7E546}" type="slidenum">
              <a:rPr lang="en-US"/>
              <a:pPr>
                <a:defRPr/>
              </a:pPr>
              <a:t>25</a:t>
            </a:fld>
            <a:endParaRPr lang="en-US"/>
          </a:p>
        </p:txBody>
      </p:sp>
      <p:sp>
        <p:nvSpPr>
          <p:cNvPr id="961538" name="Rectangle 2"/>
          <p:cNvSpPr>
            <a:spLocks noGrp="1" noChangeArrowheads="1"/>
          </p:cNvSpPr>
          <p:nvPr>
            <p:ph type="title"/>
          </p:nvPr>
        </p:nvSpPr>
        <p:spPr>
          <a:xfrm>
            <a:off x="1981200" y="277813"/>
            <a:ext cx="6705600" cy="1139825"/>
          </a:xfrm>
        </p:spPr>
        <p:txBody>
          <a:bodyPr>
            <a:normAutofit fontScale="90000"/>
          </a:bodyPr>
          <a:lstStyle/>
          <a:p>
            <a:pPr eaLnBrk="1" hangingPunct="1">
              <a:defRPr/>
            </a:pPr>
            <a:r>
              <a:rPr lang="en-US" sz="3200" dirty="0" smtClean="0">
                <a:ea typeface="ＭＳ Ｐゴシック" charset="-128"/>
              </a:rPr>
              <a:t>Is  education about condom use for HIV prevention forbidden by </a:t>
            </a:r>
            <a:r>
              <a:rPr lang="en-US" sz="3200" i="1" dirty="0" err="1" smtClean="0">
                <a:ea typeface="ＭＳ Ｐゴシック" charset="-128"/>
              </a:rPr>
              <a:t>Humanae</a:t>
            </a:r>
            <a:r>
              <a:rPr lang="en-US" sz="3200" i="1" dirty="0" smtClean="0">
                <a:ea typeface="ＭＳ Ｐゴシック" charset="-128"/>
              </a:rPr>
              <a:t> Vitae?</a:t>
            </a:r>
            <a:endParaRPr lang="en-US" sz="3200" dirty="0" smtClean="0">
              <a:ea typeface="ＭＳ Ｐゴシック" charset="-128"/>
            </a:endParaRPr>
          </a:p>
        </p:txBody>
      </p:sp>
      <p:sp>
        <p:nvSpPr>
          <p:cNvPr id="32772" name="Rectangle 3"/>
          <p:cNvSpPr>
            <a:spLocks noGrp="1" noChangeArrowheads="1"/>
          </p:cNvSpPr>
          <p:nvPr>
            <p:ph type="body" sz="half" idx="1"/>
          </p:nvPr>
        </p:nvSpPr>
        <p:spPr>
          <a:xfrm>
            <a:off x="152400" y="2022475"/>
            <a:ext cx="8001000" cy="4530725"/>
          </a:xfrm>
        </p:spPr>
        <p:txBody>
          <a:bodyPr/>
          <a:lstStyle/>
          <a:p>
            <a:pPr eaLnBrk="1" hangingPunct="1">
              <a:buFont typeface="Wingdings" pitchFamily="2" charset="2"/>
              <a:buNone/>
            </a:pPr>
            <a:r>
              <a:rPr lang="en-US" sz="2400" i="1" smtClean="0">
                <a:ea typeface="ＭＳ Ｐゴシック" pitchFamily="34" charset="-128"/>
              </a:rPr>
              <a:t>“Each and every marital act must of necessity retain its intrinsic relationship to the procreation of life.” </a:t>
            </a:r>
            <a:r>
              <a:rPr lang="en-US" sz="1600" i="1" smtClean="0">
                <a:ea typeface="ＭＳ Ｐゴシック" pitchFamily="34" charset="-128"/>
              </a:rPr>
              <a:t>(Humanae Vitae, 11).</a:t>
            </a:r>
            <a:endParaRPr lang="en-US" sz="1600" smtClean="0">
              <a:ea typeface="ＭＳ Ｐゴシック" pitchFamily="34" charset="-128"/>
            </a:endParaRPr>
          </a:p>
          <a:p>
            <a:pPr eaLnBrk="1" hangingPunct="1">
              <a:buFont typeface="Wingdings" pitchFamily="2" charset="2"/>
              <a:buChar char="n"/>
            </a:pPr>
            <a:endParaRPr lang="en-US" sz="2400" smtClean="0">
              <a:ea typeface="ＭＳ Ｐゴシック" pitchFamily="34" charset="-128"/>
            </a:endParaRPr>
          </a:p>
          <a:p>
            <a:pPr eaLnBrk="1" hangingPunct="1">
              <a:buFont typeface="Wingdings" pitchFamily="2" charset="2"/>
              <a:buChar char="n"/>
            </a:pPr>
            <a:r>
              <a:rPr lang="en-US" sz="2400" smtClean="0">
                <a:ea typeface="ＭＳ Ｐゴシック" pitchFamily="34" charset="-128"/>
              </a:rPr>
              <a:t>This document precedes our knowledge about HIV and thus could not have specifically addressed this issue.</a:t>
            </a:r>
          </a:p>
          <a:p>
            <a:pPr eaLnBrk="1" hangingPunct="1">
              <a:buFont typeface="Wingdings" pitchFamily="2" charset="2"/>
              <a:buChar char="n"/>
            </a:pPr>
            <a:r>
              <a:rPr lang="en-US" sz="2400" smtClean="0">
                <a:ea typeface="ＭＳ Ｐゴシック" pitchFamily="34" charset="-128"/>
              </a:rPr>
              <a:t>Pope Paul VI considered as “intrinsically wrong” the  use of condoms and other artificially contraceptive means for purposes of  avoiding the transmission of new life.</a:t>
            </a:r>
          </a:p>
        </p:txBody>
      </p:sp>
      <p:pic>
        <p:nvPicPr>
          <p:cNvPr id="32773" name="Picture 7" descr="Paul CI"/>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0" y="0"/>
            <a:ext cx="1485900" cy="1828800"/>
          </a:xfr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1B1D21F8-099E-4225-BCEF-41C3007030C2}" type="slidenum">
              <a:rPr lang="en-US"/>
              <a:pPr>
                <a:defRPr/>
              </a:pPr>
              <a:t>26</a:t>
            </a:fld>
            <a:endParaRPr lang="en-US"/>
          </a:p>
        </p:txBody>
      </p:sp>
      <p:sp>
        <p:nvSpPr>
          <p:cNvPr id="1558530" name="Rectangle 2"/>
          <p:cNvSpPr>
            <a:spLocks noGrp="1" noChangeArrowheads="1"/>
          </p:cNvSpPr>
          <p:nvPr>
            <p:ph type="title"/>
          </p:nvPr>
        </p:nvSpPr>
        <p:spPr>
          <a:xfrm>
            <a:off x="228600" y="0"/>
            <a:ext cx="7772400" cy="914400"/>
          </a:xfrm>
        </p:spPr>
        <p:txBody>
          <a:bodyPr/>
          <a:lstStyle/>
          <a:p>
            <a:pPr eaLnBrk="1" hangingPunct="1">
              <a:defRPr/>
            </a:pPr>
            <a:r>
              <a:rPr lang="en-US" sz="2400" dirty="0">
                <a:solidFill>
                  <a:srgbClr val="FFFF66"/>
                </a:solidFill>
                <a:ea typeface="ＭＳ Ｐゴシック" charset="-128"/>
                <a:cs typeface="ＭＳ Ｐゴシック" charset="-128"/>
              </a:rPr>
              <a:t>A bishop and pastor about</a:t>
            </a:r>
            <a:br>
              <a:rPr lang="en-US" sz="2400" dirty="0">
                <a:solidFill>
                  <a:srgbClr val="FFFF66"/>
                </a:solidFill>
                <a:ea typeface="ＭＳ Ｐゴシック" charset="-128"/>
                <a:cs typeface="ＭＳ Ｐゴシック" charset="-128"/>
              </a:rPr>
            </a:br>
            <a:r>
              <a:rPr lang="en-US" sz="2400" dirty="0">
                <a:solidFill>
                  <a:srgbClr val="FFFF66"/>
                </a:solidFill>
                <a:ea typeface="ＭＳ Ｐゴシック" charset="-128"/>
                <a:cs typeface="ＭＳ Ｐゴシック" charset="-128"/>
              </a:rPr>
              <a:t>preventing sexual transmission of HIV</a:t>
            </a:r>
          </a:p>
        </p:txBody>
      </p:sp>
      <p:sp>
        <p:nvSpPr>
          <p:cNvPr id="33796" name="Rectangle 3"/>
          <p:cNvSpPr>
            <a:spLocks noGrp="1" noChangeArrowheads="1"/>
          </p:cNvSpPr>
          <p:nvPr>
            <p:ph type="body" idx="1"/>
          </p:nvPr>
        </p:nvSpPr>
        <p:spPr>
          <a:xfrm>
            <a:off x="152400" y="990600"/>
            <a:ext cx="7772400" cy="5715000"/>
          </a:xfrm>
        </p:spPr>
        <p:txBody>
          <a:bodyPr/>
          <a:lstStyle/>
          <a:p>
            <a:pPr eaLnBrk="1" hangingPunct="1">
              <a:lnSpc>
                <a:spcPct val="80000"/>
              </a:lnSpc>
              <a:buFont typeface="Wingdings" pitchFamily="2" charset="2"/>
              <a:buNone/>
            </a:pPr>
            <a:r>
              <a:rPr lang="en-US" sz="2400" smtClean="0">
                <a:ea typeface="ＭＳ Ｐゴシック" pitchFamily="34" charset="-128"/>
              </a:rPr>
              <a:t>“The Church does not ‘advocate’ the use of condom as a means of struggling against AIDS; it advocates the fidelity of the couple and continence as the only means which are both efficacious and respectful of the dignity of the human person.</a:t>
            </a:r>
          </a:p>
          <a:p>
            <a:pPr eaLnBrk="1" hangingPunct="1">
              <a:lnSpc>
                <a:spcPct val="80000"/>
              </a:lnSpc>
              <a:buFont typeface="Wingdings" pitchFamily="2" charset="2"/>
              <a:buNone/>
            </a:pPr>
            <a:endParaRPr lang="en-US" sz="2400" smtClean="0">
              <a:ea typeface="ＭＳ Ｐゴシック" pitchFamily="34" charset="-128"/>
            </a:endParaRPr>
          </a:p>
          <a:p>
            <a:pPr eaLnBrk="1" hangingPunct="1">
              <a:lnSpc>
                <a:spcPct val="80000"/>
              </a:lnSpc>
              <a:buFont typeface="Wingdings" pitchFamily="2" charset="2"/>
              <a:buNone/>
            </a:pPr>
            <a:r>
              <a:rPr lang="en-US" sz="2400" b="1" smtClean="0">
                <a:solidFill>
                  <a:srgbClr val="FF0000"/>
                </a:solidFill>
                <a:ea typeface="ＭＳ Ｐゴシック" pitchFamily="34" charset="-128"/>
              </a:rPr>
              <a:t>However,</a:t>
            </a:r>
            <a:r>
              <a:rPr lang="en-US" sz="2400" smtClean="0">
                <a:ea typeface="ＭＳ Ｐゴシック" pitchFamily="34" charset="-128"/>
              </a:rPr>
              <a:t> when someone decides to break the moral law concerning the exigencies of sexuality and love, the Church could not be opposed to that person taking the means to avoid catching or transmitting a mortal virus during their sexual relations.</a:t>
            </a:r>
          </a:p>
          <a:p>
            <a:pPr eaLnBrk="1" hangingPunct="1">
              <a:lnSpc>
                <a:spcPct val="80000"/>
              </a:lnSpc>
              <a:buFont typeface="Wingdings" pitchFamily="2" charset="2"/>
              <a:buNone/>
            </a:pPr>
            <a:endParaRPr lang="en-US" sz="2400" smtClean="0">
              <a:ea typeface="ＭＳ Ｐゴシック" pitchFamily="34" charset="-128"/>
            </a:endParaRPr>
          </a:p>
          <a:p>
            <a:pPr eaLnBrk="1" hangingPunct="1">
              <a:lnSpc>
                <a:spcPct val="80000"/>
              </a:lnSpc>
              <a:buFont typeface="Wingdings" pitchFamily="2" charset="2"/>
              <a:buNone/>
            </a:pPr>
            <a:r>
              <a:rPr lang="en-US" sz="2400" smtClean="0">
                <a:ea typeface="ＭＳ Ｐゴシック" pitchFamily="34" charset="-128"/>
              </a:rPr>
              <a:t>But this person is not dispensed from questioning him or herself seriously about the morality of his or her behaviour and on the dehumanising character of his or her sexual life.”</a:t>
            </a:r>
          </a:p>
          <a:p>
            <a:pPr eaLnBrk="1" hangingPunct="1">
              <a:lnSpc>
                <a:spcPct val="80000"/>
              </a:lnSpc>
              <a:buFont typeface="Wingdings" pitchFamily="2" charset="2"/>
              <a:buNone/>
            </a:pPr>
            <a:endParaRPr lang="en-US" sz="2400" smtClean="0">
              <a:ea typeface="ＭＳ Ｐゴシック" pitchFamily="34" charset="-128"/>
            </a:endParaRPr>
          </a:p>
          <a:p>
            <a:pPr eaLnBrk="1" hangingPunct="1">
              <a:buFont typeface="Wingdings" pitchFamily="2" charset="2"/>
              <a:buNone/>
            </a:pPr>
            <a:r>
              <a:rPr lang="en-US" sz="1200" smtClean="0">
                <a:ea typeface="ＭＳ Ｐゴシック" pitchFamily="34" charset="-128"/>
              </a:rPr>
              <a:t>	- </a:t>
            </a:r>
            <a:r>
              <a:rPr lang="en-US" sz="1200" i="1" smtClean="0">
                <a:ea typeface="ＭＳ Ｐゴシック" pitchFamily="34" charset="-128"/>
              </a:rPr>
              <a:t>Bishop Maurice E. Piat, C.S.SP., Bishop of Port-Louis, Mauritius, 27 November 2000, </a:t>
            </a:r>
            <a:r>
              <a:rPr lang="en-US" sz="1200" smtClean="0">
                <a:ea typeface="ＭＳ Ｐゴシック" pitchFamily="34" charset="-128"/>
              </a:rPr>
              <a:t>in </a:t>
            </a:r>
            <a:r>
              <a:rPr lang="en-US" sz="1200" i="1" smtClean="0">
                <a:ea typeface="ＭＳ Ｐゴシック" pitchFamily="34" charset="-128"/>
              </a:rPr>
              <a:t>Speak Out on HIV &amp; AIDS, </a:t>
            </a:r>
            <a:r>
              <a:rPr lang="en-US" sz="1200" smtClean="0">
                <a:ea typeface="ＭＳ Ｐゴシック" pitchFamily="34" charset="-128"/>
              </a:rPr>
              <a:t>Revised Edition, Nairobi, Kenya: Paulines Publications Africa, 2006, pp. 70-71.</a:t>
            </a:r>
          </a:p>
          <a:p>
            <a:pPr eaLnBrk="1" hangingPunct="1">
              <a:lnSpc>
                <a:spcPct val="80000"/>
              </a:lnSpc>
              <a:buFont typeface="Wingdings" pitchFamily="2" charset="2"/>
              <a:buNone/>
            </a:pPr>
            <a:endParaRPr lang="en-US" sz="1600" smtClean="0">
              <a:solidFill>
                <a:srgbClr val="FFFF66"/>
              </a:solidFill>
              <a:ea typeface="ＭＳ Ｐゴシック" pitchFamily="34" charset="-128"/>
            </a:endParaRPr>
          </a:p>
          <a:p>
            <a:pPr eaLnBrk="1" hangingPunct="1">
              <a:lnSpc>
                <a:spcPct val="80000"/>
              </a:lnSpc>
              <a:buFont typeface="Wingdings" pitchFamily="2" charset="2"/>
              <a:buNone/>
            </a:pPr>
            <a:endParaRPr lang="en-US" sz="2000" smtClean="0">
              <a:solidFill>
                <a:srgbClr val="FFFF66"/>
              </a:solidFill>
              <a:ea typeface="ＭＳ Ｐゴシック" pitchFamily="34" charset="-128"/>
            </a:endParaRPr>
          </a:p>
          <a:p>
            <a:pPr eaLnBrk="1" hangingPunct="1">
              <a:lnSpc>
                <a:spcPct val="80000"/>
              </a:lnSpc>
              <a:buFont typeface="Wingdings" pitchFamily="2" charset="2"/>
              <a:buNone/>
            </a:pPr>
            <a:endParaRPr lang="en-US" sz="2000" smtClean="0">
              <a:solidFill>
                <a:srgbClr val="FFFF66"/>
              </a:solidFill>
              <a:ea typeface="ＭＳ Ｐゴシック" pitchFamily="34" charset="-128"/>
            </a:endParaRPr>
          </a:p>
          <a:p>
            <a:pPr eaLnBrk="1" hangingPunct="1">
              <a:lnSpc>
                <a:spcPct val="80000"/>
              </a:lnSpc>
              <a:buFont typeface="Wingdings" pitchFamily="2" charset="2"/>
              <a:buNone/>
            </a:pPr>
            <a:endParaRPr lang="en-US" sz="2000" smtClean="0">
              <a:solidFill>
                <a:srgbClr val="FFFF66"/>
              </a:solidFill>
              <a:ea typeface="ＭＳ Ｐゴシック" pitchFamily="34" charset="-128"/>
            </a:endParaRPr>
          </a:p>
          <a:p>
            <a:pPr eaLnBrk="1" hangingPunct="1">
              <a:lnSpc>
                <a:spcPct val="80000"/>
              </a:lnSpc>
              <a:buFont typeface="Wingdings" pitchFamily="2" charset="2"/>
              <a:buNone/>
            </a:pPr>
            <a:endParaRPr lang="en-US" sz="2000" smtClean="0">
              <a:solidFill>
                <a:srgbClr val="FFFF66"/>
              </a:solidFill>
              <a:ea typeface="ＭＳ Ｐゴシック" pitchFamily="34" charset="-128"/>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1981200" y="277813"/>
            <a:ext cx="6400800" cy="1139825"/>
          </a:xfrm>
        </p:spPr>
        <p:txBody>
          <a:bodyPr/>
          <a:lstStyle/>
          <a:p>
            <a:pPr eaLnBrk="1" hangingPunct="1">
              <a:defRPr/>
            </a:pPr>
            <a:r>
              <a:rPr lang="en-US" sz="2400" dirty="0" smtClean="0"/>
              <a:t>Maintaining identity and integrity in HIV prevention education </a:t>
            </a:r>
            <a:br>
              <a:rPr lang="en-US" sz="2400" dirty="0" smtClean="0"/>
            </a:br>
            <a:r>
              <a:rPr lang="en-US" sz="2400" dirty="0" smtClean="0"/>
              <a:t>– It </a:t>
            </a:r>
            <a:r>
              <a:rPr lang="en-US" sz="2400" u="sng" dirty="0" smtClean="0"/>
              <a:t>IS </a:t>
            </a:r>
            <a:r>
              <a:rPr lang="en-US" sz="2400" dirty="0" smtClean="0"/>
              <a:t>possible!</a:t>
            </a:r>
          </a:p>
        </p:txBody>
      </p:sp>
      <p:sp>
        <p:nvSpPr>
          <p:cNvPr id="34819" name="Rectangle 3"/>
          <p:cNvSpPr>
            <a:spLocks noGrp="1" noChangeArrowheads="1"/>
          </p:cNvSpPr>
          <p:nvPr>
            <p:ph type="body" sz="half" idx="1"/>
          </p:nvPr>
        </p:nvSpPr>
        <p:spPr>
          <a:xfrm>
            <a:off x="0" y="1676400"/>
            <a:ext cx="8229600" cy="5181600"/>
          </a:xfrm>
        </p:spPr>
        <p:txBody>
          <a:bodyPr/>
          <a:lstStyle/>
          <a:p>
            <a:pPr eaLnBrk="1" hangingPunct="1">
              <a:lnSpc>
                <a:spcPct val="80000"/>
              </a:lnSpc>
              <a:buFont typeface="Wingdings" pitchFamily="2" charset="2"/>
              <a:buNone/>
            </a:pPr>
            <a:r>
              <a:rPr lang="en-US" sz="2400" smtClean="0"/>
              <a:t>“The teaching of the Church is not about condoms or similar physical or chemical devices, but about marital love and the essentially marital meaning of human sexuality … Stopping the worldwide AIDS epidemic is not a question about the morality of using condoms, but about how to effectively prevent people from causing the disastrous consequences of their immoral sexual behaviour …</a:t>
            </a:r>
          </a:p>
          <a:p>
            <a:pPr eaLnBrk="1" hangingPunct="1">
              <a:lnSpc>
                <a:spcPct val="80000"/>
              </a:lnSpc>
              <a:buFont typeface="Wingdings" pitchFamily="2" charset="2"/>
              <a:buNone/>
            </a:pPr>
            <a:r>
              <a:rPr lang="en-US" sz="2400" smtClean="0"/>
              <a:t>Campaigns to promote abstinence and fidelity are certainly and ultimately the </a:t>
            </a:r>
            <a:r>
              <a:rPr lang="en-US" sz="2400" smtClean="0">
                <a:solidFill>
                  <a:srgbClr val="FF0000"/>
                </a:solidFill>
              </a:rPr>
              <a:t>only effective long-term </a:t>
            </a:r>
            <a:r>
              <a:rPr lang="en-US" sz="2400" smtClean="0"/>
              <a:t>remedy to combat AIDS. </a:t>
            </a:r>
            <a:r>
              <a:rPr lang="en-US" sz="2400" b="1" smtClean="0"/>
              <a:t>So there is no reason for the Church to consider the campaigns promoting condoms as helpful for the future of human society. But nor can the Church possibly teach that people engaged in immoral lifestyles should avoid them.”</a:t>
            </a:r>
          </a:p>
          <a:p>
            <a:pPr eaLnBrk="1" hangingPunct="1">
              <a:lnSpc>
                <a:spcPct val="80000"/>
              </a:lnSpc>
              <a:buFont typeface="Wingdings" pitchFamily="2" charset="2"/>
              <a:buNone/>
            </a:pPr>
            <a:r>
              <a:rPr lang="en-US" sz="1400" smtClean="0"/>
              <a:t>Source: Martin Rhonheimer, “The Truth about Condoms”, in </a:t>
            </a:r>
            <a:r>
              <a:rPr lang="en-US" sz="1400" i="1" smtClean="0"/>
              <a:t>The Tablet, </a:t>
            </a:r>
            <a:r>
              <a:rPr lang="en-US" sz="1400" smtClean="0"/>
              <a:t>07 October 2005.</a:t>
            </a:r>
          </a:p>
        </p:txBody>
      </p:sp>
      <p:pic>
        <p:nvPicPr>
          <p:cNvPr id="34820" name="Picture 4" descr="j0398161[1]"/>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152400" y="0"/>
            <a:ext cx="1820863" cy="1647825"/>
          </a:xfr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ChangeArrowheads="1"/>
          </p:cNvSpPr>
          <p:nvPr/>
        </p:nvSpPr>
        <p:spPr bwMode="auto">
          <a:xfrm>
            <a:off x="304800" y="1073150"/>
            <a:ext cx="7772400"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Wingdings" pitchFamily="2" charset="2"/>
              <a:buChar char="Ø"/>
            </a:pPr>
            <a:r>
              <a:rPr lang="en-US" sz="2400"/>
              <a:t>… the sheer fixation on the condom implies a banalization of sexuality, which, after all, is precisely the dangerous source of the attitude of no longer seeing sexuality as the expression of love, but only a sort of drug that people administer to themselves.</a:t>
            </a:r>
          </a:p>
          <a:p>
            <a:endParaRPr lang="en-US" sz="2400"/>
          </a:p>
          <a:p>
            <a:pPr>
              <a:buFont typeface="Wingdings" pitchFamily="2" charset="2"/>
              <a:buChar char="Ø"/>
            </a:pPr>
            <a:r>
              <a:rPr lang="en-US" sz="2400"/>
              <a:t>There may be a basis in the case of some individuals, as perhaps when a male prostitute uses a condom, where this can be </a:t>
            </a:r>
            <a:r>
              <a:rPr lang="en-US" sz="2400">
                <a:solidFill>
                  <a:srgbClr val="FF0000"/>
                </a:solidFill>
              </a:rPr>
              <a:t>a first step in the direction of moralization, a first assumption of responsibility</a:t>
            </a:r>
            <a:r>
              <a:rPr lang="en-US" sz="2400"/>
              <a:t>, on the way toward recovering an awareness that not everything is allowed and that one cannot do whatever one wants.</a:t>
            </a:r>
          </a:p>
        </p:txBody>
      </p:sp>
      <p:sp>
        <p:nvSpPr>
          <p:cNvPr id="5" name="Title 1"/>
          <p:cNvSpPr>
            <a:spLocks noGrp="1"/>
          </p:cNvSpPr>
          <p:nvPr>
            <p:ph type="title"/>
          </p:nvPr>
        </p:nvSpPr>
        <p:spPr>
          <a:xfrm>
            <a:off x="457200" y="152400"/>
            <a:ext cx="7239000" cy="777875"/>
          </a:xfrm>
        </p:spPr>
        <p:txBody>
          <a:bodyPr/>
          <a:lstStyle/>
          <a:p>
            <a:pPr eaLnBrk="1" hangingPunct="1">
              <a:defRPr/>
            </a:pPr>
            <a:r>
              <a:rPr lang="en-US" sz="2400" dirty="0" smtClean="0"/>
              <a:t>Pope Benedict XVI:</a:t>
            </a:r>
            <a:br>
              <a:rPr lang="en-US" sz="2400" dirty="0" smtClean="0"/>
            </a:br>
            <a:r>
              <a:rPr lang="en-US" sz="2400" dirty="0" smtClean="0"/>
              <a:t>Comments in </a:t>
            </a:r>
            <a:r>
              <a:rPr lang="en-US" sz="2400" i="1" dirty="0" smtClean="0"/>
              <a:t>Light of the World </a:t>
            </a:r>
            <a:r>
              <a:rPr lang="en-US" sz="2400" dirty="0" smtClean="0"/>
              <a:t>book</a:t>
            </a:r>
            <a:endParaRPr lang="en-PH" sz="24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nodeType="clickEffect">
                                  <p:stCondLst>
                                    <p:cond delay="0"/>
                                  </p:stCondLst>
                                  <p:childTnLst>
                                    <p:set>
                                      <p:cBhvr>
                                        <p:cTn id="6" dur="1" fill="hold">
                                          <p:stCondLst>
                                            <p:cond delay="0"/>
                                          </p:stCondLst>
                                        </p:cTn>
                                        <p:tgtEl>
                                          <p:spTgt spid="35842">
                                            <p:txEl>
                                              <p:pRg st="0" end="0"/>
                                            </p:txEl>
                                          </p:spTgt>
                                        </p:tgtEl>
                                        <p:attrNameLst>
                                          <p:attrName>style.visibility</p:attrName>
                                        </p:attrNameLst>
                                      </p:cBhvr>
                                      <p:to>
                                        <p:strVal val="visible"/>
                                      </p:to>
                                    </p:set>
                                    <p:animScale>
                                      <p:cBhvr>
                                        <p:cTn id="7" dur="1000" decel="50000" fill="hold">
                                          <p:stCondLst>
                                            <p:cond delay="0"/>
                                          </p:stCondLst>
                                        </p:cTn>
                                        <p:tgtEl>
                                          <p:spTgt spid="35842">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5842">
                                            <p:txEl>
                                              <p:pRg st="0" end="0"/>
                                            </p:txEl>
                                          </p:spTgt>
                                        </p:tgtEl>
                                        <p:attrNameLst>
                                          <p:attrName>ppt_x</p:attrName>
                                          <p:attrName>ppt_y</p:attrName>
                                        </p:attrNameLst>
                                      </p:cBhvr>
                                    </p:animMotion>
                                    <p:animEffect transition="in" filter="fade">
                                      <p:cBhvr>
                                        <p:cTn id="9" dur="1000"/>
                                        <p:tgtEl>
                                          <p:spTgt spid="35842">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5" presetClass="entr" presetSubtype="0" fill="hold" nodeType="clickEffect">
                                  <p:stCondLst>
                                    <p:cond delay="0"/>
                                  </p:stCondLst>
                                  <p:childTnLst>
                                    <p:set>
                                      <p:cBhvr>
                                        <p:cTn id="13" dur="1" fill="hold">
                                          <p:stCondLst>
                                            <p:cond delay="0"/>
                                          </p:stCondLst>
                                        </p:cTn>
                                        <p:tgtEl>
                                          <p:spTgt spid="35842">
                                            <p:txEl>
                                              <p:pRg st="2" end="2"/>
                                            </p:txEl>
                                          </p:spTgt>
                                        </p:tgtEl>
                                        <p:attrNameLst>
                                          <p:attrName>style.visibility</p:attrName>
                                        </p:attrNameLst>
                                      </p:cBhvr>
                                      <p:to>
                                        <p:strVal val="visible"/>
                                      </p:to>
                                    </p:set>
                                    <p:anim calcmode="lin" valueType="num">
                                      <p:cBhvr>
                                        <p:cTn id="14" dur="1000" fill="hold"/>
                                        <p:tgtEl>
                                          <p:spTgt spid="35842">
                                            <p:txEl>
                                              <p:pRg st="2" end="2"/>
                                            </p:txEl>
                                          </p:spTgt>
                                        </p:tgtEl>
                                        <p:attrNameLst>
                                          <p:attrName>ppt_w</p:attrName>
                                        </p:attrNameLst>
                                      </p:cBhvr>
                                      <p:tavLst>
                                        <p:tav tm="0">
                                          <p:val>
                                            <p:fltVal val="0"/>
                                          </p:val>
                                        </p:tav>
                                        <p:tav tm="100000">
                                          <p:val>
                                            <p:strVal val="#ppt_w"/>
                                          </p:val>
                                        </p:tav>
                                      </p:tavLst>
                                    </p:anim>
                                    <p:anim calcmode="lin" valueType="num">
                                      <p:cBhvr>
                                        <p:cTn id="15" dur="1000" fill="hold"/>
                                        <p:tgtEl>
                                          <p:spTgt spid="35842">
                                            <p:txEl>
                                              <p:pRg st="2" end="2"/>
                                            </p:txEl>
                                          </p:spTgt>
                                        </p:tgtEl>
                                        <p:attrNameLst>
                                          <p:attrName>ppt_h</p:attrName>
                                        </p:attrNameLst>
                                      </p:cBhvr>
                                      <p:tavLst>
                                        <p:tav tm="0">
                                          <p:val>
                                            <p:fltVal val="0"/>
                                          </p:val>
                                        </p:tav>
                                        <p:tav tm="100000">
                                          <p:val>
                                            <p:strVal val="#ppt_h"/>
                                          </p:val>
                                        </p:tav>
                                      </p:tavLst>
                                    </p:anim>
                                    <p:anim calcmode="lin" valueType="num">
                                      <p:cBhvr>
                                        <p:cTn id="16" dur="1000" fill="hold"/>
                                        <p:tgtEl>
                                          <p:spTgt spid="35842">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35842">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ChangeArrowheads="1"/>
          </p:cNvSpPr>
          <p:nvPr/>
        </p:nvSpPr>
        <p:spPr bwMode="auto">
          <a:xfrm>
            <a:off x="152400" y="1219200"/>
            <a:ext cx="8077200"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Arial" charset="0"/>
              <a:buChar char="•"/>
            </a:pPr>
            <a:r>
              <a:rPr lang="en-US" sz="2800"/>
              <a:t> The Pope reaffirms Church teaching, placing it in the perspective of the value and dignity of human sexuality as an expression of love and responsibility.</a:t>
            </a:r>
          </a:p>
          <a:p>
            <a:endParaRPr lang="en-US" sz="2800"/>
          </a:p>
          <a:p>
            <a:pPr>
              <a:buFont typeface="Arial" charset="0"/>
              <a:buChar char="•"/>
            </a:pPr>
            <a:r>
              <a:rPr lang="en-US" sz="2800"/>
              <a:t> The Pope considers an </a:t>
            </a:r>
            <a:r>
              <a:rPr lang="en-US" sz="2800">
                <a:solidFill>
                  <a:srgbClr val="FF0000"/>
                </a:solidFill>
              </a:rPr>
              <a:t>exceptional</a:t>
            </a:r>
            <a:r>
              <a:rPr lang="en-US" sz="2800"/>
              <a:t> circumstance in which the exercise of sexuality represents a real threat to another person’s life.</a:t>
            </a:r>
          </a:p>
          <a:p>
            <a:r>
              <a:rPr lang="en-US" sz="2800"/>
              <a:t>In such a case </a:t>
            </a:r>
            <a:r>
              <a:rPr lang="en-US" sz="2800">
                <a:solidFill>
                  <a:srgbClr val="FF0000"/>
                </a:solidFill>
              </a:rPr>
              <a:t>… the use of a condom</a:t>
            </a:r>
            <a:r>
              <a:rPr lang="en-US" sz="2800"/>
              <a:t> … can be </a:t>
            </a:r>
            <a:r>
              <a:rPr lang="en-US" sz="2800">
                <a:solidFill>
                  <a:srgbClr val="FF0000"/>
                </a:solidFill>
              </a:rPr>
              <a:t>“a first act of responsibility’, </a:t>
            </a:r>
            <a:r>
              <a:rPr lang="en-US" sz="2800"/>
              <a:t>rather than not using it and exposing the other person to a mortal risk.</a:t>
            </a:r>
          </a:p>
        </p:txBody>
      </p:sp>
      <p:sp>
        <p:nvSpPr>
          <p:cNvPr id="5" name="Title 4"/>
          <p:cNvSpPr>
            <a:spLocks noGrp="1"/>
          </p:cNvSpPr>
          <p:nvPr>
            <p:ph type="title"/>
          </p:nvPr>
        </p:nvSpPr>
        <p:spPr>
          <a:xfrm>
            <a:off x="457200" y="228600"/>
            <a:ext cx="7239000" cy="777875"/>
          </a:xfrm>
        </p:spPr>
        <p:txBody>
          <a:bodyPr/>
          <a:lstStyle/>
          <a:p>
            <a:pPr eaLnBrk="1" hangingPunct="1">
              <a:defRPr/>
            </a:pPr>
            <a:r>
              <a:rPr lang="en-PH" sz="2400" dirty="0" smtClean="0"/>
              <a:t>Clarifications by Vatican Spokesman </a:t>
            </a:r>
            <a:br>
              <a:rPr lang="en-PH" sz="2400" dirty="0" smtClean="0"/>
            </a:br>
            <a:r>
              <a:rPr lang="en-PH" sz="2400" dirty="0" smtClean="0"/>
              <a:t>Fr. Federico Lombardi, SJ</a:t>
            </a:r>
            <a:endParaRPr lang="en-PH" sz="24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nodeType="clickEffect">
                                  <p:stCondLst>
                                    <p:cond delay="0"/>
                                  </p:stCondLst>
                                  <p:childTnLst>
                                    <p:set>
                                      <p:cBhvr>
                                        <p:cTn id="6" dur="1" fill="hold">
                                          <p:stCondLst>
                                            <p:cond delay="0"/>
                                          </p:stCondLst>
                                        </p:cTn>
                                        <p:tgtEl>
                                          <p:spTgt spid="36866">
                                            <p:txEl>
                                              <p:pRg st="0" end="0"/>
                                            </p:txEl>
                                          </p:spTgt>
                                        </p:tgtEl>
                                        <p:attrNameLst>
                                          <p:attrName>style.visibility</p:attrName>
                                        </p:attrNameLst>
                                      </p:cBhvr>
                                      <p:to>
                                        <p:strVal val="visible"/>
                                      </p:to>
                                    </p:set>
                                    <p:animScale>
                                      <p:cBhvr>
                                        <p:cTn id="7" dur="1000" decel="50000" fill="hold">
                                          <p:stCondLst>
                                            <p:cond delay="0"/>
                                          </p:stCondLst>
                                        </p:cTn>
                                        <p:tgtEl>
                                          <p:spTgt spid="36866">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6866">
                                            <p:txEl>
                                              <p:pRg st="0" end="0"/>
                                            </p:txEl>
                                          </p:spTgt>
                                        </p:tgtEl>
                                        <p:attrNameLst>
                                          <p:attrName>ppt_x</p:attrName>
                                          <p:attrName>ppt_y</p:attrName>
                                        </p:attrNameLst>
                                      </p:cBhvr>
                                    </p:animMotion>
                                    <p:animEffect transition="in" filter="fade">
                                      <p:cBhvr>
                                        <p:cTn id="9" dur="1000"/>
                                        <p:tgtEl>
                                          <p:spTgt spid="36866">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5" presetClass="entr" presetSubtype="0" fill="hold" nodeType="clickEffect">
                                  <p:stCondLst>
                                    <p:cond delay="0"/>
                                  </p:stCondLst>
                                  <p:childTnLst>
                                    <p:set>
                                      <p:cBhvr>
                                        <p:cTn id="13" dur="1" fill="hold">
                                          <p:stCondLst>
                                            <p:cond delay="0"/>
                                          </p:stCondLst>
                                        </p:cTn>
                                        <p:tgtEl>
                                          <p:spTgt spid="36866">
                                            <p:txEl>
                                              <p:pRg st="2" end="2"/>
                                            </p:txEl>
                                          </p:spTgt>
                                        </p:tgtEl>
                                        <p:attrNameLst>
                                          <p:attrName>style.visibility</p:attrName>
                                        </p:attrNameLst>
                                      </p:cBhvr>
                                      <p:to>
                                        <p:strVal val="visible"/>
                                      </p:to>
                                    </p:set>
                                    <p:anim calcmode="lin" valueType="num">
                                      <p:cBhvr>
                                        <p:cTn id="14" dur="1000" fill="hold"/>
                                        <p:tgtEl>
                                          <p:spTgt spid="36866">
                                            <p:txEl>
                                              <p:pRg st="2" end="2"/>
                                            </p:txEl>
                                          </p:spTgt>
                                        </p:tgtEl>
                                        <p:attrNameLst>
                                          <p:attrName>ppt_w</p:attrName>
                                        </p:attrNameLst>
                                      </p:cBhvr>
                                      <p:tavLst>
                                        <p:tav tm="0">
                                          <p:val>
                                            <p:fltVal val="0"/>
                                          </p:val>
                                        </p:tav>
                                        <p:tav tm="100000">
                                          <p:val>
                                            <p:strVal val="#ppt_w"/>
                                          </p:val>
                                        </p:tav>
                                      </p:tavLst>
                                    </p:anim>
                                    <p:anim calcmode="lin" valueType="num">
                                      <p:cBhvr>
                                        <p:cTn id="15" dur="1000" fill="hold"/>
                                        <p:tgtEl>
                                          <p:spTgt spid="36866">
                                            <p:txEl>
                                              <p:pRg st="2" end="2"/>
                                            </p:txEl>
                                          </p:spTgt>
                                        </p:tgtEl>
                                        <p:attrNameLst>
                                          <p:attrName>ppt_h</p:attrName>
                                        </p:attrNameLst>
                                      </p:cBhvr>
                                      <p:tavLst>
                                        <p:tav tm="0">
                                          <p:val>
                                            <p:fltVal val="0"/>
                                          </p:val>
                                        </p:tav>
                                        <p:tav tm="100000">
                                          <p:val>
                                            <p:strVal val="#ppt_h"/>
                                          </p:val>
                                        </p:tav>
                                      </p:tavLst>
                                    </p:anim>
                                    <p:anim calcmode="lin" valueType="num">
                                      <p:cBhvr>
                                        <p:cTn id="16" dur="1000" fill="hold"/>
                                        <p:tgtEl>
                                          <p:spTgt spid="36866">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36866">
                                            <p:txEl>
                                              <p:pRg st="2" end="2"/>
                                            </p:txEl>
                                          </p:spTgt>
                                        </p:tgtEl>
                                        <p:attrNameLst>
                                          <p:attrName>ppt_y</p:attrName>
                                        </p:attrNameLst>
                                      </p:cBhvr>
                                      <p:tavLst>
                                        <p:tav tm="0" fmla="#ppt_y+(sin(-2*pi*(1-$))*-#ppt_x+cos(-2*pi*(1-$))*(1-#ppt_y))*(1-$)">
                                          <p:val>
                                            <p:fltVal val="0"/>
                                          </p:val>
                                        </p:tav>
                                        <p:tav tm="100000">
                                          <p:val>
                                            <p:fltVal val="1"/>
                                          </p:val>
                                        </p:tav>
                                      </p:tavLst>
                                    </p:anim>
                                  </p:childTnLst>
                                </p:cTn>
                              </p:par>
                              <p:par>
                                <p:cTn id="18" presetID="15" presetClass="entr" presetSubtype="0" fill="hold" nodeType="withEffect">
                                  <p:stCondLst>
                                    <p:cond delay="0"/>
                                  </p:stCondLst>
                                  <p:childTnLst>
                                    <p:set>
                                      <p:cBhvr>
                                        <p:cTn id="19" dur="1" fill="hold">
                                          <p:stCondLst>
                                            <p:cond delay="0"/>
                                          </p:stCondLst>
                                        </p:cTn>
                                        <p:tgtEl>
                                          <p:spTgt spid="36866">
                                            <p:txEl>
                                              <p:pRg st="3" end="3"/>
                                            </p:txEl>
                                          </p:spTgt>
                                        </p:tgtEl>
                                        <p:attrNameLst>
                                          <p:attrName>style.visibility</p:attrName>
                                        </p:attrNameLst>
                                      </p:cBhvr>
                                      <p:to>
                                        <p:strVal val="visible"/>
                                      </p:to>
                                    </p:set>
                                    <p:anim calcmode="lin" valueType="num">
                                      <p:cBhvr>
                                        <p:cTn id="20" dur="1000" fill="hold"/>
                                        <p:tgtEl>
                                          <p:spTgt spid="36866">
                                            <p:txEl>
                                              <p:pRg st="3" end="3"/>
                                            </p:txEl>
                                          </p:spTgt>
                                        </p:tgtEl>
                                        <p:attrNameLst>
                                          <p:attrName>ppt_w</p:attrName>
                                        </p:attrNameLst>
                                      </p:cBhvr>
                                      <p:tavLst>
                                        <p:tav tm="0">
                                          <p:val>
                                            <p:fltVal val="0"/>
                                          </p:val>
                                        </p:tav>
                                        <p:tav tm="100000">
                                          <p:val>
                                            <p:strVal val="#ppt_w"/>
                                          </p:val>
                                        </p:tav>
                                      </p:tavLst>
                                    </p:anim>
                                    <p:anim calcmode="lin" valueType="num">
                                      <p:cBhvr>
                                        <p:cTn id="21" dur="1000" fill="hold"/>
                                        <p:tgtEl>
                                          <p:spTgt spid="36866">
                                            <p:txEl>
                                              <p:pRg st="3" end="3"/>
                                            </p:txEl>
                                          </p:spTgt>
                                        </p:tgtEl>
                                        <p:attrNameLst>
                                          <p:attrName>ppt_h</p:attrName>
                                        </p:attrNameLst>
                                      </p:cBhvr>
                                      <p:tavLst>
                                        <p:tav tm="0">
                                          <p:val>
                                            <p:fltVal val="0"/>
                                          </p:val>
                                        </p:tav>
                                        <p:tav tm="100000">
                                          <p:val>
                                            <p:strVal val="#ppt_h"/>
                                          </p:val>
                                        </p:tav>
                                      </p:tavLst>
                                    </p:anim>
                                    <p:anim calcmode="lin" valueType="num">
                                      <p:cBhvr>
                                        <p:cTn id="22" dur="1000" fill="hold"/>
                                        <p:tgtEl>
                                          <p:spTgt spid="36866">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36866">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09600"/>
            <a:ext cx="7239000" cy="5486400"/>
          </a:xfrm>
        </p:spPr>
        <p:txBody>
          <a:bodyPr>
            <a:normAutofit fontScale="92500" lnSpcReduction="10000"/>
          </a:bodyPr>
          <a:lstStyle/>
          <a:p>
            <a:pPr marL="274320" indent="-274320" eaLnBrk="1" fontAlgn="auto" hangingPunct="1">
              <a:lnSpc>
                <a:spcPct val="120000"/>
              </a:lnSpc>
              <a:spcBef>
                <a:spcPct val="0"/>
              </a:spcBef>
              <a:spcAft>
                <a:spcPts val="0"/>
              </a:spcAft>
              <a:buFont typeface="Wingdings 2"/>
              <a:buNone/>
              <a:defRPr/>
            </a:pPr>
            <a:r>
              <a:rPr lang="en-US" sz="3600" dirty="0" smtClean="0">
                <a:latin typeface="Arial Rounded MT Bold" pitchFamily="34" charset="0"/>
              </a:rPr>
              <a:t>The Church responds to the pandemic of HIV and AIDS as it does to every other human reality – from the depth of its mission:</a:t>
            </a:r>
          </a:p>
          <a:p>
            <a:pPr marL="274320" indent="-274320" eaLnBrk="1" fontAlgn="auto" hangingPunct="1">
              <a:lnSpc>
                <a:spcPct val="160000"/>
              </a:lnSpc>
              <a:spcBef>
                <a:spcPct val="0"/>
              </a:spcBef>
              <a:spcAft>
                <a:spcPts val="0"/>
              </a:spcAft>
              <a:buFont typeface="Wingdings" pitchFamily="2" charset="2"/>
              <a:buChar char="Ø"/>
              <a:defRPr/>
            </a:pPr>
            <a:r>
              <a:rPr lang="en-US" sz="3600" dirty="0" smtClean="0">
                <a:latin typeface="Arial Rounded MT Bold" pitchFamily="34" charset="0"/>
              </a:rPr>
              <a:t>As Servant</a:t>
            </a:r>
          </a:p>
          <a:p>
            <a:pPr marL="274320" indent="-274320" eaLnBrk="1" fontAlgn="auto" hangingPunct="1">
              <a:lnSpc>
                <a:spcPct val="160000"/>
              </a:lnSpc>
              <a:spcBef>
                <a:spcPct val="0"/>
              </a:spcBef>
              <a:spcAft>
                <a:spcPts val="0"/>
              </a:spcAft>
              <a:buFont typeface="Wingdings" pitchFamily="2" charset="2"/>
              <a:buChar char="Ø"/>
              <a:defRPr/>
            </a:pPr>
            <a:r>
              <a:rPr lang="en-US" sz="3600" dirty="0" smtClean="0">
                <a:latin typeface="Arial Rounded MT Bold" pitchFamily="34" charset="0"/>
              </a:rPr>
              <a:t>As Animator of spiritual life</a:t>
            </a:r>
          </a:p>
          <a:p>
            <a:pPr marL="274320" indent="-274320" eaLnBrk="1" fontAlgn="auto" hangingPunct="1">
              <a:lnSpc>
                <a:spcPct val="160000"/>
              </a:lnSpc>
              <a:spcBef>
                <a:spcPct val="0"/>
              </a:spcBef>
              <a:spcAft>
                <a:spcPts val="0"/>
              </a:spcAft>
              <a:buFont typeface="Wingdings 2"/>
              <a:buNone/>
              <a:defRPr/>
            </a:pPr>
            <a:r>
              <a:rPr lang="en-US" sz="3600" dirty="0" smtClean="0">
                <a:latin typeface="Arial Rounded MT Bold" pitchFamily="34" charset="0"/>
              </a:rPr>
              <a:t>		&amp; pastoral care</a:t>
            </a:r>
          </a:p>
          <a:p>
            <a:pPr marL="274320" indent="-274320" eaLnBrk="1" fontAlgn="auto" hangingPunct="1">
              <a:lnSpc>
                <a:spcPct val="160000"/>
              </a:lnSpc>
              <a:spcBef>
                <a:spcPct val="0"/>
              </a:spcBef>
              <a:spcAft>
                <a:spcPts val="0"/>
              </a:spcAft>
              <a:buFont typeface="Wingdings" pitchFamily="2" charset="2"/>
              <a:buChar char="Ø"/>
              <a:defRPr/>
            </a:pPr>
            <a:r>
              <a:rPr lang="en-US" sz="3600" dirty="0" smtClean="0">
                <a:latin typeface="Arial Rounded MT Bold" pitchFamily="34" charset="0"/>
              </a:rPr>
              <a:t>As Teacher</a:t>
            </a:r>
          </a:p>
          <a:p>
            <a:pPr marL="274320" indent="-274320" eaLnBrk="1" fontAlgn="auto" hangingPunct="1">
              <a:lnSpc>
                <a:spcPct val="160000"/>
              </a:lnSpc>
              <a:spcBef>
                <a:spcPct val="0"/>
              </a:spcBef>
              <a:spcAft>
                <a:spcPts val="0"/>
              </a:spcAft>
              <a:buFont typeface="Wingdings 2"/>
              <a:buNone/>
              <a:defRPr/>
            </a:pPr>
            <a:endParaRPr lang="en-US" sz="3600" dirty="0" smtClean="0">
              <a:latin typeface="Arial Rounded MT Bold" pitchFamily="34" charset="0"/>
            </a:endParaRPr>
          </a:p>
          <a:p>
            <a:pPr marL="274320" indent="-274320" eaLnBrk="1" fontAlgn="auto" hangingPunct="1">
              <a:lnSpc>
                <a:spcPct val="160000"/>
              </a:lnSpc>
              <a:spcBef>
                <a:spcPct val="0"/>
              </a:spcBef>
              <a:spcAft>
                <a:spcPts val="0"/>
              </a:spcAft>
              <a:buFont typeface="Wingdings 2"/>
              <a:buNone/>
              <a:defRPr/>
            </a:pPr>
            <a:endParaRPr lang="en-US" sz="3600" dirty="0" smtClean="0">
              <a:latin typeface="Arial Rounded MT Bold" pitchFamily="34" charset="0"/>
            </a:endParaRPr>
          </a:p>
          <a:p>
            <a:pPr marL="274320" indent="-274320" eaLnBrk="1" fontAlgn="auto" hangingPunct="1">
              <a:lnSpc>
                <a:spcPct val="160000"/>
              </a:lnSpc>
              <a:spcBef>
                <a:spcPct val="0"/>
              </a:spcBef>
              <a:spcAft>
                <a:spcPts val="0"/>
              </a:spcAft>
              <a:buFont typeface="Wingdings 2"/>
              <a:buNone/>
              <a:defRPr/>
            </a:pPr>
            <a:endParaRPr lang="en-US" sz="3600" dirty="0" smtClean="0">
              <a:latin typeface="Arial Rounded MT Bold" pitchFamily="34" charset="0"/>
            </a:endParaRPr>
          </a:p>
          <a:p>
            <a:pPr marL="274320" indent="-274320" eaLnBrk="1" fontAlgn="auto" hangingPunct="1">
              <a:spcAft>
                <a:spcPts val="0"/>
              </a:spcAft>
              <a:buFont typeface="Wingdings 2"/>
              <a:buChar char=""/>
              <a:defRPr/>
            </a:pPr>
            <a:endParaRPr lang="en-PH"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p:cTn id="15"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3">
                                            <p:txEl>
                                              <p:pRg st="2" end="2"/>
                                            </p:txEl>
                                          </p:spTgt>
                                        </p:tgtEl>
                                        <p:attrNameLst>
                                          <p:attrName>ppt_y</p:attrName>
                                        </p:attrNameLst>
                                      </p:cBhvr>
                                      <p:tavLst>
                                        <p:tav tm="0" fmla="#ppt_y+(sin(-2*pi*(1-$))*-#ppt_x+cos(-2*pi*(1-$))*(1-#ppt_y))*(1-$)">
                                          <p:val>
                                            <p:fltVal val="0"/>
                                          </p:val>
                                        </p:tav>
                                        <p:tav tm="100000">
                                          <p:val>
                                            <p:fltVal val="1"/>
                                          </p:val>
                                        </p:tav>
                                      </p:tavLst>
                                    </p:anim>
                                  </p:childTnLst>
                                </p:cTn>
                              </p:par>
                              <p:par>
                                <p:cTn id="19" presetID="15" presetClass="entr" presetSubtype="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3" dur="1000" fill="hold"/>
                                        <p:tgtEl>
                                          <p:spTgt spid="3">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3">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15" presetClass="entr" presetSubtype="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p:cTn id="29"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0"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1" dur="1000" fill="hold"/>
                                        <p:tgtEl>
                                          <p:spTgt spid="3">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3">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239000" cy="549275"/>
          </a:xfrm>
        </p:spPr>
        <p:txBody>
          <a:bodyPr/>
          <a:lstStyle/>
          <a:p>
            <a:pPr eaLnBrk="1" hangingPunct="1">
              <a:defRPr/>
            </a:pPr>
            <a:r>
              <a:rPr lang="en-PH" sz="2800" dirty="0" smtClean="0"/>
              <a:t>The Philippine Church Response:</a:t>
            </a:r>
            <a:endParaRPr lang="en-PH" sz="2800" dirty="0"/>
          </a:p>
        </p:txBody>
      </p:sp>
      <p:sp>
        <p:nvSpPr>
          <p:cNvPr id="5" name="TextBox 4"/>
          <p:cNvSpPr txBox="1"/>
          <p:nvPr/>
        </p:nvSpPr>
        <p:spPr>
          <a:xfrm>
            <a:off x="0" y="762000"/>
            <a:ext cx="8610600" cy="6002338"/>
          </a:xfrm>
          <a:prstGeom prst="rect">
            <a:avLst/>
          </a:prstGeom>
          <a:noFill/>
        </p:spPr>
        <p:txBody>
          <a:bodyPr>
            <a:spAutoFit/>
          </a:bodyPr>
          <a:lstStyle/>
          <a:p>
            <a:pPr>
              <a:buFont typeface="Arial" pitchFamily="34" charset="0"/>
              <a:buChar char="•"/>
              <a:defRPr/>
            </a:pPr>
            <a:r>
              <a:rPr lang="en-PH" sz="2400" dirty="0">
                <a:latin typeface="+mn-lt"/>
              </a:rPr>
              <a:t>1993 Pastoral letter on AIDS “In the Compassion of Jesus”</a:t>
            </a:r>
          </a:p>
          <a:p>
            <a:pPr>
              <a:defRPr/>
            </a:pPr>
            <a:endParaRPr lang="en-PH" sz="2400" dirty="0">
              <a:latin typeface="+mn-lt"/>
            </a:endParaRPr>
          </a:p>
          <a:p>
            <a:pPr>
              <a:buFont typeface="Arial" pitchFamily="34" charset="0"/>
              <a:buChar char="•"/>
              <a:defRPr/>
            </a:pPr>
            <a:r>
              <a:rPr lang="en-PH" sz="2400" dirty="0">
                <a:latin typeface="+mn-lt"/>
              </a:rPr>
              <a:t>Various Catholic organizations did independent 	initiatives on HIV/AIDS response</a:t>
            </a:r>
          </a:p>
          <a:p>
            <a:pPr>
              <a:defRPr/>
            </a:pPr>
            <a:endParaRPr lang="en-PH" sz="2400" dirty="0">
              <a:latin typeface="+mn-lt"/>
            </a:endParaRPr>
          </a:p>
          <a:p>
            <a:pPr>
              <a:buFont typeface="Arial" pitchFamily="34" charset="0"/>
              <a:buChar char="•"/>
              <a:defRPr/>
            </a:pPr>
            <a:r>
              <a:rPr lang="en-PH" sz="2400" dirty="0">
                <a:latin typeface="+mn-lt"/>
              </a:rPr>
              <a:t>2006 UNAIDS developed “HIV/AIDS Training Manual </a:t>
            </a:r>
          </a:p>
          <a:p>
            <a:pPr>
              <a:defRPr/>
            </a:pPr>
            <a:r>
              <a:rPr lang="en-PH" sz="2400" dirty="0">
                <a:latin typeface="+mn-lt"/>
              </a:rPr>
              <a:t>	for Church workers”</a:t>
            </a:r>
          </a:p>
          <a:p>
            <a:pPr>
              <a:defRPr/>
            </a:pPr>
            <a:endParaRPr lang="en-PH" sz="2400" dirty="0">
              <a:latin typeface="+mn-lt"/>
            </a:endParaRPr>
          </a:p>
          <a:p>
            <a:pPr>
              <a:buFont typeface="Arial" pitchFamily="34" charset="0"/>
              <a:buChar char="•"/>
              <a:defRPr/>
            </a:pPr>
            <a:r>
              <a:rPr lang="en-PH" sz="2400" dirty="0">
                <a:latin typeface="+mn-lt"/>
              </a:rPr>
              <a:t>2009 CBCP-NASSA got involved thru a project </a:t>
            </a:r>
          </a:p>
          <a:p>
            <a:pPr>
              <a:defRPr/>
            </a:pPr>
            <a:r>
              <a:rPr lang="en-PH" sz="2400" dirty="0">
                <a:latin typeface="+mn-lt"/>
              </a:rPr>
              <a:t>	“Building 	a Community of HIV/AIDS Educators 	within Basic	Ecclesial Communities”</a:t>
            </a:r>
          </a:p>
          <a:p>
            <a:pPr>
              <a:defRPr/>
            </a:pPr>
            <a:endParaRPr lang="en-PH" sz="2400" dirty="0">
              <a:latin typeface="+mn-lt"/>
            </a:endParaRPr>
          </a:p>
          <a:p>
            <a:pPr>
              <a:buFont typeface="Arial" pitchFamily="34" charset="0"/>
              <a:buChar char="•"/>
              <a:defRPr/>
            </a:pPr>
            <a:r>
              <a:rPr lang="en-PH" sz="2400" dirty="0">
                <a:latin typeface="+mn-lt"/>
              </a:rPr>
              <a:t>2010 First National Catholic Forum sponsored by CBCP-	NASSA &amp; the  Philippine Catholic HIV &amp; AIDS 	Network (</a:t>
            </a:r>
            <a:r>
              <a:rPr lang="en-PH" sz="2400" dirty="0" err="1">
                <a:latin typeface="+mn-lt"/>
              </a:rPr>
              <a:t>PhilCHAN</a:t>
            </a:r>
            <a:r>
              <a:rPr lang="en-PH" sz="2400" dirty="0">
                <a:latin typeface="+mn-lt"/>
              </a:rPr>
              <a:t>) was launched with 19 	members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3" descr="C:\Users\Compaq\Desktop\jpegHIV Annual Report\DSC_29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304800"/>
            <a:ext cx="5113338" cy="342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5" name="Picture 2" descr="C:\Users\Compaq\Desktop\jpegHIV Annual Report\DSC02934.jpg"/>
          <p:cNvPicPr>
            <a:picLocks noChangeAspect="1" noChangeArrowheads="1"/>
          </p:cNvPicPr>
          <p:nvPr/>
        </p:nvPicPr>
        <p:blipFill>
          <a:blip r:embed="rId3">
            <a:extLst>
              <a:ext uri="{28A0092B-C50C-407E-A947-70E740481C1C}">
                <a14:useLocalDpi xmlns:a14="http://schemas.microsoft.com/office/drawing/2010/main" val="0"/>
              </a:ext>
            </a:extLst>
          </a:blip>
          <a:srcRect l="16982" r="30190"/>
          <a:stretch>
            <a:fillRect/>
          </a:stretch>
        </p:blipFill>
        <p:spPr bwMode="auto">
          <a:xfrm>
            <a:off x="838200" y="304800"/>
            <a:ext cx="2362200" cy="337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6" name="Picture 2" descr="C:\Users\Compaq\Desktop\jpegHIV Annual Report\02.jpg"/>
          <p:cNvPicPr>
            <a:picLocks noChangeAspect="1" noChangeArrowheads="1"/>
          </p:cNvPicPr>
          <p:nvPr/>
        </p:nvPicPr>
        <p:blipFill>
          <a:blip r:embed="rId4">
            <a:extLst>
              <a:ext uri="{28A0092B-C50C-407E-A947-70E740481C1C}">
                <a14:useLocalDpi xmlns:a14="http://schemas.microsoft.com/office/drawing/2010/main" val="0"/>
              </a:ext>
            </a:extLst>
          </a:blip>
          <a:srcRect r="10345"/>
          <a:stretch>
            <a:fillRect/>
          </a:stretch>
        </p:blipFill>
        <p:spPr bwMode="auto">
          <a:xfrm>
            <a:off x="457200" y="3657600"/>
            <a:ext cx="3962400" cy="294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Title 1"/>
          <p:cNvSpPr>
            <a:spLocks noGrp="1"/>
          </p:cNvSpPr>
          <p:nvPr>
            <p:ph type="title"/>
          </p:nvPr>
        </p:nvSpPr>
        <p:spPr>
          <a:xfrm rot="21408144">
            <a:off x="4522788" y="4692650"/>
            <a:ext cx="4343400" cy="1108075"/>
          </a:xfrm>
        </p:spPr>
        <p:txBody>
          <a:bodyPr>
            <a:normAutofit fontScale="90000"/>
          </a:bodyPr>
          <a:lstStyle/>
          <a:p>
            <a:pPr>
              <a:defRPr/>
            </a:pPr>
            <a:r>
              <a:rPr lang="en-PH" sz="3200" smtClean="0"/>
              <a:t>HIV SEMINAR OF CBCP</a:t>
            </a:r>
            <a:br>
              <a:rPr lang="en-PH" sz="3200" smtClean="0"/>
            </a:br>
            <a:r>
              <a:rPr lang="en-PH" sz="3200" smtClean="0"/>
              <a:t>January 27, 2011</a:t>
            </a:r>
            <a:br>
              <a:rPr lang="en-PH" sz="3200" smtClean="0"/>
            </a:br>
            <a:endParaRPr lang="en-PH" sz="320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2"/>
          <p:cNvSpPr>
            <a:spLocks noGrp="1"/>
          </p:cNvSpPr>
          <p:nvPr>
            <p:ph idx="1"/>
          </p:nvPr>
        </p:nvSpPr>
        <p:spPr>
          <a:xfrm>
            <a:off x="457200" y="304800"/>
            <a:ext cx="7239000" cy="6151563"/>
          </a:xfrm>
        </p:spPr>
        <p:txBody>
          <a:bodyPr/>
          <a:lstStyle/>
          <a:p>
            <a:pPr eaLnBrk="1" hangingPunct="1">
              <a:buFont typeface="Arial" charset="0"/>
              <a:buChar char="•"/>
            </a:pPr>
            <a:r>
              <a:rPr lang="en-PH" sz="2800" smtClean="0"/>
              <a:t>January 2011 CBCP had a seminar on 	HIV/AIDS</a:t>
            </a:r>
          </a:p>
          <a:p>
            <a:pPr eaLnBrk="1" hangingPunct="1">
              <a:buFont typeface="Wingdings 2" pitchFamily="18" charset="2"/>
              <a:buNone/>
            </a:pPr>
            <a:endParaRPr lang="en-PH" sz="2800" smtClean="0"/>
          </a:p>
          <a:p>
            <a:pPr eaLnBrk="1" hangingPunct="1">
              <a:buFont typeface="Arial" charset="0"/>
              <a:buChar char="•"/>
            </a:pPr>
            <a:r>
              <a:rPr lang="en-PH" sz="2800" smtClean="0"/>
              <a:t>Feb 2011 First General Assembly of 	PhilCHAN with 44 members</a:t>
            </a:r>
          </a:p>
          <a:p>
            <a:pPr eaLnBrk="1" hangingPunct="1">
              <a:buFont typeface="Arial" charset="0"/>
              <a:buChar char="•"/>
            </a:pPr>
            <a:endParaRPr lang="en-PH" sz="2800" smtClean="0"/>
          </a:p>
          <a:p>
            <a:pPr eaLnBrk="1" hangingPunct="1">
              <a:buFont typeface="Arial" charset="0"/>
              <a:buChar char="•"/>
            </a:pPr>
            <a:r>
              <a:rPr lang="en-PH" sz="2800" smtClean="0"/>
              <a:t>July 2011 CBCP released Pastoral letter on 	AIDS “Who is my 	neighbor?”</a:t>
            </a:r>
          </a:p>
          <a:p>
            <a:pPr eaLnBrk="1" hangingPunct="1">
              <a:buFont typeface="Wingdings 2" pitchFamily="18" charset="2"/>
              <a:buNone/>
            </a:pPr>
            <a:endParaRPr lang="en-PH" sz="2800" smtClean="0"/>
          </a:p>
          <a:p>
            <a:pPr eaLnBrk="1" hangingPunct="1">
              <a:buFont typeface="Arial" charset="0"/>
              <a:buChar char="•"/>
            </a:pPr>
            <a:r>
              <a:rPr lang="en-PH" sz="2800" smtClean="0"/>
              <a:t>In the same Plenary assembly, CBCP 	declares </a:t>
            </a:r>
            <a:r>
              <a:rPr lang="en-PH" sz="2800" smtClean="0">
                <a:solidFill>
                  <a:srgbClr val="FF0000"/>
                </a:solidFill>
              </a:rPr>
              <a:t>first Sunday of December	 </a:t>
            </a:r>
          </a:p>
          <a:p>
            <a:pPr lvl="1" eaLnBrk="1" hangingPunct="1">
              <a:buFont typeface="Wingdings 2" pitchFamily="18" charset="2"/>
              <a:buNone/>
            </a:pPr>
            <a:r>
              <a:rPr lang="en-PH" sz="2800" smtClean="0">
                <a:solidFill>
                  <a:srgbClr val="FF0000"/>
                </a:solidFill>
              </a:rPr>
              <a:t>		as  Catholic AIDS Sunday.</a:t>
            </a:r>
          </a:p>
          <a:p>
            <a:pPr eaLnBrk="1" hangingPunct="1">
              <a:buFont typeface="Wingdings 2" pitchFamily="18" charset="2"/>
              <a:buNone/>
            </a:pPr>
            <a:endParaRPr lang="en-PH"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239000" cy="930275"/>
          </a:xfrm>
        </p:spPr>
        <p:txBody>
          <a:bodyPr/>
          <a:lstStyle/>
          <a:p>
            <a:pPr>
              <a:defRPr/>
            </a:pPr>
            <a:r>
              <a:rPr lang="en-PH" sz="2800" dirty="0" smtClean="0"/>
              <a:t>The Philippine Catholic HIV &amp; AIDS Network</a:t>
            </a:r>
            <a:endParaRPr lang="en-PH" sz="2800" dirty="0"/>
          </a:p>
        </p:txBody>
      </p:sp>
      <p:sp>
        <p:nvSpPr>
          <p:cNvPr id="40963" name="Content Placeholder 2"/>
          <p:cNvSpPr>
            <a:spLocks noGrp="1"/>
          </p:cNvSpPr>
          <p:nvPr>
            <p:ph idx="1"/>
          </p:nvPr>
        </p:nvSpPr>
        <p:spPr>
          <a:xfrm>
            <a:off x="381000" y="1524000"/>
            <a:ext cx="7239000" cy="4846638"/>
          </a:xfrm>
        </p:spPr>
        <p:txBody>
          <a:bodyPr/>
          <a:lstStyle/>
          <a:p>
            <a:pPr>
              <a:lnSpc>
                <a:spcPct val="150000"/>
              </a:lnSpc>
            </a:pPr>
            <a:r>
              <a:rPr lang="en-PH" smtClean="0"/>
              <a:t>Bishop-Advisor is Bp Broderick S. Pabillo, DD</a:t>
            </a:r>
          </a:p>
          <a:p>
            <a:pPr>
              <a:lnSpc>
                <a:spcPct val="150000"/>
              </a:lnSpc>
              <a:buFont typeface="Wingdings 2" pitchFamily="18" charset="2"/>
              <a:buNone/>
            </a:pPr>
            <a:r>
              <a:rPr lang="en-PH" smtClean="0"/>
              <a:t>   National Director of CBCP-NASSA/Caritas Filipinas Foundation Inc.</a:t>
            </a:r>
          </a:p>
          <a:p>
            <a:pPr>
              <a:lnSpc>
                <a:spcPct val="150000"/>
              </a:lnSpc>
            </a:pPr>
            <a:r>
              <a:rPr lang="en-PH" smtClean="0"/>
              <a:t>CBCP-NASSA as Secretariat of the Network</a:t>
            </a:r>
          </a:p>
          <a:p>
            <a:pPr>
              <a:lnSpc>
                <a:spcPct val="150000"/>
              </a:lnSpc>
            </a:pPr>
            <a:r>
              <a:rPr lang="en-PH" smtClean="0"/>
              <a:t>CEAP as member of PhilCHAN</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C:\Users\Compaq\Desktop\jpegHIV Annual Report\DSC_0342.jpg"/>
          <p:cNvPicPr>
            <a:picLocks noChangeAspect="1" noChangeArrowheads="1"/>
          </p:cNvPicPr>
          <p:nvPr/>
        </p:nvPicPr>
        <p:blipFill>
          <a:blip r:embed="rId2">
            <a:extLst>
              <a:ext uri="{28A0092B-C50C-407E-A947-70E740481C1C}">
                <a14:useLocalDpi xmlns:a14="http://schemas.microsoft.com/office/drawing/2010/main" val="0"/>
              </a:ext>
            </a:extLst>
          </a:blip>
          <a:srcRect t="21239"/>
          <a:stretch>
            <a:fillRect/>
          </a:stretch>
        </p:blipFill>
        <p:spPr bwMode="auto">
          <a:xfrm>
            <a:off x="0" y="1066800"/>
            <a:ext cx="91440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TextBox 4"/>
          <p:cNvSpPr txBox="1">
            <a:spLocks noChangeArrowheads="1"/>
          </p:cNvSpPr>
          <p:nvPr/>
        </p:nvSpPr>
        <p:spPr bwMode="auto">
          <a:xfrm>
            <a:off x="152400" y="152400"/>
            <a:ext cx="88725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PH" sz="2400" b="1"/>
              <a:t>1</a:t>
            </a:r>
            <a:r>
              <a:rPr lang="en-PH" sz="2400" b="1" baseline="30000"/>
              <a:t>st</a:t>
            </a:r>
            <a:r>
              <a:rPr lang="en-PH" sz="2400" b="1"/>
              <a:t> General Assembly of Philippine Catholic HIV &amp; AIDS </a:t>
            </a:r>
          </a:p>
          <a:p>
            <a:pPr eaLnBrk="1" hangingPunct="1"/>
            <a:r>
              <a:rPr lang="en-PH" sz="2400" b="1"/>
              <a:t>Network with 44 member-organizations  (February 10, 2011)</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7239000" cy="762000"/>
          </a:xfrm>
        </p:spPr>
        <p:txBody>
          <a:bodyPr/>
          <a:lstStyle/>
          <a:p>
            <a:pPr>
              <a:defRPr/>
            </a:pPr>
            <a:r>
              <a:rPr lang="en-PH" dirty="0" smtClean="0"/>
              <a:t>Vision</a:t>
            </a:r>
            <a:endParaRPr lang="en-PH" dirty="0"/>
          </a:p>
        </p:txBody>
      </p:sp>
      <p:sp>
        <p:nvSpPr>
          <p:cNvPr id="43011" name="Content Placeholder 2"/>
          <p:cNvSpPr>
            <a:spLocks noGrp="1"/>
          </p:cNvSpPr>
          <p:nvPr>
            <p:ph idx="1"/>
          </p:nvPr>
        </p:nvSpPr>
        <p:spPr>
          <a:xfrm>
            <a:off x="152400" y="1524000"/>
            <a:ext cx="8001000" cy="4932363"/>
          </a:xfrm>
        </p:spPr>
        <p:txBody>
          <a:bodyPr/>
          <a:lstStyle/>
          <a:p>
            <a:pPr algn="ctr">
              <a:lnSpc>
                <a:spcPct val="150000"/>
              </a:lnSpc>
              <a:buFont typeface="Wingdings 2" pitchFamily="18" charset="2"/>
              <a:buNone/>
            </a:pPr>
            <a:r>
              <a:rPr lang="en-PH" b="1" smtClean="0"/>
              <a:t>PhilCHAN</a:t>
            </a:r>
          </a:p>
          <a:p>
            <a:pPr algn="ctr">
              <a:lnSpc>
                <a:spcPct val="150000"/>
              </a:lnSpc>
              <a:buFont typeface="Wingdings 2" pitchFamily="18" charset="2"/>
              <a:buNone/>
            </a:pPr>
            <a:r>
              <a:rPr lang="en-PH" smtClean="0"/>
              <a:t> is a dynamic bastion of </a:t>
            </a:r>
            <a:r>
              <a:rPr lang="en-PH" b="1" smtClean="0">
                <a:solidFill>
                  <a:srgbClr val="FF0000"/>
                </a:solidFill>
              </a:rPr>
              <a:t>healing &amp; hope</a:t>
            </a:r>
          </a:p>
          <a:p>
            <a:pPr algn="ctr">
              <a:lnSpc>
                <a:spcPct val="150000"/>
              </a:lnSpc>
              <a:buFont typeface="Wingdings 2" pitchFamily="18" charset="2"/>
              <a:buNone/>
            </a:pPr>
            <a:r>
              <a:rPr lang="en-PH" smtClean="0"/>
              <a:t>committed to bringing the </a:t>
            </a:r>
            <a:r>
              <a:rPr lang="en-PH" smtClean="0">
                <a:solidFill>
                  <a:srgbClr val="FF0000"/>
                </a:solidFill>
              </a:rPr>
              <a:t>everlasting love of God </a:t>
            </a:r>
            <a:r>
              <a:rPr lang="en-PH" smtClean="0"/>
              <a:t>to people living with and affected by HIV &amp; AIDS and </a:t>
            </a:r>
          </a:p>
          <a:p>
            <a:pPr algn="ctr">
              <a:lnSpc>
                <a:spcPct val="150000"/>
              </a:lnSpc>
              <a:buFont typeface="Wingdings 2" pitchFamily="18" charset="2"/>
              <a:buNone/>
            </a:pPr>
            <a:r>
              <a:rPr lang="en-PH" smtClean="0"/>
              <a:t>to helping </a:t>
            </a:r>
            <a:r>
              <a:rPr lang="en-PH" smtClean="0">
                <a:solidFill>
                  <a:srgbClr val="FF0000"/>
                </a:solidFill>
              </a:rPr>
              <a:t>create an HIV-free society.</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1"/>
            <a:ext cx="7239000" cy="685800"/>
          </a:xfrm>
        </p:spPr>
        <p:txBody>
          <a:bodyPr/>
          <a:lstStyle/>
          <a:p>
            <a:pPr>
              <a:defRPr/>
            </a:pPr>
            <a:r>
              <a:rPr lang="en-PH" dirty="0" smtClean="0"/>
              <a:t>mission</a:t>
            </a:r>
            <a:endParaRPr lang="en-PH" dirty="0"/>
          </a:p>
        </p:txBody>
      </p:sp>
      <p:sp>
        <p:nvSpPr>
          <p:cNvPr id="44035" name="Content Placeholder 2"/>
          <p:cNvSpPr>
            <a:spLocks noGrp="1"/>
          </p:cNvSpPr>
          <p:nvPr>
            <p:ph idx="1"/>
          </p:nvPr>
        </p:nvSpPr>
        <p:spPr>
          <a:xfrm>
            <a:off x="304800" y="1219200"/>
            <a:ext cx="7239000" cy="5105400"/>
          </a:xfrm>
        </p:spPr>
        <p:txBody>
          <a:bodyPr/>
          <a:lstStyle/>
          <a:p>
            <a:r>
              <a:rPr lang="en-PH" sz="2800" b="1" smtClean="0">
                <a:solidFill>
                  <a:srgbClr val="FF0000"/>
                </a:solidFill>
              </a:rPr>
              <a:t>Coordinates</a:t>
            </a:r>
            <a:r>
              <a:rPr lang="en-PH" sz="2800" b="1" smtClean="0"/>
              <a:t> </a:t>
            </a:r>
            <a:r>
              <a:rPr lang="en-PH" sz="2800" smtClean="0"/>
              <a:t>care, formation and accompaniment of people living with HIV &amp; AIDS, and health/medical personnel and pastoral/spiritual workers;</a:t>
            </a:r>
          </a:p>
          <a:p>
            <a:pPr>
              <a:buFont typeface="Wingdings 2" pitchFamily="18" charset="2"/>
              <a:buNone/>
            </a:pPr>
            <a:endParaRPr lang="en-PH" sz="2800" smtClean="0"/>
          </a:p>
          <a:p>
            <a:r>
              <a:rPr lang="en-PH" sz="2800" b="1" smtClean="0">
                <a:solidFill>
                  <a:srgbClr val="FF0000"/>
                </a:solidFill>
              </a:rPr>
              <a:t>Facilitates</a:t>
            </a:r>
            <a:r>
              <a:rPr lang="en-PH" sz="2800" b="1" smtClean="0"/>
              <a:t> </a:t>
            </a:r>
            <a:r>
              <a:rPr lang="en-PH" sz="2800" smtClean="0"/>
              <a:t>training and development programs on the prevention, monitoring and management of the disease;</a:t>
            </a:r>
          </a:p>
          <a:p>
            <a:pPr>
              <a:buFont typeface="Wingdings 2" pitchFamily="18" charset="2"/>
              <a:buNone/>
            </a:pPr>
            <a:endParaRPr lang="en-PH" sz="2800" smtClean="0"/>
          </a:p>
          <a:p>
            <a:r>
              <a:rPr lang="en-PH" sz="2800" b="1" smtClean="0">
                <a:solidFill>
                  <a:srgbClr val="FF0000"/>
                </a:solidFill>
              </a:rPr>
              <a:t>Networks</a:t>
            </a:r>
            <a:r>
              <a:rPr lang="en-PH" sz="2800" smtClean="0"/>
              <a:t> with other supporters for continuous growth and sustainability;</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7696200" cy="5540375"/>
          </a:xfrm>
          <a:prstGeom prst="rect">
            <a:avLst/>
          </a:prstGeom>
        </p:spPr>
        <p:txBody>
          <a:bodyPr>
            <a:spAutoFit/>
          </a:bodyPr>
          <a:lstStyle/>
          <a:p>
            <a:pPr>
              <a:buFont typeface="Arial" pitchFamily="34" charset="0"/>
              <a:buChar char="•"/>
              <a:defRPr/>
            </a:pPr>
            <a:endParaRPr lang="en-PH" dirty="0"/>
          </a:p>
          <a:p>
            <a:pPr>
              <a:buFont typeface="Arial" pitchFamily="34" charset="0"/>
              <a:buChar char="•"/>
              <a:defRPr/>
            </a:pPr>
            <a:r>
              <a:rPr lang="en-PH" sz="2800" b="1" dirty="0">
                <a:latin typeface="+mj-lt"/>
              </a:rPr>
              <a:t> </a:t>
            </a:r>
            <a:r>
              <a:rPr lang="en-PH" sz="2800" b="1" dirty="0">
                <a:solidFill>
                  <a:srgbClr val="FF0000"/>
                </a:solidFill>
                <a:latin typeface="+mj-lt"/>
              </a:rPr>
              <a:t>Strengthens</a:t>
            </a:r>
            <a:r>
              <a:rPr lang="en-PH" sz="2800" dirty="0">
                <a:latin typeface="+mj-lt"/>
              </a:rPr>
              <a:t> capabilities and motivation of    </a:t>
            </a:r>
          </a:p>
          <a:p>
            <a:pPr>
              <a:defRPr/>
            </a:pPr>
            <a:r>
              <a:rPr lang="en-PH" sz="2800" dirty="0">
                <a:latin typeface="+mj-lt"/>
              </a:rPr>
              <a:t>    the members of the Network;</a:t>
            </a:r>
          </a:p>
          <a:p>
            <a:pPr>
              <a:defRPr/>
            </a:pPr>
            <a:endParaRPr lang="en-PH" sz="2800" dirty="0">
              <a:latin typeface="+mj-lt"/>
            </a:endParaRPr>
          </a:p>
          <a:p>
            <a:pPr>
              <a:buFont typeface="Arial" pitchFamily="34" charset="0"/>
              <a:buChar char="•"/>
              <a:defRPr/>
            </a:pPr>
            <a:r>
              <a:rPr lang="en-PH" sz="2800" dirty="0">
                <a:latin typeface="+mj-lt"/>
              </a:rPr>
              <a:t> </a:t>
            </a:r>
            <a:r>
              <a:rPr lang="en-PH" sz="2800" b="1" dirty="0">
                <a:solidFill>
                  <a:srgbClr val="FF0000"/>
                </a:solidFill>
                <a:latin typeface="+mj-lt"/>
              </a:rPr>
              <a:t>Lead</a:t>
            </a:r>
            <a:r>
              <a:rPr lang="en-PH" sz="2800" dirty="0">
                <a:latin typeface="+mj-lt"/>
              </a:rPr>
              <a:t> by giving voice to the human rights of </a:t>
            </a:r>
          </a:p>
          <a:p>
            <a:pPr>
              <a:defRPr/>
            </a:pPr>
            <a:r>
              <a:rPr lang="en-PH" sz="2800" dirty="0">
                <a:latin typeface="+mj-lt"/>
              </a:rPr>
              <a:t>    PLHIV, eliminating stigma &amp; discrimination </a:t>
            </a:r>
          </a:p>
          <a:p>
            <a:pPr>
              <a:defRPr/>
            </a:pPr>
            <a:r>
              <a:rPr lang="en-PH" sz="2800" dirty="0">
                <a:latin typeface="+mj-lt"/>
              </a:rPr>
              <a:t>    and empowering them to live with dignity;  </a:t>
            </a:r>
          </a:p>
          <a:p>
            <a:pPr>
              <a:defRPr/>
            </a:pPr>
            <a:r>
              <a:rPr lang="en-PH" sz="2800" dirty="0">
                <a:latin typeface="+mj-lt"/>
              </a:rPr>
              <a:t>    and,</a:t>
            </a:r>
          </a:p>
          <a:p>
            <a:pPr>
              <a:defRPr/>
            </a:pPr>
            <a:endParaRPr lang="en-PH" sz="2800" dirty="0">
              <a:latin typeface="+mj-lt"/>
            </a:endParaRPr>
          </a:p>
          <a:p>
            <a:pPr>
              <a:buFont typeface="Arial" pitchFamily="34" charset="0"/>
              <a:buChar char="•"/>
              <a:defRPr/>
            </a:pPr>
            <a:r>
              <a:rPr lang="en-PH" sz="2800" dirty="0">
                <a:latin typeface="+mj-lt"/>
              </a:rPr>
              <a:t> </a:t>
            </a:r>
            <a:r>
              <a:rPr lang="en-PH" sz="2800" b="1" dirty="0">
                <a:solidFill>
                  <a:srgbClr val="FF0000"/>
                </a:solidFill>
                <a:latin typeface="+mj-lt"/>
              </a:rPr>
              <a:t>Create</a:t>
            </a:r>
            <a:r>
              <a:rPr lang="en-PH" sz="2800" b="1" dirty="0">
                <a:latin typeface="+mj-lt"/>
              </a:rPr>
              <a:t> </a:t>
            </a:r>
            <a:r>
              <a:rPr lang="en-PH" sz="2800" dirty="0">
                <a:latin typeface="+mj-lt"/>
              </a:rPr>
              <a:t>an environment of open, responsive, </a:t>
            </a:r>
          </a:p>
          <a:p>
            <a:pPr>
              <a:defRPr/>
            </a:pPr>
            <a:r>
              <a:rPr lang="en-PH" sz="2800" dirty="0">
                <a:latin typeface="+mj-lt"/>
              </a:rPr>
              <a:t>    and comprehensive exchange of  </a:t>
            </a:r>
          </a:p>
          <a:p>
            <a:pPr>
              <a:defRPr/>
            </a:pPr>
            <a:r>
              <a:rPr lang="en-PH" sz="2800" dirty="0">
                <a:latin typeface="+mj-lt"/>
              </a:rPr>
              <a:t>    communication and information on the fight</a:t>
            </a:r>
          </a:p>
          <a:p>
            <a:pPr>
              <a:defRPr/>
            </a:pPr>
            <a:r>
              <a:rPr lang="en-PH" sz="2800" dirty="0">
                <a:latin typeface="+mj-lt"/>
              </a:rPr>
              <a:t>    against HIV &amp; AIDS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bwMode="auto">
          <a:xfrm>
            <a:off x="2133600" y="274638"/>
            <a:ext cx="4800600" cy="1143000"/>
          </a:xfrm>
          <a:ln>
            <a:miter lim="800000"/>
            <a:headEnd/>
            <a:tailEnd/>
          </a:ln>
        </p:spPr>
        <p:txBody>
          <a:bodyPr wrap="square" lIns="91440" tIns="45720" rIns="91440" bIns="45720" numCol="1" anchor="t" compatLnSpc="1">
            <a:prstTxWarp prst="textNoShape">
              <a:avLst/>
            </a:prstTxWarp>
            <a:normAutofit fontScale="90000"/>
          </a:bodyPr>
          <a:lstStyle/>
          <a:p>
            <a:pPr eaLnBrk="1" hangingPunct="1">
              <a:defRPr/>
            </a:pPr>
            <a:r>
              <a:rPr lang="en-US" sz="2800" dirty="0" smtClean="0"/>
              <a:t>Appeal of Pope Benedict XVI on occasion of </a:t>
            </a:r>
            <a:br>
              <a:rPr lang="en-US" sz="2800" dirty="0" smtClean="0"/>
            </a:br>
            <a:r>
              <a:rPr lang="en-US" sz="2800" dirty="0" smtClean="0"/>
              <a:t>World AIDS Day 2007</a:t>
            </a:r>
          </a:p>
        </p:txBody>
      </p:sp>
      <p:sp>
        <p:nvSpPr>
          <p:cNvPr id="46083" name="Rectangle 3"/>
          <p:cNvSpPr>
            <a:spLocks noGrp="1" noChangeArrowheads="1"/>
          </p:cNvSpPr>
          <p:nvPr>
            <p:ph type="body" sz="half" idx="1"/>
          </p:nvPr>
        </p:nvSpPr>
        <p:spPr>
          <a:xfrm>
            <a:off x="304800" y="2332038"/>
            <a:ext cx="7848600" cy="4525962"/>
          </a:xfrm>
        </p:spPr>
        <p:txBody>
          <a:bodyPr/>
          <a:lstStyle/>
          <a:p>
            <a:pPr eaLnBrk="1" hangingPunct="1">
              <a:lnSpc>
                <a:spcPct val="90000"/>
              </a:lnSpc>
              <a:buFontTx/>
              <a:buNone/>
            </a:pPr>
            <a:r>
              <a:rPr lang="en-US" smtClean="0"/>
              <a:t>“I wish to exhort all people of good will to increase their efforts to halt the spread of the HIV virus, to combat the disdain which is often directed towards people who are affected by it, and to care for the sick, especially those who are still children.” </a:t>
            </a:r>
          </a:p>
          <a:p>
            <a:pPr eaLnBrk="1" hangingPunct="1">
              <a:lnSpc>
                <a:spcPct val="90000"/>
              </a:lnSpc>
              <a:buFontTx/>
              <a:buNone/>
            </a:pPr>
            <a:endParaRPr lang="en-US" sz="2800" smtClean="0"/>
          </a:p>
          <a:p>
            <a:pPr eaLnBrk="1" hangingPunct="1">
              <a:lnSpc>
                <a:spcPct val="90000"/>
              </a:lnSpc>
              <a:buFontTx/>
              <a:buNone/>
            </a:pPr>
            <a:r>
              <a:rPr lang="en-US" sz="2800" smtClean="0"/>
              <a:t/>
            </a:r>
            <a:br>
              <a:rPr lang="en-US" sz="2800" smtClean="0"/>
            </a:br>
            <a:r>
              <a:rPr lang="en-US" sz="1600" smtClean="0"/>
              <a:t>“INCREASE EFFORTS TO HALT THE SPREAD OF AIDS VATICAN CITY, NOV 28, 2007 (Vatican Information Service)</a:t>
            </a:r>
          </a:p>
        </p:txBody>
      </p:sp>
      <p:pic>
        <p:nvPicPr>
          <p:cNvPr id="46084" name="Picture 4" descr="The Holy Se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2800" y="228600"/>
            <a:ext cx="129857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5" name="Picture 5" descr="index_benxvi"/>
          <p:cNvPicPr>
            <a:picLocks noGrp="1" noChangeAspect="1" noChangeArrowheads="1"/>
          </p:cNvPicPr>
          <p:nvPr>
            <p:ph sz="half" idx="2"/>
          </p:nvPr>
        </p:nvPicPr>
        <p:blipFill>
          <a:blip r:embed="rId5">
            <a:extLst>
              <a:ext uri="{28A0092B-C50C-407E-A947-70E740481C1C}">
                <a14:useLocalDpi xmlns:a14="http://schemas.microsoft.com/office/drawing/2010/main" val="0"/>
              </a:ext>
            </a:extLst>
          </a:blip>
          <a:srcRect/>
          <a:stretch>
            <a:fillRect/>
          </a:stretch>
        </p:blipFill>
        <p:spPr>
          <a:xfrm>
            <a:off x="0" y="0"/>
            <a:ext cx="1652588" cy="2362200"/>
          </a:xfr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229600" cy="1143000"/>
          </a:xfrm>
        </p:spPr>
        <p:txBody>
          <a:bodyPr/>
          <a:lstStyle/>
          <a:p>
            <a:pPr eaLnBrk="1" hangingPunct="1">
              <a:defRPr/>
            </a:pPr>
            <a:r>
              <a:rPr lang="en-PH" dirty="0" smtClean="0"/>
              <a:t>Are you ready to follow me?</a:t>
            </a:r>
            <a:endParaRPr lang="en-PH" dirty="0"/>
          </a:p>
        </p:txBody>
      </p:sp>
      <p:pic>
        <p:nvPicPr>
          <p:cNvPr id="47107" name="Picture 3" descr="view detai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676400"/>
            <a:ext cx="47244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7239000" cy="853440"/>
          </a:xfrm>
        </p:spPr>
        <p:txBody>
          <a:bodyPr/>
          <a:lstStyle/>
          <a:p>
            <a:pPr eaLnBrk="1" fontAlgn="auto" hangingPunct="1">
              <a:spcAft>
                <a:spcPts val="0"/>
              </a:spcAft>
              <a:defRPr/>
            </a:pPr>
            <a:r>
              <a:rPr lang="en-PH" sz="4000" dirty="0" smtClean="0"/>
              <a:t>As Servant Church</a:t>
            </a:r>
            <a:endParaRPr lang="en-PH" sz="4000" dirty="0"/>
          </a:p>
        </p:txBody>
      </p:sp>
      <p:sp>
        <p:nvSpPr>
          <p:cNvPr id="3" name="Content Placeholder 2"/>
          <p:cNvSpPr>
            <a:spLocks noGrp="1"/>
          </p:cNvSpPr>
          <p:nvPr>
            <p:ph idx="1"/>
          </p:nvPr>
        </p:nvSpPr>
        <p:spPr>
          <a:xfrm>
            <a:off x="381000" y="1676400"/>
            <a:ext cx="7239000" cy="2895600"/>
          </a:xfrm>
        </p:spPr>
        <p:txBody>
          <a:bodyPr/>
          <a:lstStyle/>
          <a:p>
            <a:pPr eaLnBrk="1" hangingPunct="1">
              <a:lnSpc>
                <a:spcPct val="150000"/>
              </a:lnSpc>
              <a:buFont typeface="Wingdings 2" pitchFamily="18" charset="2"/>
              <a:buNone/>
            </a:pPr>
            <a:r>
              <a:rPr lang="en-US" sz="2800" smtClean="0">
                <a:latin typeface="Arial Rounded MT Bold" pitchFamily="34" charset="0"/>
                <a:ea typeface="ＭＳ Ｐゴシック" pitchFamily="34" charset="-128"/>
              </a:rPr>
              <a:t>Church-based health care is responsible for some 50% of all health service delivery in developing countries.</a:t>
            </a:r>
          </a:p>
          <a:p>
            <a:pPr eaLnBrk="1" hangingPunct="1">
              <a:lnSpc>
                <a:spcPct val="150000"/>
              </a:lnSpc>
              <a:buFont typeface="Wingdings 2" pitchFamily="18" charset="2"/>
              <a:buNone/>
            </a:pPr>
            <a:r>
              <a:rPr lang="en-US" sz="3200" smtClean="0">
                <a:ea typeface="ＭＳ Ｐゴシック" pitchFamily="34" charset="-128"/>
              </a:rPr>
              <a:t> </a:t>
            </a:r>
            <a:endParaRPr lang="en-PH" sz="3200" smtClean="0"/>
          </a:p>
        </p:txBody>
      </p:sp>
      <p:sp>
        <p:nvSpPr>
          <p:cNvPr id="4" name="TextBox 3"/>
          <p:cNvSpPr txBox="1">
            <a:spLocks noChangeArrowheads="1"/>
          </p:cNvSpPr>
          <p:nvPr/>
        </p:nvSpPr>
        <p:spPr bwMode="auto">
          <a:xfrm>
            <a:off x="457200" y="4038600"/>
            <a:ext cx="67056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150000"/>
              </a:lnSpc>
            </a:pPr>
            <a:r>
              <a:rPr lang="en-US" sz="2800">
                <a:latin typeface="Arial Rounded MT Bold" pitchFamily="34" charset="0"/>
                <a:ea typeface="ＭＳ Ｐゴシック" pitchFamily="34" charset="-128"/>
              </a:rPr>
              <a:t>These extend to rural areas and have     </a:t>
            </a:r>
          </a:p>
          <a:p>
            <a:pPr eaLnBrk="1" hangingPunct="1">
              <a:lnSpc>
                <a:spcPct val="150000"/>
              </a:lnSpc>
            </a:pPr>
            <a:r>
              <a:rPr lang="en-US" sz="2800">
                <a:latin typeface="Arial Rounded MT Bold" pitchFamily="34" charset="0"/>
                <a:ea typeface="ＭＳ Ｐゴシック" pitchFamily="34" charset="-128"/>
              </a:rPr>
              <a:t>   been among the first in treating    </a:t>
            </a:r>
          </a:p>
          <a:p>
            <a:pPr eaLnBrk="1" hangingPunct="1">
              <a:lnSpc>
                <a:spcPct val="150000"/>
              </a:lnSpc>
            </a:pPr>
            <a:r>
              <a:rPr lang="en-US" sz="2800">
                <a:latin typeface="Arial Rounded MT Bold" pitchFamily="34" charset="0"/>
                <a:ea typeface="ＭＳ Ｐゴシック" pitchFamily="34" charset="-128"/>
              </a:rPr>
              <a:t>   patients living with HIV/AIDS. </a:t>
            </a:r>
            <a:endParaRPr lang="en-PH" sz="2800">
              <a:latin typeface="Arial Rounded MT Bold"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52"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Scale>
                                      <p:cBhvr>
                                        <p:cTn id="15" dur="1000" decel="50000" fill="hold">
                                          <p:stCondLst>
                                            <p:cond delay="0"/>
                                          </p:stCondLst>
                                        </p:cTn>
                                        <p:tgtEl>
                                          <p:spTgt spid="4">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4">
                                            <p:txEl>
                                              <p:pRg st="0" end="0"/>
                                            </p:txEl>
                                          </p:spTgt>
                                        </p:tgtEl>
                                        <p:attrNameLst>
                                          <p:attrName>ppt_x</p:attrName>
                                          <p:attrName>ppt_y</p:attrName>
                                        </p:attrNameLst>
                                      </p:cBhvr>
                                    </p:animMotion>
                                    <p:animEffect transition="in" filter="fade">
                                      <p:cBhvr>
                                        <p:cTn id="17" dur="1000"/>
                                        <p:tgtEl>
                                          <p:spTgt spid="4">
                                            <p:txEl>
                                              <p:pRg st="0" end="0"/>
                                            </p:txEl>
                                          </p:spTgt>
                                        </p:tgtEl>
                                      </p:cBhvr>
                                    </p:animEffect>
                                  </p:childTnLst>
                                </p:cTn>
                              </p:par>
                              <p:par>
                                <p:cTn id="18" presetID="52" presetClass="entr" presetSubtype="0" fill="hold" nodeType="with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Scale>
                                      <p:cBhvr>
                                        <p:cTn id="20" dur="1000" decel="50000" fill="hold">
                                          <p:stCondLst>
                                            <p:cond delay="0"/>
                                          </p:stCondLst>
                                        </p:cTn>
                                        <p:tgtEl>
                                          <p:spTgt spid="4">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1" dur="1000" decel="50000" fill="hold">
                                          <p:stCondLst>
                                            <p:cond delay="0"/>
                                          </p:stCondLst>
                                        </p:cTn>
                                        <p:tgtEl>
                                          <p:spTgt spid="4">
                                            <p:txEl>
                                              <p:pRg st="1" end="1"/>
                                            </p:txEl>
                                          </p:spTgt>
                                        </p:tgtEl>
                                        <p:attrNameLst>
                                          <p:attrName>ppt_x</p:attrName>
                                          <p:attrName>ppt_y</p:attrName>
                                        </p:attrNameLst>
                                      </p:cBhvr>
                                    </p:animMotion>
                                    <p:animEffect transition="in" filter="fade">
                                      <p:cBhvr>
                                        <p:cTn id="22" dur="1000"/>
                                        <p:tgtEl>
                                          <p:spTgt spid="4">
                                            <p:txEl>
                                              <p:pRg st="1" end="1"/>
                                            </p:txEl>
                                          </p:spTgt>
                                        </p:tgtEl>
                                      </p:cBhvr>
                                    </p:animEffect>
                                  </p:childTnLst>
                                </p:cTn>
                              </p:par>
                              <p:par>
                                <p:cTn id="23" presetID="52" presetClass="entr" presetSubtype="0" fill="hold" nodeType="with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Scale>
                                      <p:cBhvr>
                                        <p:cTn id="25" dur="1000" decel="50000" fill="hold">
                                          <p:stCondLst>
                                            <p:cond delay="0"/>
                                          </p:stCondLst>
                                        </p:cTn>
                                        <p:tgtEl>
                                          <p:spTgt spid="4">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1000" decel="50000" fill="hold">
                                          <p:stCondLst>
                                            <p:cond delay="0"/>
                                          </p:stCondLst>
                                        </p:cTn>
                                        <p:tgtEl>
                                          <p:spTgt spid="4">
                                            <p:txEl>
                                              <p:pRg st="2" end="2"/>
                                            </p:txEl>
                                          </p:spTgt>
                                        </p:tgtEl>
                                        <p:attrNameLst>
                                          <p:attrName>ppt_x</p:attrName>
                                          <p:attrName>ppt_y</p:attrName>
                                        </p:attrNameLst>
                                      </p:cBhvr>
                                    </p:animMotion>
                                    <p:animEffect transition="in" filter="fade">
                                      <p:cBhvr>
                                        <p:cTn id="27"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5029200" cy="609600"/>
          </a:xfrm>
        </p:spPr>
        <p:txBody>
          <a:bodyPr>
            <a:normAutofit fontScale="90000"/>
          </a:bodyPr>
          <a:lstStyle/>
          <a:p>
            <a:pPr eaLnBrk="1" hangingPunct="1">
              <a:defRPr/>
            </a:pPr>
            <a:r>
              <a:rPr lang="en-PH" sz="2400" dirty="0" smtClean="0"/>
              <a:t>A Moment with God:</a:t>
            </a:r>
            <a:br>
              <a:rPr lang="en-PH" sz="2400" dirty="0" smtClean="0"/>
            </a:br>
            <a:r>
              <a:rPr lang="en-PH" sz="2400" dirty="0" smtClean="0"/>
              <a:t>                   individual reflection</a:t>
            </a:r>
            <a:endParaRPr lang="en-PH" sz="2400" dirty="0"/>
          </a:p>
        </p:txBody>
      </p:sp>
      <p:sp>
        <p:nvSpPr>
          <p:cNvPr id="48131" name="TextBox 5"/>
          <p:cNvSpPr txBox="1">
            <a:spLocks noChangeArrowheads="1"/>
          </p:cNvSpPr>
          <p:nvPr/>
        </p:nvSpPr>
        <p:spPr bwMode="auto">
          <a:xfrm>
            <a:off x="304800" y="1143000"/>
            <a:ext cx="7391400"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150000"/>
              </a:lnSpc>
            </a:pPr>
            <a:r>
              <a:rPr lang="en-PH" sz="2800" b="1">
                <a:solidFill>
                  <a:srgbClr val="FF0000"/>
                </a:solidFill>
              </a:rPr>
              <a:t>As an educator,</a:t>
            </a:r>
          </a:p>
          <a:p>
            <a:pPr eaLnBrk="1" hangingPunct="1">
              <a:lnSpc>
                <a:spcPct val="150000"/>
              </a:lnSpc>
              <a:buFont typeface="Arial" charset="0"/>
              <a:buChar char="•"/>
            </a:pPr>
            <a:r>
              <a:rPr lang="en-PH" sz="2800"/>
              <a:t> How do I grow more to be like Jesus in His compassion and love? </a:t>
            </a:r>
          </a:p>
          <a:p>
            <a:pPr eaLnBrk="1" hangingPunct="1">
              <a:lnSpc>
                <a:spcPct val="150000"/>
              </a:lnSpc>
              <a:buFont typeface="Arial" charset="0"/>
              <a:buChar char="•"/>
            </a:pPr>
            <a:r>
              <a:rPr lang="en-PH" sz="2800"/>
              <a:t>What are the ideas, the things I need to give up? </a:t>
            </a:r>
          </a:p>
          <a:p>
            <a:pPr eaLnBrk="1" hangingPunct="1">
              <a:lnSpc>
                <a:spcPct val="150000"/>
              </a:lnSpc>
              <a:buFont typeface="Arial" charset="0"/>
              <a:buChar char="•"/>
            </a:pPr>
            <a:r>
              <a:rPr lang="en-PH" sz="2800"/>
              <a:t>Am I ready to help people with HIV/AIDS no matter how they got the virus...because they are my neighbor?</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5410200" cy="579438"/>
          </a:xfrm>
        </p:spPr>
        <p:txBody>
          <a:bodyPr/>
          <a:lstStyle/>
          <a:p>
            <a:pPr eaLnBrk="1" hangingPunct="1">
              <a:defRPr/>
            </a:pPr>
            <a:r>
              <a:rPr lang="en-PH" sz="2800" dirty="0" smtClean="0"/>
              <a:t>Group activity / per school</a:t>
            </a:r>
            <a:endParaRPr lang="en-PH" sz="2800" dirty="0"/>
          </a:p>
        </p:txBody>
      </p:sp>
      <p:sp>
        <p:nvSpPr>
          <p:cNvPr id="49155" name="Text Placeholder 2"/>
          <p:cNvSpPr>
            <a:spLocks noGrp="1"/>
          </p:cNvSpPr>
          <p:nvPr>
            <p:ph type="body" sz="half" idx="1"/>
          </p:nvPr>
        </p:nvSpPr>
        <p:spPr>
          <a:xfrm>
            <a:off x="457200" y="1600200"/>
            <a:ext cx="7162800" cy="1600200"/>
          </a:xfrm>
        </p:spPr>
        <p:txBody>
          <a:bodyPr/>
          <a:lstStyle/>
          <a:p>
            <a:pPr eaLnBrk="1" hangingPunct="1">
              <a:buFont typeface="Wingdings 2" pitchFamily="18" charset="2"/>
              <a:buNone/>
            </a:pPr>
            <a:r>
              <a:rPr lang="en-PH" sz="2800" smtClean="0"/>
              <a:t>Compose a prayer to be read in the </a:t>
            </a:r>
            <a:r>
              <a:rPr lang="en-PH" sz="2800" smtClean="0">
                <a:solidFill>
                  <a:srgbClr val="FF0000"/>
                </a:solidFill>
              </a:rPr>
              <a:t>Prayer of the Faithful</a:t>
            </a:r>
            <a:r>
              <a:rPr lang="en-PH" sz="2800" smtClean="0"/>
              <a:t> during the Eucharistic celebration on the last day.</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Content Placeholder 3" descr="photo on cover of mapping booklet.png"/>
          <p:cNvPicPr>
            <a:picLocks noChangeAspect="1"/>
          </p:cNvPicPr>
          <p:nvPr/>
        </p:nvPicPr>
        <p:blipFill>
          <a:blip r:embed="rId2">
            <a:extLst>
              <a:ext uri="{28A0092B-C50C-407E-A947-70E740481C1C}">
                <a14:useLocalDpi xmlns:a14="http://schemas.microsoft.com/office/drawing/2010/main" val="0"/>
              </a:ext>
            </a:extLst>
          </a:blip>
          <a:srcRect l="-12666" r="-12666"/>
          <a:stretch>
            <a:fillRect/>
          </a:stretch>
        </p:blipFill>
        <p:spPr bwMode="auto">
          <a:xfrm>
            <a:off x="-173038" y="304800"/>
            <a:ext cx="8783638"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2819400" cy="624840"/>
          </a:xfrm>
        </p:spPr>
        <p:txBody>
          <a:bodyPr/>
          <a:lstStyle/>
          <a:p>
            <a:pPr eaLnBrk="1" fontAlgn="auto" hangingPunct="1">
              <a:spcAft>
                <a:spcPts val="0"/>
              </a:spcAft>
              <a:defRPr/>
            </a:pPr>
            <a:r>
              <a:rPr lang="en-PH" sz="2800" dirty="0" smtClean="0"/>
              <a:t>Programmes:</a:t>
            </a:r>
            <a:endParaRPr lang="en-PH" sz="2800" dirty="0"/>
          </a:p>
        </p:txBody>
      </p:sp>
      <p:sp>
        <p:nvSpPr>
          <p:cNvPr id="3" name="Content Placeholder 2"/>
          <p:cNvSpPr>
            <a:spLocks noGrp="1"/>
          </p:cNvSpPr>
          <p:nvPr>
            <p:ph idx="1"/>
          </p:nvPr>
        </p:nvSpPr>
        <p:spPr>
          <a:xfrm>
            <a:off x="457200" y="990600"/>
            <a:ext cx="7239000" cy="5334000"/>
          </a:xfrm>
        </p:spPr>
        <p:txBody>
          <a:bodyPr/>
          <a:lstStyle/>
          <a:p>
            <a:pPr eaLnBrk="1" hangingPunct="1">
              <a:lnSpc>
                <a:spcPct val="90000"/>
              </a:lnSpc>
              <a:buFont typeface="Wingdings" pitchFamily="2" charset="2"/>
              <a:buChar char="n"/>
            </a:pPr>
            <a:r>
              <a:rPr lang="en-US" sz="3000" smtClean="0">
                <a:ea typeface="ＭＳ Ｐゴシック" pitchFamily="34" charset="-128"/>
              </a:rPr>
              <a:t>In-patient and out-patient health care</a:t>
            </a:r>
          </a:p>
          <a:p>
            <a:pPr eaLnBrk="1" hangingPunct="1">
              <a:lnSpc>
                <a:spcPct val="90000"/>
              </a:lnSpc>
              <a:buFont typeface="Wingdings" pitchFamily="2" charset="2"/>
              <a:buChar char="n"/>
            </a:pPr>
            <a:r>
              <a:rPr lang="en-US" sz="3000" smtClean="0">
                <a:ea typeface="ＭＳ Ｐゴシック" pitchFamily="34" charset="-128"/>
              </a:rPr>
              <a:t>Home-based care (hospital- and community-based)</a:t>
            </a:r>
          </a:p>
          <a:p>
            <a:pPr eaLnBrk="1" hangingPunct="1">
              <a:lnSpc>
                <a:spcPct val="90000"/>
              </a:lnSpc>
              <a:buFont typeface="Wingdings" pitchFamily="2" charset="2"/>
              <a:buChar char="n"/>
            </a:pPr>
            <a:r>
              <a:rPr lang="en-US" sz="3000" smtClean="0">
                <a:ea typeface="ＭＳ Ｐゴシック" pitchFamily="34" charset="-128"/>
              </a:rPr>
              <a:t>Voluntary Counseling and Testing </a:t>
            </a:r>
          </a:p>
          <a:p>
            <a:pPr eaLnBrk="1" hangingPunct="1">
              <a:lnSpc>
                <a:spcPct val="90000"/>
              </a:lnSpc>
              <a:buFont typeface="Wingdings" pitchFamily="2" charset="2"/>
              <a:buChar char="n"/>
            </a:pPr>
            <a:r>
              <a:rPr lang="en-US" sz="3000" smtClean="0">
                <a:ea typeface="ＭＳ Ｐゴシック" pitchFamily="34" charset="-128"/>
              </a:rPr>
              <a:t>Psycho-Social Support</a:t>
            </a:r>
          </a:p>
          <a:p>
            <a:pPr eaLnBrk="1" hangingPunct="1">
              <a:lnSpc>
                <a:spcPct val="90000"/>
              </a:lnSpc>
              <a:buFont typeface="Wingdings" pitchFamily="2" charset="2"/>
              <a:buChar char="n"/>
            </a:pPr>
            <a:r>
              <a:rPr lang="en-US" sz="3000" smtClean="0">
                <a:ea typeface="ＭＳ Ｐゴシック" pitchFamily="34" charset="-128"/>
              </a:rPr>
              <a:t>Chaplaincy Services</a:t>
            </a:r>
          </a:p>
          <a:p>
            <a:pPr eaLnBrk="1" hangingPunct="1">
              <a:lnSpc>
                <a:spcPct val="90000"/>
              </a:lnSpc>
              <a:buFont typeface="Wingdings" pitchFamily="2" charset="2"/>
              <a:buChar char="n"/>
            </a:pPr>
            <a:r>
              <a:rPr lang="en-US" sz="3000" smtClean="0">
                <a:ea typeface="ＭＳ Ｐゴシック" pitchFamily="34" charset="-128"/>
              </a:rPr>
              <a:t>Prevention of Mother-to-Child Transmission</a:t>
            </a:r>
          </a:p>
          <a:p>
            <a:pPr eaLnBrk="1" hangingPunct="1">
              <a:lnSpc>
                <a:spcPct val="90000"/>
              </a:lnSpc>
              <a:buFont typeface="Wingdings" pitchFamily="2" charset="2"/>
              <a:buChar char="n"/>
            </a:pPr>
            <a:r>
              <a:rPr lang="en-US" sz="3000" smtClean="0">
                <a:ea typeface="ＭＳ Ｐゴシック" pitchFamily="34" charset="-128"/>
              </a:rPr>
              <a:t>Orphan care</a:t>
            </a:r>
          </a:p>
          <a:p>
            <a:pPr eaLnBrk="1" hangingPunct="1">
              <a:lnSpc>
                <a:spcPct val="90000"/>
              </a:lnSpc>
              <a:buFont typeface="Wingdings" pitchFamily="2" charset="2"/>
              <a:buChar char="n"/>
            </a:pPr>
            <a:r>
              <a:rPr lang="en-US" sz="3000" smtClean="0">
                <a:ea typeface="ＭＳ Ｐゴシック" pitchFamily="34" charset="-128"/>
              </a:rPr>
              <a:t>Income-Generating Activities</a:t>
            </a:r>
          </a:p>
          <a:p>
            <a:pPr eaLnBrk="1" hangingPunct="1">
              <a:lnSpc>
                <a:spcPct val="90000"/>
              </a:lnSpc>
              <a:buFont typeface="Wingdings" pitchFamily="2" charset="2"/>
              <a:buChar char="n"/>
            </a:pPr>
            <a:r>
              <a:rPr lang="en-US" sz="3000" smtClean="0">
                <a:ea typeface="ＭＳ Ｐゴシック" pitchFamily="34" charset="-128"/>
              </a:rPr>
              <a:t>Blood safety</a:t>
            </a:r>
            <a:endParaRPr lang="en-PH" sz="3000" smtClean="0"/>
          </a:p>
          <a:p>
            <a:pPr eaLnBrk="1" hangingPunct="1"/>
            <a:endParaRPr lang="en-PH"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Scale>
                                      <p:cBhvr>
                                        <p:cTn id="7"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xEl>
                                              <p:pRg st="0" end="0"/>
                                            </p:txEl>
                                          </p:spTgt>
                                        </p:tgtEl>
                                        <p:attrNameLst>
                                          <p:attrName>ppt_x</p:attrName>
                                          <p:attrName>ppt_y</p:attrName>
                                        </p:attrNameLst>
                                      </p:cBhvr>
                                    </p:animMotion>
                                    <p:animEffect transition="in" filter="fade">
                                      <p:cBhvr>
                                        <p:cTn id="9" dur="1000"/>
                                        <p:tgtEl>
                                          <p:spTgt spid="3">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Scale>
                                      <p:cBhvr>
                                        <p:cTn id="14" dur="1000" decel="50000" fill="hold">
                                          <p:stCondLst>
                                            <p:cond delay="0"/>
                                          </p:stCondLst>
                                        </p:cTn>
                                        <p:tgtEl>
                                          <p:spTgt spid="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3">
                                            <p:txEl>
                                              <p:pRg st="1" end="1"/>
                                            </p:txEl>
                                          </p:spTgt>
                                        </p:tgtEl>
                                        <p:attrNameLst>
                                          <p:attrName>ppt_x</p:attrName>
                                          <p:attrName>ppt_y</p:attrName>
                                        </p:attrNameLst>
                                      </p:cBhvr>
                                    </p:animMotion>
                                    <p:animEffect transition="in" filter="fade">
                                      <p:cBhvr>
                                        <p:cTn id="16" dur="1000"/>
                                        <p:tgtEl>
                                          <p:spTgt spid="3">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Scale>
                                      <p:cBhvr>
                                        <p:cTn id="21" dur="1000" decel="50000" fill="hold">
                                          <p:stCondLst>
                                            <p:cond delay="0"/>
                                          </p:stCondLst>
                                        </p:cTn>
                                        <p:tgtEl>
                                          <p:spTgt spid="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3">
                                            <p:txEl>
                                              <p:pRg st="2" end="2"/>
                                            </p:txEl>
                                          </p:spTgt>
                                        </p:tgtEl>
                                        <p:attrNameLst>
                                          <p:attrName>ppt_x</p:attrName>
                                          <p:attrName>ppt_y</p:attrName>
                                        </p:attrNameLst>
                                      </p:cBhvr>
                                    </p:animMotion>
                                    <p:animEffect transition="in" filter="fade">
                                      <p:cBhvr>
                                        <p:cTn id="23" dur="1000"/>
                                        <p:tgtEl>
                                          <p:spTgt spid="3">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Scale>
                                      <p:cBhvr>
                                        <p:cTn id="28" dur="1000" decel="50000" fill="hold">
                                          <p:stCondLst>
                                            <p:cond delay="0"/>
                                          </p:stCondLst>
                                        </p:cTn>
                                        <p:tgtEl>
                                          <p:spTgt spid="3">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3">
                                            <p:txEl>
                                              <p:pRg st="3" end="3"/>
                                            </p:txEl>
                                          </p:spTgt>
                                        </p:tgtEl>
                                        <p:attrNameLst>
                                          <p:attrName>ppt_x</p:attrName>
                                          <p:attrName>ppt_y</p:attrName>
                                        </p:attrNameLst>
                                      </p:cBhvr>
                                    </p:animMotion>
                                    <p:animEffect transition="in" filter="fade">
                                      <p:cBhvr>
                                        <p:cTn id="30" dur="1000"/>
                                        <p:tgtEl>
                                          <p:spTgt spid="3">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Scale>
                                      <p:cBhvr>
                                        <p:cTn id="35" dur="1000" decel="50000" fill="hold">
                                          <p:stCondLst>
                                            <p:cond delay="0"/>
                                          </p:stCondLst>
                                        </p:cTn>
                                        <p:tgtEl>
                                          <p:spTgt spid="3">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1000" decel="50000" fill="hold">
                                          <p:stCondLst>
                                            <p:cond delay="0"/>
                                          </p:stCondLst>
                                        </p:cTn>
                                        <p:tgtEl>
                                          <p:spTgt spid="3">
                                            <p:txEl>
                                              <p:pRg st="4" end="4"/>
                                            </p:txEl>
                                          </p:spTgt>
                                        </p:tgtEl>
                                        <p:attrNameLst>
                                          <p:attrName>ppt_x</p:attrName>
                                          <p:attrName>ppt_y</p:attrName>
                                        </p:attrNameLst>
                                      </p:cBhvr>
                                    </p:animMotion>
                                    <p:animEffect transition="in" filter="fade">
                                      <p:cBhvr>
                                        <p:cTn id="37" dur="1000"/>
                                        <p:tgtEl>
                                          <p:spTgt spid="3">
                                            <p:txEl>
                                              <p:pRg st="4" end="4"/>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Scale>
                                      <p:cBhvr>
                                        <p:cTn id="42" dur="1000" decel="50000" fill="hold">
                                          <p:stCondLst>
                                            <p:cond delay="0"/>
                                          </p:stCondLst>
                                        </p:cTn>
                                        <p:tgtEl>
                                          <p:spTgt spid="3">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1000" decel="50000" fill="hold">
                                          <p:stCondLst>
                                            <p:cond delay="0"/>
                                          </p:stCondLst>
                                        </p:cTn>
                                        <p:tgtEl>
                                          <p:spTgt spid="3">
                                            <p:txEl>
                                              <p:pRg st="5" end="5"/>
                                            </p:txEl>
                                          </p:spTgt>
                                        </p:tgtEl>
                                        <p:attrNameLst>
                                          <p:attrName>ppt_x</p:attrName>
                                          <p:attrName>ppt_y</p:attrName>
                                        </p:attrNameLst>
                                      </p:cBhvr>
                                    </p:animMotion>
                                    <p:animEffect transition="in" filter="fade">
                                      <p:cBhvr>
                                        <p:cTn id="44" dur="1000"/>
                                        <p:tgtEl>
                                          <p:spTgt spid="3">
                                            <p:txEl>
                                              <p:pRg st="5" end="5"/>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5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Scale>
                                      <p:cBhvr>
                                        <p:cTn id="49" dur="1000" decel="50000" fill="hold">
                                          <p:stCondLst>
                                            <p:cond delay="0"/>
                                          </p:stCondLst>
                                        </p:cTn>
                                        <p:tgtEl>
                                          <p:spTgt spid="3">
                                            <p:txEl>
                                              <p:pRg st="6" end="6"/>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3">
                                            <p:txEl>
                                              <p:pRg st="6" end="6"/>
                                            </p:txEl>
                                          </p:spTgt>
                                        </p:tgtEl>
                                        <p:attrNameLst>
                                          <p:attrName>ppt_x</p:attrName>
                                          <p:attrName>ppt_y</p:attrName>
                                        </p:attrNameLst>
                                      </p:cBhvr>
                                    </p:animMotion>
                                    <p:animEffect transition="in" filter="fade">
                                      <p:cBhvr>
                                        <p:cTn id="51" dur="1000"/>
                                        <p:tgtEl>
                                          <p:spTgt spid="3">
                                            <p:txEl>
                                              <p:pRg st="6" end="6"/>
                                            </p:txEl>
                                          </p:spTgt>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52" presetClass="entr" presetSubtype="0"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Scale>
                                      <p:cBhvr>
                                        <p:cTn id="56" dur="1000" decel="50000" fill="hold">
                                          <p:stCondLst>
                                            <p:cond delay="0"/>
                                          </p:stCondLst>
                                        </p:cTn>
                                        <p:tgtEl>
                                          <p:spTgt spid="3">
                                            <p:txEl>
                                              <p:pRg st="7" end="7"/>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7" dur="1000" decel="50000" fill="hold">
                                          <p:stCondLst>
                                            <p:cond delay="0"/>
                                          </p:stCondLst>
                                        </p:cTn>
                                        <p:tgtEl>
                                          <p:spTgt spid="3">
                                            <p:txEl>
                                              <p:pRg st="7" end="7"/>
                                            </p:txEl>
                                          </p:spTgt>
                                        </p:tgtEl>
                                        <p:attrNameLst>
                                          <p:attrName>ppt_x</p:attrName>
                                          <p:attrName>ppt_y</p:attrName>
                                        </p:attrNameLst>
                                      </p:cBhvr>
                                    </p:animMotion>
                                    <p:animEffect transition="in" filter="fade">
                                      <p:cBhvr>
                                        <p:cTn id="58" dur="1000"/>
                                        <p:tgtEl>
                                          <p:spTgt spid="3">
                                            <p:txEl>
                                              <p:pRg st="7" end="7"/>
                                            </p:txEl>
                                          </p:spTgt>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52" presetClass="entr" presetSubtype="0" fill="hold"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Scale>
                                      <p:cBhvr>
                                        <p:cTn id="63" dur="1000" decel="50000" fill="hold">
                                          <p:stCondLst>
                                            <p:cond delay="0"/>
                                          </p:stCondLst>
                                        </p:cTn>
                                        <p:tgtEl>
                                          <p:spTgt spid="3">
                                            <p:txEl>
                                              <p:pRg st="8" end="8"/>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4" dur="1000" decel="50000" fill="hold">
                                          <p:stCondLst>
                                            <p:cond delay="0"/>
                                          </p:stCondLst>
                                        </p:cTn>
                                        <p:tgtEl>
                                          <p:spTgt spid="3">
                                            <p:txEl>
                                              <p:pRg st="8" end="8"/>
                                            </p:txEl>
                                          </p:spTgt>
                                        </p:tgtEl>
                                        <p:attrNameLst>
                                          <p:attrName>ppt_x</p:attrName>
                                          <p:attrName>ppt_y</p:attrName>
                                        </p:attrNameLst>
                                      </p:cBhvr>
                                    </p:animMotion>
                                    <p:animEffect transition="in" filter="fade">
                                      <p:cBhvr>
                                        <p:cTn id="65"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7239000" cy="1234440"/>
          </a:xfrm>
        </p:spPr>
        <p:txBody>
          <a:bodyPr>
            <a:normAutofit fontScale="90000"/>
          </a:bodyPr>
          <a:lstStyle/>
          <a:p>
            <a:pPr eaLnBrk="1" fontAlgn="auto" hangingPunct="1">
              <a:spcAft>
                <a:spcPts val="0"/>
              </a:spcAft>
              <a:defRPr/>
            </a:pPr>
            <a:r>
              <a:rPr lang="en-PH" dirty="0" smtClean="0"/>
              <a:t>As animator of spiritual life </a:t>
            </a:r>
            <a:br>
              <a:rPr lang="en-PH" dirty="0" smtClean="0"/>
            </a:br>
            <a:r>
              <a:rPr lang="en-PH" dirty="0" smtClean="0"/>
              <a:t>&amp; pastoral care</a:t>
            </a:r>
            <a:endParaRPr lang="en-PH"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04800"/>
            <a:ext cx="7239000" cy="5943600"/>
          </a:xfrm>
        </p:spPr>
        <p:txBody>
          <a:bodyPr/>
          <a:lstStyle/>
          <a:p>
            <a:pPr eaLnBrk="1" hangingPunct="1">
              <a:buFont typeface="Wingdings" pitchFamily="2" charset="2"/>
              <a:buChar char="n"/>
            </a:pPr>
            <a:r>
              <a:rPr lang="en-US" sz="2800" smtClean="0">
                <a:latin typeface="Arial Rounded MT Bold" pitchFamily="34" charset="0"/>
                <a:ea typeface="ＭＳ Ｐゴシック" pitchFamily="34" charset="-128"/>
              </a:rPr>
              <a:t>The Church is unique in its ability to offer pastoral care to those living – and dying – with or affected by HIV and AIDS</a:t>
            </a:r>
          </a:p>
          <a:p>
            <a:pPr eaLnBrk="1" hangingPunct="1">
              <a:buFont typeface="Wingdings 2" pitchFamily="18" charset="2"/>
              <a:buNone/>
            </a:pPr>
            <a:endParaRPr lang="en-US" sz="2800" smtClean="0">
              <a:latin typeface="Arial Rounded MT Bold" pitchFamily="34" charset="0"/>
              <a:ea typeface="ＭＳ Ｐゴシック" pitchFamily="34" charset="-128"/>
            </a:endParaRPr>
          </a:p>
          <a:p>
            <a:pPr eaLnBrk="1" hangingPunct="1">
              <a:buFont typeface="Wingdings" pitchFamily="2" charset="2"/>
              <a:buChar char="n"/>
            </a:pPr>
            <a:r>
              <a:rPr lang="en-US" sz="2800" smtClean="0">
                <a:latin typeface="Arial Rounded MT Bold" pitchFamily="34" charset="0"/>
                <a:ea typeface="ＭＳ Ｐゴシック" pitchFamily="34" charset="-128"/>
              </a:rPr>
              <a:t>Church representatives need to speak openly about HIV and AIDS from the pulpit and in other settings.</a:t>
            </a:r>
          </a:p>
          <a:p>
            <a:pPr eaLnBrk="1" hangingPunct="1">
              <a:buFont typeface="Wingdings 2" pitchFamily="18" charset="2"/>
              <a:buNone/>
            </a:pPr>
            <a:endParaRPr lang="en-US" sz="2800" smtClean="0">
              <a:latin typeface="Arial Rounded MT Bold" pitchFamily="34" charset="0"/>
              <a:ea typeface="ＭＳ Ｐゴシック" pitchFamily="34" charset="-128"/>
            </a:endParaRPr>
          </a:p>
          <a:p>
            <a:pPr eaLnBrk="1" hangingPunct="1">
              <a:buFont typeface="Wingdings" pitchFamily="2" charset="2"/>
              <a:buChar char="n"/>
            </a:pPr>
            <a:r>
              <a:rPr lang="en-US" sz="2800" smtClean="0">
                <a:latin typeface="Arial Rounded MT Bold" pitchFamily="34" charset="0"/>
                <a:ea typeface="ＭＳ Ｐゴシック" pitchFamily="34" charset="-128"/>
              </a:rPr>
              <a:t>Church leaders need to provide  prayer, liturgies, anointing services, memorial services, rituals and symbols that are meaningful.</a:t>
            </a:r>
          </a:p>
          <a:p>
            <a:pPr eaLnBrk="1" hangingPunct="1"/>
            <a:endParaRPr lang="en-PH"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Scale>
                                      <p:cBhvr>
                                        <p:cTn id="7"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xEl>
                                              <p:pRg st="0" end="0"/>
                                            </p:txEl>
                                          </p:spTgt>
                                        </p:tgtEl>
                                        <p:attrNameLst>
                                          <p:attrName>ppt_x</p:attrName>
                                          <p:attrName>ppt_y</p:attrName>
                                        </p:attrNameLst>
                                      </p:cBhvr>
                                    </p:animMotion>
                                    <p:animEffect transition="in" filter="fade">
                                      <p:cBhvr>
                                        <p:cTn id="9" dur="1000"/>
                                        <p:tgtEl>
                                          <p:spTgt spid="3">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Scale>
                                      <p:cBhvr>
                                        <p:cTn id="14" dur="1000" decel="50000" fill="hold">
                                          <p:stCondLst>
                                            <p:cond delay="0"/>
                                          </p:stCondLst>
                                        </p:cTn>
                                        <p:tgtEl>
                                          <p:spTgt spid="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3">
                                            <p:txEl>
                                              <p:pRg st="2" end="2"/>
                                            </p:txEl>
                                          </p:spTgt>
                                        </p:tgtEl>
                                        <p:attrNameLst>
                                          <p:attrName>ppt_x</p:attrName>
                                          <p:attrName>ppt_y</p:attrName>
                                        </p:attrNameLst>
                                      </p:cBhvr>
                                    </p:animMotion>
                                    <p:animEffect transition="in" filter="fade">
                                      <p:cBhvr>
                                        <p:cTn id="16" dur="1000"/>
                                        <p:tgtEl>
                                          <p:spTgt spid="3">
                                            <p:txEl>
                                              <p:pRg st="2" end="2"/>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Scale>
                                      <p:cBhvr>
                                        <p:cTn id="21" dur="1000" decel="50000" fill="hold">
                                          <p:stCondLst>
                                            <p:cond delay="0"/>
                                          </p:stCondLst>
                                        </p:cTn>
                                        <p:tgtEl>
                                          <p:spTgt spid="3">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3">
                                            <p:txEl>
                                              <p:pRg st="4" end="4"/>
                                            </p:txEl>
                                          </p:spTgt>
                                        </p:tgtEl>
                                        <p:attrNameLst>
                                          <p:attrName>ppt_x</p:attrName>
                                          <p:attrName>ppt_y</p:attrName>
                                        </p:attrNameLst>
                                      </p:cBhvr>
                                    </p:animMotion>
                                    <p:animEffect transition="in" filter="fade">
                                      <p:cBhvr>
                                        <p:cTn id="23"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6" descr="C:\Documents and Settings\Jo\My Documents\My Pictures\BEC nassa\P6120098.JPG"/>
          <p:cNvPicPr>
            <a:picLocks noChangeAspect="1" noChangeArrowheads="1"/>
          </p:cNvPicPr>
          <p:nvPr/>
        </p:nvPicPr>
        <p:blipFill>
          <a:blip r:embed="rId2">
            <a:extLst>
              <a:ext uri="{28A0092B-C50C-407E-A947-70E740481C1C}">
                <a14:useLocalDpi xmlns:a14="http://schemas.microsoft.com/office/drawing/2010/main" val="0"/>
              </a:ext>
            </a:extLst>
          </a:blip>
          <a:srcRect t="10744" b="11896"/>
          <a:stretch>
            <a:fillRect/>
          </a:stretch>
        </p:blipFill>
        <p:spPr bwMode="auto">
          <a:xfrm>
            <a:off x="4114800" y="3810000"/>
            <a:ext cx="49530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extBox 6"/>
          <p:cNvSpPr txBox="1">
            <a:spLocks noChangeArrowheads="1"/>
          </p:cNvSpPr>
          <p:nvPr/>
        </p:nvSpPr>
        <p:spPr bwMode="auto">
          <a:xfrm>
            <a:off x="609600" y="76200"/>
            <a:ext cx="7086600" cy="355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150000"/>
              </a:lnSpc>
            </a:pPr>
            <a:r>
              <a:rPr lang="en-PH" sz="2200">
                <a:solidFill>
                  <a:srgbClr val="FF0000"/>
                </a:solidFill>
                <a:latin typeface="Arial Rounded MT Bold" pitchFamily="34" charset="0"/>
              </a:rPr>
              <a:t>“Every local parish </a:t>
            </a:r>
            <a:r>
              <a:rPr lang="en-PH" sz="2200">
                <a:latin typeface="Arial Rounded MT Bold" pitchFamily="34" charset="0"/>
              </a:rPr>
              <a:t>must establish itself as </a:t>
            </a:r>
            <a:r>
              <a:rPr lang="en-PH" sz="2200">
                <a:solidFill>
                  <a:srgbClr val="FF0000"/>
                </a:solidFill>
                <a:latin typeface="Arial Rounded MT Bold" pitchFamily="34" charset="0"/>
              </a:rPr>
              <a:t>a privileged place</a:t>
            </a:r>
            <a:r>
              <a:rPr lang="en-PH" sz="2200">
                <a:latin typeface="Arial Rounded MT Bold" pitchFamily="34" charset="0"/>
              </a:rPr>
              <a:t> where education about HIV &amp; AIDS is disseminated and persons most vulnerable to the virus or living with or affected by the virus receive </a:t>
            </a:r>
            <a:r>
              <a:rPr lang="en-PH" sz="2200">
                <a:solidFill>
                  <a:srgbClr val="FF0000"/>
                </a:solidFill>
                <a:latin typeface="Arial Rounded MT Bold" pitchFamily="34" charset="0"/>
              </a:rPr>
              <a:t>Jesus’ healing love </a:t>
            </a:r>
            <a:r>
              <a:rPr lang="en-PH" sz="2200">
                <a:latin typeface="Arial Rounded MT Bold" pitchFamily="34" charset="0"/>
              </a:rPr>
              <a:t>through the physical, emotional and spiritual support of the members.”</a:t>
            </a:r>
          </a:p>
          <a:p>
            <a:pPr eaLnBrk="1" hangingPunct="1">
              <a:lnSpc>
                <a:spcPct val="150000"/>
              </a:lnSpc>
            </a:pPr>
            <a:r>
              <a:rPr lang="en-PH" i="1">
                <a:latin typeface="Arial Rounded MT Bold" pitchFamily="34" charset="0"/>
              </a:rPr>
              <a:t>      - 2011 CBCP Pastoral letter on AIDS “Who is my neighbor?”</a:t>
            </a:r>
          </a:p>
        </p:txBody>
      </p:sp>
      <p:pic>
        <p:nvPicPr>
          <p:cNvPr id="16388" name="Picture 4" descr="C:\Documents and Settings\Jo\My Documents\My Pictures\Maria in Sorsogon\P620002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962400"/>
            <a:ext cx="3810000" cy="283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16387"/>
                                        </p:tgtEl>
                                        <p:attrNameLst>
                                          <p:attrName>style.visibility</p:attrName>
                                        </p:attrNameLst>
                                      </p:cBhvr>
                                      <p:to>
                                        <p:strVal val="visible"/>
                                      </p:to>
                                    </p:set>
                                    <p:animScale>
                                      <p:cBhvr>
                                        <p:cTn id="7" dur="1000" decel="50000" fill="hold">
                                          <p:stCondLst>
                                            <p:cond delay="0"/>
                                          </p:stCondLst>
                                        </p:cTn>
                                        <p:tgtEl>
                                          <p:spTgt spid="1638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6387"/>
                                        </p:tgtEl>
                                        <p:attrNameLst>
                                          <p:attrName>ppt_x</p:attrName>
                                          <p:attrName>ppt_y</p:attrName>
                                        </p:attrNameLst>
                                      </p:cBhvr>
                                    </p:animMotion>
                                    <p:animEffect transition="in" filter="fade">
                                      <p:cBhvr>
                                        <p:cTn id="9" dur="1000"/>
                                        <p:tgtEl>
                                          <p:spTgt spid="163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docProps/app.xml><?xml version="1.0" encoding="utf-8"?>
<Properties xmlns="http://schemas.openxmlformats.org/officeDocument/2006/extended-properties" xmlns:vt="http://schemas.openxmlformats.org/officeDocument/2006/docPropsVTypes">
  <Template>Opulent</Template>
  <TotalTime>522</TotalTime>
  <Words>2631</Words>
  <Application>Microsoft Office PowerPoint</Application>
  <PresentationFormat>On-screen Show (4:3)</PresentationFormat>
  <Paragraphs>229</Paragraphs>
  <Slides>41</Slides>
  <Notes>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Trebuchet MS</vt:lpstr>
      <vt:lpstr>Wingdings 2</vt:lpstr>
      <vt:lpstr>Wingdings</vt:lpstr>
      <vt:lpstr>Calibri</vt:lpstr>
      <vt:lpstr>Arial Rounded MT Bold</vt:lpstr>
      <vt:lpstr>ＭＳ Ｐゴシック</vt:lpstr>
      <vt:lpstr>Times New Roman</vt:lpstr>
      <vt:lpstr>SimSun</vt:lpstr>
      <vt:lpstr>Opulent</vt:lpstr>
      <vt:lpstr>Church Responses  &amp; Teachings  on HIV &amp; AIDS</vt:lpstr>
      <vt:lpstr>Catholic Bishops of the Philippines  wrote in 1993</vt:lpstr>
      <vt:lpstr>PowerPoint Presentation</vt:lpstr>
      <vt:lpstr>As Servant Church</vt:lpstr>
      <vt:lpstr>PowerPoint Presentation</vt:lpstr>
      <vt:lpstr>Programmes:</vt:lpstr>
      <vt:lpstr>As animator of spiritual life  &amp; pastoral care</vt:lpstr>
      <vt:lpstr>PowerPoint Presentation</vt:lpstr>
      <vt:lpstr>PowerPoint Presentation</vt:lpstr>
      <vt:lpstr>PowerPoint Presentation</vt:lpstr>
      <vt:lpstr>As Teacher</vt:lpstr>
      <vt:lpstr>PowerPoint Presentation</vt:lpstr>
      <vt:lpstr>PowerPoint Presentation</vt:lpstr>
      <vt:lpstr>PowerPoint Presentation</vt:lpstr>
      <vt:lpstr>Church teaching: Both individual and social values</vt:lpstr>
      <vt:lpstr>PowerPoint Presentation</vt:lpstr>
      <vt:lpstr>PowerPoint Presentation</vt:lpstr>
      <vt:lpstr>Catholic Bishops in Africa reject the myth that AIDS is a punishment from God</vt:lpstr>
      <vt:lpstr>2011 CBCP Pastoral letter “who is my neighbor?”</vt:lpstr>
      <vt:lpstr> Catholic Church leaders exercise their teaching role re: HIV prevention</vt:lpstr>
      <vt:lpstr>CONSCIENCE – A MOST SECRET CORE AND SANCTUARy </vt:lpstr>
      <vt:lpstr>CONSCIENCE – A MOST SECRET CORE AND SANCTUARy</vt:lpstr>
      <vt:lpstr>Southern African Bishops discuss the situation of discordant couples …</vt:lpstr>
      <vt:lpstr>Ethical Issues Related  to HIV Prevention</vt:lpstr>
      <vt:lpstr>Is  education about condom use for HIV prevention forbidden by Humanae Vitae?</vt:lpstr>
      <vt:lpstr>A bishop and pastor about preventing sexual transmission of HIV</vt:lpstr>
      <vt:lpstr>Maintaining identity and integrity in HIV prevention education  – It IS possible!</vt:lpstr>
      <vt:lpstr>Pope Benedict XVI: Comments in Light of the World book</vt:lpstr>
      <vt:lpstr>Clarifications by Vatican Spokesman  Fr. Federico Lombardi, SJ</vt:lpstr>
      <vt:lpstr>The Philippine Church Response:</vt:lpstr>
      <vt:lpstr>HIV SEMINAR OF CBCP January 27, 2011 </vt:lpstr>
      <vt:lpstr>PowerPoint Presentation</vt:lpstr>
      <vt:lpstr>The Philippine Catholic HIV &amp; AIDS Network</vt:lpstr>
      <vt:lpstr>PowerPoint Presentation</vt:lpstr>
      <vt:lpstr>Vision</vt:lpstr>
      <vt:lpstr>mission</vt:lpstr>
      <vt:lpstr>PowerPoint Presentation</vt:lpstr>
      <vt:lpstr>Appeal of Pope Benedict XVI on occasion of  World AIDS Day 2007</vt:lpstr>
      <vt:lpstr>Are you ready to follow me?</vt:lpstr>
      <vt:lpstr>A Moment with God:                    individual reflection</vt:lpstr>
      <vt:lpstr>Group activity / per school</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Church Responses &amp; Teachings on HIV &amp; AIDS</dc:title>
  <dc:creator>Compaq</dc:creator>
  <cp:lastModifiedBy>Teacher E-Solutions</cp:lastModifiedBy>
  <cp:revision>54</cp:revision>
  <dcterms:created xsi:type="dcterms:W3CDTF">2011-08-09T02:24:29Z</dcterms:created>
  <dcterms:modified xsi:type="dcterms:W3CDTF">2019-01-15T09:43:15Z</dcterms:modified>
</cp:coreProperties>
</file>