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4"/>
    <p:sldMasterId id="2147483660" r:id="rId5"/>
  </p:sldMasterIdLst>
  <p:sldIdLst>
    <p:sldId id="256" r:id="rId6"/>
    <p:sldId id="257" r:id="rId7"/>
    <p:sldId id="258" r:id="rId8"/>
    <p:sldId id="260" r:id="rId9"/>
    <p:sldId id="293" r:id="rId10"/>
    <p:sldId id="261" r:id="rId11"/>
    <p:sldId id="264" r:id="rId12"/>
    <p:sldId id="266" r:id="rId13"/>
    <p:sldId id="265" r:id="rId14"/>
    <p:sldId id="267" r:id="rId15"/>
    <p:sldId id="268" r:id="rId16"/>
    <p:sldId id="269" r:id="rId17"/>
    <p:sldId id="270" r:id="rId18"/>
    <p:sldId id="271" r:id="rId19"/>
    <p:sldId id="294" r:id="rId20"/>
    <p:sldId id="295" r:id="rId21"/>
    <p:sldId id="296" r:id="rId22"/>
    <p:sldId id="297" r:id="rId23"/>
    <p:sldId id="313" r:id="rId24"/>
    <p:sldId id="314" r:id="rId25"/>
    <p:sldId id="272" r:id="rId26"/>
    <p:sldId id="273" r:id="rId27"/>
    <p:sldId id="274" r:id="rId28"/>
    <p:sldId id="275" r:id="rId29"/>
    <p:sldId id="276" r:id="rId30"/>
    <p:sldId id="277" r:id="rId31"/>
    <p:sldId id="278" r:id="rId32"/>
    <p:sldId id="279" r:id="rId33"/>
    <p:sldId id="298" r:id="rId34"/>
    <p:sldId id="299" r:id="rId35"/>
    <p:sldId id="300" r:id="rId36"/>
    <p:sldId id="301" r:id="rId37"/>
    <p:sldId id="302" r:id="rId38"/>
    <p:sldId id="281" r:id="rId39"/>
    <p:sldId id="282" r:id="rId40"/>
    <p:sldId id="283" r:id="rId41"/>
    <p:sldId id="284" r:id="rId42"/>
    <p:sldId id="285" r:id="rId43"/>
    <p:sldId id="303" r:id="rId44"/>
    <p:sldId id="290" r:id="rId45"/>
    <p:sldId id="304" r:id="rId46"/>
    <p:sldId id="305" r:id="rId47"/>
    <p:sldId id="286" r:id="rId48"/>
    <p:sldId id="287" r:id="rId49"/>
    <p:sldId id="288" r:id="rId50"/>
    <p:sldId id="306" r:id="rId51"/>
    <p:sldId id="289" r:id="rId52"/>
    <p:sldId id="307" r:id="rId53"/>
    <p:sldId id="291" r:id="rId54"/>
    <p:sldId id="292" r:id="rId55"/>
    <p:sldId id="308" r:id="rId56"/>
    <p:sldId id="309" r:id="rId57"/>
    <p:sldId id="310" r:id="rId58"/>
    <p:sldId id="311" r:id="rId59"/>
    <p:sldId id="280" r:id="rId60"/>
    <p:sldId id="312" r:id="rId61"/>
    <p:sldId id="315" r:id="rId62"/>
    <p:sldId id="316" r:id="rId63"/>
    <p:sldId id="317" r:id="rId64"/>
    <p:sldId id="318" r:id="rId65"/>
    <p:sldId id="319" r:id="rId66"/>
    <p:sldId id="320" r:id="rId67"/>
    <p:sldId id="331" r:id="rId68"/>
    <p:sldId id="321" r:id="rId69"/>
    <p:sldId id="323" r:id="rId70"/>
    <p:sldId id="324" r:id="rId71"/>
    <p:sldId id="332" r:id="rId72"/>
    <p:sldId id="326" r:id="rId73"/>
    <p:sldId id="333" r:id="rId74"/>
    <p:sldId id="329" r:id="rId75"/>
    <p:sldId id="330" r:id="rId76"/>
    <p:sldId id="339" r:id="rId77"/>
    <p:sldId id="340" r:id="rId78"/>
    <p:sldId id="334" r:id="rId79"/>
    <p:sldId id="335" r:id="rId80"/>
    <p:sldId id="336" r:id="rId81"/>
    <p:sldId id="337" r:id="rId82"/>
    <p:sldId id="338" r:id="rId83"/>
    <p:sldId id="341" r:id="rId84"/>
    <p:sldId id="342" r:id="rId85"/>
    <p:sldId id="345" r:id="rId86"/>
    <p:sldId id="343" r:id="rId87"/>
    <p:sldId id="344" r:id="rId88"/>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autoAdjust="0"/>
    <p:restoredTop sz="94709" autoAdjust="0"/>
  </p:normalViewPr>
  <p:slideViewPr>
    <p:cSldViewPr>
      <p:cViewPr>
        <p:scale>
          <a:sx n="70" d="100"/>
          <a:sy n="70" d="100"/>
        </p:scale>
        <p:origin x="-1781" y="-365"/>
      </p:cViewPr>
      <p:guideLst>
        <p:guide orient="horz" pos="2160"/>
        <p:guide pos="2880"/>
      </p:guideLst>
    </p:cSldViewPr>
  </p:slideViewPr>
  <p:outlineViewPr>
    <p:cViewPr>
      <p:scale>
        <a:sx n="33" d="100"/>
        <a:sy n="33" d="100"/>
      </p:scale>
      <p:origin x="12" y="1552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6" Type="http://schemas.openxmlformats.org/officeDocument/2006/relationships/slide" Target="slides/slide71.xml"/><Relationship Id="rId84" Type="http://schemas.openxmlformats.org/officeDocument/2006/relationships/slide" Target="slides/slide79.xml"/><Relationship Id="rId89" Type="http://schemas.openxmlformats.org/officeDocument/2006/relationships/presProps" Target="presProps.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slide" Target="slides/slide69.xml"/><Relationship Id="rId79" Type="http://schemas.openxmlformats.org/officeDocument/2006/relationships/slide" Target="slides/slide74.xml"/><Relationship Id="rId87" Type="http://schemas.openxmlformats.org/officeDocument/2006/relationships/slide" Target="slides/slide82.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slide" Target="slides/slide77.xml"/><Relationship Id="rId90" Type="http://schemas.openxmlformats.org/officeDocument/2006/relationships/viewProps" Target="viewProps.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slide" Target="slides/slide83.xml"/><Relationship Id="rId9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4" Type="http://schemas.openxmlformats.org/officeDocument/2006/relationships/slideMaster" Target="slideMasters/slideMaster1.xml"/><Relationship Id="rId9"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571472" y="214290"/>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57290" y="1928802"/>
            <a:ext cx="6400800" cy="492919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Tree>
    <p:extLst>
      <p:ext uri="{BB962C8B-B14F-4D97-AF65-F5344CB8AC3E}">
        <p14:creationId xmlns:p14="http://schemas.microsoft.com/office/powerpoint/2010/main" val="3933062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fld id="{049D33BB-5F0E-440D-AD4F-CAA8974D0078}" type="datetimeFigureOut">
              <a:rPr lang="ar-SA"/>
              <a:pPr>
                <a:defRPr/>
              </a:pPr>
              <a:t>09/05/1440</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B29402BE-D3A4-44A5-B1CD-FA067AE78415}" type="slidenum">
              <a:rPr lang="ar-SA"/>
              <a:pPr>
                <a:defRPr/>
              </a:pPr>
              <a:t>‹#›</a:t>
            </a:fld>
            <a:endParaRPr lang="ar-SA"/>
          </a:p>
        </p:txBody>
      </p:sp>
    </p:spTree>
    <p:extLst>
      <p:ext uri="{BB962C8B-B14F-4D97-AF65-F5344CB8AC3E}">
        <p14:creationId xmlns:p14="http://schemas.microsoft.com/office/powerpoint/2010/main" val="489070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fld id="{0BE2AE72-505F-4D2A-82F1-CA217E77B60D}" type="datetimeFigureOut">
              <a:rPr lang="ar-SA"/>
              <a:pPr>
                <a:defRPr/>
              </a:pPr>
              <a:t>09/05/1440</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F878BA65-9FFC-46A4-9CE7-AB9217FEC577}" type="slidenum">
              <a:rPr lang="ar-SA"/>
              <a:pPr>
                <a:defRPr/>
              </a:pPr>
              <a:t>‹#›</a:t>
            </a:fld>
            <a:endParaRPr lang="ar-SA"/>
          </a:p>
        </p:txBody>
      </p:sp>
    </p:spTree>
    <p:extLst>
      <p:ext uri="{BB962C8B-B14F-4D97-AF65-F5344CB8AC3E}">
        <p14:creationId xmlns:p14="http://schemas.microsoft.com/office/powerpoint/2010/main" val="716693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370D8E9-D0CA-43B3-B13A-C96F64DE7BAF}" type="datetimeFigureOut">
              <a:rPr lang="en-US"/>
              <a:pPr>
                <a:defRPr/>
              </a:pPr>
              <a:t>1/15/2019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40CAA54-998A-4092-8E65-2DF26DC550E3}" type="slidenum">
              <a:rPr lang="en-US"/>
              <a:pPr>
                <a:defRPr/>
              </a:pPr>
              <a:t>‹#›</a:t>
            </a:fld>
            <a:endParaRPr lang="en-US" dirty="0"/>
          </a:p>
        </p:txBody>
      </p:sp>
    </p:spTree>
    <p:extLst>
      <p:ext uri="{BB962C8B-B14F-4D97-AF65-F5344CB8AC3E}">
        <p14:creationId xmlns:p14="http://schemas.microsoft.com/office/powerpoint/2010/main" val="8543570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67E0594-0F71-4780-9BDA-932652E6F3DA}" type="datetimeFigureOut">
              <a:rPr lang="en-US"/>
              <a:pPr>
                <a:defRPr/>
              </a:pPr>
              <a:t>1/15/2019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199C9C1-AD86-41A0-82F3-1996A98D0FBD}" type="slidenum">
              <a:rPr lang="en-US"/>
              <a:pPr>
                <a:defRPr/>
              </a:pPr>
              <a:t>‹#›</a:t>
            </a:fld>
            <a:endParaRPr lang="en-US" dirty="0"/>
          </a:p>
        </p:txBody>
      </p:sp>
    </p:spTree>
    <p:extLst>
      <p:ext uri="{BB962C8B-B14F-4D97-AF65-F5344CB8AC3E}">
        <p14:creationId xmlns:p14="http://schemas.microsoft.com/office/powerpoint/2010/main" val="4045712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FA161FA-D4F9-495E-851B-FFB8D3A736E7}" type="datetimeFigureOut">
              <a:rPr lang="en-US"/>
              <a:pPr>
                <a:defRPr/>
              </a:pPr>
              <a:t>1/15/2019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8864F88-A443-466F-B12B-670463470980}" type="slidenum">
              <a:rPr lang="en-US"/>
              <a:pPr>
                <a:defRPr/>
              </a:pPr>
              <a:t>‹#›</a:t>
            </a:fld>
            <a:endParaRPr lang="en-US" dirty="0"/>
          </a:p>
        </p:txBody>
      </p:sp>
    </p:spTree>
    <p:extLst>
      <p:ext uri="{BB962C8B-B14F-4D97-AF65-F5344CB8AC3E}">
        <p14:creationId xmlns:p14="http://schemas.microsoft.com/office/powerpoint/2010/main" val="893997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4849D0E-2AAB-493C-AD4F-560D502CE3A0}" type="datetimeFigureOut">
              <a:rPr lang="en-US"/>
              <a:pPr>
                <a:defRPr/>
              </a:pPr>
              <a:t>1/15/2019</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55CD0F-DC72-485B-B9AC-637643A66636}" type="slidenum">
              <a:rPr lang="en-US"/>
              <a:pPr>
                <a:defRPr/>
              </a:pPr>
              <a:t>‹#›</a:t>
            </a:fld>
            <a:endParaRPr lang="en-US" dirty="0"/>
          </a:p>
        </p:txBody>
      </p:sp>
    </p:spTree>
    <p:extLst>
      <p:ext uri="{BB962C8B-B14F-4D97-AF65-F5344CB8AC3E}">
        <p14:creationId xmlns:p14="http://schemas.microsoft.com/office/powerpoint/2010/main" val="3547041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D7A6E50-579A-4AE3-A5E2-406F0F5C5124}" type="datetimeFigureOut">
              <a:rPr lang="en-US"/>
              <a:pPr>
                <a:defRPr/>
              </a:pPr>
              <a:t>1/15/2019</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4008CCF-07D1-496B-BF78-5265F7BF72B2}" type="slidenum">
              <a:rPr lang="en-US"/>
              <a:pPr>
                <a:defRPr/>
              </a:pPr>
              <a:t>‹#›</a:t>
            </a:fld>
            <a:endParaRPr lang="en-US" dirty="0"/>
          </a:p>
        </p:txBody>
      </p:sp>
    </p:spTree>
    <p:extLst>
      <p:ext uri="{BB962C8B-B14F-4D97-AF65-F5344CB8AC3E}">
        <p14:creationId xmlns:p14="http://schemas.microsoft.com/office/powerpoint/2010/main" val="3140796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ED77D78-052C-439E-B14F-561649918710}" type="datetimeFigureOut">
              <a:rPr lang="en-US"/>
              <a:pPr>
                <a:defRPr/>
              </a:pPr>
              <a:t>1/15/2019</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EC9BC31-4E9E-4569-A6D2-82F0E03C0023}" type="slidenum">
              <a:rPr lang="en-US"/>
              <a:pPr>
                <a:defRPr/>
              </a:pPr>
              <a:t>‹#›</a:t>
            </a:fld>
            <a:endParaRPr lang="en-US" dirty="0"/>
          </a:p>
        </p:txBody>
      </p:sp>
    </p:spTree>
    <p:extLst>
      <p:ext uri="{BB962C8B-B14F-4D97-AF65-F5344CB8AC3E}">
        <p14:creationId xmlns:p14="http://schemas.microsoft.com/office/powerpoint/2010/main" val="5678081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97F20-83E5-4969-B244-B649CCE5C75B}" type="datetimeFigureOut">
              <a:rPr lang="en-US"/>
              <a:pPr>
                <a:defRPr/>
              </a:pPr>
              <a:t>1/15/2019</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50780FB-DFBB-4D60-AC49-E9BE6B798491}" type="slidenum">
              <a:rPr lang="en-US"/>
              <a:pPr>
                <a:defRPr/>
              </a:pPr>
              <a:t>‹#›</a:t>
            </a:fld>
            <a:endParaRPr lang="en-US" dirty="0"/>
          </a:p>
        </p:txBody>
      </p:sp>
    </p:spTree>
    <p:extLst>
      <p:ext uri="{BB962C8B-B14F-4D97-AF65-F5344CB8AC3E}">
        <p14:creationId xmlns:p14="http://schemas.microsoft.com/office/powerpoint/2010/main" val="20732390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C7ABB7A-2259-487A-ABC0-8C2C4ADADF5F}" type="datetimeFigureOut">
              <a:rPr lang="en-US"/>
              <a:pPr>
                <a:defRPr/>
              </a:pPr>
              <a:t>1/15/2019</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C3A7B43-F13A-4441-8139-07F10B2530E2}" type="slidenum">
              <a:rPr lang="en-US"/>
              <a:pPr>
                <a:defRPr/>
              </a:pPr>
              <a:t>‹#›</a:t>
            </a:fld>
            <a:endParaRPr lang="en-US" dirty="0"/>
          </a:p>
        </p:txBody>
      </p:sp>
    </p:spTree>
    <p:extLst>
      <p:ext uri="{BB962C8B-B14F-4D97-AF65-F5344CB8AC3E}">
        <p14:creationId xmlns:p14="http://schemas.microsoft.com/office/powerpoint/2010/main" val="1285301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fld id="{06F9FE3A-DD0E-4341-AD2C-BB7FE2467B19}" type="datetimeFigureOut">
              <a:rPr lang="ar-SA"/>
              <a:pPr>
                <a:defRPr/>
              </a:pPr>
              <a:t>09/05/1440</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E6B6B8A1-88AA-46CA-90A1-B1419174479C}" type="slidenum">
              <a:rPr lang="ar-SA"/>
              <a:pPr>
                <a:defRPr/>
              </a:pPr>
              <a:t>‹#›</a:t>
            </a:fld>
            <a:endParaRPr lang="ar-SA"/>
          </a:p>
        </p:txBody>
      </p:sp>
    </p:spTree>
    <p:extLst>
      <p:ext uri="{BB962C8B-B14F-4D97-AF65-F5344CB8AC3E}">
        <p14:creationId xmlns:p14="http://schemas.microsoft.com/office/powerpoint/2010/main" val="18227178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E052C71-0B77-4402-B885-24E7AA11B0A9}" type="datetimeFigureOut">
              <a:rPr lang="en-US"/>
              <a:pPr>
                <a:defRPr/>
              </a:pPr>
              <a:t>1/15/2019</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0AF7ABB-1E0F-461D-A46E-C9EE51E8294F}" type="slidenum">
              <a:rPr lang="en-US"/>
              <a:pPr>
                <a:defRPr/>
              </a:pPr>
              <a:t>‹#›</a:t>
            </a:fld>
            <a:endParaRPr lang="en-US" dirty="0"/>
          </a:p>
        </p:txBody>
      </p:sp>
    </p:spTree>
    <p:extLst>
      <p:ext uri="{BB962C8B-B14F-4D97-AF65-F5344CB8AC3E}">
        <p14:creationId xmlns:p14="http://schemas.microsoft.com/office/powerpoint/2010/main" val="585848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B81FBF8-60D3-414B-8870-465F3A7AD35B}" type="datetimeFigureOut">
              <a:rPr lang="en-US"/>
              <a:pPr>
                <a:defRPr/>
              </a:pPr>
              <a:t>1/15/2019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9AC7E14-F88E-4162-A75A-A29DD883B462}" type="slidenum">
              <a:rPr lang="en-US"/>
              <a:pPr>
                <a:defRPr/>
              </a:pPr>
              <a:t>‹#›</a:t>
            </a:fld>
            <a:endParaRPr lang="en-US" dirty="0"/>
          </a:p>
        </p:txBody>
      </p:sp>
    </p:spTree>
    <p:extLst>
      <p:ext uri="{BB962C8B-B14F-4D97-AF65-F5344CB8AC3E}">
        <p14:creationId xmlns:p14="http://schemas.microsoft.com/office/powerpoint/2010/main" val="14557292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ED8B5F-D574-4A44-831C-B600F1BCBB5A}" type="datetimeFigureOut">
              <a:rPr lang="en-US"/>
              <a:pPr>
                <a:defRPr/>
              </a:pPr>
              <a:t>1/15/2019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AFBCACF-A4E1-479C-B275-BD2B34A47C61}" type="slidenum">
              <a:rPr lang="en-US"/>
              <a:pPr>
                <a:defRPr/>
              </a:pPr>
              <a:t>‹#›</a:t>
            </a:fld>
            <a:endParaRPr lang="en-US" dirty="0"/>
          </a:p>
        </p:txBody>
      </p:sp>
    </p:spTree>
    <p:extLst>
      <p:ext uri="{BB962C8B-B14F-4D97-AF65-F5344CB8AC3E}">
        <p14:creationId xmlns:p14="http://schemas.microsoft.com/office/powerpoint/2010/main" val="4240670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fld id="{9ECD29D7-E759-4F81-845E-F2FE0D5C50C2}" type="datetimeFigureOut">
              <a:rPr lang="ar-SA"/>
              <a:pPr>
                <a:defRPr/>
              </a:pPr>
              <a:t>09/05/1440</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D84B57BE-4E84-4B7D-B9AD-134AFB77EEDF}" type="slidenum">
              <a:rPr lang="ar-SA"/>
              <a:pPr>
                <a:defRPr/>
              </a:pPr>
              <a:t>‹#›</a:t>
            </a:fld>
            <a:endParaRPr lang="ar-SA"/>
          </a:p>
        </p:txBody>
      </p:sp>
    </p:spTree>
    <p:extLst>
      <p:ext uri="{BB962C8B-B14F-4D97-AF65-F5344CB8AC3E}">
        <p14:creationId xmlns:p14="http://schemas.microsoft.com/office/powerpoint/2010/main" val="2084490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3"/>
          <p:cNvSpPr>
            <a:spLocks noGrp="1"/>
          </p:cNvSpPr>
          <p:nvPr>
            <p:ph type="dt" sz="half" idx="10"/>
          </p:nvPr>
        </p:nvSpPr>
        <p:spPr/>
        <p:txBody>
          <a:bodyPr/>
          <a:lstStyle>
            <a:lvl1pPr>
              <a:defRPr/>
            </a:lvl1pPr>
          </a:lstStyle>
          <a:p>
            <a:pPr>
              <a:defRPr/>
            </a:pPr>
            <a:fld id="{CC09298F-C66A-4FF0-84B2-92A3F8720EA9}" type="datetimeFigureOut">
              <a:rPr lang="ar-SA"/>
              <a:pPr>
                <a:defRPr/>
              </a:pPr>
              <a:t>09/05/1440</a:t>
            </a:fld>
            <a:endParaRPr lang="ar-SA"/>
          </a:p>
        </p:txBody>
      </p:sp>
      <p:sp>
        <p:nvSpPr>
          <p:cNvPr id="6" name="عنصر نائب للتذييل 4"/>
          <p:cNvSpPr>
            <a:spLocks noGrp="1"/>
          </p:cNvSpPr>
          <p:nvPr>
            <p:ph type="ftr" sz="quarter" idx="11"/>
          </p:nvPr>
        </p:nvSpPr>
        <p:spPr/>
        <p:txBody>
          <a:bodyPr/>
          <a:lstStyle>
            <a:lvl1pPr>
              <a:defRPr/>
            </a:lvl1pPr>
          </a:lstStyle>
          <a:p>
            <a:pPr>
              <a:defRPr/>
            </a:pPr>
            <a:endParaRPr lang="ar-SA"/>
          </a:p>
        </p:txBody>
      </p:sp>
      <p:sp>
        <p:nvSpPr>
          <p:cNvPr id="7" name="عنصر نائب لرقم الشريحة 5"/>
          <p:cNvSpPr>
            <a:spLocks noGrp="1"/>
          </p:cNvSpPr>
          <p:nvPr>
            <p:ph type="sldNum" sz="quarter" idx="12"/>
          </p:nvPr>
        </p:nvSpPr>
        <p:spPr/>
        <p:txBody>
          <a:bodyPr/>
          <a:lstStyle>
            <a:lvl1pPr>
              <a:defRPr/>
            </a:lvl1pPr>
          </a:lstStyle>
          <a:p>
            <a:pPr>
              <a:defRPr/>
            </a:pPr>
            <a:fld id="{64D66FB5-4FCA-4FFE-8598-008645F806E3}" type="slidenum">
              <a:rPr lang="ar-SA"/>
              <a:pPr>
                <a:defRPr/>
              </a:pPr>
              <a:t>‹#›</a:t>
            </a:fld>
            <a:endParaRPr lang="ar-SA"/>
          </a:p>
        </p:txBody>
      </p:sp>
    </p:spTree>
    <p:extLst>
      <p:ext uri="{BB962C8B-B14F-4D97-AF65-F5344CB8AC3E}">
        <p14:creationId xmlns:p14="http://schemas.microsoft.com/office/powerpoint/2010/main" val="3311623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3"/>
          <p:cNvSpPr>
            <a:spLocks noGrp="1"/>
          </p:cNvSpPr>
          <p:nvPr>
            <p:ph type="dt" sz="half" idx="10"/>
          </p:nvPr>
        </p:nvSpPr>
        <p:spPr/>
        <p:txBody>
          <a:bodyPr/>
          <a:lstStyle>
            <a:lvl1pPr>
              <a:defRPr/>
            </a:lvl1pPr>
          </a:lstStyle>
          <a:p>
            <a:pPr>
              <a:defRPr/>
            </a:pPr>
            <a:fld id="{B821204E-039C-4F60-B073-2BEF21F38BE4}" type="datetimeFigureOut">
              <a:rPr lang="ar-SA"/>
              <a:pPr>
                <a:defRPr/>
              </a:pPr>
              <a:t>09/05/1440</a:t>
            </a:fld>
            <a:endParaRPr lang="ar-SA"/>
          </a:p>
        </p:txBody>
      </p:sp>
      <p:sp>
        <p:nvSpPr>
          <p:cNvPr id="8" name="عنصر نائب للتذييل 4"/>
          <p:cNvSpPr>
            <a:spLocks noGrp="1"/>
          </p:cNvSpPr>
          <p:nvPr>
            <p:ph type="ftr" sz="quarter" idx="11"/>
          </p:nvPr>
        </p:nvSpPr>
        <p:spPr/>
        <p:txBody>
          <a:bodyPr/>
          <a:lstStyle>
            <a:lvl1pPr>
              <a:defRPr/>
            </a:lvl1pPr>
          </a:lstStyle>
          <a:p>
            <a:pPr>
              <a:defRPr/>
            </a:pPr>
            <a:endParaRPr lang="ar-SA"/>
          </a:p>
        </p:txBody>
      </p:sp>
      <p:sp>
        <p:nvSpPr>
          <p:cNvPr id="9" name="عنصر نائب لرقم الشريحة 5"/>
          <p:cNvSpPr>
            <a:spLocks noGrp="1"/>
          </p:cNvSpPr>
          <p:nvPr>
            <p:ph type="sldNum" sz="quarter" idx="12"/>
          </p:nvPr>
        </p:nvSpPr>
        <p:spPr/>
        <p:txBody>
          <a:bodyPr/>
          <a:lstStyle>
            <a:lvl1pPr>
              <a:defRPr/>
            </a:lvl1pPr>
          </a:lstStyle>
          <a:p>
            <a:pPr>
              <a:defRPr/>
            </a:pPr>
            <a:fld id="{1CA44FCC-90E8-46B1-8487-3AB0A0FA4DBE}" type="slidenum">
              <a:rPr lang="ar-SA"/>
              <a:pPr>
                <a:defRPr/>
              </a:pPr>
              <a:t>‹#›</a:t>
            </a:fld>
            <a:endParaRPr lang="ar-SA"/>
          </a:p>
        </p:txBody>
      </p:sp>
    </p:spTree>
    <p:extLst>
      <p:ext uri="{BB962C8B-B14F-4D97-AF65-F5344CB8AC3E}">
        <p14:creationId xmlns:p14="http://schemas.microsoft.com/office/powerpoint/2010/main" val="3336131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3"/>
          <p:cNvSpPr>
            <a:spLocks noGrp="1"/>
          </p:cNvSpPr>
          <p:nvPr>
            <p:ph type="dt" sz="half" idx="10"/>
          </p:nvPr>
        </p:nvSpPr>
        <p:spPr/>
        <p:txBody>
          <a:bodyPr/>
          <a:lstStyle>
            <a:lvl1pPr>
              <a:defRPr/>
            </a:lvl1pPr>
          </a:lstStyle>
          <a:p>
            <a:pPr>
              <a:defRPr/>
            </a:pPr>
            <a:fld id="{5F722E03-6F29-4B6A-AE43-A01DB7286532}" type="datetimeFigureOut">
              <a:rPr lang="ar-SA"/>
              <a:pPr>
                <a:defRPr/>
              </a:pPr>
              <a:t>09/05/1440</a:t>
            </a:fld>
            <a:endParaRPr lang="ar-SA"/>
          </a:p>
        </p:txBody>
      </p:sp>
      <p:sp>
        <p:nvSpPr>
          <p:cNvPr id="4" name="عنصر نائب للتذييل 4"/>
          <p:cNvSpPr>
            <a:spLocks noGrp="1"/>
          </p:cNvSpPr>
          <p:nvPr>
            <p:ph type="ftr" sz="quarter" idx="11"/>
          </p:nvPr>
        </p:nvSpPr>
        <p:spPr/>
        <p:txBody>
          <a:bodyPr/>
          <a:lstStyle>
            <a:lvl1pPr>
              <a:defRPr/>
            </a:lvl1pPr>
          </a:lstStyle>
          <a:p>
            <a:pPr>
              <a:defRPr/>
            </a:pPr>
            <a:endParaRPr lang="ar-SA"/>
          </a:p>
        </p:txBody>
      </p:sp>
      <p:sp>
        <p:nvSpPr>
          <p:cNvPr id="5" name="عنصر نائب لرقم الشريحة 5"/>
          <p:cNvSpPr>
            <a:spLocks noGrp="1"/>
          </p:cNvSpPr>
          <p:nvPr>
            <p:ph type="sldNum" sz="quarter" idx="12"/>
          </p:nvPr>
        </p:nvSpPr>
        <p:spPr/>
        <p:txBody>
          <a:bodyPr/>
          <a:lstStyle>
            <a:lvl1pPr>
              <a:defRPr/>
            </a:lvl1pPr>
          </a:lstStyle>
          <a:p>
            <a:pPr>
              <a:defRPr/>
            </a:pPr>
            <a:fld id="{E3044570-C32F-41EC-8B4A-D1AD03F71B2B}" type="slidenum">
              <a:rPr lang="ar-SA"/>
              <a:pPr>
                <a:defRPr/>
              </a:pPr>
              <a:t>‹#›</a:t>
            </a:fld>
            <a:endParaRPr lang="ar-SA"/>
          </a:p>
        </p:txBody>
      </p:sp>
    </p:spTree>
    <p:extLst>
      <p:ext uri="{BB962C8B-B14F-4D97-AF65-F5344CB8AC3E}">
        <p14:creationId xmlns:p14="http://schemas.microsoft.com/office/powerpoint/2010/main" val="3554591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fld id="{734EB4A5-3F07-444B-A32A-3B9E730996F4}" type="datetimeFigureOut">
              <a:rPr lang="ar-SA"/>
              <a:pPr>
                <a:defRPr/>
              </a:pPr>
              <a:t>09/05/1440</a:t>
            </a:fld>
            <a:endParaRPr lang="ar-SA"/>
          </a:p>
        </p:txBody>
      </p:sp>
      <p:sp>
        <p:nvSpPr>
          <p:cNvPr id="3" name="عنصر نائب للتذييل 4"/>
          <p:cNvSpPr>
            <a:spLocks noGrp="1"/>
          </p:cNvSpPr>
          <p:nvPr>
            <p:ph type="ftr" sz="quarter" idx="11"/>
          </p:nvPr>
        </p:nvSpPr>
        <p:spPr/>
        <p:txBody>
          <a:bodyPr/>
          <a:lstStyle>
            <a:lvl1pPr>
              <a:defRPr/>
            </a:lvl1pPr>
          </a:lstStyle>
          <a:p>
            <a:pPr>
              <a:defRPr/>
            </a:pPr>
            <a:endParaRPr lang="ar-SA"/>
          </a:p>
        </p:txBody>
      </p:sp>
      <p:sp>
        <p:nvSpPr>
          <p:cNvPr id="4" name="عنصر نائب لرقم الشريحة 5"/>
          <p:cNvSpPr>
            <a:spLocks noGrp="1"/>
          </p:cNvSpPr>
          <p:nvPr>
            <p:ph type="sldNum" sz="quarter" idx="12"/>
          </p:nvPr>
        </p:nvSpPr>
        <p:spPr/>
        <p:txBody>
          <a:bodyPr/>
          <a:lstStyle>
            <a:lvl1pPr>
              <a:defRPr/>
            </a:lvl1pPr>
          </a:lstStyle>
          <a:p>
            <a:pPr>
              <a:defRPr/>
            </a:pPr>
            <a:fld id="{72C5501D-2AC6-4D9C-98BD-B7087FCFEC25}" type="slidenum">
              <a:rPr lang="ar-SA"/>
              <a:pPr>
                <a:defRPr/>
              </a:pPr>
              <a:t>‹#›</a:t>
            </a:fld>
            <a:endParaRPr lang="ar-SA"/>
          </a:p>
        </p:txBody>
      </p:sp>
    </p:spTree>
    <p:extLst>
      <p:ext uri="{BB962C8B-B14F-4D97-AF65-F5344CB8AC3E}">
        <p14:creationId xmlns:p14="http://schemas.microsoft.com/office/powerpoint/2010/main" val="287151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DE91F4E6-5DB6-4A8A-9F6E-B1D424433B6E}" type="datetimeFigureOut">
              <a:rPr lang="ar-SA"/>
              <a:pPr>
                <a:defRPr/>
              </a:pPr>
              <a:t>09/05/1440</a:t>
            </a:fld>
            <a:endParaRPr lang="ar-SA"/>
          </a:p>
        </p:txBody>
      </p:sp>
      <p:sp>
        <p:nvSpPr>
          <p:cNvPr id="6" name="عنصر نائب للتذييل 4"/>
          <p:cNvSpPr>
            <a:spLocks noGrp="1"/>
          </p:cNvSpPr>
          <p:nvPr>
            <p:ph type="ftr" sz="quarter" idx="11"/>
          </p:nvPr>
        </p:nvSpPr>
        <p:spPr/>
        <p:txBody>
          <a:bodyPr/>
          <a:lstStyle>
            <a:lvl1pPr>
              <a:defRPr/>
            </a:lvl1pPr>
          </a:lstStyle>
          <a:p>
            <a:pPr>
              <a:defRPr/>
            </a:pPr>
            <a:endParaRPr lang="ar-SA"/>
          </a:p>
        </p:txBody>
      </p:sp>
      <p:sp>
        <p:nvSpPr>
          <p:cNvPr id="7" name="عنصر نائب لرقم الشريحة 5"/>
          <p:cNvSpPr>
            <a:spLocks noGrp="1"/>
          </p:cNvSpPr>
          <p:nvPr>
            <p:ph type="sldNum" sz="quarter" idx="12"/>
          </p:nvPr>
        </p:nvSpPr>
        <p:spPr/>
        <p:txBody>
          <a:bodyPr/>
          <a:lstStyle>
            <a:lvl1pPr>
              <a:defRPr/>
            </a:lvl1pPr>
          </a:lstStyle>
          <a:p>
            <a:pPr>
              <a:defRPr/>
            </a:pPr>
            <a:fld id="{0DE2E5A2-879A-4316-9B4A-B741B9037FFF}" type="slidenum">
              <a:rPr lang="ar-SA"/>
              <a:pPr>
                <a:defRPr/>
              </a:pPr>
              <a:t>‹#›</a:t>
            </a:fld>
            <a:endParaRPr lang="ar-SA"/>
          </a:p>
        </p:txBody>
      </p:sp>
    </p:spTree>
    <p:extLst>
      <p:ext uri="{BB962C8B-B14F-4D97-AF65-F5344CB8AC3E}">
        <p14:creationId xmlns:p14="http://schemas.microsoft.com/office/powerpoint/2010/main" val="4182313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B7C2F403-CEEE-4AA4-8D9D-A3C00B97F972}" type="datetimeFigureOut">
              <a:rPr lang="ar-SA"/>
              <a:pPr>
                <a:defRPr/>
              </a:pPr>
              <a:t>09/05/1440</a:t>
            </a:fld>
            <a:endParaRPr lang="ar-SA"/>
          </a:p>
        </p:txBody>
      </p:sp>
      <p:sp>
        <p:nvSpPr>
          <p:cNvPr id="6" name="عنصر نائب للتذييل 4"/>
          <p:cNvSpPr>
            <a:spLocks noGrp="1"/>
          </p:cNvSpPr>
          <p:nvPr>
            <p:ph type="ftr" sz="quarter" idx="11"/>
          </p:nvPr>
        </p:nvSpPr>
        <p:spPr/>
        <p:txBody>
          <a:bodyPr/>
          <a:lstStyle>
            <a:lvl1pPr>
              <a:defRPr/>
            </a:lvl1pPr>
          </a:lstStyle>
          <a:p>
            <a:pPr>
              <a:defRPr/>
            </a:pPr>
            <a:endParaRPr lang="ar-SA"/>
          </a:p>
        </p:txBody>
      </p:sp>
      <p:sp>
        <p:nvSpPr>
          <p:cNvPr id="7" name="عنصر نائب لرقم الشريحة 5"/>
          <p:cNvSpPr>
            <a:spLocks noGrp="1"/>
          </p:cNvSpPr>
          <p:nvPr>
            <p:ph type="sldNum" sz="quarter" idx="12"/>
          </p:nvPr>
        </p:nvSpPr>
        <p:spPr/>
        <p:txBody>
          <a:bodyPr/>
          <a:lstStyle>
            <a:lvl1pPr>
              <a:defRPr/>
            </a:lvl1pPr>
          </a:lstStyle>
          <a:p>
            <a:pPr>
              <a:defRPr/>
            </a:pPr>
            <a:fld id="{294DA6C8-6F91-4F3B-906C-05409337D4C3}" type="slidenum">
              <a:rPr lang="ar-SA"/>
              <a:pPr>
                <a:defRPr/>
              </a:pPr>
              <a:t>‹#›</a:t>
            </a:fld>
            <a:endParaRPr lang="ar-SA"/>
          </a:p>
        </p:txBody>
      </p:sp>
    </p:spTree>
    <p:extLst>
      <p:ext uri="{BB962C8B-B14F-4D97-AF65-F5344CB8AC3E}">
        <p14:creationId xmlns:p14="http://schemas.microsoft.com/office/powerpoint/2010/main" val="2539624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7"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F3AB098-77AC-4030-B177-9D98CAFA12A1}" type="datetimeFigureOut">
              <a:rPr lang="ar-SA"/>
              <a:pPr>
                <a:defRPr/>
              </a:pPr>
              <a:t>09/05/1440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94D9533-C3D2-445D-949F-5B788B064F77}" type="slidenum">
              <a:rPr lang="ar-SA"/>
              <a:pPr>
                <a:defRPr/>
              </a:pPr>
              <a:t>‹#›</a:t>
            </a:fld>
            <a:endParaRPr lang="ar-SA"/>
          </a:p>
        </p:txBody>
      </p:sp>
    </p:spTree>
  </p:cSld>
  <p:clrMap bg1="lt1" tx1="dk1" bg2="lt2" tx2="dk2" accent1="accent1" accent2="accent2" accent3="accent3" accent4="accent4" accent5="accent5" accent6="accent6" hlink="hlink" folHlink="folHlink"/>
  <p:sldLayoutIdLst>
    <p:sldLayoutId id="2147483728"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0"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0"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0"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0" fontAlgn="base">
        <a:spcBef>
          <a:spcPct val="0"/>
        </a:spcBef>
        <a:spcAft>
          <a:spcPct val="0"/>
        </a:spcAft>
        <a:defRPr sz="4400">
          <a:solidFill>
            <a:schemeClr val="tx1"/>
          </a:solidFill>
          <a:latin typeface="Calibri" pitchFamily="34" charset="0"/>
          <a:cs typeface="Times New Roman" pitchFamily="18" charset="0"/>
        </a:defRPr>
      </a:lvl6pPr>
      <a:lvl7pPr marL="914400" algn="ctr" rtl="0" fontAlgn="base">
        <a:spcBef>
          <a:spcPct val="0"/>
        </a:spcBef>
        <a:spcAft>
          <a:spcPct val="0"/>
        </a:spcAft>
        <a:defRPr sz="4400">
          <a:solidFill>
            <a:schemeClr val="tx1"/>
          </a:solidFill>
          <a:latin typeface="Calibri" pitchFamily="34" charset="0"/>
          <a:cs typeface="Times New Roman" pitchFamily="18" charset="0"/>
        </a:defRPr>
      </a:lvl7pPr>
      <a:lvl8pPr marL="1371600" algn="ctr" rtl="0" fontAlgn="base">
        <a:spcBef>
          <a:spcPct val="0"/>
        </a:spcBef>
        <a:spcAft>
          <a:spcPct val="0"/>
        </a:spcAft>
        <a:defRPr sz="4400">
          <a:solidFill>
            <a:schemeClr val="tx1"/>
          </a:solidFill>
          <a:latin typeface="Calibri" pitchFamily="34" charset="0"/>
          <a:cs typeface="Times New Roman" pitchFamily="18" charset="0"/>
        </a:defRPr>
      </a:lvl8pPr>
      <a:lvl9pPr marL="1828800" algn="ctr" rtl="0"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hyperlink" Target="http://en.wikipedia.org/wiki/Testimony" TargetMode="External"/><Relationship Id="rId2" Type="http://schemas.openxmlformats.org/officeDocument/2006/relationships/hyperlink" Target="http://en.wikipedia.org/wiki/Lie"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C:\Users\user\Desktop\University_of_Jordan_Logo_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1875" y="0"/>
            <a:ext cx="1571625"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عنوان 1"/>
          <p:cNvSpPr>
            <a:spLocks noGrp="1"/>
          </p:cNvSpPr>
          <p:nvPr>
            <p:ph type="ctrTitle"/>
          </p:nvPr>
        </p:nvSpPr>
        <p:spPr>
          <a:xfrm>
            <a:off x="714375" y="1571625"/>
            <a:ext cx="7772400" cy="1470025"/>
          </a:xfrm>
        </p:spPr>
        <p:txBody>
          <a:bodyPr rtlCol="1">
            <a:normAutofit fontScale="90000"/>
          </a:bodyPr>
          <a:lstStyle/>
          <a:p>
            <a:pPr eaLnBrk="1" fontAlgn="auto" hangingPunct="1">
              <a:spcAft>
                <a:spcPts val="0"/>
              </a:spcAft>
              <a:defRPr/>
            </a:pPr>
            <a:r>
              <a:rPr lang="en-US" dirty="0" smtClean="0"/>
              <a:t>Introduction to Ethical Philosophy, Bioethics, Ethical Theories and Approaches</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ctrTitle"/>
          </p:nvPr>
        </p:nvSpPr>
        <p:spPr>
          <a:xfrm>
            <a:off x="642938" y="214313"/>
            <a:ext cx="7772400" cy="1470025"/>
          </a:xfrm>
        </p:spPr>
        <p:txBody>
          <a:bodyPr/>
          <a:lstStyle/>
          <a:p>
            <a:pPr rtl="0" eaLnBrk="1" hangingPunct="1"/>
            <a:r>
              <a:rPr lang="en-US" smtClean="0">
                <a:cs typeface="Times New Roman" pitchFamily="18" charset="0"/>
              </a:rPr>
              <a:t>2-Meta-ethics</a:t>
            </a:r>
          </a:p>
        </p:txBody>
      </p:sp>
      <p:sp>
        <p:nvSpPr>
          <p:cNvPr id="3" name="Subtitle 2"/>
          <p:cNvSpPr>
            <a:spLocks noGrp="1"/>
          </p:cNvSpPr>
          <p:nvPr>
            <p:ph type="subTitle" idx="1"/>
          </p:nvPr>
        </p:nvSpPr>
        <p:spPr>
          <a:xfrm>
            <a:off x="1357313" y="1428750"/>
            <a:ext cx="6400800" cy="5214938"/>
          </a:xfrm>
        </p:spPr>
        <p:txBody>
          <a:bodyPr rtlCol="1">
            <a:normAutofit/>
          </a:bodyPr>
          <a:lstStyle/>
          <a:p>
            <a:pPr algn="l" rtl="0" eaLnBrk="1" fontAlgn="auto" hangingPunct="1">
              <a:spcAft>
                <a:spcPts val="0"/>
              </a:spcAft>
              <a:buFont typeface="Arial" pitchFamily="34" charset="0"/>
              <a:buChar char="•"/>
              <a:defRPr/>
            </a:pPr>
            <a:r>
              <a:rPr lang="en-US" dirty="0" smtClean="0">
                <a:solidFill>
                  <a:schemeClr val="tx1"/>
                </a:solidFill>
              </a:rPr>
              <a:t>Concerned with understanding the language of morality through an analysis of the meaning of ethically related concepts and theories, such as the meaning of </a:t>
            </a:r>
            <a:r>
              <a:rPr lang="en-US" i="1" dirty="0" smtClean="0">
                <a:solidFill>
                  <a:schemeClr val="tx1"/>
                </a:solidFill>
              </a:rPr>
              <a:t>good, happiness, and virtuous character</a:t>
            </a:r>
            <a:r>
              <a:rPr lang="en-US" dirty="0" smtClean="0">
                <a:solidFill>
                  <a:schemeClr val="tx1"/>
                </a:solidFill>
              </a:rPr>
              <a:t>.</a:t>
            </a:r>
          </a:p>
          <a:p>
            <a:pPr algn="l" rtl="0" eaLnBrk="1" fontAlgn="auto" hangingPunct="1">
              <a:spcAft>
                <a:spcPts val="0"/>
              </a:spcAft>
              <a:buFont typeface="Arial" pitchFamily="34" charset="0"/>
              <a:buNone/>
              <a:defRPr/>
            </a:pPr>
            <a:r>
              <a:rPr lang="en-US" dirty="0" smtClean="0">
                <a:solidFill>
                  <a:srgbClr val="C00000"/>
                </a:solidFill>
              </a:rPr>
              <a:t>e.g. what is the meaning of being a good nurse?</a:t>
            </a:r>
          </a:p>
          <a:p>
            <a:pPr algn="l" rtl="0" eaLnBrk="1" fontAlgn="auto" hangingPunct="1">
              <a:spcAft>
                <a:spcPts val="0"/>
              </a:spcAft>
              <a:buFont typeface="Arial" pitchFamily="34" charset="0"/>
              <a:buNone/>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ctrTitle"/>
          </p:nvPr>
        </p:nvSpPr>
        <p:spPr>
          <a:xfrm>
            <a:off x="642938" y="214313"/>
            <a:ext cx="7772400" cy="1470025"/>
          </a:xfrm>
        </p:spPr>
        <p:txBody>
          <a:bodyPr/>
          <a:lstStyle/>
          <a:p>
            <a:pPr rtl="0" eaLnBrk="1" hangingPunct="1"/>
            <a:r>
              <a:rPr lang="en-US" smtClean="0">
                <a:cs typeface="Times New Roman" pitchFamily="18" charset="0"/>
              </a:rPr>
              <a:t>3-Descriptive ethics</a:t>
            </a:r>
          </a:p>
        </p:txBody>
      </p:sp>
      <p:sp>
        <p:nvSpPr>
          <p:cNvPr id="25603" name="Subtitle 2"/>
          <p:cNvSpPr>
            <a:spLocks noGrp="1"/>
          </p:cNvSpPr>
          <p:nvPr>
            <p:ph type="subTitle" idx="1"/>
          </p:nvPr>
        </p:nvSpPr>
        <p:spPr>
          <a:xfrm>
            <a:off x="1357313" y="2000250"/>
            <a:ext cx="6400800" cy="4643438"/>
          </a:xfrm>
        </p:spPr>
        <p:txBody>
          <a:bodyPr/>
          <a:lstStyle/>
          <a:p>
            <a:pPr algn="l" rtl="0" eaLnBrk="1" hangingPunct="1">
              <a:buFont typeface="Arial" charset="0"/>
              <a:buChar char="•"/>
            </a:pPr>
            <a:r>
              <a:rPr lang="en-US" smtClean="0">
                <a:solidFill>
                  <a:schemeClr val="tx1"/>
                </a:solidFill>
                <a:cs typeface="Arial" charset="0"/>
              </a:rPr>
              <a:t>An approach used when researcher or ethicists want to describe what people think about morality or when they want to describe how people actually behave, that is ,their morals.</a:t>
            </a:r>
          </a:p>
          <a:p>
            <a:pPr algn="l" rtl="0" eaLnBrk="1" hangingPunct="1">
              <a:buFont typeface="Arial" charset="0"/>
              <a:buChar char="•"/>
            </a:pPr>
            <a:r>
              <a:rPr lang="en-US" smtClean="0">
                <a:solidFill>
                  <a:srgbClr val="C00000"/>
                </a:solidFill>
                <a:cs typeface="Arial" charset="0"/>
              </a:rPr>
              <a:t>Example: research that identifies nurse’s attitude telling patients the truth about their terminal illness.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ctrTitle"/>
          </p:nvPr>
        </p:nvSpPr>
        <p:spPr>
          <a:xfrm>
            <a:off x="714375" y="142875"/>
            <a:ext cx="7772400" cy="1470025"/>
          </a:xfrm>
        </p:spPr>
        <p:txBody>
          <a:bodyPr/>
          <a:lstStyle/>
          <a:p>
            <a:pPr eaLnBrk="1" hangingPunct="1"/>
            <a:r>
              <a:rPr lang="en-US" smtClean="0">
                <a:cs typeface="Times New Roman" pitchFamily="18" charset="0"/>
              </a:rPr>
              <a:t>Ethical perspectives</a:t>
            </a:r>
            <a:br>
              <a:rPr lang="en-US" smtClean="0">
                <a:cs typeface="Times New Roman" pitchFamily="18" charset="0"/>
              </a:rPr>
            </a:br>
            <a:r>
              <a:rPr lang="en-US" smtClean="0">
                <a:cs typeface="Times New Roman" pitchFamily="18" charset="0"/>
              </a:rPr>
              <a:t>1- ethical relativism</a:t>
            </a:r>
          </a:p>
        </p:txBody>
      </p:sp>
      <p:sp>
        <p:nvSpPr>
          <p:cNvPr id="3" name="Subtitle 2"/>
          <p:cNvSpPr>
            <a:spLocks noGrp="1"/>
          </p:cNvSpPr>
          <p:nvPr>
            <p:ph type="subTitle" idx="1"/>
          </p:nvPr>
        </p:nvSpPr>
        <p:spPr>
          <a:xfrm>
            <a:off x="1000125" y="1928813"/>
            <a:ext cx="7715250" cy="4929187"/>
          </a:xfrm>
        </p:spPr>
        <p:txBody>
          <a:bodyPr rtlCol="1">
            <a:normAutofit fontScale="77500" lnSpcReduction="20000"/>
          </a:bodyPr>
          <a:lstStyle/>
          <a:p>
            <a:pPr algn="l" eaLnBrk="1" fontAlgn="auto" hangingPunct="1">
              <a:spcAft>
                <a:spcPts val="0"/>
              </a:spcAft>
              <a:buFont typeface="Arial" pitchFamily="34" charset="0"/>
              <a:buNone/>
              <a:defRPr/>
            </a:pPr>
            <a:r>
              <a:rPr lang="en-US" dirty="0" smtClean="0">
                <a:solidFill>
                  <a:schemeClr val="tx1"/>
                </a:solidFill>
              </a:rPr>
              <a:t>Is the belief that it is acceptable for ethics and morality to differ among persons or societies.</a:t>
            </a:r>
          </a:p>
          <a:p>
            <a:pPr algn="l" eaLnBrk="1" fontAlgn="auto" hangingPunct="1">
              <a:spcAft>
                <a:spcPts val="0"/>
              </a:spcAft>
              <a:buFont typeface="Arial" pitchFamily="34" charset="0"/>
              <a:buNone/>
              <a:defRPr/>
            </a:pPr>
            <a:r>
              <a:rPr lang="en-US" u="sng" dirty="0" smtClean="0">
                <a:solidFill>
                  <a:schemeClr val="tx1"/>
                </a:solidFill>
              </a:rPr>
              <a:t>Types:</a:t>
            </a:r>
          </a:p>
          <a:p>
            <a:pPr algn="l" eaLnBrk="1" fontAlgn="auto" hangingPunct="1">
              <a:spcAft>
                <a:spcPts val="0"/>
              </a:spcAft>
              <a:buFont typeface="Arial" pitchFamily="34" charset="0"/>
              <a:buNone/>
              <a:defRPr/>
            </a:pPr>
            <a:r>
              <a:rPr lang="en-US" b="1" dirty="0" smtClean="0">
                <a:solidFill>
                  <a:srgbClr val="00B0F0"/>
                </a:solidFill>
              </a:rPr>
              <a:t>1.Ethical subjectivism</a:t>
            </a:r>
            <a:r>
              <a:rPr lang="en-US" dirty="0" smtClean="0"/>
              <a:t>: </a:t>
            </a:r>
            <a:r>
              <a:rPr lang="en-US" dirty="0" smtClean="0">
                <a:solidFill>
                  <a:schemeClr val="tx1"/>
                </a:solidFill>
              </a:rPr>
              <a:t>people believe that individuals create their own morality.</a:t>
            </a:r>
          </a:p>
          <a:p>
            <a:pPr algn="l" eaLnBrk="1" fontAlgn="auto" hangingPunct="1">
              <a:spcAft>
                <a:spcPts val="0"/>
              </a:spcAft>
              <a:buFont typeface="Arial" pitchFamily="34" charset="0"/>
              <a:buNone/>
              <a:defRPr/>
            </a:pPr>
            <a:r>
              <a:rPr lang="en-US" dirty="0" smtClean="0">
                <a:solidFill>
                  <a:schemeClr val="tx1"/>
                </a:solidFill>
              </a:rPr>
              <a:t>There are no objective moral truths (only individual opinions or feelings).</a:t>
            </a:r>
          </a:p>
          <a:p>
            <a:pPr algn="l" eaLnBrk="1" fontAlgn="auto" hangingPunct="1">
              <a:spcAft>
                <a:spcPts val="0"/>
              </a:spcAft>
              <a:buFont typeface="Arial" pitchFamily="34" charset="0"/>
              <a:buNone/>
              <a:defRPr/>
            </a:pPr>
            <a:r>
              <a:rPr lang="en-US" dirty="0" smtClean="0">
                <a:solidFill>
                  <a:schemeClr val="tx1"/>
                </a:solidFill>
              </a:rPr>
              <a:t>what is wrong for one person may not be wrong for another.</a:t>
            </a:r>
          </a:p>
          <a:p>
            <a:pPr algn="l" eaLnBrk="1" fontAlgn="auto" hangingPunct="1">
              <a:spcAft>
                <a:spcPts val="0"/>
              </a:spcAft>
              <a:buFont typeface="Arial" pitchFamily="34" charset="0"/>
              <a:buNone/>
              <a:defRPr/>
            </a:pPr>
            <a:r>
              <a:rPr lang="en-US" b="1" dirty="0" smtClean="0">
                <a:solidFill>
                  <a:srgbClr val="00B0F0"/>
                </a:solidFill>
              </a:rPr>
              <a:t>2.Cultural relativism</a:t>
            </a:r>
            <a:r>
              <a:rPr lang="en-US" dirty="0" smtClean="0">
                <a:solidFill>
                  <a:schemeClr val="tx1"/>
                </a:solidFill>
              </a:rPr>
              <a:t>: the  ethical  theory  that cannot  be separated  from the experience , beliefs and behaviors of a particular culture.</a:t>
            </a:r>
          </a:p>
          <a:p>
            <a:pPr algn="l" eaLnBrk="1" fontAlgn="auto" hangingPunct="1">
              <a:spcAft>
                <a:spcPts val="0"/>
              </a:spcAft>
              <a:buFont typeface="Arial" pitchFamily="34" charset="0"/>
              <a:buNone/>
              <a:defRPr/>
            </a:pPr>
            <a:r>
              <a:rPr lang="en-US" dirty="0" smtClean="0">
                <a:solidFill>
                  <a:schemeClr val="tx1"/>
                </a:solidFill>
              </a:rPr>
              <a:t>what is wrong in one culture may not be so in another.</a:t>
            </a:r>
          </a:p>
          <a:p>
            <a:pPr algn="l" eaLnBrk="1" fontAlgn="auto" hangingPunct="1">
              <a:spcAft>
                <a:spcPts val="0"/>
              </a:spcAft>
              <a:buFont typeface="Arial" pitchFamily="34" charset="0"/>
              <a:buNone/>
              <a:defRPr/>
            </a:pPr>
            <a:r>
              <a:rPr lang="en-US" dirty="0" smtClean="0">
                <a:solidFill>
                  <a:schemeClr val="tx1"/>
                </a:solidFill>
              </a:rPr>
              <a:t>Example :the act of female circumcision</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714375" y="428625"/>
            <a:ext cx="7772400" cy="1470025"/>
          </a:xfrm>
        </p:spPr>
        <p:txBody>
          <a:bodyPr/>
          <a:lstStyle/>
          <a:p>
            <a:pPr eaLnBrk="1" hangingPunct="1"/>
            <a:r>
              <a:rPr lang="en-US" smtClean="0">
                <a:cs typeface="Times New Roman" pitchFamily="18" charset="0"/>
              </a:rPr>
              <a:t>2- ethical objectivism</a:t>
            </a:r>
          </a:p>
        </p:txBody>
      </p:sp>
      <p:sp>
        <p:nvSpPr>
          <p:cNvPr id="27651" name="Subtitle 2"/>
          <p:cNvSpPr>
            <a:spLocks noGrp="1"/>
          </p:cNvSpPr>
          <p:nvPr>
            <p:ph type="subTitle" idx="1"/>
          </p:nvPr>
        </p:nvSpPr>
        <p:spPr>
          <a:xfrm>
            <a:off x="1357313" y="2286000"/>
            <a:ext cx="6400800" cy="4143375"/>
          </a:xfrm>
        </p:spPr>
        <p:txBody>
          <a:bodyPr/>
          <a:lstStyle/>
          <a:p>
            <a:pPr algn="l" eaLnBrk="1" hangingPunct="1"/>
            <a:r>
              <a:rPr lang="en-US" smtClean="0">
                <a:solidFill>
                  <a:schemeClr val="tx1"/>
                </a:solidFill>
                <a:cs typeface="Arial" charset="0"/>
              </a:rPr>
              <a:t>Universal or objective moral principles exist.</a:t>
            </a:r>
          </a:p>
          <a:p>
            <a:pPr algn="l" eaLnBrk="1" hangingPunct="1"/>
            <a:endParaRPr lang="en-US" smtClean="0">
              <a:solidFill>
                <a:schemeClr val="tx1"/>
              </a:solidFill>
              <a:cs typeface="Arial" charset="0"/>
            </a:endParaRPr>
          </a:p>
          <a:p>
            <a:pPr algn="l" eaLnBrk="1" hangingPunct="1"/>
            <a:r>
              <a:rPr lang="en-US" smtClean="0">
                <a:solidFill>
                  <a:schemeClr val="tx1"/>
                </a:solidFill>
                <a:cs typeface="Arial" charset="0"/>
              </a:rPr>
              <a:t>Outcomes : ethical theories and approaches.</a:t>
            </a:r>
          </a:p>
          <a:p>
            <a:pPr algn="l" rtl="0" eaLnBrk="1" hangingPunct="1"/>
            <a:r>
              <a:rPr lang="en-US" smtClean="0">
                <a:solidFill>
                  <a:schemeClr val="tx1"/>
                </a:solidFill>
                <a:cs typeface="Arial" charset="0"/>
              </a:rPr>
              <a:t>Examples: deontology, utilitarianism, and natural law theory.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ctrTitle"/>
          </p:nvPr>
        </p:nvSpPr>
        <p:spPr>
          <a:xfrm>
            <a:off x="714375" y="214313"/>
            <a:ext cx="7772400" cy="1470025"/>
          </a:xfrm>
        </p:spPr>
        <p:txBody>
          <a:bodyPr/>
          <a:lstStyle/>
          <a:p>
            <a:pPr eaLnBrk="1" hangingPunct="1"/>
            <a:r>
              <a:rPr lang="en-US" smtClean="0">
                <a:cs typeface="Times New Roman" pitchFamily="18" charset="0"/>
              </a:rPr>
              <a:t>Values and moral reasoning</a:t>
            </a:r>
          </a:p>
        </p:txBody>
      </p:sp>
      <p:sp>
        <p:nvSpPr>
          <p:cNvPr id="28675" name="Subtitle 2"/>
          <p:cNvSpPr>
            <a:spLocks noGrp="1"/>
          </p:cNvSpPr>
          <p:nvPr>
            <p:ph type="subTitle" idx="1"/>
          </p:nvPr>
        </p:nvSpPr>
        <p:spPr>
          <a:xfrm>
            <a:off x="785813" y="1928813"/>
            <a:ext cx="7929562" cy="4714875"/>
          </a:xfrm>
        </p:spPr>
        <p:txBody>
          <a:bodyPr/>
          <a:lstStyle/>
          <a:p>
            <a:pPr algn="l" rtl="0" eaLnBrk="1" hangingPunct="1">
              <a:buFont typeface="Arial" charset="0"/>
              <a:buChar char="•"/>
            </a:pPr>
            <a:r>
              <a:rPr lang="en-US" smtClean="0">
                <a:solidFill>
                  <a:schemeClr val="tx1"/>
                </a:solidFill>
                <a:cs typeface="Arial" charset="0"/>
              </a:rPr>
              <a:t>Value: something of worth</a:t>
            </a:r>
          </a:p>
          <a:p>
            <a:pPr algn="l" rtl="0" eaLnBrk="1" hangingPunct="1">
              <a:buFont typeface="Arial" charset="0"/>
              <a:buChar char="•"/>
            </a:pPr>
            <a:r>
              <a:rPr lang="en-US" smtClean="0">
                <a:solidFill>
                  <a:schemeClr val="tx1"/>
                </a:solidFill>
                <a:cs typeface="Arial" charset="0"/>
              </a:rPr>
              <a:t>Reasoning: involves thinking for oneself to determine if one’s conclusion are based on good, logical, foundations. Giving things a reason to exist</a:t>
            </a:r>
          </a:p>
          <a:p>
            <a:pPr algn="l" rtl="0" eaLnBrk="1" hangingPunct="1">
              <a:buFont typeface="Arial" charset="0"/>
              <a:buChar char="•"/>
            </a:pPr>
            <a:r>
              <a:rPr lang="en-US" smtClean="0">
                <a:solidFill>
                  <a:schemeClr val="tx1"/>
                </a:solidFill>
                <a:cs typeface="Arial" charset="0"/>
              </a:rPr>
              <a:t>Moral reasoning: pertains to reasoning focused on moral or ethical issues.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rtl="0" eaLnBrk="1" hangingPunct="1"/>
            <a:r>
              <a:rPr lang="en-US" smtClean="0">
                <a:cs typeface="Times New Roman" pitchFamily="18" charset="0"/>
              </a:rPr>
              <a:t>Personal values</a:t>
            </a:r>
          </a:p>
        </p:txBody>
      </p:sp>
      <p:sp>
        <p:nvSpPr>
          <p:cNvPr id="29699" name="Content Placeholder 2"/>
          <p:cNvSpPr>
            <a:spLocks noGrp="1"/>
          </p:cNvSpPr>
          <p:nvPr>
            <p:ph idx="1"/>
          </p:nvPr>
        </p:nvSpPr>
        <p:spPr/>
        <p:txBody>
          <a:bodyPr/>
          <a:lstStyle/>
          <a:p>
            <a:pPr algn="l" rtl="0" eaLnBrk="1" hangingPunct="1"/>
            <a:r>
              <a:rPr lang="en-US" smtClean="0">
                <a:cs typeface="Arial" charset="0"/>
              </a:rPr>
              <a:t>Individuals' interpretations and positions on issues are a reflection of their underlying personal value systems. (</a:t>
            </a:r>
            <a:r>
              <a:rPr lang="en-US" smtClean="0">
                <a:solidFill>
                  <a:schemeClr val="accent1"/>
                </a:solidFill>
                <a:cs typeface="Arial" charset="0"/>
              </a:rPr>
              <a:t>ethical subjectivism</a:t>
            </a:r>
            <a:r>
              <a:rPr lang="en-US" smtClean="0">
                <a:cs typeface="Arial" charset="0"/>
              </a:rPr>
              <a:t>)</a:t>
            </a:r>
          </a:p>
          <a:p>
            <a:pPr algn="l" rtl="0" eaLnBrk="1" hangingPunct="1"/>
            <a:r>
              <a:rPr lang="en-US" smtClean="0">
                <a:cs typeface="Arial" charset="0"/>
              </a:rPr>
              <a:t>Who’s personal values should be concerned during nursing practice?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cs typeface="Times New Roman" pitchFamily="18" charset="0"/>
              </a:rPr>
              <a:t>Professional values</a:t>
            </a:r>
          </a:p>
        </p:txBody>
      </p:sp>
      <p:sp>
        <p:nvSpPr>
          <p:cNvPr id="30723" name="Content Placeholder 2"/>
          <p:cNvSpPr>
            <a:spLocks noGrp="1"/>
          </p:cNvSpPr>
          <p:nvPr>
            <p:ph idx="1"/>
          </p:nvPr>
        </p:nvSpPr>
        <p:spPr/>
        <p:txBody>
          <a:bodyPr/>
          <a:lstStyle/>
          <a:p>
            <a:pPr algn="l" rtl="0" eaLnBrk="1" hangingPunct="1"/>
            <a:r>
              <a:rPr lang="en-US" smtClean="0">
                <a:cs typeface="Arial" charset="0"/>
              </a:rPr>
              <a:t>Professional values contained in the code of ethics guide nurses in how they ought to be and behave. (</a:t>
            </a:r>
            <a:r>
              <a:rPr lang="en-US" smtClean="0">
                <a:solidFill>
                  <a:schemeClr val="accent1"/>
                </a:solidFill>
                <a:cs typeface="Arial" charset="0"/>
              </a:rPr>
              <a:t>ethical objectivism</a:t>
            </a:r>
            <a:r>
              <a:rPr lang="en-US" smtClean="0">
                <a:cs typeface="Arial" charset="0"/>
              </a:rPr>
              <a:t>)</a:t>
            </a:r>
          </a:p>
          <a:p>
            <a:pPr algn="l" rtl="0" eaLnBrk="1" hangingPunct="1"/>
            <a:r>
              <a:rPr lang="en-US" smtClean="0">
                <a:cs typeface="Arial" charset="0"/>
              </a:rPr>
              <a:t>Values and moral reasoning in nursing fall under the domain of </a:t>
            </a:r>
            <a:r>
              <a:rPr lang="en-US" smtClean="0">
                <a:solidFill>
                  <a:schemeClr val="accent1"/>
                </a:solidFill>
                <a:cs typeface="Arial" charset="0"/>
              </a:rPr>
              <a:t>normative ethics.</a:t>
            </a:r>
          </a:p>
          <a:p>
            <a:pPr algn="l" rtl="0" eaLnBrk="1" hangingPunct="1"/>
            <a:r>
              <a:rPr lang="en-US" smtClean="0">
                <a:cs typeface="Arial" charset="0"/>
              </a:rPr>
              <a:t>ICN code of ethics and ANA code of ethics..</a:t>
            </a:r>
          </a:p>
          <a:p>
            <a:pPr algn="l" rtl="0" eaLnBrk="1" hangingPunct="1"/>
            <a:endParaRPr lang="en-US" smtClean="0">
              <a:cs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cs typeface="Times New Roman" pitchFamily="18" charset="0"/>
              </a:rPr>
              <a:t>Moral reasoning strategies</a:t>
            </a:r>
          </a:p>
        </p:txBody>
      </p:sp>
      <p:sp>
        <p:nvSpPr>
          <p:cNvPr id="3" name="Content Placeholder 2"/>
          <p:cNvSpPr>
            <a:spLocks noGrp="1"/>
          </p:cNvSpPr>
          <p:nvPr>
            <p:ph idx="1"/>
          </p:nvPr>
        </p:nvSpPr>
        <p:spPr/>
        <p:txBody>
          <a:bodyPr rtlCol="1">
            <a:normAutofit lnSpcReduction="10000"/>
          </a:bodyPr>
          <a:lstStyle/>
          <a:p>
            <a:pPr algn="l" rtl="0" eaLnBrk="1" fontAlgn="auto" hangingPunct="1">
              <a:spcAft>
                <a:spcPts val="0"/>
              </a:spcAft>
              <a:buFont typeface="Arial" pitchFamily="34" charset="0"/>
              <a:buChar char="•"/>
              <a:defRPr/>
            </a:pPr>
            <a:r>
              <a:rPr lang="en-US" dirty="0" smtClean="0">
                <a:solidFill>
                  <a:schemeClr val="accent1"/>
                </a:solidFill>
              </a:rPr>
              <a:t>Critical thinking: “thinking about one’s thinking” Fisher(2001)</a:t>
            </a:r>
          </a:p>
          <a:p>
            <a:pPr algn="l" rtl="0" eaLnBrk="1" fontAlgn="auto" hangingPunct="1">
              <a:spcAft>
                <a:spcPts val="0"/>
              </a:spcAft>
              <a:buFont typeface="Arial" pitchFamily="34" charset="0"/>
              <a:buChar char="•"/>
              <a:defRPr/>
            </a:pPr>
            <a:r>
              <a:rPr lang="en-US" dirty="0" smtClean="0"/>
              <a:t>“self-directed, self-discipline, self-monitored, and self-corrective thinking that requires rigorous standards of excellence and mindful command of their use” Paul and Elder(2006)</a:t>
            </a:r>
          </a:p>
          <a:p>
            <a:pPr algn="l" rtl="0" eaLnBrk="1" fontAlgn="auto" hangingPunct="1">
              <a:spcAft>
                <a:spcPts val="0"/>
              </a:spcAft>
              <a:buFont typeface="Arial" pitchFamily="34" charset="0"/>
              <a:buChar char="•"/>
              <a:defRPr/>
            </a:pPr>
            <a:r>
              <a:rPr lang="en-US" dirty="0" smtClean="0"/>
              <a:t>“the art of analyzing and evaluating thinking with a view to improve it” Paul and Elder(2006)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Moral reasoning strategies </a:t>
            </a:r>
            <a:br>
              <a:rPr lang="en-US" dirty="0" smtClean="0"/>
            </a:br>
            <a:r>
              <a:rPr lang="en-US" dirty="0" smtClean="0"/>
              <a:t>cont’d</a:t>
            </a:r>
            <a:endParaRPr lang="en-US" dirty="0"/>
          </a:p>
        </p:txBody>
      </p:sp>
      <p:sp>
        <p:nvSpPr>
          <p:cNvPr id="3" name="Content Placeholder 2"/>
          <p:cNvSpPr>
            <a:spLocks noGrp="1"/>
          </p:cNvSpPr>
          <p:nvPr>
            <p:ph idx="1"/>
          </p:nvPr>
        </p:nvSpPr>
        <p:spPr>
          <a:xfrm>
            <a:off x="457200" y="1600200"/>
            <a:ext cx="8229600" cy="5257800"/>
          </a:xfrm>
        </p:spPr>
        <p:txBody>
          <a:bodyPr rtlCol="1">
            <a:normAutofit fontScale="92500" lnSpcReduction="20000"/>
          </a:bodyPr>
          <a:lstStyle/>
          <a:p>
            <a:pPr algn="l" rtl="0" eaLnBrk="1" fontAlgn="auto" hangingPunct="1">
              <a:spcAft>
                <a:spcPts val="0"/>
              </a:spcAft>
              <a:buFont typeface="Arial" pitchFamily="34" charset="0"/>
              <a:buChar char="•"/>
              <a:defRPr/>
            </a:pPr>
            <a:r>
              <a:rPr lang="en-US" dirty="0" smtClean="0">
                <a:solidFill>
                  <a:schemeClr val="accent1"/>
                </a:solidFill>
              </a:rPr>
              <a:t>Moral imagination: an artistic or aesthetics approach to ethics.</a:t>
            </a:r>
          </a:p>
          <a:p>
            <a:pPr algn="l" rtl="0" eaLnBrk="1" fontAlgn="auto" hangingPunct="1">
              <a:spcAft>
                <a:spcPts val="0"/>
              </a:spcAft>
              <a:buFont typeface="Arial" pitchFamily="34" charset="0"/>
              <a:buChar char="•"/>
              <a:defRPr/>
            </a:pPr>
            <a:r>
              <a:rPr lang="en-US" dirty="0" smtClean="0"/>
              <a:t>Persons, to be greatly good, must imagine intensely and comprehensively they must put themselves in the place of another and of many others….the great instrument of moral good is the imagination. Percy Byshee Shelley.</a:t>
            </a:r>
          </a:p>
          <a:p>
            <a:pPr algn="l" rtl="0" eaLnBrk="1" fontAlgn="auto" hangingPunct="1">
              <a:spcAft>
                <a:spcPts val="0"/>
              </a:spcAft>
              <a:buFont typeface="Arial" pitchFamily="34" charset="0"/>
              <a:buChar char="•"/>
              <a:defRPr/>
            </a:pPr>
            <a:r>
              <a:rPr lang="en-US" dirty="0" smtClean="0"/>
              <a:t>Moral imagination is moral decision making through reflection that involves “empathetic projection” and “creatively tapping a situations possibilities” (Fesmire, p.65)</a:t>
            </a:r>
          </a:p>
          <a:p>
            <a:pPr algn="l" rtl="0" eaLnBrk="1" fontAlgn="auto" hangingPunct="1">
              <a:spcAft>
                <a:spcPts val="0"/>
              </a:spcAft>
              <a:buFont typeface="Arial" pitchFamily="34" charset="0"/>
              <a:buChar char="•"/>
              <a:defRPr/>
            </a:pPr>
            <a:r>
              <a:rPr lang="en-US" dirty="0" smtClean="0"/>
              <a:t>The high hard ground and the swampy low ground.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Moral Reasoning Strategies </a:t>
            </a:r>
            <a:br>
              <a:rPr lang="en-US" dirty="0" smtClean="0"/>
            </a:br>
            <a:r>
              <a:rPr lang="en-US" dirty="0" smtClean="0"/>
              <a:t>cont’d</a:t>
            </a:r>
            <a:endParaRPr lang="en-US" dirty="0"/>
          </a:p>
        </p:txBody>
      </p:sp>
      <p:sp>
        <p:nvSpPr>
          <p:cNvPr id="33795" name="Content Placeholder 2"/>
          <p:cNvSpPr>
            <a:spLocks noGrp="1"/>
          </p:cNvSpPr>
          <p:nvPr>
            <p:ph idx="1"/>
          </p:nvPr>
        </p:nvSpPr>
        <p:spPr/>
        <p:txBody>
          <a:bodyPr/>
          <a:lstStyle/>
          <a:p>
            <a:pPr algn="l" rtl="0" eaLnBrk="1" hangingPunct="1"/>
            <a:r>
              <a:rPr lang="en-US" smtClean="0">
                <a:solidFill>
                  <a:srgbClr val="00B0F0"/>
                </a:solidFill>
                <a:cs typeface="Arial" charset="0"/>
              </a:rPr>
              <a:t>Reflection in nursing practice: </a:t>
            </a:r>
          </a:p>
          <a:p>
            <a:pPr algn="l" rtl="0" eaLnBrk="1" hangingPunct="1"/>
            <a:r>
              <a:rPr lang="en-US" smtClean="0">
                <a:cs typeface="Arial" charset="0"/>
              </a:rPr>
              <a:t>“on action” and “in action”</a:t>
            </a:r>
          </a:p>
          <a:p>
            <a:pPr algn="l" rtl="0" eaLnBrk="1" hangingPunct="1"/>
            <a:r>
              <a:rPr lang="en-US" smtClean="0">
                <a:cs typeface="Arial" charset="0"/>
              </a:rPr>
              <a:t>Gibb’s reflecting cycle</a:t>
            </a:r>
          </a:p>
          <a:p>
            <a:pPr algn="l" rtl="0" eaLnBrk="1" hangingPunct="1">
              <a:buFont typeface="Arial" charset="0"/>
              <a:buNone/>
            </a:pPr>
            <a:endParaRPr lang="en-US" smtClean="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وان 1"/>
          <p:cNvSpPr>
            <a:spLocks noGrp="1"/>
          </p:cNvSpPr>
          <p:nvPr>
            <p:ph type="ctrTitle"/>
          </p:nvPr>
        </p:nvSpPr>
        <p:spPr>
          <a:xfrm>
            <a:off x="642938" y="357188"/>
            <a:ext cx="7772400" cy="1470025"/>
          </a:xfrm>
        </p:spPr>
        <p:txBody>
          <a:bodyPr/>
          <a:lstStyle/>
          <a:p>
            <a:pPr eaLnBrk="1" hangingPunct="1"/>
            <a:r>
              <a:rPr lang="en-US" smtClean="0">
                <a:cs typeface="Times New Roman" pitchFamily="18" charset="0"/>
              </a:rPr>
              <a:t>Outlines </a:t>
            </a:r>
            <a:endParaRPr lang="ar-SA" smtClean="0"/>
          </a:p>
        </p:txBody>
      </p:sp>
      <p:sp>
        <p:nvSpPr>
          <p:cNvPr id="3" name="عنوان فرعي 2"/>
          <p:cNvSpPr>
            <a:spLocks noGrp="1"/>
          </p:cNvSpPr>
          <p:nvPr>
            <p:ph type="subTitle" idx="1"/>
          </p:nvPr>
        </p:nvSpPr>
        <p:spPr>
          <a:xfrm>
            <a:off x="1357313" y="1500188"/>
            <a:ext cx="6400800" cy="5143500"/>
          </a:xfrm>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t>Objectives</a:t>
            </a:r>
          </a:p>
          <a:p>
            <a:pPr algn="l" rtl="0" eaLnBrk="1" fontAlgn="auto" hangingPunct="1">
              <a:spcAft>
                <a:spcPts val="0"/>
              </a:spcAft>
              <a:buFont typeface="Arial" pitchFamily="34" charset="0"/>
              <a:buChar char="•"/>
              <a:defRPr/>
            </a:pPr>
            <a:r>
              <a:rPr lang="en-US" dirty="0" smtClean="0"/>
              <a:t>Introduction</a:t>
            </a:r>
          </a:p>
          <a:p>
            <a:pPr algn="l" rtl="0" eaLnBrk="1" fontAlgn="auto" hangingPunct="1">
              <a:spcAft>
                <a:spcPts val="0"/>
              </a:spcAft>
              <a:buFont typeface="Arial" pitchFamily="34" charset="0"/>
              <a:buChar char="•"/>
              <a:defRPr/>
            </a:pPr>
            <a:r>
              <a:rPr lang="en-US" dirty="0" smtClean="0"/>
              <a:t>The meaning of ethics and morality</a:t>
            </a:r>
          </a:p>
          <a:p>
            <a:pPr algn="l" rtl="0" eaLnBrk="1" fontAlgn="auto" hangingPunct="1">
              <a:spcAft>
                <a:spcPts val="0"/>
              </a:spcAft>
              <a:buFont typeface="Arial" pitchFamily="34" charset="0"/>
              <a:buChar char="•"/>
              <a:defRPr/>
            </a:pPr>
            <a:r>
              <a:rPr lang="en-US" dirty="0" smtClean="0"/>
              <a:t>Types of ethical inquiry and perspectives</a:t>
            </a:r>
          </a:p>
          <a:p>
            <a:pPr algn="l" rtl="0" eaLnBrk="1" fontAlgn="auto" hangingPunct="1">
              <a:spcAft>
                <a:spcPts val="0"/>
              </a:spcAft>
              <a:buFont typeface="Arial" pitchFamily="34" charset="0"/>
              <a:buChar char="•"/>
              <a:defRPr/>
            </a:pPr>
            <a:r>
              <a:rPr lang="en-US" dirty="0" smtClean="0"/>
              <a:t>Values and moral reasoning (historical review)</a:t>
            </a:r>
          </a:p>
          <a:p>
            <a:pPr algn="l" rtl="0" eaLnBrk="1" fontAlgn="auto" hangingPunct="1">
              <a:spcAft>
                <a:spcPts val="0"/>
              </a:spcAft>
              <a:buFont typeface="Arial" pitchFamily="34" charset="0"/>
              <a:buChar char="•"/>
              <a:defRPr/>
            </a:pPr>
            <a:r>
              <a:rPr lang="en-US" dirty="0" smtClean="0"/>
              <a:t>Bioethics</a:t>
            </a:r>
          </a:p>
          <a:p>
            <a:pPr algn="l" rtl="0" eaLnBrk="1" fontAlgn="auto" hangingPunct="1">
              <a:spcAft>
                <a:spcPts val="0"/>
              </a:spcAft>
              <a:buFont typeface="Arial" pitchFamily="34" charset="0"/>
              <a:buChar char="•"/>
              <a:defRPr/>
            </a:pPr>
            <a:r>
              <a:rPr lang="en-US" dirty="0" smtClean="0"/>
              <a:t>Ethical principles </a:t>
            </a:r>
          </a:p>
          <a:p>
            <a:pPr algn="l" rtl="0" eaLnBrk="1" fontAlgn="auto" hangingPunct="1">
              <a:spcAft>
                <a:spcPts val="0"/>
              </a:spcAft>
              <a:buFont typeface="Arial" pitchFamily="34" charset="0"/>
              <a:buChar char="•"/>
              <a:defRPr/>
            </a:pPr>
            <a:r>
              <a:rPr lang="en-US" dirty="0" smtClean="0"/>
              <a:t>Ethical dilemma</a:t>
            </a:r>
          </a:p>
          <a:p>
            <a:pPr algn="l" rtl="0" eaLnBrk="1" fontAlgn="auto" hangingPunct="1">
              <a:spcAft>
                <a:spcPts val="0"/>
              </a:spcAft>
              <a:buFont typeface="Arial" pitchFamily="34" charset="0"/>
              <a:buChar char="•"/>
              <a:defRPr/>
            </a:pPr>
            <a:r>
              <a:rPr lang="en-US" dirty="0" smtClean="0"/>
              <a:t>Nursing ethics relationship</a:t>
            </a:r>
          </a:p>
          <a:p>
            <a:pPr algn="l" rtl="0" eaLnBrk="1" fontAlgn="auto" hangingPunct="1">
              <a:spcAft>
                <a:spcPts val="0"/>
              </a:spcAft>
              <a:buFont typeface="Arial" pitchFamily="34" charset="0"/>
              <a:buChar char="•"/>
              <a:defRPr/>
            </a:pPr>
            <a:r>
              <a:rPr lang="en-US" dirty="0" smtClean="0"/>
              <a:t>Ethical theories and approaches</a:t>
            </a:r>
          </a:p>
          <a:p>
            <a:pPr algn="l" rtl="0" eaLnBrk="1" fontAlgn="auto" hangingPunct="1">
              <a:spcAft>
                <a:spcPts val="0"/>
              </a:spcAft>
              <a:buFont typeface="Arial" pitchFamily="34" charset="0"/>
              <a:buChar char="•"/>
              <a:defRPr/>
            </a:pPr>
            <a:r>
              <a:rPr lang="en-US" dirty="0" smtClean="0"/>
              <a:t>Conclusion </a:t>
            </a:r>
          </a:p>
          <a:p>
            <a:pPr algn="l" rtl="0" eaLnBrk="1" fontAlgn="auto" hangingPunct="1">
              <a:spcAft>
                <a:spcPts val="0"/>
              </a:spcAft>
              <a:buFont typeface="Arial" pitchFamily="34" charset="0"/>
              <a:buChar char="•"/>
              <a:defRPr/>
            </a:pPr>
            <a:r>
              <a:rPr lang="en-US" dirty="0" smtClean="0"/>
              <a:t>References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endParaRPr lang="en-US" smtClean="0">
              <a:cs typeface="Times New Roman" pitchFamily="18" charset="0"/>
            </a:endParaRPr>
          </a:p>
        </p:txBody>
      </p:sp>
      <p:pic>
        <p:nvPicPr>
          <p:cNvPr id="34819" name="Content Placeholder 3" descr="C:\Users\hp\Desktop\gibbs_reflective_cycle.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9750" y="333375"/>
            <a:ext cx="8135938" cy="6119813"/>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ctrTitle"/>
          </p:nvPr>
        </p:nvSpPr>
        <p:spPr>
          <a:xfrm>
            <a:off x="642938" y="214313"/>
            <a:ext cx="7772400" cy="1470025"/>
          </a:xfrm>
        </p:spPr>
        <p:txBody>
          <a:bodyPr/>
          <a:lstStyle/>
          <a:p>
            <a:pPr eaLnBrk="1" hangingPunct="1"/>
            <a:r>
              <a:rPr lang="en-US" smtClean="0">
                <a:cs typeface="Times New Roman" pitchFamily="18" charset="0"/>
              </a:rPr>
              <a:t>Historical review of moral reasoning </a:t>
            </a:r>
          </a:p>
        </p:txBody>
      </p:sp>
      <p:sp>
        <p:nvSpPr>
          <p:cNvPr id="35843" name="Subtitle 2"/>
          <p:cNvSpPr>
            <a:spLocks noGrp="1"/>
          </p:cNvSpPr>
          <p:nvPr>
            <p:ph type="subTitle" idx="1"/>
          </p:nvPr>
        </p:nvSpPr>
        <p:spPr>
          <a:xfrm>
            <a:off x="1357313" y="1571625"/>
            <a:ext cx="6400800" cy="3714750"/>
          </a:xfrm>
        </p:spPr>
        <p:txBody>
          <a:bodyPr/>
          <a:lstStyle/>
          <a:p>
            <a:pPr algn="l" rtl="0" eaLnBrk="1" hangingPunct="1"/>
            <a:r>
              <a:rPr lang="en-US" smtClean="0">
                <a:solidFill>
                  <a:schemeClr val="tx1"/>
                </a:solidFill>
                <a:cs typeface="Arial" charset="0"/>
              </a:rPr>
              <a:t>Different value, worldviews, and ways of moral reasoning have evolved throughout history and have different points of emphasis in varying historical periods </a:t>
            </a:r>
          </a:p>
          <a:p>
            <a:pPr rtl="0" eaLnBrk="1" hangingPunct="1"/>
            <a:r>
              <a:rPr lang="en-US" smtClean="0">
                <a:solidFill>
                  <a:schemeClr val="accent1"/>
                </a:solidFill>
                <a:cs typeface="Arial" charset="0"/>
              </a:rPr>
              <a:t>“what was old becomes new again”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ctrTitle"/>
          </p:nvPr>
        </p:nvSpPr>
        <p:spPr>
          <a:xfrm>
            <a:off x="571500" y="285750"/>
            <a:ext cx="7772400" cy="1470025"/>
          </a:xfrm>
        </p:spPr>
        <p:txBody>
          <a:bodyPr/>
          <a:lstStyle/>
          <a:p>
            <a:pPr eaLnBrk="1" hangingPunct="1"/>
            <a:r>
              <a:rPr lang="en-US" smtClean="0">
                <a:cs typeface="Times New Roman" pitchFamily="18" charset="0"/>
              </a:rPr>
              <a:t>Western history</a:t>
            </a:r>
            <a:br>
              <a:rPr lang="en-US" smtClean="0">
                <a:cs typeface="Times New Roman" pitchFamily="18" charset="0"/>
              </a:rPr>
            </a:br>
            <a:r>
              <a:rPr lang="en-US" smtClean="0">
                <a:cs typeface="Times New Roman" pitchFamily="18" charset="0"/>
              </a:rPr>
              <a:t>Ancient Greece</a:t>
            </a:r>
          </a:p>
        </p:txBody>
      </p:sp>
      <p:sp>
        <p:nvSpPr>
          <p:cNvPr id="3" name="Subtitle 2"/>
          <p:cNvSpPr>
            <a:spLocks noGrp="1"/>
          </p:cNvSpPr>
          <p:nvPr>
            <p:ph type="subTitle" idx="1"/>
          </p:nvPr>
        </p:nvSpPr>
        <p:spPr>
          <a:xfrm>
            <a:off x="785813" y="1714500"/>
            <a:ext cx="7500937" cy="4857750"/>
          </a:xfrm>
        </p:spPr>
        <p:txBody>
          <a:bodyPr rtlCol="1">
            <a:normAutofit fontScale="77500" lnSpcReduction="20000"/>
          </a:bodyPr>
          <a:lstStyle/>
          <a:p>
            <a:pPr algn="l" rtl="0" eaLnBrk="1" fontAlgn="auto" hangingPunct="1">
              <a:spcAft>
                <a:spcPts val="0"/>
              </a:spcAft>
              <a:buFont typeface="Arial" pitchFamily="34" charset="0"/>
              <a:buNone/>
              <a:defRPr/>
            </a:pPr>
            <a:r>
              <a:rPr lang="en-US" dirty="0" smtClean="0">
                <a:solidFill>
                  <a:srgbClr val="FF0000"/>
                </a:solidFill>
              </a:rPr>
              <a:t>Socrates:</a:t>
            </a:r>
            <a:r>
              <a:rPr lang="en-US" dirty="0" smtClean="0"/>
              <a:t> </a:t>
            </a:r>
            <a:r>
              <a:rPr lang="en-US" dirty="0" smtClean="0">
                <a:solidFill>
                  <a:schemeClr val="tx1"/>
                </a:solidFill>
              </a:rPr>
              <a:t>the Socratic method of reasoning</a:t>
            </a:r>
          </a:p>
          <a:p>
            <a:pPr algn="l" rtl="0" eaLnBrk="1" fontAlgn="auto" hangingPunct="1">
              <a:spcAft>
                <a:spcPts val="0"/>
              </a:spcAft>
              <a:buFont typeface="Arial" pitchFamily="34" charset="0"/>
              <a:buNone/>
              <a:defRPr/>
            </a:pPr>
            <a:r>
              <a:rPr lang="en-US" dirty="0" smtClean="0">
                <a:solidFill>
                  <a:schemeClr val="tx1"/>
                </a:solidFill>
              </a:rPr>
              <a:t> “the unexamined life is not worth living”</a:t>
            </a:r>
          </a:p>
          <a:p>
            <a:pPr algn="l" rtl="0" eaLnBrk="1" fontAlgn="auto" hangingPunct="1">
              <a:spcAft>
                <a:spcPts val="0"/>
              </a:spcAft>
              <a:buFont typeface="Arial" pitchFamily="34" charset="0"/>
              <a:buNone/>
              <a:defRPr/>
            </a:pPr>
            <a:r>
              <a:rPr lang="en-US" dirty="0" smtClean="0">
                <a:solidFill>
                  <a:srgbClr val="FF0000"/>
                </a:solidFill>
              </a:rPr>
              <a:t>Plato</a:t>
            </a:r>
            <a:r>
              <a:rPr lang="en-US" dirty="0" smtClean="0"/>
              <a:t> (</a:t>
            </a:r>
            <a:r>
              <a:rPr lang="en-US" dirty="0" smtClean="0">
                <a:solidFill>
                  <a:schemeClr val="tx1"/>
                </a:solidFill>
              </a:rPr>
              <a:t>Socrates’ student): </a:t>
            </a:r>
          </a:p>
          <a:p>
            <a:pPr algn="l" rtl="0" eaLnBrk="1" fontAlgn="auto" hangingPunct="1">
              <a:spcAft>
                <a:spcPts val="0"/>
              </a:spcAft>
              <a:buFont typeface="Arial" pitchFamily="34" charset="0"/>
              <a:buNone/>
              <a:defRPr/>
            </a:pPr>
            <a:r>
              <a:rPr lang="en-US" dirty="0" smtClean="0">
                <a:solidFill>
                  <a:schemeClr val="tx2">
                    <a:lumMod val="60000"/>
                    <a:lumOff val="40000"/>
                  </a:schemeClr>
                </a:solidFill>
              </a:rPr>
              <a:t>Realms of reality</a:t>
            </a:r>
            <a:r>
              <a:rPr lang="en-US" dirty="0" smtClean="0"/>
              <a:t>: </a:t>
            </a:r>
            <a:r>
              <a:rPr lang="en-US" dirty="0" smtClean="0">
                <a:solidFill>
                  <a:schemeClr val="tx1"/>
                </a:solidFill>
              </a:rPr>
              <a:t>realm of forms (perfect) and realm of appearance (imperfect)</a:t>
            </a:r>
          </a:p>
          <a:p>
            <a:pPr algn="l" rtl="0" eaLnBrk="1" fontAlgn="auto" hangingPunct="1">
              <a:spcAft>
                <a:spcPts val="0"/>
              </a:spcAft>
              <a:buFont typeface="Arial" pitchFamily="34" charset="0"/>
              <a:buNone/>
              <a:defRPr/>
            </a:pPr>
            <a:r>
              <a:rPr lang="en-US" dirty="0" smtClean="0">
                <a:solidFill>
                  <a:schemeClr val="tx2">
                    <a:lumMod val="60000"/>
                    <a:lumOff val="40000"/>
                  </a:schemeClr>
                </a:solidFill>
              </a:rPr>
              <a:t>Tripartite soul: </a:t>
            </a:r>
          </a:p>
          <a:p>
            <a:pPr algn="l" rtl="0" eaLnBrk="1" fontAlgn="auto" hangingPunct="1">
              <a:spcAft>
                <a:spcPts val="0"/>
              </a:spcAft>
              <a:buFont typeface="Arial" pitchFamily="34" charset="0"/>
              <a:buNone/>
              <a:defRPr/>
            </a:pPr>
            <a:r>
              <a:rPr lang="en-US" dirty="0" smtClean="0">
                <a:solidFill>
                  <a:schemeClr val="tx1"/>
                </a:solidFill>
              </a:rPr>
              <a:t>Faculty of reason-&gt;thought and truth-&gt;head</a:t>
            </a:r>
          </a:p>
          <a:p>
            <a:pPr algn="l" rtl="0" eaLnBrk="1" fontAlgn="auto" hangingPunct="1">
              <a:spcAft>
                <a:spcPts val="0"/>
              </a:spcAft>
              <a:buFont typeface="Arial" pitchFamily="34" charset="0"/>
              <a:buNone/>
              <a:defRPr/>
            </a:pPr>
            <a:r>
              <a:rPr lang="en-US" dirty="0" smtClean="0">
                <a:solidFill>
                  <a:schemeClr val="tx1"/>
                </a:solidFill>
              </a:rPr>
              <a:t>Faculty of spirit-&gt;eternal life, love, beauty </a:t>
            </a:r>
          </a:p>
          <a:p>
            <a:pPr algn="l" rtl="0" eaLnBrk="1" fontAlgn="auto" hangingPunct="1">
              <a:spcAft>
                <a:spcPts val="0"/>
              </a:spcAft>
              <a:buFont typeface="Arial" pitchFamily="34" charset="0"/>
              <a:buNone/>
              <a:defRPr/>
            </a:pPr>
            <a:r>
              <a:rPr lang="en-US" dirty="0" smtClean="0">
                <a:solidFill>
                  <a:schemeClr val="tx1"/>
                </a:solidFill>
              </a:rPr>
              <a:t>-&gt;chest</a:t>
            </a:r>
          </a:p>
          <a:p>
            <a:pPr algn="l" rtl="0" eaLnBrk="1" fontAlgn="auto" hangingPunct="1">
              <a:spcAft>
                <a:spcPts val="0"/>
              </a:spcAft>
              <a:buFont typeface="Arial" pitchFamily="34" charset="0"/>
              <a:buNone/>
              <a:defRPr/>
            </a:pPr>
            <a:r>
              <a:rPr lang="en-US" dirty="0" smtClean="0">
                <a:solidFill>
                  <a:schemeClr val="tx1"/>
                </a:solidFill>
              </a:rPr>
              <a:t>Faculty of appetite-&gt;human desire and emotions</a:t>
            </a:r>
          </a:p>
          <a:p>
            <a:pPr algn="l" rtl="0" eaLnBrk="1" fontAlgn="auto" hangingPunct="1">
              <a:spcAft>
                <a:spcPts val="0"/>
              </a:spcAft>
              <a:buFont typeface="Arial" pitchFamily="34" charset="0"/>
              <a:buNone/>
              <a:defRPr/>
            </a:pPr>
            <a:r>
              <a:rPr lang="en-US" dirty="0" smtClean="0">
                <a:solidFill>
                  <a:schemeClr val="tx1"/>
                </a:solidFill>
              </a:rPr>
              <a:t>-- &gt;guts</a:t>
            </a:r>
          </a:p>
          <a:p>
            <a:pPr algn="l" rtl="0" eaLnBrk="1" fontAlgn="auto" hangingPunct="1">
              <a:spcAft>
                <a:spcPts val="0"/>
              </a:spcAft>
              <a:buFont typeface="Arial" pitchFamily="34" charset="0"/>
              <a:buNone/>
              <a:defRPr/>
            </a:pPr>
            <a:r>
              <a:rPr lang="en-US" dirty="0" smtClean="0">
                <a:solidFill>
                  <a:schemeClr val="tx2">
                    <a:lumMod val="60000"/>
                    <a:lumOff val="40000"/>
                  </a:schemeClr>
                </a:solidFill>
              </a:rPr>
              <a:t>Allegory of the cave</a:t>
            </a:r>
          </a:p>
          <a:p>
            <a:pPr algn="l" rtl="0" eaLnBrk="1" fontAlgn="auto" hangingPunct="1">
              <a:spcAft>
                <a:spcPts val="0"/>
              </a:spcAft>
              <a:buFont typeface="Arial" pitchFamily="34" charset="0"/>
              <a:buNone/>
              <a:defRPr/>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ctrTitle"/>
          </p:nvPr>
        </p:nvSpPr>
        <p:spPr>
          <a:xfrm>
            <a:off x="714375" y="285750"/>
            <a:ext cx="7772400" cy="1470025"/>
          </a:xfrm>
        </p:spPr>
        <p:txBody>
          <a:bodyPr/>
          <a:lstStyle/>
          <a:p>
            <a:pPr eaLnBrk="1" hangingPunct="1"/>
            <a:r>
              <a:rPr lang="en-US" smtClean="0">
                <a:cs typeface="Times New Roman" pitchFamily="18" charset="0"/>
              </a:rPr>
              <a:t>Ancient Greece</a:t>
            </a:r>
            <a:br>
              <a:rPr lang="en-US" smtClean="0">
                <a:cs typeface="Times New Roman" pitchFamily="18" charset="0"/>
              </a:rPr>
            </a:br>
            <a:r>
              <a:rPr lang="en-US" smtClean="0">
                <a:cs typeface="Times New Roman" pitchFamily="18" charset="0"/>
              </a:rPr>
              <a:t>cont’d </a:t>
            </a:r>
          </a:p>
        </p:txBody>
      </p:sp>
      <p:sp>
        <p:nvSpPr>
          <p:cNvPr id="3" name="Subtitle 2"/>
          <p:cNvSpPr>
            <a:spLocks noGrp="1"/>
          </p:cNvSpPr>
          <p:nvPr>
            <p:ph type="subTitle" idx="1"/>
          </p:nvPr>
        </p:nvSpPr>
        <p:spPr>
          <a:xfrm>
            <a:off x="1428750" y="1785938"/>
            <a:ext cx="6400800" cy="4857750"/>
          </a:xfrm>
        </p:spPr>
        <p:txBody>
          <a:bodyPr rtlCol="1">
            <a:normAutofit fontScale="85000" lnSpcReduction="20000"/>
          </a:bodyPr>
          <a:lstStyle/>
          <a:p>
            <a:pPr algn="l" rtl="0" eaLnBrk="1" fontAlgn="auto" hangingPunct="1">
              <a:spcAft>
                <a:spcPts val="0"/>
              </a:spcAft>
              <a:buFont typeface="Arial" pitchFamily="34" charset="0"/>
              <a:buNone/>
              <a:defRPr/>
            </a:pPr>
            <a:r>
              <a:rPr lang="en-US" dirty="0" smtClean="0">
                <a:solidFill>
                  <a:srgbClr val="FF0000"/>
                </a:solidFill>
              </a:rPr>
              <a:t>Aristotle </a:t>
            </a:r>
            <a:r>
              <a:rPr lang="en-US" dirty="0" smtClean="0">
                <a:solidFill>
                  <a:schemeClr val="tx1"/>
                </a:solidFill>
              </a:rPr>
              <a:t>(Plato’s student): more practical approach to reasoning. He believes in the importance of empirical inquiry.</a:t>
            </a:r>
          </a:p>
          <a:p>
            <a:pPr algn="l" rtl="0" eaLnBrk="1" fontAlgn="auto" hangingPunct="1">
              <a:spcAft>
                <a:spcPts val="0"/>
              </a:spcAft>
              <a:buFont typeface="Arial" pitchFamily="34" charset="0"/>
              <a:buNone/>
              <a:defRPr/>
            </a:pPr>
            <a:r>
              <a:rPr lang="en-US" dirty="0" smtClean="0">
                <a:solidFill>
                  <a:schemeClr val="tx1"/>
                </a:solidFill>
              </a:rPr>
              <a:t>In nichomachean ethics, aristotle (trans,2002) discussed practical wisdom (</a:t>
            </a:r>
            <a:r>
              <a:rPr lang="en-US" dirty="0" smtClean="0">
                <a:solidFill>
                  <a:srgbClr val="FF0000"/>
                </a:solidFill>
              </a:rPr>
              <a:t>phronesis) </a:t>
            </a:r>
            <a:r>
              <a:rPr lang="en-US" dirty="0" smtClean="0">
                <a:solidFill>
                  <a:schemeClr val="tx1"/>
                </a:solidFill>
              </a:rPr>
              <a:t>as being necessary for deliberation about what is good and advantageous if people want to move toward their human purpose or desire end goal of </a:t>
            </a:r>
            <a:r>
              <a:rPr lang="en-US" dirty="0" smtClean="0">
                <a:solidFill>
                  <a:srgbClr val="FF0000"/>
                </a:solidFill>
              </a:rPr>
              <a:t>eudaimonia</a:t>
            </a:r>
            <a:r>
              <a:rPr lang="en-US" dirty="0" smtClean="0">
                <a:solidFill>
                  <a:schemeClr val="tx1"/>
                </a:solidFill>
              </a:rPr>
              <a:t> (happiness or well-being) aristotle believe that a person needs education to cultivate phronesis, which is intellectual excellence.</a:t>
            </a:r>
          </a:p>
          <a:p>
            <a:pPr algn="l" rtl="0" eaLnBrk="1" fontAlgn="auto" hangingPunct="1">
              <a:spcAft>
                <a:spcPts val="0"/>
              </a:spcAft>
              <a:buFont typeface="Arial" pitchFamily="34" charset="0"/>
              <a:buNone/>
              <a:defRPr/>
            </a:pPr>
            <a:endParaRPr lang="en-US"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ctrTitle"/>
          </p:nvPr>
        </p:nvSpPr>
        <p:spPr>
          <a:xfrm>
            <a:off x="642938" y="214313"/>
            <a:ext cx="7772400" cy="1470025"/>
          </a:xfrm>
        </p:spPr>
        <p:txBody>
          <a:bodyPr/>
          <a:lstStyle/>
          <a:p>
            <a:pPr eaLnBrk="1" hangingPunct="1"/>
            <a:r>
              <a:rPr lang="en-US" smtClean="0">
                <a:cs typeface="Times New Roman" pitchFamily="18" charset="0"/>
              </a:rPr>
              <a:t>Middle Ages</a:t>
            </a:r>
            <a:br>
              <a:rPr lang="en-US" smtClean="0">
                <a:cs typeface="Times New Roman" pitchFamily="18" charset="0"/>
              </a:rPr>
            </a:br>
            <a:r>
              <a:rPr lang="en-US" smtClean="0">
                <a:cs typeface="Times New Roman" pitchFamily="18" charset="0"/>
              </a:rPr>
              <a:t>(Dark Ages)</a:t>
            </a:r>
          </a:p>
        </p:txBody>
      </p:sp>
      <p:sp>
        <p:nvSpPr>
          <p:cNvPr id="3" name="Subtitle 2"/>
          <p:cNvSpPr>
            <a:spLocks noGrp="1"/>
          </p:cNvSpPr>
          <p:nvPr>
            <p:ph type="subTitle" idx="1"/>
          </p:nvPr>
        </p:nvSpPr>
        <p:spPr>
          <a:xfrm>
            <a:off x="1428750" y="1571625"/>
            <a:ext cx="6400800" cy="4929188"/>
          </a:xfrm>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solidFill>
                  <a:schemeClr val="tx1"/>
                </a:solidFill>
              </a:rPr>
              <a:t>Christianity becomes the dominant religion (monotheistic) while Greece was (polytheism).</a:t>
            </a:r>
          </a:p>
          <a:p>
            <a:pPr algn="l" eaLnBrk="1" fontAlgn="auto" hangingPunct="1">
              <a:spcAft>
                <a:spcPts val="0"/>
              </a:spcAft>
              <a:buFont typeface="Arial" pitchFamily="34" charset="0"/>
              <a:buNone/>
              <a:defRPr/>
            </a:pPr>
            <a:r>
              <a:rPr lang="en-US" dirty="0" smtClean="0">
                <a:solidFill>
                  <a:schemeClr val="tx1"/>
                </a:solidFill>
              </a:rPr>
              <a:t>Catholic saints, Augustine and Aquinas:</a:t>
            </a:r>
          </a:p>
          <a:p>
            <a:pPr algn="l" eaLnBrk="1" fontAlgn="auto" hangingPunct="1">
              <a:spcAft>
                <a:spcPts val="0"/>
              </a:spcAft>
              <a:buFont typeface="Arial" pitchFamily="34" charset="0"/>
              <a:buNone/>
              <a:defRPr/>
            </a:pPr>
            <a:r>
              <a:rPr lang="en-US" dirty="0" smtClean="0">
                <a:solidFill>
                  <a:schemeClr val="tx1"/>
                </a:solidFill>
              </a:rPr>
              <a:t>Both men were influenced by the Ancient Greeks.</a:t>
            </a:r>
          </a:p>
          <a:p>
            <a:pPr algn="l" eaLnBrk="1" fontAlgn="auto" hangingPunct="1">
              <a:spcAft>
                <a:spcPts val="0"/>
              </a:spcAft>
              <a:buFont typeface="Arial" pitchFamily="34" charset="0"/>
              <a:buNone/>
              <a:defRPr/>
            </a:pPr>
            <a:r>
              <a:rPr lang="en-US" sz="3600" b="1" dirty="0" smtClean="0">
                <a:solidFill>
                  <a:srgbClr val="FF0000"/>
                </a:solidFill>
              </a:rPr>
              <a:t>Augustine</a:t>
            </a:r>
            <a:r>
              <a:rPr lang="en-US" sz="3600" dirty="0" smtClean="0"/>
              <a:t>(354-430 C.E.) "Plato of the Middle Ages.”</a:t>
            </a:r>
            <a:r>
              <a:rPr lang="en-US" dirty="0" smtClean="0"/>
              <a:t>: </a:t>
            </a:r>
          </a:p>
          <a:p>
            <a:pPr algn="l" rtl="0" eaLnBrk="1" fontAlgn="auto" hangingPunct="1">
              <a:spcAft>
                <a:spcPts val="0"/>
              </a:spcAft>
              <a:buFont typeface="Arial" pitchFamily="34" charset="0"/>
              <a:buChar char="•"/>
              <a:defRPr/>
            </a:pPr>
            <a:r>
              <a:rPr lang="en-US" dirty="0" smtClean="0">
                <a:solidFill>
                  <a:schemeClr val="tx1"/>
                </a:solidFill>
              </a:rPr>
              <a:t>His belief  in a heavenly  place of unchanging moral Truth is similar  to Plato’s belief in the realm of ideal Forms.</a:t>
            </a:r>
          </a:p>
          <a:p>
            <a:pPr algn="l" rtl="0" eaLnBrk="1" fontAlgn="auto" hangingPunct="1">
              <a:spcAft>
                <a:spcPts val="0"/>
              </a:spcAft>
              <a:buFont typeface="Arial" pitchFamily="34" charset="0"/>
              <a:buChar char="•"/>
              <a:defRPr/>
            </a:pPr>
            <a:r>
              <a:rPr lang="en-US" dirty="0" smtClean="0">
                <a:solidFill>
                  <a:schemeClr val="tx1"/>
                </a:solidFill>
              </a:rPr>
              <a:t>These truth are imprinted by God on the soul of each human being.</a:t>
            </a:r>
          </a:p>
          <a:p>
            <a:pPr algn="l" rtl="0" eaLnBrk="1" fontAlgn="auto" hangingPunct="1">
              <a:spcAft>
                <a:spcPts val="0"/>
              </a:spcAft>
              <a:buFont typeface="Arial" pitchFamily="34" charset="0"/>
              <a:buChar char="•"/>
              <a:defRPr/>
            </a:pPr>
            <a:r>
              <a:rPr lang="en-US" dirty="0" smtClean="0">
                <a:solidFill>
                  <a:schemeClr val="tx1"/>
                </a:solidFill>
              </a:rPr>
              <a:t>He believed in the existence of </a:t>
            </a:r>
            <a:r>
              <a:rPr lang="en-US" b="1" i="1" dirty="0" smtClean="0">
                <a:solidFill>
                  <a:schemeClr val="tx1"/>
                </a:solidFill>
              </a:rPr>
              <a:t>good</a:t>
            </a:r>
            <a:r>
              <a:rPr lang="en-US" dirty="0" smtClean="0">
                <a:solidFill>
                  <a:schemeClr val="tx1"/>
                </a:solidFill>
              </a:rPr>
              <a:t> .</a:t>
            </a:r>
            <a:br>
              <a:rPr lang="en-US" dirty="0" smtClean="0">
                <a:solidFill>
                  <a:schemeClr val="tx1"/>
                </a:solidFill>
              </a:rPr>
            </a:br>
            <a:r>
              <a:rPr lang="en-US" dirty="0" smtClean="0">
                <a:solidFill>
                  <a:schemeClr val="tx1"/>
                </a:solidFill>
              </a:rPr>
              <a:t>   So evil is present when good is missing.</a:t>
            </a:r>
          </a:p>
          <a:p>
            <a:pPr algn="l" rtl="0" eaLnBrk="1" fontAlgn="auto" hangingPunct="1">
              <a:spcAft>
                <a:spcPts val="0"/>
              </a:spcAft>
              <a:buFont typeface="Arial" pitchFamily="34" charset="0"/>
              <a:buChar char="•"/>
              <a:defRPr/>
            </a:pPr>
            <a:endParaRPr lang="en-US" dirty="0" smtClean="0"/>
          </a:p>
          <a:p>
            <a:pPr algn="l" rtl="0" eaLnBrk="1" fontAlgn="auto" hangingPunct="1">
              <a:spcAft>
                <a:spcPts val="0"/>
              </a:spcAft>
              <a:buFont typeface="Arial" pitchFamily="34" charset="0"/>
              <a:buChar char="•"/>
              <a:defRPr/>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ctrTitle"/>
          </p:nvPr>
        </p:nvSpPr>
        <p:spPr>
          <a:xfrm>
            <a:off x="714375" y="285750"/>
            <a:ext cx="7772400" cy="1470025"/>
          </a:xfrm>
        </p:spPr>
        <p:txBody>
          <a:bodyPr/>
          <a:lstStyle/>
          <a:p>
            <a:pPr eaLnBrk="1" hangingPunct="1"/>
            <a:r>
              <a:rPr lang="en-US" smtClean="0">
                <a:cs typeface="Times New Roman" pitchFamily="18" charset="0"/>
              </a:rPr>
              <a:t>Middle ages </a:t>
            </a:r>
            <a:br>
              <a:rPr lang="en-US" smtClean="0">
                <a:cs typeface="Times New Roman" pitchFamily="18" charset="0"/>
              </a:rPr>
            </a:br>
            <a:r>
              <a:rPr lang="en-US" smtClean="0">
                <a:cs typeface="Times New Roman" pitchFamily="18" charset="0"/>
              </a:rPr>
              <a:t>cont’d </a:t>
            </a:r>
          </a:p>
        </p:txBody>
      </p:sp>
      <p:sp>
        <p:nvSpPr>
          <p:cNvPr id="3" name="Subtitle 2"/>
          <p:cNvSpPr>
            <a:spLocks noGrp="1"/>
          </p:cNvSpPr>
          <p:nvPr>
            <p:ph type="subTitle" idx="1"/>
          </p:nvPr>
        </p:nvSpPr>
        <p:spPr>
          <a:xfrm>
            <a:off x="1357313" y="1714500"/>
            <a:ext cx="6400800" cy="4714875"/>
          </a:xfrm>
        </p:spPr>
        <p:txBody>
          <a:bodyPr rtlCol="1">
            <a:normAutofit lnSpcReduction="10000"/>
          </a:bodyPr>
          <a:lstStyle/>
          <a:p>
            <a:pPr algn="l" eaLnBrk="1" fontAlgn="auto" hangingPunct="1">
              <a:spcAft>
                <a:spcPts val="0"/>
              </a:spcAft>
              <a:buFont typeface="Arial" pitchFamily="34" charset="0"/>
              <a:buNone/>
              <a:defRPr/>
            </a:pPr>
            <a:r>
              <a:rPr lang="en-US" b="1" dirty="0" smtClean="0">
                <a:solidFill>
                  <a:srgbClr val="FF0000"/>
                </a:solidFill>
              </a:rPr>
              <a:t>Thomas Aquinas </a:t>
            </a:r>
            <a:r>
              <a:rPr lang="en-US" b="1" dirty="0" smtClean="0">
                <a:solidFill>
                  <a:schemeClr val="tx1"/>
                </a:solidFill>
              </a:rPr>
              <a:t>(1224-1274):</a:t>
            </a:r>
            <a:r>
              <a:rPr lang="en-US" dirty="0" smtClean="0">
                <a:solidFill>
                  <a:schemeClr val="tx1"/>
                </a:solidFill>
              </a:rPr>
              <a:t/>
            </a:r>
            <a:br>
              <a:rPr lang="en-US" dirty="0" smtClean="0">
                <a:solidFill>
                  <a:schemeClr val="tx1"/>
                </a:solidFill>
              </a:rPr>
            </a:br>
            <a:r>
              <a:rPr lang="en-US" dirty="0" smtClean="0">
                <a:solidFill>
                  <a:schemeClr val="tx1"/>
                </a:solidFill>
              </a:rPr>
              <a:t>Christianized version of Aristotle’s ethical teaching.</a:t>
            </a:r>
            <a:br>
              <a:rPr lang="en-US" dirty="0" smtClean="0">
                <a:solidFill>
                  <a:schemeClr val="tx1"/>
                </a:solidFill>
              </a:rPr>
            </a:br>
            <a:r>
              <a:rPr lang="en-US" dirty="0" smtClean="0">
                <a:solidFill>
                  <a:schemeClr val="tx1"/>
                </a:solidFill>
              </a:rPr>
              <a:t> </a:t>
            </a:r>
            <a:br>
              <a:rPr lang="en-US" dirty="0" smtClean="0">
                <a:solidFill>
                  <a:schemeClr val="tx1"/>
                </a:solidFill>
              </a:rPr>
            </a:br>
            <a:r>
              <a:rPr lang="en-US" dirty="0" smtClean="0">
                <a:solidFill>
                  <a:schemeClr val="tx1"/>
                </a:solidFill>
              </a:rPr>
              <a:t>Believed that people have a desirable end goal or purpose and that practicing excellences of character  </a:t>
            </a:r>
            <a:r>
              <a:rPr lang="en-US" dirty="0" smtClean="0">
                <a:solidFill>
                  <a:srgbClr val="00B0F0"/>
                </a:solidFill>
              </a:rPr>
              <a:t>(virtues) </a:t>
            </a:r>
            <a:r>
              <a:rPr lang="en-US" dirty="0" smtClean="0">
                <a:solidFill>
                  <a:schemeClr val="tx1"/>
                </a:solidFill>
              </a:rPr>
              <a:t>leads to human happiness and good moral reasoning.</a:t>
            </a:r>
            <a:br>
              <a:rPr lang="en-US" dirty="0" smtClean="0">
                <a:solidFill>
                  <a:schemeClr val="tx1"/>
                </a:solidFill>
              </a:rPr>
            </a:br>
            <a:r>
              <a:rPr lang="en-US" dirty="0" smtClean="0">
                <a:solidFill>
                  <a:schemeClr val="tx1"/>
                </a:solidFill>
              </a:rPr>
              <a:t>Virtue ethics and natural law theory!</a:t>
            </a:r>
            <a:r>
              <a:rPr lang="en-US"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Modern philosophy and the age of enlightenment</a:t>
            </a:r>
          </a:p>
        </p:txBody>
      </p:sp>
      <p:sp>
        <p:nvSpPr>
          <p:cNvPr id="3" name="Subtitle 2"/>
          <p:cNvSpPr>
            <a:spLocks noGrp="1"/>
          </p:cNvSpPr>
          <p:nvPr>
            <p:ph type="subTitle" idx="1"/>
          </p:nvPr>
        </p:nvSpPr>
        <p:spPr>
          <a:xfrm>
            <a:off x="1357313" y="1928813"/>
            <a:ext cx="6400800" cy="4929187"/>
          </a:xfrm>
        </p:spPr>
        <p:txBody>
          <a:bodyPr rtlCol="1">
            <a:normAutofit fontScale="85000" lnSpcReduction="20000"/>
          </a:bodyPr>
          <a:lstStyle/>
          <a:p>
            <a:pPr algn="l" rtl="0" eaLnBrk="1" fontAlgn="auto" hangingPunct="1">
              <a:spcAft>
                <a:spcPts val="0"/>
              </a:spcAft>
              <a:buFont typeface="Arial" pitchFamily="34" charset="0"/>
              <a:buChar char="•"/>
              <a:defRPr/>
            </a:pPr>
            <a:r>
              <a:rPr lang="en-US" dirty="0" smtClean="0">
                <a:solidFill>
                  <a:schemeClr val="tx1"/>
                </a:solidFill>
              </a:rPr>
              <a:t>The scientific revolution began.</a:t>
            </a:r>
          </a:p>
          <a:p>
            <a:pPr algn="l" rtl="0" eaLnBrk="1" fontAlgn="auto" hangingPunct="1">
              <a:spcAft>
                <a:spcPts val="0"/>
              </a:spcAft>
              <a:buFont typeface="Arial" pitchFamily="34" charset="0"/>
              <a:buChar char="•"/>
              <a:defRPr/>
            </a:pPr>
            <a:r>
              <a:rPr lang="en-US" dirty="0" smtClean="0">
                <a:solidFill>
                  <a:schemeClr val="tx1"/>
                </a:solidFill>
              </a:rPr>
              <a:t>Human moral reasoning  based on people being autonomous (self-direction), Rational thinking creatures rather than being influenced and controlled by Church dogma and rules.</a:t>
            </a:r>
          </a:p>
          <a:p>
            <a:pPr algn="l" rtl="0" eaLnBrk="1" fontAlgn="auto" hangingPunct="1">
              <a:spcAft>
                <a:spcPts val="0"/>
              </a:spcAft>
              <a:buFont typeface="Arial" pitchFamily="34" charset="0"/>
              <a:buChar char="•"/>
              <a:defRPr/>
            </a:pPr>
            <a:r>
              <a:rPr lang="en-US" dirty="0" smtClean="0">
                <a:solidFill>
                  <a:schemeClr val="tx1"/>
                </a:solidFill>
              </a:rPr>
              <a:t>Reductionists: hope that after most or all knowledge was discovered the universe and human behavior could be predicted and controlled</a:t>
            </a:r>
          </a:p>
          <a:p>
            <a:pPr algn="l" rtl="0" eaLnBrk="1" fontAlgn="auto" hangingPunct="1">
              <a:spcAft>
                <a:spcPts val="0"/>
              </a:spcAft>
              <a:buFont typeface="Arial" pitchFamily="34" charset="0"/>
              <a:buChar char="•"/>
              <a:defRPr/>
            </a:pPr>
            <a:r>
              <a:rPr lang="en-US" dirty="0" smtClean="0">
                <a:solidFill>
                  <a:schemeClr val="tx1"/>
                </a:solidFill>
              </a:rPr>
              <a:t>A mechanistic approach: is one that focuses one fixing problems as if one is fixing a machine.</a:t>
            </a:r>
          </a:p>
          <a:p>
            <a:pPr algn="l" rtl="0" eaLnBrk="1" fontAlgn="auto" hangingPunct="1">
              <a:spcAft>
                <a:spcPts val="0"/>
              </a:spcAft>
              <a:buFont typeface="Arial" pitchFamily="34" charset="0"/>
              <a:buChar char="•"/>
              <a:defRPr/>
            </a:pPr>
            <a:endParaRPr lang="en-US"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Postmodern era</a:t>
            </a:r>
          </a:p>
        </p:txBody>
      </p:sp>
      <p:sp>
        <p:nvSpPr>
          <p:cNvPr id="3" name="Subtitle 2"/>
          <p:cNvSpPr>
            <a:spLocks noGrp="1"/>
          </p:cNvSpPr>
          <p:nvPr>
            <p:ph type="subTitle" idx="1"/>
          </p:nvPr>
        </p:nvSpPr>
        <p:spPr>
          <a:xfrm>
            <a:off x="1357313" y="1928813"/>
            <a:ext cx="6400800" cy="4929187"/>
          </a:xfrm>
        </p:spPr>
        <p:txBody>
          <a:bodyPr rtlCol="1">
            <a:normAutofit fontScale="92500" lnSpcReduction="20000"/>
          </a:bodyPr>
          <a:lstStyle/>
          <a:p>
            <a:pPr algn="l" rtl="0" eaLnBrk="1" fontAlgn="auto" hangingPunct="1">
              <a:spcAft>
                <a:spcPts val="0"/>
              </a:spcAft>
              <a:buFont typeface="Arial" pitchFamily="34" charset="0"/>
              <a:buChar char="•"/>
              <a:defRPr/>
            </a:pPr>
            <a:r>
              <a:rPr lang="en-US" dirty="0" smtClean="0">
                <a:solidFill>
                  <a:schemeClr val="tx1"/>
                </a:solidFill>
              </a:rPr>
              <a:t>Pence (2000) defined postmodernist as “ a modern movement in philosophy and the humanities that reject the optimistic view that science and reason will improve humanity; it rejects the notion of sustained progress through reason and the scientific method” (p.43)</a:t>
            </a:r>
          </a:p>
          <a:p>
            <a:pPr algn="l" rtl="0" eaLnBrk="1" fontAlgn="auto" hangingPunct="1">
              <a:spcAft>
                <a:spcPts val="0"/>
              </a:spcAft>
              <a:buFont typeface="Arial" pitchFamily="34" charset="0"/>
              <a:buChar char="•"/>
              <a:defRPr/>
            </a:pPr>
            <a:r>
              <a:rPr lang="en-US" dirty="0" smtClean="0">
                <a:solidFill>
                  <a:schemeClr val="tx1"/>
                </a:solidFill>
              </a:rPr>
              <a:t>The postmodern mind is one that is formed by a pluralistic view or a diversity of intellectual and cultural influences.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Care-based reasoning versus justice-based reasoning</a:t>
            </a:r>
          </a:p>
        </p:txBody>
      </p:sp>
      <p:sp>
        <p:nvSpPr>
          <p:cNvPr id="3" name="Subtitle 2"/>
          <p:cNvSpPr>
            <a:spLocks noGrp="1"/>
          </p:cNvSpPr>
          <p:nvPr>
            <p:ph type="subTitle" idx="1"/>
          </p:nvPr>
        </p:nvSpPr>
        <p:spPr>
          <a:xfrm>
            <a:off x="1357313" y="1928813"/>
            <a:ext cx="6400800" cy="4929187"/>
          </a:xfrm>
        </p:spPr>
        <p:txBody>
          <a:bodyPr rtlCol="1">
            <a:normAutofit fontScale="62500" lnSpcReduction="20000"/>
          </a:bodyPr>
          <a:lstStyle/>
          <a:p>
            <a:pPr algn="l" eaLnBrk="1" fontAlgn="auto" hangingPunct="1">
              <a:spcAft>
                <a:spcPts val="0"/>
              </a:spcAft>
              <a:buFont typeface="Arial" pitchFamily="34" charset="0"/>
              <a:buNone/>
              <a:defRPr/>
            </a:pPr>
            <a:r>
              <a:rPr lang="en-US" dirty="0" smtClean="0">
                <a:solidFill>
                  <a:srgbClr val="00B0F0"/>
                </a:solidFill>
              </a:rPr>
              <a:t>Care approach </a:t>
            </a:r>
            <a:r>
              <a:rPr lang="en-US" dirty="0" smtClean="0">
                <a:solidFill>
                  <a:schemeClr val="tx1"/>
                </a:solidFill>
              </a:rPr>
              <a:t>is associated with a feminine way of thinking.</a:t>
            </a:r>
          </a:p>
          <a:p>
            <a:pPr algn="l" eaLnBrk="1" fontAlgn="auto" hangingPunct="1">
              <a:spcAft>
                <a:spcPts val="0"/>
              </a:spcAft>
              <a:buFont typeface="Arial" pitchFamily="34" charset="0"/>
              <a:buNone/>
              <a:defRPr/>
            </a:pPr>
            <a:r>
              <a:rPr lang="en-US" dirty="0" smtClean="0">
                <a:solidFill>
                  <a:srgbClr val="00B0F0"/>
                </a:solidFill>
              </a:rPr>
              <a:t>Cure approach </a:t>
            </a:r>
            <a:r>
              <a:rPr lang="en-US" dirty="0" smtClean="0">
                <a:solidFill>
                  <a:schemeClr val="tx1"/>
                </a:solidFill>
              </a:rPr>
              <a:t>is associated with a masculine Enlightenment-era way of thinking</a:t>
            </a:r>
          </a:p>
          <a:p>
            <a:pPr algn="l" eaLnBrk="1" fontAlgn="auto" hangingPunct="1">
              <a:spcAft>
                <a:spcPts val="0"/>
              </a:spcAft>
              <a:buFont typeface="Arial" pitchFamily="34" charset="0"/>
              <a:buNone/>
              <a:defRPr/>
            </a:pPr>
            <a:r>
              <a:rPr lang="en-US" dirty="0" smtClean="0"/>
              <a:t>.</a:t>
            </a:r>
          </a:p>
          <a:p>
            <a:pPr algn="l" eaLnBrk="1" fontAlgn="auto" hangingPunct="1">
              <a:spcAft>
                <a:spcPts val="0"/>
              </a:spcAft>
              <a:buFont typeface="Arial" pitchFamily="34" charset="0"/>
              <a:buNone/>
              <a:defRPr/>
            </a:pPr>
            <a:r>
              <a:rPr lang="en-US" dirty="0" smtClean="0">
                <a:solidFill>
                  <a:srgbClr val="FF0000"/>
                </a:solidFill>
              </a:rPr>
              <a:t>Lawrence Kohlberg </a:t>
            </a:r>
            <a:r>
              <a:rPr lang="en-US" dirty="0" smtClean="0"/>
              <a:t>(</a:t>
            </a:r>
            <a:r>
              <a:rPr lang="en-US" dirty="0" smtClean="0">
                <a:solidFill>
                  <a:schemeClr val="tx1"/>
                </a:solidFill>
              </a:rPr>
              <a:t>1981) defined six stages of moral development ranging from childhood to adulthood. Also he didn’t include any women in his study.</a:t>
            </a:r>
          </a:p>
          <a:p>
            <a:pPr algn="l" eaLnBrk="1" fontAlgn="auto" hangingPunct="1">
              <a:spcAft>
                <a:spcPts val="0"/>
              </a:spcAft>
              <a:buFont typeface="Arial" pitchFamily="34" charset="0"/>
              <a:buNone/>
              <a:defRPr/>
            </a:pPr>
            <a:r>
              <a:rPr lang="en-US" dirty="0" smtClean="0"/>
              <a:t> </a:t>
            </a:r>
          </a:p>
          <a:p>
            <a:pPr algn="l" eaLnBrk="1" fontAlgn="auto" hangingPunct="1">
              <a:spcAft>
                <a:spcPts val="0"/>
              </a:spcAft>
              <a:buFont typeface="Arial" pitchFamily="34" charset="0"/>
              <a:buNone/>
              <a:defRPr/>
            </a:pPr>
            <a:r>
              <a:rPr lang="en-US" dirty="0" smtClean="0">
                <a:solidFill>
                  <a:srgbClr val="FF0000"/>
                </a:solidFill>
              </a:rPr>
              <a:t>Carol Gilligan</a:t>
            </a:r>
            <a:r>
              <a:rPr lang="en-US" dirty="0" smtClean="0"/>
              <a:t> </a:t>
            </a:r>
            <a:r>
              <a:rPr lang="en-US" dirty="0" smtClean="0">
                <a:solidFill>
                  <a:schemeClr val="tx1"/>
                </a:solidFill>
              </a:rPr>
              <a:t>,raised the concern of gender bias.</a:t>
            </a:r>
          </a:p>
          <a:p>
            <a:pPr algn="l" eaLnBrk="1" fontAlgn="auto" hangingPunct="1">
              <a:spcAft>
                <a:spcPts val="0"/>
              </a:spcAft>
              <a:buFont typeface="Arial" pitchFamily="34" charset="0"/>
              <a:buNone/>
              <a:defRPr/>
            </a:pPr>
            <a:r>
              <a:rPr lang="en-US" dirty="0" smtClean="0">
                <a:solidFill>
                  <a:schemeClr val="tx1"/>
                </a:solidFill>
              </a:rPr>
              <a:t>In her book In a Different Voice (1982),she argued that women’s moral reasoning is different ,but it is not deficient.</a:t>
            </a:r>
          </a:p>
          <a:p>
            <a:pPr algn="l" eaLnBrk="1" fontAlgn="auto" hangingPunct="1">
              <a:spcAft>
                <a:spcPts val="0"/>
              </a:spcAft>
              <a:buFont typeface="Arial" pitchFamily="34" charset="0"/>
              <a:buNone/>
              <a:defRPr/>
            </a:pPr>
            <a:endParaRPr lang="en-US" dirty="0" smtClean="0"/>
          </a:p>
          <a:p>
            <a:pPr algn="l" eaLnBrk="1" fontAlgn="auto" hangingPunct="1">
              <a:spcAft>
                <a:spcPts val="0"/>
              </a:spcAft>
              <a:buFont typeface="Arial" pitchFamily="34" charset="0"/>
              <a:buNone/>
              <a:defRPr/>
            </a:pPr>
            <a:r>
              <a:rPr lang="en-US" dirty="0" smtClean="0">
                <a:solidFill>
                  <a:srgbClr val="00B0F0"/>
                </a:solidFill>
              </a:rPr>
              <a:t>Kohlberg's is a male-oriented ethics of justice.</a:t>
            </a:r>
          </a:p>
          <a:p>
            <a:pPr algn="l" eaLnBrk="1" fontAlgn="auto" hangingPunct="1">
              <a:spcAft>
                <a:spcPts val="0"/>
              </a:spcAft>
              <a:buFont typeface="Arial" pitchFamily="34" charset="0"/>
              <a:buNone/>
              <a:defRPr/>
            </a:pPr>
            <a:r>
              <a:rPr lang="en-US" dirty="0" smtClean="0">
                <a:solidFill>
                  <a:srgbClr val="00B0F0"/>
                </a:solidFill>
              </a:rPr>
              <a:t>Gilligan’s is a more feminine ethic of care.</a:t>
            </a:r>
            <a:endParaRPr lang="en-US" dirty="0">
              <a:solidFill>
                <a:srgbClr val="00B0F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smtClean="0">
                <a:cs typeface="Times New Roman" pitchFamily="18" charset="0"/>
              </a:rPr>
              <a:t>Eastern ethics</a:t>
            </a:r>
          </a:p>
        </p:txBody>
      </p:sp>
      <p:sp>
        <p:nvSpPr>
          <p:cNvPr id="3" name="Content Placeholder 2"/>
          <p:cNvSpPr>
            <a:spLocks noGrp="1"/>
          </p:cNvSpPr>
          <p:nvPr>
            <p:ph idx="1"/>
          </p:nvPr>
        </p:nvSpPr>
        <p:spPr/>
        <p:txBody>
          <a:bodyPr rtlCol="1">
            <a:normAutofit fontScale="85000" lnSpcReduction="20000"/>
          </a:bodyPr>
          <a:lstStyle/>
          <a:p>
            <a:pPr algn="l" rtl="0" eaLnBrk="1" fontAlgn="auto" hangingPunct="1">
              <a:spcAft>
                <a:spcPts val="0"/>
              </a:spcAft>
              <a:buFont typeface="Arial" pitchFamily="34" charset="0"/>
              <a:buChar char="•"/>
              <a:defRPr/>
            </a:pPr>
            <a:r>
              <a:rPr lang="en-US" dirty="0" smtClean="0"/>
              <a:t>Ethics in Asian societies has similarities to and important differences from western ethics.</a:t>
            </a:r>
          </a:p>
          <a:p>
            <a:pPr algn="l" rtl="0" eaLnBrk="1" fontAlgn="auto" hangingPunct="1">
              <a:spcAft>
                <a:spcPts val="0"/>
              </a:spcAft>
              <a:buFont typeface="Arial" pitchFamily="34" charset="0"/>
              <a:buChar char="•"/>
              <a:defRPr/>
            </a:pPr>
            <a:r>
              <a:rPr lang="en-US" dirty="0" smtClean="0"/>
              <a:t> similarities: intertwined with spiritual and religious thinking. Both examined human nature and what is needed for people to move toward well-being.</a:t>
            </a:r>
          </a:p>
          <a:p>
            <a:pPr algn="l" rtl="0" eaLnBrk="1" fontAlgn="auto" hangingPunct="1">
              <a:spcAft>
                <a:spcPts val="0"/>
              </a:spcAft>
              <a:buFont typeface="Arial" pitchFamily="34" charset="0"/>
              <a:buChar char="•"/>
              <a:defRPr/>
            </a:pPr>
            <a:r>
              <a:rPr lang="en-US" dirty="0" smtClean="0"/>
              <a:t>Differences: the western ethics is generally for people to achieve self-direction and to understand themselves personally.</a:t>
            </a:r>
          </a:p>
          <a:p>
            <a:pPr algn="l" rtl="0" eaLnBrk="1" fontAlgn="auto" hangingPunct="1">
              <a:spcAft>
                <a:spcPts val="0"/>
              </a:spcAft>
              <a:buFont typeface="Arial" pitchFamily="34" charset="0"/>
              <a:buChar char="•"/>
              <a:defRPr/>
            </a:pPr>
            <a:r>
              <a:rPr lang="en-US" dirty="0" smtClean="0"/>
              <a:t>The eastern ethics often is to understand universal interconnections, to be liberated from the self. Although, eastern ethics is not imposed from outside of a person but is instead imposed from within oneself.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عنوان 1"/>
          <p:cNvSpPr>
            <a:spLocks noGrp="1"/>
          </p:cNvSpPr>
          <p:nvPr>
            <p:ph type="ctrTitle"/>
          </p:nvPr>
        </p:nvSpPr>
        <p:spPr>
          <a:xfrm>
            <a:off x="642938" y="0"/>
            <a:ext cx="7772400" cy="1470025"/>
          </a:xfrm>
        </p:spPr>
        <p:txBody>
          <a:bodyPr/>
          <a:lstStyle/>
          <a:p>
            <a:pPr eaLnBrk="1" hangingPunct="1"/>
            <a:r>
              <a:rPr lang="en-US" smtClean="0">
                <a:cs typeface="Times New Roman" pitchFamily="18" charset="0"/>
              </a:rPr>
              <a:t>Objectives </a:t>
            </a:r>
            <a:endParaRPr lang="ar-SA" smtClean="0"/>
          </a:p>
        </p:txBody>
      </p:sp>
      <p:sp>
        <p:nvSpPr>
          <p:cNvPr id="3" name="عنوان فرعي 2"/>
          <p:cNvSpPr>
            <a:spLocks noGrp="1"/>
          </p:cNvSpPr>
          <p:nvPr>
            <p:ph type="subTitle" idx="1"/>
          </p:nvPr>
        </p:nvSpPr>
        <p:spPr>
          <a:xfrm>
            <a:off x="857250" y="1285875"/>
            <a:ext cx="7643813" cy="5214938"/>
          </a:xfrm>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t>Define the terms ethics and morals and philosophical uses of these terms</a:t>
            </a:r>
          </a:p>
          <a:p>
            <a:pPr algn="l" rtl="0" eaLnBrk="1" fontAlgn="auto" hangingPunct="1">
              <a:spcAft>
                <a:spcPts val="0"/>
              </a:spcAft>
              <a:buFont typeface="Arial" pitchFamily="34" charset="0"/>
              <a:buChar char="•"/>
              <a:defRPr/>
            </a:pPr>
            <a:r>
              <a:rPr lang="en-US" dirty="0" smtClean="0"/>
              <a:t>Discuss systems of moral reasoning as they have been used throughout history</a:t>
            </a:r>
          </a:p>
          <a:p>
            <a:pPr algn="l" rtl="0" eaLnBrk="1" fontAlgn="auto" hangingPunct="1">
              <a:spcAft>
                <a:spcPts val="0"/>
              </a:spcAft>
              <a:buFont typeface="Arial" pitchFamily="34" charset="0"/>
              <a:buChar char="•"/>
              <a:defRPr/>
            </a:pPr>
            <a:r>
              <a:rPr lang="en-US" dirty="0" smtClean="0"/>
              <a:t>Use a variety of ethical approaches and theories in personal and professional relationships</a:t>
            </a:r>
          </a:p>
          <a:p>
            <a:pPr algn="l" rtl="0" eaLnBrk="1" fontAlgn="auto" hangingPunct="1">
              <a:spcAft>
                <a:spcPts val="0"/>
              </a:spcAft>
              <a:buFont typeface="Arial" pitchFamily="34" charset="0"/>
              <a:buChar char="•"/>
              <a:defRPr/>
            </a:pPr>
            <a:r>
              <a:rPr lang="en-US" dirty="0" smtClean="0"/>
              <a:t>Define the term of bioethics and its relation to nursing ethics</a:t>
            </a:r>
          </a:p>
          <a:p>
            <a:pPr algn="l" rtl="0" eaLnBrk="1" fontAlgn="auto" hangingPunct="1">
              <a:spcAft>
                <a:spcPts val="0"/>
              </a:spcAft>
              <a:buFont typeface="Arial" pitchFamily="34" charset="0"/>
              <a:buChar char="•"/>
              <a:defRPr/>
            </a:pPr>
            <a:r>
              <a:rPr lang="en-US" dirty="0" smtClean="0"/>
              <a:t>Identify universal bioethics and approaches to nursing practice</a:t>
            </a:r>
          </a:p>
          <a:p>
            <a:pPr algn="l" rtl="0" eaLnBrk="1" fontAlgn="auto" hangingPunct="1">
              <a:spcAft>
                <a:spcPts val="0"/>
              </a:spcAft>
              <a:buFont typeface="Arial" pitchFamily="34" charset="0"/>
              <a:buChar char="•"/>
              <a:defRPr/>
            </a:pPr>
            <a:r>
              <a:rPr lang="en-US" dirty="0" smtClean="0"/>
              <a:t>Identify criteria that define an ethical dilemma </a:t>
            </a:r>
          </a:p>
          <a:p>
            <a:pPr algn="l" rtl="0" eaLnBrk="1" fontAlgn="auto" hangingPunct="1">
              <a:spcAft>
                <a:spcPts val="0"/>
              </a:spcAft>
              <a:buFont typeface="Arial" pitchFamily="34" charset="0"/>
              <a:buChar char="•"/>
              <a:defRPr/>
            </a:pPr>
            <a:r>
              <a:rPr lang="en-US" dirty="0" smtClean="0"/>
              <a:t>Analyze ethical issues in nursing relationships</a:t>
            </a:r>
          </a:p>
          <a:p>
            <a:pPr algn="l" rtl="0" eaLnBrk="1" fontAlgn="auto" hangingPunct="1">
              <a:spcAft>
                <a:spcPts val="0"/>
              </a:spcAft>
              <a:buFont typeface="Arial" pitchFamily="34" charset="0"/>
              <a:buChar char="•"/>
              <a:defRPr/>
            </a:pPr>
            <a:r>
              <a:rPr lang="en-US" dirty="0" smtClean="0"/>
              <a:t>Use selected models of reflection and decision making in ethical nursing practice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Indian Ethics</a:t>
            </a:r>
            <a:br>
              <a:rPr lang="en-US" dirty="0" smtClean="0"/>
            </a:br>
            <a:r>
              <a:rPr lang="en-US" dirty="0" smtClean="0"/>
              <a:t>Hinduism</a:t>
            </a:r>
            <a:endParaRPr lang="en-US" dirty="0"/>
          </a:p>
        </p:txBody>
      </p:sp>
      <p:sp>
        <p:nvSpPr>
          <p:cNvPr id="3" name="Content Placeholder 2"/>
          <p:cNvSpPr>
            <a:spLocks noGrp="1"/>
          </p:cNvSpPr>
          <p:nvPr>
            <p:ph idx="1"/>
          </p:nvPr>
        </p:nvSpPr>
        <p:spPr/>
        <p:txBody>
          <a:bodyPr rtlCol="1">
            <a:normAutofit fontScale="85000" lnSpcReduction="20000"/>
          </a:bodyPr>
          <a:lstStyle/>
          <a:p>
            <a:pPr algn="l" rtl="0" eaLnBrk="1" fontAlgn="auto" hangingPunct="1">
              <a:spcAft>
                <a:spcPts val="0"/>
              </a:spcAft>
              <a:buFont typeface="Arial" pitchFamily="34" charset="0"/>
              <a:buChar char="•"/>
              <a:defRPr/>
            </a:pPr>
            <a:r>
              <a:rPr lang="en-US" dirty="0" smtClean="0"/>
              <a:t>The main emphasis in Hindu ethics is </a:t>
            </a:r>
            <a:r>
              <a:rPr lang="en-US" dirty="0" smtClean="0">
                <a:solidFill>
                  <a:srgbClr val="00B0F0"/>
                </a:solidFill>
              </a:rPr>
              <a:t>cosmic unity.</a:t>
            </a:r>
            <a:endParaRPr lang="en-US" dirty="0" smtClean="0"/>
          </a:p>
          <a:p>
            <a:pPr algn="l" rtl="0" eaLnBrk="1" fontAlgn="auto" hangingPunct="1">
              <a:spcAft>
                <a:spcPts val="0"/>
              </a:spcAft>
              <a:buFont typeface="Arial" pitchFamily="34" charset="0"/>
              <a:buChar char="•"/>
              <a:defRPr/>
            </a:pPr>
            <a:r>
              <a:rPr lang="en-US" dirty="0" smtClean="0"/>
              <a:t> It originated with writings called the Vedas (c. 2000 to 1000 B.C.E.) that include magical, religious, and philosophical teachings.</a:t>
            </a:r>
          </a:p>
          <a:p>
            <a:pPr algn="l" rtl="0" eaLnBrk="1" fontAlgn="auto" hangingPunct="1">
              <a:spcAft>
                <a:spcPts val="0"/>
              </a:spcAft>
              <a:buFont typeface="Arial" pitchFamily="34" charset="0"/>
              <a:buChar char="•"/>
              <a:defRPr/>
            </a:pPr>
            <a:r>
              <a:rPr lang="en-US" dirty="0" smtClean="0"/>
              <a:t>People are believed to be stuck in </a:t>
            </a:r>
            <a:r>
              <a:rPr lang="en-US" i="1" dirty="0" smtClean="0"/>
              <a:t>Maya</a:t>
            </a:r>
            <a:r>
              <a:rPr lang="en-US" dirty="0" smtClean="0"/>
              <a:t>,(an illusory, everyday, impermanent experience).</a:t>
            </a:r>
          </a:p>
          <a:p>
            <a:pPr algn="l" rtl="0" eaLnBrk="1" fontAlgn="auto" hangingPunct="1">
              <a:spcAft>
                <a:spcPts val="0"/>
              </a:spcAft>
              <a:buFont typeface="Arial" pitchFamily="34" charset="0"/>
              <a:buChar char="•"/>
              <a:defRPr/>
            </a:pPr>
            <a:r>
              <a:rPr lang="en-US" dirty="0" smtClean="0"/>
              <a:t> The quality of one's past actions, </a:t>
            </a:r>
            <a:r>
              <a:rPr lang="en-US" i="1" dirty="0" smtClean="0">
                <a:solidFill>
                  <a:srgbClr val="00B0F0"/>
                </a:solidFill>
              </a:rPr>
              <a:t>karma</a:t>
            </a:r>
            <a:r>
              <a:rPr lang="en-US" dirty="0" smtClean="0"/>
              <a:t>, influences one's present existence and future incarnations or rebirths. </a:t>
            </a:r>
          </a:p>
          <a:p>
            <a:pPr algn="l" rtl="0" eaLnBrk="1" fontAlgn="auto" hangingPunct="1">
              <a:spcAft>
                <a:spcPts val="0"/>
              </a:spcAft>
              <a:buFont typeface="Arial" pitchFamily="34" charset="0"/>
              <a:buChar char="•"/>
              <a:defRPr/>
            </a:pPr>
            <a:r>
              <a:rPr lang="en-US" dirty="0" smtClean="0"/>
              <a:t>Therefore, people need to improve the goodness of their actions, which will subsequently improve their </a:t>
            </a:r>
            <a:r>
              <a:rPr lang="en-US" i="1" dirty="0" smtClean="0"/>
              <a:t>karma.</a:t>
            </a:r>
            <a:endParaRPr lang="en-US" dirty="0" smtClean="0"/>
          </a:p>
          <a:p>
            <a:pPr algn="l" rtl="0" eaLnBrk="1" fontAlgn="auto" hangingPunct="1">
              <a:spcAft>
                <a:spcPts val="0"/>
              </a:spcAft>
              <a:buFont typeface="Arial" pitchFamily="34" charset="0"/>
              <a:buChar char="•"/>
              <a:defRPr/>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Indian Ethics</a:t>
            </a:r>
            <a:br>
              <a:rPr lang="en-US" dirty="0" smtClean="0"/>
            </a:br>
            <a:r>
              <a:rPr lang="en-US" dirty="0" smtClean="0"/>
              <a:t>Buddhism</a:t>
            </a:r>
            <a:endParaRPr lang="en-US" dirty="0"/>
          </a:p>
        </p:txBody>
      </p:sp>
      <p:sp>
        <p:nvSpPr>
          <p:cNvPr id="3" name="Content Placeholder 2"/>
          <p:cNvSpPr>
            <a:spLocks noGrp="1"/>
          </p:cNvSpPr>
          <p:nvPr>
            <p:ph idx="1"/>
          </p:nvPr>
        </p:nvSpPr>
        <p:spPr/>
        <p:txBody>
          <a:bodyPr rtlCol="1">
            <a:normAutofit fontScale="70000" lnSpcReduction="20000"/>
          </a:bodyPr>
          <a:lstStyle/>
          <a:p>
            <a:pPr algn="l" rtl="0" eaLnBrk="1" fontAlgn="auto" hangingPunct="1">
              <a:spcAft>
                <a:spcPts val="0"/>
              </a:spcAft>
              <a:buFont typeface="Arial" pitchFamily="34" charset="0"/>
              <a:buChar char="•"/>
              <a:defRPr/>
            </a:pPr>
            <a:r>
              <a:rPr lang="en-US" dirty="0" smtClean="0">
                <a:solidFill>
                  <a:srgbClr val="FF0000"/>
                </a:solidFill>
              </a:rPr>
              <a:t>Siddhartha Gautama</a:t>
            </a:r>
            <a:r>
              <a:rPr lang="en-US" dirty="0" smtClean="0"/>
              <a:t> (6th century B.C.E.) was a Hindu prince.</a:t>
            </a:r>
          </a:p>
          <a:p>
            <a:pPr algn="l" rtl="0" eaLnBrk="1" fontAlgn="auto" hangingPunct="1">
              <a:spcAft>
                <a:spcPts val="0"/>
              </a:spcAft>
              <a:buFont typeface="Arial" pitchFamily="34" charset="0"/>
              <a:buChar char="•"/>
              <a:defRPr/>
            </a:pPr>
            <a:r>
              <a:rPr lang="en-US" dirty="0" smtClean="0"/>
              <a:t>The Buddha's core teachings, are called the Four Noble Truths:</a:t>
            </a:r>
          </a:p>
          <a:p>
            <a:pPr algn="l" rtl="0" eaLnBrk="1" fontAlgn="auto" hangingPunct="1">
              <a:spcAft>
                <a:spcPts val="0"/>
              </a:spcAft>
              <a:buFont typeface="Arial" pitchFamily="34" charset="0"/>
              <a:buChar char="•"/>
              <a:defRPr/>
            </a:pPr>
            <a:r>
              <a:rPr lang="en-US" dirty="0" smtClean="0"/>
              <a:t>The First is that unsatisfactoriness or suffering </a:t>
            </a:r>
            <a:r>
              <a:rPr lang="en-US" dirty="0" smtClean="0">
                <a:solidFill>
                  <a:schemeClr val="accent1"/>
                </a:solidFill>
              </a:rPr>
              <a:t>(</a:t>
            </a:r>
            <a:r>
              <a:rPr lang="en-US" i="1" dirty="0" smtClean="0">
                <a:solidFill>
                  <a:schemeClr val="accent1"/>
                </a:solidFill>
              </a:rPr>
              <a:t>dukkha</a:t>
            </a:r>
            <a:r>
              <a:rPr lang="en-US" dirty="0" smtClean="0"/>
              <a:t>) exists as a part of all forms of existence.</a:t>
            </a:r>
          </a:p>
          <a:p>
            <a:pPr algn="l" rtl="0" eaLnBrk="1" fontAlgn="auto" hangingPunct="1">
              <a:spcAft>
                <a:spcPts val="0"/>
              </a:spcAft>
              <a:buFont typeface="Arial" pitchFamily="34" charset="0"/>
              <a:buChar char="•"/>
              <a:defRPr/>
            </a:pPr>
            <a:r>
              <a:rPr lang="en-US" dirty="0" smtClean="0"/>
              <a:t>The Second and Third suggest that the cause of suffering is attachment (</a:t>
            </a:r>
            <a:r>
              <a:rPr lang="en-US" dirty="0" smtClean="0">
                <a:solidFill>
                  <a:schemeClr val="accent1"/>
                </a:solidFill>
              </a:rPr>
              <a:t>clinging or craving</a:t>
            </a:r>
            <a:r>
              <a:rPr lang="en-US" dirty="0" smtClean="0"/>
              <a:t>).</a:t>
            </a:r>
          </a:p>
          <a:p>
            <a:pPr algn="l" rtl="0" eaLnBrk="1" fontAlgn="auto" hangingPunct="1">
              <a:spcAft>
                <a:spcPts val="0"/>
              </a:spcAft>
              <a:buFont typeface="Arial" pitchFamily="34" charset="0"/>
              <a:buChar char="•"/>
              <a:defRPr/>
            </a:pPr>
            <a:r>
              <a:rPr lang="en-US" dirty="0" smtClean="0"/>
              <a:t>The Fourth contains the path for transforming suffering into </a:t>
            </a:r>
            <a:r>
              <a:rPr lang="en-US" dirty="0" smtClean="0">
                <a:solidFill>
                  <a:schemeClr val="accent1"/>
                </a:solidFill>
              </a:rPr>
              <a:t>enlightenment or liberation</a:t>
            </a:r>
            <a:r>
              <a:rPr lang="en-US" dirty="0" smtClean="0"/>
              <a:t>. </a:t>
            </a:r>
          </a:p>
          <a:p>
            <a:pPr algn="l" rtl="0" eaLnBrk="1" fontAlgn="auto" hangingPunct="1">
              <a:spcAft>
                <a:spcPts val="0"/>
              </a:spcAft>
              <a:buFont typeface="Arial" pitchFamily="34" charset="0"/>
              <a:buChar char="•"/>
              <a:defRPr/>
            </a:pPr>
            <a:r>
              <a:rPr lang="en-US" dirty="0" smtClean="0"/>
              <a:t>This path is called </a:t>
            </a:r>
            <a:r>
              <a:rPr lang="en-US" dirty="0" smtClean="0">
                <a:solidFill>
                  <a:schemeClr val="accent1"/>
                </a:solidFill>
              </a:rPr>
              <a:t>the Eightfold path, </a:t>
            </a:r>
            <a:r>
              <a:rPr lang="en-US" dirty="0" smtClean="0"/>
              <a:t>and it is composed of eight right</a:t>
            </a:r>
          </a:p>
          <a:p>
            <a:pPr algn="l" rtl="0" eaLnBrk="1" fontAlgn="auto" hangingPunct="1">
              <a:spcAft>
                <a:spcPts val="0"/>
              </a:spcAft>
              <a:buFont typeface="Arial" pitchFamily="34" charset="0"/>
              <a:buChar char="•"/>
              <a:defRPr/>
            </a:pPr>
            <a:r>
              <a:rPr lang="en-US" dirty="0" smtClean="0"/>
              <a:t> practices: Right View, Right Thinking, right Mindfulness, Right Speech, Right Action, Right Diligence, Right Concentration, and Right Livelihood.</a:t>
            </a:r>
          </a:p>
          <a:p>
            <a:pPr algn="l" rtl="0" eaLnBrk="1" fontAlgn="auto" hangingPunct="1">
              <a:spcAft>
                <a:spcPts val="0"/>
              </a:spcAft>
              <a:buFont typeface="Arial" pitchFamily="34" charset="0"/>
              <a:buChar char="•"/>
              <a:defRPr/>
            </a:pPr>
            <a:endParaRPr lang="en-US" dirty="0" smtClean="0"/>
          </a:p>
          <a:p>
            <a:pPr algn="l" rtl="0" eaLnBrk="1" fontAlgn="auto" hangingPunct="1">
              <a:spcAft>
                <a:spcPts val="0"/>
              </a:spcAft>
              <a:buFont typeface="Arial" pitchFamily="34" charset="0"/>
              <a:buChar char="•"/>
              <a:defRPr/>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Chinese Ethics</a:t>
            </a:r>
            <a:br>
              <a:rPr lang="en-US" dirty="0" smtClean="0"/>
            </a:br>
            <a:r>
              <a:rPr lang="en-US" dirty="0" smtClean="0"/>
              <a:t>Taoism</a:t>
            </a:r>
            <a:endParaRPr lang="en-US" dirty="0"/>
          </a:p>
        </p:txBody>
      </p:sp>
      <p:sp>
        <p:nvSpPr>
          <p:cNvPr id="3" name="Content Placeholder 2"/>
          <p:cNvSpPr>
            <a:spLocks noGrp="1"/>
          </p:cNvSpPr>
          <p:nvPr>
            <p:ph idx="1"/>
          </p:nvPr>
        </p:nvSpPr>
        <p:spPr/>
        <p:txBody>
          <a:bodyPr rtlCol="1">
            <a:normAutofit fontScale="92500" lnSpcReduction="20000"/>
          </a:bodyPr>
          <a:lstStyle/>
          <a:p>
            <a:pPr algn="l" rtl="0" eaLnBrk="1" fontAlgn="auto" hangingPunct="1">
              <a:spcAft>
                <a:spcPts val="0"/>
              </a:spcAft>
              <a:buFont typeface="Arial" pitchFamily="34" charset="0"/>
              <a:buChar char="•"/>
              <a:defRPr/>
            </a:pPr>
            <a:r>
              <a:rPr lang="en-US" dirty="0" smtClean="0">
                <a:solidFill>
                  <a:srgbClr val="FF0000"/>
                </a:solidFill>
              </a:rPr>
              <a:t>Lao-tzu</a:t>
            </a:r>
            <a:r>
              <a:rPr lang="en-US" dirty="0" smtClean="0"/>
              <a:t>(c,571 B.C.E)who wrote the Taoist guide to life.</a:t>
            </a:r>
          </a:p>
          <a:p>
            <a:pPr algn="l" rtl="0" eaLnBrk="1" fontAlgn="auto" hangingPunct="1">
              <a:spcAft>
                <a:spcPts val="0"/>
              </a:spcAft>
              <a:buFont typeface="Arial" pitchFamily="34" charset="0"/>
              <a:buChar char="•"/>
              <a:defRPr/>
            </a:pPr>
            <a:endParaRPr lang="en-US" dirty="0" smtClean="0"/>
          </a:p>
          <a:p>
            <a:pPr algn="l" rtl="0" eaLnBrk="1" fontAlgn="auto" hangingPunct="1">
              <a:spcAft>
                <a:spcPts val="0"/>
              </a:spcAft>
              <a:buFont typeface="Arial" pitchFamily="34" charset="0"/>
              <a:buChar char="•"/>
              <a:defRPr/>
            </a:pPr>
            <a:r>
              <a:rPr lang="en-US" dirty="0" smtClean="0"/>
              <a:t>Taoist philosophy underscores the flux and balance of nature through </a:t>
            </a:r>
            <a:r>
              <a:rPr lang="en-US" i="1" dirty="0" smtClean="0">
                <a:solidFill>
                  <a:schemeClr val="accent1"/>
                </a:solidFill>
              </a:rPr>
              <a:t>yin</a:t>
            </a:r>
            <a:r>
              <a:rPr lang="en-US" dirty="0" smtClean="0">
                <a:solidFill>
                  <a:schemeClr val="accent1"/>
                </a:solidFill>
              </a:rPr>
              <a:t>(dark) and </a:t>
            </a:r>
            <a:r>
              <a:rPr lang="en-US" i="1" dirty="0" smtClean="0">
                <a:solidFill>
                  <a:schemeClr val="accent1"/>
                </a:solidFill>
              </a:rPr>
              <a:t>yang</a:t>
            </a:r>
            <a:r>
              <a:rPr lang="en-US" dirty="0" smtClean="0">
                <a:solidFill>
                  <a:schemeClr val="accent1"/>
                </a:solidFill>
              </a:rPr>
              <a:t>(light)</a:t>
            </a:r>
            <a:r>
              <a:rPr lang="en-US" dirty="0" smtClean="0"/>
              <a:t> elements.</a:t>
            </a:r>
          </a:p>
          <a:p>
            <a:pPr algn="l" rtl="0" eaLnBrk="1" fontAlgn="auto" hangingPunct="1">
              <a:spcAft>
                <a:spcPts val="0"/>
              </a:spcAft>
              <a:buFont typeface="Arial" pitchFamily="34" charset="0"/>
              <a:buChar char="•"/>
              <a:defRPr/>
            </a:pPr>
            <a:endParaRPr lang="en-US" dirty="0" smtClean="0"/>
          </a:p>
          <a:p>
            <a:pPr algn="l" rtl="0" eaLnBrk="1" fontAlgn="auto" hangingPunct="1">
              <a:spcAft>
                <a:spcPts val="0"/>
              </a:spcAft>
              <a:buFont typeface="Arial" pitchFamily="34" charset="0"/>
              <a:buChar char="•"/>
              <a:defRPr/>
            </a:pPr>
            <a:r>
              <a:rPr lang="en-US" dirty="0" smtClean="0"/>
              <a:t>living well or ethically is living authentically, simply, and unselfishly in harmony and </a:t>
            </a:r>
            <a:r>
              <a:rPr lang="en-US" dirty="0" smtClean="0">
                <a:solidFill>
                  <a:schemeClr val="accent1"/>
                </a:solidFill>
              </a:rPr>
              <a:t>oneness with nature.</a:t>
            </a:r>
            <a:endParaRPr lang="en-US" dirty="0">
              <a:solidFill>
                <a:schemeClr val="accent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Chinese Ethics</a:t>
            </a:r>
            <a:br>
              <a:rPr lang="en-US" dirty="0" smtClean="0"/>
            </a:br>
            <a:r>
              <a:rPr lang="en-US" dirty="0" smtClean="0"/>
              <a:t>Confucianism</a:t>
            </a:r>
            <a:endParaRPr lang="en-US" dirty="0"/>
          </a:p>
        </p:txBody>
      </p:sp>
      <p:sp>
        <p:nvSpPr>
          <p:cNvPr id="3" name="Content Placeholder 2"/>
          <p:cNvSpPr>
            <a:spLocks noGrp="1"/>
          </p:cNvSpPr>
          <p:nvPr>
            <p:ph idx="1"/>
          </p:nvPr>
        </p:nvSpPr>
        <p:spPr/>
        <p:txBody>
          <a:bodyPr rtlCol="1">
            <a:normAutofit fontScale="92500" lnSpcReduction="20000"/>
          </a:bodyPr>
          <a:lstStyle/>
          <a:p>
            <a:pPr algn="l" rtl="0" eaLnBrk="1" fontAlgn="auto" hangingPunct="1">
              <a:spcAft>
                <a:spcPts val="0"/>
              </a:spcAft>
              <a:buFont typeface="Arial" pitchFamily="34" charset="0"/>
              <a:buChar char="•"/>
              <a:defRPr/>
            </a:pPr>
            <a:r>
              <a:rPr lang="en-US" dirty="0" smtClean="0">
                <a:solidFill>
                  <a:srgbClr val="FF0000"/>
                </a:solidFill>
              </a:rPr>
              <a:t>K’ung Fu-tzu(551 to 497 B.C.E).</a:t>
            </a:r>
          </a:p>
          <a:p>
            <a:pPr algn="l" rtl="0" eaLnBrk="1" fontAlgn="auto" hangingPunct="1">
              <a:spcAft>
                <a:spcPts val="0"/>
              </a:spcAft>
              <a:buFont typeface="Arial" pitchFamily="34" charset="0"/>
              <a:buChar char="•"/>
              <a:defRPr/>
            </a:pPr>
            <a:r>
              <a:rPr lang="en-US" dirty="0" smtClean="0"/>
              <a:t>Confucian ethics is described through the concepts </a:t>
            </a:r>
            <a:r>
              <a:rPr lang="en-US" dirty="0" smtClean="0">
                <a:solidFill>
                  <a:srgbClr val="00B0F0"/>
                </a:solidFill>
              </a:rPr>
              <a:t>of </a:t>
            </a:r>
            <a:r>
              <a:rPr lang="en-US" i="1" dirty="0" smtClean="0">
                <a:solidFill>
                  <a:srgbClr val="00B0F0"/>
                </a:solidFill>
              </a:rPr>
              <a:t>li </a:t>
            </a:r>
            <a:r>
              <a:rPr lang="en-US" dirty="0" smtClean="0">
                <a:solidFill>
                  <a:srgbClr val="00B0F0"/>
                </a:solidFill>
              </a:rPr>
              <a:t>and </a:t>
            </a:r>
            <a:r>
              <a:rPr lang="en-US" i="1" dirty="0" smtClean="0">
                <a:solidFill>
                  <a:srgbClr val="00B0F0"/>
                </a:solidFill>
              </a:rPr>
              <a:t>yi.</a:t>
            </a:r>
          </a:p>
          <a:p>
            <a:pPr algn="l" rtl="0" eaLnBrk="1" fontAlgn="auto" hangingPunct="1">
              <a:spcAft>
                <a:spcPts val="0"/>
              </a:spcAft>
              <a:buFont typeface="Arial" pitchFamily="34" charset="0"/>
              <a:buChar char="•"/>
              <a:defRPr/>
            </a:pPr>
            <a:r>
              <a:rPr lang="en-US" i="1" dirty="0" smtClean="0"/>
              <a:t>Li </a:t>
            </a:r>
            <a:r>
              <a:rPr lang="en-US" dirty="0" smtClean="0"/>
              <a:t>provides guidance to social orders and how humans should relate to one another.</a:t>
            </a:r>
          </a:p>
          <a:p>
            <a:pPr algn="l" rtl="0" eaLnBrk="1" fontAlgn="auto" hangingPunct="1">
              <a:spcAft>
                <a:spcPts val="0"/>
              </a:spcAft>
              <a:buFont typeface="Arial" pitchFamily="34" charset="0"/>
              <a:buChar char="•"/>
              <a:defRPr/>
            </a:pPr>
            <a:r>
              <a:rPr lang="en-US" i="1" dirty="0" smtClean="0"/>
              <a:t>Yi</a:t>
            </a:r>
            <a:r>
              <a:rPr lang="en-US" dirty="0" smtClean="0"/>
              <a:t> emphasizes the importance of ones motivations toward achieving rightness rather than emphasizing consequences.</a:t>
            </a:r>
          </a:p>
          <a:p>
            <a:pPr algn="l" rtl="0" eaLnBrk="1" fontAlgn="auto" hangingPunct="1">
              <a:spcAft>
                <a:spcPts val="0"/>
              </a:spcAft>
              <a:buFont typeface="Arial" pitchFamily="34" charset="0"/>
              <a:buChar char="•"/>
              <a:defRPr/>
            </a:pPr>
            <a:r>
              <a:rPr lang="en-US" dirty="0" smtClean="0"/>
              <a:t> Confucianism is </a:t>
            </a:r>
            <a:r>
              <a:rPr lang="en-US" dirty="0" smtClean="0">
                <a:solidFill>
                  <a:srgbClr val="00B0F0"/>
                </a:solidFill>
              </a:rPr>
              <a:t>communitarian ethical </a:t>
            </a:r>
            <a:r>
              <a:rPr lang="en-US" dirty="0" smtClean="0"/>
              <a:t>systems in which social goals, the good of society, and the importance of human relationships are valued. </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Bioethics</a:t>
            </a:r>
            <a:br>
              <a:rPr lang="en-US" smtClean="0">
                <a:cs typeface="Times New Roman" pitchFamily="18" charset="0"/>
              </a:rPr>
            </a:br>
            <a:r>
              <a:rPr lang="en-US" smtClean="0">
                <a:cs typeface="Times New Roman" pitchFamily="18" charset="0"/>
              </a:rPr>
              <a:t>definition</a:t>
            </a:r>
          </a:p>
        </p:txBody>
      </p:sp>
      <p:sp>
        <p:nvSpPr>
          <p:cNvPr id="3" name="Subtitle 2"/>
          <p:cNvSpPr>
            <a:spLocks noGrp="1"/>
          </p:cNvSpPr>
          <p:nvPr>
            <p:ph type="subTitle" idx="1"/>
          </p:nvPr>
        </p:nvSpPr>
        <p:spPr>
          <a:xfrm>
            <a:off x="1357313" y="1928813"/>
            <a:ext cx="6400800" cy="4929187"/>
          </a:xfrm>
        </p:spPr>
        <p:txBody>
          <a:bodyPr rtlCol="1">
            <a:normAutofit fontScale="92500" lnSpcReduction="10000"/>
          </a:bodyPr>
          <a:lstStyle/>
          <a:p>
            <a:pPr algn="l" rtl="0" eaLnBrk="1" fontAlgn="auto" hangingPunct="1">
              <a:spcAft>
                <a:spcPts val="0"/>
              </a:spcAft>
              <a:buFont typeface="Arial" pitchFamily="34" charset="0"/>
              <a:buChar char="•"/>
              <a:defRPr/>
            </a:pPr>
            <a:r>
              <a:rPr lang="en-US" dirty="0" smtClean="0">
                <a:solidFill>
                  <a:schemeClr val="tx1"/>
                </a:solidFill>
              </a:rPr>
              <a:t>A specific domain of ethics that focused on moral issues in the field of health care.</a:t>
            </a:r>
          </a:p>
          <a:p>
            <a:pPr algn="l" rtl="0" eaLnBrk="1" fontAlgn="auto" hangingPunct="1">
              <a:spcAft>
                <a:spcPts val="0"/>
              </a:spcAft>
              <a:buFont typeface="Arial" pitchFamily="34" charset="0"/>
              <a:buChar char="•"/>
              <a:defRPr/>
            </a:pPr>
            <a:r>
              <a:rPr lang="en-US" dirty="0" smtClean="0">
                <a:solidFill>
                  <a:schemeClr val="tx1"/>
                </a:solidFill>
              </a:rPr>
              <a:t>With the medical advances also came increased responsibilities and distress among health care professionals. Patients who would died in the past begin to have a lingering, suffering existence. </a:t>
            </a:r>
          </a:p>
          <a:p>
            <a:pPr algn="l" rtl="0" eaLnBrk="1" fontAlgn="auto" hangingPunct="1">
              <a:spcAft>
                <a:spcPts val="0"/>
              </a:spcAft>
              <a:buFont typeface="Arial" pitchFamily="34" charset="0"/>
              <a:buNone/>
              <a:defRPr/>
            </a:pPr>
            <a:r>
              <a:rPr lang="en-US" dirty="0" smtClean="0">
                <a:solidFill>
                  <a:schemeClr val="tx1"/>
                </a:solidFill>
              </a:rPr>
              <a:t>“who lives? who dies? And who decides” </a:t>
            </a:r>
          </a:p>
          <a:p>
            <a:pPr algn="l" rtl="0" eaLnBrk="1" fontAlgn="auto" hangingPunct="1">
              <a:spcAft>
                <a:spcPts val="0"/>
              </a:spcAft>
              <a:buFont typeface="Arial" pitchFamily="34" charset="0"/>
              <a:buNone/>
              <a:defRPr/>
            </a:pPr>
            <a:endParaRPr lang="en-US" dirty="0">
              <a:solidFill>
                <a:schemeClr val="tx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Bioethics </a:t>
            </a:r>
            <a:br>
              <a:rPr lang="en-US" smtClean="0">
                <a:cs typeface="Times New Roman" pitchFamily="18" charset="0"/>
              </a:rPr>
            </a:br>
            <a:r>
              <a:rPr lang="en-US" smtClean="0">
                <a:cs typeface="Times New Roman" pitchFamily="18" charset="0"/>
              </a:rPr>
              <a:t>principles</a:t>
            </a:r>
          </a:p>
        </p:txBody>
      </p:sp>
      <p:sp>
        <p:nvSpPr>
          <p:cNvPr id="3" name="Subtitle 2"/>
          <p:cNvSpPr>
            <a:spLocks noGrp="1"/>
          </p:cNvSpPr>
          <p:nvPr>
            <p:ph type="subTitle" idx="1"/>
          </p:nvPr>
        </p:nvSpPr>
        <p:spPr>
          <a:xfrm>
            <a:off x="1357313" y="1928813"/>
            <a:ext cx="6400800" cy="4929187"/>
          </a:xfrm>
        </p:spPr>
        <p:txBody>
          <a:bodyPr rtlCol="1">
            <a:normAutofit fontScale="85000" lnSpcReduction="10000"/>
          </a:bodyPr>
          <a:lstStyle/>
          <a:p>
            <a:pPr algn="l" rtl="0" eaLnBrk="1" fontAlgn="auto" hangingPunct="1">
              <a:spcAft>
                <a:spcPts val="0"/>
              </a:spcAft>
              <a:buFont typeface="Arial" pitchFamily="34" charset="0"/>
              <a:buNone/>
              <a:defRPr/>
            </a:pPr>
            <a:r>
              <a:rPr lang="en-US" dirty="0" smtClean="0">
                <a:solidFill>
                  <a:srgbClr val="FF0000"/>
                </a:solidFill>
              </a:rPr>
              <a:t> </a:t>
            </a:r>
            <a:r>
              <a:rPr lang="en-US" dirty="0" smtClean="0">
                <a:solidFill>
                  <a:schemeClr val="accent1"/>
                </a:solidFill>
              </a:rPr>
              <a:t>why do we need these principles?</a:t>
            </a:r>
          </a:p>
          <a:p>
            <a:pPr algn="l" rtl="0" eaLnBrk="1" fontAlgn="auto" hangingPunct="1">
              <a:spcAft>
                <a:spcPts val="0"/>
              </a:spcAft>
              <a:buFont typeface="Arial" pitchFamily="34" charset="0"/>
              <a:buNone/>
              <a:defRPr/>
            </a:pPr>
            <a:r>
              <a:rPr lang="en-US" dirty="0" smtClean="0">
                <a:solidFill>
                  <a:schemeClr val="accent1"/>
                </a:solidFill>
              </a:rPr>
              <a:t>World war II Nazi medical experiments and Tuskegee research in US</a:t>
            </a:r>
          </a:p>
          <a:p>
            <a:pPr algn="l" rtl="0" eaLnBrk="1" fontAlgn="auto" hangingPunct="1">
              <a:spcAft>
                <a:spcPts val="0"/>
              </a:spcAft>
              <a:buFont typeface="Arial" pitchFamily="34" charset="0"/>
              <a:buNone/>
              <a:defRPr/>
            </a:pPr>
            <a:r>
              <a:rPr lang="en-US" dirty="0" smtClean="0">
                <a:solidFill>
                  <a:schemeClr val="tx1"/>
                </a:solidFill>
              </a:rPr>
              <a:t>The principles: (four basic principles)</a:t>
            </a:r>
          </a:p>
          <a:p>
            <a:pPr algn="l" rtl="0" eaLnBrk="1" fontAlgn="auto" hangingPunct="1">
              <a:spcAft>
                <a:spcPts val="0"/>
              </a:spcAft>
              <a:buFont typeface="Arial" pitchFamily="34" charset="0"/>
              <a:buChar char="•"/>
              <a:defRPr/>
            </a:pPr>
            <a:r>
              <a:rPr lang="en-US" dirty="0" smtClean="0">
                <a:solidFill>
                  <a:srgbClr val="FF0000"/>
                </a:solidFill>
              </a:rPr>
              <a:t>Autonomy (respect for autonomy)</a:t>
            </a:r>
          </a:p>
          <a:p>
            <a:pPr algn="l" rtl="0" eaLnBrk="1" fontAlgn="auto" hangingPunct="1">
              <a:spcAft>
                <a:spcPts val="0"/>
              </a:spcAft>
              <a:buFont typeface="Arial" pitchFamily="34" charset="0"/>
              <a:buChar char="•"/>
              <a:defRPr/>
            </a:pPr>
            <a:r>
              <a:rPr lang="en-US" dirty="0" smtClean="0"/>
              <a:t>Veracity</a:t>
            </a:r>
          </a:p>
          <a:p>
            <a:pPr algn="l" rtl="0" eaLnBrk="1" fontAlgn="auto" hangingPunct="1">
              <a:spcAft>
                <a:spcPts val="0"/>
              </a:spcAft>
              <a:buFont typeface="Arial" pitchFamily="34" charset="0"/>
              <a:buChar char="•"/>
              <a:defRPr/>
            </a:pPr>
            <a:r>
              <a:rPr lang="en-US" dirty="0" smtClean="0">
                <a:solidFill>
                  <a:srgbClr val="FF0000"/>
                </a:solidFill>
              </a:rPr>
              <a:t>Beneficence</a:t>
            </a:r>
          </a:p>
          <a:p>
            <a:pPr algn="l" rtl="0" eaLnBrk="1" fontAlgn="auto" hangingPunct="1">
              <a:spcAft>
                <a:spcPts val="0"/>
              </a:spcAft>
              <a:buFont typeface="Arial" pitchFamily="34" charset="0"/>
              <a:buChar char="•"/>
              <a:defRPr/>
            </a:pPr>
            <a:r>
              <a:rPr lang="en-US" dirty="0" smtClean="0">
                <a:solidFill>
                  <a:srgbClr val="FF0000"/>
                </a:solidFill>
              </a:rPr>
              <a:t>Nonmaleficence</a:t>
            </a:r>
          </a:p>
          <a:p>
            <a:pPr algn="l" rtl="0" eaLnBrk="1" fontAlgn="auto" hangingPunct="1">
              <a:spcAft>
                <a:spcPts val="0"/>
              </a:spcAft>
              <a:buFont typeface="Arial" pitchFamily="34" charset="0"/>
              <a:buChar char="•"/>
              <a:defRPr/>
            </a:pPr>
            <a:r>
              <a:rPr lang="en-US" dirty="0" smtClean="0"/>
              <a:t>Confidentiality</a:t>
            </a:r>
          </a:p>
          <a:p>
            <a:pPr algn="l" rtl="0" eaLnBrk="1" fontAlgn="auto" hangingPunct="1">
              <a:spcAft>
                <a:spcPts val="0"/>
              </a:spcAft>
              <a:buFont typeface="Arial" pitchFamily="34" charset="0"/>
              <a:buChar char="•"/>
              <a:defRPr/>
            </a:pPr>
            <a:r>
              <a:rPr lang="en-US" dirty="0" smtClean="0"/>
              <a:t>Role Fidelity</a:t>
            </a:r>
          </a:p>
          <a:p>
            <a:pPr algn="l" rtl="0" eaLnBrk="1" fontAlgn="auto" hangingPunct="1">
              <a:spcAft>
                <a:spcPts val="0"/>
              </a:spcAft>
              <a:buFont typeface="Arial" pitchFamily="34" charset="0"/>
              <a:buChar char="•"/>
              <a:defRPr/>
            </a:pPr>
            <a:r>
              <a:rPr lang="en-US" dirty="0" smtClean="0">
                <a:solidFill>
                  <a:srgbClr val="FF0000"/>
                </a:solidFill>
              </a:rPr>
              <a:t>Formal justice</a:t>
            </a:r>
            <a:endParaRPr lang="en-US" dirty="0">
              <a:solidFill>
                <a:srgbClr val="FF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Autonomy </a:t>
            </a:r>
          </a:p>
        </p:txBody>
      </p:sp>
      <p:sp>
        <p:nvSpPr>
          <p:cNvPr id="3" name="Subtitle 2"/>
          <p:cNvSpPr>
            <a:spLocks noGrp="1"/>
          </p:cNvSpPr>
          <p:nvPr>
            <p:ph type="subTitle" idx="1"/>
          </p:nvPr>
        </p:nvSpPr>
        <p:spPr>
          <a:xfrm>
            <a:off x="1357313" y="1557338"/>
            <a:ext cx="6400800" cy="5300662"/>
          </a:xfrm>
        </p:spPr>
        <p:txBody>
          <a:bodyPr rtlCol="1">
            <a:normAutofit fontScale="77500" lnSpcReduction="20000"/>
          </a:bodyPr>
          <a:lstStyle/>
          <a:p>
            <a:pPr marL="274320" indent="-274320" algn="l" rtl="0" eaLnBrk="1" fontAlgn="auto" hangingPunct="1">
              <a:spcAft>
                <a:spcPts val="0"/>
              </a:spcAft>
              <a:buFont typeface="Wingdings 2"/>
              <a:buChar char=""/>
              <a:defRPr/>
            </a:pPr>
            <a:r>
              <a:rPr lang="en-US" dirty="0" smtClean="0">
                <a:solidFill>
                  <a:srgbClr val="FF0000"/>
                </a:solidFill>
              </a:rPr>
              <a:t>Self-determination</a:t>
            </a:r>
          </a:p>
          <a:p>
            <a:pPr marL="274320" indent="-274320" algn="l" rtl="0" eaLnBrk="1" fontAlgn="auto" hangingPunct="1">
              <a:spcAft>
                <a:spcPts val="0"/>
              </a:spcAft>
              <a:buFont typeface="Wingdings 2"/>
              <a:buChar char=""/>
              <a:defRPr/>
            </a:pPr>
            <a:r>
              <a:rPr lang="en-US" dirty="0" smtClean="0">
                <a:solidFill>
                  <a:schemeClr val="accent1"/>
                </a:solidFill>
              </a:rPr>
              <a:t>Elements:</a:t>
            </a:r>
          </a:p>
          <a:p>
            <a:pPr marL="514350" indent="-514350" algn="l" rtl="0" eaLnBrk="1" fontAlgn="auto" hangingPunct="1">
              <a:spcAft>
                <a:spcPts val="0"/>
              </a:spcAft>
              <a:buFont typeface="Wingdings 2"/>
              <a:buAutoNum type="arabicPeriod"/>
              <a:defRPr/>
            </a:pPr>
            <a:r>
              <a:rPr lang="en-US" dirty="0" smtClean="0"/>
              <a:t>The ability to decide.</a:t>
            </a:r>
          </a:p>
          <a:p>
            <a:pPr marL="514350" indent="-514350" algn="l" rtl="0" eaLnBrk="1" fontAlgn="auto" hangingPunct="1">
              <a:spcAft>
                <a:spcPts val="0"/>
              </a:spcAft>
              <a:buFont typeface="Wingdings 2"/>
              <a:buAutoNum type="arabicPeriod"/>
              <a:defRPr/>
            </a:pPr>
            <a:r>
              <a:rPr lang="en-US" dirty="0" smtClean="0"/>
              <a:t>The power to act on your decisions</a:t>
            </a:r>
          </a:p>
          <a:p>
            <a:pPr marL="514350" indent="-514350" algn="l" rtl="0" eaLnBrk="1" fontAlgn="auto" hangingPunct="1">
              <a:spcAft>
                <a:spcPts val="0"/>
              </a:spcAft>
              <a:buFont typeface="Wingdings 2"/>
              <a:buAutoNum type="arabicPeriod"/>
              <a:defRPr/>
            </a:pPr>
            <a:r>
              <a:rPr lang="en-US" dirty="0" smtClean="0"/>
              <a:t>A respect for the individual autonomy of others.</a:t>
            </a:r>
          </a:p>
          <a:p>
            <a:pPr marL="514350" indent="-514350" algn="l" rtl="0" eaLnBrk="1" fontAlgn="auto" hangingPunct="1">
              <a:spcAft>
                <a:spcPts val="0"/>
              </a:spcAft>
              <a:buFont typeface="Arial" pitchFamily="34" charset="0"/>
              <a:buNone/>
              <a:defRPr/>
            </a:pPr>
            <a:r>
              <a:rPr lang="en-US" dirty="0" smtClean="0">
                <a:solidFill>
                  <a:schemeClr val="accent1"/>
                </a:solidFill>
              </a:rPr>
              <a:t>Applications to this principle</a:t>
            </a:r>
            <a:r>
              <a:rPr lang="en-US" dirty="0" smtClean="0"/>
              <a:t>:</a:t>
            </a:r>
          </a:p>
          <a:p>
            <a:pPr marL="514350" indent="-514350" algn="l" rtl="0" eaLnBrk="1" fontAlgn="auto" hangingPunct="1">
              <a:spcAft>
                <a:spcPts val="0"/>
              </a:spcAft>
              <a:buFont typeface="Arial" pitchFamily="34" charset="0"/>
              <a:buNone/>
              <a:defRPr/>
            </a:pPr>
            <a:r>
              <a:rPr lang="en-US" dirty="0" smtClean="0"/>
              <a:t>1- informed consent</a:t>
            </a:r>
          </a:p>
          <a:p>
            <a:pPr marL="514350" indent="-514350" algn="l" rtl="0" eaLnBrk="1" fontAlgn="auto" hangingPunct="1">
              <a:spcAft>
                <a:spcPts val="0"/>
              </a:spcAft>
              <a:buFont typeface="Arial" pitchFamily="34" charset="0"/>
              <a:buNone/>
              <a:defRPr/>
            </a:pPr>
            <a:r>
              <a:rPr lang="en-US" dirty="0" smtClean="0"/>
              <a:t>2- patient self-determination act (1990)</a:t>
            </a:r>
          </a:p>
          <a:p>
            <a:pPr marL="514350" indent="-514350" algn="l" rtl="0" eaLnBrk="1" fontAlgn="auto" hangingPunct="1">
              <a:spcAft>
                <a:spcPts val="0"/>
              </a:spcAft>
              <a:buFont typeface="Arial" pitchFamily="34" charset="0"/>
              <a:buNone/>
              <a:defRPr/>
            </a:pPr>
            <a:r>
              <a:rPr lang="en-US" dirty="0" smtClean="0">
                <a:solidFill>
                  <a:schemeClr val="tx1"/>
                </a:solidFill>
              </a:rPr>
              <a:t>Other applications? Maintaining privacy, confidentiality, refusal of treatment and other patient’s rights.</a:t>
            </a:r>
          </a:p>
          <a:p>
            <a:pPr marL="514350" indent="-514350" algn="l" rtl="0" eaLnBrk="1" fontAlgn="auto" hangingPunct="1">
              <a:spcAft>
                <a:spcPts val="0"/>
              </a:spcAft>
              <a:buFont typeface="Arial" pitchFamily="34" charset="0"/>
              <a:buNone/>
              <a:defRPr/>
            </a:pPr>
            <a:r>
              <a:rPr lang="en-US" dirty="0" smtClean="0"/>
              <a:t>When restrictions can be applied to individual’s autonomy??</a:t>
            </a:r>
          </a:p>
          <a:p>
            <a:pPr algn="l" rtl="0" eaLnBrk="1" fontAlgn="auto" hangingPunct="1">
              <a:spcAft>
                <a:spcPts val="0"/>
              </a:spcAft>
              <a:buFont typeface="Arial" pitchFamily="34" charset="0"/>
              <a:buNone/>
              <a:defRPr/>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Veracity</a:t>
            </a:r>
            <a:br>
              <a:rPr lang="en-US" smtClean="0">
                <a:cs typeface="Times New Roman" pitchFamily="18" charset="0"/>
              </a:rPr>
            </a:br>
            <a:endParaRPr lang="en-US" smtClean="0">
              <a:cs typeface="Times New Roman" pitchFamily="18" charset="0"/>
            </a:endParaRPr>
          </a:p>
        </p:txBody>
      </p:sp>
      <p:sp>
        <p:nvSpPr>
          <p:cNvPr id="3" name="Subtitle 2"/>
          <p:cNvSpPr>
            <a:spLocks noGrp="1"/>
          </p:cNvSpPr>
          <p:nvPr>
            <p:ph type="subTitle" idx="1"/>
          </p:nvPr>
        </p:nvSpPr>
        <p:spPr>
          <a:xfrm>
            <a:off x="1357313" y="1928813"/>
            <a:ext cx="6400800" cy="4929187"/>
          </a:xfrm>
        </p:spPr>
        <p:txBody>
          <a:bodyPr rtlCol="1">
            <a:normAutofit fontScale="92500"/>
          </a:bodyPr>
          <a:lstStyle/>
          <a:p>
            <a:pPr algn="l" rtl="0" eaLnBrk="1" fontAlgn="auto" hangingPunct="1">
              <a:spcAft>
                <a:spcPts val="0"/>
              </a:spcAft>
              <a:buFont typeface="Arial" pitchFamily="34" charset="0"/>
              <a:buChar char="•"/>
              <a:defRPr/>
            </a:pPr>
            <a:r>
              <a:rPr lang="en-US" dirty="0" smtClean="0"/>
              <a:t>The duty to tell the truth and not to deceive others (</a:t>
            </a:r>
            <a:r>
              <a:rPr lang="en-US" dirty="0" smtClean="0">
                <a:solidFill>
                  <a:schemeClr val="tx1"/>
                </a:solidFill>
              </a:rPr>
              <a:t>how does it relate to autonomy?)</a:t>
            </a:r>
            <a:endParaRPr lang="en-US" dirty="0" smtClean="0"/>
          </a:p>
          <a:p>
            <a:pPr algn="l" rtl="0" eaLnBrk="1" fontAlgn="auto" hangingPunct="1">
              <a:spcAft>
                <a:spcPts val="0"/>
              </a:spcAft>
              <a:buFont typeface="Arial" pitchFamily="34" charset="0"/>
              <a:buChar char="•"/>
              <a:defRPr/>
            </a:pPr>
            <a:r>
              <a:rPr lang="en-US" dirty="0" smtClean="0"/>
              <a:t>When faced with situations in which lying seems a rational solution, other alternatives must be sought.</a:t>
            </a:r>
          </a:p>
          <a:p>
            <a:pPr algn="l" rtl="0" eaLnBrk="1" fontAlgn="auto" hangingPunct="1">
              <a:spcAft>
                <a:spcPts val="0"/>
              </a:spcAft>
              <a:buFont typeface="Arial" pitchFamily="34" charset="0"/>
              <a:buChar char="•"/>
              <a:defRPr/>
            </a:pPr>
            <a:r>
              <a:rPr lang="en-US" dirty="0" smtClean="0"/>
              <a:t>The harm to patient autonomy and the potential loss of practitioner credibility makes lying to patients a practice that in almost all cases should be avoided. </a:t>
            </a:r>
          </a:p>
          <a:p>
            <a:pPr algn="l" rtl="0" eaLnBrk="1" fontAlgn="auto" hangingPunct="1">
              <a:spcAft>
                <a:spcPts val="0"/>
              </a:spcAft>
              <a:buFont typeface="Arial" pitchFamily="34" charset="0"/>
              <a:buChar char="•"/>
              <a:defRPr/>
            </a:pPr>
            <a:endParaRPr lang="en-US" dirty="0" smtClean="0"/>
          </a:p>
          <a:p>
            <a:pPr algn="l" rtl="0" eaLnBrk="1" fontAlgn="auto" hangingPunct="1">
              <a:spcAft>
                <a:spcPts val="0"/>
              </a:spcAft>
              <a:buFont typeface="Arial" pitchFamily="34" charset="0"/>
              <a:buNone/>
              <a:defRPr/>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500" y="214313"/>
            <a:ext cx="7772400" cy="1470025"/>
          </a:xfrm>
        </p:spPr>
        <p:txBody>
          <a:bodyPr rtlCol="1">
            <a:normAutofit fontScale="90000"/>
          </a:bodyPr>
          <a:lstStyle/>
          <a:p>
            <a:pPr rtl="0" eaLnBrk="1" fontAlgn="auto" hangingPunct="1">
              <a:spcAft>
                <a:spcPts val="0"/>
              </a:spcAft>
              <a:defRPr/>
            </a:pPr>
            <a:r>
              <a:rPr lang="en-US" dirty="0" smtClean="0"/>
              <a:t> Beneficence and Nonmaleficence   </a:t>
            </a:r>
            <a:br>
              <a:rPr lang="en-US" dirty="0" smtClean="0"/>
            </a:br>
            <a:endParaRPr lang="en-US" dirty="0"/>
          </a:p>
        </p:txBody>
      </p:sp>
      <p:sp>
        <p:nvSpPr>
          <p:cNvPr id="3" name="Subtitle 2"/>
          <p:cNvSpPr>
            <a:spLocks noGrp="1"/>
          </p:cNvSpPr>
          <p:nvPr>
            <p:ph type="subTitle" idx="1"/>
          </p:nvPr>
        </p:nvSpPr>
        <p:spPr>
          <a:xfrm>
            <a:off x="1357313" y="1412875"/>
            <a:ext cx="6400800" cy="5445125"/>
          </a:xfrm>
        </p:spPr>
        <p:txBody>
          <a:bodyPr rtlCol="1">
            <a:normAutofit fontScale="70000" lnSpcReduction="20000"/>
          </a:bodyPr>
          <a:lstStyle/>
          <a:p>
            <a:pPr algn="l" rtl="0" eaLnBrk="1" fontAlgn="auto" hangingPunct="1">
              <a:spcAft>
                <a:spcPts val="0"/>
              </a:spcAft>
              <a:buFont typeface="Arial" pitchFamily="34" charset="0"/>
              <a:buChar char="•"/>
              <a:defRPr/>
            </a:pPr>
            <a:r>
              <a:rPr lang="en-US" dirty="0" smtClean="0"/>
              <a:t>Health care professionals try to do good (beneficence), but if for some reason they cannot do good, they at least do no harm.</a:t>
            </a:r>
          </a:p>
          <a:p>
            <a:pPr algn="l" rtl="0" eaLnBrk="1" fontAlgn="auto" hangingPunct="1">
              <a:spcAft>
                <a:spcPts val="0"/>
              </a:spcAft>
              <a:buFont typeface="Arial" pitchFamily="34" charset="0"/>
              <a:buChar char="•"/>
              <a:defRPr/>
            </a:pPr>
            <a:r>
              <a:rPr lang="en-US" dirty="0" smtClean="0">
                <a:solidFill>
                  <a:srgbClr val="FF0000"/>
                </a:solidFill>
              </a:rPr>
              <a:t>Beneficence:</a:t>
            </a:r>
            <a:r>
              <a:rPr lang="en-US" dirty="0" smtClean="0"/>
              <a:t> The duty to do good and prevent or remove harm.</a:t>
            </a:r>
          </a:p>
          <a:p>
            <a:pPr algn="l" rtl="0" eaLnBrk="1" fontAlgn="auto" hangingPunct="1">
              <a:spcAft>
                <a:spcPts val="0"/>
              </a:spcAft>
              <a:buFont typeface="Arial" pitchFamily="34" charset="0"/>
              <a:buChar char="•"/>
              <a:defRPr/>
            </a:pPr>
            <a:r>
              <a:rPr lang="en-US" dirty="0" smtClean="0">
                <a:solidFill>
                  <a:srgbClr val="FF0000"/>
                </a:solidFill>
              </a:rPr>
              <a:t>Nonmaleficence: </a:t>
            </a:r>
            <a:r>
              <a:rPr lang="en-US" dirty="0" smtClean="0"/>
              <a:t>do no harm (medical futility), (slippery slope argument) &amp; (double effect).</a:t>
            </a:r>
          </a:p>
          <a:p>
            <a:pPr algn="l" rtl="0" eaLnBrk="1" fontAlgn="auto" hangingPunct="1">
              <a:spcAft>
                <a:spcPts val="0"/>
              </a:spcAft>
              <a:buFont typeface="Arial" pitchFamily="34" charset="0"/>
              <a:buNone/>
              <a:defRPr/>
            </a:pPr>
            <a:r>
              <a:rPr lang="en-US" dirty="0" smtClean="0">
                <a:solidFill>
                  <a:schemeClr val="accent1"/>
                </a:solidFill>
              </a:rPr>
              <a:t>Concepts related to Nonmaleficence: </a:t>
            </a:r>
            <a:r>
              <a:rPr lang="en-US" dirty="0" smtClean="0"/>
              <a:t>negligence and extraordinary or ordinary treatments.</a:t>
            </a:r>
          </a:p>
          <a:p>
            <a:pPr algn="l" rtl="0" eaLnBrk="1" fontAlgn="auto" hangingPunct="1">
              <a:spcAft>
                <a:spcPts val="0"/>
              </a:spcAft>
              <a:buFont typeface="Arial" pitchFamily="34" charset="0"/>
              <a:buNone/>
              <a:defRPr/>
            </a:pPr>
            <a:r>
              <a:rPr lang="en-US" dirty="0" smtClean="0">
                <a:solidFill>
                  <a:schemeClr val="accent1"/>
                </a:solidFill>
              </a:rPr>
              <a:t>Principles of Nonmaleficence</a:t>
            </a:r>
            <a:r>
              <a:rPr lang="en-US" dirty="0" smtClean="0"/>
              <a:t>:  </a:t>
            </a:r>
          </a:p>
          <a:p>
            <a:pPr algn="l" rtl="0" eaLnBrk="1" fontAlgn="auto" hangingPunct="1">
              <a:spcAft>
                <a:spcPts val="0"/>
              </a:spcAft>
              <a:buFont typeface="Arial" pitchFamily="34" charset="0"/>
              <a:buNone/>
              <a:defRPr/>
            </a:pPr>
            <a:r>
              <a:rPr lang="en-US" dirty="0" smtClean="0"/>
              <a:t>• Do not kill.</a:t>
            </a:r>
          </a:p>
          <a:p>
            <a:pPr algn="l" rtl="0" eaLnBrk="1" fontAlgn="auto" hangingPunct="1">
              <a:spcAft>
                <a:spcPts val="0"/>
              </a:spcAft>
              <a:buFont typeface="Arial" pitchFamily="34" charset="0"/>
              <a:buNone/>
              <a:defRPr/>
            </a:pPr>
            <a:r>
              <a:rPr lang="en-US" dirty="0" smtClean="0"/>
              <a:t>• Do not cause needless pain.</a:t>
            </a:r>
          </a:p>
          <a:p>
            <a:pPr algn="l" rtl="0" eaLnBrk="1" fontAlgn="auto" hangingPunct="1">
              <a:spcAft>
                <a:spcPts val="0"/>
              </a:spcAft>
              <a:buFont typeface="Arial" pitchFamily="34" charset="0"/>
              <a:buNone/>
              <a:defRPr/>
            </a:pPr>
            <a:r>
              <a:rPr lang="en-US" dirty="0" smtClean="0"/>
              <a:t>• Do not incapacitate others (Beauchamp and Childress, 194).</a:t>
            </a:r>
          </a:p>
          <a:p>
            <a:pPr algn="l" rtl="0" eaLnBrk="1" fontAlgn="auto" hangingPunct="1">
              <a:spcAft>
                <a:spcPts val="0"/>
              </a:spcAft>
              <a:buFont typeface="Arial" pitchFamily="34" charset="0"/>
              <a:buNone/>
              <a:defRPr/>
            </a:pPr>
            <a:r>
              <a:rPr lang="en-US" dirty="0" smtClean="0"/>
              <a:t>⇒ The important point to notice is that each of these principles can be</a:t>
            </a:r>
          </a:p>
          <a:p>
            <a:pPr algn="l" rtl="0" eaLnBrk="1" fontAlgn="auto" hangingPunct="1">
              <a:spcAft>
                <a:spcPts val="0"/>
              </a:spcAft>
              <a:buFont typeface="Arial" pitchFamily="34" charset="0"/>
              <a:buNone/>
              <a:defRPr/>
            </a:pPr>
            <a:r>
              <a:rPr lang="en-US" dirty="0" smtClean="0"/>
              <a:t>met by </a:t>
            </a:r>
            <a:r>
              <a:rPr lang="en-US" i="1" dirty="0" smtClean="0"/>
              <a:t>doing nothing.</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endParaRPr lang="en-US" smtClean="0">
              <a:cs typeface="Times New Roman" pitchFamily="18" charset="0"/>
            </a:endParaRPr>
          </a:p>
        </p:txBody>
      </p:sp>
      <p:pic>
        <p:nvPicPr>
          <p:cNvPr id="54275" name="Picture 2" descr="C:\Users\hp\Desktop\Picture1.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00063" y="476250"/>
            <a:ext cx="8143875" cy="5832475"/>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عنوان 1"/>
          <p:cNvSpPr>
            <a:spLocks noGrp="1"/>
          </p:cNvSpPr>
          <p:nvPr>
            <p:ph type="ctrTitle"/>
          </p:nvPr>
        </p:nvSpPr>
        <p:spPr>
          <a:xfrm>
            <a:off x="642938" y="285750"/>
            <a:ext cx="7772400" cy="1470025"/>
          </a:xfrm>
        </p:spPr>
        <p:txBody>
          <a:bodyPr/>
          <a:lstStyle/>
          <a:p>
            <a:pPr eaLnBrk="1" hangingPunct="1"/>
            <a:r>
              <a:rPr lang="en-US" smtClean="0">
                <a:cs typeface="Times New Roman" pitchFamily="18" charset="0"/>
              </a:rPr>
              <a:t>Introduction </a:t>
            </a:r>
            <a:endParaRPr lang="ar-SA" smtClean="0"/>
          </a:p>
        </p:txBody>
      </p:sp>
      <p:sp>
        <p:nvSpPr>
          <p:cNvPr id="3" name="عنوان فرعي 2"/>
          <p:cNvSpPr>
            <a:spLocks noGrp="1"/>
          </p:cNvSpPr>
          <p:nvPr>
            <p:ph type="subTitle" idx="1"/>
          </p:nvPr>
        </p:nvSpPr>
        <p:spPr>
          <a:xfrm>
            <a:off x="1500188" y="1500188"/>
            <a:ext cx="6400800" cy="5072062"/>
          </a:xfrm>
        </p:spPr>
        <p:txBody>
          <a:bodyPr rtlCol="1">
            <a:normAutofit/>
          </a:bodyPr>
          <a:lstStyle/>
          <a:p>
            <a:pPr algn="l" rtl="0" eaLnBrk="1" fontAlgn="auto" hangingPunct="1">
              <a:spcAft>
                <a:spcPts val="0"/>
              </a:spcAft>
              <a:buFont typeface="Arial" pitchFamily="34" charset="0"/>
              <a:buNone/>
              <a:defRPr/>
            </a:pPr>
            <a:r>
              <a:rPr lang="en-US" dirty="0" smtClean="0"/>
              <a:t>Changes in interprofessional roles, advances in medical technology, availability of information online, revisions in patient care delivery systems, and heightened economic constraints, have increased the complexity of ethical issues in the health care setting. </a:t>
            </a:r>
            <a:endParaRPr lang="ar-SA" dirty="0">
              <a:solidFill>
                <a:schemeClr val="accent5">
                  <a:lumMod val="75000"/>
                </a:schemeClr>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Paternalism</a:t>
            </a:r>
            <a:br>
              <a:rPr lang="en-US" smtClean="0">
                <a:cs typeface="Times New Roman" pitchFamily="18" charset="0"/>
              </a:rPr>
            </a:br>
            <a:r>
              <a:rPr lang="en-US" smtClean="0">
                <a:cs typeface="Times New Roman" pitchFamily="18" charset="0"/>
              </a:rPr>
              <a:t>(an ethical conflict)</a:t>
            </a:r>
          </a:p>
        </p:txBody>
      </p:sp>
      <p:sp>
        <p:nvSpPr>
          <p:cNvPr id="3" name="Subtitle 2"/>
          <p:cNvSpPr>
            <a:spLocks noGrp="1"/>
          </p:cNvSpPr>
          <p:nvPr>
            <p:ph type="subTitle" idx="1"/>
          </p:nvPr>
        </p:nvSpPr>
        <p:spPr>
          <a:xfrm>
            <a:off x="1357313" y="1928813"/>
            <a:ext cx="6400800" cy="4929187"/>
          </a:xfrm>
        </p:spPr>
        <p:txBody>
          <a:bodyPr rtlCol="1">
            <a:normAutofit fontScale="92500" lnSpcReduction="20000"/>
          </a:bodyPr>
          <a:lstStyle/>
          <a:p>
            <a:pPr algn="l" rtl="0" eaLnBrk="1" fontAlgn="auto" hangingPunct="1">
              <a:spcAft>
                <a:spcPts val="0"/>
              </a:spcAft>
              <a:buFont typeface="Arial" pitchFamily="34" charset="0"/>
              <a:buChar char="•"/>
              <a:defRPr/>
            </a:pPr>
            <a:r>
              <a:rPr lang="en-US" i="1" dirty="0" smtClean="0"/>
              <a:t>Medical paternalism is acting without consent or overriding a person’s</a:t>
            </a:r>
          </a:p>
          <a:p>
            <a:pPr algn="l" rtl="0" eaLnBrk="1" fontAlgn="auto" hangingPunct="1">
              <a:spcAft>
                <a:spcPts val="0"/>
              </a:spcAft>
              <a:buFont typeface="Arial" pitchFamily="34" charset="0"/>
              <a:buNone/>
              <a:defRPr/>
            </a:pPr>
            <a:r>
              <a:rPr lang="en-US" dirty="0" smtClean="0"/>
              <a:t>wishes, wants, or actions, in order to benefit the patient or prevent</a:t>
            </a:r>
          </a:p>
          <a:p>
            <a:pPr algn="l" rtl="0" eaLnBrk="1" fontAlgn="auto" hangingPunct="1">
              <a:spcAft>
                <a:spcPts val="0"/>
              </a:spcAft>
              <a:buFont typeface="Arial" pitchFamily="34" charset="0"/>
              <a:buNone/>
              <a:defRPr/>
            </a:pPr>
            <a:r>
              <a:rPr lang="en-US" dirty="0" smtClean="0"/>
              <a:t>harm to him or her.</a:t>
            </a:r>
          </a:p>
          <a:p>
            <a:pPr algn="l" rtl="0" eaLnBrk="1" fontAlgn="auto" hangingPunct="1">
              <a:spcAft>
                <a:spcPts val="0"/>
              </a:spcAft>
              <a:buFont typeface="Arial" pitchFamily="34" charset="0"/>
              <a:buNone/>
              <a:defRPr/>
            </a:pPr>
            <a:r>
              <a:rPr lang="en-US" dirty="0" smtClean="0">
                <a:solidFill>
                  <a:schemeClr val="accent1"/>
                </a:solidFill>
              </a:rPr>
              <a:t>• </a:t>
            </a:r>
            <a:r>
              <a:rPr lang="en-US" i="1" dirty="0" smtClean="0">
                <a:solidFill>
                  <a:schemeClr val="accent1"/>
                </a:solidFill>
              </a:rPr>
              <a:t>Weak paternalism:</a:t>
            </a:r>
            <a:r>
              <a:rPr lang="en-US" i="1" dirty="0" smtClean="0"/>
              <a:t> acting for the benefit of an incompetent patient, is</a:t>
            </a:r>
          </a:p>
          <a:p>
            <a:pPr algn="l" rtl="0" eaLnBrk="1" fontAlgn="auto" hangingPunct="1">
              <a:spcAft>
                <a:spcPts val="0"/>
              </a:spcAft>
              <a:buFont typeface="Arial" pitchFamily="34" charset="0"/>
              <a:buNone/>
              <a:defRPr/>
            </a:pPr>
            <a:r>
              <a:rPr lang="en-US" dirty="0" smtClean="0"/>
              <a:t>justified in some cases in order to restore that person’s competence,</a:t>
            </a:r>
          </a:p>
          <a:p>
            <a:pPr algn="l" rtl="0" eaLnBrk="1" fontAlgn="auto" hangingPunct="1">
              <a:spcAft>
                <a:spcPts val="0"/>
              </a:spcAft>
              <a:buFont typeface="Arial" pitchFamily="34" charset="0"/>
              <a:buNone/>
              <a:defRPr/>
            </a:pPr>
            <a:r>
              <a:rPr lang="en-US" dirty="0" smtClean="0"/>
              <a:t>or in order to protect a confused patient from harm.</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r>
              <a:rPr lang="en-US" smtClean="0">
                <a:cs typeface="Times New Roman" pitchFamily="18" charset="0"/>
              </a:rPr>
              <a:t>Strong paternalism</a:t>
            </a:r>
          </a:p>
        </p:txBody>
      </p:sp>
      <p:sp>
        <p:nvSpPr>
          <p:cNvPr id="3" name="Content Placeholder 2"/>
          <p:cNvSpPr>
            <a:spLocks noGrp="1"/>
          </p:cNvSpPr>
          <p:nvPr>
            <p:ph idx="1"/>
          </p:nvPr>
        </p:nvSpPr>
        <p:spPr/>
        <p:txBody>
          <a:bodyPr rtlCol="1">
            <a:normAutofit fontScale="55000" lnSpcReduction="20000"/>
          </a:bodyPr>
          <a:lstStyle/>
          <a:p>
            <a:pPr algn="l" rtl="0" eaLnBrk="1" fontAlgn="auto" hangingPunct="1">
              <a:spcAft>
                <a:spcPts val="0"/>
              </a:spcAft>
              <a:buFont typeface="Arial" pitchFamily="34" charset="0"/>
              <a:buNone/>
              <a:defRPr/>
            </a:pPr>
            <a:r>
              <a:rPr lang="en-US" dirty="0" smtClean="0">
                <a:solidFill>
                  <a:schemeClr val="accent1"/>
                </a:solidFill>
              </a:rPr>
              <a:t>• </a:t>
            </a:r>
            <a:r>
              <a:rPr lang="en-US" i="1" dirty="0" smtClean="0">
                <a:solidFill>
                  <a:schemeClr val="accent1"/>
                </a:solidFill>
              </a:rPr>
              <a:t>Strong paternalism:</a:t>
            </a:r>
          </a:p>
          <a:p>
            <a:pPr algn="l" rtl="0" eaLnBrk="1" fontAlgn="auto" hangingPunct="1">
              <a:spcAft>
                <a:spcPts val="0"/>
              </a:spcAft>
              <a:buFont typeface="Arial" pitchFamily="34" charset="0"/>
              <a:buNone/>
              <a:defRPr/>
            </a:pPr>
            <a:r>
              <a:rPr lang="en-US" i="1" dirty="0" smtClean="0"/>
              <a:t> the overriding of a competent patent’s explicit</a:t>
            </a:r>
          </a:p>
          <a:p>
            <a:pPr algn="l" rtl="0" eaLnBrk="1" fontAlgn="auto" hangingPunct="1">
              <a:spcAft>
                <a:spcPts val="0"/>
              </a:spcAft>
              <a:buFont typeface="Arial" pitchFamily="34" charset="0"/>
              <a:buNone/>
              <a:defRPr/>
            </a:pPr>
            <a:r>
              <a:rPr lang="en-US" dirty="0" smtClean="0"/>
              <a:t>wishes, is generally rejected since it violates autonomy; falsely</a:t>
            </a:r>
          </a:p>
          <a:p>
            <a:pPr algn="l" rtl="0" eaLnBrk="1" fontAlgn="auto" hangingPunct="1">
              <a:spcAft>
                <a:spcPts val="0"/>
              </a:spcAft>
              <a:buFont typeface="Arial" pitchFamily="34" charset="0"/>
              <a:buNone/>
              <a:defRPr/>
            </a:pPr>
            <a:r>
              <a:rPr lang="en-US" dirty="0" smtClean="0"/>
              <a:t>presumes independent knowledge of what is best for the patient; and</a:t>
            </a:r>
          </a:p>
          <a:p>
            <a:pPr algn="l" rtl="0" eaLnBrk="1" fontAlgn="auto" hangingPunct="1">
              <a:spcAft>
                <a:spcPts val="0"/>
              </a:spcAft>
              <a:buFont typeface="Arial" pitchFamily="34" charset="0"/>
              <a:buNone/>
              <a:defRPr/>
            </a:pPr>
            <a:r>
              <a:rPr lang="en-US" dirty="0" smtClean="0"/>
              <a:t>falsely presuppose that there is a clear, objective set of values</a:t>
            </a:r>
          </a:p>
          <a:p>
            <a:pPr algn="l" rtl="0" eaLnBrk="1" fontAlgn="auto" hangingPunct="1">
              <a:spcAft>
                <a:spcPts val="0"/>
              </a:spcAft>
              <a:buFont typeface="Arial" pitchFamily="34" charset="0"/>
              <a:buNone/>
              <a:defRPr/>
            </a:pPr>
            <a:r>
              <a:rPr lang="en-US" dirty="0" smtClean="0"/>
              <a:t>governing such decisions. (See AMA Code, 8.08.) As a result,</a:t>
            </a:r>
          </a:p>
          <a:p>
            <a:pPr algn="l" rtl="0" eaLnBrk="1" fontAlgn="auto" hangingPunct="1">
              <a:spcAft>
                <a:spcPts val="0"/>
              </a:spcAft>
              <a:buFont typeface="Arial" pitchFamily="34" charset="0"/>
              <a:buNone/>
              <a:defRPr/>
            </a:pPr>
            <a:r>
              <a:rPr lang="en-US" dirty="0" smtClean="0"/>
              <a:t>patients have the right to refuse treatment. </a:t>
            </a:r>
          </a:p>
          <a:p>
            <a:pPr algn="l" rtl="0" eaLnBrk="1" fontAlgn="auto" hangingPunct="1">
              <a:spcAft>
                <a:spcPts val="0"/>
              </a:spcAft>
              <a:buFont typeface="Arial" pitchFamily="34" charset="0"/>
              <a:buNone/>
              <a:defRPr/>
            </a:pPr>
            <a:r>
              <a:rPr lang="en-US" dirty="0" smtClean="0"/>
              <a:t> The right to refuse treatment might be limited, however, in court by appeal to</a:t>
            </a:r>
          </a:p>
          <a:p>
            <a:pPr algn="l" rtl="0" eaLnBrk="1" fontAlgn="auto" hangingPunct="1">
              <a:spcAft>
                <a:spcPts val="0"/>
              </a:spcAft>
              <a:buFont typeface="Arial" pitchFamily="34" charset="0"/>
              <a:buNone/>
              <a:defRPr/>
            </a:pPr>
            <a:r>
              <a:rPr lang="en-US" dirty="0" smtClean="0"/>
              <a:t>parental obligations or in extreme cases suicide laws (Hall-Ellman, 268</a:t>
            </a:r>
          </a:p>
          <a:p>
            <a:pPr algn="l" rtl="0" eaLnBrk="1" fontAlgn="auto" hangingPunct="1">
              <a:spcAft>
                <a:spcPts val="0"/>
              </a:spcAft>
              <a:buFont typeface="Arial" pitchFamily="34" charset="0"/>
              <a:buNone/>
              <a:defRPr/>
            </a:pPr>
            <a:r>
              <a:rPr lang="en-US" dirty="0" smtClean="0"/>
              <a:t>ff.), or in case the autonomy interest at stake is weak in comparison to</a:t>
            </a:r>
          </a:p>
          <a:p>
            <a:pPr algn="l" rtl="0" eaLnBrk="1" fontAlgn="auto" hangingPunct="1">
              <a:spcAft>
                <a:spcPts val="0"/>
              </a:spcAft>
              <a:buFont typeface="Arial" pitchFamily="34" charset="0"/>
              <a:buNone/>
              <a:defRPr/>
            </a:pPr>
            <a:r>
              <a:rPr lang="en-US" dirty="0" smtClean="0"/>
              <a:t>the benefit to the patient: raising bed rails against a competent</a:t>
            </a:r>
          </a:p>
          <a:p>
            <a:pPr algn="l" rtl="0" eaLnBrk="1" fontAlgn="auto" hangingPunct="1">
              <a:spcAft>
                <a:spcPts val="0"/>
              </a:spcAft>
              <a:buFont typeface="Arial" pitchFamily="34" charset="0"/>
              <a:buNone/>
              <a:defRPr/>
            </a:pPr>
            <a:r>
              <a:rPr lang="en-US" dirty="0" smtClean="0"/>
              <a:t>patient’s wishes (Beauchamp and Childress, 282-83). This sort of</a:t>
            </a:r>
          </a:p>
          <a:p>
            <a:pPr algn="l" rtl="0" eaLnBrk="1" fontAlgn="auto" hangingPunct="1">
              <a:spcAft>
                <a:spcPts val="0"/>
              </a:spcAft>
              <a:buFont typeface="Arial" pitchFamily="34" charset="0"/>
              <a:buNone/>
              <a:defRPr/>
            </a:pPr>
            <a:r>
              <a:rPr lang="en-US" dirty="0" smtClean="0"/>
              <a:t>exception would not work for a Jehovah’s Witnesses refusing blood</a:t>
            </a:r>
          </a:p>
          <a:p>
            <a:pPr algn="l" rtl="0" eaLnBrk="1" fontAlgn="auto" hangingPunct="1">
              <a:spcAft>
                <a:spcPts val="0"/>
              </a:spcAft>
              <a:buFont typeface="Arial" pitchFamily="34" charset="0"/>
              <a:buNone/>
              <a:defRPr/>
            </a:pPr>
            <a:r>
              <a:rPr lang="en-US" dirty="0" smtClean="0"/>
              <a:t>transfusion, since his or her autonomy interest would be strong.</a:t>
            </a:r>
          </a:p>
          <a:p>
            <a:pPr algn="l" rtl="0" eaLnBrk="1" fontAlgn="auto" hangingPunct="1">
              <a:spcAft>
                <a:spcPts val="0"/>
              </a:spcAft>
              <a:buFont typeface="Arial" pitchFamily="34" charset="0"/>
              <a:buNone/>
              <a:defRPr/>
            </a:pP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US" smtClean="0">
                <a:cs typeface="Times New Roman" pitchFamily="18" charset="0"/>
              </a:rPr>
              <a:t>Justification for paternalism</a:t>
            </a:r>
          </a:p>
        </p:txBody>
      </p:sp>
      <p:sp>
        <p:nvSpPr>
          <p:cNvPr id="3" name="Content Placeholder 2"/>
          <p:cNvSpPr>
            <a:spLocks noGrp="1"/>
          </p:cNvSpPr>
          <p:nvPr>
            <p:ph idx="1"/>
          </p:nvPr>
        </p:nvSpPr>
        <p:spPr/>
        <p:txBody>
          <a:bodyPr rtlCol="1">
            <a:normAutofit fontScale="92500" lnSpcReduction="20000"/>
          </a:bodyPr>
          <a:lstStyle/>
          <a:p>
            <a:pPr marL="514350" indent="-514350" algn="l" rtl="0" eaLnBrk="1" fontAlgn="auto" hangingPunct="1">
              <a:spcAft>
                <a:spcPts val="0"/>
              </a:spcAft>
              <a:buFont typeface="Wingdings 2"/>
              <a:buAutoNum type="arabicPeriod"/>
              <a:defRPr/>
            </a:pPr>
            <a:r>
              <a:rPr lang="en-US" dirty="0" smtClean="0"/>
              <a:t>The lie benefits the person lied to: that is, the lie prevents more evil than it causes for that particular person.</a:t>
            </a:r>
          </a:p>
          <a:p>
            <a:pPr marL="514350" indent="-514350" algn="l" rtl="0" eaLnBrk="1" fontAlgn="auto" hangingPunct="1">
              <a:spcAft>
                <a:spcPts val="0"/>
              </a:spcAft>
              <a:buFont typeface="Wingdings 2"/>
              <a:buAutoNum type="arabicPeriod"/>
              <a:defRPr/>
            </a:pPr>
            <a:r>
              <a:rPr lang="en-US" dirty="0" smtClean="0"/>
              <a:t>It must be possible to describe the greater good that occurs.</a:t>
            </a:r>
          </a:p>
          <a:p>
            <a:pPr marL="514350" indent="-514350" algn="l" rtl="0" eaLnBrk="1" fontAlgn="auto" hangingPunct="1">
              <a:spcAft>
                <a:spcPts val="0"/>
              </a:spcAft>
              <a:buFont typeface="Wingdings 2"/>
              <a:buAutoNum type="arabicPeriod"/>
              <a:defRPr/>
            </a:pPr>
            <a:r>
              <a:rPr lang="en-US" dirty="0" smtClean="0"/>
              <a:t>The individual should want to be lied to. If the evil avoided by the lie is greater than the evil caused by it, a person would be irrational not to want to be lied to.</a:t>
            </a:r>
          </a:p>
          <a:p>
            <a:pPr marL="514350" indent="-514350" algn="l" rtl="0" eaLnBrk="1" fontAlgn="auto" hangingPunct="1">
              <a:spcAft>
                <a:spcPts val="0"/>
              </a:spcAft>
              <a:buFont typeface="Wingdings 2"/>
              <a:buAutoNum type="arabicPeriod"/>
              <a:defRPr/>
            </a:pPr>
            <a:r>
              <a:rPr lang="en-US" dirty="0" smtClean="0"/>
              <a:t>Assuming equal circumstances, we would always be willing to allow the violation of veracity.</a:t>
            </a:r>
          </a:p>
          <a:p>
            <a:pPr algn="l" rtl="0" eaLnBrk="1" fontAlgn="auto" hangingPunct="1">
              <a:spcAft>
                <a:spcPts val="0"/>
              </a:spcAft>
              <a:buFont typeface="Arial" pitchFamily="34" charset="0"/>
              <a:buChar char="•"/>
              <a:defRPr/>
            </a:pP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ctrTitle"/>
          </p:nvPr>
        </p:nvSpPr>
        <p:spPr>
          <a:xfrm>
            <a:off x="571500" y="214313"/>
            <a:ext cx="7772400" cy="1470025"/>
          </a:xfrm>
        </p:spPr>
        <p:txBody>
          <a:bodyPr/>
          <a:lstStyle/>
          <a:p>
            <a:pPr rtl="0" eaLnBrk="1" hangingPunct="1"/>
            <a:r>
              <a:rPr lang="en-US" smtClean="0">
                <a:cs typeface="Times New Roman" pitchFamily="18" charset="0"/>
              </a:rPr>
              <a:t>     Confidentiality   </a:t>
            </a:r>
            <a:br>
              <a:rPr lang="en-US" smtClean="0">
                <a:cs typeface="Times New Roman" pitchFamily="18" charset="0"/>
              </a:rPr>
            </a:br>
            <a:r>
              <a:rPr lang="en-US" smtClean="0">
                <a:cs typeface="Times New Roman" pitchFamily="18" charset="0"/>
              </a:rPr>
              <a:t> </a:t>
            </a:r>
          </a:p>
        </p:txBody>
      </p:sp>
      <p:sp>
        <p:nvSpPr>
          <p:cNvPr id="3" name="Subtitle 2"/>
          <p:cNvSpPr>
            <a:spLocks noGrp="1"/>
          </p:cNvSpPr>
          <p:nvPr>
            <p:ph type="subTitle" idx="1"/>
          </p:nvPr>
        </p:nvSpPr>
        <p:spPr>
          <a:xfrm>
            <a:off x="1357313" y="1928813"/>
            <a:ext cx="6400800" cy="4929187"/>
          </a:xfrm>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t>A patient’s basic right to expect the information he gives a health care practitioner to be held undisclosed.</a:t>
            </a:r>
          </a:p>
          <a:p>
            <a:pPr algn="l" rtl="0" eaLnBrk="1" fontAlgn="auto" hangingPunct="1">
              <a:spcAft>
                <a:spcPts val="0"/>
              </a:spcAft>
              <a:buFont typeface="Arial" pitchFamily="34" charset="0"/>
              <a:buChar char="•"/>
              <a:defRPr/>
            </a:pPr>
            <a:r>
              <a:rPr lang="en-US" dirty="0" smtClean="0"/>
              <a:t> An important aspect of the trust that patient’s place in health care professionals.</a:t>
            </a:r>
          </a:p>
          <a:p>
            <a:pPr algn="l" rtl="0" eaLnBrk="1" fontAlgn="auto" hangingPunct="1">
              <a:spcAft>
                <a:spcPts val="0"/>
              </a:spcAft>
              <a:buFont typeface="Arial" pitchFamily="34" charset="0"/>
              <a:buChar char="•"/>
              <a:defRPr/>
            </a:pPr>
            <a:r>
              <a:rPr lang="en-US" dirty="0" smtClean="0">
                <a:solidFill>
                  <a:schemeClr val="accent1"/>
                </a:solidFill>
              </a:rPr>
              <a:t>When can health care professional override confidentiality?? (Harm Principle)</a:t>
            </a:r>
          </a:p>
          <a:p>
            <a:pPr algn="l" rtl="0" eaLnBrk="1" fontAlgn="auto" hangingPunct="1">
              <a:spcAft>
                <a:spcPts val="0"/>
              </a:spcAft>
              <a:buFont typeface="Wingdings" pitchFamily="2" charset="2"/>
              <a:buChar char="Ø"/>
              <a:defRPr/>
            </a:pPr>
            <a:r>
              <a:rPr lang="en-US" dirty="0" smtClean="0"/>
              <a:t>Child abuse</a:t>
            </a:r>
          </a:p>
          <a:p>
            <a:pPr algn="l" rtl="0" eaLnBrk="1" fontAlgn="auto" hangingPunct="1">
              <a:spcAft>
                <a:spcPts val="0"/>
              </a:spcAft>
              <a:buFont typeface="Wingdings" pitchFamily="2" charset="2"/>
              <a:buChar char="Ø"/>
              <a:defRPr/>
            </a:pPr>
            <a:r>
              <a:rPr lang="en-US" dirty="0" smtClean="0"/>
              <a:t>Contagious disease</a:t>
            </a:r>
          </a:p>
          <a:p>
            <a:pPr algn="l" rtl="0" eaLnBrk="1" fontAlgn="auto" hangingPunct="1">
              <a:spcAft>
                <a:spcPts val="0"/>
              </a:spcAft>
              <a:buFont typeface="Wingdings" pitchFamily="2" charset="2"/>
              <a:buChar char="Ø"/>
              <a:defRPr/>
            </a:pPr>
            <a:r>
              <a:rPr lang="en-US" dirty="0" smtClean="0"/>
              <a:t>STD’s</a:t>
            </a:r>
          </a:p>
          <a:p>
            <a:pPr algn="l" rtl="0" eaLnBrk="1" fontAlgn="auto" hangingPunct="1">
              <a:spcAft>
                <a:spcPts val="0"/>
              </a:spcAft>
              <a:buFont typeface="Wingdings" pitchFamily="2" charset="2"/>
              <a:buChar char="Ø"/>
              <a:defRPr/>
            </a:pPr>
            <a:r>
              <a:rPr lang="en-US" dirty="0" smtClean="0"/>
              <a:t>Wounds caused by guns and knives</a:t>
            </a:r>
          </a:p>
          <a:p>
            <a:pPr algn="l" rtl="0" eaLnBrk="1" fontAlgn="auto" hangingPunct="1">
              <a:spcAft>
                <a:spcPts val="0"/>
              </a:spcAft>
              <a:buFont typeface="Wingdings" pitchFamily="2" charset="2"/>
              <a:buChar char="Ø"/>
              <a:defRPr/>
            </a:pPr>
            <a:r>
              <a:rPr lang="en-US" dirty="0" smtClean="0"/>
              <a:t>Cases in which identifiable third parties would be placed at risk by failure to disclose information. </a:t>
            </a:r>
          </a:p>
          <a:p>
            <a:pPr algn="l" rtl="0" eaLnBrk="1" fontAlgn="auto" hangingPunct="1">
              <a:spcAft>
                <a:spcPts val="0"/>
              </a:spcAft>
              <a:buFont typeface="Wingdings" pitchFamily="2" charset="2"/>
              <a:buChar char="Ø"/>
              <a:defRPr/>
            </a:pPr>
            <a:endParaRPr lang="en-US" dirty="0" smtClean="0"/>
          </a:p>
          <a:p>
            <a:pPr algn="l" rtl="0" eaLnBrk="1" fontAlgn="auto" hangingPunct="1">
              <a:spcAft>
                <a:spcPts val="0"/>
              </a:spcAft>
              <a:buFont typeface="Arial" pitchFamily="34" charset="0"/>
              <a:buNone/>
              <a:defRPr/>
            </a:pP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Role fidelity</a:t>
            </a:r>
          </a:p>
        </p:txBody>
      </p:sp>
      <p:sp>
        <p:nvSpPr>
          <p:cNvPr id="3" name="Subtitle 2"/>
          <p:cNvSpPr>
            <a:spLocks noGrp="1"/>
          </p:cNvSpPr>
          <p:nvPr>
            <p:ph type="subTitle" idx="1"/>
          </p:nvPr>
        </p:nvSpPr>
        <p:spPr>
          <a:xfrm>
            <a:off x="1357313" y="1928813"/>
            <a:ext cx="7286625" cy="4929187"/>
          </a:xfrm>
        </p:spPr>
        <p:txBody>
          <a:bodyPr rtlCol="1">
            <a:normAutofit fontScale="85000" lnSpcReduction="20000"/>
          </a:bodyPr>
          <a:lstStyle/>
          <a:p>
            <a:pPr algn="l" rtl="0" eaLnBrk="1" fontAlgn="auto" hangingPunct="1">
              <a:spcAft>
                <a:spcPts val="0"/>
              </a:spcAft>
              <a:buFont typeface="Arial" pitchFamily="34" charset="0"/>
              <a:buChar char="•"/>
              <a:defRPr/>
            </a:pPr>
            <a:r>
              <a:rPr lang="en-US" dirty="0" smtClean="0"/>
              <a:t>The duty to honor commitments</a:t>
            </a:r>
          </a:p>
          <a:p>
            <a:pPr algn="l" rtl="0" eaLnBrk="1" fontAlgn="auto" hangingPunct="1">
              <a:spcAft>
                <a:spcPts val="0"/>
              </a:spcAft>
              <a:buFont typeface="Arial" pitchFamily="34" charset="0"/>
              <a:buChar char="•"/>
              <a:defRPr/>
            </a:pPr>
            <a:r>
              <a:rPr lang="en-US" dirty="0" smtClean="0"/>
              <a:t>Self-regulation is one of the key elements of profession. Professional code of ethics are important documents in the process of self-regulation.</a:t>
            </a:r>
          </a:p>
          <a:p>
            <a:pPr algn="l" rtl="0" eaLnBrk="1" fontAlgn="auto" hangingPunct="1">
              <a:spcAft>
                <a:spcPts val="0"/>
              </a:spcAft>
              <a:buFont typeface="Arial" pitchFamily="34" charset="0"/>
              <a:buChar char="•"/>
              <a:defRPr/>
            </a:pPr>
            <a:r>
              <a:rPr lang="en-US" dirty="0" smtClean="0"/>
              <a:t>Under no circumstances may the practitioner place his financial interests above the welfare of his patients.</a:t>
            </a:r>
          </a:p>
          <a:p>
            <a:pPr algn="l" rtl="0" eaLnBrk="1" fontAlgn="auto" hangingPunct="1">
              <a:spcAft>
                <a:spcPts val="0"/>
              </a:spcAft>
              <a:buFont typeface="Arial" pitchFamily="34" charset="0"/>
              <a:buChar char="•"/>
              <a:defRPr/>
            </a:pPr>
            <a:r>
              <a:rPr lang="en-US" dirty="0" smtClean="0"/>
              <a:t>Gate keeping within role duty and fidelity requires the individual practitioners be responsible not only for their standard of practice but works to protect the community, patients and our specialties from abuse of other practitioners. </a:t>
            </a:r>
          </a:p>
          <a:p>
            <a:pPr algn="l" rtl="0" eaLnBrk="1" fontAlgn="auto" hangingPunct="1">
              <a:spcAft>
                <a:spcPts val="0"/>
              </a:spcAft>
              <a:buFont typeface="Arial" pitchFamily="34" charset="0"/>
              <a:buChar char="•"/>
              <a:defRPr/>
            </a:pPr>
            <a:endParaRPr lang="en-US" dirty="0" smtClean="0"/>
          </a:p>
          <a:p>
            <a:pPr algn="l" rtl="0" eaLnBrk="1" fontAlgn="auto" hangingPunct="1">
              <a:spcAft>
                <a:spcPts val="0"/>
              </a:spcAft>
              <a:buFont typeface="Arial" pitchFamily="34" charset="0"/>
              <a:buChar char="•"/>
              <a:defRPr/>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Formal Justice</a:t>
            </a:r>
          </a:p>
        </p:txBody>
      </p:sp>
      <p:sp>
        <p:nvSpPr>
          <p:cNvPr id="3" name="Subtitle 2"/>
          <p:cNvSpPr>
            <a:spLocks noGrp="1"/>
          </p:cNvSpPr>
          <p:nvPr>
            <p:ph type="subTitle" idx="1"/>
          </p:nvPr>
        </p:nvSpPr>
        <p:spPr>
          <a:xfrm>
            <a:off x="1357313" y="1928813"/>
            <a:ext cx="6400800" cy="4929187"/>
          </a:xfrm>
        </p:spPr>
        <p:txBody>
          <a:bodyPr rtlCol="1">
            <a:normAutofit fontScale="92500" lnSpcReduction="20000"/>
          </a:bodyPr>
          <a:lstStyle/>
          <a:p>
            <a:pPr algn="l" eaLnBrk="1" fontAlgn="auto" hangingPunct="1">
              <a:spcAft>
                <a:spcPts val="0"/>
              </a:spcAft>
              <a:buFont typeface="Arial" pitchFamily="34" charset="0"/>
              <a:buNone/>
              <a:defRPr/>
            </a:pPr>
            <a:r>
              <a:rPr lang="en-US" dirty="0" smtClean="0"/>
              <a:t>Justice: refers to fairness, treating people equally and without prejudice, and equitable distribution of benefits and burdens.</a:t>
            </a:r>
          </a:p>
          <a:p>
            <a:pPr algn="l" rtl="0" eaLnBrk="1" fontAlgn="auto" hangingPunct="1">
              <a:spcAft>
                <a:spcPts val="0"/>
              </a:spcAft>
              <a:buFont typeface="Arial" pitchFamily="34" charset="0"/>
              <a:buNone/>
              <a:defRPr/>
            </a:pPr>
            <a:r>
              <a:rPr lang="en-US" dirty="0" smtClean="0">
                <a:solidFill>
                  <a:schemeClr val="accent1"/>
                </a:solidFill>
              </a:rPr>
              <a:t>Social justice: “veil of ignorance” Rawls(1971).</a:t>
            </a:r>
          </a:p>
          <a:p>
            <a:pPr algn="l" rtl="0" eaLnBrk="1" fontAlgn="auto" hangingPunct="1">
              <a:spcAft>
                <a:spcPts val="0"/>
              </a:spcAft>
              <a:buFont typeface="Arial" pitchFamily="34" charset="0"/>
              <a:buNone/>
              <a:defRPr/>
            </a:pPr>
            <a:r>
              <a:rPr lang="en-US" dirty="0" smtClean="0">
                <a:solidFill>
                  <a:schemeClr val="tx1"/>
                </a:solidFill>
              </a:rPr>
              <a:t>This concept means that if people had a veil to shield them from their own or others’ economics, social, and class standing, each person would be likely to make justice-based decisions from a position that is free from biases.</a:t>
            </a:r>
            <a:endParaRPr lang="en-US" dirty="0">
              <a:solidFill>
                <a:schemeClr val="tx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b="1" dirty="0" smtClean="0"/>
              <a:t>How are priorities to be determined</a:t>
            </a:r>
            <a:r>
              <a:rPr lang="en-US" b="1" i="1" dirty="0" smtClean="0"/>
              <a:t>?</a:t>
            </a:r>
            <a:endParaRPr lang="en-US" dirty="0"/>
          </a:p>
        </p:txBody>
      </p:sp>
      <p:sp>
        <p:nvSpPr>
          <p:cNvPr id="3" name="Content Placeholder 2"/>
          <p:cNvSpPr>
            <a:spLocks noGrp="1"/>
          </p:cNvSpPr>
          <p:nvPr>
            <p:ph idx="1"/>
          </p:nvPr>
        </p:nvSpPr>
        <p:spPr/>
        <p:txBody>
          <a:bodyPr rtlCol="1">
            <a:normAutofit fontScale="85000" lnSpcReduction="20000"/>
          </a:bodyPr>
          <a:lstStyle/>
          <a:p>
            <a:pPr algn="l" rtl="0" eaLnBrk="1" fontAlgn="auto" hangingPunct="1">
              <a:spcAft>
                <a:spcPts val="0"/>
              </a:spcAft>
              <a:buFont typeface="Arial" pitchFamily="34" charset="0"/>
              <a:buNone/>
              <a:defRPr/>
            </a:pPr>
            <a:r>
              <a:rPr lang="en-US" dirty="0" smtClean="0"/>
              <a:t>• Medical need must be determined</a:t>
            </a:r>
            <a:r>
              <a:rPr lang="en-US" dirty="0" smtClean="0">
                <a:solidFill>
                  <a:schemeClr val="accent1"/>
                </a:solidFill>
              </a:rPr>
              <a:t>. Which includes: likely benefit to the patient, urgency of need, change in quality of life, duration of benefit.</a:t>
            </a:r>
          </a:p>
          <a:p>
            <a:pPr algn="l" rtl="0" eaLnBrk="1" fontAlgn="auto" hangingPunct="1">
              <a:spcAft>
                <a:spcPts val="0"/>
              </a:spcAft>
              <a:buFont typeface="Arial" pitchFamily="34" charset="0"/>
              <a:buNone/>
              <a:defRPr/>
            </a:pPr>
            <a:r>
              <a:rPr lang="en-US" dirty="0" smtClean="0"/>
              <a:t>• Costs of basic goods must be considered when dealing with scarce</a:t>
            </a:r>
            <a:br>
              <a:rPr lang="en-US" dirty="0" smtClean="0"/>
            </a:br>
            <a:r>
              <a:rPr lang="en-US" dirty="0" smtClean="0"/>
              <a:t>resources.</a:t>
            </a:r>
          </a:p>
          <a:p>
            <a:pPr algn="l" rtl="0" eaLnBrk="1" fontAlgn="auto" hangingPunct="1">
              <a:spcAft>
                <a:spcPts val="0"/>
              </a:spcAft>
              <a:buFont typeface="Arial" pitchFamily="34" charset="0"/>
              <a:buNone/>
              <a:defRPr/>
            </a:pPr>
            <a:r>
              <a:rPr lang="en-US" dirty="0" smtClean="0"/>
              <a:t>• No society can provide everything that everyone needs, let alone what</a:t>
            </a:r>
            <a:br>
              <a:rPr lang="en-US" dirty="0" smtClean="0"/>
            </a:br>
            <a:r>
              <a:rPr lang="en-US" dirty="0" smtClean="0"/>
              <a:t>everyone wants.</a:t>
            </a:r>
          </a:p>
          <a:p>
            <a:pPr algn="l" rtl="0" eaLnBrk="1" fontAlgn="auto" hangingPunct="1">
              <a:spcAft>
                <a:spcPts val="0"/>
              </a:spcAft>
              <a:buFont typeface="Arial" pitchFamily="34" charset="0"/>
              <a:buNone/>
              <a:defRPr/>
            </a:pPr>
            <a:r>
              <a:rPr lang="en-US" dirty="0" smtClean="0"/>
              <a:t>• Economic considerations must be acknowledged to prevent destroying</a:t>
            </a:r>
            <a:br>
              <a:rPr lang="en-US" dirty="0" smtClean="0"/>
            </a:br>
            <a:r>
              <a:rPr lang="en-US" dirty="0" smtClean="0"/>
              <a:t>the economy.</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Ethical dilemmas</a:t>
            </a:r>
          </a:p>
        </p:txBody>
      </p:sp>
      <p:sp>
        <p:nvSpPr>
          <p:cNvPr id="3" name="Subtitle 2"/>
          <p:cNvSpPr>
            <a:spLocks noGrp="1"/>
          </p:cNvSpPr>
          <p:nvPr>
            <p:ph type="subTitle" idx="1"/>
          </p:nvPr>
        </p:nvSpPr>
        <p:spPr>
          <a:xfrm>
            <a:off x="785813" y="1928813"/>
            <a:ext cx="8143875" cy="4929187"/>
          </a:xfrm>
        </p:spPr>
        <p:txBody>
          <a:bodyPr rtlCol="1">
            <a:normAutofit fontScale="85000" lnSpcReduction="20000"/>
          </a:bodyPr>
          <a:lstStyle/>
          <a:p>
            <a:pPr algn="l" rtl="0" eaLnBrk="1" fontAlgn="auto" hangingPunct="1">
              <a:spcAft>
                <a:spcPts val="0"/>
              </a:spcAft>
              <a:buFont typeface="Arial" pitchFamily="34" charset="0"/>
              <a:buNone/>
              <a:defRPr/>
            </a:pPr>
            <a:r>
              <a:rPr lang="en-US" dirty="0" smtClean="0"/>
              <a:t> An ethical or moral dilemma occurs when obligations require or appear to require that a person adopt two or more alternative actions but the person cannot carry out all the required alternatives.</a:t>
            </a:r>
          </a:p>
          <a:p>
            <a:pPr algn="l" rtl="0" eaLnBrk="1" fontAlgn="auto" hangingPunct="1">
              <a:spcAft>
                <a:spcPts val="0"/>
              </a:spcAft>
              <a:buFont typeface="Arial" pitchFamily="34" charset="0"/>
              <a:buNone/>
              <a:defRPr/>
            </a:pPr>
            <a:r>
              <a:rPr lang="en-US" dirty="0" smtClean="0">
                <a:solidFill>
                  <a:schemeClr val="accent1"/>
                </a:solidFill>
              </a:rPr>
              <a:t>“the ethics of right versus right” Kidder(1995)</a:t>
            </a:r>
          </a:p>
          <a:p>
            <a:pPr algn="l" rtl="0" eaLnBrk="1" fontAlgn="auto" hangingPunct="1">
              <a:spcAft>
                <a:spcPts val="0"/>
              </a:spcAft>
              <a:buFont typeface="Arial" pitchFamily="34" charset="0"/>
              <a:buNone/>
              <a:defRPr/>
            </a:pPr>
            <a:r>
              <a:rPr lang="en-US" dirty="0" smtClean="0"/>
              <a:t>Examples???</a:t>
            </a:r>
          </a:p>
          <a:p>
            <a:pPr algn="l" rtl="0" eaLnBrk="1" fontAlgn="auto" hangingPunct="1">
              <a:spcAft>
                <a:spcPts val="0"/>
              </a:spcAft>
              <a:buFont typeface="Arial" pitchFamily="34" charset="0"/>
              <a:buChar char="•"/>
              <a:defRPr/>
            </a:pPr>
            <a:r>
              <a:rPr lang="en-US" dirty="0" smtClean="0">
                <a:solidFill>
                  <a:srgbClr val="FF0000"/>
                </a:solidFill>
              </a:rPr>
              <a:t>Moral uncertainty: </a:t>
            </a:r>
            <a:r>
              <a:rPr lang="en-US" dirty="0" smtClean="0"/>
              <a:t>experiences unease and questions the right course of action.</a:t>
            </a:r>
          </a:p>
          <a:p>
            <a:pPr algn="l" rtl="0" eaLnBrk="1" fontAlgn="auto" hangingPunct="1">
              <a:spcAft>
                <a:spcPts val="0"/>
              </a:spcAft>
              <a:buFont typeface="Arial" pitchFamily="34" charset="0"/>
              <a:buChar char="•"/>
              <a:defRPr/>
            </a:pPr>
            <a:r>
              <a:rPr lang="en-US" dirty="0" smtClean="0">
                <a:solidFill>
                  <a:srgbClr val="FF0000"/>
                </a:solidFill>
              </a:rPr>
              <a:t>Moral distress:</a:t>
            </a:r>
            <a:r>
              <a:rPr lang="en-US" dirty="0" smtClean="0"/>
              <a:t>  know the ethically appropriate action but feel constrained from carrying out that action because of institutional obstacles such as lack of time or supervisory support, physician power, institutional policies, or legal constraints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solidFill>
                  <a:schemeClr val="accent1"/>
                </a:solidFill>
              </a:rPr>
              <a:t>Moral Suffering in Nursing</a:t>
            </a:r>
            <a:r>
              <a:rPr lang="en-US" dirty="0" smtClean="0"/>
              <a:t/>
            </a:r>
            <a:br>
              <a:rPr lang="en-US" dirty="0" smtClean="0"/>
            </a:br>
            <a:endParaRPr lang="en-US" dirty="0"/>
          </a:p>
        </p:txBody>
      </p:sp>
      <p:sp>
        <p:nvSpPr>
          <p:cNvPr id="3" name="Content Placeholder 2"/>
          <p:cNvSpPr>
            <a:spLocks noGrp="1"/>
          </p:cNvSpPr>
          <p:nvPr>
            <p:ph idx="1"/>
          </p:nvPr>
        </p:nvSpPr>
        <p:spPr/>
        <p:txBody>
          <a:bodyPr rtlCol="1">
            <a:normAutofit fontScale="92500" lnSpcReduction="10000"/>
          </a:bodyPr>
          <a:lstStyle/>
          <a:p>
            <a:pPr algn="l" rtl="0" eaLnBrk="1" fontAlgn="auto" hangingPunct="1">
              <a:spcAft>
                <a:spcPts val="0"/>
              </a:spcAft>
              <a:buFont typeface="Arial" pitchFamily="34" charset="0"/>
              <a:buChar char="•"/>
              <a:defRPr/>
            </a:pPr>
            <a:r>
              <a:rPr lang="en-US" dirty="0" smtClean="0"/>
              <a:t>Moral suffering can be experienced when nurses find themselves in imperfect situations that are morally unsatisfactory or when forces beyond their control prevent them from positively influencing or changing unsatisfactory moral situations. Suffering occurs because nurses believe that situations must be changed or fixed in order to bring well-being to themselves and others or to alleviate the suffering of themselves and others.</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Themes of ethical dilemmas</a:t>
            </a:r>
          </a:p>
        </p:txBody>
      </p:sp>
      <p:sp>
        <p:nvSpPr>
          <p:cNvPr id="3" name="Subtitle 2"/>
          <p:cNvSpPr>
            <a:spLocks noGrp="1"/>
          </p:cNvSpPr>
          <p:nvPr>
            <p:ph type="subTitle" idx="1"/>
          </p:nvPr>
        </p:nvSpPr>
        <p:spPr>
          <a:xfrm>
            <a:off x="1357313" y="1628775"/>
            <a:ext cx="6400800" cy="5229225"/>
          </a:xfrm>
        </p:spPr>
        <p:txBody>
          <a:bodyPr rtlCol="1">
            <a:normAutofit fontScale="70000" lnSpcReduction="20000"/>
          </a:bodyPr>
          <a:lstStyle/>
          <a:p>
            <a:pPr algn="l" rtl="0" eaLnBrk="1" fontAlgn="auto" hangingPunct="1">
              <a:spcAft>
                <a:spcPts val="0"/>
              </a:spcAft>
              <a:buFont typeface="Arial" pitchFamily="34" charset="0"/>
              <a:buChar char="•"/>
              <a:defRPr/>
            </a:pPr>
            <a:r>
              <a:rPr lang="en-US" dirty="0" smtClean="0">
                <a:solidFill>
                  <a:schemeClr val="accent1"/>
                </a:solidFill>
              </a:rPr>
              <a:t>Communication Problems</a:t>
            </a:r>
            <a:r>
              <a:rPr lang="en-US" dirty="0" smtClean="0"/>
              <a:t>: ethical deliberations helps frame the concerns, and can help parties see the components of the ethical problem rather than be mired in their own emotional responses.)</a:t>
            </a:r>
          </a:p>
          <a:p>
            <a:pPr algn="l" rtl="0" eaLnBrk="1" fontAlgn="auto" hangingPunct="1">
              <a:spcAft>
                <a:spcPts val="0"/>
              </a:spcAft>
              <a:buFont typeface="Arial" pitchFamily="34" charset="0"/>
              <a:buChar char="•"/>
              <a:defRPr/>
            </a:pPr>
            <a:r>
              <a:rPr lang="en-US" dirty="0" smtClean="0">
                <a:solidFill>
                  <a:schemeClr val="accent1"/>
                </a:solidFill>
              </a:rPr>
              <a:t>Multidisciplinary involvement </a:t>
            </a:r>
            <a:r>
              <a:rPr lang="en-US" dirty="0" smtClean="0">
                <a:solidFill>
                  <a:schemeClr val="bg1">
                    <a:lumMod val="50000"/>
                  </a:schemeClr>
                </a:solidFill>
              </a:rPr>
              <a:t>: Health care professionals bring varied viewpoints and perspectives into discussions of ethical issues (Shannon, 1997). These differing positions can lead to creative and collaborative decision making or to a breakdown in communication and lack of problem solving. Thus a multidisciplinary theme is prevalent in both the presentation and resolution of ethical problems</a:t>
            </a:r>
          </a:p>
          <a:p>
            <a:pPr algn="l" rtl="0" eaLnBrk="1" fontAlgn="auto" hangingPunct="1">
              <a:spcAft>
                <a:spcPts val="0"/>
              </a:spcAft>
              <a:buFont typeface="Arial" pitchFamily="34" charset="0"/>
              <a:buChar char="•"/>
              <a:defRPr/>
            </a:pPr>
            <a:r>
              <a:rPr lang="en-US" dirty="0" smtClean="0">
                <a:solidFill>
                  <a:schemeClr val="accent1"/>
                </a:solidFill>
              </a:rPr>
              <a:t>Multiple commitments</a:t>
            </a:r>
            <a:r>
              <a:rPr lang="en-US" dirty="0" smtClean="0">
                <a:solidFill>
                  <a:schemeClr val="bg1">
                    <a:lumMod val="65000"/>
                  </a:schemeClr>
                </a:solidFill>
              </a:rPr>
              <a:t>:  </a:t>
            </a:r>
            <a:r>
              <a:rPr lang="en-US" dirty="0" smtClean="0">
                <a:solidFill>
                  <a:schemeClr val="bg1">
                    <a:lumMod val="50000"/>
                  </a:schemeClr>
                </a:solidFill>
              </a:rPr>
              <a:t>ethical dilemma created by multiple commitments and the need to balance obligations to all parties.</a:t>
            </a:r>
          </a:p>
          <a:p>
            <a:pPr algn="l" rtl="0" eaLnBrk="1" fontAlgn="auto" hangingPunct="1">
              <a:spcAft>
                <a:spcPts val="0"/>
              </a:spcAft>
              <a:buFont typeface="Arial" pitchFamily="34" charset="0"/>
              <a:buChar char="•"/>
              <a:defRP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0113" y="549275"/>
            <a:ext cx="7488237" cy="4892675"/>
          </a:xfrm>
          <a:prstGeom prst="rect">
            <a:avLst/>
          </a:prstGeom>
        </p:spPr>
        <p:txBody>
          <a:bodyPr>
            <a:spAutoFit/>
          </a:bodyPr>
          <a:lstStyle/>
          <a:p>
            <a:pPr algn="l" rtl="0" fontAlgn="auto">
              <a:spcBef>
                <a:spcPts val="0"/>
              </a:spcBef>
              <a:spcAft>
                <a:spcPts val="0"/>
              </a:spcAft>
              <a:defRPr/>
            </a:pPr>
            <a:r>
              <a:rPr lang="en-US" sz="2400" dirty="0">
                <a:latin typeface="+mn-lt"/>
                <a:cs typeface="+mn-cs"/>
              </a:rPr>
              <a:t>Nurses in all areas of health care routinely encounter disturbing moral issues, yet the success with which these dilemmas are resolved varies significantly. As the complexity of issues intensifies, the role of the advanced practice nurse (APN) becomes particularly important in the identification, deliberation, and resolution of difficult moral problems. Although all nurses are moral agents, APNs are expected to be leaders in resolving moral problems, working to create ethical practice environments, and promoting social justice in the larger health care system. </a:t>
            </a:r>
          </a:p>
          <a:p>
            <a:pPr algn="l" rtl="0" fontAlgn="auto">
              <a:spcBef>
                <a:spcPts val="0"/>
              </a:spcBef>
              <a:spcAft>
                <a:spcPts val="0"/>
              </a:spcAft>
              <a:defRPr/>
            </a:pPr>
            <a:r>
              <a:rPr lang="en-US" sz="2400" dirty="0">
                <a:solidFill>
                  <a:schemeClr val="accent5">
                    <a:lumMod val="75000"/>
                  </a:schemeClr>
                </a:solidFill>
                <a:latin typeface="+mn-lt"/>
                <a:cs typeface="+mn-cs"/>
              </a:rPr>
              <a:t>“We need to develop our hearts as well as our minds” Hope 2004</a:t>
            </a:r>
            <a:endParaRPr lang="en-US" sz="2400" dirty="0">
              <a:latin typeface="+mn-lt"/>
              <a:cs typeface="+mn-cs"/>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ctrTitle"/>
          </p:nvPr>
        </p:nvSpPr>
        <p:spPr>
          <a:xfrm>
            <a:off x="571500" y="214313"/>
            <a:ext cx="7772400" cy="1470025"/>
          </a:xfrm>
        </p:spPr>
        <p:txBody>
          <a:bodyPr/>
          <a:lstStyle/>
          <a:p>
            <a:pPr eaLnBrk="1" hangingPunct="1"/>
            <a:r>
              <a:rPr lang="en-US" smtClean="0">
                <a:cs typeface="Times New Roman" pitchFamily="18" charset="0"/>
              </a:rPr>
              <a:t>Nursing Ethics </a:t>
            </a:r>
            <a:br>
              <a:rPr lang="en-US" smtClean="0">
                <a:cs typeface="Times New Roman" pitchFamily="18" charset="0"/>
              </a:rPr>
            </a:br>
            <a:r>
              <a:rPr lang="en-US" smtClean="0">
                <a:cs typeface="Times New Roman" pitchFamily="18" charset="0"/>
              </a:rPr>
              <a:t>Relationships</a:t>
            </a:r>
          </a:p>
        </p:txBody>
      </p:sp>
      <p:sp>
        <p:nvSpPr>
          <p:cNvPr id="3" name="Subtitle 2"/>
          <p:cNvSpPr>
            <a:spLocks noGrp="1"/>
          </p:cNvSpPr>
          <p:nvPr>
            <p:ph type="subTitle" idx="1"/>
          </p:nvPr>
        </p:nvSpPr>
        <p:spPr>
          <a:xfrm>
            <a:off x="1357313" y="1928813"/>
            <a:ext cx="6400800" cy="4929187"/>
          </a:xfrm>
        </p:spPr>
        <p:txBody>
          <a:bodyPr rtlCol="1">
            <a:normAutofit fontScale="85000" lnSpcReduction="10000"/>
          </a:bodyPr>
          <a:lstStyle/>
          <a:p>
            <a:pPr algn="l" rtl="0" eaLnBrk="1" fontAlgn="auto" hangingPunct="1">
              <a:spcAft>
                <a:spcPts val="0"/>
              </a:spcAft>
              <a:buFont typeface="Arial" pitchFamily="34" charset="0"/>
              <a:buNone/>
              <a:defRPr/>
            </a:pPr>
            <a:r>
              <a:rPr lang="en-US" dirty="0" smtClean="0">
                <a:solidFill>
                  <a:schemeClr val="accent1">
                    <a:lumMod val="60000"/>
                    <a:lumOff val="40000"/>
                  </a:schemeClr>
                </a:solidFill>
              </a:rPr>
              <a:t>Nurse-Patient-Family relationships</a:t>
            </a:r>
            <a:r>
              <a:rPr lang="en-US" dirty="0" smtClean="0"/>
              <a:t>:</a:t>
            </a:r>
          </a:p>
          <a:p>
            <a:pPr algn="l" rtl="0" eaLnBrk="1" fontAlgn="auto" hangingPunct="1">
              <a:spcAft>
                <a:spcPts val="0"/>
              </a:spcAft>
              <a:buFont typeface="Arial" pitchFamily="34" charset="0"/>
              <a:buChar char="•"/>
              <a:defRPr/>
            </a:pPr>
            <a:r>
              <a:rPr lang="en-US" dirty="0" smtClean="0">
                <a:solidFill>
                  <a:srgbClr val="FF0000"/>
                </a:solidFill>
              </a:rPr>
              <a:t>Unavoidable trust: </a:t>
            </a:r>
            <a:r>
              <a:rPr lang="en-US" dirty="0" smtClean="0"/>
              <a:t>(before and after the health care is rendered?)</a:t>
            </a:r>
          </a:p>
          <a:p>
            <a:pPr algn="l" rtl="0" eaLnBrk="1" fontAlgn="auto" hangingPunct="1">
              <a:spcAft>
                <a:spcPts val="0"/>
              </a:spcAft>
              <a:buFont typeface="Arial" pitchFamily="34" charset="0"/>
              <a:buChar char="•"/>
              <a:defRPr/>
            </a:pPr>
            <a:r>
              <a:rPr lang="en-US" dirty="0" smtClean="0">
                <a:solidFill>
                  <a:srgbClr val="FF0000"/>
                </a:solidFill>
              </a:rPr>
              <a:t>Human dignity: </a:t>
            </a:r>
            <a:r>
              <a:rPr lang="en-US" dirty="0" smtClean="0"/>
              <a:t>a person being in a position to use their capabilities.</a:t>
            </a:r>
          </a:p>
          <a:p>
            <a:pPr algn="l" rtl="0" eaLnBrk="1" fontAlgn="auto" hangingPunct="1">
              <a:spcAft>
                <a:spcPts val="0"/>
              </a:spcAft>
              <a:buFont typeface="Arial" pitchFamily="34" charset="0"/>
              <a:buNone/>
              <a:defRPr/>
            </a:pPr>
            <a:r>
              <a:rPr lang="en-US" dirty="0" smtClean="0">
                <a:solidFill>
                  <a:schemeClr val="accent2">
                    <a:lumMod val="50000"/>
                  </a:schemeClr>
                </a:solidFill>
              </a:rPr>
              <a:t>Three virtues of acknowledge dependence:</a:t>
            </a:r>
            <a:r>
              <a:rPr lang="en-US" dirty="0" smtClean="0"/>
              <a:t> just generosity, misericordia (giving based on urgent need without prejudice), and truthfulness</a:t>
            </a:r>
            <a:r>
              <a:rPr lang="en-US" sz="2600" dirty="0" smtClean="0"/>
              <a:t>. </a:t>
            </a:r>
            <a:r>
              <a:rPr lang="en-US" sz="2600" i="1" dirty="0" smtClean="0"/>
              <a:t>McIntyre.</a:t>
            </a:r>
          </a:p>
          <a:p>
            <a:pPr algn="l" rtl="0" eaLnBrk="1" fontAlgn="auto" hangingPunct="1">
              <a:spcAft>
                <a:spcPts val="0"/>
              </a:spcAft>
              <a:buFont typeface="Arial" pitchFamily="34" charset="0"/>
              <a:buChar char="•"/>
              <a:defRPr/>
            </a:pPr>
            <a:r>
              <a:rPr lang="en-US" dirty="0" smtClean="0">
                <a:solidFill>
                  <a:srgbClr val="FF0000"/>
                </a:solidFill>
              </a:rPr>
              <a:t>Patient advocacy:</a:t>
            </a:r>
            <a:r>
              <a:rPr lang="en-US" dirty="0" smtClean="0"/>
              <a:t> identify the unmet needs of the patient and then follow up to address the needs appropriately . (Jameton, 1984)</a:t>
            </a:r>
          </a:p>
          <a:p>
            <a:pPr algn="l" rtl="0" eaLnBrk="1" fontAlgn="auto" hangingPunct="1">
              <a:spcAft>
                <a:spcPts val="0"/>
              </a:spcAft>
              <a:buFont typeface="Arial" pitchFamily="34" charset="0"/>
              <a:buNone/>
              <a:defRPr/>
            </a:pPr>
            <a:endParaRPr lang="en-US" dirty="0" smtClean="0"/>
          </a:p>
          <a:p>
            <a:pPr algn="l" rtl="0" eaLnBrk="1" fontAlgn="auto" hangingPunct="1">
              <a:spcAft>
                <a:spcPts val="0"/>
              </a:spcAft>
              <a:buFont typeface="Arial" pitchFamily="34" charset="0"/>
              <a:buNone/>
              <a:defRPr/>
            </a:pP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Nursing ethics relationships</a:t>
            </a:r>
            <a:br>
              <a:rPr lang="en-US" dirty="0" smtClean="0"/>
            </a:br>
            <a:r>
              <a:rPr lang="en-US" dirty="0" smtClean="0"/>
              <a:t>cont’d</a:t>
            </a:r>
            <a:endParaRPr lang="en-US" dirty="0"/>
          </a:p>
        </p:txBody>
      </p:sp>
      <p:sp>
        <p:nvSpPr>
          <p:cNvPr id="3" name="Content Placeholder 2"/>
          <p:cNvSpPr>
            <a:spLocks noGrp="1"/>
          </p:cNvSpPr>
          <p:nvPr>
            <p:ph idx="1"/>
          </p:nvPr>
        </p:nvSpPr>
        <p:spPr>
          <a:xfrm>
            <a:off x="457200" y="1600200"/>
            <a:ext cx="8229600" cy="4852988"/>
          </a:xfrm>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solidFill>
                  <a:schemeClr val="accent1">
                    <a:lumMod val="60000"/>
                    <a:lumOff val="40000"/>
                  </a:schemeClr>
                </a:solidFill>
              </a:rPr>
              <a:t>Nurse-Physician relationship</a:t>
            </a:r>
            <a:r>
              <a:rPr lang="en-US" dirty="0" smtClean="0"/>
              <a:t>:</a:t>
            </a:r>
          </a:p>
          <a:p>
            <a:pPr algn="l" rtl="0" eaLnBrk="1" fontAlgn="auto" hangingPunct="1">
              <a:spcAft>
                <a:spcPts val="0"/>
              </a:spcAft>
              <a:buFont typeface="Arial" pitchFamily="34" charset="0"/>
              <a:buChar char="•"/>
              <a:defRPr/>
            </a:pPr>
            <a:r>
              <a:rPr lang="en-US" dirty="0" smtClean="0">
                <a:solidFill>
                  <a:srgbClr val="C00000"/>
                </a:solidFill>
              </a:rPr>
              <a:t>Negative relationships:</a:t>
            </a:r>
          </a:p>
          <a:p>
            <a:pPr algn="l" rtl="0" eaLnBrk="1" fontAlgn="auto" hangingPunct="1">
              <a:spcAft>
                <a:spcPts val="0"/>
              </a:spcAft>
              <a:buFont typeface="Arial" pitchFamily="34" charset="0"/>
              <a:buChar char="•"/>
              <a:defRPr/>
            </a:pPr>
            <a:r>
              <a:rPr lang="en-US" dirty="0" smtClean="0"/>
              <a:t>Superior/subordinate </a:t>
            </a:r>
          </a:p>
          <a:p>
            <a:pPr algn="l" rtl="0" eaLnBrk="1" fontAlgn="auto" hangingPunct="1">
              <a:spcAft>
                <a:spcPts val="0"/>
              </a:spcAft>
              <a:buFont typeface="Arial" pitchFamily="34" charset="0"/>
              <a:buChar char="•"/>
              <a:defRPr/>
            </a:pPr>
            <a:r>
              <a:rPr lang="en-US" dirty="0" smtClean="0"/>
              <a:t>Avoidance of conflict</a:t>
            </a:r>
          </a:p>
          <a:p>
            <a:pPr algn="l" rtl="0" eaLnBrk="1" fontAlgn="auto" hangingPunct="1">
              <a:spcAft>
                <a:spcPts val="0"/>
              </a:spcAft>
              <a:buFont typeface="Arial" pitchFamily="34" charset="0"/>
              <a:buChar char="•"/>
              <a:defRPr/>
            </a:pPr>
            <a:r>
              <a:rPr lang="en-US" dirty="0" smtClean="0">
                <a:solidFill>
                  <a:srgbClr val="C00000"/>
                </a:solidFill>
              </a:rPr>
              <a:t>Positive relationship</a:t>
            </a:r>
            <a:r>
              <a:rPr lang="en-US" dirty="0" smtClean="0"/>
              <a:t>:</a:t>
            </a:r>
          </a:p>
          <a:p>
            <a:pPr algn="l" rtl="0" eaLnBrk="1" fontAlgn="auto" hangingPunct="1">
              <a:spcAft>
                <a:spcPts val="0"/>
              </a:spcAft>
              <a:buFont typeface="Arial" pitchFamily="34" charset="0"/>
              <a:buChar char="•"/>
              <a:defRPr/>
            </a:pPr>
            <a:r>
              <a:rPr lang="en-US" dirty="0" smtClean="0"/>
              <a:t>Communitarian approach</a:t>
            </a:r>
          </a:p>
          <a:p>
            <a:pPr algn="l" rtl="0" eaLnBrk="1" fontAlgn="auto" hangingPunct="1">
              <a:spcAft>
                <a:spcPts val="0"/>
              </a:spcAft>
              <a:buFont typeface="Arial" pitchFamily="34" charset="0"/>
              <a:buChar char="•"/>
              <a:defRPr/>
            </a:pPr>
            <a:r>
              <a:rPr lang="en-US" dirty="0" smtClean="0">
                <a:solidFill>
                  <a:schemeClr val="accent1">
                    <a:lumMod val="60000"/>
                    <a:lumOff val="40000"/>
                  </a:schemeClr>
                </a:solidFill>
              </a:rPr>
              <a:t>Nurse-Nurse relationship</a:t>
            </a:r>
            <a:r>
              <a:rPr lang="en-US" dirty="0" smtClean="0"/>
              <a:t>: (moral friends)</a:t>
            </a:r>
          </a:p>
          <a:p>
            <a:pPr algn="l" rtl="0" eaLnBrk="1" fontAlgn="auto" hangingPunct="1">
              <a:spcAft>
                <a:spcPts val="0"/>
              </a:spcAft>
              <a:buFont typeface="Arial" pitchFamily="34" charset="0"/>
              <a:buChar char="•"/>
              <a:defRPr/>
            </a:pPr>
            <a:r>
              <a:rPr lang="en-US" dirty="0" smtClean="0">
                <a:solidFill>
                  <a:srgbClr val="C00000"/>
                </a:solidFill>
              </a:rPr>
              <a:t>Negative relationships</a:t>
            </a:r>
            <a:r>
              <a:rPr lang="en-US" dirty="0" smtClean="0"/>
              <a:t>:</a:t>
            </a:r>
          </a:p>
          <a:p>
            <a:pPr algn="l" rtl="0" eaLnBrk="1" fontAlgn="auto" hangingPunct="1">
              <a:spcAft>
                <a:spcPts val="0"/>
              </a:spcAft>
              <a:buFont typeface="Arial" pitchFamily="34" charset="0"/>
              <a:buChar char="•"/>
              <a:defRPr/>
            </a:pPr>
            <a:r>
              <a:rPr lang="en-US" dirty="0" smtClean="0"/>
              <a:t>Covering up</a:t>
            </a:r>
          </a:p>
          <a:p>
            <a:pPr algn="l" rtl="0" eaLnBrk="1" fontAlgn="auto" hangingPunct="1">
              <a:spcAft>
                <a:spcPts val="0"/>
              </a:spcAft>
              <a:buFont typeface="Arial" pitchFamily="34" charset="0"/>
              <a:buChar char="•"/>
              <a:defRPr/>
            </a:pPr>
            <a:r>
              <a:rPr lang="en-US" dirty="0" smtClean="0"/>
              <a:t>Tall poppy syndrome</a:t>
            </a:r>
          </a:p>
          <a:p>
            <a:pPr algn="l" rtl="0" eaLnBrk="1" fontAlgn="auto" hangingPunct="1">
              <a:spcAft>
                <a:spcPts val="0"/>
              </a:spcAft>
              <a:buFont typeface="Arial" pitchFamily="34" charset="0"/>
              <a:buChar char="•"/>
              <a:defRPr/>
            </a:pPr>
            <a:r>
              <a:rPr lang="en-US" dirty="0" smtClean="0">
                <a:solidFill>
                  <a:srgbClr val="C00000"/>
                </a:solidFill>
              </a:rPr>
              <a:t>Positive relationship:</a:t>
            </a:r>
          </a:p>
          <a:p>
            <a:pPr algn="l" rtl="0" eaLnBrk="1" fontAlgn="auto" hangingPunct="1">
              <a:spcAft>
                <a:spcPts val="0"/>
              </a:spcAft>
              <a:buFont typeface="Arial" pitchFamily="34" charset="0"/>
              <a:buChar char="•"/>
              <a:defRPr/>
            </a:pPr>
            <a:r>
              <a:rPr lang="en-US" dirty="0" smtClean="0"/>
              <a:t>Sympathetic joy</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pPr eaLnBrk="1" hangingPunct="1"/>
            <a:r>
              <a:rPr lang="en-US" smtClean="0">
                <a:cs typeface="Times New Roman" pitchFamily="18" charset="0"/>
              </a:rPr>
              <a:t>Ethical Issues Affecting APNs</a:t>
            </a:r>
          </a:p>
        </p:txBody>
      </p:sp>
      <p:sp>
        <p:nvSpPr>
          <p:cNvPr id="3" name="Content Placeholder 2"/>
          <p:cNvSpPr>
            <a:spLocks noGrp="1"/>
          </p:cNvSpPr>
          <p:nvPr>
            <p:ph idx="1"/>
          </p:nvPr>
        </p:nvSpPr>
        <p:spPr/>
        <p:txBody>
          <a:bodyPr rtlCol="1">
            <a:normAutofit fontScale="92500" lnSpcReduction="20000"/>
          </a:bodyPr>
          <a:lstStyle/>
          <a:p>
            <a:pPr algn="l" rtl="0" eaLnBrk="1" fontAlgn="auto" hangingPunct="1">
              <a:spcAft>
                <a:spcPts val="0"/>
              </a:spcAft>
              <a:buFont typeface="Arial" pitchFamily="34" charset="0"/>
              <a:buChar char="•"/>
              <a:defRPr/>
            </a:pPr>
            <a:r>
              <a:rPr lang="en-US" dirty="0" smtClean="0">
                <a:solidFill>
                  <a:schemeClr val="accent1"/>
                </a:solidFill>
              </a:rPr>
              <a:t>Primary care issues</a:t>
            </a:r>
            <a:r>
              <a:rPr lang="en-US" dirty="0" smtClean="0"/>
              <a:t>: situations in which personal values contradict professional responsibilities often confront nurse practitioners (NPs) in a primary care setting. Issues such as abortion, teen pregnancy, patient nonadherence to treatment, childhood immunizations, regulations and law, and financial constraints.</a:t>
            </a:r>
          </a:p>
          <a:p>
            <a:pPr algn="l" rtl="0" eaLnBrk="1" fontAlgn="auto" hangingPunct="1">
              <a:spcAft>
                <a:spcPts val="0"/>
              </a:spcAft>
              <a:buFont typeface="Arial" pitchFamily="34" charset="0"/>
              <a:buChar char="•"/>
              <a:defRPr/>
            </a:pPr>
            <a:r>
              <a:rPr lang="en-US" dirty="0" smtClean="0">
                <a:solidFill>
                  <a:schemeClr val="accent1"/>
                </a:solidFill>
              </a:rPr>
              <a:t>Acute and chronic care</a:t>
            </a:r>
            <a:r>
              <a:rPr lang="en-US" dirty="0" smtClean="0"/>
              <a:t>: struggle with moral dilemmas involving pain management, end-of-life decision making, advance directives, assisted suicide, and dealing with medical errors.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Ethical Issues Affecting APNs</a:t>
            </a:r>
            <a:br>
              <a:rPr lang="en-US" dirty="0" smtClean="0"/>
            </a:br>
            <a:r>
              <a:rPr lang="en-US" dirty="0" smtClean="0"/>
              <a:t>cont’d</a:t>
            </a:r>
            <a:endParaRPr lang="en-US" dirty="0"/>
          </a:p>
        </p:txBody>
      </p:sp>
      <p:sp>
        <p:nvSpPr>
          <p:cNvPr id="3" name="Content Placeholder 2"/>
          <p:cNvSpPr>
            <a:spLocks noGrp="1"/>
          </p:cNvSpPr>
          <p:nvPr>
            <p:ph idx="1"/>
          </p:nvPr>
        </p:nvSpPr>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solidFill>
                  <a:schemeClr val="accent1"/>
                </a:solidFill>
              </a:rPr>
              <a:t>Societal issues</a:t>
            </a:r>
            <a:r>
              <a:rPr lang="en-US" dirty="0" smtClean="0"/>
              <a:t>: The arrival of managed care organizations (MCOs) and ongoing cost-containment pressures in the health care sector have significantly changed the traditional practice of delivering health care. Managed care goals of reduced expenditures and services and increased efficiency may compete with enhanced quality of life for patients and improved treatment and care, creating conflict and tension among nurses, physicians, and employers with diverse goals </a:t>
            </a:r>
          </a:p>
          <a:p>
            <a:pPr algn="l" rtl="0" eaLnBrk="1" fontAlgn="auto" hangingPunct="1">
              <a:spcAft>
                <a:spcPts val="0"/>
              </a:spcAft>
              <a:buFont typeface="Arial" pitchFamily="34" charset="0"/>
              <a:buChar char="•"/>
              <a:defRPr/>
            </a:pPr>
            <a:r>
              <a:rPr lang="en-US" dirty="0" smtClean="0">
                <a:solidFill>
                  <a:schemeClr val="accent1"/>
                </a:solidFill>
              </a:rPr>
              <a:t>Access to Resources and Issues of Justice</a:t>
            </a:r>
            <a:r>
              <a:rPr lang="en-US" dirty="0" smtClean="0"/>
              <a:t>: Issues of access to and distribution of resources create powerful dilemmas for APNs, many of whom care for underserved populations. Issues of social justice and equitable access to resources present formidable challenges in clinical practice.</a:t>
            </a:r>
          </a:p>
          <a:p>
            <a:pPr algn="l" rtl="0" eaLnBrk="1" fontAlgn="auto" hangingPunct="1">
              <a:spcAft>
                <a:spcPts val="0"/>
              </a:spcAft>
              <a:buFont typeface="Arial" pitchFamily="34" charset="0"/>
              <a:buChar char="•"/>
              <a:defRPr/>
            </a:pP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Ethical Issues Affecting APNs</a:t>
            </a:r>
            <a:br>
              <a:rPr lang="en-US" dirty="0" smtClean="0"/>
            </a:br>
            <a:r>
              <a:rPr lang="en-US" dirty="0" smtClean="0"/>
              <a:t>cont’d</a:t>
            </a:r>
            <a:endParaRPr lang="en-US" dirty="0"/>
          </a:p>
        </p:txBody>
      </p:sp>
      <p:sp>
        <p:nvSpPr>
          <p:cNvPr id="69635" name="Content Placeholder 2"/>
          <p:cNvSpPr>
            <a:spLocks noGrp="1"/>
          </p:cNvSpPr>
          <p:nvPr>
            <p:ph idx="1"/>
          </p:nvPr>
        </p:nvSpPr>
        <p:spPr/>
        <p:txBody>
          <a:bodyPr/>
          <a:lstStyle/>
          <a:p>
            <a:pPr algn="l" rtl="0" eaLnBrk="1" hangingPunct="1"/>
            <a:r>
              <a:rPr lang="en-US" smtClean="0">
                <a:solidFill>
                  <a:schemeClr val="accent1"/>
                </a:solidFill>
                <a:cs typeface="Arial" charset="0"/>
              </a:rPr>
              <a:t>Legal issues</a:t>
            </a:r>
            <a:r>
              <a:rPr lang="en-US" smtClean="0">
                <a:cs typeface="Arial" charset="0"/>
              </a:rPr>
              <a:t>: inability to reach agreement among parties have resulted in participants turning to the legal system for resolution. A body of legal precedents has emerged, reflecting changes in society's moral consensus. Ideally, moral rights are upheld or protected by the law. For example, the Patient Self-Determination act.</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ctrTitle"/>
          </p:nvPr>
        </p:nvSpPr>
        <p:spPr>
          <a:xfrm>
            <a:off x="571500" y="214313"/>
            <a:ext cx="7772400" cy="1470025"/>
          </a:xfrm>
        </p:spPr>
        <p:txBody>
          <a:bodyPr/>
          <a:lstStyle/>
          <a:p>
            <a:pPr rtl="0" eaLnBrk="1" hangingPunct="1"/>
            <a:r>
              <a:rPr lang="en-US" smtClean="0">
                <a:cs typeface="Times New Roman" pitchFamily="18" charset="0"/>
              </a:rPr>
              <a:t>Ethical theories and approaches</a:t>
            </a:r>
            <a:br>
              <a:rPr lang="en-US" smtClean="0">
                <a:cs typeface="Times New Roman" pitchFamily="18" charset="0"/>
              </a:rPr>
            </a:br>
            <a:r>
              <a:rPr lang="en-US" smtClean="0">
                <a:cs typeface="Times New Roman" pitchFamily="18" charset="0"/>
              </a:rPr>
              <a:t>western ethics</a:t>
            </a:r>
          </a:p>
        </p:txBody>
      </p:sp>
      <p:sp>
        <p:nvSpPr>
          <p:cNvPr id="3" name="Subtitle 2"/>
          <p:cNvSpPr>
            <a:spLocks noGrp="1"/>
          </p:cNvSpPr>
          <p:nvPr>
            <p:ph type="subTitle" idx="1"/>
          </p:nvPr>
        </p:nvSpPr>
        <p:spPr>
          <a:xfrm>
            <a:off x="1357313" y="1928813"/>
            <a:ext cx="6400800" cy="4929187"/>
          </a:xfrm>
        </p:spPr>
        <p:txBody>
          <a:bodyPr rtlCol="1">
            <a:normAutofit fontScale="92500" lnSpcReduction="10000"/>
          </a:bodyPr>
          <a:lstStyle/>
          <a:p>
            <a:pPr eaLnBrk="1" fontAlgn="auto" hangingPunct="1">
              <a:spcAft>
                <a:spcPts val="0"/>
              </a:spcAft>
              <a:buFont typeface="Arial" pitchFamily="34" charset="0"/>
              <a:buNone/>
              <a:defRPr/>
            </a:pPr>
            <a:r>
              <a:rPr lang="en-US" dirty="0" smtClean="0">
                <a:solidFill>
                  <a:srgbClr val="FF0000"/>
                </a:solidFill>
              </a:rPr>
              <a:t>Virtue Ethics</a:t>
            </a:r>
          </a:p>
          <a:p>
            <a:pPr algn="l" rtl="0" eaLnBrk="1" fontAlgn="auto" hangingPunct="1">
              <a:spcAft>
                <a:spcPts val="0"/>
              </a:spcAft>
              <a:buFont typeface="Arial" pitchFamily="34" charset="0"/>
              <a:buNone/>
              <a:defRPr/>
            </a:pPr>
            <a:r>
              <a:rPr lang="en-US" dirty="0" smtClean="0"/>
              <a:t>It emphasized that the  excellence of one’s  character and considerations of what sort of person one wants to be.</a:t>
            </a:r>
            <a:br>
              <a:rPr lang="en-US" dirty="0" smtClean="0"/>
            </a:br>
            <a:r>
              <a:rPr lang="en-US" dirty="0" smtClean="0"/>
              <a:t/>
            </a:r>
            <a:br>
              <a:rPr lang="en-US" dirty="0" smtClean="0"/>
            </a:br>
            <a:r>
              <a:rPr lang="en-US" dirty="0" smtClean="0"/>
              <a:t> Since the time of ancient Greek virtues have referred to excellences in regard to persons or objects being the best that they can be in accordance with their purpose. Even an inanimate.</a:t>
            </a:r>
            <a:br>
              <a:rPr lang="en-US" dirty="0" smtClean="0"/>
            </a:br>
            <a:endParaRPr lang="en-US" dirty="0">
              <a:solidFill>
                <a:srgbClr val="FF0000"/>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pPr eaLnBrk="1" hangingPunct="1"/>
            <a:r>
              <a:rPr lang="en-US" smtClean="0">
                <a:cs typeface="Times New Roman" pitchFamily="18" charset="0"/>
              </a:rPr>
              <a:t>Virtue ethics</a:t>
            </a:r>
          </a:p>
        </p:txBody>
      </p:sp>
      <p:sp>
        <p:nvSpPr>
          <p:cNvPr id="3" name="Content Placeholder 2"/>
          <p:cNvSpPr>
            <a:spLocks noGrp="1"/>
          </p:cNvSpPr>
          <p:nvPr>
            <p:ph idx="1"/>
          </p:nvPr>
        </p:nvSpPr>
        <p:spPr/>
        <p:txBody>
          <a:bodyPr rtlCol="1">
            <a:normAutofit fontScale="70000" lnSpcReduction="20000"/>
          </a:bodyPr>
          <a:lstStyle/>
          <a:p>
            <a:pPr algn="l" rtl="0" eaLnBrk="1" fontAlgn="auto" hangingPunct="1">
              <a:spcAft>
                <a:spcPts val="0"/>
              </a:spcAft>
              <a:buFont typeface="Arial" pitchFamily="34" charset="0"/>
              <a:buChar char="•"/>
              <a:defRPr/>
            </a:pPr>
            <a:r>
              <a:rPr lang="en-US" dirty="0" smtClean="0"/>
              <a:t> Virtues for humans :are habitual, excellent traits that are intentionally developed throughout one's life.</a:t>
            </a:r>
          </a:p>
          <a:p>
            <a:pPr algn="l" rtl="0" eaLnBrk="1" fontAlgn="auto" hangingPunct="1">
              <a:spcAft>
                <a:spcPts val="0"/>
              </a:spcAft>
              <a:buFont typeface="Arial" pitchFamily="34" charset="0"/>
              <a:buChar char="•"/>
              <a:defRPr/>
            </a:pPr>
            <a:r>
              <a:rPr lang="en-US" dirty="0" smtClean="0">
                <a:solidFill>
                  <a:srgbClr val="FF0000"/>
                </a:solidFill>
              </a:rPr>
              <a:t>Aristotle's approach to virtue ethics is</a:t>
            </a:r>
            <a:r>
              <a:rPr lang="en-US" dirty="0" smtClean="0"/>
              <a:t> grounded in two categories of excellence:</a:t>
            </a:r>
            <a:br>
              <a:rPr lang="en-US" dirty="0" smtClean="0"/>
            </a:br>
            <a:r>
              <a:rPr lang="en-US" dirty="0" smtClean="0"/>
              <a:t> </a:t>
            </a:r>
            <a:r>
              <a:rPr lang="en-US" dirty="0" smtClean="0">
                <a:solidFill>
                  <a:schemeClr val="accent1"/>
                </a:solidFill>
              </a:rPr>
              <a:t>Intellectual virtues </a:t>
            </a:r>
            <a:r>
              <a:rPr lang="en-US" dirty="0" smtClean="0"/>
              <a:t>(comes into existence and increases as a result of teaching)</a:t>
            </a:r>
            <a:r>
              <a:rPr lang="en-US" dirty="0" smtClean="0">
                <a:solidFill>
                  <a:schemeClr val="accent1"/>
                </a:solidFill>
              </a:rPr>
              <a:t> </a:t>
            </a:r>
            <a:r>
              <a:rPr lang="en-US" dirty="0" smtClean="0"/>
              <a:t>and </a:t>
            </a:r>
            <a:r>
              <a:rPr lang="en-US" dirty="0" smtClean="0">
                <a:solidFill>
                  <a:schemeClr val="accent1"/>
                </a:solidFill>
              </a:rPr>
              <a:t>character or moral virtues </a:t>
            </a:r>
            <a:r>
              <a:rPr lang="en-US" dirty="0" smtClean="0"/>
              <a:t>(results from habituation).</a:t>
            </a:r>
            <a:br>
              <a:rPr lang="en-US" dirty="0" smtClean="0"/>
            </a:br>
            <a:r>
              <a:rPr lang="en-US" dirty="0" smtClean="0"/>
              <a:t> These virtues cannot be distinctly separated.</a:t>
            </a:r>
          </a:p>
          <a:p>
            <a:pPr algn="l" rtl="0" eaLnBrk="1" fontAlgn="auto" hangingPunct="1">
              <a:spcAft>
                <a:spcPts val="0"/>
              </a:spcAft>
              <a:buFont typeface="Arial" pitchFamily="34" charset="0"/>
              <a:buChar char="•"/>
              <a:defRPr/>
            </a:pPr>
            <a:r>
              <a:rPr lang="en-US" dirty="0" smtClean="0"/>
              <a:t>Most virtues consistent with the extremes of excess and deficiency.</a:t>
            </a:r>
          </a:p>
          <a:p>
            <a:pPr algn="l" rtl="0" eaLnBrk="1" fontAlgn="auto" hangingPunct="1">
              <a:spcAft>
                <a:spcPts val="0"/>
              </a:spcAft>
              <a:buFont typeface="Arial" pitchFamily="34" charset="0"/>
              <a:buChar char="•"/>
              <a:defRPr/>
            </a:pPr>
            <a:r>
              <a:rPr lang="en-US" dirty="0" smtClean="0"/>
              <a:t>There is a “Golden Mean”</a:t>
            </a:r>
          </a:p>
          <a:p>
            <a:pPr algn="l" rtl="0" eaLnBrk="1" fontAlgn="auto" hangingPunct="1">
              <a:spcAft>
                <a:spcPts val="0"/>
              </a:spcAft>
              <a:buFont typeface="Arial" pitchFamily="34" charset="0"/>
              <a:buChar char="•"/>
              <a:defRPr/>
            </a:pPr>
            <a:r>
              <a:rPr lang="en-US" b="1" dirty="0" smtClean="0"/>
              <a:t>Courage</a:t>
            </a:r>
            <a:r>
              <a:rPr lang="en-US" dirty="0" smtClean="0"/>
              <a:t> as a virtue, the extremes of rashness and cowardice. </a:t>
            </a:r>
          </a:p>
          <a:p>
            <a:pPr algn="l" rtl="0" eaLnBrk="1" fontAlgn="auto" hangingPunct="1">
              <a:spcAft>
                <a:spcPts val="0"/>
              </a:spcAft>
              <a:buFont typeface="Arial" pitchFamily="34" charset="0"/>
              <a:buChar char="•"/>
              <a:defRPr/>
            </a:pPr>
            <a:r>
              <a:rPr lang="en-US" dirty="0" smtClean="0"/>
              <a:t>The virtue of </a:t>
            </a:r>
            <a:r>
              <a:rPr lang="en-US" b="1" dirty="0" smtClean="0"/>
              <a:t>truthfulness</a:t>
            </a:r>
            <a:r>
              <a:rPr lang="en-US" dirty="0" smtClean="0"/>
              <a:t> is the mean between boastfulness and self-deprecation.</a:t>
            </a:r>
            <a:br>
              <a:rPr lang="en-US" dirty="0" smtClean="0"/>
            </a:br>
            <a:endParaRPr lang="en-US" dirty="0">
              <a:solidFill>
                <a:schemeClr val="accent1"/>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pPr eaLnBrk="1" hangingPunct="1"/>
            <a:r>
              <a:rPr lang="en-US" smtClean="0">
                <a:cs typeface="Times New Roman" pitchFamily="18" charset="0"/>
              </a:rPr>
              <a:t>Virtue Ethics</a:t>
            </a:r>
          </a:p>
        </p:txBody>
      </p:sp>
      <p:sp>
        <p:nvSpPr>
          <p:cNvPr id="3" name="Content Placeholder 2"/>
          <p:cNvSpPr>
            <a:spLocks noGrp="1"/>
          </p:cNvSpPr>
          <p:nvPr>
            <p:ph idx="1"/>
          </p:nvPr>
        </p:nvSpPr>
        <p:spPr/>
        <p:txBody>
          <a:bodyPr rtlCol="1">
            <a:normAutofit fontScale="92500" lnSpcReduction="20000"/>
          </a:bodyPr>
          <a:lstStyle/>
          <a:p>
            <a:pPr algn="l" rtl="0" eaLnBrk="1" fontAlgn="auto" hangingPunct="1">
              <a:spcAft>
                <a:spcPts val="0"/>
              </a:spcAft>
              <a:buFont typeface="Arial" pitchFamily="34" charset="0"/>
              <a:buChar char="•"/>
              <a:defRPr/>
            </a:pPr>
            <a:r>
              <a:rPr lang="en-US" b="1" dirty="0" smtClean="0">
                <a:solidFill>
                  <a:srgbClr val="FF0000"/>
                </a:solidFill>
              </a:rPr>
              <a:t>Plato</a:t>
            </a:r>
            <a:r>
              <a:rPr lang="en-US" dirty="0" smtClean="0">
                <a:solidFill>
                  <a:srgbClr val="FF0000"/>
                </a:solidFill>
              </a:rPr>
              <a:t>  designated the four virtues </a:t>
            </a:r>
            <a:r>
              <a:rPr lang="en-US" dirty="0" smtClean="0"/>
              <a:t>:</a:t>
            </a:r>
            <a:r>
              <a:rPr lang="en-US" dirty="0" smtClean="0">
                <a:solidFill>
                  <a:schemeClr val="accent1"/>
                </a:solidFill>
              </a:rPr>
              <a:t>prudence (wisdom); fortitude (courage), temperance (moderation), and justice as cardinal virtues.</a:t>
            </a:r>
            <a:br>
              <a:rPr lang="en-US" dirty="0" smtClean="0">
                <a:solidFill>
                  <a:schemeClr val="accent1"/>
                </a:solidFill>
              </a:rPr>
            </a:br>
            <a:r>
              <a:rPr lang="en-US" dirty="0" smtClean="0"/>
              <a:t>All other virtues hinge on these primary four.</a:t>
            </a:r>
            <a:br>
              <a:rPr lang="en-US" dirty="0" smtClean="0"/>
            </a:br>
            <a:r>
              <a:rPr lang="en-US" dirty="0" smtClean="0"/>
              <a:t>1.Prudence corresponds to Plato's idea of the Faculty of Reason.</a:t>
            </a:r>
            <a:br>
              <a:rPr lang="en-US" dirty="0" smtClean="0"/>
            </a:br>
            <a:r>
              <a:rPr lang="en-US" dirty="0" smtClean="0"/>
              <a:t> 2.Fortitude corresponds to the Faculty of Spirit.</a:t>
            </a:r>
            <a:br>
              <a:rPr lang="en-US" dirty="0" smtClean="0"/>
            </a:br>
            <a:r>
              <a:rPr lang="en-US" dirty="0" smtClean="0"/>
              <a:t>3.Temperance corresponds to the Faculty of Appetite.</a:t>
            </a:r>
            <a:br>
              <a:rPr lang="en-US" dirty="0" smtClean="0"/>
            </a:br>
            <a:r>
              <a:rPr lang="en-US" dirty="0" smtClean="0"/>
              <a:t>4.The virtue of justice is an umbrella virtue that encompasses the other three. </a:t>
            </a:r>
            <a:br>
              <a:rPr lang="en-US" dirty="0" smtClean="0"/>
            </a:b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pPr eaLnBrk="1" hangingPunct="1"/>
            <a:r>
              <a:rPr lang="en-US" smtClean="0">
                <a:cs typeface="Times New Roman" pitchFamily="18" charset="0"/>
              </a:rPr>
              <a:t>Virtue ethics</a:t>
            </a:r>
          </a:p>
        </p:txBody>
      </p:sp>
      <p:sp>
        <p:nvSpPr>
          <p:cNvPr id="3" name="Content Placeholder 2"/>
          <p:cNvSpPr>
            <a:spLocks noGrp="1"/>
          </p:cNvSpPr>
          <p:nvPr>
            <p:ph idx="1"/>
          </p:nvPr>
        </p:nvSpPr>
        <p:spPr/>
        <p:txBody>
          <a:bodyPr rtlCol="1">
            <a:normAutofit fontScale="92500" lnSpcReduction="10000"/>
          </a:bodyPr>
          <a:lstStyle/>
          <a:p>
            <a:pPr algn="l" rtl="0" eaLnBrk="1" fontAlgn="auto" hangingPunct="1">
              <a:spcAft>
                <a:spcPts val="0"/>
              </a:spcAft>
              <a:buFont typeface="Arial" pitchFamily="34" charset="0"/>
              <a:buChar char="•"/>
              <a:defRPr/>
            </a:pPr>
            <a:r>
              <a:rPr lang="en-US" b="1" dirty="0" smtClean="0">
                <a:solidFill>
                  <a:srgbClr val="FF0000"/>
                </a:solidFill>
              </a:rPr>
              <a:t>Hume</a:t>
            </a:r>
            <a:r>
              <a:rPr lang="en-US" dirty="0" smtClean="0">
                <a:solidFill>
                  <a:srgbClr val="FF0000"/>
                </a:solidFill>
              </a:rPr>
              <a:t> :</a:t>
            </a:r>
            <a:r>
              <a:rPr lang="en-US" dirty="0" smtClean="0"/>
              <a:t>believed that virtues flow from a natural human tendency to be sympathetic toward other people.</a:t>
            </a:r>
          </a:p>
          <a:p>
            <a:pPr algn="l" rtl="0" eaLnBrk="1" fontAlgn="auto" hangingPunct="1">
              <a:spcAft>
                <a:spcPts val="0"/>
              </a:spcAft>
              <a:buFont typeface="Arial" pitchFamily="34" charset="0"/>
              <a:buChar char="•"/>
              <a:defRPr/>
            </a:pPr>
            <a:r>
              <a:rPr lang="en-US" dirty="0" smtClean="0"/>
              <a:t> Virtues are human character traits that are admired by most people and are judged to be generally pleasing.</a:t>
            </a:r>
          </a:p>
          <a:p>
            <a:pPr algn="l" rtl="0" eaLnBrk="1" fontAlgn="auto" hangingPunct="1">
              <a:spcAft>
                <a:spcPts val="0"/>
              </a:spcAft>
              <a:buFont typeface="Arial" pitchFamily="34" charset="0"/>
              <a:buChar char="•"/>
              <a:defRPr/>
            </a:pPr>
            <a:r>
              <a:rPr lang="en-US" dirty="0" smtClean="0"/>
              <a:t> Virtues are traits of character that useful to other people, to oneself, or to both.</a:t>
            </a:r>
          </a:p>
          <a:p>
            <a:pPr algn="l" rtl="0" eaLnBrk="1" fontAlgn="auto" hangingPunct="1">
              <a:spcAft>
                <a:spcPts val="0"/>
              </a:spcAft>
              <a:buFont typeface="Arial" pitchFamily="34" charset="0"/>
              <a:buChar char="•"/>
              <a:defRPr/>
            </a:pPr>
            <a:r>
              <a:rPr lang="en-US" dirty="0" smtClean="0"/>
              <a:t>His approach to ethics is associated with utilitarianism.</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pPr eaLnBrk="1" hangingPunct="1"/>
            <a:r>
              <a:rPr lang="en-US" smtClean="0">
                <a:cs typeface="Times New Roman" pitchFamily="18" charset="0"/>
              </a:rPr>
              <a:t>Virtue ethics</a:t>
            </a:r>
          </a:p>
        </p:txBody>
      </p:sp>
      <p:sp>
        <p:nvSpPr>
          <p:cNvPr id="3" name="Content Placeholder 2"/>
          <p:cNvSpPr>
            <a:spLocks noGrp="1"/>
          </p:cNvSpPr>
          <p:nvPr>
            <p:ph idx="1"/>
          </p:nvPr>
        </p:nvSpPr>
        <p:spPr/>
        <p:txBody>
          <a:bodyPr rtlCol="1">
            <a:normAutofit fontScale="85000" lnSpcReduction="10000"/>
          </a:bodyPr>
          <a:lstStyle/>
          <a:p>
            <a:pPr algn="l" rtl="0" eaLnBrk="1" fontAlgn="auto" hangingPunct="1">
              <a:spcAft>
                <a:spcPts val="0"/>
              </a:spcAft>
              <a:buFont typeface="Arial" pitchFamily="34" charset="0"/>
              <a:buChar char="•"/>
              <a:defRPr/>
            </a:pPr>
            <a:r>
              <a:rPr lang="en-US" b="1" dirty="0" smtClean="0">
                <a:solidFill>
                  <a:srgbClr val="FF0000"/>
                </a:solidFill>
              </a:rPr>
              <a:t>Nietzsche</a:t>
            </a:r>
            <a:r>
              <a:rPr lang="en-US" dirty="0" smtClean="0"/>
              <a:t> proposed that the best character for people based on a “will to power.“</a:t>
            </a:r>
          </a:p>
          <a:p>
            <a:pPr algn="l" rtl="0" eaLnBrk="1" fontAlgn="auto" hangingPunct="1">
              <a:spcAft>
                <a:spcPts val="0"/>
              </a:spcAft>
              <a:buFont typeface="Arial" pitchFamily="34" charset="0"/>
              <a:buChar char="•"/>
              <a:defRPr/>
            </a:pPr>
            <a:r>
              <a:rPr lang="en-US" dirty="0" smtClean="0"/>
              <a:t>Strength was praised as virtuous whereas "feminine" virtues, such as caring and kindness, were considered by Nietzsche to be signs of weakness.</a:t>
            </a:r>
          </a:p>
          <a:p>
            <a:pPr algn="l" rtl="0" eaLnBrk="1" fontAlgn="auto" hangingPunct="1">
              <a:spcAft>
                <a:spcPts val="0"/>
              </a:spcAft>
              <a:buFont typeface="Arial" pitchFamily="34" charset="0"/>
              <a:buChar char="•"/>
              <a:defRPr/>
            </a:pPr>
            <a:r>
              <a:rPr lang="en-US" dirty="0" smtClean="0"/>
              <a:t>Virtue is consistent with hierarchical power over other people. (Adolph Hitler adopted this philosophy).</a:t>
            </a:r>
            <a:br>
              <a:rPr lang="en-US" dirty="0" smtClean="0"/>
            </a:br>
            <a:r>
              <a:rPr lang="en-US" dirty="0" smtClean="0"/>
              <a:t/>
            </a:r>
            <a:br>
              <a:rPr lang="en-US" dirty="0" smtClean="0"/>
            </a:br>
            <a:r>
              <a:rPr lang="en-US" dirty="0" smtClean="0">
                <a:solidFill>
                  <a:schemeClr val="accent1"/>
                </a:solidFill>
              </a:rPr>
              <a:t>Nietzsche’s approach to virtue ethics has little place in nursing ethics.</a:t>
            </a:r>
            <a:endParaRPr lang="en-US" dirty="0">
              <a:solidFill>
                <a:schemeClr val="accen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rtlCol="1">
            <a:normAutofit fontScale="90000"/>
          </a:bodyPr>
          <a:lstStyle/>
          <a:p>
            <a:pPr rtl="0" eaLnBrk="1" fontAlgn="auto" hangingPunct="1">
              <a:spcAft>
                <a:spcPts val="0"/>
              </a:spcAft>
              <a:defRPr/>
            </a:pPr>
            <a:r>
              <a:rPr lang="en-US" dirty="0" smtClean="0"/>
              <a:t>The meaning of ethics and morality</a:t>
            </a:r>
            <a:br>
              <a:rPr lang="en-US" dirty="0" smtClean="0"/>
            </a:br>
            <a:r>
              <a:rPr lang="en-US" dirty="0" smtClean="0"/>
              <a:t>Ethics</a:t>
            </a:r>
            <a:endParaRPr lang="ar-SA" dirty="0"/>
          </a:p>
        </p:txBody>
      </p:sp>
      <p:sp>
        <p:nvSpPr>
          <p:cNvPr id="20483" name="عنصر نائب للمحتوى 2"/>
          <p:cNvSpPr>
            <a:spLocks noGrp="1"/>
          </p:cNvSpPr>
          <p:nvPr>
            <p:ph idx="1"/>
          </p:nvPr>
        </p:nvSpPr>
        <p:spPr>
          <a:xfrm>
            <a:off x="500063" y="1385888"/>
            <a:ext cx="8229600" cy="5472112"/>
          </a:xfrm>
        </p:spPr>
        <p:txBody>
          <a:bodyPr/>
          <a:lstStyle/>
          <a:p>
            <a:pPr algn="l" rtl="0" eaLnBrk="1" hangingPunct="1"/>
            <a:r>
              <a:rPr lang="en-US" sz="2200" smtClean="0">
                <a:cs typeface="Arial" charset="0"/>
              </a:rPr>
              <a:t>Ethics approach of philosophy, means different things to different people.</a:t>
            </a:r>
          </a:p>
          <a:p>
            <a:pPr algn="l" rtl="0" eaLnBrk="1" hangingPunct="1"/>
            <a:r>
              <a:rPr lang="en-US" sz="2200" smtClean="0">
                <a:cs typeface="Arial" charset="0"/>
              </a:rPr>
              <a:t>Ethics is a systemic approach to understanding, analyzing, and distinguishing matters of right and wrong, good and bad, and admirable and deplorable as they exist long a continuum and as the related to the well-being of and the relationship among sentient beings. </a:t>
            </a:r>
          </a:p>
          <a:p>
            <a:pPr algn="l" rtl="0" eaLnBrk="1" hangingPunct="1"/>
            <a:r>
              <a:rPr lang="en-US" sz="2200" smtClean="0">
                <a:cs typeface="Arial" charset="0"/>
              </a:rPr>
              <a:t>The study of ideal human behavior and ideal ways of being.</a:t>
            </a:r>
          </a:p>
          <a:p>
            <a:pPr algn="l" rtl="0" eaLnBrk="1" hangingPunct="1"/>
            <a:r>
              <a:rPr lang="en-US" sz="2200" smtClean="0">
                <a:cs typeface="Arial" charset="0"/>
              </a:rPr>
              <a:t> Ethics is an active process rather than a static condition.</a:t>
            </a:r>
          </a:p>
          <a:p>
            <a:pPr algn="l" rtl="0" eaLnBrk="1" hangingPunct="1"/>
            <a:r>
              <a:rPr lang="en-US" sz="2200" smtClean="0">
                <a:cs typeface="Arial" charset="0"/>
              </a:rPr>
              <a:t>Even if people believe that ethics is totally subjective, they must be able to justify their positions through logical, theoretical based arguments</a:t>
            </a:r>
            <a:r>
              <a:rPr lang="en-US" sz="2400" smtClean="0">
                <a:cs typeface="Arial" charset="0"/>
              </a:rPr>
              <a:t>. E.g.: approaches, and codes of conduct that are developed for professions and religions.</a:t>
            </a:r>
            <a:endParaRPr lang="ar-SA" sz="2400" smtClean="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pPr eaLnBrk="1" hangingPunct="1"/>
            <a:r>
              <a:rPr lang="en-US" smtClean="0">
                <a:cs typeface="Times New Roman" pitchFamily="18" charset="0"/>
              </a:rPr>
              <a:t>Virtue Ethics</a:t>
            </a:r>
          </a:p>
        </p:txBody>
      </p:sp>
      <p:sp>
        <p:nvSpPr>
          <p:cNvPr id="3" name="Content Placeholder 2"/>
          <p:cNvSpPr>
            <a:spLocks noGrp="1"/>
          </p:cNvSpPr>
          <p:nvPr>
            <p:ph idx="1"/>
          </p:nvPr>
        </p:nvSpPr>
        <p:spPr/>
        <p:txBody>
          <a:bodyPr rtlCol="1">
            <a:normAutofit lnSpcReduction="10000"/>
          </a:bodyPr>
          <a:lstStyle/>
          <a:p>
            <a:pPr algn="l" rtl="0" eaLnBrk="1" fontAlgn="auto" hangingPunct="1">
              <a:spcAft>
                <a:spcPts val="0"/>
              </a:spcAft>
              <a:buFont typeface="Arial" pitchFamily="34" charset="0"/>
              <a:buChar char="•"/>
              <a:defRPr/>
            </a:pPr>
            <a:r>
              <a:rPr lang="en-US" dirty="0" smtClean="0">
                <a:solidFill>
                  <a:srgbClr val="FF0000"/>
                </a:solidFill>
              </a:rPr>
              <a:t>Florence Nightingale:  </a:t>
            </a:r>
            <a:r>
              <a:rPr lang="en-US" dirty="0" smtClean="0"/>
              <a:t>because Nightingale's view of nursing included a virtue of obedience.(Sellman, 1997).</a:t>
            </a:r>
          </a:p>
          <a:p>
            <a:pPr algn="l" rtl="0" eaLnBrk="1" fontAlgn="auto" hangingPunct="1">
              <a:spcAft>
                <a:spcPts val="0"/>
              </a:spcAft>
              <a:buFont typeface="Arial" pitchFamily="34" charset="0"/>
              <a:buChar char="•"/>
              <a:defRPr/>
            </a:pPr>
            <a:r>
              <a:rPr lang="en-US" dirty="0" smtClean="0"/>
              <a:t>In connecting obedience to practical wisdom, some nurses now understand that Nightingale’s conception was one that approached something akin to intelligent obedience rather than a blind allegiance of nurses to physicians. </a:t>
            </a:r>
          </a:p>
          <a:p>
            <a:pPr algn="l" rtl="0" eaLnBrk="1" fontAlgn="auto" hangingPunct="1">
              <a:spcAft>
                <a:spcPts val="0"/>
              </a:spcAft>
              <a:buFont typeface="Arial" pitchFamily="34" charset="0"/>
              <a:buChar char="•"/>
              <a:defRPr/>
            </a:pPr>
            <a:endParaRPr lang="en-US" dirty="0">
              <a:solidFill>
                <a:srgbClr val="FF0000"/>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Moral Ground Model</a:t>
            </a:r>
            <a:br>
              <a:rPr lang="en-US" dirty="0" smtClean="0"/>
            </a:br>
            <a:r>
              <a:rPr lang="en-US" dirty="0" smtClean="0"/>
              <a:t>(</a:t>
            </a:r>
            <a:r>
              <a:rPr lang="en-US" dirty="0" smtClean="0">
                <a:solidFill>
                  <a:schemeClr val="accent1"/>
                </a:solidFill>
              </a:rPr>
              <a:t>a virtue-based nursing model</a:t>
            </a:r>
            <a:r>
              <a:rPr lang="en-US" dirty="0" smtClean="0"/>
              <a:t> )</a:t>
            </a:r>
            <a:endParaRPr lang="en-US" dirty="0"/>
          </a:p>
        </p:txBody>
      </p:sp>
      <p:sp>
        <p:nvSpPr>
          <p:cNvPr id="76803" name="Content Placeholder 2"/>
          <p:cNvSpPr>
            <a:spLocks noGrp="1"/>
          </p:cNvSpPr>
          <p:nvPr>
            <p:ph idx="1"/>
          </p:nvPr>
        </p:nvSpPr>
        <p:spPr/>
        <p:txBody>
          <a:bodyPr/>
          <a:lstStyle/>
          <a:p>
            <a:pPr algn="l" rtl="0" eaLnBrk="1" hangingPunct="1"/>
            <a:r>
              <a:rPr lang="en-US" smtClean="0">
                <a:cs typeface="Arial" charset="0"/>
              </a:rPr>
              <a:t>Has it’s foundation in Aristotle’s approach to virtue ethics with a proposed path to moral ground adapted from Eightfold path and immeasurable virtues of Buddhism (alleviation of human suffering).</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a:xfrm>
            <a:off x="468313" y="0"/>
            <a:ext cx="8229600" cy="1143000"/>
          </a:xfrm>
        </p:spPr>
        <p:txBody>
          <a:bodyPr/>
          <a:lstStyle/>
          <a:p>
            <a:pPr eaLnBrk="1" hangingPunct="1"/>
            <a:endParaRPr lang="en-US" smtClean="0">
              <a:cs typeface="Times New Roman" pitchFamily="18" charset="0"/>
            </a:endParaRPr>
          </a:p>
        </p:txBody>
      </p:sp>
      <p:pic>
        <p:nvPicPr>
          <p:cNvPr id="77827"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9388" y="0"/>
            <a:ext cx="8785225" cy="6753225"/>
          </a:xfrm>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pPr eaLnBrk="1" hangingPunct="1"/>
            <a:endParaRPr lang="en-US" smtClean="0">
              <a:cs typeface="Times New Roman" pitchFamily="18" charset="0"/>
            </a:endParaRPr>
          </a:p>
        </p:txBody>
      </p:sp>
      <p:sp>
        <p:nvSpPr>
          <p:cNvPr id="78851" name="Content Placeholder 2"/>
          <p:cNvSpPr>
            <a:spLocks noGrp="1"/>
          </p:cNvSpPr>
          <p:nvPr>
            <p:ph idx="1"/>
          </p:nvPr>
        </p:nvSpPr>
        <p:spPr/>
        <p:txBody>
          <a:bodyPr/>
          <a:lstStyle/>
          <a:p>
            <a:pPr eaLnBrk="1" hangingPunct="1"/>
            <a:endParaRPr lang="en-US" smtClean="0">
              <a:cs typeface="Arial" charset="0"/>
            </a:endParaRPr>
          </a:p>
        </p:txBody>
      </p:sp>
      <p:pic>
        <p:nvPicPr>
          <p:cNvPr id="788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60350"/>
            <a:ext cx="8713787" cy="633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pPr eaLnBrk="1" hangingPunct="1"/>
            <a:r>
              <a:rPr lang="en-US" smtClean="0">
                <a:cs typeface="Times New Roman" pitchFamily="18" charset="0"/>
              </a:rPr>
              <a:t>Natural low theory</a:t>
            </a:r>
          </a:p>
        </p:txBody>
      </p:sp>
      <p:sp>
        <p:nvSpPr>
          <p:cNvPr id="3" name="Content Placeholder 2"/>
          <p:cNvSpPr>
            <a:spLocks noGrp="1"/>
          </p:cNvSpPr>
          <p:nvPr>
            <p:ph idx="1"/>
          </p:nvPr>
        </p:nvSpPr>
        <p:spPr/>
        <p:txBody>
          <a:bodyPr rtlCol="1">
            <a:normAutofit fontScale="85000" lnSpcReduction="10000"/>
          </a:bodyPr>
          <a:lstStyle/>
          <a:p>
            <a:pPr algn="l" rtl="0" eaLnBrk="1" fontAlgn="auto" hangingPunct="1">
              <a:spcAft>
                <a:spcPts val="0"/>
              </a:spcAft>
              <a:buFont typeface="Arial" pitchFamily="34" charset="0"/>
              <a:buChar char="•"/>
              <a:defRPr/>
            </a:pPr>
            <a:r>
              <a:rPr lang="en-US" dirty="0" smtClean="0"/>
              <a:t>People believe that the rightness of actions is self-evident because morality is determined </a:t>
            </a:r>
            <a:r>
              <a:rPr lang="en-US" dirty="0" smtClean="0">
                <a:solidFill>
                  <a:schemeClr val="accent1"/>
                </a:solidFill>
              </a:rPr>
              <a:t>by inherent human nature, not by customs and preferences.</a:t>
            </a:r>
          </a:p>
          <a:p>
            <a:pPr algn="l" rtl="0" eaLnBrk="1" fontAlgn="auto" hangingPunct="1">
              <a:spcAft>
                <a:spcPts val="0"/>
              </a:spcAft>
              <a:buFont typeface="Arial" pitchFamily="34" charset="0"/>
              <a:buChar char="•"/>
              <a:defRPr/>
            </a:pPr>
            <a:r>
              <a:rPr lang="en-US" dirty="0" smtClean="0"/>
              <a:t>The law of reason is implanted in the order of nature (</a:t>
            </a:r>
            <a:r>
              <a:rPr lang="en-US" dirty="0" smtClean="0">
                <a:solidFill>
                  <a:schemeClr val="accent1"/>
                </a:solidFill>
              </a:rPr>
              <a:t>usually thought to be implanted by God</a:t>
            </a:r>
            <a:r>
              <a:rPr lang="en-US" dirty="0" smtClean="0"/>
              <a:t>), and this law provides the rules or commands for human actions.</a:t>
            </a:r>
          </a:p>
          <a:p>
            <a:pPr algn="l" rtl="0" eaLnBrk="1" fontAlgn="auto" hangingPunct="1">
              <a:spcAft>
                <a:spcPts val="0"/>
              </a:spcAft>
              <a:buFont typeface="Arial" pitchFamily="34" charset="0"/>
              <a:buChar char="•"/>
              <a:defRPr/>
            </a:pPr>
            <a:r>
              <a:rPr lang="en-US" dirty="0" smtClean="0"/>
              <a:t>Natural law theory is associated with rule-based Judeo-Christian ethics.</a:t>
            </a:r>
          </a:p>
          <a:p>
            <a:pPr algn="l" rtl="0" eaLnBrk="1" fontAlgn="auto" hangingPunct="1">
              <a:spcAft>
                <a:spcPts val="0"/>
              </a:spcAft>
              <a:buFont typeface="Arial" pitchFamily="34" charset="0"/>
              <a:buChar char="•"/>
              <a:defRPr/>
            </a:pPr>
            <a:r>
              <a:rPr lang="en-US" dirty="0" smtClean="0"/>
              <a:t>Natural law theory is the basis of religious prohibitions against acts that some people consider unnatural, such </a:t>
            </a:r>
            <a:r>
              <a:rPr lang="en-US" dirty="0" smtClean="0">
                <a:solidFill>
                  <a:schemeClr val="accent1"/>
                </a:solidFill>
              </a:rPr>
              <a:t>as homosexuality and the use of birth control</a:t>
            </a:r>
            <a:r>
              <a:rPr lang="en-US" dirty="0" smtClean="0"/>
              <a:t>.</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pPr eaLnBrk="1" hangingPunct="1"/>
            <a:r>
              <a:rPr lang="en-US" smtClean="0">
                <a:cs typeface="Times New Roman" pitchFamily="18" charset="0"/>
              </a:rPr>
              <a:t>Deontology</a:t>
            </a:r>
          </a:p>
        </p:txBody>
      </p:sp>
      <p:sp>
        <p:nvSpPr>
          <p:cNvPr id="4" name="Text Placeholder 2"/>
          <p:cNvSpPr>
            <a:spLocks noGrp="1"/>
          </p:cNvSpPr>
          <p:nvPr>
            <p:ph idx="1"/>
          </p:nvPr>
        </p:nvSpPr>
        <p:spPr/>
        <p:txBody>
          <a:bodyPr rtlCol="1">
            <a:normAutofit fontScale="85000" lnSpcReduction="20000"/>
          </a:bodyPr>
          <a:lstStyle/>
          <a:p>
            <a:pPr algn="l" rtl="0" eaLnBrk="1" fontAlgn="auto" hangingPunct="1">
              <a:spcAft>
                <a:spcPts val="0"/>
              </a:spcAft>
              <a:buFont typeface="Arial" pitchFamily="34" charset="0"/>
              <a:buChar char="•"/>
              <a:defRPr/>
            </a:pPr>
            <a:r>
              <a:rPr lang="en-US" sz="2500" dirty="0" smtClean="0">
                <a:latin typeface="+mj-lt"/>
              </a:rPr>
              <a:t>Focused on </a:t>
            </a:r>
            <a:r>
              <a:rPr lang="en-US" sz="2500" b="1" dirty="0" smtClean="0">
                <a:solidFill>
                  <a:schemeClr val="accent1"/>
                </a:solidFill>
                <a:latin typeface="+mj-lt"/>
              </a:rPr>
              <a:t>duties and rules</a:t>
            </a:r>
            <a:r>
              <a:rPr lang="en-US" sz="2500" dirty="0" smtClean="0">
                <a:latin typeface="+mj-lt"/>
              </a:rPr>
              <a:t>.</a:t>
            </a:r>
            <a:r>
              <a:rPr lang="en-US" dirty="0" smtClean="0">
                <a:latin typeface="+mj-lt"/>
              </a:rPr>
              <a:t> </a:t>
            </a:r>
            <a:endParaRPr lang="en-US" sz="2500" dirty="0" smtClean="0">
              <a:latin typeface="+mj-lt"/>
            </a:endParaRPr>
          </a:p>
          <a:p>
            <a:pPr algn="l" rtl="0" eaLnBrk="1" fontAlgn="auto" hangingPunct="1">
              <a:spcAft>
                <a:spcPts val="0"/>
              </a:spcAft>
              <a:buFont typeface="Arial" pitchFamily="34" charset="0"/>
              <a:buChar char="•"/>
              <a:defRPr/>
            </a:pPr>
            <a:r>
              <a:rPr lang="en-US" sz="2500" dirty="0" smtClean="0">
                <a:latin typeface="+mj-lt"/>
              </a:rPr>
              <a:t>The most influential philosopher was the German </a:t>
            </a:r>
            <a:r>
              <a:rPr lang="en-US" sz="2500" b="1" dirty="0" smtClean="0">
                <a:solidFill>
                  <a:srgbClr val="FF0000"/>
                </a:solidFill>
                <a:latin typeface="+mj-lt"/>
              </a:rPr>
              <a:t>Immanuel Kant.</a:t>
            </a:r>
          </a:p>
          <a:p>
            <a:pPr algn="l" rtl="0" eaLnBrk="1" fontAlgn="auto" hangingPunct="1">
              <a:spcAft>
                <a:spcPts val="0"/>
              </a:spcAft>
              <a:buFont typeface="Arial" pitchFamily="34" charset="0"/>
              <a:buChar char="•"/>
              <a:defRPr/>
            </a:pPr>
            <a:r>
              <a:rPr lang="en-US" sz="2500" dirty="0" smtClean="0">
                <a:latin typeface="+mj-lt"/>
              </a:rPr>
              <a:t> Kant defined a person as a rational, autonomous (self-directed) being with the ability to know universal, objective moral laws and the freedom to decide to act morally.</a:t>
            </a:r>
            <a:endParaRPr lang="en-US" sz="2500" b="1" dirty="0" smtClean="0">
              <a:latin typeface="+mj-lt"/>
            </a:endParaRPr>
          </a:p>
          <a:p>
            <a:pPr algn="l" rtl="0" eaLnBrk="1" fontAlgn="auto" hangingPunct="1">
              <a:spcAft>
                <a:spcPts val="0"/>
              </a:spcAft>
              <a:buFont typeface="Arial" pitchFamily="34" charset="0"/>
              <a:buChar char="•"/>
              <a:defRPr/>
            </a:pPr>
            <a:r>
              <a:rPr lang="en-US" sz="2500" b="1" dirty="0" smtClean="0">
                <a:solidFill>
                  <a:schemeClr val="accent1"/>
                </a:solidFill>
                <a:latin typeface="+mj-lt"/>
              </a:rPr>
              <a:t> Kantian deontology </a:t>
            </a:r>
            <a:r>
              <a:rPr lang="en-US" sz="2500" dirty="0" smtClean="0">
                <a:latin typeface="+mj-lt"/>
              </a:rPr>
              <a:t>prescribes that each rational being is ethically bound to act only from a sense of duty.</a:t>
            </a:r>
          </a:p>
          <a:p>
            <a:pPr algn="l" rtl="0" eaLnBrk="1" fontAlgn="auto" hangingPunct="1">
              <a:spcAft>
                <a:spcPts val="0"/>
              </a:spcAft>
              <a:buFont typeface="Arial" pitchFamily="34" charset="0"/>
              <a:buChar char="•"/>
              <a:defRPr/>
            </a:pPr>
            <a:r>
              <a:rPr lang="en-US" sz="2500" dirty="0" smtClean="0">
                <a:latin typeface="+mj-lt"/>
              </a:rPr>
              <a:t> Each autonomous, self-directed person has dignity and is due respect. (</a:t>
            </a:r>
            <a:r>
              <a:rPr lang="en-US" sz="2500" dirty="0" smtClean="0">
                <a:solidFill>
                  <a:schemeClr val="accent1"/>
                </a:solidFill>
                <a:latin typeface="+mj-lt"/>
              </a:rPr>
              <a:t>ends in themselves</a:t>
            </a:r>
            <a:r>
              <a:rPr lang="en-US" sz="2500" dirty="0" smtClean="0">
                <a:latin typeface="+mj-lt"/>
              </a:rPr>
              <a:t>)</a:t>
            </a:r>
          </a:p>
          <a:p>
            <a:pPr algn="l" rtl="0" eaLnBrk="1" fontAlgn="auto" hangingPunct="1">
              <a:spcAft>
                <a:spcPts val="0"/>
              </a:spcAft>
              <a:buFont typeface="Arial" pitchFamily="34" charset="0"/>
              <a:buChar char="•"/>
              <a:defRPr/>
            </a:pPr>
            <a:r>
              <a:rPr lang="en-US" sz="2500" dirty="0" smtClean="0">
                <a:latin typeface="+mj-lt"/>
              </a:rPr>
              <a:t> One should never act in ways that involve using other people as a means to one's personal ends(Kant believed that people could be harmed).</a:t>
            </a:r>
          </a:p>
          <a:p>
            <a:pPr algn="l" rtl="0" eaLnBrk="1" fontAlgn="auto" hangingPunct="1">
              <a:spcAft>
                <a:spcPts val="0"/>
              </a:spcAft>
              <a:buFont typeface="Arial" pitchFamily="34" charset="0"/>
              <a:buChar char="•"/>
              <a:defRPr/>
            </a:pPr>
            <a:r>
              <a:rPr lang="en-US" sz="2500" dirty="0" smtClean="0">
                <a:latin typeface="+mj-lt"/>
              </a:rPr>
              <a:t>  </a:t>
            </a:r>
            <a:r>
              <a:rPr lang="en-US" sz="2500" dirty="0" smtClean="0">
                <a:solidFill>
                  <a:schemeClr val="accent1"/>
                </a:solidFill>
                <a:latin typeface="+mj-lt"/>
              </a:rPr>
              <a:t>Example :</a:t>
            </a:r>
            <a:r>
              <a:rPr lang="en-US" sz="2500" dirty="0" smtClean="0">
                <a:latin typeface="+mj-lt"/>
              </a:rPr>
              <a:t>failure to obtain informed consent from a research participant even though the researcher believes that the research will be beneficial to the participant .</a:t>
            </a:r>
          </a:p>
          <a:p>
            <a:pPr algn="l" rtl="0" eaLnBrk="1" fontAlgn="auto" hangingPunct="1">
              <a:spcAft>
                <a:spcPts val="0"/>
              </a:spcAft>
              <a:buFont typeface="Arial" pitchFamily="34" charset="0"/>
              <a:buChar char="•"/>
              <a:defRPr/>
            </a:pPr>
            <a:endParaRPr lang="ar-JO" sz="2500" dirty="0">
              <a:latin typeface="+mj-lt"/>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Deontology</a:t>
            </a:r>
            <a:br>
              <a:rPr lang="en-US" dirty="0" smtClean="0"/>
            </a:br>
            <a:r>
              <a:rPr lang="en-US" dirty="0" smtClean="0"/>
              <a:t>cont’d</a:t>
            </a:r>
            <a:endParaRPr lang="en-US" dirty="0"/>
          </a:p>
        </p:txBody>
      </p:sp>
      <p:sp>
        <p:nvSpPr>
          <p:cNvPr id="3" name="Content Placeholder 2"/>
          <p:cNvSpPr>
            <a:spLocks noGrp="1"/>
          </p:cNvSpPr>
          <p:nvPr>
            <p:ph idx="1"/>
          </p:nvPr>
        </p:nvSpPr>
        <p:spPr>
          <a:xfrm>
            <a:off x="457200" y="1600200"/>
            <a:ext cx="8229600" cy="5257800"/>
          </a:xfrm>
        </p:spPr>
        <p:txBody>
          <a:bodyPr rtlCol="1">
            <a:normAutofit fontScale="70000" lnSpcReduction="20000"/>
          </a:bodyPr>
          <a:lstStyle/>
          <a:p>
            <a:pPr algn="l" rtl="0" eaLnBrk="1" fontAlgn="auto" hangingPunct="1">
              <a:spcAft>
                <a:spcPts val="0"/>
              </a:spcAft>
              <a:buFont typeface="Arial" pitchFamily="34" charset="0"/>
              <a:buChar char="•"/>
              <a:defRPr/>
            </a:pPr>
            <a:r>
              <a:rPr lang="en-US" dirty="0" smtClean="0"/>
              <a:t>Kant drew a distinction between two types of duties or obligations:</a:t>
            </a:r>
          </a:p>
          <a:p>
            <a:pPr algn="l" rtl="0" eaLnBrk="1" fontAlgn="auto" hangingPunct="1">
              <a:spcAft>
                <a:spcPts val="0"/>
              </a:spcAft>
              <a:buFont typeface="Arial" pitchFamily="34" charset="0"/>
              <a:buChar char="•"/>
              <a:defRPr/>
            </a:pPr>
            <a:r>
              <a:rPr lang="en-US" b="1" dirty="0" smtClean="0">
                <a:solidFill>
                  <a:srgbClr val="0070C0"/>
                </a:solidFill>
              </a:rPr>
              <a:t>The hypothetical imperative: </a:t>
            </a:r>
            <a:r>
              <a:rPr lang="en-US" b="1" dirty="0" smtClean="0">
                <a:solidFill>
                  <a:srgbClr val="FF0000"/>
                </a:solidFill>
              </a:rPr>
              <a:t/>
            </a:r>
            <a:br>
              <a:rPr lang="en-US" b="1" dirty="0" smtClean="0">
                <a:solidFill>
                  <a:srgbClr val="FF0000"/>
                </a:solidFill>
              </a:rPr>
            </a:br>
            <a:r>
              <a:rPr lang="en-US" dirty="0" smtClean="0"/>
              <a:t>optional duties or rules that people ought to observe or follow if certain ends to be achieved.</a:t>
            </a:r>
            <a:br>
              <a:rPr lang="en-US" dirty="0" smtClean="0"/>
            </a:br>
            <a:r>
              <a:rPr lang="en-US" dirty="0" smtClean="0"/>
              <a:t> "if-then“ imperatives(involve conditional or optional actions).</a:t>
            </a:r>
            <a:br>
              <a:rPr lang="en-US" dirty="0" smtClean="0"/>
            </a:br>
            <a:r>
              <a:rPr lang="en-US" dirty="0" smtClean="0"/>
              <a:t> For instance, “</a:t>
            </a:r>
            <a:r>
              <a:rPr lang="en-US" dirty="0" smtClean="0">
                <a:solidFill>
                  <a:srgbClr val="FF0000"/>
                </a:solidFill>
              </a:rPr>
              <a:t>if</a:t>
            </a:r>
            <a:r>
              <a:rPr lang="en-US" dirty="0" smtClean="0"/>
              <a:t> I want to eat tonight, </a:t>
            </a:r>
            <a:r>
              <a:rPr lang="en-US" dirty="0" smtClean="0">
                <a:solidFill>
                  <a:srgbClr val="FF0000"/>
                </a:solidFill>
              </a:rPr>
              <a:t>then</a:t>
            </a:r>
            <a:r>
              <a:rPr lang="en-US" dirty="0" smtClean="0"/>
              <a:t> I should go to the grocery store today”. </a:t>
            </a:r>
          </a:p>
          <a:p>
            <a:pPr algn="l" rtl="0" eaLnBrk="1" fontAlgn="auto" hangingPunct="1">
              <a:spcAft>
                <a:spcPts val="0"/>
              </a:spcAft>
              <a:buFont typeface="Arial" pitchFamily="34" charset="0"/>
              <a:buChar char="•"/>
              <a:defRPr/>
            </a:pPr>
            <a:r>
              <a:rPr lang="en-US" b="1" dirty="0" smtClean="0">
                <a:solidFill>
                  <a:srgbClr val="0070C0"/>
                </a:solidFill>
              </a:rPr>
              <a:t>the categorical imperative: (where moral actions are concerned)</a:t>
            </a:r>
            <a:r>
              <a:rPr lang="en-US" b="1" dirty="0" smtClean="0">
                <a:solidFill>
                  <a:srgbClr val="FF0000"/>
                </a:solidFill>
              </a:rPr>
              <a:t/>
            </a:r>
            <a:br>
              <a:rPr lang="en-US" b="1" dirty="0" smtClean="0">
                <a:solidFill>
                  <a:srgbClr val="FF0000"/>
                </a:solidFill>
              </a:rPr>
            </a:br>
            <a:r>
              <a:rPr lang="en-US" dirty="0" smtClean="0"/>
              <a:t>Duties and laws are absolute and unconditional.</a:t>
            </a:r>
            <a:br>
              <a:rPr lang="en-US" dirty="0" smtClean="0"/>
            </a:br>
            <a:r>
              <a:rPr lang="en-US" dirty="0" smtClean="0"/>
              <a:t> People ought to follow a universal, unconditional framework of maxims, or rules, as a guide to know the rightness of actions and one’s moral duties. Ask the question: "If I perform this action, could I will that it should become a universal law for everyone to act in the same way?“.</a:t>
            </a:r>
            <a:br>
              <a:rPr lang="en-US" dirty="0" smtClean="0"/>
            </a:br>
            <a:r>
              <a:rPr lang="en-US" dirty="0" smtClean="0"/>
              <a:t>Example: suicide is never acceptable.</a:t>
            </a:r>
            <a:br>
              <a:rPr lang="en-US" dirty="0" smtClean="0"/>
            </a:br>
            <a:r>
              <a:rPr lang="en-US" dirty="0" smtClean="0"/>
              <a:t> A person, when committing suicide, cannot rationally wish that all people should feel free to commit suicide or the world would become chaotic. </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pPr eaLnBrk="1" hangingPunct="1"/>
            <a:r>
              <a:rPr lang="en-US" smtClean="0">
                <a:cs typeface="Times New Roman" pitchFamily="18" charset="0"/>
              </a:rPr>
              <a:t>Question for nurses</a:t>
            </a:r>
          </a:p>
        </p:txBody>
      </p:sp>
      <p:sp>
        <p:nvSpPr>
          <p:cNvPr id="82947" name="Content Placeholder 2"/>
          <p:cNvSpPr>
            <a:spLocks noGrp="1"/>
          </p:cNvSpPr>
          <p:nvPr>
            <p:ph idx="1"/>
          </p:nvPr>
        </p:nvSpPr>
        <p:spPr/>
        <p:txBody>
          <a:bodyPr/>
          <a:lstStyle/>
          <a:p>
            <a:pPr algn="l" rtl="0" eaLnBrk="1" hangingPunct="1"/>
            <a:r>
              <a:rPr lang="en-US" smtClean="0">
                <a:cs typeface="Arial" charset="0"/>
              </a:rPr>
              <a:t>Is it more important for a nurse to have a virtuous character or to be dutiful? Why?</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pPr eaLnBrk="1" hangingPunct="1"/>
            <a:r>
              <a:rPr lang="en-US" smtClean="0">
                <a:cs typeface="Times New Roman" pitchFamily="18" charset="0"/>
              </a:rPr>
              <a:t>Counseqiuentialism</a:t>
            </a:r>
          </a:p>
        </p:txBody>
      </p:sp>
      <p:sp>
        <p:nvSpPr>
          <p:cNvPr id="4" name="Text Placeholder 2"/>
          <p:cNvSpPr>
            <a:spLocks noGrp="1"/>
          </p:cNvSpPr>
          <p:nvPr>
            <p:ph idx="1"/>
          </p:nvPr>
        </p:nvSpPr>
        <p:spPr/>
        <p:txBody>
          <a:bodyPr rtlCol="1">
            <a:normAutofit fontScale="70000" lnSpcReduction="20000"/>
          </a:bodyPr>
          <a:lstStyle/>
          <a:p>
            <a:pPr algn="l" rtl="0" eaLnBrk="1" fontAlgn="auto" hangingPunct="1">
              <a:spcAft>
                <a:spcPts val="0"/>
              </a:spcAft>
              <a:buFont typeface="Arial" pitchFamily="34" charset="0"/>
              <a:buChar char="•"/>
              <a:defRPr/>
            </a:pPr>
            <a:r>
              <a:rPr lang="en-US" dirty="0" smtClean="0">
                <a:solidFill>
                  <a:srgbClr val="0070C0"/>
                </a:solidFill>
              </a:rPr>
              <a:t>consider  consequences </a:t>
            </a:r>
            <a:r>
              <a:rPr lang="en-US" dirty="0" smtClean="0"/>
              <a:t>to be an importance indication of the moral value of one's actions.</a:t>
            </a:r>
          </a:p>
          <a:p>
            <a:pPr algn="l" rtl="0" eaLnBrk="1" fontAlgn="auto" hangingPunct="1">
              <a:spcAft>
                <a:spcPts val="0"/>
              </a:spcAft>
              <a:buFont typeface="Arial" pitchFamily="34" charset="0"/>
              <a:buChar char="•"/>
              <a:defRPr/>
            </a:pPr>
            <a:r>
              <a:rPr lang="en-US" dirty="0" smtClean="0"/>
              <a:t> Utilitarianism is the most well-known consequentiality theory of ethics.</a:t>
            </a:r>
          </a:p>
          <a:p>
            <a:pPr algn="l" rtl="0" eaLnBrk="1" fontAlgn="auto" hangingPunct="1">
              <a:spcAft>
                <a:spcPts val="0"/>
              </a:spcAft>
              <a:buFont typeface="Arial" pitchFamily="34" charset="0"/>
              <a:buChar char="•"/>
              <a:defRPr/>
            </a:pPr>
            <a:r>
              <a:rPr lang="en-US" dirty="0" smtClean="0"/>
              <a:t> Utilitarianism means that actions are judged by </a:t>
            </a:r>
            <a:r>
              <a:rPr lang="en-US" dirty="0" smtClean="0">
                <a:solidFill>
                  <a:srgbClr val="0070C0"/>
                </a:solidFill>
              </a:rPr>
              <a:t>their utility</a:t>
            </a:r>
            <a:r>
              <a:rPr lang="en-US" dirty="0" smtClean="0"/>
              <a:t>, they are evaluated according to the usefulness of their consequences. </a:t>
            </a:r>
          </a:p>
          <a:p>
            <a:pPr algn="l" rtl="0" eaLnBrk="1" fontAlgn="auto" hangingPunct="1">
              <a:spcAft>
                <a:spcPts val="0"/>
              </a:spcAft>
              <a:buFont typeface="Arial" pitchFamily="34" charset="0"/>
              <a:buChar char="•"/>
              <a:defRPr/>
            </a:pPr>
            <a:r>
              <a:rPr lang="en-US" dirty="0" smtClean="0"/>
              <a:t> Utilitarian’s believe that it is useful to society to </a:t>
            </a:r>
            <a:r>
              <a:rPr lang="en-US" dirty="0" smtClean="0">
                <a:solidFill>
                  <a:srgbClr val="FF0000"/>
                </a:solidFill>
              </a:rPr>
              <a:t>achieve "the greatest good for the greatest number"</a:t>
            </a:r>
            <a:r>
              <a:rPr lang="en-US" dirty="0" smtClean="0"/>
              <a:t> of people who may be affected by a rule at action.</a:t>
            </a:r>
          </a:p>
          <a:p>
            <a:pPr algn="l" rtl="0" eaLnBrk="1" fontAlgn="auto" hangingPunct="1">
              <a:spcAft>
                <a:spcPts val="0"/>
              </a:spcAft>
              <a:buFont typeface="Arial" pitchFamily="34" charset="0"/>
              <a:buChar char="•"/>
              <a:defRPr/>
            </a:pPr>
            <a:r>
              <a:rPr lang="en-US" dirty="0" smtClean="0"/>
              <a:t> People who use a utilitarian approach to ethics place great emphasis on what is best for collective groups, not individual people, though. each individual's happiness is worthy of equal consideration as compared to every other individual in a group. </a:t>
            </a:r>
          </a:p>
          <a:p>
            <a:pPr algn="l" rtl="0" eaLnBrk="1" fontAlgn="auto" hangingPunct="1">
              <a:spcAft>
                <a:spcPts val="0"/>
              </a:spcAft>
              <a:buFont typeface="Arial" pitchFamily="34" charset="0"/>
              <a:buChar char="•"/>
              <a:defRPr/>
            </a:pPr>
            <a:endParaRPr lang="en-US" dirty="0" smtClean="0"/>
          </a:p>
          <a:p>
            <a:pPr algn="l" rtl="0" eaLnBrk="1" fontAlgn="auto" hangingPunct="1">
              <a:spcAft>
                <a:spcPts val="0"/>
              </a:spcAft>
              <a:buFont typeface="Arial" pitchFamily="34" charset="0"/>
              <a:buNone/>
              <a:defRPr/>
            </a:pPr>
            <a:endParaRPr lang="ar-JO"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pPr eaLnBrk="1" hangingPunct="1"/>
            <a:r>
              <a:rPr lang="en-US" smtClean="0">
                <a:cs typeface="Times New Roman" pitchFamily="18" charset="0"/>
              </a:rPr>
              <a:t>Counseqiuentialism</a:t>
            </a:r>
          </a:p>
        </p:txBody>
      </p:sp>
      <p:sp>
        <p:nvSpPr>
          <p:cNvPr id="3" name="Content Placeholder 2"/>
          <p:cNvSpPr>
            <a:spLocks noGrp="1"/>
          </p:cNvSpPr>
          <p:nvPr>
            <p:ph idx="1"/>
          </p:nvPr>
        </p:nvSpPr>
        <p:spPr>
          <a:xfrm>
            <a:off x="457200" y="1600200"/>
            <a:ext cx="8229600" cy="4924425"/>
          </a:xfrm>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t>The British philosopher </a:t>
            </a:r>
            <a:r>
              <a:rPr lang="en-US" b="1" dirty="0" smtClean="0">
                <a:solidFill>
                  <a:srgbClr val="FF0000"/>
                </a:solidFill>
              </a:rPr>
              <a:t>Jeremy Bentham </a:t>
            </a:r>
            <a:r>
              <a:rPr lang="en-US" dirty="0" smtClean="0"/>
              <a:t>(1748-1832) was an early promoter of the principle of utilitarianism. He went as far as to develop a systematic decision making method of using mathematical calculations. (measures of intensity and duration to allocate pleasure and pain).</a:t>
            </a:r>
            <a:br>
              <a:rPr lang="en-US" dirty="0" smtClean="0"/>
            </a:br>
            <a:r>
              <a:rPr lang="en-US" dirty="0" smtClean="0"/>
              <a:t> </a:t>
            </a:r>
            <a:br>
              <a:rPr lang="en-US" dirty="0" smtClean="0"/>
            </a:br>
            <a:r>
              <a:rPr lang="en-US" dirty="0" smtClean="0"/>
              <a:t>Another Englishman, </a:t>
            </a:r>
            <a:r>
              <a:rPr lang="en-US" b="1" dirty="0" smtClean="0">
                <a:solidFill>
                  <a:srgbClr val="FF0000"/>
                </a:solidFill>
              </a:rPr>
              <a:t>John Stuart Mill</a:t>
            </a:r>
            <a:r>
              <a:rPr lang="en-US" dirty="0" smtClean="0"/>
              <a:t> (1806-1873), challenged Bentham's views .</a:t>
            </a:r>
            <a:br>
              <a:rPr lang="en-US" dirty="0" smtClean="0"/>
            </a:br>
            <a:r>
              <a:rPr lang="en-US" dirty="0" smtClean="0"/>
              <a:t>Happiness and pleasure are measured by quality and not quantity (duration or Intensity). </a:t>
            </a:r>
            <a:br>
              <a:rPr lang="en-US" dirty="0" smtClean="0"/>
            </a:br>
            <a:r>
              <a:rPr lang="en-US" dirty="0" smtClean="0"/>
              <a:t>Mill's philosophy is focused on ethics and morally right acts that produce the most good in terms of the most happiness. </a:t>
            </a:r>
          </a:p>
          <a:p>
            <a:pPr algn="l" rtl="0" eaLnBrk="1" fontAlgn="auto" hangingPunct="1">
              <a:spcAft>
                <a:spcPts val="0"/>
              </a:spcAft>
              <a:buFont typeface="Arial" pitchFamily="34" charset="0"/>
              <a:buChar char="•"/>
              <a:defRPr/>
            </a:pPr>
            <a:r>
              <a:rPr lang="en-US" dirty="0" smtClean="0">
                <a:solidFill>
                  <a:schemeClr val="accent1"/>
                </a:solidFill>
              </a:rPr>
              <a:t>Example </a:t>
            </a:r>
            <a:r>
              <a:rPr lang="en-US" dirty="0" smtClean="0"/>
              <a:t>of an application of Mill's utilitarianism: The use of mandatory vaccination laws.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عنوان 1"/>
          <p:cNvSpPr>
            <a:spLocks noGrp="1"/>
          </p:cNvSpPr>
          <p:nvPr>
            <p:ph type="ctrTitle"/>
          </p:nvPr>
        </p:nvSpPr>
        <p:spPr>
          <a:xfrm>
            <a:off x="642938" y="357188"/>
            <a:ext cx="7772400" cy="1470025"/>
          </a:xfrm>
        </p:spPr>
        <p:txBody>
          <a:bodyPr/>
          <a:lstStyle/>
          <a:p>
            <a:pPr eaLnBrk="1" hangingPunct="1"/>
            <a:r>
              <a:rPr lang="en-US" smtClean="0">
                <a:cs typeface="Times New Roman" pitchFamily="18" charset="0"/>
              </a:rPr>
              <a:t>Morals</a:t>
            </a:r>
            <a:endParaRPr lang="ar-SA" smtClean="0"/>
          </a:p>
        </p:txBody>
      </p:sp>
      <p:sp>
        <p:nvSpPr>
          <p:cNvPr id="3" name="عنوان فرعي 2"/>
          <p:cNvSpPr>
            <a:spLocks noGrp="1"/>
          </p:cNvSpPr>
          <p:nvPr>
            <p:ph type="subTitle" idx="1"/>
          </p:nvPr>
        </p:nvSpPr>
        <p:spPr>
          <a:xfrm>
            <a:off x="1357313" y="1714500"/>
            <a:ext cx="6400800" cy="4857750"/>
          </a:xfrm>
        </p:spPr>
        <p:txBody>
          <a:bodyPr rtlCol="1">
            <a:normAutofit fontScale="70000" lnSpcReduction="20000"/>
          </a:bodyPr>
          <a:lstStyle/>
          <a:p>
            <a:pPr algn="l" rtl="0" eaLnBrk="1" fontAlgn="auto" hangingPunct="1">
              <a:spcAft>
                <a:spcPts val="0"/>
              </a:spcAft>
              <a:buFont typeface="Arial" pitchFamily="34" charset="0"/>
              <a:buChar char="•"/>
              <a:defRPr/>
            </a:pPr>
            <a:r>
              <a:rPr lang="en-US" dirty="0" smtClean="0">
                <a:solidFill>
                  <a:schemeClr val="tx1"/>
                </a:solidFill>
              </a:rPr>
              <a:t>Specific beliefs ,behaviors, and ways of being derived from doing ethics.</a:t>
            </a:r>
          </a:p>
          <a:p>
            <a:pPr algn="l" rtl="0" eaLnBrk="1" fontAlgn="auto" hangingPunct="1">
              <a:spcAft>
                <a:spcPts val="0"/>
              </a:spcAft>
              <a:buFont typeface="Arial" pitchFamily="34" charset="0"/>
              <a:buChar char="•"/>
              <a:defRPr/>
            </a:pPr>
            <a:r>
              <a:rPr lang="en-US" b="1" dirty="0" smtClean="0">
                <a:solidFill>
                  <a:schemeClr val="tx1"/>
                </a:solidFill>
              </a:rPr>
              <a:t>Immorality: </a:t>
            </a:r>
            <a:r>
              <a:rPr lang="en-US" dirty="0" smtClean="0">
                <a:solidFill>
                  <a:schemeClr val="tx1"/>
                </a:solidFill>
              </a:rPr>
              <a:t>person's behavior is in opposition to accepted societal, religious, cultural, or professional ethical standards and principles.</a:t>
            </a:r>
            <a:br>
              <a:rPr lang="en-US" dirty="0" smtClean="0">
                <a:solidFill>
                  <a:schemeClr val="tx1"/>
                </a:solidFill>
              </a:rPr>
            </a:br>
            <a:r>
              <a:rPr lang="en-US" dirty="0" smtClean="0">
                <a:solidFill>
                  <a:schemeClr val="tx1"/>
                </a:solidFill>
              </a:rPr>
              <a:t>Such as dishonesty, fraud, murder and sexually abusive </a:t>
            </a:r>
          </a:p>
          <a:p>
            <a:pPr algn="l" rtl="0" eaLnBrk="1" fontAlgn="auto" hangingPunct="1">
              <a:spcAft>
                <a:spcPts val="0"/>
              </a:spcAft>
              <a:buFont typeface="Arial" pitchFamily="34" charset="0"/>
              <a:buChar char="•"/>
              <a:defRPr/>
            </a:pPr>
            <a:r>
              <a:rPr lang="en-US" b="1" dirty="0" smtClean="0">
                <a:solidFill>
                  <a:schemeClr val="tx1"/>
                </a:solidFill>
              </a:rPr>
              <a:t>Amoral: </a:t>
            </a:r>
            <a:r>
              <a:rPr lang="en-US" dirty="0" smtClean="0">
                <a:solidFill>
                  <a:schemeClr val="tx1"/>
                </a:solidFill>
              </a:rPr>
              <a:t>is a term that people use to refer to actions that are done with a lack of concern for morally good behavior.</a:t>
            </a:r>
            <a:br>
              <a:rPr lang="en-US" dirty="0" smtClean="0">
                <a:solidFill>
                  <a:schemeClr val="tx1"/>
                </a:solidFill>
              </a:rPr>
            </a:br>
            <a:r>
              <a:rPr lang="en-US" dirty="0" smtClean="0">
                <a:solidFill>
                  <a:schemeClr val="tx1"/>
                </a:solidFill>
              </a:rPr>
              <a:t> Example murder is immoral,</a:t>
            </a:r>
            <a:br>
              <a:rPr lang="en-US" dirty="0" smtClean="0">
                <a:solidFill>
                  <a:schemeClr val="tx1"/>
                </a:solidFill>
              </a:rPr>
            </a:br>
            <a:r>
              <a:rPr lang="en-US" dirty="0" smtClean="0">
                <a:solidFill>
                  <a:schemeClr val="tx1"/>
                </a:solidFill>
              </a:rPr>
              <a:t>but if a person commits murder with absolutely no sense of remorse or maybe a sense of  pleasure it is amoral.     </a:t>
            </a:r>
            <a:br>
              <a:rPr lang="en-US" dirty="0" smtClean="0">
                <a:solidFill>
                  <a:schemeClr val="tx1"/>
                </a:solidFill>
              </a:rPr>
            </a:br>
            <a:r>
              <a:rPr lang="en-US" b="1" dirty="0" smtClean="0">
                <a:solidFill>
                  <a:schemeClr val="tx1"/>
                </a:solidFill>
              </a:rPr>
              <a:t>nonmoral</a:t>
            </a:r>
            <a:r>
              <a:rPr lang="en-US" dirty="0" smtClean="0">
                <a:solidFill>
                  <a:schemeClr val="tx1"/>
                </a:solidFill>
              </a:rPr>
              <a:t> : if moral standards essentially do not apply to acts.</a:t>
            </a:r>
            <a:r>
              <a:rPr lang="en-US" u="sng" dirty="0" smtClean="0">
                <a:solidFill>
                  <a:schemeClr val="tx1"/>
                </a:solidFill>
              </a:rPr>
              <a:t/>
            </a:r>
            <a:br>
              <a:rPr lang="en-US" u="sng" dirty="0" smtClean="0">
                <a:solidFill>
                  <a:schemeClr val="tx1"/>
                </a:solidFill>
              </a:rPr>
            </a:br>
            <a:endParaRPr lang="ar-SA" dirty="0">
              <a:solidFill>
                <a:schemeClr val="tx1"/>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pPr eaLnBrk="1" hangingPunct="1"/>
            <a:r>
              <a:rPr lang="en-US" smtClean="0">
                <a:cs typeface="Times New Roman" pitchFamily="18" charset="0"/>
              </a:rPr>
              <a:t>Casuistry</a:t>
            </a:r>
          </a:p>
        </p:txBody>
      </p:sp>
      <p:sp>
        <p:nvSpPr>
          <p:cNvPr id="4" name="Text Placeholder 2"/>
          <p:cNvSpPr>
            <a:spLocks noGrp="1"/>
          </p:cNvSpPr>
          <p:nvPr>
            <p:ph idx="1"/>
          </p:nvPr>
        </p:nvSpPr>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t>Casuistry is based </a:t>
            </a:r>
            <a:r>
              <a:rPr lang="en-US" dirty="0" smtClean="0">
                <a:solidFill>
                  <a:schemeClr val="accent1"/>
                </a:solidFill>
              </a:rPr>
              <a:t>in Judeo – Christian history</a:t>
            </a:r>
            <a:r>
              <a:rPr lang="en-US" dirty="0" smtClean="0"/>
              <a:t>. </a:t>
            </a:r>
          </a:p>
          <a:p>
            <a:pPr algn="l" rtl="0" eaLnBrk="1" fontAlgn="auto" hangingPunct="1">
              <a:spcAft>
                <a:spcPts val="0"/>
              </a:spcAft>
              <a:buFont typeface="Arial" pitchFamily="34" charset="0"/>
              <a:buChar char="•"/>
              <a:defRPr/>
            </a:pPr>
            <a:r>
              <a:rPr lang="en-US" dirty="0" smtClean="0"/>
              <a:t>When people use casuistry, they make decisions </a:t>
            </a:r>
            <a:r>
              <a:rPr lang="en-US" dirty="0" smtClean="0">
                <a:solidFill>
                  <a:schemeClr val="accent1"/>
                </a:solidFill>
              </a:rPr>
              <a:t>inductively based on individual cases.</a:t>
            </a:r>
            <a:endParaRPr lang="en-US" dirty="0" smtClean="0"/>
          </a:p>
          <a:p>
            <a:pPr algn="l" rtl="0" eaLnBrk="1" fontAlgn="auto" hangingPunct="1">
              <a:spcAft>
                <a:spcPts val="0"/>
              </a:spcAft>
              <a:buFont typeface="Arial" pitchFamily="34" charset="0"/>
              <a:buChar char="•"/>
              <a:defRPr/>
            </a:pPr>
            <a:r>
              <a:rPr lang="en-US" dirty="0" smtClean="0"/>
              <a:t> When people use casuistry, their ethical decision making begins as a bottom-up approach by considering the details of specific cases rather than beginning from the top down by applying absolute rules and principles. </a:t>
            </a:r>
          </a:p>
          <a:p>
            <a:pPr algn="l" rtl="0" eaLnBrk="1" fontAlgn="auto" hangingPunct="1">
              <a:spcAft>
                <a:spcPts val="0"/>
              </a:spcAft>
              <a:buFont typeface="Arial" pitchFamily="34" charset="0"/>
              <a:buChar char="•"/>
              <a:defRPr/>
            </a:pPr>
            <a:r>
              <a:rPr lang="en-US" dirty="0" smtClean="0"/>
              <a:t>In Catholic history, the practice of persons individually confessing their sins to priests to receive absolution reflects the use of casuistry.</a:t>
            </a:r>
          </a:p>
          <a:p>
            <a:pPr algn="l" rtl="0" eaLnBrk="1" fontAlgn="auto" hangingPunct="1">
              <a:spcAft>
                <a:spcPts val="0"/>
              </a:spcAft>
              <a:buFont typeface="Arial" pitchFamily="34" charset="0"/>
              <a:buChar char="•"/>
              <a:defRPr/>
            </a:pPr>
            <a:r>
              <a:rPr lang="en-US" b="1" dirty="0" smtClean="0">
                <a:solidFill>
                  <a:schemeClr val="accent1"/>
                </a:solidFill>
              </a:rPr>
              <a:t>Today, casuistry is often the method used by health care ethics committees to analyze the ethical issues surrounding specific patient cases.</a:t>
            </a:r>
          </a:p>
          <a:p>
            <a:pPr algn="l" rtl="0" eaLnBrk="1" fontAlgn="auto" hangingPunct="1">
              <a:spcAft>
                <a:spcPts val="0"/>
              </a:spcAft>
              <a:buFont typeface="Arial" pitchFamily="34" charset="0"/>
              <a:buNone/>
              <a:defRPr/>
            </a:pPr>
            <a:endParaRPr lang="ar-JO"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p:txBody>
          <a:bodyPr/>
          <a:lstStyle/>
          <a:p>
            <a:pPr eaLnBrk="1" hangingPunct="1"/>
            <a:r>
              <a:rPr lang="en-US" smtClean="0">
                <a:cs typeface="Times New Roman" pitchFamily="18" charset="0"/>
              </a:rPr>
              <a:t>Example</a:t>
            </a:r>
          </a:p>
        </p:txBody>
      </p:sp>
      <p:sp>
        <p:nvSpPr>
          <p:cNvPr id="4" name="Content Placeholder 2"/>
          <p:cNvSpPr>
            <a:spLocks noGrp="1"/>
          </p:cNvSpPr>
          <p:nvPr>
            <p:ph idx="1"/>
          </p:nvPr>
        </p:nvSpPr>
        <p:spPr>
          <a:xfrm>
            <a:off x="457200" y="1557338"/>
            <a:ext cx="8229600" cy="4525962"/>
          </a:xfrm>
        </p:spPr>
        <p:txBody>
          <a:bodyPr rtlCol="1">
            <a:normAutofit lnSpcReduction="10000"/>
          </a:bodyPr>
          <a:lstStyle/>
          <a:p>
            <a:pPr algn="l" rtl="0" eaLnBrk="1" fontAlgn="auto" hangingPunct="1">
              <a:spcAft>
                <a:spcPts val="0"/>
              </a:spcAft>
              <a:buFont typeface="Arial" pitchFamily="34" charset="0"/>
              <a:buChar char="•"/>
              <a:defRPr/>
            </a:pPr>
            <a:r>
              <a:rPr lang="en-US" dirty="0" smtClean="0"/>
              <a:t>While a principle-based approach might claim that </a:t>
            </a:r>
            <a:r>
              <a:rPr lang="en-US" dirty="0" smtClean="0">
                <a:hlinkClick r:id="rId2" action="ppaction://hlinkfile" tooltip="Lie"/>
              </a:rPr>
              <a:t>lying</a:t>
            </a:r>
            <a:r>
              <a:rPr lang="en-US" dirty="0" smtClean="0"/>
              <a:t> is always morally wrong, the casuist would argue that, depending upon the details of the case, lying might or might not be illegal or unethical. The casuist might conclude that a person is wrong to lie in legal </a:t>
            </a:r>
            <a:r>
              <a:rPr lang="en-US" dirty="0" smtClean="0">
                <a:hlinkClick r:id="rId3" action="ppaction://hlinkfile" tooltip="Testimony"/>
              </a:rPr>
              <a:t>testimony</a:t>
            </a:r>
            <a:r>
              <a:rPr lang="en-US" dirty="0" smtClean="0"/>
              <a:t> under oath, but might argue that lying actually is the best moral choice if the lie saves a life</a:t>
            </a:r>
          </a:p>
          <a:p>
            <a:pPr algn="l" rtl="0" eaLnBrk="1" fontAlgn="auto" hangingPunct="1">
              <a:spcAft>
                <a:spcPts val="0"/>
              </a:spcAft>
              <a:buFont typeface="Arial" pitchFamily="34" charset="0"/>
              <a:buChar char="•"/>
              <a:defRPr/>
            </a:pPr>
            <a:r>
              <a:rPr lang="en-US" dirty="0" smtClean="0"/>
              <a:t>Abortions?</a:t>
            </a:r>
          </a:p>
          <a:p>
            <a:pPr algn="l" rtl="0" eaLnBrk="1" fontAlgn="auto" hangingPunct="1">
              <a:spcAft>
                <a:spcPts val="0"/>
              </a:spcAft>
              <a:buFont typeface="Arial" pitchFamily="34" charset="0"/>
              <a:buNone/>
              <a:defRPr/>
            </a:pPr>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p:txBody>
          <a:bodyPr/>
          <a:lstStyle/>
          <a:p>
            <a:pPr eaLnBrk="1" hangingPunct="1"/>
            <a:r>
              <a:rPr lang="en-US" smtClean="0">
                <a:cs typeface="Times New Roman" pitchFamily="18" charset="0"/>
              </a:rPr>
              <a:t>The Four Topic approach</a:t>
            </a:r>
          </a:p>
        </p:txBody>
      </p:sp>
      <p:sp>
        <p:nvSpPr>
          <p:cNvPr id="88067" name="Content Placeholder 2"/>
          <p:cNvSpPr>
            <a:spLocks noGrp="1"/>
          </p:cNvSpPr>
          <p:nvPr>
            <p:ph idx="1"/>
          </p:nvPr>
        </p:nvSpPr>
        <p:spPr/>
        <p:txBody>
          <a:bodyPr/>
          <a:lstStyle/>
          <a:p>
            <a:pPr algn="l" rtl="0" eaLnBrk="1" hangingPunct="1"/>
            <a:r>
              <a:rPr lang="en-US" smtClean="0">
                <a:cs typeface="Arial" charset="0"/>
              </a:rPr>
              <a:t>case-based, casuistry approach used by nurses and other health care professionals.</a:t>
            </a:r>
          </a:p>
          <a:p>
            <a:pPr algn="l" rtl="0" eaLnBrk="1" hangingPunct="1"/>
            <a:r>
              <a:rPr lang="en-US" smtClean="0">
                <a:cs typeface="Arial" charset="0"/>
              </a:rPr>
              <a:t>Cases are analyzed according to four topics (</a:t>
            </a:r>
            <a:r>
              <a:rPr lang="en-US" smtClean="0">
                <a:solidFill>
                  <a:schemeClr val="accent1"/>
                </a:solidFill>
                <a:cs typeface="Arial" charset="0"/>
              </a:rPr>
              <a:t>medical indications, patient preferences, quality of life, and contextual features</a:t>
            </a:r>
            <a:r>
              <a:rPr lang="en-US" smtClean="0">
                <a:cs typeface="Arial" charset="0"/>
              </a:rPr>
              <a:t>).</a:t>
            </a:r>
          </a:p>
          <a:p>
            <a:pPr algn="l" rtl="0" eaLnBrk="1" hangingPunct="1"/>
            <a:r>
              <a:rPr lang="en-US" smtClean="0">
                <a:cs typeface="Arial" charset="0"/>
              </a:rPr>
              <a:t>All the four fundamental principles are considered in this approach (</a:t>
            </a:r>
            <a:r>
              <a:rPr lang="en-US" smtClean="0">
                <a:solidFill>
                  <a:schemeClr val="accent1"/>
                </a:solidFill>
                <a:cs typeface="Arial" charset="0"/>
              </a:rPr>
              <a:t>autonomy, beneficence, Nonmaleficence, and justice</a:t>
            </a:r>
            <a:r>
              <a:rPr lang="en-US" smtClean="0">
                <a:cs typeface="Arial" charset="0"/>
              </a:rPr>
              <a:t>).</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p:txBody>
          <a:bodyPr/>
          <a:lstStyle/>
          <a:p>
            <a:pPr eaLnBrk="1" hangingPunct="1"/>
            <a:endParaRPr lang="en-US" smtClean="0">
              <a:cs typeface="Times New Roman" pitchFamily="18" charset="0"/>
            </a:endParaRPr>
          </a:p>
        </p:txBody>
      </p:sp>
      <p:pic>
        <p:nvPicPr>
          <p:cNvPr id="89091"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9388" y="0"/>
            <a:ext cx="8569325" cy="6524625"/>
          </a:xfrm>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pPr eaLnBrk="1" hangingPunct="1"/>
            <a:r>
              <a:rPr lang="en-US" smtClean="0">
                <a:cs typeface="Times New Roman" pitchFamily="18" charset="0"/>
              </a:rPr>
              <a:t>Narrative Ethics</a:t>
            </a:r>
          </a:p>
        </p:txBody>
      </p:sp>
      <p:sp>
        <p:nvSpPr>
          <p:cNvPr id="3" name="Content Placeholder 2"/>
          <p:cNvSpPr>
            <a:spLocks noGrp="1"/>
          </p:cNvSpPr>
          <p:nvPr>
            <p:ph idx="1"/>
          </p:nvPr>
        </p:nvSpPr>
        <p:spPr/>
        <p:txBody>
          <a:bodyPr rtlCol="1">
            <a:normAutofit fontScale="92500" lnSpcReduction="20000"/>
          </a:bodyPr>
          <a:lstStyle/>
          <a:p>
            <a:pPr algn="l" rtl="0" eaLnBrk="1" fontAlgn="auto" hangingPunct="1">
              <a:spcAft>
                <a:spcPts val="0"/>
              </a:spcAft>
              <a:buFont typeface="Arial" pitchFamily="34" charset="0"/>
              <a:buChar char="•"/>
              <a:defRPr/>
            </a:pPr>
            <a:r>
              <a:rPr lang="en-US" dirty="0" smtClean="0"/>
              <a:t> Most people from childhood obtain moral education about character development from stories, such as fairy tales.</a:t>
            </a:r>
          </a:p>
          <a:p>
            <a:pPr algn="l" rtl="0" eaLnBrk="1" fontAlgn="auto" hangingPunct="1">
              <a:spcAft>
                <a:spcPts val="0"/>
              </a:spcAft>
              <a:buFont typeface="Arial" pitchFamily="34" charset="0"/>
              <a:buChar char="•"/>
              <a:defRPr/>
            </a:pPr>
            <a:r>
              <a:rPr lang="en-US" dirty="0" smtClean="0"/>
              <a:t>Similarities to virtue ethics and casuistry?</a:t>
            </a:r>
          </a:p>
          <a:p>
            <a:pPr algn="l" rtl="0" eaLnBrk="1" fontAlgn="auto" hangingPunct="1">
              <a:spcAft>
                <a:spcPts val="0"/>
              </a:spcAft>
              <a:buFont typeface="Arial" pitchFamily="34" charset="0"/>
              <a:buChar char="•"/>
              <a:defRPr/>
            </a:pPr>
            <a:r>
              <a:rPr lang="en-US" dirty="0" smtClean="0"/>
              <a:t>How can culture affect the narrative ethics?</a:t>
            </a:r>
          </a:p>
          <a:p>
            <a:pPr algn="l" rtl="0" eaLnBrk="1" fontAlgn="auto" hangingPunct="1">
              <a:spcAft>
                <a:spcPts val="0"/>
              </a:spcAft>
              <a:buFont typeface="Arial" pitchFamily="34" charset="0"/>
              <a:buChar char="•"/>
              <a:defRPr/>
            </a:pPr>
            <a:r>
              <a:rPr lang="en-US" dirty="0" smtClean="0"/>
              <a:t>“narrative approach to bioethics focuses on the patients themselves: these are the moral agents who enact choices” (Charon &amp; Montello, 2002 p. xi).</a:t>
            </a:r>
          </a:p>
          <a:p>
            <a:pPr algn="l" rtl="0" eaLnBrk="1" fontAlgn="auto" hangingPunct="1">
              <a:spcAft>
                <a:spcPts val="0"/>
              </a:spcAft>
              <a:buFont typeface="Arial" pitchFamily="34" charset="0"/>
              <a:buChar char="•"/>
              <a:defRPr/>
            </a:pPr>
            <a:r>
              <a:rPr lang="en-US" dirty="0" smtClean="0"/>
              <a:t>No one story should be accepted without critical reflection.</a:t>
            </a:r>
          </a:p>
          <a:p>
            <a:pPr algn="l" rtl="0" eaLnBrk="1" fontAlgn="auto" hangingPunct="1">
              <a:spcAft>
                <a:spcPts val="0"/>
              </a:spcAft>
              <a:buFont typeface="Arial" pitchFamily="34" charset="0"/>
              <a:buChar char="•"/>
              <a:defRPr/>
            </a:pPr>
            <a:endParaRPr lang="en-US" dirty="0" smtClean="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pPr eaLnBrk="1" hangingPunct="1"/>
            <a:r>
              <a:rPr lang="en-US" smtClean="0">
                <a:cs typeface="Times New Roman" pitchFamily="18" charset="0"/>
              </a:rPr>
              <a:t>Critical theory</a:t>
            </a:r>
          </a:p>
        </p:txBody>
      </p:sp>
      <p:sp>
        <p:nvSpPr>
          <p:cNvPr id="3" name="Content Placeholder 2"/>
          <p:cNvSpPr>
            <a:spLocks noGrp="1"/>
          </p:cNvSpPr>
          <p:nvPr>
            <p:ph idx="1"/>
          </p:nvPr>
        </p:nvSpPr>
        <p:spPr/>
        <p:txBody>
          <a:bodyPr rtlCol="1">
            <a:normAutofit fontScale="92500" lnSpcReduction="20000"/>
          </a:bodyPr>
          <a:lstStyle/>
          <a:p>
            <a:pPr algn="l" rtl="0" eaLnBrk="1" fontAlgn="auto" hangingPunct="1">
              <a:spcAft>
                <a:spcPts val="0"/>
              </a:spcAft>
              <a:buFont typeface="Arial" pitchFamily="34" charset="0"/>
              <a:buChar char="•"/>
              <a:defRPr/>
            </a:pPr>
            <a:r>
              <a:rPr lang="en-US" dirty="0" smtClean="0"/>
              <a:t>Referred to </a:t>
            </a:r>
            <a:r>
              <a:rPr lang="en-US" dirty="0" smtClean="0">
                <a:solidFill>
                  <a:schemeClr val="accent1"/>
                </a:solidFill>
              </a:rPr>
              <a:t>as critical social theory</a:t>
            </a:r>
            <a:r>
              <a:rPr lang="en-US" dirty="0" smtClean="0"/>
              <a:t>, is a broad term that identifies theories and worldviews that address the domination perpetrated </a:t>
            </a:r>
            <a:r>
              <a:rPr lang="en-US" dirty="0" smtClean="0">
                <a:solidFill>
                  <a:schemeClr val="accent1"/>
                </a:solidFill>
              </a:rPr>
              <a:t>by specific powerful groups </a:t>
            </a:r>
            <a:r>
              <a:rPr lang="en-US" dirty="0" smtClean="0"/>
              <a:t>of people and the resulting oppression of other specific groups of people.</a:t>
            </a:r>
          </a:p>
          <a:p>
            <a:pPr algn="l" rtl="0" eaLnBrk="1" fontAlgn="auto" hangingPunct="1">
              <a:spcAft>
                <a:spcPts val="0"/>
              </a:spcAft>
              <a:buFont typeface="Arial" pitchFamily="34" charset="0"/>
              <a:buChar char="•"/>
              <a:defRPr/>
            </a:pPr>
            <a:endParaRPr lang="en-US" dirty="0" smtClean="0"/>
          </a:p>
          <a:p>
            <a:pPr algn="l" rtl="0" eaLnBrk="1" fontAlgn="auto" hangingPunct="1">
              <a:spcAft>
                <a:spcPts val="0"/>
              </a:spcAft>
              <a:buFont typeface="Arial" pitchFamily="34" charset="0"/>
              <a:buChar char="•"/>
              <a:defRPr/>
            </a:pPr>
            <a:r>
              <a:rPr lang="en-US" dirty="0" err="1" smtClean="0"/>
              <a:t>Bohman</a:t>
            </a:r>
            <a:r>
              <a:rPr lang="en-US" dirty="0" smtClean="0"/>
              <a:t> (German philosopher) stated that critical theories can be distinguished from traditional theories because the purpose of critical theories is to ”</a:t>
            </a:r>
            <a:r>
              <a:rPr lang="en-US" dirty="0" smtClean="0">
                <a:solidFill>
                  <a:schemeClr val="accent1"/>
                </a:solidFill>
              </a:rPr>
              <a:t>To liberate human beings from the circumstances that enslave them”</a:t>
            </a:r>
            <a:endParaRPr lang="en-US" dirty="0">
              <a:solidFill>
                <a:schemeClr val="accent1"/>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Critical theory</a:t>
            </a:r>
            <a:br>
              <a:rPr lang="en-US" dirty="0" smtClean="0"/>
            </a:br>
            <a:r>
              <a:rPr lang="en-US" dirty="0" smtClean="0"/>
              <a:t>cont’d</a:t>
            </a:r>
            <a:endParaRPr lang="en-US" dirty="0"/>
          </a:p>
        </p:txBody>
      </p:sp>
      <p:sp>
        <p:nvSpPr>
          <p:cNvPr id="3" name="Content Placeholder 2"/>
          <p:cNvSpPr>
            <a:spLocks noGrp="1"/>
          </p:cNvSpPr>
          <p:nvPr>
            <p:ph idx="1"/>
          </p:nvPr>
        </p:nvSpPr>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t>According to Brookfield , there </a:t>
            </a:r>
            <a:r>
              <a:rPr lang="en-US" dirty="0" smtClean="0">
                <a:solidFill>
                  <a:schemeClr val="accent1"/>
                </a:solidFill>
              </a:rPr>
              <a:t>are three core assumption</a:t>
            </a:r>
            <a:r>
              <a:rPr lang="en-US" dirty="0" smtClean="0"/>
              <a:t> in critical theory that explain how the world is organized:</a:t>
            </a:r>
          </a:p>
          <a:p>
            <a:pPr algn="l" rtl="0" eaLnBrk="1" fontAlgn="auto" hangingPunct="1">
              <a:spcAft>
                <a:spcPts val="0"/>
              </a:spcAft>
              <a:buFont typeface="Arial" pitchFamily="34" charset="0"/>
              <a:buNone/>
              <a:defRPr/>
            </a:pPr>
            <a:r>
              <a:rPr lang="en-US" dirty="0" smtClean="0"/>
              <a:t>    1.That apparently open, Western democracies are unequal societies in which economic inequity, racism, and class discrimination are empirical realities.</a:t>
            </a:r>
            <a:br>
              <a:rPr lang="en-US" dirty="0" smtClean="0"/>
            </a:br>
            <a:r>
              <a:rPr lang="en-US" dirty="0" smtClean="0"/>
              <a:t> </a:t>
            </a:r>
            <a:br>
              <a:rPr lang="en-US" dirty="0" smtClean="0"/>
            </a:br>
            <a:r>
              <a:rPr lang="en-US" dirty="0" smtClean="0"/>
              <a:t>2. That the way this state of affairs is reproduced and seems to be normal, natural, and inevitable is through the dissemination of dominant ideology.</a:t>
            </a:r>
            <a:br>
              <a:rPr lang="en-US" dirty="0" smtClean="0"/>
            </a:br>
            <a:r>
              <a:rPr lang="en-US" dirty="0" smtClean="0"/>
              <a:t/>
            </a:r>
            <a:br>
              <a:rPr lang="en-US" dirty="0" smtClean="0"/>
            </a:br>
            <a:r>
              <a:rPr lang="en-US" dirty="0" smtClean="0"/>
              <a:t>3. That critical theory attempts to understand this state of affairs as a necessary prelude to changing it. </a:t>
            </a:r>
            <a:br>
              <a:rPr lang="en-US" dirty="0" smtClean="0"/>
            </a:br>
            <a:r>
              <a:rPr lang="en-US" dirty="0" smtClean="0"/>
              <a:t/>
            </a:r>
            <a:br>
              <a:rPr lang="en-US" dirty="0" smtClean="0"/>
            </a:br>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p:txBody>
          <a:bodyPr/>
          <a:lstStyle/>
          <a:p>
            <a:pPr eaLnBrk="1" hangingPunct="1"/>
            <a:r>
              <a:rPr lang="en-US" smtClean="0">
                <a:cs typeface="Times New Roman" pitchFamily="18" charset="0"/>
              </a:rPr>
              <a:t>Feminist Ethics </a:t>
            </a:r>
          </a:p>
        </p:txBody>
      </p:sp>
      <p:sp>
        <p:nvSpPr>
          <p:cNvPr id="3" name="Content Placeholder 2"/>
          <p:cNvSpPr>
            <a:spLocks noGrp="1"/>
          </p:cNvSpPr>
          <p:nvPr>
            <p:ph idx="1"/>
          </p:nvPr>
        </p:nvSpPr>
        <p:spPr/>
        <p:txBody>
          <a:bodyPr rtlCol="1">
            <a:normAutofit fontScale="62500" lnSpcReduction="20000"/>
          </a:bodyPr>
          <a:lstStyle/>
          <a:p>
            <a:pPr algn="l" rtl="0" eaLnBrk="1" fontAlgn="auto" hangingPunct="1">
              <a:spcAft>
                <a:spcPts val="0"/>
              </a:spcAft>
              <a:buFont typeface="Arial" pitchFamily="34" charset="0"/>
              <a:buChar char="•"/>
              <a:defRPr/>
            </a:pPr>
            <a:r>
              <a:rPr lang="en-US" dirty="0" smtClean="0"/>
              <a:t>One critical theory that is widely used by nurses.</a:t>
            </a:r>
          </a:p>
          <a:p>
            <a:pPr algn="l" rtl="0" eaLnBrk="1" fontAlgn="auto" hangingPunct="1">
              <a:spcAft>
                <a:spcPts val="0"/>
              </a:spcAft>
              <a:buFont typeface="Arial" pitchFamily="34" charset="0"/>
              <a:buChar char="•"/>
              <a:defRPr/>
            </a:pPr>
            <a:r>
              <a:rPr lang="en-US" dirty="0" smtClean="0"/>
              <a:t>Under this broad feminist approach is </a:t>
            </a:r>
            <a:r>
              <a:rPr lang="en-US" b="1" dirty="0" smtClean="0">
                <a:solidFill>
                  <a:schemeClr val="accent1"/>
                </a:solidFill>
              </a:rPr>
              <a:t>the ethic of care</a:t>
            </a:r>
            <a:r>
              <a:rPr lang="en-US" b="1" dirty="0" smtClean="0"/>
              <a:t> </a:t>
            </a:r>
            <a:r>
              <a:rPr lang="en-US" dirty="0" smtClean="0"/>
              <a:t>that originated from the Kohlberg-Gilligan.</a:t>
            </a:r>
          </a:p>
          <a:p>
            <a:pPr algn="l" rtl="0" eaLnBrk="1" fontAlgn="auto" hangingPunct="1">
              <a:spcAft>
                <a:spcPts val="0"/>
              </a:spcAft>
              <a:buFont typeface="Arial" pitchFamily="34" charset="0"/>
              <a:buChar char="•"/>
              <a:defRPr/>
            </a:pPr>
            <a:r>
              <a:rPr lang="en-US" dirty="0" smtClean="0"/>
              <a:t>Focused on evaluating ethically related situations in terms of how these situations affect women.</a:t>
            </a:r>
          </a:p>
          <a:p>
            <a:pPr algn="l" rtl="0" eaLnBrk="1" fontAlgn="auto" hangingPunct="1">
              <a:spcAft>
                <a:spcPts val="0"/>
              </a:spcAft>
              <a:buFont typeface="Arial" pitchFamily="34" charset="0"/>
              <a:buChar char="•"/>
              <a:defRPr/>
            </a:pPr>
            <a:r>
              <a:rPr lang="en-US" dirty="0" smtClean="0"/>
              <a:t>An ethic of care is grounded in the moral experiences of women and feminist ethics.</a:t>
            </a:r>
          </a:p>
          <a:p>
            <a:pPr algn="l" rtl="0" eaLnBrk="1" fontAlgn="auto" hangingPunct="1">
              <a:spcAft>
                <a:spcPts val="0"/>
              </a:spcAft>
              <a:buFont typeface="Arial" pitchFamily="34" charset="0"/>
              <a:buChar char="•"/>
              <a:defRPr/>
            </a:pPr>
            <a:r>
              <a:rPr lang="en-US" dirty="0" smtClean="0"/>
              <a:t>Ethic of care emphasizes the importance of traditionally feminine traits such as love, compassion, sympathy, and concern about the well – being of other people.</a:t>
            </a:r>
          </a:p>
          <a:p>
            <a:pPr algn="l" rtl="0" eaLnBrk="1" fontAlgn="auto" hangingPunct="1">
              <a:spcAft>
                <a:spcPts val="0"/>
              </a:spcAft>
              <a:buFont typeface="Arial" pitchFamily="34" charset="0"/>
              <a:buChar char="•"/>
              <a:defRPr/>
            </a:pPr>
            <a:r>
              <a:rPr lang="en-US" dirty="0" smtClean="0"/>
              <a:t> The role of emotions in moral reasoning and behavior is accepted as being a necessary and natural compliment to rational thinking.</a:t>
            </a:r>
          </a:p>
          <a:p>
            <a:pPr algn="l" rtl="0" eaLnBrk="1" fontAlgn="auto" hangingPunct="1">
              <a:spcAft>
                <a:spcPts val="0"/>
              </a:spcAft>
              <a:buFont typeface="Arial" pitchFamily="34" charset="0"/>
              <a:buChar char="•"/>
              <a:defRPr/>
            </a:pPr>
            <a:r>
              <a:rPr lang="en-US" dirty="0" smtClean="0">
                <a:solidFill>
                  <a:schemeClr val="accent1"/>
                </a:solidFill>
              </a:rPr>
              <a:t> This position distinguishes an </a:t>
            </a:r>
            <a:r>
              <a:rPr lang="en-US" b="1" dirty="0" smtClean="0">
                <a:solidFill>
                  <a:schemeClr val="accent1"/>
                </a:solidFill>
              </a:rPr>
              <a:t>ethic of care </a:t>
            </a:r>
            <a:r>
              <a:rPr lang="en-US" dirty="0" smtClean="0">
                <a:solidFill>
                  <a:schemeClr val="accent1"/>
                </a:solidFill>
              </a:rPr>
              <a:t>from an </a:t>
            </a:r>
            <a:r>
              <a:rPr lang="en-US" b="1" dirty="0" smtClean="0">
                <a:solidFill>
                  <a:schemeClr val="accent1"/>
                </a:solidFill>
              </a:rPr>
              <a:t>ethic of justice </a:t>
            </a:r>
            <a:r>
              <a:rPr lang="en-US" dirty="0" smtClean="0">
                <a:solidFill>
                  <a:schemeClr val="accent1"/>
                </a:solidFill>
              </a:rPr>
              <a:t>and </a:t>
            </a:r>
            <a:r>
              <a:rPr lang="en-US" b="1" dirty="0" smtClean="0">
                <a:solidFill>
                  <a:schemeClr val="accent1"/>
                </a:solidFill>
              </a:rPr>
              <a:t>duty- based ethics  </a:t>
            </a:r>
            <a:r>
              <a:rPr lang="en-US" dirty="0" smtClean="0"/>
              <a:t>that emphasize the preeminence of reason and minimize the importance of emotion in guiding moral reasoning and the moral nature of one's relationships. </a:t>
            </a:r>
          </a:p>
          <a:p>
            <a:pPr algn="l" rtl="0" eaLnBrk="1" fontAlgn="auto" hangingPunct="1">
              <a:spcAft>
                <a:spcPts val="0"/>
              </a:spcAft>
              <a:buFont typeface="Arial" pitchFamily="34" charset="0"/>
              <a:buChar char="•"/>
              <a:defRPr/>
            </a:pPr>
            <a:endParaRPr lang="ar-JO" dirty="0" smtClean="0"/>
          </a:p>
          <a:p>
            <a:pPr algn="l" rtl="0" eaLnBrk="1" fontAlgn="auto" hangingPunct="1">
              <a:spcAft>
                <a:spcPts val="0"/>
              </a:spcAft>
              <a:buFont typeface="Arial" pitchFamily="34" charset="0"/>
              <a:buChar char="•"/>
              <a:defRPr/>
            </a:pPr>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pPr eaLnBrk="1" hangingPunct="1"/>
            <a:r>
              <a:rPr lang="en-US" smtClean="0">
                <a:cs typeface="Times New Roman" pitchFamily="18" charset="0"/>
              </a:rPr>
              <a:t>Principle-based theory</a:t>
            </a:r>
          </a:p>
        </p:txBody>
      </p:sp>
      <p:sp>
        <p:nvSpPr>
          <p:cNvPr id="3" name="Content Placeholder 2"/>
          <p:cNvSpPr>
            <a:spLocks noGrp="1"/>
          </p:cNvSpPr>
          <p:nvPr>
            <p:ph idx="1"/>
          </p:nvPr>
        </p:nvSpPr>
        <p:spPr/>
        <p:txBody>
          <a:bodyPr rtlCol="1">
            <a:normAutofit fontScale="70000" lnSpcReduction="20000"/>
          </a:bodyPr>
          <a:lstStyle/>
          <a:p>
            <a:pPr algn="l" rtl="0" eaLnBrk="1" fontAlgn="auto" hangingPunct="1">
              <a:spcAft>
                <a:spcPts val="0"/>
              </a:spcAft>
              <a:buFont typeface="Arial" pitchFamily="34" charset="0"/>
              <a:buChar char="•"/>
              <a:defRPr/>
            </a:pPr>
            <a:r>
              <a:rPr lang="en-US" dirty="0" smtClean="0"/>
              <a:t>In cases of conflict, the principles or rules in contention are balanced and interpreted with the contextual elements of the situation. However, the final decision and moral justification for actions are based on an appeal to principles. In this way, the principles are both binding and tolerant of the particularities of specific cases (Beauchamp &amp; Childress, 2001; Childress, 1994). </a:t>
            </a:r>
          </a:p>
          <a:p>
            <a:pPr algn="l" rtl="0" eaLnBrk="1" fontAlgn="auto" hangingPunct="1">
              <a:spcAft>
                <a:spcPts val="0"/>
              </a:spcAft>
              <a:buFont typeface="Arial" pitchFamily="34" charset="0"/>
              <a:buChar char="•"/>
              <a:defRPr/>
            </a:pPr>
            <a:r>
              <a:rPr lang="en-US" dirty="0" smtClean="0"/>
              <a:t>The principles of respect for persons, autonomy, beneficence, Nonmaleficence, and justice are commonly applied in the analysis of ethical issues in nursing. </a:t>
            </a:r>
          </a:p>
          <a:p>
            <a:pPr algn="l" rtl="0" eaLnBrk="1" fontAlgn="auto" hangingPunct="1">
              <a:spcAft>
                <a:spcPts val="0"/>
              </a:spcAft>
              <a:buFont typeface="Arial" pitchFamily="34" charset="0"/>
              <a:buChar char="•"/>
              <a:defRPr/>
            </a:pPr>
            <a:r>
              <a:rPr lang="en-US" dirty="0" smtClean="0"/>
              <a:t>The American Nurses Association's Code of Ethics for Nurses (ANA, 2001) endorses the principle of respect for persons and underscores the profession's commitment to serving individuals, families, and groups or communities. </a:t>
            </a:r>
          </a:p>
          <a:p>
            <a:pPr algn="l" rtl="0" eaLnBrk="1" fontAlgn="auto" hangingPunct="1">
              <a:spcAft>
                <a:spcPts val="0"/>
              </a:spcAft>
              <a:buFont typeface="Arial" pitchFamily="34" charset="0"/>
              <a:buChar char="•"/>
              <a:defRPr/>
            </a:pPr>
            <a:r>
              <a:rPr lang="en-US" dirty="0" smtClean="0"/>
              <a:t>Appeal to bioethical principles remains the most common ethical “language” used in clinical practice settings.</a:t>
            </a:r>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pPr eaLnBrk="1" hangingPunct="1"/>
            <a:endParaRPr lang="en-US" smtClean="0">
              <a:cs typeface="Times New Roman" pitchFamily="18" charset="0"/>
            </a:endParaRPr>
          </a:p>
        </p:txBody>
      </p:sp>
      <p:pic>
        <p:nvPicPr>
          <p:cNvPr id="9523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55650" y="549275"/>
            <a:ext cx="8064500" cy="575945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ctrTitle"/>
          </p:nvPr>
        </p:nvSpPr>
        <p:spPr>
          <a:xfrm>
            <a:off x="642938" y="214313"/>
            <a:ext cx="7772400" cy="1470025"/>
          </a:xfrm>
        </p:spPr>
        <p:txBody>
          <a:bodyPr/>
          <a:lstStyle/>
          <a:p>
            <a:pPr rtl="0" eaLnBrk="1" hangingPunct="1"/>
            <a:r>
              <a:rPr lang="en-US" smtClean="0">
                <a:cs typeface="Times New Roman" pitchFamily="18" charset="0"/>
              </a:rPr>
              <a:t>Important features of ethics and   morals (Billington, 2003) </a:t>
            </a:r>
          </a:p>
        </p:txBody>
      </p:sp>
      <p:sp>
        <p:nvSpPr>
          <p:cNvPr id="3" name="Subtitle 2"/>
          <p:cNvSpPr>
            <a:spLocks noGrp="1"/>
          </p:cNvSpPr>
          <p:nvPr>
            <p:ph type="subTitle" idx="1"/>
          </p:nvPr>
        </p:nvSpPr>
        <p:spPr>
          <a:xfrm>
            <a:off x="785813" y="1571625"/>
            <a:ext cx="7858125" cy="5286375"/>
          </a:xfrm>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solidFill>
                  <a:schemeClr val="tx1"/>
                </a:solidFill>
              </a:rPr>
              <a:t>No one can avoid making moral or ethical decisions because the social connection with others necessitates that people must consider moral and ethical actions</a:t>
            </a:r>
          </a:p>
          <a:p>
            <a:pPr algn="l" rtl="0" eaLnBrk="1" fontAlgn="auto" hangingPunct="1">
              <a:spcAft>
                <a:spcPts val="0"/>
              </a:spcAft>
              <a:buFont typeface="Arial" pitchFamily="34" charset="0"/>
              <a:buChar char="•"/>
              <a:defRPr/>
            </a:pPr>
            <a:r>
              <a:rPr lang="en-US" dirty="0" smtClean="0">
                <a:solidFill>
                  <a:schemeClr val="tx1"/>
                </a:solidFill>
              </a:rPr>
              <a:t> Other people are always involved with one’s moral and ethical decisions. Private morals does not exist.</a:t>
            </a:r>
          </a:p>
          <a:p>
            <a:pPr algn="l" rtl="0" eaLnBrk="1" fontAlgn="auto" hangingPunct="1">
              <a:spcAft>
                <a:spcPts val="0"/>
              </a:spcAft>
              <a:buFont typeface="Arial" pitchFamily="34" charset="0"/>
              <a:buChar char="•"/>
              <a:defRPr/>
            </a:pPr>
            <a:r>
              <a:rPr lang="en-US" dirty="0" smtClean="0">
                <a:solidFill>
                  <a:schemeClr val="tx1"/>
                </a:solidFill>
              </a:rPr>
              <a:t>Moral decisions matter because every decision affect someone else’s life, self-esteem or happiness level.</a:t>
            </a:r>
          </a:p>
          <a:p>
            <a:pPr algn="l" rtl="0" eaLnBrk="1" fontAlgn="auto" hangingPunct="1">
              <a:spcAft>
                <a:spcPts val="0"/>
              </a:spcAft>
              <a:buFont typeface="Arial" pitchFamily="34" charset="0"/>
              <a:buChar char="•"/>
              <a:defRPr/>
            </a:pPr>
            <a:r>
              <a:rPr lang="en-US" dirty="0" smtClean="0">
                <a:solidFill>
                  <a:schemeClr val="tx1"/>
                </a:solidFill>
              </a:rPr>
              <a:t>Definite conclusions or resolutions will never be reached in ethical debates.</a:t>
            </a:r>
          </a:p>
          <a:p>
            <a:pPr algn="l" rtl="0" eaLnBrk="1" fontAlgn="auto" hangingPunct="1">
              <a:spcAft>
                <a:spcPts val="0"/>
              </a:spcAft>
              <a:buFont typeface="Arial" pitchFamily="34" charset="0"/>
              <a:buChar char="•"/>
              <a:defRPr/>
            </a:pPr>
            <a:r>
              <a:rPr lang="en-US" dirty="0" smtClean="0">
                <a:solidFill>
                  <a:schemeClr val="tx1"/>
                </a:solidFill>
              </a:rPr>
              <a:t>People cannot exercise moral judgment without  being  given a choice </a:t>
            </a:r>
          </a:p>
          <a:p>
            <a:pPr algn="l" rtl="0" eaLnBrk="1" fontAlgn="auto" hangingPunct="1">
              <a:spcAft>
                <a:spcPts val="0"/>
              </a:spcAft>
              <a:buFont typeface="Arial" pitchFamily="34" charset="0"/>
              <a:buChar char="•"/>
              <a:defRPr/>
            </a:pPr>
            <a:r>
              <a:rPr lang="en-US" dirty="0" smtClean="0">
                <a:solidFill>
                  <a:schemeClr val="tx1"/>
                </a:solidFill>
              </a:rPr>
              <a:t>People use moral reasoning to make moral judgments, or to come discover right actions  </a:t>
            </a:r>
            <a:br>
              <a:rPr lang="en-US" dirty="0" smtClean="0">
                <a:solidFill>
                  <a:schemeClr val="tx1"/>
                </a:solidFill>
              </a:rPr>
            </a:br>
            <a:r>
              <a:rPr lang="en-US" dirty="0" smtClean="0">
                <a:solidFill>
                  <a:schemeClr val="tx1"/>
                </a:solidFill>
              </a:rPr>
              <a:t/>
            </a:r>
            <a:br>
              <a:rPr lang="en-US" dirty="0" smtClean="0">
                <a:solidFill>
                  <a:schemeClr val="tx1"/>
                </a:solidFill>
              </a:rPr>
            </a:br>
            <a:endParaRPr lang="en-US" dirty="0">
              <a:solidFill>
                <a:schemeClr val="tx1"/>
              </a:solidFill>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pPr eaLnBrk="1" hangingPunct="1"/>
            <a:endParaRPr lang="en-US" smtClean="0">
              <a:cs typeface="Times New Roman" pitchFamily="18" charset="0"/>
            </a:endParaRPr>
          </a:p>
        </p:txBody>
      </p:sp>
      <p:pic>
        <p:nvPicPr>
          <p:cNvPr id="9625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9388" y="188913"/>
            <a:ext cx="8713787" cy="6408737"/>
          </a:xfrm>
        </p:spPr>
      </p:pic>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fontScale="90000"/>
          </a:bodyPr>
          <a:lstStyle/>
          <a:p>
            <a:pPr eaLnBrk="1" fontAlgn="auto" hangingPunct="1">
              <a:spcAft>
                <a:spcPts val="0"/>
              </a:spcAft>
              <a:defRPr/>
            </a:pPr>
            <a:r>
              <a:rPr lang="en-US" dirty="0" smtClean="0"/>
              <a:t>The nurses as a part of a health care team</a:t>
            </a:r>
            <a:endParaRPr lang="en-US" dirty="0"/>
          </a:p>
        </p:txBody>
      </p:sp>
      <p:sp>
        <p:nvSpPr>
          <p:cNvPr id="3" name="Content Placeholder 2"/>
          <p:cNvSpPr>
            <a:spLocks noGrp="1"/>
          </p:cNvSpPr>
          <p:nvPr>
            <p:ph idx="1"/>
          </p:nvPr>
        </p:nvSpPr>
        <p:spPr/>
        <p:txBody>
          <a:bodyPr rtlCol="1">
            <a:normAutofit fontScale="92500" lnSpcReduction="20000"/>
          </a:bodyPr>
          <a:lstStyle/>
          <a:p>
            <a:pPr algn="l" rtl="0" eaLnBrk="1" fontAlgn="auto" hangingPunct="1">
              <a:spcAft>
                <a:spcPts val="0"/>
              </a:spcAft>
              <a:buFont typeface="Arial" pitchFamily="34" charset="0"/>
              <a:buChar char="•"/>
              <a:defRPr/>
            </a:pPr>
            <a:r>
              <a:rPr lang="en-US" dirty="0" smtClean="0"/>
              <a:t>Though nurses frequently make ethical decisions independently, they also act as an integral part of the larger team of decision makers. This team is called ethics committee.</a:t>
            </a:r>
          </a:p>
          <a:p>
            <a:pPr algn="l" rtl="0" eaLnBrk="1" fontAlgn="auto" hangingPunct="1">
              <a:spcAft>
                <a:spcPts val="0"/>
              </a:spcAft>
              <a:buFont typeface="Arial" pitchFamily="34" charset="0"/>
              <a:buChar char="•"/>
              <a:defRPr/>
            </a:pPr>
            <a:r>
              <a:rPr lang="en-US" dirty="0" smtClean="0"/>
              <a:t>An organization’s ethics committee usually consists of physicians, nurses, an on-staff Chaplin, a social worker, a representative of the organization’s administrative staff. Also, the involved patient, the patient’s family, or a surrogate decision maker may meet with one or more committee members.</a:t>
            </a:r>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p:txBody>
          <a:bodyPr/>
          <a:lstStyle/>
          <a:p>
            <a:pPr eaLnBrk="1" hangingPunct="1"/>
            <a:r>
              <a:rPr lang="en-US" smtClean="0">
                <a:cs typeface="Times New Roman" pitchFamily="18" charset="0"/>
              </a:rPr>
              <a:t>Conclusions </a:t>
            </a:r>
          </a:p>
        </p:txBody>
      </p:sp>
      <p:sp>
        <p:nvSpPr>
          <p:cNvPr id="3" name="Content Placeholder 2"/>
          <p:cNvSpPr>
            <a:spLocks noGrp="1"/>
          </p:cNvSpPr>
          <p:nvPr>
            <p:ph idx="1"/>
          </p:nvPr>
        </p:nvSpPr>
        <p:spPr/>
        <p:txBody>
          <a:bodyPr rtlCol="1">
            <a:normAutofit fontScale="92500" lnSpcReduction="20000"/>
          </a:bodyPr>
          <a:lstStyle/>
          <a:p>
            <a:pPr algn="l" rtl="0" eaLnBrk="1" fontAlgn="auto" hangingPunct="1">
              <a:spcAft>
                <a:spcPts val="0"/>
              </a:spcAft>
              <a:buFont typeface="Arial" pitchFamily="34" charset="0"/>
              <a:buChar char="•"/>
              <a:defRPr/>
            </a:pPr>
            <a:r>
              <a:rPr lang="en-US" dirty="0" smtClean="0"/>
              <a:t>In the world today, discussions about ethical issues in health care are complex. If nurses are able to intelligently participate in a dialogue about health care ethics across populations and disciplines, nurses need to have a broad philosophical basis and rationale for their ethic-related positions and decisions. Therefore, nurses need to have an understanding of historical perspectives of moral reasoning and ethical theories and approaches, and bioethical principles. </a:t>
            </a: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pPr eaLnBrk="1" hangingPunct="1"/>
            <a:r>
              <a:rPr lang="en-US" smtClean="0">
                <a:cs typeface="Times New Roman" pitchFamily="18" charset="0"/>
              </a:rPr>
              <a:t>References </a:t>
            </a:r>
          </a:p>
        </p:txBody>
      </p:sp>
      <p:sp>
        <p:nvSpPr>
          <p:cNvPr id="99331" name="Content Placeholder 2"/>
          <p:cNvSpPr>
            <a:spLocks noGrp="1"/>
          </p:cNvSpPr>
          <p:nvPr>
            <p:ph idx="1"/>
          </p:nvPr>
        </p:nvSpPr>
        <p:spPr/>
        <p:txBody>
          <a:bodyPr/>
          <a:lstStyle/>
          <a:p>
            <a:pPr algn="l" rtl="0" eaLnBrk="1" hangingPunct="1"/>
            <a:r>
              <a:rPr lang="en-US" smtClean="0">
                <a:cs typeface="Arial" charset="0"/>
              </a:rPr>
              <a:t>Janie B. Butts and Karen L. Rich (2007). Nursing ethics across the curriculum and into practice. 2</a:t>
            </a:r>
            <a:r>
              <a:rPr lang="en-US" baseline="30000" smtClean="0">
                <a:cs typeface="Arial" charset="0"/>
              </a:rPr>
              <a:t>nd</a:t>
            </a:r>
            <a:r>
              <a:rPr lang="en-US" smtClean="0">
                <a:cs typeface="Arial" charset="0"/>
              </a:rPr>
              <a:t> edition. </a:t>
            </a:r>
          </a:p>
          <a:p>
            <a:pPr algn="l" rtl="0" eaLnBrk="1" hangingPunct="1"/>
            <a:r>
              <a:rPr lang="en-US" smtClean="0">
                <a:cs typeface="Arial" charset="0"/>
              </a:rPr>
              <a:t>Hamric, A., Spross, J. Hanson, C. (2005). Advanced practice nursing: an integrated approach. 3</a:t>
            </a:r>
            <a:r>
              <a:rPr lang="en-US" baseline="30000" smtClean="0">
                <a:cs typeface="Arial" charset="0"/>
              </a:rPr>
              <a:t>rd</a:t>
            </a:r>
            <a:r>
              <a:rPr lang="en-US" smtClean="0">
                <a:cs typeface="Arial" charset="0"/>
              </a:rPr>
              <a:t> edition.</a:t>
            </a:r>
          </a:p>
          <a:p>
            <a:pPr algn="l" rtl="0" eaLnBrk="1" hangingPunct="1"/>
            <a:r>
              <a:rPr lang="en-US" smtClean="0">
                <a:cs typeface="Arial" charset="0"/>
              </a:rPr>
              <a:t>American Nurses Association. (2001). Code of ethics for nurses with interpretive statements.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عنوان 1"/>
          <p:cNvSpPr>
            <a:spLocks noGrp="1"/>
          </p:cNvSpPr>
          <p:nvPr>
            <p:ph type="ctrTitle"/>
          </p:nvPr>
        </p:nvSpPr>
        <p:spPr>
          <a:xfrm>
            <a:off x="642938" y="285750"/>
            <a:ext cx="7772400" cy="1470025"/>
          </a:xfrm>
        </p:spPr>
        <p:txBody>
          <a:bodyPr/>
          <a:lstStyle/>
          <a:p>
            <a:pPr rtl="0" eaLnBrk="1" hangingPunct="1"/>
            <a:r>
              <a:rPr lang="en-US" smtClean="0">
                <a:cs typeface="Times New Roman" pitchFamily="18" charset="0"/>
              </a:rPr>
              <a:t>Types of ethical inquiry</a:t>
            </a:r>
            <a:br>
              <a:rPr lang="en-US" smtClean="0">
                <a:cs typeface="Times New Roman" pitchFamily="18" charset="0"/>
              </a:rPr>
            </a:br>
            <a:r>
              <a:rPr lang="en-US" smtClean="0">
                <a:cs typeface="Times New Roman" pitchFamily="18" charset="0"/>
              </a:rPr>
              <a:t>1- Normative ethics</a:t>
            </a:r>
            <a:endParaRPr lang="ar-SA" smtClean="0"/>
          </a:p>
        </p:txBody>
      </p:sp>
      <p:sp>
        <p:nvSpPr>
          <p:cNvPr id="3" name="عنوان فرعي 2"/>
          <p:cNvSpPr>
            <a:spLocks noGrp="1"/>
          </p:cNvSpPr>
          <p:nvPr>
            <p:ph type="subTitle" idx="1"/>
          </p:nvPr>
        </p:nvSpPr>
        <p:spPr>
          <a:xfrm>
            <a:off x="1357313" y="2071688"/>
            <a:ext cx="6400800" cy="4357687"/>
          </a:xfrm>
        </p:spPr>
        <p:txBody>
          <a:bodyPr rtlCol="1">
            <a:normAutofit fontScale="77500" lnSpcReduction="20000"/>
          </a:bodyPr>
          <a:lstStyle/>
          <a:p>
            <a:pPr algn="l" rtl="0" eaLnBrk="1" fontAlgn="auto" hangingPunct="1">
              <a:spcAft>
                <a:spcPts val="0"/>
              </a:spcAft>
              <a:buFont typeface="Arial" pitchFamily="34" charset="0"/>
              <a:buChar char="•"/>
              <a:defRPr/>
            </a:pPr>
            <a:r>
              <a:rPr lang="en-US" dirty="0" smtClean="0"/>
              <a:t> </a:t>
            </a:r>
            <a:r>
              <a:rPr lang="en-US" dirty="0" smtClean="0">
                <a:solidFill>
                  <a:schemeClr val="tx1"/>
                </a:solidFill>
              </a:rPr>
              <a:t>attempt to decide or prescribe values, behaviors, and ways of being that are right or wrong, good or bad, and admirable or deplorable.</a:t>
            </a:r>
          </a:p>
          <a:p>
            <a:pPr algn="l" rtl="0" eaLnBrk="1" fontAlgn="auto" hangingPunct="1">
              <a:spcAft>
                <a:spcPts val="0"/>
              </a:spcAft>
              <a:buFont typeface="Arial" pitchFamily="34" charset="0"/>
              <a:buChar char="•"/>
              <a:defRPr/>
            </a:pPr>
            <a:r>
              <a:rPr lang="en-US" b="1" dirty="0" smtClean="0">
                <a:solidFill>
                  <a:srgbClr val="C00000"/>
                </a:solidFill>
              </a:rPr>
              <a:t>How humans </a:t>
            </a:r>
            <a:r>
              <a:rPr lang="en-US" b="1" i="1" dirty="0" smtClean="0">
                <a:solidFill>
                  <a:srgbClr val="C00000"/>
                </a:solidFill>
              </a:rPr>
              <a:t>should</a:t>
            </a:r>
            <a:r>
              <a:rPr lang="en-US" b="1" dirty="0" smtClean="0">
                <a:solidFill>
                  <a:srgbClr val="C00000"/>
                </a:solidFill>
              </a:rPr>
              <a:t> behave,</a:t>
            </a:r>
          </a:p>
          <a:p>
            <a:pPr algn="l" eaLnBrk="1" fontAlgn="auto" hangingPunct="1">
              <a:spcAft>
                <a:spcPts val="0"/>
              </a:spcAft>
              <a:buFont typeface="Arial" pitchFamily="34" charset="0"/>
              <a:buNone/>
              <a:defRPr/>
            </a:pPr>
            <a:r>
              <a:rPr lang="en-US" b="1" dirty="0" smtClean="0">
                <a:solidFill>
                  <a:srgbClr val="C00000"/>
                </a:solidFill>
              </a:rPr>
              <a:t>What </a:t>
            </a:r>
            <a:r>
              <a:rPr lang="en-US" b="1" i="1" dirty="0" smtClean="0">
                <a:solidFill>
                  <a:srgbClr val="C00000"/>
                </a:solidFill>
              </a:rPr>
              <a:t>ought</a:t>
            </a:r>
            <a:r>
              <a:rPr lang="en-US" b="1" dirty="0" smtClean="0">
                <a:solidFill>
                  <a:srgbClr val="C00000"/>
                </a:solidFill>
              </a:rPr>
              <a:t> to be done in certain</a:t>
            </a:r>
            <a:r>
              <a:rPr lang="en-US" dirty="0" smtClean="0"/>
              <a:t>,</a:t>
            </a:r>
          </a:p>
          <a:p>
            <a:pPr algn="l" eaLnBrk="1" fontAlgn="auto" hangingPunct="1">
              <a:spcAft>
                <a:spcPts val="0"/>
              </a:spcAft>
              <a:buFont typeface="Arial" pitchFamily="34" charset="0"/>
              <a:buNone/>
              <a:defRPr/>
            </a:pPr>
            <a:r>
              <a:rPr lang="en-US" dirty="0" smtClean="0">
                <a:solidFill>
                  <a:srgbClr val="C00000"/>
                </a:solidFill>
              </a:rPr>
              <a:t>What type of characters One </a:t>
            </a:r>
            <a:r>
              <a:rPr lang="en-US" i="1" dirty="0" smtClean="0">
                <a:solidFill>
                  <a:srgbClr val="C00000"/>
                </a:solidFill>
              </a:rPr>
              <a:t>should</a:t>
            </a:r>
            <a:r>
              <a:rPr lang="en-US" dirty="0" smtClean="0">
                <a:solidFill>
                  <a:srgbClr val="C00000"/>
                </a:solidFill>
              </a:rPr>
              <a:t> have ,</a:t>
            </a:r>
          </a:p>
          <a:p>
            <a:pPr algn="l" rtl="0" eaLnBrk="1" fontAlgn="auto" hangingPunct="1">
              <a:spcAft>
                <a:spcPts val="0"/>
              </a:spcAft>
              <a:buFont typeface="Arial" pitchFamily="34" charset="0"/>
              <a:buNone/>
              <a:defRPr/>
            </a:pPr>
            <a:r>
              <a:rPr lang="en-US" dirty="0" smtClean="0">
                <a:solidFill>
                  <a:srgbClr val="C00000"/>
                </a:solidFill>
              </a:rPr>
              <a:t>How one </a:t>
            </a:r>
            <a:r>
              <a:rPr lang="en-US" i="1" dirty="0" smtClean="0">
                <a:solidFill>
                  <a:srgbClr val="C00000"/>
                </a:solidFill>
              </a:rPr>
              <a:t>should</a:t>
            </a:r>
            <a:r>
              <a:rPr lang="en-US" dirty="0" smtClean="0">
                <a:solidFill>
                  <a:srgbClr val="C00000"/>
                </a:solidFill>
              </a:rPr>
              <a:t> be.</a:t>
            </a:r>
          </a:p>
          <a:p>
            <a:pPr algn="l" rtl="0" eaLnBrk="1" fontAlgn="auto" hangingPunct="1">
              <a:spcAft>
                <a:spcPts val="0"/>
              </a:spcAft>
              <a:buFont typeface="Arial" pitchFamily="34" charset="0"/>
              <a:buNone/>
              <a:defRPr/>
            </a:pPr>
            <a:r>
              <a:rPr lang="en-US" dirty="0" smtClean="0">
                <a:solidFill>
                  <a:schemeClr val="tx2"/>
                </a:solidFill>
              </a:rPr>
              <a:t>The result</a:t>
            </a:r>
            <a:r>
              <a:rPr lang="en-US" dirty="0" smtClean="0">
                <a:solidFill>
                  <a:schemeClr val="tx1"/>
                </a:solidFill>
              </a:rPr>
              <a:t>: Common morality: accepted moral standards and codes.</a:t>
            </a:r>
          </a:p>
          <a:p>
            <a:pPr algn="l" rtl="0" eaLnBrk="1" fontAlgn="auto" hangingPunct="1">
              <a:spcAft>
                <a:spcPts val="0"/>
              </a:spcAft>
              <a:buFont typeface="Arial" pitchFamily="34" charset="0"/>
              <a:buNone/>
              <a:defRPr/>
            </a:pPr>
            <a:endParaRPr lang="en-US" dirty="0" smtClean="0"/>
          </a:p>
          <a:p>
            <a:pPr algn="l" rtl="0" eaLnBrk="1" fontAlgn="auto" hangingPunct="1">
              <a:spcAft>
                <a:spcPts val="0"/>
              </a:spcAft>
              <a:buFont typeface="Arial" pitchFamily="34" charset="0"/>
              <a:buNone/>
              <a:defRPr/>
            </a:pPr>
            <a:r>
              <a:rPr lang="en-US" dirty="0" smtClean="0"/>
              <a:t> </a:t>
            </a:r>
            <a:endParaRPr lang="ar-SA"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EECF00F1F72F45BDDDE553DF8A9CE0" ma:contentTypeVersion="0" ma:contentTypeDescription="Create a new document." ma:contentTypeScope="" ma:versionID="a9f93d91af93fcd0b537995bc66f0e19">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1C70ED4-8103-4800-B67A-C24E7BA16C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6251A4F5-9871-4A76-86E6-89936679CF9D}">
  <ds:schemaRefs>
    <ds:schemaRef ds:uri="http://schemas.microsoft.com/sharepoint/v3/contenttype/forms"/>
  </ds:schemaRefs>
</ds:datastoreItem>
</file>

<file path=customXml/itemProps3.xml><?xml version="1.0" encoding="utf-8"?>
<ds:datastoreItem xmlns:ds="http://schemas.openxmlformats.org/officeDocument/2006/customXml" ds:itemID="{886E1774-C726-4A9F-B05A-0E069C4B18B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1205</TotalTime>
  <Words>5487</Words>
  <Application>Microsoft Office PowerPoint</Application>
  <PresentationFormat>On-screen Show (4:3)</PresentationFormat>
  <Paragraphs>407</Paragraphs>
  <Slides>83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83</vt:i4>
      </vt:variant>
    </vt:vector>
  </HeadingPairs>
  <TitlesOfParts>
    <vt:vector size="90" baseType="lpstr">
      <vt:lpstr>Arial</vt:lpstr>
      <vt:lpstr>Calibri</vt:lpstr>
      <vt:lpstr>Times New Roman</vt:lpstr>
      <vt:lpstr>Wingdings 2</vt:lpstr>
      <vt:lpstr>Wingdings</vt:lpstr>
      <vt:lpstr>سمة Office</vt:lpstr>
      <vt:lpstr>Custom Design</vt:lpstr>
      <vt:lpstr>Introduction to Ethical Philosophy, Bioethics, Ethical Theories and Approaches</vt:lpstr>
      <vt:lpstr>Outlines </vt:lpstr>
      <vt:lpstr>Objectives </vt:lpstr>
      <vt:lpstr>Introduction </vt:lpstr>
      <vt:lpstr>PowerPoint Presentation</vt:lpstr>
      <vt:lpstr>The meaning of ethics and morality Ethics</vt:lpstr>
      <vt:lpstr>Morals</vt:lpstr>
      <vt:lpstr>Important features of ethics and   morals (Billington, 2003) </vt:lpstr>
      <vt:lpstr>Types of ethical inquiry 1- Normative ethics</vt:lpstr>
      <vt:lpstr>2-Meta-ethics</vt:lpstr>
      <vt:lpstr>3-Descriptive ethics</vt:lpstr>
      <vt:lpstr>Ethical perspectives 1- ethical relativism</vt:lpstr>
      <vt:lpstr>2- ethical objectivism</vt:lpstr>
      <vt:lpstr>Values and moral reasoning</vt:lpstr>
      <vt:lpstr>Personal values</vt:lpstr>
      <vt:lpstr>Professional values</vt:lpstr>
      <vt:lpstr>Moral reasoning strategies</vt:lpstr>
      <vt:lpstr>Moral reasoning strategies  cont’d</vt:lpstr>
      <vt:lpstr>Moral Reasoning Strategies  cont’d</vt:lpstr>
      <vt:lpstr>PowerPoint Presentation</vt:lpstr>
      <vt:lpstr>Historical review of moral reasoning </vt:lpstr>
      <vt:lpstr>Western history Ancient Greece</vt:lpstr>
      <vt:lpstr>Ancient Greece cont’d </vt:lpstr>
      <vt:lpstr>Middle Ages (Dark Ages)</vt:lpstr>
      <vt:lpstr>Middle ages  cont’d </vt:lpstr>
      <vt:lpstr>Modern philosophy and the age of enlightenment</vt:lpstr>
      <vt:lpstr>Postmodern era</vt:lpstr>
      <vt:lpstr>Care-based reasoning versus justice-based reasoning</vt:lpstr>
      <vt:lpstr>Eastern ethics</vt:lpstr>
      <vt:lpstr>Indian Ethics Hinduism</vt:lpstr>
      <vt:lpstr>Indian Ethics Buddhism</vt:lpstr>
      <vt:lpstr>Chinese Ethics Taoism</vt:lpstr>
      <vt:lpstr>Chinese Ethics Confucianism</vt:lpstr>
      <vt:lpstr>Bioethics definition</vt:lpstr>
      <vt:lpstr>Bioethics  principles</vt:lpstr>
      <vt:lpstr>Autonomy </vt:lpstr>
      <vt:lpstr>Veracity </vt:lpstr>
      <vt:lpstr> Beneficence and Nonmaleficence    </vt:lpstr>
      <vt:lpstr>PowerPoint Presentation</vt:lpstr>
      <vt:lpstr>Paternalism (an ethical conflict)</vt:lpstr>
      <vt:lpstr>Strong paternalism</vt:lpstr>
      <vt:lpstr>Justification for paternalism</vt:lpstr>
      <vt:lpstr>     Confidentiality     </vt:lpstr>
      <vt:lpstr>Role fidelity</vt:lpstr>
      <vt:lpstr>Formal Justice</vt:lpstr>
      <vt:lpstr>How are priorities to be determined?</vt:lpstr>
      <vt:lpstr>Ethical dilemmas</vt:lpstr>
      <vt:lpstr>Moral Suffering in Nursing </vt:lpstr>
      <vt:lpstr>Themes of ethical dilemmas</vt:lpstr>
      <vt:lpstr>Nursing Ethics  Relationships</vt:lpstr>
      <vt:lpstr>Nursing ethics relationships cont’d</vt:lpstr>
      <vt:lpstr>Ethical Issues Affecting APNs</vt:lpstr>
      <vt:lpstr>Ethical Issues Affecting APNs cont’d</vt:lpstr>
      <vt:lpstr>Ethical Issues Affecting APNs cont’d</vt:lpstr>
      <vt:lpstr>Ethical theories and approaches western ethics</vt:lpstr>
      <vt:lpstr>Virtue ethics</vt:lpstr>
      <vt:lpstr>Virtue Ethics</vt:lpstr>
      <vt:lpstr>Virtue ethics</vt:lpstr>
      <vt:lpstr>Virtue ethics</vt:lpstr>
      <vt:lpstr>Virtue Ethics</vt:lpstr>
      <vt:lpstr>Moral Ground Model (a virtue-based nursing model )</vt:lpstr>
      <vt:lpstr>PowerPoint Presentation</vt:lpstr>
      <vt:lpstr>PowerPoint Presentation</vt:lpstr>
      <vt:lpstr>Natural low theory</vt:lpstr>
      <vt:lpstr>Deontology</vt:lpstr>
      <vt:lpstr>Deontology cont’d</vt:lpstr>
      <vt:lpstr>Question for nurses</vt:lpstr>
      <vt:lpstr>Counseqiuentialism</vt:lpstr>
      <vt:lpstr>Counseqiuentialism</vt:lpstr>
      <vt:lpstr>Casuistry</vt:lpstr>
      <vt:lpstr>Example</vt:lpstr>
      <vt:lpstr>The Four Topic approach</vt:lpstr>
      <vt:lpstr>PowerPoint Presentation</vt:lpstr>
      <vt:lpstr>Narrative Ethics</vt:lpstr>
      <vt:lpstr>Critical theory</vt:lpstr>
      <vt:lpstr>Critical theory cont’d</vt:lpstr>
      <vt:lpstr>Feminist Ethics </vt:lpstr>
      <vt:lpstr>Principle-based theory</vt:lpstr>
      <vt:lpstr>PowerPoint Presentation</vt:lpstr>
      <vt:lpstr>PowerPoint Presentation</vt:lpstr>
      <vt:lpstr>The nurses as a part of a health care team</vt:lpstr>
      <vt:lpstr>Conclusions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Ethical Philosophy, Bioethics, Ethical Theories and Approaches</dc:title>
  <dc:creator>user</dc:creator>
  <cp:lastModifiedBy>Teacher E-Solutions</cp:lastModifiedBy>
  <cp:revision>149</cp:revision>
  <dcterms:created xsi:type="dcterms:W3CDTF">2013-04-03T15:35:56Z</dcterms:created>
  <dcterms:modified xsi:type="dcterms:W3CDTF">2019-01-15T09:43:22Z</dcterms:modified>
</cp:coreProperties>
</file>