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1000" autoAdjust="0"/>
  </p:normalViewPr>
  <p:slideViewPr>
    <p:cSldViewPr>
      <p:cViewPr>
        <p:scale>
          <a:sx n="66" d="100"/>
          <a:sy n="66" d="100"/>
        </p:scale>
        <p:origin x="-1752" y="-3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43" y="86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val="50480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5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1026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5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1026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F160-8403-484E-9BF8-6721D404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3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4ED9-E9C7-4A48-A488-952082CC0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3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68C9-8143-4475-BA00-E12221072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0F48-DA05-49E3-8883-FDCF8BB4B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1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80F8-12E2-460C-89BC-3137E3EFE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1EF3-72A5-4343-8D71-9AA7DBA9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0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D3529-322E-4CFF-8B3A-EC1915B68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6E55-772A-4579-AF6E-A87773E49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7CC4-5233-400B-AF7C-87509C4E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2BD0-EDB6-4D89-8A58-AF621F443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0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D1F16-E77E-485B-9CA9-E1DFAEA7A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8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46C5-F95B-47F1-AEAA-969338EB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ACB-46AF-4FB4-82D9-AB59B455D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8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9960B00-409B-4B07-B4AF-7F80E64B2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4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pn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8800" b="1" smtClean="0">
                <a:solidFill>
                  <a:srgbClr val="CC3300"/>
                </a:solidFill>
              </a:rPr>
              <a:t>Prehistory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spcBef>
                <a:spcPts val="10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smtClean="0"/>
              <a:t>The fight for survival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02350" y="6019800"/>
            <a:ext cx="269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>
                <a:solidFill>
                  <a:srgbClr val="CC3300"/>
                </a:solidFill>
              </a:rPr>
              <a:t>Roser de Antonio García</a:t>
            </a:r>
            <a:endParaRPr lang="es-ES_tradnl" noProof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9250"/>
            <a:ext cx="88201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</a:rPr>
              <a:t>Prehistory along the timeline</a:t>
            </a:r>
            <a:r>
              <a:rPr lang="en-US" sz="4000" b="1" smtClean="0">
                <a:solidFill>
                  <a:srgbClr val="B84700"/>
                </a:solidFill>
                <a:latin typeface="Comic Sans MS" pitchFamily="66" charset="0"/>
              </a:rPr>
              <a:t> </a:t>
            </a:r>
            <a: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  <a:t/>
            </a:r>
            <a:b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</a:br>
            <a:r>
              <a:rPr lang="en-US" sz="3200" smtClean="0"/>
              <a:t>THE NEOLITHIC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76327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_tradnl" b="1">
              <a:solidFill>
                <a:srgbClr val="000000"/>
              </a:solidFill>
            </a:endParaRPr>
          </a:p>
          <a:p>
            <a:pPr algn="l" eaLnBrk="1" hangingPunct="1">
              <a:spcBef>
                <a:spcPts val="1125"/>
              </a:spcBef>
              <a:buFont typeface="Comic Sans MS" pitchFamily="66" charset="0"/>
              <a:buNone/>
            </a:pPr>
            <a:endParaRPr lang="es-ES_tradnl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60750"/>
            <a:ext cx="7207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19475"/>
            <a:ext cx="1260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42875" y="5032375"/>
            <a:ext cx="8675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19250" y="4679950"/>
            <a:ext cx="4140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  <a:buFont typeface="Comic Sans MS" pitchFamily="66" charset="0"/>
              <a:buNone/>
            </a:pPr>
            <a:r>
              <a:rPr lang="es-ES_tradnl" b="1">
                <a:solidFill>
                  <a:srgbClr val="000000"/>
                </a:solidFill>
              </a:rPr>
              <a:t>Humans discovered </a:t>
            </a:r>
          </a:p>
          <a:p>
            <a:pPr algn="l" eaLnBrk="1" hangingPunct="1">
              <a:spcBef>
                <a:spcPts val="1125"/>
              </a:spcBef>
              <a:buFont typeface="Comic Sans MS" pitchFamily="66" charset="0"/>
              <a:buNone/>
            </a:pPr>
            <a:r>
              <a:rPr lang="es-ES_tradnl" b="1">
                <a:solidFill>
                  <a:srgbClr val="000000"/>
                </a:solidFill>
              </a:rPr>
              <a:t>agriculture </a:t>
            </a:r>
            <a:r>
              <a:rPr lang="es-ES_tradnl" b="1">
                <a:solidFill>
                  <a:srgbClr val="B84700"/>
                </a:solidFill>
              </a:rPr>
              <a:t>8.000 years ago </a:t>
            </a:r>
            <a:r>
              <a:rPr lang="es-ES_tradnl" b="1">
                <a:solidFill>
                  <a:srgbClr val="000000"/>
                </a:solidFill>
              </a:rPr>
              <a:t>and...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9750" y="2735263"/>
            <a:ext cx="143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000000"/>
                </a:solidFill>
              </a:rPr>
              <a:t>Palaeolithic</a:t>
            </a:r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>
            <a:off x="1008063" y="3959225"/>
            <a:ext cx="539750" cy="179388"/>
          </a:xfrm>
          <a:prstGeom prst="rightArrow">
            <a:avLst>
              <a:gd name="adj1" fmla="val 50000"/>
              <a:gd name="adj2" fmla="val 75221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19250" y="5575300"/>
            <a:ext cx="3959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00"/>
                </a:solidFill>
              </a:rPr>
              <a:t>...</a:t>
            </a:r>
            <a:r>
              <a:rPr lang="en-US" sz="2200" b="1">
                <a:solidFill>
                  <a:srgbClr val="B84700"/>
                </a:solidFill>
              </a:rPr>
              <a:t>Neolithic started</a:t>
            </a: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384550"/>
            <a:ext cx="1260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580063" y="4500563"/>
            <a:ext cx="34194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  <a:buFont typeface="Comic Sans MS" pitchFamily="66" charset="0"/>
              <a:buNone/>
            </a:pPr>
            <a:r>
              <a:rPr lang="es-ES_tradnl" b="1">
                <a:solidFill>
                  <a:srgbClr val="000000"/>
                </a:solidFill>
              </a:rPr>
              <a:t>Humans learnt to make metal tools </a:t>
            </a:r>
            <a:r>
              <a:rPr lang="es-ES_tradnl" b="1">
                <a:solidFill>
                  <a:srgbClr val="B84700"/>
                </a:solidFill>
              </a:rPr>
              <a:t>5.000 years ago </a:t>
            </a:r>
            <a:r>
              <a:rPr lang="es-ES_tradnl" b="1">
                <a:solidFill>
                  <a:srgbClr val="000000"/>
                </a:solidFill>
              </a:rPr>
              <a:t>and...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651500" y="5111750"/>
            <a:ext cx="28797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B84700"/>
                </a:solidFill>
              </a:rPr>
              <a:t>...Neolithic finished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439863" y="4679950"/>
            <a:ext cx="3959225" cy="1439863"/>
          </a:xfrm>
          <a:prstGeom prst="roundRect">
            <a:avLst>
              <a:gd name="adj" fmla="val 106"/>
            </a:avLst>
          </a:prstGeom>
          <a:noFill/>
          <a:ln w="9525">
            <a:solidFill>
              <a:srgbClr val="B84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5580063" y="4535488"/>
            <a:ext cx="3419475" cy="1260475"/>
          </a:xfrm>
          <a:prstGeom prst="roundRect">
            <a:avLst>
              <a:gd name="adj" fmla="val 125"/>
            </a:avLst>
          </a:prstGeom>
          <a:noFill/>
          <a:ln w="9525">
            <a:solidFill>
              <a:srgbClr val="B84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3060700" y="3959225"/>
            <a:ext cx="2339975" cy="179388"/>
          </a:xfrm>
          <a:prstGeom prst="rightArrow">
            <a:avLst>
              <a:gd name="adj1" fmla="val 50000"/>
              <a:gd name="adj2" fmla="val 326105"/>
            </a:avLst>
          </a:prstGeom>
          <a:solidFill>
            <a:srgbClr val="CC66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411413" y="2735263"/>
            <a:ext cx="3240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Neolithic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298" grpId="0" autoUpdateAnimBg="0"/>
      <p:bldP spid="12300" grpId="0" autoUpdateAnimBg="0"/>
      <p:bldP spid="12301" grpId="0" autoUpdateAnimBg="0"/>
      <p:bldP spid="12302" grpId="0" animBg="1"/>
      <p:bldP spid="12303" grpId="0" animBg="1"/>
      <p:bldP spid="12304" grpId="0" animBg="1"/>
      <p:bldP spid="123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9250"/>
            <a:ext cx="88201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</a:rPr>
              <a:t>Prehistory along the timeline</a:t>
            </a:r>
            <a:r>
              <a:rPr lang="en-US" sz="4000" b="1" smtClean="0">
                <a:solidFill>
                  <a:srgbClr val="B84700"/>
                </a:solidFill>
                <a:latin typeface="Comic Sans MS" pitchFamily="66" charset="0"/>
              </a:rPr>
              <a:t> </a:t>
            </a:r>
            <a: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  <a:t/>
            </a:r>
            <a:b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</a:br>
            <a:r>
              <a:rPr lang="en-US" sz="3200" smtClean="0"/>
              <a:t>THE METAL AGES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76327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_tradnl" b="1">
              <a:solidFill>
                <a:srgbClr val="000000"/>
              </a:solidFill>
            </a:endParaRPr>
          </a:p>
          <a:p>
            <a:pPr algn="l" eaLnBrk="1" hangingPunct="1">
              <a:spcBef>
                <a:spcPts val="1125"/>
              </a:spcBef>
              <a:buFont typeface="Comic Sans MS" pitchFamily="66" charset="0"/>
              <a:buNone/>
            </a:pPr>
            <a:endParaRPr lang="es-ES_tradnl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60750"/>
            <a:ext cx="7207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19475"/>
            <a:ext cx="1260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142875" y="5032375"/>
            <a:ext cx="8675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1619250" y="4679950"/>
            <a:ext cx="41402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539750" y="2735263"/>
            <a:ext cx="143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000000"/>
                </a:solidFill>
              </a:rPr>
              <a:t>Palaeolithic</a:t>
            </a: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1008063" y="3959225"/>
            <a:ext cx="539750" cy="179388"/>
          </a:xfrm>
          <a:prstGeom prst="rightArrow">
            <a:avLst>
              <a:gd name="adj1" fmla="val 50000"/>
              <a:gd name="adj2" fmla="val 75221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1229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384550"/>
            <a:ext cx="1260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160588" y="4581525"/>
            <a:ext cx="48593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  <a:buFont typeface="Comic Sans MS" pitchFamily="66" charset="0"/>
              <a:buNone/>
            </a:pPr>
            <a:r>
              <a:rPr lang="es-ES_tradnl" b="1">
                <a:solidFill>
                  <a:srgbClr val="000000"/>
                </a:solidFill>
              </a:rPr>
              <a:t>Humans learnt to make metal tools </a:t>
            </a:r>
            <a:r>
              <a:rPr lang="es-ES_tradnl" b="1">
                <a:solidFill>
                  <a:srgbClr val="B84700"/>
                </a:solidFill>
              </a:rPr>
              <a:t>5.000 years ago </a:t>
            </a:r>
            <a:r>
              <a:rPr lang="es-ES_tradnl" b="1">
                <a:solidFill>
                  <a:srgbClr val="000000"/>
                </a:solidFill>
              </a:rPr>
              <a:t>and...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887788" y="4794250"/>
            <a:ext cx="28797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B84700"/>
                </a:solidFill>
              </a:rPr>
              <a:t>Metal Ages started.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1979613" y="4608513"/>
            <a:ext cx="5040312" cy="647700"/>
          </a:xfrm>
          <a:prstGeom prst="roundRect">
            <a:avLst>
              <a:gd name="adj" fmla="val 241"/>
            </a:avLst>
          </a:prstGeom>
          <a:noFill/>
          <a:ln w="9525">
            <a:solidFill>
              <a:srgbClr val="B84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2303" name="AutoShape 14"/>
          <p:cNvSpPr>
            <a:spLocks noChangeArrowheads="1"/>
          </p:cNvSpPr>
          <p:nvPr/>
        </p:nvSpPr>
        <p:spPr bwMode="auto">
          <a:xfrm>
            <a:off x="3060700" y="3959225"/>
            <a:ext cx="2339975" cy="179388"/>
          </a:xfrm>
          <a:prstGeom prst="rightArrow">
            <a:avLst>
              <a:gd name="adj1" fmla="val 50000"/>
              <a:gd name="adj2" fmla="val 326105"/>
            </a:avLst>
          </a:prstGeom>
          <a:solidFill>
            <a:srgbClr val="CC66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2411413" y="2735263"/>
            <a:ext cx="3240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Neolithic</a:t>
            </a: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375025"/>
            <a:ext cx="1152525" cy="1844675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600450" y="5481638"/>
            <a:ext cx="48593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  <a:buFont typeface="Comic Sans MS" pitchFamily="66" charset="0"/>
              <a:buNone/>
            </a:pPr>
            <a:r>
              <a:rPr lang="es-ES_tradnl" b="1">
                <a:solidFill>
                  <a:srgbClr val="000000"/>
                </a:solidFill>
              </a:rPr>
              <a:t>Humans learnt to write </a:t>
            </a:r>
            <a:r>
              <a:rPr lang="es-ES_tradnl" b="1">
                <a:solidFill>
                  <a:srgbClr val="B84700"/>
                </a:solidFill>
              </a:rPr>
              <a:t>4.000 years ago </a:t>
            </a:r>
            <a:r>
              <a:rPr lang="es-ES_tradnl" b="1">
                <a:solidFill>
                  <a:srgbClr val="000000"/>
                </a:solidFill>
              </a:rPr>
              <a:t>and... 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319588" y="5724525"/>
            <a:ext cx="32242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200" b="1">
                <a:solidFill>
                  <a:srgbClr val="B84700"/>
                </a:solidFill>
              </a:rPr>
              <a:t>Metal Ages finished.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148263" y="2736850"/>
            <a:ext cx="3240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Metal Ages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3348038" y="5508625"/>
            <a:ext cx="5040312" cy="647700"/>
          </a:xfrm>
          <a:prstGeom prst="roundRect">
            <a:avLst>
              <a:gd name="adj" fmla="val 241"/>
            </a:avLst>
          </a:prstGeom>
          <a:noFill/>
          <a:ln w="9525">
            <a:solidFill>
              <a:srgbClr val="B84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840538" y="3959225"/>
            <a:ext cx="360362" cy="179388"/>
          </a:xfrm>
          <a:prstGeom prst="rightArrow">
            <a:avLst>
              <a:gd name="adj1" fmla="val 50000"/>
              <a:gd name="adj2" fmla="val 50221"/>
            </a:avLst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utoUpdateAnimBg="0"/>
      <p:bldP spid="13324" grpId="0" autoUpdateAnimBg="0"/>
      <p:bldP spid="13325" grpId="0" animBg="1"/>
      <p:bldP spid="13329" grpId="0" autoUpdateAnimBg="0"/>
      <p:bldP spid="13330" grpId="0" autoUpdateAnimBg="0"/>
      <p:bldP spid="13331" grpId="0" autoUpdateAnimBg="0"/>
      <p:bldP spid="13332" grpId="0" animBg="1"/>
      <p:bldP spid="133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9250"/>
            <a:ext cx="88201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</a:rPr>
              <a:t>Prehistory along the timeline</a:t>
            </a:r>
            <a:r>
              <a:rPr lang="en-US" sz="4000" b="1" smtClean="0">
                <a:solidFill>
                  <a:srgbClr val="B84700"/>
                </a:solidFill>
                <a:latin typeface="Comic Sans MS" pitchFamily="66" charset="0"/>
              </a:rPr>
              <a:t> </a:t>
            </a:r>
            <a: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  <a:t/>
            </a:r>
            <a:b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</a:br>
            <a:endParaRPr lang="en-US" sz="4000" b="1" smtClean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76327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_tradnl" b="1">
              <a:solidFill>
                <a:srgbClr val="000000"/>
              </a:solidFill>
            </a:endParaRPr>
          </a:p>
          <a:p>
            <a:pPr algn="l" eaLnBrk="1" hangingPunct="1">
              <a:spcBef>
                <a:spcPts val="1125"/>
              </a:spcBef>
              <a:buFont typeface="Comic Sans MS" pitchFamily="66" charset="0"/>
              <a:buNone/>
            </a:pPr>
            <a:endParaRPr lang="es-ES_tradnl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60750"/>
            <a:ext cx="7207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19475"/>
            <a:ext cx="1260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42875" y="5032375"/>
            <a:ext cx="8675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619250" y="4679950"/>
            <a:ext cx="41402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539750" y="2735263"/>
            <a:ext cx="143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000000"/>
                </a:solidFill>
              </a:rPr>
              <a:t>Palaeolithic</a:t>
            </a:r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1008063" y="3959225"/>
            <a:ext cx="539750" cy="179388"/>
          </a:xfrm>
          <a:prstGeom prst="rightArrow">
            <a:avLst>
              <a:gd name="adj1" fmla="val 50000"/>
              <a:gd name="adj2" fmla="val 75221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384550"/>
            <a:ext cx="1260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3060700" y="3959225"/>
            <a:ext cx="2339975" cy="179388"/>
          </a:xfrm>
          <a:prstGeom prst="rightArrow">
            <a:avLst>
              <a:gd name="adj1" fmla="val 50000"/>
              <a:gd name="adj2" fmla="val 326105"/>
            </a:avLst>
          </a:prstGeom>
          <a:solidFill>
            <a:srgbClr val="CC66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2411413" y="2735263"/>
            <a:ext cx="3240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Neolithic</a:t>
            </a:r>
          </a:p>
        </p:txBody>
      </p:sp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375025"/>
            <a:ext cx="1152525" cy="1844675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5148263" y="2736850"/>
            <a:ext cx="3240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Metal Ages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52400" y="5724525"/>
            <a:ext cx="899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250"/>
              </a:spcBef>
            </a:pPr>
            <a:r>
              <a:rPr lang="en-US" sz="2000" b="1">
                <a:solidFill>
                  <a:srgbClr val="000000"/>
                </a:solidFill>
              </a:rPr>
              <a:t>WHY DOES PREHISTORY FINISH WITH THE INVENTION OF WRITING?</a:t>
            </a:r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6840538" y="3959225"/>
            <a:ext cx="360362" cy="179388"/>
          </a:xfrm>
          <a:prstGeom prst="rightArrow">
            <a:avLst>
              <a:gd name="adj1" fmla="val 50000"/>
              <a:gd name="adj2" fmla="val 50221"/>
            </a:avLst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835150" y="2133600"/>
            <a:ext cx="64087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 typeface="Comic Sans MS" pitchFamily="66" charset="0"/>
              <a:buNone/>
            </a:pPr>
            <a:r>
              <a:rPr lang="ca-ES" sz="3600">
                <a:solidFill>
                  <a:srgbClr val="000000"/>
                </a:solidFill>
                <a:latin typeface="Comic Sans MS" pitchFamily="66" charset="0"/>
              </a:rPr>
              <a:t>What do we need to survive?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24082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4341" name="AutoShape 4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504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2400" b="1">
                <a:solidFill>
                  <a:srgbClr val="000000"/>
                </a:solidFill>
                <a:latin typeface="Comic Sans MS" pitchFamily="66" charset="0"/>
              </a:rPr>
              <a:t>Humans are living creatures.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4213" y="5589588"/>
            <a:ext cx="14398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250"/>
              </a:spcBef>
            </a:pPr>
            <a:r>
              <a:rPr lang="en-US" sz="2000" b="1">
                <a:solidFill>
                  <a:srgbClr val="000000"/>
                </a:solidFill>
              </a:rPr>
              <a:t>WATER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636963" y="5589588"/>
            <a:ext cx="14398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250"/>
              </a:spcBef>
            </a:pPr>
            <a:r>
              <a:rPr lang="en-US" sz="2000" b="1">
                <a:solidFill>
                  <a:srgbClr val="000000"/>
                </a:solidFill>
              </a:rPr>
              <a:t>FOOD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300788" y="6308725"/>
            <a:ext cx="18716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250"/>
              </a:spcBef>
            </a:pPr>
            <a:r>
              <a:rPr lang="en-US" sz="2000" b="1">
                <a:solidFill>
                  <a:srgbClr val="000000"/>
                </a:solidFill>
              </a:rPr>
              <a:t>PROTECTION</a:t>
            </a: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0"/>
          <a:stretch>
            <a:fillRect/>
          </a:stretch>
        </p:blipFill>
        <p:spPr bwMode="auto">
          <a:xfrm>
            <a:off x="323850" y="3284538"/>
            <a:ext cx="19573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284538"/>
            <a:ext cx="19653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20558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868863"/>
            <a:ext cx="16922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6" grpId="0" autoUpdateAnimBg="0"/>
      <p:bldP spid="1741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24082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5364" name="AutoShape 5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2971800" y="1600200"/>
            <a:ext cx="2908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  <a:latin typeface="Comic Sans MS" pitchFamily="66" charset="0"/>
              </a:rPr>
              <a:t>Getting water</a:t>
            </a: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304800" y="23622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They lived next to...</a:t>
            </a:r>
          </a:p>
        </p:txBody>
      </p:sp>
      <p:pic>
        <p:nvPicPr>
          <p:cNvPr id="74773" name="Picture 21" descr="http://www.traveljournals.net/pictures/l/2/23993-amazon-river-settlement-amazon-river-pe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5" name="Picture 23" descr="http://buho.blogia.com/upload/manant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2362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7" name="Picture 25" descr="http://pages.physics.cornell.edu/~rgutenkunst/Pictures/FallBreak/FallBreak-Images/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990600" y="51054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rivers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6324600" y="51054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lakes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3581400" y="4953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springs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utoUpdateAnimBg="0"/>
      <p:bldP spid="74778" grpId="0" autoUpdateAnimBg="0"/>
      <p:bldP spid="74779" grpId="0" autoUpdateAnimBg="0"/>
      <p:bldP spid="7478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16387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5040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" y="2209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There were a lot of problems!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The storage of  water</a:t>
            </a:r>
          </a:p>
        </p:txBody>
      </p:sp>
      <p:pic>
        <p:nvPicPr>
          <p:cNvPr id="82961" name="Picture 17" descr="http://www.greenpeace.org/raw/image_full/espana/photosvideos/photos/efectos-de-la-sequ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929063"/>
            <a:ext cx="22479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3071813" y="4448175"/>
            <a:ext cx="571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1600" b="1">
                <a:solidFill>
                  <a:schemeClr val="tx1"/>
                </a:solidFill>
              </a:rPr>
              <a:t>It’s difficult to find much water during the dry summers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utoUpdateAnimBg="0"/>
      <p:bldP spid="82951" grpId="0" animBg="1" autoUpdateAnimBg="0"/>
      <p:bldP spid="8296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17411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5040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629400" y="2590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Solution!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The storage of water?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3124200"/>
            <a:ext cx="7772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They learnt to make containers that can store water</a:t>
            </a:r>
          </a:p>
        </p:txBody>
      </p:sp>
      <p:pic>
        <p:nvPicPr>
          <p:cNvPr id="870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0500"/>
            <a:ext cx="1600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2590800" y="4429125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00500"/>
            <a:ext cx="143986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6172200" y="4572000"/>
            <a:ext cx="12954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POTTERY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71500" y="5857875"/>
            <a:ext cx="4857750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s-ES_tradnl" sz="2000" b="1" dirty="0" err="1">
                <a:solidFill>
                  <a:srgbClr val="C00000"/>
                </a:solidFill>
              </a:rPr>
              <a:t>People</a:t>
            </a:r>
            <a:r>
              <a:rPr lang="es-ES_tradnl" sz="2000" b="1" dirty="0">
                <a:solidFill>
                  <a:srgbClr val="C00000"/>
                </a:solidFill>
              </a:rPr>
              <a:t> </a:t>
            </a:r>
            <a:r>
              <a:rPr lang="es-ES_tradnl" sz="2000" b="1" dirty="0" err="1">
                <a:solidFill>
                  <a:srgbClr val="C00000"/>
                </a:solidFill>
              </a:rPr>
              <a:t>learnt</a:t>
            </a:r>
            <a:r>
              <a:rPr lang="es-ES_tradnl" sz="2000" b="1" dirty="0">
                <a:solidFill>
                  <a:srgbClr val="C00000"/>
                </a:solidFill>
              </a:rPr>
              <a:t> </a:t>
            </a:r>
            <a:r>
              <a:rPr lang="es-ES_tradnl" sz="2000" b="1" dirty="0" err="1">
                <a:solidFill>
                  <a:srgbClr val="C00000"/>
                </a:solidFill>
              </a:rPr>
              <a:t>how</a:t>
            </a:r>
            <a:r>
              <a:rPr lang="es-ES_tradnl" sz="2000" b="1" dirty="0">
                <a:solidFill>
                  <a:srgbClr val="C00000"/>
                </a:solidFill>
              </a:rPr>
              <a:t> </a:t>
            </a:r>
            <a:r>
              <a:rPr lang="es-ES_tradnl" sz="2000" b="1" dirty="0" err="1">
                <a:solidFill>
                  <a:srgbClr val="C00000"/>
                </a:solidFill>
              </a:rPr>
              <a:t>to</a:t>
            </a:r>
            <a:r>
              <a:rPr lang="es-ES_tradnl" sz="2000" b="1" dirty="0">
                <a:solidFill>
                  <a:srgbClr val="C00000"/>
                </a:solidFill>
              </a:rPr>
              <a:t> </a:t>
            </a:r>
            <a:r>
              <a:rPr lang="es-ES_tradnl" sz="2000" b="1" dirty="0" err="1">
                <a:solidFill>
                  <a:srgbClr val="C00000"/>
                </a:solidFill>
              </a:rPr>
              <a:t>make</a:t>
            </a:r>
            <a:r>
              <a:rPr lang="es-ES_tradnl" sz="2000" b="1" dirty="0">
                <a:solidFill>
                  <a:srgbClr val="C00000"/>
                </a:solidFill>
              </a:rPr>
              <a:t> </a:t>
            </a:r>
            <a:r>
              <a:rPr lang="es-ES_tradnl" sz="2000" b="1" dirty="0" err="1">
                <a:solidFill>
                  <a:srgbClr val="C00000"/>
                </a:solidFill>
              </a:rPr>
              <a:t>pottery</a:t>
            </a:r>
            <a:r>
              <a:rPr lang="es-ES_tradnl" sz="2000" b="1" dirty="0">
                <a:solidFill>
                  <a:srgbClr val="C00000"/>
                </a:solidFill>
              </a:rPr>
              <a:t>…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43500" y="5857875"/>
            <a:ext cx="3286125" cy="400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s-ES_tradnl" sz="2000" b="1" dirty="0">
                <a:solidFill>
                  <a:srgbClr val="C00000"/>
                </a:solidFill>
              </a:rPr>
              <a:t>In NEOLITHIC</a:t>
            </a:r>
            <a:endParaRPr lang="es-E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 autoUpdateAnimBg="0"/>
      <p:bldP spid="87057" grpId="0" animBg="1" autoUpdateAnimBg="0"/>
      <p:bldP spid="87062" grpId="0" animBg="1" autoUpdateAnimBg="0"/>
      <p:bldP spid="18" grpId="0" animBg="1" autoUpdateAnimBg="0"/>
      <p:bldP spid="2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4938"/>
            <a:ext cx="8229600" cy="1312862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br>
              <a:rPr lang="en-US" sz="4000" b="1" smtClean="0">
                <a:solidFill>
                  <a:srgbClr val="CC3300"/>
                </a:solidFill>
                <a:latin typeface="Comic Sans MS" pitchFamily="66" charset="0"/>
              </a:rPr>
            </a:br>
            <a:endParaRPr lang="en-US" sz="4000" b="1" smtClean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85813" y="928688"/>
            <a:ext cx="748823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  <a:latin typeface="Comic Sans MS" pitchFamily="66" charset="0"/>
              </a:rPr>
              <a:t>Getting food</a:t>
            </a:r>
          </a:p>
          <a:p>
            <a:pPr algn="l" eaLnBrk="1" hangingPunct="1">
              <a:spcBef>
                <a:spcPts val="2000"/>
              </a:spcBef>
              <a:buFont typeface="Comic Sans MS" pitchFamily="66" charset="0"/>
              <a:buNone/>
            </a:pPr>
            <a:endParaRPr lang="es-ES_tradnl" sz="32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39750" y="227647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60198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s-ES_tradnl" b="1">
                <a:solidFill>
                  <a:srgbClr val="000000"/>
                </a:solidFill>
              </a:rPr>
              <a:t>wild fruits and vegetables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315200" y="5791200"/>
            <a:ext cx="119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s-ES_tradnl" b="1">
                <a:solidFill>
                  <a:srgbClr val="000000"/>
                </a:solidFill>
              </a:rPr>
              <a:t>meat</a:t>
            </a:r>
          </a:p>
        </p:txBody>
      </p:sp>
      <p:pic>
        <p:nvPicPr>
          <p:cNvPr id="145415" name="Picture 7" descr="http://www.jardineria.pro/wp-content/uploads/2008/04/mora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6" name="Picture 8" descr="http://www.pesca-fly.com.ar/images/Pesca/Trucha-con-Se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2265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419600" y="5791200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s-ES_tradnl" b="1">
                <a:solidFill>
                  <a:srgbClr val="000000"/>
                </a:solidFill>
              </a:rPr>
              <a:t>fish</a:t>
            </a:r>
          </a:p>
        </p:txBody>
      </p:sp>
      <p:pic>
        <p:nvPicPr>
          <p:cNvPr id="145418" name="Picture 10" descr="http://es.geocities.com/axarfauna/imagen/conej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20685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81000" y="16002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They had...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  <p:bldP spid="18441" grpId="0" autoUpdateAnimBg="0"/>
      <p:bldP spid="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19459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5040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There were a lot of problems!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33400" y="25908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Is it easy to find always wild fruits and vegetables?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2971800" y="3352800"/>
            <a:ext cx="571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>
                <a:solidFill>
                  <a:schemeClr val="tx1"/>
                </a:solidFill>
              </a:rPr>
              <a:t>It’s difficult to find wild fruits and vegetables during the cold winters</a:t>
            </a:r>
          </a:p>
        </p:txBody>
      </p:sp>
      <p:pic>
        <p:nvPicPr>
          <p:cNvPr id="147465" name="Picture 9" descr="http://www.jardineria.pro/wp-content/uploads/2008/04/mora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2" name="Picture 18" descr="C:\Documents and Settings\roser\Mis documentos\Mis imágenes\Nueva carpeta (3)\W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20483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5040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629400" y="2590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Solution!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Difficulties to find wild fruits and vegetables during the cold winter?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2971800"/>
            <a:ext cx="7772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They learnt to farm the land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71500" y="6156325"/>
            <a:ext cx="4229100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smtClean="0">
                <a:solidFill>
                  <a:srgbClr val="C00000"/>
                </a:solidFill>
              </a:rPr>
              <a:t>People learnt to farm the land…</a:t>
            </a:r>
            <a:endParaRPr lang="es-ES" sz="2000" b="1" smtClean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562475" y="6156325"/>
            <a:ext cx="3286125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smtClean="0">
                <a:solidFill>
                  <a:srgbClr val="C00000"/>
                </a:solidFill>
              </a:rPr>
              <a:t>in NEOLITHIC</a:t>
            </a:r>
            <a:endParaRPr lang="es-ES" sz="2000" b="1" smtClean="0">
              <a:solidFill>
                <a:srgbClr val="C00000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09975"/>
            <a:ext cx="3657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 autoUpdateAnimBg="0"/>
      <p:bldP spid="18" grpId="0" animBg="1" autoUpdateAnimBg="0"/>
      <p:bldP spid="2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23850" y="3355975"/>
            <a:ext cx="842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s-ES_tradnl" sz="2400" b="1">
                <a:solidFill>
                  <a:srgbClr val="000000"/>
                </a:solidFill>
              </a:rPr>
              <a:t> The earliest form of writing appeared around 4000 BC. 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0988"/>
            <a:ext cx="71628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39750" y="3060700"/>
            <a:ext cx="7559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60363" y="3924300"/>
            <a:ext cx="79200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s-ES_tradnl" sz="2400" b="1">
                <a:solidFill>
                  <a:srgbClr val="000000"/>
                </a:solidFill>
              </a:rPr>
              <a:t> We name “Prehistory” the preceding period.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295525"/>
            <a:ext cx="6127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4978400"/>
            <a:ext cx="82296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4000" b="1">
                <a:solidFill>
                  <a:srgbClr val="CC3300"/>
                </a:solidFill>
              </a:rPr>
              <a:t>Prehistory is the long period before the invention of writing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24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21507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5288" y="1219200"/>
            <a:ext cx="5040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629400" y="2286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Solution!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" y="19050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Difficulties to find wild fruits and vegetables during the cold winter?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7772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They learnt to make containers that can store food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71500" y="6384925"/>
            <a:ext cx="5905500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smtClean="0">
                <a:solidFill>
                  <a:srgbClr val="C00000"/>
                </a:solidFill>
              </a:rPr>
              <a:t>People learnt to make baskets and pottery…</a:t>
            </a:r>
            <a:endParaRPr lang="es-ES" sz="2000" b="1" smtClean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19800" y="6384925"/>
            <a:ext cx="2143125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smtClean="0">
                <a:solidFill>
                  <a:srgbClr val="C00000"/>
                </a:solidFill>
              </a:rPr>
              <a:t>in NEOLITHIC</a:t>
            </a:r>
            <a:endParaRPr lang="es-ES" sz="2000" b="1" smtClean="0">
              <a:solidFill>
                <a:srgbClr val="C00000"/>
              </a:solidFill>
            </a:endParaRPr>
          </a:p>
        </p:txBody>
      </p:sp>
      <p:sp>
        <p:nvSpPr>
          <p:cNvPr id="87053" name="AutoShape 13"/>
          <p:cNvSpPr>
            <a:spLocks noChangeArrowheads="1"/>
          </p:cNvSpPr>
          <p:nvPr/>
        </p:nvSpPr>
        <p:spPr bwMode="auto">
          <a:xfrm>
            <a:off x="2895600" y="38100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8705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187325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705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1600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2590800" y="52578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8705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16541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00600"/>
            <a:ext cx="143986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6172200" y="3886200"/>
            <a:ext cx="12954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BASKETS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6172200" y="5410200"/>
            <a:ext cx="12954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POTTERY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 autoUpdateAnimBg="0"/>
      <p:bldP spid="18" grpId="0" animBg="1" autoUpdateAnimBg="0"/>
      <p:bldP spid="21" grpId="0" animBg="1" autoUpdateAnimBg="0"/>
      <p:bldP spid="87053" grpId="0" animBg="1" autoUpdateAnimBg="0"/>
      <p:bldP spid="87057" grpId="0" animBg="1" autoUpdateAnimBg="0"/>
      <p:bldP spid="87061" grpId="0" animBg="1" autoUpdateAnimBg="0"/>
      <p:bldP spid="8706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24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22531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5288" y="1295400"/>
            <a:ext cx="5040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There were a lot of problems!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457200" y="24384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Hunting was easy?</a:t>
            </a:r>
          </a:p>
        </p:txBody>
      </p:sp>
      <p:pic>
        <p:nvPicPr>
          <p:cNvPr id="96262" name="Picture 6" descr="http://xteamsandboard.files.wordpress.com/2008/07/lieb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2362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 descr="http://www.combonianos.com/MNDigital/fauna/animales/gace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124200"/>
            <a:ext cx="22669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457200" y="32004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No, it’s was difficult</a:t>
            </a:r>
          </a:p>
        </p:txBody>
      </p:sp>
      <p:pic>
        <p:nvPicPr>
          <p:cNvPr id="153611" name="Picture 11" descr="http://www.sierradebaza.org/Fichas_fauna/04_03_jabali/img_jabali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133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2" name="Picture 12" descr="http://www.portalnet.org/images/mamut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3038"/>
            <a:ext cx="2133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2590800" y="37338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Animals are stronger, bigger and faster than men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0" grpId="0" autoUpdateAnimBg="0"/>
      <p:bldP spid="15361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24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23555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95288" y="1295400"/>
            <a:ext cx="5040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There were a lot of problems!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57200" y="24384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Fishing was easy?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457200" y="32004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No, it’s was difficult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2590800" y="37338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Fishers are faster than men</a:t>
            </a:r>
          </a:p>
        </p:txBody>
      </p:sp>
      <p:pic>
        <p:nvPicPr>
          <p:cNvPr id="155658" name="Picture 10" descr="http://www.devonflyfishing.co.uk/salmo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6146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9" name="Picture 11" descr="http://www.omco.org/coleccion/ediciones/edicion232/images_edic232/truc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24193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0" name="Picture 12" descr="http://www.forrestfishings.co.uk/gallery/main.php/d/43-2/Leaping+Salm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4892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 autoUpdateAnimBg="0"/>
      <p:bldP spid="155656" grpId="0" autoUpdateAnimBg="0"/>
      <p:bldP spid="15565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24579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5040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629400" y="2743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Solution!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Was hunting difficult? Was fishing difficult?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457200" y="3352800"/>
            <a:ext cx="82296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They learnt to shape stones into tools or weapons</a:t>
            </a:r>
          </a:p>
        </p:txBody>
      </p:sp>
      <p:pic>
        <p:nvPicPr>
          <p:cNvPr id="85006" name="Picture 14" descr="F:\clil\tools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8862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500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7905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500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165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5011" name="AutoShape 19"/>
          <p:cNvSpPr>
            <a:spLocks noChangeArrowheads="1"/>
          </p:cNvSpPr>
          <p:nvPr/>
        </p:nvSpPr>
        <p:spPr bwMode="auto">
          <a:xfrm>
            <a:off x="4495800" y="48768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5" grpId="0" animBg="1" autoUpdateAnimBg="0"/>
      <p:bldP spid="8501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227647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15843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43986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87938"/>
            <a:ext cx="122396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2" name="Text Box 10"/>
          <p:cNvSpPr>
            <a:spLocks noChangeArrowheads="1"/>
          </p:cNvSpPr>
          <p:nvPr>
            <p:ph type="title" idx="4294967295"/>
          </p:nvPr>
        </p:nvSpPr>
        <p:spPr>
          <a:xfrm>
            <a:off x="2514600" y="1981200"/>
            <a:ext cx="6096000" cy="838200"/>
          </a:xfrm>
          <a:solidFill>
            <a:srgbClr val="FFFF66"/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s-ES" sz="2400" b="1" smtClean="0">
                <a:solidFill>
                  <a:schemeClr val="tx1"/>
                </a:solidFill>
              </a:rPr>
              <a:t>Shaping                  into tools or weapons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590800" y="5181600"/>
            <a:ext cx="5715000" cy="838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Shaping  </a:t>
            </a:r>
            <a:r>
              <a:rPr lang="es-ES" sz="2400" b="1">
                <a:solidFill>
                  <a:srgbClr val="CC3300"/>
                </a:solidFill>
              </a:rPr>
              <a:t>           </a:t>
            </a:r>
            <a:r>
              <a:rPr lang="es-ES" sz="2400" b="1">
                <a:solidFill>
                  <a:schemeClr val="tx1"/>
                </a:solidFill>
              </a:rPr>
              <a:t> into tools or weapons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514600" y="3429000"/>
            <a:ext cx="5715000" cy="838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Shaping              into tools or weapons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62000" y="838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Shaping only stones?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038600" y="2133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rgbClr val="CC3300"/>
                </a:solidFill>
              </a:rPr>
              <a:t>bones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962400" y="3657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rgbClr val="CC3300"/>
                </a:solidFill>
              </a:rPr>
              <a:t>wood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038600" y="5410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rgbClr val="CC3300"/>
                </a:solidFill>
              </a:rPr>
              <a:t>horns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nimBg="1" autoUpdateAnimBg="0"/>
      <p:bldP spid="28683" grpId="0" animBg="1" autoUpdateAnimBg="0"/>
      <p:bldP spid="28684" grpId="0" animBg="1" autoUpdateAnimBg="0"/>
      <p:bldP spid="28685" grpId="0" autoUpdateAnimBg="0"/>
      <p:bldP spid="28686" grpId="0" autoUpdateAnimBg="0"/>
      <p:bldP spid="28687" grpId="0" autoUpdateAnimBg="0"/>
      <p:bldP spid="2868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28600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endParaRPr lang="ca-ES" sz="3200" b="1" smtClean="0">
              <a:latin typeface="Comic Sans MS" pitchFamily="66" charset="0"/>
            </a:endParaRPr>
          </a:p>
        </p:txBody>
      </p:sp>
      <p:sp>
        <p:nvSpPr>
          <p:cNvPr id="26627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2662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481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20"/>
          <p:cNvSpPr txBox="1">
            <a:spLocks noChangeArrowheads="1"/>
          </p:cNvSpPr>
          <p:nvPr/>
        </p:nvSpPr>
        <p:spPr bwMode="auto">
          <a:xfrm>
            <a:off x="990600" y="1981200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</a:pPr>
            <a:r>
              <a:rPr lang="en-US" sz="1200" b="1">
                <a:solidFill>
                  <a:srgbClr val="000000"/>
                </a:solidFill>
              </a:rPr>
              <a:t>THE USES OF FIRE</a:t>
            </a:r>
          </a:p>
        </p:txBody>
      </p:sp>
      <p:sp>
        <p:nvSpPr>
          <p:cNvPr id="26631" name="Text Box 21"/>
          <p:cNvSpPr txBox="1">
            <a:spLocks noChangeArrowheads="1"/>
          </p:cNvSpPr>
          <p:nvPr/>
        </p:nvSpPr>
        <p:spPr bwMode="auto">
          <a:xfrm>
            <a:off x="3505200" y="2209800"/>
            <a:ext cx="5184775" cy="67151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s-ES_tradnl" sz="2000" b="1">
                <a:solidFill>
                  <a:srgbClr val="000000"/>
                </a:solidFill>
              </a:rPr>
              <a:t>THE METAL AGES</a:t>
            </a:r>
            <a:r>
              <a:rPr lang="es-ES_tradnl" sz="2000">
                <a:solidFill>
                  <a:srgbClr val="000000"/>
                </a:solidFill>
              </a:rPr>
              <a:t>:</a:t>
            </a:r>
            <a:r>
              <a:rPr lang="es-ES_tradnl">
                <a:solidFill>
                  <a:srgbClr val="000000"/>
                </a:solidFill>
              </a:rPr>
              <a:t> </a:t>
            </a:r>
            <a:r>
              <a:rPr lang="es-ES_tradnl" b="1">
                <a:solidFill>
                  <a:srgbClr val="000000"/>
                </a:solidFill>
              </a:rPr>
              <a:t>Humans learnt how to use fire to make metal tools and weapons.</a:t>
            </a:r>
          </a:p>
        </p:txBody>
      </p:sp>
      <p:sp>
        <p:nvSpPr>
          <p:cNvPr id="26632" name="Rectangle 22"/>
          <p:cNvSpPr>
            <a:spLocks noChangeArrowheads="1"/>
          </p:cNvSpPr>
          <p:nvPr/>
        </p:nvSpPr>
        <p:spPr bwMode="auto">
          <a:xfrm>
            <a:off x="2667000" y="1295400"/>
            <a:ext cx="6470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Comic Sans MS" pitchFamily="66" charset="0"/>
              <a:buNone/>
            </a:pPr>
            <a:r>
              <a:rPr lang="es-ES_tradnl" sz="3200" b="1" i="1">
                <a:solidFill>
                  <a:srgbClr val="000000"/>
                </a:solidFill>
              </a:rPr>
              <a:t>More about tools and weapons...</a:t>
            </a:r>
          </a:p>
        </p:txBody>
      </p:sp>
      <p:sp>
        <p:nvSpPr>
          <p:cNvPr id="26633" name="Rectangle 23"/>
          <p:cNvSpPr>
            <a:spLocks noChangeArrowheads="1"/>
          </p:cNvSpPr>
          <p:nvPr/>
        </p:nvSpPr>
        <p:spPr bwMode="auto">
          <a:xfrm>
            <a:off x="304800" y="304800"/>
            <a:ext cx="2286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8911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9494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1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362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11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85432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115" name="AutoShape 27"/>
          <p:cNvSpPr>
            <a:spLocks noChangeArrowheads="1"/>
          </p:cNvSpPr>
          <p:nvPr/>
        </p:nvSpPr>
        <p:spPr bwMode="auto">
          <a:xfrm>
            <a:off x="2362200" y="4038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89116" name="AutoShape 28"/>
          <p:cNvSpPr>
            <a:spLocks noChangeArrowheads="1"/>
          </p:cNvSpPr>
          <p:nvPr/>
        </p:nvSpPr>
        <p:spPr bwMode="auto">
          <a:xfrm>
            <a:off x="2362200" y="5638800"/>
            <a:ext cx="3200400" cy="304800"/>
          </a:xfrm>
          <a:prstGeom prst="rightArrow">
            <a:avLst>
              <a:gd name="adj1" fmla="val 50000"/>
              <a:gd name="adj2" fmla="val 26250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5" grpId="0" animBg="1" autoUpdateAnimBg="0"/>
      <p:bldP spid="8911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"/>
            <a:ext cx="8229600" cy="1312863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  <a:t/>
            </a:r>
            <a:b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</a:br>
            <a:endParaRPr lang="en-US" sz="4000" b="1" smtClean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39750" y="227647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6407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2250"/>
              </a:spcBef>
            </a:pPr>
            <a:r>
              <a:rPr lang="es-ES_tradnl" sz="3600" b="1">
                <a:solidFill>
                  <a:srgbClr val="000000"/>
                </a:solidFill>
              </a:rPr>
              <a:t>Let’s make a prehistoric tool…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38195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11188" y="1916113"/>
            <a:ext cx="316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</a:pPr>
            <a:r>
              <a:rPr lang="es-ES_tradnl" sz="2400" b="1">
                <a:solidFill>
                  <a:srgbClr val="000000"/>
                </a:solidFill>
              </a:rPr>
              <a:t>We need…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09600" y="3124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s-ES_tradnl" sz="2400" b="1">
                <a:solidFill>
                  <a:srgbClr val="000000"/>
                </a:solidFill>
              </a:rPr>
              <a:t>A stone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s-ES_tradnl" sz="2400" b="1">
                <a:solidFill>
                  <a:srgbClr val="000000"/>
                </a:solidFill>
              </a:rPr>
              <a:t>A stick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9600" y="4648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Arial" charset="0"/>
              <a:buChar char="•"/>
            </a:pPr>
            <a:r>
              <a:rPr lang="es-ES_tradnl" sz="2400" b="1">
                <a:solidFill>
                  <a:srgbClr val="000000"/>
                </a:solidFill>
              </a:rPr>
              <a:t>Something to join the stone and the stick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28" grpId="0" autoUpdateAnimBg="0"/>
      <p:bldP spid="3072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24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28675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5288" y="1295400"/>
            <a:ext cx="5040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There were a lot of problems!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457200" y="24384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Could they hunt and fish always?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457200" y="32004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No, it’s difficult to find animals during the cold winter</a:t>
            </a:r>
          </a:p>
        </p:txBody>
      </p:sp>
      <p:pic>
        <p:nvPicPr>
          <p:cNvPr id="82962" name="Picture 18" descr="C:\Documents and Settings\roser\Mis documentos\Mis imágenes\Nueva carpeta (3)\W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9624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29699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5040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629400" y="2590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Solution!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Difficulties to hunt and fish during the cold winter?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2971800"/>
            <a:ext cx="7772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They learnt to take care of animals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71500" y="6156325"/>
            <a:ext cx="5219700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smtClean="0">
                <a:solidFill>
                  <a:srgbClr val="C00000"/>
                </a:solidFill>
              </a:rPr>
              <a:t>People learnt to take care of animals…</a:t>
            </a:r>
            <a:endParaRPr lang="es-ES" sz="2000" b="1" smtClean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00675" y="6156325"/>
            <a:ext cx="3286125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smtClean="0">
                <a:solidFill>
                  <a:srgbClr val="C00000"/>
                </a:solidFill>
              </a:rPr>
              <a:t>in NEOLITHIC</a:t>
            </a:r>
            <a:endParaRPr lang="es-ES" sz="2000" b="1" smtClean="0">
              <a:solidFill>
                <a:srgbClr val="C00000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962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 autoUpdateAnimBg="0"/>
      <p:bldP spid="18" grpId="0" animBg="1" autoUpdateAnimBg="0"/>
      <p:bldP spid="2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1312863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39750" y="227647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1481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</a:pPr>
            <a:r>
              <a:rPr lang="en-US" sz="1200" b="1">
                <a:solidFill>
                  <a:srgbClr val="000000"/>
                </a:solidFill>
              </a:rPr>
              <a:t>THE USES OF FIRE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304800" y="3200400"/>
            <a:ext cx="8642350" cy="31242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46463"/>
            <a:ext cx="2743200" cy="1658937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403600"/>
            <a:ext cx="19685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>
            <a:lum bright="66000" contrast="6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27400"/>
            <a:ext cx="1905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57200" y="5181600"/>
            <a:ext cx="297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>
                <a:solidFill>
                  <a:srgbClr val="000000"/>
                </a:solidFill>
              </a:rPr>
              <a:t>He is </a:t>
            </a:r>
            <a:r>
              <a:rPr lang="en-US" b="1">
                <a:solidFill>
                  <a:srgbClr val="000000"/>
                </a:solidFill>
              </a:rPr>
              <a:t>roasting</a:t>
            </a:r>
            <a:r>
              <a:rPr lang="en-US">
                <a:solidFill>
                  <a:srgbClr val="000000"/>
                </a:solidFill>
              </a:rPr>
              <a:t> some meat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71800" y="5876925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n-US">
                <a:solidFill>
                  <a:srgbClr val="000000"/>
                </a:solidFill>
              </a:rPr>
              <a:t>The vegetables soup is </a:t>
            </a:r>
            <a:r>
              <a:rPr lang="en-US" b="1">
                <a:solidFill>
                  <a:srgbClr val="000000"/>
                </a:solidFill>
              </a:rPr>
              <a:t>boiling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643688" y="5575300"/>
            <a:ext cx="2271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n-US">
                <a:solidFill>
                  <a:srgbClr val="000000"/>
                </a:solidFill>
              </a:rPr>
              <a:t>He is </a:t>
            </a:r>
            <a:r>
              <a:rPr lang="en-US" b="1">
                <a:solidFill>
                  <a:srgbClr val="000000"/>
                </a:solidFill>
              </a:rPr>
              <a:t>baking</a:t>
            </a:r>
            <a:r>
              <a:rPr lang="en-US">
                <a:solidFill>
                  <a:srgbClr val="000000"/>
                </a:solidFill>
              </a:rPr>
              <a:t> bread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581400" y="1981200"/>
            <a:ext cx="5184775" cy="94615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s-ES_tradnl" sz="2000" b="1">
                <a:solidFill>
                  <a:srgbClr val="000000"/>
                </a:solidFill>
              </a:rPr>
              <a:t>COOKING FOOD</a:t>
            </a:r>
            <a:r>
              <a:rPr lang="es-ES_tradnl" sz="2000">
                <a:solidFill>
                  <a:srgbClr val="000000"/>
                </a:solidFill>
              </a:rPr>
              <a:t>:</a:t>
            </a:r>
            <a:r>
              <a:rPr lang="es-ES_tradnl">
                <a:solidFill>
                  <a:srgbClr val="000000"/>
                </a:solidFill>
              </a:rPr>
              <a:t> </a:t>
            </a:r>
            <a:r>
              <a:rPr lang="es-ES_tradnl" b="1">
                <a:solidFill>
                  <a:srgbClr val="000000"/>
                </a:solidFill>
              </a:rPr>
              <a:t>Humans learnt how to use fire to cook, so their diet became healthy and tasty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029200" y="1295400"/>
            <a:ext cx="3698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Comic Sans MS" pitchFamily="66" charset="0"/>
              <a:buNone/>
            </a:pPr>
            <a:r>
              <a:rPr lang="es-ES_tradnl" sz="3200" b="1" i="1">
                <a:solidFill>
                  <a:srgbClr val="000000"/>
                </a:solidFill>
              </a:rPr>
              <a:t>More about food...</a:t>
            </a:r>
          </a:p>
        </p:txBody>
      </p:sp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228600" y="457200"/>
            <a:ext cx="2667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utoUpdateAnimBg="0"/>
      <p:bldP spid="20490" grpId="0" autoUpdateAnimBg="0"/>
      <p:bldP spid="20491" grpId="0" autoUpdateAnimBg="0"/>
      <p:bldP spid="2049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23850" y="3355975"/>
            <a:ext cx="8424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3238"/>
            <a:ext cx="84597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9750" y="3060700"/>
            <a:ext cx="7559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051175"/>
            <a:ext cx="6127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57200" y="5062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1439863" y="107950"/>
            <a:ext cx="2879725" cy="1439863"/>
          </a:xfrm>
          <a:prstGeom prst="irregularSeal2">
            <a:avLst/>
          </a:prstGeom>
          <a:noFill/>
          <a:ln w="72000">
            <a:solidFill>
              <a:srgbClr val="83CA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879725" y="287338"/>
            <a:ext cx="7207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54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9750" y="4786313"/>
            <a:ext cx="73802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1363" indent="-284163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800"/>
              </a:spcBef>
            </a:pPr>
            <a:r>
              <a:rPr lang="es-ES_tradnl" sz="4000" b="1">
                <a:solidFill>
                  <a:srgbClr val="000000"/>
                </a:solidFill>
              </a:rPr>
              <a:t>BC = Before Christ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-395288" y="5562600"/>
            <a:ext cx="95392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1363" indent="-284163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lvl="1" algn="l" eaLnBrk="1" hangingPunct="1">
              <a:lnSpc>
                <a:spcPct val="80000"/>
              </a:lnSpc>
              <a:spcBef>
                <a:spcPts val="800"/>
              </a:spcBef>
            </a:pPr>
            <a:r>
              <a:rPr lang="es-ES_tradnl" sz="2400" b="1">
                <a:solidFill>
                  <a:srgbClr val="000000"/>
                </a:solidFill>
              </a:rPr>
              <a:t>THE YEARS</a:t>
            </a:r>
            <a:r>
              <a:rPr lang="es-ES_tradnl" sz="3200" b="1">
                <a:solidFill>
                  <a:srgbClr val="000000"/>
                </a:solidFill>
              </a:rPr>
              <a:t> </a:t>
            </a:r>
            <a:r>
              <a:rPr lang="es-ES_tradnl" sz="7200" b="1">
                <a:solidFill>
                  <a:srgbClr val="CC3300"/>
                </a:solidFill>
              </a:rPr>
              <a:t>B</a:t>
            </a:r>
            <a:r>
              <a:rPr lang="es-ES_tradnl" sz="2400" b="1">
                <a:solidFill>
                  <a:srgbClr val="CC3300"/>
                </a:solidFill>
              </a:rPr>
              <a:t>EFORE</a:t>
            </a:r>
            <a:r>
              <a:rPr lang="es-ES_tradnl" sz="2400" b="1">
                <a:solidFill>
                  <a:srgbClr val="B84700"/>
                </a:solidFill>
              </a:rPr>
              <a:t> </a:t>
            </a:r>
            <a:r>
              <a:rPr lang="es-ES_tradnl" sz="2400" b="1">
                <a:solidFill>
                  <a:srgbClr val="000000"/>
                </a:solidFill>
              </a:rPr>
              <a:t>THE BIRTH OF JESUS</a:t>
            </a:r>
            <a:r>
              <a:rPr lang="es-ES_tradnl" sz="3200" b="1">
                <a:solidFill>
                  <a:srgbClr val="B84700"/>
                </a:solidFill>
              </a:rPr>
              <a:t> </a:t>
            </a:r>
            <a:r>
              <a:rPr lang="es-ES_tradnl" sz="7200" b="1">
                <a:solidFill>
                  <a:srgbClr val="CC3300"/>
                </a:solidFill>
              </a:rPr>
              <a:t>C</a:t>
            </a:r>
            <a:r>
              <a:rPr lang="es-ES_tradnl" sz="2400" b="1">
                <a:solidFill>
                  <a:srgbClr val="CC3300"/>
                </a:solidFill>
              </a:rPr>
              <a:t>HRIST 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25775"/>
            <a:ext cx="1439862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840538" y="3440113"/>
            <a:ext cx="34194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b="1">
                <a:solidFill>
                  <a:srgbClr val="000000"/>
                </a:solidFill>
              </a:rPr>
              <a:t>Jesus Christ was</a:t>
            </a:r>
          </a:p>
          <a:p>
            <a:pPr algn="l" eaLnBrk="1" hangingPunct="1"/>
            <a:r>
              <a:rPr lang="en-US" sz="1600" b="1">
                <a:solidFill>
                  <a:srgbClr val="000000"/>
                </a:solidFill>
              </a:rPr>
              <a:t>born in the year 0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6300788" y="2627313"/>
            <a:ext cx="3240087" cy="2160587"/>
          </a:xfrm>
          <a:prstGeom prst="irregularSeal2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29" grpId="0" autoUpdateAnimBg="0"/>
      <p:bldP spid="5131" grpId="0" autoUpdateAnimBg="0"/>
      <p:bldP spid="51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0" y="24082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1748" name="AutoShape 5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1750" name="Rectangle 15"/>
          <p:cNvSpPr>
            <a:spLocks noChangeArrowheads="1"/>
          </p:cNvSpPr>
          <p:nvPr/>
        </p:nvSpPr>
        <p:spPr bwMode="auto">
          <a:xfrm>
            <a:off x="2971800" y="1600200"/>
            <a:ext cx="3779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  <a:latin typeface="Comic Sans MS" pitchFamily="66" charset="0"/>
              </a:rPr>
              <a:t>Getting protection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57200" y="3581400"/>
            <a:ext cx="899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0" y="23622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  <a:latin typeface="Comic Sans MS" pitchFamily="66" charset="0"/>
              </a:rPr>
              <a:t>During the Palaeolithic people </a:t>
            </a:r>
            <a:r>
              <a:rPr lang="es-ES" b="1">
                <a:solidFill>
                  <a:srgbClr val="000000"/>
                </a:solidFill>
                <a:latin typeface="Comic Sans MS" pitchFamily="66" charset="0"/>
              </a:rPr>
              <a:t>moved from one place to another... </a:t>
            </a:r>
          </a:p>
        </p:txBody>
      </p:sp>
      <p:pic>
        <p:nvPicPr>
          <p:cNvPr id="172042" name="Picture 10" descr="http://www.zoobotanicojerez.com/typo3temp/pics/0b2714c5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3" name="Picture 11" descr="http://membres.lycos.fr/roethlisberger1/moyo/zap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8194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0" y="50434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  <a:latin typeface="Comic Sans MS" pitchFamily="66" charset="0"/>
              </a:rPr>
              <a:t>... looking for food</a:t>
            </a:r>
            <a:endParaRPr lang="es-ES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2438400" y="58674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  <a:latin typeface="Comic Sans MS" pitchFamily="66" charset="0"/>
              </a:rPr>
              <a:t>In Palaeolithic people were </a:t>
            </a:r>
            <a:r>
              <a:rPr lang="es-ES" sz="2400" b="1">
                <a:solidFill>
                  <a:srgbClr val="CC3300"/>
                </a:solidFill>
                <a:latin typeface="Comic Sans MS" pitchFamily="66" charset="0"/>
              </a:rPr>
              <a:t>NOMADIC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4" grpId="0" autoUpdateAnimBg="0"/>
      <p:bldP spid="17204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24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32771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5288" y="1295400"/>
            <a:ext cx="5040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There were a lot of problems!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57200" y="24384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When the weather is bad or during the nights, people need a shelter</a:t>
            </a:r>
          </a:p>
        </p:txBody>
      </p:sp>
      <p:pic>
        <p:nvPicPr>
          <p:cNvPr id="32776" name="Picture 8" descr="http://www.squirrelldesigns.co.uk/another%20rainy%20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http://www.helsinki.fi/~vvnurmi/photos/snowy_view_to_neighbourh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http://laetus.blogia.com/upload/20070415170741-lob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33795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5040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629400" y="2590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Solution!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Protection from bad weather, dangers</a:t>
            </a:r>
            <a:r>
              <a:rPr lang="es-ES" b="1">
                <a:solidFill>
                  <a:srgbClr val="000000"/>
                </a:solidFill>
                <a:latin typeface="Verdana" pitchFamily="34" charset="0"/>
              </a:rPr>
              <a:t>...?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2971800"/>
            <a:ext cx="7772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They sheltered in caves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71500" y="6156325"/>
            <a:ext cx="3619500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smtClean="0">
                <a:solidFill>
                  <a:srgbClr val="C00000"/>
                </a:solidFill>
              </a:rPr>
              <a:t>People sheltered in caves…</a:t>
            </a:r>
            <a:endParaRPr lang="es-ES" sz="2000" b="1" smtClean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038600" y="6172200"/>
            <a:ext cx="3286125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smtClean="0">
                <a:solidFill>
                  <a:srgbClr val="C00000"/>
                </a:solidFill>
              </a:rPr>
              <a:t>in PALAEOLITHIC</a:t>
            </a:r>
            <a:endParaRPr lang="es-ES" sz="2000" b="1" smtClean="0">
              <a:solidFill>
                <a:srgbClr val="C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20821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14350" y="92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805" name="Picture 13" descr="Cueva del Milodó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3313"/>
            <a:ext cx="33528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 autoUpdateAnimBg="0"/>
      <p:bldP spid="18" grpId="0" animBg="1" autoUpdateAnimBg="0"/>
      <p:bldP spid="21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34819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5040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629400" y="2590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Solution!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But a cave is not a nice place to live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7772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They built huts                     They lived in settlements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71500" y="6156325"/>
            <a:ext cx="3619500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smtClean="0">
                <a:solidFill>
                  <a:srgbClr val="C00000"/>
                </a:solidFill>
              </a:rPr>
              <a:t>People lived in huts…</a:t>
            </a:r>
            <a:endParaRPr lang="es-ES" sz="2000" b="1" smtClean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038600" y="6172200"/>
            <a:ext cx="3286125" cy="396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000" b="1" smtClean="0">
                <a:solidFill>
                  <a:srgbClr val="C00000"/>
                </a:solidFill>
              </a:rPr>
              <a:t>in NEOLITHIC</a:t>
            </a:r>
            <a:endParaRPr lang="es-ES" sz="2000" b="1" smtClean="0">
              <a:solidFill>
                <a:srgbClr val="C00000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14350" y="92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2558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3657600"/>
            <a:ext cx="244633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 autoUpdateAnimBg="0"/>
      <p:bldP spid="18" grpId="0" animBg="1" autoUpdateAnimBg="0"/>
      <p:bldP spid="2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24082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5844" name="AutoShape 5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5846" name="Rectangle 15"/>
          <p:cNvSpPr>
            <a:spLocks noChangeArrowheads="1"/>
          </p:cNvSpPr>
          <p:nvPr/>
        </p:nvSpPr>
        <p:spPr bwMode="auto">
          <a:xfrm>
            <a:off x="2971800" y="1600200"/>
            <a:ext cx="3779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  <a:latin typeface="Comic Sans MS" pitchFamily="66" charset="0"/>
              </a:rPr>
              <a:t>Getting protection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57200" y="3581400"/>
            <a:ext cx="899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0" y="23622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  <a:latin typeface="Comic Sans MS" pitchFamily="66" charset="0"/>
              </a:rPr>
              <a:t>In Neolithic people learnt to farm the land and take care of animals</a:t>
            </a:r>
            <a:endParaRPr lang="es-ES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0" y="50434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  <a:latin typeface="Comic Sans MS" pitchFamily="66" charset="0"/>
              </a:rPr>
              <a:t>... so they needed to live always in the same place</a:t>
            </a:r>
            <a:endParaRPr lang="es-ES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1676400" y="5867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  <a:latin typeface="Comic Sans MS" pitchFamily="66" charset="0"/>
              </a:rPr>
              <a:t>In Neolithic people became </a:t>
            </a:r>
            <a:r>
              <a:rPr lang="es-ES" sz="2400" b="1">
                <a:solidFill>
                  <a:srgbClr val="CC3300"/>
                </a:solidFill>
                <a:latin typeface="Comic Sans MS" pitchFamily="66" charset="0"/>
              </a:rPr>
              <a:t>SEDENTARY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2438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24384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utoUpdateAnimBg="0"/>
      <p:bldP spid="180234" grpId="0" autoUpdateAnimBg="0"/>
      <p:bldP spid="18023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24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36867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5288" y="1295400"/>
            <a:ext cx="5040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There were a lot of problems!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457200" y="24384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Sometimes they need to go out for food</a:t>
            </a:r>
          </a:p>
        </p:txBody>
      </p:sp>
      <p:pic>
        <p:nvPicPr>
          <p:cNvPr id="182280" name="Picture 8" descr="http://www.wallpapersmix.com/fondos2/0/2/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4784725" y="4075113"/>
            <a:ext cx="353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s-ES" b="1">
                <a:solidFill>
                  <a:schemeClr val="tx1"/>
                </a:solidFill>
              </a:rPr>
              <a:t>It’s very cold outside in winter!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24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37891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95288" y="1066800"/>
            <a:ext cx="5040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9342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Solution!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Cold outside?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2514600"/>
            <a:ext cx="7772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They learnt to make clothes with animal skins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514350" y="92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417888"/>
            <a:ext cx="16398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2039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3429000"/>
            <a:ext cx="1579562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214688"/>
            <a:ext cx="143986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1905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9388" y="5334000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400" b="1">
                <a:solidFill>
                  <a:srgbClr val="000000"/>
                </a:solidFill>
              </a:rPr>
              <a:t>1: Men hunt an animal…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209800" y="4724400"/>
            <a:ext cx="280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400" b="1">
                <a:solidFill>
                  <a:srgbClr val="000000"/>
                </a:solidFill>
              </a:rPr>
              <a:t>2 : … so they get a skin.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724400" y="4572000"/>
            <a:ext cx="2808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875"/>
              </a:spcBef>
            </a:pPr>
            <a:r>
              <a:rPr lang="es-ES_tradnl" sz="1400" b="1">
                <a:solidFill>
                  <a:srgbClr val="000000"/>
                </a:solidFill>
              </a:rPr>
              <a:t>3: She is tanning the skin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143000" y="6324600"/>
            <a:ext cx="33845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s-ES_tradnl" sz="1400" b="1">
                <a:solidFill>
                  <a:srgbClr val="000000"/>
                </a:solidFill>
              </a:rPr>
              <a:t>5: Here you are, a beautiful coat!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2051050" y="3975100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4419600" y="3903663"/>
            <a:ext cx="381000" cy="211137"/>
          </a:xfrm>
          <a:prstGeom prst="rightArrow">
            <a:avLst>
              <a:gd name="adj1" fmla="val 50000"/>
              <a:gd name="adj2" fmla="val 4511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6553200" y="5486400"/>
            <a:ext cx="560388" cy="282575"/>
          </a:xfrm>
          <a:prstGeom prst="leftArrow">
            <a:avLst>
              <a:gd name="adj1" fmla="val 50000"/>
              <a:gd name="adj2" fmla="val 49579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6934200" y="4038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858000" y="5943600"/>
            <a:ext cx="2808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875"/>
              </a:spcBef>
            </a:pPr>
            <a:r>
              <a:rPr lang="es-ES_tradnl" sz="1400" b="1">
                <a:solidFill>
                  <a:srgbClr val="000000"/>
                </a:solidFill>
              </a:rPr>
              <a:t>3: She is sewing the skin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 autoUpdateAnimBg="0"/>
      <p:bldP spid="24585" grpId="0" autoUpdateAnimBg="0"/>
      <p:bldP spid="24586" grpId="0" autoUpdateAnimBg="0"/>
      <p:bldP spid="24587" grpId="0" autoUpdateAnimBg="0"/>
      <p:bldP spid="24589" grpId="0" autoUpdateAnimBg="0"/>
      <p:bldP spid="24590" grpId="0" animBg="1" autoUpdateAnimBg="0"/>
      <p:bldP spid="24591" grpId="0" animBg="1" autoUpdateAnimBg="0"/>
      <p:bldP spid="24593" grpId="0" animBg="1" autoUpdateAnimBg="0"/>
      <p:bldP spid="2" grpId="0" animBg="1" autoUpdateAnimBg="0"/>
      <p:bldP spid="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2400" b="1" smtClean="0">
                <a:latin typeface="Comic Sans MS" pitchFamily="66" charset="0"/>
              </a:rPr>
              <a:t>The fight for survival</a:t>
            </a:r>
          </a:p>
        </p:txBody>
      </p:sp>
      <p:sp>
        <p:nvSpPr>
          <p:cNvPr id="38915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5288" y="1066800"/>
            <a:ext cx="5040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Survival was no easy...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9342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Solution!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78486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Cold outside?</a:t>
            </a:r>
            <a:endParaRPr lang="es-E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57200" y="2514600"/>
            <a:ext cx="7772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In Neolithic people learnt to weave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14350" y="92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16779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18938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17351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971800" y="43434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600" b="1">
                <a:solidFill>
                  <a:srgbClr val="000000"/>
                </a:solidFill>
              </a:rPr>
              <a:t>2 : … so they get wool.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562600" y="4267200"/>
            <a:ext cx="2525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600" b="1">
                <a:solidFill>
                  <a:srgbClr val="000000"/>
                </a:solidFill>
              </a:rPr>
              <a:t>3: She is weaving it.</a:t>
            </a:r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76600"/>
            <a:ext cx="1084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705600" y="53340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600" b="1">
                <a:solidFill>
                  <a:srgbClr val="000000"/>
                </a:solidFill>
              </a:rPr>
              <a:t>4: They get some fabric</a:t>
            </a: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70475"/>
            <a:ext cx="19859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40200" y="6369050"/>
            <a:ext cx="248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600" b="1">
                <a:solidFill>
                  <a:srgbClr val="000000"/>
                </a:solidFill>
              </a:rPr>
              <a:t>5: They cut and sew it</a:t>
            </a:r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9032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0" y="6324600"/>
            <a:ext cx="403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600" b="1">
                <a:solidFill>
                  <a:srgbClr val="000000"/>
                </a:solidFill>
              </a:rPr>
              <a:t>6: Here your are, a beautiful dress!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2514600" y="3733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5181600" y="3505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6400800" y="57912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2" name="AutoShape 20"/>
          <p:cNvSpPr>
            <a:spLocks noChangeArrowheads="1"/>
          </p:cNvSpPr>
          <p:nvPr/>
        </p:nvSpPr>
        <p:spPr bwMode="auto">
          <a:xfrm>
            <a:off x="1981200" y="5410200"/>
            <a:ext cx="1828800" cy="228600"/>
          </a:xfrm>
          <a:prstGeom prst="leftArrow">
            <a:avLst>
              <a:gd name="adj1" fmla="val 50000"/>
              <a:gd name="adj2" fmla="val 200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7467600" y="3581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44196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600" b="1">
                <a:solidFill>
                  <a:srgbClr val="000000"/>
                </a:solidFill>
              </a:rPr>
              <a:t>1 : They take care of animals.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utoUpdateAnimBg="0"/>
      <p:bldP spid="25609" grpId="0" autoUpdateAnimBg="0"/>
      <p:bldP spid="25611" grpId="0" autoUpdateAnimBg="0"/>
      <p:bldP spid="25613" grpId="0" autoUpdateAnimBg="0"/>
      <p:bldP spid="25615" grpId="0" autoUpdateAnimBg="0"/>
      <p:bldP spid="25616" grpId="0" animBg="1" autoUpdateAnimBg="0"/>
      <p:bldP spid="25617" grpId="0" animBg="1" autoUpdateAnimBg="0"/>
      <p:bldP spid="25620" grpId="0" animBg="1" autoUpdateAnimBg="0"/>
      <p:bldP spid="2" grpId="0" animBg="1" autoUpdateAnimBg="0"/>
      <p:bldP spid="3" grpId="0" animBg="1" autoUpdateAnimBg="0"/>
      <p:bldP spid="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1312863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39750" y="227647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1481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</a:pPr>
            <a:r>
              <a:rPr lang="en-US" sz="1200" b="1">
                <a:solidFill>
                  <a:srgbClr val="000000"/>
                </a:solidFill>
              </a:rPr>
              <a:t>THE USES OF FIRE</a:t>
            </a:r>
          </a:p>
        </p:txBody>
      </p:sp>
      <p:sp>
        <p:nvSpPr>
          <p:cNvPr id="39942" name="Text Box 13"/>
          <p:cNvSpPr txBox="1">
            <a:spLocks noChangeArrowheads="1"/>
          </p:cNvSpPr>
          <p:nvPr/>
        </p:nvSpPr>
        <p:spPr bwMode="auto">
          <a:xfrm>
            <a:off x="3581400" y="1981200"/>
            <a:ext cx="5184775" cy="39687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s-ES_tradnl" sz="2000" b="1">
                <a:solidFill>
                  <a:srgbClr val="000000"/>
                </a:solidFill>
              </a:rPr>
              <a:t>Using fire, humans can...</a:t>
            </a:r>
            <a:endParaRPr lang="es-ES_tradnl" b="1">
              <a:solidFill>
                <a:srgbClr val="000000"/>
              </a:solidFill>
            </a:endParaRPr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4038600" y="1295400"/>
            <a:ext cx="4803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Comic Sans MS" pitchFamily="66" charset="0"/>
              <a:buNone/>
            </a:pPr>
            <a:r>
              <a:rPr lang="es-ES_tradnl" sz="3200" b="1" i="1">
                <a:solidFill>
                  <a:srgbClr val="000000"/>
                </a:solidFill>
              </a:rPr>
              <a:t>More about protection...</a:t>
            </a:r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228600" y="457200"/>
            <a:ext cx="2667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pic>
        <p:nvPicPr>
          <p:cNvPr id="3994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30956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8426" name="Rectangle 17"/>
          <p:cNvSpPr>
            <a:spLocks noChangeArrowheads="1"/>
          </p:cNvSpPr>
          <p:nvPr/>
        </p:nvSpPr>
        <p:spPr bwMode="auto">
          <a:xfrm>
            <a:off x="3581400" y="2590800"/>
            <a:ext cx="4572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s-ES_tradnl" b="1">
                <a:solidFill>
                  <a:srgbClr val="000000"/>
                </a:solidFill>
              </a:rPr>
              <a:t>WARM UP THEMSELVES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s-ES_tradnl" b="1">
                <a:solidFill>
                  <a:srgbClr val="000000"/>
                </a:solidFill>
              </a:rPr>
              <a:t>LIGHT UP THE CAVES, THE CABINS…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s-ES_tradnl" b="1">
                <a:solidFill>
                  <a:srgbClr val="000000"/>
                </a:solidFill>
              </a:rPr>
              <a:t>SCARE AWAY PREDATORS</a:t>
            </a:r>
          </a:p>
        </p:txBody>
      </p:sp>
      <p:pic>
        <p:nvPicPr>
          <p:cNvPr id="39947" name="Picture 19" descr="http://www.salonhogar.net/Enciclopedia_Ilustrada/Prehistoria/15-cuev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2057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Rectangle 20"/>
          <p:cNvSpPr>
            <a:spLocks noChangeArrowheads="1"/>
          </p:cNvSpPr>
          <p:nvPr/>
        </p:nvSpPr>
        <p:spPr bwMode="auto">
          <a:xfrm>
            <a:off x="1295400" y="6172200"/>
            <a:ext cx="8961438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buClrTx/>
              <a:buSzTx/>
              <a:buFontTx/>
              <a:buNone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73977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endParaRPr lang="ca-ES" sz="3200" b="1" smtClean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40963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s-ES"/>
              <a:t>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57200" y="1630363"/>
            <a:ext cx="8001000" cy="5794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3200" b="1">
                <a:solidFill>
                  <a:srgbClr val="000000"/>
                </a:solidFill>
              </a:rPr>
              <a:t>Did humans survive?</a:t>
            </a:r>
          </a:p>
        </p:txBody>
      </p:sp>
      <p:sp>
        <p:nvSpPr>
          <p:cNvPr id="190470" name="Text Box 21"/>
          <p:cNvSpPr txBox="1">
            <a:spLocks noChangeArrowheads="1"/>
          </p:cNvSpPr>
          <p:nvPr/>
        </p:nvSpPr>
        <p:spPr bwMode="auto">
          <a:xfrm>
            <a:off x="4572000" y="59436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3200" b="1">
                <a:solidFill>
                  <a:schemeClr val="tx1"/>
                </a:solidFill>
              </a:rPr>
              <a:t>Moreover...</a:t>
            </a:r>
          </a:p>
        </p:txBody>
      </p:sp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14478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0472" name="Picture 8" descr="http://andosubastando.com/images/gente%20fel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520950"/>
            <a:ext cx="3333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4191000" y="47244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4000" b="1">
                <a:solidFill>
                  <a:schemeClr val="tx1"/>
                </a:solidFill>
              </a:rPr>
              <a:t>YES!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autoUpdateAnimBg="0"/>
      <p:bldP spid="19047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75"/>
            <a:ext cx="84597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3060700"/>
            <a:ext cx="7559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051175"/>
            <a:ext cx="6127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5062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sz="4000" b="1">
              <a:solidFill>
                <a:srgbClr val="FF950E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659563" y="71438"/>
            <a:ext cx="1800225" cy="1439862"/>
          </a:xfrm>
          <a:prstGeom prst="irregularSeal2">
            <a:avLst/>
          </a:prstGeom>
          <a:noFill/>
          <a:ln w="72009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CC33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543800" y="228600"/>
            <a:ext cx="7207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54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9750" y="5938838"/>
            <a:ext cx="73802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1363" indent="-284163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800"/>
              </a:spcBef>
            </a:pPr>
            <a:r>
              <a:rPr lang="es-ES_tradnl" sz="4000" b="1">
                <a:solidFill>
                  <a:srgbClr val="000000"/>
                </a:solidFill>
              </a:rPr>
              <a:t>Why AD ?????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25775"/>
            <a:ext cx="1439862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840538" y="3440113"/>
            <a:ext cx="34194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b="1">
                <a:solidFill>
                  <a:srgbClr val="000000"/>
                </a:solidFill>
              </a:rPr>
              <a:t>Jesus Christ was</a:t>
            </a:r>
          </a:p>
          <a:p>
            <a:pPr algn="l" eaLnBrk="1" hangingPunct="1"/>
            <a:r>
              <a:rPr lang="en-US" sz="1600" b="1">
                <a:solidFill>
                  <a:srgbClr val="000000"/>
                </a:solidFill>
              </a:rPr>
              <a:t>born in the year 0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6300788" y="2627313"/>
            <a:ext cx="3240087" cy="2160587"/>
          </a:xfrm>
          <a:prstGeom prst="irregularSeal2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-152400" y="4876800"/>
            <a:ext cx="89646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1363" indent="-284163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lvl="1" algn="l" eaLnBrk="1" hangingPunct="1">
              <a:lnSpc>
                <a:spcPct val="80000"/>
              </a:lnSpc>
              <a:spcBef>
                <a:spcPts val="800"/>
              </a:spcBef>
            </a:pPr>
            <a:r>
              <a:rPr lang="es-ES_tradnl" sz="2400" b="1">
                <a:solidFill>
                  <a:srgbClr val="000000"/>
                </a:solidFill>
              </a:rPr>
              <a:t>THE YEARS</a:t>
            </a:r>
            <a:r>
              <a:rPr lang="es-ES_tradnl" sz="3200" b="1">
                <a:solidFill>
                  <a:srgbClr val="000000"/>
                </a:solidFill>
              </a:rPr>
              <a:t> </a:t>
            </a:r>
            <a:r>
              <a:rPr lang="es-ES_tradnl" sz="7200" b="1">
                <a:solidFill>
                  <a:srgbClr val="CC3300"/>
                </a:solidFill>
              </a:rPr>
              <a:t>A</a:t>
            </a:r>
            <a:r>
              <a:rPr lang="es-ES_tradnl" sz="2400" b="1">
                <a:solidFill>
                  <a:srgbClr val="CC3300"/>
                </a:solidFill>
              </a:rPr>
              <a:t>FTER</a:t>
            </a:r>
            <a:r>
              <a:rPr lang="es-ES_tradnl" sz="2400" b="1">
                <a:solidFill>
                  <a:srgbClr val="B84700"/>
                </a:solidFill>
              </a:rPr>
              <a:t> </a:t>
            </a:r>
            <a:r>
              <a:rPr lang="es-ES_tradnl" sz="2400" b="1">
                <a:solidFill>
                  <a:srgbClr val="000000"/>
                </a:solidFill>
              </a:rPr>
              <a:t>THE BIRTH OF JESUS</a:t>
            </a:r>
            <a:r>
              <a:rPr lang="es-ES_tradnl" sz="3200" b="1">
                <a:solidFill>
                  <a:srgbClr val="B84700"/>
                </a:solidFill>
              </a:rPr>
              <a:t> </a:t>
            </a:r>
            <a:r>
              <a:rPr lang="es-ES_tradnl" sz="7200" b="1">
                <a:solidFill>
                  <a:srgbClr val="CC3300"/>
                </a:solidFill>
              </a:rPr>
              <a:t>C</a:t>
            </a:r>
            <a:r>
              <a:rPr lang="es-ES_tradnl" sz="2400" b="1">
                <a:solidFill>
                  <a:srgbClr val="CC3300"/>
                </a:solidFill>
              </a:rPr>
              <a:t>HRIST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0825"/>
            <a:ext cx="8229600" cy="73977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ca-ES" sz="3200" b="1" smtClean="0">
                <a:latin typeface="Comic Sans MS" pitchFamily="66" charset="0"/>
              </a:rPr>
              <a:t>The fight for survival</a:t>
            </a:r>
            <a:r>
              <a:rPr lang="es-ES_tradnl" sz="4000" b="1" smtClean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  <a:t/>
            </a:r>
            <a:br>
              <a:rPr lang="ca-ES" sz="3200" b="1" smtClean="0">
                <a:solidFill>
                  <a:srgbClr val="CC3300"/>
                </a:solidFill>
                <a:latin typeface="Comic Sans MS" pitchFamily="66" charset="0"/>
              </a:rPr>
            </a:br>
            <a:endParaRPr lang="ca-ES" sz="3200" b="1" smtClean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41987" name="AutoShape 3"/>
          <p:cNvSpPr>
            <a:spLocks noChangeAspect="1" noChangeArrowheads="1"/>
          </p:cNvSpPr>
          <p:nvPr/>
        </p:nvSpPr>
        <p:spPr bwMode="auto">
          <a:xfrm>
            <a:off x="3246438" y="24542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55650" y="234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2895600" cy="3365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500"/>
              </a:spcBef>
              <a:buFont typeface="Comic Sans MS" pitchFamily="66" charset="0"/>
              <a:buNone/>
            </a:pPr>
            <a:r>
              <a:rPr lang="es-ES_tradnl" sz="1600" b="1">
                <a:solidFill>
                  <a:srgbClr val="000000"/>
                </a:solidFill>
              </a:rPr>
              <a:t>They had got a lot of food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685800" y="4343400"/>
            <a:ext cx="3352800" cy="3365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1600" b="1">
                <a:solidFill>
                  <a:schemeClr val="tx1"/>
                </a:solidFill>
              </a:rPr>
              <a:t>They could make a lot of things</a:t>
            </a:r>
          </a:p>
        </p:txBody>
      </p:sp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22320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14954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3" name="Picture 12" descr="http://www.chemistryland.com/CHM107/EarlyChemistry/ClayChemistry/potteryGroup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22669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7" descr="F:\clil\tools\collar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13652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8" descr="F:\clil\neolithic\vegetabl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26098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20" descr="http://i24.photobucket.com/albums/c29/misscharm/car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6097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"/>
            <a:ext cx="8229600" cy="1312863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  <a:latin typeface="Comic Sans MS" pitchFamily="66" charset="0"/>
              </a:rPr>
              <a:t>LIFE</a:t>
            </a:r>
            <a: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sz="4000" b="1" smtClean="0">
                <a:solidFill>
                  <a:srgbClr val="CC3300"/>
                </a:solidFill>
                <a:latin typeface="Comic Sans MS" pitchFamily="66" charset="0"/>
              </a:rPr>
              <a:t>IN PREHISTORY</a:t>
            </a:r>
            <a: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  <a:t/>
            </a:r>
            <a:b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</a:br>
            <a:endParaRPr lang="en-US" sz="4000" b="1" smtClean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39750" y="227647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0101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457200" y="1524000"/>
            <a:ext cx="7543800" cy="3968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sz="2000" b="1">
                <a:solidFill>
                  <a:srgbClr val="000000"/>
                </a:solidFill>
              </a:rPr>
              <a:t>So they invented the commerce to sell the surplus products</a:t>
            </a:r>
            <a:endParaRPr lang="es-E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"/>
            <a:ext cx="8229600" cy="1312863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  <a:t/>
            </a:r>
            <a:b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</a:br>
            <a:endParaRPr lang="en-US" sz="4000" b="1" smtClean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539750" y="227647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7200900" cy="39846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250"/>
              </a:spcBef>
            </a:pPr>
            <a:r>
              <a:rPr lang="es-ES_tradnl" sz="2000" b="1">
                <a:solidFill>
                  <a:srgbClr val="000000"/>
                </a:solidFill>
              </a:rPr>
              <a:t>They also discovered…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65400"/>
            <a:ext cx="2447925" cy="18462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606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476375" y="5157788"/>
            <a:ext cx="309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s-ES_tradnl" b="1">
                <a:solidFill>
                  <a:srgbClr val="000000"/>
                </a:solidFill>
              </a:rPr>
              <a:t>the navigation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019800" y="4572000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s-ES_tradnl" b="1">
                <a:solidFill>
                  <a:srgbClr val="000000"/>
                </a:solidFill>
              </a:rPr>
              <a:t>the wheel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"/>
            <a:ext cx="8229600" cy="1312863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  <a:latin typeface="Comic Sans MS" pitchFamily="66" charset="0"/>
              </a:rPr>
              <a:t>LIFE IN PREHISTORY</a:t>
            </a:r>
            <a: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  <a:t/>
            </a:r>
            <a:br>
              <a:rPr lang="en-US" sz="4000" b="1" smtClean="0">
                <a:solidFill>
                  <a:srgbClr val="FF9933"/>
                </a:solidFill>
                <a:latin typeface="Comic Sans MS" pitchFamily="66" charset="0"/>
              </a:rPr>
            </a:br>
            <a:endParaRPr lang="en-US" sz="4000" b="1" smtClean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539750" y="2276475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7848600" cy="120173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  <a:buFont typeface="Arial" charset="0"/>
              <a:buChar char="•"/>
            </a:pPr>
            <a:r>
              <a:rPr lang="es-ES_tradnl" b="1">
                <a:solidFill>
                  <a:srgbClr val="000000"/>
                </a:solidFill>
              </a:rPr>
              <a:t>… and finally they invented the writing.</a:t>
            </a:r>
          </a:p>
          <a:p>
            <a:pPr algn="l" eaLnBrk="1" hangingPunct="1">
              <a:spcBef>
                <a:spcPts val="1125"/>
              </a:spcBef>
              <a:buFont typeface="Arial" charset="0"/>
              <a:buChar char="•"/>
            </a:pPr>
            <a:r>
              <a:rPr lang="es-ES_tradnl" b="1">
                <a:solidFill>
                  <a:srgbClr val="000000"/>
                </a:solidFill>
              </a:rPr>
              <a:t>The Prehistory finishes.</a:t>
            </a:r>
          </a:p>
          <a:p>
            <a:pPr algn="l" eaLnBrk="1" hangingPunct="1">
              <a:spcBef>
                <a:spcPts val="1125"/>
              </a:spcBef>
              <a:buFont typeface="Arial" charset="0"/>
              <a:buChar char="•"/>
            </a:pPr>
            <a:r>
              <a:rPr lang="es-ES_tradnl" b="1">
                <a:solidFill>
                  <a:srgbClr val="000000"/>
                </a:solidFill>
              </a:rPr>
              <a:t>HISTORY STARTS… but it’s in another lesson!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4995863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/>
              <a:t>Why AD?</a:t>
            </a:r>
            <a:br>
              <a:rPr lang="es-ES_tradnl" sz="4000" b="1" smtClean="0"/>
            </a:br>
            <a:endParaRPr lang="es-ES_tradnl" sz="4000" b="1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1600200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sz="2400" b="1" smtClean="0"/>
              <a:t>    </a:t>
            </a:r>
            <a:r>
              <a:rPr lang="es-ES_tradnl" b="1" smtClean="0"/>
              <a:t>A.D. = </a:t>
            </a:r>
            <a:r>
              <a:rPr lang="es-ES_tradnl" sz="7200" b="1" smtClean="0">
                <a:solidFill>
                  <a:srgbClr val="B84700"/>
                </a:solidFill>
              </a:rPr>
              <a:t>A</a:t>
            </a:r>
            <a:r>
              <a:rPr lang="es-ES_tradnl" b="1" smtClean="0"/>
              <a:t>nno </a:t>
            </a:r>
            <a:r>
              <a:rPr lang="es-ES_tradnl" sz="7200" b="1" smtClean="0">
                <a:solidFill>
                  <a:srgbClr val="B84700"/>
                </a:solidFill>
              </a:rPr>
              <a:t>D</a:t>
            </a:r>
            <a:r>
              <a:rPr lang="es-ES_tradnl" b="1" smtClean="0"/>
              <a:t>omini (year of our Lord) </a:t>
            </a:r>
            <a:r>
              <a:rPr lang="es-ES_tradnl" sz="2400" b="1" smtClean="0"/>
              <a:t>The number of years since the birth of Jesus Christ. </a:t>
            </a:r>
          </a:p>
          <a:p>
            <a:pPr algn="ctr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sz="2400" b="1" smtClean="0"/>
              <a:t>     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_tradnl" sz="2400" b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600450"/>
            <a:ext cx="79200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CC33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-541338" y="0"/>
            <a:ext cx="4800601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b="1" smtClean="0"/>
              <a:t>BC  or  AD?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300" y="1268413"/>
            <a:ext cx="3538538" cy="2765425"/>
          </a:xfrm>
        </p:spPr>
        <p:txBody>
          <a:bodyPr/>
          <a:lstStyle/>
          <a:p>
            <a:pPr eaLnBrk="1" hangingPunct="1">
              <a:spcBef>
                <a:spcPts val="4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_tradnl" sz="1600" b="1" smtClean="0"/>
              <a:t>I bought my car 10 years ago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8082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484438" y="3668713"/>
            <a:ext cx="280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600" b="1">
                <a:solidFill>
                  <a:srgbClr val="000000"/>
                </a:solidFill>
              </a:rPr>
              <a:t>I was born 42 years ago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06800"/>
            <a:ext cx="1905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107950" y="6088063"/>
            <a:ext cx="2520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600" b="1">
                <a:solidFill>
                  <a:srgbClr val="000000"/>
                </a:solidFill>
              </a:rPr>
              <a:t>They arrived to America 515 years ago</a:t>
            </a: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4005263"/>
            <a:ext cx="17002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96975"/>
            <a:ext cx="22320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3354388" y="2924175"/>
            <a:ext cx="3040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s-ES_tradnl" sz="1600" b="1">
                <a:solidFill>
                  <a:srgbClr val="000000"/>
                </a:solidFill>
              </a:rPr>
              <a:t>It was painted 1000 years ago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268913" y="4267200"/>
            <a:ext cx="3875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s-ES_tradnl" sz="1600" b="1">
                <a:solidFill>
                  <a:srgbClr val="000000"/>
                </a:solidFill>
              </a:rPr>
              <a:t>These tools were made 600 years ago 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188913"/>
            <a:ext cx="242411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089650" y="1773238"/>
            <a:ext cx="2986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s-ES_tradnl" sz="1600" b="1">
                <a:solidFill>
                  <a:srgbClr val="000000"/>
                </a:solidFill>
              </a:rPr>
              <a:t>It was written 6007 years ago</a:t>
            </a: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6475"/>
            <a:ext cx="214312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903913" y="3644900"/>
            <a:ext cx="3348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000"/>
              </a:spcBef>
            </a:pPr>
            <a:r>
              <a:rPr lang="es-ES_tradnl" sz="1600" b="1">
                <a:solidFill>
                  <a:srgbClr val="000000"/>
                </a:solidFill>
              </a:rPr>
              <a:t>It was painted 14000 years ago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04800" y="2971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b="1"/>
              <a:t>AD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505200" y="25146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/>
              <a:t>AD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4343400" y="5867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/>
              <a:t>AD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04800" y="56388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/>
              <a:t>AD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553200" y="14478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/>
              <a:t>BC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781800" y="2286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/>
              <a:t>BC</a:t>
            </a:r>
          </a:p>
        </p:txBody>
      </p:sp>
      <p:pic>
        <p:nvPicPr>
          <p:cNvPr id="7190" name="Picture 25" descr="http://www.mnsu.edu/emuseum/prehistory/ancienttech/images/glu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4685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6096000" y="45720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tx1"/>
                </a:solidFill>
              </a:rPr>
              <a:t>BC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autoUpdateAnimBg="0"/>
      <p:bldP spid="8210" grpId="0" autoUpdateAnimBg="0"/>
      <p:bldP spid="8211" grpId="0" autoUpdateAnimBg="0"/>
      <p:bldP spid="8212" grpId="0" autoUpdateAnimBg="0"/>
      <p:bldP spid="8213" grpId="0" autoUpdateAnimBg="0"/>
      <p:bldP spid="8214" grpId="0" autoUpdateAnimBg="0"/>
      <p:bldP spid="82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229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066800" y="3733800"/>
            <a:ext cx="684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b="1">
                <a:solidFill>
                  <a:srgbClr val="000000"/>
                </a:solidFill>
              </a:rPr>
              <a:t>HOW MANY YEARS DID THE PREHISTORY LAST?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39750" y="58769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57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>
                <a:solidFill>
                  <a:srgbClr val="000000"/>
                </a:solidFill>
              </a:rPr>
              <a:t>The Prehistory is a very long period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8001000" cy="1905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4000" b="1" smtClean="0">
                <a:solidFill>
                  <a:srgbClr val="CC3300"/>
                </a:solidFill>
              </a:rPr>
              <a:t>Prehistory along the timeline</a:t>
            </a:r>
            <a:r>
              <a:rPr lang="es-ES_tradnl" sz="4000" b="1" smtClean="0"/>
              <a:t/>
            </a:r>
            <a:br>
              <a:rPr lang="es-ES_tradnl" sz="4000" b="1" smtClean="0"/>
            </a:br>
            <a:r>
              <a:rPr lang="es-ES_tradnl" sz="4000" b="1" smtClean="0"/>
              <a:t> </a:t>
            </a:r>
            <a:r>
              <a:rPr lang="es-ES_tradnl" sz="3200" b="1" smtClean="0"/>
              <a:t>It is divided in three periods: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75041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9250"/>
            <a:ext cx="88201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Clr>
                <a:srgbClr val="FF9933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mtClean="0">
                <a:solidFill>
                  <a:srgbClr val="CC3300"/>
                </a:solidFill>
              </a:rPr>
              <a:t>Prehistory along the timeline</a:t>
            </a:r>
            <a:br>
              <a:rPr lang="en-US" sz="4000" b="1" smtClean="0">
                <a:solidFill>
                  <a:srgbClr val="CC3300"/>
                </a:solidFill>
              </a:rPr>
            </a:br>
            <a:r>
              <a:rPr lang="en-US" sz="3200" smtClean="0"/>
              <a:t>THE PALAEOLITHIC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76327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s-ES_tradnl" b="1">
              <a:solidFill>
                <a:srgbClr val="000000"/>
              </a:solidFill>
            </a:endParaRPr>
          </a:p>
          <a:p>
            <a:pPr algn="l" eaLnBrk="1" hangingPunct="1">
              <a:spcBef>
                <a:spcPts val="1125"/>
              </a:spcBef>
              <a:buFont typeface="Comic Sans MS" pitchFamily="66" charset="0"/>
              <a:buNone/>
            </a:pPr>
            <a:endParaRPr lang="es-ES_tradnl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60750"/>
            <a:ext cx="7207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55988"/>
            <a:ext cx="10795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42875" y="5032375"/>
            <a:ext cx="8675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</a:pPr>
            <a:r>
              <a:rPr lang="es-ES_tradnl" b="1">
                <a:solidFill>
                  <a:srgbClr val="000000"/>
                </a:solidFill>
              </a:rPr>
              <a:t>The human race appeared on Earth </a:t>
            </a:r>
            <a:r>
              <a:rPr lang="es-ES_tradnl" b="1">
                <a:solidFill>
                  <a:srgbClr val="B84700"/>
                </a:solidFill>
              </a:rPr>
              <a:t>2.000.000 or 3.000.000 years ago</a:t>
            </a:r>
            <a:r>
              <a:rPr lang="es-ES_tradnl" b="1">
                <a:solidFill>
                  <a:srgbClr val="000000"/>
                </a:solidFill>
              </a:rPr>
              <a:t> and...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00338" y="4248150"/>
            <a:ext cx="6119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1125"/>
              </a:spcBef>
              <a:buFont typeface="Comic Sans MS" pitchFamily="66" charset="0"/>
              <a:buNone/>
            </a:pPr>
            <a:r>
              <a:rPr lang="es-ES_tradnl" b="1">
                <a:solidFill>
                  <a:srgbClr val="000000"/>
                </a:solidFill>
              </a:rPr>
              <a:t>Humans started to farm the land </a:t>
            </a:r>
            <a:r>
              <a:rPr lang="es-ES_tradnl" b="1">
                <a:solidFill>
                  <a:srgbClr val="B84700"/>
                </a:solidFill>
              </a:rPr>
              <a:t>8.000 years ago </a:t>
            </a:r>
            <a:r>
              <a:rPr lang="es-ES_tradnl" b="1">
                <a:solidFill>
                  <a:srgbClr val="000000"/>
                </a:solidFill>
              </a:rPr>
              <a:t>and...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9750" y="2735263"/>
            <a:ext cx="143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000000"/>
                </a:solidFill>
              </a:rPr>
              <a:t>Palaeolithic</a:t>
            </a:r>
          </a:p>
        </p:txBody>
      </p:sp>
      <p:sp>
        <p:nvSpPr>
          <p:cNvPr id="10250" name="AutoShape 9"/>
          <p:cNvSpPr>
            <a:spLocks noChangeArrowheads="1"/>
          </p:cNvSpPr>
          <p:nvPr/>
        </p:nvSpPr>
        <p:spPr bwMode="auto">
          <a:xfrm>
            <a:off x="1008063" y="3959225"/>
            <a:ext cx="539750" cy="179388"/>
          </a:xfrm>
          <a:prstGeom prst="rightArrow">
            <a:avLst>
              <a:gd name="adj1" fmla="val 50000"/>
              <a:gd name="adj2" fmla="val 75221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79388" y="5364163"/>
            <a:ext cx="2700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00"/>
                </a:solidFill>
              </a:rPr>
              <a:t>...</a:t>
            </a:r>
            <a:r>
              <a:rPr lang="en-US" b="1">
                <a:solidFill>
                  <a:srgbClr val="B84700"/>
                </a:solidFill>
              </a:rPr>
              <a:t>Palaeolithic started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663825" y="4535488"/>
            <a:ext cx="3959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00"/>
                </a:solidFill>
              </a:rPr>
              <a:t>...</a:t>
            </a:r>
            <a:r>
              <a:rPr lang="en-US" b="1">
                <a:solidFill>
                  <a:srgbClr val="B84700"/>
                </a:solidFill>
              </a:rPr>
              <a:t>Palaeolithic finished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79388" y="5040313"/>
            <a:ext cx="8459787" cy="720725"/>
          </a:xfrm>
          <a:prstGeom prst="roundRect">
            <a:avLst>
              <a:gd name="adj" fmla="val 218"/>
            </a:avLst>
          </a:prstGeom>
          <a:noFill/>
          <a:ln w="9525">
            <a:solidFill>
              <a:srgbClr val="B84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2735263" y="4211638"/>
            <a:ext cx="6083300" cy="720725"/>
          </a:xfrm>
          <a:prstGeom prst="roundRect">
            <a:avLst>
              <a:gd name="adj" fmla="val 218"/>
            </a:avLst>
          </a:prstGeom>
          <a:noFill/>
          <a:ln w="9525">
            <a:solidFill>
              <a:srgbClr val="B84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  <p:bldP spid="11272" grpId="0" autoUpdateAnimBg="0"/>
      <p:bldP spid="11274" grpId="0" autoUpdateAnimBg="0"/>
      <p:bldP spid="11275" grpId="0" autoUpdateAnimBg="0"/>
      <p:bldP spid="11276" grpId="0" animBg="1"/>
      <p:bldP spid="11277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1216</Words>
  <Application>Microsoft Office PowerPoint</Application>
  <PresentationFormat>On-screen Show (4:3)</PresentationFormat>
  <Paragraphs>248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Times New Roman</vt:lpstr>
      <vt:lpstr>Comic Sans MS</vt:lpstr>
      <vt:lpstr>Verdana</vt:lpstr>
      <vt:lpstr>Diseño predeterminado</vt:lpstr>
      <vt:lpstr>Prehistory</vt:lpstr>
      <vt:lpstr>PowerPoint Presentation</vt:lpstr>
      <vt:lpstr>PowerPoint Presentation</vt:lpstr>
      <vt:lpstr>PowerPoint Presentation</vt:lpstr>
      <vt:lpstr>Why AD? </vt:lpstr>
      <vt:lpstr>BC  or  AD?</vt:lpstr>
      <vt:lpstr>PowerPoint Presentation</vt:lpstr>
      <vt:lpstr>Prehistory along the timeline  It is divided in three periods:</vt:lpstr>
      <vt:lpstr>Prehistory along the timeline THE PALAEOLITHIC</vt:lpstr>
      <vt:lpstr>Prehistory along the timeline  THE NEOLITHIC</vt:lpstr>
      <vt:lpstr>Prehistory along the timeline  THE METAL AGES</vt:lpstr>
      <vt:lpstr>Prehistory along the timeline  </vt:lpstr>
      <vt:lpstr>LIFE IN PREHISTORY The fight for survival</vt:lpstr>
      <vt:lpstr>LIFE IN PREHISTORY The fight for survival</vt:lpstr>
      <vt:lpstr>LIFE IN PREHISTORY The fight for survival</vt:lpstr>
      <vt:lpstr>LIFE IN PREHISTORY The fight for survival</vt:lpstr>
      <vt:lpstr>LIFE IN PREHISTORY </vt:lpstr>
      <vt:lpstr>LIFE IN PREHISTORY The fight for survival</vt:lpstr>
      <vt:lpstr>LIFE IN PREHISTORY The fight for survival</vt:lpstr>
      <vt:lpstr>LIFE IN PREHISTORY The fight for survival</vt:lpstr>
      <vt:lpstr>LIFE IN PREHISTORY The fight for survival</vt:lpstr>
      <vt:lpstr>LIFE IN PREHISTORY The fight for survival</vt:lpstr>
      <vt:lpstr>LIFE IN PREHISTORY The fight for survival</vt:lpstr>
      <vt:lpstr>Shaping                  into tools or weapons</vt:lpstr>
      <vt:lpstr>LIFE IN PREHISTORY </vt:lpstr>
      <vt:lpstr>LIFE IN PREHISTORY </vt:lpstr>
      <vt:lpstr>LIFE IN PREHISTORY The fight for survival</vt:lpstr>
      <vt:lpstr>LIFE IN PREHISTORY The fight for survival</vt:lpstr>
      <vt:lpstr>LIFE IN PREHISTORY</vt:lpstr>
      <vt:lpstr>LIFE IN PREHISTORY The fight for survival</vt:lpstr>
      <vt:lpstr>LIFE IN PREHISTORY The fight for survival</vt:lpstr>
      <vt:lpstr>LIFE IN PREHISTORY The fight for survival</vt:lpstr>
      <vt:lpstr>LIFE IN PREHISTORY The fight for survival</vt:lpstr>
      <vt:lpstr>LIFE IN PREHISTORY The fight for survival</vt:lpstr>
      <vt:lpstr>LIFE IN PREHISTORY The fight for survival</vt:lpstr>
      <vt:lpstr>LIFE IN PREHISTORY The fight for survival</vt:lpstr>
      <vt:lpstr>LIFE IN PREHISTORY The fight for survival</vt:lpstr>
      <vt:lpstr>LIFE IN PREHISTORY</vt:lpstr>
      <vt:lpstr> LIFE IN PREHISTORY The fight for survival  </vt:lpstr>
      <vt:lpstr> LIFE IN PREHISTORY The fight for survival  </vt:lpstr>
      <vt:lpstr>LIFE IN PREHISTORY </vt:lpstr>
      <vt:lpstr>LIFE IN PREHISTORY </vt:lpstr>
      <vt:lpstr>LIFE IN PREHISTORY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Prehistory</dc:title>
  <dc:creator>Roser</dc:creator>
  <cp:lastModifiedBy>Teacher E-Solutions</cp:lastModifiedBy>
  <cp:revision>20</cp:revision>
  <dcterms:modified xsi:type="dcterms:W3CDTF">2019-01-15T09:43:26Z</dcterms:modified>
</cp:coreProperties>
</file>