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9144000" cy="6858000" type="screen4x3"/>
  <p:notesSz cx="6858000" cy="9144000"/>
  <p:defaultTextStyle>
    <a:defPPr>
      <a:defRPr lang="en-GB"/>
    </a:defPPr>
    <a:lvl1pPr algn="ctr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1pPr>
    <a:lvl2pPr marL="457200" algn="ctr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2pPr>
    <a:lvl3pPr marL="914400" algn="ctr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3pPr>
    <a:lvl4pPr marL="1371600" algn="ctr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4pPr>
    <a:lvl5pPr marL="1828800" algn="ctr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66"/>
    <a:srgbClr val="FFCC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52" autoAdjust="0"/>
    <p:restoredTop sz="91000" autoAdjust="0"/>
  </p:normalViewPr>
  <p:slideViewPr>
    <p:cSldViewPr>
      <p:cViewPr>
        <p:scale>
          <a:sx n="66" d="100"/>
          <a:sy n="66" d="100"/>
        </p:scale>
        <p:origin x="-1752" y="-38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43" y="8683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Grp="1" noChangeArrowheads="1"/>
          </p:cNvSpPr>
          <p:nvPr>
            <p:ph type="sldImg"/>
          </p:nvPr>
        </p:nvSpPr>
        <p:spPr bwMode="auto">
          <a:xfrm>
            <a:off x="0" y="695325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s-ES" noProof="0" smtClean="0"/>
          </a:p>
        </p:txBody>
      </p:sp>
    </p:spTree>
    <p:extLst>
      <p:ext uri="{BB962C8B-B14F-4D97-AF65-F5344CB8AC3E}">
        <p14:creationId xmlns:p14="http://schemas.microsoft.com/office/powerpoint/2010/main" val="50480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Rectangle 3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Rectangle 3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Rectangle 3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Rectangle 3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Rectangle 3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25"/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Rectangle 1026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Rectangle 3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3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Rectangle 3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Rectangle 3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Rectangle 3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Rectangle 3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Rectangle 3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025"/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Rectangle 1026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Rectangle 3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Rectangle 3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Rectangle 3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Rectangle 3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Rectangle 3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Rectangle 3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Rectangle 3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Rectangle 3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Rectangle 3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Rectangle 3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Rectangle 3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32F160-8403-484E-9BF8-6721D40460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439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444ED9-E9C7-4A48-A488-952082CC05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630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BE68C9-8143-4475-BA00-E122210725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733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8013" cy="114141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50F48-DA05-49E3-8883-FDCF8BB4BC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4197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8013" cy="114141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8013" cy="4524375"/>
          </a:xfrm>
        </p:spPr>
        <p:txBody>
          <a:bodyPr/>
          <a:lstStyle/>
          <a:p>
            <a:pPr lvl="0"/>
            <a:endParaRPr lang="es-ES" noProof="0" smtClean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2380F8-12E2-460C-89BC-3137E3EFE8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63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2B1EF3-72A5-4343-8D71-9AA7DBA980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505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1D3529-322E-4CFF-8B3A-EC1915B687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813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116E55-772A-4579-AF6E-A87773E49D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933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F77CC4-5233-400B-AF7C-87509C4E6E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813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52BD0-EDB6-4D89-8A58-AF621F4431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400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5D1F16-E77E-485B-9CA9-E1DFAEA7A9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086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7A46C5-F95B-47F1-AEAA-969338EBA0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094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AAAACB-46AF-4FB4-82D9-AB59B455D9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685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20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40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9960B00-409B-4B07-B4AF-7F80E64B28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cs typeface="Arial" charset="0"/>
        </a:defRPr>
      </a:lvl5pPr>
      <a:lvl6pPr marL="4572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cs typeface="Arial" charset="0"/>
        </a:defRPr>
      </a:lvl6pPr>
      <a:lvl7pPr marL="9144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cs typeface="Arial" charset="0"/>
        </a:defRPr>
      </a:lvl7pPr>
      <a:lvl8pPr marL="1371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cs typeface="Arial" charset="0"/>
        </a:defRPr>
      </a:lvl8pPr>
      <a:lvl9pPr marL="18288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cs typeface="Arial" charset="0"/>
        </a:defRPr>
      </a:lvl9pPr>
    </p:titleStyle>
    <p:bodyStyle>
      <a:lvl1pPr marL="341313" indent="-341313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34.jpeg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jpe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9.png"/><Relationship Id="rId4" Type="http://schemas.openxmlformats.org/officeDocument/2006/relationships/image" Target="../media/image7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image" Target="../media/image81.png"/><Relationship Id="rId7" Type="http://schemas.openxmlformats.org/officeDocument/2006/relationships/image" Target="../media/image85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9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>
              <a:buClr>
                <a:srgbClr val="CC33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_tradnl" sz="8800" b="1" smtClean="0">
                <a:solidFill>
                  <a:srgbClr val="CC3300"/>
                </a:solidFill>
              </a:rPr>
              <a:t>Prehistory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marL="0" indent="0" algn="ctr" eaLnBrk="1" hangingPunct="1">
              <a:spcBef>
                <a:spcPts val="1000"/>
              </a:spcBef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_tradnl" sz="4000" smtClean="0"/>
              <a:t>The fight for survival</a:t>
            </a: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6102350" y="6019800"/>
            <a:ext cx="2698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_tradnl">
                <a:solidFill>
                  <a:srgbClr val="CC3300"/>
                </a:solidFill>
              </a:rPr>
              <a:t>Roser de Antonio García</a:t>
            </a:r>
            <a:endParaRPr lang="es-ES_tradnl" noProof="1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619250"/>
            <a:ext cx="8820150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50825"/>
            <a:ext cx="8229600" cy="1190625"/>
          </a:xfrm>
        </p:spPr>
        <p:txBody>
          <a:bodyPr/>
          <a:lstStyle/>
          <a:p>
            <a:pPr eaLnBrk="1" hangingPunct="1">
              <a:buClr>
                <a:srgbClr val="FF9933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b="1" smtClean="0">
                <a:solidFill>
                  <a:srgbClr val="CC3300"/>
                </a:solidFill>
              </a:rPr>
              <a:t>Prehistory along the timeline</a:t>
            </a:r>
            <a:r>
              <a:rPr lang="en-US" sz="4000" b="1" smtClean="0">
                <a:solidFill>
                  <a:srgbClr val="B84700"/>
                </a:solidFill>
                <a:latin typeface="Comic Sans MS" pitchFamily="66" charset="0"/>
              </a:rPr>
              <a:t> </a:t>
            </a:r>
            <a:r>
              <a:rPr lang="en-US" sz="4000" b="1" smtClean="0">
                <a:solidFill>
                  <a:srgbClr val="FF9933"/>
                </a:solidFill>
                <a:latin typeface="Comic Sans MS" pitchFamily="66" charset="0"/>
              </a:rPr>
              <a:t/>
            </a:r>
            <a:br>
              <a:rPr lang="en-US" sz="4000" b="1" smtClean="0">
                <a:solidFill>
                  <a:srgbClr val="FF9933"/>
                </a:solidFill>
                <a:latin typeface="Comic Sans MS" pitchFamily="66" charset="0"/>
              </a:rPr>
            </a:br>
            <a:r>
              <a:rPr lang="en-US" sz="3200" smtClean="0"/>
              <a:t>THE NEOLITHIC</a:t>
            </a:r>
          </a:p>
        </p:txBody>
      </p:sp>
      <p:sp>
        <p:nvSpPr>
          <p:cNvPr id="11268" name="Text Box 3"/>
          <p:cNvSpPr txBox="1">
            <a:spLocks noChangeArrowheads="1"/>
          </p:cNvSpPr>
          <p:nvPr/>
        </p:nvSpPr>
        <p:spPr bwMode="auto">
          <a:xfrm>
            <a:off x="468313" y="1412875"/>
            <a:ext cx="76327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endParaRPr lang="es-ES_tradnl" b="1">
              <a:solidFill>
                <a:srgbClr val="000000"/>
              </a:solidFill>
            </a:endParaRPr>
          </a:p>
          <a:p>
            <a:pPr algn="l" eaLnBrk="1" hangingPunct="1">
              <a:spcBef>
                <a:spcPts val="1125"/>
              </a:spcBef>
              <a:buFont typeface="Comic Sans MS" pitchFamily="66" charset="0"/>
              <a:buNone/>
            </a:pPr>
            <a:endParaRPr lang="es-ES_tradnl" b="1">
              <a:solidFill>
                <a:srgbClr val="000000"/>
              </a:solidFill>
              <a:latin typeface="Comic Sans MS" pitchFamily="66" charset="0"/>
            </a:endParaRPr>
          </a:p>
        </p:txBody>
      </p:sp>
      <p:pic>
        <p:nvPicPr>
          <p:cNvPr id="1126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460750"/>
            <a:ext cx="720725" cy="147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127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3419475"/>
            <a:ext cx="12604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271" name="Text Box 6"/>
          <p:cNvSpPr txBox="1">
            <a:spLocks noChangeArrowheads="1"/>
          </p:cNvSpPr>
          <p:nvPr/>
        </p:nvSpPr>
        <p:spPr bwMode="auto">
          <a:xfrm>
            <a:off x="142875" y="5032375"/>
            <a:ext cx="8675688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endParaRPr lang="es-ES"/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1619250" y="4679950"/>
            <a:ext cx="4140200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125"/>
              </a:spcBef>
              <a:buFont typeface="Comic Sans MS" pitchFamily="66" charset="0"/>
              <a:buNone/>
            </a:pPr>
            <a:r>
              <a:rPr lang="es-ES_tradnl" b="1">
                <a:solidFill>
                  <a:srgbClr val="000000"/>
                </a:solidFill>
              </a:rPr>
              <a:t>Humans discovered </a:t>
            </a:r>
          </a:p>
          <a:p>
            <a:pPr algn="l" eaLnBrk="1" hangingPunct="1">
              <a:spcBef>
                <a:spcPts val="1125"/>
              </a:spcBef>
              <a:buFont typeface="Comic Sans MS" pitchFamily="66" charset="0"/>
              <a:buNone/>
            </a:pPr>
            <a:r>
              <a:rPr lang="es-ES_tradnl" b="1">
                <a:solidFill>
                  <a:srgbClr val="000000"/>
                </a:solidFill>
              </a:rPr>
              <a:t>agriculture </a:t>
            </a:r>
            <a:r>
              <a:rPr lang="es-ES_tradnl" b="1">
                <a:solidFill>
                  <a:srgbClr val="B84700"/>
                </a:solidFill>
              </a:rPr>
              <a:t>8.000 years ago </a:t>
            </a:r>
            <a:r>
              <a:rPr lang="es-ES_tradnl" b="1">
                <a:solidFill>
                  <a:srgbClr val="000000"/>
                </a:solidFill>
              </a:rPr>
              <a:t>and...</a:t>
            </a:r>
          </a:p>
        </p:txBody>
      </p:sp>
      <p:sp>
        <p:nvSpPr>
          <p:cNvPr id="11273" name="Text Box 8"/>
          <p:cNvSpPr txBox="1">
            <a:spLocks noChangeArrowheads="1"/>
          </p:cNvSpPr>
          <p:nvPr/>
        </p:nvSpPr>
        <p:spPr bwMode="auto">
          <a:xfrm>
            <a:off x="539750" y="2735263"/>
            <a:ext cx="143986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>
                <a:solidFill>
                  <a:srgbClr val="000000"/>
                </a:solidFill>
              </a:rPr>
              <a:t>Palaeolithic</a:t>
            </a:r>
          </a:p>
        </p:txBody>
      </p:sp>
      <p:sp>
        <p:nvSpPr>
          <p:cNvPr id="11274" name="AutoShape 9"/>
          <p:cNvSpPr>
            <a:spLocks noChangeArrowheads="1"/>
          </p:cNvSpPr>
          <p:nvPr/>
        </p:nvSpPr>
        <p:spPr bwMode="auto">
          <a:xfrm>
            <a:off x="1008063" y="3959225"/>
            <a:ext cx="539750" cy="179388"/>
          </a:xfrm>
          <a:prstGeom prst="rightArrow">
            <a:avLst>
              <a:gd name="adj1" fmla="val 50000"/>
              <a:gd name="adj2" fmla="val 75221"/>
            </a:avLst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1619250" y="5575300"/>
            <a:ext cx="3959225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 b="1">
                <a:solidFill>
                  <a:srgbClr val="000000"/>
                </a:solidFill>
              </a:rPr>
              <a:t>...</a:t>
            </a:r>
            <a:r>
              <a:rPr lang="en-US" sz="2200" b="1">
                <a:solidFill>
                  <a:srgbClr val="B84700"/>
                </a:solidFill>
              </a:rPr>
              <a:t>Neolithic started</a:t>
            </a:r>
          </a:p>
        </p:txBody>
      </p:sp>
      <p:pic>
        <p:nvPicPr>
          <p:cNvPr id="12299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550" y="3384550"/>
            <a:ext cx="12604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5580063" y="4500563"/>
            <a:ext cx="3419475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125"/>
              </a:spcBef>
              <a:buFont typeface="Comic Sans MS" pitchFamily="66" charset="0"/>
              <a:buNone/>
            </a:pPr>
            <a:r>
              <a:rPr lang="es-ES_tradnl" b="1">
                <a:solidFill>
                  <a:srgbClr val="000000"/>
                </a:solidFill>
              </a:rPr>
              <a:t>Humans learnt to make metal tools </a:t>
            </a:r>
            <a:r>
              <a:rPr lang="es-ES_tradnl" b="1">
                <a:solidFill>
                  <a:srgbClr val="B84700"/>
                </a:solidFill>
              </a:rPr>
              <a:t>5.000 years ago </a:t>
            </a:r>
            <a:r>
              <a:rPr lang="es-ES_tradnl" b="1">
                <a:solidFill>
                  <a:srgbClr val="000000"/>
                </a:solidFill>
              </a:rPr>
              <a:t>and...</a:t>
            </a:r>
          </a:p>
        </p:txBody>
      </p: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5651500" y="5111750"/>
            <a:ext cx="2879725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 sz="2200" b="1">
                <a:solidFill>
                  <a:srgbClr val="B84700"/>
                </a:solidFill>
              </a:rPr>
              <a:t>...Neolithic finished</a:t>
            </a:r>
          </a:p>
        </p:txBody>
      </p:sp>
      <p:sp>
        <p:nvSpPr>
          <p:cNvPr id="12302" name="AutoShape 14"/>
          <p:cNvSpPr>
            <a:spLocks noChangeArrowheads="1"/>
          </p:cNvSpPr>
          <p:nvPr/>
        </p:nvSpPr>
        <p:spPr bwMode="auto">
          <a:xfrm>
            <a:off x="1439863" y="4679950"/>
            <a:ext cx="3959225" cy="1439863"/>
          </a:xfrm>
          <a:prstGeom prst="roundRect">
            <a:avLst>
              <a:gd name="adj" fmla="val 106"/>
            </a:avLst>
          </a:prstGeom>
          <a:noFill/>
          <a:ln w="9525">
            <a:solidFill>
              <a:srgbClr val="B847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2303" name="AutoShape 15"/>
          <p:cNvSpPr>
            <a:spLocks noChangeArrowheads="1"/>
          </p:cNvSpPr>
          <p:nvPr/>
        </p:nvSpPr>
        <p:spPr bwMode="auto">
          <a:xfrm>
            <a:off x="5580063" y="4535488"/>
            <a:ext cx="3419475" cy="1260475"/>
          </a:xfrm>
          <a:prstGeom prst="roundRect">
            <a:avLst>
              <a:gd name="adj" fmla="val 125"/>
            </a:avLst>
          </a:prstGeom>
          <a:noFill/>
          <a:ln w="9525">
            <a:solidFill>
              <a:srgbClr val="B847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2304" name="AutoShape 16"/>
          <p:cNvSpPr>
            <a:spLocks noChangeArrowheads="1"/>
          </p:cNvSpPr>
          <p:nvPr/>
        </p:nvSpPr>
        <p:spPr bwMode="auto">
          <a:xfrm>
            <a:off x="3060700" y="3959225"/>
            <a:ext cx="2339975" cy="179388"/>
          </a:xfrm>
          <a:prstGeom prst="rightArrow">
            <a:avLst>
              <a:gd name="adj1" fmla="val 50000"/>
              <a:gd name="adj2" fmla="val 326105"/>
            </a:avLst>
          </a:prstGeom>
          <a:solidFill>
            <a:srgbClr val="CC663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2305" name="Text Box 17"/>
          <p:cNvSpPr txBox="1">
            <a:spLocks noChangeArrowheads="1"/>
          </p:cNvSpPr>
          <p:nvPr/>
        </p:nvSpPr>
        <p:spPr bwMode="auto">
          <a:xfrm>
            <a:off x="2411413" y="2735263"/>
            <a:ext cx="32400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solidFill>
                  <a:srgbClr val="000000"/>
                </a:solidFill>
              </a:rPr>
              <a:t>Neolithic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5" grpId="0" autoUpdateAnimBg="0"/>
      <p:bldP spid="12298" grpId="0" autoUpdateAnimBg="0"/>
      <p:bldP spid="12300" grpId="0" autoUpdateAnimBg="0"/>
      <p:bldP spid="12301" grpId="0" autoUpdateAnimBg="0"/>
      <p:bldP spid="12302" grpId="0" animBg="1"/>
      <p:bldP spid="12303" grpId="0" animBg="1"/>
      <p:bldP spid="12304" grpId="0" animBg="1"/>
      <p:bldP spid="12305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619250"/>
            <a:ext cx="8820150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50825"/>
            <a:ext cx="8229600" cy="1190625"/>
          </a:xfrm>
        </p:spPr>
        <p:txBody>
          <a:bodyPr/>
          <a:lstStyle/>
          <a:p>
            <a:pPr eaLnBrk="1" hangingPunct="1">
              <a:buClr>
                <a:srgbClr val="FF9933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b="1" smtClean="0">
                <a:solidFill>
                  <a:srgbClr val="CC3300"/>
                </a:solidFill>
              </a:rPr>
              <a:t>Prehistory along the timeline</a:t>
            </a:r>
            <a:r>
              <a:rPr lang="en-US" sz="4000" b="1" smtClean="0">
                <a:solidFill>
                  <a:srgbClr val="B84700"/>
                </a:solidFill>
                <a:latin typeface="Comic Sans MS" pitchFamily="66" charset="0"/>
              </a:rPr>
              <a:t> </a:t>
            </a:r>
            <a:r>
              <a:rPr lang="en-US" sz="4000" b="1" smtClean="0">
                <a:solidFill>
                  <a:srgbClr val="FF9933"/>
                </a:solidFill>
                <a:latin typeface="Comic Sans MS" pitchFamily="66" charset="0"/>
              </a:rPr>
              <a:t/>
            </a:r>
            <a:br>
              <a:rPr lang="en-US" sz="4000" b="1" smtClean="0">
                <a:solidFill>
                  <a:srgbClr val="FF9933"/>
                </a:solidFill>
                <a:latin typeface="Comic Sans MS" pitchFamily="66" charset="0"/>
              </a:rPr>
            </a:br>
            <a:r>
              <a:rPr lang="en-US" sz="3200" smtClean="0"/>
              <a:t>THE METAL AGES</a:t>
            </a:r>
          </a:p>
        </p:txBody>
      </p:sp>
      <p:sp>
        <p:nvSpPr>
          <p:cNvPr id="12292" name="Text Box 3"/>
          <p:cNvSpPr txBox="1">
            <a:spLocks noChangeArrowheads="1"/>
          </p:cNvSpPr>
          <p:nvPr/>
        </p:nvSpPr>
        <p:spPr bwMode="auto">
          <a:xfrm>
            <a:off x="468313" y="1412875"/>
            <a:ext cx="76327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endParaRPr lang="es-ES_tradnl" b="1">
              <a:solidFill>
                <a:srgbClr val="000000"/>
              </a:solidFill>
            </a:endParaRPr>
          </a:p>
          <a:p>
            <a:pPr algn="l" eaLnBrk="1" hangingPunct="1">
              <a:spcBef>
                <a:spcPts val="1125"/>
              </a:spcBef>
              <a:buFont typeface="Comic Sans MS" pitchFamily="66" charset="0"/>
              <a:buNone/>
            </a:pPr>
            <a:endParaRPr lang="es-ES_tradnl" b="1">
              <a:solidFill>
                <a:srgbClr val="000000"/>
              </a:solidFill>
              <a:latin typeface="Comic Sans MS" pitchFamily="66" charset="0"/>
            </a:endParaRPr>
          </a:p>
        </p:txBody>
      </p:sp>
      <p:pic>
        <p:nvPicPr>
          <p:cNvPr id="1229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460750"/>
            <a:ext cx="720725" cy="147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294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3419475"/>
            <a:ext cx="12604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2295" name="Text Box 6"/>
          <p:cNvSpPr txBox="1">
            <a:spLocks noChangeArrowheads="1"/>
          </p:cNvSpPr>
          <p:nvPr/>
        </p:nvSpPr>
        <p:spPr bwMode="auto">
          <a:xfrm>
            <a:off x="142875" y="5032375"/>
            <a:ext cx="8675688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endParaRPr lang="es-ES"/>
          </a:p>
        </p:txBody>
      </p:sp>
      <p:sp>
        <p:nvSpPr>
          <p:cNvPr id="12296" name="Text Box 7"/>
          <p:cNvSpPr txBox="1">
            <a:spLocks noChangeArrowheads="1"/>
          </p:cNvSpPr>
          <p:nvPr/>
        </p:nvSpPr>
        <p:spPr bwMode="auto">
          <a:xfrm>
            <a:off x="1619250" y="4679950"/>
            <a:ext cx="4140200" cy="105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endParaRPr lang="es-ES"/>
          </a:p>
        </p:txBody>
      </p:sp>
      <p:sp>
        <p:nvSpPr>
          <p:cNvPr id="12297" name="Text Box 8"/>
          <p:cNvSpPr txBox="1">
            <a:spLocks noChangeArrowheads="1"/>
          </p:cNvSpPr>
          <p:nvPr/>
        </p:nvSpPr>
        <p:spPr bwMode="auto">
          <a:xfrm>
            <a:off x="539750" y="2735263"/>
            <a:ext cx="143986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>
                <a:solidFill>
                  <a:srgbClr val="000000"/>
                </a:solidFill>
              </a:rPr>
              <a:t>Palaeolithic</a:t>
            </a:r>
          </a:p>
        </p:txBody>
      </p:sp>
      <p:sp>
        <p:nvSpPr>
          <p:cNvPr id="12298" name="AutoShape 9"/>
          <p:cNvSpPr>
            <a:spLocks noChangeArrowheads="1"/>
          </p:cNvSpPr>
          <p:nvPr/>
        </p:nvSpPr>
        <p:spPr bwMode="auto">
          <a:xfrm>
            <a:off x="1008063" y="3959225"/>
            <a:ext cx="539750" cy="179388"/>
          </a:xfrm>
          <a:prstGeom prst="rightArrow">
            <a:avLst>
              <a:gd name="adj1" fmla="val 50000"/>
              <a:gd name="adj2" fmla="val 75221"/>
            </a:avLst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pic>
        <p:nvPicPr>
          <p:cNvPr id="12299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550" y="3384550"/>
            <a:ext cx="12604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2160588" y="4581525"/>
            <a:ext cx="4859337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125"/>
              </a:spcBef>
              <a:buFont typeface="Comic Sans MS" pitchFamily="66" charset="0"/>
              <a:buNone/>
            </a:pPr>
            <a:r>
              <a:rPr lang="es-ES_tradnl" b="1">
                <a:solidFill>
                  <a:srgbClr val="000000"/>
                </a:solidFill>
              </a:rPr>
              <a:t>Humans learnt to make metal tools </a:t>
            </a:r>
            <a:r>
              <a:rPr lang="es-ES_tradnl" b="1">
                <a:solidFill>
                  <a:srgbClr val="B84700"/>
                </a:solidFill>
              </a:rPr>
              <a:t>5.000 years ago </a:t>
            </a:r>
            <a:r>
              <a:rPr lang="es-ES_tradnl" b="1">
                <a:solidFill>
                  <a:srgbClr val="000000"/>
                </a:solidFill>
              </a:rPr>
              <a:t>and...</a:t>
            </a:r>
          </a:p>
        </p:txBody>
      </p:sp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3887788" y="4794250"/>
            <a:ext cx="2879725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 sz="2200" b="1">
                <a:solidFill>
                  <a:srgbClr val="B84700"/>
                </a:solidFill>
              </a:rPr>
              <a:t>Metal Ages started.</a:t>
            </a:r>
          </a:p>
        </p:txBody>
      </p:sp>
      <p:sp>
        <p:nvSpPr>
          <p:cNvPr id="13325" name="AutoShape 13"/>
          <p:cNvSpPr>
            <a:spLocks noChangeArrowheads="1"/>
          </p:cNvSpPr>
          <p:nvPr/>
        </p:nvSpPr>
        <p:spPr bwMode="auto">
          <a:xfrm>
            <a:off x="1979613" y="4608513"/>
            <a:ext cx="5040312" cy="647700"/>
          </a:xfrm>
          <a:prstGeom prst="roundRect">
            <a:avLst>
              <a:gd name="adj" fmla="val 241"/>
            </a:avLst>
          </a:prstGeom>
          <a:noFill/>
          <a:ln w="9525">
            <a:solidFill>
              <a:srgbClr val="B847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2303" name="AutoShape 14"/>
          <p:cNvSpPr>
            <a:spLocks noChangeArrowheads="1"/>
          </p:cNvSpPr>
          <p:nvPr/>
        </p:nvSpPr>
        <p:spPr bwMode="auto">
          <a:xfrm>
            <a:off x="3060700" y="3959225"/>
            <a:ext cx="2339975" cy="179388"/>
          </a:xfrm>
          <a:prstGeom prst="rightArrow">
            <a:avLst>
              <a:gd name="adj1" fmla="val 50000"/>
              <a:gd name="adj2" fmla="val 326105"/>
            </a:avLst>
          </a:prstGeom>
          <a:solidFill>
            <a:srgbClr val="CC663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2304" name="Text Box 15"/>
          <p:cNvSpPr txBox="1">
            <a:spLocks noChangeArrowheads="1"/>
          </p:cNvSpPr>
          <p:nvPr/>
        </p:nvSpPr>
        <p:spPr bwMode="auto">
          <a:xfrm>
            <a:off x="2411413" y="2735263"/>
            <a:ext cx="32400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solidFill>
                  <a:srgbClr val="000000"/>
                </a:solidFill>
              </a:rPr>
              <a:t>Neolithic</a:t>
            </a:r>
          </a:p>
        </p:txBody>
      </p:sp>
      <p:pic>
        <p:nvPicPr>
          <p:cNvPr id="13328" name="Picture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263" y="3375025"/>
            <a:ext cx="1152525" cy="1844675"/>
          </a:xfrm>
          <a:prstGeom prst="rect">
            <a:avLst/>
          </a:prstGeom>
          <a:noFill/>
          <a:ln w="180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29" name="Text Box 17"/>
          <p:cNvSpPr txBox="1">
            <a:spLocks noChangeArrowheads="1"/>
          </p:cNvSpPr>
          <p:nvPr/>
        </p:nvSpPr>
        <p:spPr bwMode="auto">
          <a:xfrm>
            <a:off x="3600450" y="5481638"/>
            <a:ext cx="4859338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125"/>
              </a:spcBef>
              <a:buFont typeface="Comic Sans MS" pitchFamily="66" charset="0"/>
              <a:buNone/>
            </a:pPr>
            <a:r>
              <a:rPr lang="es-ES_tradnl" b="1">
                <a:solidFill>
                  <a:srgbClr val="000000"/>
                </a:solidFill>
              </a:rPr>
              <a:t>Humans learnt to write </a:t>
            </a:r>
            <a:r>
              <a:rPr lang="es-ES_tradnl" b="1">
                <a:solidFill>
                  <a:srgbClr val="B84700"/>
                </a:solidFill>
              </a:rPr>
              <a:t>4.000 years ago </a:t>
            </a:r>
            <a:r>
              <a:rPr lang="es-ES_tradnl" b="1">
                <a:solidFill>
                  <a:srgbClr val="000000"/>
                </a:solidFill>
              </a:rPr>
              <a:t>and... </a:t>
            </a:r>
          </a:p>
        </p:txBody>
      </p:sp>
      <p:sp>
        <p:nvSpPr>
          <p:cNvPr id="13330" name="Text Box 18"/>
          <p:cNvSpPr txBox="1">
            <a:spLocks noChangeArrowheads="1"/>
          </p:cNvSpPr>
          <p:nvPr/>
        </p:nvSpPr>
        <p:spPr bwMode="auto">
          <a:xfrm>
            <a:off x="4319588" y="5724525"/>
            <a:ext cx="3224212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 sz="2200" b="1">
                <a:solidFill>
                  <a:srgbClr val="B84700"/>
                </a:solidFill>
              </a:rPr>
              <a:t>Metal Ages finished.</a:t>
            </a:r>
          </a:p>
        </p:txBody>
      </p:sp>
      <p:sp>
        <p:nvSpPr>
          <p:cNvPr id="13331" name="Text Box 19"/>
          <p:cNvSpPr txBox="1">
            <a:spLocks noChangeArrowheads="1"/>
          </p:cNvSpPr>
          <p:nvPr/>
        </p:nvSpPr>
        <p:spPr bwMode="auto">
          <a:xfrm>
            <a:off x="5148263" y="2736850"/>
            <a:ext cx="32400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solidFill>
                  <a:srgbClr val="000000"/>
                </a:solidFill>
              </a:rPr>
              <a:t>Metal Ages</a:t>
            </a:r>
          </a:p>
        </p:txBody>
      </p:sp>
      <p:sp>
        <p:nvSpPr>
          <p:cNvPr id="13332" name="AutoShape 20"/>
          <p:cNvSpPr>
            <a:spLocks noChangeArrowheads="1"/>
          </p:cNvSpPr>
          <p:nvPr/>
        </p:nvSpPr>
        <p:spPr bwMode="auto">
          <a:xfrm>
            <a:off x="3348038" y="5508625"/>
            <a:ext cx="5040312" cy="647700"/>
          </a:xfrm>
          <a:prstGeom prst="roundRect">
            <a:avLst>
              <a:gd name="adj" fmla="val 241"/>
            </a:avLst>
          </a:prstGeom>
          <a:noFill/>
          <a:ln w="9525">
            <a:solidFill>
              <a:srgbClr val="B847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3333" name="AutoShape 21"/>
          <p:cNvSpPr>
            <a:spLocks noChangeArrowheads="1"/>
          </p:cNvSpPr>
          <p:nvPr/>
        </p:nvSpPr>
        <p:spPr bwMode="auto">
          <a:xfrm>
            <a:off x="6840538" y="3959225"/>
            <a:ext cx="360362" cy="179388"/>
          </a:xfrm>
          <a:prstGeom prst="rightArrow">
            <a:avLst>
              <a:gd name="adj1" fmla="val 50000"/>
              <a:gd name="adj2" fmla="val 50221"/>
            </a:avLst>
          </a:prstGeom>
          <a:solidFill>
            <a:srgbClr val="94BD5E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3" grpId="0" autoUpdateAnimBg="0"/>
      <p:bldP spid="13324" grpId="0" autoUpdateAnimBg="0"/>
      <p:bldP spid="13325" grpId="0" animBg="1"/>
      <p:bldP spid="13329" grpId="0" autoUpdateAnimBg="0"/>
      <p:bldP spid="13330" grpId="0" autoUpdateAnimBg="0"/>
      <p:bldP spid="13331" grpId="0" autoUpdateAnimBg="0"/>
      <p:bldP spid="13332" grpId="0" animBg="1"/>
      <p:bldP spid="1333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619250"/>
            <a:ext cx="8820150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90500"/>
            <a:ext cx="8229600" cy="1312863"/>
          </a:xfrm>
        </p:spPr>
        <p:txBody>
          <a:bodyPr/>
          <a:lstStyle/>
          <a:p>
            <a:pPr eaLnBrk="1" hangingPunct="1">
              <a:buClr>
                <a:srgbClr val="FF9933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b="1" smtClean="0">
                <a:solidFill>
                  <a:srgbClr val="CC3300"/>
                </a:solidFill>
              </a:rPr>
              <a:t>Prehistory along the timeline</a:t>
            </a:r>
            <a:r>
              <a:rPr lang="en-US" sz="4000" b="1" smtClean="0">
                <a:solidFill>
                  <a:srgbClr val="B84700"/>
                </a:solidFill>
                <a:latin typeface="Comic Sans MS" pitchFamily="66" charset="0"/>
              </a:rPr>
              <a:t> </a:t>
            </a:r>
            <a:r>
              <a:rPr lang="en-US" sz="4000" b="1" smtClean="0">
                <a:solidFill>
                  <a:srgbClr val="FF9933"/>
                </a:solidFill>
                <a:latin typeface="Comic Sans MS" pitchFamily="66" charset="0"/>
              </a:rPr>
              <a:t/>
            </a:r>
            <a:br>
              <a:rPr lang="en-US" sz="4000" b="1" smtClean="0">
                <a:solidFill>
                  <a:srgbClr val="FF9933"/>
                </a:solidFill>
                <a:latin typeface="Comic Sans MS" pitchFamily="66" charset="0"/>
              </a:rPr>
            </a:br>
            <a:endParaRPr lang="en-US" sz="4000" b="1" smtClean="0">
              <a:solidFill>
                <a:srgbClr val="FF9933"/>
              </a:solidFill>
              <a:latin typeface="Comic Sans MS" pitchFamily="66" charset="0"/>
            </a:endParaRPr>
          </a:p>
        </p:txBody>
      </p:sp>
      <p:sp>
        <p:nvSpPr>
          <p:cNvPr id="13316" name="Text Box 3"/>
          <p:cNvSpPr txBox="1">
            <a:spLocks noChangeArrowheads="1"/>
          </p:cNvSpPr>
          <p:nvPr/>
        </p:nvSpPr>
        <p:spPr bwMode="auto">
          <a:xfrm>
            <a:off x="468313" y="1412875"/>
            <a:ext cx="76327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endParaRPr lang="es-ES_tradnl" b="1">
              <a:solidFill>
                <a:srgbClr val="000000"/>
              </a:solidFill>
            </a:endParaRPr>
          </a:p>
          <a:p>
            <a:pPr algn="l" eaLnBrk="1" hangingPunct="1">
              <a:spcBef>
                <a:spcPts val="1125"/>
              </a:spcBef>
              <a:buFont typeface="Comic Sans MS" pitchFamily="66" charset="0"/>
              <a:buNone/>
            </a:pPr>
            <a:endParaRPr lang="es-ES_tradnl" b="1">
              <a:solidFill>
                <a:srgbClr val="000000"/>
              </a:solidFill>
              <a:latin typeface="Comic Sans MS" pitchFamily="66" charset="0"/>
            </a:endParaRPr>
          </a:p>
        </p:txBody>
      </p:sp>
      <p:pic>
        <p:nvPicPr>
          <p:cNvPr id="1331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460750"/>
            <a:ext cx="720725" cy="147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31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3419475"/>
            <a:ext cx="12604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3319" name="Text Box 6"/>
          <p:cNvSpPr txBox="1">
            <a:spLocks noChangeArrowheads="1"/>
          </p:cNvSpPr>
          <p:nvPr/>
        </p:nvSpPr>
        <p:spPr bwMode="auto">
          <a:xfrm>
            <a:off x="142875" y="5032375"/>
            <a:ext cx="8675688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endParaRPr lang="es-ES"/>
          </a:p>
        </p:txBody>
      </p:sp>
      <p:sp>
        <p:nvSpPr>
          <p:cNvPr id="13320" name="Text Box 7"/>
          <p:cNvSpPr txBox="1">
            <a:spLocks noChangeArrowheads="1"/>
          </p:cNvSpPr>
          <p:nvPr/>
        </p:nvSpPr>
        <p:spPr bwMode="auto">
          <a:xfrm>
            <a:off x="1619250" y="4679950"/>
            <a:ext cx="4140200" cy="105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endParaRPr lang="es-ES"/>
          </a:p>
        </p:txBody>
      </p:sp>
      <p:sp>
        <p:nvSpPr>
          <p:cNvPr id="13321" name="Text Box 8"/>
          <p:cNvSpPr txBox="1">
            <a:spLocks noChangeArrowheads="1"/>
          </p:cNvSpPr>
          <p:nvPr/>
        </p:nvSpPr>
        <p:spPr bwMode="auto">
          <a:xfrm>
            <a:off x="539750" y="2735263"/>
            <a:ext cx="143986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>
                <a:solidFill>
                  <a:srgbClr val="000000"/>
                </a:solidFill>
              </a:rPr>
              <a:t>Palaeolithic</a:t>
            </a:r>
          </a:p>
        </p:txBody>
      </p:sp>
      <p:sp>
        <p:nvSpPr>
          <p:cNvPr id="13322" name="AutoShape 9"/>
          <p:cNvSpPr>
            <a:spLocks noChangeArrowheads="1"/>
          </p:cNvSpPr>
          <p:nvPr/>
        </p:nvSpPr>
        <p:spPr bwMode="auto">
          <a:xfrm>
            <a:off x="1008063" y="3959225"/>
            <a:ext cx="539750" cy="179388"/>
          </a:xfrm>
          <a:prstGeom prst="rightArrow">
            <a:avLst>
              <a:gd name="adj1" fmla="val 50000"/>
              <a:gd name="adj2" fmla="val 75221"/>
            </a:avLst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pic>
        <p:nvPicPr>
          <p:cNvPr id="13323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550" y="3384550"/>
            <a:ext cx="12604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3324" name="AutoShape 11"/>
          <p:cNvSpPr>
            <a:spLocks noChangeArrowheads="1"/>
          </p:cNvSpPr>
          <p:nvPr/>
        </p:nvSpPr>
        <p:spPr bwMode="auto">
          <a:xfrm>
            <a:off x="3060700" y="3959225"/>
            <a:ext cx="2339975" cy="179388"/>
          </a:xfrm>
          <a:prstGeom prst="rightArrow">
            <a:avLst>
              <a:gd name="adj1" fmla="val 50000"/>
              <a:gd name="adj2" fmla="val 326105"/>
            </a:avLst>
          </a:prstGeom>
          <a:solidFill>
            <a:srgbClr val="CC663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3325" name="Text Box 12"/>
          <p:cNvSpPr txBox="1">
            <a:spLocks noChangeArrowheads="1"/>
          </p:cNvSpPr>
          <p:nvPr/>
        </p:nvSpPr>
        <p:spPr bwMode="auto">
          <a:xfrm>
            <a:off x="2411413" y="2735263"/>
            <a:ext cx="32400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solidFill>
                  <a:srgbClr val="000000"/>
                </a:solidFill>
              </a:rPr>
              <a:t>Neolithic</a:t>
            </a:r>
          </a:p>
        </p:txBody>
      </p:sp>
      <p:pic>
        <p:nvPicPr>
          <p:cNvPr id="13326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263" y="3375025"/>
            <a:ext cx="1152525" cy="1844675"/>
          </a:xfrm>
          <a:prstGeom prst="rect">
            <a:avLst/>
          </a:prstGeom>
          <a:noFill/>
          <a:ln w="180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27" name="Text Box 14"/>
          <p:cNvSpPr txBox="1">
            <a:spLocks noChangeArrowheads="1"/>
          </p:cNvSpPr>
          <p:nvPr/>
        </p:nvSpPr>
        <p:spPr bwMode="auto">
          <a:xfrm>
            <a:off x="5148263" y="2736850"/>
            <a:ext cx="32400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solidFill>
                  <a:srgbClr val="000000"/>
                </a:solidFill>
              </a:rPr>
              <a:t>Metal Ages</a:t>
            </a:r>
          </a:p>
        </p:txBody>
      </p:sp>
      <p:sp>
        <p:nvSpPr>
          <p:cNvPr id="14351" name="Text Box 15"/>
          <p:cNvSpPr txBox="1">
            <a:spLocks noChangeArrowheads="1"/>
          </p:cNvSpPr>
          <p:nvPr/>
        </p:nvSpPr>
        <p:spPr bwMode="auto">
          <a:xfrm>
            <a:off x="152400" y="5724525"/>
            <a:ext cx="89916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250"/>
              </a:spcBef>
            </a:pPr>
            <a:r>
              <a:rPr lang="en-US" sz="2000" b="1">
                <a:solidFill>
                  <a:srgbClr val="000000"/>
                </a:solidFill>
              </a:rPr>
              <a:t>WHY DOES PREHISTORY FINISH WITH THE INVENTION OF WRITING?</a:t>
            </a:r>
          </a:p>
        </p:txBody>
      </p:sp>
      <p:sp>
        <p:nvSpPr>
          <p:cNvPr id="13329" name="AutoShape 16"/>
          <p:cNvSpPr>
            <a:spLocks noChangeArrowheads="1"/>
          </p:cNvSpPr>
          <p:nvPr/>
        </p:nvSpPr>
        <p:spPr bwMode="auto">
          <a:xfrm>
            <a:off x="6840538" y="3959225"/>
            <a:ext cx="360362" cy="179388"/>
          </a:xfrm>
          <a:prstGeom prst="rightArrow">
            <a:avLst>
              <a:gd name="adj1" fmla="val 50000"/>
              <a:gd name="adj2" fmla="val 50221"/>
            </a:avLst>
          </a:prstGeom>
          <a:solidFill>
            <a:srgbClr val="94BD5E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51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50825"/>
            <a:ext cx="8229600" cy="1190625"/>
          </a:xfrm>
        </p:spPr>
        <p:txBody>
          <a:bodyPr/>
          <a:lstStyle/>
          <a:p>
            <a:pPr eaLnBrk="1" hangingPunct="1">
              <a:buClr>
                <a:srgbClr val="FF9933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_tradnl" sz="4000" b="1" smtClean="0">
                <a:solidFill>
                  <a:srgbClr val="CC3300"/>
                </a:solidFill>
                <a:latin typeface="Comic Sans MS" pitchFamily="66" charset="0"/>
              </a:rPr>
              <a:t>LIFE IN PREHISTORY</a:t>
            </a:r>
            <a: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  <a:t/>
            </a:r>
            <a:b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</a:br>
            <a:r>
              <a:rPr lang="ca-ES" sz="3200" b="1" smtClean="0">
                <a:latin typeface="Comic Sans MS" pitchFamily="66" charset="0"/>
              </a:rPr>
              <a:t>The fight for survival</a:t>
            </a:r>
          </a:p>
        </p:txBody>
      </p:sp>
      <p:sp>
        <p:nvSpPr>
          <p:cNvPr id="14339" name="Text Box 2"/>
          <p:cNvSpPr txBox="1">
            <a:spLocks noChangeArrowheads="1"/>
          </p:cNvSpPr>
          <p:nvPr/>
        </p:nvSpPr>
        <p:spPr bwMode="auto">
          <a:xfrm>
            <a:off x="1835150" y="2133600"/>
            <a:ext cx="6408738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buFont typeface="Comic Sans MS" pitchFamily="66" charset="0"/>
              <a:buNone/>
            </a:pPr>
            <a:r>
              <a:rPr lang="ca-ES" sz="3600">
                <a:solidFill>
                  <a:srgbClr val="000000"/>
                </a:solidFill>
                <a:latin typeface="Comic Sans MS" pitchFamily="66" charset="0"/>
              </a:rPr>
              <a:t>What do we need to survive?</a:t>
            </a:r>
          </a:p>
        </p:txBody>
      </p:sp>
      <p:sp>
        <p:nvSpPr>
          <p:cNvPr id="14340" name="Rectangle 3"/>
          <p:cNvSpPr>
            <a:spLocks noChangeArrowheads="1"/>
          </p:cNvSpPr>
          <p:nvPr/>
        </p:nvSpPr>
        <p:spPr bwMode="auto">
          <a:xfrm>
            <a:off x="0" y="2408238"/>
            <a:ext cx="9144000" cy="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4341" name="AutoShape 4"/>
          <p:cNvSpPr>
            <a:spLocks noChangeAspect="1" noChangeArrowheads="1"/>
          </p:cNvSpPr>
          <p:nvPr/>
        </p:nvSpPr>
        <p:spPr bwMode="auto">
          <a:xfrm>
            <a:off x="3246438" y="2454275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4342" name="Rectangle 5"/>
          <p:cNvSpPr>
            <a:spLocks noChangeArrowheads="1"/>
          </p:cNvSpPr>
          <p:nvPr/>
        </p:nvSpPr>
        <p:spPr bwMode="auto">
          <a:xfrm>
            <a:off x="755650" y="2349500"/>
            <a:ext cx="9144000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4343" name="Text Box 6"/>
          <p:cNvSpPr txBox="1">
            <a:spLocks noChangeArrowheads="1"/>
          </p:cNvSpPr>
          <p:nvPr/>
        </p:nvSpPr>
        <p:spPr bwMode="auto">
          <a:xfrm>
            <a:off x="395288" y="1484313"/>
            <a:ext cx="5040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500"/>
              </a:spcBef>
              <a:buFont typeface="Comic Sans MS" pitchFamily="66" charset="0"/>
              <a:buNone/>
            </a:pPr>
            <a:r>
              <a:rPr lang="es-ES_tradnl" sz="2400" b="1">
                <a:solidFill>
                  <a:srgbClr val="000000"/>
                </a:solidFill>
                <a:latin typeface="Comic Sans MS" pitchFamily="66" charset="0"/>
              </a:rPr>
              <a:t>Humans are living creatures.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684213" y="5589588"/>
            <a:ext cx="1439862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250"/>
              </a:spcBef>
            </a:pPr>
            <a:r>
              <a:rPr lang="en-US" sz="2000" b="1">
                <a:solidFill>
                  <a:srgbClr val="000000"/>
                </a:solidFill>
              </a:rPr>
              <a:t>WATER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3636963" y="5589588"/>
            <a:ext cx="1439862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250"/>
              </a:spcBef>
            </a:pPr>
            <a:r>
              <a:rPr lang="en-US" sz="2000" b="1">
                <a:solidFill>
                  <a:srgbClr val="000000"/>
                </a:solidFill>
              </a:rPr>
              <a:t>FOOD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6300788" y="6308725"/>
            <a:ext cx="187166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250"/>
              </a:spcBef>
            </a:pPr>
            <a:r>
              <a:rPr lang="en-US" sz="2000" b="1">
                <a:solidFill>
                  <a:srgbClr val="000000"/>
                </a:solidFill>
              </a:rPr>
              <a:t>PROTECTION</a:t>
            </a:r>
          </a:p>
        </p:txBody>
      </p:sp>
      <p:pic>
        <p:nvPicPr>
          <p:cNvPr id="17418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70"/>
          <a:stretch>
            <a:fillRect/>
          </a:stretch>
        </p:blipFill>
        <p:spPr bwMode="auto">
          <a:xfrm>
            <a:off x="323850" y="3284538"/>
            <a:ext cx="1957388" cy="223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7419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3284538"/>
            <a:ext cx="1965325" cy="222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7420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3860800"/>
            <a:ext cx="2055813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7421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4868863"/>
            <a:ext cx="1692275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5" grpId="0" autoUpdateAnimBg="0"/>
      <p:bldP spid="17416" grpId="0" autoUpdateAnimBg="0"/>
      <p:bldP spid="17417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50825"/>
            <a:ext cx="8229600" cy="1190625"/>
          </a:xfrm>
        </p:spPr>
        <p:txBody>
          <a:bodyPr/>
          <a:lstStyle/>
          <a:p>
            <a:pPr eaLnBrk="1" hangingPunct="1">
              <a:buClr>
                <a:srgbClr val="FF9933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_tradnl" sz="4000" b="1" smtClean="0">
                <a:solidFill>
                  <a:srgbClr val="CC3300"/>
                </a:solidFill>
                <a:latin typeface="Comic Sans MS" pitchFamily="66" charset="0"/>
              </a:rPr>
              <a:t>LIFE IN PREHISTORY</a:t>
            </a:r>
            <a: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  <a:t/>
            </a:r>
            <a:b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</a:br>
            <a:r>
              <a:rPr lang="ca-ES" sz="3200" b="1" smtClean="0">
                <a:latin typeface="Comic Sans MS" pitchFamily="66" charset="0"/>
              </a:rPr>
              <a:t>The fight for survival</a:t>
            </a:r>
          </a:p>
        </p:txBody>
      </p:sp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0" y="2408238"/>
            <a:ext cx="9144000" cy="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5364" name="AutoShape 5"/>
          <p:cNvSpPr>
            <a:spLocks noChangeAspect="1" noChangeArrowheads="1"/>
          </p:cNvSpPr>
          <p:nvPr/>
        </p:nvSpPr>
        <p:spPr bwMode="auto">
          <a:xfrm>
            <a:off x="3246438" y="2454275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5365" name="Rectangle 6"/>
          <p:cNvSpPr>
            <a:spLocks noChangeArrowheads="1"/>
          </p:cNvSpPr>
          <p:nvPr/>
        </p:nvSpPr>
        <p:spPr bwMode="auto">
          <a:xfrm>
            <a:off x="755650" y="2349500"/>
            <a:ext cx="9144000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5366" name="Rectangle 15"/>
          <p:cNvSpPr>
            <a:spLocks noChangeArrowheads="1"/>
          </p:cNvSpPr>
          <p:nvPr/>
        </p:nvSpPr>
        <p:spPr bwMode="auto">
          <a:xfrm>
            <a:off x="2971800" y="1600200"/>
            <a:ext cx="29083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>
              <a:buFont typeface="Comic Sans MS" pitchFamily="66" charset="0"/>
              <a:buNone/>
            </a:pPr>
            <a:r>
              <a:rPr lang="es-ES_tradnl" sz="3200" b="1">
                <a:solidFill>
                  <a:srgbClr val="000000"/>
                </a:solidFill>
                <a:latin typeface="Comic Sans MS" pitchFamily="66" charset="0"/>
              </a:rPr>
              <a:t>Getting water</a:t>
            </a:r>
          </a:p>
        </p:txBody>
      </p:sp>
      <p:sp>
        <p:nvSpPr>
          <p:cNvPr id="15367" name="Text Box 19"/>
          <p:cNvSpPr txBox="1">
            <a:spLocks noChangeArrowheads="1"/>
          </p:cNvSpPr>
          <p:nvPr/>
        </p:nvSpPr>
        <p:spPr bwMode="auto">
          <a:xfrm>
            <a:off x="304800" y="2362200"/>
            <a:ext cx="6705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b="1">
                <a:solidFill>
                  <a:schemeClr val="tx1"/>
                </a:solidFill>
              </a:rPr>
              <a:t>They lived next to...</a:t>
            </a:r>
          </a:p>
        </p:txBody>
      </p:sp>
      <p:pic>
        <p:nvPicPr>
          <p:cNvPr id="74773" name="Picture 21" descr="http://www.traveljournals.net/pictures/l/2/23993-amazon-river-settlement-amazon-river-per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895600"/>
            <a:ext cx="2933700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75" name="Picture 23" descr="http://buho.blogia.com/upload/manantia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200400"/>
            <a:ext cx="2362200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77" name="Picture 25" descr="http://pages.physics.cornell.edu/~rgutenkunst/Pictures/FallBreak/FallBreak-Images/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819400"/>
            <a:ext cx="281940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78" name="Text Box 26"/>
          <p:cNvSpPr txBox="1">
            <a:spLocks noChangeArrowheads="1"/>
          </p:cNvSpPr>
          <p:nvPr/>
        </p:nvSpPr>
        <p:spPr bwMode="auto">
          <a:xfrm>
            <a:off x="990600" y="5105400"/>
            <a:ext cx="1828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b="1">
                <a:solidFill>
                  <a:schemeClr val="tx1"/>
                </a:solidFill>
              </a:rPr>
              <a:t>rivers</a:t>
            </a:r>
          </a:p>
        </p:txBody>
      </p:sp>
      <p:sp>
        <p:nvSpPr>
          <p:cNvPr id="74779" name="Text Box 27"/>
          <p:cNvSpPr txBox="1">
            <a:spLocks noChangeArrowheads="1"/>
          </p:cNvSpPr>
          <p:nvPr/>
        </p:nvSpPr>
        <p:spPr bwMode="auto">
          <a:xfrm>
            <a:off x="6324600" y="5105400"/>
            <a:ext cx="1828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b="1">
                <a:solidFill>
                  <a:schemeClr val="tx1"/>
                </a:solidFill>
              </a:rPr>
              <a:t>lakes</a:t>
            </a:r>
          </a:p>
        </p:txBody>
      </p:sp>
      <p:sp>
        <p:nvSpPr>
          <p:cNvPr id="74780" name="Text Box 28"/>
          <p:cNvSpPr txBox="1">
            <a:spLocks noChangeArrowheads="1"/>
          </p:cNvSpPr>
          <p:nvPr/>
        </p:nvSpPr>
        <p:spPr bwMode="auto">
          <a:xfrm>
            <a:off x="3581400" y="4953000"/>
            <a:ext cx="1828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b="1">
                <a:solidFill>
                  <a:schemeClr val="tx1"/>
                </a:solidFill>
              </a:rPr>
              <a:t>springs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4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4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4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4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4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4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4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4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4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4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4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4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6" grpId="0" autoUpdateAnimBg="0"/>
      <p:bldP spid="74778" grpId="0" autoUpdateAnimBg="0"/>
      <p:bldP spid="74779" grpId="0" autoUpdateAnimBg="0"/>
      <p:bldP spid="74780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50825"/>
            <a:ext cx="8229600" cy="1190625"/>
          </a:xfrm>
        </p:spPr>
        <p:txBody>
          <a:bodyPr/>
          <a:lstStyle/>
          <a:p>
            <a:pPr eaLnBrk="1" hangingPunct="1">
              <a:buClr>
                <a:srgbClr val="FF9933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_tradnl" sz="4000" b="1" smtClean="0">
                <a:solidFill>
                  <a:srgbClr val="CC3300"/>
                </a:solidFill>
                <a:latin typeface="Comic Sans MS" pitchFamily="66" charset="0"/>
              </a:rPr>
              <a:t>LIFE IN PREHISTORY</a:t>
            </a:r>
            <a: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  <a:t/>
            </a:r>
            <a:b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</a:br>
            <a:r>
              <a:rPr lang="ca-ES" sz="3200" b="1" smtClean="0">
                <a:latin typeface="Comic Sans MS" pitchFamily="66" charset="0"/>
              </a:rPr>
              <a:t>The fight for survival</a:t>
            </a:r>
          </a:p>
        </p:txBody>
      </p:sp>
      <p:sp>
        <p:nvSpPr>
          <p:cNvPr id="16387" name="AutoShape 3"/>
          <p:cNvSpPr>
            <a:spLocks noChangeAspect="1" noChangeArrowheads="1"/>
          </p:cNvSpPr>
          <p:nvPr/>
        </p:nvSpPr>
        <p:spPr bwMode="auto">
          <a:xfrm>
            <a:off x="3246438" y="2454275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82948" name="Rectangle 4"/>
          <p:cNvSpPr>
            <a:spLocks noChangeArrowheads="1"/>
          </p:cNvSpPr>
          <p:nvPr/>
        </p:nvSpPr>
        <p:spPr bwMode="auto">
          <a:xfrm>
            <a:off x="755650" y="2349500"/>
            <a:ext cx="9144000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395288" y="1484313"/>
            <a:ext cx="504031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500"/>
              </a:spcBef>
              <a:buFont typeface="Comic Sans MS" pitchFamily="66" charset="0"/>
              <a:buNone/>
            </a:pPr>
            <a:r>
              <a:rPr lang="es-ES_tradnl" sz="3200" b="1">
                <a:solidFill>
                  <a:srgbClr val="000000"/>
                </a:solidFill>
              </a:rPr>
              <a:t>Survival was no easy...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457200" y="22098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sz="2400" b="1">
                <a:solidFill>
                  <a:schemeClr val="tx1"/>
                </a:solidFill>
              </a:rPr>
              <a:t>There were a lot of problems!</a:t>
            </a:r>
          </a:p>
        </p:txBody>
      </p:sp>
      <p:sp>
        <p:nvSpPr>
          <p:cNvPr id="82951" name="Text Box 7"/>
          <p:cNvSpPr txBox="1">
            <a:spLocks noChangeArrowheads="1"/>
          </p:cNvSpPr>
          <p:nvPr/>
        </p:nvSpPr>
        <p:spPr bwMode="auto">
          <a:xfrm>
            <a:off x="533400" y="3048000"/>
            <a:ext cx="7848600" cy="366713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b="1">
                <a:solidFill>
                  <a:schemeClr val="tx1"/>
                </a:solidFill>
              </a:rPr>
              <a:t>The storage of  water</a:t>
            </a:r>
          </a:p>
        </p:txBody>
      </p:sp>
      <p:pic>
        <p:nvPicPr>
          <p:cNvPr id="82961" name="Picture 17" descr="http://www.greenpeace.org/raw/image_full/espana/photosvideos/photos/efectos-de-la-sequi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929063"/>
            <a:ext cx="2247900" cy="170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66" name="Text Box 22"/>
          <p:cNvSpPr txBox="1">
            <a:spLocks noChangeArrowheads="1"/>
          </p:cNvSpPr>
          <p:nvPr/>
        </p:nvSpPr>
        <p:spPr bwMode="auto">
          <a:xfrm>
            <a:off x="3071813" y="4448175"/>
            <a:ext cx="5715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sz="1600" b="1">
                <a:solidFill>
                  <a:schemeClr val="tx1"/>
                </a:solidFill>
              </a:rPr>
              <a:t>It’s difficult to find much water during the dry summers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9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2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2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8" grpId="0" autoUpdateAnimBg="0"/>
      <p:bldP spid="82951" grpId="0" animBg="1" autoUpdateAnimBg="0"/>
      <p:bldP spid="82966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50825"/>
            <a:ext cx="8229600" cy="1190625"/>
          </a:xfrm>
        </p:spPr>
        <p:txBody>
          <a:bodyPr/>
          <a:lstStyle/>
          <a:p>
            <a:pPr eaLnBrk="1" hangingPunct="1">
              <a:buClr>
                <a:srgbClr val="FF9933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_tradnl" sz="4000" b="1" smtClean="0">
                <a:solidFill>
                  <a:srgbClr val="CC3300"/>
                </a:solidFill>
                <a:latin typeface="Comic Sans MS" pitchFamily="66" charset="0"/>
              </a:rPr>
              <a:t>LIFE IN PREHISTORY</a:t>
            </a:r>
            <a: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  <a:t/>
            </a:r>
            <a:b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</a:br>
            <a:r>
              <a:rPr lang="ca-ES" sz="3200" b="1" smtClean="0">
                <a:latin typeface="Comic Sans MS" pitchFamily="66" charset="0"/>
              </a:rPr>
              <a:t>The fight for survival</a:t>
            </a:r>
          </a:p>
        </p:txBody>
      </p:sp>
      <p:sp>
        <p:nvSpPr>
          <p:cNvPr id="17411" name="AutoShape 3"/>
          <p:cNvSpPr>
            <a:spLocks noChangeAspect="1" noChangeArrowheads="1"/>
          </p:cNvSpPr>
          <p:nvPr/>
        </p:nvSpPr>
        <p:spPr bwMode="auto">
          <a:xfrm>
            <a:off x="3246438" y="2454275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755650" y="2349500"/>
            <a:ext cx="9144000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395288" y="1484313"/>
            <a:ext cx="504031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500"/>
              </a:spcBef>
              <a:buFont typeface="Comic Sans MS" pitchFamily="66" charset="0"/>
              <a:buNone/>
            </a:pPr>
            <a:r>
              <a:rPr lang="es-ES_tradnl" sz="3200" b="1">
                <a:solidFill>
                  <a:srgbClr val="000000"/>
                </a:solidFill>
              </a:rPr>
              <a:t>Survival was no easy...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6629400" y="25908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sz="2400" b="1">
                <a:solidFill>
                  <a:schemeClr val="tx1"/>
                </a:solidFill>
              </a:rPr>
              <a:t>Solution!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457200" y="2209800"/>
            <a:ext cx="7848600" cy="366713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b="1">
                <a:solidFill>
                  <a:schemeClr val="tx1"/>
                </a:solidFill>
              </a:rPr>
              <a:t>The storage of water?</a:t>
            </a:r>
          </a:p>
        </p:txBody>
      </p:sp>
      <p:sp>
        <p:nvSpPr>
          <p:cNvPr id="87048" name="Text Box 8"/>
          <p:cNvSpPr txBox="1">
            <a:spLocks noChangeArrowheads="1"/>
          </p:cNvSpPr>
          <p:nvPr/>
        </p:nvSpPr>
        <p:spPr bwMode="auto">
          <a:xfrm>
            <a:off x="457200" y="3124200"/>
            <a:ext cx="7772400" cy="4572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sz="2400" b="1">
                <a:solidFill>
                  <a:schemeClr val="tx1"/>
                </a:solidFill>
              </a:rPr>
              <a:t>They learnt to make containers that can store water</a:t>
            </a:r>
          </a:p>
        </p:txBody>
      </p:sp>
      <p:pic>
        <p:nvPicPr>
          <p:cNvPr id="87056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000500"/>
            <a:ext cx="16002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7057" name="AutoShape 17"/>
          <p:cNvSpPr>
            <a:spLocks noChangeArrowheads="1"/>
          </p:cNvSpPr>
          <p:nvPr/>
        </p:nvSpPr>
        <p:spPr bwMode="auto">
          <a:xfrm>
            <a:off x="2590800" y="4429125"/>
            <a:ext cx="990600" cy="533400"/>
          </a:xfrm>
          <a:prstGeom prst="rightArrow">
            <a:avLst>
              <a:gd name="adj1" fmla="val 50000"/>
              <a:gd name="adj2" fmla="val 46429"/>
            </a:avLst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pic>
        <p:nvPicPr>
          <p:cNvPr id="87059" name="Picture 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4000500"/>
            <a:ext cx="1439863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7062" name="Text Box 22"/>
          <p:cNvSpPr txBox="1">
            <a:spLocks noChangeArrowheads="1"/>
          </p:cNvSpPr>
          <p:nvPr/>
        </p:nvSpPr>
        <p:spPr bwMode="auto">
          <a:xfrm>
            <a:off x="6172200" y="4572000"/>
            <a:ext cx="1295400" cy="366713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b="1">
                <a:solidFill>
                  <a:schemeClr val="tx1"/>
                </a:solidFill>
              </a:rPr>
              <a:t>POTTERY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571500" y="5857875"/>
            <a:ext cx="4857750" cy="3968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algn="l">
              <a:defRPr/>
            </a:pPr>
            <a:r>
              <a:rPr lang="es-ES_tradnl" sz="2000" b="1" dirty="0" err="1">
                <a:solidFill>
                  <a:srgbClr val="C00000"/>
                </a:solidFill>
              </a:rPr>
              <a:t>People</a:t>
            </a:r>
            <a:r>
              <a:rPr lang="es-ES_tradnl" sz="2000" b="1" dirty="0">
                <a:solidFill>
                  <a:srgbClr val="C00000"/>
                </a:solidFill>
              </a:rPr>
              <a:t> </a:t>
            </a:r>
            <a:r>
              <a:rPr lang="es-ES_tradnl" sz="2000" b="1" dirty="0" err="1">
                <a:solidFill>
                  <a:srgbClr val="C00000"/>
                </a:solidFill>
              </a:rPr>
              <a:t>learnt</a:t>
            </a:r>
            <a:r>
              <a:rPr lang="es-ES_tradnl" sz="2000" b="1" dirty="0">
                <a:solidFill>
                  <a:srgbClr val="C00000"/>
                </a:solidFill>
              </a:rPr>
              <a:t> </a:t>
            </a:r>
            <a:r>
              <a:rPr lang="es-ES_tradnl" sz="2000" b="1" dirty="0" err="1">
                <a:solidFill>
                  <a:srgbClr val="C00000"/>
                </a:solidFill>
              </a:rPr>
              <a:t>how</a:t>
            </a:r>
            <a:r>
              <a:rPr lang="es-ES_tradnl" sz="2000" b="1" dirty="0">
                <a:solidFill>
                  <a:srgbClr val="C00000"/>
                </a:solidFill>
              </a:rPr>
              <a:t> </a:t>
            </a:r>
            <a:r>
              <a:rPr lang="es-ES_tradnl" sz="2000" b="1" dirty="0" err="1">
                <a:solidFill>
                  <a:srgbClr val="C00000"/>
                </a:solidFill>
              </a:rPr>
              <a:t>to</a:t>
            </a:r>
            <a:r>
              <a:rPr lang="es-ES_tradnl" sz="2000" b="1" dirty="0">
                <a:solidFill>
                  <a:srgbClr val="C00000"/>
                </a:solidFill>
              </a:rPr>
              <a:t> </a:t>
            </a:r>
            <a:r>
              <a:rPr lang="es-ES_tradnl" sz="2000" b="1" dirty="0" err="1">
                <a:solidFill>
                  <a:srgbClr val="C00000"/>
                </a:solidFill>
              </a:rPr>
              <a:t>make</a:t>
            </a:r>
            <a:r>
              <a:rPr lang="es-ES_tradnl" sz="2000" b="1" dirty="0">
                <a:solidFill>
                  <a:srgbClr val="C00000"/>
                </a:solidFill>
              </a:rPr>
              <a:t> </a:t>
            </a:r>
            <a:r>
              <a:rPr lang="es-ES_tradnl" sz="2000" b="1" dirty="0" err="1">
                <a:solidFill>
                  <a:srgbClr val="C00000"/>
                </a:solidFill>
              </a:rPr>
              <a:t>pottery</a:t>
            </a:r>
            <a:r>
              <a:rPr lang="es-ES_tradnl" sz="2000" b="1" dirty="0">
                <a:solidFill>
                  <a:srgbClr val="C00000"/>
                </a:solidFill>
              </a:rPr>
              <a:t>…</a:t>
            </a:r>
            <a:endParaRPr lang="es-ES" sz="2000" b="1" dirty="0">
              <a:solidFill>
                <a:srgbClr val="C0000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5143500" y="5857875"/>
            <a:ext cx="3286125" cy="400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algn="l">
              <a:defRPr/>
            </a:pPr>
            <a:r>
              <a:rPr lang="es-ES_tradnl" sz="2000" b="1" dirty="0">
                <a:solidFill>
                  <a:srgbClr val="C00000"/>
                </a:solidFill>
              </a:rPr>
              <a:t>In NEOLITHIC</a:t>
            </a:r>
            <a:endParaRPr lang="es-ES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7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7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7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7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7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7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7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8" grpId="0" animBg="1" autoUpdateAnimBg="0"/>
      <p:bldP spid="87057" grpId="0" animBg="1" autoUpdateAnimBg="0"/>
      <p:bldP spid="87062" grpId="0" animBg="1" autoUpdateAnimBg="0"/>
      <p:bldP spid="18" grpId="0" animBg="1" autoUpdateAnimBg="0"/>
      <p:bldP spid="21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34938"/>
            <a:ext cx="8229600" cy="1312862"/>
          </a:xfrm>
        </p:spPr>
        <p:txBody>
          <a:bodyPr/>
          <a:lstStyle/>
          <a:p>
            <a:pPr eaLnBrk="1" hangingPunct="1">
              <a:buClr>
                <a:srgbClr val="FF9933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b="1" smtClean="0">
                <a:solidFill>
                  <a:srgbClr val="CC3300"/>
                </a:solidFill>
                <a:latin typeface="Comic Sans MS" pitchFamily="66" charset="0"/>
              </a:rPr>
              <a:t>LIFE IN PREHISTORY</a:t>
            </a:r>
            <a:br>
              <a:rPr lang="en-US" sz="4000" b="1" smtClean="0">
                <a:solidFill>
                  <a:srgbClr val="CC3300"/>
                </a:solidFill>
                <a:latin typeface="Comic Sans MS" pitchFamily="66" charset="0"/>
              </a:rPr>
            </a:br>
            <a:endParaRPr lang="en-US" sz="4000" b="1" smtClean="0">
              <a:solidFill>
                <a:srgbClr val="CC3300"/>
              </a:solidFill>
              <a:latin typeface="Comic Sans MS" pitchFamily="66" charset="0"/>
            </a:endParaRPr>
          </a:p>
        </p:txBody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785813" y="928688"/>
            <a:ext cx="7488237" cy="133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 typeface="Comic Sans MS" pitchFamily="66" charset="0"/>
              <a:buNone/>
            </a:pPr>
            <a:r>
              <a:rPr lang="es-ES_tradnl" sz="3200" b="1">
                <a:solidFill>
                  <a:srgbClr val="000000"/>
                </a:solidFill>
                <a:latin typeface="Comic Sans MS" pitchFamily="66" charset="0"/>
              </a:rPr>
              <a:t>Getting food</a:t>
            </a:r>
          </a:p>
          <a:p>
            <a:pPr algn="l" eaLnBrk="1" hangingPunct="1">
              <a:spcBef>
                <a:spcPts val="2000"/>
              </a:spcBef>
              <a:buFont typeface="Comic Sans MS" pitchFamily="66" charset="0"/>
              <a:buNone/>
            </a:pPr>
            <a:endParaRPr lang="es-ES_tradnl" sz="3200" b="1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18436" name="Text Box 3"/>
          <p:cNvSpPr txBox="1">
            <a:spLocks noChangeArrowheads="1"/>
          </p:cNvSpPr>
          <p:nvPr/>
        </p:nvSpPr>
        <p:spPr bwMode="auto">
          <a:xfrm>
            <a:off x="539750" y="2276475"/>
            <a:ext cx="66246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endParaRPr lang="es-ES"/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304800" y="6019800"/>
            <a:ext cx="3429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125"/>
              </a:spcBef>
            </a:pPr>
            <a:r>
              <a:rPr lang="es-ES_tradnl" b="1">
                <a:solidFill>
                  <a:srgbClr val="000000"/>
                </a:solidFill>
              </a:rPr>
              <a:t>wild fruits and vegetables</a:t>
            </a: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7315200" y="5791200"/>
            <a:ext cx="1196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125"/>
              </a:spcBef>
            </a:pPr>
            <a:r>
              <a:rPr lang="es-ES_tradnl" b="1">
                <a:solidFill>
                  <a:srgbClr val="000000"/>
                </a:solidFill>
              </a:rPr>
              <a:t>meat</a:t>
            </a:r>
          </a:p>
        </p:txBody>
      </p:sp>
      <p:pic>
        <p:nvPicPr>
          <p:cNvPr id="145415" name="Picture 7" descr="http://www.jardineria.pro/wp-content/uploads/2008/04/moras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590800"/>
            <a:ext cx="245745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5416" name="Picture 8" descr="http://www.pesca-fly.com.ar/images/Pesca/Trucha-con-Sec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819400"/>
            <a:ext cx="2265363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4419600" y="5791200"/>
            <a:ext cx="8382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125"/>
              </a:spcBef>
            </a:pPr>
            <a:r>
              <a:rPr lang="es-ES_tradnl" b="1">
                <a:solidFill>
                  <a:srgbClr val="000000"/>
                </a:solidFill>
              </a:rPr>
              <a:t>fish</a:t>
            </a:r>
          </a:p>
        </p:txBody>
      </p:sp>
      <p:pic>
        <p:nvPicPr>
          <p:cNvPr id="145418" name="Picture 10" descr="http://es.geocities.com/axarfauna/imagen/conej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819400"/>
            <a:ext cx="2068513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381000" y="1600200"/>
            <a:ext cx="2971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b="1">
                <a:solidFill>
                  <a:schemeClr val="tx1"/>
                </a:solidFill>
              </a:rPr>
              <a:t>They had...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5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5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5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5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5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5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9" grpId="0" autoUpdateAnimBg="0"/>
      <p:bldP spid="18441" grpId="0" autoUpdateAnimBg="0"/>
      <p:bldP spid="2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50825"/>
            <a:ext cx="8229600" cy="1190625"/>
          </a:xfrm>
        </p:spPr>
        <p:txBody>
          <a:bodyPr/>
          <a:lstStyle/>
          <a:p>
            <a:pPr eaLnBrk="1" hangingPunct="1">
              <a:buClr>
                <a:srgbClr val="FF9933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_tradnl" sz="4000" b="1" smtClean="0">
                <a:solidFill>
                  <a:srgbClr val="CC3300"/>
                </a:solidFill>
                <a:latin typeface="Comic Sans MS" pitchFamily="66" charset="0"/>
              </a:rPr>
              <a:t>LIFE IN PREHISTORY</a:t>
            </a:r>
            <a: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  <a:t/>
            </a:r>
            <a:b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</a:br>
            <a:r>
              <a:rPr lang="ca-ES" sz="3200" b="1" smtClean="0">
                <a:latin typeface="Comic Sans MS" pitchFamily="66" charset="0"/>
              </a:rPr>
              <a:t>The fight for survival</a:t>
            </a:r>
          </a:p>
        </p:txBody>
      </p:sp>
      <p:sp>
        <p:nvSpPr>
          <p:cNvPr id="19459" name="AutoShape 3"/>
          <p:cNvSpPr>
            <a:spLocks noChangeAspect="1" noChangeArrowheads="1"/>
          </p:cNvSpPr>
          <p:nvPr/>
        </p:nvSpPr>
        <p:spPr bwMode="auto">
          <a:xfrm>
            <a:off x="3246438" y="2454275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755650" y="2349500"/>
            <a:ext cx="9144000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395288" y="1484313"/>
            <a:ext cx="504031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500"/>
              </a:spcBef>
              <a:buFont typeface="Comic Sans MS" pitchFamily="66" charset="0"/>
              <a:buNone/>
            </a:pPr>
            <a:r>
              <a:rPr lang="es-ES_tradnl" sz="3200" b="1">
                <a:solidFill>
                  <a:srgbClr val="000000"/>
                </a:solidFill>
              </a:rPr>
              <a:t>Survival was no easy...</a:t>
            </a: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457200" y="20574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sz="2400" b="1">
                <a:solidFill>
                  <a:schemeClr val="tx1"/>
                </a:solidFill>
              </a:rPr>
              <a:t>There were a lot of problems!</a:t>
            </a: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533400" y="2590800"/>
            <a:ext cx="7848600" cy="366713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b="1">
                <a:solidFill>
                  <a:schemeClr val="tx1"/>
                </a:solidFill>
              </a:rPr>
              <a:t>Is it easy to find always wild fruits and vegetables?</a:t>
            </a:r>
          </a:p>
        </p:txBody>
      </p:sp>
      <p:sp>
        <p:nvSpPr>
          <p:cNvPr id="82966" name="Text Box 22"/>
          <p:cNvSpPr txBox="1">
            <a:spLocks noChangeArrowheads="1"/>
          </p:cNvSpPr>
          <p:nvPr/>
        </p:nvSpPr>
        <p:spPr bwMode="auto">
          <a:xfrm>
            <a:off x="2971800" y="3352800"/>
            <a:ext cx="5715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>
                <a:solidFill>
                  <a:schemeClr val="tx1"/>
                </a:solidFill>
              </a:rPr>
              <a:t>It’s difficult to find wild fruits and vegetables during the cold winters</a:t>
            </a:r>
          </a:p>
        </p:txBody>
      </p:sp>
      <p:pic>
        <p:nvPicPr>
          <p:cNvPr id="147465" name="Picture 9" descr="http://www.jardineria.pro/wp-content/uploads/2008/04/moras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200400"/>
            <a:ext cx="234315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62" name="Picture 18" descr="C:\Documents and Settings\roser\Mis documentos\Mis imágenes\Nueva carpeta (3)\Wint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114800"/>
            <a:ext cx="3352800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7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7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66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50825"/>
            <a:ext cx="8229600" cy="1190625"/>
          </a:xfrm>
        </p:spPr>
        <p:txBody>
          <a:bodyPr/>
          <a:lstStyle/>
          <a:p>
            <a:pPr eaLnBrk="1" hangingPunct="1">
              <a:buClr>
                <a:srgbClr val="FF9933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_tradnl" sz="4000" b="1" smtClean="0">
                <a:solidFill>
                  <a:srgbClr val="CC3300"/>
                </a:solidFill>
                <a:latin typeface="Comic Sans MS" pitchFamily="66" charset="0"/>
              </a:rPr>
              <a:t>LIFE IN PREHISTORY</a:t>
            </a:r>
            <a: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  <a:t/>
            </a:r>
            <a:b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</a:br>
            <a:r>
              <a:rPr lang="ca-ES" sz="3200" b="1" smtClean="0">
                <a:latin typeface="Comic Sans MS" pitchFamily="66" charset="0"/>
              </a:rPr>
              <a:t>The fight for survival</a:t>
            </a:r>
          </a:p>
        </p:txBody>
      </p:sp>
      <p:sp>
        <p:nvSpPr>
          <p:cNvPr id="20483" name="AutoShape 3"/>
          <p:cNvSpPr>
            <a:spLocks noChangeAspect="1" noChangeArrowheads="1"/>
          </p:cNvSpPr>
          <p:nvPr/>
        </p:nvSpPr>
        <p:spPr bwMode="auto">
          <a:xfrm>
            <a:off x="3246438" y="2454275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755650" y="2349500"/>
            <a:ext cx="9144000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395288" y="1484313"/>
            <a:ext cx="504031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500"/>
              </a:spcBef>
              <a:buFont typeface="Comic Sans MS" pitchFamily="66" charset="0"/>
              <a:buNone/>
            </a:pPr>
            <a:r>
              <a:rPr lang="es-ES_tradnl" sz="3200" b="1">
                <a:solidFill>
                  <a:srgbClr val="000000"/>
                </a:solidFill>
              </a:rPr>
              <a:t>Survival was no easy...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6629400" y="25908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sz="2400" b="1">
                <a:solidFill>
                  <a:schemeClr val="tx1"/>
                </a:solidFill>
              </a:rPr>
              <a:t>Solution!</a:t>
            </a: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457200" y="2209800"/>
            <a:ext cx="7848600" cy="366713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b="1">
                <a:solidFill>
                  <a:schemeClr val="tx1"/>
                </a:solidFill>
              </a:rPr>
              <a:t>Difficulties to find wild fruits and vegetables during the cold winter?</a:t>
            </a:r>
          </a:p>
        </p:txBody>
      </p:sp>
      <p:sp>
        <p:nvSpPr>
          <p:cNvPr id="87048" name="Text Box 8"/>
          <p:cNvSpPr txBox="1">
            <a:spLocks noChangeArrowheads="1"/>
          </p:cNvSpPr>
          <p:nvPr/>
        </p:nvSpPr>
        <p:spPr bwMode="auto">
          <a:xfrm>
            <a:off x="457200" y="2971800"/>
            <a:ext cx="7772400" cy="4572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sz="2400" b="1">
                <a:solidFill>
                  <a:schemeClr val="tx1"/>
                </a:solidFill>
              </a:rPr>
              <a:t>They learnt to farm the land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571500" y="6156325"/>
            <a:ext cx="4229100" cy="3968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>
            <a:lvl1pPr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s-ES_tradnl" sz="2000" b="1" smtClean="0">
                <a:solidFill>
                  <a:srgbClr val="C00000"/>
                </a:solidFill>
              </a:rPr>
              <a:t>People learnt to farm the land…</a:t>
            </a:r>
            <a:endParaRPr lang="es-ES" sz="2000" b="1" smtClean="0">
              <a:solidFill>
                <a:srgbClr val="C0000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4562475" y="6156325"/>
            <a:ext cx="3286125" cy="3968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>
            <a:lvl1pPr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s-ES_tradnl" sz="2000" b="1" smtClean="0">
                <a:solidFill>
                  <a:srgbClr val="C00000"/>
                </a:solidFill>
              </a:rPr>
              <a:t>in NEOLITHIC</a:t>
            </a:r>
            <a:endParaRPr lang="es-ES" sz="2000" b="1" smtClean="0">
              <a:solidFill>
                <a:srgbClr val="C00000"/>
              </a:solidFill>
            </a:endParaRPr>
          </a:p>
        </p:txBody>
      </p:sp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609975"/>
            <a:ext cx="3657600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8" grpId="0" animBg="1" autoUpdateAnimBg="0"/>
      <p:bldP spid="18" grpId="0" animBg="1" autoUpdateAnimBg="0"/>
      <p:bldP spid="21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"/>
          <p:cNvSpPr txBox="1">
            <a:spLocks noChangeArrowheads="1"/>
          </p:cNvSpPr>
          <p:nvPr/>
        </p:nvSpPr>
        <p:spPr bwMode="auto">
          <a:xfrm>
            <a:off x="323850" y="3355975"/>
            <a:ext cx="8424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500"/>
              </a:spcBef>
              <a:buFont typeface="Arial" charset="0"/>
              <a:buChar char="•"/>
            </a:pPr>
            <a:r>
              <a:rPr lang="es-ES_tradnl" sz="2400" b="1">
                <a:solidFill>
                  <a:srgbClr val="000000"/>
                </a:solidFill>
              </a:rPr>
              <a:t> The earliest form of writing appeared around 4000 BC. </a:t>
            </a:r>
          </a:p>
        </p:txBody>
      </p:sp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25" y="280988"/>
            <a:ext cx="7162800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076" name="Text Box 3"/>
          <p:cNvSpPr txBox="1">
            <a:spLocks noChangeArrowheads="1"/>
          </p:cNvSpPr>
          <p:nvPr/>
        </p:nvSpPr>
        <p:spPr bwMode="auto">
          <a:xfrm>
            <a:off x="539750" y="3060700"/>
            <a:ext cx="75596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endParaRPr lang="es-ES"/>
          </a:p>
        </p:txBody>
      </p:sp>
      <p:sp>
        <p:nvSpPr>
          <p:cNvPr id="3077" name="Text Box 4"/>
          <p:cNvSpPr txBox="1">
            <a:spLocks noChangeArrowheads="1"/>
          </p:cNvSpPr>
          <p:nvPr/>
        </p:nvSpPr>
        <p:spPr bwMode="auto">
          <a:xfrm>
            <a:off x="360363" y="3924300"/>
            <a:ext cx="792003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500"/>
              </a:spcBef>
              <a:buFont typeface="Arial" charset="0"/>
              <a:buChar char="•"/>
            </a:pPr>
            <a:r>
              <a:rPr lang="es-ES_tradnl" sz="2400" b="1">
                <a:solidFill>
                  <a:srgbClr val="000000"/>
                </a:solidFill>
              </a:rPr>
              <a:t> We name “Prehistory” the preceding period.</a:t>
            </a:r>
          </a:p>
        </p:txBody>
      </p:sp>
      <p:pic>
        <p:nvPicPr>
          <p:cNvPr id="307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50" y="2295525"/>
            <a:ext cx="612775" cy="94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457200" y="4978400"/>
            <a:ext cx="8229600" cy="131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s-ES_tradnl" sz="4000" b="1">
                <a:solidFill>
                  <a:srgbClr val="CC3300"/>
                </a:solidFill>
              </a:rPr>
              <a:t>Prehistory is the long period before the invention of writing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50825"/>
            <a:ext cx="8229600" cy="1190625"/>
          </a:xfrm>
        </p:spPr>
        <p:txBody>
          <a:bodyPr/>
          <a:lstStyle/>
          <a:p>
            <a:pPr eaLnBrk="1" hangingPunct="1">
              <a:buClr>
                <a:srgbClr val="FF9933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_tradnl" sz="4000" b="1" smtClean="0">
                <a:solidFill>
                  <a:srgbClr val="CC3300"/>
                </a:solidFill>
                <a:latin typeface="Comic Sans MS" pitchFamily="66" charset="0"/>
              </a:rPr>
              <a:t>LIFE IN PREHISTORY</a:t>
            </a:r>
            <a: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  <a:t/>
            </a:r>
            <a:b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</a:br>
            <a:r>
              <a:rPr lang="ca-ES" sz="2400" b="1" smtClean="0">
                <a:latin typeface="Comic Sans MS" pitchFamily="66" charset="0"/>
              </a:rPr>
              <a:t>The fight for survival</a:t>
            </a:r>
          </a:p>
        </p:txBody>
      </p:sp>
      <p:sp>
        <p:nvSpPr>
          <p:cNvPr id="21507" name="AutoShape 3"/>
          <p:cNvSpPr>
            <a:spLocks noChangeAspect="1" noChangeArrowheads="1"/>
          </p:cNvSpPr>
          <p:nvPr/>
        </p:nvSpPr>
        <p:spPr bwMode="auto">
          <a:xfrm>
            <a:off x="3246438" y="2454275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755650" y="2349500"/>
            <a:ext cx="9144000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395288" y="1219200"/>
            <a:ext cx="50403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500"/>
              </a:spcBef>
              <a:buFont typeface="Comic Sans MS" pitchFamily="66" charset="0"/>
              <a:buNone/>
            </a:pPr>
            <a:r>
              <a:rPr lang="es-ES_tradnl" sz="3200" b="1">
                <a:solidFill>
                  <a:srgbClr val="000000"/>
                </a:solidFill>
              </a:rPr>
              <a:t>Survival was no easy...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6629400" y="22860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sz="2400" b="1">
                <a:solidFill>
                  <a:schemeClr val="tx1"/>
                </a:solidFill>
              </a:rPr>
              <a:t>Solution!</a:t>
            </a: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457200" y="1905000"/>
            <a:ext cx="7848600" cy="366713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b="1">
                <a:solidFill>
                  <a:schemeClr val="tx1"/>
                </a:solidFill>
              </a:rPr>
              <a:t>Difficulties to find wild fruits and vegetables during the cold winter?</a:t>
            </a:r>
          </a:p>
        </p:txBody>
      </p:sp>
      <p:sp>
        <p:nvSpPr>
          <p:cNvPr id="87048" name="Text Box 8"/>
          <p:cNvSpPr txBox="1">
            <a:spLocks noChangeArrowheads="1"/>
          </p:cNvSpPr>
          <p:nvPr/>
        </p:nvSpPr>
        <p:spPr bwMode="auto">
          <a:xfrm>
            <a:off x="457200" y="2743200"/>
            <a:ext cx="7772400" cy="4572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sz="2400" b="1">
                <a:solidFill>
                  <a:schemeClr val="tx1"/>
                </a:solidFill>
              </a:rPr>
              <a:t>They learnt to make containers that can store food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571500" y="6384925"/>
            <a:ext cx="5905500" cy="3968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>
            <a:lvl1pPr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s-ES_tradnl" sz="2000" b="1" smtClean="0">
                <a:solidFill>
                  <a:srgbClr val="C00000"/>
                </a:solidFill>
              </a:rPr>
              <a:t>People learnt to make baskets and pottery…</a:t>
            </a:r>
            <a:endParaRPr lang="es-ES" sz="2000" b="1" smtClean="0">
              <a:solidFill>
                <a:srgbClr val="C0000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6019800" y="6384925"/>
            <a:ext cx="2143125" cy="3968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>
            <a:lvl1pPr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s-ES_tradnl" sz="2000" b="1" smtClean="0">
                <a:solidFill>
                  <a:srgbClr val="C00000"/>
                </a:solidFill>
              </a:rPr>
              <a:t>in NEOLITHIC</a:t>
            </a:r>
            <a:endParaRPr lang="es-ES" sz="2000" b="1" smtClean="0">
              <a:solidFill>
                <a:srgbClr val="C00000"/>
              </a:solidFill>
            </a:endParaRPr>
          </a:p>
        </p:txBody>
      </p:sp>
      <p:sp>
        <p:nvSpPr>
          <p:cNvPr id="87053" name="AutoShape 13"/>
          <p:cNvSpPr>
            <a:spLocks noChangeArrowheads="1"/>
          </p:cNvSpPr>
          <p:nvPr/>
        </p:nvSpPr>
        <p:spPr bwMode="auto">
          <a:xfrm>
            <a:off x="2895600" y="3810000"/>
            <a:ext cx="990600" cy="533400"/>
          </a:xfrm>
          <a:prstGeom prst="rightArrow">
            <a:avLst>
              <a:gd name="adj1" fmla="val 50000"/>
              <a:gd name="adj2" fmla="val 46429"/>
            </a:avLst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pic>
        <p:nvPicPr>
          <p:cNvPr id="87055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429000"/>
            <a:ext cx="1873250" cy="140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7056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953000"/>
            <a:ext cx="16002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7057" name="AutoShape 17"/>
          <p:cNvSpPr>
            <a:spLocks noChangeArrowheads="1"/>
          </p:cNvSpPr>
          <p:nvPr/>
        </p:nvSpPr>
        <p:spPr bwMode="auto">
          <a:xfrm>
            <a:off x="2590800" y="5257800"/>
            <a:ext cx="990600" cy="533400"/>
          </a:xfrm>
          <a:prstGeom prst="rightArrow">
            <a:avLst>
              <a:gd name="adj1" fmla="val 50000"/>
              <a:gd name="adj2" fmla="val 46429"/>
            </a:avLst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pic>
        <p:nvPicPr>
          <p:cNvPr id="87058" name="Picture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505200"/>
            <a:ext cx="165417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7059" name="Picture 1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4800600"/>
            <a:ext cx="1439863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7061" name="Text Box 21"/>
          <p:cNvSpPr txBox="1">
            <a:spLocks noChangeArrowheads="1"/>
          </p:cNvSpPr>
          <p:nvPr/>
        </p:nvSpPr>
        <p:spPr bwMode="auto">
          <a:xfrm>
            <a:off x="6172200" y="3886200"/>
            <a:ext cx="1295400" cy="366713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b="1">
                <a:solidFill>
                  <a:schemeClr val="tx1"/>
                </a:solidFill>
              </a:rPr>
              <a:t>BASKETS</a:t>
            </a:r>
          </a:p>
        </p:txBody>
      </p:sp>
      <p:sp>
        <p:nvSpPr>
          <p:cNvPr id="87062" name="Text Box 22"/>
          <p:cNvSpPr txBox="1">
            <a:spLocks noChangeArrowheads="1"/>
          </p:cNvSpPr>
          <p:nvPr/>
        </p:nvSpPr>
        <p:spPr bwMode="auto">
          <a:xfrm>
            <a:off x="6172200" y="5410200"/>
            <a:ext cx="1295400" cy="366713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b="1">
                <a:solidFill>
                  <a:schemeClr val="tx1"/>
                </a:solidFill>
              </a:rPr>
              <a:t>POTTERY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7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7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7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7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7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7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7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7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7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7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7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7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7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7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7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8" grpId="0" animBg="1" autoUpdateAnimBg="0"/>
      <p:bldP spid="18" grpId="0" animBg="1" autoUpdateAnimBg="0"/>
      <p:bldP spid="21" grpId="0" animBg="1" autoUpdateAnimBg="0"/>
      <p:bldP spid="87053" grpId="0" animBg="1" autoUpdateAnimBg="0"/>
      <p:bldP spid="87057" grpId="0" animBg="1" autoUpdateAnimBg="0"/>
      <p:bldP spid="87061" grpId="0" animBg="1" autoUpdateAnimBg="0"/>
      <p:bldP spid="87062" grpId="0" animBg="1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50825"/>
            <a:ext cx="8229600" cy="1190625"/>
          </a:xfrm>
        </p:spPr>
        <p:txBody>
          <a:bodyPr/>
          <a:lstStyle/>
          <a:p>
            <a:pPr eaLnBrk="1" hangingPunct="1">
              <a:buClr>
                <a:srgbClr val="FF9933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_tradnl" sz="4000" b="1" smtClean="0">
                <a:solidFill>
                  <a:srgbClr val="CC3300"/>
                </a:solidFill>
                <a:latin typeface="Comic Sans MS" pitchFamily="66" charset="0"/>
              </a:rPr>
              <a:t>LIFE IN PREHISTORY</a:t>
            </a:r>
            <a: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  <a:t/>
            </a:r>
            <a:b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</a:br>
            <a:r>
              <a:rPr lang="ca-ES" sz="2400" b="1" smtClean="0">
                <a:latin typeface="Comic Sans MS" pitchFamily="66" charset="0"/>
              </a:rPr>
              <a:t>The fight for survival</a:t>
            </a:r>
          </a:p>
        </p:txBody>
      </p:sp>
      <p:sp>
        <p:nvSpPr>
          <p:cNvPr id="22531" name="AutoShape 3"/>
          <p:cNvSpPr>
            <a:spLocks noChangeAspect="1" noChangeArrowheads="1"/>
          </p:cNvSpPr>
          <p:nvPr/>
        </p:nvSpPr>
        <p:spPr bwMode="auto">
          <a:xfrm>
            <a:off x="3246438" y="2454275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755650" y="2349500"/>
            <a:ext cx="9144000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395288" y="1295400"/>
            <a:ext cx="50403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500"/>
              </a:spcBef>
              <a:buFont typeface="Comic Sans MS" pitchFamily="66" charset="0"/>
              <a:buNone/>
            </a:pPr>
            <a:r>
              <a:rPr lang="es-ES_tradnl" sz="3200" b="1">
                <a:solidFill>
                  <a:srgbClr val="000000"/>
                </a:solidFill>
              </a:rPr>
              <a:t>Survival was no easy...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381000" y="18288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sz="2400" b="1">
                <a:solidFill>
                  <a:schemeClr val="tx1"/>
                </a:solidFill>
              </a:rPr>
              <a:t>There were a lot of problems!</a:t>
            </a:r>
          </a:p>
        </p:txBody>
      </p:sp>
      <p:sp>
        <p:nvSpPr>
          <p:cNvPr id="22535" name="Text Box 9"/>
          <p:cNvSpPr txBox="1">
            <a:spLocks noChangeArrowheads="1"/>
          </p:cNvSpPr>
          <p:nvPr/>
        </p:nvSpPr>
        <p:spPr bwMode="auto">
          <a:xfrm>
            <a:off x="457200" y="2438400"/>
            <a:ext cx="7848600" cy="366713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b="1">
                <a:solidFill>
                  <a:schemeClr val="tx1"/>
                </a:solidFill>
              </a:rPr>
              <a:t>Hunting was easy?</a:t>
            </a:r>
          </a:p>
        </p:txBody>
      </p:sp>
      <p:pic>
        <p:nvPicPr>
          <p:cNvPr id="96262" name="Picture 6" descr="http://xteamsandboard.files.wordpress.com/2008/07/liebr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800600"/>
            <a:ext cx="236220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0" name="Picture 4" descr="http://www.combonianos.com/MNDigital/fauna/animales/gacel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850" y="3124200"/>
            <a:ext cx="2266950" cy="152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10" name="Text Box 10"/>
          <p:cNvSpPr txBox="1">
            <a:spLocks noChangeArrowheads="1"/>
          </p:cNvSpPr>
          <p:nvPr/>
        </p:nvSpPr>
        <p:spPr bwMode="auto">
          <a:xfrm>
            <a:off x="457200" y="3200400"/>
            <a:ext cx="2819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b="1">
                <a:solidFill>
                  <a:schemeClr val="tx1"/>
                </a:solidFill>
              </a:rPr>
              <a:t>No, it’s was difficult</a:t>
            </a:r>
          </a:p>
        </p:txBody>
      </p:sp>
      <p:pic>
        <p:nvPicPr>
          <p:cNvPr id="153611" name="Picture 11" descr="http://www.sierradebaza.org/Fichas_fauna/04_03_jabali/img_jabali_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953000"/>
            <a:ext cx="2133600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12" name="Picture 12" descr="http://www.portalnet.org/images/mamut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983038"/>
            <a:ext cx="21336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13" name="Text Box 13"/>
          <p:cNvSpPr txBox="1">
            <a:spLocks noChangeArrowheads="1"/>
          </p:cNvSpPr>
          <p:nvPr/>
        </p:nvSpPr>
        <p:spPr bwMode="auto">
          <a:xfrm>
            <a:off x="2590800" y="3733800"/>
            <a:ext cx="3429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b="1">
                <a:solidFill>
                  <a:schemeClr val="tx1"/>
                </a:solidFill>
              </a:rPr>
              <a:t>Animals are stronger, bigger and faster than men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6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6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3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3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0" grpId="0" autoUpdateAnimBg="0"/>
      <p:bldP spid="153613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50825"/>
            <a:ext cx="8229600" cy="1190625"/>
          </a:xfrm>
        </p:spPr>
        <p:txBody>
          <a:bodyPr/>
          <a:lstStyle/>
          <a:p>
            <a:pPr eaLnBrk="1" hangingPunct="1">
              <a:buClr>
                <a:srgbClr val="FF9933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_tradnl" sz="4000" b="1" smtClean="0">
                <a:solidFill>
                  <a:srgbClr val="CC3300"/>
                </a:solidFill>
                <a:latin typeface="Comic Sans MS" pitchFamily="66" charset="0"/>
              </a:rPr>
              <a:t>LIFE IN PREHISTORY</a:t>
            </a:r>
            <a: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  <a:t/>
            </a:r>
            <a:b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</a:br>
            <a:r>
              <a:rPr lang="ca-ES" sz="2400" b="1" smtClean="0">
                <a:latin typeface="Comic Sans MS" pitchFamily="66" charset="0"/>
              </a:rPr>
              <a:t>The fight for survival</a:t>
            </a:r>
          </a:p>
        </p:txBody>
      </p:sp>
      <p:sp>
        <p:nvSpPr>
          <p:cNvPr id="23555" name="AutoShape 3"/>
          <p:cNvSpPr>
            <a:spLocks noChangeAspect="1" noChangeArrowheads="1"/>
          </p:cNvSpPr>
          <p:nvPr/>
        </p:nvSpPr>
        <p:spPr bwMode="auto">
          <a:xfrm>
            <a:off x="3246438" y="2454275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755650" y="2349500"/>
            <a:ext cx="9144000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395288" y="1295400"/>
            <a:ext cx="50403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500"/>
              </a:spcBef>
              <a:buFont typeface="Comic Sans MS" pitchFamily="66" charset="0"/>
              <a:buNone/>
            </a:pPr>
            <a:r>
              <a:rPr lang="es-ES_tradnl" sz="3200" b="1">
                <a:solidFill>
                  <a:srgbClr val="000000"/>
                </a:solidFill>
              </a:rPr>
              <a:t>Survival was no easy...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381000" y="18288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sz="2400" b="1">
                <a:solidFill>
                  <a:schemeClr val="tx1"/>
                </a:solidFill>
              </a:rPr>
              <a:t>There were a lot of problems!</a:t>
            </a:r>
          </a:p>
        </p:txBody>
      </p:sp>
      <p:sp>
        <p:nvSpPr>
          <p:cNvPr id="80905" name="Text Box 9"/>
          <p:cNvSpPr txBox="1">
            <a:spLocks noChangeArrowheads="1"/>
          </p:cNvSpPr>
          <p:nvPr/>
        </p:nvSpPr>
        <p:spPr bwMode="auto">
          <a:xfrm>
            <a:off x="457200" y="2438400"/>
            <a:ext cx="7848600" cy="366713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b="1">
                <a:solidFill>
                  <a:schemeClr val="tx1"/>
                </a:solidFill>
              </a:rPr>
              <a:t>Fishing was easy?</a:t>
            </a:r>
          </a:p>
        </p:txBody>
      </p:sp>
      <p:sp>
        <p:nvSpPr>
          <p:cNvPr id="155656" name="Text Box 8"/>
          <p:cNvSpPr txBox="1">
            <a:spLocks noChangeArrowheads="1"/>
          </p:cNvSpPr>
          <p:nvPr/>
        </p:nvSpPr>
        <p:spPr bwMode="auto">
          <a:xfrm>
            <a:off x="457200" y="3200400"/>
            <a:ext cx="2819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b="1">
                <a:solidFill>
                  <a:schemeClr val="tx1"/>
                </a:solidFill>
              </a:rPr>
              <a:t>No, it’s was difficult</a:t>
            </a:r>
          </a:p>
        </p:txBody>
      </p:sp>
      <p:sp>
        <p:nvSpPr>
          <p:cNvPr id="155657" name="Text Box 9"/>
          <p:cNvSpPr txBox="1">
            <a:spLocks noChangeArrowheads="1"/>
          </p:cNvSpPr>
          <p:nvPr/>
        </p:nvSpPr>
        <p:spPr bwMode="auto">
          <a:xfrm>
            <a:off x="2590800" y="3733800"/>
            <a:ext cx="3429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b="1">
                <a:solidFill>
                  <a:schemeClr val="tx1"/>
                </a:solidFill>
              </a:rPr>
              <a:t>Fishers are faster than men</a:t>
            </a:r>
          </a:p>
        </p:txBody>
      </p:sp>
      <p:pic>
        <p:nvPicPr>
          <p:cNvPr id="155658" name="Picture 10" descr="http://www.devonflyfishing.co.uk/salmon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419600"/>
            <a:ext cx="2614613" cy="177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5659" name="Picture 11" descr="http://www.omco.org/coleccion/ediciones/edicion232/images_edic232/truch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724400"/>
            <a:ext cx="2419350" cy="181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5660" name="Picture 12" descr="http://www.forrestfishings.co.uk/gallery/main.php/d/43-2/Leaping+Salmo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200400"/>
            <a:ext cx="2489200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9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5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5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5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5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5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5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5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5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5" grpId="0" animBg="1" autoUpdateAnimBg="0"/>
      <p:bldP spid="155656" grpId="0" autoUpdateAnimBg="0"/>
      <p:bldP spid="155657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50825"/>
            <a:ext cx="8229600" cy="1190625"/>
          </a:xfrm>
        </p:spPr>
        <p:txBody>
          <a:bodyPr/>
          <a:lstStyle/>
          <a:p>
            <a:pPr eaLnBrk="1" hangingPunct="1">
              <a:buClr>
                <a:srgbClr val="FF9933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_tradnl" sz="4000" b="1" smtClean="0">
                <a:solidFill>
                  <a:srgbClr val="CC3300"/>
                </a:solidFill>
                <a:latin typeface="Comic Sans MS" pitchFamily="66" charset="0"/>
              </a:rPr>
              <a:t>LIFE IN PREHISTORY</a:t>
            </a:r>
            <a: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  <a:t/>
            </a:r>
            <a:b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</a:br>
            <a:r>
              <a:rPr lang="ca-ES" sz="3200" b="1" smtClean="0">
                <a:latin typeface="Comic Sans MS" pitchFamily="66" charset="0"/>
              </a:rPr>
              <a:t>The fight for survival</a:t>
            </a:r>
          </a:p>
        </p:txBody>
      </p:sp>
      <p:sp>
        <p:nvSpPr>
          <p:cNvPr id="24579" name="AutoShape 3"/>
          <p:cNvSpPr>
            <a:spLocks noChangeAspect="1" noChangeArrowheads="1"/>
          </p:cNvSpPr>
          <p:nvPr/>
        </p:nvSpPr>
        <p:spPr bwMode="auto">
          <a:xfrm>
            <a:off x="3246438" y="2454275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755650" y="2349500"/>
            <a:ext cx="9144000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395288" y="1484313"/>
            <a:ext cx="504031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500"/>
              </a:spcBef>
              <a:buFont typeface="Comic Sans MS" pitchFamily="66" charset="0"/>
              <a:buNone/>
            </a:pPr>
            <a:r>
              <a:rPr lang="es-ES_tradnl" sz="3200" b="1">
                <a:solidFill>
                  <a:srgbClr val="000000"/>
                </a:solidFill>
              </a:rPr>
              <a:t>Survival was no easy...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6629400" y="27432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sz="2400" b="1">
                <a:solidFill>
                  <a:schemeClr val="tx1"/>
                </a:solidFill>
              </a:rPr>
              <a:t>Solution!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457200" y="2209800"/>
            <a:ext cx="7848600" cy="366713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b="1">
                <a:solidFill>
                  <a:schemeClr val="tx1"/>
                </a:solidFill>
              </a:rPr>
              <a:t>Was hunting difficult? Was fishing difficult?</a:t>
            </a:r>
          </a:p>
        </p:txBody>
      </p:sp>
      <p:sp>
        <p:nvSpPr>
          <p:cNvPr id="85005" name="Text Box 13"/>
          <p:cNvSpPr txBox="1">
            <a:spLocks noChangeArrowheads="1"/>
          </p:cNvSpPr>
          <p:nvPr/>
        </p:nvSpPr>
        <p:spPr bwMode="auto">
          <a:xfrm>
            <a:off x="457200" y="3352800"/>
            <a:ext cx="8229600" cy="4572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sz="2400" b="1">
                <a:solidFill>
                  <a:schemeClr val="tx1"/>
                </a:solidFill>
              </a:rPr>
              <a:t>They learnt to shape stones into tools or weapons</a:t>
            </a:r>
          </a:p>
        </p:txBody>
      </p:sp>
      <p:pic>
        <p:nvPicPr>
          <p:cNvPr id="85006" name="Picture 14" descr="F:\clil\tools\untitled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962400"/>
            <a:ext cx="3886200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007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114800"/>
            <a:ext cx="1524000" cy="101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5008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5257800"/>
            <a:ext cx="790575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5009" name="Picture 1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4343400"/>
            <a:ext cx="1165225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5011" name="AutoShape 19"/>
          <p:cNvSpPr>
            <a:spLocks noChangeArrowheads="1"/>
          </p:cNvSpPr>
          <p:nvPr/>
        </p:nvSpPr>
        <p:spPr bwMode="auto">
          <a:xfrm>
            <a:off x="4495800" y="4876800"/>
            <a:ext cx="990600" cy="533400"/>
          </a:xfrm>
          <a:prstGeom prst="rightArrow">
            <a:avLst>
              <a:gd name="adj1" fmla="val 50000"/>
              <a:gd name="adj2" fmla="val 46429"/>
            </a:avLst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5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5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50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5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5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5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5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5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50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50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5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5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05" grpId="0" animBg="1" autoUpdateAnimBg="0"/>
      <p:bldP spid="85011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539750" y="2276475"/>
            <a:ext cx="66246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endParaRPr lang="es-ES"/>
          </a:p>
        </p:txBody>
      </p:sp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828800"/>
            <a:ext cx="1584325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352800"/>
            <a:ext cx="1439863" cy="112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68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087938"/>
            <a:ext cx="1223963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8682" name="Text Box 10"/>
          <p:cNvSpPr>
            <a:spLocks noChangeArrowheads="1"/>
          </p:cNvSpPr>
          <p:nvPr>
            <p:ph type="title" idx="4294967295"/>
          </p:nvPr>
        </p:nvSpPr>
        <p:spPr>
          <a:xfrm>
            <a:off x="2514600" y="1981200"/>
            <a:ext cx="6096000" cy="838200"/>
          </a:xfrm>
          <a:solidFill>
            <a:srgbClr val="FFFF66"/>
          </a:solidFill>
        </p:spPr>
        <p:txBody>
          <a:bodyPr/>
          <a:lstStyle/>
          <a:p>
            <a:pPr algn="l" eaLnBrk="1" hangingPunct="1">
              <a:spcBef>
                <a:spcPct val="50000"/>
              </a:spcBef>
            </a:pPr>
            <a:r>
              <a:rPr lang="es-ES" sz="2400" b="1" smtClean="0">
                <a:solidFill>
                  <a:schemeClr val="tx1"/>
                </a:solidFill>
              </a:rPr>
              <a:t>Shaping                  into tools or weapons</a:t>
            </a:r>
          </a:p>
        </p:txBody>
      </p:sp>
      <p:sp>
        <p:nvSpPr>
          <p:cNvPr id="28683" name="Text Box 11"/>
          <p:cNvSpPr txBox="1">
            <a:spLocks noChangeArrowheads="1"/>
          </p:cNvSpPr>
          <p:nvPr/>
        </p:nvSpPr>
        <p:spPr bwMode="auto">
          <a:xfrm>
            <a:off x="2590800" y="5181600"/>
            <a:ext cx="5715000" cy="8382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sz="2400" b="1">
                <a:solidFill>
                  <a:schemeClr val="tx1"/>
                </a:solidFill>
              </a:rPr>
              <a:t>Shaping  </a:t>
            </a:r>
            <a:r>
              <a:rPr lang="es-ES" sz="2400" b="1">
                <a:solidFill>
                  <a:srgbClr val="CC3300"/>
                </a:solidFill>
              </a:rPr>
              <a:t>           </a:t>
            </a:r>
            <a:r>
              <a:rPr lang="es-ES" sz="2400" b="1">
                <a:solidFill>
                  <a:schemeClr val="tx1"/>
                </a:solidFill>
              </a:rPr>
              <a:t> into tools or weapons</a:t>
            </a:r>
          </a:p>
        </p:txBody>
      </p:sp>
      <p:sp>
        <p:nvSpPr>
          <p:cNvPr id="28684" name="Text Box 12"/>
          <p:cNvSpPr txBox="1">
            <a:spLocks noChangeArrowheads="1"/>
          </p:cNvSpPr>
          <p:nvPr/>
        </p:nvSpPr>
        <p:spPr bwMode="auto">
          <a:xfrm>
            <a:off x="2514600" y="3429000"/>
            <a:ext cx="5715000" cy="8382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sz="2400" b="1">
                <a:solidFill>
                  <a:schemeClr val="tx1"/>
                </a:solidFill>
              </a:rPr>
              <a:t>Shaping              into tools or weapons</a:t>
            </a:r>
          </a:p>
        </p:txBody>
      </p:sp>
      <p:sp>
        <p:nvSpPr>
          <p:cNvPr id="28685" name="Text Box 13"/>
          <p:cNvSpPr txBox="1">
            <a:spLocks noChangeArrowheads="1"/>
          </p:cNvSpPr>
          <p:nvPr/>
        </p:nvSpPr>
        <p:spPr bwMode="auto">
          <a:xfrm>
            <a:off x="762000" y="838200"/>
            <a:ext cx="746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sz="2400" b="1">
                <a:solidFill>
                  <a:schemeClr val="tx1"/>
                </a:solidFill>
              </a:rPr>
              <a:t>Shaping only stones?</a:t>
            </a:r>
          </a:p>
        </p:txBody>
      </p:sp>
      <p:sp>
        <p:nvSpPr>
          <p:cNvPr id="28686" name="Text Box 14"/>
          <p:cNvSpPr txBox="1">
            <a:spLocks noChangeArrowheads="1"/>
          </p:cNvSpPr>
          <p:nvPr/>
        </p:nvSpPr>
        <p:spPr bwMode="auto">
          <a:xfrm>
            <a:off x="4038600" y="2133600"/>
            <a:ext cx="129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sz="2400" b="1">
                <a:solidFill>
                  <a:srgbClr val="CC3300"/>
                </a:solidFill>
              </a:rPr>
              <a:t>bones</a:t>
            </a:r>
          </a:p>
        </p:txBody>
      </p:sp>
      <p:sp>
        <p:nvSpPr>
          <p:cNvPr id="28687" name="Text Box 15"/>
          <p:cNvSpPr txBox="1">
            <a:spLocks noChangeArrowheads="1"/>
          </p:cNvSpPr>
          <p:nvPr/>
        </p:nvSpPr>
        <p:spPr bwMode="auto">
          <a:xfrm>
            <a:off x="3962400" y="3657600"/>
            <a:ext cx="129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sz="2400" b="1">
                <a:solidFill>
                  <a:srgbClr val="CC3300"/>
                </a:solidFill>
              </a:rPr>
              <a:t>wood</a:t>
            </a:r>
          </a:p>
        </p:txBody>
      </p:sp>
      <p:sp>
        <p:nvSpPr>
          <p:cNvPr id="28688" name="Text Box 16"/>
          <p:cNvSpPr txBox="1">
            <a:spLocks noChangeArrowheads="1"/>
          </p:cNvSpPr>
          <p:nvPr/>
        </p:nvSpPr>
        <p:spPr bwMode="auto">
          <a:xfrm>
            <a:off x="4038600" y="5410200"/>
            <a:ext cx="129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sz="2400" b="1">
                <a:solidFill>
                  <a:srgbClr val="CC3300"/>
                </a:solidFill>
              </a:rPr>
              <a:t>horns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8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86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86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2" grpId="0" animBg="1" autoUpdateAnimBg="0"/>
      <p:bldP spid="28683" grpId="0" animBg="1" autoUpdateAnimBg="0"/>
      <p:bldP spid="28684" grpId="0" animBg="1" autoUpdateAnimBg="0"/>
      <p:bldP spid="28685" grpId="0" autoUpdateAnimBg="0"/>
      <p:bldP spid="28686" grpId="0" autoUpdateAnimBg="0"/>
      <p:bldP spid="28687" grpId="0" autoUpdateAnimBg="0"/>
      <p:bldP spid="28688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52600" y="228600"/>
            <a:ext cx="8229600" cy="1190625"/>
          </a:xfrm>
        </p:spPr>
        <p:txBody>
          <a:bodyPr/>
          <a:lstStyle/>
          <a:p>
            <a:pPr eaLnBrk="1" hangingPunct="1">
              <a:buClr>
                <a:srgbClr val="FF9933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_tradnl" sz="4000" b="1" smtClean="0">
                <a:solidFill>
                  <a:srgbClr val="CC3300"/>
                </a:solidFill>
                <a:latin typeface="Comic Sans MS" pitchFamily="66" charset="0"/>
              </a:rPr>
              <a:t>LIFE IN PREHISTORY</a:t>
            </a:r>
            <a: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  <a:t/>
            </a:r>
            <a:b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</a:br>
            <a:endParaRPr lang="ca-ES" sz="3200" b="1" smtClean="0">
              <a:latin typeface="Comic Sans MS" pitchFamily="66" charset="0"/>
            </a:endParaRPr>
          </a:p>
        </p:txBody>
      </p:sp>
      <p:sp>
        <p:nvSpPr>
          <p:cNvPr id="26627" name="AutoShape 3"/>
          <p:cNvSpPr>
            <a:spLocks noChangeAspect="1" noChangeArrowheads="1"/>
          </p:cNvSpPr>
          <p:nvPr/>
        </p:nvSpPr>
        <p:spPr bwMode="auto">
          <a:xfrm>
            <a:off x="3246438" y="2454275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755650" y="2349500"/>
            <a:ext cx="9144000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pic>
        <p:nvPicPr>
          <p:cNvPr id="26629" name="Picture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57200"/>
            <a:ext cx="1481138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6630" name="Text Box 20"/>
          <p:cNvSpPr txBox="1">
            <a:spLocks noChangeArrowheads="1"/>
          </p:cNvSpPr>
          <p:nvPr/>
        </p:nvSpPr>
        <p:spPr bwMode="auto">
          <a:xfrm>
            <a:off x="990600" y="1981200"/>
            <a:ext cx="16002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500"/>
              </a:spcBef>
            </a:pPr>
            <a:r>
              <a:rPr lang="en-US" sz="1200" b="1">
                <a:solidFill>
                  <a:srgbClr val="000000"/>
                </a:solidFill>
              </a:rPr>
              <a:t>THE USES OF FIRE</a:t>
            </a:r>
          </a:p>
        </p:txBody>
      </p:sp>
      <p:sp>
        <p:nvSpPr>
          <p:cNvPr id="26631" name="Text Box 21"/>
          <p:cNvSpPr txBox="1">
            <a:spLocks noChangeArrowheads="1"/>
          </p:cNvSpPr>
          <p:nvPr/>
        </p:nvSpPr>
        <p:spPr bwMode="auto">
          <a:xfrm>
            <a:off x="3505200" y="2209800"/>
            <a:ext cx="5184775" cy="671513"/>
          </a:xfrm>
          <a:prstGeom prst="rect">
            <a:avLst/>
          </a:prstGeom>
          <a:solidFill>
            <a:srgbClr val="BBE0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125"/>
              </a:spcBef>
            </a:pPr>
            <a:r>
              <a:rPr lang="es-ES_tradnl" sz="2000" b="1">
                <a:solidFill>
                  <a:srgbClr val="000000"/>
                </a:solidFill>
              </a:rPr>
              <a:t>THE METAL AGES</a:t>
            </a:r>
            <a:r>
              <a:rPr lang="es-ES_tradnl" sz="2000">
                <a:solidFill>
                  <a:srgbClr val="000000"/>
                </a:solidFill>
              </a:rPr>
              <a:t>:</a:t>
            </a:r>
            <a:r>
              <a:rPr lang="es-ES_tradnl">
                <a:solidFill>
                  <a:srgbClr val="000000"/>
                </a:solidFill>
              </a:rPr>
              <a:t> </a:t>
            </a:r>
            <a:r>
              <a:rPr lang="es-ES_tradnl" b="1">
                <a:solidFill>
                  <a:srgbClr val="000000"/>
                </a:solidFill>
              </a:rPr>
              <a:t>Humans learnt how to use fire to make metal tools and weapons.</a:t>
            </a:r>
          </a:p>
        </p:txBody>
      </p:sp>
      <p:sp>
        <p:nvSpPr>
          <p:cNvPr id="26632" name="Rectangle 22"/>
          <p:cNvSpPr>
            <a:spLocks noChangeArrowheads="1"/>
          </p:cNvSpPr>
          <p:nvPr/>
        </p:nvSpPr>
        <p:spPr bwMode="auto">
          <a:xfrm>
            <a:off x="2667000" y="1295400"/>
            <a:ext cx="64706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>
              <a:buFont typeface="Comic Sans MS" pitchFamily="66" charset="0"/>
              <a:buNone/>
            </a:pPr>
            <a:r>
              <a:rPr lang="es-ES_tradnl" sz="3200" b="1" i="1">
                <a:solidFill>
                  <a:srgbClr val="000000"/>
                </a:solidFill>
              </a:rPr>
              <a:t>More about tools and weapons...</a:t>
            </a:r>
          </a:p>
        </p:txBody>
      </p:sp>
      <p:sp>
        <p:nvSpPr>
          <p:cNvPr id="26633" name="Rectangle 23"/>
          <p:cNvSpPr>
            <a:spLocks noChangeArrowheads="1"/>
          </p:cNvSpPr>
          <p:nvPr/>
        </p:nvSpPr>
        <p:spPr bwMode="auto">
          <a:xfrm>
            <a:off x="304800" y="304800"/>
            <a:ext cx="2286000" cy="198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pic>
        <p:nvPicPr>
          <p:cNvPr id="89112" name="Picture 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514600"/>
            <a:ext cx="1949450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9113" name="Picture 2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276600"/>
            <a:ext cx="2362200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9114" name="Picture 2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352800"/>
            <a:ext cx="2854325" cy="305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9115" name="AutoShape 27"/>
          <p:cNvSpPr>
            <a:spLocks noChangeArrowheads="1"/>
          </p:cNvSpPr>
          <p:nvPr/>
        </p:nvSpPr>
        <p:spPr bwMode="auto">
          <a:xfrm>
            <a:off x="2362200" y="40386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89116" name="AutoShape 28"/>
          <p:cNvSpPr>
            <a:spLocks noChangeArrowheads="1"/>
          </p:cNvSpPr>
          <p:nvPr/>
        </p:nvSpPr>
        <p:spPr bwMode="auto">
          <a:xfrm>
            <a:off x="2362200" y="5638800"/>
            <a:ext cx="3200400" cy="304800"/>
          </a:xfrm>
          <a:prstGeom prst="rightArrow">
            <a:avLst>
              <a:gd name="adj1" fmla="val 50000"/>
              <a:gd name="adj2" fmla="val 262500"/>
            </a:avLst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9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9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9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9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9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9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9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9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9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9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115" grpId="0" animBg="1" autoUpdateAnimBg="0"/>
      <p:bldP spid="89116" grpId="0" animBg="1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1750"/>
            <a:ext cx="8229600" cy="1312863"/>
          </a:xfrm>
        </p:spPr>
        <p:txBody>
          <a:bodyPr/>
          <a:lstStyle/>
          <a:p>
            <a:pPr eaLnBrk="1" hangingPunct="1">
              <a:buClr>
                <a:srgbClr val="FF9933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b="1" smtClean="0">
                <a:solidFill>
                  <a:srgbClr val="CC3300"/>
                </a:solidFill>
                <a:latin typeface="Comic Sans MS" pitchFamily="66" charset="0"/>
              </a:rPr>
              <a:t>LIFE IN PREHISTORY</a:t>
            </a:r>
            <a:r>
              <a:rPr lang="en-US" sz="4000" b="1" smtClean="0">
                <a:solidFill>
                  <a:srgbClr val="FF9933"/>
                </a:solidFill>
                <a:latin typeface="Comic Sans MS" pitchFamily="66" charset="0"/>
              </a:rPr>
              <a:t/>
            </a:r>
            <a:br>
              <a:rPr lang="en-US" sz="4000" b="1" smtClean="0">
                <a:solidFill>
                  <a:srgbClr val="FF9933"/>
                </a:solidFill>
                <a:latin typeface="Comic Sans MS" pitchFamily="66" charset="0"/>
              </a:rPr>
            </a:br>
            <a:endParaRPr lang="en-US" sz="4000" b="1" smtClean="0">
              <a:solidFill>
                <a:srgbClr val="FF9933"/>
              </a:solidFill>
              <a:latin typeface="Comic Sans MS" pitchFamily="66" charset="0"/>
            </a:endParaRPr>
          </a:p>
        </p:txBody>
      </p:sp>
      <p:sp>
        <p:nvSpPr>
          <p:cNvPr id="27651" name="Text Box 2"/>
          <p:cNvSpPr txBox="1">
            <a:spLocks noChangeArrowheads="1"/>
          </p:cNvSpPr>
          <p:nvPr/>
        </p:nvSpPr>
        <p:spPr bwMode="auto">
          <a:xfrm>
            <a:off x="539750" y="2276475"/>
            <a:ext cx="66246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endParaRPr lang="es-ES"/>
          </a:p>
        </p:txBody>
      </p:sp>
      <p:sp>
        <p:nvSpPr>
          <p:cNvPr id="27652" name="Text Box 3"/>
          <p:cNvSpPr txBox="1">
            <a:spLocks noChangeArrowheads="1"/>
          </p:cNvSpPr>
          <p:nvPr/>
        </p:nvSpPr>
        <p:spPr bwMode="auto">
          <a:xfrm>
            <a:off x="323850" y="836613"/>
            <a:ext cx="8640763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2250"/>
              </a:spcBef>
            </a:pPr>
            <a:r>
              <a:rPr lang="es-ES_tradnl" sz="3600" b="1">
                <a:solidFill>
                  <a:srgbClr val="000000"/>
                </a:solidFill>
              </a:rPr>
              <a:t>Let’s make a prehistoric tool…</a:t>
            </a:r>
          </a:p>
        </p:txBody>
      </p:sp>
      <p:pic>
        <p:nvPicPr>
          <p:cNvPr id="2765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916113"/>
            <a:ext cx="3819525" cy="254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7654" name="Text Box 5"/>
          <p:cNvSpPr txBox="1">
            <a:spLocks noChangeArrowheads="1"/>
          </p:cNvSpPr>
          <p:nvPr/>
        </p:nvSpPr>
        <p:spPr bwMode="auto">
          <a:xfrm>
            <a:off x="611188" y="1916113"/>
            <a:ext cx="31686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500"/>
              </a:spcBef>
            </a:pPr>
            <a:r>
              <a:rPr lang="es-ES_tradnl" sz="2400" b="1">
                <a:solidFill>
                  <a:srgbClr val="000000"/>
                </a:solidFill>
              </a:rPr>
              <a:t>We need…</a:t>
            </a:r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609600" y="3124200"/>
            <a:ext cx="784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500"/>
              </a:spcBef>
              <a:buFont typeface="Arial" charset="0"/>
              <a:buChar char="•"/>
            </a:pPr>
            <a:r>
              <a:rPr lang="es-ES_tradnl" sz="2400" b="1">
                <a:solidFill>
                  <a:srgbClr val="000000"/>
                </a:solidFill>
              </a:rPr>
              <a:t>A stone</a:t>
            </a:r>
          </a:p>
        </p:txBody>
      </p:sp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609600" y="3886200"/>
            <a:ext cx="784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500"/>
              </a:spcBef>
              <a:buFont typeface="Arial" charset="0"/>
              <a:buChar char="•"/>
            </a:pPr>
            <a:r>
              <a:rPr lang="es-ES_tradnl" sz="2400" b="1">
                <a:solidFill>
                  <a:srgbClr val="000000"/>
                </a:solidFill>
              </a:rPr>
              <a:t>A stick</a:t>
            </a:r>
          </a:p>
        </p:txBody>
      </p: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609600" y="4648200"/>
            <a:ext cx="784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500"/>
              </a:spcBef>
              <a:buFont typeface="Arial" charset="0"/>
              <a:buChar char="•"/>
            </a:pPr>
            <a:r>
              <a:rPr lang="es-ES_tradnl" sz="2400" b="1">
                <a:solidFill>
                  <a:srgbClr val="000000"/>
                </a:solidFill>
              </a:rPr>
              <a:t>Something to join the stone and the stick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6" grpId="0" autoUpdateAnimBg="0"/>
      <p:bldP spid="30728" grpId="0" autoUpdateAnimBg="0"/>
      <p:bldP spid="30729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50825"/>
            <a:ext cx="8229600" cy="1190625"/>
          </a:xfrm>
        </p:spPr>
        <p:txBody>
          <a:bodyPr/>
          <a:lstStyle/>
          <a:p>
            <a:pPr eaLnBrk="1" hangingPunct="1">
              <a:buClr>
                <a:srgbClr val="FF9933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_tradnl" sz="4000" b="1" smtClean="0">
                <a:solidFill>
                  <a:srgbClr val="CC3300"/>
                </a:solidFill>
                <a:latin typeface="Comic Sans MS" pitchFamily="66" charset="0"/>
              </a:rPr>
              <a:t>LIFE IN PREHISTORY</a:t>
            </a:r>
            <a: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  <a:t/>
            </a:r>
            <a:b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</a:br>
            <a:r>
              <a:rPr lang="ca-ES" sz="2400" b="1" smtClean="0">
                <a:latin typeface="Comic Sans MS" pitchFamily="66" charset="0"/>
              </a:rPr>
              <a:t>The fight for survival</a:t>
            </a:r>
          </a:p>
        </p:txBody>
      </p:sp>
      <p:sp>
        <p:nvSpPr>
          <p:cNvPr id="28675" name="AutoShape 3"/>
          <p:cNvSpPr>
            <a:spLocks noChangeAspect="1" noChangeArrowheads="1"/>
          </p:cNvSpPr>
          <p:nvPr/>
        </p:nvSpPr>
        <p:spPr bwMode="auto">
          <a:xfrm>
            <a:off x="3246438" y="2454275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755650" y="2349500"/>
            <a:ext cx="9144000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395288" y="1295400"/>
            <a:ext cx="50403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500"/>
              </a:spcBef>
              <a:buFont typeface="Comic Sans MS" pitchFamily="66" charset="0"/>
              <a:buNone/>
            </a:pPr>
            <a:r>
              <a:rPr lang="es-ES_tradnl" sz="3200" b="1">
                <a:solidFill>
                  <a:srgbClr val="000000"/>
                </a:solidFill>
              </a:rPr>
              <a:t>Survival was no easy...</a:t>
            </a: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381000" y="18288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sz="2400" b="1">
                <a:solidFill>
                  <a:schemeClr val="tx1"/>
                </a:solidFill>
              </a:rPr>
              <a:t>There were a lot of problems!</a:t>
            </a:r>
          </a:p>
        </p:txBody>
      </p:sp>
      <p:sp>
        <p:nvSpPr>
          <p:cNvPr id="28679" name="Text Box 9"/>
          <p:cNvSpPr txBox="1">
            <a:spLocks noChangeArrowheads="1"/>
          </p:cNvSpPr>
          <p:nvPr/>
        </p:nvSpPr>
        <p:spPr bwMode="auto">
          <a:xfrm>
            <a:off x="457200" y="2438400"/>
            <a:ext cx="7848600" cy="366713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b="1">
                <a:solidFill>
                  <a:schemeClr val="tx1"/>
                </a:solidFill>
              </a:rPr>
              <a:t>Could they hunt and fish always?</a:t>
            </a:r>
          </a:p>
        </p:txBody>
      </p:sp>
      <p:sp>
        <p:nvSpPr>
          <p:cNvPr id="165896" name="Text Box 8"/>
          <p:cNvSpPr txBox="1">
            <a:spLocks noChangeArrowheads="1"/>
          </p:cNvSpPr>
          <p:nvPr/>
        </p:nvSpPr>
        <p:spPr bwMode="auto">
          <a:xfrm>
            <a:off x="457200" y="3200400"/>
            <a:ext cx="6324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b="1">
                <a:solidFill>
                  <a:schemeClr val="tx1"/>
                </a:solidFill>
              </a:rPr>
              <a:t>No, it’s difficult to find animals during the cold winter</a:t>
            </a:r>
          </a:p>
        </p:txBody>
      </p:sp>
      <p:pic>
        <p:nvPicPr>
          <p:cNvPr id="82962" name="Picture 18" descr="C:\Documents and Settings\roser\Mis documentos\Mis imágenes\Nueva carpeta (3)\Wint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657600"/>
            <a:ext cx="3962400" cy="29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58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5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6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50825"/>
            <a:ext cx="8229600" cy="1190625"/>
          </a:xfrm>
        </p:spPr>
        <p:txBody>
          <a:bodyPr/>
          <a:lstStyle/>
          <a:p>
            <a:pPr eaLnBrk="1" hangingPunct="1">
              <a:buClr>
                <a:srgbClr val="FF9933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_tradnl" sz="4000" b="1" smtClean="0">
                <a:solidFill>
                  <a:srgbClr val="CC3300"/>
                </a:solidFill>
                <a:latin typeface="Comic Sans MS" pitchFamily="66" charset="0"/>
              </a:rPr>
              <a:t>LIFE IN PREHISTORY</a:t>
            </a:r>
            <a: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  <a:t/>
            </a:r>
            <a:b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</a:br>
            <a:r>
              <a:rPr lang="ca-ES" sz="3200" b="1" smtClean="0">
                <a:latin typeface="Comic Sans MS" pitchFamily="66" charset="0"/>
              </a:rPr>
              <a:t>The fight for survival</a:t>
            </a:r>
          </a:p>
        </p:txBody>
      </p:sp>
      <p:sp>
        <p:nvSpPr>
          <p:cNvPr id="29699" name="AutoShape 3"/>
          <p:cNvSpPr>
            <a:spLocks noChangeAspect="1" noChangeArrowheads="1"/>
          </p:cNvSpPr>
          <p:nvPr/>
        </p:nvSpPr>
        <p:spPr bwMode="auto">
          <a:xfrm>
            <a:off x="3246438" y="2454275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755650" y="2349500"/>
            <a:ext cx="9144000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395288" y="1484313"/>
            <a:ext cx="504031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500"/>
              </a:spcBef>
              <a:buFont typeface="Comic Sans MS" pitchFamily="66" charset="0"/>
              <a:buNone/>
            </a:pPr>
            <a:r>
              <a:rPr lang="es-ES_tradnl" sz="3200" b="1">
                <a:solidFill>
                  <a:srgbClr val="000000"/>
                </a:solidFill>
              </a:rPr>
              <a:t>Survival was no easy...</a:t>
            </a:r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6629400" y="25908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sz="2400" b="1">
                <a:solidFill>
                  <a:schemeClr val="tx1"/>
                </a:solidFill>
              </a:rPr>
              <a:t>Solution!</a:t>
            </a:r>
          </a:p>
        </p:txBody>
      </p:sp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457200" y="2209800"/>
            <a:ext cx="7848600" cy="366713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b="1">
                <a:solidFill>
                  <a:schemeClr val="tx1"/>
                </a:solidFill>
              </a:rPr>
              <a:t>Difficulties to hunt and fish during the cold winter?</a:t>
            </a:r>
          </a:p>
        </p:txBody>
      </p:sp>
      <p:sp>
        <p:nvSpPr>
          <p:cNvPr id="87048" name="Text Box 8"/>
          <p:cNvSpPr txBox="1">
            <a:spLocks noChangeArrowheads="1"/>
          </p:cNvSpPr>
          <p:nvPr/>
        </p:nvSpPr>
        <p:spPr bwMode="auto">
          <a:xfrm>
            <a:off x="457200" y="2971800"/>
            <a:ext cx="7772400" cy="4572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sz="2400" b="1">
                <a:solidFill>
                  <a:schemeClr val="tx1"/>
                </a:solidFill>
              </a:rPr>
              <a:t>They learnt to take care of animals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571500" y="6156325"/>
            <a:ext cx="5219700" cy="3968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>
            <a:lvl1pPr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s-ES_tradnl" sz="2000" b="1" smtClean="0">
                <a:solidFill>
                  <a:srgbClr val="C00000"/>
                </a:solidFill>
              </a:rPr>
              <a:t>People learnt to take care of animals…</a:t>
            </a:r>
            <a:endParaRPr lang="es-ES" sz="2000" b="1" smtClean="0">
              <a:solidFill>
                <a:srgbClr val="C0000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5400675" y="6156325"/>
            <a:ext cx="3286125" cy="3968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>
            <a:lvl1pPr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s-ES_tradnl" sz="2000" b="1" smtClean="0">
                <a:solidFill>
                  <a:srgbClr val="C00000"/>
                </a:solidFill>
              </a:rPr>
              <a:t>in NEOLITHIC</a:t>
            </a:r>
            <a:endParaRPr lang="es-ES" sz="2000" b="1" smtClean="0">
              <a:solidFill>
                <a:srgbClr val="C00000"/>
              </a:solidFill>
            </a:endParaRPr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581400"/>
            <a:ext cx="3962400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8" grpId="0" animBg="1" autoUpdateAnimBg="0"/>
      <p:bldP spid="18" grpId="0" animBg="1" autoUpdateAnimBg="0"/>
      <p:bldP spid="21" grpId="0" animBg="1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0"/>
            <a:ext cx="8229600" cy="1312863"/>
          </a:xfrm>
        </p:spPr>
        <p:txBody>
          <a:bodyPr/>
          <a:lstStyle/>
          <a:p>
            <a:pPr eaLnBrk="1" hangingPunct="1">
              <a:buClr>
                <a:srgbClr val="FF9933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b="1" smtClean="0">
                <a:solidFill>
                  <a:srgbClr val="CC3300"/>
                </a:solidFill>
                <a:latin typeface="Comic Sans MS" pitchFamily="66" charset="0"/>
              </a:rPr>
              <a:t>LIFE IN PREHISTORY</a:t>
            </a:r>
          </a:p>
        </p:txBody>
      </p:sp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539750" y="2276475"/>
            <a:ext cx="66246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endParaRPr lang="es-ES"/>
          </a:p>
        </p:txBody>
      </p:sp>
      <p:pic>
        <p:nvPicPr>
          <p:cNvPr id="3072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09600"/>
            <a:ext cx="1481138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0725" name="Text Box 4"/>
          <p:cNvSpPr txBox="1">
            <a:spLocks noChangeArrowheads="1"/>
          </p:cNvSpPr>
          <p:nvPr/>
        </p:nvSpPr>
        <p:spPr bwMode="auto">
          <a:xfrm>
            <a:off x="1219200" y="1905000"/>
            <a:ext cx="16002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500"/>
              </a:spcBef>
            </a:pPr>
            <a:r>
              <a:rPr lang="en-US" sz="1200" b="1">
                <a:solidFill>
                  <a:srgbClr val="000000"/>
                </a:solidFill>
              </a:rPr>
              <a:t>THE USES OF FIRE</a:t>
            </a:r>
          </a:p>
        </p:txBody>
      </p:sp>
      <p:sp>
        <p:nvSpPr>
          <p:cNvPr id="30726" name="Rectangle 5"/>
          <p:cNvSpPr>
            <a:spLocks noChangeArrowheads="1"/>
          </p:cNvSpPr>
          <p:nvPr/>
        </p:nvSpPr>
        <p:spPr bwMode="auto">
          <a:xfrm>
            <a:off x="304800" y="3200400"/>
            <a:ext cx="8642350" cy="3124200"/>
          </a:xfrm>
          <a:prstGeom prst="rect">
            <a:avLst/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446463"/>
            <a:ext cx="2743200" cy="1658937"/>
          </a:xfrm>
          <a:prstGeom prst="rect">
            <a:avLst/>
          </a:prstGeom>
          <a:noFill/>
          <a:ln w="324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3403600"/>
            <a:ext cx="1968500" cy="208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0488" name="Picture 8"/>
          <p:cNvPicPr>
            <a:picLocks noChangeAspect="1" noChangeArrowheads="1"/>
          </p:cNvPicPr>
          <p:nvPr/>
        </p:nvPicPr>
        <p:blipFill>
          <a:blip r:embed="rId6">
            <a:lum bright="66000" contrast="66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327400"/>
            <a:ext cx="1905000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457200" y="5181600"/>
            <a:ext cx="29702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1125"/>
              </a:spcBef>
            </a:pPr>
            <a:r>
              <a:rPr lang="en-US">
                <a:solidFill>
                  <a:srgbClr val="000000"/>
                </a:solidFill>
              </a:rPr>
              <a:t>He is </a:t>
            </a:r>
            <a:r>
              <a:rPr lang="en-US" b="1">
                <a:solidFill>
                  <a:srgbClr val="000000"/>
                </a:solidFill>
              </a:rPr>
              <a:t>roasting</a:t>
            </a:r>
            <a:r>
              <a:rPr lang="en-US">
                <a:solidFill>
                  <a:srgbClr val="000000"/>
                </a:solidFill>
              </a:rPr>
              <a:t> some meat</a:t>
            </a: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2971800" y="5876925"/>
            <a:ext cx="3429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125"/>
              </a:spcBef>
            </a:pPr>
            <a:r>
              <a:rPr lang="en-US">
                <a:solidFill>
                  <a:srgbClr val="000000"/>
                </a:solidFill>
              </a:rPr>
              <a:t>The vegetables soup is </a:t>
            </a:r>
            <a:r>
              <a:rPr lang="en-US" b="1">
                <a:solidFill>
                  <a:srgbClr val="000000"/>
                </a:solidFill>
              </a:rPr>
              <a:t>boiling</a:t>
            </a: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6643688" y="5575300"/>
            <a:ext cx="22717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125"/>
              </a:spcBef>
            </a:pPr>
            <a:r>
              <a:rPr lang="en-US">
                <a:solidFill>
                  <a:srgbClr val="000000"/>
                </a:solidFill>
              </a:rPr>
              <a:t>He is </a:t>
            </a:r>
            <a:r>
              <a:rPr lang="en-US" b="1">
                <a:solidFill>
                  <a:srgbClr val="000000"/>
                </a:solidFill>
              </a:rPr>
              <a:t>baking</a:t>
            </a:r>
            <a:r>
              <a:rPr lang="en-US">
                <a:solidFill>
                  <a:srgbClr val="000000"/>
                </a:solidFill>
              </a:rPr>
              <a:t> bread</a:t>
            </a: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3581400" y="1981200"/>
            <a:ext cx="5184775" cy="946150"/>
          </a:xfrm>
          <a:prstGeom prst="rect">
            <a:avLst/>
          </a:prstGeom>
          <a:solidFill>
            <a:srgbClr val="BBE0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125"/>
              </a:spcBef>
            </a:pPr>
            <a:r>
              <a:rPr lang="es-ES_tradnl" sz="2000" b="1">
                <a:solidFill>
                  <a:srgbClr val="000000"/>
                </a:solidFill>
              </a:rPr>
              <a:t>COOKING FOOD</a:t>
            </a:r>
            <a:r>
              <a:rPr lang="es-ES_tradnl" sz="2000">
                <a:solidFill>
                  <a:srgbClr val="000000"/>
                </a:solidFill>
              </a:rPr>
              <a:t>:</a:t>
            </a:r>
            <a:r>
              <a:rPr lang="es-ES_tradnl">
                <a:solidFill>
                  <a:srgbClr val="000000"/>
                </a:solidFill>
              </a:rPr>
              <a:t> </a:t>
            </a:r>
            <a:r>
              <a:rPr lang="es-ES_tradnl" b="1">
                <a:solidFill>
                  <a:srgbClr val="000000"/>
                </a:solidFill>
              </a:rPr>
              <a:t>Humans learnt how to use fire to cook, so their diet became healthy and tasty</a:t>
            </a:r>
          </a:p>
        </p:txBody>
      </p:sp>
      <p:sp>
        <p:nvSpPr>
          <p:cNvPr id="30734" name="Rectangle 14"/>
          <p:cNvSpPr>
            <a:spLocks noChangeArrowheads="1"/>
          </p:cNvSpPr>
          <p:nvPr/>
        </p:nvSpPr>
        <p:spPr bwMode="auto">
          <a:xfrm>
            <a:off x="5029200" y="1295400"/>
            <a:ext cx="36988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>
              <a:buFont typeface="Comic Sans MS" pitchFamily="66" charset="0"/>
              <a:buNone/>
            </a:pPr>
            <a:r>
              <a:rPr lang="es-ES_tradnl" sz="3200" b="1" i="1">
                <a:solidFill>
                  <a:srgbClr val="000000"/>
                </a:solidFill>
              </a:rPr>
              <a:t>More about food...</a:t>
            </a:r>
          </a:p>
        </p:txBody>
      </p:sp>
      <p:sp>
        <p:nvSpPr>
          <p:cNvPr id="30735" name="Rectangle 16"/>
          <p:cNvSpPr>
            <a:spLocks noChangeArrowheads="1"/>
          </p:cNvSpPr>
          <p:nvPr/>
        </p:nvSpPr>
        <p:spPr bwMode="auto">
          <a:xfrm>
            <a:off x="228600" y="457200"/>
            <a:ext cx="2667000" cy="1828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9" grpId="0" autoUpdateAnimBg="0"/>
      <p:bldP spid="20490" grpId="0" autoUpdateAnimBg="0"/>
      <p:bldP spid="20491" grpId="0" autoUpdateAnimBg="0"/>
      <p:bldP spid="20492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"/>
          <p:cNvSpPr txBox="1">
            <a:spLocks noChangeArrowheads="1"/>
          </p:cNvSpPr>
          <p:nvPr/>
        </p:nvSpPr>
        <p:spPr bwMode="auto">
          <a:xfrm>
            <a:off x="323850" y="3355975"/>
            <a:ext cx="84248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endParaRPr lang="es-ES"/>
          </a:p>
        </p:txBody>
      </p:sp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03238"/>
            <a:ext cx="8459787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539750" y="3060700"/>
            <a:ext cx="75596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endParaRPr lang="es-ES"/>
          </a:p>
        </p:txBody>
      </p:sp>
      <p:pic>
        <p:nvPicPr>
          <p:cNvPr id="410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88" y="3051175"/>
            <a:ext cx="612775" cy="94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457200" y="50625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endParaRPr lang="es-ES"/>
          </a:p>
        </p:txBody>
      </p:sp>
      <p:sp>
        <p:nvSpPr>
          <p:cNvPr id="4103" name="AutoShape 6"/>
          <p:cNvSpPr>
            <a:spLocks noChangeArrowheads="1"/>
          </p:cNvSpPr>
          <p:nvPr/>
        </p:nvSpPr>
        <p:spPr bwMode="auto">
          <a:xfrm>
            <a:off x="1439863" y="107950"/>
            <a:ext cx="2879725" cy="1439863"/>
          </a:xfrm>
          <a:prstGeom prst="irregularSeal2">
            <a:avLst/>
          </a:prstGeom>
          <a:noFill/>
          <a:ln w="72000">
            <a:solidFill>
              <a:srgbClr val="83CA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4104" name="Text Box 7"/>
          <p:cNvSpPr txBox="1">
            <a:spLocks noChangeArrowheads="1"/>
          </p:cNvSpPr>
          <p:nvPr/>
        </p:nvSpPr>
        <p:spPr bwMode="auto">
          <a:xfrm>
            <a:off x="2879725" y="287338"/>
            <a:ext cx="720725" cy="91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 sz="5400" b="1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539750" y="4786313"/>
            <a:ext cx="7380288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marL="342900" indent="-342900" eaLnBrk="0" hangingPunct="0"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1363" indent="-284163" eaLnBrk="0" hangingPunct="0"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lvl="1" eaLnBrk="1" hangingPunct="1">
              <a:lnSpc>
                <a:spcPct val="80000"/>
              </a:lnSpc>
              <a:spcBef>
                <a:spcPts val="800"/>
              </a:spcBef>
            </a:pPr>
            <a:r>
              <a:rPr lang="es-ES_tradnl" sz="4000" b="1">
                <a:solidFill>
                  <a:srgbClr val="000000"/>
                </a:solidFill>
              </a:rPr>
              <a:t>BC = Before Christ 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-395288" y="5562600"/>
            <a:ext cx="9539288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marL="342900" indent="-342900" eaLnBrk="0" hangingPunct="0"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1363" indent="-284163" eaLnBrk="0" hangingPunct="0"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lvl="1" algn="l" eaLnBrk="1" hangingPunct="1">
              <a:lnSpc>
                <a:spcPct val="80000"/>
              </a:lnSpc>
              <a:spcBef>
                <a:spcPts val="800"/>
              </a:spcBef>
            </a:pPr>
            <a:r>
              <a:rPr lang="es-ES_tradnl" sz="2400" b="1">
                <a:solidFill>
                  <a:srgbClr val="000000"/>
                </a:solidFill>
              </a:rPr>
              <a:t>THE YEARS</a:t>
            </a:r>
            <a:r>
              <a:rPr lang="es-ES_tradnl" sz="3200" b="1">
                <a:solidFill>
                  <a:srgbClr val="000000"/>
                </a:solidFill>
              </a:rPr>
              <a:t> </a:t>
            </a:r>
            <a:r>
              <a:rPr lang="es-ES_tradnl" sz="7200" b="1">
                <a:solidFill>
                  <a:srgbClr val="CC3300"/>
                </a:solidFill>
              </a:rPr>
              <a:t>B</a:t>
            </a:r>
            <a:r>
              <a:rPr lang="es-ES_tradnl" sz="2400" b="1">
                <a:solidFill>
                  <a:srgbClr val="CC3300"/>
                </a:solidFill>
              </a:rPr>
              <a:t>EFORE</a:t>
            </a:r>
            <a:r>
              <a:rPr lang="es-ES_tradnl" sz="2400" b="1">
                <a:solidFill>
                  <a:srgbClr val="B84700"/>
                </a:solidFill>
              </a:rPr>
              <a:t> </a:t>
            </a:r>
            <a:r>
              <a:rPr lang="es-ES_tradnl" sz="2400" b="1">
                <a:solidFill>
                  <a:srgbClr val="000000"/>
                </a:solidFill>
              </a:rPr>
              <a:t>THE BIRTH OF JESUS</a:t>
            </a:r>
            <a:r>
              <a:rPr lang="es-ES_tradnl" sz="3200" b="1">
                <a:solidFill>
                  <a:srgbClr val="B84700"/>
                </a:solidFill>
              </a:rPr>
              <a:t> </a:t>
            </a:r>
            <a:r>
              <a:rPr lang="es-ES_tradnl" sz="7200" b="1">
                <a:solidFill>
                  <a:srgbClr val="CC3300"/>
                </a:solidFill>
              </a:rPr>
              <a:t>C</a:t>
            </a:r>
            <a:r>
              <a:rPr lang="es-ES_tradnl" sz="2400" b="1">
                <a:solidFill>
                  <a:srgbClr val="CC3300"/>
                </a:solidFill>
              </a:rPr>
              <a:t>HRIST </a:t>
            </a:r>
          </a:p>
        </p:txBody>
      </p:sp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3025775"/>
            <a:ext cx="1439862" cy="111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6840538" y="3440113"/>
            <a:ext cx="3419475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 sz="1600" b="1">
                <a:solidFill>
                  <a:srgbClr val="000000"/>
                </a:solidFill>
              </a:rPr>
              <a:t>Jesus Christ was</a:t>
            </a:r>
          </a:p>
          <a:p>
            <a:pPr algn="l" eaLnBrk="1" hangingPunct="1"/>
            <a:r>
              <a:rPr lang="en-US" sz="1600" b="1">
                <a:solidFill>
                  <a:srgbClr val="000000"/>
                </a:solidFill>
              </a:rPr>
              <a:t>born in the year 0</a:t>
            </a:r>
          </a:p>
        </p:txBody>
      </p:sp>
      <p:sp>
        <p:nvSpPr>
          <p:cNvPr id="5132" name="AutoShape 12"/>
          <p:cNvSpPr>
            <a:spLocks noChangeArrowheads="1"/>
          </p:cNvSpPr>
          <p:nvPr/>
        </p:nvSpPr>
        <p:spPr bwMode="auto">
          <a:xfrm>
            <a:off x="6300788" y="2627313"/>
            <a:ext cx="3240087" cy="2160587"/>
          </a:xfrm>
          <a:prstGeom prst="irregularSeal2">
            <a:avLst/>
          </a:prstGeom>
          <a:noFill/>
          <a:ln w="720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3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3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8" grpId="0" autoUpdateAnimBg="0"/>
      <p:bldP spid="5129" grpId="0" autoUpdateAnimBg="0"/>
      <p:bldP spid="5131" grpId="0" autoUpdateAnimBg="0"/>
      <p:bldP spid="513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50825"/>
            <a:ext cx="8229600" cy="1190625"/>
          </a:xfrm>
        </p:spPr>
        <p:txBody>
          <a:bodyPr/>
          <a:lstStyle/>
          <a:p>
            <a:pPr eaLnBrk="1" hangingPunct="1">
              <a:buClr>
                <a:srgbClr val="FF9933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_tradnl" sz="4000" b="1" smtClean="0">
                <a:solidFill>
                  <a:srgbClr val="CC3300"/>
                </a:solidFill>
                <a:latin typeface="Comic Sans MS" pitchFamily="66" charset="0"/>
              </a:rPr>
              <a:t>LIFE IN PREHISTORY</a:t>
            </a:r>
            <a: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  <a:t/>
            </a:r>
            <a:b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</a:br>
            <a:r>
              <a:rPr lang="ca-ES" sz="3200" b="1" smtClean="0">
                <a:latin typeface="Comic Sans MS" pitchFamily="66" charset="0"/>
              </a:rPr>
              <a:t>The fight for survival</a:t>
            </a:r>
          </a:p>
        </p:txBody>
      </p:sp>
      <p:sp>
        <p:nvSpPr>
          <p:cNvPr id="31747" name="Rectangle 4"/>
          <p:cNvSpPr>
            <a:spLocks noChangeArrowheads="1"/>
          </p:cNvSpPr>
          <p:nvPr/>
        </p:nvSpPr>
        <p:spPr bwMode="auto">
          <a:xfrm>
            <a:off x="0" y="2408238"/>
            <a:ext cx="9144000" cy="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31748" name="AutoShape 5"/>
          <p:cNvSpPr>
            <a:spLocks noChangeAspect="1" noChangeArrowheads="1"/>
          </p:cNvSpPr>
          <p:nvPr/>
        </p:nvSpPr>
        <p:spPr bwMode="auto">
          <a:xfrm>
            <a:off x="3246438" y="2454275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31749" name="Rectangle 6"/>
          <p:cNvSpPr>
            <a:spLocks noChangeArrowheads="1"/>
          </p:cNvSpPr>
          <p:nvPr/>
        </p:nvSpPr>
        <p:spPr bwMode="auto">
          <a:xfrm>
            <a:off x="755650" y="2349500"/>
            <a:ext cx="9144000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31750" name="Rectangle 15"/>
          <p:cNvSpPr>
            <a:spLocks noChangeArrowheads="1"/>
          </p:cNvSpPr>
          <p:nvPr/>
        </p:nvSpPr>
        <p:spPr bwMode="auto">
          <a:xfrm>
            <a:off x="2971800" y="1600200"/>
            <a:ext cx="37798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>
              <a:buFont typeface="Comic Sans MS" pitchFamily="66" charset="0"/>
              <a:buNone/>
            </a:pPr>
            <a:r>
              <a:rPr lang="es-ES_tradnl" sz="3200" b="1">
                <a:solidFill>
                  <a:srgbClr val="000000"/>
                </a:solidFill>
                <a:latin typeface="Comic Sans MS" pitchFamily="66" charset="0"/>
              </a:rPr>
              <a:t>Getting protection</a:t>
            </a:r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457200" y="3581400"/>
            <a:ext cx="8991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s-ES"/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0" y="2971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0" y="2362200"/>
            <a:ext cx="914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b="1">
                <a:solidFill>
                  <a:schemeClr val="tx1"/>
                </a:solidFill>
                <a:latin typeface="Comic Sans MS" pitchFamily="66" charset="0"/>
              </a:rPr>
              <a:t>During the Palaeolithic people </a:t>
            </a:r>
            <a:r>
              <a:rPr lang="es-ES" b="1">
                <a:solidFill>
                  <a:srgbClr val="000000"/>
                </a:solidFill>
                <a:latin typeface="Comic Sans MS" pitchFamily="66" charset="0"/>
              </a:rPr>
              <a:t>moved from one place to another... </a:t>
            </a:r>
          </a:p>
        </p:txBody>
      </p:sp>
      <p:pic>
        <p:nvPicPr>
          <p:cNvPr id="172042" name="Picture 10" descr="http://www.zoobotanicojerez.com/typo3temp/pics/0b2714c5c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048000"/>
            <a:ext cx="24384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2043" name="Picture 11" descr="http://membres.lycos.fr/roethlisberger1/moyo/zapot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048000"/>
            <a:ext cx="2819400" cy="179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2044" name="Text Box 12"/>
          <p:cNvSpPr txBox="1">
            <a:spLocks noChangeArrowheads="1"/>
          </p:cNvSpPr>
          <p:nvPr/>
        </p:nvSpPr>
        <p:spPr bwMode="auto">
          <a:xfrm>
            <a:off x="0" y="5043488"/>
            <a:ext cx="9144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b="1">
                <a:solidFill>
                  <a:schemeClr val="tx1"/>
                </a:solidFill>
                <a:latin typeface="Comic Sans MS" pitchFamily="66" charset="0"/>
              </a:rPr>
              <a:t>... looking for food</a:t>
            </a:r>
            <a:endParaRPr lang="es-ES" b="1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172045" name="Text Box 13"/>
          <p:cNvSpPr txBox="1">
            <a:spLocks noChangeArrowheads="1"/>
          </p:cNvSpPr>
          <p:nvPr/>
        </p:nvSpPr>
        <p:spPr bwMode="auto">
          <a:xfrm>
            <a:off x="2438400" y="5867400"/>
            <a:ext cx="594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400" b="1">
                <a:solidFill>
                  <a:schemeClr val="tx1"/>
                </a:solidFill>
                <a:latin typeface="Comic Sans MS" pitchFamily="66" charset="0"/>
              </a:rPr>
              <a:t>In Palaeolithic people were </a:t>
            </a:r>
            <a:r>
              <a:rPr lang="es-ES" sz="2400" b="1">
                <a:solidFill>
                  <a:srgbClr val="CC3300"/>
                </a:solidFill>
                <a:latin typeface="Comic Sans MS" pitchFamily="66" charset="0"/>
              </a:rPr>
              <a:t>NOMADIC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2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2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2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2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2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2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2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2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44" grpId="0" autoUpdateAnimBg="0"/>
      <p:bldP spid="172045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50825"/>
            <a:ext cx="8229600" cy="1190625"/>
          </a:xfrm>
        </p:spPr>
        <p:txBody>
          <a:bodyPr/>
          <a:lstStyle/>
          <a:p>
            <a:pPr eaLnBrk="1" hangingPunct="1">
              <a:buClr>
                <a:srgbClr val="FF9933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_tradnl" sz="4000" b="1" smtClean="0">
                <a:solidFill>
                  <a:srgbClr val="CC3300"/>
                </a:solidFill>
                <a:latin typeface="Comic Sans MS" pitchFamily="66" charset="0"/>
              </a:rPr>
              <a:t>LIFE IN PREHISTORY</a:t>
            </a:r>
            <a: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  <a:t/>
            </a:r>
            <a:b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</a:br>
            <a:r>
              <a:rPr lang="ca-ES" sz="2400" b="1" smtClean="0">
                <a:latin typeface="Comic Sans MS" pitchFamily="66" charset="0"/>
              </a:rPr>
              <a:t>The fight for survival</a:t>
            </a:r>
          </a:p>
        </p:txBody>
      </p:sp>
      <p:sp>
        <p:nvSpPr>
          <p:cNvPr id="32771" name="AutoShape 3"/>
          <p:cNvSpPr>
            <a:spLocks noChangeAspect="1" noChangeArrowheads="1"/>
          </p:cNvSpPr>
          <p:nvPr/>
        </p:nvSpPr>
        <p:spPr bwMode="auto">
          <a:xfrm>
            <a:off x="3246438" y="2454275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755650" y="2349500"/>
            <a:ext cx="9144000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395288" y="1295400"/>
            <a:ext cx="50403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500"/>
              </a:spcBef>
              <a:buFont typeface="Comic Sans MS" pitchFamily="66" charset="0"/>
              <a:buNone/>
            </a:pPr>
            <a:r>
              <a:rPr lang="es-ES_tradnl" sz="3200" b="1">
                <a:solidFill>
                  <a:srgbClr val="000000"/>
                </a:solidFill>
              </a:rPr>
              <a:t>Survival was no easy...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381000" y="18288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sz="2400" b="1">
                <a:solidFill>
                  <a:schemeClr val="tx1"/>
                </a:solidFill>
              </a:rPr>
              <a:t>There were a lot of problems!</a:t>
            </a:r>
          </a:p>
        </p:txBody>
      </p:sp>
      <p:sp>
        <p:nvSpPr>
          <p:cNvPr id="80905" name="Text Box 9"/>
          <p:cNvSpPr txBox="1">
            <a:spLocks noChangeArrowheads="1"/>
          </p:cNvSpPr>
          <p:nvPr/>
        </p:nvSpPr>
        <p:spPr bwMode="auto">
          <a:xfrm>
            <a:off x="457200" y="2438400"/>
            <a:ext cx="7848600" cy="366713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b="1">
                <a:solidFill>
                  <a:schemeClr val="tx1"/>
                </a:solidFill>
              </a:rPr>
              <a:t>When the weather is bad or during the nights, people need a shelter</a:t>
            </a:r>
          </a:p>
        </p:txBody>
      </p:sp>
      <p:pic>
        <p:nvPicPr>
          <p:cNvPr id="32776" name="Picture 8" descr="http://www.squirrelldesigns.co.uk/another%20rainy%20da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276600"/>
            <a:ext cx="2324100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7" name="Picture 9" descr="http://www.helsinki.fi/~vvnurmi/photos/snowy_view_to_neighbourhoo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276600"/>
            <a:ext cx="24003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8" name="Picture 10" descr="http://laetus.blogia.com/upload/20070415170741-lob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276600"/>
            <a:ext cx="236220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9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5" grpId="0" animBg="1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50825"/>
            <a:ext cx="8229600" cy="1190625"/>
          </a:xfrm>
        </p:spPr>
        <p:txBody>
          <a:bodyPr/>
          <a:lstStyle/>
          <a:p>
            <a:pPr eaLnBrk="1" hangingPunct="1">
              <a:buClr>
                <a:srgbClr val="FF9933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_tradnl" sz="4000" b="1" smtClean="0">
                <a:solidFill>
                  <a:srgbClr val="CC3300"/>
                </a:solidFill>
                <a:latin typeface="Comic Sans MS" pitchFamily="66" charset="0"/>
              </a:rPr>
              <a:t>LIFE IN PREHISTORY</a:t>
            </a:r>
            <a: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  <a:t/>
            </a:r>
            <a:b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</a:br>
            <a:r>
              <a:rPr lang="ca-ES" sz="3200" b="1" smtClean="0">
                <a:latin typeface="Comic Sans MS" pitchFamily="66" charset="0"/>
              </a:rPr>
              <a:t>The fight for survival</a:t>
            </a:r>
          </a:p>
        </p:txBody>
      </p:sp>
      <p:sp>
        <p:nvSpPr>
          <p:cNvPr id="33795" name="AutoShape 3"/>
          <p:cNvSpPr>
            <a:spLocks noChangeAspect="1" noChangeArrowheads="1"/>
          </p:cNvSpPr>
          <p:nvPr/>
        </p:nvSpPr>
        <p:spPr bwMode="auto">
          <a:xfrm>
            <a:off x="3246438" y="2454275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755650" y="2349500"/>
            <a:ext cx="9144000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395288" y="1484313"/>
            <a:ext cx="504031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500"/>
              </a:spcBef>
              <a:buFont typeface="Comic Sans MS" pitchFamily="66" charset="0"/>
              <a:buNone/>
            </a:pPr>
            <a:r>
              <a:rPr lang="es-ES_tradnl" sz="3200" b="1">
                <a:solidFill>
                  <a:srgbClr val="000000"/>
                </a:solidFill>
              </a:rPr>
              <a:t>Survival was no easy...</a:t>
            </a: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6629400" y="25908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sz="2400" b="1">
                <a:solidFill>
                  <a:schemeClr val="tx1"/>
                </a:solidFill>
              </a:rPr>
              <a:t>Solution!</a:t>
            </a:r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457200" y="2209800"/>
            <a:ext cx="7848600" cy="366713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b="1">
                <a:solidFill>
                  <a:srgbClr val="000000"/>
                </a:solidFill>
              </a:rPr>
              <a:t>Protection from bad weather, dangers</a:t>
            </a:r>
            <a:r>
              <a:rPr lang="es-ES" b="1">
                <a:solidFill>
                  <a:srgbClr val="000000"/>
                </a:solidFill>
                <a:latin typeface="Verdana" pitchFamily="34" charset="0"/>
              </a:rPr>
              <a:t>...?</a:t>
            </a:r>
          </a:p>
        </p:txBody>
      </p:sp>
      <p:sp>
        <p:nvSpPr>
          <p:cNvPr id="87048" name="Text Box 8"/>
          <p:cNvSpPr txBox="1">
            <a:spLocks noChangeArrowheads="1"/>
          </p:cNvSpPr>
          <p:nvPr/>
        </p:nvSpPr>
        <p:spPr bwMode="auto">
          <a:xfrm>
            <a:off x="457200" y="2971800"/>
            <a:ext cx="7772400" cy="4572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sz="2400" b="1">
                <a:solidFill>
                  <a:schemeClr val="tx1"/>
                </a:solidFill>
              </a:rPr>
              <a:t>They sheltered in caves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571500" y="6156325"/>
            <a:ext cx="3619500" cy="3968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>
            <a:lvl1pPr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s-ES_tradnl" sz="2000" b="1" smtClean="0">
                <a:solidFill>
                  <a:srgbClr val="C00000"/>
                </a:solidFill>
              </a:rPr>
              <a:t>People sheltered in caves…</a:t>
            </a:r>
            <a:endParaRPr lang="es-ES" sz="2000" b="1" smtClean="0">
              <a:solidFill>
                <a:srgbClr val="C0000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4038600" y="6172200"/>
            <a:ext cx="3286125" cy="3968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>
            <a:lvl1pPr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s-ES_tradnl" sz="2000" b="1" smtClean="0">
                <a:solidFill>
                  <a:srgbClr val="C00000"/>
                </a:solidFill>
              </a:rPr>
              <a:t>in PALAEOLITHIC</a:t>
            </a:r>
            <a:endParaRPr lang="es-ES" sz="2000" b="1" smtClean="0">
              <a:solidFill>
                <a:srgbClr val="C00000"/>
              </a:solidFill>
            </a:endParaRP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581400"/>
            <a:ext cx="2208213" cy="214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3804" name="Rectangle 12"/>
          <p:cNvSpPr>
            <a:spLocks noChangeArrowheads="1"/>
          </p:cNvSpPr>
          <p:nvPr/>
        </p:nvSpPr>
        <p:spPr bwMode="auto">
          <a:xfrm>
            <a:off x="514350" y="925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33805" name="Picture 13" descr="Cueva del Milodón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643313"/>
            <a:ext cx="3352800" cy="221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8" grpId="0" animBg="1" autoUpdateAnimBg="0"/>
      <p:bldP spid="18" grpId="0" animBg="1" autoUpdateAnimBg="0"/>
      <p:bldP spid="21" grpId="0" animBg="1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50825"/>
            <a:ext cx="8229600" cy="1190625"/>
          </a:xfrm>
        </p:spPr>
        <p:txBody>
          <a:bodyPr/>
          <a:lstStyle/>
          <a:p>
            <a:pPr eaLnBrk="1" hangingPunct="1">
              <a:buClr>
                <a:srgbClr val="FF9933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_tradnl" sz="4000" b="1" smtClean="0">
                <a:solidFill>
                  <a:srgbClr val="CC3300"/>
                </a:solidFill>
                <a:latin typeface="Comic Sans MS" pitchFamily="66" charset="0"/>
              </a:rPr>
              <a:t>LIFE IN PREHISTORY</a:t>
            </a:r>
            <a: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  <a:t/>
            </a:r>
            <a:b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</a:br>
            <a:r>
              <a:rPr lang="ca-ES" sz="3200" b="1" smtClean="0">
                <a:latin typeface="Comic Sans MS" pitchFamily="66" charset="0"/>
              </a:rPr>
              <a:t>The fight for survival</a:t>
            </a:r>
          </a:p>
        </p:txBody>
      </p:sp>
      <p:sp>
        <p:nvSpPr>
          <p:cNvPr id="34819" name="AutoShape 3"/>
          <p:cNvSpPr>
            <a:spLocks noChangeAspect="1" noChangeArrowheads="1"/>
          </p:cNvSpPr>
          <p:nvPr/>
        </p:nvSpPr>
        <p:spPr bwMode="auto">
          <a:xfrm>
            <a:off x="3246438" y="2454275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755650" y="2349500"/>
            <a:ext cx="9144000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395288" y="1484313"/>
            <a:ext cx="504031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500"/>
              </a:spcBef>
              <a:buFont typeface="Comic Sans MS" pitchFamily="66" charset="0"/>
              <a:buNone/>
            </a:pPr>
            <a:r>
              <a:rPr lang="es-ES_tradnl" sz="3200" b="1">
                <a:solidFill>
                  <a:srgbClr val="000000"/>
                </a:solidFill>
              </a:rPr>
              <a:t>Survival was no easy...</a:t>
            </a: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6629400" y="25908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sz="2400" b="1">
                <a:solidFill>
                  <a:schemeClr val="tx1"/>
                </a:solidFill>
              </a:rPr>
              <a:t>Solution!</a:t>
            </a:r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457200" y="2209800"/>
            <a:ext cx="7848600" cy="366713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b="1">
                <a:solidFill>
                  <a:srgbClr val="000000"/>
                </a:solidFill>
              </a:rPr>
              <a:t>But a cave is not a nice place to live</a:t>
            </a:r>
            <a:endParaRPr lang="es-ES" b="1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87048" name="Text Box 8"/>
          <p:cNvSpPr txBox="1">
            <a:spLocks noChangeArrowheads="1"/>
          </p:cNvSpPr>
          <p:nvPr/>
        </p:nvSpPr>
        <p:spPr bwMode="auto">
          <a:xfrm>
            <a:off x="457200" y="3048000"/>
            <a:ext cx="7772400" cy="4572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sz="2400" b="1">
                <a:solidFill>
                  <a:schemeClr val="tx1"/>
                </a:solidFill>
              </a:rPr>
              <a:t>They built huts                     They lived in settlements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571500" y="6156325"/>
            <a:ext cx="3619500" cy="3968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>
            <a:lvl1pPr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s-ES_tradnl" sz="2000" b="1" smtClean="0">
                <a:solidFill>
                  <a:srgbClr val="C00000"/>
                </a:solidFill>
              </a:rPr>
              <a:t>People lived in huts…</a:t>
            </a:r>
            <a:endParaRPr lang="es-ES" sz="2000" b="1" smtClean="0">
              <a:solidFill>
                <a:srgbClr val="C0000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4038600" y="6172200"/>
            <a:ext cx="3286125" cy="3968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>
            <a:lvl1pPr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algn="l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s-ES_tradnl" sz="2000" b="1" smtClean="0">
                <a:solidFill>
                  <a:srgbClr val="C00000"/>
                </a:solidFill>
              </a:rPr>
              <a:t>in NEOLITHIC</a:t>
            </a:r>
            <a:endParaRPr lang="es-ES" sz="2000" b="1" smtClean="0">
              <a:solidFill>
                <a:srgbClr val="C00000"/>
              </a:solidFill>
            </a:endParaRPr>
          </a:p>
        </p:txBody>
      </p:sp>
      <p:sp>
        <p:nvSpPr>
          <p:cNvPr id="34827" name="Rectangle 11"/>
          <p:cNvSpPr>
            <a:spLocks noChangeArrowheads="1"/>
          </p:cNvSpPr>
          <p:nvPr/>
        </p:nvSpPr>
        <p:spPr bwMode="auto">
          <a:xfrm>
            <a:off x="514350" y="925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57600"/>
            <a:ext cx="2255838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263" y="3657600"/>
            <a:ext cx="2446337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8" grpId="0" animBg="1" autoUpdateAnimBg="0"/>
      <p:bldP spid="18" grpId="0" animBg="1" autoUpdateAnimBg="0"/>
      <p:bldP spid="21" grpId="0" animBg="1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50825"/>
            <a:ext cx="8229600" cy="1190625"/>
          </a:xfrm>
        </p:spPr>
        <p:txBody>
          <a:bodyPr/>
          <a:lstStyle/>
          <a:p>
            <a:pPr eaLnBrk="1" hangingPunct="1">
              <a:buClr>
                <a:srgbClr val="FF9933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_tradnl" sz="4000" b="1" smtClean="0">
                <a:solidFill>
                  <a:srgbClr val="CC3300"/>
                </a:solidFill>
                <a:latin typeface="Comic Sans MS" pitchFamily="66" charset="0"/>
              </a:rPr>
              <a:t>LIFE IN PREHISTORY</a:t>
            </a:r>
            <a: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  <a:t/>
            </a:r>
            <a:b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</a:br>
            <a:r>
              <a:rPr lang="ca-ES" sz="3200" b="1" smtClean="0">
                <a:latin typeface="Comic Sans MS" pitchFamily="66" charset="0"/>
              </a:rPr>
              <a:t>The fight for survival</a:t>
            </a:r>
          </a:p>
        </p:txBody>
      </p:sp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0" y="2408238"/>
            <a:ext cx="9144000" cy="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35844" name="AutoShape 5"/>
          <p:cNvSpPr>
            <a:spLocks noChangeAspect="1" noChangeArrowheads="1"/>
          </p:cNvSpPr>
          <p:nvPr/>
        </p:nvSpPr>
        <p:spPr bwMode="auto">
          <a:xfrm>
            <a:off x="3246438" y="2454275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35845" name="Rectangle 6"/>
          <p:cNvSpPr>
            <a:spLocks noChangeArrowheads="1"/>
          </p:cNvSpPr>
          <p:nvPr/>
        </p:nvSpPr>
        <p:spPr bwMode="auto">
          <a:xfrm>
            <a:off x="755650" y="2349500"/>
            <a:ext cx="9144000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35846" name="Rectangle 15"/>
          <p:cNvSpPr>
            <a:spLocks noChangeArrowheads="1"/>
          </p:cNvSpPr>
          <p:nvPr/>
        </p:nvSpPr>
        <p:spPr bwMode="auto">
          <a:xfrm>
            <a:off x="2971800" y="1600200"/>
            <a:ext cx="37798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>
              <a:buFont typeface="Comic Sans MS" pitchFamily="66" charset="0"/>
              <a:buNone/>
            </a:pPr>
            <a:r>
              <a:rPr lang="es-ES_tradnl" sz="3200" b="1">
                <a:solidFill>
                  <a:srgbClr val="000000"/>
                </a:solidFill>
                <a:latin typeface="Comic Sans MS" pitchFamily="66" charset="0"/>
              </a:rPr>
              <a:t>Getting protection</a:t>
            </a: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457200" y="3581400"/>
            <a:ext cx="8991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s-ES"/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0" y="2971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0" y="2362200"/>
            <a:ext cx="914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b="1">
                <a:solidFill>
                  <a:schemeClr val="tx1"/>
                </a:solidFill>
                <a:latin typeface="Comic Sans MS" pitchFamily="66" charset="0"/>
              </a:rPr>
              <a:t>In Neolithic people learnt to farm the land and take care of animals</a:t>
            </a:r>
            <a:endParaRPr lang="es-ES" b="1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180234" name="Text Box 10"/>
          <p:cNvSpPr txBox="1">
            <a:spLocks noChangeArrowheads="1"/>
          </p:cNvSpPr>
          <p:nvPr/>
        </p:nvSpPr>
        <p:spPr bwMode="auto">
          <a:xfrm>
            <a:off x="0" y="5043488"/>
            <a:ext cx="9144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b="1">
                <a:solidFill>
                  <a:schemeClr val="tx1"/>
                </a:solidFill>
                <a:latin typeface="Comic Sans MS" pitchFamily="66" charset="0"/>
              </a:rPr>
              <a:t>... so they needed to live always in the same place</a:t>
            </a:r>
            <a:endParaRPr lang="es-ES" b="1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180235" name="Text Box 11"/>
          <p:cNvSpPr txBox="1">
            <a:spLocks noChangeArrowheads="1"/>
          </p:cNvSpPr>
          <p:nvPr/>
        </p:nvSpPr>
        <p:spPr bwMode="auto">
          <a:xfrm>
            <a:off x="1676400" y="5867400"/>
            <a:ext cx="670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400" b="1">
                <a:solidFill>
                  <a:schemeClr val="tx1"/>
                </a:solidFill>
                <a:latin typeface="Comic Sans MS" pitchFamily="66" charset="0"/>
              </a:rPr>
              <a:t>In Neolithic people became </a:t>
            </a:r>
            <a:r>
              <a:rPr lang="es-ES" sz="2400" b="1">
                <a:solidFill>
                  <a:srgbClr val="CC3300"/>
                </a:solidFill>
                <a:latin typeface="Comic Sans MS" pitchFamily="66" charset="0"/>
              </a:rPr>
              <a:t>SEDENTARY</a:t>
            </a:r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971800"/>
            <a:ext cx="2438400" cy="149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895600"/>
            <a:ext cx="2438400" cy="160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0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0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0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0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6" grpId="0" autoUpdateAnimBg="0"/>
      <p:bldP spid="180234" grpId="0" autoUpdateAnimBg="0"/>
      <p:bldP spid="180235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50825"/>
            <a:ext cx="8229600" cy="1190625"/>
          </a:xfrm>
        </p:spPr>
        <p:txBody>
          <a:bodyPr/>
          <a:lstStyle/>
          <a:p>
            <a:pPr eaLnBrk="1" hangingPunct="1">
              <a:buClr>
                <a:srgbClr val="FF9933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_tradnl" sz="4000" b="1" smtClean="0">
                <a:solidFill>
                  <a:srgbClr val="CC3300"/>
                </a:solidFill>
                <a:latin typeface="Comic Sans MS" pitchFamily="66" charset="0"/>
              </a:rPr>
              <a:t>LIFE IN PREHISTORY</a:t>
            </a:r>
            <a: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  <a:t/>
            </a:r>
            <a:b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</a:br>
            <a:r>
              <a:rPr lang="ca-ES" sz="2400" b="1" smtClean="0">
                <a:latin typeface="Comic Sans MS" pitchFamily="66" charset="0"/>
              </a:rPr>
              <a:t>The fight for survival</a:t>
            </a:r>
          </a:p>
        </p:txBody>
      </p:sp>
      <p:sp>
        <p:nvSpPr>
          <p:cNvPr id="36867" name="AutoShape 3"/>
          <p:cNvSpPr>
            <a:spLocks noChangeAspect="1" noChangeArrowheads="1"/>
          </p:cNvSpPr>
          <p:nvPr/>
        </p:nvSpPr>
        <p:spPr bwMode="auto">
          <a:xfrm>
            <a:off x="3246438" y="2454275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755650" y="2349500"/>
            <a:ext cx="9144000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395288" y="1295400"/>
            <a:ext cx="50403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500"/>
              </a:spcBef>
              <a:buFont typeface="Comic Sans MS" pitchFamily="66" charset="0"/>
              <a:buNone/>
            </a:pPr>
            <a:r>
              <a:rPr lang="es-ES_tradnl" sz="3200" b="1">
                <a:solidFill>
                  <a:srgbClr val="000000"/>
                </a:solidFill>
              </a:rPr>
              <a:t>Survival was no easy...</a:t>
            </a:r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381000" y="18288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sz="2400" b="1">
                <a:solidFill>
                  <a:schemeClr val="tx1"/>
                </a:solidFill>
              </a:rPr>
              <a:t>There were a lot of problems!</a:t>
            </a:r>
          </a:p>
        </p:txBody>
      </p:sp>
      <p:sp>
        <p:nvSpPr>
          <p:cNvPr id="36871" name="Text Box 9"/>
          <p:cNvSpPr txBox="1">
            <a:spLocks noChangeArrowheads="1"/>
          </p:cNvSpPr>
          <p:nvPr/>
        </p:nvSpPr>
        <p:spPr bwMode="auto">
          <a:xfrm>
            <a:off x="457200" y="2438400"/>
            <a:ext cx="7848600" cy="366713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b="1">
                <a:solidFill>
                  <a:schemeClr val="tx1"/>
                </a:solidFill>
              </a:rPr>
              <a:t>Sometimes they need to go out for food</a:t>
            </a:r>
          </a:p>
        </p:txBody>
      </p:sp>
      <p:pic>
        <p:nvPicPr>
          <p:cNvPr id="182280" name="Picture 8" descr="http://www.wallpapersmix.com/fondos2/0/2/25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352800"/>
            <a:ext cx="34290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2281" name="Text Box 9"/>
          <p:cNvSpPr txBox="1">
            <a:spLocks noChangeArrowheads="1"/>
          </p:cNvSpPr>
          <p:nvPr/>
        </p:nvSpPr>
        <p:spPr bwMode="auto">
          <a:xfrm>
            <a:off x="4784725" y="4075113"/>
            <a:ext cx="3536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s-ES" b="1">
                <a:solidFill>
                  <a:schemeClr val="tx1"/>
                </a:solidFill>
              </a:rPr>
              <a:t>It’s very cold outside in winter!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2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2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2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2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81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1190625"/>
          </a:xfrm>
        </p:spPr>
        <p:txBody>
          <a:bodyPr/>
          <a:lstStyle/>
          <a:p>
            <a:pPr eaLnBrk="1" hangingPunct="1">
              <a:buClr>
                <a:srgbClr val="FF9933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_tradnl" sz="4000" b="1" smtClean="0">
                <a:solidFill>
                  <a:srgbClr val="CC3300"/>
                </a:solidFill>
                <a:latin typeface="Comic Sans MS" pitchFamily="66" charset="0"/>
              </a:rPr>
              <a:t>LIFE IN PREHISTORY</a:t>
            </a:r>
            <a: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  <a:t/>
            </a:r>
            <a:b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</a:br>
            <a:r>
              <a:rPr lang="ca-ES" sz="2400" b="1" smtClean="0">
                <a:latin typeface="Comic Sans MS" pitchFamily="66" charset="0"/>
              </a:rPr>
              <a:t>The fight for survival</a:t>
            </a:r>
          </a:p>
        </p:txBody>
      </p:sp>
      <p:sp>
        <p:nvSpPr>
          <p:cNvPr id="37891" name="AutoShape 3"/>
          <p:cNvSpPr>
            <a:spLocks noChangeAspect="1" noChangeArrowheads="1"/>
          </p:cNvSpPr>
          <p:nvPr/>
        </p:nvSpPr>
        <p:spPr bwMode="auto">
          <a:xfrm>
            <a:off x="3246438" y="2454275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755650" y="2349500"/>
            <a:ext cx="9144000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395288" y="1066800"/>
            <a:ext cx="50403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500"/>
              </a:spcBef>
              <a:buFont typeface="Comic Sans MS" pitchFamily="66" charset="0"/>
              <a:buNone/>
            </a:pPr>
            <a:r>
              <a:rPr lang="es-ES_tradnl" sz="3200" b="1">
                <a:solidFill>
                  <a:srgbClr val="000000"/>
                </a:solidFill>
              </a:rPr>
              <a:t>Survival was no easy...</a:t>
            </a:r>
          </a:p>
        </p:txBody>
      </p:sp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6934200" y="20574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sz="2400" b="1">
                <a:solidFill>
                  <a:schemeClr val="tx1"/>
                </a:solidFill>
              </a:rPr>
              <a:t>Solution!</a:t>
            </a:r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457200" y="1676400"/>
            <a:ext cx="7848600" cy="366713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b="1">
                <a:solidFill>
                  <a:srgbClr val="000000"/>
                </a:solidFill>
              </a:rPr>
              <a:t>Cold outside?</a:t>
            </a:r>
            <a:endParaRPr lang="es-ES" b="1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87048" name="Text Box 8"/>
          <p:cNvSpPr txBox="1">
            <a:spLocks noChangeArrowheads="1"/>
          </p:cNvSpPr>
          <p:nvPr/>
        </p:nvSpPr>
        <p:spPr bwMode="auto">
          <a:xfrm>
            <a:off x="457200" y="2514600"/>
            <a:ext cx="7772400" cy="4572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sz="2400" b="1">
                <a:solidFill>
                  <a:schemeClr val="tx1"/>
                </a:solidFill>
              </a:rPr>
              <a:t>They learnt to make clothes with animal skins</a:t>
            </a:r>
          </a:p>
        </p:txBody>
      </p:sp>
      <p:sp>
        <p:nvSpPr>
          <p:cNvPr id="37897" name="Rectangle 9"/>
          <p:cNvSpPr>
            <a:spLocks noChangeArrowheads="1"/>
          </p:cNvSpPr>
          <p:nvPr/>
        </p:nvSpPr>
        <p:spPr bwMode="auto">
          <a:xfrm>
            <a:off x="514350" y="925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417888"/>
            <a:ext cx="1639887" cy="123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429000"/>
            <a:ext cx="2039938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9638" y="3429000"/>
            <a:ext cx="1579562" cy="247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38" y="3214688"/>
            <a:ext cx="1439862" cy="204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105400"/>
            <a:ext cx="1905000" cy="149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179388" y="5334000"/>
            <a:ext cx="28082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000"/>
              </a:spcBef>
            </a:pPr>
            <a:r>
              <a:rPr lang="es-ES_tradnl" sz="1400" b="1">
                <a:solidFill>
                  <a:srgbClr val="000000"/>
                </a:solidFill>
              </a:rPr>
              <a:t>1: Men hunt an animal…</a:t>
            </a:r>
          </a:p>
        </p:txBody>
      </p:sp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2209800" y="4724400"/>
            <a:ext cx="28082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000"/>
              </a:spcBef>
            </a:pPr>
            <a:r>
              <a:rPr lang="es-ES_tradnl" sz="1400" b="1">
                <a:solidFill>
                  <a:srgbClr val="000000"/>
                </a:solidFill>
              </a:rPr>
              <a:t>2 : … so they get a skin.</a:t>
            </a:r>
          </a:p>
        </p:txBody>
      </p:sp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4724400" y="4572000"/>
            <a:ext cx="2808288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875"/>
              </a:spcBef>
            </a:pPr>
            <a:r>
              <a:rPr lang="es-ES_tradnl" sz="1400" b="1">
                <a:solidFill>
                  <a:srgbClr val="000000"/>
                </a:solidFill>
              </a:rPr>
              <a:t>3: She is tanning the skin</a:t>
            </a:r>
          </a:p>
        </p:txBody>
      </p:sp>
      <p:sp>
        <p:nvSpPr>
          <p:cNvPr id="24589" name="Text Box 13"/>
          <p:cNvSpPr txBox="1">
            <a:spLocks noChangeArrowheads="1"/>
          </p:cNvSpPr>
          <p:nvPr/>
        </p:nvSpPr>
        <p:spPr bwMode="auto">
          <a:xfrm>
            <a:off x="1143000" y="6324600"/>
            <a:ext cx="338455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ts val="875"/>
              </a:spcBef>
            </a:pPr>
            <a:r>
              <a:rPr lang="es-ES_tradnl" sz="1400" b="1">
                <a:solidFill>
                  <a:srgbClr val="000000"/>
                </a:solidFill>
              </a:rPr>
              <a:t>5: Here you are, a beautiful coat!</a:t>
            </a:r>
          </a:p>
        </p:txBody>
      </p:sp>
      <p:sp>
        <p:nvSpPr>
          <p:cNvPr id="24590" name="AutoShape 14"/>
          <p:cNvSpPr>
            <a:spLocks noChangeArrowheads="1"/>
          </p:cNvSpPr>
          <p:nvPr/>
        </p:nvSpPr>
        <p:spPr bwMode="auto">
          <a:xfrm>
            <a:off x="2051050" y="3975100"/>
            <a:ext cx="433388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24591" name="AutoShape 15"/>
          <p:cNvSpPr>
            <a:spLocks noChangeArrowheads="1"/>
          </p:cNvSpPr>
          <p:nvPr/>
        </p:nvSpPr>
        <p:spPr bwMode="auto">
          <a:xfrm>
            <a:off x="4419600" y="3903663"/>
            <a:ext cx="381000" cy="211137"/>
          </a:xfrm>
          <a:prstGeom prst="rightArrow">
            <a:avLst>
              <a:gd name="adj1" fmla="val 50000"/>
              <a:gd name="adj2" fmla="val 45113"/>
            </a:avLst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24593" name="AutoShape 17"/>
          <p:cNvSpPr>
            <a:spLocks noChangeArrowheads="1"/>
          </p:cNvSpPr>
          <p:nvPr/>
        </p:nvSpPr>
        <p:spPr bwMode="auto">
          <a:xfrm>
            <a:off x="6553200" y="5486400"/>
            <a:ext cx="560388" cy="282575"/>
          </a:xfrm>
          <a:prstGeom prst="leftArrow">
            <a:avLst>
              <a:gd name="adj1" fmla="val 50000"/>
              <a:gd name="adj2" fmla="val 49579"/>
            </a:avLst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2" name="AutoShape 15"/>
          <p:cNvSpPr>
            <a:spLocks noChangeArrowheads="1"/>
          </p:cNvSpPr>
          <p:nvPr/>
        </p:nvSpPr>
        <p:spPr bwMode="auto">
          <a:xfrm>
            <a:off x="6934200" y="4038600"/>
            <a:ext cx="304800" cy="152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3" name="Text Box 11"/>
          <p:cNvSpPr txBox="1">
            <a:spLocks noChangeArrowheads="1"/>
          </p:cNvSpPr>
          <p:nvPr/>
        </p:nvSpPr>
        <p:spPr bwMode="auto">
          <a:xfrm>
            <a:off x="6858000" y="5943600"/>
            <a:ext cx="2808288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875"/>
              </a:spcBef>
            </a:pPr>
            <a:r>
              <a:rPr lang="es-ES_tradnl" sz="1400" b="1">
                <a:solidFill>
                  <a:srgbClr val="000000"/>
                </a:solidFill>
              </a:rPr>
              <a:t>3: She is sewing the skin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8" grpId="0" animBg="1" autoUpdateAnimBg="0"/>
      <p:bldP spid="24585" grpId="0" autoUpdateAnimBg="0"/>
      <p:bldP spid="24586" grpId="0" autoUpdateAnimBg="0"/>
      <p:bldP spid="24587" grpId="0" autoUpdateAnimBg="0"/>
      <p:bldP spid="24589" grpId="0" autoUpdateAnimBg="0"/>
      <p:bldP spid="24590" grpId="0" animBg="1" autoUpdateAnimBg="0"/>
      <p:bldP spid="24591" grpId="0" animBg="1" autoUpdateAnimBg="0"/>
      <p:bldP spid="24593" grpId="0" animBg="1" autoUpdateAnimBg="0"/>
      <p:bldP spid="2" grpId="0" animBg="1" autoUpdateAnimBg="0"/>
      <p:bldP spid="3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1190625"/>
          </a:xfrm>
        </p:spPr>
        <p:txBody>
          <a:bodyPr/>
          <a:lstStyle/>
          <a:p>
            <a:pPr eaLnBrk="1" hangingPunct="1">
              <a:buClr>
                <a:srgbClr val="FF9933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_tradnl" sz="4000" b="1" smtClean="0">
                <a:solidFill>
                  <a:srgbClr val="CC3300"/>
                </a:solidFill>
                <a:latin typeface="Comic Sans MS" pitchFamily="66" charset="0"/>
              </a:rPr>
              <a:t>LIFE IN PREHISTORY</a:t>
            </a:r>
            <a: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  <a:t/>
            </a:r>
            <a:b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</a:br>
            <a:r>
              <a:rPr lang="ca-ES" sz="2400" b="1" smtClean="0">
                <a:latin typeface="Comic Sans MS" pitchFamily="66" charset="0"/>
              </a:rPr>
              <a:t>The fight for survival</a:t>
            </a:r>
          </a:p>
        </p:txBody>
      </p:sp>
      <p:sp>
        <p:nvSpPr>
          <p:cNvPr id="38915" name="AutoShape 3"/>
          <p:cNvSpPr>
            <a:spLocks noChangeAspect="1" noChangeArrowheads="1"/>
          </p:cNvSpPr>
          <p:nvPr/>
        </p:nvSpPr>
        <p:spPr bwMode="auto">
          <a:xfrm>
            <a:off x="3246438" y="2454275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755650" y="2349500"/>
            <a:ext cx="9144000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395288" y="1066800"/>
            <a:ext cx="50403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500"/>
              </a:spcBef>
              <a:buFont typeface="Comic Sans MS" pitchFamily="66" charset="0"/>
              <a:buNone/>
            </a:pPr>
            <a:r>
              <a:rPr lang="es-ES_tradnl" sz="3200" b="1">
                <a:solidFill>
                  <a:srgbClr val="000000"/>
                </a:solidFill>
              </a:rPr>
              <a:t>Survival was no easy...</a:t>
            </a:r>
          </a:p>
        </p:txBody>
      </p:sp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6934200" y="20574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sz="2400" b="1">
                <a:solidFill>
                  <a:schemeClr val="tx1"/>
                </a:solidFill>
              </a:rPr>
              <a:t>Solution!</a:t>
            </a:r>
          </a:p>
        </p:txBody>
      </p:sp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457200" y="1676400"/>
            <a:ext cx="7848600" cy="366713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b="1">
                <a:solidFill>
                  <a:srgbClr val="000000"/>
                </a:solidFill>
              </a:rPr>
              <a:t>Cold outside?</a:t>
            </a:r>
            <a:endParaRPr lang="es-ES" b="1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457200" y="2514600"/>
            <a:ext cx="7772400" cy="4572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sz="2400" b="1">
                <a:solidFill>
                  <a:schemeClr val="tx1"/>
                </a:solidFill>
              </a:rPr>
              <a:t>In Neolithic people learnt to weave</a:t>
            </a:r>
          </a:p>
        </p:txBody>
      </p:sp>
      <p:sp>
        <p:nvSpPr>
          <p:cNvPr id="38921" name="Rectangle 9"/>
          <p:cNvSpPr>
            <a:spLocks noChangeArrowheads="1"/>
          </p:cNvSpPr>
          <p:nvPr/>
        </p:nvSpPr>
        <p:spPr bwMode="auto">
          <a:xfrm>
            <a:off x="514350" y="925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124200"/>
            <a:ext cx="167798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48000"/>
            <a:ext cx="1893888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124200"/>
            <a:ext cx="1735138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2971800" y="4343400"/>
            <a:ext cx="2514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000"/>
              </a:spcBef>
            </a:pPr>
            <a:r>
              <a:rPr lang="es-ES_tradnl" sz="1600" b="1">
                <a:solidFill>
                  <a:srgbClr val="000000"/>
                </a:solidFill>
              </a:rPr>
              <a:t>2 : … so they get wool.</a:t>
            </a:r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5562600" y="4267200"/>
            <a:ext cx="25257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000"/>
              </a:spcBef>
            </a:pPr>
            <a:r>
              <a:rPr lang="es-ES_tradnl" sz="1600" b="1">
                <a:solidFill>
                  <a:srgbClr val="000000"/>
                </a:solidFill>
              </a:rPr>
              <a:t>3: She is weaving it.</a:t>
            </a:r>
          </a:p>
        </p:txBody>
      </p:sp>
      <p:pic>
        <p:nvPicPr>
          <p:cNvPr id="25610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3276600"/>
            <a:ext cx="1084263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6705600" y="5334000"/>
            <a:ext cx="2667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000"/>
              </a:spcBef>
            </a:pPr>
            <a:r>
              <a:rPr lang="es-ES_tradnl" sz="1600" b="1">
                <a:solidFill>
                  <a:srgbClr val="000000"/>
                </a:solidFill>
              </a:rPr>
              <a:t>4: They get some fabric</a:t>
            </a:r>
          </a:p>
        </p:txBody>
      </p:sp>
      <p:pic>
        <p:nvPicPr>
          <p:cNvPr id="25612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5070475"/>
            <a:ext cx="1985963" cy="11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5613" name="Text Box 13"/>
          <p:cNvSpPr txBox="1">
            <a:spLocks noChangeArrowheads="1"/>
          </p:cNvSpPr>
          <p:nvPr/>
        </p:nvSpPr>
        <p:spPr bwMode="auto">
          <a:xfrm>
            <a:off x="4140200" y="6369050"/>
            <a:ext cx="2489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000"/>
              </a:spcBef>
            </a:pPr>
            <a:r>
              <a:rPr lang="es-ES_tradnl" sz="1600" b="1">
                <a:solidFill>
                  <a:srgbClr val="000000"/>
                </a:solidFill>
              </a:rPr>
              <a:t>5: They cut and sew it</a:t>
            </a:r>
          </a:p>
        </p:txBody>
      </p:sp>
      <p:pic>
        <p:nvPicPr>
          <p:cNvPr id="25614" name="Picture 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800600"/>
            <a:ext cx="903288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5615" name="Text Box 15"/>
          <p:cNvSpPr txBox="1">
            <a:spLocks noChangeArrowheads="1"/>
          </p:cNvSpPr>
          <p:nvPr/>
        </p:nvSpPr>
        <p:spPr bwMode="auto">
          <a:xfrm>
            <a:off x="0" y="6324600"/>
            <a:ext cx="40322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000"/>
              </a:spcBef>
            </a:pPr>
            <a:r>
              <a:rPr lang="es-ES_tradnl" sz="1600" b="1">
                <a:solidFill>
                  <a:srgbClr val="000000"/>
                </a:solidFill>
              </a:rPr>
              <a:t>6: Here your are, a beautiful dress!</a:t>
            </a:r>
          </a:p>
        </p:txBody>
      </p:sp>
      <p:sp>
        <p:nvSpPr>
          <p:cNvPr id="25616" name="AutoShape 16"/>
          <p:cNvSpPr>
            <a:spLocks noChangeArrowheads="1"/>
          </p:cNvSpPr>
          <p:nvPr/>
        </p:nvSpPr>
        <p:spPr bwMode="auto">
          <a:xfrm>
            <a:off x="2514600" y="37338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25617" name="AutoShape 17"/>
          <p:cNvSpPr>
            <a:spLocks noChangeArrowheads="1"/>
          </p:cNvSpPr>
          <p:nvPr/>
        </p:nvSpPr>
        <p:spPr bwMode="auto">
          <a:xfrm>
            <a:off x="5181600" y="3505200"/>
            <a:ext cx="381000" cy="304800"/>
          </a:xfrm>
          <a:prstGeom prst="rightArrow">
            <a:avLst>
              <a:gd name="adj1" fmla="val 50000"/>
              <a:gd name="adj2" fmla="val 31250"/>
            </a:avLst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25620" name="AutoShape 20"/>
          <p:cNvSpPr>
            <a:spLocks noChangeArrowheads="1"/>
          </p:cNvSpPr>
          <p:nvPr/>
        </p:nvSpPr>
        <p:spPr bwMode="auto">
          <a:xfrm>
            <a:off x="6400800" y="5791200"/>
            <a:ext cx="990600" cy="152400"/>
          </a:xfrm>
          <a:prstGeom prst="leftArrow">
            <a:avLst>
              <a:gd name="adj1" fmla="val 50000"/>
              <a:gd name="adj2" fmla="val 162500"/>
            </a:avLst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2" name="AutoShape 20"/>
          <p:cNvSpPr>
            <a:spLocks noChangeArrowheads="1"/>
          </p:cNvSpPr>
          <p:nvPr/>
        </p:nvSpPr>
        <p:spPr bwMode="auto">
          <a:xfrm>
            <a:off x="1981200" y="5410200"/>
            <a:ext cx="1828800" cy="228600"/>
          </a:xfrm>
          <a:prstGeom prst="leftArrow">
            <a:avLst>
              <a:gd name="adj1" fmla="val 50000"/>
              <a:gd name="adj2" fmla="val 200000"/>
            </a:avLst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3" name="AutoShape 17"/>
          <p:cNvSpPr>
            <a:spLocks noChangeArrowheads="1"/>
          </p:cNvSpPr>
          <p:nvPr/>
        </p:nvSpPr>
        <p:spPr bwMode="auto">
          <a:xfrm>
            <a:off x="7467600" y="3581400"/>
            <a:ext cx="381000" cy="304800"/>
          </a:xfrm>
          <a:prstGeom prst="rightArrow">
            <a:avLst>
              <a:gd name="adj1" fmla="val 50000"/>
              <a:gd name="adj2" fmla="val 31250"/>
            </a:avLst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0" y="4419600"/>
            <a:ext cx="3048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000"/>
              </a:spcBef>
            </a:pPr>
            <a:r>
              <a:rPr lang="es-ES_tradnl" sz="1600" b="1">
                <a:solidFill>
                  <a:srgbClr val="000000"/>
                </a:solidFill>
              </a:rPr>
              <a:t>1 : They take care of animals.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5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5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5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5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5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5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5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5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8" grpId="0" autoUpdateAnimBg="0"/>
      <p:bldP spid="25609" grpId="0" autoUpdateAnimBg="0"/>
      <p:bldP spid="25611" grpId="0" autoUpdateAnimBg="0"/>
      <p:bldP spid="25613" grpId="0" autoUpdateAnimBg="0"/>
      <p:bldP spid="25615" grpId="0" autoUpdateAnimBg="0"/>
      <p:bldP spid="25616" grpId="0" animBg="1" autoUpdateAnimBg="0"/>
      <p:bldP spid="25617" grpId="0" animBg="1" autoUpdateAnimBg="0"/>
      <p:bldP spid="25620" grpId="0" animBg="1" autoUpdateAnimBg="0"/>
      <p:bldP spid="2" grpId="0" animBg="1" autoUpdateAnimBg="0"/>
      <p:bldP spid="3" grpId="0" animBg="1" autoUpdateAnimBg="0"/>
      <p:bldP spid="4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0"/>
            <a:ext cx="8229600" cy="1312863"/>
          </a:xfrm>
        </p:spPr>
        <p:txBody>
          <a:bodyPr/>
          <a:lstStyle/>
          <a:p>
            <a:pPr eaLnBrk="1" hangingPunct="1">
              <a:buClr>
                <a:srgbClr val="FF9933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b="1" smtClean="0">
                <a:solidFill>
                  <a:srgbClr val="CC3300"/>
                </a:solidFill>
                <a:latin typeface="Comic Sans MS" pitchFamily="66" charset="0"/>
              </a:rPr>
              <a:t>LIFE IN PREHISTORY</a:t>
            </a: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539750" y="2276475"/>
            <a:ext cx="66246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endParaRPr lang="es-ES"/>
          </a:p>
        </p:txBody>
      </p:sp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09600"/>
            <a:ext cx="1481138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1219200" y="1905000"/>
            <a:ext cx="16002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500"/>
              </a:spcBef>
            </a:pPr>
            <a:r>
              <a:rPr lang="en-US" sz="1200" b="1">
                <a:solidFill>
                  <a:srgbClr val="000000"/>
                </a:solidFill>
              </a:rPr>
              <a:t>THE USES OF FIRE</a:t>
            </a:r>
          </a:p>
        </p:txBody>
      </p:sp>
      <p:sp>
        <p:nvSpPr>
          <p:cNvPr id="39942" name="Text Box 13"/>
          <p:cNvSpPr txBox="1">
            <a:spLocks noChangeArrowheads="1"/>
          </p:cNvSpPr>
          <p:nvPr/>
        </p:nvSpPr>
        <p:spPr bwMode="auto">
          <a:xfrm>
            <a:off x="3581400" y="1981200"/>
            <a:ext cx="5184775" cy="396875"/>
          </a:xfrm>
          <a:prstGeom prst="rect">
            <a:avLst/>
          </a:prstGeom>
          <a:solidFill>
            <a:srgbClr val="BBE0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125"/>
              </a:spcBef>
            </a:pPr>
            <a:r>
              <a:rPr lang="es-ES_tradnl" sz="2000" b="1">
                <a:solidFill>
                  <a:srgbClr val="000000"/>
                </a:solidFill>
              </a:rPr>
              <a:t>Using fire, humans can...</a:t>
            </a:r>
            <a:endParaRPr lang="es-ES_tradnl" b="1">
              <a:solidFill>
                <a:srgbClr val="000000"/>
              </a:solidFill>
            </a:endParaRPr>
          </a:p>
        </p:txBody>
      </p:sp>
      <p:sp>
        <p:nvSpPr>
          <p:cNvPr id="39943" name="Rectangle 14"/>
          <p:cNvSpPr>
            <a:spLocks noChangeArrowheads="1"/>
          </p:cNvSpPr>
          <p:nvPr/>
        </p:nvSpPr>
        <p:spPr bwMode="auto">
          <a:xfrm>
            <a:off x="4038600" y="1295400"/>
            <a:ext cx="48037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>
              <a:buFont typeface="Comic Sans MS" pitchFamily="66" charset="0"/>
              <a:buNone/>
            </a:pPr>
            <a:r>
              <a:rPr lang="es-ES_tradnl" sz="3200" b="1" i="1">
                <a:solidFill>
                  <a:srgbClr val="000000"/>
                </a:solidFill>
              </a:rPr>
              <a:t>More about protection...</a:t>
            </a:r>
          </a:p>
        </p:txBody>
      </p:sp>
      <p:sp>
        <p:nvSpPr>
          <p:cNvPr id="39944" name="Rectangle 15"/>
          <p:cNvSpPr>
            <a:spLocks noChangeArrowheads="1"/>
          </p:cNvSpPr>
          <p:nvPr/>
        </p:nvSpPr>
        <p:spPr bwMode="auto">
          <a:xfrm>
            <a:off x="228600" y="457200"/>
            <a:ext cx="2667000" cy="1828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pic>
        <p:nvPicPr>
          <p:cNvPr id="39945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962400"/>
            <a:ext cx="3095625" cy="207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88426" name="Rectangle 17"/>
          <p:cNvSpPr>
            <a:spLocks noChangeArrowheads="1"/>
          </p:cNvSpPr>
          <p:nvPr/>
        </p:nvSpPr>
        <p:spPr bwMode="auto">
          <a:xfrm>
            <a:off x="3581400" y="2590800"/>
            <a:ext cx="4572000" cy="119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Arial" charset="0"/>
              <a:buChar char="•"/>
            </a:pPr>
            <a:r>
              <a:rPr lang="es-ES_tradnl" b="1">
                <a:solidFill>
                  <a:srgbClr val="000000"/>
                </a:solidFill>
              </a:rPr>
              <a:t>WARM UP THEMSELVES</a:t>
            </a:r>
          </a:p>
          <a:p>
            <a:pPr algn="l">
              <a:spcBef>
                <a:spcPct val="50000"/>
              </a:spcBef>
              <a:buFont typeface="Arial" charset="0"/>
              <a:buChar char="•"/>
            </a:pPr>
            <a:r>
              <a:rPr lang="es-ES_tradnl" b="1">
                <a:solidFill>
                  <a:srgbClr val="000000"/>
                </a:solidFill>
              </a:rPr>
              <a:t>LIGHT UP THE CAVES, THE CABINS…</a:t>
            </a:r>
          </a:p>
          <a:p>
            <a:pPr algn="l">
              <a:spcBef>
                <a:spcPct val="50000"/>
              </a:spcBef>
              <a:buFont typeface="Arial" charset="0"/>
              <a:buChar char="•"/>
            </a:pPr>
            <a:r>
              <a:rPr lang="es-ES_tradnl" b="1">
                <a:solidFill>
                  <a:srgbClr val="000000"/>
                </a:solidFill>
              </a:rPr>
              <a:t>SCARE AWAY PREDATORS</a:t>
            </a:r>
          </a:p>
        </p:txBody>
      </p:sp>
      <p:pic>
        <p:nvPicPr>
          <p:cNvPr id="39947" name="Picture 19" descr="http://www.salonhogar.net/Enciclopedia_Ilustrada/Prehistoria/15-cueva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505200"/>
            <a:ext cx="20574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8" name="Rectangle 20"/>
          <p:cNvSpPr>
            <a:spLocks noChangeArrowheads="1"/>
          </p:cNvSpPr>
          <p:nvPr/>
        </p:nvSpPr>
        <p:spPr bwMode="auto">
          <a:xfrm>
            <a:off x="1295400" y="6172200"/>
            <a:ext cx="8961438" cy="158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0" hangingPunct="0">
              <a:buClrTx/>
              <a:buSzTx/>
              <a:buFontTx/>
              <a:buNone/>
            </a:pPr>
            <a:endParaRPr lang="es-E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8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8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26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50825"/>
            <a:ext cx="8229600" cy="739775"/>
          </a:xfrm>
        </p:spPr>
        <p:txBody>
          <a:bodyPr/>
          <a:lstStyle/>
          <a:p>
            <a:pPr eaLnBrk="1" hangingPunct="1">
              <a:buClr>
                <a:srgbClr val="FF9933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_tradnl" sz="4000" b="1" smtClean="0">
                <a:solidFill>
                  <a:srgbClr val="CC3300"/>
                </a:solidFill>
                <a:latin typeface="Comic Sans MS" pitchFamily="66" charset="0"/>
              </a:rPr>
              <a:t/>
            </a:r>
            <a:br>
              <a:rPr lang="es-ES_tradnl" sz="4000" b="1" smtClean="0">
                <a:solidFill>
                  <a:srgbClr val="CC3300"/>
                </a:solidFill>
                <a:latin typeface="Comic Sans MS" pitchFamily="66" charset="0"/>
              </a:rPr>
            </a:br>
            <a:r>
              <a:rPr lang="es-ES_tradnl" sz="4000" b="1" smtClean="0">
                <a:solidFill>
                  <a:srgbClr val="CC3300"/>
                </a:solidFill>
                <a:latin typeface="Comic Sans MS" pitchFamily="66" charset="0"/>
              </a:rPr>
              <a:t>LIFE IN PREHISTORY</a:t>
            </a:r>
            <a: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  <a:t/>
            </a:r>
            <a:b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</a:br>
            <a:r>
              <a:rPr lang="ca-ES" sz="3200" b="1" smtClean="0">
                <a:latin typeface="Comic Sans MS" pitchFamily="66" charset="0"/>
              </a:rPr>
              <a:t>The fight for survival</a:t>
            </a:r>
            <a:r>
              <a:rPr lang="es-ES_tradnl" sz="4000" b="1" smtClean="0">
                <a:solidFill>
                  <a:srgbClr val="CC3300"/>
                </a:solidFill>
                <a:latin typeface="Comic Sans MS" pitchFamily="66" charset="0"/>
              </a:rPr>
              <a:t> </a:t>
            </a:r>
            <a: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  <a:t/>
            </a:r>
            <a:b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</a:br>
            <a:endParaRPr lang="ca-ES" sz="3200" b="1" smtClean="0">
              <a:solidFill>
                <a:srgbClr val="CC3300"/>
              </a:solidFill>
              <a:latin typeface="Comic Sans MS" pitchFamily="66" charset="0"/>
            </a:endParaRPr>
          </a:p>
        </p:txBody>
      </p:sp>
      <p:sp>
        <p:nvSpPr>
          <p:cNvPr id="40963" name="AutoShape 3"/>
          <p:cNvSpPr>
            <a:spLocks noChangeAspect="1" noChangeArrowheads="1"/>
          </p:cNvSpPr>
          <p:nvPr/>
        </p:nvSpPr>
        <p:spPr bwMode="auto">
          <a:xfrm>
            <a:off x="3246438" y="2454275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r>
              <a:rPr lang="es-ES"/>
              <a:t> </a:t>
            </a: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755650" y="2349500"/>
            <a:ext cx="9144000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457200" y="1630363"/>
            <a:ext cx="8001000" cy="579437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500"/>
              </a:spcBef>
              <a:buFont typeface="Comic Sans MS" pitchFamily="66" charset="0"/>
              <a:buNone/>
            </a:pPr>
            <a:r>
              <a:rPr lang="es-ES_tradnl" sz="3200" b="1">
                <a:solidFill>
                  <a:srgbClr val="000000"/>
                </a:solidFill>
              </a:rPr>
              <a:t>Did humans survive?</a:t>
            </a:r>
          </a:p>
        </p:txBody>
      </p:sp>
      <p:sp>
        <p:nvSpPr>
          <p:cNvPr id="190470" name="Text Box 21"/>
          <p:cNvSpPr txBox="1">
            <a:spLocks noChangeArrowheads="1"/>
          </p:cNvSpPr>
          <p:nvPr/>
        </p:nvSpPr>
        <p:spPr bwMode="auto">
          <a:xfrm>
            <a:off x="4572000" y="5943600"/>
            <a:ext cx="4267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s-ES" sz="3200" b="1">
                <a:solidFill>
                  <a:schemeClr val="tx1"/>
                </a:solidFill>
              </a:rPr>
              <a:t>Moreover...</a:t>
            </a:r>
          </a:p>
        </p:txBody>
      </p:sp>
      <p:pic>
        <p:nvPicPr>
          <p:cNvPr id="4096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438400"/>
            <a:ext cx="1447800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90472" name="Picture 8" descr="http://andosubastando.com/images/gente%20feliz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850" y="2520950"/>
            <a:ext cx="333375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0473" name="Text Box 9"/>
          <p:cNvSpPr txBox="1">
            <a:spLocks noChangeArrowheads="1"/>
          </p:cNvSpPr>
          <p:nvPr/>
        </p:nvSpPr>
        <p:spPr bwMode="auto">
          <a:xfrm>
            <a:off x="4191000" y="4724400"/>
            <a:ext cx="1752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4000" b="1">
                <a:solidFill>
                  <a:schemeClr val="tx1"/>
                </a:solidFill>
              </a:rPr>
              <a:t>YES!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0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0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0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0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0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70" grpId="0" autoUpdateAnimBg="0"/>
      <p:bldP spid="190473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60375"/>
            <a:ext cx="8459787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539750" y="3060700"/>
            <a:ext cx="75596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endParaRPr lang="es-ES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88" y="3051175"/>
            <a:ext cx="612775" cy="94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457200" y="50625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s-ES_tradnl" sz="4000" b="1">
              <a:solidFill>
                <a:srgbClr val="FF950E"/>
              </a:solidFill>
            </a:endParaRPr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6659563" y="71438"/>
            <a:ext cx="1800225" cy="1439862"/>
          </a:xfrm>
          <a:prstGeom prst="irregularSeal2">
            <a:avLst/>
          </a:prstGeom>
          <a:noFill/>
          <a:ln w="72009">
            <a:solidFill>
              <a:srgbClr val="CC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>
              <a:solidFill>
                <a:srgbClr val="CC3300"/>
              </a:solidFill>
            </a:endParaRP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7543800" y="228600"/>
            <a:ext cx="720725" cy="91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 sz="5400" b="1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539750" y="5938838"/>
            <a:ext cx="7380288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marL="342900" indent="-342900" eaLnBrk="0" hangingPunct="0"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1363" indent="-284163" eaLnBrk="0" hangingPunct="0"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lvl="1" eaLnBrk="1" hangingPunct="1">
              <a:lnSpc>
                <a:spcPct val="80000"/>
              </a:lnSpc>
              <a:spcBef>
                <a:spcPts val="800"/>
              </a:spcBef>
            </a:pPr>
            <a:r>
              <a:rPr lang="es-ES_tradnl" sz="4000" b="1">
                <a:solidFill>
                  <a:srgbClr val="000000"/>
                </a:solidFill>
              </a:rPr>
              <a:t>Why AD ?????</a:t>
            </a:r>
          </a:p>
        </p:txBody>
      </p:sp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3025775"/>
            <a:ext cx="1439862" cy="111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6840538" y="3440113"/>
            <a:ext cx="3419475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 sz="1600" b="1">
                <a:solidFill>
                  <a:srgbClr val="000000"/>
                </a:solidFill>
              </a:rPr>
              <a:t>Jesus Christ was</a:t>
            </a:r>
          </a:p>
          <a:p>
            <a:pPr algn="l" eaLnBrk="1" hangingPunct="1"/>
            <a:r>
              <a:rPr lang="en-US" sz="1600" b="1">
                <a:solidFill>
                  <a:srgbClr val="000000"/>
                </a:solidFill>
              </a:rPr>
              <a:t>born in the year 0</a:t>
            </a:r>
          </a:p>
        </p:txBody>
      </p:sp>
      <p:sp>
        <p:nvSpPr>
          <p:cNvPr id="5131" name="AutoShape 11"/>
          <p:cNvSpPr>
            <a:spLocks noChangeArrowheads="1"/>
          </p:cNvSpPr>
          <p:nvPr/>
        </p:nvSpPr>
        <p:spPr bwMode="auto">
          <a:xfrm>
            <a:off x="6300788" y="2627313"/>
            <a:ext cx="3240087" cy="2160587"/>
          </a:xfrm>
          <a:prstGeom prst="irregularSeal2">
            <a:avLst/>
          </a:prstGeom>
          <a:noFill/>
          <a:ln w="720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-152400" y="4876800"/>
            <a:ext cx="8964613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marL="342900" indent="-342900" eaLnBrk="0" hangingPunct="0"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1363" indent="-284163" eaLnBrk="0" hangingPunct="0"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1311275" algn="l"/>
                <a:tab pos="2225675" algn="l"/>
                <a:tab pos="3140075" algn="l"/>
                <a:tab pos="4054475" algn="l"/>
                <a:tab pos="4968875" algn="l"/>
                <a:tab pos="5883275" algn="l"/>
                <a:tab pos="6797675" algn="l"/>
                <a:tab pos="7712075" algn="l"/>
                <a:tab pos="8626475" algn="l"/>
                <a:tab pos="9540875" algn="l"/>
                <a:tab pos="10455275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lvl="1" algn="l" eaLnBrk="1" hangingPunct="1">
              <a:lnSpc>
                <a:spcPct val="80000"/>
              </a:lnSpc>
              <a:spcBef>
                <a:spcPts val="800"/>
              </a:spcBef>
            </a:pPr>
            <a:r>
              <a:rPr lang="es-ES_tradnl" sz="2400" b="1">
                <a:solidFill>
                  <a:srgbClr val="000000"/>
                </a:solidFill>
              </a:rPr>
              <a:t>THE YEARS</a:t>
            </a:r>
            <a:r>
              <a:rPr lang="es-ES_tradnl" sz="3200" b="1">
                <a:solidFill>
                  <a:srgbClr val="000000"/>
                </a:solidFill>
              </a:rPr>
              <a:t> </a:t>
            </a:r>
            <a:r>
              <a:rPr lang="es-ES_tradnl" sz="7200" b="1">
                <a:solidFill>
                  <a:srgbClr val="CC3300"/>
                </a:solidFill>
              </a:rPr>
              <a:t>A</a:t>
            </a:r>
            <a:r>
              <a:rPr lang="es-ES_tradnl" sz="2400" b="1">
                <a:solidFill>
                  <a:srgbClr val="CC3300"/>
                </a:solidFill>
              </a:rPr>
              <a:t>FTER</a:t>
            </a:r>
            <a:r>
              <a:rPr lang="es-ES_tradnl" sz="2400" b="1">
                <a:solidFill>
                  <a:srgbClr val="B84700"/>
                </a:solidFill>
              </a:rPr>
              <a:t> </a:t>
            </a:r>
            <a:r>
              <a:rPr lang="es-ES_tradnl" sz="2400" b="1">
                <a:solidFill>
                  <a:srgbClr val="000000"/>
                </a:solidFill>
              </a:rPr>
              <a:t>THE BIRTH OF JESUS</a:t>
            </a:r>
            <a:r>
              <a:rPr lang="es-ES_tradnl" sz="3200" b="1">
                <a:solidFill>
                  <a:srgbClr val="B84700"/>
                </a:solidFill>
              </a:rPr>
              <a:t> </a:t>
            </a:r>
            <a:r>
              <a:rPr lang="es-ES_tradnl" sz="7200" b="1">
                <a:solidFill>
                  <a:srgbClr val="CC3300"/>
                </a:solidFill>
              </a:rPr>
              <a:t>C</a:t>
            </a:r>
            <a:r>
              <a:rPr lang="es-ES_tradnl" sz="2400" b="1">
                <a:solidFill>
                  <a:srgbClr val="CC3300"/>
                </a:solidFill>
              </a:rPr>
              <a:t>HRIST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autoUpdateAnimBg="0"/>
      <p:bldP spid="6156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50825"/>
            <a:ext cx="8229600" cy="739775"/>
          </a:xfrm>
        </p:spPr>
        <p:txBody>
          <a:bodyPr/>
          <a:lstStyle/>
          <a:p>
            <a:pPr eaLnBrk="1" hangingPunct="1">
              <a:buClr>
                <a:srgbClr val="FF9933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_tradnl" sz="4000" b="1" smtClean="0">
                <a:solidFill>
                  <a:srgbClr val="CC3300"/>
                </a:solidFill>
                <a:latin typeface="Comic Sans MS" pitchFamily="66" charset="0"/>
              </a:rPr>
              <a:t/>
            </a:r>
            <a:br>
              <a:rPr lang="es-ES_tradnl" sz="4000" b="1" smtClean="0">
                <a:solidFill>
                  <a:srgbClr val="CC3300"/>
                </a:solidFill>
                <a:latin typeface="Comic Sans MS" pitchFamily="66" charset="0"/>
              </a:rPr>
            </a:br>
            <a:r>
              <a:rPr lang="es-ES_tradnl" sz="4000" b="1" smtClean="0">
                <a:solidFill>
                  <a:srgbClr val="CC3300"/>
                </a:solidFill>
                <a:latin typeface="Comic Sans MS" pitchFamily="66" charset="0"/>
              </a:rPr>
              <a:t>LIFE IN PREHISTORY</a:t>
            </a:r>
            <a: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  <a:t/>
            </a:r>
            <a:b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</a:br>
            <a:r>
              <a:rPr lang="ca-ES" sz="3200" b="1" smtClean="0">
                <a:latin typeface="Comic Sans MS" pitchFamily="66" charset="0"/>
              </a:rPr>
              <a:t>The fight for survival</a:t>
            </a:r>
            <a:r>
              <a:rPr lang="es-ES_tradnl" sz="4000" b="1" smtClean="0">
                <a:solidFill>
                  <a:srgbClr val="CC3300"/>
                </a:solidFill>
                <a:latin typeface="Comic Sans MS" pitchFamily="66" charset="0"/>
              </a:rPr>
              <a:t> </a:t>
            </a:r>
            <a: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  <a:t/>
            </a:r>
            <a:br>
              <a:rPr lang="ca-ES" sz="3200" b="1" smtClean="0">
                <a:solidFill>
                  <a:srgbClr val="CC3300"/>
                </a:solidFill>
                <a:latin typeface="Comic Sans MS" pitchFamily="66" charset="0"/>
              </a:rPr>
            </a:br>
            <a:endParaRPr lang="ca-ES" sz="3200" b="1" smtClean="0">
              <a:solidFill>
                <a:srgbClr val="CC3300"/>
              </a:solidFill>
              <a:latin typeface="Comic Sans MS" pitchFamily="66" charset="0"/>
            </a:endParaRPr>
          </a:p>
        </p:txBody>
      </p:sp>
      <p:sp>
        <p:nvSpPr>
          <p:cNvPr id="41987" name="AutoShape 3"/>
          <p:cNvSpPr>
            <a:spLocks noChangeAspect="1" noChangeArrowheads="1"/>
          </p:cNvSpPr>
          <p:nvPr/>
        </p:nvSpPr>
        <p:spPr bwMode="auto">
          <a:xfrm>
            <a:off x="3246438" y="2454275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755650" y="2349500"/>
            <a:ext cx="9144000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609600" y="1676400"/>
            <a:ext cx="2895600" cy="336550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500"/>
              </a:spcBef>
              <a:buFont typeface="Comic Sans MS" pitchFamily="66" charset="0"/>
              <a:buNone/>
            </a:pPr>
            <a:r>
              <a:rPr lang="es-ES_tradnl" sz="1600" b="1">
                <a:solidFill>
                  <a:srgbClr val="000000"/>
                </a:solidFill>
              </a:rPr>
              <a:t>They had got a lot of food</a:t>
            </a:r>
          </a:p>
        </p:txBody>
      </p:sp>
      <p:sp>
        <p:nvSpPr>
          <p:cNvPr id="41990" name="Text Box 7"/>
          <p:cNvSpPr txBox="1">
            <a:spLocks noChangeArrowheads="1"/>
          </p:cNvSpPr>
          <p:nvPr/>
        </p:nvSpPr>
        <p:spPr bwMode="auto">
          <a:xfrm>
            <a:off x="685800" y="4343400"/>
            <a:ext cx="3352800" cy="336550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sz="1600" b="1">
                <a:solidFill>
                  <a:schemeClr val="tx1"/>
                </a:solidFill>
              </a:rPr>
              <a:t>They could make a lot of things</a:t>
            </a:r>
          </a:p>
        </p:txBody>
      </p:sp>
      <p:pic>
        <p:nvPicPr>
          <p:cNvPr id="4199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4876800"/>
            <a:ext cx="2232025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1992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09800"/>
            <a:ext cx="1495425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1993" name="Picture 12" descr="http://www.chemistryland.com/CHM107/EarlyChemistry/ClayChemistry/potteryGroup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800600"/>
            <a:ext cx="2266950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4" name="Picture 17" descr="F:\clil\tools\collaret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800600"/>
            <a:ext cx="1365250" cy="164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5" name="Picture 18" descr="F:\clil\neolithic\vegetables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362200"/>
            <a:ext cx="2609850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6" name="Picture 20" descr="http://i24.photobucket.com/albums/c29/misscharm/carne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133600"/>
            <a:ext cx="1609725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1750"/>
            <a:ext cx="8229600" cy="1312863"/>
          </a:xfrm>
        </p:spPr>
        <p:txBody>
          <a:bodyPr/>
          <a:lstStyle/>
          <a:p>
            <a:pPr eaLnBrk="1" hangingPunct="1">
              <a:buClr>
                <a:srgbClr val="FF9933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b="1" smtClean="0">
                <a:solidFill>
                  <a:srgbClr val="CC3300"/>
                </a:solidFill>
                <a:latin typeface="Comic Sans MS" pitchFamily="66" charset="0"/>
              </a:rPr>
              <a:t>LIFE</a:t>
            </a:r>
            <a:r>
              <a:rPr lang="en-US" sz="4000" b="1" smtClean="0">
                <a:solidFill>
                  <a:srgbClr val="FF9933"/>
                </a:solidFill>
                <a:latin typeface="Comic Sans MS" pitchFamily="66" charset="0"/>
              </a:rPr>
              <a:t> </a:t>
            </a:r>
            <a:r>
              <a:rPr lang="en-US" sz="4000" b="1" smtClean="0">
                <a:solidFill>
                  <a:srgbClr val="CC3300"/>
                </a:solidFill>
                <a:latin typeface="Comic Sans MS" pitchFamily="66" charset="0"/>
              </a:rPr>
              <a:t>IN PREHISTORY</a:t>
            </a:r>
            <a:r>
              <a:rPr lang="en-US" sz="4000" b="1" smtClean="0">
                <a:solidFill>
                  <a:srgbClr val="FF9933"/>
                </a:solidFill>
                <a:latin typeface="Comic Sans MS" pitchFamily="66" charset="0"/>
              </a:rPr>
              <a:t/>
            </a:r>
            <a:br>
              <a:rPr lang="en-US" sz="4000" b="1" smtClean="0">
                <a:solidFill>
                  <a:srgbClr val="FF9933"/>
                </a:solidFill>
                <a:latin typeface="Comic Sans MS" pitchFamily="66" charset="0"/>
              </a:rPr>
            </a:br>
            <a:endParaRPr lang="en-US" sz="4000" b="1" smtClean="0">
              <a:solidFill>
                <a:srgbClr val="FF9933"/>
              </a:solidFill>
              <a:latin typeface="Comic Sans MS" pitchFamily="66" charset="0"/>
            </a:endParaRPr>
          </a:p>
        </p:txBody>
      </p:sp>
      <p:sp>
        <p:nvSpPr>
          <p:cNvPr id="43011" name="Text Box 2"/>
          <p:cNvSpPr txBox="1">
            <a:spLocks noChangeArrowheads="1"/>
          </p:cNvSpPr>
          <p:nvPr/>
        </p:nvSpPr>
        <p:spPr bwMode="auto">
          <a:xfrm>
            <a:off x="539750" y="2276475"/>
            <a:ext cx="66246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endParaRPr lang="es-ES"/>
          </a:p>
        </p:txBody>
      </p:sp>
      <p:pic>
        <p:nvPicPr>
          <p:cNvPr id="430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209800"/>
            <a:ext cx="5010150" cy="390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3013" name="Text Box 8"/>
          <p:cNvSpPr txBox="1">
            <a:spLocks noChangeArrowheads="1"/>
          </p:cNvSpPr>
          <p:nvPr/>
        </p:nvSpPr>
        <p:spPr bwMode="auto">
          <a:xfrm>
            <a:off x="457200" y="1524000"/>
            <a:ext cx="7543800" cy="396875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_tradnl" sz="2000" b="1">
                <a:solidFill>
                  <a:srgbClr val="000000"/>
                </a:solidFill>
              </a:rPr>
              <a:t>So they invented the commerce to sell the surplus products</a:t>
            </a:r>
            <a:endParaRPr lang="es-ES" sz="20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1750"/>
            <a:ext cx="8229600" cy="1312863"/>
          </a:xfrm>
        </p:spPr>
        <p:txBody>
          <a:bodyPr/>
          <a:lstStyle/>
          <a:p>
            <a:pPr eaLnBrk="1" hangingPunct="1">
              <a:buClr>
                <a:srgbClr val="FF9933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b="1" smtClean="0">
                <a:solidFill>
                  <a:srgbClr val="CC3300"/>
                </a:solidFill>
                <a:latin typeface="Comic Sans MS" pitchFamily="66" charset="0"/>
              </a:rPr>
              <a:t>LIFE IN PREHISTORY</a:t>
            </a:r>
            <a:r>
              <a:rPr lang="en-US" sz="4000" b="1" smtClean="0">
                <a:solidFill>
                  <a:srgbClr val="FF9933"/>
                </a:solidFill>
                <a:latin typeface="Comic Sans MS" pitchFamily="66" charset="0"/>
              </a:rPr>
              <a:t/>
            </a:r>
            <a:br>
              <a:rPr lang="en-US" sz="4000" b="1" smtClean="0">
                <a:solidFill>
                  <a:srgbClr val="FF9933"/>
                </a:solidFill>
                <a:latin typeface="Comic Sans MS" pitchFamily="66" charset="0"/>
              </a:rPr>
            </a:br>
            <a:endParaRPr lang="en-US" sz="4000" b="1" smtClean="0">
              <a:solidFill>
                <a:srgbClr val="FF9933"/>
              </a:solidFill>
              <a:latin typeface="Comic Sans MS" pitchFamily="66" charset="0"/>
            </a:endParaRPr>
          </a:p>
        </p:txBody>
      </p:sp>
      <p:sp>
        <p:nvSpPr>
          <p:cNvPr id="44035" name="Text Box 2"/>
          <p:cNvSpPr txBox="1">
            <a:spLocks noChangeArrowheads="1"/>
          </p:cNvSpPr>
          <p:nvPr/>
        </p:nvSpPr>
        <p:spPr bwMode="auto">
          <a:xfrm>
            <a:off x="539750" y="2276475"/>
            <a:ext cx="66246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endParaRPr lang="es-ES"/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611188" y="1628775"/>
            <a:ext cx="7200900" cy="398463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250"/>
              </a:spcBef>
            </a:pPr>
            <a:r>
              <a:rPr lang="es-ES_tradnl" sz="2000" b="1">
                <a:solidFill>
                  <a:srgbClr val="000000"/>
                </a:solidFill>
              </a:rPr>
              <a:t>They also discovered…</a:t>
            </a:r>
          </a:p>
        </p:txBody>
      </p:sp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2565400"/>
            <a:ext cx="2447925" cy="1846263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362200"/>
            <a:ext cx="3606800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4039" name="Text Box 7"/>
          <p:cNvSpPr txBox="1">
            <a:spLocks noChangeArrowheads="1"/>
          </p:cNvSpPr>
          <p:nvPr/>
        </p:nvSpPr>
        <p:spPr bwMode="auto">
          <a:xfrm>
            <a:off x="1476375" y="5157788"/>
            <a:ext cx="30972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125"/>
              </a:spcBef>
            </a:pPr>
            <a:r>
              <a:rPr lang="es-ES_tradnl" b="1">
                <a:solidFill>
                  <a:srgbClr val="000000"/>
                </a:solidFill>
              </a:rPr>
              <a:t>the navigation</a:t>
            </a:r>
          </a:p>
        </p:txBody>
      </p:sp>
      <p:sp>
        <p:nvSpPr>
          <p:cNvPr id="44040" name="Text Box 8"/>
          <p:cNvSpPr txBox="1">
            <a:spLocks noChangeArrowheads="1"/>
          </p:cNvSpPr>
          <p:nvPr/>
        </p:nvSpPr>
        <p:spPr bwMode="auto">
          <a:xfrm>
            <a:off x="6019800" y="4572000"/>
            <a:ext cx="1447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125"/>
              </a:spcBef>
            </a:pPr>
            <a:r>
              <a:rPr lang="es-ES_tradnl" b="1">
                <a:solidFill>
                  <a:srgbClr val="000000"/>
                </a:solidFill>
              </a:rPr>
              <a:t>the wheel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1750"/>
            <a:ext cx="8229600" cy="1312863"/>
          </a:xfrm>
        </p:spPr>
        <p:txBody>
          <a:bodyPr/>
          <a:lstStyle/>
          <a:p>
            <a:pPr eaLnBrk="1" hangingPunct="1">
              <a:buClr>
                <a:srgbClr val="FF9933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b="1" smtClean="0">
                <a:solidFill>
                  <a:srgbClr val="CC3300"/>
                </a:solidFill>
                <a:latin typeface="Comic Sans MS" pitchFamily="66" charset="0"/>
              </a:rPr>
              <a:t>LIFE IN PREHISTORY</a:t>
            </a:r>
            <a:r>
              <a:rPr lang="en-US" sz="4000" b="1" smtClean="0">
                <a:solidFill>
                  <a:srgbClr val="FF9933"/>
                </a:solidFill>
                <a:latin typeface="Comic Sans MS" pitchFamily="66" charset="0"/>
              </a:rPr>
              <a:t/>
            </a:r>
            <a:br>
              <a:rPr lang="en-US" sz="4000" b="1" smtClean="0">
                <a:solidFill>
                  <a:srgbClr val="FF9933"/>
                </a:solidFill>
                <a:latin typeface="Comic Sans MS" pitchFamily="66" charset="0"/>
              </a:rPr>
            </a:br>
            <a:endParaRPr lang="en-US" sz="4000" b="1" smtClean="0">
              <a:solidFill>
                <a:srgbClr val="FF9933"/>
              </a:solidFill>
              <a:latin typeface="Comic Sans MS" pitchFamily="66" charset="0"/>
            </a:endParaRPr>
          </a:p>
        </p:txBody>
      </p:sp>
      <p:sp>
        <p:nvSpPr>
          <p:cNvPr id="45059" name="Text Box 2"/>
          <p:cNvSpPr txBox="1">
            <a:spLocks noChangeArrowheads="1"/>
          </p:cNvSpPr>
          <p:nvPr/>
        </p:nvSpPr>
        <p:spPr bwMode="auto">
          <a:xfrm>
            <a:off x="539750" y="2276475"/>
            <a:ext cx="66246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endParaRPr lang="es-ES"/>
          </a:p>
        </p:txBody>
      </p:sp>
      <p:sp>
        <p:nvSpPr>
          <p:cNvPr id="45060" name="Text Box 3"/>
          <p:cNvSpPr txBox="1">
            <a:spLocks noChangeArrowheads="1"/>
          </p:cNvSpPr>
          <p:nvPr/>
        </p:nvSpPr>
        <p:spPr bwMode="auto">
          <a:xfrm>
            <a:off x="468313" y="981075"/>
            <a:ext cx="7848600" cy="1201738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125"/>
              </a:spcBef>
              <a:buFont typeface="Arial" charset="0"/>
              <a:buChar char="•"/>
            </a:pPr>
            <a:r>
              <a:rPr lang="es-ES_tradnl" b="1">
                <a:solidFill>
                  <a:srgbClr val="000000"/>
                </a:solidFill>
              </a:rPr>
              <a:t>… and finally they invented the writing.</a:t>
            </a:r>
          </a:p>
          <a:p>
            <a:pPr algn="l" eaLnBrk="1" hangingPunct="1">
              <a:spcBef>
                <a:spcPts val="1125"/>
              </a:spcBef>
              <a:buFont typeface="Arial" charset="0"/>
              <a:buChar char="•"/>
            </a:pPr>
            <a:r>
              <a:rPr lang="es-ES_tradnl" b="1">
                <a:solidFill>
                  <a:srgbClr val="000000"/>
                </a:solidFill>
              </a:rPr>
              <a:t>The Prehistory finishes.</a:t>
            </a:r>
          </a:p>
          <a:p>
            <a:pPr algn="l" eaLnBrk="1" hangingPunct="1">
              <a:spcBef>
                <a:spcPts val="1125"/>
              </a:spcBef>
              <a:buFont typeface="Arial" charset="0"/>
              <a:buChar char="•"/>
            </a:pPr>
            <a:r>
              <a:rPr lang="es-ES_tradnl" b="1">
                <a:solidFill>
                  <a:srgbClr val="000000"/>
                </a:solidFill>
              </a:rPr>
              <a:t>HISTORY STARTS… but it’s in another lesson!</a:t>
            </a:r>
          </a:p>
        </p:txBody>
      </p:sp>
      <p:pic>
        <p:nvPicPr>
          <p:cNvPr id="4506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349500"/>
            <a:ext cx="4995863" cy="397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FF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90500"/>
            <a:ext cx="8229600" cy="1312863"/>
          </a:xfrm>
        </p:spPr>
        <p:txBody>
          <a:bodyPr/>
          <a:lstStyle/>
          <a:p>
            <a:pPr algn="l"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_tradnl" sz="4000" b="1" smtClean="0"/>
              <a:t>Why AD?</a:t>
            </a:r>
            <a:br>
              <a:rPr lang="es-ES_tradnl" sz="4000" b="1" smtClean="0"/>
            </a:br>
            <a:endParaRPr lang="es-ES_tradnl" sz="4000" b="1" smtClean="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87338" y="1600200"/>
            <a:ext cx="8686800" cy="4525963"/>
          </a:xfrm>
        </p:spPr>
        <p:txBody>
          <a:bodyPr/>
          <a:lstStyle/>
          <a:p>
            <a:pPr eaLnBrk="1" hangingPunct="1"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s-ES_tradnl" sz="2400" b="1" smtClean="0"/>
              <a:t>    </a:t>
            </a:r>
            <a:r>
              <a:rPr lang="es-ES_tradnl" b="1" smtClean="0"/>
              <a:t>A.D. = </a:t>
            </a:r>
            <a:r>
              <a:rPr lang="es-ES_tradnl" sz="7200" b="1" smtClean="0">
                <a:solidFill>
                  <a:srgbClr val="B84700"/>
                </a:solidFill>
              </a:rPr>
              <a:t>A</a:t>
            </a:r>
            <a:r>
              <a:rPr lang="es-ES_tradnl" b="1" smtClean="0"/>
              <a:t>nno </a:t>
            </a:r>
            <a:r>
              <a:rPr lang="es-ES_tradnl" sz="7200" b="1" smtClean="0">
                <a:solidFill>
                  <a:srgbClr val="B84700"/>
                </a:solidFill>
              </a:rPr>
              <a:t>D</a:t>
            </a:r>
            <a:r>
              <a:rPr lang="es-ES_tradnl" b="1" smtClean="0"/>
              <a:t>omini (year of our Lord) </a:t>
            </a:r>
            <a:r>
              <a:rPr lang="es-ES_tradnl" sz="2400" b="1" smtClean="0"/>
              <a:t>The number of years since the birth of Jesus Christ. </a:t>
            </a:r>
          </a:p>
          <a:p>
            <a:pPr algn="ctr" eaLnBrk="1" hangingPunct="1">
              <a:spcBef>
                <a:spcPts val="600"/>
              </a:spcBef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s-ES_tradnl" sz="2400" b="1" smtClean="0"/>
              <a:t>     </a:t>
            </a:r>
          </a:p>
          <a:p>
            <a:pPr eaLnBrk="1" hangingPunct="1">
              <a:spcBef>
                <a:spcPts val="600"/>
              </a:spcBef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s-ES_tradnl" sz="2400" b="1" smtClean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25" y="3600450"/>
            <a:ext cx="7920038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CC00"/>
            </a:gs>
            <a:gs pos="100000">
              <a:srgbClr val="CC3300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/>
          </p:nvPr>
        </p:nvSpPr>
        <p:spPr>
          <a:xfrm>
            <a:off x="-541338" y="0"/>
            <a:ext cx="4800601" cy="11430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_tradnl" b="1" smtClean="0"/>
              <a:t>BC  or  AD?</a:t>
            </a: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41300" y="1268413"/>
            <a:ext cx="3538538" cy="2765425"/>
          </a:xfrm>
        </p:spPr>
        <p:txBody>
          <a:bodyPr/>
          <a:lstStyle/>
          <a:p>
            <a:pPr eaLnBrk="1" hangingPunct="1">
              <a:spcBef>
                <a:spcPts val="400"/>
              </a:spcBef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s-ES_tradnl" sz="1600" b="1" smtClean="0"/>
              <a:t>I bought my car 10 years ago</a:t>
            </a:r>
          </a:p>
        </p:txBody>
      </p:sp>
      <p:pic>
        <p:nvPicPr>
          <p:cNvPr id="717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628775"/>
            <a:ext cx="2808288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173" name="Text Box 4"/>
          <p:cNvSpPr txBox="1">
            <a:spLocks noChangeArrowheads="1"/>
          </p:cNvSpPr>
          <p:nvPr/>
        </p:nvSpPr>
        <p:spPr bwMode="auto">
          <a:xfrm>
            <a:off x="2484438" y="3668713"/>
            <a:ext cx="28082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000"/>
              </a:spcBef>
            </a:pPr>
            <a:r>
              <a:rPr lang="es-ES_tradnl" sz="1600" b="1">
                <a:solidFill>
                  <a:srgbClr val="000000"/>
                </a:solidFill>
              </a:rPr>
              <a:t>I was born 42 years ago</a:t>
            </a:r>
          </a:p>
        </p:txBody>
      </p:sp>
      <p:pic>
        <p:nvPicPr>
          <p:cNvPr id="717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606800"/>
            <a:ext cx="1905000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175" name="Text Box 6"/>
          <p:cNvSpPr txBox="1">
            <a:spLocks noChangeArrowheads="1"/>
          </p:cNvSpPr>
          <p:nvPr/>
        </p:nvSpPr>
        <p:spPr bwMode="auto">
          <a:xfrm>
            <a:off x="107950" y="6088063"/>
            <a:ext cx="25209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000"/>
              </a:spcBef>
            </a:pPr>
            <a:r>
              <a:rPr lang="es-ES_tradnl" sz="1600" b="1">
                <a:solidFill>
                  <a:srgbClr val="000000"/>
                </a:solidFill>
              </a:rPr>
              <a:t>They arrived to America 515 years ago</a:t>
            </a:r>
          </a:p>
        </p:txBody>
      </p:sp>
      <p:pic>
        <p:nvPicPr>
          <p:cNvPr id="7176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25" y="4005263"/>
            <a:ext cx="1700213" cy="226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7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1196975"/>
            <a:ext cx="2232025" cy="174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178" name="Text Box 9"/>
          <p:cNvSpPr txBox="1">
            <a:spLocks noChangeArrowheads="1"/>
          </p:cNvSpPr>
          <p:nvPr/>
        </p:nvSpPr>
        <p:spPr bwMode="auto">
          <a:xfrm>
            <a:off x="3354388" y="2924175"/>
            <a:ext cx="30400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s-ES_tradnl" sz="1600" b="1">
                <a:solidFill>
                  <a:srgbClr val="000000"/>
                </a:solidFill>
              </a:rPr>
              <a:t>It was painted 1000 years ago</a:t>
            </a: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5268913" y="4267200"/>
            <a:ext cx="38750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s-ES_tradnl" sz="1600" b="1">
                <a:solidFill>
                  <a:srgbClr val="000000"/>
                </a:solidFill>
              </a:rPr>
              <a:t>These tools were made 600 years ago </a:t>
            </a:r>
          </a:p>
        </p:txBody>
      </p:sp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0" y="188913"/>
            <a:ext cx="2424113" cy="157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6089650" y="1773238"/>
            <a:ext cx="29860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s-ES_tradnl" sz="1600" b="1">
                <a:solidFill>
                  <a:srgbClr val="000000"/>
                </a:solidFill>
              </a:rPr>
              <a:t>It was written 6007 years ago</a:t>
            </a:r>
          </a:p>
        </p:txBody>
      </p:sp>
      <p:pic>
        <p:nvPicPr>
          <p:cNvPr id="7182" name="Picture 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276475"/>
            <a:ext cx="2143125" cy="137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5903913" y="3644900"/>
            <a:ext cx="33480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000"/>
              </a:spcBef>
            </a:pPr>
            <a:r>
              <a:rPr lang="es-ES_tradnl" sz="1600" b="1">
                <a:solidFill>
                  <a:srgbClr val="000000"/>
                </a:solidFill>
              </a:rPr>
              <a:t>It was painted 14000 years ago</a:t>
            </a:r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304800" y="2971800"/>
            <a:ext cx="838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s-ES" b="1"/>
              <a:t>AD</a:t>
            </a:r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3505200" y="2514600"/>
            <a:ext cx="514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s-ES" b="1"/>
              <a:t>AD</a:t>
            </a:r>
          </a:p>
        </p:txBody>
      </p:sp>
      <p:sp>
        <p:nvSpPr>
          <p:cNvPr id="8211" name="Rectangle 19"/>
          <p:cNvSpPr>
            <a:spLocks noChangeArrowheads="1"/>
          </p:cNvSpPr>
          <p:nvPr/>
        </p:nvSpPr>
        <p:spPr bwMode="auto">
          <a:xfrm>
            <a:off x="4343400" y="5867400"/>
            <a:ext cx="514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s-ES" b="1"/>
              <a:t>AD</a:t>
            </a:r>
          </a:p>
        </p:txBody>
      </p:sp>
      <p:sp>
        <p:nvSpPr>
          <p:cNvPr id="8212" name="Rectangle 20"/>
          <p:cNvSpPr>
            <a:spLocks noChangeArrowheads="1"/>
          </p:cNvSpPr>
          <p:nvPr/>
        </p:nvSpPr>
        <p:spPr bwMode="auto">
          <a:xfrm>
            <a:off x="304800" y="5638800"/>
            <a:ext cx="514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s-ES" b="1"/>
              <a:t>AD</a:t>
            </a:r>
          </a:p>
        </p:txBody>
      </p:sp>
      <p:sp>
        <p:nvSpPr>
          <p:cNvPr id="8213" name="Rectangle 21"/>
          <p:cNvSpPr>
            <a:spLocks noChangeArrowheads="1"/>
          </p:cNvSpPr>
          <p:nvPr/>
        </p:nvSpPr>
        <p:spPr bwMode="auto">
          <a:xfrm>
            <a:off x="6553200" y="1447800"/>
            <a:ext cx="514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s-ES" b="1"/>
              <a:t>BC</a:t>
            </a:r>
          </a:p>
        </p:txBody>
      </p:sp>
      <p:sp>
        <p:nvSpPr>
          <p:cNvPr id="8214" name="Rectangle 22"/>
          <p:cNvSpPr>
            <a:spLocks noChangeArrowheads="1"/>
          </p:cNvSpPr>
          <p:nvPr/>
        </p:nvSpPr>
        <p:spPr bwMode="auto">
          <a:xfrm>
            <a:off x="6781800" y="2286000"/>
            <a:ext cx="514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s-ES" b="1"/>
              <a:t>BC</a:t>
            </a:r>
          </a:p>
        </p:txBody>
      </p:sp>
      <p:pic>
        <p:nvPicPr>
          <p:cNvPr id="7190" name="Picture 25" descr="http://www.mnsu.edu/emuseum/prehistory/ancienttech/images/glue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572000"/>
            <a:ext cx="2468563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5" name="Rectangle 23"/>
          <p:cNvSpPr>
            <a:spLocks noChangeArrowheads="1"/>
          </p:cNvSpPr>
          <p:nvPr/>
        </p:nvSpPr>
        <p:spPr bwMode="auto">
          <a:xfrm>
            <a:off x="6096000" y="4572000"/>
            <a:ext cx="514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s-ES" b="1">
                <a:solidFill>
                  <a:schemeClr val="tx1"/>
                </a:solidFill>
              </a:rPr>
              <a:t>BC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9" grpId="0" autoUpdateAnimBg="0"/>
      <p:bldP spid="8210" grpId="0" autoUpdateAnimBg="0"/>
      <p:bldP spid="8211" grpId="0" autoUpdateAnimBg="0"/>
      <p:bldP spid="8212" grpId="0" autoUpdateAnimBg="0"/>
      <p:bldP spid="8213" grpId="0" autoUpdateAnimBg="0"/>
      <p:bldP spid="8214" grpId="0" autoUpdateAnimBg="0"/>
      <p:bldP spid="8215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90600"/>
            <a:ext cx="8229600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195" name="Text Box 2"/>
          <p:cNvSpPr txBox="1">
            <a:spLocks noChangeArrowheads="1"/>
          </p:cNvSpPr>
          <p:nvPr/>
        </p:nvSpPr>
        <p:spPr bwMode="auto">
          <a:xfrm>
            <a:off x="1066800" y="3733800"/>
            <a:ext cx="68405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1125"/>
              </a:spcBef>
            </a:pPr>
            <a:r>
              <a:rPr lang="en-US" b="1">
                <a:solidFill>
                  <a:srgbClr val="000000"/>
                </a:solidFill>
              </a:rPr>
              <a:t>HOW MANY YEARS DID THE PREHISTORY LAST?</a:t>
            </a:r>
          </a:p>
        </p:txBody>
      </p:sp>
      <p:sp>
        <p:nvSpPr>
          <p:cNvPr id="8196" name="Text Box 3"/>
          <p:cNvSpPr txBox="1">
            <a:spLocks noChangeArrowheads="1"/>
          </p:cNvSpPr>
          <p:nvPr/>
        </p:nvSpPr>
        <p:spPr bwMode="auto">
          <a:xfrm>
            <a:off x="539750" y="5876925"/>
            <a:ext cx="8064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endParaRPr lang="es-ES"/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0" y="457200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_tradnl" sz="4000" b="1">
                <a:solidFill>
                  <a:srgbClr val="000000"/>
                </a:solidFill>
              </a:rPr>
              <a:t>The Prehistory is a very long period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ChangeArrowheads="1"/>
          </p:cNvSpPr>
          <p:nvPr>
            <p:ph type="title"/>
          </p:nvPr>
        </p:nvSpPr>
        <p:spPr>
          <a:xfrm>
            <a:off x="838200" y="685800"/>
            <a:ext cx="8001000" cy="19050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_tradnl" sz="4000" b="1" smtClean="0">
                <a:solidFill>
                  <a:srgbClr val="CC3300"/>
                </a:solidFill>
              </a:rPr>
              <a:t>Prehistory along the timeline</a:t>
            </a:r>
            <a:r>
              <a:rPr lang="es-ES_tradnl" sz="4000" b="1" smtClean="0"/>
              <a:t/>
            </a:r>
            <a:br>
              <a:rPr lang="es-ES_tradnl" sz="4000" b="1" smtClean="0"/>
            </a:br>
            <a:r>
              <a:rPr lang="es-ES_tradnl" sz="4000" b="1" smtClean="0"/>
              <a:t> </a:t>
            </a:r>
            <a:r>
              <a:rPr lang="es-ES_tradnl" sz="3200" b="1" smtClean="0"/>
              <a:t>It is divided in three periods:</a:t>
            </a:r>
          </a:p>
        </p:txBody>
      </p:sp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141663"/>
            <a:ext cx="7504112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619250"/>
            <a:ext cx="8820150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50825"/>
            <a:ext cx="8229600" cy="1190625"/>
          </a:xfrm>
        </p:spPr>
        <p:txBody>
          <a:bodyPr/>
          <a:lstStyle/>
          <a:p>
            <a:pPr eaLnBrk="1" hangingPunct="1">
              <a:buClr>
                <a:srgbClr val="FF9933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b="1" smtClean="0">
                <a:solidFill>
                  <a:srgbClr val="CC3300"/>
                </a:solidFill>
              </a:rPr>
              <a:t>Prehistory along the timeline</a:t>
            </a:r>
            <a:br>
              <a:rPr lang="en-US" sz="4000" b="1" smtClean="0">
                <a:solidFill>
                  <a:srgbClr val="CC3300"/>
                </a:solidFill>
              </a:rPr>
            </a:br>
            <a:r>
              <a:rPr lang="en-US" sz="3200" smtClean="0"/>
              <a:t>THE PALAEOLITHIC</a:t>
            </a:r>
          </a:p>
        </p:txBody>
      </p:sp>
      <p:sp>
        <p:nvSpPr>
          <p:cNvPr id="10244" name="Text Box 3"/>
          <p:cNvSpPr txBox="1">
            <a:spLocks noChangeArrowheads="1"/>
          </p:cNvSpPr>
          <p:nvPr/>
        </p:nvSpPr>
        <p:spPr bwMode="auto">
          <a:xfrm>
            <a:off x="468313" y="1412875"/>
            <a:ext cx="76327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endParaRPr lang="es-ES_tradnl" b="1">
              <a:solidFill>
                <a:srgbClr val="000000"/>
              </a:solidFill>
            </a:endParaRPr>
          </a:p>
          <a:p>
            <a:pPr algn="l" eaLnBrk="1" hangingPunct="1">
              <a:spcBef>
                <a:spcPts val="1125"/>
              </a:spcBef>
              <a:buFont typeface="Comic Sans MS" pitchFamily="66" charset="0"/>
              <a:buNone/>
            </a:pPr>
            <a:endParaRPr lang="es-ES_tradnl" b="1">
              <a:solidFill>
                <a:srgbClr val="000000"/>
              </a:solidFill>
              <a:latin typeface="Comic Sans MS" pitchFamily="66" charset="0"/>
            </a:endParaRPr>
          </a:p>
        </p:txBody>
      </p:sp>
      <p:pic>
        <p:nvPicPr>
          <p:cNvPr id="1024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460750"/>
            <a:ext cx="720725" cy="147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3455988"/>
            <a:ext cx="1079500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142875" y="5032375"/>
            <a:ext cx="86756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125"/>
              </a:spcBef>
            </a:pPr>
            <a:r>
              <a:rPr lang="es-ES_tradnl" b="1">
                <a:solidFill>
                  <a:srgbClr val="000000"/>
                </a:solidFill>
              </a:rPr>
              <a:t>The human race appeared on Earth </a:t>
            </a:r>
            <a:r>
              <a:rPr lang="es-ES_tradnl" b="1">
                <a:solidFill>
                  <a:srgbClr val="B84700"/>
                </a:solidFill>
              </a:rPr>
              <a:t>2.000.000 or 3.000.000 years ago</a:t>
            </a:r>
            <a:r>
              <a:rPr lang="es-ES_tradnl" b="1">
                <a:solidFill>
                  <a:srgbClr val="000000"/>
                </a:solidFill>
              </a:rPr>
              <a:t> and...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2700338" y="4248150"/>
            <a:ext cx="61198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125"/>
              </a:spcBef>
              <a:buFont typeface="Comic Sans MS" pitchFamily="66" charset="0"/>
              <a:buNone/>
            </a:pPr>
            <a:r>
              <a:rPr lang="es-ES_tradnl" b="1">
                <a:solidFill>
                  <a:srgbClr val="000000"/>
                </a:solidFill>
              </a:rPr>
              <a:t>Humans started to farm the land </a:t>
            </a:r>
            <a:r>
              <a:rPr lang="es-ES_tradnl" b="1">
                <a:solidFill>
                  <a:srgbClr val="B84700"/>
                </a:solidFill>
              </a:rPr>
              <a:t>8.000 years ago </a:t>
            </a:r>
            <a:r>
              <a:rPr lang="es-ES_tradnl" b="1">
                <a:solidFill>
                  <a:srgbClr val="000000"/>
                </a:solidFill>
              </a:rPr>
              <a:t>and...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539750" y="2735263"/>
            <a:ext cx="143986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>
                <a:solidFill>
                  <a:srgbClr val="000000"/>
                </a:solidFill>
              </a:rPr>
              <a:t>Palaeolithic</a:t>
            </a:r>
          </a:p>
        </p:txBody>
      </p:sp>
      <p:sp>
        <p:nvSpPr>
          <p:cNvPr id="10250" name="AutoShape 9"/>
          <p:cNvSpPr>
            <a:spLocks noChangeArrowheads="1"/>
          </p:cNvSpPr>
          <p:nvPr/>
        </p:nvSpPr>
        <p:spPr bwMode="auto">
          <a:xfrm>
            <a:off x="1008063" y="3959225"/>
            <a:ext cx="539750" cy="179388"/>
          </a:xfrm>
          <a:prstGeom prst="rightArrow">
            <a:avLst>
              <a:gd name="adj1" fmla="val 50000"/>
              <a:gd name="adj2" fmla="val 75221"/>
            </a:avLst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179388" y="5364163"/>
            <a:ext cx="27003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 b="1">
                <a:solidFill>
                  <a:srgbClr val="000000"/>
                </a:solidFill>
              </a:rPr>
              <a:t>...</a:t>
            </a:r>
            <a:r>
              <a:rPr lang="en-US" b="1">
                <a:solidFill>
                  <a:srgbClr val="B84700"/>
                </a:solidFill>
              </a:rPr>
              <a:t>Palaeolithic started</a:t>
            </a: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2663825" y="4535488"/>
            <a:ext cx="39592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 b="1">
                <a:solidFill>
                  <a:srgbClr val="000000"/>
                </a:solidFill>
              </a:rPr>
              <a:t>...</a:t>
            </a:r>
            <a:r>
              <a:rPr lang="en-US" b="1">
                <a:solidFill>
                  <a:srgbClr val="B84700"/>
                </a:solidFill>
              </a:rPr>
              <a:t>Palaeolithic finished</a:t>
            </a:r>
          </a:p>
        </p:txBody>
      </p:sp>
      <p:sp>
        <p:nvSpPr>
          <p:cNvPr id="11276" name="AutoShape 12"/>
          <p:cNvSpPr>
            <a:spLocks noChangeArrowheads="1"/>
          </p:cNvSpPr>
          <p:nvPr/>
        </p:nvSpPr>
        <p:spPr bwMode="auto">
          <a:xfrm>
            <a:off x="179388" y="5040313"/>
            <a:ext cx="8459787" cy="720725"/>
          </a:xfrm>
          <a:prstGeom prst="roundRect">
            <a:avLst>
              <a:gd name="adj" fmla="val 218"/>
            </a:avLst>
          </a:prstGeom>
          <a:noFill/>
          <a:ln w="9525">
            <a:solidFill>
              <a:srgbClr val="B847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1277" name="AutoShape 13"/>
          <p:cNvSpPr>
            <a:spLocks noChangeArrowheads="1"/>
          </p:cNvSpPr>
          <p:nvPr/>
        </p:nvSpPr>
        <p:spPr bwMode="auto">
          <a:xfrm>
            <a:off x="2735263" y="4211638"/>
            <a:ext cx="6083300" cy="720725"/>
          </a:xfrm>
          <a:prstGeom prst="roundRect">
            <a:avLst>
              <a:gd name="adj" fmla="val 218"/>
            </a:avLst>
          </a:prstGeom>
          <a:noFill/>
          <a:ln w="9525">
            <a:solidFill>
              <a:srgbClr val="B847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/>
            <a:endParaRPr lang="es-E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 autoUpdateAnimBg="0"/>
      <p:bldP spid="11271" grpId="0" autoUpdateAnimBg="0"/>
      <p:bldP spid="11272" grpId="0" autoUpdateAnimBg="0"/>
      <p:bldP spid="11274" grpId="0" autoUpdateAnimBg="0"/>
      <p:bldP spid="11275" grpId="0" autoUpdateAnimBg="0"/>
      <p:bldP spid="11276" grpId="0" animBg="1"/>
      <p:bldP spid="11277" grpId="0" animBg="1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1216</Words>
  <Application>Microsoft Office PowerPoint</Application>
  <PresentationFormat>On-screen Show (4:3)</PresentationFormat>
  <Paragraphs>248</Paragraphs>
  <Slides>43</Slides>
  <Notes>43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8" baseType="lpstr">
      <vt:lpstr>Arial</vt:lpstr>
      <vt:lpstr>Times New Roman</vt:lpstr>
      <vt:lpstr>Comic Sans MS</vt:lpstr>
      <vt:lpstr>Verdana</vt:lpstr>
      <vt:lpstr>Diseño predeterminado</vt:lpstr>
      <vt:lpstr>Prehistory</vt:lpstr>
      <vt:lpstr>PowerPoint Presentation</vt:lpstr>
      <vt:lpstr>PowerPoint Presentation</vt:lpstr>
      <vt:lpstr>PowerPoint Presentation</vt:lpstr>
      <vt:lpstr>Why AD? </vt:lpstr>
      <vt:lpstr>BC  or  AD?</vt:lpstr>
      <vt:lpstr>PowerPoint Presentation</vt:lpstr>
      <vt:lpstr>Prehistory along the timeline  It is divided in three periods:</vt:lpstr>
      <vt:lpstr>Prehistory along the timeline THE PALAEOLITHIC</vt:lpstr>
      <vt:lpstr>Prehistory along the timeline  THE NEOLITHIC</vt:lpstr>
      <vt:lpstr>Prehistory along the timeline  THE METAL AGES</vt:lpstr>
      <vt:lpstr>Prehistory along the timeline  </vt:lpstr>
      <vt:lpstr>LIFE IN PREHISTORY The fight for survival</vt:lpstr>
      <vt:lpstr>LIFE IN PREHISTORY The fight for survival</vt:lpstr>
      <vt:lpstr>LIFE IN PREHISTORY The fight for survival</vt:lpstr>
      <vt:lpstr>LIFE IN PREHISTORY The fight for survival</vt:lpstr>
      <vt:lpstr>LIFE IN PREHISTORY </vt:lpstr>
      <vt:lpstr>LIFE IN PREHISTORY The fight for survival</vt:lpstr>
      <vt:lpstr>LIFE IN PREHISTORY The fight for survival</vt:lpstr>
      <vt:lpstr>LIFE IN PREHISTORY The fight for survival</vt:lpstr>
      <vt:lpstr>LIFE IN PREHISTORY The fight for survival</vt:lpstr>
      <vt:lpstr>LIFE IN PREHISTORY The fight for survival</vt:lpstr>
      <vt:lpstr>LIFE IN PREHISTORY The fight for survival</vt:lpstr>
      <vt:lpstr>Shaping                  into tools or weapons</vt:lpstr>
      <vt:lpstr>LIFE IN PREHISTORY </vt:lpstr>
      <vt:lpstr>LIFE IN PREHISTORY </vt:lpstr>
      <vt:lpstr>LIFE IN PREHISTORY The fight for survival</vt:lpstr>
      <vt:lpstr>LIFE IN PREHISTORY The fight for survival</vt:lpstr>
      <vt:lpstr>LIFE IN PREHISTORY</vt:lpstr>
      <vt:lpstr>LIFE IN PREHISTORY The fight for survival</vt:lpstr>
      <vt:lpstr>LIFE IN PREHISTORY The fight for survival</vt:lpstr>
      <vt:lpstr>LIFE IN PREHISTORY The fight for survival</vt:lpstr>
      <vt:lpstr>LIFE IN PREHISTORY The fight for survival</vt:lpstr>
      <vt:lpstr>LIFE IN PREHISTORY The fight for survival</vt:lpstr>
      <vt:lpstr>LIFE IN PREHISTORY The fight for survival</vt:lpstr>
      <vt:lpstr>LIFE IN PREHISTORY The fight for survival</vt:lpstr>
      <vt:lpstr>LIFE IN PREHISTORY The fight for survival</vt:lpstr>
      <vt:lpstr>LIFE IN PREHISTORY</vt:lpstr>
      <vt:lpstr> LIFE IN PREHISTORY The fight for survival  </vt:lpstr>
      <vt:lpstr> LIFE IN PREHISTORY The fight for survival  </vt:lpstr>
      <vt:lpstr>LIFE IN PREHISTORY </vt:lpstr>
      <vt:lpstr>LIFE IN PREHISTORY </vt:lpstr>
      <vt:lpstr>LIFE IN PREHISTORY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Prehistory</dc:title>
  <dc:creator>Roser</dc:creator>
  <cp:lastModifiedBy>Teacher E-Solutions</cp:lastModifiedBy>
  <cp:revision>20</cp:revision>
  <dcterms:modified xsi:type="dcterms:W3CDTF">2019-01-15T09:43:26Z</dcterms:modified>
</cp:coreProperties>
</file>