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325" r:id="rId2"/>
    <p:sldId id="257" r:id="rId3"/>
    <p:sldId id="258" r:id="rId4"/>
    <p:sldId id="260" r:id="rId5"/>
    <p:sldId id="329" r:id="rId6"/>
    <p:sldId id="330" r:id="rId7"/>
    <p:sldId id="278" r:id="rId8"/>
    <p:sldId id="326" r:id="rId9"/>
    <p:sldId id="306" r:id="rId10"/>
    <p:sldId id="327" r:id="rId11"/>
    <p:sldId id="328" r:id="rId12"/>
    <p:sldId id="265" r:id="rId13"/>
    <p:sldId id="264" r:id="rId14"/>
    <p:sldId id="284" r:id="rId15"/>
    <p:sldId id="286" r:id="rId16"/>
    <p:sldId id="268" r:id="rId17"/>
    <p:sldId id="269" r:id="rId18"/>
    <p:sldId id="270" r:id="rId19"/>
    <p:sldId id="287" r:id="rId20"/>
    <p:sldId id="271" r:id="rId21"/>
    <p:sldId id="272" r:id="rId22"/>
    <p:sldId id="273" r:id="rId23"/>
    <p:sldId id="274" r:id="rId24"/>
    <p:sldId id="322" r:id="rId25"/>
    <p:sldId id="323" r:id="rId26"/>
    <p:sldId id="289" r:id="rId27"/>
    <p:sldId id="331" r:id="rId28"/>
    <p:sldId id="277" r:id="rId29"/>
    <p:sldId id="290" r:id="rId30"/>
    <p:sldId id="291" r:id="rId31"/>
    <p:sldId id="292" r:id="rId32"/>
    <p:sldId id="293" r:id="rId33"/>
    <p:sldId id="283" r:id="rId34"/>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70" d="100"/>
          <a:sy n="70" d="100"/>
        </p:scale>
        <p:origin x="-1781" y="-36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926"/>
    </p:cViewPr>
  </p:sorterViewPr>
  <p:notesViewPr>
    <p:cSldViewPr>
      <p:cViewPr varScale="1">
        <p:scale>
          <a:sx n="38" d="100"/>
          <a:sy n="38" d="100"/>
        </p:scale>
        <p:origin x="-2214" y="-12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a:latin typeface="Arial" charset="0"/>
                <a:cs typeface="Arial" charset="0"/>
              </a:defRPr>
            </a:lvl1pPr>
          </a:lstStyle>
          <a:p>
            <a:pPr>
              <a:defRPr/>
            </a:pPr>
            <a:fld id="{25903CF1-50F0-47F6-8935-10FFC90C402F}" type="slidenum">
              <a:rPr lang="en-GB"/>
              <a:pPr>
                <a:defRPr/>
              </a:pPr>
              <a:t>‹#›</a:t>
            </a:fld>
            <a:endParaRPr lang="en-GB" dirty="0"/>
          </a:p>
        </p:txBody>
      </p:sp>
    </p:spTree>
    <p:extLst>
      <p:ext uri="{BB962C8B-B14F-4D97-AF65-F5344CB8AC3E}">
        <p14:creationId xmlns:p14="http://schemas.microsoft.com/office/powerpoint/2010/main" val="269989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atin typeface="Arial" charset="0"/>
                <a:cs typeface="Arial" charset="0"/>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a:defRPr sz="1300">
                <a:latin typeface="Arial" charset="0"/>
                <a:cs typeface="Arial" charset="0"/>
              </a:defRPr>
            </a:lvl1pPr>
          </a:lstStyle>
          <a:p>
            <a:pPr>
              <a:defRPr/>
            </a:pPr>
            <a:fld id="{00602990-9AAF-4738-BAA7-C7A218B9D243}" type="datetimeFigureOut">
              <a:rPr lang="en-GB"/>
              <a:pPr>
                <a:defRPr/>
              </a:pPr>
              <a:t>15/01/2019</a:t>
            </a:fld>
            <a:endParaRPr lang="en-GB"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dirty="0" smtClean="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a:defRPr sz="13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a:defRPr sz="1300">
                <a:latin typeface="Arial" charset="0"/>
                <a:cs typeface="Arial" charset="0"/>
              </a:defRPr>
            </a:lvl1pPr>
          </a:lstStyle>
          <a:p>
            <a:pPr>
              <a:defRPr/>
            </a:pPr>
            <a:fld id="{0F33939D-B6A1-48E6-A5EF-86CBF23B0ACD}" type="slidenum">
              <a:rPr lang="en-GB"/>
              <a:pPr>
                <a:defRPr/>
              </a:pPr>
              <a:t>‹#›</a:t>
            </a:fld>
            <a:endParaRPr lang="en-GB" dirty="0"/>
          </a:p>
        </p:txBody>
      </p:sp>
    </p:spTree>
    <p:extLst>
      <p:ext uri="{BB962C8B-B14F-4D97-AF65-F5344CB8AC3E}">
        <p14:creationId xmlns:p14="http://schemas.microsoft.com/office/powerpoint/2010/main" val="2783034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F437AA9-1C50-4C5C-BEEE-5FEADE175F40}" type="datetimeFigureOut">
              <a:rPr lang="en-GB"/>
              <a:pPr>
                <a:defRPr/>
              </a:pPr>
              <a:t>15/01/2019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61183B-1B8C-4FD2-AC91-4BB101A336B5}" type="slidenum">
              <a:rPr lang="en-GB"/>
              <a:pPr>
                <a:defRPr/>
              </a:pPr>
              <a:t>‹#›</a:t>
            </a:fld>
            <a:endParaRPr lang="en-GB" dirty="0"/>
          </a:p>
        </p:txBody>
      </p:sp>
    </p:spTree>
    <p:extLst>
      <p:ext uri="{BB962C8B-B14F-4D97-AF65-F5344CB8AC3E}">
        <p14:creationId xmlns:p14="http://schemas.microsoft.com/office/powerpoint/2010/main" val="124842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C96E6C-C640-41D4-AA88-C59EE2D2D381}" type="datetimeFigureOut">
              <a:rPr lang="en-GB"/>
              <a:pPr>
                <a:defRPr/>
              </a:pPr>
              <a:t>15/01/2019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9A5785-707A-4BF6-923B-89641EE7DCD4}" type="slidenum">
              <a:rPr lang="en-GB"/>
              <a:pPr>
                <a:defRPr/>
              </a:pPr>
              <a:t>‹#›</a:t>
            </a:fld>
            <a:endParaRPr lang="en-GB" dirty="0"/>
          </a:p>
        </p:txBody>
      </p:sp>
    </p:spTree>
    <p:extLst>
      <p:ext uri="{BB962C8B-B14F-4D97-AF65-F5344CB8AC3E}">
        <p14:creationId xmlns:p14="http://schemas.microsoft.com/office/powerpoint/2010/main" val="5509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8718A7E-5974-43B9-AC79-224D413EACC7}" type="datetimeFigureOut">
              <a:rPr lang="en-GB"/>
              <a:pPr>
                <a:defRPr/>
              </a:pPr>
              <a:t>15/01/2019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D6539A-B2A1-4D91-B4A0-5A91950A5176}" type="slidenum">
              <a:rPr lang="en-GB"/>
              <a:pPr>
                <a:defRPr/>
              </a:pPr>
              <a:t>‹#›</a:t>
            </a:fld>
            <a:endParaRPr lang="en-GB" dirty="0"/>
          </a:p>
        </p:txBody>
      </p:sp>
    </p:spTree>
    <p:extLst>
      <p:ext uri="{BB962C8B-B14F-4D97-AF65-F5344CB8AC3E}">
        <p14:creationId xmlns:p14="http://schemas.microsoft.com/office/powerpoint/2010/main" val="103913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DB27FE-4715-479F-B936-CA5696A6B505}" type="datetimeFigureOut">
              <a:rPr lang="en-GB"/>
              <a:pPr>
                <a:defRPr/>
              </a:pPr>
              <a:t>15/01/2019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53D99F-1C7A-4028-A86F-6FBB67A379D6}" type="slidenum">
              <a:rPr lang="en-GB"/>
              <a:pPr>
                <a:defRPr/>
              </a:pPr>
              <a:t>‹#›</a:t>
            </a:fld>
            <a:endParaRPr lang="en-GB" dirty="0"/>
          </a:p>
        </p:txBody>
      </p:sp>
    </p:spTree>
    <p:extLst>
      <p:ext uri="{BB962C8B-B14F-4D97-AF65-F5344CB8AC3E}">
        <p14:creationId xmlns:p14="http://schemas.microsoft.com/office/powerpoint/2010/main" val="311450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DD51D9-10A2-4A0B-959E-A54FD7C5CC6A}" type="datetimeFigureOut">
              <a:rPr lang="en-GB"/>
              <a:pPr>
                <a:defRPr/>
              </a:pPr>
              <a:t>15/01/2019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9A9931-736E-4B96-ABE5-963653C22ACC}" type="slidenum">
              <a:rPr lang="en-GB"/>
              <a:pPr>
                <a:defRPr/>
              </a:pPr>
              <a:t>‹#›</a:t>
            </a:fld>
            <a:endParaRPr lang="en-GB" dirty="0"/>
          </a:p>
        </p:txBody>
      </p:sp>
    </p:spTree>
    <p:extLst>
      <p:ext uri="{BB962C8B-B14F-4D97-AF65-F5344CB8AC3E}">
        <p14:creationId xmlns:p14="http://schemas.microsoft.com/office/powerpoint/2010/main" val="139801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5A25880-D265-4856-B0A9-D3F911E42BCA}" type="datetimeFigureOut">
              <a:rPr lang="en-GB"/>
              <a:pPr>
                <a:defRPr/>
              </a:pPr>
              <a:t>15/01/2019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20913D-45ED-400D-8DBD-9B26243D8BFF}" type="slidenum">
              <a:rPr lang="en-GB"/>
              <a:pPr>
                <a:defRPr/>
              </a:pPr>
              <a:t>‹#›</a:t>
            </a:fld>
            <a:endParaRPr lang="en-GB" dirty="0"/>
          </a:p>
        </p:txBody>
      </p:sp>
    </p:spTree>
    <p:extLst>
      <p:ext uri="{BB962C8B-B14F-4D97-AF65-F5344CB8AC3E}">
        <p14:creationId xmlns:p14="http://schemas.microsoft.com/office/powerpoint/2010/main" val="241505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79D3DA0-7D38-4C8C-9D6C-E6F157E47295}" type="datetimeFigureOut">
              <a:rPr lang="en-GB"/>
              <a:pPr>
                <a:defRPr/>
              </a:pPr>
              <a:t>15/01/2019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5F26371-9DFA-458D-AEC2-685284928F15}" type="slidenum">
              <a:rPr lang="en-GB"/>
              <a:pPr>
                <a:defRPr/>
              </a:pPr>
              <a:t>‹#›</a:t>
            </a:fld>
            <a:endParaRPr lang="en-GB" dirty="0"/>
          </a:p>
        </p:txBody>
      </p:sp>
    </p:spTree>
    <p:extLst>
      <p:ext uri="{BB962C8B-B14F-4D97-AF65-F5344CB8AC3E}">
        <p14:creationId xmlns:p14="http://schemas.microsoft.com/office/powerpoint/2010/main" val="175201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D76FA2-9DF1-403C-88C8-8BBAE5C898EA}" type="datetimeFigureOut">
              <a:rPr lang="en-GB"/>
              <a:pPr>
                <a:defRPr/>
              </a:pPr>
              <a:t>15/01/2019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7DB5CAF-1000-4CA0-AEF5-60B07DD4CEBD}" type="slidenum">
              <a:rPr lang="en-GB"/>
              <a:pPr>
                <a:defRPr/>
              </a:pPr>
              <a:t>‹#›</a:t>
            </a:fld>
            <a:endParaRPr lang="en-GB" dirty="0"/>
          </a:p>
        </p:txBody>
      </p:sp>
    </p:spTree>
    <p:extLst>
      <p:ext uri="{BB962C8B-B14F-4D97-AF65-F5344CB8AC3E}">
        <p14:creationId xmlns:p14="http://schemas.microsoft.com/office/powerpoint/2010/main" val="358434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376C31-AF68-4209-9C76-904528DE1D24}" type="datetimeFigureOut">
              <a:rPr lang="en-GB"/>
              <a:pPr>
                <a:defRPr/>
              </a:pPr>
              <a:t>15/01/2019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17E55D6-A01B-44C9-83D5-904B8063C22A}" type="slidenum">
              <a:rPr lang="en-GB"/>
              <a:pPr>
                <a:defRPr/>
              </a:pPr>
              <a:t>‹#›</a:t>
            </a:fld>
            <a:endParaRPr lang="en-GB" dirty="0"/>
          </a:p>
        </p:txBody>
      </p:sp>
    </p:spTree>
    <p:extLst>
      <p:ext uri="{BB962C8B-B14F-4D97-AF65-F5344CB8AC3E}">
        <p14:creationId xmlns:p14="http://schemas.microsoft.com/office/powerpoint/2010/main" val="132914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655917-1B56-40D8-A30F-B9D097A383C6}" type="datetimeFigureOut">
              <a:rPr lang="en-GB"/>
              <a:pPr>
                <a:defRPr/>
              </a:pPr>
              <a:t>15/01/2019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A6B6C95-A72A-4969-AC14-75B33C4A9ACF}" type="slidenum">
              <a:rPr lang="en-GB"/>
              <a:pPr>
                <a:defRPr/>
              </a:pPr>
              <a:t>‹#›</a:t>
            </a:fld>
            <a:endParaRPr lang="en-GB" dirty="0"/>
          </a:p>
        </p:txBody>
      </p:sp>
    </p:spTree>
    <p:extLst>
      <p:ext uri="{BB962C8B-B14F-4D97-AF65-F5344CB8AC3E}">
        <p14:creationId xmlns:p14="http://schemas.microsoft.com/office/powerpoint/2010/main" val="255883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A15FF7-05B7-489C-88F0-9984EE4B50DE}" type="datetimeFigureOut">
              <a:rPr lang="en-GB"/>
              <a:pPr>
                <a:defRPr/>
              </a:pPr>
              <a:t>15/01/2019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13AEC7-DCB8-4591-A2CC-13CD8158DDFD}" type="slidenum">
              <a:rPr lang="en-GB"/>
              <a:pPr>
                <a:defRPr/>
              </a:pPr>
              <a:t>‹#›</a:t>
            </a:fld>
            <a:endParaRPr lang="en-GB" dirty="0"/>
          </a:p>
        </p:txBody>
      </p:sp>
    </p:spTree>
    <p:extLst>
      <p:ext uri="{BB962C8B-B14F-4D97-AF65-F5344CB8AC3E}">
        <p14:creationId xmlns:p14="http://schemas.microsoft.com/office/powerpoint/2010/main" val="106015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DED290-540B-4474-B13E-9B7224E0FDD1}" type="datetimeFigureOut">
              <a:rPr lang="en-GB"/>
              <a:pPr>
                <a:defRPr/>
              </a:pPr>
              <a:t>15/01/2019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2BAD25-7E9F-40B9-AD6B-06EE39F3CF1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tPulEAryPO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bbc.co.uk/learningzone/clips/alternative-to-embryo-stem-cells-developed-by-researchers/6581.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bbc.co.uk/learningzone/clips/gene-therapy-and-cystic-fibrosis/6014.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95288" y="333375"/>
            <a:ext cx="84978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b="1"/>
              <a:t>Genetic Engineering</a:t>
            </a:r>
          </a:p>
          <a:p>
            <a:pPr eaLnBrk="1" hangingPunct="1"/>
            <a:endParaRPr lang="en-GB" sz="2400" b="1"/>
          </a:p>
          <a:p>
            <a:pPr eaLnBrk="1" hangingPunct="1"/>
            <a:r>
              <a:rPr lang="en-GB" sz="2400" b="1"/>
              <a:t>Definition:</a:t>
            </a:r>
          </a:p>
          <a:p>
            <a:pPr eaLnBrk="1" hangingPunct="1"/>
            <a:endParaRPr lang="en-GB" sz="2400" b="1"/>
          </a:p>
          <a:p>
            <a:pPr eaLnBrk="1" hangingPunct="1"/>
            <a:r>
              <a:rPr lang="en-GB" sz="2400" b="1"/>
              <a:t>The manipulation of the genetic material of an organism.</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b="8029"/>
          <a:stretch>
            <a:fillRect/>
          </a:stretch>
        </p:blipFill>
        <p:spPr bwMode="auto">
          <a:xfrm>
            <a:off x="1922463" y="2565400"/>
            <a:ext cx="54419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79388" y="188913"/>
            <a:ext cx="8785225"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a:t>Uses Of Human Embryos (1) IVF</a:t>
            </a:r>
          </a:p>
          <a:p>
            <a:pPr algn="ctr"/>
            <a:endParaRPr lang="en-GB" sz="2400"/>
          </a:p>
          <a:p>
            <a:pPr algn="ctr"/>
            <a:endParaRPr lang="en-GB" sz="2400"/>
          </a:p>
          <a:p>
            <a:pPr algn="ctr"/>
            <a:endParaRPr lang="en-GB" sz="2400"/>
          </a:p>
          <a:p>
            <a:pPr algn="ctr"/>
            <a:endParaRPr lang="en-GB" sz="2400"/>
          </a:p>
          <a:p>
            <a:pPr algn="ctr"/>
            <a:r>
              <a:rPr lang="en-GB" sz="2400"/>
              <a:t> </a:t>
            </a:r>
          </a:p>
          <a:p>
            <a:endParaRPr lang="en-GB" sz="2400"/>
          </a:p>
          <a:p>
            <a:endParaRPr lang="en-GB" sz="2400"/>
          </a:p>
          <a:p>
            <a:endParaRPr lang="en-GB" sz="2400"/>
          </a:p>
          <a:p>
            <a:endParaRPr lang="en-GB" sz="2400"/>
          </a:p>
          <a:p>
            <a:endParaRPr lang="en-GB" sz="2400"/>
          </a:p>
          <a:p>
            <a:endParaRPr lang="en-GB" sz="2400"/>
          </a:p>
          <a:p>
            <a:endParaRPr lang="en-GB" sz="2400"/>
          </a:p>
          <a:p>
            <a:r>
              <a:rPr lang="en-GB" sz="2400"/>
              <a:t>IVF(In Vitro Fertilisation) takes place in a laboratory when a person or a couple cannot conceive naturally. </a:t>
            </a:r>
          </a:p>
          <a:p>
            <a:endParaRPr lang="en-GB" sz="2400"/>
          </a:p>
          <a:p>
            <a:endParaRPr lang="en-GB" sz="2400"/>
          </a:p>
          <a:p>
            <a:endParaRPr lang="en-GB" sz="2400"/>
          </a:p>
          <a:p>
            <a:endParaRPr lang="en-GB" sz="240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3452813"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44625"/>
            <a:ext cx="4418012"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7108825"/>
          </a:xfrm>
          <a:prstGeom prst="rect">
            <a:avLst/>
          </a:prstGeom>
          <a:noFill/>
        </p:spPr>
        <p:txBody>
          <a:bodyPr>
            <a:spAutoFit/>
          </a:bodyPr>
          <a:lstStyle/>
          <a:p>
            <a:pPr>
              <a:defRPr/>
            </a:pPr>
            <a:r>
              <a:rPr lang="en-GB" sz="2400" b="1" dirty="0"/>
              <a:t>Benefits of IVF</a:t>
            </a:r>
          </a:p>
          <a:p>
            <a:pPr>
              <a:defRPr/>
            </a:pPr>
            <a:endParaRPr lang="en-GB" sz="2400" b="1" dirty="0"/>
          </a:p>
          <a:p>
            <a:pPr marL="342900" indent="-342900">
              <a:buFont typeface="Wingdings" pitchFamily="2" charset="2"/>
              <a:buChar char="þ"/>
              <a:defRPr/>
            </a:pPr>
            <a:r>
              <a:rPr lang="en-GB" sz="2400" dirty="0"/>
              <a:t>May allow childless person or couple to have children</a:t>
            </a:r>
          </a:p>
          <a:p>
            <a:pPr marL="342900" indent="-342900">
              <a:buFont typeface="Wingdings" pitchFamily="2" charset="2"/>
              <a:buChar char="þ"/>
              <a:defRPr/>
            </a:pPr>
            <a:endParaRPr lang="en-GB" sz="2400" dirty="0"/>
          </a:p>
          <a:p>
            <a:pPr marL="342900" indent="-342900">
              <a:buFont typeface="Wingdings" pitchFamily="2" charset="2"/>
              <a:buChar char="þ"/>
              <a:defRPr/>
            </a:pPr>
            <a:r>
              <a:rPr lang="en-GB" sz="2400" dirty="0"/>
              <a:t>Possible risks outweigh the benefits</a:t>
            </a:r>
          </a:p>
          <a:p>
            <a:pPr>
              <a:defRPr/>
            </a:pPr>
            <a:endParaRPr lang="en-GB" sz="2400" dirty="0"/>
          </a:p>
          <a:p>
            <a:pPr>
              <a:defRPr/>
            </a:pPr>
            <a:r>
              <a:rPr lang="en-GB" sz="2400" b="1" dirty="0"/>
              <a:t>Criticisms of IVF</a:t>
            </a:r>
          </a:p>
          <a:p>
            <a:pPr>
              <a:defRPr/>
            </a:pPr>
            <a:endParaRPr lang="en-GB" sz="2400" b="1" dirty="0"/>
          </a:p>
          <a:p>
            <a:pPr marL="342900" indent="-342900">
              <a:buFont typeface="Wingdings" pitchFamily="2" charset="2"/>
              <a:buChar char="ý"/>
              <a:defRPr/>
            </a:pPr>
            <a:r>
              <a:rPr lang="en-GB" sz="2400" dirty="0"/>
              <a:t>Requires drug therapies &amp; surgical procedures</a:t>
            </a:r>
          </a:p>
          <a:p>
            <a:pPr marL="342900" indent="-342900">
              <a:buFont typeface="Wingdings" pitchFamily="2" charset="2"/>
              <a:buChar char="ý"/>
              <a:defRPr/>
            </a:pPr>
            <a:endParaRPr lang="en-GB" sz="2400" dirty="0"/>
          </a:p>
          <a:p>
            <a:pPr marL="342900" indent="-342900">
              <a:buFont typeface="Wingdings" pitchFamily="2" charset="2"/>
              <a:buChar char="ý"/>
              <a:defRPr/>
            </a:pPr>
            <a:r>
              <a:rPr lang="en-GB" sz="2400" dirty="0"/>
              <a:t>Can be a long, expensive process with many failures which may also cause negative psychological impact</a:t>
            </a:r>
          </a:p>
          <a:p>
            <a:pPr marL="342900" indent="-342900">
              <a:buFont typeface="Wingdings" pitchFamily="2" charset="2"/>
              <a:buChar char="ý"/>
              <a:defRPr/>
            </a:pPr>
            <a:endParaRPr lang="en-GB" sz="2400" dirty="0"/>
          </a:p>
          <a:p>
            <a:pPr marL="342900" indent="-342900">
              <a:buFont typeface="Wingdings" pitchFamily="2" charset="2"/>
              <a:buChar char="ý"/>
              <a:defRPr/>
            </a:pPr>
            <a:r>
              <a:rPr lang="en-GB" sz="2400" dirty="0"/>
              <a:t>Risk of infection/contamination as fertilisation occurs outside the body</a:t>
            </a:r>
          </a:p>
          <a:p>
            <a:pPr marL="342900" indent="-342900">
              <a:buFont typeface="Wingdings" pitchFamily="2" charset="2"/>
              <a:buChar char="ý"/>
              <a:defRPr/>
            </a:pPr>
            <a:endParaRPr lang="en-GB" sz="2400" dirty="0"/>
          </a:p>
          <a:p>
            <a:pPr marL="342900" indent="-342900">
              <a:buFont typeface="Wingdings" pitchFamily="2" charset="2"/>
              <a:buChar char="ý"/>
              <a:defRPr/>
            </a:pPr>
            <a:r>
              <a:rPr lang="en-GB" sz="2400" dirty="0"/>
              <a:t>Uses scarce medical resources</a:t>
            </a:r>
          </a:p>
          <a:p>
            <a:pPr marL="285750" indent="-285750">
              <a:buFont typeface="Arial" pitchFamily="34" charset="0"/>
              <a:buChar char="•"/>
              <a:defRPr/>
            </a:pPr>
            <a:endParaRPr lang="en-GB" sz="2400" dirty="0"/>
          </a:p>
          <a:p>
            <a:pP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950" y="71438"/>
            <a:ext cx="87407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2400" b="1" dirty="0">
                <a:latin typeface="Arial" pitchFamily="34" charset="0"/>
                <a:cs typeface="Arial" pitchFamily="34" charset="0"/>
              </a:rPr>
              <a:t>Uses Of Human Embryos (2) Stem Cell Research</a:t>
            </a:r>
          </a:p>
          <a:p>
            <a:pPr>
              <a:defRPr/>
            </a:pPr>
            <a:endParaRPr lang="en-GB" sz="2400" b="1" dirty="0">
              <a:latin typeface="Arial" pitchFamily="34" charset="0"/>
              <a:cs typeface="Arial" pitchFamily="34" charset="0"/>
            </a:endParaRPr>
          </a:p>
          <a:p>
            <a:pPr>
              <a:defRPr/>
            </a:pPr>
            <a:r>
              <a:rPr lang="en-GB" sz="2400" dirty="0">
                <a:latin typeface="Arial" pitchFamily="34" charset="0"/>
                <a:cs typeface="Arial" pitchFamily="34" charset="0"/>
              </a:rPr>
              <a:t>Cell research has already found treatments for conditions such as cystic fibrosis, diabetes &amp; tissue damage and works on finding treatments and hopefully cures for illnesses such as Alzheimer's disease and cancer.</a:t>
            </a:r>
          </a:p>
          <a:p>
            <a:pPr>
              <a:defRPr/>
            </a:pPr>
            <a:endParaRPr lang="en-GB" sz="2400" dirty="0">
              <a:latin typeface="Arial" pitchFamily="34" charset="0"/>
              <a:cs typeface="Arial" pitchFamily="34" charset="0"/>
            </a:endParaRPr>
          </a:p>
          <a:p>
            <a:pPr>
              <a:defRPr/>
            </a:pPr>
            <a:r>
              <a:rPr lang="en-GB" sz="2400" b="1" dirty="0">
                <a:hlinkClick r:id="rId2"/>
              </a:rPr>
              <a:t>Stem cells</a:t>
            </a:r>
            <a:r>
              <a:rPr lang="en-GB" sz="2400" b="1" dirty="0"/>
              <a:t> </a:t>
            </a:r>
            <a:r>
              <a:rPr lang="en-GB" sz="2400" dirty="0"/>
              <a:t>are cells that can be found in embryos, umbilical cords and bone marrow. </a:t>
            </a:r>
          </a:p>
          <a:p>
            <a:pPr>
              <a:defRPr/>
            </a:pPr>
            <a:endParaRPr lang="en-GB" sz="2400" dirty="0"/>
          </a:p>
          <a:p>
            <a:pPr marL="342900" indent="-342900">
              <a:buFont typeface="Arial" pitchFamily="34" charset="0"/>
              <a:buChar char="•"/>
              <a:defRPr/>
            </a:pPr>
            <a:r>
              <a:rPr lang="en-GB" sz="2400" dirty="0"/>
              <a:t>Embryonic stem cells are unspecialised or undifferentiated - they </a:t>
            </a:r>
            <a:r>
              <a:rPr lang="en-GB" sz="2400" dirty="0">
                <a:solidFill>
                  <a:prstClr val="black"/>
                </a:solidFill>
              </a:rPr>
              <a:t>can renew themselves and have the potential to change </a:t>
            </a:r>
            <a:r>
              <a:rPr lang="en-GB" sz="2400" dirty="0"/>
              <a:t>and</a:t>
            </a:r>
            <a:r>
              <a:rPr lang="en-GB" sz="2400" dirty="0">
                <a:solidFill>
                  <a:prstClr val="black"/>
                </a:solidFill>
              </a:rPr>
              <a:t> can usually become any type of cell</a:t>
            </a:r>
            <a:endParaRPr lang="en-GB" sz="2400" dirty="0"/>
          </a:p>
          <a:p>
            <a:pPr marL="342900" indent="-342900">
              <a:buFont typeface="Arial" pitchFamily="34" charset="0"/>
              <a:buChar char="•"/>
              <a:defRPr/>
            </a:pPr>
            <a:endParaRPr lang="en-GB" sz="2400" dirty="0"/>
          </a:p>
          <a:p>
            <a:pPr marL="342900" indent="-342900">
              <a:buFont typeface="Arial" pitchFamily="34" charset="0"/>
              <a:buChar char="•"/>
              <a:defRPr/>
            </a:pPr>
            <a:r>
              <a:rPr lang="en-GB" sz="2400" dirty="0"/>
              <a:t>Adult stem cells are specialised or differentiated and can only become one type of cell.</a:t>
            </a:r>
          </a:p>
          <a:p>
            <a:pPr algn="r">
              <a:defRPr/>
            </a:pPr>
            <a:r>
              <a:rPr lang="en-GB" sz="2400" dirty="0">
                <a:solidFill>
                  <a:srgbClr val="FF0000"/>
                </a:solidFill>
              </a:rPr>
              <a:t> </a:t>
            </a:r>
            <a:endParaRPr lang="en-GB" sz="2800" dirty="0">
              <a:solidFill>
                <a:srgbClr val="FF0000"/>
              </a:solidFill>
            </a:endParaRPr>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79388" y="155575"/>
            <a:ext cx="8856662"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b="1"/>
              <a:t>Uses Of Human Embryos (3) Genetic Selection</a:t>
            </a:r>
          </a:p>
          <a:p>
            <a:r>
              <a:rPr lang="en-GB" sz="2400" b="1"/>
              <a:t>Therapeutic Cloning   </a:t>
            </a:r>
          </a:p>
          <a:p>
            <a:endParaRPr lang="en-GB" sz="2400"/>
          </a:p>
          <a:p>
            <a:r>
              <a:rPr lang="en-GB" sz="2400" b="1"/>
              <a:t>Definition: </a:t>
            </a:r>
            <a:r>
              <a:rPr lang="en-GB" sz="2400"/>
              <a:t> the use of human embryonic stem cells (hES cells) to create identical human tissue of some description. </a:t>
            </a:r>
          </a:p>
          <a:p>
            <a:pPr algn="r"/>
            <a:r>
              <a:rPr lang="en-GB" sz="2400">
                <a:solidFill>
                  <a:srgbClr val="FF0000"/>
                </a:solidFill>
              </a:rPr>
              <a:t> </a:t>
            </a:r>
            <a:endParaRPr lang="en-GB" sz="2800">
              <a:solidFill>
                <a:srgbClr val="FF0000"/>
              </a:solidFill>
            </a:endParaRPr>
          </a:p>
          <a:p>
            <a:r>
              <a:rPr lang="en-GB" sz="2400"/>
              <a:t>Properly referred to as somatic cell nuclear transfer (SCNT), this </a:t>
            </a:r>
            <a:r>
              <a:rPr lang="en-GB" sz="2400" b="1"/>
              <a:t>does not create babies </a:t>
            </a:r>
            <a:r>
              <a:rPr lang="en-GB" sz="2400"/>
              <a:t>but stem cells for therapeutic use. </a:t>
            </a:r>
          </a:p>
          <a:p>
            <a:endParaRPr lang="en-GB" sz="2400"/>
          </a:p>
          <a:p>
            <a:r>
              <a:rPr lang="en-GB" sz="2400"/>
              <a:t>Therapeutic cloning involves taking a cell from the patient who needs some kind of medical help and fusing it with an 'empty' ovum. This is stimulated and normal growth begins. </a:t>
            </a:r>
          </a:p>
          <a:p>
            <a:endParaRPr lang="en-GB" sz="2400"/>
          </a:p>
          <a:p>
            <a:r>
              <a:rPr lang="en-GB" sz="2400"/>
              <a:t>The stem cells are taken from the developing embryo and the embryo destroyed. These stem cells can then be used to create any kind of tissue, from skin to brain cells. NOT A WHOLE PERSON</a:t>
            </a:r>
          </a:p>
        </p:txBody>
      </p:sp>
      <p:sp>
        <p:nvSpPr>
          <p:cNvPr id="7171" name="Rectangle 3"/>
          <p:cNvSpPr>
            <a:spLocks noChangeArrowheads="1"/>
          </p:cNvSpPr>
          <p:nvPr/>
        </p:nvSpPr>
        <p:spPr bwMode="auto">
          <a:xfrm>
            <a:off x="4605338" y="6308725"/>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hlinkClick r:id="rId2"/>
              </a:rPr>
              <a:t>Alternative to EMBRYO use</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Effect transition="in" filter="fade">
                                      <p:cBhvr>
                                        <p:cTn id="7" dur="500"/>
                                        <p:tgtEl>
                                          <p:spTgt spid="717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5" end="5"/>
                                            </p:txEl>
                                          </p:spTgt>
                                        </p:tgtEl>
                                        <p:attrNameLst>
                                          <p:attrName>style.visibility</p:attrName>
                                        </p:attrNameLst>
                                      </p:cBhvr>
                                      <p:to>
                                        <p:strVal val="visible"/>
                                      </p:to>
                                    </p:set>
                                    <p:animEffect transition="in" filter="fade">
                                      <p:cBhvr>
                                        <p:cTn id="12" dur="500"/>
                                        <p:tgtEl>
                                          <p:spTgt spid="717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7" end="7"/>
                                            </p:txEl>
                                          </p:spTgt>
                                        </p:tgtEl>
                                        <p:attrNameLst>
                                          <p:attrName>style.visibility</p:attrName>
                                        </p:attrNameLst>
                                      </p:cBhvr>
                                      <p:to>
                                        <p:strVal val="visible"/>
                                      </p:to>
                                    </p:set>
                                    <p:animEffect transition="in" filter="fade">
                                      <p:cBhvr>
                                        <p:cTn id="17" dur="500"/>
                                        <p:tgtEl>
                                          <p:spTgt spid="7170">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xEl>
                                              <p:pRg st="9" end="9"/>
                                            </p:txEl>
                                          </p:spTgt>
                                        </p:tgtEl>
                                        <p:attrNameLst>
                                          <p:attrName>style.visibility</p:attrName>
                                        </p:attrNameLst>
                                      </p:cBhvr>
                                      <p:to>
                                        <p:strVal val="visible"/>
                                      </p:to>
                                    </p:set>
                                    <p:animEffect transition="in" filter="fade">
                                      <p:cBhvr>
                                        <p:cTn id="22" dur="500"/>
                                        <p:tgtEl>
                                          <p:spTgt spid="7170">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fade">
                                      <p:cBhvr>
                                        <p:cTn id="2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925"/>
            <a:ext cx="9144000" cy="7478713"/>
          </a:xfrm>
          <a:prstGeom prst="rect">
            <a:avLst/>
          </a:prstGeom>
        </p:spPr>
        <p:txBody>
          <a:bodyPr>
            <a:spAutoFit/>
          </a:bodyPr>
          <a:lstStyle/>
          <a:p>
            <a:pPr>
              <a:defRPr/>
            </a:pPr>
            <a:r>
              <a:rPr lang="en-GB" sz="2400" b="1" dirty="0"/>
              <a:t>BENEFITS OF THERAPEUTIC CLONING</a:t>
            </a:r>
          </a:p>
          <a:p>
            <a:pPr marL="342900" indent="-342900">
              <a:buFont typeface="Wingdings" pitchFamily="2" charset="2"/>
              <a:buChar char=""/>
              <a:defRPr/>
            </a:pPr>
            <a:r>
              <a:rPr lang="en-GB" sz="2400" dirty="0">
                <a:solidFill>
                  <a:prstClr val="black"/>
                </a:solidFill>
              </a:rPr>
              <a:t>Only stem cells from the embryo are used; the embryo is destroyed before the 14 day limit so embryo doesn’t suffer.</a:t>
            </a:r>
          </a:p>
          <a:p>
            <a:pPr marL="342900" indent="-342900">
              <a:buFont typeface="Wingdings" pitchFamily="2" charset="2"/>
              <a:buChar char=""/>
              <a:defRPr/>
            </a:pPr>
            <a:endParaRPr lang="en-GB" sz="2400" dirty="0">
              <a:solidFill>
                <a:prstClr val="black"/>
              </a:solidFill>
            </a:endParaRPr>
          </a:p>
          <a:p>
            <a:pPr marL="342900" indent="-342900">
              <a:buFont typeface="Wingdings" pitchFamily="2" charset="2"/>
              <a:buChar char=""/>
              <a:defRPr/>
            </a:pPr>
            <a:r>
              <a:rPr lang="en-GB" sz="2400" dirty="0">
                <a:solidFill>
                  <a:prstClr val="black"/>
                </a:solidFill>
              </a:rPr>
              <a:t>Stem cells are no more morally important than other cells.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Using the same DNA as the patient means less chance of transplant rejection</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Solves the problem of shortage of organ donors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It could benefit those requiring tissue replacement</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Many illnesses we can’t treat at moment may benefit in the research process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It is no different to any other medical technique eg antibiotics</a:t>
            </a:r>
          </a:p>
          <a:p>
            <a:pPr algn="r">
              <a:defRPr/>
            </a:pPr>
            <a:endParaRPr lang="en-GB" sz="2800" dirty="0">
              <a:solidFill>
                <a:srgbClr val="FF0000"/>
              </a:solidFill>
            </a:endParaRPr>
          </a:p>
          <a:p>
            <a:pPr algn="r">
              <a:defRPr/>
            </a:pPr>
            <a:endParaRPr lang="en-GB" sz="2400" dirty="0"/>
          </a:p>
          <a:p>
            <a:pP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813"/>
            <a:ext cx="9144000" cy="6616700"/>
          </a:xfrm>
          <a:prstGeom prst="rect">
            <a:avLst/>
          </a:prstGeom>
        </p:spPr>
        <p:txBody>
          <a:bodyPr>
            <a:spAutoFit/>
          </a:bodyPr>
          <a:lstStyle/>
          <a:p>
            <a:pPr>
              <a:defRPr/>
            </a:pPr>
            <a:r>
              <a:rPr lang="en-GB" sz="2400" b="1" dirty="0"/>
              <a:t>DANGERS OF THERAPEUTIC CLONING</a:t>
            </a:r>
          </a:p>
          <a:p>
            <a:pPr marL="342900" indent="-342900">
              <a:buFont typeface="Arial" pitchFamily="34" charset="0"/>
              <a:buChar char="•"/>
              <a:defRPr/>
            </a:pPr>
            <a:endParaRPr lang="en-GB" sz="2400" dirty="0"/>
          </a:p>
          <a:p>
            <a:pPr marL="342900" indent="-342900">
              <a:buFont typeface="Wingdings" pitchFamily="2" charset="2"/>
              <a:buChar char=""/>
              <a:defRPr/>
            </a:pPr>
            <a:r>
              <a:rPr lang="en-GB" sz="2400" dirty="0"/>
              <a:t>Risks of what could happen eg designer babies, clone farms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There could be medical dangers such as new viruses or mutations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Is illness a way of nature controlling population?</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The costs may not be justified; could the money be used for a better reason?</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Does a cloned embryo have rights?</a:t>
            </a:r>
          </a:p>
          <a:p>
            <a:pPr algn="r">
              <a:defRPr/>
            </a:pPr>
            <a:endParaRPr lang="en-GB" sz="2800" dirty="0">
              <a:solidFill>
                <a:srgbClr val="FF0000"/>
              </a:solidFill>
            </a:endParaRPr>
          </a:p>
          <a:p>
            <a:pPr algn="r">
              <a:defRPr/>
            </a:pPr>
            <a:endParaRPr lang="en-GB" sz="2400" dirty="0"/>
          </a:p>
          <a:p>
            <a:pPr marL="342900" indent="-342900">
              <a:buFont typeface="Wingdings" pitchFamily="2" charset="2"/>
              <a:buChar char=""/>
              <a:defRPr/>
            </a:pPr>
            <a:endParaRPr lang="en-GB" sz="2400" dirty="0"/>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7950" y="12700"/>
            <a:ext cx="8928100" cy="89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defRPr/>
            </a:pPr>
            <a:r>
              <a:rPr lang="en-GB" sz="2400" dirty="0">
                <a:latin typeface="Arial" pitchFamily="34" charset="0"/>
                <a:cs typeface="Arial" pitchFamily="34" charset="0"/>
              </a:rPr>
              <a:t>Uses Of Human Embryos (2) Stem Cell Research</a:t>
            </a:r>
          </a:p>
          <a:p>
            <a:pPr>
              <a:lnSpc>
                <a:spcPct val="115000"/>
              </a:lnSpc>
              <a:spcAft>
                <a:spcPts val="1000"/>
              </a:spcAft>
              <a:defRPr/>
            </a:pPr>
            <a:r>
              <a:rPr lang="en-GB" sz="2400" b="1" dirty="0">
                <a:latin typeface="+mn-lt"/>
                <a:cs typeface="Calibri" pitchFamily="34" charset="0"/>
              </a:rPr>
              <a:t>Reproductive Cloning. Definition: </a:t>
            </a:r>
            <a:r>
              <a:rPr lang="en-GB" sz="2400" dirty="0">
                <a:latin typeface="+mn-lt"/>
                <a:cs typeface="Calibri" pitchFamily="34" charset="0"/>
              </a:rPr>
              <a:t>production of individual(s) that is identical to donor plant or animal. DNA from an embryo is removed and replaced with donor DNA.</a:t>
            </a:r>
          </a:p>
          <a:p>
            <a:pPr>
              <a:lnSpc>
                <a:spcPct val="115000"/>
              </a:lnSpc>
              <a:spcAft>
                <a:spcPts val="1000"/>
              </a:spcAft>
              <a:defRPr/>
            </a:pPr>
            <a:r>
              <a:rPr lang="en-GB" sz="2400" b="1" dirty="0">
                <a:latin typeface="+mn-lt"/>
                <a:cs typeface="Calibri" pitchFamily="34" charset="0"/>
              </a:rPr>
              <a:t>BENEFITS OF REPRODUCTIVE CLONING</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Helps childless couples</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Saviour sibling (genetic matching to help ill children)</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Replacing a lost child</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Source of spare organs</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Clone armies for dangerous jobs</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Since we have the technology, it should be used to benefit people with illnesses</a:t>
            </a:r>
          </a:p>
          <a:p>
            <a:pPr algn="r">
              <a:lnSpc>
                <a:spcPct val="115000"/>
              </a:lnSpc>
              <a:spcAft>
                <a:spcPts val="1000"/>
              </a:spcAft>
              <a:defRPr/>
            </a:pPr>
            <a:r>
              <a:rPr lang="en-GB" sz="2400" dirty="0">
                <a:solidFill>
                  <a:srgbClr val="FF0000"/>
                </a:solidFill>
              </a:rPr>
              <a:t> </a:t>
            </a:r>
            <a:endParaRPr lang="en-GB" sz="2800" dirty="0">
              <a:solidFill>
                <a:srgbClr val="FF0000"/>
              </a:solidFill>
            </a:endParaRPr>
          </a:p>
          <a:p>
            <a:pPr algn="r">
              <a:lnSpc>
                <a:spcPct val="115000"/>
              </a:lnSpc>
              <a:spcAft>
                <a:spcPts val="1000"/>
              </a:spcAft>
              <a:defRPr/>
            </a:pPr>
            <a:endParaRPr lang="en-GB" sz="2400" dirty="0">
              <a:latin typeface="Calibri" pitchFamily="34" charset="0"/>
              <a:cs typeface="Calibri" pitchFamily="34" charset="0"/>
            </a:endParaRPr>
          </a:p>
          <a:p>
            <a:pPr algn="r">
              <a:lnSpc>
                <a:spcPct val="115000"/>
              </a:lnSpc>
              <a:spcAft>
                <a:spcPts val="1000"/>
              </a:spcAft>
              <a:defRPr/>
            </a:pPr>
            <a:endParaRPr lang="en-GB" sz="2400" dirty="0">
              <a:latin typeface="Calibri" pitchFamily="34" charset="0"/>
              <a:cs typeface="Calibri" pitchFamily="34" charset="0"/>
            </a:endParaRPr>
          </a:p>
          <a:p>
            <a:pPr>
              <a:lnSpc>
                <a:spcPct val="115000"/>
              </a:lnSpc>
              <a:spcAft>
                <a:spcPts val="1000"/>
              </a:spcAft>
              <a:defRPr/>
            </a:pPr>
            <a:endParaRPr lang="en-GB" sz="2400" dirty="0">
              <a:latin typeface="Calibri" pitchFamily="34" charset="0"/>
              <a:cs typeface="Calibri" pitchFamily="34" charset="0"/>
            </a:endParaRPr>
          </a:p>
          <a:p>
            <a:pPr>
              <a:lnSpc>
                <a:spcPct val="115000"/>
              </a:lnSpc>
              <a:spcAft>
                <a:spcPts val="1000"/>
              </a:spcAft>
              <a:defRPr/>
            </a:pPr>
            <a:r>
              <a:rPr lang="en-GB" sz="2400" dirty="0">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500"/>
                                        <p:tgtEl>
                                          <p:spTgt spid="1433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xEl>
                                              <p:pRg st="3" end="3"/>
                                            </p:txEl>
                                          </p:spTgt>
                                        </p:tgtEl>
                                        <p:attrNameLst>
                                          <p:attrName>style.visibility</p:attrName>
                                        </p:attrNameLst>
                                      </p:cBhvr>
                                      <p:to>
                                        <p:strVal val="visible"/>
                                      </p:to>
                                    </p:set>
                                    <p:animEffect transition="in" filter="fade">
                                      <p:cBhvr>
                                        <p:cTn id="12" dur="500"/>
                                        <p:tgtEl>
                                          <p:spTgt spid="1433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Effect transition="in" filter="fade">
                                      <p:cBhvr>
                                        <p:cTn id="17" dur="500"/>
                                        <p:tgtEl>
                                          <p:spTgt spid="1433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8">
                                            <p:txEl>
                                              <p:pRg st="5" end="5"/>
                                            </p:txEl>
                                          </p:spTgt>
                                        </p:tgtEl>
                                        <p:attrNameLst>
                                          <p:attrName>style.visibility</p:attrName>
                                        </p:attrNameLst>
                                      </p:cBhvr>
                                      <p:to>
                                        <p:strVal val="visible"/>
                                      </p:to>
                                    </p:set>
                                    <p:animEffect transition="in" filter="fade">
                                      <p:cBhvr>
                                        <p:cTn id="22" dur="500"/>
                                        <p:tgtEl>
                                          <p:spTgt spid="1433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8">
                                            <p:txEl>
                                              <p:pRg st="6" end="6"/>
                                            </p:txEl>
                                          </p:spTgt>
                                        </p:tgtEl>
                                        <p:attrNameLst>
                                          <p:attrName>style.visibility</p:attrName>
                                        </p:attrNameLst>
                                      </p:cBhvr>
                                      <p:to>
                                        <p:strVal val="visible"/>
                                      </p:to>
                                    </p:set>
                                    <p:animEffect transition="in" filter="fade">
                                      <p:cBhvr>
                                        <p:cTn id="27" dur="500"/>
                                        <p:tgtEl>
                                          <p:spTgt spid="1433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38">
                                            <p:txEl>
                                              <p:pRg st="7" end="7"/>
                                            </p:txEl>
                                          </p:spTgt>
                                        </p:tgtEl>
                                        <p:attrNameLst>
                                          <p:attrName>style.visibility</p:attrName>
                                        </p:attrNameLst>
                                      </p:cBhvr>
                                      <p:to>
                                        <p:strVal val="visible"/>
                                      </p:to>
                                    </p:set>
                                    <p:animEffect transition="in" filter="fade">
                                      <p:cBhvr>
                                        <p:cTn id="32" dur="500"/>
                                        <p:tgtEl>
                                          <p:spTgt spid="14338">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338">
                                            <p:txEl>
                                              <p:pRg st="8" end="8"/>
                                            </p:txEl>
                                          </p:spTgt>
                                        </p:tgtEl>
                                        <p:attrNameLst>
                                          <p:attrName>style.visibility</p:attrName>
                                        </p:attrNameLst>
                                      </p:cBhvr>
                                      <p:to>
                                        <p:strVal val="visible"/>
                                      </p:to>
                                    </p:set>
                                    <p:animEffect transition="in" filter="fade">
                                      <p:cBhvr>
                                        <p:cTn id="37" dur="500"/>
                                        <p:tgtEl>
                                          <p:spTgt spid="14338">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338">
                                            <p:txEl>
                                              <p:pRg st="9" end="9"/>
                                            </p:txEl>
                                          </p:spTgt>
                                        </p:tgtEl>
                                        <p:attrNameLst>
                                          <p:attrName>style.visibility</p:attrName>
                                        </p:attrNameLst>
                                      </p:cBhvr>
                                      <p:to>
                                        <p:strVal val="visible"/>
                                      </p:to>
                                    </p:set>
                                    <p:animEffect transition="in" filter="fade">
                                      <p:cBhvr>
                                        <p:cTn id="42" dur="500"/>
                                        <p:tgtEl>
                                          <p:spTgt spid="14338">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338">
                                            <p:txEl>
                                              <p:pRg st="13" end="13"/>
                                            </p:txEl>
                                          </p:spTgt>
                                        </p:tgtEl>
                                        <p:attrNameLst>
                                          <p:attrName>style.visibility</p:attrName>
                                        </p:attrNameLst>
                                      </p:cBhvr>
                                      <p:to>
                                        <p:strVal val="visible"/>
                                      </p:to>
                                    </p:set>
                                    <p:animEffect transition="in" filter="fade">
                                      <p:cBhvr>
                                        <p:cTn id="47" dur="500"/>
                                        <p:tgtEl>
                                          <p:spTgt spid="1433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 y="41275"/>
            <a:ext cx="9144000" cy="7724775"/>
          </a:xfrm>
          <a:prstGeom prst="rect">
            <a:avLst/>
          </a:prstGeom>
        </p:spPr>
        <p:txBody>
          <a:bodyPr>
            <a:spAutoFit/>
          </a:bodyPr>
          <a:lstStyle/>
          <a:p>
            <a:pPr>
              <a:defRPr/>
            </a:pPr>
            <a:r>
              <a:rPr lang="en-GB" sz="2400" b="1" dirty="0"/>
              <a:t>DANGERS OF REPRODUCTIVE CLONING</a:t>
            </a:r>
          </a:p>
          <a:p>
            <a:pPr marL="342900" indent="-342900">
              <a:buFont typeface="Arial" pitchFamily="34" charset="0"/>
              <a:buChar char="•"/>
              <a:defRPr/>
            </a:pPr>
            <a:endParaRPr lang="en-GB" sz="2400" dirty="0"/>
          </a:p>
          <a:p>
            <a:pPr marL="342900" indent="-342900">
              <a:buFont typeface="Wingdings" pitchFamily="2" charset="2"/>
              <a:buChar char=""/>
              <a:defRPr/>
            </a:pPr>
            <a:r>
              <a:rPr lang="en-GB" sz="2400" dirty="0"/>
              <a:t>Should we ‘play God’?</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We could become a society of ‘originals’ v ‘clones’ (eg Gattaca movie)</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Is it morally right to ‘harvest’ organs? (eg The Island movie)</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Would it only be rich people that could benefit?</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Could a couple justify cloning?</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Could there be mutations?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How would a cloned child feel? (eg Never Let Me Go movie)</a:t>
            </a:r>
          </a:p>
          <a:p>
            <a:pPr>
              <a:defRPr/>
            </a:pPr>
            <a:endParaRPr lang="en-GB" sz="2400" dirty="0"/>
          </a:p>
          <a:p>
            <a:pPr algn="r">
              <a:defRPr/>
            </a:pPr>
            <a:endParaRPr lang="en-GB" sz="2800" dirty="0">
              <a:solidFill>
                <a:srgbClr val="FF0000"/>
              </a:solidFill>
            </a:endParaRPr>
          </a:p>
          <a:p>
            <a:pPr algn="r">
              <a:defRPr/>
            </a:pPr>
            <a:endParaRPr lang="en-GB" sz="2400" dirty="0"/>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
          <p:cNvSpPr>
            <a:spLocks noChangeArrowheads="1"/>
          </p:cNvSpPr>
          <p:nvPr/>
        </p:nvSpPr>
        <p:spPr bwMode="auto">
          <a:xfrm>
            <a:off x="9525" y="-68263"/>
            <a:ext cx="9144000" cy="864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en-GB" sz="2400" b="1" dirty="0">
                <a:latin typeface="Arial" pitchFamily="34" charset="0"/>
                <a:cs typeface="Arial" pitchFamily="34" charset="0"/>
              </a:rPr>
              <a:t>Uses Of Human Embryos (3) Genetic Selection</a:t>
            </a:r>
          </a:p>
          <a:p>
            <a:pPr eaLnBrk="0" hangingPunct="0">
              <a:defRPr/>
            </a:pPr>
            <a:endParaRPr lang="en-GB" sz="2400" b="1" dirty="0">
              <a:latin typeface="Arial" pitchFamily="34" charset="0"/>
              <a:cs typeface="Arial" pitchFamily="34" charset="0"/>
            </a:endParaRPr>
          </a:p>
          <a:p>
            <a:pPr eaLnBrk="0" hangingPunct="0">
              <a:defRPr/>
            </a:pPr>
            <a:r>
              <a:rPr lang="en-GB" sz="2400" b="1" u="sng" dirty="0">
                <a:latin typeface="+mn-lt"/>
                <a:cs typeface="Calibri" pitchFamily="34" charset="0"/>
              </a:rPr>
              <a:t>THREE TYPES OF GENETIC ENGINEERING (Int 2)</a:t>
            </a:r>
          </a:p>
          <a:p>
            <a:pPr eaLnBrk="0" hangingPunct="0">
              <a:defRPr/>
            </a:pPr>
            <a:endParaRPr lang="en-GB" sz="2400" dirty="0">
              <a:latin typeface="+mn-lt"/>
            </a:endParaRPr>
          </a:p>
          <a:p>
            <a:pPr marL="457200" indent="-457200" eaLnBrk="0" hangingPunct="0">
              <a:buFontTx/>
              <a:buAutoNum type="arabicPeriod"/>
              <a:defRPr/>
            </a:pPr>
            <a:r>
              <a:rPr lang="en-GB" sz="2400" b="1" dirty="0">
                <a:latin typeface="+mn-lt"/>
                <a:cs typeface="Calibri" pitchFamily="34" charset="0"/>
              </a:rPr>
              <a:t>Somatic Genetic Engineering </a:t>
            </a:r>
            <a:r>
              <a:rPr lang="en-GB" sz="2400" dirty="0">
                <a:latin typeface="+mn-lt"/>
                <a:cs typeface="Calibri" pitchFamily="34" charset="0"/>
              </a:rPr>
              <a:t>(Somatic Gene Transfer Therapy) </a:t>
            </a:r>
            <a:r>
              <a:rPr lang="en-GB" sz="2400" b="1" dirty="0">
                <a:latin typeface="+mn-lt"/>
                <a:cs typeface="Calibri" pitchFamily="34" charset="0"/>
              </a:rPr>
              <a:t>Definition: </a:t>
            </a:r>
            <a:r>
              <a:rPr lang="en-GB" sz="2400" dirty="0">
                <a:latin typeface="+mn-lt"/>
                <a:cs typeface="Calibri" pitchFamily="34" charset="0"/>
              </a:rPr>
              <a:t>Involves altering the DNA structure. Cells with defective genes are removed or a new gene is injected or inhaled. This is currently used to treat illnesses such as diabetes and cystic fibrosis.</a:t>
            </a:r>
          </a:p>
          <a:p>
            <a:pPr eaLnBrk="0" hangingPunct="0">
              <a:defRPr/>
            </a:pPr>
            <a:endParaRPr lang="en-GB" sz="2400" dirty="0">
              <a:latin typeface="+mn-lt"/>
              <a:cs typeface="Calibri" pitchFamily="34" charset="0"/>
            </a:endParaRPr>
          </a:p>
          <a:p>
            <a:pPr eaLnBrk="0" hangingPunct="0">
              <a:defRPr/>
            </a:pPr>
            <a:r>
              <a:rPr lang="en-GB" sz="2400" b="1" dirty="0">
                <a:latin typeface="+mn-lt"/>
                <a:cs typeface="Calibri" pitchFamily="34" charset="0"/>
              </a:rPr>
              <a:t>BENEFITS OF SOMATIC GENE TRANSFER THERAPY </a:t>
            </a:r>
          </a:p>
          <a:p>
            <a:pPr marL="457200" indent="-457200" eaLnBrk="0" hangingPunct="0">
              <a:buFont typeface="Wingdings" pitchFamily="2" charset="2"/>
              <a:buChar char=""/>
              <a:defRPr/>
            </a:pPr>
            <a:r>
              <a:rPr lang="en-GB" sz="2400" dirty="0">
                <a:latin typeface="+mn-lt"/>
                <a:cs typeface="Calibri" pitchFamily="34" charset="0"/>
              </a:rPr>
              <a:t>It is non-invasive (i.e. no surgery)</a:t>
            </a:r>
          </a:p>
          <a:p>
            <a:pPr marL="342900" indent="-342900" eaLnBrk="0" hangingPunct="0">
              <a:buFont typeface="Wingdings" pitchFamily="2" charset="2"/>
              <a:buChar char=""/>
              <a:defRPr/>
            </a:pPr>
            <a:endParaRPr lang="en-GB" sz="2400" dirty="0">
              <a:latin typeface="+mn-lt"/>
              <a:cs typeface="Calibri" pitchFamily="34" charset="0"/>
            </a:endParaRPr>
          </a:p>
          <a:p>
            <a:pPr marL="457200" indent="-457200" eaLnBrk="0" hangingPunct="0">
              <a:buFont typeface="Wingdings" pitchFamily="2" charset="2"/>
              <a:buChar char=""/>
              <a:defRPr/>
            </a:pPr>
            <a:r>
              <a:rPr lang="en-GB" sz="2400" dirty="0">
                <a:latin typeface="+mn-lt"/>
                <a:cs typeface="Calibri" pitchFamily="34" charset="0"/>
              </a:rPr>
              <a:t>It is only ‘medicine’ at a genetic level</a:t>
            </a:r>
          </a:p>
          <a:p>
            <a:pPr marL="342900" indent="-342900" eaLnBrk="0" hangingPunct="0">
              <a:buFont typeface="Wingdings" pitchFamily="2" charset="2"/>
              <a:buChar char=""/>
              <a:defRPr/>
            </a:pPr>
            <a:endParaRPr lang="en-GB" sz="2400" dirty="0">
              <a:latin typeface="+mn-lt"/>
              <a:cs typeface="Calibri" pitchFamily="34" charset="0"/>
            </a:endParaRPr>
          </a:p>
          <a:p>
            <a:pPr marL="457200" indent="-457200" eaLnBrk="0" hangingPunct="0">
              <a:buFont typeface="Wingdings" pitchFamily="2" charset="2"/>
              <a:buChar char=""/>
              <a:defRPr/>
            </a:pPr>
            <a:r>
              <a:rPr lang="en-GB" sz="2400" dirty="0">
                <a:latin typeface="+mn-lt"/>
                <a:cs typeface="Calibri" pitchFamily="34" charset="0"/>
              </a:rPr>
              <a:t>The altered cells only affect the patient; the new cells cannot be passed on- gene therapy on gametes (sex cells which can be passed on is currently banned)</a:t>
            </a:r>
          </a:p>
          <a:p>
            <a:pPr algn="r" eaLnBrk="0" hangingPunct="0">
              <a:defRPr/>
            </a:pPr>
            <a:endParaRPr lang="en-GB" sz="2800" dirty="0">
              <a:solidFill>
                <a:srgbClr val="FF0000"/>
              </a:solidFill>
            </a:endParaRPr>
          </a:p>
          <a:p>
            <a:pPr algn="r" eaLnBrk="0" hangingPunct="0">
              <a:defRPr/>
            </a:pPr>
            <a:endParaRPr lang="en-GB" sz="2400" dirty="0">
              <a:latin typeface="+mn-lt"/>
              <a:cs typeface="Calibri" pitchFamily="34" charset="0"/>
            </a:endParaRPr>
          </a:p>
          <a:p>
            <a:pPr algn="r" eaLnBrk="0" hangingPunct="0">
              <a:defRPr/>
            </a:pPr>
            <a:endParaRPr lang="en-GB" sz="2400" dirty="0">
              <a:latin typeface="+mn-lt"/>
              <a:cs typeface="Calibri" pitchFamily="34" charset="0"/>
            </a:endParaRPr>
          </a:p>
          <a:p>
            <a:pPr eaLnBrk="0" hangingPunct="0">
              <a:defRPr/>
            </a:pPr>
            <a:endParaRPr lang="en-GB" sz="2400" dirty="0">
              <a:latin typeface="Calibri" pitchFamily="34" charset="0"/>
              <a:cs typeface="Calibri" pitchFamily="34" charset="0"/>
            </a:endParaRPr>
          </a:p>
          <a:p>
            <a:pPr eaLnBrk="0" hangingPunct="0">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7">
                                            <p:txEl>
                                              <p:pRg st="4" end="4"/>
                                            </p:txEl>
                                          </p:spTgt>
                                        </p:tgtEl>
                                        <p:attrNameLst>
                                          <p:attrName>style.visibility</p:attrName>
                                        </p:attrNameLst>
                                      </p:cBhvr>
                                      <p:to>
                                        <p:strVal val="visible"/>
                                      </p:to>
                                    </p:set>
                                    <p:animEffect transition="in" filter="fade">
                                      <p:cBhvr>
                                        <p:cTn id="7" dur="500"/>
                                        <p:tgtEl>
                                          <p:spTgt spid="16397">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97">
                                            <p:txEl>
                                              <p:pRg st="6" end="6"/>
                                            </p:txEl>
                                          </p:spTgt>
                                        </p:tgtEl>
                                        <p:attrNameLst>
                                          <p:attrName>style.visibility</p:attrName>
                                        </p:attrNameLst>
                                      </p:cBhvr>
                                      <p:to>
                                        <p:strVal val="visible"/>
                                      </p:to>
                                    </p:set>
                                    <p:animEffect transition="in" filter="fade">
                                      <p:cBhvr>
                                        <p:cTn id="12" dur="500"/>
                                        <p:tgtEl>
                                          <p:spTgt spid="16397">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97">
                                            <p:txEl>
                                              <p:pRg st="7" end="7"/>
                                            </p:txEl>
                                          </p:spTgt>
                                        </p:tgtEl>
                                        <p:attrNameLst>
                                          <p:attrName>style.visibility</p:attrName>
                                        </p:attrNameLst>
                                      </p:cBhvr>
                                      <p:to>
                                        <p:strVal val="visible"/>
                                      </p:to>
                                    </p:set>
                                    <p:animEffect transition="in" filter="fade">
                                      <p:cBhvr>
                                        <p:cTn id="17" dur="500"/>
                                        <p:tgtEl>
                                          <p:spTgt spid="16397">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397">
                                            <p:txEl>
                                              <p:pRg st="9" end="9"/>
                                            </p:txEl>
                                          </p:spTgt>
                                        </p:tgtEl>
                                        <p:attrNameLst>
                                          <p:attrName>style.visibility</p:attrName>
                                        </p:attrNameLst>
                                      </p:cBhvr>
                                      <p:to>
                                        <p:strVal val="visible"/>
                                      </p:to>
                                    </p:set>
                                    <p:animEffect transition="in" filter="fade">
                                      <p:cBhvr>
                                        <p:cTn id="22" dur="500"/>
                                        <p:tgtEl>
                                          <p:spTgt spid="16397">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397">
                                            <p:txEl>
                                              <p:pRg st="11" end="11"/>
                                            </p:txEl>
                                          </p:spTgt>
                                        </p:tgtEl>
                                        <p:attrNameLst>
                                          <p:attrName>style.visibility</p:attrName>
                                        </p:attrNameLst>
                                      </p:cBhvr>
                                      <p:to>
                                        <p:strVal val="visible"/>
                                      </p:to>
                                    </p:set>
                                    <p:animEffect transition="in" filter="fade">
                                      <p:cBhvr>
                                        <p:cTn id="27" dur="500"/>
                                        <p:tgtEl>
                                          <p:spTgt spid="1639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 y="188913"/>
            <a:ext cx="8712200" cy="5324475"/>
          </a:xfrm>
          <a:prstGeom prst="rect">
            <a:avLst/>
          </a:prstGeom>
        </p:spPr>
        <p:txBody>
          <a:bodyPr>
            <a:spAutoFit/>
          </a:bodyPr>
          <a:lstStyle/>
          <a:p>
            <a:pPr>
              <a:defRPr/>
            </a:pPr>
            <a:r>
              <a:rPr lang="en-GB" sz="2400" b="1" dirty="0"/>
              <a:t>DANGERS OF SOMATIC GENE TRANSFER THERAPY</a:t>
            </a:r>
          </a:p>
          <a:p>
            <a:pPr>
              <a:defRPr/>
            </a:pPr>
            <a:endParaRPr lang="en-GB" sz="2400" dirty="0"/>
          </a:p>
          <a:p>
            <a:pPr marL="342900" indent="-342900">
              <a:buFont typeface="Wingdings" pitchFamily="2" charset="2"/>
              <a:buChar char=""/>
              <a:defRPr/>
            </a:pPr>
            <a:r>
              <a:rPr lang="en-GB" sz="2400" dirty="0"/>
              <a:t>Altered viral vectors may mutate and cause unexpected problems – currently viral vectors are modified to prevent this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Its limitations include only treating the symptoms and not the cause – it is not a cure</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Only treats the individual sufferer – it doesn’t eradicate (wipe out) the illness</a:t>
            </a:r>
          </a:p>
          <a:p>
            <a:pPr algn="r">
              <a:defRPr/>
            </a:pPr>
            <a:endParaRPr lang="en-GB" sz="2800" dirty="0">
              <a:solidFill>
                <a:srgbClr val="FF0000"/>
              </a:solidFill>
            </a:endParaRPr>
          </a:p>
          <a:p>
            <a:pPr algn="r">
              <a:defRPr/>
            </a:pPr>
            <a:endParaRPr lang="en-GB" sz="2400" dirty="0"/>
          </a:p>
          <a:p>
            <a:pPr algn="r">
              <a:defRPr/>
            </a:pPr>
            <a:r>
              <a:rPr lang="en-GB"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557338"/>
            <a:ext cx="43211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1"/>
          <p:cNvSpPr>
            <a:spLocks noChangeArrowheads="1"/>
          </p:cNvSpPr>
          <p:nvPr/>
        </p:nvSpPr>
        <p:spPr bwMode="auto">
          <a:xfrm>
            <a:off x="468313" y="260350"/>
            <a:ext cx="8207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t>Some people see genetic engineering as selective breeding (Darwin’s theory of evolution),  21st Century style.</a:t>
            </a:r>
          </a:p>
          <a:p>
            <a:pPr algn="r"/>
            <a:endParaRPr lang="en-GB" sz="2800">
              <a:solidFill>
                <a:srgbClr val="FF0000"/>
              </a:solidFill>
            </a:endParaRPr>
          </a:p>
          <a:p>
            <a:pPr algn="r"/>
            <a:endParaRPr lang="en-GB" sz="2400"/>
          </a:p>
        </p:txBody>
      </p:sp>
      <p:sp>
        <p:nvSpPr>
          <p:cNvPr id="2" name="TextBox 1"/>
          <p:cNvSpPr txBox="1">
            <a:spLocks noChangeArrowheads="1"/>
          </p:cNvSpPr>
          <p:nvPr/>
        </p:nvSpPr>
        <p:spPr bwMode="auto">
          <a:xfrm>
            <a:off x="2411413" y="6237288"/>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t>FROM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
          <p:cNvSpPr>
            <a:spLocks noChangeArrowheads="1"/>
          </p:cNvSpPr>
          <p:nvPr/>
        </p:nvSpPr>
        <p:spPr bwMode="auto">
          <a:xfrm>
            <a:off x="12700" y="58738"/>
            <a:ext cx="91440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en-GB" sz="2400" b="1" dirty="0">
                <a:latin typeface="+mn-lt"/>
                <a:cs typeface="Calibri" pitchFamily="34" charset="0"/>
              </a:rPr>
              <a:t>2. Germline Therapy</a:t>
            </a:r>
          </a:p>
          <a:p>
            <a:pPr eaLnBrk="0" hangingPunct="0">
              <a:defRPr/>
            </a:pPr>
            <a:endParaRPr lang="en-GB" sz="2400" dirty="0">
              <a:latin typeface="+mn-lt"/>
            </a:endParaRPr>
          </a:p>
          <a:p>
            <a:pPr eaLnBrk="0" hangingPunct="0">
              <a:defRPr/>
            </a:pPr>
            <a:r>
              <a:rPr lang="en-GB" sz="2400" b="1" dirty="0">
                <a:latin typeface="+mn-lt"/>
                <a:cs typeface="Calibri" pitchFamily="34" charset="0"/>
              </a:rPr>
              <a:t>Definition: </a:t>
            </a:r>
            <a:r>
              <a:rPr lang="en-GB" sz="2400" dirty="0">
                <a:latin typeface="+mn-lt"/>
                <a:cs typeface="Calibri" pitchFamily="34" charset="0"/>
              </a:rPr>
              <a:t>Involves altering DNA. Similar to Somatic in that unhealthy genes are changed to healthy ones. The difference is, it is the gametes (sex cells) that are altered and these can be passed on. </a:t>
            </a:r>
            <a:r>
              <a:rPr lang="en-GB" sz="2400" b="1" dirty="0">
                <a:latin typeface="+mn-lt"/>
                <a:cs typeface="Calibri" pitchFamily="34" charset="0"/>
              </a:rPr>
              <a:t>This treatment  is currently banned.</a:t>
            </a:r>
          </a:p>
          <a:p>
            <a:pPr eaLnBrk="0" hangingPunct="0">
              <a:defRPr/>
            </a:pPr>
            <a:endParaRPr lang="en-GB" sz="2400" dirty="0">
              <a:latin typeface="+mn-lt"/>
              <a:cs typeface="Calibri" pitchFamily="34" charset="0"/>
            </a:endParaRPr>
          </a:p>
          <a:p>
            <a:pPr algn="r" eaLnBrk="0" hangingPunct="0">
              <a:defRPr/>
            </a:pPr>
            <a:endParaRPr lang="en-GB" sz="2800" dirty="0">
              <a:solidFill>
                <a:srgbClr val="FF0000"/>
              </a:solidFill>
            </a:endParaRPr>
          </a:p>
          <a:p>
            <a:pPr algn="r" eaLnBrk="0" hangingPunct="0">
              <a:defRPr/>
            </a:pPr>
            <a:r>
              <a:rPr lang="en-GB" sz="2400" dirty="0">
                <a:latin typeface="+mn-lt"/>
              </a:rPr>
              <a:t> </a:t>
            </a:r>
          </a:p>
        </p:txBody>
      </p:sp>
      <p:sp>
        <p:nvSpPr>
          <p:cNvPr id="3" name="Rectangle 2"/>
          <p:cNvSpPr/>
          <p:nvPr/>
        </p:nvSpPr>
        <p:spPr>
          <a:xfrm>
            <a:off x="0" y="3498850"/>
            <a:ext cx="9113838" cy="2678113"/>
          </a:xfrm>
          <a:prstGeom prst="rect">
            <a:avLst/>
          </a:prstGeom>
        </p:spPr>
        <p:txBody>
          <a:bodyPr>
            <a:spAutoFit/>
          </a:bodyPr>
          <a:lstStyle/>
          <a:p>
            <a:pPr>
              <a:defRPr/>
            </a:pPr>
            <a:r>
              <a:rPr lang="en-GB" sz="2400" b="1" dirty="0"/>
              <a:t>BENEFITS OF GERMLINE THERAPY</a:t>
            </a:r>
          </a:p>
          <a:p>
            <a:pPr marL="342900" indent="-342900">
              <a:buFont typeface="Arial" pitchFamily="34" charset="0"/>
              <a:buChar char="•"/>
              <a:defRPr/>
            </a:pPr>
            <a:endParaRPr lang="en-GB" sz="2400" dirty="0"/>
          </a:p>
          <a:p>
            <a:pPr marL="342900" indent="-342900">
              <a:buFont typeface="Wingdings" pitchFamily="2" charset="2"/>
              <a:buChar char=""/>
              <a:defRPr/>
            </a:pPr>
            <a:r>
              <a:rPr lang="en-GB" sz="2400" dirty="0"/>
              <a:t>It allows genetic disorders to be eradicated (wiped out)</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It is relatively safe</a:t>
            </a:r>
          </a:p>
          <a:p>
            <a:pPr marL="342900" indent="-342900">
              <a:buFont typeface="Arial" pitchFamily="34" charset="0"/>
              <a:buChar char="•"/>
              <a:defRPr/>
            </a:pPr>
            <a:endParaRPr lang="en-GB" sz="2400" dirty="0"/>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3">
                                            <p:txEl>
                                              <p:pRg st="2" end="2"/>
                                            </p:txEl>
                                          </p:spTgt>
                                        </p:tgtEl>
                                        <p:attrNameLst>
                                          <p:attrName>style.visibility</p:attrName>
                                        </p:attrNameLst>
                                      </p:cBhvr>
                                      <p:to>
                                        <p:strVal val="visible"/>
                                      </p:to>
                                    </p:set>
                                    <p:animEffect transition="in" filter="fade">
                                      <p:cBhvr>
                                        <p:cTn id="7" dur="500"/>
                                        <p:tgtEl>
                                          <p:spTgt spid="1741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3">
                                            <p:txEl>
                                              <p:pRg st="5" end="5"/>
                                            </p:txEl>
                                          </p:spTgt>
                                        </p:tgtEl>
                                        <p:attrNameLst>
                                          <p:attrName>style.visibility</p:attrName>
                                        </p:attrNameLst>
                                      </p:cBhvr>
                                      <p:to>
                                        <p:strVal val="visible"/>
                                      </p:to>
                                    </p:set>
                                    <p:animEffect transition="in" filter="fade">
                                      <p:cBhvr>
                                        <p:cTn id="12" dur="500"/>
                                        <p:tgtEl>
                                          <p:spTgt spid="1741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350"/>
            <a:ext cx="9144000" cy="6370638"/>
          </a:xfrm>
          <a:prstGeom prst="rect">
            <a:avLst/>
          </a:prstGeom>
        </p:spPr>
        <p:txBody>
          <a:bodyPr>
            <a:spAutoFit/>
          </a:bodyPr>
          <a:lstStyle/>
          <a:p>
            <a:pPr>
              <a:defRPr/>
            </a:pPr>
            <a:r>
              <a:rPr lang="en-GB" sz="2400" b="1" dirty="0"/>
              <a:t>DANFERS OF GERMLINE THERAPY</a:t>
            </a:r>
          </a:p>
          <a:p>
            <a:pPr marL="342900" indent="-342900">
              <a:buFont typeface="Arial" pitchFamily="34" charset="0"/>
              <a:buChar char="•"/>
              <a:defRPr/>
            </a:pPr>
            <a:endParaRPr lang="en-GB" sz="2400" dirty="0"/>
          </a:p>
          <a:p>
            <a:pPr marL="342900" indent="-342900">
              <a:buFont typeface="Wingdings" pitchFamily="2" charset="2"/>
              <a:buChar char=""/>
              <a:defRPr/>
            </a:pPr>
            <a:r>
              <a:rPr lang="en-GB" sz="2400" dirty="0"/>
              <a:t>Does anyone have the right to manipulate genetic information without the consent of those who will be affected i.e. future generations?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No-one knows what effect the modified gametes may have on future generations.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Healthy DNA would have to come from a donor; 3 parents?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Many argue it is start of designer babies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Some scientists believe it could be the start of 2 species i.e. genetically modified people v non-modified.</a:t>
            </a:r>
          </a:p>
          <a:p>
            <a:pPr marL="342900" indent="-342900">
              <a:buFont typeface="Arial" pitchFamily="34" charset="0"/>
              <a:buChar char="•"/>
              <a:defRPr/>
            </a:pPr>
            <a:endParaRPr lang="en-GB" sz="2400" dirty="0"/>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333375"/>
            <a:ext cx="9144000" cy="74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defRPr/>
            </a:pPr>
            <a:r>
              <a:rPr lang="en-GB" sz="2400" b="1" dirty="0">
                <a:latin typeface="+mn-lt"/>
                <a:cs typeface="Calibri" pitchFamily="34" charset="0"/>
              </a:rPr>
              <a:t>3. Pre-Implantation Genetic Diagnosis and Selection (PGD)</a:t>
            </a:r>
            <a:endParaRPr lang="en-GB" sz="2400" dirty="0">
              <a:latin typeface="+mn-lt"/>
              <a:ea typeface="Calibri" pitchFamily="34" charset="0"/>
              <a:cs typeface="Times New Roman" pitchFamily="18" charset="0"/>
            </a:endParaRPr>
          </a:p>
          <a:p>
            <a:pPr>
              <a:lnSpc>
                <a:spcPct val="115000"/>
              </a:lnSpc>
              <a:spcAft>
                <a:spcPts val="1000"/>
              </a:spcAft>
              <a:defRPr/>
            </a:pPr>
            <a:r>
              <a:rPr lang="en-GB" sz="2400" b="1" dirty="0">
                <a:latin typeface="+mn-lt"/>
                <a:cs typeface="Calibri" pitchFamily="34" charset="0"/>
              </a:rPr>
              <a:t>Definition: </a:t>
            </a:r>
            <a:r>
              <a:rPr lang="en-GB" sz="2400" dirty="0">
                <a:latin typeface="+mn-lt"/>
                <a:cs typeface="Calibri" pitchFamily="34" charset="0"/>
              </a:rPr>
              <a:t>the use of embryos through IVF (in vitro fertilisation). It can be used in families with known inherited genetic disorders. No manipulation of the embryo is currently allowed so once screened, faulty embryos are discarded. HFEA regulates this process however each case is evaluated on its own merits.</a:t>
            </a:r>
          </a:p>
          <a:p>
            <a:pPr algn="r">
              <a:lnSpc>
                <a:spcPct val="115000"/>
              </a:lnSpc>
              <a:spcAft>
                <a:spcPts val="1000"/>
              </a:spcAft>
              <a:defRPr/>
            </a:pPr>
            <a:endParaRPr lang="en-GB" sz="2800" dirty="0">
              <a:solidFill>
                <a:srgbClr val="FF0000"/>
              </a:solidFill>
            </a:endParaRPr>
          </a:p>
          <a:p>
            <a:pPr>
              <a:lnSpc>
                <a:spcPct val="115000"/>
              </a:lnSpc>
              <a:spcAft>
                <a:spcPts val="1000"/>
              </a:spcAft>
              <a:defRPr/>
            </a:pPr>
            <a:r>
              <a:rPr lang="en-GB" sz="2400" b="1" dirty="0">
                <a:latin typeface="+mn-lt"/>
                <a:cs typeface="Calibri" pitchFamily="34" charset="0"/>
              </a:rPr>
              <a:t>BENEFITS OF PGD</a:t>
            </a:r>
            <a:endParaRPr lang="en-GB" sz="2400" dirty="0">
              <a:latin typeface="+mn-lt"/>
              <a:cs typeface="Calibri" pitchFamily="34" charset="0"/>
            </a:endParaRPr>
          </a:p>
          <a:p>
            <a:pPr marL="342900" indent="-342900">
              <a:lnSpc>
                <a:spcPct val="115000"/>
              </a:lnSpc>
              <a:spcAft>
                <a:spcPts val="1000"/>
              </a:spcAft>
              <a:buFont typeface="Wingdings" pitchFamily="2" charset="2"/>
              <a:buChar char=""/>
              <a:defRPr/>
            </a:pPr>
            <a:r>
              <a:rPr lang="en-GB" sz="2400" dirty="0">
                <a:latin typeface="+mn-lt"/>
                <a:cs typeface="Calibri" pitchFamily="34" charset="0"/>
              </a:rPr>
              <a:t>Stops children being born with inherited illnesses</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Would cut down on the number of late abortions</a:t>
            </a:r>
          </a:p>
          <a:p>
            <a:pPr marL="342900" indent="-342900">
              <a:lnSpc>
                <a:spcPct val="115000"/>
              </a:lnSpc>
              <a:spcAft>
                <a:spcPts val="1000"/>
              </a:spcAft>
              <a:buFont typeface="Wingdings" pitchFamily="2" charset="2"/>
              <a:buChar char=""/>
              <a:defRPr/>
            </a:pPr>
            <a:r>
              <a:rPr lang="en-GB" sz="2400" dirty="0">
                <a:latin typeface="+mn-lt"/>
                <a:cs typeface="Calibri" pitchFamily="34" charset="0"/>
              </a:rPr>
              <a:t>Allows the birth of ‘saviour siblings’</a:t>
            </a:r>
          </a:p>
          <a:p>
            <a:pPr algn="r">
              <a:lnSpc>
                <a:spcPct val="115000"/>
              </a:lnSpc>
              <a:spcAft>
                <a:spcPts val="1000"/>
              </a:spcAft>
              <a:defRPr/>
            </a:pPr>
            <a:endParaRPr lang="en-GB" sz="2800" dirty="0">
              <a:solidFill>
                <a:srgbClr val="FF0000"/>
              </a:solidFill>
            </a:endParaRPr>
          </a:p>
          <a:p>
            <a:pPr algn="r">
              <a:lnSpc>
                <a:spcPct val="115000"/>
              </a:lnSpc>
              <a:spcAft>
                <a:spcPts val="1000"/>
              </a:spcAft>
              <a:defRPr/>
            </a:pPr>
            <a:endParaRPr lang="en-GB" sz="2400" dirty="0">
              <a:latin typeface="+mn-lt"/>
              <a:cs typeface="Calibri" pitchFamily="34" charset="0"/>
            </a:endParaRPr>
          </a:p>
          <a:p>
            <a:pPr>
              <a:lnSpc>
                <a:spcPct val="115000"/>
              </a:lnSpc>
              <a:spcAft>
                <a:spcPts val="1000"/>
              </a:spcAft>
              <a:defRPr/>
            </a:pPr>
            <a:endParaRPr lang="en-GB" sz="2400" dirty="0">
              <a:latin typeface="+mn-lt"/>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fade">
                                      <p:cBhvr>
                                        <p:cTn id="7" dur="500"/>
                                        <p:tgtEl>
                                          <p:spTgt spid="194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3" end="3"/>
                                            </p:txEl>
                                          </p:spTgt>
                                        </p:tgtEl>
                                        <p:attrNameLst>
                                          <p:attrName>style.visibility</p:attrName>
                                        </p:attrNameLst>
                                      </p:cBhvr>
                                      <p:to>
                                        <p:strVal val="visible"/>
                                      </p:to>
                                    </p:set>
                                    <p:animEffect transition="in" filter="fade">
                                      <p:cBhvr>
                                        <p:cTn id="12" dur="500"/>
                                        <p:tgtEl>
                                          <p:spTgt spid="1945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500"/>
                                        <p:tgtEl>
                                          <p:spTgt spid="1945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5" end="5"/>
                                            </p:txEl>
                                          </p:spTgt>
                                        </p:tgtEl>
                                        <p:attrNameLst>
                                          <p:attrName>style.visibility</p:attrName>
                                        </p:attrNameLst>
                                      </p:cBhvr>
                                      <p:to>
                                        <p:strVal val="visible"/>
                                      </p:to>
                                    </p:set>
                                    <p:animEffect transition="in" filter="fade">
                                      <p:cBhvr>
                                        <p:cTn id="22" dur="500"/>
                                        <p:tgtEl>
                                          <p:spTgt spid="1945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animEffect transition="in" filter="fade">
                                      <p:cBhvr>
                                        <p:cTn id="2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540625"/>
          </a:xfrm>
          <a:prstGeom prst="rect">
            <a:avLst/>
          </a:prstGeom>
        </p:spPr>
        <p:txBody>
          <a:bodyPr>
            <a:spAutoFit/>
          </a:bodyPr>
          <a:lstStyle/>
          <a:p>
            <a:pPr>
              <a:defRPr/>
            </a:pPr>
            <a:r>
              <a:rPr lang="en-GB" sz="2400" b="1" dirty="0"/>
              <a:t>DANGERS OF PGD</a:t>
            </a:r>
          </a:p>
          <a:p>
            <a:pPr marL="342900" indent="-342900">
              <a:buFont typeface="Arial" pitchFamily="34" charset="0"/>
              <a:buChar char="•"/>
              <a:defRPr/>
            </a:pPr>
            <a:endParaRPr lang="en-GB" sz="2400" dirty="0"/>
          </a:p>
          <a:p>
            <a:pPr marL="342900" indent="-342900">
              <a:buFont typeface="Wingdings" pitchFamily="2" charset="2"/>
              <a:buChar char=""/>
              <a:defRPr/>
            </a:pPr>
            <a:r>
              <a:rPr lang="en-GB" sz="2400" dirty="0"/>
              <a:t>Can lead to the destruction of embryos, ‘playing God’</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Could lead to designer babies</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Relies on HFEA deciding which illnesses can be treated; does this devalue people whose illness is not considered worthy enough?</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The procedure is complicated and risky</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Would a ‘saviour sibling’ feel devalued as it was only born to help ill sibling?</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PGD may increase the number of abortions which some believe is wrong</a:t>
            </a:r>
          </a:p>
          <a:p>
            <a:pPr algn="r">
              <a:defRPr/>
            </a:pPr>
            <a:endParaRPr lang="en-GB" sz="2800" dirty="0">
              <a:solidFill>
                <a:srgbClr val="FF0000"/>
              </a:solidFill>
            </a:endParaRPr>
          </a:p>
          <a:p>
            <a:pPr algn="r">
              <a:defRPr/>
            </a:pPr>
            <a:endParaRPr lang="en-GB" sz="2400" dirty="0"/>
          </a:p>
          <a:p>
            <a:pPr algn="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889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400" b="1" dirty="0" smtClean="0"/>
              <a:t>The Law in the UK</a:t>
            </a:r>
          </a:p>
          <a:p>
            <a:pPr eaLnBrk="1" hangingPunct="1">
              <a:defRPr/>
            </a:pPr>
            <a:endParaRPr lang="en-GB" sz="2400" dirty="0" smtClean="0"/>
          </a:p>
          <a:p>
            <a:pPr marL="342900" indent="-342900">
              <a:buFont typeface="Wingdings" pitchFamily="2" charset="2"/>
              <a:buChar char="Ø"/>
              <a:defRPr/>
            </a:pPr>
            <a:r>
              <a:rPr lang="en-GB" sz="2400" dirty="0" smtClean="0"/>
              <a:t>Research is only allowed up to 14 days of embryo development</a:t>
            </a:r>
          </a:p>
          <a:p>
            <a:pPr marL="342900" indent="-342900">
              <a:buFont typeface="Wingdings" pitchFamily="2" charset="2"/>
              <a:buChar char="Ø"/>
              <a:defRPr/>
            </a:pPr>
            <a:r>
              <a:rPr lang="en-GB" sz="2400" dirty="0" smtClean="0"/>
              <a:t>Frozen embryos must be destroyed after 5 years</a:t>
            </a:r>
          </a:p>
          <a:p>
            <a:pPr marL="342900" indent="-342900">
              <a:buFont typeface="Wingdings" pitchFamily="2" charset="2"/>
              <a:buChar char="Ø"/>
              <a:defRPr/>
            </a:pPr>
            <a:r>
              <a:rPr lang="en-GB" sz="2400" dirty="0" smtClean="0"/>
              <a:t>All licences must come from HFEA</a:t>
            </a:r>
          </a:p>
          <a:p>
            <a:pPr marL="342900" indent="-342900">
              <a:buFont typeface="Wingdings" pitchFamily="2" charset="2"/>
              <a:buChar char="Ø"/>
              <a:defRPr/>
            </a:pPr>
            <a:r>
              <a:rPr lang="en-GB" sz="2400" dirty="0" smtClean="0"/>
              <a:t>Only therapeutic cloning is allowed</a:t>
            </a:r>
          </a:p>
          <a:p>
            <a:pPr marL="342900" indent="-342900">
              <a:buFont typeface="Wingdings" pitchFamily="2" charset="2"/>
              <a:buChar char="Ø"/>
              <a:defRPr/>
            </a:pPr>
            <a:r>
              <a:rPr lang="en-GB" sz="2400" dirty="0" smtClean="0"/>
              <a:t>Consequences of breaking the law include fine or prison.</a:t>
            </a:r>
          </a:p>
          <a:p>
            <a:pPr algn="r" eaLnBrk="1" hangingPunct="1">
              <a:defRPr/>
            </a:pPr>
            <a:endParaRPr lang="en-GB" sz="2800" dirty="0">
              <a:solidFill>
                <a:srgbClr val="FF0000"/>
              </a:solidFill>
            </a:endParaRPr>
          </a:p>
          <a:p>
            <a:pPr>
              <a:defRPr/>
            </a:pPr>
            <a:r>
              <a:rPr lang="en-GB" sz="2400" b="1" dirty="0" smtClean="0"/>
              <a:t>HFEA</a:t>
            </a:r>
            <a:r>
              <a:rPr lang="en-GB" sz="2400" dirty="0" smtClean="0"/>
              <a:t> (Human Fertilisation and Embryology Authority)</a:t>
            </a:r>
            <a:r>
              <a:rPr lang="en-GB" sz="2400" b="1" dirty="0" smtClean="0"/>
              <a:t> </a:t>
            </a:r>
            <a:r>
              <a:rPr lang="en-GB" sz="2400" dirty="0" smtClean="0"/>
              <a:t>is the government regulatory body for GE in the UK. </a:t>
            </a:r>
          </a:p>
          <a:p>
            <a:pPr>
              <a:defRPr/>
            </a:pPr>
            <a:endParaRPr lang="en-GB" sz="2400" dirty="0" smtClean="0"/>
          </a:p>
          <a:p>
            <a:pPr>
              <a:defRPr/>
            </a:pPr>
            <a:r>
              <a:rPr lang="en-GB" sz="2400" b="1" dirty="0" smtClean="0"/>
              <a:t>HFEA Guidelines</a:t>
            </a:r>
          </a:p>
          <a:p>
            <a:pPr>
              <a:defRPr/>
            </a:pPr>
            <a:endParaRPr lang="en-GB" sz="2400" dirty="0" smtClean="0"/>
          </a:p>
          <a:p>
            <a:pPr marL="342900" indent="-342900">
              <a:buFont typeface="Wingdings" pitchFamily="2" charset="2"/>
              <a:buChar char="Ø"/>
              <a:defRPr/>
            </a:pPr>
            <a:r>
              <a:rPr lang="en-GB" sz="2400" dirty="0" smtClean="0"/>
              <a:t>HFEA states life should be </a:t>
            </a:r>
            <a:r>
              <a:rPr lang="en-GB" sz="2400" u="sng" dirty="0" smtClean="0"/>
              <a:t>respected</a:t>
            </a:r>
            <a:r>
              <a:rPr lang="en-GB" sz="2400" dirty="0" smtClean="0"/>
              <a:t> at all stages.</a:t>
            </a:r>
          </a:p>
          <a:p>
            <a:pPr marL="342900" indent="-342900">
              <a:buFont typeface="Wingdings" pitchFamily="2" charset="2"/>
              <a:buChar char="Ø"/>
              <a:defRPr/>
            </a:pPr>
            <a:r>
              <a:rPr lang="en-GB" sz="2400" dirty="0" smtClean="0"/>
              <a:t>Research on embryos is only allowed up to </a:t>
            </a:r>
            <a:r>
              <a:rPr lang="en-GB" sz="2400" b="1" dirty="0" smtClean="0"/>
              <a:t>14 days of development.</a:t>
            </a:r>
            <a:endParaRPr lang="en-GB" sz="2400" dirty="0" smtClean="0"/>
          </a:p>
          <a:p>
            <a:pPr marL="342900" indent="-342900">
              <a:buFont typeface="Wingdings" pitchFamily="2" charset="2"/>
              <a:buChar char="Ø"/>
              <a:defRPr/>
            </a:pPr>
            <a:r>
              <a:rPr lang="en-GB" sz="2400" dirty="0" smtClean="0"/>
              <a:t>Frozen embryos can only be stored for </a:t>
            </a:r>
            <a:r>
              <a:rPr lang="en-GB" sz="2400" b="1" dirty="0" smtClean="0"/>
              <a:t>up to 5 years.</a:t>
            </a:r>
            <a:endParaRPr lang="en-GB" sz="2400" dirty="0" smtClean="0"/>
          </a:p>
          <a:p>
            <a:pPr algn="r" eaLnBrk="1" hangingPunct="1">
              <a:defRPr/>
            </a:pPr>
            <a:endParaRPr lang="en-GB" sz="2400" dirty="0">
              <a:solidFill>
                <a:srgbClr val="FF0000"/>
              </a:solidFill>
            </a:endParaRPr>
          </a:p>
          <a:p>
            <a:pPr algn="r" eaLnBrk="1" hangingPunct="1">
              <a:defRPr/>
            </a:pPr>
            <a:endParaRPr lang="en-GB" sz="2000" dirty="0" smtClean="0"/>
          </a:p>
          <a:p>
            <a:pPr eaLnBrk="1" hangingPunct="1">
              <a:defRPr/>
            </a:pPr>
            <a:endParaRPr lang="en-GB" sz="2000" dirty="0" smtClean="0"/>
          </a:p>
          <a:p>
            <a:pPr eaLnBrk="1" hangingPunct="1">
              <a:defRPr/>
            </a:pPr>
            <a:r>
              <a:rPr lang="en-GB" sz="2400" dirty="0" smtClean="0">
                <a:hlinkClick r:id="rId2"/>
              </a:rPr>
              <a:t> </a:t>
            </a:r>
            <a:endParaRPr lang="en-GB" sz="2400" dirty="0" smtClean="0"/>
          </a:p>
          <a:p>
            <a:pPr eaLnBrk="1" hangingPunct="1">
              <a:defRPr/>
            </a:pPr>
            <a:endParaRPr lang="en-GB" sz="2000" b="1" dirty="0" smtClean="0"/>
          </a:p>
          <a:p>
            <a:pPr eaLnBrk="1" hangingPunct="1">
              <a:defRPr/>
            </a:pPr>
            <a:endParaRPr lang="en-GB" sz="2000" b="1" dirty="0" smtClean="0"/>
          </a:p>
          <a:p>
            <a:pPr algn="ctr" eaLnBrk="1" hangingPunct="1">
              <a:defRPr/>
            </a:pPr>
            <a:endParaRPr lang="en-GB"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88913"/>
            <a:ext cx="8893175" cy="8464550"/>
          </a:xfrm>
          <a:prstGeom prst="rect">
            <a:avLst/>
          </a:prstGeom>
        </p:spPr>
        <p:txBody>
          <a:bodyPr>
            <a:spAutoFit/>
          </a:bodyPr>
          <a:lstStyle/>
          <a:p>
            <a:pPr>
              <a:defRPr/>
            </a:pPr>
            <a:r>
              <a:rPr lang="en-GB" sz="2400" b="1" dirty="0"/>
              <a:t>Criticisms of HFEA Guidelines</a:t>
            </a:r>
          </a:p>
          <a:p>
            <a:pPr>
              <a:defRPr/>
            </a:pPr>
            <a:endParaRPr lang="en-GB" sz="2400" b="1" dirty="0"/>
          </a:p>
          <a:p>
            <a:pPr marL="342900" indent="-342900">
              <a:buFont typeface="Wingdings" pitchFamily="2" charset="2"/>
              <a:buChar char=""/>
              <a:defRPr/>
            </a:pPr>
            <a:r>
              <a:rPr lang="en-GB" sz="2400" dirty="0"/>
              <a:t>Guidelines are not strict enough</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Rules on guidance for developing treatments are too vague</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Some believe abuses of GE can still happen</a:t>
            </a:r>
          </a:p>
          <a:p>
            <a:pPr algn="r">
              <a:defRPr/>
            </a:pPr>
            <a:endParaRPr lang="en-GB" sz="2800" dirty="0">
              <a:solidFill>
                <a:srgbClr val="FF0000"/>
              </a:solidFill>
            </a:endParaRPr>
          </a:p>
          <a:p>
            <a:pPr>
              <a:defRPr/>
            </a:pPr>
            <a:endParaRPr lang="en-GB" sz="2400" dirty="0"/>
          </a:p>
          <a:p>
            <a:pPr>
              <a:defRPr/>
            </a:pPr>
            <a:r>
              <a:rPr lang="en-GB" sz="2400" b="1" dirty="0"/>
              <a:t>Responses to the criticisms of HFEA</a:t>
            </a:r>
          </a:p>
          <a:p>
            <a:pPr>
              <a:defRPr/>
            </a:pPr>
            <a:endParaRPr lang="en-GB" sz="2400" b="1" dirty="0"/>
          </a:p>
          <a:p>
            <a:pPr marL="342900" indent="-342900">
              <a:buFont typeface="Wingdings" pitchFamily="2" charset="2"/>
              <a:buChar char=""/>
              <a:defRPr/>
            </a:pPr>
            <a:r>
              <a:rPr lang="en-GB" sz="2400" dirty="0"/>
              <a:t>If rules were too strict then research and therefore cures would be limited</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The UK could fall behind research in other countries leading to financial loss</a:t>
            </a:r>
          </a:p>
          <a:p>
            <a:pPr algn="r">
              <a:defRPr/>
            </a:pPr>
            <a:endParaRPr lang="en-GB" sz="2800" dirty="0">
              <a:solidFill>
                <a:srgbClr val="FF0000"/>
              </a:solidFill>
            </a:endParaRPr>
          </a:p>
          <a:p>
            <a:pPr algn="r">
              <a:defRPr/>
            </a:pPr>
            <a:endParaRPr lang="en-GB" sz="2400" b="1" dirty="0"/>
          </a:p>
          <a:p>
            <a:pPr>
              <a:defRPr/>
            </a:pPr>
            <a:endParaRPr lang="en-GB" sz="2400" b="1" dirty="0"/>
          </a:p>
          <a:p>
            <a:pPr>
              <a:defRPr/>
            </a:pPr>
            <a:endParaRPr lang="en-GB" sz="2400" dirty="0"/>
          </a:p>
          <a:p>
            <a:pPr>
              <a:defRPr/>
            </a:pPr>
            <a:endParaRPr lang="en-GB" sz="2400" b="1" dirty="0"/>
          </a:p>
          <a:p>
            <a:pPr>
              <a:defRPr/>
            </a:pP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5" y="260350"/>
            <a:ext cx="9166225" cy="8094663"/>
          </a:xfrm>
          <a:prstGeom prst="rect">
            <a:avLst/>
          </a:prstGeom>
        </p:spPr>
        <p:txBody>
          <a:bodyPr>
            <a:spAutoFit/>
          </a:bodyPr>
          <a:lstStyle/>
          <a:p>
            <a:pPr>
              <a:defRPr/>
            </a:pPr>
            <a:r>
              <a:rPr lang="en-GB" sz="2400" b="1" dirty="0"/>
              <a:t>IN FAVOUR OF EMBRYO RESEARCH – General Views</a:t>
            </a:r>
            <a:endParaRPr lang="en-GB" sz="2400" dirty="0"/>
          </a:p>
          <a:p>
            <a:pPr>
              <a:defRPr/>
            </a:pPr>
            <a:endParaRPr lang="en-GB" sz="2400" dirty="0"/>
          </a:p>
          <a:p>
            <a:pPr marL="342900" indent="-342900">
              <a:buFont typeface="Wingdings" pitchFamily="2" charset="2"/>
              <a:buChar char=""/>
              <a:defRPr/>
            </a:pPr>
            <a:r>
              <a:rPr lang="en-GB" sz="2400" dirty="0"/>
              <a:t>Some argue an embryo is not a person so it is morally justifiable to sacrifice it for the benefits of others.</a:t>
            </a:r>
          </a:p>
          <a:p>
            <a:pPr algn="r">
              <a:defRPr/>
            </a:pPr>
            <a:endParaRPr lang="en-GB" sz="2800" dirty="0">
              <a:solidFill>
                <a:srgbClr val="FF0000"/>
              </a:solidFill>
            </a:endParaRPr>
          </a:p>
          <a:p>
            <a:pPr>
              <a:defRPr/>
            </a:pPr>
            <a:r>
              <a:rPr lang="en-GB" sz="2400" b="1" dirty="0"/>
              <a:t>CONCERNED OR AGAINST EMBRYO RESEARCH</a:t>
            </a:r>
          </a:p>
          <a:p>
            <a:pPr>
              <a:defRPr/>
            </a:pPr>
            <a:endParaRPr lang="en-GB" sz="2400" b="1" dirty="0"/>
          </a:p>
          <a:p>
            <a:pPr marL="342900" indent="-342900">
              <a:buFont typeface="Wingdings" pitchFamily="2" charset="2"/>
              <a:buChar char="ý"/>
              <a:defRPr/>
            </a:pPr>
            <a:r>
              <a:rPr lang="en-GB" sz="2400" dirty="0"/>
              <a:t>Many believe rights begin at conception (when embryo is fertilised by sperm)</a:t>
            </a:r>
          </a:p>
          <a:p>
            <a:pPr marL="342900" indent="-342900">
              <a:buFont typeface="Wingdings" pitchFamily="2" charset="2"/>
              <a:buChar char="ý"/>
              <a:defRPr/>
            </a:pPr>
            <a:r>
              <a:rPr lang="en-GB" sz="2400" dirty="0"/>
              <a:t>We don’t use adults for research without their consent, why should it be okay to use embryos especially as it can’t speak for itself?</a:t>
            </a:r>
          </a:p>
          <a:p>
            <a:pPr marL="342900" indent="-342900">
              <a:buFont typeface="Wingdings" pitchFamily="2" charset="2"/>
              <a:buChar char="ý"/>
              <a:defRPr/>
            </a:pPr>
            <a:r>
              <a:rPr lang="en-GB" sz="2400" dirty="0"/>
              <a:t>Religious people argue that an embryo is a being in the ‘image of God’ and should be given the full protection of the law.</a:t>
            </a:r>
          </a:p>
          <a:p>
            <a:pPr marL="342900" indent="-342900">
              <a:buFont typeface="Wingdings" pitchFamily="2" charset="2"/>
              <a:buChar char="ý"/>
              <a:defRPr/>
            </a:pPr>
            <a:r>
              <a:rPr lang="en-GB" sz="2400" dirty="0"/>
              <a:t>Non-religious people may argue that if we treat embryos differently from all other life forms, we are taking risks with what is morally justifiable.</a:t>
            </a:r>
          </a:p>
          <a:p>
            <a:pPr algn="r">
              <a:defRPr/>
            </a:pPr>
            <a:endParaRPr lang="en-GB" sz="2800" dirty="0">
              <a:solidFill>
                <a:srgbClr val="FF0000"/>
              </a:solidFill>
            </a:endParaRPr>
          </a:p>
          <a:p>
            <a:pPr algn="r">
              <a:defRPr/>
            </a:pPr>
            <a:endParaRPr lang="en-GB" sz="2400" dirty="0"/>
          </a:p>
          <a:p>
            <a:pPr>
              <a:defRPr/>
            </a:pPr>
            <a:endParaRPr lang="en-GB" sz="2400" b="1" dirty="0"/>
          </a:p>
          <a:p>
            <a:pP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15888"/>
            <a:ext cx="8964612" cy="6769100"/>
          </a:xfrm>
          <a:prstGeom prst="rect">
            <a:avLst/>
          </a:prstGeom>
        </p:spPr>
        <p:txBody>
          <a:bodyPr>
            <a:spAutoFit/>
          </a:bodyPr>
          <a:lstStyle/>
          <a:p>
            <a:pPr>
              <a:lnSpc>
                <a:spcPct val="115000"/>
              </a:lnSpc>
              <a:spcAft>
                <a:spcPts val="1000"/>
              </a:spcAft>
              <a:defRPr/>
            </a:pPr>
            <a:r>
              <a:rPr lang="en-GB" sz="2400" dirty="0">
                <a:cs typeface="Calibri" pitchFamily="34" charset="0"/>
              </a:rPr>
              <a:t>IS GENETIC SELECTION </a:t>
            </a:r>
          </a:p>
          <a:p>
            <a:pPr algn="ctr">
              <a:lnSpc>
                <a:spcPct val="115000"/>
              </a:lnSpc>
              <a:spcAft>
                <a:spcPts val="1000"/>
              </a:spcAft>
              <a:defRPr/>
            </a:pPr>
            <a:r>
              <a:rPr lang="en-GB" sz="2400" b="1" dirty="0">
                <a:cs typeface="Calibri" pitchFamily="34" charset="0"/>
              </a:rPr>
              <a:t>MEDDLING WITH NATURE &amp; PLAYING GOD?</a:t>
            </a:r>
          </a:p>
          <a:p>
            <a:pPr>
              <a:lnSpc>
                <a:spcPct val="115000"/>
              </a:lnSpc>
              <a:spcAft>
                <a:spcPts val="1000"/>
              </a:spcAft>
              <a:defRPr/>
            </a:pPr>
            <a:r>
              <a:rPr lang="en-GB" sz="2400" dirty="0">
                <a:cs typeface="Calibri" pitchFamily="34" charset="0"/>
              </a:rPr>
              <a:t>The British Humanist Association</a:t>
            </a:r>
            <a:r>
              <a:rPr lang="en-GB" sz="2400" b="1" dirty="0">
                <a:cs typeface="Calibri" pitchFamily="34" charset="0"/>
              </a:rPr>
              <a:t> </a:t>
            </a:r>
            <a:r>
              <a:rPr lang="en-GB" sz="2400" dirty="0">
                <a:cs typeface="Calibri" pitchFamily="34" charset="0"/>
              </a:rPr>
              <a:t>considers 2 viewpoints:</a:t>
            </a:r>
          </a:p>
          <a:p>
            <a:pPr marL="457200" indent="-457200">
              <a:lnSpc>
                <a:spcPct val="115000"/>
              </a:lnSpc>
              <a:spcAft>
                <a:spcPts val="1000"/>
              </a:spcAft>
              <a:buFont typeface="+mj-lt"/>
              <a:buAutoNum type="arabicPeriod"/>
              <a:defRPr/>
            </a:pPr>
            <a:r>
              <a:rPr lang="en-GB" sz="2400" dirty="0">
                <a:cs typeface="Calibri" pitchFamily="34" charset="0"/>
              </a:rPr>
              <a:t>The rights of an embryo</a:t>
            </a:r>
          </a:p>
          <a:p>
            <a:pPr marL="457200" indent="-457200">
              <a:lnSpc>
                <a:spcPct val="115000"/>
              </a:lnSpc>
              <a:spcAft>
                <a:spcPts val="1000"/>
              </a:spcAft>
              <a:buFont typeface="+mj-lt"/>
              <a:buAutoNum type="arabicPeriod"/>
              <a:defRPr/>
            </a:pPr>
            <a:r>
              <a:rPr lang="en-GB" sz="2400" dirty="0">
                <a:cs typeface="Calibri" pitchFamily="34" charset="0"/>
              </a:rPr>
              <a:t>Does embryo research produce more than harm than good?</a:t>
            </a:r>
          </a:p>
          <a:p>
            <a:pPr>
              <a:lnSpc>
                <a:spcPct val="115000"/>
              </a:lnSpc>
              <a:spcAft>
                <a:spcPts val="1000"/>
              </a:spcAft>
              <a:defRPr/>
            </a:pPr>
            <a:endParaRPr lang="en-GB" sz="2400" dirty="0">
              <a:ea typeface="Calibri" pitchFamily="34" charset="0"/>
              <a:cs typeface="Times New Roman" pitchFamily="18" charset="0"/>
            </a:endParaRPr>
          </a:p>
          <a:p>
            <a:pPr marL="342900" indent="-342900">
              <a:lnSpc>
                <a:spcPct val="115000"/>
              </a:lnSpc>
              <a:spcAft>
                <a:spcPts val="1000"/>
              </a:spcAft>
              <a:buFont typeface="Arial" pitchFamily="34" charset="0"/>
              <a:buChar char="•"/>
              <a:defRPr/>
            </a:pPr>
            <a:r>
              <a:rPr lang="en-GB" sz="2400" dirty="0">
                <a:ea typeface="Calibri" pitchFamily="34" charset="0"/>
                <a:cs typeface="Times New Roman" pitchFamily="18" charset="0"/>
              </a:rPr>
              <a:t>They see no problem using embryos for a good purpose that would otherwise be destroyed.</a:t>
            </a:r>
          </a:p>
          <a:p>
            <a:pPr marL="342900" indent="-342900">
              <a:lnSpc>
                <a:spcPct val="115000"/>
              </a:lnSpc>
              <a:spcAft>
                <a:spcPts val="1000"/>
              </a:spcAft>
              <a:buFont typeface="Arial" pitchFamily="34" charset="0"/>
              <a:buChar char="•"/>
              <a:defRPr/>
            </a:pPr>
            <a:r>
              <a:rPr lang="en-GB" sz="2400" dirty="0">
                <a:ea typeface="Calibri" pitchFamily="34" charset="0"/>
                <a:cs typeface="Times New Roman" pitchFamily="18" charset="0"/>
              </a:rPr>
              <a:t>The BHA support the HFEA 14 day limit.</a:t>
            </a:r>
          </a:p>
          <a:p>
            <a:pPr marL="342900" indent="-342900">
              <a:lnSpc>
                <a:spcPct val="115000"/>
              </a:lnSpc>
              <a:spcAft>
                <a:spcPts val="1000"/>
              </a:spcAft>
              <a:buFont typeface="Arial" pitchFamily="34" charset="0"/>
              <a:buChar char="•"/>
              <a:defRPr/>
            </a:pPr>
            <a:r>
              <a:rPr lang="en-GB" sz="2400" dirty="0">
                <a:ea typeface="Calibri" pitchFamily="34" charset="0"/>
                <a:cs typeface="Times New Roman" pitchFamily="18" charset="0"/>
              </a:rPr>
              <a:t>It believes that we have knowledge and capabilities that we are best not to use, ‘knowing how to do something does not mean that we necessarily have to do it.’</a:t>
            </a:r>
          </a:p>
          <a:p>
            <a:pPr>
              <a:lnSpc>
                <a:spcPct val="115000"/>
              </a:lnSpc>
              <a:spcAft>
                <a:spcPts val="1000"/>
              </a:spcAft>
              <a:defRPr/>
            </a:pPr>
            <a:endParaRPr lang="en-GB" sz="2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8913"/>
          <a:ext cx="9144000" cy="6308725"/>
        </p:xfrm>
        <a:graphic>
          <a:graphicData uri="http://schemas.openxmlformats.org/drawingml/2006/table">
            <a:tbl>
              <a:tblPr/>
              <a:tblGrid>
                <a:gridCol w="4572000"/>
                <a:gridCol w="4572000"/>
              </a:tblGrid>
              <a:tr h="70096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07756">
                <a:tc>
                  <a:txBody>
                    <a:bodyPr/>
                    <a:lstStyle/>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Calibri" pitchFamily="34" charset="0"/>
                        </a:rPr>
                        <a:t> </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Calibri" pitchFamily="34" charset="0"/>
                        </a:rPr>
                        <a:t> </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29703" name="TextBox 2"/>
          <p:cNvSpPr txBox="1">
            <a:spLocks noChangeArrowheads="1"/>
          </p:cNvSpPr>
          <p:nvPr/>
        </p:nvSpPr>
        <p:spPr bwMode="auto">
          <a:xfrm>
            <a:off x="534988" y="904875"/>
            <a:ext cx="8064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4000" b="1"/>
              <a:t>VIEWPOINTS</a:t>
            </a:r>
          </a:p>
          <a:p>
            <a:pPr algn="ctr" eaLnBrk="1" hangingPunct="1"/>
            <a:r>
              <a:rPr lang="en-GB" sz="4000" b="1"/>
              <a:t>On </a:t>
            </a:r>
          </a:p>
          <a:p>
            <a:pPr algn="ctr" eaLnBrk="1" hangingPunct="1"/>
            <a:r>
              <a:rPr lang="en-GB" sz="4000" b="1"/>
              <a:t>Embryo Research </a:t>
            </a:r>
          </a:p>
          <a:p>
            <a:pPr algn="ctr" eaLnBrk="1" hangingPunct="1"/>
            <a:r>
              <a:rPr lang="en-GB" sz="4000" b="1"/>
              <a:t>&amp; </a:t>
            </a:r>
          </a:p>
          <a:p>
            <a:pPr algn="ctr" eaLnBrk="1" hangingPunct="1"/>
            <a:r>
              <a:rPr lang="en-GB" sz="4000" b="1"/>
              <a:t>Genetic Engineering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913"/>
            <a:ext cx="8893175" cy="7140575"/>
          </a:xfrm>
          <a:prstGeom prst="rect">
            <a:avLst/>
          </a:prstGeom>
        </p:spPr>
        <p:txBody>
          <a:bodyPr>
            <a:spAutoFit/>
          </a:bodyPr>
          <a:lstStyle/>
          <a:p>
            <a:pPr>
              <a:defRPr/>
            </a:pPr>
            <a:r>
              <a:rPr lang="en-GB" sz="2400" b="1" dirty="0"/>
              <a:t>MEDICAL SCIENTISTS</a:t>
            </a:r>
          </a:p>
          <a:p>
            <a:pPr>
              <a:defRPr/>
            </a:pPr>
            <a:endParaRPr lang="en-GB" dirty="0"/>
          </a:p>
          <a:p>
            <a:pPr>
              <a:defRPr/>
            </a:pPr>
            <a:r>
              <a:rPr lang="en-GB" sz="2400" b="1" u="sng" dirty="0"/>
              <a:t>ARGUMENTS FOR GE</a:t>
            </a:r>
          </a:p>
          <a:p>
            <a:pPr marL="285750" indent="-285750">
              <a:buFont typeface="Wingdings" pitchFamily="2" charset="2"/>
              <a:buChar char=""/>
              <a:defRPr/>
            </a:pPr>
            <a:r>
              <a:rPr lang="en-GB" sz="2400" dirty="0"/>
              <a:t>An embryo is a fertilised egg until 8 weeks so has no feelings </a:t>
            </a:r>
          </a:p>
          <a:p>
            <a:pPr marL="285750" indent="-285750">
              <a:buFont typeface="Wingdings" pitchFamily="2" charset="2"/>
              <a:buChar char=""/>
              <a:defRPr/>
            </a:pPr>
            <a:r>
              <a:rPr lang="en-GB" sz="2400" dirty="0"/>
              <a:t>Life does not begin at conception - all that is being destroyed is a collection of cells</a:t>
            </a:r>
          </a:p>
          <a:p>
            <a:pPr marL="285750" indent="-285750">
              <a:buFont typeface="Wingdings" pitchFamily="2" charset="2"/>
              <a:buChar char=""/>
              <a:defRPr/>
            </a:pPr>
            <a:r>
              <a:rPr lang="en-GB" sz="2400" dirty="0"/>
              <a:t>It could help get rid of diseases such as cancer, heart disease, Parkinson’s or Alzheimer’s.</a:t>
            </a:r>
          </a:p>
          <a:p>
            <a:pPr algn="r">
              <a:defRPr/>
            </a:pPr>
            <a:endParaRPr lang="en-GB" sz="2800" dirty="0">
              <a:solidFill>
                <a:srgbClr val="FF0000"/>
              </a:solidFill>
            </a:endParaRPr>
          </a:p>
          <a:p>
            <a:pPr>
              <a:defRPr/>
            </a:pPr>
            <a:r>
              <a:rPr lang="en-GB" sz="2400" b="1" u="sng" dirty="0"/>
              <a:t>RESPONSES</a:t>
            </a:r>
          </a:p>
          <a:p>
            <a:pPr>
              <a:defRPr/>
            </a:pPr>
            <a:endParaRPr lang="en-GB" sz="2400" b="1" u="sng" dirty="0"/>
          </a:p>
          <a:p>
            <a:pPr marL="342900" indent="-342900">
              <a:buFont typeface="Wingdings" pitchFamily="2" charset="2"/>
              <a:buChar char=""/>
              <a:defRPr/>
            </a:pPr>
            <a:r>
              <a:rPr lang="en-GB" sz="2400" dirty="0"/>
              <a:t>If life begins at conception then it could be seen as murder</a:t>
            </a:r>
          </a:p>
          <a:p>
            <a:pPr marL="342900" indent="-342900">
              <a:buFont typeface="Wingdings" pitchFamily="2" charset="2"/>
              <a:buChar char=""/>
              <a:defRPr/>
            </a:pPr>
            <a:r>
              <a:rPr lang="en-GB" sz="2400" dirty="0"/>
              <a:t>Scientists might use GE to create designer babies</a:t>
            </a:r>
          </a:p>
          <a:p>
            <a:pPr marL="342900" indent="-342900">
              <a:buFont typeface="Wingdings" pitchFamily="2" charset="2"/>
              <a:buChar char=""/>
              <a:defRPr/>
            </a:pPr>
            <a:r>
              <a:rPr lang="en-GB" sz="2400" dirty="0"/>
              <a:t>Clones might be used simply to provide spare parts</a:t>
            </a:r>
          </a:p>
          <a:p>
            <a:pPr marL="342900" indent="-342900">
              <a:buFont typeface="Wingdings" pitchFamily="2" charset="2"/>
              <a:buChar char=""/>
              <a:defRPr/>
            </a:pPr>
            <a:r>
              <a:rPr lang="en-GB" sz="2400" dirty="0"/>
              <a:t>Only the rich would be able to afford it</a:t>
            </a:r>
          </a:p>
          <a:p>
            <a:pPr marL="342900" indent="-342900">
              <a:buFont typeface="Wingdings" pitchFamily="2" charset="2"/>
              <a:buChar char=""/>
              <a:defRPr/>
            </a:pPr>
            <a:r>
              <a:rPr lang="en-GB" sz="2400" dirty="0"/>
              <a:t>This will lead to human life being devalued</a:t>
            </a:r>
          </a:p>
          <a:p>
            <a:pPr algn="r">
              <a:defRPr/>
            </a:pPr>
            <a:endParaRPr lang="en-GB" sz="2800" dirty="0">
              <a:solidFill>
                <a:srgbClr val="FF0000"/>
              </a:solidFill>
            </a:endParaRPr>
          </a:p>
          <a:p>
            <a:pPr algn="r">
              <a:defRPr/>
            </a:pPr>
            <a:r>
              <a:rPr lang="en-GB" sz="2400" dirty="0"/>
              <a:t> </a:t>
            </a:r>
          </a:p>
          <a:p>
            <a:pPr>
              <a:defRPr/>
            </a:pPr>
            <a:endParaRPr lang="en-GB" sz="24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fade">
                                      <p:cBhvr>
                                        <p:cTn id="5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925" y="1160463"/>
            <a:ext cx="4105275"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50825" y="5772150"/>
            <a:ext cx="8497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02060"/>
                </a:solidFill>
              </a:rPr>
              <a:t>Human genetic engineering has several moral issues and raises fundamental questions about </a:t>
            </a:r>
            <a:r>
              <a:rPr lang="en-GB" sz="2400" b="1">
                <a:solidFill>
                  <a:srgbClr val="002060"/>
                </a:solidFill>
              </a:rPr>
              <a:t>the value of human life.</a:t>
            </a:r>
          </a:p>
        </p:txBody>
      </p:sp>
      <p:sp>
        <p:nvSpPr>
          <p:cNvPr id="4100" name="TextBox 2"/>
          <p:cNvSpPr txBox="1">
            <a:spLocks noChangeArrowheads="1"/>
          </p:cNvSpPr>
          <p:nvPr/>
        </p:nvSpPr>
        <p:spPr bwMode="auto">
          <a:xfrm>
            <a:off x="2574925" y="188913"/>
            <a:ext cx="410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t>…TO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88913"/>
            <a:ext cx="8713788" cy="6986587"/>
          </a:xfrm>
          <a:prstGeom prst="rect">
            <a:avLst/>
          </a:prstGeom>
        </p:spPr>
        <p:txBody>
          <a:bodyPr>
            <a:spAutoFit/>
          </a:bodyPr>
          <a:lstStyle/>
          <a:p>
            <a:pPr algn="ctr">
              <a:defRPr/>
            </a:pPr>
            <a:r>
              <a:rPr lang="en-GB" sz="2400" b="1" dirty="0"/>
              <a:t>RELIGIOUS VIEWS</a:t>
            </a:r>
            <a:endParaRPr lang="en-GB" sz="2400" dirty="0"/>
          </a:p>
          <a:p>
            <a:pPr>
              <a:defRPr/>
            </a:pPr>
            <a:r>
              <a:rPr lang="en-GB" sz="2400" b="1" dirty="0"/>
              <a:t>CHRISTIANITY FOR</a:t>
            </a:r>
          </a:p>
          <a:p>
            <a:pPr marL="342900" indent="-342900">
              <a:buFont typeface="Wingdings" pitchFamily="2" charset="2"/>
              <a:buChar char=""/>
              <a:defRPr/>
            </a:pPr>
            <a:r>
              <a:rPr lang="en-GB" sz="2400" dirty="0"/>
              <a:t>Teaches compassion towards others; surely allowing a childless couple to have a child is exactly what this means?</a:t>
            </a:r>
          </a:p>
          <a:p>
            <a:pPr marL="342900" indent="-342900">
              <a:buFont typeface="Wingdings" pitchFamily="2" charset="2"/>
              <a:buChar char=""/>
              <a:defRPr/>
            </a:pPr>
            <a:r>
              <a:rPr lang="en-GB" sz="2400" dirty="0"/>
              <a:t>Jesus does not want people to suffer so we should use this to find new cures.</a:t>
            </a:r>
          </a:p>
          <a:p>
            <a:pPr marL="342900" indent="-342900">
              <a:buFont typeface="Wingdings" pitchFamily="2" charset="2"/>
              <a:buChar char=""/>
              <a:defRPr/>
            </a:pPr>
            <a:r>
              <a:rPr lang="en-GB" sz="2400" dirty="0"/>
              <a:t>Roman Catholic Church: Gene therapy acceptable if of medical benefit</a:t>
            </a:r>
          </a:p>
          <a:p>
            <a:pPr marL="342900" indent="-342900">
              <a:buFont typeface="Wingdings" pitchFamily="2" charset="2"/>
              <a:buChar char=""/>
              <a:defRPr/>
            </a:pPr>
            <a:r>
              <a:rPr lang="en-GB" sz="2400" dirty="0"/>
              <a:t>Church of Scotland: Only approves of medical research up to 14 days</a:t>
            </a:r>
          </a:p>
          <a:p>
            <a:pPr algn="r">
              <a:defRPr/>
            </a:pPr>
            <a:endParaRPr lang="en-GB" sz="2800" dirty="0">
              <a:solidFill>
                <a:srgbClr val="FF0000"/>
              </a:solidFill>
            </a:endParaRPr>
          </a:p>
          <a:p>
            <a:pPr>
              <a:defRPr/>
            </a:pPr>
            <a:r>
              <a:rPr lang="en-GB" sz="2400" b="1" dirty="0"/>
              <a:t>CHRISTIANITY AGAINST</a:t>
            </a:r>
          </a:p>
          <a:p>
            <a:pPr marL="342900" indent="-342900">
              <a:buFont typeface="Wingdings" pitchFamily="2" charset="2"/>
              <a:buChar char=""/>
              <a:defRPr/>
            </a:pPr>
            <a:r>
              <a:rPr lang="en-GB" sz="2400" dirty="0"/>
              <a:t>Life begins at conception so it is murder</a:t>
            </a:r>
          </a:p>
          <a:p>
            <a:pPr marL="342900" indent="-342900">
              <a:buFont typeface="Wingdings" pitchFamily="2" charset="2"/>
              <a:buChar char=""/>
              <a:defRPr/>
            </a:pPr>
            <a:r>
              <a:rPr lang="en-GB" sz="2400" dirty="0"/>
              <a:t>The Bible teaches ‘Do not kill’ (Exodus)</a:t>
            </a:r>
          </a:p>
          <a:p>
            <a:pPr marL="342900" indent="-342900">
              <a:buFont typeface="Wingdings" pitchFamily="2" charset="2"/>
              <a:buChar char=""/>
              <a:defRPr/>
            </a:pPr>
            <a:r>
              <a:rPr lang="en-GB" sz="2400" dirty="0"/>
              <a:t>Life is sacred and should only be ended by God (Book of Job)</a:t>
            </a:r>
          </a:p>
          <a:p>
            <a:pPr algn="r">
              <a:defRPr/>
            </a:pPr>
            <a:endParaRPr lang="en-GB" sz="2800" dirty="0">
              <a:solidFill>
                <a:srgbClr val="FF0000"/>
              </a:solidFill>
            </a:endParaRPr>
          </a:p>
          <a:p>
            <a:pPr algn="r">
              <a:defRPr/>
            </a:pPr>
            <a:r>
              <a:rPr lang="en-GB" sz="2400" b="1" dirty="0"/>
              <a:t> </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l="12419" r="10588"/>
          <a:stretch>
            <a:fillRect/>
          </a:stretch>
        </p:blipFill>
        <p:spPr bwMode="auto">
          <a:xfrm>
            <a:off x="8174038" y="111125"/>
            <a:ext cx="8286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36050" cy="6802438"/>
          </a:xfrm>
          <a:prstGeom prst="rect">
            <a:avLst/>
          </a:prstGeom>
        </p:spPr>
        <p:txBody>
          <a:bodyPr>
            <a:spAutoFit/>
          </a:bodyPr>
          <a:lstStyle/>
          <a:p>
            <a:pPr>
              <a:defRPr/>
            </a:pPr>
            <a:r>
              <a:rPr lang="en-GB" sz="2400" b="1" dirty="0"/>
              <a:t>HINDUISM FOR</a:t>
            </a:r>
            <a:endParaRPr lang="en-GB" sz="2400" dirty="0"/>
          </a:p>
          <a:p>
            <a:pPr marL="342900" indent="-342900">
              <a:buFont typeface="Wingdings" pitchFamily="2" charset="2"/>
              <a:buChar char=""/>
              <a:defRPr/>
            </a:pPr>
            <a:r>
              <a:rPr lang="en-GB" sz="2400" dirty="0"/>
              <a:t>Would the atman continue to exist anyway?</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Showing compassion and helping others is a</a:t>
            </a:r>
          </a:p>
          <a:p>
            <a:pPr>
              <a:defRPr/>
            </a:pPr>
            <a:r>
              <a:rPr lang="en-GB" sz="2400" dirty="0"/>
              <a:t>     requirement of dharma and karma</a:t>
            </a:r>
          </a:p>
          <a:p>
            <a:pPr algn="r">
              <a:defRPr/>
            </a:pPr>
            <a:endParaRPr lang="en-GB" sz="2800" dirty="0">
              <a:solidFill>
                <a:srgbClr val="FF0000"/>
              </a:solidFill>
            </a:endParaRPr>
          </a:p>
          <a:p>
            <a:pPr>
              <a:defRPr/>
            </a:pPr>
            <a:r>
              <a:rPr lang="en-GB" sz="2400" b="1" dirty="0"/>
              <a:t>HINDUISM AGAINST</a:t>
            </a:r>
          </a:p>
          <a:p>
            <a:pPr marL="342900" indent="-342900">
              <a:buFont typeface="Wingdings" pitchFamily="2" charset="2"/>
              <a:buChar char=""/>
              <a:defRPr/>
            </a:pPr>
            <a:r>
              <a:rPr lang="en-GB" sz="2400" dirty="0"/>
              <a:t>All life comes from Brahman only</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Brahman is in all things and he should not be killed</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The atman enters the embryo at conception</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Killing an embryo disrupts samsara</a:t>
            </a:r>
          </a:p>
          <a:p>
            <a:pPr marL="342900" indent="-342900">
              <a:buFont typeface="Wingdings" pitchFamily="2" charset="2"/>
              <a:buChar char=""/>
              <a:defRPr/>
            </a:pPr>
            <a:endParaRPr lang="en-GB" sz="2400" dirty="0"/>
          </a:p>
          <a:p>
            <a:pPr marL="342900" indent="-342900">
              <a:buFont typeface="Wingdings" pitchFamily="2" charset="2"/>
              <a:buChar char=""/>
              <a:defRPr/>
            </a:pPr>
            <a:r>
              <a:rPr lang="en-GB" sz="2400" dirty="0"/>
              <a:t>Ahimsa means non-violence; not killing</a:t>
            </a:r>
          </a:p>
          <a:p>
            <a:pPr algn="r">
              <a:defRPr/>
            </a:pPr>
            <a:endParaRPr lang="en-GB" sz="2400" dirty="0"/>
          </a:p>
          <a:p>
            <a:pPr>
              <a:defRPr/>
            </a:pPr>
            <a:endParaRPr lang="en-GB" sz="2400" b="1" dirty="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274762"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fade">
                                      <p:cBhvr>
                                        <p:cTn id="4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 y="42863"/>
            <a:ext cx="9144000" cy="7110412"/>
          </a:xfrm>
          <a:prstGeom prst="rect">
            <a:avLst/>
          </a:prstGeom>
        </p:spPr>
        <p:txBody>
          <a:bodyPr>
            <a:spAutoFit/>
          </a:bodyPr>
          <a:lstStyle/>
          <a:p>
            <a:pPr>
              <a:defRPr/>
            </a:pPr>
            <a:r>
              <a:rPr lang="en-GB" sz="2400" b="1" dirty="0"/>
              <a:t>NON-RELIGIOUS (or SECULAR) VIEWS</a:t>
            </a:r>
          </a:p>
          <a:p>
            <a:pPr>
              <a:defRPr/>
            </a:pPr>
            <a:endParaRPr lang="en-GB" sz="2400" dirty="0"/>
          </a:p>
          <a:p>
            <a:pPr>
              <a:defRPr/>
            </a:pPr>
            <a:r>
              <a:rPr lang="en-GB" sz="2400" b="1" dirty="0"/>
              <a:t>PETER SINGER – UTILITARIAN</a:t>
            </a:r>
          </a:p>
          <a:p>
            <a:pPr>
              <a:defRPr/>
            </a:pPr>
            <a:endParaRPr lang="en-GB" sz="2400" b="1" dirty="0"/>
          </a:p>
          <a:p>
            <a:pPr>
              <a:defRPr/>
            </a:pPr>
            <a:endParaRPr lang="en-GB" sz="2400" b="1" dirty="0"/>
          </a:p>
          <a:p>
            <a:pPr>
              <a:defRPr/>
            </a:pPr>
            <a:endParaRPr lang="en-GB" sz="2400" b="1" dirty="0"/>
          </a:p>
          <a:p>
            <a:pPr marL="342900" indent="-342900">
              <a:buFont typeface="Wingdings" pitchFamily="2" charset="2"/>
              <a:buChar char=""/>
              <a:defRPr/>
            </a:pPr>
            <a:r>
              <a:rPr lang="en-GB" sz="2400" dirty="0"/>
              <a:t>Why not use genetic selection to avoid abortions in cases such as Downs Syndrome.</a:t>
            </a:r>
          </a:p>
          <a:p>
            <a:pPr marL="342900" indent="-342900">
              <a:buFont typeface="Wingdings" pitchFamily="2" charset="2"/>
              <a:buChar char=""/>
              <a:defRPr/>
            </a:pPr>
            <a:r>
              <a:rPr lang="en-GB" sz="2400" dirty="0"/>
              <a:t>If we can prevent disease and illness then we should as this is what most people want.</a:t>
            </a:r>
          </a:p>
          <a:p>
            <a:pPr marL="342900" indent="-342900">
              <a:buFont typeface="Wingdings" pitchFamily="2" charset="2"/>
              <a:buChar char=""/>
              <a:defRPr/>
            </a:pPr>
            <a:r>
              <a:rPr lang="en-GB" sz="2400" dirty="0"/>
              <a:t>We should not be put off using GE just because someone, somewhere might abuse it. </a:t>
            </a:r>
          </a:p>
          <a:p>
            <a:pPr marL="342900" indent="-342900">
              <a:buFont typeface="Wingdings" pitchFamily="2" charset="2"/>
              <a:buChar char=""/>
              <a:defRPr/>
            </a:pPr>
            <a:endParaRPr lang="en-GB" sz="2400" dirty="0"/>
          </a:p>
          <a:p>
            <a:pPr>
              <a:defRPr/>
            </a:pPr>
            <a:r>
              <a:rPr lang="en-GB" sz="2400" b="1" dirty="0"/>
              <a:t>However</a:t>
            </a:r>
          </a:p>
          <a:p>
            <a:pPr marL="457200" indent="-457200">
              <a:buFont typeface="Wingdings" pitchFamily="2" charset="2"/>
              <a:buChar char="ý"/>
              <a:defRPr/>
            </a:pPr>
            <a:r>
              <a:rPr lang="en-GB" sz="2400" dirty="0">
                <a:cs typeface="Calibri" pitchFamily="34" charset="0"/>
              </a:rPr>
              <a:t>It might lead to the rich being the only ones that can afford this. The government should ensure that the poor also benefit. </a:t>
            </a:r>
          </a:p>
          <a:p>
            <a:pPr>
              <a:defRPr/>
            </a:pPr>
            <a:endParaRPr lang="en-GB" sz="2400" b="1" dirty="0"/>
          </a:p>
          <a:p>
            <a:pPr algn="r">
              <a:defRPr/>
            </a:pPr>
            <a:endParaRPr lang="en-GB" sz="2400" dirty="0">
              <a:solidFill>
                <a:srgbClr val="FF0000"/>
              </a:solidFill>
            </a:endParaRPr>
          </a:p>
          <a:p>
            <a:pPr algn="r">
              <a:defRPr/>
            </a:pPr>
            <a:r>
              <a:rPr lang="en-GB" sz="2400" dirty="0">
                <a:solidFill>
                  <a:srgbClr val="FF0000"/>
                </a:solidFill>
              </a:rPr>
              <a:t> </a:t>
            </a:r>
            <a:endParaRPr lang="en-GB" sz="2400"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b="24072"/>
          <a:stretch>
            <a:fillRect/>
          </a:stretch>
        </p:blipFill>
        <p:spPr bwMode="auto">
          <a:xfrm>
            <a:off x="7235825" y="79375"/>
            <a:ext cx="1677988"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fade">
                                      <p:cBhvr>
                                        <p:cTn id="10" dur="500"/>
                                        <p:tgtEl>
                                          <p:spTgt spid="460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07950" y="38100"/>
            <a:ext cx="9144000" cy="740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2400" b="1" dirty="0"/>
              <a:t>BRITISH HUMANIST ASSOCIATION (BHA) </a:t>
            </a:r>
          </a:p>
          <a:p>
            <a:pPr>
              <a:defRPr/>
            </a:pPr>
            <a:r>
              <a:rPr lang="en-GB" sz="2400" b="1" dirty="0"/>
              <a:t>–  RICHARD DAWKINS</a:t>
            </a:r>
          </a:p>
          <a:p>
            <a:pPr>
              <a:defRPr/>
            </a:pPr>
            <a:endParaRPr lang="en-GB" sz="2400" b="1" dirty="0"/>
          </a:p>
          <a:p>
            <a:pPr>
              <a:defRPr/>
            </a:pPr>
            <a:endParaRPr lang="en-GB" sz="2400" b="1" dirty="0"/>
          </a:p>
          <a:p>
            <a:pPr>
              <a:defRPr/>
            </a:pPr>
            <a:endParaRPr lang="en-GB" sz="2400" b="1" dirty="0"/>
          </a:p>
          <a:p>
            <a:pPr>
              <a:defRPr/>
            </a:pPr>
            <a:endParaRPr lang="en-GB" sz="2400" b="1" dirty="0"/>
          </a:p>
          <a:p>
            <a:pPr marL="342900" indent="-342900">
              <a:buFont typeface="Wingdings" pitchFamily="2" charset="2"/>
              <a:buChar char=""/>
              <a:defRPr/>
            </a:pPr>
            <a:r>
              <a:rPr lang="en-GB" sz="2400" dirty="0"/>
              <a:t>It is the </a:t>
            </a:r>
            <a:r>
              <a:rPr lang="en-GB" sz="2400" b="1" dirty="0"/>
              <a:t>quality</a:t>
            </a:r>
            <a:r>
              <a:rPr lang="en-GB" sz="2400" dirty="0"/>
              <a:t> of life that counts not the </a:t>
            </a:r>
            <a:r>
              <a:rPr lang="en-GB" sz="2400" b="1" dirty="0"/>
              <a:t>sanctity</a:t>
            </a:r>
            <a:r>
              <a:rPr lang="en-GB" sz="2400" dirty="0"/>
              <a:t> of life.</a:t>
            </a:r>
          </a:p>
          <a:p>
            <a:pPr marL="342900" indent="-342900">
              <a:buFont typeface="Wingdings" pitchFamily="2" charset="2"/>
              <a:buChar char=""/>
              <a:defRPr/>
            </a:pPr>
            <a:r>
              <a:rPr lang="en-GB" sz="2400" dirty="0"/>
              <a:t>Genetic selection is not good or bad in itself; it depends how it is used.</a:t>
            </a:r>
          </a:p>
          <a:p>
            <a:pPr marL="342900" indent="-342900">
              <a:buFont typeface="Wingdings" pitchFamily="2" charset="2"/>
              <a:buChar char=""/>
              <a:defRPr/>
            </a:pPr>
            <a:r>
              <a:rPr lang="en-GB" sz="2400" dirty="0"/>
              <a:t>An embryo up to 14 days old cannot be self-aware; it is just a collection of cells and cannot suffer.</a:t>
            </a:r>
          </a:p>
          <a:p>
            <a:pPr marL="342900" indent="-342900">
              <a:buFont typeface="Wingdings" pitchFamily="2" charset="2"/>
              <a:buChar char=""/>
              <a:defRPr/>
            </a:pPr>
            <a:r>
              <a:rPr lang="en-GB" sz="2400" dirty="0"/>
              <a:t>If embryos can be used to cure pain and suffering then quite simply we should. </a:t>
            </a:r>
          </a:p>
          <a:p>
            <a:pPr>
              <a:lnSpc>
                <a:spcPct val="115000"/>
              </a:lnSpc>
              <a:defRPr/>
            </a:pPr>
            <a:endParaRPr lang="en-GB" sz="2400" dirty="0">
              <a:latin typeface="+mn-lt"/>
              <a:cs typeface="Calibri" pitchFamily="34" charset="0"/>
            </a:endParaRPr>
          </a:p>
          <a:p>
            <a:pPr>
              <a:lnSpc>
                <a:spcPct val="115000"/>
              </a:lnSpc>
              <a:defRPr/>
            </a:pPr>
            <a:r>
              <a:rPr lang="en-GB" sz="2400" b="1" dirty="0">
                <a:latin typeface="+mn-lt"/>
                <a:cs typeface="Calibri" pitchFamily="34" charset="0"/>
              </a:rPr>
              <a:t>However</a:t>
            </a:r>
          </a:p>
          <a:p>
            <a:pPr marL="342900" indent="-342900">
              <a:lnSpc>
                <a:spcPct val="115000"/>
              </a:lnSpc>
              <a:buFont typeface="Wingdings" pitchFamily="2" charset="2"/>
              <a:buChar char=""/>
              <a:defRPr/>
            </a:pPr>
            <a:r>
              <a:rPr lang="en-GB" sz="2400" dirty="0">
                <a:latin typeface="+mn-lt"/>
                <a:cs typeface="Calibri" pitchFamily="34" charset="0"/>
              </a:rPr>
              <a:t>We need to guard against misuse by scientists.</a:t>
            </a:r>
          </a:p>
          <a:p>
            <a:pPr algn="r">
              <a:lnSpc>
                <a:spcPct val="115000"/>
              </a:lnSpc>
              <a:defRPr/>
            </a:pPr>
            <a:endParaRPr lang="en-GB" sz="2800" dirty="0">
              <a:solidFill>
                <a:srgbClr val="FF0000"/>
              </a:solidFill>
            </a:endParaRPr>
          </a:p>
          <a:p>
            <a:pPr algn="r">
              <a:lnSpc>
                <a:spcPct val="115000"/>
              </a:lnSpc>
              <a:defRPr/>
            </a:pPr>
            <a:endParaRPr lang="en-GB" sz="2400" dirty="0">
              <a:latin typeface="+mn-lt"/>
              <a:cs typeface="Calibri" pitchFamily="34" charset="0"/>
            </a:endParaRPr>
          </a:p>
          <a:p>
            <a:pPr>
              <a:lnSpc>
                <a:spcPct val="115000"/>
              </a:lnSpc>
              <a:spcAft>
                <a:spcPts val="1000"/>
              </a:spcAft>
              <a:defRPr/>
            </a:pPr>
            <a:r>
              <a:rPr lang="en-GB" dirty="0">
                <a:latin typeface="Calibri" pitchFamily="34" charset="0"/>
                <a:cs typeface="Calibri" pitchFamily="34" charset="0"/>
              </a:rPr>
              <a:t> </a:t>
            </a:r>
            <a:endParaRPr lang="en-GB" sz="1600" dirty="0">
              <a:latin typeface="Calibri" pitchFamily="34" charset="0"/>
              <a:cs typeface="Calibri"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25563"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12" end="12"/>
                                            </p:txEl>
                                          </p:spTgt>
                                        </p:tgtEl>
                                        <p:attrNameLst>
                                          <p:attrName>style.visibility</p:attrName>
                                        </p:attrNameLst>
                                      </p:cBhvr>
                                      <p:to>
                                        <p:strVal val="visible"/>
                                      </p:to>
                                    </p:set>
                                    <p:animEffect transition="in" filter="fade">
                                      <p:cBhvr>
                                        <p:cTn id="7" dur="500"/>
                                        <p:tgtEl>
                                          <p:spTgt spid="30722">
                                            <p:txEl>
                                              <p:pRg st="12" end="1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0" end="0"/>
                                            </p:txEl>
                                          </p:spTgt>
                                        </p:tgtEl>
                                        <p:attrNameLst>
                                          <p:attrName>style.visibility</p:attrName>
                                        </p:attrNameLst>
                                      </p:cBhvr>
                                      <p:to>
                                        <p:strVal val="visible"/>
                                      </p:to>
                                    </p:set>
                                    <p:animEffect transition="in" filter="fade">
                                      <p:cBhvr>
                                        <p:cTn id="12" dur="500"/>
                                        <p:tgtEl>
                                          <p:spTgt spid="307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1" end="1"/>
                                            </p:txEl>
                                          </p:spTgt>
                                        </p:tgtEl>
                                        <p:attrNameLst>
                                          <p:attrName>style.visibility</p:attrName>
                                        </p:attrNameLst>
                                      </p:cBhvr>
                                      <p:to>
                                        <p:strVal val="visible"/>
                                      </p:to>
                                    </p:set>
                                    <p:animEffect transition="in" filter="fade">
                                      <p:cBhvr>
                                        <p:cTn id="17" dur="500"/>
                                        <p:tgtEl>
                                          <p:spTgt spid="3072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2">
                                            <p:txEl>
                                              <p:pRg st="6" end="6"/>
                                            </p:txEl>
                                          </p:spTgt>
                                        </p:tgtEl>
                                        <p:attrNameLst>
                                          <p:attrName>style.visibility</p:attrName>
                                        </p:attrNameLst>
                                      </p:cBhvr>
                                      <p:to>
                                        <p:strVal val="visible"/>
                                      </p:to>
                                    </p:set>
                                    <p:animEffect transition="in" filter="fade">
                                      <p:cBhvr>
                                        <p:cTn id="22" dur="500"/>
                                        <p:tgtEl>
                                          <p:spTgt spid="3072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2">
                                            <p:txEl>
                                              <p:pRg st="7" end="7"/>
                                            </p:txEl>
                                          </p:spTgt>
                                        </p:tgtEl>
                                        <p:attrNameLst>
                                          <p:attrName>style.visibility</p:attrName>
                                        </p:attrNameLst>
                                      </p:cBhvr>
                                      <p:to>
                                        <p:strVal val="visible"/>
                                      </p:to>
                                    </p:set>
                                    <p:animEffect transition="in" filter="fade">
                                      <p:cBhvr>
                                        <p:cTn id="27" dur="500"/>
                                        <p:tgtEl>
                                          <p:spTgt spid="30722">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722">
                                            <p:txEl>
                                              <p:pRg st="8" end="8"/>
                                            </p:txEl>
                                          </p:spTgt>
                                        </p:tgtEl>
                                        <p:attrNameLst>
                                          <p:attrName>style.visibility</p:attrName>
                                        </p:attrNameLst>
                                      </p:cBhvr>
                                      <p:to>
                                        <p:strVal val="visible"/>
                                      </p:to>
                                    </p:set>
                                    <p:animEffect transition="in" filter="fade">
                                      <p:cBhvr>
                                        <p:cTn id="32" dur="500"/>
                                        <p:tgtEl>
                                          <p:spTgt spid="3072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0722">
                                            <p:txEl>
                                              <p:pRg st="9" end="9"/>
                                            </p:txEl>
                                          </p:spTgt>
                                        </p:tgtEl>
                                        <p:attrNameLst>
                                          <p:attrName>style.visibility</p:attrName>
                                        </p:attrNameLst>
                                      </p:cBhvr>
                                      <p:to>
                                        <p:strVal val="visible"/>
                                      </p:to>
                                    </p:set>
                                    <p:animEffect transition="in" filter="fade">
                                      <p:cBhvr>
                                        <p:cTn id="37" dur="500"/>
                                        <p:tgtEl>
                                          <p:spTgt spid="30722">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0722">
                                            <p:txEl>
                                              <p:pRg st="11" end="11"/>
                                            </p:txEl>
                                          </p:spTgt>
                                        </p:tgtEl>
                                        <p:attrNameLst>
                                          <p:attrName>style.visibility</p:attrName>
                                        </p:attrNameLst>
                                      </p:cBhvr>
                                      <p:to>
                                        <p:strVal val="visible"/>
                                      </p:to>
                                    </p:set>
                                    <p:animEffect transition="in" filter="fade">
                                      <p:cBhvr>
                                        <p:cTn id="42" dur="500"/>
                                        <p:tgtEl>
                                          <p:spTgt spid="307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3" y="44450"/>
            <a:ext cx="8569325" cy="7478713"/>
          </a:xfrm>
          <a:prstGeom prst="rect">
            <a:avLst/>
          </a:prstGeom>
        </p:spPr>
        <p:txBody>
          <a:bodyPr>
            <a:spAutoFit/>
          </a:bodyPr>
          <a:lstStyle/>
          <a:p>
            <a:pPr>
              <a:defRPr/>
            </a:pPr>
            <a:r>
              <a:rPr lang="en-GB" sz="2400" b="1" dirty="0"/>
              <a:t>The moral issues genetic engineering raises:</a:t>
            </a:r>
          </a:p>
          <a:p>
            <a:pPr>
              <a:defRPr/>
            </a:pPr>
            <a:endParaRPr lang="en-GB" sz="2400" dirty="0"/>
          </a:p>
          <a:p>
            <a:pPr marL="457200" indent="-457200">
              <a:buFont typeface="+mj-lt"/>
              <a:buAutoNum type="arabicPeriod"/>
              <a:defRPr/>
            </a:pPr>
            <a:r>
              <a:rPr lang="en-GB" sz="2400" dirty="0"/>
              <a:t>When does a human life actually begin?</a:t>
            </a:r>
          </a:p>
          <a:p>
            <a:pPr marL="457200" indent="-457200">
              <a:buFont typeface="+mj-lt"/>
              <a:buAutoNum type="arabicPeriod"/>
              <a:defRPr/>
            </a:pPr>
            <a:endParaRPr lang="en-GB" sz="2400" dirty="0"/>
          </a:p>
          <a:p>
            <a:pPr marL="457200" indent="-457200">
              <a:buFont typeface="+mj-lt"/>
              <a:buAutoNum type="arabicPeriod"/>
              <a:defRPr/>
            </a:pPr>
            <a:r>
              <a:rPr lang="en-GB" sz="2400" dirty="0"/>
              <a:t> The value of human life.</a:t>
            </a:r>
          </a:p>
          <a:p>
            <a:pPr marL="457200" indent="-457200">
              <a:buFont typeface="+mj-lt"/>
              <a:buAutoNum type="arabicPeriod"/>
              <a:defRPr/>
            </a:pPr>
            <a:endParaRPr lang="en-GB" sz="2400" dirty="0"/>
          </a:p>
          <a:p>
            <a:pPr marL="457200" indent="-457200">
              <a:buFont typeface="+mj-lt"/>
              <a:buAutoNum type="arabicPeriod"/>
              <a:defRPr/>
            </a:pPr>
            <a:r>
              <a:rPr lang="en-GB" sz="2400" dirty="0"/>
              <a:t>Some see the use of embryos for research as murder.</a:t>
            </a:r>
          </a:p>
          <a:p>
            <a:pPr marL="457200" indent="-457200">
              <a:buFont typeface="+mj-lt"/>
              <a:buAutoNum type="arabicPeriod"/>
              <a:defRPr/>
            </a:pPr>
            <a:endParaRPr lang="en-GB" sz="2400" dirty="0"/>
          </a:p>
          <a:p>
            <a:pPr marL="457200" indent="-457200">
              <a:buFont typeface="+mj-lt"/>
              <a:buAutoNum type="arabicPeriod"/>
              <a:defRPr/>
            </a:pPr>
            <a:r>
              <a:rPr lang="en-GB" sz="2400" dirty="0"/>
              <a:t>There is concern it could be misused eg designer babies or growing ‘spare parts’.</a:t>
            </a:r>
          </a:p>
          <a:p>
            <a:pPr marL="457200" indent="-457200">
              <a:buFont typeface="+mj-lt"/>
              <a:buAutoNum type="arabicPeriod"/>
              <a:defRPr/>
            </a:pPr>
            <a:endParaRPr lang="en-GB" sz="2400" dirty="0"/>
          </a:p>
          <a:p>
            <a:pPr marL="457200" indent="-457200">
              <a:buFont typeface="+mj-lt"/>
              <a:buAutoNum type="arabicPeriod"/>
              <a:defRPr/>
            </a:pPr>
            <a:r>
              <a:rPr lang="en-GB" sz="2400" dirty="0"/>
              <a:t>Poorer people in society could be exploited eg being paid for sperm &amp; egg donations.</a:t>
            </a:r>
          </a:p>
          <a:p>
            <a:pPr marL="457200" indent="-457200">
              <a:buFont typeface="+mj-lt"/>
              <a:buAutoNum type="arabicPeriod"/>
              <a:defRPr/>
            </a:pPr>
            <a:endParaRPr lang="en-GB" sz="2400" dirty="0"/>
          </a:p>
          <a:p>
            <a:pPr marL="457200" indent="-457200">
              <a:buFont typeface="+mj-lt"/>
              <a:buAutoNum type="arabicPeriod"/>
              <a:defRPr/>
            </a:pPr>
            <a:r>
              <a:rPr lang="en-GB" sz="2400" dirty="0"/>
              <a:t>It could lead to problems in society giving some an unfair advantage over others. E.g. only for the rich or genetic modification being seen as ‘superior’</a:t>
            </a:r>
          </a:p>
          <a:p>
            <a:pPr algn="r">
              <a:defRPr/>
            </a:pPr>
            <a:r>
              <a:rPr lang="en-GB" sz="2400" dirty="0">
                <a:solidFill>
                  <a:srgbClr val="FF0000"/>
                </a:solidFill>
              </a:rPr>
              <a:t> </a:t>
            </a:r>
            <a:endParaRPr lang="en-GB" sz="2800" dirty="0">
              <a:solidFill>
                <a:srgbClr val="FF0000"/>
              </a:solidFill>
            </a:endParaRPr>
          </a:p>
          <a:p>
            <a:pPr algn="r">
              <a:defRPr/>
            </a:pPr>
            <a:endParaRPr lang="en-GB" sz="2400" dirty="0"/>
          </a:p>
          <a:p>
            <a:pPr>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15888"/>
            <a:ext cx="8713787" cy="3786187"/>
          </a:xfrm>
          <a:prstGeom prst="rect">
            <a:avLst/>
          </a:prstGeom>
        </p:spPr>
        <p:txBody>
          <a:bodyPr>
            <a:spAutoFit/>
          </a:bodyPr>
          <a:lstStyle/>
          <a:p>
            <a:pPr>
              <a:defRPr/>
            </a:pPr>
            <a:r>
              <a:rPr lang="en-GB" sz="2400" b="1" dirty="0"/>
              <a:t>Views on when a human life begins.</a:t>
            </a:r>
          </a:p>
          <a:p>
            <a:pPr>
              <a:defRPr/>
            </a:pPr>
            <a:endParaRPr lang="en-GB" sz="2400" dirty="0"/>
          </a:p>
          <a:p>
            <a:pPr marL="342900" indent="-342900">
              <a:buFont typeface="Arial" pitchFamily="34" charset="0"/>
              <a:buChar char="•"/>
              <a:defRPr/>
            </a:pPr>
            <a:r>
              <a:rPr lang="en-GB" sz="2400" dirty="0"/>
              <a:t>Some people, such as some Christians &amp; Hindus, believe life begins at conception</a:t>
            </a:r>
          </a:p>
          <a:p>
            <a:pPr>
              <a:defRPr/>
            </a:pPr>
            <a:endParaRPr lang="en-GB" sz="2400" dirty="0"/>
          </a:p>
          <a:p>
            <a:pPr marL="342900" indent="-342900">
              <a:buFont typeface="Arial" pitchFamily="34" charset="0"/>
              <a:buChar char="•"/>
              <a:defRPr/>
            </a:pPr>
            <a:r>
              <a:rPr lang="en-GB" sz="2400" dirty="0"/>
              <a:t>Others think it is when heart starts beating, or when life is viable (around 24 weeks), or when baby is born</a:t>
            </a:r>
          </a:p>
          <a:p>
            <a:pPr marL="342900" indent="-342900">
              <a:buFont typeface="Arial" pitchFamily="34" charset="0"/>
              <a:buChar char="•"/>
              <a:defRPr/>
            </a:pPr>
            <a:endParaRPr lang="en-GB" sz="2400" dirty="0"/>
          </a:p>
          <a:p>
            <a:pPr>
              <a:defRPr/>
            </a:pPr>
            <a:endParaRPr lang="en-GB" sz="2400" dirty="0"/>
          </a:p>
          <a:p>
            <a:pPr marL="342900" indent="-342900">
              <a:buFont typeface="Wingdings" pitchFamily="2" charset="2"/>
              <a:buChar char="§"/>
              <a:defRPr/>
            </a:pPr>
            <a:endParaRPr lang="en-GB" sz="2400" dirty="0"/>
          </a:p>
        </p:txBody>
      </p:sp>
      <p:sp>
        <p:nvSpPr>
          <p:cNvPr id="4" name="Rectangle 3"/>
          <p:cNvSpPr/>
          <p:nvPr/>
        </p:nvSpPr>
        <p:spPr>
          <a:xfrm>
            <a:off x="107950" y="2924175"/>
            <a:ext cx="8856663" cy="3786188"/>
          </a:xfrm>
          <a:prstGeom prst="rect">
            <a:avLst/>
          </a:prstGeom>
        </p:spPr>
        <p:txBody>
          <a:bodyPr>
            <a:spAutoFit/>
          </a:bodyPr>
          <a:lstStyle/>
          <a:p>
            <a:pPr>
              <a:defRPr/>
            </a:pPr>
            <a:r>
              <a:rPr lang="en-GB" sz="2400" b="1" dirty="0"/>
              <a:t>Current Rights of the Embryo</a:t>
            </a:r>
            <a:endParaRPr lang="en-GB" sz="2400" dirty="0"/>
          </a:p>
          <a:p>
            <a:pPr>
              <a:defRPr/>
            </a:pPr>
            <a:endParaRPr lang="en-GB" sz="2400" dirty="0"/>
          </a:p>
          <a:p>
            <a:pPr marL="342900" indent="-342900">
              <a:buFont typeface="Arial" pitchFamily="34" charset="0"/>
              <a:buChar char="•"/>
              <a:defRPr/>
            </a:pPr>
            <a:r>
              <a:rPr lang="en-GB" sz="2400" dirty="0"/>
              <a:t>None up to 14 days of development</a:t>
            </a:r>
          </a:p>
          <a:p>
            <a:pPr>
              <a:defRPr/>
            </a:pPr>
            <a:endParaRPr lang="en-GB" sz="2400" dirty="0"/>
          </a:p>
          <a:p>
            <a:pPr marL="342900" indent="-342900">
              <a:buFont typeface="Arial" pitchFamily="34" charset="0"/>
              <a:buChar char="•"/>
              <a:defRPr/>
            </a:pPr>
            <a:r>
              <a:rPr lang="en-GB" sz="2400" dirty="0"/>
              <a:t>Limited rights after 14 days</a:t>
            </a:r>
          </a:p>
          <a:p>
            <a:pPr marL="342900" indent="-342900">
              <a:buFont typeface="Arial" pitchFamily="34" charset="0"/>
              <a:buChar char="•"/>
              <a:defRPr/>
            </a:pPr>
            <a:endParaRPr lang="en-GB" sz="2400" dirty="0"/>
          </a:p>
          <a:p>
            <a:pPr marL="342900" indent="-342900">
              <a:buFont typeface="Arial" pitchFamily="34" charset="0"/>
              <a:buChar char="•"/>
              <a:defRPr/>
            </a:pPr>
            <a:r>
              <a:rPr lang="en-GB" sz="2400" dirty="0"/>
              <a:t>Can be aborted up to the 24th week</a:t>
            </a:r>
          </a:p>
          <a:p>
            <a:pPr marL="342900" indent="-342900">
              <a:buFont typeface="Arial" pitchFamily="34" charset="0"/>
              <a:buChar char="•"/>
              <a:defRPr/>
            </a:pPr>
            <a:endParaRPr lang="en-GB" sz="2400" dirty="0"/>
          </a:p>
          <a:p>
            <a:pPr marL="342900" indent="-342900">
              <a:buFont typeface="Arial" pitchFamily="34" charset="0"/>
              <a:buChar char="•"/>
              <a:defRPr/>
            </a:pPr>
            <a:r>
              <a:rPr lang="en-GB" sz="2400" dirty="0"/>
              <a:t>After the 24th week it has full human rights as by then it is considered a viable life.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333375"/>
            <a:ext cx="8713788" cy="4430713"/>
          </a:xfrm>
          <a:prstGeom prst="rect">
            <a:avLst/>
          </a:prstGeom>
        </p:spPr>
        <p:txBody>
          <a:bodyPr>
            <a:spAutoFit/>
          </a:bodyPr>
          <a:lstStyle/>
          <a:p>
            <a:pPr>
              <a:lnSpc>
                <a:spcPct val="115000"/>
              </a:lnSpc>
              <a:spcAft>
                <a:spcPts val="1000"/>
              </a:spcAft>
              <a:defRPr/>
            </a:pPr>
            <a:r>
              <a:rPr lang="en-GB" sz="2400" dirty="0">
                <a:cs typeface="Calibri" pitchFamily="34" charset="0"/>
              </a:rPr>
              <a:t>The issue of </a:t>
            </a:r>
            <a:r>
              <a:rPr lang="en-GB" sz="2400" b="1" dirty="0">
                <a:cs typeface="Calibri" pitchFamily="34" charset="0"/>
              </a:rPr>
              <a:t>the rights</a:t>
            </a:r>
            <a:r>
              <a:rPr lang="en-GB" sz="2400" dirty="0">
                <a:cs typeface="Calibri" pitchFamily="34" charset="0"/>
              </a:rPr>
              <a:t> </a:t>
            </a:r>
            <a:r>
              <a:rPr lang="en-GB" sz="2400" b="1" dirty="0">
                <a:cs typeface="Calibri" pitchFamily="34" charset="0"/>
              </a:rPr>
              <a:t>of the embryo </a:t>
            </a:r>
            <a:r>
              <a:rPr lang="en-GB" sz="2400" dirty="0">
                <a:cs typeface="Calibri" pitchFamily="34" charset="0"/>
              </a:rPr>
              <a:t>is one of the main points of concern. It raises the following points:</a:t>
            </a:r>
          </a:p>
          <a:p>
            <a:pPr marL="342900" indent="-342900">
              <a:lnSpc>
                <a:spcPct val="115000"/>
              </a:lnSpc>
              <a:buFont typeface="Arial" pitchFamily="34" charset="0"/>
              <a:buChar char="•"/>
              <a:defRPr/>
            </a:pPr>
            <a:r>
              <a:rPr lang="en-GB" sz="2400" b="1" dirty="0">
                <a:cs typeface="Calibri" pitchFamily="34" charset="0"/>
              </a:rPr>
              <a:t>When </a:t>
            </a:r>
            <a:r>
              <a:rPr lang="en-GB" sz="2400" dirty="0">
                <a:cs typeface="Calibri" pitchFamily="34" charset="0"/>
              </a:rPr>
              <a:t>does an embryo become a person?</a:t>
            </a:r>
            <a:r>
              <a:rPr lang="en-GB" sz="2400" b="1" dirty="0">
                <a:cs typeface="Calibri" pitchFamily="34" charset="0"/>
              </a:rPr>
              <a:t> </a:t>
            </a:r>
          </a:p>
          <a:p>
            <a:pPr marL="342900" indent="-342900">
              <a:lnSpc>
                <a:spcPct val="115000"/>
              </a:lnSpc>
              <a:buFont typeface="Arial" pitchFamily="34" charset="0"/>
              <a:buChar char="•"/>
              <a:defRPr/>
            </a:pPr>
            <a:endParaRPr lang="en-GB" sz="2400" dirty="0">
              <a:cs typeface="Calibri" pitchFamily="34" charset="0"/>
            </a:endParaRPr>
          </a:p>
          <a:p>
            <a:pPr marL="342900" indent="-342900">
              <a:lnSpc>
                <a:spcPct val="115000"/>
              </a:lnSpc>
              <a:buFont typeface="Arial" pitchFamily="34" charset="0"/>
              <a:buChar char="•"/>
              <a:defRPr/>
            </a:pPr>
            <a:r>
              <a:rPr lang="en-GB" sz="2400" dirty="0">
                <a:cs typeface="Calibri" pitchFamily="34" charset="0"/>
              </a:rPr>
              <a:t>If an embryo </a:t>
            </a:r>
            <a:r>
              <a:rPr lang="en-GB" sz="2400" b="1" dirty="0">
                <a:cs typeface="Calibri" pitchFamily="34" charset="0"/>
              </a:rPr>
              <a:t>is</a:t>
            </a:r>
            <a:r>
              <a:rPr lang="en-GB" sz="2400" dirty="0">
                <a:cs typeface="Calibri" pitchFamily="34" charset="0"/>
              </a:rPr>
              <a:t> seen as a person then it changes its status or its importance.</a:t>
            </a:r>
          </a:p>
          <a:p>
            <a:pPr marL="342900" indent="-342900">
              <a:lnSpc>
                <a:spcPct val="115000"/>
              </a:lnSpc>
              <a:buFont typeface="Arial" pitchFamily="34" charset="0"/>
              <a:buChar char="•"/>
              <a:defRPr/>
            </a:pPr>
            <a:endParaRPr lang="en-GB" sz="2400" dirty="0">
              <a:cs typeface="Calibri" pitchFamily="34" charset="0"/>
            </a:endParaRPr>
          </a:p>
          <a:p>
            <a:pPr marL="342900" indent="-342900">
              <a:lnSpc>
                <a:spcPct val="115000"/>
              </a:lnSpc>
              <a:buFont typeface="Arial" pitchFamily="34" charset="0"/>
              <a:buChar char="•"/>
              <a:defRPr/>
            </a:pPr>
            <a:r>
              <a:rPr lang="en-GB" sz="2400" dirty="0">
                <a:cs typeface="Calibri" pitchFamily="34" charset="0"/>
              </a:rPr>
              <a:t>If it </a:t>
            </a:r>
            <a:r>
              <a:rPr lang="en-GB" sz="2400" b="1" dirty="0">
                <a:cs typeface="Calibri" pitchFamily="34" charset="0"/>
              </a:rPr>
              <a:t>is</a:t>
            </a:r>
            <a:r>
              <a:rPr lang="en-GB" sz="2400" dirty="0">
                <a:cs typeface="Calibri" pitchFamily="34" charset="0"/>
              </a:rPr>
              <a:t> a person then to kill it is murder.</a:t>
            </a:r>
          </a:p>
          <a:p>
            <a:pPr marL="342900" indent="-342900">
              <a:lnSpc>
                <a:spcPct val="115000"/>
              </a:lnSpc>
              <a:buFont typeface="Arial" pitchFamily="34" charset="0"/>
              <a:buChar char="•"/>
              <a:defRPr/>
            </a:pPr>
            <a:endParaRPr lang="en-GB" sz="2400" dirty="0">
              <a:cs typeface="Calibri" pitchFamily="34" charset="0"/>
            </a:endParaRPr>
          </a:p>
          <a:p>
            <a:pPr marL="342900" indent="-342900">
              <a:lnSpc>
                <a:spcPct val="115000"/>
              </a:lnSpc>
              <a:spcAft>
                <a:spcPts val="1000"/>
              </a:spcAft>
              <a:buFont typeface="Arial" pitchFamily="34" charset="0"/>
              <a:buChar char="•"/>
              <a:defRPr/>
            </a:pPr>
            <a:r>
              <a:rPr lang="en-GB" sz="2400" dirty="0">
                <a:cs typeface="Calibri" pitchFamily="34" charset="0"/>
              </a:rPr>
              <a:t>If it </a:t>
            </a:r>
            <a:r>
              <a:rPr lang="en-GB" sz="2400" b="1" dirty="0">
                <a:cs typeface="Calibri" pitchFamily="34" charset="0"/>
              </a:rPr>
              <a:t>is</a:t>
            </a:r>
            <a:r>
              <a:rPr lang="en-GB" sz="2400" dirty="0">
                <a:cs typeface="Calibri" pitchFamily="34" charset="0"/>
              </a:rPr>
              <a:t> a person then it is entitled to human rights.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8963025" cy="73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defRPr/>
            </a:pPr>
            <a:r>
              <a:rPr lang="en-GB" sz="2200" dirty="0">
                <a:latin typeface="+mn-lt"/>
                <a:cs typeface="Calibri" pitchFamily="34" charset="0"/>
              </a:rPr>
              <a:t>IS GENETIC SELECTION </a:t>
            </a:r>
          </a:p>
          <a:p>
            <a:pPr algn="ctr">
              <a:lnSpc>
                <a:spcPct val="115000"/>
              </a:lnSpc>
              <a:spcAft>
                <a:spcPts val="1000"/>
              </a:spcAft>
              <a:defRPr/>
            </a:pPr>
            <a:r>
              <a:rPr lang="en-GB" sz="2200" b="1" dirty="0">
                <a:latin typeface="+mn-lt"/>
                <a:cs typeface="Calibri" pitchFamily="34" charset="0"/>
              </a:rPr>
              <a:t>MEDDLING WITH NATURE &amp; PLAYING GOD? </a:t>
            </a:r>
            <a:endParaRPr lang="en-GB" sz="2200" dirty="0">
              <a:latin typeface="+mn-lt"/>
              <a:ea typeface="Calibri" pitchFamily="34" charset="0"/>
              <a:cs typeface="Times New Roman" pitchFamily="18" charset="0"/>
            </a:endParaRPr>
          </a:p>
          <a:p>
            <a:pPr>
              <a:lnSpc>
                <a:spcPct val="115000"/>
              </a:lnSpc>
              <a:defRPr/>
            </a:pPr>
            <a:r>
              <a:rPr lang="en-GB" sz="2200" dirty="0">
                <a:latin typeface="+mn-lt"/>
                <a:cs typeface="Calibri" pitchFamily="34" charset="0"/>
              </a:rPr>
              <a:t>Altering genetic information is currently only used for treating diseases but could lead to people choosing things like intelligence in the future where some people are valued more than others.</a:t>
            </a:r>
          </a:p>
          <a:p>
            <a:pPr marL="342900" indent="-342900">
              <a:lnSpc>
                <a:spcPct val="115000"/>
              </a:lnSpc>
              <a:buFont typeface="Symbol" pitchFamily="18" charset="2"/>
              <a:buChar char=""/>
              <a:defRPr/>
            </a:pPr>
            <a:endParaRPr lang="en-GB" sz="2200" dirty="0">
              <a:latin typeface="+mn-lt"/>
              <a:cs typeface="Calibri" pitchFamily="34" charset="0"/>
            </a:endParaRPr>
          </a:p>
          <a:p>
            <a:pPr>
              <a:lnSpc>
                <a:spcPct val="115000"/>
              </a:lnSpc>
              <a:defRPr/>
            </a:pPr>
            <a:r>
              <a:rPr lang="en-GB" sz="2200" dirty="0">
                <a:latin typeface="+mn-lt"/>
                <a:cs typeface="Calibri" pitchFamily="34" charset="0"/>
              </a:rPr>
              <a:t>Natural sexual reproduction produces variety; GE may lead to humans (as a species) being too similar who then may not be able to adapt to even the slightest change in the environment.</a:t>
            </a:r>
          </a:p>
          <a:p>
            <a:pPr marL="342900" indent="-342900">
              <a:lnSpc>
                <a:spcPct val="115000"/>
              </a:lnSpc>
              <a:buFont typeface="Symbol" pitchFamily="18" charset="2"/>
              <a:buChar char=""/>
              <a:defRPr/>
            </a:pPr>
            <a:endParaRPr lang="en-GB" sz="2200" dirty="0">
              <a:latin typeface="+mn-lt"/>
              <a:cs typeface="Calibri" pitchFamily="34" charset="0"/>
            </a:endParaRPr>
          </a:p>
          <a:p>
            <a:pPr>
              <a:lnSpc>
                <a:spcPct val="115000"/>
              </a:lnSpc>
              <a:defRPr/>
            </a:pPr>
            <a:r>
              <a:rPr lang="en-GB" sz="2200" dirty="0">
                <a:latin typeface="+mn-lt"/>
                <a:cs typeface="Calibri" pitchFamily="34" charset="0"/>
              </a:rPr>
              <a:t>What responses might Nature make to a genetically modified world; it has a way of levelling things out?</a:t>
            </a:r>
          </a:p>
          <a:p>
            <a:pPr marL="342900" indent="-342900">
              <a:lnSpc>
                <a:spcPct val="115000"/>
              </a:lnSpc>
              <a:buFont typeface="Symbol" pitchFamily="18" charset="2"/>
              <a:buChar char=""/>
              <a:defRPr/>
            </a:pPr>
            <a:endParaRPr lang="en-GB" sz="2200" dirty="0">
              <a:latin typeface="+mn-lt"/>
              <a:cs typeface="Calibri" pitchFamily="34" charset="0"/>
            </a:endParaRPr>
          </a:p>
          <a:p>
            <a:pPr>
              <a:lnSpc>
                <a:spcPct val="115000"/>
              </a:lnSpc>
              <a:defRPr/>
            </a:pPr>
            <a:r>
              <a:rPr lang="en-GB" sz="2200" dirty="0">
                <a:latin typeface="+mn-lt"/>
                <a:cs typeface="Calibri" pitchFamily="34" charset="0"/>
              </a:rPr>
              <a:t>What mistakes might be made in the future?</a:t>
            </a:r>
          </a:p>
          <a:p>
            <a:pPr marL="342900" indent="-342900">
              <a:lnSpc>
                <a:spcPct val="115000"/>
              </a:lnSpc>
              <a:buFont typeface="Symbol" pitchFamily="18" charset="2"/>
              <a:buChar char=""/>
              <a:defRPr/>
            </a:pPr>
            <a:endParaRPr lang="en-GB" sz="2200" dirty="0">
              <a:latin typeface="+mn-lt"/>
              <a:cs typeface="Calibri" pitchFamily="34" charset="0"/>
            </a:endParaRPr>
          </a:p>
          <a:p>
            <a:pPr>
              <a:lnSpc>
                <a:spcPct val="115000"/>
              </a:lnSpc>
              <a:defRPr/>
            </a:pPr>
            <a:r>
              <a:rPr lang="en-GB" sz="2200" dirty="0">
                <a:latin typeface="+mn-lt"/>
                <a:cs typeface="Calibri" pitchFamily="34" charset="0"/>
              </a:rPr>
              <a:t>Should we be allowed to choose our future?</a:t>
            </a:r>
          </a:p>
          <a:p>
            <a:pPr algn="r">
              <a:lnSpc>
                <a:spcPct val="115000"/>
              </a:lnSpc>
              <a:defRPr/>
            </a:pPr>
            <a:r>
              <a:rPr lang="en-GB" sz="2400" dirty="0">
                <a:solidFill>
                  <a:srgbClr val="FF0000"/>
                </a:solidFill>
              </a:rPr>
              <a:t> </a:t>
            </a:r>
            <a:endParaRPr lang="en-GB" sz="2800" dirty="0">
              <a:solidFill>
                <a:srgbClr val="FF0000"/>
              </a:solidFill>
            </a:endParaRPr>
          </a:p>
          <a:p>
            <a:pPr algn="r">
              <a:lnSpc>
                <a:spcPct val="115000"/>
              </a:lnSpc>
              <a:defRPr/>
            </a:pPr>
            <a:endParaRPr lang="en-GB" sz="2200" dirty="0">
              <a:latin typeface="+mn-lt"/>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animEffect transition="in" filter="fade">
                                      <p:cBhvr>
                                        <p:cTn id="7" dur="500"/>
                                        <p:tgtEl>
                                          <p:spTgt spid="2560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4" end="4"/>
                                            </p:txEl>
                                          </p:spTgt>
                                        </p:tgtEl>
                                        <p:attrNameLst>
                                          <p:attrName>style.visibility</p:attrName>
                                        </p:attrNameLst>
                                      </p:cBhvr>
                                      <p:to>
                                        <p:strVal val="visible"/>
                                      </p:to>
                                    </p:set>
                                    <p:animEffect transition="in" filter="fade">
                                      <p:cBhvr>
                                        <p:cTn id="12" dur="500"/>
                                        <p:tgtEl>
                                          <p:spTgt spid="2560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xEl>
                                              <p:pRg st="6" end="6"/>
                                            </p:txEl>
                                          </p:spTgt>
                                        </p:tgtEl>
                                        <p:attrNameLst>
                                          <p:attrName>style.visibility</p:attrName>
                                        </p:attrNameLst>
                                      </p:cBhvr>
                                      <p:to>
                                        <p:strVal val="visible"/>
                                      </p:to>
                                    </p:set>
                                    <p:animEffect transition="in" filter="fade">
                                      <p:cBhvr>
                                        <p:cTn id="17" dur="500"/>
                                        <p:tgtEl>
                                          <p:spTgt spid="2560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2">
                                            <p:txEl>
                                              <p:pRg st="8" end="8"/>
                                            </p:txEl>
                                          </p:spTgt>
                                        </p:tgtEl>
                                        <p:attrNameLst>
                                          <p:attrName>style.visibility</p:attrName>
                                        </p:attrNameLst>
                                      </p:cBhvr>
                                      <p:to>
                                        <p:strVal val="visible"/>
                                      </p:to>
                                    </p:set>
                                    <p:animEffect transition="in" filter="fade">
                                      <p:cBhvr>
                                        <p:cTn id="22" dur="500"/>
                                        <p:tgtEl>
                                          <p:spTgt spid="2560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602">
                                            <p:txEl>
                                              <p:pRg st="10" end="10"/>
                                            </p:txEl>
                                          </p:spTgt>
                                        </p:tgtEl>
                                        <p:attrNameLst>
                                          <p:attrName>style.visibility</p:attrName>
                                        </p:attrNameLst>
                                      </p:cBhvr>
                                      <p:to>
                                        <p:strVal val="visible"/>
                                      </p:to>
                                    </p:set>
                                    <p:animEffect transition="in" filter="fade">
                                      <p:cBhvr>
                                        <p:cTn id="27" dur="500"/>
                                        <p:tgtEl>
                                          <p:spTgt spid="256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9388" y="260350"/>
            <a:ext cx="89646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t>Scientists use </a:t>
            </a:r>
            <a:r>
              <a:rPr lang="en-GB" sz="2400" b="1"/>
              <a:t>embryos</a:t>
            </a:r>
            <a:r>
              <a:rPr lang="en-GB" sz="2400"/>
              <a:t> in genetic engineering.</a:t>
            </a:r>
          </a:p>
          <a:p>
            <a:pPr eaLnBrk="1" hangingPunct="1"/>
            <a:endParaRPr lang="en-GB" sz="2400"/>
          </a:p>
          <a:p>
            <a:pPr eaLnBrk="1" hangingPunct="1"/>
            <a:endParaRPr lang="en-GB" sz="2400"/>
          </a:p>
          <a:p>
            <a:pPr eaLnBrk="1" hangingPunct="1"/>
            <a:endParaRPr lang="en-GB" sz="2400"/>
          </a:p>
          <a:p>
            <a:pPr eaLnBrk="1" hangingPunct="1"/>
            <a:endParaRPr lang="en-GB" sz="2400"/>
          </a:p>
          <a:p>
            <a:pPr eaLnBrk="1" hangingPunct="1"/>
            <a:endParaRPr lang="en-GB" sz="2400"/>
          </a:p>
          <a:p>
            <a:pPr eaLnBrk="1" hangingPunct="1"/>
            <a:r>
              <a:rPr lang="en-GB" sz="2400"/>
              <a:t>An embryo is a fertilised egg up to the 8</a:t>
            </a:r>
            <a:r>
              <a:rPr lang="en-GB" sz="2400" baseline="30000"/>
              <a:t>th</a:t>
            </a:r>
            <a:r>
              <a:rPr lang="en-GB" sz="2400"/>
              <a:t> week of development.</a:t>
            </a:r>
          </a:p>
          <a:p>
            <a:pPr eaLnBrk="1" hangingPunct="1"/>
            <a:r>
              <a:rPr lang="en-GB" sz="2400"/>
              <a:t>After this time it is known as a foetus until birth.</a:t>
            </a:r>
          </a:p>
          <a:p>
            <a:pPr eaLnBrk="1" hangingPunct="1"/>
            <a:endParaRPr lang="en-GB" sz="240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38" y="404813"/>
            <a:ext cx="1731962"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789363"/>
            <a:ext cx="41624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79388" y="16668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2400">
                <a:solidFill>
                  <a:srgbClr val="FF0000"/>
                </a:solidFill>
              </a:rPr>
              <a:t> </a:t>
            </a:r>
            <a:endParaRPr lang="en-GB" sz="2800">
              <a:solidFill>
                <a:srgbClr val="FF0000"/>
              </a:solidFill>
            </a:endParaRPr>
          </a:p>
          <a:p>
            <a:pPr algn="r"/>
            <a:endParaRPr lang="en-GB" sz="240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l="1588" t="13779" r="50833" b="61531"/>
          <a:stretch>
            <a:fillRect/>
          </a:stretch>
        </p:blipFill>
        <p:spPr bwMode="auto">
          <a:xfrm>
            <a:off x="793750" y="230188"/>
            <a:ext cx="7734300"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l="52142" t="13692" r="1556" b="61880"/>
          <a:stretch>
            <a:fillRect/>
          </a:stretch>
        </p:blipFill>
        <p:spPr bwMode="auto">
          <a:xfrm>
            <a:off x="793750" y="3068638"/>
            <a:ext cx="77343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l="54482" t="26118" r="17334" b="41942"/>
          <a:stretch>
            <a:fillRect/>
          </a:stretch>
        </p:blipFill>
        <p:spPr bwMode="auto">
          <a:xfrm>
            <a:off x="7856538" y="5942013"/>
            <a:ext cx="11271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Box 2"/>
          <p:cNvSpPr txBox="1">
            <a:spLocks noChangeArrowheads="1"/>
          </p:cNvSpPr>
          <p:nvPr/>
        </p:nvSpPr>
        <p:spPr bwMode="auto">
          <a:xfrm>
            <a:off x="179388" y="6019800"/>
            <a:ext cx="896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t>At 8 weeks the embryo is about the size of a grape.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3-4">
  <a:themeElements>
    <a:clrScheme name="Custom 1">
      <a:dk1>
        <a:sysClr val="windowText" lastClr="000000"/>
      </a:dk1>
      <a:lt1>
        <a:sysClr val="window" lastClr="FFFFFF"/>
      </a:lt1>
      <a:dk2>
        <a:srgbClr val="666666"/>
      </a:dk2>
      <a:lt2>
        <a:srgbClr val="D2D2D2"/>
      </a:lt2>
      <a:accent1>
        <a:srgbClr val="9C007F"/>
      </a:accent1>
      <a:accent2>
        <a:srgbClr val="9C007F"/>
      </a:accent2>
      <a:accent3>
        <a:srgbClr val="9C007F"/>
      </a:accent3>
      <a:accent4>
        <a:srgbClr val="9C007F"/>
      </a:accent4>
      <a:accent5>
        <a:srgbClr val="9C007F"/>
      </a:accent5>
      <a:accent6>
        <a:srgbClr val="9C007F"/>
      </a:accent6>
      <a:hlink>
        <a:srgbClr val="9C007F"/>
      </a:hlink>
      <a:folHlink>
        <a:srgbClr val="9C007F"/>
      </a:folHlink>
    </a:clrScheme>
    <a:fontScheme name="Euthanas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S3-4</Template>
  <TotalTime>3379</TotalTime>
  <Words>2437</Words>
  <Application>Microsoft Office PowerPoint</Application>
  <PresentationFormat>On-screen Show (4:3)</PresentationFormat>
  <Paragraphs>390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Wingdings</vt:lpstr>
      <vt:lpstr>Times New Roman</vt:lpstr>
      <vt:lpstr>Symbol</vt:lpstr>
      <vt:lpstr>S3-4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Sharp</dc:creator>
  <cp:lastModifiedBy>Teacher E-Solutions</cp:lastModifiedBy>
  <cp:revision>105</cp:revision>
  <cp:lastPrinted>2012-03-24T18:46:19Z</cp:lastPrinted>
  <dcterms:created xsi:type="dcterms:W3CDTF">2011-08-28T14:50:48Z</dcterms:created>
  <dcterms:modified xsi:type="dcterms:W3CDTF">2019-01-15T09:43:34Z</dcterms:modified>
</cp:coreProperties>
</file>