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3" r:id="rId3"/>
    <p:sldId id="264" r:id="rId4"/>
    <p:sldId id="258" r:id="rId5"/>
    <p:sldId id="265" r:id="rId6"/>
    <p:sldId id="256" r:id="rId7"/>
    <p:sldId id="266" r:id="rId8"/>
    <p:sldId id="262" r:id="rId9"/>
    <p:sldId id="257" r:id="rId10"/>
    <p:sldId id="268" r:id="rId11"/>
    <p:sldId id="269" r:id="rId12"/>
    <p:sldId id="261" r:id="rId13"/>
    <p:sldId id="270" r:id="rId14"/>
    <p:sldId id="271" r:id="rId15"/>
    <p:sldId id="272" r:id="rId16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93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94AAE5-EC81-436C-85DA-67C47E350D7A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0F1B79-D029-478F-AA89-4C3C76A0F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2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9BAB40-5101-4AF8-8DAB-C2CBDCC70EB2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1BD0FC-9622-4597-9345-1B3B46D510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4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EC7629-A71C-4F73-9C0A-9590E3DE3C4A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7DE6E3-AFE5-4E60-9AEA-64C41CDCBD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590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B457-D923-4335-AF51-52E53DF22FBF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26BBD95-A279-43C7-BE4D-98F357DE8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506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2E212B3-8502-490D-8DDA-786B62932393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F420D3D-E908-4B27-BC4E-1D0E180E3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329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4449-2CA3-4B0C-BAE6-C3604957AB7E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096D-342E-4075-9B36-D41E4A967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988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5976B69-ABDF-47A0-9EDD-7F4BA1BF3592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DF8497-2DA3-4825-8C83-643269179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515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2670B8D-891F-41FB-867C-409DE4FA384F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942052B-BD80-4DF4-8C0D-01D2C8D7E7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56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557B2B5-1695-4262-B63A-1F3DE0B69B8A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BF8AFE7-B21E-4332-8E68-385B9DC65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812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0AE8-292B-4028-9693-FBB41702D3B0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1B7-1C2A-47BC-BE5D-44E1959EE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043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5B62169-6F93-442D-B6CD-4DCD4ADC9325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E72E0A-6B38-4253-A099-3C0EA8642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66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2AD39F-33B1-4364-9E95-8B9FAF9E67AE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652D638-B407-4BC1-9744-69A7CC4CA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126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BEEC1DD-E7ED-4425-A304-AEAA694BD4C1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EF0BDF-E8C6-4736-835F-097962A66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706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B2090A1-3289-4ED7-BF4F-4DCC9C6FEFA5}" type="datetimeFigureOut">
              <a:rPr lang="en-GB"/>
              <a:pPr>
                <a:defRPr/>
              </a:pPr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36146-0180-4965-AFF2-3CBC38F00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irituality" TargetMode="External"/><Relationship Id="rId3" Type="http://schemas.openxmlformats.org/officeDocument/2006/relationships/hyperlink" Target="http://en.wikipedia.org/wiki/Ambition" TargetMode="External"/><Relationship Id="rId7" Type="http://schemas.openxmlformats.org/officeDocument/2006/relationships/hyperlink" Target="http://en.wikipedia.org/wiki/Family" TargetMode="External"/><Relationship Id="rId2" Type="http://schemas.openxmlformats.org/officeDocument/2006/relationships/hyperlink" Target="http://en.wikipedia.org/wiki/Caree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Leisure" TargetMode="External"/><Relationship Id="rId5" Type="http://schemas.openxmlformats.org/officeDocument/2006/relationships/hyperlink" Target="http://en.wikipedia.org/wiki/Pleasure" TargetMode="External"/><Relationship Id="rId4" Type="http://schemas.openxmlformats.org/officeDocument/2006/relationships/hyperlink" Target="http://en.wikipedia.org/wiki/Healt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547688" y="3632200"/>
            <a:ext cx="5984875" cy="1606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Life-Work Balance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700000">
            <a:off x="2201863" y="5027613"/>
            <a:ext cx="4654550" cy="112871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GB" dirty="0" smtClean="0"/>
              <a:t>Achieving the Holy Grail</a:t>
            </a:r>
            <a:endParaRPr lang="en-GB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013">
            <a:off x="3059113" y="428625"/>
            <a:ext cx="29067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3953">
            <a:off x="7188200" y="3582988"/>
            <a:ext cx="12985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9058">
            <a:off x="6538913" y="898525"/>
            <a:ext cx="1714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17100000">
            <a:off x="-820737" y="3017838"/>
            <a:ext cx="5327650" cy="1695450"/>
          </a:xfrm>
          <a:extLst/>
        </p:spPr>
        <p:txBody>
          <a:bodyPr lIns="90488" tIns="44450" rIns="90488" bIns="4445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Your ‘chuffed  chart</a:t>
            </a:r>
            <a:r>
              <a:rPr lang="en-US" sz="4800" dirty="0" smtClean="0"/>
              <a:t>’</a:t>
            </a:r>
            <a:endParaRPr lang="en-US" sz="4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rot="900000">
            <a:off x="3309938" y="858838"/>
            <a:ext cx="5343525" cy="5076825"/>
          </a:xfrm>
          <a:extLst/>
        </p:spPr>
        <p:txBody>
          <a:bodyPr lIns="90488" tIns="44450" rIns="90488" bIns="44450"/>
          <a:lstStyle/>
          <a:p>
            <a:pPr marL="365760" indent="-365760" eaLnBrk="1" fontAlgn="auto" hangingPunct="1">
              <a:defRPr/>
            </a:pPr>
            <a:r>
              <a:rPr lang="en-US" dirty="0" smtClean="0"/>
              <a:t>Think back 5 years…</a:t>
            </a:r>
            <a:endParaRPr lang="en-US" dirty="0"/>
          </a:p>
          <a:p>
            <a:pPr marL="731520" lvl="1" indent="-365760" eaLnBrk="1" fontAlgn="auto" hangingPunct="1">
              <a:defRPr/>
            </a:pPr>
            <a:r>
              <a:rPr lang="en-US" dirty="0"/>
              <a:t>what have you </a:t>
            </a:r>
            <a:r>
              <a:rPr lang="en-US" dirty="0" smtClean="0"/>
              <a:t>achieved?</a:t>
            </a:r>
            <a:endParaRPr lang="en-US" dirty="0"/>
          </a:p>
          <a:p>
            <a:pPr marL="731520" lvl="1" indent="-365760" eaLnBrk="1" fontAlgn="auto" hangingPunct="1">
              <a:defRPr/>
            </a:pPr>
            <a:endParaRPr lang="en-US" dirty="0" smtClean="0"/>
          </a:p>
          <a:p>
            <a:pPr marL="731520" lvl="1" indent="-365760" eaLnBrk="1" fontAlgn="auto" hangingPunct="1">
              <a:defRPr/>
            </a:pPr>
            <a:endParaRPr lang="en-US" dirty="0"/>
          </a:p>
          <a:p>
            <a:pPr marL="731520" lvl="1" indent="-365760" eaLnBrk="1" fontAlgn="auto" hangingPunct="1">
              <a:defRPr/>
            </a:pPr>
            <a:endParaRPr lang="en-US" dirty="0" smtClean="0"/>
          </a:p>
          <a:p>
            <a:pPr marL="731520" lvl="1" indent="-365760" eaLnBrk="1" fontAlgn="auto" hangingPunct="1">
              <a:defRPr/>
            </a:pPr>
            <a:endParaRPr lang="en-US" dirty="0"/>
          </a:p>
          <a:p>
            <a:pPr marL="731520" lvl="1" indent="-365760" eaLnBrk="1" fontAlgn="auto" hangingPunct="1">
              <a:defRPr/>
            </a:pPr>
            <a:endParaRPr lang="en-US" dirty="0" smtClean="0"/>
          </a:p>
          <a:p>
            <a:pPr marL="731520" lvl="1" indent="-365760" eaLnBrk="1" fontAlgn="auto" hangingPunct="1">
              <a:defRPr/>
            </a:pPr>
            <a:endParaRPr lang="en-US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919690">
            <a:off x="2665413" y="5051425"/>
            <a:ext cx="15113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 years ago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rot="919690">
            <a:off x="3270250" y="1770063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919690">
            <a:off x="2779713" y="5413375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 rot="919690">
            <a:off x="7342188" y="6243638"/>
            <a:ext cx="8636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Today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 rot="919690">
            <a:off x="3116263" y="1651000"/>
            <a:ext cx="792162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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 rot="919690">
            <a:off x="2425700" y="4183063"/>
            <a:ext cx="8636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</a:t>
            </a:r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 rot="919690">
            <a:off x="3232150" y="2814638"/>
            <a:ext cx="5040313" cy="2376487"/>
          </a:xfrm>
          <a:custGeom>
            <a:avLst/>
            <a:gdLst>
              <a:gd name="T0" fmla="*/ 0 w 3175"/>
              <a:gd name="T1" fmla="*/ 2147483647 h 1497"/>
              <a:gd name="T2" fmla="*/ 836691958 w 3175"/>
              <a:gd name="T3" fmla="*/ 2147483647 h 1497"/>
              <a:gd name="T4" fmla="*/ 1754028924 w 3175"/>
              <a:gd name="T5" fmla="*/ 2147483647 h 1497"/>
              <a:gd name="T6" fmla="*/ 2147483647 w 3175"/>
              <a:gd name="T7" fmla="*/ 2147483647 h 1497"/>
              <a:gd name="T8" fmla="*/ 2147483647 w 3175"/>
              <a:gd name="T9" fmla="*/ 2033766460 h 1497"/>
              <a:gd name="T10" fmla="*/ 2147483647 w 3175"/>
              <a:gd name="T11" fmla="*/ 1980842396 h 1497"/>
              <a:gd name="T12" fmla="*/ 2147483647 w 3175"/>
              <a:gd name="T13" fmla="*/ 2147483647 h 1497"/>
              <a:gd name="T14" fmla="*/ 2147483647 w 3175"/>
              <a:gd name="T15" fmla="*/ 2109371131 h 1497"/>
              <a:gd name="T16" fmla="*/ 2147483647 w 3175"/>
              <a:gd name="T17" fmla="*/ 1486891875 h 1497"/>
              <a:gd name="T18" fmla="*/ 2147483647 w 3175"/>
              <a:gd name="T19" fmla="*/ 572076142 h 1497"/>
              <a:gd name="T20" fmla="*/ 2147483647 w 3175"/>
              <a:gd name="T21" fmla="*/ 0 h 14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75"/>
              <a:gd name="T34" fmla="*/ 0 h 1497"/>
              <a:gd name="T35" fmla="*/ 3175 w 3175"/>
              <a:gd name="T36" fmla="*/ 1497 h 14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75" h="1497">
                <a:moveTo>
                  <a:pt x="0" y="1497"/>
                </a:moveTo>
                <a:cubicBezTo>
                  <a:pt x="55" y="1404"/>
                  <a:pt x="216" y="985"/>
                  <a:pt x="332" y="939"/>
                </a:cubicBezTo>
                <a:cubicBezTo>
                  <a:pt x="448" y="893"/>
                  <a:pt x="589" y="1189"/>
                  <a:pt x="696" y="1223"/>
                </a:cubicBezTo>
                <a:cubicBezTo>
                  <a:pt x="803" y="1257"/>
                  <a:pt x="881" y="1212"/>
                  <a:pt x="973" y="1143"/>
                </a:cubicBezTo>
                <a:cubicBezTo>
                  <a:pt x="1065" y="1074"/>
                  <a:pt x="1164" y="866"/>
                  <a:pt x="1250" y="807"/>
                </a:cubicBezTo>
                <a:cubicBezTo>
                  <a:pt x="1336" y="748"/>
                  <a:pt x="1404" y="739"/>
                  <a:pt x="1491" y="786"/>
                </a:cubicBezTo>
                <a:cubicBezTo>
                  <a:pt x="1578" y="833"/>
                  <a:pt x="1690" y="1080"/>
                  <a:pt x="1769" y="1089"/>
                </a:cubicBezTo>
                <a:cubicBezTo>
                  <a:pt x="1848" y="1098"/>
                  <a:pt x="1905" y="920"/>
                  <a:pt x="1965" y="837"/>
                </a:cubicBezTo>
                <a:cubicBezTo>
                  <a:pt x="2025" y="754"/>
                  <a:pt x="2044" y="692"/>
                  <a:pt x="2132" y="590"/>
                </a:cubicBezTo>
                <a:cubicBezTo>
                  <a:pt x="2220" y="488"/>
                  <a:pt x="2321" y="325"/>
                  <a:pt x="2495" y="227"/>
                </a:cubicBezTo>
                <a:cubicBezTo>
                  <a:pt x="2669" y="129"/>
                  <a:pt x="3062" y="38"/>
                  <a:pt x="3175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 rot="919690">
            <a:off x="3025775" y="3575050"/>
            <a:ext cx="50323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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 rot="919690">
            <a:off x="4471988" y="3744913"/>
            <a:ext cx="503237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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 rot="919690">
            <a:off x="6083300" y="3590925"/>
            <a:ext cx="50323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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 rot="919690">
            <a:off x="3595688" y="3975100"/>
            <a:ext cx="431800" cy="585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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 rot="919690">
            <a:off x="5289550" y="4065588"/>
            <a:ext cx="4318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2" grpId="0"/>
      <p:bldP spid="9220" grpId="0" animBg="1"/>
      <p:bldP spid="9221" grpId="0" animBg="1"/>
      <p:bldP spid="9223" grpId="0"/>
      <p:bldP spid="9224" grpId="0"/>
      <p:bldP spid="9225" grpId="0"/>
      <p:bldP spid="9226" grpId="0" animBg="1"/>
      <p:bldP spid="9227" grpId="0"/>
      <p:bldP spid="9228" grpId="0"/>
      <p:bldP spid="9229" grpId="0"/>
      <p:bldP spid="9230" grpId="0"/>
      <p:bldP spid="92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4500000">
            <a:off x="4985544" y="2085182"/>
            <a:ext cx="5121275" cy="1436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What’s been important?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rot="20700000">
            <a:off x="312738" y="1541463"/>
            <a:ext cx="2212975" cy="76041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Issue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rot="20700000">
            <a:off x="565150" y="2301875"/>
            <a:ext cx="3143250" cy="3938588"/>
          </a:xfrm>
        </p:spPr>
        <p:txBody>
          <a:bodyPr/>
          <a:lstStyle/>
          <a:p>
            <a:pPr marL="365125" lvl="1" eaLnBrk="1" fontAlgn="auto" hangingPunct="1">
              <a:defRPr/>
            </a:pPr>
            <a:r>
              <a:rPr lang="en-GB" b="1" dirty="0"/>
              <a:t>Personal – non work</a:t>
            </a:r>
          </a:p>
          <a:p>
            <a:pPr marL="365125" lvl="1" eaLnBrk="1" fontAlgn="auto" hangingPunct="1">
              <a:defRPr/>
            </a:pPr>
            <a:r>
              <a:rPr lang="en-GB" b="1" dirty="0"/>
              <a:t>Career</a:t>
            </a:r>
          </a:p>
          <a:p>
            <a:pPr marL="365125" lvl="1" eaLnBrk="1" fontAlgn="auto" hangingPunct="1">
              <a:defRPr/>
            </a:pPr>
            <a:r>
              <a:rPr lang="en-GB" b="1" dirty="0"/>
              <a:t>Material wealth</a:t>
            </a:r>
          </a:p>
          <a:p>
            <a:pPr marL="365125" lvl="1" eaLnBrk="1" fontAlgn="auto" hangingPunct="1">
              <a:defRPr/>
            </a:pPr>
            <a:r>
              <a:rPr lang="en-GB" b="1" dirty="0"/>
              <a:t>Health</a:t>
            </a:r>
          </a:p>
          <a:p>
            <a:pPr marL="365125" lvl="1" eaLnBrk="1" fontAlgn="auto" hangingPunct="1">
              <a:defRPr/>
            </a:pPr>
            <a:r>
              <a:rPr lang="en-GB" b="1" dirty="0"/>
              <a:t>Learning</a:t>
            </a:r>
          </a:p>
          <a:p>
            <a:pPr marL="365125" lvl="1" eaLnBrk="1" fontAlgn="auto" hangingPunct="1">
              <a:defRPr/>
            </a:pPr>
            <a:r>
              <a:rPr lang="en-GB" b="1" dirty="0"/>
              <a:t>Spiritual / Cultural</a:t>
            </a:r>
          </a:p>
          <a:p>
            <a:pPr marL="365760" indent="-365760" eaLnBrk="1" fontAlgn="auto" hangingPunct="1">
              <a:defRPr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 rot="20700000">
            <a:off x="3535363" y="687388"/>
            <a:ext cx="2214562" cy="752475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Achievement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 rot="20700000">
            <a:off x="3802063" y="1444625"/>
            <a:ext cx="2971800" cy="3956050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Home / family…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Development…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Modest purchase...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‘You time’…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What you know…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Social / community</a:t>
            </a:r>
          </a:p>
          <a:p>
            <a:pPr marL="365760" indent="-365760" eaLnBrk="1" fontAlgn="auto" hangingPunct="1">
              <a:defRPr/>
            </a:pPr>
            <a:endParaRPr lang="en-GB" dirty="0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47">
            <a:off x="352425" y="2681288"/>
            <a:ext cx="71818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What will be important?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900000">
            <a:off x="3270250" y="941388"/>
            <a:ext cx="4659313" cy="3908425"/>
          </a:xfrm>
        </p:spPr>
        <p:txBody>
          <a:bodyPr/>
          <a:lstStyle/>
          <a:p>
            <a:pPr marL="365125" lvl="1" eaLnBrk="1" fontAlgn="auto" hangingPunct="1">
              <a:defRPr/>
            </a:pPr>
            <a:r>
              <a:rPr lang="en-GB" sz="2000" b="1" dirty="0"/>
              <a:t>Personal – non work</a:t>
            </a:r>
          </a:p>
          <a:p>
            <a:pPr marL="365125" lvl="1" eaLnBrk="1" fontAlgn="auto" hangingPunct="1">
              <a:defRPr/>
            </a:pPr>
            <a:r>
              <a:rPr lang="en-GB" sz="2000" b="1" dirty="0"/>
              <a:t>Career</a:t>
            </a:r>
          </a:p>
          <a:p>
            <a:pPr marL="365125" lvl="1" eaLnBrk="1" fontAlgn="auto" hangingPunct="1">
              <a:defRPr/>
            </a:pPr>
            <a:r>
              <a:rPr lang="en-GB" sz="2000" b="1" dirty="0"/>
              <a:t>Material wealth</a:t>
            </a:r>
          </a:p>
          <a:p>
            <a:pPr marL="365125" lvl="1" eaLnBrk="1" fontAlgn="auto" hangingPunct="1">
              <a:defRPr/>
            </a:pPr>
            <a:r>
              <a:rPr lang="en-GB" sz="2000" b="1" dirty="0"/>
              <a:t>Health</a:t>
            </a:r>
          </a:p>
          <a:p>
            <a:pPr marL="365125" lvl="1" eaLnBrk="1" fontAlgn="auto" hangingPunct="1">
              <a:defRPr/>
            </a:pPr>
            <a:r>
              <a:rPr lang="en-GB" sz="2000" b="1" dirty="0"/>
              <a:t>Learning</a:t>
            </a:r>
          </a:p>
          <a:p>
            <a:pPr marL="365125" lvl="1" eaLnBrk="1" fontAlgn="auto" hangingPunct="1">
              <a:defRPr/>
            </a:pPr>
            <a:r>
              <a:rPr lang="en-GB" sz="2000" b="1" dirty="0"/>
              <a:t>Spiritual / Cultural</a:t>
            </a:r>
          </a:p>
          <a:p>
            <a:pPr marL="365760" indent="-365760" eaLnBrk="1" fontAlgn="auto" hangingPunct="1">
              <a:defRPr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 rot="830846">
            <a:off x="3622675" y="369888"/>
            <a:ext cx="2214563" cy="760412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Issue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 rot="870409">
            <a:off x="6051550" y="1106488"/>
            <a:ext cx="3405188" cy="754062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12 month goals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 rot="912748">
            <a:off x="5967413" y="1857375"/>
            <a:ext cx="3373437" cy="3956050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Plan finances…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Speed of Trust…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Chez Nous…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‘Protect the core’…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French conversation…</a:t>
            </a:r>
          </a:p>
          <a:p>
            <a:pPr marL="365760" indent="-365760" eaLnBrk="1" fontAlgn="auto" hangingPunct="1">
              <a:defRPr/>
            </a:pPr>
            <a:r>
              <a:rPr lang="en-GB" sz="2000" b="1" i="1" dirty="0" smtClean="0">
                <a:effectLst/>
              </a:rPr>
              <a:t>Village concert…</a:t>
            </a:r>
          </a:p>
          <a:p>
            <a:pPr marL="365760" indent="-365760" eaLnBrk="1" fontAlgn="auto" hangingPunct="1">
              <a:defRPr/>
            </a:pPr>
            <a:endParaRPr lang="en-GB" dirty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569">
            <a:off x="2747963" y="4572000"/>
            <a:ext cx="4954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4500000">
            <a:off x="4971256" y="2077244"/>
            <a:ext cx="5138738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Mac’s 10-point plan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 rot="20700000">
            <a:off x="1014413" y="1335088"/>
            <a:ext cx="2578100" cy="4840287"/>
          </a:xfrm>
        </p:spPr>
        <p:txBody>
          <a:bodyPr>
            <a:normAutofit fontScale="92500" lnSpcReduction="10000"/>
          </a:bodyPr>
          <a:lstStyle/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Blur the boundaries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Manage expectations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Keep a clear head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Show your humanity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Set challenging goals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 rot="20700000">
            <a:off x="3700463" y="617538"/>
            <a:ext cx="2581275" cy="4837112"/>
          </a:xfrm>
        </p:spPr>
        <p:txBody>
          <a:bodyPr>
            <a:normAutofit fontScale="92500" lnSpcReduction="10000"/>
          </a:bodyPr>
          <a:lstStyle/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Talent transfer</a:t>
            </a:r>
            <a:r>
              <a:rPr lang="en-GB" dirty="0">
                <a:effectLst/>
              </a:rPr>
              <a:t> </a:t>
            </a:r>
            <a:endParaRPr lang="en-GB" dirty="0"/>
          </a:p>
          <a:p>
            <a:pPr marL="365760" indent="-365760" eaLnBrk="1" fontAlgn="auto" hangingPunct="1">
              <a:defRPr/>
            </a:pPr>
            <a:r>
              <a:rPr lang="en-GB" b="1" dirty="0" smtClean="0">
                <a:effectLst/>
              </a:rPr>
              <a:t>Get </a:t>
            </a:r>
            <a:r>
              <a:rPr lang="en-GB" b="1" dirty="0">
                <a:effectLst/>
              </a:rPr>
              <a:t>focused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Set a reasonable pace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Call time-out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marL="365760" indent="-365760" eaLnBrk="1" fontAlgn="auto" hangingPunct="1">
              <a:defRPr/>
            </a:pPr>
            <a:r>
              <a:rPr lang="en-GB" b="1" dirty="0">
                <a:effectLst/>
              </a:rPr>
              <a:t>Share goals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2960">
            <a:off x="3167063" y="114300"/>
            <a:ext cx="2955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547688" y="3632200"/>
            <a:ext cx="5984875" cy="1606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Life-Work Balance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700000">
            <a:off x="2201863" y="5027613"/>
            <a:ext cx="4654550" cy="112871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GB" dirty="0" smtClean="0"/>
              <a:t>Achieving the Holy Grail</a:t>
            </a:r>
          </a:p>
          <a:p>
            <a:pPr eaLnBrk="1" fontAlgn="auto" hangingPunct="1">
              <a:defRPr/>
            </a:pPr>
            <a:r>
              <a:rPr lang="en-GB" dirty="0" smtClean="0"/>
              <a:t>… it’s in your hands!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5504" t="2045" r="17354" b="-2045"/>
          <a:stretch/>
        </p:blipFill>
        <p:spPr bwMode="auto">
          <a:xfrm rot="18857485">
            <a:off x="3890018" y="832402"/>
            <a:ext cx="1748018" cy="20965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3953">
            <a:off x="7188200" y="3582988"/>
            <a:ext cx="12985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9058">
            <a:off x="6538913" y="898525"/>
            <a:ext cx="1714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2960">
            <a:off x="3152775" y="114300"/>
            <a:ext cx="2955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3"/>
          <p:cNvSpPr txBox="1">
            <a:spLocks noChangeArrowheads="1"/>
          </p:cNvSpPr>
          <p:nvPr/>
        </p:nvSpPr>
        <p:spPr bwMode="auto">
          <a:xfrm>
            <a:off x="6732588" y="2565400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>
                <a:latin typeface="Rockwell" pitchFamily="18" charset="0"/>
              </a:rPr>
              <a:t>mac@daw.co.uk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Our session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65513" y="1062038"/>
            <a:ext cx="5445125" cy="5076825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dirty="0" smtClean="0"/>
              <a:t>What is it…?</a:t>
            </a:r>
          </a:p>
          <a:p>
            <a:pPr marL="365760" indent="-365760" eaLnBrk="1" fontAlgn="auto" hangingPunct="1">
              <a:defRPr/>
            </a:pPr>
            <a:r>
              <a:rPr lang="en-GB" dirty="0" smtClean="0"/>
              <a:t>What’s the reality…?</a:t>
            </a:r>
          </a:p>
          <a:p>
            <a:pPr marL="365760" indent="-365760" eaLnBrk="1" fontAlgn="auto" hangingPunct="1">
              <a:defRPr/>
            </a:pPr>
            <a:r>
              <a:rPr lang="en-GB" dirty="0" smtClean="0"/>
              <a:t>What’s the benefit…?</a:t>
            </a:r>
          </a:p>
          <a:p>
            <a:pPr marL="365760" indent="-365760" eaLnBrk="1" fontAlgn="auto" hangingPunct="1">
              <a:defRPr/>
            </a:pPr>
            <a:r>
              <a:rPr lang="en-GB" dirty="0" smtClean="0"/>
              <a:t>What’s my (your) situation…?</a:t>
            </a:r>
          </a:p>
          <a:p>
            <a:pPr marL="365760" indent="-365760" eaLnBrk="1" fontAlgn="auto" hangingPunct="1">
              <a:defRPr/>
            </a:pPr>
            <a:r>
              <a:rPr lang="en-GB" dirty="0" smtClean="0"/>
              <a:t>Mac’s ten-point plan…?</a:t>
            </a:r>
            <a:endParaRPr lang="en-GB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574">
            <a:off x="6078538" y="-79375"/>
            <a:ext cx="33782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6043" y="2231232"/>
            <a:ext cx="4818063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Work-Life Balance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00000">
            <a:off x="844550" y="998538"/>
            <a:ext cx="5343525" cy="3887787"/>
          </a:xfrm>
        </p:spPr>
        <p:txBody>
          <a:bodyPr>
            <a:normAutofit fontScale="85000" lnSpcReduction="10000"/>
          </a:bodyPr>
          <a:lstStyle/>
          <a:p>
            <a:pPr marL="365760" indent="-365760" eaLnBrk="1" fontAlgn="auto" hangingPunct="1">
              <a:defRPr/>
            </a:pPr>
            <a:r>
              <a:rPr lang="en-GB" b="1" dirty="0">
                <a:effectLst/>
                <a:latin typeface="Calibri"/>
                <a:ea typeface="Calibri"/>
                <a:cs typeface="Times New Roman"/>
              </a:rPr>
              <a:t>Work–life balance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is a broad concept including proper prioritizing between 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“work” 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(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2" tooltip="Career"/>
              </a:rPr>
              <a:t>career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and 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3" tooltip="Ambition"/>
              </a:rPr>
              <a:t>ambition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) on one hand and 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“life” 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(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4" tooltip="Health"/>
              </a:rPr>
              <a:t>Health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5" tooltip="Pleasure"/>
              </a:rPr>
              <a:t>pleasure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6" tooltip="Leisure"/>
              </a:rPr>
              <a:t>leisure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7" tooltip="Family"/>
              </a:rPr>
              <a:t>family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and </a:t>
            </a:r>
            <a:r>
              <a:rPr lang="en-GB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8" tooltip="Spirituality"/>
              </a:rPr>
              <a:t>spiritual development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) on the other. Related, though broader, terms include 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“lifestyle balance” 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and 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“life balance”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 rot="20700000">
            <a:off x="3216275" y="5145088"/>
            <a:ext cx="3930650" cy="98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i="1" smtClean="0">
                <a:effectLst/>
              </a:rPr>
              <a:t>From Wikipedia,</a:t>
            </a:r>
          </a:p>
          <a:p>
            <a:pPr eaLnBrk="1" hangingPunct="1"/>
            <a:r>
              <a:rPr lang="en-GB" sz="2000" i="1" smtClean="0">
                <a:effectLst/>
              </a:rPr>
              <a:t>– the free encyclopaedia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186">
            <a:off x="3170238" y="2601913"/>
            <a:ext cx="553878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reality…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842169" y="3082132"/>
            <a:ext cx="5395913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5 million people…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7.2 hours a week worth £5402 each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dirty="0">
                <a:effectLst/>
              </a:rPr>
              <a:t>The number of people working 'extreme' unpaid overtime of more than ten hours a week increased by 14,000 to nearly 900,000 last year, according a new analysis of official statistics published </a:t>
            </a:r>
            <a:r>
              <a:rPr lang="en-GB" dirty="0" smtClean="0">
                <a:effectLst/>
              </a:rPr>
              <a:t>by </a:t>
            </a:r>
            <a:r>
              <a:rPr lang="en-GB" dirty="0">
                <a:effectLst/>
              </a:rPr>
              <a:t>the TUC to mark </a:t>
            </a:r>
            <a:r>
              <a:rPr lang="en-GB" i="1" dirty="0">
                <a:effectLst/>
              </a:rPr>
              <a:t>Work Your Proper Hours Day (</a:t>
            </a:r>
            <a:r>
              <a:rPr lang="en-GB" dirty="0">
                <a:effectLst/>
              </a:rPr>
              <a:t>WYPHD).</a:t>
            </a:r>
          </a:p>
          <a:p>
            <a:pPr marL="365760" indent="-365760" eaLnBrk="1" fontAlgn="auto" hangingPunct="1"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09">
            <a:off x="477838" y="1127125"/>
            <a:ext cx="254793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b="1" dirty="0" smtClean="0">
                <a:effectLst/>
              </a:rPr>
              <a:t>Work </a:t>
            </a:r>
            <a:r>
              <a:rPr lang="en-GB" b="1" dirty="0">
                <a:effectLst/>
              </a:rPr>
              <a:t>is about a search for daily meaning as well as daily bread, for recognition as well as cash, for astonishment rather than torpor, in short, for a sort of life – rather than a Monday through Friday sort of </a:t>
            </a:r>
            <a:r>
              <a:rPr lang="en-GB" b="1" dirty="0" smtClean="0">
                <a:effectLst/>
              </a:rPr>
              <a:t>dying…”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en-GB" dirty="0"/>
              <a:t>Studs </a:t>
            </a:r>
            <a:r>
              <a:rPr lang="en-GB" dirty="0" err="1"/>
              <a:t>Terkel</a:t>
            </a:r>
            <a:endParaRPr lang="en-GB" dirty="0">
              <a:effectLst/>
            </a:endParaRPr>
          </a:p>
          <a:p>
            <a:pPr marL="365760" indent="-365760" eaLnBrk="1" fontAlgn="auto" hangingPunct="1">
              <a:defRPr/>
            </a:pPr>
            <a:endParaRPr lang="en-GB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521">
            <a:off x="5656263" y="5140325"/>
            <a:ext cx="8175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831850" y="3073400"/>
            <a:ext cx="5378450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Poor Work-Life Balance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73438" y="1012825"/>
            <a:ext cx="5167312" cy="5822950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r>
              <a:rPr lang="en-GB" dirty="0">
                <a:effectLst/>
              </a:rPr>
              <a:t>Higher rates of absenteeism </a:t>
            </a:r>
          </a:p>
          <a:p>
            <a:pPr marL="365760" indent="-365760" eaLnBrk="1" fontAlgn="auto" hangingPunct="1">
              <a:defRPr/>
            </a:pPr>
            <a:r>
              <a:rPr lang="en-GB" dirty="0">
                <a:effectLst/>
              </a:rPr>
              <a:t>Higher rates of staff turnover</a:t>
            </a:r>
          </a:p>
          <a:p>
            <a:pPr marL="365760" indent="-365760" eaLnBrk="1" fontAlgn="auto" hangingPunct="1">
              <a:defRPr/>
            </a:pPr>
            <a:r>
              <a:rPr lang="en-GB" dirty="0">
                <a:effectLst/>
              </a:rPr>
              <a:t>Reduced productivity</a:t>
            </a:r>
          </a:p>
          <a:p>
            <a:pPr marL="365760" indent="-365760" eaLnBrk="1" fontAlgn="auto" hangingPunct="1">
              <a:defRPr/>
            </a:pPr>
            <a:r>
              <a:rPr lang="en-GB" dirty="0">
                <a:effectLst/>
              </a:rPr>
              <a:t>Decreased job satisfaction</a:t>
            </a:r>
          </a:p>
          <a:p>
            <a:pPr marL="365760" indent="-365760" eaLnBrk="1" fontAlgn="auto" hangingPunct="1">
              <a:defRPr/>
            </a:pPr>
            <a:r>
              <a:rPr lang="en-GB" dirty="0" smtClean="0">
                <a:effectLst/>
              </a:rPr>
              <a:t>Rising </a:t>
            </a:r>
            <a:r>
              <a:rPr lang="en-GB" dirty="0">
                <a:effectLst/>
              </a:rPr>
              <a:t>healthcare costs</a:t>
            </a:r>
          </a:p>
          <a:p>
            <a:pPr marL="365760" indent="-365760" eaLnBrk="1" fontAlgn="auto" hangingPunct="1">
              <a:defRPr/>
            </a:pPr>
            <a:r>
              <a:rPr lang="en-GB" dirty="0" smtClean="0">
                <a:effectLst/>
              </a:rPr>
              <a:t>Lower levels of organisational commitment and loyalty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en-GB" dirty="0" smtClean="0">
                <a:effectLst/>
              </a:rPr>
              <a:t>= Poor customer service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429">
            <a:off x="574675" y="2486025"/>
            <a:ext cx="80248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8" t="5560" r="34470" b="12396"/>
          <a:stretch>
            <a:fillRect/>
          </a:stretch>
        </p:blipFill>
        <p:spPr bwMode="auto">
          <a:xfrm rot="910429">
            <a:off x="3168650" y="627063"/>
            <a:ext cx="3563938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590">
            <a:off x="3525838" y="1381125"/>
            <a:ext cx="4770437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882650" y="3119438"/>
            <a:ext cx="5465763" cy="1690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A larger slice of the cake</a:t>
            </a: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1505</TotalTime>
  <Words>385</Words>
  <Application>Microsoft Office PowerPoint</Application>
  <PresentationFormat>On-screen Show (4:3)</PresentationFormat>
  <Paragraphs>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Rockwell</vt:lpstr>
      <vt:lpstr>Wingdings</vt:lpstr>
      <vt:lpstr>Calibri</vt:lpstr>
      <vt:lpstr>Times New Roman</vt:lpstr>
      <vt:lpstr>Kilter</vt:lpstr>
      <vt:lpstr>Life-Work Balance</vt:lpstr>
      <vt:lpstr>Our session plan</vt:lpstr>
      <vt:lpstr>Work-Life Balance</vt:lpstr>
      <vt:lpstr>The reality…</vt:lpstr>
      <vt:lpstr>5 million people… 7.2 hours a week worth £5402 each</vt:lpstr>
      <vt:lpstr>PowerPoint Presentation</vt:lpstr>
      <vt:lpstr>Poor Work-Life Balance</vt:lpstr>
      <vt:lpstr>PowerPoint Presentation</vt:lpstr>
      <vt:lpstr>A larger slice of the cake</vt:lpstr>
      <vt:lpstr>Your ‘chuffed  chart’</vt:lpstr>
      <vt:lpstr>What’s been important?</vt:lpstr>
      <vt:lpstr>PowerPoint Presentation</vt:lpstr>
      <vt:lpstr>What will be important?</vt:lpstr>
      <vt:lpstr>Mac’s 10-point plan</vt:lpstr>
      <vt:lpstr>Life-Work Balance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Mackay</dc:creator>
  <cp:lastModifiedBy>Teacher E-Solutions</cp:lastModifiedBy>
  <cp:revision>22</cp:revision>
  <cp:lastPrinted>2011-05-25T14:29:10Z</cp:lastPrinted>
  <dcterms:created xsi:type="dcterms:W3CDTF">2011-05-20T14:16:04Z</dcterms:created>
  <dcterms:modified xsi:type="dcterms:W3CDTF">2019-01-15T09:43:36Z</dcterms:modified>
</cp:coreProperties>
</file>