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7"/>
  </p:notesMasterIdLst>
  <p:handoutMasterIdLst>
    <p:handoutMasterId r:id="rId18"/>
  </p:handoutMasterIdLst>
  <p:sldIdLst>
    <p:sldId id="259" r:id="rId2"/>
    <p:sldId id="263" r:id="rId3"/>
    <p:sldId id="264" r:id="rId4"/>
    <p:sldId id="258" r:id="rId5"/>
    <p:sldId id="265" r:id="rId6"/>
    <p:sldId id="256" r:id="rId7"/>
    <p:sldId id="266" r:id="rId8"/>
    <p:sldId id="262" r:id="rId9"/>
    <p:sldId id="257" r:id="rId10"/>
    <p:sldId id="268" r:id="rId11"/>
    <p:sldId id="269" r:id="rId12"/>
    <p:sldId id="261" r:id="rId13"/>
    <p:sldId id="270" r:id="rId14"/>
    <p:sldId id="271" r:id="rId15"/>
    <p:sldId id="272" r:id="rId16"/>
  </p:sldIdLst>
  <p:sldSz cx="9144000" cy="6858000" type="screen4x3"/>
  <p:notesSz cx="6669088" cy="99282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493" y="-14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C94AAE5-EC81-436C-85DA-67C47E350D7A}" type="datetimeFigureOut">
              <a:rPr lang="en-GB"/>
              <a:pPr>
                <a:defRPr/>
              </a:pPr>
              <a:t>15/01/2019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825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90F1B79-D029-478F-AA89-4C3C76A0F76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11254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09BAB40-5101-4AF8-8DAB-C2CBDCC70EB2}" type="datetimeFigureOut">
              <a:rPr lang="en-GB"/>
              <a:pPr>
                <a:defRPr/>
              </a:pPr>
              <a:t>15/01/2019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750" y="4716463"/>
            <a:ext cx="5335588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825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E1BD0FC-9622-4597-9345-1B3B46D510F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54411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9"/>
          <p:cNvSpPr/>
          <p:nvPr/>
        </p:nvSpPr>
        <p:spPr>
          <a:xfrm rot="20707748">
            <a:off x="-617538" y="-652463"/>
            <a:ext cx="6664326" cy="3943351"/>
          </a:xfrm>
          <a:custGeom>
            <a:avLst/>
            <a:gdLst/>
            <a:ahLst/>
            <a:cxnLst/>
            <a:rect l="l" t="t" r="r" b="b"/>
            <a:pathLst>
              <a:path w="6664606" h="3942692">
                <a:moveTo>
                  <a:pt x="1046923" y="0"/>
                </a:moveTo>
                <a:lnTo>
                  <a:pt x="6664606" y="1491692"/>
                </a:lnTo>
                <a:lnTo>
                  <a:pt x="6664606" y="3860602"/>
                </a:lnTo>
                <a:cubicBezTo>
                  <a:pt x="6664606" y="3905939"/>
                  <a:pt x="6627853" y="3942692"/>
                  <a:pt x="6582516" y="3942692"/>
                </a:cubicBezTo>
                <a:lnTo>
                  <a:pt x="0" y="3942692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ounded Rectangle 11"/>
          <p:cNvSpPr/>
          <p:nvPr/>
        </p:nvSpPr>
        <p:spPr>
          <a:xfrm rot="20707748">
            <a:off x="6167438" y="-441325"/>
            <a:ext cx="3127375" cy="2425700"/>
          </a:xfrm>
          <a:custGeom>
            <a:avLst/>
            <a:gdLst/>
            <a:ahLst/>
            <a:cxnLst/>
            <a:rect l="l" t="t" r="r" b="b"/>
            <a:pathLst>
              <a:path w="3126510" h="2426476">
                <a:moveTo>
                  <a:pt x="0" y="0"/>
                </a:moveTo>
                <a:lnTo>
                  <a:pt x="3126510" y="830198"/>
                </a:lnTo>
                <a:lnTo>
                  <a:pt x="2702642" y="2426476"/>
                </a:lnTo>
                <a:lnTo>
                  <a:pt x="82091" y="2426476"/>
                </a:lnTo>
                <a:cubicBezTo>
                  <a:pt x="36754" y="2426475"/>
                  <a:pt x="1" y="2389722"/>
                  <a:pt x="1" y="2344385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ounded Rectangle 10"/>
          <p:cNvSpPr/>
          <p:nvPr/>
        </p:nvSpPr>
        <p:spPr>
          <a:xfrm rot="20707748">
            <a:off x="7143750" y="2001838"/>
            <a:ext cx="2679700" cy="4945062"/>
          </a:xfrm>
          <a:custGeom>
            <a:avLst/>
            <a:gdLst/>
            <a:ahLst/>
            <a:cxnLst/>
            <a:rect l="l" t="t" r="r" b="b"/>
            <a:pathLst>
              <a:path w="2679455" h="4946037">
                <a:moveTo>
                  <a:pt x="2679455" y="0"/>
                </a:moveTo>
                <a:lnTo>
                  <a:pt x="1366108" y="4946037"/>
                </a:lnTo>
                <a:lnTo>
                  <a:pt x="0" y="4583288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ounded Rectangle 8"/>
          <p:cNvSpPr/>
          <p:nvPr/>
        </p:nvSpPr>
        <p:spPr>
          <a:xfrm rot="20707748">
            <a:off x="-206375" y="3322638"/>
            <a:ext cx="7378700" cy="4557712"/>
          </a:xfrm>
          <a:custGeom>
            <a:avLst/>
            <a:gdLst/>
            <a:ahLst/>
            <a:cxnLst/>
            <a:rect l="l" t="t" r="r" b="b"/>
            <a:pathLst>
              <a:path w="7378073" h="4557796">
                <a:moveTo>
                  <a:pt x="7327936" y="6451"/>
                </a:moveTo>
                <a:cubicBezTo>
                  <a:pt x="7357400" y="18913"/>
                  <a:pt x="7378073" y="48087"/>
                  <a:pt x="7378073" y="82090"/>
                </a:cubicBezTo>
                <a:lnTo>
                  <a:pt x="7378073" y="4557796"/>
                </a:lnTo>
                <a:lnTo>
                  <a:pt x="0" y="2598658"/>
                </a:lnTo>
                <a:lnTo>
                  <a:pt x="690034" y="0"/>
                </a:lnTo>
                <a:lnTo>
                  <a:pt x="7295983" y="0"/>
                </a:lnTo>
                <a:cubicBezTo>
                  <a:pt x="7307317" y="0"/>
                  <a:pt x="7318115" y="2297"/>
                  <a:pt x="7327936" y="645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-900000">
            <a:off x="547834" y="3632676"/>
            <a:ext cx="5985159" cy="1606102"/>
          </a:xfrm>
        </p:spPr>
        <p:txBody>
          <a:bodyPr/>
          <a:lstStyle>
            <a:lvl1pPr>
              <a:lnSpc>
                <a:spcPts val="6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-900000">
            <a:off x="2201145" y="5027230"/>
            <a:ext cx="4655297" cy="1128495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 rot="20700000">
            <a:off x="6742113" y="2312988"/>
            <a:ext cx="1524000" cy="365125"/>
          </a:xfrm>
        </p:spPr>
        <p:txBody>
          <a:bodyPr/>
          <a:lstStyle>
            <a:lvl1pPr algn="l">
              <a:defRPr sz="1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B6EC7629-A71C-4F73-9C0A-9590E3DE3C4A}" type="datetimeFigureOut">
              <a:rPr lang="en-GB"/>
              <a:pPr>
                <a:defRPr/>
              </a:pPr>
              <a:t>15/01/2019</a:t>
            </a:fld>
            <a:endParaRPr lang="en-GB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 rot="20700000">
            <a:off x="6551613" y="1528763"/>
            <a:ext cx="246538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 rot="20700000">
            <a:off x="6451600" y="1162050"/>
            <a:ext cx="2133600" cy="420688"/>
          </a:xfrm>
        </p:spPr>
        <p:txBody>
          <a:bodyPr/>
          <a:lstStyle>
            <a:lvl1pPr algn="l">
              <a:defRPr sz="2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4B7DE6E3-AFE5-4E60-9AEA-64C41CDCBD6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7059060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1"/>
          <p:cNvSpPr/>
          <p:nvPr/>
        </p:nvSpPr>
        <p:spPr>
          <a:xfrm rot="20707748">
            <a:off x="-895350" y="-766763"/>
            <a:ext cx="8332788" cy="5894388"/>
          </a:xfrm>
          <a:custGeom>
            <a:avLst/>
            <a:gdLst/>
            <a:ahLst/>
            <a:cxnLst/>
            <a:rect l="l" t="t" r="r" b="b"/>
            <a:pathLst>
              <a:path w="8332816" h="5894380">
                <a:moveTo>
                  <a:pt x="1565164" y="0"/>
                </a:moveTo>
                <a:lnTo>
                  <a:pt x="8332816" y="1797049"/>
                </a:lnTo>
                <a:lnTo>
                  <a:pt x="8332816" y="5812290"/>
                </a:lnTo>
                <a:cubicBezTo>
                  <a:pt x="8332816" y="5857627"/>
                  <a:pt x="8296063" y="5894380"/>
                  <a:pt x="8250726" y="5894380"/>
                </a:cubicBezTo>
                <a:lnTo>
                  <a:pt x="0" y="5894380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ounded Rectangle 12"/>
          <p:cNvSpPr/>
          <p:nvPr/>
        </p:nvSpPr>
        <p:spPr>
          <a:xfrm rot="20707748">
            <a:off x="65088" y="5089525"/>
            <a:ext cx="8528050" cy="2911475"/>
          </a:xfrm>
          <a:custGeom>
            <a:avLst/>
            <a:gdLst/>
            <a:ahLst/>
            <a:cxnLst/>
            <a:rect l="l" t="t" r="r" b="b"/>
            <a:pathLst>
              <a:path w="8528044" h="2911464">
                <a:moveTo>
                  <a:pt x="8477907" y="6451"/>
                </a:moveTo>
                <a:cubicBezTo>
                  <a:pt x="8507371" y="18913"/>
                  <a:pt x="8528044" y="48087"/>
                  <a:pt x="8528044" y="82090"/>
                </a:cubicBezTo>
                <a:lnTo>
                  <a:pt x="8528044" y="2911464"/>
                </a:lnTo>
                <a:lnTo>
                  <a:pt x="0" y="646970"/>
                </a:lnTo>
                <a:lnTo>
                  <a:pt x="171794" y="0"/>
                </a:lnTo>
                <a:lnTo>
                  <a:pt x="8445954" y="0"/>
                </a:lnTo>
                <a:cubicBezTo>
                  <a:pt x="8457288" y="0"/>
                  <a:pt x="8468086" y="2297"/>
                  <a:pt x="8477907" y="645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ounded Rectangle 13"/>
          <p:cNvSpPr/>
          <p:nvPr/>
        </p:nvSpPr>
        <p:spPr>
          <a:xfrm rot="20707748">
            <a:off x="8534400" y="3840163"/>
            <a:ext cx="1011238" cy="2994025"/>
          </a:xfrm>
          <a:custGeom>
            <a:avLst/>
            <a:gdLst/>
            <a:ahLst/>
            <a:cxnLst/>
            <a:rect l="l" t="t" r="r" b="b"/>
            <a:pathLst>
              <a:path w="1011244" h="2994350">
                <a:moveTo>
                  <a:pt x="1011244" y="0"/>
                </a:moveTo>
                <a:lnTo>
                  <a:pt x="216140" y="2994350"/>
                </a:lnTo>
                <a:lnTo>
                  <a:pt x="0" y="2936957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ounded Rectangle 14"/>
          <p:cNvSpPr/>
          <p:nvPr/>
        </p:nvSpPr>
        <p:spPr>
          <a:xfrm rot="20707748">
            <a:off x="7588250" y="-322263"/>
            <a:ext cx="1976438" cy="4073526"/>
          </a:xfrm>
          <a:custGeom>
            <a:avLst/>
            <a:gdLst/>
            <a:ahLst/>
            <a:cxnLst/>
            <a:rect l="l" t="t" r="r" b="b"/>
            <a:pathLst>
              <a:path w="1976541" h="4072806">
                <a:moveTo>
                  <a:pt x="0" y="0"/>
                </a:moveTo>
                <a:lnTo>
                  <a:pt x="1976541" y="524841"/>
                </a:lnTo>
                <a:lnTo>
                  <a:pt x="1034432" y="4072806"/>
                </a:lnTo>
                <a:lnTo>
                  <a:pt x="82090" y="4072806"/>
                </a:lnTo>
                <a:cubicBezTo>
                  <a:pt x="36753" y="4072806"/>
                  <a:pt x="0" y="4036053"/>
                  <a:pt x="0" y="3990716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900000">
            <a:off x="3183882" y="4760430"/>
            <a:ext cx="5004753" cy="1299542"/>
          </a:xfrm>
        </p:spPr>
        <p:txBody>
          <a:bodyPr anchor="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 rot="-900000">
            <a:off x="781854" y="984581"/>
            <a:ext cx="6581279" cy="360475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 rot="20700000">
            <a:off x="6996113" y="6238875"/>
            <a:ext cx="1524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65B457-D923-4335-AF51-52E53DF22FBF}" type="datetimeFigureOut">
              <a:rPr lang="en-GB"/>
              <a:pPr>
                <a:defRPr/>
              </a:pPr>
              <a:t>15/01/2019</a:t>
            </a:fld>
            <a:endParaRPr lang="en-GB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 rot="20700000">
            <a:off x="5321300" y="6094413"/>
            <a:ext cx="312420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 rot="20700000">
            <a:off x="8181975" y="3246438"/>
            <a:ext cx="90805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C26BBD95-A279-43C7-BE4D-98F357DE8FC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9750694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1"/>
          <p:cNvSpPr/>
          <p:nvPr/>
        </p:nvSpPr>
        <p:spPr>
          <a:xfrm rot="20707748">
            <a:off x="-882650" y="-625475"/>
            <a:ext cx="7440613" cy="7346950"/>
          </a:xfrm>
          <a:custGeom>
            <a:avLst/>
            <a:gdLst/>
            <a:ahLst/>
            <a:cxnLst/>
            <a:rect l="l" t="t" r="r" b="b"/>
            <a:pathLst>
              <a:path w="7440156" h="7347127">
                <a:moveTo>
                  <a:pt x="1760047" y="0"/>
                </a:moveTo>
                <a:lnTo>
                  <a:pt x="7440156" y="1508269"/>
                </a:lnTo>
                <a:lnTo>
                  <a:pt x="7440156" y="7265037"/>
                </a:lnTo>
                <a:cubicBezTo>
                  <a:pt x="7440156" y="7310374"/>
                  <a:pt x="7403403" y="7347127"/>
                  <a:pt x="7358066" y="7347127"/>
                </a:cubicBezTo>
                <a:lnTo>
                  <a:pt x="2707078" y="7347127"/>
                </a:lnTo>
                <a:lnTo>
                  <a:pt x="0" y="6628304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ounded Rectangle 12"/>
          <p:cNvSpPr/>
          <p:nvPr/>
        </p:nvSpPr>
        <p:spPr>
          <a:xfrm rot="20707748">
            <a:off x="3227388" y="6273800"/>
            <a:ext cx="4395787" cy="1168400"/>
          </a:xfrm>
          <a:custGeom>
            <a:avLst/>
            <a:gdLst/>
            <a:ahLst/>
            <a:cxnLst/>
            <a:rect l="l" t="t" r="r" b="b"/>
            <a:pathLst>
              <a:path w="4396677" h="1167472">
                <a:moveTo>
                  <a:pt x="4346539" y="6451"/>
                </a:moveTo>
                <a:cubicBezTo>
                  <a:pt x="4376003" y="18913"/>
                  <a:pt x="4396677" y="48087"/>
                  <a:pt x="4396677" y="82090"/>
                </a:cubicBezTo>
                <a:lnTo>
                  <a:pt x="4396677" y="1167472"/>
                </a:lnTo>
                <a:lnTo>
                  <a:pt x="0" y="0"/>
                </a:lnTo>
                <a:lnTo>
                  <a:pt x="4314586" y="0"/>
                </a:lnTo>
                <a:cubicBezTo>
                  <a:pt x="4325920" y="0"/>
                  <a:pt x="4336718" y="2297"/>
                  <a:pt x="4346539" y="6451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ounded Rectangle 13"/>
          <p:cNvSpPr/>
          <p:nvPr/>
        </p:nvSpPr>
        <p:spPr>
          <a:xfrm rot="20707748">
            <a:off x="7659688" y="5459413"/>
            <a:ext cx="1709737" cy="1538287"/>
          </a:xfrm>
          <a:custGeom>
            <a:avLst/>
            <a:gdLst/>
            <a:ahLst/>
            <a:cxnLst/>
            <a:rect l="l" t="t" r="r" b="b"/>
            <a:pathLst>
              <a:path w="1710569" h="1538689">
                <a:moveTo>
                  <a:pt x="1710569" y="1"/>
                </a:moveTo>
                <a:lnTo>
                  <a:pt x="1301993" y="1538689"/>
                </a:lnTo>
                <a:lnTo>
                  <a:pt x="0" y="1192965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ounded Rectangle 14"/>
          <p:cNvSpPr/>
          <p:nvPr/>
        </p:nvSpPr>
        <p:spPr>
          <a:xfrm rot="20707748">
            <a:off x="6665913" y="-490538"/>
            <a:ext cx="3067050" cy="5811838"/>
          </a:xfrm>
          <a:custGeom>
            <a:avLst/>
            <a:gdLst/>
            <a:ahLst/>
            <a:cxnLst/>
            <a:rect l="l" t="t" r="r" b="b"/>
            <a:pathLst>
              <a:path w="3065776" h="5811871">
                <a:moveTo>
                  <a:pt x="0" y="0"/>
                </a:moveTo>
                <a:lnTo>
                  <a:pt x="3065776" y="814071"/>
                </a:lnTo>
                <a:lnTo>
                  <a:pt x="1738684" y="5811871"/>
                </a:lnTo>
                <a:lnTo>
                  <a:pt x="82090" y="5811871"/>
                </a:lnTo>
                <a:cubicBezTo>
                  <a:pt x="36753" y="5811871"/>
                  <a:pt x="0" y="5775118"/>
                  <a:pt x="0" y="572978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 rot="-900000">
            <a:off x="6793335" y="511413"/>
            <a:ext cx="1435608" cy="4818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 rot="-900000">
            <a:off x="967762" y="1075673"/>
            <a:ext cx="5398955" cy="508826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 rot="20700000">
            <a:off x="7753350" y="5888038"/>
            <a:ext cx="12446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92E212B3-8502-490D-8DDA-786B62932393}" type="datetimeFigureOut">
              <a:rPr lang="en-GB"/>
              <a:pPr>
                <a:defRPr/>
              </a:pPr>
              <a:t>15/01/2019</a:t>
            </a:fld>
            <a:endParaRPr lang="en-GB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 rot="20700000">
            <a:off x="4997450" y="6188075"/>
            <a:ext cx="238125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 rot="20700000">
            <a:off x="7689850" y="5641975"/>
            <a:ext cx="12446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0F420D3D-E908-4B27-BC4E-1D0E180E3D7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773293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8"/>
          <p:cNvSpPr/>
          <p:nvPr/>
        </p:nvSpPr>
        <p:spPr>
          <a:xfrm rot="907748">
            <a:off x="-865188" y="850900"/>
            <a:ext cx="3614738" cy="6151563"/>
          </a:xfrm>
          <a:custGeom>
            <a:avLst/>
            <a:gdLst/>
            <a:ahLst/>
            <a:cxnLst/>
            <a:rect l="l" t="t" r="r" b="b"/>
            <a:pathLst>
              <a:path w="3615441" h="6151724">
                <a:moveTo>
                  <a:pt x="0" y="0"/>
                </a:moveTo>
                <a:lnTo>
                  <a:pt x="3533351" y="0"/>
                </a:lnTo>
                <a:cubicBezTo>
                  <a:pt x="3578688" y="0"/>
                  <a:pt x="3615441" y="36753"/>
                  <a:pt x="3615441" y="82090"/>
                </a:cubicBezTo>
                <a:lnTo>
                  <a:pt x="3615441" y="5623909"/>
                </a:lnTo>
                <a:lnTo>
                  <a:pt x="1663219" y="6151724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ounded Rectangle 12"/>
          <p:cNvSpPr/>
          <p:nvPr/>
        </p:nvSpPr>
        <p:spPr>
          <a:xfrm rot="907748">
            <a:off x="17463" y="-511175"/>
            <a:ext cx="3735387" cy="1387475"/>
          </a:xfrm>
          <a:custGeom>
            <a:avLst/>
            <a:gdLst/>
            <a:ahLst/>
            <a:cxnLst/>
            <a:rect l="l" t="t" r="r" b="b"/>
            <a:pathLst>
              <a:path w="3735394" h="1387781">
                <a:moveTo>
                  <a:pt x="0" y="1009924"/>
                </a:moveTo>
                <a:lnTo>
                  <a:pt x="3735394" y="0"/>
                </a:lnTo>
                <a:lnTo>
                  <a:pt x="3735394" y="1305691"/>
                </a:lnTo>
                <a:cubicBezTo>
                  <a:pt x="3735394" y="1351028"/>
                  <a:pt x="3698641" y="1387781"/>
                  <a:pt x="3653304" y="1387781"/>
                </a:cubicBezTo>
                <a:lnTo>
                  <a:pt x="102160" y="1387781"/>
                </a:ln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ounded Rectangle 13"/>
          <p:cNvSpPr/>
          <p:nvPr/>
        </p:nvSpPr>
        <p:spPr>
          <a:xfrm rot="907748">
            <a:off x="2146300" y="6589713"/>
            <a:ext cx="1981200" cy="536575"/>
          </a:xfrm>
          <a:custGeom>
            <a:avLst/>
            <a:gdLst/>
            <a:ahLst/>
            <a:cxnLst/>
            <a:rect l="l" t="t" r="r" b="b"/>
            <a:pathLst>
              <a:path w="1981025" h="535602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1981025" y="0"/>
                </a:lnTo>
                <a:lnTo>
                  <a:pt x="0" y="535602"/>
                </a:lnTo>
                <a:lnTo>
                  <a:pt x="0" y="82090"/>
                </a:lnTo>
                <a:cubicBezTo>
                  <a:pt x="0" y="48087"/>
                  <a:pt x="20674" y="18913"/>
                  <a:pt x="50137" y="645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ounded Rectangle 14"/>
          <p:cNvSpPr/>
          <p:nvPr/>
        </p:nvSpPr>
        <p:spPr>
          <a:xfrm rot="907748">
            <a:off x="3184525" y="-554038"/>
            <a:ext cx="6783388" cy="7826376"/>
          </a:xfrm>
          <a:custGeom>
            <a:avLst/>
            <a:gdLst/>
            <a:ahLst/>
            <a:cxnLst/>
            <a:rect l="l" t="t" r="r" b="b"/>
            <a:pathLst>
              <a:path w="6782931" h="7826540">
                <a:moveTo>
                  <a:pt x="0" y="1349945"/>
                </a:moveTo>
                <a:lnTo>
                  <a:pt x="4993024" y="0"/>
                </a:lnTo>
                <a:lnTo>
                  <a:pt x="6782931" y="6620302"/>
                </a:lnTo>
                <a:lnTo>
                  <a:pt x="2321435" y="7826540"/>
                </a:lnTo>
                <a:lnTo>
                  <a:pt x="82090" y="7826540"/>
                </a:lnTo>
                <a:cubicBezTo>
                  <a:pt x="36753" y="7826540"/>
                  <a:pt x="0" y="7789787"/>
                  <a:pt x="0" y="774445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4500000">
            <a:off x="-633894" y="2921988"/>
            <a:ext cx="5064953" cy="169563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900000">
            <a:off x="3479028" y="959716"/>
            <a:ext cx="4658735" cy="5077623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 rot="900000">
            <a:off x="1690688" y="608013"/>
            <a:ext cx="17891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214449-2CA3-4B0C-BAE6-C3604957AB7E}" type="datetimeFigureOut">
              <a:rPr lang="en-GB"/>
              <a:pPr>
                <a:defRPr/>
              </a:pPr>
              <a:t>15/01/2019</a:t>
            </a:fld>
            <a:endParaRPr lang="en-GB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 rot="900000">
            <a:off x="3103563" y="6176963"/>
            <a:ext cx="23923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 rot="900000">
            <a:off x="1265238" y="300038"/>
            <a:ext cx="22875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30096D-342E-4075-9B36-D41E4A9670B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559887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6"/>
          <p:cNvSpPr/>
          <p:nvPr/>
        </p:nvSpPr>
        <p:spPr>
          <a:xfrm rot="900000">
            <a:off x="-57150" y="-1017588"/>
            <a:ext cx="7412038" cy="3438526"/>
          </a:xfrm>
          <a:custGeom>
            <a:avLst/>
            <a:gdLst/>
            <a:ahLst/>
            <a:cxnLst/>
            <a:rect l="l" t="t" r="r" b="b"/>
            <a:pathLst>
              <a:path w="7411427" h="3438177">
                <a:moveTo>
                  <a:pt x="0" y="1985886"/>
                </a:moveTo>
                <a:lnTo>
                  <a:pt x="7411427" y="0"/>
                </a:lnTo>
                <a:lnTo>
                  <a:pt x="7411427" y="3356087"/>
                </a:lnTo>
                <a:cubicBezTo>
                  <a:pt x="7411427" y="3401424"/>
                  <a:pt x="7374674" y="3438177"/>
                  <a:pt x="7329337" y="3438177"/>
                </a:cubicBezTo>
                <a:lnTo>
                  <a:pt x="389140" y="3438177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ounded Rectangle 17"/>
          <p:cNvSpPr/>
          <p:nvPr/>
        </p:nvSpPr>
        <p:spPr>
          <a:xfrm rot="900000">
            <a:off x="-776288" y="2417763"/>
            <a:ext cx="6997701" cy="5080000"/>
          </a:xfrm>
          <a:custGeom>
            <a:avLst/>
            <a:gdLst/>
            <a:ahLst/>
            <a:cxnLst/>
            <a:rect l="l" t="t" r="r" b="b"/>
            <a:pathLst>
              <a:path w="6998365" h="5080081">
                <a:moveTo>
                  <a:pt x="0" y="0"/>
                </a:moveTo>
                <a:lnTo>
                  <a:pt x="6916275" y="0"/>
                </a:lnTo>
                <a:cubicBezTo>
                  <a:pt x="6961612" y="0"/>
                  <a:pt x="6998365" y="36753"/>
                  <a:pt x="6998365" y="82090"/>
                </a:cubicBezTo>
                <a:lnTo>
                  <a:pt x="6998365" y="3569608"/>
                </a:lnTo>
                <a:lnTo>
                  <a:pt x="1361203" y="5080081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ounded Rectangle 18"/>
          <p:cNvSpPr/>
          <p:nvPr/>
        </p:nvSpPr>
        <p:spPr>
          <a:xfrm rot="900000">
            <a:off x="6337300" y="3775075"/>
            <a:ext cx="3103563" cy="3544888"/>
          </a:xfrm>
          <a:custGeom>
            <a:avLst/>
            <a:gdLst/>
            <a:ahLst/>
            <a:cxnLst/>
            <a:rect l="l" t="t" r="r" b="b"/>
            <a:pathLst>
              <a:path w="3102275" h="3544033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2375388" y="0"/>
                </a:lnTo>
                <a:lnTo>
                  <a:pt x="3102275" y="2712781"/>
                </a:lnTo>
                <a:lnTo>
                  <a:pt x="0" y="3544033"/>
                </a:lnTo>
                <a:lnTo>
                  <a:pt x="0" y="82090"/>
                </a:lnTo>
                <a:cubicBezTo>
                  <a:pt x="0" y="48087"/>
                  <a:pt x="20673" y="18913"/>
                  <a:pt x="50137" y="6451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ounded Rectangle 19"/>
          <p:cNvSpPr/>
          <p:nvPr/>
        </p:nvSpPr>
        <p:spPr>
          <a:xfrm rot="900000">
            <a:off x="7327900" y="-104775"/>
            <a:ext cx="2351088" cy="3821113"/>
          </a:xfrm>
          <a:custGeom>
            <a:avLst/>
            <a:gdLst/>
            <a:ahLst/>
            <a:cxnLst/>
            <a:rect l="l" t="t" r="r" b="b"/>
            <a:pathLst>
              <a:path w="2350627" h="3820866">
                <a:moveTo>
                  <a:pt x="1" y="355523"/>
                </a:moveTo>
                <a:lnTo>
                  <a:pt x="1326829" y="0"/>
                </a:lnTo>
                <a:lnTo>
                  <a:pt x="2350627" y="3820866"/>
                </a:lnTo>
                <a:lnTo>
                  <a:pt x="82091" y="3820866"/>
                </a:lnTo>
                <a:cubicBezTo>
                  <a:pt x="36754" y="3820866"/>
                  <a:pt x="1" y="3784113"/>
                  <a:pt x="0" y="3738776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900000">
            <a:off x="534986" y="2921829"/>
            <a:ext cx="5690855" cy="1570680"/>
          </a:xfrm>
        </p:spPr>
        <p:txBody>
          <a:bodyPr>
            <a:noAutofit/>
          </a:bodyPr>
          <a:lstStyle>
            <a:lvl1pPr algn="r">
              <a:defRPr sz="48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900000">
            <a:off x="537849" y="4494201"/>
            <a:ext cx="5271544" cy="1500187"/>
          </a:xfrm>
        </p:spPr>
        <p:txBody>
          <a:bodyPr anchor="t"/>
          <a:lstStyle>
            <a:lvl1pPr marL="0" indent="0" algn="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 rot="900000">
            <a:off x="6878638" y="3760788"/>
            <a:ext cx="15240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B5976B69-ABDF-47A0-9EDD-7F4BA1BF3592}" type="datetimeFigureOut">
              <a:rPr lang="en-GB"/>
              <a:pPr>
                <a:defRPr/>
              </a:pPr>
              <a:t>15/01/2019</a:t>
            </a:fld>
            <a:endParaRPr lang="en-GB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 rot="900000">
            <a:off x="7056438" y="3170238"/>
            <a:ext cx="19272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 rot="900000" flipH="1">
            <a:off x="7177088" y="2660650"/>
            <a:ext cx="682625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B6DF8497-2DA3-4825-8C83-643269179BE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951574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6"/>
          <p:cNvSpPr/>
          <p:nvPr/>
        </p:nvSpPr>
        <p:spPr>
          <a:xfrm rot="20707748">
            <a:off x="-882650" y="-625475"/>
            <a:ext cx="7439025" cy="7343775"/>
          </a:xfrm>
          <a:custGeom>
            <a:avLst/>
            <a:gdLst/>
            <a:ahLst/>
            <a:cxnLst/>
            <a:rect l="l" t="t" r="r" b="b"/>
            <a:pathLst>
              <a:path w="7439907" h="7344599">
                <a:moveTo>
                  <a:pt x="1760047" y="0"/>
                </a:moveTo>
                <a:lnTo>
                  <a:pt x="7439906" y="1508202"/>
                </a:lnTo>
                <a:lnTo>
                  <a:pt x="7439907" y="7262509"/>
                </a:lnTo>
                <a:cubicBezTo>
                  <a:pt x="7439906" y="7307846"/>
                  <a:pt x="7403153" y="7344599"/>
                  <a:pt x="7357816" y="7344599"/>
                </a:cubicBezTo>
                <a:lnTo>
                  <a:pt x="2697558" y="7344599"/>
                </a:lnTo>
                <a:lnTo>
                  <a:pt x="0" y="66283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ounded Rectangle 17"/>
          <p:cNvSpPr/>
          <p:nvPr/>
        </p:nvSpPr>
        <p:spPr>
          <a:xfrm rot="20707748">
            <a:off x="3236913" y="6275388"/>
            <a:ext cx="4387850" cy="1165225"/>
          </a:xfrm>
          <a:custGeom>
            <a:avLst/>
            <a:gdLst/>
            <a:ahLst/>
            <a:cxnLst/>
            <a:rect l="l" t="t" r="r" b="b"/>
            <a:pathLst>
              <a:path w="4387395" h="1165008">
                <a:moveTo>
                  <a:pt x="4337258" y="6451"/>
                </a:moveTo>
                <a:cubicBezTo>
                  <a:pt x="4366722" y="18913"/>
                  <a:pt x="4387395" y="48087"/>
                  <a:pt x="4387395" y="82090"/>
                </a:cubicBezTo>
                <a:lnTo>
                  <a:pt x="4387395" y="1165008"/>
                </a:lnTo>
                <a:lnTo>
                  <a:pt x="0" y="0"/>
                </a:lnTo>
                <a:lnTo>
                  <a:pt x="4305305" y="0"/>
                </a:lnTo>
                <a:cubicBezTo>
                  <a:pt x="4316639" y="0"/>
                  <a:pt x="4327437" y="2297"/>
                  <a:pt x="4337258" y="6451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ounded Rectangle 18"/>
          <p:cNvSpPr/>
          <p:nvPr/>
        </p:nvSpPr>
        <p:spPr>
          <a:xfrm rot="20707748">
            <a:off x="7661275" y="5462588"/>
            <a:ext cx="1708150" cy="1535112"/>
          </a:xfrm>
          <a:custGeom>
            <a:avLst/>
            <a:gdLst/>
            <a:ahLst/>
            <a:cxnLst/>
            <a:rect l="l" t="t" r="r" b="b"/>
            <a:pathLst>
              <a:path w="1709024" h="1536003">
                <a:moveTo>
                  <a:pt x="1709024" y="0"/>
                </a:moveTo>
                <a:lnTo>
                  <a:pt x="1301161" y="1536003"/>
                </a:lnTo>
                <a:lnTo>
                  <a:pt x="0" y="1190500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ounded Rectangle 19"/>
          <p:cNvSpPr/>
          <p:nvPr/>
        </p:nvSpPr>
        <p:spPr>
          <a:xfrm rot="20707748">
            <a:off x="6667500" y="-490538"/>
            <a:ext cx="3065463" cy="5811838"/>
          </a:xfrm>
          <a:custGeom>
            <a:avLst/>
            <a:gdLst/>
            <a:ahLst/>
            <a:cxnLst/>
            <a:rect l="l" t="t" r="r" b="b"/>
            <a:pathLst>
              <a:path w="3064333" h="5811872">
                <a:moveTo>
                  <a:pt x="0" y="0"/>
                </a:moveTo>
                <a:lnTo>
                  <a:pt x="3064333" y="813688"/>
                </a:lnTo>
                <a:lnTo>
                  <a:pt x="1737140" y="5811872"/>
                </a:lnTo>
                <a:lnTo>
                  <a:pt x="82090" y="5811872"/>
                </a:lnTo>
                <a:cubicBezTo>
                  <a:pt x="36753" y="5811872"/>
                  <a:pt x="0" y="5775119"/>
                  <a:pt x="0" y="5729782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4500000">
            <a:off x="5171893" y="2231024"/>
            <a:ext cx="4820301" cy="143615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 rot="-900000">
            <a:off x="1014439" y="1335061"/>
            <a:ext cx="2578608" cy="48398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 rot="-900000">
            <a:off x="3701032" y="618005"/>
            <a:ext cx="2580010" cy="4837176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>
          <a:xfrm rot="20700000">
            <a:off x="7756525" y="5888038"/>
            <a:ext cx="1241425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B2670B8D-891F-41FB-867C-409DE4FA384F}" type="datetimeFigureOut">
              <a:rPr lang="en-GB"/>
              <a:pPr>
                <a:defRPr/>
              </a:pPr>
              <a:t>15/01/2019</a:t>
            </a:fld>
            <a:endParaRPr lang="en-GB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>
          <a:xfrm rot="20700000">
            <a:off x="4054475" y="5494338"/>
            <a:ext cx="312420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 rot="20700000">
            <a:off x="7689850" y="5643563"/>
            <a:ext cx="1241425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4942052B-BD80-4DF4-8C0D-01D2C8D7E7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44563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52"/>
          <p:cNvSpPr/>
          <p:nvPr/>
        </p:nvSpPr>
        <p:spPr>
          <a:xfrm rot="20707748">
            <a:off x="-882650" y="-625475"/>
            <a:ext cx="7439025" cy="7343775"/>
          </a:xfrm>
          <a:custGeom>
            <a:avLst/>
            <a:gdLst/>
            <a:ahLst/>
            <a:cxnLst/>
            <a:rect l="l" t="t" r="r" b="b"/>
            <a:pathLst>
              <a:path w="7439907" h="7344599">
                <a:moveTo>
                  <a:pt x="1760047" y="0"/>
                </a:moveTo>
                <a:lnTo>
                  <a:pt x="7439906" y="1508202"/>
                </a:lnTo>
                <a:lnTo>
                  <a:pt x="7439907" y="7262509"/>
                </a:lnTo>
                <a:cubicBezTo>
                  <a:pt x="7439906" y="7307846"/>
                  <a:pt x="7403153" y="7344599"/>
                  <a:pt x="7357816" y="7344599"/>
                </a:cubicBezTo>
                <a:lnTo>
                  <a:pt x="2697558" y="7344599"/>
                </a:lnTo>
                <a:lnTo>
                  <a:pt x="0" y="66283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ounded Rectangle 53"/>
          <p:cNvSpPr/>
          <p:nvPr/>
        </p:nvSpPr>
        <p:spPr>
          <a:xfrm rot="20707748">
            <a:off x="3236913" y="6275388"/>
            <a:ext cx="4387850" cy="1165225"/>
          </a:xfrm>
          <a:custGeom>
            <a:avLst/>
            <a:gdLst/>
            <a:ahLst/>
            <a:cxnLst/>
            <a:rect l="l" t="t" r="r" b="b"/>
            <a:pathLst>
              <a:path w="4387395" h="1165008">
                <a:moveTo>
                  <a:pt x="4337258" y="6451"/>
                </a:moveTo>
                <a:cubicBezTo>
                  <a:pt x="4366722" y="18913"/>
                  <a:pt x="4387395" y="48087"/>
                  <a:pt x="4387395" y="82090"/>
                </a:cubicBezTo>
                <a:lnTo>
                  <a:pt x="4387395" y="1165008"/>
                </a:lnTo>
                <a:lnTo>
                  <a:pt x="0" y="0"/>
                </a:lnTo>
                <a:lnTo>
                  <a:pt x="4305305" y="0"/>
                </a:lnTo>
                <a:cubicBezTo>
                  <a:pt x="4316639" y="0"/>
                  <a:pt x="4327437" y="2297"/>
                  <a:pt x="4337258" y="6451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ounded Rectangle 54"/>
          <p:cNvSpPr/>
          <p:nvPr/>
        </p:nvSpPr>
        <p:spPr>
          <a:xfrm rot="20707748">
            <a:off x="7661275" y="5462588"/>
            <a:ext cx="1708150" cy="1535112"/>
          </a:xfrm>
          <a:custGeom>
            <a:avLst/>
            <a:gdLst/>
            <a:ahLst/>
            <a:cxnLst/>
            <a:rect l="l" t="t" r="r" b="b"/>
            <a:pathLst>
              <a:path w="1709024" h="1536003">
                <a:moveTo>
                  <a:pt x="1709024" y="0"/>
                </a:moveTo>
                <a:lnTo>
                  <a:pt x="1301161" y="1536003"/>
                </a:lnTo>
                <a:lnTo>
                  <a:pt x="0" y="1190500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ounded Rectangle 55"/>
          <p:cNvSpPr/>
          <p:nvPr/>
        </p:nvSpPr>
        <p:spPr>
          <a:xfrm rot="20707748">
            <a:off x="6667500" y="-490538"/>
            <a:ext cx="3065463" cy="5811838"/>
          </a:xfrm>
          <a:custGeom>
            <a:avLst/>
            <a:gdLst/>
            <a:ahLst/>
            <a:cxnLst/>
            <a:rect l="l" t="t" r="r" b="b"/>
            <a:pathLst>
              <a:path w="3064333" h="5811872">
                <a:moveTo>
                  <a:pt x="0" y="0"/>
                </a:moveTo>
                <a:lnTo>
                  <a:pt x="3064333" y="813688"/>
                </a:lnTo>
                <a:lnTo>
                  <a:pt x="1737140" y="5811872"/>
                </a:lnTo>
                <a:lnTo>
                  <a:pt x="82090" y="5811872"/>
                </a:lnTo>
                <a:cubicBezTo>
                  <a:pt x="36753" y="5811872"/>
                  <a:pt x="0" y="5775119"/>
                  <a:pt x="0" y="5729782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4500000">
            <a:off x="5175504" y="2231136"/>
            <a:ext cx="4818888" cy="143560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-900000">
            <a:off x="854761" y="1406870"/>
            <a:ext cx="2213148" cy="759866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 rot="-900000">
            <a:off x="1120518" y="2227895"/>
            <a:ext cx="2578608" cy="39387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 rot="-900000">
            <a:off x="3535709" y="687503"/>
            <a:ext cx="2214753" cy="753043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 rot="-900000">
            <a:off x="3808498" y="1495882"/>
            <a:ext cx="2578608" cy="395590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Date Placeholder 6"/>
          <p:cNvSpPr>
            <a:spLocks noGrp="1"/>
          </p:cNvSpPr>
          <p:nvPr>
            <p:ph type="dt" sz="half" idx="10"/>
          </p:nvPr>
        </p:nvSpPr>
        <p:spPr>
          <a:xfrm rot="20700000">
            <a:off x="7753350" y="5888038"/>
            <a:ext cx="12446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8557B2B5-1695-4262-B63A-1F3DE0B69B8A}" type="datetimeFigureOut">
              <a:rPr lang="en-GB"/>
              <a:pPr>
                <a:defRPr/>
              </a:pPr>
              <a:t>15/01/2019</a:t>
            </a:fld>
            <a:endParaRPr lang="en-GB"/>
          </a:p>
        </p:txBody>
      </p:sp>
      <p:sp>
        <p:nvSpPr>
          <p:cNvPr id="12" name="Footer Placeholder 7"/>
          <p:cNvSpPr>
            <a:spLocks noGrp="1"/>
          </p:cNvSpPr>
          <p:nvPr>
            <p:ph type="ftr" sz="quarter" idx="11"/>
          </p:nvPr>
        </p:nvSpPr>
        <p:spPr>
          <a:xfrm rot="20700000">
            <a:off x="4051300" y="5495925"/>
            <a:ext cx="312420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12"/>
          </p:nvPr>
        </p:nvSpPr>
        <p:spPr>
          <a:xfrm rot="20700000">
            <a:off x="7689850" y="5641975"/>
            <a:ext cx="12446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9BF8AFE7-B21E-4332-8E68-385B9DC6555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038124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0"/>
          <p:cNvSpPr/>
          <p:nvPr/>
        </p:nvSpPr>
        <p:spPr>
          <a:xfrm rot="907748">
            <a:off x="-865188" y="850900"/>
            <a:ext cx="3614738" cy="6151563"/>
          </a:xfrm>
          <a:custGeom>
            <a:avLst/>
            <a:gdLst/>
            <a:ahLst/>
            <a:cxnLst/>
            <a:rect l="l" t="t" r="r" b="b"/>
            <a:pathLst>
              <a:path w="3615441" h="6151724">
                <a:moveTo>
                  <a:pt x="0" y="0"/>
                </a:moveTo>
                <a:lnTo>
                  <a:pt x="3533351" y="0"/>
                </a:lnTo>
                <a:cubicBezTo>
                  <a:pt x="3578688" y="0"/>
                  <a:pt x="3615441" y="36753"/>
                  <a:pt x="3615441" y="82090"/>
                </a:cubicBezTo>
                <a:lnTo>
                  <a:pt x="3615441" y="5623909"/>
                </a:lnTo>
                <a:lnTo>
                  <a:pt x="1663219" y="6151724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Rounded Rectangle 21"/>
          <p:cNvSpPr/>
          <p:nvPr/>
        </p:nvSpPr>
        <p:spPr>
          <a:xfrm rot="907748">
            <a:off x="17463" y="-511175"/>
            <a:ext cx="3735387" cy="1387475"/>
          </a:xfrm>
          <a:custGeom>
            <a:avLst/>
            <a:gdLst/>
            <a:ahLst/>
            <a:cxnLst/>
            <a:rect l="l" t="t" r="r" b="b"/>
            <a:pathLst>
              <a:path w="3735394" h="1387781">
                <a:moveTo>
                  <a:pt x="0" y="1009924"/>
                </a:moveTo>
                <a:lnTo>
                  <a:pt x="3735394" y="0"/>
                </a:lnTo>
                <a:lnTo>
                  <a:pt x="3735394" y="1305691"/>
                </a:lnTo>
                <a:cubicBezTo>
                  <a:pt x="3735394" y="1351028"/>
                  <a:pt x="3698641" y="1387781"/>
                  <a:pt x="3653304" y="1387781"/>
                </a:cubicBezTo>
                <a:lnTo>
                  <a:pt x="102160" y="1387781"/>
                </a:ln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ounded Rectangle 22"/>
          <p:cNvSpPr/>
          <p:nvPr/>
        </p:nvSpPr>
        <p:spPr>
          <a:xfrm rot="907748">
            <a:off x="2146300" y="6589713"/>
            <a:ext cx="1981200" cy="536575"/>
          </a:xfrm>
          <a:custGeom>
            <a:avLst/>
            <a:gdLst/>
            <a:ahLst/>
            <a:cxnLst/>
            <a:rect l="l" t="t" r="r" b="b"/>
            <a:pathLst>
              <a:path w="1981025" h="535602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1981025" y="0"/>
                </a:lnTo>
                <a:lnTo>
                  <a:pt x="0" y="535602"/>
                </a:lnTo>
                <a:lnTo>
                  <a:pt x="0" y="82090"/>
                </a:lnTo>
                <a:cubicBezTo>
                  <a:pt x="0" y="48087"/>
                  <a:pt x="20674" y="18913"/>
                  <a:pt x="50137" y="645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ounded Rectangle 23"/>
          <p:cNvSpPr/>
          <p:nvPr/>
        </p:nvSpPr>
        <p:spPr>
          <a:xfrm rot="907748">
            <a:off x="3184525" y="-554038"/>
            <a:ext cx="6783388" cy="7826376"/>
          </a:xfrm>
          <a:custGeom>
            <a:avLst/>
            <a:gdLst/>
            <a:ahLst/>
            <a:cxnLst/>
            <a:rect l="l" t="t" r="r" b="b"/>
            <a:pathLst>
              <a:path w="6782931" h="7826540">
                <a:moveTo>
                  <a:pt x="0" y="1349945"/>
                </a:moveTo>
                <a:lnTo>
                  <a:pt x="4993024" y="0"/>
                </a:lnTo>
                <a:lnTo>
                  <a:pt x="6782931" y="6620302"/>
                </a:lnTo>
                <a:lnTo>
                  <a:pt x="2321435" y="7826540"/>
                </a:lnTo>
                <a:lnTo>
                  <a:pt x="82090" y="7826540"/>
                </a:lnTo>
                <a:cubicBezTo>
                  <a:pt x="36753" y="7826540"/>
                  <a:pt x="0" y="7789787"/>
                  <a:pt x="0" y="774445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4500000">
            <a:off x="-630936" y="2926080"/>
            <a:ext cx="5065776" cy="16916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 rot="900000">
            <a:off x="1692275" y="612775"/>
            <a:ext cx="17922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870AE8-292B-4028-9693-FBB41702D3B0}" type="datetimeFigureOut">
              <a:rPr lang="en-GB"/>
              <a:pPr>
                <a:defRPr/>
              </a:pPr>
              <a:t>15/01/2019</a:t>
            </a:fld>
            <a:endParaRPr lang="en-GB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 rot="900000">
            <a:off x="2493963" y="6100763"/>
            <a:ext cx="305117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 rot="900000">
            <a:off x="1262063" y="301625"/>
            <a:ext cx="2286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8AE1B7-1C2A-47BC-BE5D-44E1959EE2C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4904327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 rot="900000">
            <a:off x="-371475" y="-1217613"/>
            <a:ext cx="8577263" cy="6343651"/>
          </a:xfrm>
          <a:custGeom>
            <a:avLst/>
            <a:gdLst/>
            <a:ahLst/>
            <a:cxnLst/>
            <a:rect l="l" t="t" r="r" b="b"/>
            <a:pathLst>
              <a:path w="8577953" h="6344114">
                <a:moveTo>
                  <a:pt x="0" y="2298455"/>
                </a:moveTo>
                <a:lnTo>
                  <a:pt x="8577953" y="0"/>
                </a:lnTo>
                <a:lnTo>
                  <a:pt x="8577953" y="6262024"/>
                </a:lnTo>
                <a:cubicBezTo>
                  <a:pt x="8577953" y="6307361"/>
                  <a:pt x="8541200" y="6344113"/>
                  <a:pt x="8495863" y="6344113"/>
                </a:cubicBezTo>
                <a:lnTo>
                  <a:pt x="1084031" y="6344114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Rounded Rectangle 12"/>
          <p:cNvSpPr/>
          <p:nvPr/>
        </p:nvSpPr>
        <p:spPr>
          <a:xfrm rot="900000">
            <a:off x="-449263" y="5208588"/>
            <a:ext cx="7470776" cy="2486025"/>
          </a:xfrm>
          <a:custGeom>
            <a:avLst/>
            <a:gdLst/>
            <a:ahLst/>
            <a:cxnLst/>
            <a:rect l="l" t="t" r="r" b="b"/>
            <a:pathLst>
              <a:path w="7470000" h="2486713">
                <a:moveTo>
                  <a:pt x="0" y="0"/>
                </a:moveTo>
                <a:lnTo>
                  <a:pt x="7387910" y="0"/>
                </a:lnTo>
                <a:cubicBezTo>
                  <a:pt x="7433247" y="0"/>
                  <a:pt x="7470000" y="36753"/>
                  <a:pt x="7470000" y="82090"/>
                </a:cubicBezTo>
                <a:lnTo>
                  <a:pt x="7470000" y="663670"/>
                </a:lnTo>
                <a:lnTo>
                  <a:pt x="666313" y="2486713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Rounded Rectangle 13"/>
          <p:cNvSpPr/>
          <p:nvPr/>
        </p:nvSpPr>
        <p:spPr>
          <a:xfrm rot="900000">
            <a:off x="7192963" y="6483350"/>
            <a:ext cx="1931987" cy="635000"/>
          </a:xfrm>
          <a:custGeom>
            <a:avLst/>
            <a:gdLst/>
            <a:ahLst/>
            <a:cxnLst/>
            <a:rect l="l" t="t" r="r" b="b"/>
            <a:pathLst>
              <a:path w="1932834" h="635630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1901288" y="0"/>
                </a:lnTo>
                <a:lnTo>
                  <a:pt x="1932834" y="117729"/>
                </a:lnTo>
                <a:lnTo>
                  <a:pt x="0" y="635630"/>
                </a:lnTo>
                <a:lnTo>
                  <a:pt x="0" y="82090"/>
                </a:lnTo>
                <a:cubicBezTo>
                  <a:pt x="0" y="48087"/>
                  <a:pt x="20673" y="18913"/>
                  <a:pt x="50137" y="6451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ounded Rectangle 14"/>
          <p:cNvSpPr/>
          <p:nvPr/>
        </p:nvSpPr>
        <p:spPr>
          <a:xfrm rot="900000">
            <a:off x="8126413" y="92075"/>
            <a:ext cx="1879600" cy="6415088"/>
          </a:xfrm>
          <a:custGeom>
            <a:avLst/>
            <a:gdLst/>
            <a:ahLst/>
            <a:cxnLst/>
            <a:rect l="l" t="t" r="r" b="b"/>
            <a:pathLst>
              <a:path w="1878991" h="6414233">
                <a:moveTo>
                  <a:pt x="0" y="42953"/>
                </a:moveTo>
                <a:lnTo>
                  <a:pt x="160303" y="0"/>
                </a:lnTo>
                <a:lnTo>
                  <a:pt x="1878991" y="6414233"/>
                </a:lnTo>
                <a:lnTo>
                  <a:pt x="82090" y="6414233"/>
                </a:lnTo>
                <a:cubicBezTo>
                  <a:pt x="36753" y="6414233"/>
                  <a:pt x="0" y="6377480"/>
                  <a:pt x="0" y="6332143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10"/>
          </p:nvPr>
        </p:nvSpPr>
        <p:spPr>
          <a:xfrm rot="900000">
            <a:off x="7521575" y="5927725"/>
            <a:ext cx="15240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D5B62169-6F93-442D-B6CD-4DCD4ADC9325}" type="datetimeFigureOut">
              <a:rPr lang="en-GB"/>
              <a:pPr>
                <a:defRPr/>
              </a:pPr>
              <a:t>15/01/2019</a:t>
            </a:fld>
            <a:endParaRPr lang="en-GB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>
          <a:xfrm rot="900000">
            <a:off x="3892550" y="5988050"/>
            <a:ext cx="3124200" cy="293688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 rot="900000">
            <a:off x="7599363" y="5570538"/>
            <a:ext cx="715962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C3E72E0A-6B38-4253-A099-3C0EA864216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426631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2"/>
          <p:cNvSpPr/>
          <p:nvPr/>
        </p:nvSpPr>
        <p:spPr>
          <a:xfrm rot="20707748">
            <a:off x="-896938" y="-623888"/>
            <a:ext cx="7286626" cy="6040438"/>
          </a:xfrm>
          <a:custGeom>
            <a:avLst/>
            <a:gdLst/>
            <a:ahLst/>
            <a:cxnLst/>
            <a:rect l="l" t="t" r="r" b="b"/>
            <a:pathLst>
              <a:path w="7286946" h="6041338">
                <a:moveTo>
                  <a:pt x="1604186" y="0"/>
                </a:moveTo>
                <a:lnTo>
                  <a:pt x="7286946" y="1508972"/>
                </a:lnTo>
                <a:lnTo>
                  <a:pt x="7286946" y="5959247"/>
                </a:lnTo>
                <a:cubicBezTo>
                  <a:pt x="7286946" y="6004584"/>
                  <a:pt x="7250193" y="6041337"/>
                  <a:pt x="7204856" y="6041337"/>
                </a:cubicBezTo>
                <a:lnTo>
                  <a:pt x="0" y="6041338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ounded Rectangle 13"/>
          <p:cNvSpPr/>
          <p:nvPr/>
        </p:nvSpPr>
        <p:spPr>
          <a:xfrm rot="20707748">
            <a:off x="65088" y="5378450"/>
            <a:ext cx="7442200" cy="2476500"/>
          </a:xfrm>
          <a:custGeom>
            <a:avLst/>
            <a:gdLst/>
            <a:ahLst/>
            <a:cxnLst/>
            <a:rect l="l" t="t" r="r" b="b"/>
            <a:pathLst>
              <a:path w="7443151" h="2476431">
                <a:moveTo>
                  <a:pt x="7393013" y="6452"/>
                </a:moveTo>
                <a:cubicBezTo>
                  <a:pt x="7422477" y="18914"/>
                  <a:pt x="7443150" y="48087"/>
                  <a:pt x="7443150" y="82090"/>
                </a:cubicBezTo>
                <a:lnTo>
                  <a:pt x="7443151" y="2476431"/>
                </a:lnTo>
                <a:lnTo>
                  <a:pt x="0" y="500014"/>
                </a:lnTo>
                <a:lnTo>
                  <a:pt x="132771" y="1"/>
                </a:lnTo>
                <a:lnTo>
                  <a:pt x="7361060" y="1"/>
                </a:lnTo>
                <a:cubicBezTo>
                  <a:pt x="7372394" y="0"/>
                  <a:pt x="7383192" y="2298"/>
                  <a:pt x="7393013" y="6452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ounded Rectangle 14"/>
          <p:cNvSpPr/>
          <p:nvPr/>
        </p:nvSpPr>
        <p:spPr>
          <a:xfrm rot="20707748">
            <a:off x="7661275" y="5459413"/>
            <a:ext cx="1708150" cy="1538287"/>
          </a:xfrm>
          <a:custGeom>
            <a:avLst/>
            <a:gdLst/>
            <a:ahLst/>
            <a:cxnLst/>
            <a:rect l="l" t="t" r="r" b="b"/>
            <a:pathLst>
              <a:path w="1709023" h="1538302">
                <a:moveTo>
                  <a:pt x="1709023" y="0"/>
                </a:moveTo>
                <a:lnTo>
                  <a:pt x="1300550" y="1538302"/>
                </a:lnTo>
                <a:lnTo>
                  <a:pt x="0" y="1192960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ounded Rectangle 15"/>
          <p:cNvSpPr/>
          <p:nvPr/>
        </p:nvSpPr>
        <p:spPr>
          <a:xfrm rot="20707748">
            <a:off x="6673850" y="-490538"/>
            <a:ext cx="3059113" cy="5810251"/>
          </a:xfrm>
          <a:custGeom>
            <a:avLst/>
            <a:gdLst/>
            <a:ahLst/>
            <a:cxnLst/>
            <a:rect l="l" t="t" r="r" b="b"/>
            <a:pathLst>
              <a:path w="3059119" h="5809409">
                <a:moveTo>
                  <a:pt x="0" y="0"/>
                </a:moveTo>
                <a:lnTo>
                  <a:pt x="3059119" y="812303"/>
                </a:lnTo>
                <a:lnTo>
                  <a:pt x="1732212" y="5809409"/>
                </a:lnTo>
                <a:lnTo>
                  <a:pt x="82090" y="5809409"/>
                </a:lnTo>
                <a:cubicBezTo>
                  <a:pt x="36753" y="5809409"/>
                  <a:pt x="0" y="5772656"/>
                  <a:pt x="0" y="5727319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4500000">
            <a:off x="5175504" y="2231136"/>
            <a:ext cx="4818888" cy="1435608"/>
          </a:xfrm>
        </p:spPr>
        <p:txBody>
          <a:bodyPr/>
          <a:lstStyle>
            <a:lvl1pPr algn="r">
              <a:defRPr sz="4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-900000">
            <a:off x="844848" y="997933"/>
            <a:ext cx="5343100" cy="3888220"/>
          </a:xfrm>
        </p:spPr>
        <p:txBody>
          <a:bodyPr anchor="b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900000">
            <a:off x="3216573" y="5144589"/>
            <a:ext cx="3930375" cy="988131"/>
          </a:xfrm>
        </p:spPr>
        <p:txBody>
          <a:bodyPr/>
          <a:lstStyle>
            <a:lvl1pPr marL="0" indent="0" algn="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>
          <a:xfrm rot="20700000">
            <a:off x="7753350" y="5888038"/>
            <a:ext cx="12446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772AD39F-33B1-4364-9E95-8B9FAF9E67AE}" type="datetimeFigureOut">
              <a:rPr lang="en-GB"/>
              <a:pPr>
                <a:defRPr/>
              </a:pPr>
              <a:t>15/01/2019</a:t>
            </a:fld>
            <a:endParaRPr lang="en-GB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>
          <a:xfrm rot="20700000">
            <a:off x="4264025" y="6099175"/>
            <a:ext cx="3062288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 rot="20700000">
            <a:off x="7689850" y="5641975"/>
            <a:ext cx="12446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C652D638-B407-4BC1-9744-69A7CC4CAD1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4012659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 rot="900000">
            <a:off x="-533400" y="-979488"/>
            <a:ext cx="6672263" cy="6821488"/>
          </a:xfrm>
          <a:custGeom>
            <a:avLst/>
            <a:gdLst/>
            <a:ahLst/>
            <a:cxnLst/>
            <a:rect l="l" t="t" r="r" b="b"/>
            <a:pathLst>
              <a:path w="6672870" h="6821601">
                <a:moveTo>
                  <a:pt x="0" y="1787990"/>
                </a:moveTo>
                <a:lnTo>
                  <a:pt x="6672870" y="0"/>
                </a:lnTo>
                <a:lnTo>
                  <a:pt x="6672870" y="6739511"/>
                </a:lnTo>
                <a:cubicBezTo>
                  <a:pt x="6672870" y="6784848"/>
                  <a:pt x="6636117" y="6821601"/>
                  <a:pt x="6590780" y="6821601"/>
                </a:cubicBezTo>
                <a:lnTo>
                  <a:pt x="1348753" y="6821601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ounded Rectangle 15"/>
          <p:cNvSpPr/>
          <p:nvPr/>
        </p:nvSpPr>
        <p:spPr>
          <a:xfrm rot="900000">
            <a:off x="-284163" y="5969000"/>
            <a:ext cx="5300663" cy="1497013"/>
          </a:xfrm>
          <a:custGeom>
            <a:avLst/>
            <a:gdLst/>
            <a:ahLst/>
            <a:cxnLst/>
            <a:rect l="l" t="t" r="r" b="b"/>
            <a:pathLst>
              <a:path w="5300494" h="1495954">
                <a:moveTo>
                  <a:pt x="0" y="0"/>
                </a:moveTo>
                <a:lnTo>
                  <a:pt x="5218404" y="0"/>
                </a:lnTo>
                <a:cubicBezTo>
                  <a:pt x="5263741" y="0"/>
                  <a:pt x="5300494" y="36753"/>
                  <a:pt x="5300494" y="82090"/>
                </a:cubicBezTo>
                <a:lnTo>
                  <a:pt x="5300494" y="183095"/>
                </a:lnTo>
                <a:lnTo>
                  <a:pt x="400840" y="1495954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ounded Rectangle 16"/>
          <p:cNvSpPr/>
          <p:nvPr/>
        </p:nvSpPr>
        <p:spPr>
          <a:xfrm rot="900000">
            <a:off x="6931025" y="-242888"/>
            <a:ext cx="2433638" cy="1384301"/>
          </a:xfrm>
          <a:custGeom>
            <a:avLst/>
            <a:gdLst/>
            <a:ahLst/>
            <a:cxnLst/>
            <a:rect l="l" t="t" r="r" b="b"/>
            <a:pathLst>
              <a:path w="2434235" h="1383623">
                <a:moveTo>
                  <a:pt x="0" y="552912"/>
                </a:moveTo>
                <a:lnTo>
                  <a:pt x="2063495" y="0"/>
                </a:lnTo>
                <a:lnTo>
                  <a:pt x="2434235" y="1383623"/>
                </a:lnTo>
                <a:lnTo>
                  <a:pt x="82090" y="1383622"/>
                </a:lnTo>
                <a:cubicBezTo>
                  <a:pt x="36754" y="1383622"/>
                  <a:pt x="0" y="1346869"/>
                  <a:pt x="0" y="1301533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ounded Rectangle 17"/>
          <p:cNvSpPr/>
          <p:nvPr/>
        </p:nvSpPr>
        <p:spPr>
          <a:xfrm rot="900000">
            <a:off x="5899150" y="1282700"/>
            <a:ext cx="3843338" cy="6178550"/>
          </a:xfrm>
          <a:custGeom>
            <a:avLst/>
            <a:gdLst/>
            <a:ahLst/>
            <a:cxnLst/>
            <a:rect l="l" t="t" r="r" b="b"/>
            <a:pathLst>
              <a:path w="3842742" h="6178450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2463128" y="0"/>
                </a:lnTo>
                <a:lnTo>
                  <a:pt x="3842742" y="5148790"/>
                </a:lnTo>
                <a:lnTo>
                  <a:pt x="0" y="6178450"/>
                </a:lnTo>
                <a:lnTo>
                  <a:pt x="0" y="82090"/>
                </a:lnTo>
                <a:cubicBezTo>
                  <a:pt x="0" y="48087"/>
                  <a:pt x="20674" y="18913"/>
                  <a:pt x="50137" y="645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4500000">
            <a:off x="4578273" y="2744935"/>
            <a:ext cx="5036383" cy="1997131"/>
          </a:xfrm>
        </p:spPr>
        <p:txBody>
          <a:bodyPr anchor="t"/>
          <a:lstStyle>
            <a:lvl1pPr algn="r">
              <a:defRPr sz="4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900000">
            <a:off x="1507529" y="615731"/>
            <a:ext cx="4323504" cy="3294418"/>
          </a:xfrm>
          <a:prstGeom prst="roundRect">
            <a:avLst>
              <a:gd name="adj" fmla="val 4992"/>
            </a:avLst>
          </a:prstGeom>
          <a:ln w="19050">
            <a:solidFill>
              <a:schemeClr val="tx1"/>
            </a:solidFill>
          </a:ln>
          <a:effectLst>
            <a:innerShdw blurRad="101600" dir="13500000">
              <a:prstClr val="black">
                <a:alpha val="70000"/>
              </a:prstClr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900000">
            <a:off x="822789" y="4161126"/>
            <a:ext cx="4310915" cy="1203540"/>
          </a:xfrm>
        </p:spPr>
        <p:txBody>
          <a:bodyPr anchor="t"/>
          <a:lstStyle>
            <a:lvl1pPr marL="0" indent="0" algn="ctr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>
          <a:xfrm rot="900000">
            <a:off x="6992938" y="571500"/>
            <a:ext cx="15240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BBEEC1DD-E7ED-4425-A304-AEAA694BD4C1}" type="datetimeFigureOut">
              <a:rPr lang="en-GB"/>
              <a:pPr>
                <a:defRPr/>
              </a:pPr>
              <a:t>15/01/2019</a:t>
            </a:fld>
            <a:endParaRPr lang="en-GB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>
          <a:xfrm rot="900000">
            <a:off x="647700" y="5162550"/>
            <a:ext cx="2976563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 rot="900000">
            <a:off x="7046913" y="390525"/>
            <a:ext cx="196215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DCEF0BDF-E8C6-4736-835F-097962A66CC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37061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Scan1080Base.png"/>
          <p:cNvPicPr>
            <a:picLocks noChangeAspect="1"/>
          </p:cNvPicPr>
          <p:nvPr/>
        </p:nvPicPr>
        <p:blipFill>
          <a:blip r:embed="rId13">
            <a:lum bright="-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 rot="-5400000">
            <a:off x="-673893" y="2807493"/>
            <a:ext cx="5321300" cy="183991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0" y="990600"/>
            <a:ext cx="5027613" cy="47831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62800" y="609600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8B2090A1-3289-4ED7-BF4F-4DCC9C6FEFA5}" type="datetimeFigureOut">
              <a:rPr lang="en-GB"/>
              <a:pPr>
                <a:defRPr/>
              </a:pPr>
              <a:t>15/01/2019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096000"/>
            <a:ext cx="312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2788" y="53181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24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1C36146-0180-4965-AFF2-3CBC38F0046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  <p:sldLayoutId id="2147483864" r:id="rId4"/>
    <p:sldLayoutId id="2147483865" r:id="rId5"/>
    <p:sldLayoutId id="2147483866" r:id="rId6"/>
    <p:sldLayoutId id="2147483867" r:id="rId7"/>
    <p:sldLayoutId id="2147483868" r:id="rId8"/>
    <p:sldLayoutId id="2147483869" r:id="rId9"/>
    <p:sldLayoutId id="2147483870" r:id="rId10"/>
    <p:sldLayoutId id="2147483871" r:id="rId11"/>
  </p:sldLayoutIdLst>
  <p:transition/>
  <p:timing>
    <p:tnLst>
      <p:par>
        <p:cTn id="1" dur="indefinite" restart="never" nodeType="tmRoot"/>
      </p:par>
    </p:tnLst>
  </p:timing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ckwell" pitchFamily="18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ckwell" pitchFamily="18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ckwell" pitchFamily="18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ckwell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125" indent="-365125" algn="l" rtl="0" eaLnBrk="0" fontAlgn="base" hangingPunct="0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sz="28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730250" indent="-365125" algn="l" rtl="0" eaLnBrk="0" fontAlgn="base" hangingPunct="0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sz="2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96963" indent="-319088" algn="l" rtl="0" eaLnBrk="0" fontAlgn="base" hangingPunct="0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sz="20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73050" algn="l" rtl="0" eaLnBrk="0" fontAlgn="base" hangingPunct="0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4650" indent="-273050" algn="l" rtl="0" eaLnBrk="0" fontAlgn="base" hangingPunct="0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20240" indent="-228600" algn="l" defTabSz="914400" rtl="0" eaLnBrk="1" latinLnBrk="0" hangingPunct="1">
        <a:spcBef>
          <a:spcPts val="24"/>
        </a:spcBef>
        <a:spcAft>
          <a:spcPts val="600"/>
        </a:spcAft>
        <a:buClrTx/>
        <a:buSzPct val="130000"/>
        <a:buFont typeface="Wingdings" pitchFamily="2" charset="2"/>
        <a:buChar char=""/>
        <a:defRPr sz="16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spcBef>
          <a:spcPts val="24"/>
        </a:spcBef>
        <a:spcAft>
          <a:spcPts val="600"/>
        </a:spcAft>
        <a:buClrTx/>
        <a:buSzPct val="130000"/>
        <a:buFont typeface="Wingdings" pitchFamily="2" charset="2"/>
        <a:buChar char=""/>
        <a:defRPr sz="16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468880" indent="-228600" algn="l" defTabSz="914400" rtl="0" eaLnBrk="1" latinLnBrk="0" hangingPunct="1">
        <a:spcBef>
          <a:spcPts val="24"/>
        </a:spcBef>
        <a:spcAft>
          <a:spcPts val="600"/>
        </a:spcAft>
        <a:buClrTx/>
        <a:buSzPct val="130000"/>
        <a:buFont typeface="Wingdings" pitchFamily="2" charset="2"/>
        <a:buChar char=""/>
        <a:defRPr sz="16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24"/>
        </a:spcBef>
        <a:spcAft>
          <a:spcPts val="600"/>
        </a:spcAft>
        <a:buClrTx/>
        <a:buSzPct val="130000"/>
        <a:buFont typeface="Wingdings" pitchFamily="2" charset="2"/>
        <a:buChar char=""/>
        <a:defRPr sz="16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iki/Spirituality" TargetMode="External"/><Relationship Id="rId3" Type="http://schemas.openxmlformats.org/officeDocument/2006/relationships/hyperlink" Target="http://en.wikipedia.org/wiki/Ambition" TargetMode="External"/><Relationship Id="rId7" Type="http://schemas.openxmlformats.org/officeDocument/2006/relationships/hyperlink" Target="http://en.wikipedia.org/wiki/Family" TargetMode="External"/><Relationship Id="rId2" Type="http://schemas.openxmlformats.org/officeDocument/2006/relationships/hyperlink" Target="http://en.wikipedia.org/wiki/Career" TargetMode="Externa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en.wikipedia.org/wiki/Leisure" TargetMode="External"/><Relationship Id="rId5" Type="http://schemas.openxmlformats.org/officeDocument/2006/relationships/hyperlink" Target="http://en.wikipedia.org/wiki/Pleasure" TargetMode="External"/><Relationship Id="rId4" Type="http://schemas.openxmlformats.org/officeDocument/2006/relationships/hyperlink" Target="http://en.wikipedia.org/wiki/Health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0700000">
            <a:off x="547688" y="3632200"/>
            <a:ext cx="5984875" cy="16065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/>
              <a:t>Life-Work Balance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0700000">
            <a:off x="2201863" y="5027613"/>
            <a:ext cx="4654550" cy="1128712"/>
          </a:xfrm>
        </p:spPr>
        <p:txBody>
          <a:bodyPr/>
          <a:lstStyle/>
          <a:p>
            <a:pPr eaLnBrk="1" fontAlgn="auto" hangingPunct="1">
              <a:defRPr/>
            </a:pPr>
            <a:r>
              <a:rPr lang="en-GB" dirty="0" smtClean="0"/>
              <a:t>Achieving the Holy Grail</a:t>
            </a:r>
            <a:endParaRPr lang="en-GB" dirty="0"/>
          </a:p>
        </p:txBody>
      </p:sp>
      <p:pic>
        <p:nvPicPr>
          <p:cNvPr id="1331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898013">
            <a:off x="3059113" y="428625"/>
            <a:ext cx="2906712" cy="2179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913953">
            <a:off x="7188200" y="3582988"/>
            <a:ext cx="1298575" cy="90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899058">
            <a:off x="6538913" y="898525"/>
            <a:ext cx="1714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 rot="17100000">
            <a:off x="-820737" y="3017838"/>
            <a:ext cx="5327650" cy="1695450"/>
          </a:xfrm>
          <a:extLst/>
        </p:spPr>
        <p:txBody>
          <a:bodyPr lIns="90488" tIns="44450" rIns="90488" bIns="44450" anchor="ctr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Your ‘chuffed  chart</a:t>
            </a:r>
            <a:r>
              <a:rPr lang="en-US" sz="4800" dirty="0" smtClean="0"/>
              <a:t>’</a:t>
            </a:r>
            <a:endParaRPr lang="en-US" sz="4800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 rot="900000">
            <a:off x="3309938" y="858838"/>
            <a:ext cx="5343525" cy="5076825"/>
          </a:xfrm>
          <a:extLst/>
        </p:spPr>
        <p:txBody>
          <a:bodyPr lIns="90488" tIns="44450" rIns="90488" bIns="44450"/>
          <a:lstStyle/>
          <a:p>
            <a:pPr marL="365760" indent="-365760" eaLnBrk="1" fontAlgn="auto" hangingPunct="1">
              <a:defRPr/>
            </a:pPr>
            <a:r>
              <a:rPr lang="en-US" dirty="0" smtClean="0"/>
              <a:t>Think back 5 years…</a:t>
            </a:r>
            <a:endParaRPr lang="en-US" dirty="0"/>
          </a:p>
          <a:p>
            <a:pPr marL="731520" lvl="1" indent="-365760" eaLnBrk="1" fontAlgn="auto" hangingPunct="1">
              <a:defRPr/>
            </a:pPr>
            <a:r>
              <a:rPr lang="en-US" dirty="0"/>
              <a:t>what have you </a:t>
            </a:r>
            <a:r>
              <a:rPr lang="en-US" dirty="0" smtClean="0"/>
              <a:t>achieved?</a:t>
            </a:r>
            <a:endParaRPr lang="en-US" dirty="0"/>
          </a:p>
          <a:p>
            <a:pPr marL="731520" lvl="1" indent="-365760" eaLnBrk="1" fontAlgn="auto" hangingPunct="1">
              <a:defRPr/>
            </a:pPr>
            <a:endParaRPr lang="en-US" dirty="0" smtClean="0"/>
          </a:p>
          <a:p>
            <a:pPr marL="731520" lvl="1" indent="-365760" eaLnBrk="1" fontAlgn="auto" hangingPunct="1">
              <a:defRPr/>
            </a:pPr>
            <a:endParaRPr lang="en-US" dirty="0"/>
          </a:p>
          <a:p>
            <a:pPr marL="731520" lvl="1" indent="-365760" eaLnBrk="1" fontAlgn="auto" hangingPunct="1">
              <a:defRPr/>
            </a:pPr>
            <a:endParaRPr lang="en-US" dirty="0" smtClean="0"/>
          </a:p>
          <a:p>
            <a:pPr marL="731520" lvl="1" indent="-365760" eaLnBrk="1" fontAlgn="auto" hangingPunct="1">
              <a:defRPr/>
            </a:pPr>
            <a:endParaRPr lang="en-US" dirty="0"/>
          </a:p>
          <a:p>
            <a:pPr marL="731520" lvl="1" indent="-365760" eaLnBrk="1" fontAlgn="auto" hangingPunct="1">
              <a:defRPr/>
            </a:pPr>
            <a:endParaRPr lang="en-US" dirty="0" smtClean="0"/>
          </a:p>
          <a:p>
            <a:pPr marL="731520" lvl="1" indent="-365760" eaLnBrk="1" fontAlgn="auto" hangingPunct="1">
              <a:defRPr/>
            </a:pPr>
            <a:endParaRPr lang="en-US" dirty="0"/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 rot="919690">
            <a:off x="2665413" y="5051425"/>
            <a:ext cx="15113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i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5 years ago</a:t>
            </a:r>
          </a:p>
        </p:txBody>
      </p:sp>
      <p:sp>
        <p:nvSpPr>
          <p:cNvPr id="9220" name="Line 4"/>
          <p:cNvSpPr>
            <a:spLocks noChangeShapeType="1"/>
          </p:cNvSpPr>
          <p:nvPr/>
        </p:nvSpPr>
        <p:spPr bwMode="auto">
          <a:xfrm rot="919690">
            <a:off x="3270250" y="1770063"/>
            <a:ext cx="0" cy="295275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9221" name="Line 5"/>
          <p:cNvSpPr>
            <a:spLocks noChangeShapeType="1"/>
          </p:cNvSpPr>
          <p:nvPr/>
        </p:nvSpPr>
        <p:spPr bwMode="auto">
          <a:xfrm rot="919690">
            <a:off x="2779713" y="5413375"/>
            <a:ext cx="5616575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 rot="919690">
            <a:off x="7342188" y="6243638"/>
            <a:ext cx="863600" cy="368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i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Today</a:t>
            </a: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 rot="919690">
            <a:off x="3116263" y="1651000"/>
            <a:ext cx="792162" cy="584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sym typeface="Wingdings" pitchFamily="2" charset="2"/>
              </a:rPr>
              <a:t>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 rot="919690">
            <a:off x="2425700" y="4183063"/>
            <a:ext cx="863600" cy="584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sym typeface="Wingdings" pitchFamily="2" charset="2"/>
              </a:rPr>
              <a:t></a:t>
            </a:r>
          </a:p>
        </p:txBody>
      </p:sp>
      <p:sp>
        <p:nvSpPr>
          <p:cNvPr id="9226" name="Freeform 10"/>
          <p:cNvSpPr>
            <a:spLocks/>
          </p:cNvSpPr>
          <p:nvPr/>
        </p:nvSpPr>
        <p:spPr bwMode="auto">
          <a:xfrm rot="919690">
            <a:off x="3232150" y="2814638"/>
            <a:ext cx="5040313" cy="2376487"/>
          </a:xfrm>
          <a:custGeom>
            <a:avLst/>
            <a:gdLst>
              <a:gd name="T0" fmla="*/ 0 w 3175"/>
              <a:gd name="T1" fmla="*/ 2147483647 h 1497"/>
              <a:gd name="T2" fmla="*/ 836691958 w 3175"/>
              <a:gd name="T3" fmla="*/ 2147483647 h 1497"/>
              <a:gd name="T4" fmla="*/ 1754028924 w 3175"/>
              <a:gd name="T5" fmla="*/ 2147483647 h 1497"/>
              <a:gd name="T6" fmla="*/ 2147483647 w 3175"/>
              <a:gd name="T7" fmla="*/ 2147483647 h 1497"/>
              <a:gd name="T8" fmla="*/ 2147483647 w 3175"/>
              <a:gd name="T9" fmla="*/ 2033766460 h 1497"/>
              <a:gd name="T10" fmla="*/ 2147483647 w 3175"/>
              <a:gd name="T11" fmla="*/ 1980842396 h 1497"/>
              <a:gd name="T12" fmla="*/ 2147483647 w 3175"/>
              <a:gd name="T13" fmla="*/ 2147483647 h 1497"/>
              <a:gd name="T14" fmla="*/ 2147483647 w 3175"/>
              <a:gd name="T15" fmla="*/ 2109371131 h 1497"/>
              <a:gd name="T16" fmla="*/ 2147483647 w 3175"/>
              <a:gd name="T17" fmla="*/ 1486891875 h 1497"/>
              <a:gd name="T18" fmla="*/ 2147483647 w 3175"/>
              <a:gd name="T19" fmla="*/ 572076142 h 1497"/>
              <a:gd name="T20" fmla="*/ 2147483647 w 3175"/>
              <a:gd name="T21" fmla="*/ 0 h 149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175"/>
              <a:gd name="T34" fmla="*/ 0 h 1497"/>
              <a:gd name="T35" fmla="*/ 3175 w 3175"/>
              <a:gd name="T36" fmla="*/ 1497 h 1497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175" h="1497">
                <a:moveTo>
                  <a:pt x="0" y="1497"/>
                </a:moveTo>
                <a:cubicBezTo>
                  <a:pt x="55" y="1404"/>
                  <a:pt x="216" y="985"/>
                  <a:pt x="332" y="939"/>
                </a:cubicBezTo>
                <a:cubicBezTo>
                  <a:pt x="448" y="893"/>
                  <a:pt x="589" y="1189"/>
                  <a:pt x="696" y="1223"/>
                </a:cubicBezTo>
                <a:cubicBezTo>
                  <a:pt x="803" y="1257"/>
                  <a:pt x="881" y="1212"/>
                  <a:pt x="973" y="1143"/>
                </a:cubicBezTo>
                <a:cubicBezTo>
                  <a:pt x="1065" y="1074"/>
                  <a:pt x="1164" y="866"/>
                  <a:pt x="1250" y="807"/>
                </a:cubicBezTo>
                <a:cubicBezTo>
                  <a:pt x="1336" y="748"/>
                  <a:pt x="1404" y="739"/>
                  <a:pt x="1491" y="786"/>
                </a:cubicBezTo>
                <a:cubicBezTo>
                  <a:pt x="1578" y="833"/>
                  <a:pt x="1690" y="1080"/>
                  <a:pt x="1769" y="1089"/>
                </a:cubicBezTo>
                <a:cubicBezTo>
                  <a:pt x="1848" y="1098"/>
                  <a:pt x="1905" y="920"/>
                  <a:pt x="1965" y="837"/>
                </a:cubicBezTo>
                <a:cubicBezTo>
                  <a:pt x="2025" y="754"/>
                  <a:pt x="2044" y="692"/>
                  <a:pt x="2132" y="590"/>
                </a:cubicBezTo>
                <a:cubicBezTo>
                  <a:pt x="2220" y="488"/>
                  <a:pt x="2321" y="325"/>
                  <a:pt x="2495" y="227"/>
                </a:cubicBezTo>
                <a:cubicBezTo>
                  <a:pt x="2669" y="129"/>
                  <a:pt x="3062" y="38"/>
                  <a:pt x="3175" y="0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 rot="919690">
            <a:off x="3025775" y="3575050"/>
            <a:ext cx="503238" cy="6461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sym typeface="Wingdings" pitchFamily="2" charset="2"/>
              </a:rPr>
              <a:t></a:t>
            </a:r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 rot="919690">
            <a:off x="4471988" y="3744913"/>
            <a:ext cx="503237" cy="6477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sym typeface="Wingdings" pitchFamily="2" charset="2"/>
              </a:rPr>
              <a:t></a:t>
            </a:r>
          </a:p>
        </p:txBody>
      </p:sp>
      <p:sp>
        <p:nvSpPr>
          <p:cNvPr id="9229" name="Text Box 13"/>
          <p:cNvSpPr txBox="1">
            <a:spLocks noChangeArrowheads="1"/>
          </p:cNvSpPr>
          <p:nvPr/>
        </p:nvSpPr>
        <p:spPr bwMode="auto">
          <a:xfrm rot="919690">
            <a:off x="6083300" y="3590925"/>
            <a:ext cx="503238" cy="6461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sym typeface="Wingdings" pitchFamily="2" charset="2"/>
              </a:rPr>
              <a:t></a:t>
            </a:r>
          </a:p>
        </p:txBody>
      </p:sp>
      <p:sp>
        <p:nvSpPr>
          <p:cNvPr id="9230" name="Text Box 14"/>
          <p:cNvSpPr txBox="1">
            <a:spLocks noChangeArrowheads="1"/>
          </p:cNvSpPr>
          <p:nvPr/>
        </p:nvSpPr>
        <p:spPr bwMode="auto">
          <a:xfrm rot="919690">
            <a:off x="3595688" y="3975100"/>
            <a:ext cx="431800" cy="5857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2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sym typeface="Wingdings" pitchFamily="2" charset="2"/>
              </a:rPr>
              <a:t></a:t>
            </a:r>
          </a:p>
        </p:txBody>
      </p:sp>
      <p:sp>
        <p:nvSpPr>
          <p:cNvPr id="9231" name="Text Box 15"/>
          <p:cNvSpPr txBox="1">
            <a:spLocks noChangeArrowheads="1"/>
          </p:cNvSpPr>
          <p:nvPr/>
        </p:nvSpPr>
        <p:spPr bwMode="auto">
          <a:xfrm rot="919690">
            <a:off x="5289550" y="4065588"/>
            <a:ext cx="431800" cy="5857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2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sym typeface="Wingdings" pitchFamily="2" charset="2"/>
              </a:rPr>
              <a:t>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 autoUpdateAnimBg="0"/>
      <p:bldP spid="9222" grpId="0"/>
      <p:bldP spid="9220" grpId="0" animBg="1"/>
      <p:bldP spid="9221" grpId="0" animBg="1"/>
      <p:bldP spid="9223" grpId="0"/>
      <p:bldP spid="9224" grpId="0"/>
      <p:bldP spid="9225" grpId="0"/>
      <p:bldP spid="9226" grpId="0" animBg="1"/>
      <p:bldP spid="9227" grpId="0"/>
      <p:bldP spid="9228" grpId="0"/>
      <p:bldP spid="9229" grpId="0"/>
      <p:bldP spid="9230" grpId="0"/>
      <p:bldP spid="92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 rot="4500000">
            <a:off x="4985544" y="2085182"/>
            <a:ext cx="5121275" cy="143668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3600" dirty="0" smtClean="0"/>
              <a:t>What’s been important?</a:t>
            </a:r>
            <a:endParaRPr lang="en-GB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 rot="20700000">
            <a:off x="312738" y="1541463"/>
            <a:ext cx="2212975" cy="760412"/>
          </a:xfrm>
        </p:spPr>
        <p:txBody>
          <a:bodyPr/>
          <a:lstStyle/>
          <a:p>
            <a:pPr eaLnBrk="1" fontAlgn="auto" hangingPunct="1">
              <a:defRPr/>
            </a:pPr>
            <a:r>
              <a:rPr lang="en-GB" dirty="0" smtClean="0">
                <a:solidFill>
                  <a:schemeClr val="tx2"/>
                </a:solidFill>
              </a:rPr>
              <a:t>Issue</a:t>
            </a:r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 rot="20700000">
            <a:off x="565150" y="2301875"/>
            <a:ext cx="3143250" cy="3938588"/>
          </a:xfrm>
        </p:spPr>
        <p:txBody>
          <a:bodyPr/>
          <a:lstStyle/>
          <a:p>
            <a:pPr marL="365125" lvl="1" eaLnBrk="1" fontAlgn="auto" hangingPunct="1">
              <a:defRPr/>
            </a:pPr>
            <a:r>
              <a:rPr lang="en-GB" b="1" dirty="0"/>
              <a:t>Personal – non work</a:t>
            </a:r>
          </a:p>
          <a:p>
            <a:pPr marL="365125" lvl="1" eaLnBrk="1" fontAlgn="auto" hangingPunct="1">
              <a:defRPr/>
            </a:pPr>
            <a:r>
              <a:rPr lang="en-GB" b="1" dirty="0"/>
              <a:t>Career</a:t>
            </a:r>
          </a:p>
          <a:p>
            <a:pPr marL="365125" lvl="1" eaLnBrk="1" fontAlgn="auto" hangingPunct="1">
              <a:defRPr/>
            </a:pPr>
            <a:r>
              <a:rPr lang="en-GB" b="1" dirty="0"/>
              <a:t>Material wealth</a:t>
            </a:r>
          </a:p>
          <a:p>
            <a:pPr marL="365125" lvl="1" eaLnBrk="1" fontAlgn="auto" hangingPunct="1">
              <a:defRPr/>
            </a:pPr>
            <a:r>
              <a:rPr lang="en-GB" b="1" dirty="0"/>
              <a:t>Health</a:t>
            </a:r>
          </a:p>
          <a:p>
            <a:pPr marL="365125" lvl="1" eaLnBrk="1" fontAlgn="auto" hangingPunct="1">
              <a:defRPr/>
            </a:pPr>
            <a:r>
              <a:rPr lang="en-GB" b="1" dirty="0"/>
              <a:t>Learning</a:t>
            </a:r>
          </a:p>
          <a:p>
            <a:pPr marL="365125" lvl="1" eaLnBrk="1" fontAlgn="auto" hangingPunct="1">
              <a:defRPr/>
            </a:pPr>
            <a:r>
              <a:rPr lang="en-GB" b="1" dirty="0"/>
              <a:t>Spiritual / Cultural</a:t>
            </a:r>
          </a:p>
          <a:p>
            <a:pPr marL="365760" indent="-365760" eaLnBrk="1" fontAlgn="auto" hangingPunct="1">
              <a:defRPr/>
            </a:pP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 rot="20700000">
            <a:off x="3535363" y="687388"/>
            <a:ext cx="2214562" cy="752475"/>
          </a:xfrm>
        </p:spPr>
        <p:txBody>
          <a:bodyPr/>
          <a:lstStyle/>
          <a:p>
            <a:pPr eaLnBrk="1" fontAlgn="auto" hangingPunct="1">
              <a:defRPr/>
            </a:pPr>
            <a:r>
              <a:rPr lang="en-GB" dirty="0" smtClean="0">
                <a:solidFill>
                  <a:schemeClr val="tx2"/>
                </a:solidFill>
              </a:rPr>
              <a:t>Achievement</a:t>
            </a:r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 rot="20700000">
            <a:off x="3802063" y="1444625"/>
            <a:ext cx="2971800" cy="3956050"/>
          </a:xfrm>
        </p:spPr>
        <p:txBody>
          <a:bodyPr/>
          <a:lstStyle/>
          <a:p>
            <a:pPr marL="365760" indent="-365760" eaLnBrk="1" fontAlgn="auto" hangingPunct="1">
              <a:defRPr/>
            </a:pPr>
            <a:r>
              <a:rPr lang="en-GB" sz="2000" b="1" i="1" dirty="0" smtClean="0">
                <a:effectLst/>
              </a:rPr>
              <a:t>Home / family…</a:t>
            </a:r>
          </a:p>
          <a:p>
            <a:pPr marL="365760" indent="-365760" eaLnBrk="1" fontAlgn="auto" hangingPunct="1">
              <a:defRPr/>
            </a:pPr>
            <a:r>
              <a:rPr lang="en-GB" sz="2000" b="1" i="1" dirty="0" smtClean="0">
                <a:effectLst/>
              </a:rPr>
              <a:t>Development…</a:t>
            </a:r>
          </a:p>
          <a:p>
            <a:pPr marL="365760" indent="-365760" eaLnBrk="1" fontAlgn="auto" hangingPunct="1">
              <a:defRPr/>
            </a:pPr>
            <a:r>
              <a:rPr lang="en-GB" sz="2000" b="1" i="1" dirty="0" smtClean="0">
                <a:effectLst/>
              </a:rPr>
              <a:t>Modest purchase...</a:t>
            </a:r>
          </a:p>
          <a:p>
            <a:pPr marL="365760" indent="-365760" eaLnBrk="1" fontAlgn="auto" hangingPunct="1">
              <a:defRPr/>
            </a:pPr>
            <a:r>
              <a:rPr lang="en-GB" sz="2000" b="1" i="1" dirty="0" smtClean="0">
                <a:effectLst/>
              </a:rPr>
              <a:t>‘You time’…</a:t>
            </a:r>
          </a:p>
          <a:p>
            <a:pPr marL="365760" indent="-365760" eaLnBrk="1" fontAlgn="auto" hangingPunct="1">
              <a:defRPr/>
            </a:pPr>
            <a:r>
              <a:rPr lang="en-GB" sz="2000" b="1" i="1" dirty="0" smtClean="0">
                <a:effectLst/>
              </a:rPr>
              <a:t>What you know…</a:t>
            </a:r>
          </a:p>
          <a:p>
            <a:pPr marL="365760" indent="-365760" eaLnBrk="1" fontAlgn="auto" hangingPunct="1">
              <a:defRPr/>
            </a:pPr>
            <a:r>
              <a:rPr lang="en-GB" sz="2000" b="1" i="1" dirty="0" smtClean="0">
                <a:effectLst/>
              </a:rPr>
              <a:t>Social / community</a:t>
            </a:r>
          </a:p>
          <a:p>
            <a:pPr marL="365760" indent="-365760" eaLnBrk="1" fontAlgn="auto" hangingPunct="1">
              <a:defRPr/>
            </a:pPr>
            <a:endParaRPr lang="en-GB" dirty="0"/>
          </a:p>
        </p:txBody>
      </p:sp>
      <p:pic>
        <p:nvPicPr>
          <p:cNvPr id="2355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0" y="0"/>
            <a:ext cx="1714500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20147">
            <a:off x="352425" y="2681288"/>
            <a:ext cx="7181850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 rot="17100000">
            <a:off x="-634206" y="2921794"/>
            <a:ext cx="5065712" cy="1695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3600" dirty="0" smtClean="0"/>
              <a:t>What will be important?</a:t>
            </a:r>
            <a:endParaRPr lang="en-GB" sz="36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 rot="900000">
            <a:off x="3270250" y="941388"/>
            <a:ext cx="4659313" cy="3908425"/>
          </a:xfrm>
        </p:spPr>
        <p:txBody>
          <a:bodyPr/>
          <a:lstStyle/>
          <a:p>
            <a:pPr marL="365125" lvl="1" eaLnBrk="1" fontAlgn="auto" hangingPunct="1">
              <a:defRPr/>
            </a:pPr>
            <a:r>
              <a:rPr lang="en-GB" sz="2000" b="1" dirty="0"/>
              <a:t>Personal – non work</a:t>
            </a:r>
          </a:p>
          <a:p>
            <a:pPr marL="365125" lvl="1" eaLnBrk="1" fontAlgn="auto" hangingPunct="1">
              <a:defRPr/>
            </a:pPr>
            <a:r>
              <a:rPr lang="en-GB" sz="2000" b="1" dirty="0"/>
              <a:t>Career</a:t>
            </a:r>
          </a:p>
          <a:p>
            <a:pPr marL="365125" lvl="1" eaLnBrk="1" fontAlgn="auto" hangingPunct="1">
              <a:defRPr/>
            </a:pPr>
            <a:r>
              <a:rPr lang="en-GB" sz="2000" b="1" dirty="0"/>
              <a:t>Material wealth</a:t>
            </a:r>
          </a:p>
          <a:p>
            <a:pPr marL="365125" lvl="1" eaLnBrk="1" fontAlgn="auto" hangingPunct="1">
              <a:defRPr/>
            </a:pPr>
            <a:r>
              <a:rPr lang="en-GB" sz="2000" b="1" dirty="0"/>
              <a:t>Health</a:t>
            </a:r>
          </a:p>
          <a:p>
            <a:pPr marL="365125" lvl="1" eaLnBrk="1" fontAlgn="auto" hangingPunct="1">
              <a:defRPr/>
            </a:pPr>
            <a:r>
              <a:rPr lang="en-GB" sz="2000" b="1" dirty="0"/>
              <a:t>Learning</a:t>
            </a:r>
          </a:p>
          <a:p>
            <a:pPr marL="365125" lvl="1" eaLnBrk="1" fontAlgn="auto" hangingPunct="1">
              <a:defRPr/>
            </a:pPr>
            <a:r>
              <a:rPr lang="en-GB" sz="2000" b="1" dirty="0"/>
              <a:t>Spiritual / Cultural</a:t>
            </a:r>
          </a:p>
          <a:p>
            <a:pPr marL="365760" indent="-365760" eaLnBrk="1" fontAlgn="auto" hangingPunct="1">
              <a:defRPr/>
            </a:pP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4294967295"/>
          </p:nvPr>
        </p:nvSpPr>
        <p:spPr>
          <a:xfrm rot="830846">
            <a:off x="3622675" y="369888"/>
            <a:ext cx="2214563" cy="760412"/>
          </a:xfrm>
        </p:spPr>
        <p:txBody>
          <a:bodyPr/>
          <a:lstStyle/>
          <a:p>
            <a:pPr marL="365760" indent="-365760" eaLnBrk="1" fontAlgn="auto" hangingPunct="1">
              <a:defRPr/>
            </a:pPr>
            <a:r>
              <a:rPr lang="en-GB" dirty="0" smtClean="0">
                <a:solidFill>
                  <a:schemeClr val="tx2"/>
                </a:solidFill>
              </a:rPr>
              <a:t>Issue</a:t>
            </a:r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4294967295"/>
          </p:nvPr>
        </p:nvSpPr>
        <p:spPr>
          <a:xfrm rot="870409">
            <a:off x="6051550" y="1106488"/>
            <a:ext cx="3405188" cy="754062"/>
          </a:xfrm>
        </p:spPr>
        <p:txBody>
          <a:bodyPr/>
          <a:lstStyle/>
          <a:p>
            <a:pPr marL="365760" indent="-365760" eaLnBrk="1" fontAlgn="auto" hangingPunct="1">
              <a:defRPr/>
            </a:pPr>
            <a:r>
              <a:rPr lang="en-GB" dirty="0" smtClean="0">
                <a:solidFill>
                  <a:schemeClr val="tx2"/>
                </a:solidFill>
              </a:rPr>
              <a:t>12 month goals</a:t>
            </a:r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4294967295"/>
          </p:nvPr>
        </p:nvSpPr>
        <p:spPr>
          <a:xfrm rot="912748">
            <a:off x="5967413" y="1857375"/>
            <a:ext cx="3373437" cy="3956050"/>
          </a:xfrm>
        </p:spPr>
        <p:txBody>
          <a:bodyPr/>
          <a:lstStyle/>
          <a:p>
            <a:pPr marL="365760" indent="-365760" eaLnBrk="1" fontAlgn="auto" hangingPunct="1">
              <a:defRPr/>
            </a:pPr>
            <a:r>
              <a:rPr lang="en-GB" sz="2000" b="1" i="1" dirty="0" smtClean="0">
                <a:effectLst/>
              </a:rPr>
              <a:t>Plan finances…</a:t>
            </a:r>
          </a:p>
          <a:p>
            <a:pPr marL="365760" indent="-365760" eaLnBrk="1" fontAlgn="auto" hangingPunct="1">
              <a:defRPr/>
            </a:pPr>
            <a:r>
              <a:rPr lang="en-GB" sz="2000" b="1" i="1" dirty="0" smtClean="0">
                <a:effectLst/>
              </a:rPr>
              <a:t>Speed of Trust…</a:t>
            </a:r>
          </a:p>
          <a:p>
            <a:pPr marL="365760" indent="-365760" eaLnBrk="1" fontAlgn="auto" hangingPunct="1">
              <a:defRPr/>
            </a:pPr>
            <a:r>
              <a:rPr lang="en-GB" sz="2000" b="1" i="1" dirty="0" smtClean="0">
                <a:effectLst/>
              </a:rPr>
              <a:t>Chez Nous…</a:t>
            </a:r>
          </a:p>
          <a:p>
            <a:pPr marL="365760" indent="-365760" eaLnBrk="1" fontAlgn="auto" hangingPunct="1">
              <a:defRPr/>
            </a:pPr>
            <a:r>
              <a:rPr lang="en-GB" sz="2000" b="1" i="1" dirty="0" smtClean="0">
                <a:effectLst/>
              </a:rPr>
              <a:t>‘Protect the core’…</a:t>
            </a:r>
          </a:p>
          <a:p>
            <a:pPr marL="365760" indent="-365760" eaLnBrk="1" fontAlgn="auto" hangingPunct="1">
              <a:defRPr/>
            </a:pPr>
            <a:r>
              <a:rPr lang="en-GB" sz="2000" b="1" i="1" dirty="0" smtClean="0">
                <a:effectLst/>
              </a:rPr>
              <a:t>French conversation…</a:t>
            </a:r>
          </a:p>
          <a:p>
            <a:pPr marL="365760" indent="-365760" eaLnBrk="1" fontAlgn="auto" hangingPunct="1">
              <a:defRPr/>
            </a:pPr>
            <a:r>
              <a:rPr lang="en-GB" sz="2000" b="1" i="1" dirty="0" smtClean="0">
                <a:effectLst/>
              </a:rPr>
              <a:t>Village concert…</a:t>
            </a:r>
          </a:p>
          <a:p>
            <a:pPr marL="365760" indent="-365760" eaLnBrk="1" fontAlgn="auto" hangingPunct="1">
              <a:defRPr/>
            </a:pPr>
            <a:endParaRPr lang="en-GB" dirty="0"/>
          </a:p>
        </p:txBody>
      </p:sp>
      <p:pic>
        <p:nvPicPr>
          <p:cNvPr id="2560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38569">
            <a:off x="2747963" y="4572000"/>
            <a:ext cx="4954587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 rot="4500000">
            <a:off x="4971256" y="2077244"/>
            <a:ext cx="5138738" cy="14351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/>
              <a:t>Mac’s 10-point plan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 rot="20700000">
            <a:off x="1014413" y="1335088"/>
            <a:ext cx="2578100" cy="4840287"/>
          </a:xfrm>
        </p:spPr>
        <p:txBody>
          <a:bodyPr>
            <a:normAutofit fontScale="92500" lnSpcReduction="10000"/>
          </a:bodyPr>
          <a:lstStyle/>
          <a:p>
            <a:pPr marL="365760" indent="-365760" eaLnBrk="1" fontAlgn="auto" hangingPunct="1">
              <a:defRPr/>
            </a:pPr>
            <a:r>
              <a:rPr lang="en-GB" b="1" dirty="0">
                <a:effectLst/>
              </a:rPr>
              <a:t>Blur the boundaries</a:t>
            </a:r>
            <a:r>
              <a:rPr lang="en-GB" dirty="0">
                <a:effectLst/>
              </a:rPr>
              <a:t> </a:t>
            </a:r>
            <a:endParaRPr lang="en-GB" dirty="0" smtClean="0">
              <a:effectLst/>
            </a:endParaRPr>
          </a:p>
          <a:p>
            <a:pPr marL="365760" indent="-365760" eaLnBrk="1" fontAlgn="auto" hangingPunct="1">
              <a:defRPr/>
            </a:pPr>
            <a:r>
              <a:rPr lang="en-GB" b="1" dirty="0">
                <a:effectLst/>
              </a:rPr>
              <a:t>Manage expectations</a:t>
            </a:r>
            <a:r>
              <a:rPr lang="en-GB" dirty="0">
                <a:effectLst/>
              </a:rPr>
              <a:t> </a:t>
            </a:r>
            <a:endParaRPr lang="en-GB" dirty="0" smtClean="0">
              <a:effectLst/>
            </a:endParaRPr>
          </a:p>
          <a:p>
            <a:pPr marL="365760" indent="-365760" eaLnBrk="1" fontAlgn="auto" hangingPunct="1">
              <a:defRPr/>
            </a:pPr>
            <a:r>
              <a:rPr lang="en-GB" b="1" dirty="0">
                <a:effectLst/>
              </a:rPr>
              <a:t>Keep a clear head</a:t>
            </a:r>
            <a:r>
              <a:rPr lang="en-GB" dirty="0">
                <a:effectLst/>
              </a:rPr>
              <a:t> </a:t>
            </a:r>
            <a:endParaRPr lang="en-GB" dirty="0" smtClean="0">
              <a:effectLst/>
            </a:endParaRPr>
          </a:p>
          <a:p>
            <a:pPr marL="365760" indent="-365760" eaLnBrk="1" fontAlgn="auto" hangingPunct="1">
              <a:defRPr/>
            </a:pPr>
            <a:r>
              <a:rPr lang="en-GB" b="1" dirty="0">
                <a:effectLst/>
              </a:rPr>
              <a:t>Show your humanity</a:t>
            </a:r>
            <a:r>
              <a:rPr lang="en-GB" dirty="0">
                <a:effectLst/>
              </a:rPr>
              <a:t> </a:t>
            </a:r>
            <a:endParaRPr lang="en-GB" dirty="0" smtClean="0">
              <a:effectLst/>
            </a:endParaRPr>
          </a:p>
          <a:p>
            <a:pPr marL="365760" indent="-365760" eaLnBrk="1" fontAlgn="auto" hangingPunct="1">
              <a:defRPr/>
            </a:pPr>
            <a:r>
              <a:rPr lang="en-GB" b="1" dirty="0">
                <a:effectLst/>
              </a:rPr>
              <a:t>Set challenging goals</a:t>
            </a:r>
            <a:r>
              <a:rPr lang="en-GB" dirty="0">
                <a:effectLst/>
              </a:rPr>
              <a:t> </a:t>
            </a:r>
            <a:endParaRPr lang="en-GB" dirty="0" smtClean="0">
              <a:effectLst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 rot="20700000">
            <a:off x="3700463" y="617538"/>
            <a:ext cx="2581275" cy="4837112"/>
          </a:xfrm>
        </p:spPr>
        <p:txBody>
          <a:bodyPr>
            <a:normAutofit fontScale="92500" lnSpcReduction="10000"/>
          </a:bodyPr>
          <a:lstStyle/>
          <a:p>
            <a:pPr marL="365760" indent="-365760" eaLnBrk="1" fontAlgn="auto" hangingPunct="1">
              <a:defRPr/>
            </a:pPr>
            <a:r>
              <a:rPr lang="en-GB" b="1" dirty="0">
                <a:effectLst/>
              </a:rPr>
              <a:t>Talent transfer</a:t>
            </a:r>
            <a:r>
              <a:rPr lang="en-GB" dirty="0">
                <a:effectLst/>
              </a:rPr>
              <a:t> </a:t>
            </a:r>
            <a:endParaRPr lang="en-GB" dirty="0"/>
          </a:p>
          <a:p>
            <a:pPr marL="365760" indent="-365760" eaLnBrk="1" fontAlgn="auto" hangingPunct="1">
              <a:defRPr/>
            </a:pPr>
            <a:r>
              <a:rPr lang="en-GB" b="1" dirty="0" smtClean="0">
                <a:effectLst/>
              </a:rPr>
              <a:t>Get </a:t>
            </a:r>
            <a:r>
              <a:rPr lang="en-GB" b="1" dirty="0">
                <a:effectLst/>
              </a:rPr>
              <a:t>focused</a:t>
            </a:r>
            <a:r>
              <a:rPr lang="en-GB" dirty="0">
                <a:effectLst/>
              </a:rPr>
              <a:t> </a:t>
            </a:r>
            <a:endParaRPr lang="en-GB" dirty="0" smtClean="0">
              <a:effectLst/>
            </a:endParaRPr>
          </a:p>
          <a:p>
            <a:pPr marL="365760" indent="-365760" eaLnBrk="1" fontAlgn="auto" hangingPunct="1">
              <a:defRPr/>
            </a:pPr>
            <a:r>
              <a:rPr lang="en-GB" b="1" dirty="0">
                <a:effectLst/>
              </a:rPr>
              <a:t>Set a reasonable pace</a:t>
            </a:r>
            <a:r>
              <a:rPr lang="en-GB" dirty="0">
                <a:effectLst/>
              </a:rPr>
              <a:t> </a:t>
            </a:r>
            <a:endParaRPr lang="en-GB" dirty="0" smtClean="0">
              <a:effectLst/>
            </a:endParaRPr>
          </a:p>
          <a:p>
            <a:pPr marL="365760" indent="-365760" eaLnBrk="1" fontAlgn="auto" hangingPunct="1">
              <a:defRPr/>
            </a:pPr>
            <a:r>
              <a:rPr lang="en-GB" b="1" dirty="0">
                <a:effectLst/>
              </a:rPr>
              <a:t>Call time-out</a:t>
            </a:r>
            <a:r>
              <a:rPr lang="en-GB" dirty="0">
                <a:effectLst/>
              </a:rPr>
              <a:t> </a:t>
            </a:r>
            <a:endParaRPr lang="en-GB" dirty="0" smtClean="0">
              <a:effectLst/>
            </a:endParaRPr>
          </a:p>
          <a:p>
            <a:pPr marL="365760" indent="-365760" eaLnBrk="1" fontAlgn="auto" hangingPunct="1">
              <a:defRPr/>
            </a:pPr>
            <a:r>
              <a:rPr lang="en-GB" b="1" dirty="0">
                <a:effectLst/>
              </a:rPr>
              <a:t>Share goals</a:t>
            </a:r>
            <a:r>
              <a:rPr lang="en-GB" dirty="0">
                <a:effectLst/>
              </a:rPr>
              <a:t> </a:t>
            </a:r>
            <a:endParaRPr lang="en-GB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892960">
            <a:off x="3167063" y="114300"/>
            <a:ext cx="2955925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0700000">
            <a:off x="547688" y="3632200"/>
            <a:ext cx="5984875" cy="16065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/>
              <a:t>Life-Work Balance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0700000">
            <a:off x="2201863" y="5027613"/>
            <a:ext cx="4654550" cy="1128712"/>
          </a:xfrm>
        </p:spPr>
        <p:txBody>
          <a:bodyPr/>
          <a:lstStyle/>
          <a:p>
            <a:pPr eaLnBrk="1" fontAlgn="auto" hangingPunct="1">
              <a:defRPr/>
            </a:pPr>
            <a:r>
              <a:rPr lang="en-GB" dirty="0" smtClean="0"/>
              <a:t>Achieving the Holy Grail</a:t>
            </a:r>
          </a:p>
          <a:p>
            <a:pPr eaLnBrk="1" fontAlgn="auto" hangingPunct="1">
              <a:defRPr/>
            </a:pPr>
            <a:r>
              <a:rPr lang="en-GB" dirty="0" smtClean="0"/>
              <a:t>… it’s in your hands!</a:t>
            </a:r>
            <a:endParaRPr lang="en-GB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/>
          </a:blip>
          <a:srcRect l="15504" t="2045" r="17354" b="-2045"/>
          <a:stretch/>
        </p:blipFill>
        <p:spPr bwMode="auto">
          <a:xfrm rot="18857485">
            <a:off x="3890018" y="832402"/>
            <a:ext cx="1748018" cy="2096584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  <p:pic>
        <p:nvPicPr>
          <p:cNvPr id="2765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913953">
            <a:off x="7188200" y="3582988"/>
            <a:ext cx="1298575" cy="90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899058">
            <a:off x="6538913" y="898525"/>
            <a:ext cx="1714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892960">
            <a:off x="3152775" y="114300"/>
            <a:ext cx="2955925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7" name="TextBox 3"/>
          <p:cNvSpPr txBox="1">
            <a:spLocks noChangeArrowheads="1"/>
          </p:cNvSpPr>
          <p:nvPr/>
        </p:nvSpPr>
        <p:spPr bwMode="auto">
          <a:xfrm>
            <a:off x="6732588" y="2565400"/>
            <a:ext cx="23034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GB" sz="2000">
                <a:latin typeface="Rockwell" pitchFamily="18" charset="0"/>
              </a:rPr>
              <a:t>mac@daw.co.uk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7100000">
            <a:off x="-634206" y="2921794"/>
            <a:ext cx="5065712" cy="1695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/>
              <a:t>Our session plan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900000">
            <a:off x="3465513" y="1062038"/>
            <a:ext cx="5445125" cy="5076825"/>
          </a:xfrm>
        </p:spPr>
        <p:txBody>
          <a:bodyPr/>
          <a:lstStyle/>
          <a:p>
            <a:pPr marL="365760" indent="-365760" eaLnBrk="1" fontAlgn="auto" hangingPunct="1">
              <a:defRPr/>
            </a:pPr>
            <a:r>
              <a:rPr lang="en-GB" dirty="0" smtClean="0"/>
              <a:t>What is it…?</a:t>
            </a:r>
          </a:p>
          <a:p>
            <a:pPr marL="365760" indent="-365760" eaLnBrk="1" fontAlgn="auto" hangingPunct="1">
              <a:defRPr/>
            </a:pPr>
            <a:r>
              <a:rPr lang="en-GB" dirty="0" smtClean="0"/>
              <a:t>What’s the reality…?</a:t>
            </a:r>
          </a:p>
          <a:p>
            <a:pPr marL="365760" indent="-365760" eaLnBrk="1" fontAlgn="auto" hangingPunct="1">
              <a:defRPr/>
            </a:pPr>
            <a:r>
              <a:rPr lang="en-GB" dirty="0" smtClean="0"/>
              <a:t>What’s the benefit…?</a:t>
            </a:r>
          </a:p>
          <a:p>
            <a:pPr marL="365760" indent="-365760" eaLnBrk="1" fontAlgn="auto" hangingPunct="1">
              <a:defRPr/>
            </a:pPr>
            <a:r>
              <a:rPr lang="en-GB" dirty="0" smtClean="0"/>
              <a:t>What’s my (your) situation…?</a:t>
            </a:r>
          </a:p>
          <a:p>
            <a:pPr marL="365760" indent="-365760" eaLnBrk="1" fontAlgn="auto" hangingPunct="1">
              <a:defRPr/>
            </a:pPr>
            <a:r>
              <a:rPr lang="en-GB" dirty="0" smtClean="0"/>
              <a:t>Mac’s ten-point plan…?</a:t>
            </a:r>
            <a:endParaRPr lang="en-GB" dirty="0"/>
          </a:p>
        </p:txBody>
      </p:sp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75574">
            <a:off x="6078538" y="-79375"/>
            <a:ext cx="3378200" cy="286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4500000">
            <a:off x="5176043" y="2231232"/>
            <a:ext cx="4818063" cy="14351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/>
              <a:t>Work-Life Balance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20700000">
            <a:off x="844550" y="998538"/>
            <a:ext cx="5343525" cy="3887787"/>
          </a:xfrm>
        </p:spPr>
        <p:txBody>
          <a:bodyPr>
            <a:normAutofit fontScale="85000" lnSpcReduction="10000"/>
          </a:bodyPr>
          <a:lstStyle/>
          <a:p>
            <a:pPr marL="365760" indent="-365760" eaLnBrk="1" fontAlgn="auto" hangingPunct="1">
              <a:defRPr/>
            </a:pPr>
            <a:r>
              <a:rPr lang="en-GB" b="1" dirty="0">
                <a:effectLst/>
                <a:latin typeface="Calibri"/>
                <a:ea typeface="Calibri"/>
                <a:cs typeface="Times New Roman"/>
              </a:rPr>
              <a:t>Work–life balance</a:t>
            </a:r>
            <a:r>
              <a:rPr lang="en-GB" dirty="0">
                <a:effectLst/>
                <a:latin typeface="Calibri"/>
                <a:ea typeface="Calibri"/>
                <a:cs typeface="Times New Roman"/>
              </a:rPr>
              <a:t> is a broad concept including proper prioritizing between </a:t>
            </a:r>
            <a:r>
              <a:rPr lang="en-GB" dirty="0" smtClean="0">
                <a:effectLst/>
                <a:latin typeface="Calibri"/>
                <a:ea typeface="Calibri"/>
                <a:cs typeface="Times New Roman"/>
              </a:rPr>
              <a:t>“work” </a:t>
            </a:r>
            <a:r>
              <a:rPr lang="en-GB" dirty="0">
                <a:effectLst/>
                <a:latin typeface="Calibri"/>
                <a:ea typeface="Calibri"/>
                <a:cs typeface="Times New Roman"/>
              </a:rPr>
              <a:t>(</a:t>
            </a:r>
            <a:r>
              <a:rPr lang="en-GB" u="sng" dirty="0">
                <a:solidFill>
                  <a:srgbClr val="0000FF"/>
                </a:solidFill>
                <a:effectLst/>
                <a:latin typeface="Calibri"/>
                <a:ea typeface="Calibri"/>
                <a:cs typeface="Times New Roman"/>
                <a:hlinkClick r:id="rId2" tooltip="Career"/>
              </a:rPr>
              <a:t>career</a:t>
            </a:r>
            <a:r>
              <a:rPr lang="en-GB" dirty="0">
                <a:effectLst/>
                <a:latin typeface="Calibri"/>
                <a:ea typeface="Calibri"/>
                <a:cs typeface="Times New Roman"/>
              </a:rPr>
              <a:t> and </a:t>
            </a:r>
            <a:r>
              <a:rPr lang="en-GB" u="sng" dirty="0">
                <a:solidFill>
                  <a:srgbClr val="0000FF"/>
                </a:solidFill>
                <a:effectLst/>
                <a:latin typeface="Calibri"/>
                <a:ea typeface="Calibri"/>
                <a:cs typeface="Times New Roman"/>
                <a:hlinkClick r:id="rId3" tooltip="Ambition"/>
              </a:rPr>
              <a:t>ambition</a:t>
            </a:r>
            <a:r>
              <a:rPr lang="en-GB" dirty="0">
                <a:effectLst/>
                <a:latin typeface="Calibri"/>
                <a:ea typeface="Calibri"/>
                <a:cs typeface="Times New Roman"/>
              </a:rPr>
              <a:t>) on one hand and </a:t>
            </a:r>
            <a:r>
              <a:rPr lang="en-GB" dirty="0" smtClean="0">
                <a:effectLst/>
                <a:latin typeface="Calibri"/>
                <a:ea typeface="Calibri"/>
                <a:cs typeface="Times New Roman"/>
              </a:rPr>
              <a:t>“life” </a:t>
            </a:r>
            <a:r>
              <a:rPr lang="en-GB" dirty="0">
                <a:effectLst/>
                <a:latin typeface="Calibri"/>
                <a:ea typeface="Calibri"/>
                <a:cs typeface="Times New Roman"/>
              </a:rPr>
              <a:t>(</a:t>
            </a:r>
            <a:r>
              <a:rPr lang="en-GB" u="sng" dirty="0">
                <a:solidFill>
                  <a:srgbClr val="0000FF"/>
                </a:solidFill>
                <a:effectLst/>
                <a:latin typeface="Calibri"/>
                <a:ea typeface="Calibri"/>
                <a:cs typeface="Times New Roman"/>
                <a:hlinkClick r:id="rId4" tooltip="Health"/>
              </a:rPr>
              <a:t>Health</a:t>
            </a:r>
            <a:r>
              <a:rPr lang="en-GB" dirty="0">
                <a:effectLst/>
                <a:latin typeface="Calibri"/>
                <a:ea typeface="Calibri"/>
                <a:cs typeface="Times New Roman"/>
              </a:rPr>
              <a:t>, </a:t>
            </a:r>
            <a:r>
              <a:rPr lang="en-GB" u="sng" dirty="0">
                <a:solidFill>
                  <a:srgbClr val="0000FF"/>
                </a:solidFill>
                <a:effectLst/>
                <a:latin typeface="Calibri"/>
                <a:ea typeface="Calibri"/>
                <a:cs typeface="Times New Roman"/>
                <a:hlinkClick r:id="rId5" tooltip="Pleasure"/>
              </a:rPr>
              <a:t>pleasure</a:t>
            </a:r>
            <a:r>
              <a:rPr lang="en-GB" dirty="0">
                <a:effectLst/>
                <a:latin typeface="Calibri"/>
                <a:ea typeface="Calibri"/>
                <a:cs typeface="Times New Roman"/>
              </a:rPr>
              <a:t>, </a:t>
            </a:r>
            <a:r>
              <a:rPr lang="en-GB" u="sng" dirty="0">
                <a:solidFill>
                  <a:srgbClr val="0000FF"/>
                </a:solidFill>
                <a:effectLst/>
                <a:latin typeface="Calibri"/>
                <a:ea typeface="Calibri"/>
                <a:cs typeface="Times New Roman"/>
                <a:hlinkClick r:id="rId6" tooltip="Leisure"/>
              </a:rPr>
              <a:t>leisure</a:t>
            </a:r>
            <a:r>
              <a:rPr lang="en-GB" dirty="0">
                <a:effectLst/>
                <a:latin typeface="Calibri"/>
                <a:ea typeface="Calibri"/>
                <a:cs typeface="Times New Roman"/>
              </a:rPr>
              <a:t>, </a:t>
            </a:r>
            <a:r>
              <a:rPr lang="en-GB" u="sng" dirty="0">
                <a:solidFill>
                  <a:srgbClr val="0000FF"/>
                </a:solidFill>
                <a:effectLst/>
                <a:latin typeface="Calibri"/>
                <a:ea typeface="Calibri"/>
                <a:cs typeface="Times New Roman"/>
                <a:hlinkClick r:id="rId7" tooltip="Family"/>
              </a:rPr>
              <a:t>family</a:t>
            </a:r>
            <a:r>
              <a:rPr lang="en-GB" dirty="0">
                <a:effectLst/>
                <a:latin typeface="Calibri"/>
                <a:ea typeface="Calibri"/>
                <a:cs typeface="Times New Roman"/>
              </a:rPr>
              <a:t> and </a:t>
            </a:r>
            <a:r>
              <a:rPr lang="en-GB" u="sng" dirty="0">
                <a:solidFill>
                  <a:srgbClr val="0000FF"/>
                </a:solidFill>
                <a:effectLst/>
                <a:latin typeface="Calibri"/>
                <a:ea typeface="Calibri"/>
                <a:cs typeface="Times New Roman"/>
                <a:hlinkClick r:id="rId8" tooltip="Spirituality"/>
              </a:rPr>
              <a:t>spiritual development</a:t>
            </a:r>
            <a:r>
              <a:rPr lang="en-GB" dirty="0">
                <a:effectLst/>
                <a:latin typeface="Calibri"/>
                <a:ea typeface="Calibri"/>
                <a:cs typeface="Times New Roman"/>
              </a:rPr>
              <a:t>) on the other. Related, though broader, terms include </a:t>
            </a:r>
            <a:r>
              <a:rPr lang="en-GB" dirty="0" smtClean="0">
                <a:effectLst/>
                <a:latin typeface="Calibri"/>
                <a:ea typeface="Calibri"/>
                <a:cs typeface="Times New Roman"/>
              </a:rPr>
              <a:t>“lifestyle balance” </a:t>
            </a:r>
            <a:r>
              <a:rPr lang="en-GB" dirty="0">
                <a:effectLst/>
                <a:latin typeface="Calibri"/>
                <a:ea typeface="Calibri"/>
                <a:cs typeface="Times New Roman"/>
              </a:rPr>
              <a:t>and </a:t>
            </a:r>
            <a:r>
              <a:rPr lang="en-GB" dirty="0" smtClean="0">
                <a:effectLst/>
                <a:latin typeface="Calibri"/>
                <a:ea typeface="Calibri"/>
                <a:cs typeface="Times New Roman"/>
              </a:rPr>
              <a:t>“life balance”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 rot="20700000">
            <a:off x="3216275" y="5145088"/>
            <a:ext cx="3930650" cy="987425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sz="2000" i="1" smtClean="0">
                <a:effectLst/>
              </a:rPr>
              <a:t>From Wikipedia,</a:t>
            </a:r>
          </a:p>
          <a:p>
            <a:pPr eaLnBrk="1" hangingPunct="1"/>
            <a:r>
              <a:rPr lang="en-GB" sz="2000" i="1" smtClean="0">
                <a:effectLst/>
              </a:rPr>
              <a:t>– the free encyclopaedia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90186">
            <a:off x="3170238" y="2601913"/>
            <a:ext cx="5538787" cy="315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7100000">
            <a:off x="-634206" y="2921794"/>
            <a:ext cx="5065712" cy="1695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/>
              <a:t>The reality…</a:t>
            </a:r>
            <a:endParaRPr lang="en-GB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7100000">
            <a:off x="-842169" y="3082132"/>
            <a:ext cx="5395913" cy="1695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/>
              <a:t>5 million people…</a:t>
            </a:r>
            <a:br>
              <a:rPr lang="en-GB" dirty="0" smtClean="0"/>
            </a:br>
            <a:r>
              <a:rPr lang="en-GB" sz="2400" dirty="0" smtClean="0">
                <a:solidFill>
                  <a:srgbClr val="FF0000"/>
                </a:solidFill>
              </a:rPr>
              <a:t>7.2 hours a week worth £5402 each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900000">
            <a:off x="3479800" y="960438"/>
            <a:ext cx="4657725" cy="5076825"/>
          </a:xfrm>
        </p:spPr>
        <p:txBody>
          <a:bodyPr/>
          <a:lstStyle/>
          <a:p>
            <a:pPr marL="365760" indent="-365760" eaLnBrk="1" fontAlgn="auto" hangingPunct="1">
              <a:defRPr/>
            </a:pPr>
            <a:r>
              <a:rPr lang="en-GB" dirty="0">
                <a:effectLst/>
              </a:rPr>
              <a:t>The number of people working 'extreme' unpaid overtime of more than ten hours a week increased by 14,000 to nearly 900,000 last year, according a new analysis of official statistics published </a:t>
            </a:r>
            <a:r>
              <a:rPr lang="en-GB" dirty="0" smtClean="0">
                <a:effectLst/>
              </a:rPr>
              <a:t>by </a:t>
            </a:r>
            <a:r>
              <a:rPr lang="en-GB" dirty="0">
                <a:effectLst/>
              </a:rPr>
              <a:t>the TUC to mark </a:t>
            </a:r>
            <a:r>
              <a:rPr lang="en-GB" i="1" dirty="0">
                <a:effectLst/>
              </a:rPr>
              <a:t>Work Your Proper Hours Day (</a:t>
            </a:r>
            <a:r>
              <a:rPr lang="en-GB" dirty="0">
                <a:effectLst/>
              </a:rPr>
              <a:t>WYPHD).</a:t>
            </a:r>
          </a:p>
          <a:p>
            <a:pPr marL="365760" indent="-365760" eaLnBrk="1" fontAlgn="auto" hangingPunct="1">
              <a:defRPr/>
            </a:pPr>
            <a:endParaRPr lang="en-GB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16609">
            <a:off x="477838" y="1127125"/>
            <a:ext cx="2547937" cy="254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 rot="900000">
            <a:off x="3479800" y="960438"/>
            <a:ext cx="4657725" cy="5076825"/>
          </a:xfrm>
        </p:spPr>
        <p:txBody>
          <a:bodyPr/>
          <a:lstStyle/>
          <a:p>
            <a:pPr marL="365760" indent="-365760" eaLnBrk="1" fontAlgn="auto" hangingPunct="1">
              <a:defRPr/>
            </a:pPr>
            <a:r>
              <a:rPr lang="en-GB" b="1" dirty="0" smtClean="0">
                <a:effectLst/>
              </a:rPr>
              <a:t>Work </a:t>
            </a:r>
            <a:r>
              <a:rPr lang="en-GB" b="1" dirty="0">
                <a:effectLst/>
              </a:rPr>
              <a:t>is about a search for daily meaning as well as daily bread, for recognition as well as cash, for astonishment rather than torpor, in short, for a sort of life – rather than a Monday through Friday sort of </a:t>
            </a:r>
            <a:r>
              <a:rPr lang="en-GB" b="1" dirty="0" smtClean="0">
                <a:effectLst/>
              </a:rPr>
              <a:t>dying…”</a:t>
            </a:r>
          </a:p>
          <a:p>
            <a:pPr marL="0" indent="0" eaLnBrk="1" fontAlgn="auto" hangingPunct="1">
              <a:buFont typeface="Wingdings" pitchFamily="2" charset="2"/>
              <a:buNone/>
              <a:defRPr/>
            </a:pPr>
            <a:r>
              <a:rPr lang="en-GB" dirty="0"/>
              <a:t>Studs </a:t>
            </a:r>
            <a:r>
              <a:rPr lang="en-GB" dirty="0" err="1"/>
              <a:t>Terkel</a:t>
            </a:r>
            <a:endParaRPr lang="en-GB" dirty="0">
              <a:effectLst/>
            </a:endParaRPr>
          </a:p>
          <a:p>
            <a:pPr marL="365760" indent="-365760" eaLnBrk="1" fontAlgn="auto" hangingPunct="1">
              <a:defRPr/>
            </a:pPr>
            <a:endParaRPr lang="en-GB" dirty="0"/>
          </a:p>
        </p:txBody>
      </p:sp>
      <p:pic>
        <p:nvPicPr>
          <p:cNvPr id="1843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52521">
            <a:off x="5656263" y="5140325"/>
            <a:ext cx="817562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7100000">
            <a:off x="-831850" y="3073400"/>
            <a:ext cx="5378450" cy="1695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3600" dirty="0" smtClean="0"/>
              <a:t>Poor Work-Life Balance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900000">
            <a:off x="3373438" y="1012825"/>
            <a:ext cx="5167312" cy="5822950"/>
          </a:xfrm>
        </p:spPr>
        <p:txBody>
          <a:bodyPr/>
          <a:lstStyle/>
          <a:p>
            <a:pPr marL="365760" indent="-365760" eaLnBrk="1" fontAlgn="auto" hangingPunct="1">
              <a:defRPr/>
            </a:pPr>
            <a:r>
              <a:rPr lang="en-GB" dirty="0">
                <a:effectLst/>
              </a:rPr>
              <a:t>Higher rates of absenteeism </a:t>
            </a:r>
          </a:p>
          <a:p>
            <a:pPr marL="365760" indent="-365760" eaLnBrk="1" fontAlgn="auto" hangingPunct="1">
              <a:defRPr/>
            </a:pPr>
            <a:r>
              <a:rPr lang="en-GB" dirty="0">
                <a:effectLst/>
              </a:rPr>
              <a:t>Higher rates of staff turnover</a:t>
            </a:r>
          </a:p>
          <a:p>
            <a:pPr marL="365760" indent="-365760" eaLnBrk="1" fontAlgn="auto" hangingPunct="1">
              <a:defRPr/>
            </a:pPr>
            <a:r>
              <a:rPr lang="en-GB" dirty="0">
                <a:effectLst/>
              </a:rPr>
              <a:t>Reduced productivity</a:t>
            </a:r>
          </a:p>
          <a:p>
            <a:pPr marL="365760" indent="-365760" eaLnBrk="1" fontAlgn="auto" hangingPunct="1">
              <a:defRPr/>
            </a:pPr>
            <a:r>
              <a:rPr lang="en-GB" dirty="0">
                <a:effectLst/>
              </a:rPr>
              <a:t>Decreased job satisfaction</a:t>
            </a:r>
          </a:p>
          <a:p>
            <a:pPr marL="365760" indent="-365760" eaLnBrk="1" fontAlgn="auto" hangingPunct="1">
              <a:defRPr/>
            </a:pPr>
            <a:r>
              <a:rPr lang="en-GB" dirty="0" smtClean="0">
                <a:effectLst/>
              </a:rPr>
              <a:t>Rising </a:t>
            </a:r>
            <a:r>
              <a:rPr lang="en-GB" dirty="0">
                <a:effectLst/>
              </a:rPr>
              <a:t>healthcare costs</a:t>
            </a:r>
          </a:p>
          <a:p>
            <a:pPr marL="365760" indent="-365760" eaLnBrk="1" fontAlgn="auto" hangingPunct="1">
              <a:defRPr/>
            </a:pPr>
            <a:r>
              <a:rPr lang="en-GB" dirty="0" smtClean="0">
                <a:effectLst/>
              </a:rPr>
              <a:t>Lower levels of organisational commitment and loyalty</a:t>
            </a:r>
          </a:p>
          <a:p>
            <a:pPr marL="0" indent="0" eaLnBrk="1" fontAlgn="auto" hangingPunct="1">
              <a:buFont typeface="Wingdings" pitchFamily="2" charset="2"/>
              <a:buNone/>
              <a:defRPr/>
            </a:pPr>
            <a:r>
              <a:rPr lang="en-GB" dirty="0" smtClean="0">
                <a:effectLst/>
              </a:rPr>
              <a:t>= Poor customer service</a:t>
            </a:r>
          </a:p>
          <a:p>
            <a:pPr marL="0" indent="0" eaLnBrk="1" fontAlgn="auto" hangingPunct="1">
              <a:buFont typeface="Wingdings" pitchFamily="2" charset="2"/>
              <a:buNone/>
              <a:defRPr/>
            </a:pPr>
            <a:endParaRPr lang="en-GB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10429">
            <a:off x="574675" y="2486025"/>
            <a:ext cx="8024813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58" t="5560" r="34470" b="12396"/>
          <a:stretch>
            <a:fillRect/>
          </a:stretch>
        </p:blipFill>
        <p:spPr bwMode="auto">
          <a:xfrm rot="910429">
            <a:off x="3168650" y="627063"/>
            <a:ext cx="3563938" cy="570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98590">
            <a:off x="3525838" y="1381125"/>
            <a:ext cx="4770437" cy="423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7100000">
            <a:off x="-882650" y="3119438"/>
            <a:ext cx="5465763" cy="169068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3600" dirty="0" smtClean="0"/>
              <a:t>A larger slice of the cake</a:t>
            </a:r>
            <a:endParaRPr lang="en-GB" sz="3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ilter">
  <a:themeElements>
    <a:clrScheme name="Kilter">
      <a:dk1>
        <a:sysClr val="windowText" lastClr="000000"/>
      </a:dk1>
      <a:lt1>
        <a:sysClr val="window" lastClr="FFFFFF"/>
      </a:lt1>
      <a:dk2>
        <a:srgbClr val="318FC5"/>
      </a:dk2>
      <a:lt2>
        <a:srgbClr val="AEE8FB"/>
      </a:lt2>
      <a:accent1>
        <a:srgbClr val="76C5EF"/>
      </a:accent1>
      <a:accent2>
        <a:srgbClr val="FEA022"/>
      </a:accent2>
      <a:accent3>
        <a:srgbClr val="FF6700"/>
      </a:accent3>
      <a:accent4>
        <a:srgbClr val="70A525"/>
      </a:accent4>
      <a:accent5>
        <a:srgbClr val="A5D848"/>
      </a:accent5>
      <a:accent6>
        <a:srgbClr val="20768C"/>
      </a:accent6>
      <a:hlink>
        <a:srgbClr val="7AB6E8"/>
      </a:hlink>
      <a:folHlink>
        <a:srgbClr val="83B0D3"/>
      </a:folHlink>
    </a:clrScheme>
    <a:fontScheme name="Kilter">
      <a:majorFont>
        <a:latin typeface="Rockwell"/>
        <a:ea typeface=""/>
        <a:cs typeface=""/>
        <a:font script="Grek" typeface="Cambria"/>
        <a:font script="Cyrl" typeface="Cambria"/>
        <a:font script="Jpan" typeface="HGS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S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ilter">
      <a:fillStyleLst>
        <a:solidFill>
          <a:schemeClr val="phClr"/>
        </a:solidFill>
        <a:gradFill rotWithShape="1">
          <a:gsLst>
            <a:gs pos="0">
              <a:schemeClr val="phClr">
                <a:tint val="14000"/>
                <a:satMod val="180000"/>
                <a:lumMod val="100000"/>
              </a:schemeClr>
            </a:gs>
            <a:gs pos="42000">
              <a:schemeClr val="phClr">
                <a:tint val="40000"/>
                <a:satMod val="160000"/>
                <a:lumMod val="94000"/>
              </a:schemeClr>
            </a:gs>
            <a:gs pos="100000">
              <a:schemeClr val="phClr">
                <a:tint val="94000"/>
                <a:satMod val="140000"/>
              </a:schemeClr>
            </a:gs>
          </a:gsLst>
          <a:lin ang="5160000" scaled="1"/>
        </a:gradFill>
        <a:gradFill rotWithShape="1">
          <a:gsLst>
            <a:gs pos="38000">
              <a:schemeClr val="phClr">
                <a:satMod val="120000"/>
              </a:schemeClr>
            </a:gs>
            <a:gs pos="100000">
              <a:schemeClr val="phClr">
                <a:shade val="60000"/>
                <a:satMod val="180000"/>
                <a:lumMod val="70000"/>
              </a:schemeClr>
            </a:gs>
          </a:gsLst>
          <a:lin ang="4680000" scaled="0"/>
        </a:gradFill>
      </a:fillStyleLst>
      <a:lnStyleLst>
        <a:ln w="12700" cap="flat" cmpd="sng" algn="ctr">
          <a:solidFill>
            <a:schemeClr val="phClr">
              <a:shade val="50000"/>
            </a:schemeClr>
          </a:solidFill>
          <a:prstDash val="solid"/>
        </a:ln>
        <a:ln w="2540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762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152400" h="63500" prst="softRound"/>
          </a:sp3d>
        </a:effectStyle>
        <a:effectStyle>
          <a:effectLst>
            <a:outerShdw blurRad="107950" dist="12700" dir="5040000" rotWithShape="0">
              <a:srgbClr val="000000">
                <a:alpha val="5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h="63500" prst="softRound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atMod val="140000"/>
                <a:lumMod val="120000"/>
              </a:schemeClr>
            </a:gs>
            <a:gs pos="100000">
              <a:schemeClr val="phClr">
                <a:tint val="95000"/>
                <a:shade val="70000"/>
                <a:satMod val="180000"/>
                <a:lumMod val="82000"/>
              </a:schemeClr>
            </a:gs>
          </a:gsLst>
          <a:path path="circle">
            <a:fillToRect l="25000" t="25000" r="25000" b="25000"/>
          </a:path>
        </a:gradFill>
        <a:gradFill rotWithShape="1">
          <a:gsLst>
            <a:gs pos="0">
              <a:schemeClr val="phClr">
                <a:tint val="94000"/>
                <a:satMod val="140000"/>
                <a:lumMod val="120000"/>
              </a:schemeClr>
            </a:gs>
            <a:gs pos="100000">
              <a:schemeClr val="phClr">
                <a:tint val="97000"/>
                <a:shade val="70000"/>
                <a:satMod val="190000"/>
                <a:lumMod val="72000"/>
              </a:schemeClr>
            </a:gs>
          </a:gsLst>
          <a:path path="circle">
            <a:fillToRect l="50000" t="50000" r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TC101859865[[fn=Kilter]]</Template>
  <TotalTime>1505</TotalTime>
  <Words>385</Words>
  <Application>Microsoft Office PowerPoint</Application>
  <PresentationFormat>On-screen Show (4:3)</PresentationFormat>
  <Paragraphs>87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Rockwell</vt:lpstr>
      <vt:lpstr>Wingdings</vt:lpstr>
      <vt:lpstr>Calibri</vt:lpstr>
      <vt:lpstr>Times New Roman</vt:lpstr>
      <vt:lpstr>Kilter</vt:lpstr>
      <vt:lpstr>Life-Work Balance</vt:lpstr>
      <vt:lpstr>Our session plan</vt:lpstr>
      <vt:lpstr>Work-Life Balance</vt:lpstr>
      <vt:lpstr>The reality…</vt:lpstr>
      <vt:lpstr>5 million people… 7.2 hours a week worth £5402 each</vt:lpstr>
      <vt:lpstr>PowerPoint Presentation</vt:lpstr>
      <vt:lpstr>Poor Work-Life Balance</vt:lpstr>
      <vt:lpstr>PowerPoint Presentation</vt:lpstr>
      <vt:lpstr>A larger slice of the cake</vt:lpstr>
      <vt:lpstr>Your ‘chuffed  chart’</vt:lpstr>
      <vt:lpstr>What’s been important?</vt:lpstr>
      <vt:lpstr>PowerPoint Presentation</vt:lpstr>
      <vt:lpstr>What will be important?</vt:lpstr>
      <vt:lpstr>Mac’s 10-point plan</vt:lpstr>
      <vt:lpstr>Life-Work Balance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Mac Mackay</dc:creator>
  <cp:lastModifiedBy>Teacher E-Solutions</cp:lastModifiedBy>
  <cp:revision>22</cp:revision>
  <cp:lastPrinted>2011-05-25T14:29:10Z</cp:lastPrinted>
  <dcterms:created xsi:type="dcterms:W3CDTF">2011-05-20T14:16:04Z</dcterms:created>
  <dcterms:modified xsi:type="dcterms:W3CDTF">2019-01-15T09:43:36Z</dcterms:modified>
</cp:coreProperties>
</file>