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slideLayouts/slideLayout52.xml" ContentType="application/vnd.openxmlformats-officedocument.presentationml.slideLayout+xml"/>
  <Override PartName="/ppt/theme/theme42.xml" ContentType="application/vnd.openxmlformats-officedocument.theme+xml"/>
  <Override PartName="/ppt/slideLayouts/slideLayout53.xml" ContentType="application/vnd.openxmlformats-officedocument.presentationml.slideLayout+xml"/>
  <Override PartName="/ppt/theme/theme43.xml" ContentType="application/vnd.openxmlformats-officedocument.theme+xml"/>
  <Override PartName="/ppt/slideLayouts/slideLayout54.xml" ContentType="application/vnd.openxmlformats-officedocument.presentationml.slideLayout+xml"/>
  <Override PartName="/ppt/theme/theme44.xml" ContentType="application/vnd.openxmlformats-officedocument.theme+xml"/>
  <Override PartName="/ppt/slideLayouts/slideLayout55.xml" ContentType="application/vnd.openxmlformats-officedocument.presentationml.slideLayout+xml"/>
  <Override PartName="/ppt/theme/theme45.xml" ContentType="application/vnd.openxmlformats-officedocument.theme+xml"/>
  <Override PartName="/ppt/slideLayouts/slideLayout56.xml" ContentType="application/vnd.openxmlformats-officedocument.presentationml.slideLayout+xml"/>
  <Override PartName="/ppt/theme/theme46.xml" ContentType="application/vnd.openxmlformats-officedocument.theme+xml"/>
  <Override PartName="/ppt/slideLayouts/slideLayout57.xml" ContentType="application/vnd.openxmlformats-officedocument.presentationml.slideLayout+xml"/>
  <Override PartName="/ppt/theme/theme47.xml" ContentType="application/vnd.openxmlformats-officedocument.theme+xml"/>
  <Override PartName="/ppt/slideLayouts/slideLayout58.xml" ContentType="application/vnd.openxmlformats-officedocument.presentationml.slideLayout+xml"/>
  <Override PartName="/ppt/theme/theme48.xml" ContentType="application/vnd.openxmlformats-officedocument.theme+xml"/>
  <Override PartName="/ppt/slideLayouts/slideLayout59.xml" ContentType="application/vnd.openxmlformats-officedocument.presentationml.slideLayout+xml"/>
  <Override PartName="/ppt/theme/theme49.xml" ContentType="application/vnd.openxmlformats-officedocument.theme+xml"/>
  <Override PartName="/ppt/slideLayouts/slideLayout60.xml" ContentType="application/vnd.openxmlformats-officedocument.presentationml.slideLayout+xml"/>
  <Override PartName="/ppt/theme/theme50.xml" ContentType="application/vnd.openxmlformats-officedocument.theme+xml"/>
  <Override PartName="/ppt/slideLayouts/slideLayout61.xml" ContentType="application/vnd.openxmlformats-officedocument.presentationml.slideLayout+xml"/>
  <Override PartName="/ppt/theme/theme51.xml" ContentType="application/vnd.openxmlformats-officedocument.theme+xml"/>
  <Override PartName="/ppt/slideLayouts/slideLayout62.xml" ContentType="application/vnd.openxmlformats-officedocument.presentationml.slideLayout+xml"/>
  <Override PartName="/ppt/theme/theme52.xml" ContentType="application/vnd.openxmlformats-officedocument.theme+xml"/>
  <Override PartName="/ppt/slideLayouts/slideLayout63.xml" ContentType="application/vnd.openxmlformats-officedocument.presentationml.slideLayout+xml"/>
  <Override PartName="/ppt/theme/theme53.xml" ContentType="application/vnd.openxmlformats-officedocument.theme+xml"/>
  <Override PartName="/ppt/slideLayouts/slideLayout64.xml" ContentType="application/vnd.openxmlformats-officedocument.presentationml.slideLayout+xml"/>
  <Override PartName="/ppt/theme/theme54.xml" ContentType="application/vnd.openxmlformats-officedocument.theme+xml"/>
  <Override PartName="/ppt/slideLayouts/slideLayout65.xml" ContentType="application/vnd.openxmlformats-officedocument.presentationml.slideLayout+xml"/>
  <Override PartName="/ppt/theme/theme55.xml" ContentType="application/vnd.openxmlformats-officedocument.theme+xml"/>
  <Override PartName="/ppt/slideLayouts/slideLayout66.xml" ContentType="application/vnd.openxmlformats-officedocument.presentationml.slideLayout+xml"/>
  <Override PartName="/ppt/theme/theme56.xml" ContentType="application/vnd.openxmlformats-officedocument.theme+xml"/>
  <Override PartName="/ppt/slideLayouts/slideLayout67.xml" ContentType="application/vnd.openxmlformats-officedocument.presentationml.slideLayout+xml"/>
  <Override PartName="/ppt/theme/theme57.xml" ContentType="application/vnd.openxmlformats-officedocument.theme+xml"/>
  <Override PartName="/ppt/slideLayouts/slideLayout68.xml" ContentType="application/vnd.openxmlformats-officedocument.presentationml.slideLayout+xml"/>
  <Override PartName="/ppt/theme/theme58.xml" ContentType="application/vnd.openxmlformats-officedocument.theme+xml"/>
  <Override PartName="/ppt/slideLayouts/slideLayout69.xml" ContentType="application/vnd.openxmlformats-officedocument.presentationml.slideLayout+xml"/>
  <Override PartName="/ppt/theme/theme59.xml" ContentType="application/vnd.openxmlformats-officedocument.theme+xml"/>
  <Override PartName="/ppt/slideLayouts/slideLayout70.xml" ContentType="application/vnd.openxmlformats-officedocument.presentationml.slideLayout+xml"/>
  <Override PartName="/ppt/theme/theme60.xml" ContentType="application/vnd.openxmlformats-officedocument.theme+xml"/>
  <Override PartName="/ppt/slideLayouts/slideLayout71.xml" ContentType="application/vnd.openxmlformats-officedocument.presentationml.slideLayout+xml"/>
  <Override PartName="/ppt/theme/theme61.xml" ContentType="application/vnd.openxmlformats-officedocument.theme+xml"/>
  <Override PartName="/ppt/slideLayouts/slideLayout72.xml" ContentType="application/vnd.openxmlformats-officedocument.presentationml.slideLayout+xml"/>
  <Override PartName="/ppt/theme/theme62.xml" ContentType="application/vnd.openxmlformats-officedocument.theme+xml"/>
  <Override PartName="/ppt/slideLayouts/slideLayout73.xml" ContentType="application/vnd.openxmlformats-officedocument.presentationml.slideLayout+xml"/>
  <Override PartName="/ppt/theme/theme63.xml" ContentType="application/vnd.openxmlformats-officedocument.theme+xml"/>
  <Override PartName="/ppt/slideLayouts/slideLayout74.xml" ContentType="application/vnd.openxmlformats-officedocument.presentationml.slideLayout+xml"/>
  <Override PartName="/ppt/theme/theme64.xml" ContentType="application/vnd.openxmlformats-officedocument.theme+xml"/>
  <Override PartName="/ppt/slideLayouts/slideLayout75.xml" ContentType="application/vnd.openxmlformats-officedocument.presentationml.slideLayout+xml"/>
  <Override PartName="/ppt/theme/theme65.xml" ContentType="application/vnd.openxmlformats-officedocument.theme+xml"/>
  <Override PartName="/ppt/slideLayouts/slideLayout76.xml" ContentType="application/vnd.openxmlformats-officedocument.presentationml.slideLayout+xml"/>
  <Override PartName="/ppt/theme/theme66.xml" ContentType="application/vnd.openxmlformats-officedocument.theme+xml"/>
  <Override PartName="/ppt/slideLayouts/slideLayout77.xml" ContentType="application/vnd.openxmlformats-officedocument.presentationml.slideLayout+xml"/>
  <Override PartName="/ppt/theme/theme67.xml" ContentType="application/vnd.openxmlformats-officedocument.theme+xml"/>
  <Override PartName="/ppt/slideLayouts/slideLayout78.xml" ContentType="application/vnd.openxmlformats-officedocument.presentationml.slideLayout+xml"/>
  <Override PartName="/ppt/theme/theme68.xml" ContentType="application/vnd.openxmlformats-officedocument.theme+xml"/>
  <Override PartName="/ppt/slideLayouts/slideLayout79.xml" ContentType="application/vnd.openxmlformats-officedocument.presentationml.slideLayout+xml"/>
  <Override PartName="/ppt/theme/theme69.xml" ContentType="application/vnd.openxmlformats-officedocument.theme+xml"/>
  <Override PartName="/ppt/slideLayouts/slideLayout80.xml" ContentType="application/vnd.openxmlformats-officedocument.presentationml.slideLayout+xml"/>
  <Override PartName="/ppt/theme/theme70.xml" ContentType="application/vnd.openxmlformats-officedocument.theme+xml"/>
  <Override PartName="/ppt/slideLayouts/slideLayout81.xml" ContentType="application/vnd.openxmlformats-officedocument.presentationml.slideLayout+xml"/>
  <Override PartName="/ppt/theme/theme71.xml" ContentType="application/vnd.openxmlformats-officedocument.theme+xml"/>
  <Override PartName="/ppt/slideLayouts/slideLayout82.xml" ContentType="application/vnd.openxmlformats-officedocument.presentationml.slideLayout+xml"/>
  <Override PartName="/ppt/theme/theme7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3.xml" ContentType="application/vnd.openxmlformats-officedocument.theme+xml"/>
  <Override PartName="/ppt/slideLayouts/slideLayout85.xml" ContentType="application/vnd.openxmlformats-officedocument.presentationml.slideLayout+xml"/>
  <Override PartName="/ppt/theme/theme74.xml" ContentType="application/vnd.openxmlformats-officedocument.theme+xml"/>
  <Override PartName="/ppt/slideLayouts/slideLayout86.xml" ContentType="application/vnd.openxmlformats-officedocument.presentationml.slideLayout+xml"/>
  <Override PartName="/ppt/theme/theme75.xml" ContentType="application/vnd.openxmlformats-officedocument.theme+xml"/>
  <Override PartName="/ppt/slideLayouts/slideLayout87.xml" ContentType="application/vnd.openxmlformats-officedocument.presentationml.slideLayout+xml"/>
  <Override PartName="/ppt/theme/theme76.xml" ContentType="application/vnd.openxmlformats-officedocument.theme+xml"/>
  <Override PartName="/ppt/slideLayouts/slideLayout88.xml" ContentType="application/vnd.openxmlformats-officedocument.presentationml.slideLayout+xml"/>
  <Override PartName="/ppt/theme/theme77.xml" ContentType="application/vnd.openxmlformats-officedocument.theme+xml"/>
  <Override PartName="/ppt/slideLayouts/slideLayout89.xml" ContentType="application/vnd.openxmlformats-officedocument.presentationml.slideLayout+xml"/>
  <Override PartName="/ppt/theme/theme78.xml" ContentType="application/vnd.openxmlformats-officedocument.theme+xml"/>
  <Override PartName="/ppt/slideLayouts/slideLayout90.xml" ContentType="application/vnd.openxmlformats-officedocument.presentationml.slideLayout+xml"/>
  <Override PartName="/ppt/theme/theme79.xml" ContentType="application/vnd.openxmlformats-officedocument.theme+xml"/>
  <Override PartName="/ppt/slideLayouts/slideLayout91.xml" ContentType="application/vnd.openxmlformats-officedocument.presentationml.slideLayout+xml"/>
  <Override PartName="/ppt/theme/theme80.xml" ContentType="application/vnd.openxmlformats-officedocument.theme+xml"/>
  <Override PartName="/ppt/slideLayouts/slideLayout92.xml" ContentType="application/vnd.openxmlformats-officedocument.presentationml.slideLayout+xml"/>
  <Override PartName="/ppt/theme/theme81.xml" ContentType="application/vnd.openxmlformats-officedocument.theme+xml"/>
  <Override PartName="/ppt/slideLayouts/slideLayout93.xml" ContentType="application/vnd.openxmlformats-officedocument.presentationml.slideLayout+xml"/>
  <Override PartName="/ppt/theme/theme82.xml" ContentType="application/vnd.openxmlformats-officedocument.theme+xml"/>
  <Override PartName="/ppt/slideLayouts/slideLayout94.xml" ContentType="application/vnd.openxmlformats-officedocument.presentationml.slideLayout+xml"/>
  <Override PartName="/ppt/theme/theme83.xml" ContentType="application/vnd.openxmlformats-officedocument.theme+xml"/>
  <Override PartName="/ppt/slideLayouts/slideLayout95.xml" ContentType="application/vnd.openxmlformats-officedocument.presentationml.slideLayout+xml"/>
  <Override PartName="/ppt/theme/theme84.xml" ContentType="application/vnd.openxmlformats-officedocument.theme+xml"/>
  <Override PartName="/ppt/slideLayouts/slideLayout96.xml" ContentType="application/vnd.openxmlformats-officedocument.presentationml.slideLayout+xml"/>
  <Override PartName="/ppt/theme/theme85.xml" ContentType="application/vnd.openxmlformats-officedocument.theme+xml"/>
  <Override PartName="/ppt/slideLayouts/slideLayout97.xml" ContentType="application/vnd.openxmlformats-officedocument.presentationml.slideLayout+xml"/>
  <Override PartName="/ppt/theme/theme86.xml" ContentType="application/vnd.openxmlformats-officedocument.theme+xml"/>
  <Override PartName="/ppt/slideLayouts/slideLayout98.xml" ContentType="application/vnd.openxmlformats-officedocument.presentationml.slideLayout+xml"/>
  <Override PartName="/ppt/theme/theme87.xml" ContentType="application/vnd.openxmlformats-officedocument.theme+xml"/>
  <Override PartName="/ppt/slideLayouts/slideLayout99.xml" ContentType="application/vnd.openxmlformats-officedocument.presentationml.slideLayout+xml"/>
  <Override PartName="/ppt/theme/theme88.xml" ContentType="application/vnd.openxmlformats-officedocument.theme+xml"/>
  <Override PartName="/ppt/slideLayouts/slideLayout100.xml" ContentType="application/vnd.openxmlformats-officedocument.presentationml.slideLayout+xml"/>
  <Override PartName="/ppt/theme/theme89.xml" ContentType="application/vnd.openxmlformats-officedocument.theme+xml"/>
  <Override PartName="/ppt/slideLayouts/slideLayout101.xml" ContentType="application/vnd.openxmlformats-officedocument.presentationml.slideLayout+xml"/>
  <Override PartName="/ppt/theme/theme90.xml" ContentType="application/vnd.openxmlformats-officedocument.theme+xml"/>
  <Override PartName="/ppt/slideLayouts/slideLayout102.xml" ContentType="application/vnd.openxmlformats-officedocument.presentationml.slideLayout+xml"/>
  <Override PartName="/ppt/theme/theme91.xml" ContentType="application/vnd.openxmlformats-officedocument.theme+xml"/>
  <Override PartName="/ppt/slideLayouts/slideLayout103.xml" ContentType="application/vnd.openxmlformats-officedocument.presentationml.slideLayout+xml"/>
  <Override PartName="/ppt/theme/theme92.xml" ContentType="application/vnd.openxmlformats-officedocument.theme+xml"/>
  <Override PartName="/ppt/slideLayouts/slideLayout104.xml" ContentType="application/vnd.openxmlformats-officedocument.presentationml.slideLayout+xml"/>
  <Override PartName="/ppt/theme/theme93.xml" ContentType="application/vnd.openxmlformats-officedocument.theme+xml"/>
  <Override PartName="/ppt/slideLayouts/slideLayout105.xml" ContentType="application/vnd.openxmlformats-officedocument.presentationml.slideLayout+xml"/>
  <Override PartName="/ppt/theme/theme94.xml" ContentType="application/vnd.openxmlformats-officedocument.theme+xml"/>
  <Override PartName="/ppt/slideLayouts/slideLayout106.xml" ContentType="application/vnd.openxmlformats-officedocument.presentationml.slideLayout+xml"/>
  <Override PartName="/ppt/theme/theme95.xml" ContentType="application/vnd.openxmlformats-officedocument.theme+xml"/>
  <Override PartName="/ppt/slideLayouts/slideLayout107.xml" ContentType="application/vnd.openxmlformats-officedocument.presentationml.slideLayout+xml"/>
  <Override PartName="/ppt/theme/theme96.xml" ContentType="application/vnd.openxmlformats-officedocument.theme+xml"/>
  <Override PartName="/ppt/slideLayouts/slideLayout108.xml" ContentType="application/vnd.openxmlformats-officedocument.presentationml.slideLayout+xml"/>
  <Override PartName="/ppt/theme/theme97.xml" ContentType="application/vnd.openxmlformats-officedocument.theme+xml"/>
  <Override PartName="/ppt/slideLayouts/slideLayout109.xml" ContentType="application/vnd.openxmlformats-officedocument.presentationml.slideLayout+xml"/>
  <Override PartName="/ppt/theme/theme98.xml" ContentType="application/vnd.openxmlformats-officedocument.theme+xml"/>
  <Override PartName="/ppt/slideLayouts/slideLayout110.xml" ContentType="application/vnd.openxmlformats-officedocument.presentationml.slideLayout+xml"/>
  <Override PartName="/ppt/theme/theme99.xml" ContentType="application/vnd.openxmlformats-officedocument.theme+xml"/>
  <Override PartName="/ppt/slideLayouts/slideLayout111.xml" ContentType="application/vnd.openxmlformats-officedocument.presentationml.slideLayout+xml"/>
  <Override PartName="/ppt/theme/theme100.xml" ContentType="application/vnd.openxmlformats-officedocument.theme+xml"/>
  <Override PartName="/ppt/slideLayouts/slideLayout112.xml" ContentType="application/vnd.openxmlformats-officedocument.presentationml.slideLayout+xml"/>
  <Override PartName="/ppt/theme/theme101.xml" ContentType="application/vnd.openxmlformats-officedocument.theme+xml"/>
  <Override PartName="/ppt/slideLayouts/slideLayout113.xml" ContentType="application/vnd.openxmlformats-officedocument.presentationml.slideLayout+xml"/>
  <Override PartName="/ppt/theme/theme102.xml" ContentType="application/vnd.openxmlformats-officedocument.theme+xml"/>
  <Override PartName="/ppt/slideLayouts/slideLayout114.xml" ContentType="application/vnd.openxmlformats-officedocument.presentationml.slideLayout+xml"/>
  <Override PartName="/ppt/theme/theme103.xml" ContentType="application/vnd.openxmlformats-officedocument.theme+xml"/>
  <Override PartName="/ppt/slideLayouts/slideLayout115.xml" ContentType="application/vnd.openxmlformats-officedocument.presentationml.slideLayout+xml"/>
  <Override PartName="/ppt/theme/theme104.xml" ContentType="application/vnd.openxmlformats-officedocument.theme+xml"/>
  <Override PartName="/ppt/slideLayouts/slideLayout116.xml" ContentType="application/vnd.openxmlformats-officedocument.presentationml.slideLayout+xml"/>
  <Override PartName="/ppt/theme/theme105.xml" ContentType="application/vnd.openxmlformats-officedocument.theme+xml"/>
  <Override PartName="/ppt/slideLayouts/slideLayout117.xml" ContentType="application/vnd.openxmlformats-officedocument.presentationml.slideLayout+xml"/>
  <Override PartName="/ppt/theme/theme106.xml" ContentType="application/vnd.openxmlformats-officedocument.theme+xml"/>
  <Override PartName="/ppt/slideLayouts/slideLayout118.xml" ContentType="application/vnd.openxmlformats-officedocument.presentationml.slideLayout+xml"/>
  <Override PartName="/ppt/theme/theme107.xml" ContentType="application/vnd.openxmlformats-officedocument.theme+xml"/>
  <Override PartName="/ppt/slideLayouts/slideLayout119.xml" ContentType="application/vnd.openxmlformats-officedocument.presentationml.slideLayout+xml"/>
  <Override PartName="/ppt/theme/theme108.xml" ContentType="application/vnd.openxmlformats-officedocument.theme+xml"/>
  <Override PartName="/ppt/slideLayouts/slideLayout120.xml" ContentType="application/vnd.openxmlformats-officedocument.presentationml.slideLayout+xml"/>
  <Override PartName="/ppt/theme/theme109.xml" ContentType="application/vnd.openxmlformats-officedocument.theme+xml"/>
  <Override PartName="/ppt/slideLayouts/slideLayout121.xml" ContentType="application/vnd.openxmlformats-officedocument.presentationml.slideLayout+xml"/>
  <Override PartName="/ppt/theme/theme110.xml" ContentType="application/vnd.openxmlformats-officedocument.theme+xml"/>
  <Override PartName="/ppt/slideLayouts/slideLayout122.xml" ContentType="application/vnd.openxmlformats-officedocument.presentationml.slideLayout+xml"/>
  <Override PartName="/ppt/theme/theme111.xml" ContentType="application/vnd.openxmlformats-officedocument.theme+xml"/>
  <Override PartName="/ppt/slideLayouts/slideLayout123.xml" ContentType="application/vnd.openxmlformats-officedocument.presentationml.slideLayout+xml"/>
  <Override PartName="/ppt/theme/theme112.xml" ContentType="application/vnd.openxmlformats-officedocument.theme+xml"/>
  <Override PartName="/ppt/slideLayouts/slideLayout124.xml" ContentType="application/vnd.openxmlformats-officedocument.presentationml.slideLayout+xml"/>
  <Override PartName="/ppt/theme/theme113.xml" ContentType="application/vnd.openxmlformats-officedocument.theme+xml"/>
  <Override PartName="/ppt/slideLayouts/slideLayout125.xml" ContentType="application/vnd.openxmlformats-officedocument.presentationml.slideLayout+xml"/>
  <Override PartName="/ppt/theme/theme114.xml" ContentType="application/vnd.openxmlformats-officedocument.theme+xml"/>
  <Override PartName="/ppt/slideLayouts/slideLayout126.xml" ContentType="application/vnd.openxmlformats-officedocument.presentationml.slideLayout+xml"/>
  <Override PartName="/ppt/theme/theme115.xml" ContentType="application/vnd.openxmlformats-officedocument.theme+xml"/>
  <Override PartName="/ppt/slideLayouts/slideLayout127.xml" ContentType="application/vnd.openxmlformats-officedocument.presentationml.slideLayout+xml"/>
  <Override PartName="/ppt/theme/theme116.xml" ContentType="application/vnd.openxmlformats-officedocument.theme+xml"/>
  <Override PartName="/ppt/slideLayouts/slideLayout128.xml" ContentType="application/vnd.openxmlformats-officedocument.presentationml.slideLayout+xml"/>
  <Override PartName="/ppt/theme/theme117.xml" ContentType="application/vnd.openxmlformats-officedocument.theme+xml"/>
  <Override PartName="/ppt/slideLayouts/slideLayout129.xml" ContentType="application/vnd.openxmlformats-officedocument.presentationml.slideLayout+xml"/>
  <Override PartName="/ppt/theme/theme118.xml" ContentType="application/vnd.openxmlformats-officedocument.theme+xml"/>
  <Override PartName="/ppt/slideLayouts/slideLayout130.xml" ContentType="application/vnd.openxmlformats-officedocument.presentationml.slideLayout+xml"/>
  <Override PartName="/ppt/theme/theme119.xml" ContentType="application/vnd.openxmlformats-officedocument.theme+xml"/>
  <Override PartName="/ppt/slideLayouts/slideLayout131.xml" ContentType="application/vnd.openxmlformats-officedocument.presentationml.slideLayout+xml"/>
  <Override PartName="/ppt/theme/theme120.xml" ContentType="application/vnd.openxmlformats-officedocument.theme+xml"/>
  <Override PartName="/ppt/slideLayouts/slideLayout132.xml" ContentType="application/vnd.openxmlformats-officedocument.presentationml.slideLayout+xml"/>
  <Override PartName="/ppt/theme/theme121.xml" ContentType="application/vnd.openxmlformats-officedocument.theme+xml"/>
  <Override PartName="/ppt/slideLayouts/slideLayout133.xml" ContentType="application/vnd.openxmlformats-officedocument.presentationml.slideLayout+xml"/>
  <Override PartName="/ppt/theme/theme122.xml" ContentType="application/vnd.openxmlformats-officedocument.theme+xml"/>
  <Override PartName="/ppt/slideLayouts/slideLayout134.xml" ContentType="application/vnd.openxmlformats-officedocument.presentationml.slideLayout+xml"/>
  <Override PartName="/ppt/theme/theme123.xml" ContentType="application/vnd.openxmlformats-officedocument.theme+xml"/>
  <Override PartName="/ppt/slideLayouts/slideLayout135.xml" ContentType="application/vnd.openxmlformats-officedocument.presentationml.slideLayout+xml"/>
  <Override PartName="/ppt/theme/theme124.xml" ContentType="application/vnd.openxmlformats-officedocument.theme+xml"/>
  <Override PartName="/ppt/slideLayouts/slideLayout136.xml" ContentType="application/vnd.openxmlformats-officedocument.presentationml.slideLayout+xml"/>
  <Override PartName="/ppt/theme/theme125.xml" ContentType="application/vnd.openxmlformats-officedocument.theme+xml"/>
  <Override PartName="/ppt/slideLayouts/slideLayout137.xml" ContentType="application/vnd.openxmlformats-officedocument.presentationml.slideLayout+xml"/>
  <Override PartName="/ppt/theme/theme126.xml" ContentType="application/vnd.openxmlformats-officedocument.theme+xml"/>
  <Override PartName="/ppt/slideLayouts/slideLayout138.xml" ContentType="application/vnd.openxmlformats-officedocument.presentationml.slideLayout+xml"/>
  <Override PartName="/ppt/theme/theme127.xml" ContentType="application/vnd.openxmlformats-officedocument.theme+xml"/>
  <Override PartName="/ppt/slideLayouts/slideLayout139.xml" ContentType="application/vnd.openxmlformats-officedocument.presentationml.slideLayout+xml"/>
  <Override PartName="/ppt/theme/theme128.xml" ContentType="application/vnd.openxmlformats-officedocument.theme+xml"/>
  <Override PartName="/ppt/slideLayouts/slideLayout140.xml" ContentType="application/vnd.openxmlformats-officedocument.presentationml.slideLayout+xml"/>
  <Override PartName="/ppt/theme/theme129.xml" ContentType="application/vnd.openxmlformats-officedocument.theme+xml"/>
  <Override PartName="/ppt/slideLayouts/slideLayout141.xml" ContentType="application/vnd.openxmlformats-officedocument.presentationml.slideLayout+xml"/>
  <Override PartName="/ppt/theme/theme130.xml" ContentType="application/vnd.openxmlformats-officedocument.theme+xml"/>
  <Override PartName="/ppt/slideLayouts/slideLayout142.xml" ContentType="application/vnd.openxmlformats-officedocument.presentationml.slideLayout+xml"/>
  <Override PartName="/ppt/theme/theme131.xml" ContentType="application/vnd.openxmlformats-officedocument.theme+xml"/>
  <Override PartName="/ppt/slideLayouts/slideLayout143.xml" ContentType="application/vnd.openxmlformats-officedocument.presentationml.slideLayout+xml"/>
  <Override PartName="/ppt/theme/theme132.xml" ContentType="application/vnd.openxmlformats-officedocument.theme+xml"/>
  <Override PartName="/ppt/slideLayouts/slideLayout144.xml" ContentType="application/vnd.openxmlformats-officedocument.presentationml.slideLayout+xml"/>
  <Override PartName="/ppt/theme/theme133.xml" ContentType="application/vnd.openxmlformats-officedocument.theme+xml"/>
  <Override PartName="/ppt/theme/theme13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 id="2147483722" r:id="rId33"/>
    <p:sldMasterId id="2147483724" r:id="rId34"/>
    <p:sldMasterId id="2147483726" r:id="rId35"/>
    <p:sldMasterId id="2147483728" r:id="rId36"/>
    <p:sldMasterId id="2147483730" r:id="rId37"/>
    <p:sldMasterId id="2147483732" r:id="rId38"/>
    <p:sldMasterId id="2147483734" r:id="rId39"/>
    <p:sldMasterId id="2147483736" r:id="rId40"/>
    <p:sldMasterId id="2147483738" r:id="rId41"/>
    <p:sldMasterId id="2147483740" r:id="rId42"/>
    <p:sldMasterId id="2147483742" r:id="rId43"/>
    <p:sldMasterId id="2147483744" r:id="rId44"/>
    <p:sldMasterId id="2147483746" r:id="rId45"/>
    <p:sldMasterId id="2147483748" r:id="rId46"/>
    <p:sldMasterId id="2147483750" r:id="rId47"/>
    <p:sldMasterId id="2147483752" r:id="rId48"/>
    <p:sldMasterId id="2147483754" r:id="rId49"/>
    <p:sldMasterId id="2147483756" r:id="rId50"/>
    <p:sldMasterId id="2147483758" r:id="rId51"/>
    <p:sldMasterId id="2147483760" r:id="rId52"/>
    <p:sldMasterId id="2147483762" r:id="rId53"/>
    <p:sldMasterId id="2147483764" r:id="rId54"/>
    <p:sldMasterId id="2147483766" r:id="rId55"/>
    <p:sldMasterId id="2147483768" r:id="rId56"/>
    <p:sldMasterId id="2147483770" r:id="rId57"/>
    <p:sldMasterId id="2147483772" r:id="rId58"/>
    <p:sldMasterId id="2147483774" r:id="rId59"/>
    <p:sldMasterId id="2147483776" r:id="rId60"/>
    <p:sldMasterId id="2147483778" r:id="rId61"/>
    <p:sldMasterId id="2147483780" r:id="rId62"/>
    <p:sldMasterId id="2147483782" r:id="rId63"/>
    <p:sldMasterId id="2147483784" r:id="rId64"/>
    <p:sldMasterId id="2147483786" r:id="rId65"/>
    <p:sldMasterId id="2147483788" r:id="rId66"/>
    <p:sldMasterId id="2147483790" r:id="rId67"/>
    <p:sldMasterId id="2147483792" r:id="rId68"/>
    <p:sldMasterId id="2147483794" r:id="rId69"/>
    <p:sldMasterId id="2147483796" r:id="rId70"/>
    <p:sldMasterId id="2147483798" r:id="rId71"/>
    <p:sldMasterId id="2147483800" r:id="rId72"/>
    <p:sldMasterId id="2147483802" r:id="rId73"/>
    <p:sldMasterId id="2147483804" r:id="rId74"/>
    <p:sldMasterId id="2147483806" r:id="rId75"/>
    <p:sldMasterId id="2147483808" r:id="rId76"/>
    <p:sldMasterId id="2147483810" r:id="rId77"/>
    <p:sldMasterId id="2147483812" r:id="rId78"/>
    <p:sldMasterId id="2147483814" r:id="rId79"/>
    <p:sldMasterId id="2147483816" r:id="rId80"/>
    <p:sldMasterId id="2147483818" r:id="rId81"/>
    <p:sldMasterId id="2147483820" r:id="rId82"/>
    <p:sldMasterId id="2147483822" r:id="rId83"/>
    <p:sldMasterId id="2147483824" r:id="rId84"/>
    <p:sldMasterId id="2147483826" r:id="rId85"/>
    <p:sldMasterId id="2147483828" r:id="rId86"/>
    <p:sldMasterId id="2147483830" r:id="rId87"/>
    <p:sldMasterId id="2147483832" r:id="rId88"/>
    <p:sldMasterId id="2147483834" r:id="rId89"/>
    <p:sldMasterId id="2147483836" r:id="rId90"/>
    <p:sldMasterId id="2147483838" r:id="rId91"/>
    <p:sldMasterId id="2147483840" r:id="rId92"/>
    <p:sldMasterId id="2147483842" r:id="rId93"/>
    <p:sldMasterId id="2147483844" r:id="rId94"/>
    <p:sldMasterId id="2147483846" r:id="rId95"/>
    <p:sldMasterId id="2147483848" r:id="rId96"/>
    <p:sldMasterId id="2147483850" r:id="rId97"/>
    <p:sldMasterId id="2147483852" r:id="rId98"/>
    <p:sldMasterId id="2147483854" r:id="rId99"/>
    <p:sldMasterId id="2147483856" r:id="rId100"/>
    <p:sldMasterId id="2147483858" r:id="rId101"/>
    <p:sldMasterId id="2147483860" r:id="rId102"/>
    <p:sldMasterId id="2147483862" r:id="rId103"/>
    <p:sldMasterId id="2147483864" r:id="rId104"/>
    <p:sldMasterId id="2147483866" r:id="rId105"/>
    <p:sldMasterId id="2147483868" r:id="rId106"/>
    <p:sldMasterId id="2147483870" r:id="rId107"/>
    <p:sldMasterId id="2147483872" r:id="rId108"/>
    <p:sldMasterId id="2147483874" r:id="rId109"/>
    <p:sldMasterId id="2147483876" r:id="rId110"/>
    <p:sldMasterId id="2147483878" r:id="rId111"/>
    <p:sldMasterId id="2147483880" r:id="rId112"/>
    <p:sldMasterId id="2147483882" r:id="rId113"/>
    <p:sldMasterId id="2147483884" r:id="rId114"/>
    <p:sldMasterId id="2147483886" r:id="rId115"/>
    <p:sldMasterId id="2147483888" r:id="rId116"/>
    <p:sldMasterId id="2147483890" r:id="rId117"/>
    <p:sldMasterId id="2147483892" r:id="rId118"/>
    <p:sldMasterId id="2147483894" r:id="rId119"/>
    <p:sldMasterId id="2147483896" r:id="rId120"/>
    <p:sldMasterId id="2147483898" r:id="rId121"/>
    <p:sldMasterId id="2147483900" r:id="rId122"/>
    <p:sldMasterId id="2147483902" r:id="rId123"/>
    <p:sldMasterId id="2147483904" r:id="rId124"/>
    <p:sldMasterId id="2147483906" r:id="rId125"/>
    <p:sldMasterId id="2147483908" r:id="rId126"/>
    <p:sldMasterId id="2147483910" r:id="rId127"/>
    <p:sldMasterId id="2147483912" r:id="rId128"/>
    <p:sldMasterId id="2147483914" r:id="rId129"/>
    <p:sldMasterId id="2147483916" r:id="rId130"/>
    <p:sldMasterId id="2147483918" r:id="rId131"/>
    <p:sldMasterId id="2147483920" r:id="rId132"/>
    <p:sldMasterId id="2147483922" r:id="rId133"/>
  </p:sldMasterIdLst>
  <p:handoutMasterIdLst>
    <p:handoutMasterId r:id="rId350"/>
  </p:handoutMasterIdLst>
  <p:sldIdLst>
    <p:sldId id="459" r:id="rId134"/>
    <p:sldId id="460" r:id="rId135"/>
    <p:sldId id="461" r:id="rId136"/>
    <p:sldId id="462" r:id="rId137"/>
    <p:sldId id="463" r:id="rId138"/>
    <p:sldId id="464" r:id="rId139"/>
    <p:sldId id="465" r:id="rId140"/>
    <p:sldId id="466" r:id="rId141"/>
    <p:sldId id="467" r:id="rId142"/>
    <p:sldId id="468" r:id="rId143"/>
    <p:sldId id="469" r:id="rId144"/>
    <p:sldId id="470" r:id="rId145"/>
    <p:sldId id="471"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327" r:id="rId208"/>
    <p:sldId id="328" r:id="rId209"/>
    <p:sldId id="329" r:id="rId210"/>
    <p:sldId id="330" r:id="rId211"/>
    <p:sldId id="331" r:id="rId212"/>
    <p:sldId id="332" r:id="rId213"/>
    <p:sldId id="333" r:id="rId214"/>
    <p:sldId id="334" r:id="rId215"/>
    <p:sldId id="335" r:id="rId216"/>
    <p:sldId id="336" r:id="rId217"/>
    <p:sldId id="337" r:id="rId218"/>
    <p:sldId id="338" r:id="rId219"/>
    <p:sldId id="339" r:id="rId220"/>
    <p:sldId id="340" r:id="rId221"/>
    <p:sldId id="341" r:id="rId222"/>
    <p:sldId id="342" r:id="rId223"/>
    <p:sldId id="343" r:id="rId224"/>
    <p:sldId id="344" r:id="rId225"/>
    <p:sldId id="345" r:id="rId226"/>
    <p:sldId id="346" r:id="rId227"/>
    <p:sldId id="347" r:id="rId228"/>
    <p:sldId id="348" r:id="rId229"/>
    <p:sldId id="349" r:id="rId230"/>
    <p:sldId id="350" r:id="rId231"/>
    <p:sldId id="351" r:id="rId232"/>
    <p:sldId id="352" r:id="rId233"/>
    <p:sldId id="353" r:id="rId234"/>
    <p:sldId id="354" r:id="rId235"/>
    <p:sldId id="355" r:id="rId236"/>
    <p:sldId id="356" r:id="rId237"/>
    <p:sldId id="357" r:id="rId238"/>
    <p:sldId id="358" r:id="rId239"/>
    <p:sldId id="359" r:id="rId240"/>
    <p:sldId id="360" r:id="rId241"/>
    <p:sldId id="361" r:id="rId242"/>
    <p:sldId id="362" r:id="rId243"/>
    <p:sldId id="363" r:id="rId244"/>
    <p:sldId id="364" r:id="rId245"/>
    <p:sldId id="365" r:id="rId246"/>
    <p:sldId id="366" r:id="rId247"/>
    <p:sldId id="367" r:id="rId248"/>
    <p:sldId id="368" r:id="rId249"/>
    <p:sldId id="369" r:id="rId250"/>
    <p:sldId id="370" r:id="rId251"/>
    <p:sldId id="371" r:id="rId252"/>
    <p:sldId id="372" r:id="rId253"/>
    <p:sldId id="373" r:id="rId254"/>
    <p:sldId id="374" r:id="rId255"/>
    <p:sldId id="375" r:id="rId256"/>
    <p:sldId id="376" r:id="rId257"/>
    <p:sldId id="377" r:id="rId258"/>
    <p:sldId id="378" r:id="rId259"/>
    <p:sldId id="379" r:id="rId260"/>
    <p:sldId id="380" r:id="rId261"/>
    <p:sldId id="381" r:id="rId262"/>
    <p:sldId id="382" r:id="rId263"/>
    <p:sldId id="383" r:id="rId264"/>
    <p:sldId id="384" r:id="rId265"/>
    <p:sldId id="385" r:id="rId266"/>
    <p:sldId id="386" r:id="rId267"/>
    <p:sldId id="387" r:id="rId268"/>
    <p:sldId id="388" r:id="rId269"/>
    <p:sldId id="389" r:id="rId270"/>
    <p:sldId id="390" r:id="rId271"/>
    <p:sldId id="391" r:id="rId272"/>
    <p:sldId id="392" r:id="rId273"/>
    <p:sldId id="393" r:id="rId274"/>
    <p:sldId id="394" r:id="rId275"/>
    <p:sldId id="395" r:id="rId276"/>
    <p:sldId id="396" r:id="rId277"/>
    <p:sldId id="397" r:id="rId278"/>
    <p:sldId id="256" r:id="rId279"/>
    <p:sldId id="257" r:id="rId280"/>
    <p:sldId id="258" r:id="rId281"/>
    <p:sldId id="259" r:id="rId282"/>
    <p:sldId id="260" r:id="rId283"/>
    <p:sldId id="261" r:id="rId284"/>
    <p:sldId id="262" r:id="rId285"/>
    <p:sldId id="263" r:id="rId286"/>
    <p:sldId id="264" r:id="rId287"/>
    <p:sldId id="265" r:id="rId288"/>
    <p:sldId id="266" r:id="rId289"/>
    <p:sldId id="267" r:id="rId290"/>
    <p:sldId id="268" r:id="rId291"/>
    <p:sldId id="269" r:id="rId292"/>
    <p:sldId id="270" r:id="rId293"/>
    <p:sldId id="271" r:id="rId294"/>
    <p:sldId id="272" r:id="rId295"/>
    <p:sldId id="273" r:id="rId296"/>
    <p:sldId id="274" r:id="rId297"/>
    <p:sldId id="275" r:id="rId298"/>
    <p:sldId id="276" r:id="rId299"/>
    <p:sldId id="277" r:id="rId300"/>
    <p:sldId id="278" r:id="rId301"/>
    <p:sldId id="279" r:id="rId302"/>
    <p:sldId id="280" r:id="rId303"/>
    <p:sldId id="281" r:id="rId304"/>
    <p:sldId id="282" r:id="rId305"/>
    <p:sldId id="283" r:id="rId306"/>
    <p:sldId id="284" r:id="rId307"/>
    <p:sldId id="285" r:id="rId308"/>
    <p:sldId id="286" r:id="rId309"/>
    <p:sldId id="287" r:id="rId310"/>
    <p:sldId id="288" r:id="rId311"/>
    <p:sldId id="289" r:id="rId312"/>
    <p:sldId id="290" r:id="rId313"/>
    <p:sldId id="291" r:id="rId314"/>
    <p:sldId id="292" r:id="rId315"/>
    <p:sldId id="293" r:id="rId316"/>
    <p:sldId id="294" r:id="rId317"/>
    <p:sldId id="295" r:id="rId318"/>
    <p:sldId id="296" r:id="rId319"/>
    <p:sldId id="297" r:id="rId320"/>
    <p:sldId id="298" r:id="rId321"/>
    <p:sldId id="299" r:id="rId322"/>
    <p:sldId id="300" r:id="rId323"/>
    <p:sldId id="301" r:id="rId324"/>
    <p:sldId id="302" r:id="rId325"/>
    <p:sldId id="303" r:id="rId326"/>
    <p:sldId id="304" r:id="rId327"/>
    <p:sldId id="305" r:id="rId328"/>
    <p:sldId id="306" r:id="rId329"/>
    <p:sldId id="307" r:id="rId330"/>
    <p:sldId id="308" r:id="rId331"/>
    <p:sldId id="309" r:id="rId332"/>
    <p:sldId id="310" r:id="rId333"/>
    <p:sldId id="311" r:id="rId334"/>
    <p:sldId id="312" r:id="rId335"/>
    <p:sldId id="313" r:id="rId336"/>
    <p:sldId id="314" r:id="rId337"/>
    <p:sldId id="315" r:id="rId338"/>
    <p:sldId id="316" r:id="rId339"/>
    <p:sldId id="317" r:id="rId340"/>
    <p:sldId id="318" r:id="rId341"/>
    <p:sldId id="319" r:id="rId342"/>
    <p:sldId id="320" r:id="rId343"/>
    <p:sldId id="321" r:id="rId344"/>
    <p:sldId id="322" r:id="rId345"/>
    <p:sldId id="323" r:id="rId346"/>
    <p:sldId id="324" r:id="rId347"/>
    <p:sldId id="325" r:id="rId348"/>
    <p:sldId id="326" r:id="rId349"/>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0066"/>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20" autoAdjust="0"/>
    <p:restoredTop sz="90864" autoAdjust="0"/>
  </p:normalViewPr>
  <p:slideViewPr>
    <p:cSldViewPr>
      <p:cViewPr>
        <p:scale>
          <a:sx n="74" d="100"/>
          <a:sy n="74" d="100"/>
        </p:scale>
        <p:origin x="-1493" y="-19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445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99" Type="http://schemas.openxmlformats.org/officeDocument/2006/relationships/slide" Target="slides/slide166.xml"/><Relationship Id="rId303" Type="http://schemas.openxmlformats.org/officeDocument/2006/relationships/slide" Target="slides/slide17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5.xml"/><Relationship Id="rId159" Type="http://schemas.openxmlformats.org/officeDocument/2006/relationships/slide" Target="slides/slide26.xml"/><Relationship Id="rId324" Type="http://schemas.openxmlformats.org/officeDocument/2006/relationships/slide" Target="slides/slide191.xml"/><Relationship Id="rId345" Type="http://schemas.openxmlformats.org/officeDocument/2006/relationships/slide" Target="slides/slide212.xml"/><Relationship Id="rId170" Type="http://schemas.openxmlformats.org/officeDocument/2006/relationships/slide" Target="slides/slide37.xml"/><Relationship Id="rId191" Type="http://schemas.openxmlformats.org/officeDocument/2006/relationships/slide" Target="slides/slide58.xml"/><Relationship Id="rId205" Type="http://schemas.openxmlformats.org/officeDocument/2006/relationships/slide" Target="slides/slide72.xml"/><Relationship Id="rId226" Type="http://schemas.openxmlformats.org/officeDocument/2006/relationships/slide" Target="slides/slide93.xml"/><Relationship Id="rId247" Type="http://schemas.openxmlformats.org/officeDocument/2006/relationships/slide" Target="slides/slide114.xml"/><Relationship Id="rId107" Type="http://schemas.openxmlformats.org/officeDocument/2006/relationships/slideMaster" Target="slideMasters/slideMaster107.xml"/><Relationship Id="rId268" Type="http://schemas.openxmlformats.org/officeDocument/2006/relationships/slide" Target="slides/slide135.xml"/><Relationship Id="rId289" Type="http://schemas.openxmlformats.org/officeDocument/2006/relationships/slide" Target="slides/slide15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16.xml"/><Relationship Id="rId314" Type="http://schemas.openxmlformats.org/officeDocument/2006/relationships/slide" Target="slides/slide181.xml"/><Relationship Id="rId335" Type="http://schemas.openxmlformats.org/officeDocument/2006/relationships/slide" Target="slides/slide202.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27.xml"/><Relationship Id="rId181" Type="http://schemas.openxmlformats.org/officeDocument/2006/relationships/slide" Target="slides/slide48.xml"/><Relationship Id="rId216" Type="http://schemas.openxmlformats.org/officeDocument/2006/relationships/slide" Target="slides/slide83.xml"/><Relationship Id="rId237" Type="http://schemas.openxmlformats.org/officeDocument/2006/relationships/slide" Target="slides/slide104.xml"/><Relationship Id="rId258" Type="http://schemas.openxmlformats.org/officeDocument/2006/relationships/slide" Target="slides/slide125.xml"/><Relationship Id="rId279" Type="http://schemas.openxmlformats.org/officeDocument/2006/relationships/slide" Target="slides/slide146.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6.xml"/><Relationship Id="rId290" Type="http://schemas.openxmlformats.org/officeDocument/2006/relationships/slide" Target="slides/slide157.xml"/><Relationship Id="rId304" Type="http://schemas.openxmlformats.org/officeDocument/2006/relationships/slide" Target="slides/slide171.xml"/><Relationship Id="rId325" Type="http://schemas.openxmlformats.org/officeDocument/2006/relationships/slide" Target="slides/slide192.xml"/><Relationship Id="rId346" Type="http://schemas.openxmlformats.org/officeDocument/2006/relationships/slide" Target="slides/slide213.xml"/><Relationship Id="rId85" Type="http://schemas.openxmlformats.org/officeDocument/2006/relationships/slideMaster" Target="slideMasters/slideMaster85.xml"/><Relationship Id="rId150" Type="http://schemas.openxmlformats.org/officeDocument/2006/relationships/slide" Target="slides/slide17.xml"/><Relationship Id="rId171" Type="http://schemas.openxmlformats.org/officeDocument/2006/relationships/slide" Target="slides/slide38.xml"/><Relationship Id="rId192" Type="http://schemas.openxmlformats.org/officeDocument/2006/relationships/slide" Target="slides/slide59.xml"/><Relationship Id="rId206" Type="http://schemas.openxmlformats.org/officeDocument/2006/relationships/slide" Target="slides/slide73.xml"/><Relationship Id="rId227" Type="http://schemas.openxmlformats.org/officeDocument/2006/relationships/slide" Target="slides/slide94.xml"/><Relationship Id="rId248" Type="http://schemas.openxmlformats.org/officeDocument/2006/relationships/slide" Target="slides/slide115.xml"/><Relationship Id="rId269" Type="http://schemas.openxmlformats.org/officeDocument/2006/relationships/slide" Target="slides/slide136.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47.xml"/><Relationship Id="rId315" Type="http://schemas.openxmlformats.org/officeDocument/2006/relationships/slide" Target="slides/slide182.xml"/><Relationship Id="rId336" Type="http://schemas.openxmlformats.org/officeDocument/2006/relationships/slide" Target="slides/slide203.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7.xml"/><Relationship Id="rId161" Type="http://schemas.openxmlformats.org/officeDocument/2006/relationships/slide" Target="slides/slide28.xml"/><Relationship Id="rId182" Type="http://schemas.openxmlformats.org/officeDocument/2006/relationships/slide" Target="slides/slide49.xml"/><Relationship Id="rId217" Type="http://schemas.openxmlformats.org/officeDocument/2006/relationships/slide" Target="slides/slide84.xml"/><Relationship Id="rId6" Type="http://schemas.openxmlformats.org/officeDocument/2006/relationships/slideMaster" Target="slideMasters/slideMaster6.xml"/><Relationship Id="rId238" Type="http://schemas.openxmlformats.org/officeDocument/2006/relationships/slide" Target="slides/slide105.xml"/><Relationship Id="rId259" Type="http://schemas.openxmlformats.org/officeDocument/2006/relationships/slide" Target="slides/slide126.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37.xml"/><Relationship Id="rId291" Type="http://schemas.openxmlformats.org/officeDocument/2006/relationships/slide" Target="slides/slide158.xml"/><Relationship Id="rId305" Type="http://schemas.openxmlformats.org/officeDocument/2006/relationships/slide" Target="slides/slide172.xml"/><Relationship Id="rId326" Type="http://schemas.openxmlformats.org/officeDocument/2006/relationships/slide" Target="slides/slide193.xml"/><Relationship Id="rId347" Type="http://schemas.openxmlformats.org/officeDocument/2006/relationships/slide" Target="slides/slide214.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 Target="slides/slide18.xml"/><Relationship Id="rId172" Type="http://schemas.openxmlformats.org/officeDocument/2006/relationships/slide" Target="slides/slide39.xml"/><Relationship Id="rId193" Type="http://schemas.openxmlformats.org/officeDocument/2006/relationships/slide" Target="slides/slide60.xml"/><Relationship Id="rId207" Type="http://schemas.openxmlformats.org/officeDocument/2006/relationships/slide" Target="slides/slide74.xml"/><Relationship Id="rId228" Type="http://schemas.openxmlformats.org/officeDocument/2006/relationships/slide" Target="slides/slide95.xml"/><Relationship Id="rId249" Type="http://schemas.openxmlformats.org/officeDocument/2006/relationships/slide" Target="slides/slide116.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127.xml"/><Relationship Id="rId281" Type="http://schemas.openxmlformats.org/officeDocument/2006/relationships/slide" Target="slides/slide148.xml"/><Relationship Id="rId316" Type="http://schemas.openxmlformats.org/officeDocument/2006/relationships/slide" Target="slides/slide183.xml"/><Relationship Id="rId337" Type="http://schemas.openxmlformats.org/officeDocument/2006/relationships/slide" Target="slides/slide204.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 Target="slides/slide8.xml"/><Relationship Id="rId7" Type="http://schemas.openxmlformats.org/officeDocument/2006/relationships/slideMaster" Target="slideMasters/slideMaster7.xml"/><Relationship Id="rId162" Type="http://schemas.openxmlformats.org/officeDocument/2006/relationships/slide" Target="slides/slide29.xml"/><Relationship Id="rId183" Type="http://schemas.openxmlformats.org/officeDocument/2006/relationships/slide" Target="slides/slide50.xml"/><Relationship Id="rId218" Type="http://schemas.openxmlformats.org/officeDocument/2006/relationships/slide" Target="slides/slide85.xml"/><Relationship Id="rId239" Type="http://schemas.openxmlformats.org/officeDocument/2006/relationships/slide" Target="slides/slide106.xml"/><Relationship Id="rId250" Type="http://schemas.openxmlformats.org/officeDocument/2006/relationships/slide" Target="slides/slide117.xml"/><Relationship Id="rId271" Type="http://schemas.openxmlformats.org/officeDocument/2006/relationships/slide" Target="slides/slide138.xml"/><Relationship Id="rId292" Type="http://schemas.openxmlformats.org/officeDocument/2006/relationships/slide" Target="slides/slide159.xml"/><Relationship Id="rId306" Type="http://schemas.openxmlformats.org/officeDocument/2006/relationships/slide" Target="slides/slide173.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31" Type="http://schemas.openxmlformats.org/officeDocument/2006/relationships/slideMaster" Target="slideMasters/slideMaster131.xml"/><Relationship Id="rId327" Type="http://schemas.openxmlformats.org/officeDocument/2006/relationships/slide" Target="slides/slide194.xml"/><Relationship Id="rId348" Type="http://schemas.openxmlformats.org/officeDocument/2006/relationships/slide" Target="slides/slide215.xml"/><Relationship Id="rId152" Type="http://schemas.openxmlformats.org/officeDocument/2006/relationships/slide" Target="slides/slide19.xml"/><Relationship Id="rId173" Type="http://schemas.openxmlformats.org/officeDocument/2006/relationships/slide" Target="slides/slide40.xml"/><Relationship Id="rId194" Type="http://schemas.openxmlformats.org/officeDocument/2006/relationships/slide" Target="slides/slide61.xml"/><Relationship Id="rId208" Type="http://schemas.openxmlformats.org/officeDocument/2006/relationships/slide" Target="slides/slide75.xml"/><Relationship Id="rId229" Type="http://schemas.openxmlformats.org/officeDocument/2006/relationships/slide" Target="slides/slide96.xml"/><Relationship Id="rId240" Type="http://schemas.openxmlformats.org/officeDocument/2006/relationships/slide" Target="slides/slide107.xml"/><Relationship Id="rId261" Type="http://schemas.openxmlformats.org/officeDocument/2006/relationships/slide" Target="slides/slide128.xml"/><Relationship Id="rId14" Type="http://schemas.openxmlformats.org/officeDocument/2006/relationships/slideMaster" Target="slideMasters/slideMaster14.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282" Type="http://schemas.openxmlformats.org/officeDocument/2006/relationships/slide" Target="slides/slide149.xml"/><Relationship Id="rId317" Type="http://schemas.openxmlformats.org/officeDocument/2006/relationships/slide" Target="slides/slide184.xml"/><Relationship Id="rId338" Type="http://schemas.openxmlformats.org/officeDocument/2006/relationships/slide" Target="slides/slide205.xml"/><Relationship Id="rId8" Type="http://schemas.openxmlformats.org/officeDocument/2006/relationships/slideMaster" Target="slideMasters/slideMaster8.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9.xml"/><Relationship Id="rId163" Type="http://schemas.openxmlformats.org/officeDocument/2006/relationships/slide" Target="slides/slide30.xml"/><Relationship Id="rId184" Type="http://schemas.openxmlformats.org/officeDocument/2006/relationships/slide" Target="slides/slide51.xml"/><Relationship Id="rId219" Type="http://schemas.openxmlformats.org/officeDocument/2006/relationships/slide" Target="slides/slide86.xml"/><Relationship Id="rId230" Type="http://schemas.openxmlformats.org/officeDocument/2006/relationships/slide" Target="slides/slide97.xml"/><Relationship Id="rId251" Type="http://schemas.openxmlformats.org/officeDocument/2006/relationships/slide" Target="slides/slide118.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72" Type="http://schemas.openxmlformats.org/officeDocument/2006/relationships/slide" Target="slides/slide139.xml"/><Relationship Id="rId293" Type="http://schemas.openxmlformats.org/officeDocument/2006/relationships/slide" Target="slides/slide160.xml"/><Relationship Id="rId307" Type="http://schemas.openxmlformats.org/officeDocument/2006/relationships/slide" Target="slides/slide174.xml"/><Relationship Id="rId328" Type="http://schemas.openxmlformats.org/officeDocument/2006/relationships/slide" Target="slides/slide195.xml"/><Relationship Id="rId349" Type="http://schemas.openxmlformats.org/officeDocument/2006/relationships/slide" Target="slides/slide21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20.xml"/><Relationship Id="rId174" Type="http://schemas.openxmlformats.org/officeDocument/2006/relationships/slide" Target="slides/slide41.xml"/><Relationship Id="rId179" Type="http://schemas.openxmlformats.org/officeDocument/2006/relationships/slide" Target="slides/slide46.xml"/><Relationship Id="rId195" Type="http://schemas.openxmlformats.org/officeDocument/2006/relationships/slide" Target="slides/slide62.xml"/><Relationship Id="rId209" Type="http://schemas.openxmlformats.org/officeDocument/2006/relationships/slide" Target="slides/slide76.xml"/><Relationship Id="rId190" Type="http://schemas.openxmlformats.org/officeDocument/2006/relationships/slide" Target="slides/slide57.xml"/><Relationship Id="rId204" Type="http://schemas.openxmlformats.org/officeDocument/2006/relationships/slide" Target="slides/slide71.xml"/><Relationship Id="rId220" Type="http://schemas.openxmlformats.org/officeDocument/2006/relationships/slide" Target="slides/slide87.xml"/><Relationship Id="rId225" Type="http://schemas.openxmlformats.org/officeDocument/2006/relationships/slide" Target="slides/slide92.xml"/><Relationship Id="rId241" Type="http://schemas.openxmlformats.org/officeDocument/2006/relationships/slide" Target="slides/slide108.xml"/><Relationship Id="rId246" Type="http://schemas.openxmlformats.org/officeDocument/2006/relationships/slide" Target="slides/slide113.xml"/><Relationship Id="rId267" Type="http://schemas.openxmlformats.org/officeDocument/2006/relationships/slide" Target="slides/slide134.xml"/><Relationship Id="rId288" Type="http://schemas.openxmlformats.org/officeDocument/2006/relationships/slide" Target="slides/slide155.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29.xml"/><Relationship Id="rId283" Type="http://schemas.openxmlformats.org/officeDocument/2006/relationships/slide" Target="slides/slide150.xml"/><Relationship Id="rId313" Type="http://schemas.openxmlformats.org/officeDocument/2006/relationships/slide" Target="slides/slide180.xml"/><Relationship Id="rId318" Type="http://schemas.openxmlformats.org/officeDocument/2006/relationships/slide" Target="slides/slide185.xml"/><Relationship Id="rId339" Type="http://schemas.openxmlformats.org/officeDocument/2006/relationships/slide" Target="slides/slide20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0.xml"/><Relationship Id="rId148" Type="http://schemas.openxmlformats.org/officeDocument/2006/relationships/slide" Target="slides/slide15.xml"/><Relationship Id="rId164" Type="http://schemas.openxmlformats.org/officeDocument/2006/relationships/slide" Target="slides/slide31.xml"/><Relationship Id="rId169" Type="http://schemas.openxmlformats.org/officeDocument/2006/relationships/slide" Target="slides/slide36.xml"/><Relationship Id="rId185" Type="http://schemas.openxmlformats.org/officeDocument/2006/relationships/slide" Target="slides/slide52.xml"/><Relationship Id="rId334" Type="http://schemas.openxmlformats.org/officeDocument/2006/relationships/slide" Target="slides/slide201.xml"/><Relationship Id="rId35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47.xml"/><Relationship Id="rId210" Type="http://schemas.openxmlformats.org/officeDocument/2006/relationships/slide" Target="slides/slide77.xml"/><Relationship Id="rId215" Type="http://schemas.openxmlformats.org/officeDocument/2006/relationships/slide" Target="slides/slide82.xml"/><Relationship Id="rId236" Type="http://schemas.openxmlformats.org/officeDocument/2006/relationships/slide" Target="slides/slide103.xml"/><Relationship Id="rId257" Type="http://schemas.openxmlformats.org/officeDocument/2006/relationships/slide" Target="slides/slide124.xml"/><Relationship Id="rId278" Type="http://schemas.openxmlformats.org/officeDocument/2006/relationships/slide" Target="slides/slide145.xml"/><Relationship Id="rId26" Type="http://schemas.openxmlformats.org/officeDocument/2006/relationships/slideMaster" Target="slideMasters/slideMaster26.xml"/><Relationship Id="rId231" Type="http://schemas.openxmlformats.org/officeDocument/2006/relationships/slide" Target="slides/slide98.xml"/><Relationship Id="rId252" Type="http://schemas.openxmlformats.org/officeDocument/2006/relationships/slide" Target="slides/slide119.xml"/><Relationship Id="rId273" Type="http://schemas.openxmlformats.org/officeDocument/2006/relationships/slide" Target="slides/slide140.xml"/><Relationship Id="rId294" Type="http://schemas.openxmlformats.org/officeDocument/2006/relationships/slide" Target="slides/slide161.xml"/><Relationship Id="rId308" Type="http://schemas.openxmlformats.org/officeDocument/2006/relationships/slide" Target="slides/slide175.xml"/><Relationship Id="rId329" Type="http://schemas.openxmlformats.org/officeDocument/2006/relationships/slide" Target="slides/slide19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21.xml"/><Relationship Id="rId175" Type="http://schemas.openxmlformats.org/officeDocument/2006/relationships/slide" Target="slides/slide42.xml"/><Relationship Id="rId340" Type="http://schemas.openxmlformats.org/officeDocument/2006/relationships/slide" Target="slides/slide207.xml"/><Relationship Id="rId196" Type="http://schemas.openxmlformats.org/officeDocument/2006/relationships/slide" Target="slides/slide63.xml"/><Relationship Id="rId200" Type="http://schemas.openxmlformats.org/officeDocument/2006/relationships/slide" Target="slides/slide67.xml"/><Relationship Id="rId16" Type="http://schemas.openxmlformats.org/officeDocument/2006/relationships/slideMaster" Target="slideMasters/slideMaster16.xml"/><Relationship Id="rId221" Type="http://schemas.openxmlformats.org/officeDocument/2006/relationships/slide" Target="slides/slide88.xml"/><Relationship Id="rId242" Type="http://schemas.openxmlformats.org/officeDocument/2006/relationships/slide" Target="slides/slide109.xml"/><Relationship Id="rId263" Type="http://schemas.openxmlformats.org/officeDocument/2006/relationships/slide" Target="slides/slide130.xml"/><Relationship Id="rId284" Type="http://schemas.openxmlformats.org/officeDocument/2006/relationships/slide" Target="slides/slide151.xml"/><Relationship Id="rId319" Type="http://schemas.openxmlformats.org/officeDocument/2006/relationships/slide" Target="slides/slide18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1.xml"/><Relationship Id="rId330" Type="http://schemas.openxmlformats.org/officeDocument/2006/relationships/slide" Target="slides/slide197.xml"/><Relationship Id="rId90" Type="http://schemas.openxmlformats.org/officeDocument/2006/relationships/slideMaster" Target="slideMasters/slideMaster90.xml"/><Relationship Id="rId165" Type="http://schemas.openxmlformats.org/officeDocument/2006/relationships/slide" Target="slides/slide32.xml"/><Relationship Id="rId186" Type="http://schemas.openxmlformats.org/officeDocument/2006/relationships/slide" Target="slides/slide53.xml"/><Relationship Id="rId351" Type="http://schemas.openxmlformats.org/officeDocument/2006/relationships/presProps" Target="presProps.xml"/><Relationship Id="rId211" Type="http://schemas.openxmlformats.org/officeDocument/2006/relationships/slide" Target="slides/slide78.xml"/><Relationship Id="rId232" Type="http://schemas.openxmlformats.org/officeDocument/2006/relationships/slide" Target="slides/slide99.xml"/><Relationship Id="rId253" Type="http://schemas.openxmlformats.org/officeDocument/2006/relationships/slide" Target="slides/slide120.xml"/><Relationship Id="rId274" Type="http://schemas.openxmlformats.org/officeDocument/2006/relationships/slide" Target="slides/slide141.xml"/><Relationship Id="rId295" Type="http://schemas.openxmlformats.org/officeDocument/2006/relationships/slide" Target="slides/slide162.xml"/><Relationship Id="rId309" Type="http://schemas.openxmlformats.org/officeDocument/2006/relationships/slide" Target="slides/slide176.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1.xml"/><Relationship Id="rId320" Type="http://schemas.openxmlformats.org/officeDocument/2006/relationships/slide" Target="slides/slide187.xml"/><Relationship Id="rId80" Type="http://schemas.openxmlformats.org/officeDocument/2006/relationships/slideMaster" Target="slideMasters/slideMaster80.xml"/><Relationship Id="rId155" Type="http://schemas.openxmlformats.org/officeDocument/2006/relationships/slide" Target="slides/slide22.xml"/><Relationship Id="rId176" Type="http://schemas.openxmlformats.org/officeDocument/2006/relationships/slide" Target="slides/slide43.xml"/><Relationship Id="rId197" Type="http://schemas.openxmlformats.org/officeDocument/2006/relationships/slide" Target="slides/slide64.xml"/><Relationship Id="rId341" Type="http://schemas.openxmlformats.org/officeDocument/2006/relationships/slide" Target="slides/slide208.xml"/><Relationship Id="rId201" Type="http://schemas.openxmlformats.org/officeDocument/2006/relationships/slide" Target="slides/slide68.xml"/><Relationship Id="rId222" Type="http://schemas.openxmlformats.org/officeDocument/2006/relationships/slide" Target="slides/slide89.xml"/><Relationship Id="rId243" Type="http://schemas.openxmlformats.org/officeDocument/2006/relationships/slide" Target="slides/slide110.xml"/><Relationship Id="rId264" Type="http://schemas.openxmlformats.org/officeDocument/2006/relationships/slide" Target="slides/slide131.xml"/><Relationship Id="rId285" Type="http://schemas.openxmlformats.org/officeDocument/2006/relationships/slide" Target="slides/slide152.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310" Type="http://schemas.openxmlformats.org/officeDocument/2006/relationships/slide" Target="slides/slide177.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2.xml"/><Relationship Id="rId166" Type="http://schemas.openxmlformats.org/officeDocument/2006/relationships/slide" Target="slides/slide33.xml"/><Relationship Id="rId187" Type="http://schemas.openxmlformats.org/officeDocument/2006/relationships/slide" Target="slides/slide54.xml"/><Relationship Id="rId331" Type="http://schemas.openxmlformats.org/officeDocument/2006/relationships/slide" Target="slides/slide198.xml"/><Relationship Id="rId352"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79.xml"/><Relationship Id="rId233" Type="http://schemas.openxmlformats.org/officeDocument/2006/relationships/slide" Target="slides/slide100.xml"/><Relationship Id="rId254" Type="http://schemas.openxmlformats.org/officeDocument/2006/relationships/slide" Target="slides/slide121.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42.xml"/><Relationship Id="rId296" Type="http://schemas.openxmlformats.org/officeDocument/2006/relationships/slide" Target="slides/slide163.xml"/><Relationship Id="rId300" Type="http://schemas.openxmlformats.org/officeDocument/2006/relationships/slide" Target="slides/slide167.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 Target="slides/slide2.xml"/><Relationship Id="rId156" Type="http://schemas.openxmlformats.org/officeDocument/2006/relationships/slide" Target="slides/slide23.xml"/><Relationship Id="rId177" Type="http://schemas.openxmlformats.org/officeDocument/2006/relationships/slide" Target="slides/slide44.xml"/><Relationship Id="rId198" Type="http://schemas.openxmlformats.org/officeDocument/2006/relationships/slide" Target="slides/slide65.xml"/><Relationship Id="rId321" Type="http://schemas.openxmlformats.org/officeDocument/2006/relationships/slide" Target="slides/slide188.xml"/><Relationship Id="rId342" Type="http://schemas.openxmlformats.org/officeDocument/2006/relationships/slide" Target="slides/slide209.xml"/><Relationship Id="rId202" Type="http://schemas.openxmlformats.org/officeDocument/2006/relationships/slide" Target="slides/slide69.xml"/><Relationship Id="rId223" Type="http://schemas.openxmlformats.org/officeDocument/2006/relationships/slide" Target="slides/slide90.xml"/><Relationship Id="rId244" Type="http://schemas.openxmlformats.org/officeDocument/2006/relationships/slide" Target="slides/slide111.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132.xml"/><Relationship Id="rId286" Type="http://schemas.openxmlformats.org/officeDocument/2006/relationships/slide" Target="slides/slide153.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 Target="slides/slide13.xml"/><Relationship Id="rId167" Type="http://schemas.openxmlformats.org/officeDocument/2006/relationships/slide" Target="slides/slide34.xml"/><Relationship Id="rId188" Type="http://schemas.openxmlformats.org/officeDocument/2006/relationships/slide" Target="slides/slide55.xml"/><Relationship Id="rId311" Type="http://schemas.openxmlformats.org/officeDocument/2006/relationships/slide" Target="slides/slide178.xml"/><Relationship Id="rId332" Type="http://schemas.openxmlformats.org/officeDocument/2006/relationships/slide" Target="slides/slide199.xml"/><Relationship Id="rId353" Type="http://schemas.openxmlformats.org/officeDocument/2006/relationships/theme" Target="theme/theme1.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13" Type="http://schemas.openxmlformats.org/officeDocument/2006/relationships/slide" Target="slides/slide80.xml"/><Relationship Id="rId234" Type="http://schemas.openxmlformats.org/officeDocument/2006/relationships/slide" Target="slides/slide10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122.xml"/><Relationship Id="rId276" Type="http://schemas.openxmlformats.org/officeDocument/2006/relationships/slide" Target="slides/slide143.xml"/><Relationship Id="rId297" Type="http://schemas.openxmlformats.org/officeDocument/2006/relationships/slide" Target="slides/slide164.xml"/><Relationship Id="rId40" Type="http://schemas.openxmlformats.org/officeDocument/2006/relationships/slideMaster" Target="slideMasters/slideMaster40.xml"/><Relationship Id="rId115" Type="http://schemas.openxmlformats.org/officeDocument/2006/relationships/slideMaster" Target="slideMasters/slideMaster115.xml"/><Relationship Id="rId136" Type="http://schemas.openxmlformats.org/officeDocument/2006/relationships/slide" Target="slides/slide3.xml"/><Relationship Id="rId157" Type="http://schemas.openxmlformats.org/officeDocument/2006/relationships/slide" Target="slides/slide24.xml"/><Relationship Id="rId178" Type="http://schemas.openxmlformats.org/officeDocument/2006/relationships/slide" Target="slides/slide45.xml"/><Relationship Id="rId301" Type="http://schemas.openxmlformats.org/officeDocument/2006/relationships/slide" Target="slides/slide168.xml"/><Relationship Id="rId322" Type="http://schemas.openxmlformats.org/officeDocument/2006/relationships/slide" Target="slides/slide189.xml"/><Relationship Id="rId343" Type="http://schemas.openxmlformats.org/officeDocument/2006/relationships/slide" Target="slides/slide210.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9" Type="http://schemas.openxmlformats.org/officeDocument/2006/relationships/slide" Target="slides/slide66.xml"/><Relationship Id="rId203" Type="http://schemas.openxmlformats.org/officeDocument/2006/relationships/slide" Target="slides/slide70.xml"/><Relationship Id="rId19" Type="http://schemas.openxmlformats.org/officeDocument/2006/relationships/slideMaster" Target="slideMasters/slideMaster19.xml"/><Relationship Id="rId224" Type="http://schemas.openxmlformats.org/officeDocument/2006/relationships/slide" Target="slides/slide91.xml"/><Relationship Id="rId245" Type="http://schemas.openxmlformats.org/officeDocument/2006/relationships/slide" Target="slides/slide112.xml"/><Relationship Id="rId266" Type="http://schemas.openxmlformats.org/officeDocument/2006/relationships/slide" Target="slides/slide133.xml"/><Relationship Id="rId287" Type="http://schemas.openxmlformats.org/officeDocument/2006/relationships/slide" Target="slides/slide154.xml"/><Relationship Id="rId30" Type="http://schemas.openxmlformats.org/officeDocument/2006/relationships/slideMaster" Target="slideMasters/slideMaster3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4.xml"/><Relationship Id="rId168" Type="http://schemas.openxmlformats.org/officeDocument/2006/relationships/slide" Target="slides/slide35.xml"/><Relationship Id="rId312" Type="http://schemas.openxmlformats.org/officeDocument/2006/relationships/slide" Target="slides/slide179.xml"/><Relationship Id="rId333" Type="http://schemas.openxmlformats.org/officeDocument/2006/relationships/slide" Target="slides/slide200.xml"/><Relationship Id="rId354" Type="http://schemas.openxmlformats.org/officeDocument/2006/relationships/tableStyles" Target="tableStyles.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189" Type="http://schemas.openxmlformats.org/officeDocument/2006/relationships/slide" Target="slides/slide56.xml"/><Relationship Id="rId3" Type="http://schemas.openxmlformats.org/officeDocument/2006/relationships/slideMaster" Target="slideMasters/slideMaster3.xml"/><Relationship Id="rId214" Type="http://schemas.openxmlformats.org/officeDocument/2006/relationships/slide" Target="slides/slide81.xml"/><Relationship Id="rId235" Type="http://schemas.openxmlformats.org/officeDocument/2006/relationships/slide" Target="slides/slide102.xml"/><Relationship Id="rId256" Type="http://schemas.openxmlformats.org/officeDocument/2006/relationships/slide" Target="slides/slide123.xml"/><Relationship Id="rId277" Type="http://schemas.openxmlformats.org/officeDocument/2006/relationships/slide" Target="slides/slide144.xml"/><Relationship Id="rId298" Type="http://schemas.openxmlformats.org/officeDocument/2006/relationships/slide" Target="slides/slide165.xml"/><Relationship Id="rId116" Type="http://schemas.openxmlformats.org/officeDocument/2006/relationships/slideMaster" Target="slideMasters/slideMaster116.xml"/><Relationship Id="rId137" Type="http://schemas.openxmlformats.org/officeDocument/2006/relationships/slide" Target="slides/slide4.xml"/><Relationship Id="rId158" Type="http://schemas.openxmlformats.org/officeDocument/2006/relationships/slide" Target="slides/slide25.xml"/><Relationship Id="rId302" Type="http://schemas.openxmlformats.org/officeDocument/2006/relationships/slide" Target="slides/slide169.xml"/><Relationship Id="rId323" Type="http://schemas.openxmlformats.org/officeDocument/2006/relationships/slide" Target="slides/slide190.xml"/><Relationship Id="rId344" Type="http://schemas.openxmlformats.org/officeDocument/2006/relationships/slide" Target="slides/slide21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294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294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294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456EB4-D844-40E0-BAB0-6F7C708A3FF3}" type="slidenum">
              <a:rPr lang="en-US"/>
              <a:pPr>
                <a:defRPr/>
              </a:pPr>
              <a:t>‹#›</a:t>
            </a:fld>
            <a:endParaRPr lang="en-US"/>
          </a:p>
        </p:txBody>
      </p:sp>
    </p:spTree>
    <p:extLst>
      <p:ext uri="{BB962C8B-B14F-4D97-AF65-F5344CB8AC3E}">
        <p14:creationId xmlns:p14="http://schemas.microsoft.com/office/powerpoint/2010/main" val="6688764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D98048-4A36-4462-91B8-3E3FF4D5828C}" type="slidenum">
              <a:rPr lang="en-US"/>
              <a:pPr>
                <a:defRPr/>
              </a:pPr>
              <a:t>‹#›</a:t>
            </a:fld>
            <a:endParaRPr lang="en-US"/>
          </a:p>
        </p:txBody>
      </p:sp>
    </p:spTree>
    <p:extLst>
      <p:ext uri="{BB962C8B-B14F-4D97-AF65-F5344CB8AC3E}">
        <p14:creationId xmlns:p14="http://schemas.microsoft.com/office/powerpoint/2010/main" val="232488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12DA3-1F4A-4B2E-A758-ECCBF8434CD8}" type="slidenum">
              <a:rPr lang="en-US"/>
              <a:pPr>
                <a:defRPr/>
              </a:pPr>
              <a:t>‹#›</a:t>
            </a:fld>
            <a:endParaRPr lang="en-US"/>
          </a:p>
        </p:txBody>
      </p:sp>
    </p:spTree>
    <p:extLst>
      <p:ext uri="{BB962C8B-B14F-4D97-AF65-F5344CB8AC3E}">
        <p14:creationId xmlns:p14="http://schemas.microsoft.com/office/powerpoint/2010/main" val="25852598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C48C9F-EB0F-49B8-831B-32A6AF80644A}" type="slidenum">
              <a:rPr lang="en-US"/>
              <a:pPr>
                <a:defRPr/>
              </a:pPr>
              <a:t>‹#›</a:t>
            </a:fld>
            <a:endParaRPr lang="en-US"/>
          </a:p>
        </p:txBody>
      </p:sp>
    </p:spTree>
    <p:extLst>
      <p:ext uri="{BB962C8B-B14F-4D97-AF65-F5344CB8AC3E}">
        <p14:creationId xmlns:p14="http://schemas.microsoft.com/office/powerpoint/2010/main" val="550058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D99DB-CD78-44B8-A8FF-1B978B7AEBD9}" type="slidenum">
              <a:rPr lang="en-US"/>
              <a:pPr>
                <a:defRPr/>
              </a:pPr>
              <a:t>‹#›</a:t>
            </a:fld>
            <a:endParaRPr lang="en-US"/>
          </a:p>
        </p:txBody>
      </p:sp>
    </p:spTree>
    <p:extLst>
      <p:ext uri="{BB962C8B-B14F-4D97-AF65-F5344CB8AC3E}">
        <p14:creationId xmlns:p14="http://schemas.microsoft.com/office/powerpoint/2010/main" val="10147503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12BB3-728B-4BDE-9F74-568A1D4CD8CA}" type="slidenum">
              <a:rPr lang="en-US"/>
              <a:pPr>
                <a:defRPr/>
              </a:pPr>
              <a:t>‹#›</a:t>
            </a:fld>
            <a:endParaRPr lang="en-US"/>
          </a:p>
        </p:txBody>
      </p:sp>
    </p:spTree>
    <p:extLst>
      <p:ext uri="{BB962C8B-B14F-4D97-AF65-F5344CB8AC3E}">
        <p14:creationId xmlns:p14="http://schemas.microsoft.com/office/powerpoint/2010/main" val="29132897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985C69-BF06-4D03-B73D-82853014F554}" type="slidenum">
              <a:rPr lang="en-US"/>
              <a:pPr>
                <a:defRPr/>
              </a:pPr>
              <a:t>‹#›</a:t>
            </a:fld>
            <a:endParaRPr lang="en-US"/>
          </a:p>
        </p:txBody>
      </p:sp>
    </p:spTree>
    <p:extLst>
      <p:ext uri="{BB962C8B-B14F-4D97-AF65-F5344CB8AC3E}">
        <p14:creationId xmlns:p14="http://schemas.microsoft.com/office/powerpoint/2010/main" val="11797410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06EDBC-704F-4AAF-B6C8-3E377A07C617}" type="slidenum">
              <a:rPr lang="en-US"/>
              <a:pPr>
                <a:defRPr/>
              </a:pPr>
              <a:t>‹#›</a:t>
            </a:fld>
            <a:endParaRPr lang="en-US"/>
          </a:p>
        </p:txBody>
      </p:sp>
    </p:spTree>
    <p:extLst>
      <p:ext uri="{BB962C8B-B14F-4D97-AF65-F5344CB8AC3E}">
        <p14:creationId xmlns:p14="http://schemas.microsoft.com/office/powerpoint/2010/main" val="34404308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6065EE-F28C-4160-8496-8F3E9B156720}" type="slidenum">
              <a:rPr lang="en-US"/>
              <a:pPr>
                <a:defRPr/>
              </a:pPr>
              <a:t>‹#›</a:t>
            </a:fld>
            <a:endParaRPr lang="en-US"/>
          </a:p>
        </p:txBody>
      </p:sp>
    </p:spTree>
    <p:extLst>
      <p:ext uri="{BB962C8B-B14F-4D97-AF65-F5344CB8AC3E}">
        <p14:creationId xmlns:p14="http://schemas.microsoft.com/office/powerpoint/2010/main" val="172763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890A64-B3DE-493F-942B-9665EF2EDDB3}" type="slidenum">
              <a:rPr lang="en-US"/>
              <a:pPr>
                <a:defRPr/>
              </a:pPr>
              <a:t>‹#›</a:t>
            </a:fld>
            <a:endParaRPr lang="en-US"/>
          </a:p>
        </p:txBody>
      </p:sp>
    </p:spTree>
    <p:extLst>
      <p:ext uri="{BB962C8B-B14F-4D97-AF65-F5344CB8AC3E}">
        <p14:creationId xmlns:p14="http://schemas.microsoft.com/office/powerpoint/2010/main" val="3336022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87EB20-66A9-4AF0-AB4E-F1E0A4253926}" type="slidenum">
              <a:rPr lang="en-US"/>
              <a:pPr>
                <a:defRPr/>
              </a:pPr>
              <a:t>‹#›</a:t>
            </a:fld>
            <a:endParaRPr lang="en-US"/>
          </a:p>
        </p:txBody>
      </p:sp>
    </p:spTree>
    <p:extLst>
      <p:ext uri="{BB962C8B-B14F-4D97-AF65-F5344CB8AC3E}">
        <p14:creationId xmlns:p14="http://schemas.microsoft.com/office/powerpoint/2010/main" val="5324958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41FA05-6992-4695-98FC-7006F89E7E3D}" type="slidenum">
              <a:rPr lang="en-US"/>
              <a:pPr>
                <a:defRPr/>
              </a:pPr>
              <a:t>‹#›</a:t>
            </a:fld>
            <a:endParaRPr lang="en-US"/>
          </a:p>
        </p:txBody>
      </p:sp>
    </p:spTree>
    <p:extLst>
      <p:ext uri="{BB962C8B-B14F-4D97-AF65-F5344CB8AC3E}">
        <p14:creationId xmlns:p14="http://schemas.microsoft.com/office/powerpoint/2010/main" val="5735329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02896C-4CB9-4A17-9741-D4FB74A14321}" type="slidenum">
              <a:rPr lang="en-US"/>
              <a:pPr>
                <a:defRPr/>
              </a:pPr>
              <a:t>‹#›</a:t>
            </a:fld>
            <a:endParaRPr lang="en-US"/>
          </a:p>
        </p:txBody>
      </p:sp>
    </p:spTree>
    <p:extLst>
      <p:ext uri="{BB962C8B-B14F-4D97-AF65-F5344CB8AC3E}">
        <p14:creationId xmlns:p14="http://schemas.microsoft.com/office/powerpoint/2010/main" val="360008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48F6E-21B4-4D8A-BF8F-4A9B3F5C3C67}" type="slidenum">
              <a:rPr lang="en-US"/>
              <a:pPr>
                <a:defRPr/>
              </a:pPr>
              <a:t>‹#›</a:t>
            </a:fld>
            <a:endParaRPr lang="en-US"/>
          </a:p>
        </p:txBody>
      </p:sp>
    </p:spTree>
    <p:extLst>
      <p:ext uri="{BB962C8B-B14F-4D97-AF65-F5344CB8AC3E}">
        <p14:creationId xmlns:p14="http://schemas.microsoft.com/office/powerpoint/2010/main" val="3937221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766656-2172-40B7-83FF-0DBBEFA06DCF}" type="slidenum">
              <a:rPr lang="en-US"/>
              <a:pPr>
                <a:defRPr/>
              </a:pPr>
              <a:t>‹#›</a:t>
            </a:fld>
            <a:endParaRPr lang="en-US"/>
          </a:p>
        </p:txBody>
      </p:sp>
    </p:spTree>
    <p:extLst>
      <p:ext uri="{BB962C8B-B14F-4D97-AF65-F5344CB8AC3E}">
        <p14:creationId xmlns:p14="http://schemas.microsoft.com/office/powerpoint/2010/main" val="23663126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0C6D6C-AD36-4ACA-8A73-615F24F568D2}" type="slidenum">
              <a:rPr lang="en-US"/>
              <a:pPr>
                <a:defRPr/>
              </a:pPr>
              <a:t>‹#›</a:t>
            </a:fld>
            <a:endParaRPr lang="en-US"/>
          </a:p>
        </p:txBody>
      </p:sp>
    </p:spTree>
    <p:extLst>
      <p:ext uri="{BB962C8B-B14F-4D97-AF65-F5344CB8AC3E}">
        <p14:creationId xmlns:p14="http://schemas.microsoft.com/office/powerpoint/2010/main" val="39618910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D7F042-6FA6-4E8B-A1C0-6EE7809DE653}" type="slidenum">
              <a:rPr lang="en-US"/>
              <a:pPr>
                <a:defRPr/>
              </a:pPr>
              <a:t>‹#›</a:t>
            </a:fld>
            <a:endParaRPr lang="en-US"/>
          </a:p>
        </p:txBody>
      </p:sp>
    </p:spTree>
    <p:extLst>
      <p:ext uri="{BB962C8B-B14F-4D97-AF65-F5344CB8AC3E}">
        <p14:creationId xmlns:p14="http://schemas.microsoft.com/office/powerpoint/2010/main" val="25433421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317867-B3B0-401B-9555-A97FA41F50B4}" type="slidenum">
              <a:rPr lang="en-US"/>
              <a:pPr>
                <a:defRPr/>
              </a:pPr>
              <a:t>‹#›</a:t>
            </a:fld>
            <a:endParaRPr lang="en-US"/>
          </a:p>
        </p:txBody>
      </p:sp>
    </p:spTree>
    <p:extLst>
      <p:ext uri="{BB962C8B-B14F-4D97-AF65-F5344CB8AC3E}">
        <p14:creationId xmlns:p14="http://schemas.microsoft.com/office/powerpoint/2010/main" val="29087011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E0EF7E-2ED6-4836-8E51-AEAAA7DD9398}" type="slidenum">
              <a:rPr lang="en-US"/>
              <a:pPr>
                <a:defRPr/>
              </a:pPr>
              <a:t>‹#›</a:t>
            </a:fld>
            <a:endParaRPr lang="en-US"/>
          </a:p>
        </p:txBody>
      </p:sp>
    </p:spTree>
    <p:extLst>
      <p:ext uri="{BB962C8B-B14F-4D97-AF65-F5344CB8AC3E}">
        <p14:creationId xmlns:p14="http://schemas.microsoft.com/office/powerpoint/2010/main" val="26560485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6EB6D-4F59-4473-95F0-24B79A218A44}" type="slidenum">
              <a:rPr lang="en-US"/>
              <a:pPr>
                <a:defRPr/>
              </a:pPr>
              <a:t>‹#›</a:t>
            </a:fld>
            <a:endParaRPr lang="en-US"/>
          </a:p>
        </p:txBody>
      </p:sp>
    </p:spTree>
    <p:extLst>
      <p:ext uri="{BB962C8B-B14F-4D97-AF65-F5344CB8AC3E}">
        <p14:creationId xmlns:p14="http://schemas.microsoft.com/office/powerpoint/2010/main" val="38519308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2F3980-1430-4369-B5B3-94E49F7C932B}" type="slidenum">
              <a:rPr lang="en-US"/>
              <a:pPr>
                <a:defRPr/>
              </a:pPr>
              <a:t>‹#›</a:t>
            </a:fld>
            <a:endParaRPr lang="en-US"/>
          </a:p>
        </p:txBody>
      </p:sp>
    </p:spTree>
    <p:extLst>
      <p:ext uri="{BB962C8B-B14F-4D97-AF65-F5344CB8AC3E}">
        <p14:creationId xmlns:p14="http://schemas.microsoft.com/office/powerpoint/2010/main" val="506128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65E1E5-4A98-423B-A6F7-14DE8D7212C3}" type="slidenum">
              <a:rPr lang="en-US"/>
              <a:pPr>
                <a:defRPr/>
              </a:pPr>
              <a:t>‹#›</a:t>
            </a:fld>
            <a:endParaRPr lang="en-US"/>
          </a:p>
        </p:txBody>
      </p:sp>
    </p:spTree>
    <p:extLst>
      <p:ext uri="{BB962C8B-B14F-4D97-AF65-F5344CB8AC3E}">
        <p14:creationId xmlns:p14="http://schemas.microsoft.com/office/powerpoint/2010/main" val="3670365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FA2F18-6F38-4471-BDFD-2F7A549C50D9}" type="slidenum">
              <a:rPr lang="en-US"/>
              <a:pPr>
                <a:defRPr/>
              </a:pPr>
              <a:t>‹#›</a:t>
            </a:fld>
            <a:endParaRPr lang="en-US"/>
          </a:p>
        </p:txBody>
      </p:sp>
    </p:spTree>
    <p:extLst>
      <p:ext uri="{BB962C8B-B14F-4D97-AF65-F5344CB8AC3E}">
        <p14:creationId xmlns:p14="http://schemas.microsoft.com/office/powerpoint/2010/main" val="11666286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9E58F7-7B0C-48F2-85CC-06B94E305F03}" type="slidenum">
              <a:rPr lang="en-US"/>
              <a:pPr>
                <a:defRPr/>
              </a:pPr>
              <a:t>‹#›</a:t>
            </a:fld>
            <a:endParaRPr lang="en-US"/>
          </a:p>
        </p:txBody>
      </p:sp>
    </p:spTree>
    <p:extLst>
      <p:ext uri="{BB962C8B-B14F-4D97-AF65-F5344CB8AC3E}">
        <p14:creationId xmlns:p14="http://schemas.microsoft.com/office/powerpoint/2010/main" val="334801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18CB9D-C569-4D52-8062-46CCF4BD129F}" type="slidenum">
              <a:rPr lang="en-US"/>
              <a:pPr>
                <a:defRPr/>
              </a:pPr>
              <a:t>‹#›</a:t>
            </a:fld>
            <a:endParaRPr lang="en-US"/>
          </a:p>
        </p:txBody>
      </p:sp>
    </p:spTree>
    <p:extLst>
      <p:ext uri="{BB962C8B-B14F-4D97-AF65-F5344CB8AC3E}">
        <p14:creationId xmlns:p14="http://schemas.microsoft.com/office/powerpoint/2010/main" val="36736270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935EA-FB13-4CEF-AD3D-4EFE38A5A907}" type="slidenum">
              <a:rPr lang="en-US"/>
              <a:pPr>
                <a:defRPr/>
              </a:pPr>
              <a:t>‹#›</a:t>
            </a:fld>
            <a:endParaRPr lang="en-US"/>
          </a:p>
        </p:txBody>
      </p:sp>
    </p:spTree>
    <p:extLst>
      <p:ext uri="{BB962C8B-B14F-4D97-AF65-F5344CB8AC3E}">
        <p14:creationId xmlns:p14="http://schemas.microsoft.com/office/powerpoint/2010/main" val="32111495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B6BBAD-02C6-4BE3-B988-C4CECE901BC5}" type="slidenum">
              <a:rPr lang="en-US"/>
              <a:pPr>
                <a:defRPr/>
              </a:pPr>
              <a:t>‹#›</a:t>
            </a:fld>
            <a:endParaRPr lang="en-US"/>
          </a:p>
        </p:txBody>
      </p:sp>
    </p:spTree>
    <p:extLst>
      <p:ext uri="{BB962C8B-B14F-4D97-AF65-F5344CB8AC3E}">
        <p14:creationId xmlns:p14="http://schemas.microsoft.com/office/powerpoint/2010/main" val="2504281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94A914-1758-4A56-815A-7317CB1E30AB}" type="slidenum">
              <a:rPr lang="en-US"/>
              <a:pPr>
                <a:defRPr/>
              </a:pPr>
              <a:t>‹#›</a:t>
            </a:fld>
            <a:endParaRPr lang="en-US"/>
          </a:p>
        </p:txBody>
      </p:sp>
    </p:spTree>
    <p:extLst>
      <p:ext uri="{BB962C8B-B14F-4D97-AF65-F5344CB8AC3E}">
        <p14:creationId xmlns:p14="http://schemas.microsoft.com/office/powerpoint/2010/main" val="1515551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D98D46-77E6-4EE4-A8E6-F6C6AFF02BF0}" type="slidenum">
              <a:rPr lang="en-US"/>
              <a:pPr>
                <a:defRPr/>
              </a:pPr>
              <a:t>‹#›</a:t>
            </a:fld>
            <a:endParaRPr lang="en-US"/>
          </a:p>
        </p:txBody>
      </p:sp>
    </p:spTree>
    <p:extLst>
      <p:ext uri="{BB962C8B-B14F-4D97-AF65-F5344CB8AC3E}">
        <p14:creationId xmlns:p14="http://schemas.microsoft.com/office/powerpoint/2010/main" val="2207068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303F71-2A87-466B-AB02-CE9E28178526}" type="slidenum">
              <a:rPr lang="en-US"/>
              <a:pPr>
                <a:defRPr/>
              </a:pPr>
              <a:t>‹#›</a:t>
            </a:fld>
            <a:endParaRPr lang="en-US"/>
          </a:p>
        </p:txBody>
      </p:sp>
    </p:spTree>
    <p:extLst>
      <p:ext uri="{BB962C8B-B14F-4D97-AF65-F5344CB8AC3E}">
        <p14:creationId xmlns:p14="http://schemas.microsoft.com/office/powerpoint/2010/main" val="641220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3B1DB3-9E5F-449C-A3B9-73EDAE486FC7}" type="slidenum">
              <a:rPr lang="en-US"/>
              <a:pPr>
                <a:defRPr/>
              </a:pPr>
              <a:t>‹#›</a:t>
            </a:fld>
            <a:endParaRPr lang="en-US"/>
          </a:p>
        </p:txBody>
      </p:sp>
    </p:spTree>
    <p:extLst>
      <p:ext uri="{BB962C8B-B14F-4D97-AF65-F5344CB8AC3E}">
        <p14:creationId xmlns:p14="http://schemas.microsoft.com/office/powerpoint/2010/main" val="41271012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F7E953-FA54-42BE-A20E-CB2A66429185}" type="slidenum">
              <a:rPr lang="en-US"/>
              <a:pPr>
                <a:defRPr/>
              </a:pPr>
              <a:t>‹#›</a:t>
            </a:fld>
            <a:endParaRPr lang="en-US"/>
          </a:p>
        </p:txBody>
      </p:sp>
    </p:spTree>
    <p:extLst>
      <p:ext uri="{BB962C8B-B14F-4D97-AF65-F5344CB8AC3E}">
        <p14:creationId xmlns:p14="http://schemas.microsoft.com/office/powerpoint/2010/main" val="36035194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251675-2513-4D55-A107-541F6CD3A0EE}" type="slidenum">
              <a:rPr lang="en-US"/>
              <a:pPr>
                <a:defRPr/>
              </a:pPr>
              <a:t>‹#›</a:t>
            </a:fld>
            <a:endParaRPr lang="en-US"/>
          </a:p>
        </p:txBody>
      </p:sp>
    </p:spTree>
    <p:extLst>
      <p:ext uri="{BB962C8B-B14F-4D97-AF65-F5344CB8AC3E}">
        <p14:creationId xmlns:p14="http://schemas.microsoft.com/office/powerpoint/2010/main" val="41574289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E23885-A539-4BD8-B109-341F161CA5D1}" type="slidenum">
              <a:rPr lang="en-US"/>
              <a:pPr>
                <a:defRPr/>
              </a:pPr>
              <a:t>‹#›</a:t>
            </a:fld>
            <a:endParaRPr lang="en-US"/>
          </a:p>
        </p:txBody>
      </p:sp>
    </p:spTree>
    <p:extLst>
      <p:ext uri="{BB962C8B-B14F-4D97-AF65-F5344CB8AC3E}">
        <p14:creationId xmlns:p14="http://schemas.microsoft.com/office/powerpoint/2010/main" val="28909203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0F6FF6-E2D0-4CBB-A1DE-77E852577D0E}" type="slidenum">
              <a:rPr lang="en-US"/>
              <a:pPr>
                <a:defRPr/>
              </a:pPr>
              <a:t>‹#›</a:t>
            </a:fld>
            <a:endParaRPr lang="en-US"/>
          </a:p>
        </p:txBody>
      </p:sp>
    </p:spTree>
    <p:extLst>
      <p:ext uri="{BB962C8B-B14F-4D97-AF65-F5344CB8AC3E}">
        <p14:creationId xmlns:p14="http://schemas.microsoft.com/office/powerpoint/2010/main" val="156009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7365AB-C34D-4474-B5B8-6B4548883DEC}" type="slidenum">
              <a:rPr lang="en-US"/>
              <a:pPr>
                <a:defRPr/>
              </a:pPr>
              <a:t>‹#›</a:t>
            </a:fld>
            <a:endParaRPr lang="en-US"/>
          </a:p>
        </p:txBody>
      </p:sp>
    </p:spTree>
    <p:extLst>
      <p:ext uri="{BB962C8B-B14F-4D97-AF65-F5344CB8AC3E}">
        <p14:creationId xmlns:p14="http://schemas.microsoft.com/office/powerpoint/2010/main" val="32319805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5DBC4F-C1D3-49B1-A8E7-D919970296B4}" type="slidenum">
              <a:rPr lang="en-US"/>
              <a:pPr>
                <a:defRPr/>
              </a:pPr>
              <a:t>‹#›</a:t>
            </a:fld>
            <a:endParaRPr lang="en-US"/>
          </a:p>
        </p:txBody>
      </p:sp>
    </p:spTree>
    <p:extLst>
      <p:ext uri="{BB962C8B-B14F-4D97-AF65-F5344CB8AC3E}">
        <p14:creationId xmlns:p14="http://schemas.microsoft.com/office/powerpoint/2010/main" val="9883358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46FD53-E295-4AB5-BD01-08B10B7C270A}" type="slidenum">
              <a:rPr lang="en-US"/>
              <a:pPr>
                <a:defRPr/>
              </a:pPr>
              <a:t>‹#›</a:t>
            </a:fld>
            <a:endParaRPr lang="en-US"/>
          </a:p>
        </p:txBody>
      </p:sp>
    </p:spTree>
    <p:extLst>
      <p:ext uri="{BB962C8B-B14F-4D97-AF65-F5344CB8AC3E}">
        <p14:creationId xmlns:p14="http://schemas.microsoft.com/office/powerpoint/2010/main" val="1887798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E56277-5C8F-40B1-8053-4728ED34C5E5}" type="slidenum">
              <a:rPr lang="en-US"/>
              <a:pPr>
                <a:defRPr/>
              </a:pPr>
              <a:t>‹#›</a:t>
            </a:fld>
            <a:endParaRPr lang="en-US"/>
          </a:p>
        </p:txBody>
      </p:sp>
    </p:spTree>
    <p:extLst>
      <p:ext uri="{BB962C8B-B14F-4D97-AF65-F5344CB8AC3E}">
        <p14:creationId xmlns:p14="http://schemas.microsoft.com/office/powerpoint/2010/main" val="3064338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F168C0-6AA0-4857-9D87-F79B44DCA5DE}" type="slidenum">
              <a:rPr lang="en-US"/>
              <a:pPr>
                <a:defRPr/>
              </a:pPr>
              <a:t>‹#›</a:t>
            </a:fld>
            <a:endParaRPr lang="en-US"/>
          </a:p>
        </p:txBody>
      </p:sp>
    </p:spTree>
    <p:extLst>
      <p:ext uri="{BB962C8B-B14F-4D97-AF65-F5344CB8AC3E}">
        <p14:creationId xmlns:p14="http://schemas.microsoft.com/office/powerpoint/2010/main" val="26601042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9C2F98-5525-4C5D-BB46-96028C7BE6E9}" type="slidenum">
              <a:rPr lang="en-US"/>
              <a:pPr>
                <a:defRPr/>
              </a:pPr>
              <a:t>‹#›</a:t>
            </a:fld>
            <a:endParaRPr lang="en-US"/>
          </a:p>
        </p:txBody>
      </p:sp>
    </p:spTree>
    <p:extLst>
      <p:ext uri="{BB962C8B-B14F-4D97-AF65-F5344CB8AC3E}">
        <p14:creationId xmlns:p14="http://schemas.microsoft.com/office/powerpoint/2010/main" val="17377427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A7BCC7-2DB8-483C-A348-A2B95ECB51FA}" type="slidenum">
              <a:rPr lang="en-US"/>
              <a:pPr>
                <a:defRPr/>
              </a:pPr>
              <a:t>‹#›</a:t>
            </a:fld>
            <a:endParaRPr lang="en-US"/>
          </a:p>
        </p:txBody>
      </p:sp>
    </p:spTree>
    <p:extLst>
      <p:ext uri="{BB962C8B-B14F-4D97-AF65-F5344CB8AC3E}">
        <p14:creationId xmlns:p14="http://schemas.microsoft.com/office/powerpoint/2010/main" val="25233839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9F0DA-1E5E-49A3-B77E-A3354C725B6D}" type="slidenum">
              <a:rPr lang="en-US"/>
              <a:pPr>
                <a:defRPr/>
              </a:pPr>
              <a:t>‹#›</a:t>
            </a:fld>
            <a:endParaRPr lang="en-US"/>
          </a:p>
        </p:txBody>
      </p:sp>
    </p:spTree>
    <p:extLst>
      <p:ext uri="{BB962C8B-B14F-4D97-AF65-F5344CB8AC3E}">
        <p14:creationId xmlns:p14="http://schemas.microsoft.com/office/powerpoint/2010/main" val="2033481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611666-2F72-4E3D-83F4-18AFABDE46CB}" type="slidenum">
              <a:rPr lang="en-US"/>
              <a:pPr>
                <a:defRPr/>
              </a:pPr>
              <a:t>‹#›</a:t>
            </a:fld>
            <a:endParaRPr lang="en-US"/>
          </a:p>
        </p:txBody>
      </p:sp>
    </p:spTree>
    <p:extLst>
      <p:ext uri="{BB962C8B-B14F-4D97-AF65-F5344CB8AC3E}">
        <p14:creationId xmlns:p14="http://schemas.microsoft.com/office/powerpoint/2010/main" val="30844313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7C76FB-2A8A-434F-AFD9-7D9C9164049F}" type="slidenum">
              <a:rPr lang="en-US"/>
              <a:pPr>
                <a:defRPr/>
              </a:pPr>
              <a:t>‹#›</a:t>
            </a:fld>
            <a:endParaRPr lang="en-US"/>
          </a:p>
        </p:txBody>
      </p:sp>
    </p:spTree>
    <p:extLst>
      <p:ext uri="{BB962C8B-B14F-4D97-AF65-F5344CB8AC3E}">
        <p14:creationId xmlns:p14="http://schemas.microsoft.com/office/powerpoint/2010/main" val="6251115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4D96F7-58BB-4745-8A77-295E83A51A45}" type="slidenum">
              <a:rPr lang="en-US"/>
              <a:pPr>
                <a:defRPr/>
              </a:pPr>
              <a:t>‹#›</a:t>
            </a:fld>
            <a:endParaRPr lang="en-US"/>
          </a:p>
        </p:txBody>
      </p:sp>
    </p:spTree>
    <p:extLst>
      <p:ext uri="{BB962C8B-B14F-4D97-AF65-F5344CB8AC3E}">
        <p14:creationId xmlns:p14="http://schemas.microsoft.com/office/powerpoint/2010/main" val="328592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D684C8-37C0-4758-A641-F841FD78A2FD}" type="slidenum">
              <a:rPr lang="en-US"/>
              <a:pPr>
                <a:defRPr/>
              </a:pPr>
              <a:t>‹#›</a:t>
            </a:fld>
            <a:endParaRPr lang="en-US"/>
          </a:p>
        </p:txBody>
      </p:sp>
    </p:spTree>
    <p:extLst>
      <p:ext uri="{BB962C8B-B14F-4D97-AF65-F5344CB8AC3E}">
        <p14:creationId xmlns:p14="http://schemas.microsoft.com/office/powerpoint/2010/main" val="29172020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0DFA85-E674-41A7-A849-5A0623009A70}" type="slidenum">
              <a:rPr lang="en-US"/>
              <a:pPr>
                <a:defRPr/>
              </a:pPr>
              <a:t>‹#›</a:t>
            </a:fld>
            <a:endParaRPr lang="en-US"/>
          </a:p>
        </p:txBody>
      </p:sp>
    </p:spTree>
    <p:extLst>
      <p:ext uri="{BB962C8B-B14F-4D97-AF65-F5344CB8AC3E}">
        <p14:creationId xmlns:p14="http://schemas.microsoft.com/office/powerpoint/2010/main" val="4820304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FA0009-F1BE-4AAA-823E-C69E2C9B507C}" type="slidenum">
              <a:rPr lang="en-US"/>
              <a:pPr>
                <a:defRPr/>
              </a:pPr>
              <a:t>‹#›</a:t>
            </a:fld>
            <a:endParaRPr lang="en-US"/>
          </a:p>
        </p:txBody>
      </p:sp>
    </p:spTree>
    <p:extLst>
      <p:ext uri="{BB962C8B-B14F-4D97-AF65-F5344CB8AC3E}">
        <p14:creationId xmlns:p14="http://schemas.microsoft.com/office/powerpoint/2010/main" val="41282795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1F09E4-407D-4883-BB9E-A8C862DF4D0F}" type="slidenum">
              <a:rPr lang="en-US"/>
              <a:pPr>
                <a:defRPr/>
              </a:pPr>
              <a:t>‹#›</a:t>
            </a:fld>
            <a:endParaRPr lang="en-US"/>
          </a:p>
        </p:txBody>
      </p:sp>
    </p:spTree>
    <p:extLst>
      <p:ext uri="{BB962C8B-B14F-4D97-AF65-F5344CB8AC3E}">
        <p14:creationId xmlns:p14="http://schemas.microsoft.com/office/powerpoint/2010/main" val="24994253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43CB83-0830-4823-94B4-F13BE8962649}" type="slidenum">
              <a:rPr lang="en-US"/>
              <a:pPr>
                <a:defRPr/>
              </a:pPr>
              <a:t>‹#›</a:t>
            </a:fld>
            <a:endParaRPr lang="en-US"/>
          </a:p>
        </p:txBody>
      </p:sp>
    </p:spTree>
    <p:extLst>
      <p:ext uri="{BB962C8B-B14F-4D97-AF65-F5344CB8AC3E}">
        <p14:creationId xmlns:p14="http://schemas.microsoft.com/office/powerpoint/2010/main" val="40617328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C72ABB-8987-40EE-99EF-8786E68B1DBD}" type="slidenum">
              <a:rPr lang="en-US"/>
              <a:pPr>
                <a:defRPr/>
              </a:pPr>
              <a:t>‹#›</a:t>
            </a:fld>
            <a:endParaRPr lang="en-US"/>
          </a:p>
        </p:txBody>
      </p:sp>
    </p:spTree>
    <p:extLst>
      <p:ext uri="{BB962C8B-B14F-4D97-AF65-F5344CB8AC3E}">
        <p14:creationId xmlns:p14="http://schemas.microsoft.com/office/powerpoint/2010/main" val="126365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DD442D-45D8-4A20-8F05-3181765AFDC6}" type="slidenum">
              <a:rPr lang="en-US"/>
              <a:pPr>
                <a:defRPr/>
              </a:pPr>
              <a:t>‹#›</a:t>
            </a:fld>
            <a:endParaRPr lang="en-US"/>
          </a:p>
        </p:txBody>
      </p:sp>
    </p:spTree>
    <p:extLst>
      <p:ext uri="{BB962C8B-B14F-4D97-AF65-F5344CB8AC3E}">
        <p14:creationId xmlns:p14="http://schemas.microsoft.com/office/powerpoint/2010/main" val="251335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41A636-206A-4241-8F6F-07F42BEA88B0}" type="slidenum">
              <a:rPr lang="en-US"/>
              <a:pPr>
                <a:defRPr/>
              </a:pPr>
              <a:t>‹#›</a:t>
            </a:fld>
            <a:endParaRPr lang="en-US"/>
          </a:p>
        </p:txBody>
      </p:sp>
    </p:spTree>
    <p:extLst>
      <p:ext uri="{BB962C8B-B14F-4D97-AF65-F5344CB8AC3E}">
        <p14:creationId xmlns:p14="http://schemas.microsoft.com/office/powerpoint/2010/main" val="4268983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6C0E2A-9D00-4B74-9653-CE4C9A86369D}" type="slidenum">
              <a:rPr lang="en-US"/>
              <a:pPr>
                <a:defRPr/>
              </a:pPr>
              <a:t>‹#›</a:t>
            </a:fld>
            <a:endParaRPr lang="en-US"/>
          </a:p>
        </p:txBody>
      </p:sp>
    </p:spTree>
    <p:extLst>
      <p:ext uri="{BB962C8B-B14F-4D97-AF65-F5344CB8AC3E}">
        <p14:creationId xmlns:p14="http://schemas.microsoft.com/office/powerpoint/2010/main" val="311188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4556A3-E451-4B54-B3A7-4AAF6D9C966E}" type="slidenum">
              <a:rPr lang="en-US"/>
              <a:pPr>
                <a:defRPr/>
              </a:pPr>
              <a:t>‹#›</a:t>
            </a:fld>
            <a:endParaRPr lang="en-US"/>
          </a:p>
        </p:txBody>
      </p:sp>
    </p:spTree>
    <p:extLst>
      <p:ext uri="{BB962C8B-B14F-4D97-AF65-F5344CB8AC3E}">
        <p14:creationId xmlns:p14="http://schemas.microsoft.com/office/powerpoint/2010/main" val="2148728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F334E7-C8D2-406F-A15B-286CB799F01E}" type="slidenum">
              <a:rPr lang="en-US"/>
              <a:pPr>
                <a:defRPr/>
              </a:pPr>
              <a:t>‹#›</a:t>
            </a:fld>
            <a:endParaRPr lang="en-US"/>
          </a:p>
        </p:txBody>
      </p:sp>
    </p:spTree>
    <p:extLst>
      <p:ext uri="{BB962C8B-B14F-4D97-AF65-F5344CB8AC3E}">
        <p14:creationId xmlns:p14="http://schemas.microsoft.com/office/powerpoint/2010/main" val="316795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F19C9A-01D5-4A98-B474-05A049AAECC0}" type="slidenum">
              <a:rPr lang="en-US"/>
              <a:pPr>
                <a:defRPr/>
              </a:pPr>
              <a:t>‹#›</a:t>
            </a:fld>
            <a:endParaRPr lang="en-US"/>
          </a:p>
        </p:txBody>
      </p:sp>
    </p:spTree>
    <p:extLst>
      <p:ext uri="{BB962C8B-B14F-4D97-AF65-F5344CB8AC3E}">
        <p14:creationId xmlns:p14="http://schemas.microsoft.com/office/powerpoint/2010/main" val="4154718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CF4676-0FDE-4504-8C57-D7D35F34E477}" type="slidenum">
              <a:rPr lang="en-US"/>
              <a:pPr>
                <a:defRPr/>
              </a:pPr>
              <a:t>‹#›</a:t>
            </a:fld>
            <a:endParaRPr lang="en-US"/>
          </a:p>
        </p:txBody>
      </p:sp>
    </p:spTree>
    <p:extLst>
      <p:ext uri="{BB962C8B-B14F-4D97-AF65-F5344CB8AC3E}">
        <p14:creationId xmlns:p14="http://schemas.microsoft.com/office/powerpoint/2010/main" val="754272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DF9D5F-A6B9-45CE-B551-82B6700D223F}" type="slidenum">
              <a:rPr lang="en-US"/>
              <a:pPr>
                <a:defRPr/>
              </a:pPr>
              <a:t>‹#›</a:t>
            </a:fld>
            <a:endParaRPr lang="en-US"/>
          </a:p>
        </p:txBody>
      </p:sp>
    </p:spTree>
    <p:extLst>
      <p:ext uri="{BB962C8B-B14F-4D97-AF65-F5344CB8AC3E}">
        <p14:creationId xmlns:p14="http://schemas.microsoft.com/office/powerpoint/2010/main" val="550392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6CF91-885F-4CCF-A035-C9FC816B47A1}" type="slidenum">
              <a:rPr lang="en-US"/>
              <a:pPr>
                <a:defRPr/>
              </a:pPr>
              <a:t>‹#›</a:t>
            </a:fld>
            <a:endParaRPr lang="en-US"/>
          </a:p>
        </p:txBody>
      </p:sp>
    </p:spTree>
    <p:extLst>
      <p:ext uri="{BB962C8B-B14F-4D97-AF65-F5344CB8AC3E}">
        <p14:creationId xmlns:p14="http://schemas.microsoft.com/office/powerpoint/2010/main" val="651983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2B2C0-FAAB-452A-864E-0C1D13C0AB0E}" type="slidenum">
              <a:rPr lang="en-US"/>
              <a:pPr>
                <a:defRPr/>
              </a:pPr>
              <a:t>‹#›</a:t>
            </a:fld>
            <a:endParaRPr lang="en-US"/>
          </a:p>
        </p:txBody>
      </p:sp>
    </p:spTree>
    <p:extLst>
      <p:ext uri="{BB962C8B-B14F-4D97-AF65-F5344CB8AC3E}">
        <p14:creationId xmlns:p14="http://schemas.microsoft.com/office/powerpoint/2010/main" val="1880284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23F22A-D271-4768-9F2A-5045AA934A3D}" type="slidenum">
              <a:rPr lang="en-US"/>
              <a:pPr>
                <a:defRPr/>
              </a:pPr>
              <a:t>‹#›</a:t>
            </a:fld>
            <a:endParaRPr lang="en-US"/>
          </a:p>
        </p:txBody>
      </p:sp>
    </p:spTree>
    <p:extLst>
      <p:ext uri="{BB962C8B-B14F-4D97-AF65-F5344CB8AC3E}">
        <p14:creationId xmlns:p14="http://schemas.microsoft.com/office/powerpoint/2010/main" val="1906877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1A6F62-2509-480B-A7AD-5EB6F01AEC52}" type="slidenum">
              <a:rPr lang="en-US"/>
              <a:pPr>
                <a:defRPr/>
              </a:pPr>
              <a:t>‹#›</a:t>
            </a:fld>
            <a:endParaRPr lang="en-US"/>
          </a:p>
        </p:txBody>
      </p:sp>
    </p:spTree>
    <p:extLst>
      <p:ext uri="{BB962C8B-B14F-4D97-AF65-F5344CB8AC3E}">
        <p14:creationId xmlns:p14="http://schemas.microsoft.com/office/powerpoint/2010/main" val="1817556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9DE0E8-6BA4-4530-AA31-318FD7C00FE7}" type="slidenum">
              <a:rPr lang="en-US"/>
              <a:pPr>
                <a:defRPr/>
              </a:pPr>
              <a:t>‹#›</a:t>
            </a:fld>
            <a:endParaRPr lang="en-US"/>
          </a:p>
        </p:txBody>
      </p:sp>
    </p:spTree>
    <p:extLst>
      <p:ext uri="{BB962C8B-B14F-4D97-AF65-F5344CB8AC3E}">
        <p14:creationId xmlns:p14="http://schemas.microsoft.com/office/powerpoint/2010/main" val="1143096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675D88-12E2-460A-AB06-BCFDC370294E}" type="slidenum">
              <a:rPr lang="en-US"/>
              <a:pPr>
                <a:defRPr/>
              </a:pPr>
              <a:t>‹#›</a:t>
            </a:fld>
            <a:endParaRPr lang="en-US"/>
          </a:p>
        </p:txBody>
      </p:sp>
    </p:spTree>
    <p:extLst>
      <p:ext uri="{BB962C8B-B14F-4D97-AF65-F5344CB8AC3E}">
        <p14:creationId xmlns:p14="http://schemas.microsoft.com/office/powerpoint/2010/main" val="1910672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D05282-5890-4CD3-8BAF-961A8B9155DB}" type="slidenum">
              <a:rPr lang="en-US"/>
              <a:pPr>
                <a:defRPr/>
              </a:pPr>
              <a:t>‹#›</a:t>
            </a:fld>
            <a:endParaRPr lang="en-US"/>
          </a:p>
        </p:txBody>
      </p:sp>
    </p:spTree>
    <p:extLst>
      <p:ext uri="{BB962C8B-B14F-4D97-AF65-F5344CB8AC3E}">
        <p14:creationId xmlns:p14="http://schemas.microsoft.com/office/powerpoint/2010/main" val="1715894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48681-E22B-4696-88C8-CC060E72E71C}" type="slidenum">
              <a:rPr lang="en-US"/>
              <a:pPr>
                <a:defRPr/>
              </a:pPr>
              <a:t>‹#›</a:t>
            </a:fld>
            <a:endParaRPr lang="en-US"/>
          </a:p>
        </p:txBody>
      </p:sp>
    </p:spTree>
    <p:extLst>
      <p:ext uri="{BB962C8B-B14F-4D97-AF65-F5344CB8AC3E}">
        <p14:creationId xmlns:p14="http://schemas.microsoft.com/office/powerpoint/2010/main" val="128595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DA06D-B5E2-451A-A7F8-8FDCEFCCDA0B}" type="slidenum">
              <a:rPr lang="en-US"/>
              <a:pPr>
                <a:defRPr/>
              </a:pPr>
              <a:t>‹#›</a:t>
            </a:fld>
            <a:endParaRPr lang="en-US"/>
          </a:p>
        </p:txBody>
      </p:sp>
    </p:spTree>
    <p:extLst>
      <p:ext uri="{BB962C8B-B14F-4D97-AF65-F5344CB8AC3E}">
        <p14:creationId xmlns:p14="http://schemas.microsoft.com/office/powerpoint/2010/main" val="2758944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5A593-00EF-41E9-9900-9D7A685DA1B0}" type="slidenum">
              <a:rPr lang="en-US"/>
              <a:pPr>
                <a:defRPr/>
              </a:pPr>
              <a:t>‹#›</a:t>
            </a:fld>
            <a:endParaRPr lang="en-US"/>
          </a:p>
        </p:txBody>
      </p:sp>
    </p:spTree>
    <p:extLst>
      <p:ext uri="{BB962C8B-B14F-4D97-AF65-F5344CB8AC3E}">
        <p14:creationId xmlns:p14="http://schemas.microsoft.com/office/powerpoint/2010/main" val="3468885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6F9257-EC80-4EEC-8DC6-3D48D9A9C7ED}" type="slidenum">
              <a:rPr lang="en-US"/>
              <a:pPr>
                <a:defRPr/>
              </a:pPr>
              <a:t>‹#›</a:t>
            </a:fld>
            <a:endParaRPr lang="en-US"/>
          </a:p>
        </p:txBody>
      </p:sp>
    </p:spTree>
    <p:extLst>
      <p:ext uri="{BB962C8B-B14F-4D97-AF65-F5344CB8AC3E}">
        <p14:creationId xmlns:p14="http://schemas.microsoft.com/office/powerpoint/2010/main" val="3531672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5FF0AF-0011-4A4D-BE33-EC1C6B53867D}" type="slidenum">
              <a:rPr lang="en-US"/>
              <a:pPr>
                <a:defRPr/>
              </a:pPr>
              <a:t>‹#›</a:t>
            </a:fld>
            <a:endParaRPr lang="en-US"/>
          </a:p>
        </p:txBody>
      </p:sp>
    </p:spTree>
    <p:extLst>
      <p:ext uri="{BB962C8B-B14F-4D97-AF65-F5344CB8AC3E}">
        <p14:creationId xmlns:p14="http://schemas.microsoft.com/office/powerpoint/2010/main" val="3960081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562E1-401D-4B10-8CED-6C2616E3547A}" type="slidenum">
              <a:rPr lang="en-US"/>
              <a:pPr>
                <a:defRPr/>
              </a:pPr>
              <a:t>‹#›</a:t>
            </a:fld>
            <a:endParaRPr lang="en-US"/>
          </a:p>
        </p:txBody>
      </p:sp>
    </p:spTree>
    <p:extLst>
      <p:ext uri="{BB962C8B-B14F-4D97-AF65-F5344CB8AC3E}">
        <p14:creationId xmlns:p14="http://schemas.microsoft.com/office/powerpoint/2010/main" val="28612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D5DAE4-9FE4-449B-A2B7-ADCE3A5001BA}" type="slidenum">
              <a:rPr lang="en-US"/>
              <a:pPr>
                <a:defRPr/>
              </a:pPr>
              <a:t>‹#›</a:t>
            </a:fld>
            <a:endParaRPr lang="en-US"/>
          </a:p>
        </p:txBody>
      </p:sp>
    </p:spTree>
    <p:extLst>
      <p:ext uri="{BB962C8B-B14F-4D97-AF65-F5344CB8AC3E}">
        <p14:creationId xmlns:p14="http://schemas.microsoft.com/office/powerpoint/2010/main" val="515429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8DB9A-562A-464F-8528-0DED56BE8D68}" type="slidenum">
              <a:rPr lang="en-US"/>
              <a:pPr>
                <a:defRPr/>
              </a:pPr>
              <a:t>‹#›</a:t>
            </a:fld>
            <a:endParaRPr lang="en-US"/>
          </a:p>
        </p:txBody>
      </p:sp>
    </p:spTree>
    <p:extLst>
      <p:ext uri="{BB962C8B-B14F-4D97-AF65-F5344CB8AC3E}">
        <p14:creationId xmlns:p14="http://schemas.microsoft.com/office/powerpoint/2010/main" val="1097242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2F9DD-55AE-4F29-A63D-8796565779F1}" type="slidenum">
              <a:rPr lang="en-US"/>
              <a:pPr>
                <a:defRPr/>
              </a:pPr>
              <a:t>‹#›</a:t>
            </a:fld>
            <a:endParaRPr lang="en-US"/>
          </a:p>
        </p:txBody>
      </p:sp>
    </p:spTree>
    <p:extLst>
      <p:ext uri="{BB962C8B-B14F-4D97-AF65-F5344CB8AC3E}">
        <p14:creationId xmlns:p14="http://schemas.microsoft.com/office/powerpoint/2010/main" val="3942764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FC250-AE26-4100-B2F1-39F5E15CE2CE}" type="slidenum">
              <a:rPr lang="en-US"/>
              <a:pPr>
                <a:defRPr/>
              </a:pPr>
              <a:t>‹#›</a:t>
            </a:fld>
            <a:endParaRPr lang="en-US"/>
          </a:p>
        </p:txBody>
      </p:sp>
    </p:spTree>
    <p:extLst>
      <p:ext uri="{BB962C8B-B14F-4D97-AF65-F5344CB8AC3E}">
        <p14:creationId xmlns:p14="http://schemas.microsoft.com/office/powerpoint/2010/main" val="1837165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2F046-1C91-4EF2-AD4F-07F3B2352F0F}" type="slidenum">
              <a:rPr lang="en-US"/>
              <a:pPr>
                <a:defRPr/>
              </a:pPr>
              <a:t>‹#›</a:t>
            </a:fld>
            <a:endParaRPr lang="en-US"/>
          </a:p>
        </p:txBody>
      </p:sp>
    </p:spTree>
    <p:extLst>
      <p:ext uri="{BB962C8B-B14F-4D97-AF65-F5344CB8AC3E}">
        <p14:creationId xmlns:p14="http://schemas.microsoft.com/office/powerpoint/2010/main" val="917376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AF10B-D5A9-42FB-ADA6-5661E42E3C44}" type="slidenum">
              <a:rPr lang="en-US"/>
              <a:pPr>
                <a:defRPr/>
              </a:pPr>
              <a:t>‹#›</a:t>
            </a:fld>
            <a:endParaRPr lang="en-US"/>
          </a:p>
        </p:txBody>
      </p:sp>
    </p:spTree>
    <p:extLst>
      <p:ext uri="{BB962C8B-B14F-4D97-AF65-F5344CB8AC3E}">
        <p14:creationId xmlns:p14="http://schemas.microsoft.com/office/powerpoint/2010/main" val="210256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94513-EE3E-4131-8CCA-FBE3FE14880A}" type="slidenum">
              <a:rPr lang="en-US"/>
              <a:pPr>
                <a:defRPr/>
              </a:pPr>
              <a:t>‹#›</a:t>
            </a:fld>
            <a:endParaRPr lang="en-US"/>
          </a:p>
        </p:txBody>
      </p:sp>
    </p:spTree>
    <p:extLst>
      <p:ext uri="{BB962C8B-B14F-4D97-AF65-F5344CB8AC3E}">
        <p14:creationId xmlns:p14="http://schemas.microsoft.com/office/powerpoint/2010/main" val="3844267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CF51BB-3F93-4BB8-ACF6-4028E499702E}" type="slidenum">
              <a:rPr lang="en-US"/>
              <a:pPr>
                <a:defRPr/>
              </a:pPr>
              <a:t>‹#›</a:t>
            </a:fld>
            <a:endParaRPr lang="en-US"/>
          </a:p>
        </p:txBody>
      </p:sp>
    </p:spTree>
    <p:extLst>
      <p:ext uri="{BB962C8B-B14F-4D97-AF65-F5344CB8AC3E}">
        <p14:creationId xmlns:p14="http://schemas.microsoft.com/office/powerpoint/2010/main" val="1473531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8B0C29-D83E-434B-9DD7-DC2357850E71}" type="slidenum">
              <a:rPr lang="en-US"/>
              <a:pPr>
                <a:defRPr/>
              </a:pPr>
              <a:t>‹#›</a:t>
            </a:fld>
            <a:endParaRPr lang="en-US"/>
          </a:p>
        </p:txBody>
      </p:sp>
    </p:spTree>
    <p:extLst>
      <p:ext uri="{BB962C8B-B14F-4D97-AF65-F5344CB8AC3E}">
        <p14:creationId xmlns:p14="http://schemas.microsoft.com/office/powerpoint/2010/main" val="3542852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1BE92-69F9-45D1-8A02-FF3C05D245E7}" type="slidenum">
              <a:rPr lang="en-US"/>
              <a:pPr>
                <a:defRPr/>
              </a:pPr>
              <a:t>‹#›</a:t>
            </a:fld>
            <a:endParaRPr lang="en-US"/>
          </a:p>
        </p:txBody>
      </p:sp>
    </p:spTree>
    <p:extLst>
      <p:ext uri="{BB962C8B-B14F-4D97-AF65-F5344CB8AC3E}">
        <p14:creationId xmlns:p14="http://schemas.microsoft.com/office/powerpoint/2010/main" val="1517988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360EC4-78CD-4FA6-84F4-70E863421ED1}" type="slidenum">
              <a:rPr lang="en-US"/>
              <a:pPr>
                <a:defRPr/>
              </a:pPr>
              <a:t>‹#›</a:t>
            </a:fld>
            <a:endParaRPr lang="en-US"/>
          </a:p>
        </p:txBody>
      </p:sp>
    </p:spTree>
    <p:extLst>
      <p:ext uri="{BB962C8B-B14F-4D97-AF65-F5344CB8AC3E}">
        <p14:creationId xmlns:p14="http://schemas.microsoft.com/office/powerpoint/2010/main" val="439624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2B06B-0AB5-4550-8EA2-92AB18D9564C}" type="slidenum">
              <a:rPr lang="en-US"/>
              <a:pPr>
                <a:defRPr/>
              </a:pPr>
              <a:t>‹#›</a:t>
            </a:fld>
            <a:endParaRPr lang="en-US"/>
          </a:p>
        </p:txBody>
      </p:sp>
    </p:spTree>
    <p:extLst>
      <p:ext uri="{BB962C8B-B14F-4D97-AF65-F5344CB8AC3E}">
        <p14:creationId xmlns:p14="http://schemas.microsoft.com/office/powerpoint/2010/main" val="3001918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1AE709-2B95-41B2-8DE5-3B0A7E6CDC2B}" type="slidenum">
              <a:rPr lang="en-US"/>
              <a:pPr>
                <a:defRPr/>
              </a:pPr>
              <a:t>‹#›</a:t>
            </a:fld>
            <a:endParaRPr lang="en-US"/>
          </a:p>
        </p:txBody>
      </p:sp>
    </p:spTree>
    <p:extLst>
      <p:ext uri="{BB962C8B-B14F-4D97-AF65-F5344CB8AC3E}">
        <p14:creationId xmlns:p14="http://schemas.microsoft.com/office/powerpoint/2010/main" val="574272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4D26E-3648-4847-A775-C0C9524FC79D}" type="slidenum">
              <a:rPr lang="en-US"/>
              <a:pPr>
                <a:defRPr/>
              </a:pPr>
              <a:t>‹#›</a:t>
            </a:fld>
            <a:endParaRPr lang="en-US"/>
          </a:p>
        </p:txBody>
      </p:sp>
    </p:spTree>
    <p:extLst>
      <p:ext uri="{BB962C8B-B14F-4D97-AF65-F5344CB8AC3E}">
        <p14:creationId xmlns:p14="http://schemas.microsoft.com/office/powerpoint/2010/main" val="2867472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BF4F6F-0C4C-428B-B33A-E6632138AA1A}" type="slidenum">
              <a:rPr lang="en-US"/>
              <a:pPr>
                <a:defRPr/>
              </a:pPr>
              <a:t>‹#›</a:t>
            </a:fld>
            <a:endParaRPr lang="en-US"/>
          </a:p>
        </p:txBody>
      </p:sp>
    </p:spTree>
    <p:extLst>
      <p:ext uri="{BB962C8B-B14F-4D97-AF65-F5344CB8AC3E}">
        <p14:creationId xmlns:p14="http://schemas.microsoft.com/office/powerpoint/2010/main" val="888609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D414E-AE3B-4813-B292-4A0E6D502C50}" type="slidenum">
              <a:rPr lang="en-US"/>
              <a:pPr>
                <a:defRPr/>
              </a:pPr>
              <a:t>‹#›</a:t>
            </a:fld>
            <a:endParaRPr lang="en-US"/>
          </a:p>
        </p:txBody>
      </p:sp>
    </p:spTree>
    <p:extLst>
      <p:ext uri="{BB962C8B-B14F-4D97-AF65-F5344CB8AC3E}">
        <p14:creationId xmlns:p14="http://schemas.microsoft.com/office/powerpoint/2010/main" val="430625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875BFA-B998-450D-96A6-0477C67EFA1A}" type="slidenum">
              <a:rPr lang="en-US"/>
              <a:pPr>
                <a:defRPr/>
              </a:pPr>
              <a:t>‹#›</a:t>
            </a:fld>
            <a:endParaRPr lang="en-US"/>
          </a:p>
        </p:txBody>
      </p:sp>
    </p:spTree>
    <p:extLst>
      <p:ext uri="{BB962C8B-B14F-4D97-AF65-F5344CB8AC3E}">
        <p14:creationId xmlns:p14="http://schemas.microsoft.com/office/powerpoint/2010/main" val="267801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C927FB-71E9-4B11-8D83-5154D4EBD8DB}" type="slidenum">
              <a:rPr lang="en-US"/>
              <a:pPr>
                <a:defRPr/>
              </a:pPr>
              <a:t>‹#›</a:t>
            </a:fld>
            <a:endParaRPr lang="en-US"/>
          </a:p>
        </p:txBody>
      </p:sp>
    </p:spTree>
    <p:extLst>
      <p:ext uri="{BB962C8B-B14F-4D97-AF65-F5344CB8AC3E}">
        <p14:creationId xmlns:p14="http://schemas.microsoft.com/office/powerpoint/2010/main" val="37456169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489E9-5A6D-41AF-89DF-2625BCA35827}" type="slidenum">
              <a:rPr lang="en-US"/>
              <a:pPr>
                <a:defRPr/>
              </a:pPr>
              <a:t>‹#›</a:t>
            </a:fld>
            <a:endParaRPr lang="en-US"/>
          </a:p>
        </p:txBody>
      </p:sp>
    </p:spTree>
    <p:extLst>
      <p:ext uri="{BB962C8B-B14F-4D97-AF65-F5344CB8AC3E}">
        <p14:creationId xmlns:p14="http://schemas.microsoft.com/office/powerpoint/2010/main" val="3738838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FDDD8D-8F5A-400A-A53A-A9A42A3B92D9}" type="slidenum">
              <a:rPr lang="en-US"/>
              <a:pPr>
                <a:defRPr/>
              </a:pPr>
              <a:t>‹#›</a:t>
            </a:fld>
            <a:endParaRPr lang="en-US"/>
          </a:p>
        </p:txBody>
      </p:sp>
    </p:spTree>
    <p:extLst>
      <p:ext uri="{BB962C8B-B14F-4D97-AF65-F5344CB8AC3E}">
        <p14:creationId xmlns:p14="http://schemas.microsoft.com/office/powerpoint/2010/main" val="816675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2C4C2E-936E-4AA4-A32C-8FD9D7EFC76A}" type="slidenum">
              <a:rPr lang="en-US"/>
              <a:pPr>
                <a:defRPr/>
              </a:pPr>
              <a:t>‹#›</a:t>
            </a:fld>
            <a:endParaRPr lang="en-US"/>
          </a:p>
        </p:txBody>
      </p:sp>
    </p:spTree>
    <p:extLst>
      <p:ext uri="{BB962C8B-B14F-4D97-AF65-F5344CB8AC3E}">
        <p14:creationId xmlns:p14="http://schemas.microsoft.com/office/powerpoint/2010/main" val="1248072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FC0AE5-38C9-4E95-82F3-C5FB9FF85301}" type="slidenum">
              <a:rPr lang="en-US"/>
              <a:pPr>
                <a:defRPr/>
              </a:pPr>
              <a:t>‹#›</a:t>
            </a:fld>
            <a:endParaRPr lang="en-US"/>
          </a:p>
        </p:txBody>
      </p:sp>
    </p:spTree>
    <p:extLst>
      <p:ext uri="{BB962C8B-B14F-4D97-AF65-F5344CB8AC3E}">
        <p14:creationId xmlns:p14="http://schemas.microsoft.com/office/powerpoint/2010/main" val="3878193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04735E-6F02-446F-8A28-01F349739469}" type="slidenum">
              <a:rPr lang="en-US"/>
              <a:pPr>
                <a:defRPr/>
              </a:pPr>
              <a:t>‹#›</a:t>
            </a:fld>
            <a:endParaRPr lang="en-US"/>
          </a:p>
        </p:txBody>
      </p:sp>
    </p:spTree>
    <p:extLst>
      <p:ext uri="{BB962C8B-B14F-4D97-AF65-F5344CB8AC3E}">
        <p14:creationId xmlns:p14="http://schemas.microsoft.com/office/powerpoint/2010/main" val="259523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0C4018-80C8-4DDA-AB44-0D674801970D}" type="slidenum">
              <a:rPr lang="en-US"/>
              <a:pPr>
                <a:defRPr/>
              </a:pPr>
              <a:t>‹#›</a:t>
            </a:fld>
            <a:endParaRPr lang="en-US"/>
          </a:p>
        </p:txBody>
      </p:sp>
    </p:spTree>
    <p:extLst>
      <p:ext uri="{BB962C8B-B14F-4D97-AF65-F5344CB8AC3E}">
        <p14:creationId xmlns:p14="http://schemas.microsoft.com/office/powerpoint/2010/main" val="3238709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AEE12F-428E-4523-87CA-60AC52E97CFB}" type="slidenum">
              <a:rPr lang="en-US"/>
              <a:pPr>
                <a:defRPr/>
              </a:pPr>
              <a:t>‹#›</a:t>
            </a:fld>
            <a:endParaRPr lang="en-US"/>
          </a:p>
        </p:txBody>
      </p:sp>
    </p:spTree>
    <p:extLst>
      <p:ext uri="{BB962C8B-B14F-4D97-AF65-F5344CB8AC3E}">
        <p14:creationId xmlns:p14="http://schemas.microsoft.com/office/powerpoint/2010/main" val="3342026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5BDF2-5188-4026-BCA7-683C3B9D3002}" type="slidenum">
              <a:rPr lang="en-US"/>
              <a:pPr>
                <a:defRPr/>
              </a:pPr>
              <a:t>‹#›</a:t>
            </a:fld>
            <a:endParaRPr lang="en-US"/>
          </a:p>
        </p:txBody>
      </p:sp>
    </p:spTree>
    <p:extLst>
      <p:ext uri="{BB962C8B-B14F-4D97-AF65-F5344CB8AC3E}">
        <p14:creationId xmlns:p14="http://schemas.microsoft.com/office/powerpoint/2010/main" val="2687067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F7F57D-14F7-4BD0-A3C0-489597192DF5}" type="slidenum">
              <a:rPr lang="en-US"/>
              <a:pPr>
                <a:defRPr/>
              </a:pPr>
              <a:t>‹#›</a:t>
            </a:fld>
            <a:endParaRPr lang="en-US"/>
          </a:p>
        </p:txBody>
      </p:sp>
    </p:spTree>
    <p:extLst>
      <p:ext uri="{BB962C8B-B14F-4D97-AF65-F5344CB8AC3E}">
        <p14:creationId xmlns:p14="http://schemas.microsoft.com/office/powerpoint/2010/main" val="2339349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62384-2BEC-4FA1-87C6-387C9793247E}" type="slidenum">
              <a:rPr lang="en-US"/>
              <a:pPr>
                <a:defRPr/>
              </a:pPr>
              <a:t>‹#›</a:t>
            </a:fld>
            <a:endParaRPr lang="en-US"/>
          </a:p>
        </p:txBody>
      </p:sp>
    </p:spTree>
    <p:extLst>
      <p:ext uri="{BB962C8B-B14F-4D97-AF65-F5344CB8AC3E}">
        <p14:creationId xmlns:p14="http://schemas.microsoft.com/office/powerpoint/2010/main" val="294716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0C7BA4-3F9C-48F6-88E6-476228EA1C65}" type="slidenum">
              <a:rPr lang="en-US"/>
              <a:pPr>
                <a:defRPr/>
              </a:pPr>
              <a:t>‹#›</a:t>
            </a:fld>
            <a:endParaRPr lang="en-US"/>
          </a:p>
        </p:txBody>
      </p:sp>
    </p:spTree>
    <p:extLst>
      <p:ext uri="{BB962C8B-B14F-4D97-AF65-F5344CB8AC3E}">
        <p14:creationId xmlns:p14="http://schemas.microsoft.com/office/powerpoint/2010/main" val="1694325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0A6749-4A8B-4E4D-9C1C-E4CBE8631D5F}" type="slidenum">
              <a:rPr lang="en-US"/>
              <a:pPr>
                <a:defRPr/>
              </a:pPr>
              <a:t>‹#›</a:t>
            </a:fld>
            <a:endParaRPr lang="en-US"/>
          </a:p>
        </p:txBody>
      </p:sp>
    </p:spTree>
    <p:extLst>
      <p:ext uri="{BB962C8B-B14F-4D97-AF65-F5344CB8AC3E}">
        <p14:creationId xmlns:p14="http://schemas.microsoft.com/office/powerpoint/2010/main" val="1397942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C84D5-EF2D-4093-B389-A8AF70F5FE54}" type="slidenum">
              <a:rPr lang="en-US"/>
              <a:pPr>
                <a:defRPr/>
              </a:pPr>
              <a:t>‹#›</a:t>
            </a:fld>
            <a:endParaRPr lang="en-US"/>
          </a:p>
        </p:txBody>
      </p:sp>
    </p:spTree>
    <p:extLst>
      <p:ext uri="{BB962C8B-B14F-4D97-AF65-F5344CB8AC3E}">
        <p14:creationId xmlns:p14="http://schemas.microsoft.com/office/powerpoint/2010/main" val="1496254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85C772-05C8-4AA1-93DC-5B2434418030}" type="slidenum">
              <a:rPr lang="en-US"/>
              <a:pPr>
                <a:defRPr/>
              </a:pPr>
              <a:t>‹#›</a:t>
            </a:fld>
            <a:endParaRPr lang="en-US"/>
          </a:p>
        </p:txBody>
      </p:sp>
    </p:spTree>
    <p:extLst>
      <p:ext uri="{BB962C8B-B14F-4D97-AF65-F5344CB8AC3E}">
        <p14:creationId xmlns:p14="http://schemas.microsoft.com/office/powerpoint/2010/main" val="1523875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C9482-AAD1-4616-8757-0F2DF34983A4}" type="slidenum">
              <a:rPr lang="en-US"/>
              <a:pPr>
                <a:defRPr/>
              </a:pPr>
              <a:t>‹#›</a:t>
            </a:fld>
            <a:endParaRPr lang="en-US"/>
          </a:p>
        </p:txBody>
      </p:sp>
    </p:spTree>
    <p:extLst>
      <p:ext uri="{BB962C8B-B14F-4D97-AF65-F5344CB8AC3E}">
        <p14:creationId xmlns:p14="http://schemas.microsoft.com/office/powerpoint/2010/main" val="37680230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7146DD-8085-4285-8606-4EF085751D08}" type="slidenum">
              <a:rPr lang="en-US"/>
              <a:pPr>
                <a:defRPr/>
              </a:pPr>
              <a:t>‹#›</a:t>
            </a:fld>
            <a:endParaRPr lang="en-US"/>
          </a:p>
        </p:txBody>
      </p:sp>
    </p:spTree>
    <p:extLst>
      <p:ext uri="{BB962C8B-B14F-4D97-AF65-F5344CB8AC3E}">
        <p14:creationId xmlns:p14="http://schemas.microsoft.com/office/powerpoint/2010/main" val="3269931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D6C9BB-5E21-4C56-B79A-6410DAA1D4CE}" type="slidenum">
              <a:rPr lang="en-US"/>
              <a:pPr>
                <a:defRPr/>
              </a:pPr>
              <a:t>‹#›</a:t>
            </a:fld>
            <a:endParaRPr lang="en-US"/>
          </a:p>
        </p:txBody>
      </p:sp>
    </p:spTree>
    <p:extLst>
      <p:ext uri="{BB962C8B-B14F-4D97-AF65-F5344CB8AC3E}">
        <p14:creationId xmlns:p14="http://schemas.microsoft.com/office/powerpoint/2010/main" val="941959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EB399-00B1-4359-9704-57B494A9F5E0}" type="slidenum">
              <a:rPr lang="en-US"/>
              <a:pPr>
                <a:defRPr/>
              </a:pPr>
              <a:t>‹#›</a:t>
            </a:fld>
            <a:endParaRPr lang="en-US"/>
          </a:p>
        </p:txBody>
      </p:sp>
    </p:spTree>
    <p:extLst>
      <p:ext uri="{BB962C8B-B14F-4D97-AF65-F5344CB8AC3E}">
        <p14:creationId xmlns:p14="http://schemas.microsoft.com/office/powerpoint/2010/main" val="1143007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676EC5-3BE5-40F5-80B5-12F5DBA64E62}" type="slidenum">
              <a:rPr lang="en-US"/>
              <a:pPr>
                <a:defRPr/>
              </a:pPr>
              <a:t>‹#›</a:t>
            </a:fld>
            <a:endParaRPr lang="en-US"/>
          </a:p>
        </p:txBody>
      </p:sp>
    </p:spTree>
    <p:extLst>
      <p:ext uri="{BB962C8B-B14F-4D97-AF65-F5344CB8AC3E}">
        <p14:creationId xmlns:p14="http://schemas.microsoft.com/office/powerpoint/2010/main" val="3403495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413E3-FBE1-4579-9908-82AFF8652B8E}" type="slidenum">
              <a:rPr lang="en-US"/>
              <a:pPr>
                <a:defRPr/>
              </a:pPr>
              <a:t>‹#›</a:t>
            </a:fld>
            <a:endParaRPr lang="en-US"/>
          </a:p>
        </p:txBody>
      </p:sp>
    </p:spTree>
    <p:extLst>
      <p:ext uri="{BB962C8B-B14F-4D97-AF65-F5344CB8AC3E}">
        <p14:creationId xmlns:p14="http://schemas.microsoft.com/office/powerpoint/2010/main" val="1411489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FADBE0-D30F-4D66-8F9A-EA2E0C2E3C10}" type="slidenum">
              <a:rPr lang="en-US"/>
              <a:pPr>
                <a:defRPr/>
              </a:pPr>
              <a:t>‹#›</a:t>
            </a:fld>
            <a:endParaRPr lang="en-US"/>
          </a:p>
        </p:txBody>
      </p:sp>
    </p:spTree>
    <p:extLst>
      <p:ext uri="{BB962C8B-B14F-4D97-AF65-F5344CB8AC3E}">
        <p14:creationId xmlns:p14="http://schemas.microsoft.com/office/powerpoint/2010/main" val="70808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5F6AB4-E5BF-4885-BA82-B81195F0FDC7}" type="slidenum">
              <a:rPr lang="en-US"/>
              <a:pPr>
                <a:defRPr/>
              </a:pPr>
              <a:t>‹#›</a:t>
            </a:fld>
            <a:endParaRPr lang="en-US"/>
          </a:p>
        </p:txBody>
      </p:sp>
    </p:spTree>
    <p:extLst>
      <p:ext uri="{BB962C8B-B14F-4D97-AF65-F5344CB8AC3E}">
        <p14:creationId xmlns:p14="http://schemas.microsoft.com/office/powerpoint/2010/main" val="570801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979BC6-F78D-4043-BC38-BF9E729B5D24}" type="slidenum">
              <a:rPr lang="en-US"/>
              <a:pPr>
                <a:defRPr/>
              </a:pPr>
              <a:t>‹#›</a:t>
            </a:fld>
            <a:endParaRPr lang="en-US"/>
          </a:p>
        </p:txBody>
      </p:sp>
    </p:spTree>
    <p:extLst>
      <p:ext uri="{BB962C8B-B14F-4D97-AF65-F5344CB8AC3E}">
        <p14:creationId xmlns:p14="http://schemas.microsoft.com/office/powerpoint/2010/main" val="35433444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75FCF4-BB7E-4277-BF5F-ABC28687F9EB}" type="slidenum">
              <a:rPr lang="en-US"/>
              <a:pPr>
                <a:defRPr/>
              </a:pPr>
              <a:t>‹#›</a:t>
            </a:fld>
            <a:endParaRPr lang="en-US"/>
          </a:p>
        </p:txBody>
      </p:sp>
    </p:spTree>
    <p:extLst>
      <p:ext uri="{BB962C8B-B14F-4D97-AF65-F5344CB8AC3E}">
        <p14:creationId xmlns:p14="http://schemas.microsoft.com/office/powerpoint/2010/main" val="3928799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C0A64B-B0C1-47DB-A4D7-E3F56653CB1D}" type="slidenum">
              <a:rPr lang="en-US"/>
              <a:pPr>
                <a:defRPr/>
              </a:pPr>
              <a:t>‹#›</a:t>
            </a:fld>
            <a:endParaRPr lang="en-US"/>
          </a:p>
        </p:txBody>
      </p:sp>
    </p:spTree>
    <p:extLst>
      <p:ext uri="{BB962C8B-B14F-4D97-AF65-F5344CB8AC3E}">
        <p14:creationId xmlns:p14="http://schemas.microsoft.com/office/powerpoint/2010/main" val="3980463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885317-D468-4D3E-A9DD-02E2EC9D0F9B}" type="slidenum">
              <a:rPr lang="en-US"/>
              <a:pPr>
                <a:defRPr/>
              </a:pPr>
              <a:t>‹#›</a:t>
            </a:fld>
            <a:endParaRPr lang="en-US"/>
          </a:p>
        </p:txBody>
      </p:sp>
    </p:spTree>
    <p:extLst>
      <p:ext uri="{BB962C8B-B14F-4D97-AF65-F5344CB8AC3E}">
        <p14:creationId xmlns:p14="http://schemas.microsoft.com/office/powerpoint/2010/main" val="12033754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40A7A7-3989-44BE-9AC6-479F8B3D5626}" type="slidenum">
              <a:rPr lang="en-US"/>
              <a:pPr>
                <a:defRPr/>
              </a:pPr>
              <a:t>‹#›</a:t>
            </a:fld>
            <a:endParaRPr lang="en-US"/>
          </a:p>
        </p:txBody>
      </p:sp>
    </p:spTree>
    <p:extLst>
      <p:ext uri="{BB962C8B-B14F-4D97-AF65-F5344CB8AC3E}">
        <p14:creationId xmlns:p14="http://schemas.microsoft.com/office/powerpoint/2010/main" val="2470295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C4D307-8113-4976-96A8-347D4E2D177C}" type="slidenum">
              <a:rPr lang="en-US"/>
              <a:pPr>
                <a:defRPr/>
              </a:pPr>
              <a:t>‹#›</a:t>
            </a:fld>
            <a:endParaRPr lang="en-US"/>
          </a:p>
        </p:txBody>
      </p:sp>
    </p:spTree>
    <p:extLst>
      <p:ext uri="{BB962C8B-B14F-4D97-AF65-F5344CB8AC3E}">
        <p14:creationId xmlns:p14="http://schemas.microsoft.com/office/powerpoint/2010/main" val="2338115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CFADB-5C04-4912-8761-E61284B132C4}" type="slidenum">
              <a:rPr lang="en-US"/>
              <a:pPr>
                <a:defRPr/>
              </a:pPr>
              <a:t>‹#›</a:t>
            </a:fld>
            <a:endParaRPr lang="en-US"/>
          </a:p>
        </p:txBody>
      </p:sp>
    </p:spTree>
    <p:extLst>
      <p:ext uri="{BB962C8B-B14F-4D97-AF65-F5344CB8AC3E}">
        <p14:creationId xmlns:p14="http://schemas.microsoft.com/office/powerpoint/2010/main" val="29975003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DCE1B7-08BD-42B2-94BF-78653A4DC2E7}" type="slidenum">
              <a:rPr lang="en-US"/>
              <a:pPr>
                <a:defRPr/>
              </a:pPr>
              <a:t>‹#›</a:t>
            </a:fld>
            <a:endParaRPr lang="en-US"/>
          </a:p>
        </p:txBody>
      </p:sp>
    </p:spTree>
    <p:extLst>
      <p:ext uri="{BB962C8B-B14F-4D97-AF65-F5344CB8AC3E}">
        <p14:creationId xmlns:p14="http://schemas.microsoft.com/office/powerpoint/2010/main" val="997819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F771DD-F11F-416F-9944-42C78F32C59E}" type="slidenum">
              <a:rPr lang="en-US"/>
              <a:pPr>
                <a:defRPr/>
              </a:pPr>
              <a:t>‹#›</a:t>
            </a:fld>
            <a:endParaRPr lang="en-US"/>
          </a:p>
        </p:txBody>
      </p:sp>
    </p:spTree>
    <p:extLst>
      <p:ext uri="{BB962C8B-B14F-4D97-AF65-F5344CB8AC3E}">
        <p14:creationId xmlns:p14="http://schemas.microsoft.com/office/powerpoint/2010/main" val="2160139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17098A-080A-4841-B782-CA9D84F9E807}" type="slidenum">
              <a:rPr lang="en-US"/>
              <a:pPr>
                <a:defRPr/>
              </a:pPr>
              <a:t>‹#›</a:t>
            </a:fld>
            <a:endParaRPr lang="en-US"/>
          </a:p>
        </p:txBody>
      </p:sp>
    </p:spTree>
    <p:extLst>
      <p:ext uri="{BB962C8B-B14F-4D97-AF65-F5344CB8AC3E}">
        <p14:creationId xmlns:p14="http://schemas.microsoft.com/office/powerpoint/2010/main" val="105195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5C174-3FE9-4FE7-9634-9A9F11ED9600}" type="slidenum">
              <a:rPr lang="en-US"/>
              <a:pPr>
                <a:defRPr/>
              </a:pPr>
              <a:t>‹#›</a:t>
            </a:fld>
            <a:endParaRPr lang="en-US"/>
          </a:p>
        </p:txBody>
      </p:sp>
    </p:spTree>
    <p:extLst>
      <p:ext uri="{BB962C8B-B14F-4D97-AF65-F5344CB8AC3E}">
        <p14:creationId xmlns:p14="http://schemas.microsoft.com/office/powerpoint/2010/main" val="41825700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82D81-B271-41DB-99F6-F25D08827903}" type="slidenum">
              <a:rPr lang="en-US"/>
              <a:pPr>
                <a:defRPr/>
              </a:pPr>
              <a:t>‹#›</a:t>
            </a:fld>
            <a:endParaRPr lang="en-US"/>
          </a:p>
        </p:txBody>
      </p:sp>
    </p:spTree>
    <p:extLst>
      <p:ext uri="{BB962C8B-B14F-4D97-AF65-F5344CB8AC3E}">
        <p14:creationId xmlns:p14="http://schemas.microsoft.com/office/powerpoint/2010/main" val="3470212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FA2A1-111C-4506-96C3-4B7990A87397}" type="slidenum">
              <a:rPr lang="en-US"/>
              <a:pPr>
                <a:defRPr/>
              </a:pPr>
              <a:t>‹#›</a:t>
            </a:fld>
            <a:endParaRPr lang="en-US"/>
          </a:p>
        </p:txBody>
      </p:sp>
    </p:spTree>
    <p:extLst>
      <p:ext uri="{BB962C8B-B14F-4D97-AF65-F5344CB8AC3E}">
        <p14:creationId xmlns:p14="http://schemas.microsoft.com/office/powerpoint/2010/main" val="6242443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BC558B-7531-489A-8B96-B4E2FC12336C}" type="slidenum">
              <a:rPr lang="en-US"/>
              <a:pPr>
                <a:defRPr/>
              </a:pPr>
              <a:t>‹#›</a:t>
            </a:fld>
            <a:endParaRPr lang="en-US"/>
          </a:p>
        </p:txBody>
      </p:sp>
    </p:spTree>
    <p:extLst>
      <p:ext uri="{BB962C8B-B14F-4D97-AF65-F5344CB8AC3E}">
        <p14:creationId xmlns:p14="http://schemas.microsoft.com/office/powerpoint/2010/main" val="5718410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BE6B0A-9141-405A-899C-1272C03E3FF8}" type="slidenum">
              <a:rPr lang="en-US"/>
              <a:pPr>
                <a:defRPr/>
              </a:pPr>
              <a:t>‹#›</a:t>
            </a:fld>
            <a:endParaRPr lang="en-US"/>
          </a:p>
        </p:txBody>
      </p:sp>
    </p:spTree>
    <p:extLst>
      <p:ext uri="{BB962C8B-B14F-4D97-AF65-F5344CB8AC3E}">
        <p14:creationId xmlns:p14="http://schemas.microsoft.com/office/powerpoint/2010/main" val="19277483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pPr>
              <a:defRPr/>
            </a:pPr>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B1EA74FC-E983-487A-8C97-55CF5F043B08}" type="slidenum">
              <a:rPr lang="en-US"/>
              <a:pPr>
                <a:defRPr/>
              </a:pPr>
              <a:t>‹#›</a:t>
            </a:fld>
            <a:endParaRPr lang="en-US"/>
          </a:p>
        </p:txBody>
      </p:sp>
    </p:spTree>
    <p:extLst>
      <p:ext uri="{BB962C8B-B14F-4D97-AF65-F5344CB8AC3E}">
        <p14:creationId xmlns:p14="http://schemas.microsoft.com/office/powerpoint/2010/main" val="398201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2E2104-06C2-4EFF-8308-CC96A2D7927C}" type="slidenum">
              <a:rPr lang="en-US"/>
              <a:pPr>
                <a:defRPr/>
              </a:pPr>
              <a:t>‹#›</a:t>
            </a:fld>
            <a:endParaRPr lang="en-US"/>
          </a:p>
        </p:txBody>
      </p:sp>
    </p:spTree>
    <p:extLst>
      <p:ext uri="{BB962C8B-B14F-4D97-AF65-F5344CB8AC3E}">
        <p14:creationId xmlns:p14="http://schemas.microsoft.com/office/powerpoint/2010/main" val="37608933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DF81C2-4C2B-4F49-96E9-3DAD1DA7BB40}" type="slidenum">
              <a:rPr lang="en-US"/>
              <a:pPr>
                <a:defRPr/>
              </a:pPr>
              <a:t>‹#›</a:t>
            </a:fld>
            <a:endParaRPr lang="en-US"/>
          </a:p>
        </p:txBody>
      </p:sp>
    </p:spTree>
    <p:extLst>
      <p:ext uri="{BB962C8B-B14F-4D97-AF65-F5344CB8AC3E}">
        <p14:creationId xmlns:p14="http://schemas.microsoft.com/office/powerpoint/2010/main" val="4275517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FDEF70-6967-4531-B245-F4F449D9009D}" type="slidenum">
              <a:rPr lang="en-US"/>
              <a:pPr>
                <a:defRPr/>
              </a:pPr>
              <a:t>‹#›</a:t>
            </a:fld>
            <a:endParaRPr lang="en-US"/>
          </a:p>
        </p:txBody>
      </p:sp>
    </p:spTree>
    <p:extLst>
      <p:ext uri="{BB962C8B-B14F-4D97-AF65-F5344CB8AC3E}">
        <p14:creationId xmlns:p14="http://schemas.microsoft.com/office/powerpoint/2010/main" val="28290278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C1A2FE-D4E1-4C79-8C20-0C5A0B60834B}" type="slidenum">
              <a:rPr lang="en-US"/>
              <a:pPr>
                <a:defRPr/>
              </a:pPr>
              <a:t>‹#›</a:t>
            </a:fld>
            <a:endParaRPr lang="en-US"/>
          </a:p>
        </p:txBody>
      </p:sp>
    </p:spTree>
    <p:extLst>
      <p:ext uri="{BB962C8B-B14F-4D97-AF65-F5344CB8AC3E}">
        <p14:creationId xmlns:p14="http://schemas.microsoft.com/office/powerpoint/2010/main" val="7719981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8EA555-7FE5-4DE7-9152-24CC541BFB5F}" type="slidenum">
              <a:rPr lang="en-US"/>
              <a:pPr>
                <a:defRPr/>
              </a:pPr>
              <a:t>‹#›</a:t>
            </a:fld>
            <a:endParaRPr lang="en-US"/>
          </a:p>
        </p:txBody>
      </p:sp>
    </p:spTree>
    <p:extLst>
      <p:ext uri="{BB962C8B-B14F-4D97-AF65-F5344CB8AC3E}">
        <p14:creationId xmlns:p14="http://schemas.microsoft.com/office/powerpoint/2010/main" val="116276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581D83-2619-44DA-942F-A580651CC073}" type="slidenum">
              <a:rPr lang="en-US"/>
              <a:pPr>
                <a:defRPr/>
              </a:pPr>
              <a:t>‹#›</a:t>
            </a:fld>
            <a:endParaRPr lang="en-US"/>
          </a:p>
        </p:txBody>
      </p:sp>
    </p:spTree>
    <p:extLst>
      <p:ext uri="{BB962C8B-B14F-4D97-AF65-F5344CB8AC3E}">
        <p14:creationId xmlns:p14="http://schemas.microsoft.com/office/powerpoint/2010/main" val="8323562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22E424-58E0-4635-ACD6-C9A88F4C7BED}" type="slidenum">
              <a:rPr lang="en-US"/>
              <a:pPr>
                <a:defRPr/>
              </a:pPr>
              <a:t>‹#›</a:t>
            </a:fld>
            <a:endParaRPr lang="en-US"/>
          </a:p>
        </p:txBody>
      </p:sp>
    </p:spTree>
    <p:extLst>
      <p:ext uri="{BB962C8B-B14F-4D97-AF65-F5344CB8AC3E}">
        <p14:creationId xmlns:p14="http://schemas.microsoft.com/office/powerpoint/2010/main" val="26523306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FC344C-EB0C-498C-86E5-5DC63DEF8128}" type="slidenum">
              <a:rPr lang="en-US"/>
              <a:pPr>
                <a:defRPr/>
              </a:pPr>
              <a:t>‹#›</a:t>
            </a:fld>
            <a:endParaRPr lang="en-US"/>
          </a:p>
        </p:txBody>
      </p:sp>
    </p:spTree>
    <p:extLst>
      <p:ext uri="{BB962C8B-B14F-4D97-AF65-F5344CB8AC3E}">
        <p14:creationId xmlns:p14="http://schemas.microsoft.com/office/powerpoint/2010/main" val="3990228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0BDEA5-E8F6-45AC-8F95-DDD6F71DD529}" type="slidenum">
              <a:rPr lang="en-US"/>
              <a:pPr>
                <a:defRPr/>
              </a:pPr>
              <a:t>‹#›</a:t>
            </a:fld>
            <a:endParaRPr lang="en-US"/>
          </a:p>
        </p:txBody>
      </p:sp>
    </p:spTree>
    <p:extLst>
      <p:ext uri="{BB962C8B-B14F-4D97-AF65-F5344CB8AC3E}">
        <p14:creationId xmlns:p14="http://schemas.microsoft.com/office/powerpoint/2010/main" val="14341961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45AC5-6394-462C-A9C4-904AB6B1A07E}" type="slidenum">
              <a:rPr lang="en-US"/>
              <a:pPr>
                <a:defRPr/>
              </a:pPr>
              <a:t>‹#›</a:t>
            </a:fld>
            <a:endParaRPr lang="en-US"/>
          </a:p>
        </p:txBody>
      </p:sp>
    </p:spTree>
    <p:extLst>
      <p:ext uri="{BB962C8B-B14F-4D97-AF65-F5344CB8AC3E}">
        <p14:creationId xmlns:p14="http://schemas.microsoft.com/office/powerpoint/2010/main" val="205398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83316C-CEAB-48CF-B3F2-0B3285876562}" type="slidenum">
              <a:rPr lang="en-US"/>
              <a:pPr>
                <a:defRPr/>
              </a:pPr>
              <a:t>‹#›</a:t>
            </a:fld>
            <a:endParaRPr lang="en-US"/>
          </a:p>
        </p:txBody>
      </p:sp>
    </p:spTree>
    <p:extLst>
      <p:ext uri="{BB962C8B-B14F-4D97-AF65-F5344CB8AC3E}">
        <p14:creationId xmlns:p14="http://schemas.microsoft.com/office/powerpoint/2010/main" val="854654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F24BAF-F8A1-4F49-9300-3EA42E723B08}" type="slidenum">
              <a:rPr lang="en-US"/>
              <a:pPr>
                <a:defRPr/>
              </a:pPr>
              <a:t>‹#›</a:t>
            </a:fld>
            <a:endParaRPr lang="en-US"/>
          </a:p>
        </p:txBody>
      </p:sp>
    </p:spTree>
    <p:extLst>
      <p:ext uri="{BB962C8B-B14F-4D97-AF65-F5344CB8AC3E}">
        <p14:creationId xmlns:p14="http://schemas.microsoft.com/office/powerpoint/2010/main" val="540147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BC44DB-DC84-4639-8914-3ADCD40A5E68}" type="slidenum">
              <a:rPr lang="en-US"/>
              <a:pPr>
                <a:defRPr/>
              </a:pPr>
              <a:t>‹#›</a:t>
            </a:fld>
            <a:endParaRPr lang="en-US"/>
          </a:p>
        </p:txBody>
      </p:sp>
    </p:spTree>
    <p:extLst>
      <p:ext uri="{BB962C8B-B14F-4D97-AF65-F5344CB8AC3E}">
        <p14:creationId xmlns:p14="http://schemas.microsoft.com/office/powerpoint/2010/main" val="13663921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BAA02A-8B72-4FF3-B7C6-339EB4959BA5}" type="slidenum">
              <a:rPr lang="en-US"/>
              <a:pPr>
                <a:defRPr/>
              </a:pPr>
              <a:t>‹#›</a:t>
            </a:fld>
            <a:endParaRPr lang="en-US"/>
          </a:p>
        </p:txBody>
      </p:sp>
    </p:spTree>
    <p:extLst>
      <p:ext uri="{BB962C8B-B14F-4D97-AF65-F5344CB8AC3E}">
        <p14:creationId xmlns:p14="http://schemas.microsoft.com/office/powerpoint/2010/main" val="38866817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492E5B-A4DA-4702-8024-07787F3147F1}" type="slidenum">
              <a:rPr lang="en-US"/>
              <a:pPr>
                <a:defRPr/>
              </a:pPr>
              <a:t>‹#›</a:t>
            </a:fld>
            <a:endParaRPr lang="en-US"/>
          </a:p>
        </p:txBody>
      </p:sp>
    </p:spTree>
    <p:extLst>
      <p:ext uri="{BB962C8B-B14F-4D97-AF65-F5344CB8AC3E}">
        <p14:creationId xmlns:p14="http://schemas.microsoft.com/office/powerpoint/2010/main" val="108968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DDE71E-CFD8-4A4F-A0BD-ED54E4066A43}" type="slidenum">
              <a:rPr lang="en-US"/>
              <a:pPr>
                <a:defRPr/>
              </a:pPr>
              <a:t>‹#›</a:t>
            </a:fld>
            <a:endParaRPr lang="en-US"/>
          </a:p>
        </p:txBody>
      </p:sp>
    </p:spTree>
    <p:extLst>
      <p:ext uri="{BB962C8B-B14F-4D97-AF65-F5344CB8AC3E}">
        <p14:creationId xmlns:p14="http://schemas.microsoft.com/office/powerpoint/2010/main" val="133970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111.xm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12.xm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113.xml"/></Relationships>
</file>

<file path=ppt/slideMasters/_rels/slideMaster103.xml.rels><?xml version="1.0" encoding="UTF-8" standalone="yes"?>
<Relationships xmlns="http://schemas.openxmlformats.org/package/2006/relationships"><Relationship Id="rId2" Type="http://schemas.openxmlformats.org/officeDocument/2006/relationships/theme" Target="../theme/theme103.xml"/><Relationship Id="rId1" Type="http://schemas.openxmlformats.org/officeDocument/2006/relationships/slideLayout" Target="../slideLayouts/slideLayout114.xm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115.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16.xml"/></Relationships>
</file>

<file path=ppt/slideMasters/_rels/slideMaster106.xml.rels><?xml version="1.0" encoding="UTF-8" standalone="yes"?>
<Relationships xmlns="http://schemas.openxmlformats.org/package/2006/relationships"><Relationship Id="rId2" Type="http://schemas.openxmlformats.org/officeDocument/2006/relationships/theme" Target="../theme/theme106.xml"/><Relationship Id="rId1" Type="http://schemas.openxmlformats.org/officeDocument/2006/relationships/slideLayout" Target="../slideLayouts/slideLayout117.xm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118.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119.xm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10.xml.rels><?xml version="1.0" encoding="UTF-8" standalone="yes"?>
<Relationships xmlns="http://schemas.openxmlformats.org/package/2006/relationships"><Relationship Id="rId2" Type="http://schemas.openxmlformats.org/officeDocument/2006/relationships/theme" Target="../theme/theme110.xml"/><Relationship Id="rId1" Type="http://schemas.openxmlformats.org/officeDocument/2006/relationships/slideLayout" Target="../slideLayouts/slideLayout121.xm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122.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123.xml"/></Relationships>
</file>

<file path=ppt/slideMasters/_rels/slideMaster113.xml.rels><?xml version="1.0" encoding="UTF-8" standalone="yes"?>
<Relationships xmlns="http://schemas.openxmlformats.org/package/2006/relationships"><Relationship Id="rId2" Type="http://schemas.openxmlformats.org/officeDocument/2006/relationships/theme" Target="../theme/theme113.xml"/><Relationship Id="rId1" Type="http://schemas.openxmlformats.org/officeDocument/2006/relationships/slideLayout" Target="../slideLayouts/slideLayout124.xml"/></Relationships>
</file>

<file path=ppt/slideMasters/_rels/slideMaster114.xml.rels><?xml version="1.0" encoding="UTF-8" standalone="yes"?>
<Relationships xmlns="http://schemas.openxmlformats.org/package/2006/relationships"><Relationship Id="rId2" Type="http://schemas.openxmlformats.org/officeDocument/2006/relationships/theme" Target="../theme/theme114.xml"/><Relationship Id="rId1" Type="http://schemas.openxmlformats.org/officeDocument/2006/relationships/slideLayout" Target="../slideLayouts/slideLayout125.xm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126.xml"/></Relationships>
</file>

<file path=ppt/slideMasters/_rels/slideMaster116.xml.rels><?xml version="1.0" encoding="UTF-8" standalone="yes"?>
<Relationships xmlns="http://schemas.openxmlformats.org/package/2006/relationships"><Relationship Id="rId2" Type="http://schemas.openxmlformats.org/officeDocument/2006/relationships/theme" Target="../theme/theme116.xml"/><Relationship Id="rId1" Type="http://schemas.openxmlformats.org/officeDocument/2006/relationships/slideLayout" Target="../slideLayouts/slideLayout127.xm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128.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129.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131.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132.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133.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134.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135.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136.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137.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138.xml"/></Relationships>
</file>

<file path=ppt/slideMasters/_rels/slideMaster128.xml.rels><?xml version="1.0" encoding="UTF-8" standalone="yes"?>
<Relationships xmlns="http://schemas.openxmlformats.org/package/2006/relationships"><Relationship Id="rId2" Type="http://schemas.openxmlformats.org/officeDocument/2006/relationships/theme" Target="../theme/theme128.xml"/><Relationship Id="rId1" Type="http://schemas.openxmlformats.org/officeDocument/2006/relationships/slideLayout" Target="../slideLayouts/slideLayout139.xml"/></Relationships>
</file>

<file path=ppt/slideMasters/_rels/slideMaster129.xml.rels><?xml version="1.0" encoding="UTF-8" standalone="yes"?>
<Relationships xmlns="http://schemas.openxmlformats.org/package/2006/relationships"><Relationship Id="rId2" Type="http://schemas.openxmlformats.org/officeDocument/2006/relationships/theme" Target="../theme/theme129.xml"/><Relationship Id="rId1"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30.xml.rels><?xml version="1.0" encoding="UTF-8" standalone="yes"?>
<Relationships xmlns="http://schemas.openxmlformats.org/package/2006/relationships"><Relationship Id="rId2" Type="http://schemas.openxmlformats.org/officeDocument/2006/relationships/theme" Target="../theme/theme130.xml"/><Relationship Id="rId1" Type="http://schemas.openxmlformats.org/officeDocument/2006/relationships/slideLayout" Target="../slideLayouts/slideLayout141.xml"/></Relationships>
</file>

<file path=ppt/slideMasters/_rels/slideMaster131.xml.rels><?xml version="1.0" encoding="UTF-8" standalone="yes"?>
<Relationships xmlns="http://schemas.openxmlformats.org/package/2006/relationships"><Relationship Id="rId2" Type="http://schemas.openxmlformats.org/officeDocument/2006/relationships/theme" Target="../theme/theme131.xml"/><Relationship Id="rId1" Type="http://schemas.openxmlformats.org/officeDocument/2006/relationships/slideLayout" Target="../slideLayouts/slideLayout142.xml"/></Relationships>
</file>

<file path=ppt/slideMasters/_rels/slideMaster132.xml.rels><?xml version="1.0" encoding="UTF-8" standalone="yes"?>
<Relationships xmlns="http://schemas.openxmlformats.org/package/2006/relationships"><Relationship Id="rId2" Type="http://schemas.openxmlformats.org/officeDocument/2006/relationships/theme" Target="../theme/theme132.xml"/><Relationship Id="rId1" Type="http://schemas.openxmlformats.org/officeDocument/2006/relationships/slideLayout" Target="../slideLayouts/slideLayout143.xm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73.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74.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75.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76.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7.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78.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80.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81.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82.xml"/></Relationships>
</file>

<file path=ppt/slideMasters/_rels/slideMaster73.xml.rels><?xml version="1.0" encoding="UTF-8" standalone="yes"?>
<Relationships xmlns="http://schemas.openxmlformats.org/package/2006/relationships"><Relationship Id="rId3" Type="http://schemas.openxmlformats.org/officeDocument/2006/relationships/theme" Target="../theme/theme73.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85.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86.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87.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88.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89.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91.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92.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93.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94.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95.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96.xml"/></Relationships>
</file>

<file path=ppt/slideMasters/_rels/slideMaster86.xml.rels><?xml version="1.0" encoding="UTF-8" standalone="yes"?>
<Relationships xmlns="http://schemas.openxmlformats.org/package/2006/relationships"><Relationship Id="rId2" Type="http://schemas.openxmlformats.org/officeDocument/2006/relationships/theme" Target="../theme/theme86.xml"/><Relationship Id="rId1" Type="http://schemas.openxmlformats.org/officeDocument/2006/relationships/slideLayout" Target="../slideLayouts/slideLayout97.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98.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99.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101.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02.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03.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04.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05.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06.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07.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08.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09.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BC0839-F14A-4CB5-8282-C8DAF23D87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DBDB3C9-ABBF-47A1-9B50-0E7E657A61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80E71DD7-F7CB-4E21-88BA-C305FA0570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910D7432-B0FF-4134-ADD5-6D546B93EC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CD2F19BF-8F1C-48DB-865C-FFD9DEBBD1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4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3FE8573F-0E9C-4E3F-9C59-28D5791925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4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F72197C6-1245-4074-B0C2-3DE0BB46B8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42297884-3A85-4A7E-AF2E-B185D6CD26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62A2A153-CFE9-477E-A576-657706DD28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EA30AA8D-7E96-44C9-ADFD-AC8A259D93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5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D1779C44-CC9E-43B2-AA83-4716348D03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5A0532AA-B755-4A7E-ABB0-720780212D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9AB3E2D-20B5-401A-BEDC-895E2127EA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1C811B44-C21D-45E5-B692-4DEFBBD246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C5E8BCAA-1162-4550-85FB-EA4BD7ACA3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46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A51EA533-6F28-4BE9-BF73-592779D435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57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BEDDFDA7-FB2A-45DC-9181-3ED36E7410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7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353E6176-D8FC-4D58-BCC6-6807105C13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8579F76E-4A0E-4FBE-93AC-7E7ADD4E50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C0BBDA24-CA90-4F87-A10C-3C1AD69864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CEC04AE7-5DAA-4E25-AAA1-7EAA86543D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08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36D719FF-452B-4330-847D-915626BEEE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D20F2349-7D66-48FB-B621-9433FAB920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0A373AFF-B030-4243-8502-FD2D9B8D3A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1EEF64F8-BE0E-407F-9318-DDC96BC685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9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BD186705-1C64-4760-92FC-8E50709E5F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49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12A97479-5569-4584-93E2-09A58C1C85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271DCB95-380A-4429-AE7D-67946129F5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69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B63A1A80-B217-467A-B23F-EEE60196F7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80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67224FDA-97C8-41BE-9DFB-9954847B1E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9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22FA12E8-6B5D-46D7-BAE0-146E509B76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0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A09B9060-06F4-45B9-8DED-5769965D7A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1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3053A421-2D81-4106-9694-9F674012C9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308327CD-B489-4180-AD54-4161F8EC5E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3740297-4848-4374-8459-18C2C2BAEC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4A607E5A-FE02-4F44-B327-52B508AE82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4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C1D0E6A2-CAF1-40B0-9317-96D97CA70D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5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A8969D2E-6EFF-48BE-A4CD-24C50D3AF2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075310CA-E62A-4AA6-9F2A-073875DA5B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CD2425B-458C-4C82-89B8-8071A51F05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3817449-32C2-4449-B53F-D77A250B3B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7BE04F7-E4BB-4916-B38D-10F8AB4B8D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2CD73E5-D148-49F6-99A1-0AD52C7ADE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438D533-6D57-4444-8C09-7342A23569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B573F0E-11B9-4AA8-B078-940790B03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B088461-16A9-4422-8C98-93E87BF1AF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B538325-9A85-4ED3-A722-A0CA32BA66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C45CF33-52C6-4532-BEBB-9B5EA93FA1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E88DBCC-9CAC-4FBB-9C6F-9A9A085026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268B1D1-81AB-4C87-8B2F-F2BBE4C053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9E58A3C-BC58-43DE-A169-EA569705B5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0548373-1F64-49DD-8123-497795F68E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6324E632-BECD-496B-8BF7-DEFFD0E3FF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91B475E-CE04-4149-8444-4B5FA9ADB7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0254693-C6EC-437A-92B4-2369C3CD81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CB94072-FCC4-4139-909C-862396869B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FE9D46D-B191-43DE-BA0B-1BD52E25E0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9C372BE-5DE3-4813-9699-FF6E979AD9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6A0E949-A8C7-4AD8-A623-6B20200129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7BC7545B-AB4D-45A7-8E87-C9A2348128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EBA6500-63E2-47AE-9C20-17CBDB6E9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E160E66-60C4-4009-AD25-BB7B506CDF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9F75B1E-F391-4DBA-BC63-FE883B2548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D2B3257-AD6F-4902-84D0-4FDA4D12FD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B8C4B5D-46AA-4874-BE53-16338B5589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A222DBD-79B0-466C-9FE2-7880809AA0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5E8F9FC8-1155-4E86-8147-5285F2CAD4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0309117-C9A6-4925-A6E0-BD2BBFC17D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6596353-444E-4D93-81BF-1ED0B349C4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8163EFE-33C2-4E9E-BC26-736F95742D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D3D014C-802C-4977-9831-5AB7D6B067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52FCCB8-408C-404A-8045-3D93FFDE2F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B5C7AAC-70C5-4AF8-AA6C-96DCB980D5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1D81857-AD72-4C90-9F50-315DC4C04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7DC88A9-7631-4B38-A1A7-9F0A3B6015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58B5B5B-A435-4309-BAA3-536A6A240D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04D46C51-E409-4D55-91F2-C031D0547D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5DCE6F11-D3C3-4381-B204-60D0D775A0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976A97A-39F2-45DF-A148-579E90E81A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7FABB83-2E47-4488-9D62-8979C22475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7EEE374-DEB6-4005-85A2-4EB0A49EE3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7C20503-68F7-457C-9C02-48229076B9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8DD5E6D-00A5-482A-94F1-2C9D27550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EEB6400-A1E4-43B0-B98D-547FC150CD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F9E8571-871B-4156-B38A-FA0152B172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664FAF88-9B82-474C-92EE-A6E8E1F2A6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EBB8F31-17EB-4773-987E-1644422C39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9E4D2AC-6E72-45ED-8651-011D3656A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BC4F3F8-AD91-4AEA-8245-A6A6771D6B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69DC6DC4-F858-4A3C-899F-EBB5BF7121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E304164-9F33-4A0A-BAF4-51251679CA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E0FD9FD-EC74-4699-90DC-94C38A7357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D55B4E7-46C1-4D76-AF40-3F9668DAD7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9E7B3D3-2B26-4078-94C8-2CF3C1365D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6CD2CDDE-7C41-4F6D-A11C-B332ECE31A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FBC6E20-922B-45F6-9B98-C29989BBDA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347F513-8DBA-4094-ADAE-C08E967ABC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9F78DFD-4149-4AD5-B5AD-25C9FC27B0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30A1809-A98D-4135-ABC5-163C09E702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6CF900C0-4D1F-4E2B-8AFF-36667E28BB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A5409DD-4BDB-418E-8DD3-63ABA59BA1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4EF4117-AD8F-4D69-BE5D-9B062773CD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7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6130147-CE79-4915-B81A-10B1DD3A16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0B27C3C2-3205-414B-A5BE-446D631D40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9C577477-ABFC-4D5A-8985-824C30B250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3" r:id="rId1"/>
    <p:sldLayoutId id="2147484214"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849EBA17-D50A-4AED-9EE8-D935A88769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89BFC088-BA88-4735-8088-31CB0518B8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3A6FF62E-052B-45BC-9894-842B22FCF8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7BE128DC-7F40-41DD-B656-12B4D07199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7F0A66C5-8F28-49DC-8490-3D7B6C6B57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8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6417F530-8D3A-4549-A1CD-1D43A6D127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0ACC214A-9209-471A-B712-1242C9A5D3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D2279B10-F3B9-4868-923F-45DD764E34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9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8AEB7B3F-DFDE-48CD-BE35-198F5557FE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2A8D2EE3-9019-4CD8-BE6C-D55C539D3C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94E50F83-776D-4F69-BDC0-9AD7AD744A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1554A2CB-9012-43D1-AA87-D18D477D9A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F6E43F2C-CE6E-4102-8D11-349F4779D6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8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552939A7-A930-4DC8-96AE-25CB721DD1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B2219703-A77F-4CC7-B3A1-1D6BBC9AEA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01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0A1217A4-E844-4F47-AC3C-66AFF99A75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1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D0317E86-08D8-48A5-A998-2238FAD29B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75F8BA93-24EC-495D-BA1E-76A7090661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CFD5257F-7496-4E4C-AF6E-3A7115CE2C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8CEEB793-25F8-4511-9166-4ADEF1972A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F57276A2-9DE8-4792-98DE-069D5201A6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52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C45A24E8-C6F4-4C05-AE08-47213C75D5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62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84818DC0-BC40-4EC9-A193-1FA05DBF42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72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192A0FC8-E11D-4357-A39C-A9D2E92EBC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D90F7867-204E-42EF-9EDC-0044CE1852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93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1B2796C1-198C-4BF5-87AB-884302D01F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DE22FF0B-703C-43DC-A505-837F931A25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a:defRPr/>
            </a:pPr>
            <a:fld id="{E97903FA-4B85-4761-AF7E-2BF43DAB63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1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3.xml"/></Relationships>
</file>

<file path=ppt/slides/_rels/slide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4.xml"/></Relationships>
</file>

<file path=ppt/slides/_rels/slide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5.xml"/></Relationships>
</file>

<file path=ppt/slides/_rels/slide1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1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8.xml"/></Relationships>
</file>

<file path=ppt/slides/_rels/slide1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9.xml"/></Relationships>
</file>

<file path=ppt/slides/_rels/slide1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0.xml"/></Relationships>
</file>

<file path=ppt/slides/_rels/slide1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1.xml"/></Relationships>
</file>

<file path=ppt/slides/_rels/slide1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2.xml"/></Relationships>
</file>

<file path=ppt/slides/_rels/slide1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3.xml"/></Relationships>
</file>

<file path=ppt/slides/_rels/slide1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4.xml"/></Relationships>
</file>

<file path=ppt/slides/_rels/slide1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5.xml"/></Relationships>
</file>

<file path=ppt/slides/_rels/slide1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7.xml"/></Relationships>
</file>

<file path=ppt/slides/_rels/slide1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8.xml"/></Relationships>
</file>

<file path=ppt/slides/_rels/slide1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9.xml"/></Relationships>
</file>

<file path=ppt/slides/_rels/slide1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0.xml"/></Relationships>
</file>

<file path=ppt/slides/_rels/slide1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1.xml"/></Relationships>
</file>

<file path=ppt/slides/_rels/slide1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2.xml"/></Relationships>
</file>

<file path=ppt/slides/_rels/slide1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3.xml"/></Relationships>
</file>

<file path=ppt/slides/_rels/slide1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4.xml"/></Relationships>
</file>

<file path=ppt/slides/_rels/slide1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5.xml"/></Relationships>
</file>

<file path=ppt/slides/_rels/slide1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7.xml"/></Relationships>
</file>

<file path=ppt/slides/_rels/slide1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8.xml"/></Relationships>
</file>

<file path=ppt/slides/_rels/slide1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9.xml"/></Relationships>
</file>

<file path=ppt/slides/_rels/slide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0.xml"/></Relationships>
</file>

<file path=ppt/slides/_rels/slide1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1.xml"/></Relationships>
</file>

<file path=ppt/slides/_rels/slide1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35.wmf"/></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5.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6.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9.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0.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0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7.wmf"/><Relationship Id="rId4" Type="http://schemas.openxmlformats.org/officeDocument/2006/relationships/oleObject" Target="../embeddings/oleObject24.bin"/></Relationships>
</file>

<file path=ppt/slides/_rels/slide2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8.w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9.wmf"/><Relationship Id="rId4" Type="http://schemas.openxmlformats.org/officeDocument/2006/relationships/oleObject" Target="../embeddings/oleObject26.bin"/></Relationships>
</file>

<file path=ppt/slides/_rels/slide2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40.wmf"/><Relationship Id="rId4" Type="http://schemas.openxmlformats.org/officeDocument/2006/relationships/oleObject" Target="../embeddings/oleObject27.bin"/></Relationships>
</file>

<file path=ppt/slides/_rels/slide2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41.wmf"/><Relationship Id="rId4" Type="http://schemas.openxmlformats.org/officeDocument/2006/relationships/oleObject" Target="../embeddings/oleObject28.bin"/></Relationships>
</file>

<file path=ppt/slides/_rels/slide2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42.wmf"/><Relationship Id="rId4" Type="http://schemas.openxmlformats.org/officeDocument/2006/relationships/oleObject" Target="../embeddings/oleObject29.bin"/></Relationships>
</file>

<file path=ppt/slides/_rels/slide2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43.wmf"/><Relationship Id="rId4" Type="http://schemas.openxmlformats.org/officeDocument/2006/relationships/oleObject" Target="../embeddings/oleObject30.bin"/></Relationships>
</file>

<file path=ppt/slides/_rels/slide2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44.wmf"/><Relationship Id="rId4" Type="http://schemas.openxmlformats.org/officeDocument/2006/relationships/oleObject" Target="../embeddings/oleObject31.bin"/></Relationships>
</file>

<file path=ppt/slides/_rels/slide2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45.w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3.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4.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5.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6.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7.xml"/><Relationship Id="rId1" Type="http://schemas.openxmlformats.org/officeDocument/2006/relationships/vmlDrawing" Target="../drawings/vmlDrawing12.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98.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02.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10.xml"/><Relationship Id="rId1" Type="http://schemas.openxmlformats.org/officeDocument/2006/relationships/vmlDrawing" Target="../drawings/vmlDrawing15.vml"/><Relationship Id="rId4" Type="http://schemas.openxmlformats.org/officeDocument/2006/relationships/image" Target="../media/image1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1.xml"/><Relationship Id="rId1" Type="http://schemas.openxmlformats.org/officeDocument/2006/relationships/vmlDrawing" Target="../drawings/vmlDrawing16.vml"/><Relationship Id="rId4" Type="http://schemas.openxmlformats.org/officeDocument/2006/relationships/image" Target="../media/image2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2.xml"/><Relationship Id="rId1" Type="http://schemas.openxmlformats.org/officeDocument/2006/relationships/vmlDrawing" Target="../drawings/vmlDrawing17.vml"/><Relationship Id="rId4" Type="http://schemas.openxmlformats.org/officeDocument/2006/relationships/image" Target="../media/image2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3.xml"/><Relationship Id="rId1" Type="http://schemas.openxmlformats.org/officeDocument/2006/relationships/vmlDrawing" Target="../drawings/vmlDrawing18.vml"/><Relationship Id="rId4" Type="http://schemas.openxmlformats.org/officeDocument/2006/relationships/image" Target="../media/image2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4.xml"/><Relationship Id="rId1" Type="http://schemas.openxmlformats.org/officeDocument/2006/relationships/vmlDrawing" Target="../drawings/vmlDrawing19.vml"/><Relationship Id="rId4" Type="http://schemas.openxmlformats.org/officeDocument/2006/relationships/image" Target="../media/image23.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5.xml"/><Relationship Id="rId1" Type="http://schemas.openxmlformats.org/officeDocument/2006/relationships/vmlDrawing" Target="../drawings/vmlDrawing20.vml"/><Relationship Id="rId4" Type="http://schemas.openxmlformats.org/officeDocument/2006/relationships/image" Target="../media/image24.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image" Target="../media/image25.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4.xml"/><Relationship Id="rId1" Type="http://schemas.openxmlformats.org/officeDocument/2006/relationships/vmlDrawing" Target="../drawings/vmlDrawing22.vml"/><Relationship Id="rId4" Type="http://schemas.openxmlformats.org/officeDocument/2006/relationships/image" Target="../media/image26.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09600" y="1600200"/>
            <a:ext cx="7772400" cy="1143000"/>
          </a:xfrm>
          <a:prstGeom prst="rect">
            <a:avLst/>
          </a:prstGeom>
          <a:noFill/>
          <a:ln w="9525">
            <a:noFill/>
            <a:miter lim="800000"/>
            <a:headEnd/>
            <a:tailEnd/>
          </a:ln>
          <a:effectLst/>
        </p:spPr>
        <p:txBody>
          <a:bodyPr anchor="ctr"/>
          <a:lstStyle/>
          <a:p>
            <a:pPr algn="ctr">
              <a:defRPr/>
            </a:pPr>
            <a:r>
              <a:rPr lang="en-US" sz="5400" b="1">
                <a:solidFill>
                  <a:srgbClr val="660066"/>
                </a:solidFill>
                <a:effectLst>
                  <a:outerShdw blurRad="38100" dist="38100" dir="2700000" algn="tl">
                    <a:srgbClr val="000000"/>
                  </a:outerShdw>
                </a:effectLst>
              </a:rPr>
              <a:t>Chapter 1</a:t>
            </a:r>
          </a:p>
        </p:txBody>
      </p:sp>
      <p:sp>
        <p:nvSpPr>
          <p:cNvPr id="2051" name="Rectangle 3"/>
          <p:cNvSpPr>
            <a:spLocks noChangeArrowheads="1"/>
          </p:cNvSpPr>
          <p:nvPr/>
        </p:nvSpPr>
        <p:spPr bwMode="auto">
          <a:xfrm>
            <a:off x="762000" y="2895600"/>
            <a:ext cx="7848600" cy="1981200"/>
          </a:xfrm>
          <a:prstGeom prst="rect">
            <a:avLst/>
          </a:prstGeom>
          <a:noFill/>
          <a:ln w="9525">
            <a:noFill/>
            <a:miter lim="800000"/>
            <a:headEnd/>
            <a:tailEnd/>
          </a:ln>
          <a:effectLst/>
        </p:spPr>
        <p:txBody>
          <a:bodyPr/>
          <a:lstStyle/>
          <a:p>
            <a:pPr marL="342900" indent="-342900" algn="ctr">
              <a:spcBef>
                <a:spcPct val="20000"/>
              </a:spcBef>
              <a:defRPr/>
            </a:pPr>
            <a:r>
              <a:rPr lang="en-US" sz="5800" b="1">
                <a:solidFill>
                  <a:srgbClr val="660066"/>
                </a:solidFill>
                <a:effectLst>
                  <a:outerShdw blurRad="38100" dist="38100" dir="2700000" algn="tl">
                    <a:srgbClr val="000000"/>
                  </a:outerShdw>
                </a:effectLst>
              </a:rPr>
              <a:t>The Priesthood of</a:t>
            </a:r>
          </a:p>
          <a:p>
            <a:pPr marL="342900" indent="-342900" algn="ctr">
              <a:spcBef>
                <a:spcPct val="20000"/>
              </a:spcBef>
              <a:defRPr/>
            </a:pPr>
            <a:r>
              <a:rPr lang="en-US" sz="5800" b="1">
                <a:solidFill>
                  <a:srgbClr val="660066"/>
                </a:solidFill>
                <a:effectLst>
                  <a:outerShdw blurRad="38100" dist="38100" dir="2700000" algn="tl">
                    <a:srgbClr val="000000"/>
                  </a:outerShdw>
                </a:effectLst>
              </a:rPr>
              <a:t>All Believers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228600"/>
            <a:ext cx="8515350" cy="1219200"/>
          </a:xfrm>
          <a:prstGeom prst="rect">
            <a:avLst/>
          </a:prstGeom>
          <a:noFill/>
          <a:ln w="9525">
            <a:noFill/>
            <a:miter lim="800000"/>
            <a:headEnd/>
            <a:tailEnd/>
          </a:ln>
          <a:effectLst/>
        </p:spPr>
        <p:txBody>
          <a:bodyPr anchor="ctr"/>
          <a:lstStyle/>
          <a:p>
            <a:pPr algn="ctr">
              <a:defRPr/>
            </a:pPr>
            <a:r>
              <a:rPr lang="en-US" sz="4200" b="1">
                <a:solidFill>
                  <a:schemeClr val="bg1"/>
                </a:solidFill>
                <a:effectLst>
                  <a:outerShdw blurRad="38100" dist="38100" dir="2700000" algn="tl">
                    <a:srgbClr val="000000"/>
                  </a:outerShdw>
                </a:effectLst>
              </a:rPr>
              <a:t>Luther and Doctrine of</a:t>
            </a:r>
            <a:br>
              <a:rPr lang="en-US" sz="4200" b="1">
                <a:solidFill>
                  <a:schemeClr val="bg1"/>
                </a:solidFill>
                <a:effectLst>
                  <a:outerShdw blurRad="38100" dist="38100" dir="2700000" algn="tl">
                    <a:srgbClr val="000000"/>
                  </a:outerShdw>
                </a:effectLst>
              </a:rPr>
            </a:br>
            <a:r>
              <a:rPr lang="en-US" sz="4200" b="1">
                <a:solidFill>
                  <a:schemeClr val="bg1"/>
                </a:solidFill>
                <a:effectLst>
                  <a:outerShdw blurRad="38100" dist="38100" dir="2700000" algn="tl">
                    <a:srgbClr val="000000"/>
                  </a:outerShdw>
                </a:effectLst>
              </a:rPr>
              <a:t>Priesthood of All Believers (Con’t)</a:t>
            </a:r>
          </a:p>
        </p:txBody>
      </p:sp>
      <p:sp>
        <p:nvSpPr>
          <p:cNvPr id="11267" name="Rectangle 3"/>
          <p:cNvSpPr>
            <a:spLocks noChangeArrowheads="1"/>
          </p:cNvSpPr>
          <p:nvPr/>
        </p:nvSpPr>
        <p:spPr bwMode="auto">
          <a:xfrm>
            <a:off x="914400" y="1828800"/>
            <a:ext cx="7467600" cy="1905000"/>
          </a:xfrm>
          <a:prstGeom prst="rect">
            <a:avLst/>
          </a:prstGeom>
          <a:noFill/>
          <a:ln w="9525">
            <a:noFill/>
            <a:miter lim="800000"/>
            <a:headEnd/>
            <a:tailEnd/>
          </a:ln>
          <a:effectLst/>
        </p:spPr>
        <p:txBody>
          <a:bodyPr/>
          <a:lstStyle/>
          <a:p>
            <a:pPr marL="609600" indent="-609600">
              <a:spcBef>
                <a:spcPct val="20000"/>
              </a:spcBef>
              <a:defRPr/>
            </a:pPr>
            <a:r>
              <a:rPr lang="en-US" sz="3800" b="1">
                <a:solidFill>
                  <a:schemeClr val="bg1"/>
                </a:solidFill>
                <a:effectLst>
                  <a:outerShdw blurRad="38100" dist="38100" dir="2700000" algn="tl">
                    <a:srgbClr val="000000"/>
                  </a:outerShdw>
                </a:effectLst>
              </a:rPr>
              <a:t>4.	Each Christian has a duty to hand on to others the gospel that he himself has received.</a:t>
            </a:r>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0"/>
            <a:ext cx="8686800" cy="9144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What needs to happen?</a:t>
            </a:r>
          </a:p>
        </p:txBody>
      </p:sp>
      <p:sp>
        <p:nvSpPr>
          <p:cNvPr id="39939" name="Rectangle 3"/>
          <p:cNvSpPr>
            <a:spLocks noGrp="1" noChangeArrowheads="1"/>
          </p:cNvSpPr>
          <p:nvPr>
            <p:ph type="body" idx="1"/>
          </p:nvPr>
        </p:nvSpPr>
        <p:spPr>
          <a:xfrm>
            <a:off x="0" y="1371600"/>
            <a:ext cx="9144000" cy="4724400"/>
          </a:xfrm>
        </p:spPr>
        <p:txBody>
          <a:bodyPr/>
          <a:lstStyle/>
          <a:p>
            <a:pPr eaLnBrk="1" hangingPunct="1">
              <a:defRPr/>
            </a:pPr>
            <a:r>
              <a:rPr lang="en-US" sz="4800" smtClean="0">
                <a:solidFill>
                  <a:srgbClr val="CCFFCC"/>
                </a:solidFill>
                <a:effectLst>
                  <a:outerShdw blurRad="38100" dist="38100" dir="2700000" algn="tl">
                    <a:srgbClr val="000000"/>
                  </a:outerShdw>
                </a:effectLst>
                <a:latin typeface="Clarendon Condensed" pitchFamily="18" charset="0"/>
              </a:rPr>
              <a:t>You have frustrated people when you have equippers in server roles or servers in equipper roles.</a:t>
            </a:r>
          </a:p>
          <a:p>
            <a:pPr eaLnBrk="1" hangingPunct="1">
              <a:defRPr/>
            </a:pPr>
            <a:r>
              <a:rPr lang="en-US" sz="4800" smtClean="0">
                <a:solidFill>
                  <a:srgbClr val="CCFFCC"/>
                </a:solidFill>
                <a:effectLst>
                  <a:outerShdw blurRad="38100" dist="38100" dir="2700000" algn="tl">
                    <a:srgbClr val="000000"/>
                  </a:outerShdw>
                </a:effectLst>
                <a:latin typeface="Clarendon Condensed" pitchFamily="18" charset="0"/>
              </a:rPr>
              <a:t>Therefore, identify your equippers and your servers and make sure they are in the right roles.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down)">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down)">
                                      <p:cBhvr>
                                        <p:cTn id="12"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762000" y="990600"/>
            <a:ext cx="7391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4800">
              <a:solidFill>
                <a:srgbClr val="000000"/>
              </a:solidFill>
              <a:latin typeface="Verdana" pitchFamily="34" charset="0"/>
            </a:endParaRPr>
          </a:p>
        </p:txBody>
      </p:sp>
      <p:sp>
        <p:nvSpPr>
          <p:cNvPr id="239619" name="Text Box 8"/>
          <p:cNvSpPr txBox="1">
            <a:spLocks noChangeArrowheads="1"/>
          </p:cNvSpPr>
          <p:nvPr/>
        </p:nvSpPr>
        <p:spPr bwMode="auto">
          <a:xfrm>
            <a:off x="533400" y="838200"/>
            <a:ext cx="81534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800">
                <a:solidFill>
                  <a:srgbClr val="CCFFCC"/>
                </a:solidFill>
                <a:latin typeface="Clarendon Condensed" pitchFamily="18" charset="0"/>
              </a:rPr>
              <a:t>If the church were perfect, this would happen automatically and would result in the fulfillment of Eph. 4:13-16.  However, there are no perfect churches, so we end up in a less than ideal state, and people serve in the wrong role.</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40963"/>
                                        </p:tgtEl>
                                        <p:attrNameLst>
                                          <p:attrName>style.visibility</p:attrName>
                                        </p:attrNameLst>
                                      </p:cBhvr>
                                      <p:to>
                                        <p:strVal val="visible"/>
                                      </p:to>
                                    </p:set>
                                    <p:animEffect transition="in" filter="wipe(down)">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04800"/>
            <a:ext cx="8686800" cy="9144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Challenges:</a:t>
            </a:r>
          </a:p>
        </p:txBody>
      </p:sp>
      <p:sp>
        <p:nvSpPr>
          <p:cNvPr id="43011" name="Rectangle 3"/>
          <p:cNvSpPr>
            <a:spLocks noGrp="1" noChangeArrowheads="1"/>
          </p:cNvSpPr>
          <p:nvPr>
            <p:ph type="body" idx="1"/>
          </p:nvPr>
        </p:nvSpPr>
        <p:spPr>
          <a:xfrm>
            <a:off x="304800" y="1752600"/>
            <a:ext cx="8153400" cy="4343400"/>
          </a:xfrm>
        </p:spPr>
        <p:txBody>
          <a:bodyPr/>
          <a:lstStyle/>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Getting the right people in the right places for the right reasons.</a:t>
            </a:r>
          </a:p>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Getting leaders to see themselves as equippers and not servers.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down)">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down)">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04800"/>
            <a:ext cx="8686800" cy="9144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Challenges:</a:t>
            </a:r>
          </a:p>
        </p:txBody>
      </p:sp>
      <p:sp>
        <p:nvSpPr>
          <p:cNvPr id="44035" name="Rectangle 3"/>
          <p:cNvSpPr>
            <a:spLocks noGrp="1" noChangeArrowheads="1"/>
          </p:cNvSpPr>
          <p:nvPr>
            <p:ph type="body" idx="1"/>
          </p:nvPr>
        </p:nvSpPr>
        <p:spPr>
          <a:xfrm>
            <a:off x="304800" y="1676400"/>
            <a:ext cx="8153400" cy="4419600"/>
          </a:xfrm>
        </p:spPr>
        <p:txBody>
          <a:bodyPr/>
          <a:lstStyle/>
          <a:p>
            <a:pPr eaLnBrk="1" hangingPunct="1">
              <a:defRPr/>
            </a:pPr>
            <a:r>
              <a:rPr lang="en-US" sz="4800" smtClean="0">
                <a:solidFill>
                  <a:srgbClr val="CCFFCC"/>
                </a:solidFill>
                <a:effectLst>
                  <a:outerShdw blurRad="38100" dist="38100" dir="2700000" algn="tl">
                    <a:srgbClr val="000000"/>
                  </a:outerShdw>
                </a:effectLst>
                <a:latin typeface="Clarendon Condensed" pitchFamily="18" charset="0"/>
              </a:rPr>
              <a:t>Most leaders function not as equippers, but as trained servers or skilled users.</a:t>
            </a:r>
          </a:p>
        </p:txBody>
      </p:sp>
    </p:spTree>
  </p:cSld>
  <p:clrMapOvr>
    <a:masterClrMapping/>
  </p:clrMapOvr>
  <p:transition>
    <p:pull dir="ru"/>
  </p:transition>
</p:sld>
</file>

<file path=ppt/slides/slide10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45059" name="Rectangle 3"/>
          <p:cNvSpPr>
            <a:spLocks noGrp="1" noChangeArrowheads="1"/>
          </p:cNvSpPr>
          <p:nvPr>
            <p:ph type="body" idx="1"/>
          </p:nvPr>
        </p:nvSpPr>
        <p:spPr>
          <a:xfrm>
            <a:off x="533400" y="1905000"/>
            <a:ext cx="7848600" cy="4267200"/>
          </a:xfrm>
        </p:spPr>
        <p:txBody>
          <a:bodyPr/>
          <a:lstStyle/>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Equippers focus their efforts on developing others to serve, whereas servers focus on serving others directly.</a:t>
            </a:r>
          </a:p>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 Equippers find fulfillment in the accomplishment of</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down)">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down)">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46083" name="Rectangle 3"/>
          <p:cNvSpPr>
            <a:spLocks noGrp="1" noChangeArrowheads="1"/>
          </p:cNvSpPr>
          <p:nvPr>
            <p:ph type="body" idx="1"/>
          </p:nvPr>
        </p:nvSpPr>
        <p:spPr>
          <a:xfrm>
            <a:off x="381000" y="3276600"/>
            <a:ext cx="8001000" cy="2819400"/>
          </a:xfrm>
        </p:spPr>
        <p:txBody>
          <a:bodyPr/>
          <a:lstStyle/>
          <a:p>
            <a:pPr eaLnBrk="1" hangingPunct="1">
              <a:lnSpc>
                <a:spcPct val="90000"/>
              </a:lnSpc>
              <a:buFontTx/>
              <a:buNone/>
              <a:defRPr/>
            </a:pPr>
            <a:r>
              <a:rPr lang="en-US" sz="4400" smtClean="0">
                <a:solidFill>
                  <a:srgbClr val="CCFFCC"/>
                </a:solidFill>
                <a:effectLst>
                  <a:outerShdw blurRad="38100" dist="38100" dir="2700000" algn="tl">
                    <a:srgbClr val="000000"/>
                  </a:outerShdw>
                </a:effectLst>
                <a:latin typeface="Clarendon Condensed" pitchFamily="18" charset="0"/>
              </a:rPr>
              <a:t>• </a:t>
            </a:r>
            <a:r>
              <a:rPr lang="en-US" sz="4800" smtClean="0">
                <a:solidFill>
                  <a:srgbClr val="CCFFCC"/>
                </a:solidFill>
                <a:effectLst>
                  <a:outerShdw blurRad="38100" dist="38100" dir="2700000" algn="tl">
                    <a:srgbClr val="000000"/>
                  </a:outerShdw>
                </a:effectLst>
                <a:latin typeface="Clarendon Condensed" pitchFamily="18" charset="0"/>
              </a:rPr>
              <a:t>Equippers place great value and importance on those whom they equip for ministry, while servers place</a:t>
            </a:r>
          </a:p>
        </p:txBody>
      </p:sp>
      <p:sp>
        <p:nvSpPr>
          <p:cNvPr id="46085" name="Text Box 5"/>
          <p:cNvSpPr txBox="1">
            <a:spLocks noChangeArrowheads="1"/>
          </p:cNvSpPr>
          <p:nvPr/>
        </p:nvSpPr>
        <p:spPr bwMode="auto">
          <a:xfrm>
            <a:off x="381000" y="1752600"/>
            <a:ext cx="8229600" cy="1555750"/>
          </a:xfrm>
          <a:prstGeom prst="rect">
            <a:avLst/>
          </a:prstGeom>
          <a:noFill/>
          <a:ln w="9525">
            <a:noFill/>
            <a:miter lim="800000"/>
            <a:headEnd/>
            <a:tailEnd/>
          </a:ln>
          <a:effectLst/>
        </p:spPr>
        <p:txBody>
          <a:bodyPr>
            <a:spAutoFit/>
          </a:bodyPr>
          <a:lstStyle/>
          <a:p>
            <a:pPr>
              <a:defRPr/>
            </a:pPr>
            <a:r>
              <a:rPr lang="en-US" sz="4800">
                <a:solidFill>
                  <a:srgbClr val="CCFFCC"/>
                </a:solidFill>
                <a:effectLst>
                  <a:outerShdw blurRad="38100" dist="38100" dir="2700000" algn="tl">
                    <a:srgbClr val="000000"/>
                  </a:outerShdw>
                </a:effectLst>
                <a:latin typeface="Clarendon Condensed" pitchFamily="18" charset="0"/>
              </a:rPr>
              <a:t>• others; servers find fulfillment </a:t>
            </a:r>
          </a:p>
          <a:p>
            <a:pPr>
              <a:defRPr/>
            </a:pPr>
            <a:r>
              <a:rPr lang="en-US" sz="4800">
                <a:solidFill>
                  <a:srgbClr val="CCFFCC"/>
                </a:solidFill>
                <a:effectLst>
                  <a:outerShdw blurRad="38100" dist="38100" dir="2700000" algn="tl">
                    <a:srgbClr val="000000"/>
                  </a:outerShdw>
                </a:effectLst>
                <a:latin typeface="Clarendon Condensed" pitchFamily="18" charset="0"/>
              </a:rPr>
              <a:t>   in their own accomplishments.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down)">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wipe(down)">
                                      <p:cBhvr>
                                        <p:cTn id="12"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5"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47107" name="Rectangle 3"/>
          <p:cNvSpPr>
            <a:spLocks noGrp="1" noChangeArrowheads="1"/>
          </p:cNvSpPr>
          <p:nvPr>
            <p:ph type="body" idx="1"/>
          </p:nvPr>
        </p:nvSpPr>
        <p:spPr>
          <a:xfrm>
            <a:off x="381000" y="1828800"/>
            <a:ext cx="8001000" cy="4267200"/>
          </a:xfrm>
        </p:spPr>
        <p:txBody>
          <a:bodyPr/>
          <a:lstStyle/>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great value and importance on their own contributions to the     ministry.</a:t>
            </a:r>
            <a:endParaRPr lang="en-US" sz="2400" smtClean="0">
              <a:latin typeface="Verdana" pitchFamily="34" charset="0"/>
            </a:endParaRPr>
          </a:p>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Equippers are passionate about getting every believer into faithful, fruitful and</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48131" name="Rectangle 3"/>
          <p:cNvSpPr>
            <a:spLocks noGrp="1" noChangeArrowheads="1"/>
          </p:cNvSpPr>
          <p:nvPr>
            <p:ph type="body" idx="1"/>
          </p:nvPr>
        </p:nvSpPr>
        <p:spPr>
          <a:xfrm>
            <a:off x="381000" y="2057400"/>
            <a:ext cx="8001000" cy="4038600"/>
          </a:xfrm>
        </p:spPr>
        <p:txBody>
          <a:bodyPr/>
          <a:lstStyle/>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fulfilling service, while servers are passionate about using their gifts in an area of meaningful ministry.</a:t>
            </a:r>
          </a:p>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Equippers work themselves out of a job by replacing</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down)">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down)">
                                      <p:cBhvr>
                                        <p:cTn id="12"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49155" name="Rectangle 3"/>
          <p:cNvSpPr>
            <a:spLocks noGrp="1" noChangeArrowheads="1"/>
          </p:cNvSpPr>
          <p:nvPr>
            <p:ph type="body" idx="1"/>
          </p:nvPr>
        </p:nvSpPr>
        <p:spPr>
          <a:xfrm>
            <a:off x="381000" y="2133600"/>
            <a:ext cx="8001000" cy="3962400"/>
          </a:xfrm>
        </p:spPr>
        <p:txBody>
          <a:bodyPr/>
          <a:lstStyle/>
          <a:p>
            <a:pPr eaLnBrk="1" hangingPunct="1">
              <a:defRPr/>
            </a:pPr>
            <a:r>
              <a:rPr lang="en-US" sz="4800" smtClean="0">
                <a:solidFill>
                  <a:srgbClr val="CCFFCC"/>
                </a:solidFill>
                <a:effectLst>
                  <a:outerShdw blurRad="38100" dist="38100" dir="2700000" algn="tl">
                    <a:srgbClr val="000000"/>
                  </a:outerShdw>
                </a:effectLst>
                <a:latin typeface="Clarendon Condensed" pitchFamily="18" charset="0"/>
              </a:rPr>
              <a:t>themselves with another equipped person, while servers are apt to leave a hole in the ministry when they leave.</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50179" name="Rectangle 3"/>
          <p:cNvSpPr>
            <a:spLocks noGrp="1" noChangeArrowheads="1"/>
          </p:cNvSpPr>
          <p:nvPr>
            <p:ph type="body" idx="1"/>
          </p:nvPr>
        </p:nvSpPr>
        <p:spPr>
          <a:xfrm>
            <a:off x="381000" y="2133600"/>
            <a:ext cx="8153400" cy="3962400"/>
          </a:xfrm>
        </p:spPr>
        <p:txBody>
          <a:bodyPr/>
          <a:lstStyle/>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Equippers seek to identify, train, develop, coach and support those in ministry, while servers need to be identified, trained, developed, coached and supported in ministry. </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down)">
                                      <p:cBhvr>
                                        <p:cTn id="7" dur="5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2743200"/>
            <a:ext cx="8515350" cy="1219200"/>
          </a:xfrm>
          <a:prstGeom prst="rect">
            <a:avLst/>
          </a:prstGeom>
          <a:noFill/>
          <a:ln w="9525">
            <a:noFill/>
            <a:miter lim="800000"/>
            <a:headEnd/>
            <a:tailEnd/>
          </a:ln>
          <a:effectLst/>
        </p:spPr>
        <p:txBody>
          <a:bodyPr anchor="ctr"/>
          <a:lstStyle/>
          <a:p>
            <a:pPr algn="ctr">
              <a:defRPr/>
            </a:pPr>
            <a:r>
              <a:rPr lang="en-US" sz="4400" b="1">
                <a:solidFill>
                  <a:srgbClr val="FFFFCC"/>
                </a:solidFill>
                <a:effectLst>
                  <a:outerShdw blurRad="38100" dist="38100" dir="2700000" algn="tl">
                    <a:srgbClr val="000000"/>
                  </a:outerShdw>
                </a:effectLst>
              </a:rPr>
              <a:t>Laos = People of God</a:t>
            </a:r>
          </a:p>
        </p:txBody>
      </p:sp>
    </p:spTree>
  </p:cSld>
  <p:clrMapOvr>
    <a:masterClrMapping/>
  </p:clrMapOvr>
  <p:transition>
    <p:randomBar dir="vert"/>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52227" name="Rectangle 3"/>
          <p:cNvSpPr>
            <a:spLocks noGrp="1" noChangeArrowheads="1"/>
          </p:cNvSpPr>
          <p:nvPr>
            <p:ph type="body" idx="1"/>
          </p:nvPr>
        </p:nvSpPr>
        <p:spPr>
          <a:xfrm>
            <a:off x="381000" y="2057400"/>
            <a:ext cx="8153400" cy="4038600"/>
          </a:xfrm>
        </p:spPr>
        <p:txBody>
          <a:bodyPr/>
          <a:lstStyle/>
          <a:p>
            <a:pPr eaLnBrk="1" hangingPunct="1">
              <a:defRPr/>
            </a:pPr>
            <a:r>
              <a:rPr lang="en-US" sz="4800" smtClean="0">
                <a:solidFill>
                  <a:srgbClr val="CCFFCC"/>
                </a:solidFill>
                <a:effectLst>
                  <a:outerShdw blurRad="38100" dist="38100" dir="2700000" algn="tl">
                    <a:srgbClr val="000000"/>
                  </a:outerShdw>
                </a:effectLst>
                <a:latin typeface="Clarendon Condensed" pitchFamily="18" charset="0"/>
              </a:rPr>
              <a:t>It is not a choice between equippers and servers.  We need both and God has so gifted the church that both are necessary and needed in</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down)">
                                      <p:cBhvr>
                                        <p:cTn id="7"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09600"/>
            <a:ext cx="8686800" cy="8382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Difference between equippers and servers:</a:t>
            </a:r>
          </a:p>
        </p:txBody>
      </p:sp>
      <p:sp>
        <p:nvSpPr>
          <p:cNvPr id="54275" name="Rectangle 3"/>
          <p:cNvSpPr>
            <a:spLocks noGrp="1" noChangeArrowheads="1"/>
          </p:cNvSpPr>
          <p:nvPr>
            <p:ph type="body" idx="1"/>
          </p:nvPr>
        </p:nvSpPr>
        <p:spPr>
          <a:xfrm>
            <a:off x="381000" y="2286000"/>
            <a:ext cx="8153400" cy="3810000"/>
          </a:xfrm>
        </p:spPr>
        <p:txBody>
          <a:bodyPr/>
          <a:lstStyle/>
          <a:p>
            <a:pPr eaLnBrk="1" hangingPunct="1">
              <a:defRPr/>
            </a:pPr>
            <a:r>
              <a:rPr lang="en-US" sz="4800" smtClean="0">
                <a:solidFill>
                  <a:srgbClr val="CCFFCC"/>
                </a:solidFill>
                <a:effectLst>
                  <a:outerShdw blurRad="38100" dist="38100" dir="2700000" algn="tl">
                    <a:srgbClr val="000000"/>
                  </a:outerShdw>
                </a:effectLst>
                <a:latin typeface="Clarendon Condensed" pitchFamily="18" charset="0"/>
              </a:rPr>
              <a:t>every church.  Therefore I need to identify my equippers and my servers in the church.</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down)">
                                      <p:cBhvr>
                                        <p:cTn id="7"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0"/>
            <a:ext cx="7620000" cy="3810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Arial Black" pitchFamily="34" charset="0"/>
              </a:rPr>
              <a:t>Getting people into ministry:</a:t>
            </a:r>
            <a:r>
              <a:rPr lang="en-US" sz="5400" b="1" smtClean="0">
                <a:solidFill>
                  <a:schemeClr val="bg1"/>
                </a:solidFill>
                <a:effectLst>
                  <a:outerShdw blurRad="38100" dist="38100" dir="2700000" algn="tl">
                    <a:srgbClr val="000000"/>
                  </a:outerShdw>
                </a:effectLst>
                <a:latin typeface="Arial Black" pitchFamily="34" charset="0"/>
              </a:rPr>
              <a:t/>
            </a:r>
            <a:br>
              <a:rPr lang="en-US" sz="5400" b="1" smtClean="0">
                <a:solidFill>
                  <a:schemeClr val="bg1"/>
                </a:solidFill>
                <a:effectLst>
                  <a:outerShdw blurRad="38100" dist="38100" dir="2700000" algn="tl">
                    <a:srgbClr val="000000"/>
                  </a:outerShdw>
                </a:effectLst>
                <a:latin typeface="Arial Black" pitchFamily="34" charset="0"/>
              </a:rPr>
            </a:br>
            <a:r>
              <a:rPr lang="en-US" sz="5400" b="1" smtClean="0">
                <a:solidFill>
                  <a:schemeClr val="bg1"/>
                </a:solidFill>
                <a:effectLst>
                  <a:outerShdw blurRad="38100" dist="38100" dir="2700000" algn="tl">
                    <a:srgbClr val="000000"/>
                  </a:outerShdw>
                </a:effectLst>
                <a:latin typeface="Arial Black" pitchFamily="34" charset="0"/>
              </a:rPr>
              <a:t/>
            </a:r>
            <a:br>
              <a:rPr lang="en-US" sz="5400" b="1" smtClean="0">
                <a:solidFill>
                  <a:schemeClr val="bg1"/>
                </a:solidFill>
                <a:effectLst>
                  <a:outerShdw blurRad="38100" dist="38100" dir="2700000" algn="tl">
                    <a:srgbClr val="000000"/>
                  </a:outerShdw>
                </a:effectLst>
                <a:latin typeface="Arial Black" pitchFamily="34" charset="0"/>
              </a:rPr>
            </a:br>
            <a:r>
              <a:rPr lang="en-US" sz="6000" b="1" smtClean="0">
                <a:solidFill>
                  <a:schemeClr val="bg1"/>
                </a:solidFill>
                <a:effectLst>
                  <a:outerShdw blurRad="38100" dist="38100" dir="2700000" algn="tl">
                    <a:srgbClr val="000000"/>
                  </a:outerShdw>
                </a:effectLst>
                <a:latin typeface="Arial Black" pitchFamily="34" charset="0"/>
              </a:rPr>
              <a:t>Vision</a:t>
            </a:r>
            <a:r>
              <a:rPr lang="en-US" sz="6000" b="1" smtClean="0">
                <a:latin typeface="Arial Black" pitchFamily="34" charset="0"/>
              </a:rPr>
              <a:t/>
            </a:r>
            <a:br>
              <a:rPr lang="en-US" sz="6000" b="1" smtClean="0">
                <a:latin typeface="Arial Black" pitchFamily="34" charset="0"/>
              </a:rPr>
            </a:br>
            <a:endParaRPr lang="en-US" sz="6000" b="1" smtClean="0">
              <a:latin typeface="Arial Black" pitchFamily="34" charset="0"/>
            </a:endParaRPr>
          </a:p>
        </p:txBody>
      </p:sp>
    </p:spTree>
  </p:cSld>
  <p:clrMapOvr>
    <a:masterClrMapping/>
  </p:clrMapOvr>
  <p:transition>
    <p:zoom/>
  </p:transition>
</p:sld>
</file>

<file path=ppt/slides/slide1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defRPr/>
            </a:pPr>
            <a:r>
              <a:rPr lang="en-US" sz="6000" smtClean="0">
                <a:solidFill>
                  <a:schemeClr val="bg1"/>
                </a:solidFill>
                <a:effectLst>
                  <a:outerShdw blurRad="38100" dist="38100" dir="2700000" algn="tl">
                    <a:srgbClr val="000000"/>
                  </a:outerShdw>
                </a:effectLst>
                <a:latin typeface="Arial Black" pitchFamily="34" charset="0"/>
              </a:rPr>
              <a:t>Vision:</a:t>
            </a:r>
          </a:p>
        </p:txBody>
      </p:sp>
      <p:sp>
        <p:nvSpPr>
          <p:cNvPr id="56323" name="Rectangle 3"/>
          <p:cNvSpPr>
            <a:spLocks noGrp="1" noChangeArrowheads="1"/>
          </p:cNvSpPr>
          <p:nvPr>
            <p:ph type="body" idx="1"/>
          </p:nvPr>
        </p:nvSpPr>
        <p:spPr/>
        <p:txBody>
          <a:bodyPr/>
          <a:lstStyle/>
          <a:p>
            <a:pPr eaLnBrk="1" hangingPunct="1">
              <a:defRPr/>
            </a:pPr>
            <a:r>
              <a:rPr lang="en-US" sz="3600" b="1" smtClean="0">
                <a:solidFill>
                  <a:schemeClr val="bg1"/>
                </a:solidFill>
                <a:effectLst>
                  <a:outerShdw blurRad="38100" dist="38100" dir="2700000" algn="tl">
                    <a:srgbClr val="000000"/>
                  </a:outerShdw>
                </a:effectLst>
                <a:latin typeface="Verdana" pitchFamily="34" charset="0"/>
              </a:rPr>
              <a:t>Leaders need to cast vision for this kind of ministry.</a:t>
            </a:r>
          </a:p>
          <a:p>
            <a:pPr eaLnBrk="1" hangingPunct="1">
              <a:defRPr/>
            </a:pPr>
            <a:r>
              <a:rPr lang="en-US" sz="3600" b="1" smtClean="0">
                <a:solidFill>
                  <a:schemeClr val="bg1"/>
                </a:solidFill>
                <a:effectLst>
                  <a:outerShdw blurRad="38100" dist="38100" dir="2700000" algn="tl">
                    <a:srgbClr val="000000"/>
                  </a:outerShdw>
                </a:effectLst>
                <a:latin typeface="Verdana" pitchFamily="34" charset="0"/>
              </a:rPr>
              <a:t>This vision-casting needs to be constant, so that new people who join the church are immediately exposed to the vision.</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eaLnBrk="1" hangingPunct="1">
              <a:defRPr/>
            </a:pPr>
            <a:r>
              <a:rPr lang="en-US" sz="6000" smtClean="0">
                <a:solidFill>
                  <a:schemeClr val="bg1"/>
                </a:solidFill>
                <a:effectLst>
                  <a:outerShdw blurRad="38100" dist="38100" dir="2700000" algn="tl">
                    <a:srgbClr val="000000"/>
                  </a:outerShdw>
                </a:effectLst>
                <a:latin typeface="Arial Black" pitchFamily="34" charset="0"/>
              </a:rPr>
              <a:t>Vision:</a:t>
            </a:r>
          </a:p>
        </p:txBody>
      </p:sp>
      <p:sp>
        <p:nvSpPr>
          <p:cNvPr id="57347" name="Rectangle 3"/>
          <p:cNvSpPr>
            <a:spLocks noGrp="1" noChangeArrowheads="1"/>
          </p:cNvSpPr>
          <p:nvPr>
            <p:ph type="body" idx="1"/>
          </p:nvPr>
        </p:nvSpPr>
        <p:spPr/>
        <p:txBody>
          <a:bodyPr/>
          <a:lstStyle/>
          <a:p>
            <a:pPr eaLnBrk="1" hangingPunct="1">
              <a:defRPr/>
            </a:pPr>
            <a:r>
              <a:rPr lang="en-US" sz="4000" b="1" smtClean="0">
                <a:solidFill>
                  <a:schemeClr val="bg1"/>
                </a:solidFill>
                <a:effectLst>
                  <a:outerShdw blurRad="38100" dist="38100" dir="2700000" algn="tl">
                    <a:srgbClr val="000000"/>
                  </a:outerShdw>
                </a:effectLst>
                <a:latin typeface="Verdana" pitchFamily="34" charset="0"/>
              </a:rPr>
              <a:t>Leaders are the ones blocking the door to gift-based ministry.  If leader does not own the vision, it will not happen.</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eaLnBrk="1" hangingPunct="1">
              <a:defRPr/>
            </a:pPr>
            <a:r>
              <a:rPr lang="en-US" sz="6000" smtClean="0">
                <a:solidFill>
                  <a:schemeClr val="bg1"/>
                </a:solidFill>
                <a:effectLst>
                  <a:outerShdw blurRad="38100" dist="38100" dir="2700000" algn="tl">
                    <a:srgbClr val="000000"/>
                  </a:outerShdw>
                </a:effectLst>
                <a:latin typeface="Arial Black" pitchFamily="34" charset="0"/>
              </a:rPr>
              <a:t>Vision:</a:t>
            </a:r>
          </a:p>
        </p:txBody>
      </p:sp>
      <p:sp>
        <p:nvSpPr>
          <p:cNvPr id="58371" name="Rectangle 3"/>
          <p:cNvSpPr>
            <a:spLocks noGrp="1" noChangeArrowheads="1"/>
          </p:cNvSpPr>
          <p:nvPr>
            <p:ph type="body" idx="1"/>
          </p:nvPr>
        </p:nvSpPr>
        <p:spPr/>
        <p:txBody>
          <a:bodyPr/>
          <a:lstStyle/>
          <a:p>
            <a:pPr eaLnBrk="1" hangingPunct="1">
              <a:defRPr/>
            </a:pPr>
            <a:r>
              <a:rPr lang="en-US" sz="4000" b="1" smtClean="0">
                <a:solidFill>
                  <a:schemeClr val="bg1"/>
                </a:solidFill>
                <a:effectLst>
                  <a:outerShdw blurRad="38100" dist="38100" dir="2700000" algn="tl">
                    <a:srgbClr val="000000"/>
                  </a:outerShdw>
                </a:effectLst>
                <a:latin typeface="Verdana" pitchFamily="34" charset="0"/>
              </a:rPr>
              <a:t>Team building is necessary for gift-based ministry, so the vision must create ownership throughout the church.</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1524000"/>
            <a:ext cx="7620000" cy="3810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Arial Black" pitchFamily="34" charset="0"/>
              </a:rPr>
              <a:t>Getting people into ministry:</a:t>
            </a:r>
            <a:r>
              <a:rPr lang="en-US" sz="5400" b="1" smtClean="0">
                <a:solidFill>
                  <a:schemeClr val="bg1"/>
                </a:solidFill>
                <a:effectLst>
                  <a:outerShdw blurRad="38100" dist="38100" dir="2700000" algn="tl">
                    <a:srgbClr val="000000"/>
                  </a:outerShdw>
                </a:effectLst>
                <a:latin typeface="Arial Black" pitchFamily="34" charset="0"/>
              </a:rPr>
              <a:t/>
            </a:r>
            <a:br>
              <a:rPr lang="en-US" sz="5400" b="1" smtClean="0">
                <a:solidFill>
                  <a:schemeClr val="bg1"/>
                </a:solidFill>
                <a:effectLst>
                  <a:outerShdw blurRad="38100" dist="38100" dir="2700000" algn="tl">
                    <a:srgbClr val="000000"/>
                  </a:outerShdw>
                </a:effectLst>
                <a:latin typeface="Arial Black" pitchFamily="34" charset="0"/>
              </a:rPr>
            </a:br>
            <a:r>
              <a:rPr lang="en-US" sz="5400" b="1" smtClean="0">
                <a:solidFill>
                  <a:schemeClr val="bg1"/>
                </a:solidFill>
                <a:effectLst>
                  <a:outerShdw blurRad="38100" dist="38100" dir="2700000" algn="tl">
                    <a:srgbClr val="000000"/>
                  </a:outerShdw>
                </a:effectLst>
                <a:latin typeface="Arial Black" pitchFamily="34" charset="0"/>
              </a:rPr>
              <a:t/>
            </a:r>
            <a:br>
              <a:rPr lang="en-US" sz="5400" b="1" smtClean="0">
                <a:solidFill>
                  <a:schemeClr val="bg1"/>
                </a:solidFill>
                <a:effectLst>
                  <a:outerShdw blurRad="38100" dist="38100" dir="2700000" algn="tl">
                    <a:srgbClr val="000000"/>
                  </a:outerShdw>
                </a:effectLst>
                <a:latin typeface="Arial Black" pitchFamily="34" charset="0"/>
              </a:rPr>
            </a:br>
            <a:r>
              <a:rPr lang="en-US" sz="5400" b="1" smtClean="0">
                <a:solidFill>
                  <a:schemeClr val="bg1"/>
                </a:solidFill>
                <a:effectLst>
                  <a:outerShdw blurRad="38100" dist="38100" dir="2700000" algn="tl">
                    <a:srgbClr val="000000"/>
                  </a:outerShdw>
                </a:effectLst>
                <a:latin typeface="Arial Black" pitchFamily="34" charset="0"/>
              </a:rPr>
              <a:t>Identification</a:t>
            </a:r>
            <a:r>
              <a:rPr lang="en-US" sz="6000" b="1" smtClean="0">
                <a:latin typeface="Arial Black" pitchFamily="34" charset="0"/>
              </a:rPr>
              <a:t/>
            </a:r>
            <a:br>
              <a:rPr lang="en-US" sz="6000" b="1" smtClean="0">
                <a:latin typeface="Arial Black" pitchFamily="34" charset="0"/>
              </a:rPr>
            </a:br>
            <a:endParaRPr lang="en-US" sz="6000" b="1" smtClean="0">
              <a:latin typeface="Arial Black" pitchFamily="34" charset="0"/>
            </a:endParaRPr>
          </a:p>
        </p:txBody>
      </p:sp>
    </p:spTree>
  </p:cSld>
  <p:clrMapOvr>
    <a:masterClrMapping/>
  </p:clrMapOvr>
  <p:transition>
    <p:zoom/>
  </p:transition>
</p:sld>
</file>

<file path=ppt/slides/slide1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524000"/>
          </a:xfrm>
        </p:spPr>
        <p:txBody>
          <a:bodyPr/>
          <a:lstStyle/>
          <a:p>
            <a:pPr algn="l" eaLnBrk="1" hangingPunct="1">
              <a:defRPr/>
            </a:pPr>
            <a:r>
              <a:rPr lang="en-US" sz="6000" smtClean="0">
                <a:solidFill>
                  <a:schemeClr val="bg1"/>
                </a:solidFill>
                <a:effectLst>
                  <a:outerShdw blurRad="38100" dist="38100" dir="2700000" algn="tl">
                    <a:srgbClr val="000000"/>
                  </a:outerShdw>
                </a:effectLst>
                <a:latin typeface="Arial Black" pitchFamily="34" charset="0"/>
              </a:rPr>
              <a:t>Identification:</a:t>
            </a:r>
          </a:p>
        </p:txBody>
      </p:sp>
      <p:sp>
        <p:nvSpPr>
          <p:cNvPr id="60419" name="Rectangle 3"/>
          <p:cNvSpPr>
            <a:spLocks noGrp="1" noChangeArrowheads="1"/>
          </p:cNvSpPr>
          <p:nvPr>
            <p:ph type="body" idx="1"/>
          </p:nvPr>
        </p:nvSpPr>
        <p:spPr>
          <a:xfrm>
            <a:off x="685800" y="1524000"/>
            <a:ext cx="8077200" cy="4572000"/>
          </a:xfrm>
        </p:spPr>
        <p:txBody>
          <a:bodyPr/>
          <a:lstStyle/>
          <a:p>
            <a:pPr eaLnBrk="1" hangingPunct="1">
              <a:lnSpc>
                <a:spcPct val="90000"/>
              </a:lnSpc>
              <a:defRPr/>
            </a:pPr>
            <a:r>
              <a:rPr lang="en-US" sz="3600" b="1" smtClean="0">
                <a:solidFill>
                  <a:schemeClr val="bg1"/>
                </a:solidFill>
                <a:effectLst>
                  <a:outerShdw blurRad="38100" dist="38100" dir="2700000" algn="tl">
                    <a:srgbClr val="000000"/>
                  </a:outerShdw>
                </a:effectLst>
                <a:latin typeface="Verdana" pitchFamily="34" charset="0"/>
              </a:rPr>
              <a:t>Sort through the fish you catch to find those who will fit into a particular ministry.</a:t>
            </a:r>
          </a:p>
          <a:p>
            <a:pPr eaLnBrk="1" hangingPunct="1">
              <a:lnSpc>
                <a:spcPct val="90000"/>
              </a:lnSpc>
              <a:defRPr/>
            </a:pPr>
            <a:r>
              <a:rPr lang="en-US" sz="3600" b="1" smtClean="0">
                <a:solidFill>
                  <a:schemeClr val="bg1"/>
                </a:solidFill>
                <a:effectLst>
                  <a:outerShdw blurRad="38100" dist="38100" dir="2700000" algn="tl">
                    <a:srgbClr val="000000"/>
                  </a:outerShdw>
                </a:effectLst>
                <a:latin typeface="Verdana" pitchFamily="34" charset="0"/>
              </a:rPr>
              <a:t> This sorting includes looking at their character, their spirituality, their doctrinal formation, their gifts, and their relational ability.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left)">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38200" y="1524000"/>
            <a:ext cx="7620000" cy="3810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Arial Black" pitchFamily="34" charset="0"/>
              </a:rPr>
              <a:t>Getting people into ministry:</a:t>
            </a:r>
            <a:r>
              <a:rPr lang="en-US" sz="5400" b="1" smtClean="0">
                <a:solidFill>
                  <a:schemeClr val="bg1"/>
                </a:solidFill>
                <a:effectLst>
                  <a:outerShdw blurRad="38100" dist="38100" dir="2700000" algn="tl">
                    <a:srgbClr val="000000"/>
                  </a:outerShdw>
                </a:effectLst>
                <a:latin typeface="Arial Black" pitchFamily="34" charset="0"/>
              </a:rPr>
              <a:t/>
            </a:r>
            <a:br>
              <a:rPr lang="en-US" sz="5400" b="1" smtClean="0">
                <a:solidFill>
                  <a:schemeClr val="bg1"/>
                </a:solidFill>
                <a:effectLst>
                  <a:outerShdw blurRad="38100" dist="38100" dir="2700000" algn="tl">
                    <a:srgbClr val="000000"/>
                  </a:outerShdw>
                </a:effectLst>
                <a:latin typeface="Arial Black" pitchFamily="34" charset="0"/>
              </a:rPr>
            </a:br>
            <a:r>
              <a:rPr lang="en-US" sz="5400" b="1" smtClean="0">
                <a:solidFill>
                  <a:schemeClr val="bg1"/>
                </a:solidFill>
                <a:effectLst>
                  <a:outerShdw blurRad="38100" dist="38100" dir="2700000" algn="tl">
                    <a:srgbClr val="000000"/>
                  </a:outerShdw>
                </a:effectLst>
                <a:latin typeface="Arial Black" pitchFamily="34" charset="0"/>
              </a:rPr>
              <a:t/>
            </a:r>
            <a:br>
              <a:rPr lang="en-US" sz="5400" b="1" smtClean="0">
                <a:solidFill>
                  <a:schemeClr val="bg1"/>
                </a:solidFill>
                <a:effectLst>
                  <a:outerShdw blurRad="38100" dist="38100" dir="2700000" algn="tl">
                    <a:srgbClr val="000000"/>
                  </a:outerShdw>
                </a:effectLst>
                <a:latin typeface="Arial Black" pitchFamily="34" charset="0"/>
              </a:rPr>
            </a:br>
            <a:r>
              <a:rPr lang="en-US" sz="5400" b="1" smtClean="0">
                <a:solidFill>
                  <a:schemeClr val="bg1"/>
                </a:solidFill>
                <a:effectLst>
                  <a:outerShdw blurRad="38100" dist="38100" dir="2700000" algn="tl">
                    <a:srgbClr val="000000"/>
                  </a:outerShdw>
                </a:effectLst>
                <a:latin typeface="Arial Black" pitchFamily="34" charset="0"/>
              </a:rPr>
              <a:t>Invitation</a:t>
            </a:r>
            <a:r>
              <a:rPr lang="en-US" sz="6000" b="1" smtClean="0">
                <a:latin typeface="Arial Black" pitchFamily="34" charset="0"/>
              </a:rPr>
              <a:t/>
            </a:r>
            <a:br>
              <a:rPr lang="en-US" sz="6000" b="1" smtClean="0">
                <a:latin typeface="Arial Black" pitchFamily="34" charset="0"/>
              </a:rPr>
            </a:br>
            <a:endParaRPr lang="en-US" sz="6000" b="1" smtClean="0">
              <a:latin typeface="Arial Black" pitchFamily="34" charset="0"/>
            </a:endParaRPr>
          </a:p>
        </p:txBody>
      </p:sp>
    </p:spTree>
  </p:cSld>
  <p:clrMapOvr>
    <a:masterClrMapping/>
  </p:clrMapOvr>
  <p:transition>
    <p:zoom/>
  </p:transition>
</p:sld>
</file>

<file path=ppt/slides/slide1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524000"/>
          </a:xfrm>
        </p:spPr>
        <p:txBody>
          <a:bodyPr/>
          <a:lstStyle/>
          <a:p>
            <a:pPr algn="l" eaLnBrk="1" hangingPunct="1">
              <a:defRPr/>
            </a:pPr>
            <a:r>
              <a:rPr lang="en-US" sz="6000" smtClean="0">
                <a:solidFill>
                  <a:schemeClr val="bg1"/>
                </a:solidFill>
                <a:effectLst>
                  <a:outerShdw blurRad="38100" dist="38100" dir="2700000" algn="tl">
                    <a:srgbClr val="000000"/>
                  </a:outerShdw>
                </a:effectLst>
                <a:latin typeface="Arial Black" pitchFamily="34" charset="0"/>
              </a:rPr>
              <a:t>Invitation:</a:t>
            </a:r>
          </a:p>
        </p:txBody>
      </p:sp>
      <p:sp>
        <p:nvSpPr>
          <p:cNvPr id="62467" name="Rectangle 3"/>
          <p:cNvSpPr>
            <a:spLocks noGrp="1" noChangeArrowheads="1"/>
          </p:cNvSpPr>
          <p:nvPr>
            <p:ph type="body" idx="1"/>
          </p:nvPr>
        </p:nvSpPr>
        <p:spPr>
          <a:xfrm>
            <a:off x="685800" y="1524000"/>
            <a:ext cx="8229600" cy="4572000"/>
          </a:xfrm>
        </p:spPr>
        <p:txBody>
          <a:bodyPr/>
          <a:lstStyle/>
          <a:p>
            <a:pPr eaLnBrk="1" hangingPunct="1">
              <a:defRPr/>
            </a:pPr>
            <a:r>
              <a:rPr lang="en-US" sz="3600" b="1" smtClean="0">
                <a:solidFill>
                  <a:schemeClr val="bg1"/>
                </a:solidFill>
                <a:effectLst>
                  <a:outerShdw blurRad="38100" dist="38100" dir="2700000" algn="tl">
                    <a:srgbClr val="000000"/>
                  </a:outerShdw>
                </a:effectLst>
                <a:latin typeface="Verdana" pitchFamily="34" charset="0"/>
              </a:rPr>
              <a:t>The term “invitation” to ministry is better than “recruiting” for ministry.  Recruiting has too many negative connotations.</a:t>
            </a:r>
          </a:p>
          <a:p>
            <a:pPr eaLnBrk="1" hangingPunct="1">
              <a:defRPr/>
            </a:pPr>
            <a:r>
              <a:rPr lang="en-US" sz="3600" b="1" smtClean="0">
                <a:solidFill>
                  <a:schemeClr val="bg1"/>
                </a:solidFill>
                <a:effectLst>
                  <a:outerShdw blurRad="38100" dist="38100" dir="2700000" algn="tl">
                    <a:srgbClr val="000000"/>
                  </a:outerShdw>
                </a:effectLst>
                <a:latin typeface="Verdana" pitchFamily="34" charset="0"/>
              </a:rPr>
              <a:t> Invited implies that the person feels honored to be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8600" y="609600"/>
            <a:ext cx="8458200" cy="5715000"/>
          </a:xfrm>
          <a:prstGeom prst="rect">
            <a:avLst/>
          </a:prstGeom>
          <a:noFill/>
          <a:ln w="9525">
            <a:noFill/>
            <a:miter lim="800000"/>
            <a:headEnd/>
            <a:tailEnd/>
          </a:ln>
          <a:effectLst/>
        </p:spPr>
        <p:txBody>
          <a:bodyPr/>
          <a:lstStyle/>
          <a:p>
            <a:pPr marL="609600" indent="-609600">
              <a:spcBef>
                <a:spcPct val="20000"/>
              </a:spcBef>
              <a:defRPr/>
            </a:pPr>
            <a:r>
              <a:rPr lang="en-US" sz="4000" b="1">
                <a:effectLst>
                  <a:outerShdw blurRad="38100" dist="38100" dir="2700000" algn="tl">
                    <a:srgbClr val="C0C0C0"/>
                  </a:outerShdw>
                </a:effectLst>
                <a:sym typeface="CommonBullets" pitchFamily="34" charset="2"/>
              </a:rPr>
              <a:t>	“But the doctrine of the priesthood of all believers indicates that for the Christian the climax is what is done in the world during the week!  What happens on Sabbath is to prepare him for this ministry in the world during the week.”</a:t>
            </a:r>
          </a:p>
          <a:p>
            <a:pPr marL="609600" indent="-609600" algn="r">
              <a:spcBef>
                <a:spcPct val="20000"/>
              </a:spcBef>
              <a:defRPr/>
            </a:pPr>
            <a:r>
              <a:rPr lang="en-US" sz="4000" b="1">
                <a:effectLst>
                  <a:outerShdw blurRad="38100" dist="38100" dir="2700000" algn="tl">
                    <a:srgbClr val="C0C0C0"/>
                  </a:outerShdw>
                </a:effectLst>
                <a:sym typeface="CommonBullets" pitchFamily="34" charset="2"/>
              </a:rPr>
              <a:t> — </a:t>
            </a:r>
            <a:r>
              <a:rPr lang="en-US" sz="4000" b="1" i="1">
                <a:effectLst>
                  <a:outerShdw blurRad="38100" dist="38100" dir="2700000" algn="tl">
                    <a:srgbClr val="C0C0C0"/>
                  </a:outerShdw>
                </a:effectLst>
                <a:sym typeface="CommonBullets" pitchFamily="34" charset="2"/>
              </a:rPr>
              <a:t>Every Believer a Minister</a:t>
            </a:r>
            <a:r>
              <a:rPr lang="en-US" sz="4000" b="1">
                <a:effectLst>
                  <a:outerShdw blurRad="38100" dist="38100" dir="2700000" algn="tl">
                    <a:srgbClr val="C0C0C0"/>
                  </a:outerShdw>
                </a:effectLst>
                <a:sym typeface="CommonBullets" pitchFamily="34" charset="2"/>
              </a:rPr>
              <a:t>,</a:t>
            </a:r>
          </a:p>
          <a:p>
            <a:pPr marL="609600" indent="-609600" algn="r">
              <a:spcBef>
                <a:spcPct val="20000"/>
              </a:spcBef>
              <a:defRPr/>
            </a:pPr>
            <a:r>
              <a:rPr lang="en-US" sz="4000" b="1">
                <a:effectLst>
                  <a:outerShdw blurRad="38100" dist="38100" dir="2700000" algn="tl">
                    <a:srgbClr val="C0C0C0"/>
                  </a:outerShdw>
                </a:effectLst>
                <a:sym typeface="CommonBullets" pitchFamily="34" charset="2"/>
              </a:rPr>
              <a:t>p. 114</a:t>
            </a:r>
          </a:p>
        </p:txBody>
      </p:sp>
    </p:spTree>
  </p:cSld>
  <p:clrMapOvr>
    <a:masterClrMapping/>
  </p:clrMapOvr>
  <p:transition>
    <p:dissolve/>
  </p:transition>
</p:sld>
</file>

<file path=ppt/slides/slide1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1524000"/>
          </a:xfrm>
        </p:spPr>
        <p:txBody>
          <a:bodyPr/>
          <a:lstStyle/>
          <a:p>
            <a:pPr algn="l" eaLnBrk="1" hangingPunct="1">
              <a:defRPr/>
            </a:pPr>
            <a:r>
              <a:rPr lang="en-US" sz="6000" smtClean="0">
                <a:solidFill>
                  <a:schemeClr val="bg1"/>
                </a:solidFill>
                <a:effectLst>
                  <a:outerShdw blurRad="38100" dist="38100" dir="2700000" algn="tl">
                    <a:srgbClr val="000000"/>
                  </a:outerShdw>
                </a:effectLst>
                <a:latin typeface="Arial Black" pitchFamily="34" charset="0"/>
              </a:rPr>
              <a:t>Invitation:</a:t>
            </a:r>
          </a:p>
        </p:txBody>
      </p:sp>
      <p:sp>
        <p:nvSpPr>
          <p:cNvPr id="63491" name="Rectangle 3"/>
          <p:cNvSpPr>
            <a:spLocks noGrp="1" noChangeArrowheads="1"/>
          </p:cNvSpPr>
          <p:nvPr>
            <p:ph type="body" idx="1"/>
          </p:nvPr>
        </p:nvSpPr>
        <p:spPr>
          <a:xfrm>
            <a:off x="685800" y="1524000"/>
            <a:ext cx="8229600" cy="4572000"/>
          </a:xfrm>
        </p:spPr>
        <p:txBody>
          <a:bodyPr/>
          <a:lstStyle/>
          <a:p>
            <a:pPr eaLnBrk="1" hangingPunct="1">
              <a:defRPr/>
            </a:pPr>
            <a:r>
              <a:rPr lang="en-US" sz="3600" b="1" smtClean="0">
                <a:solidFill>
                  <a:schemeClr val="bg1"/>
                </a:solidFill>
                <a:effectLst>
                  <a:outerShdw blurRad="38100" dist="38100" dir="2700000" algn="tl">
                    <a:srgbClr val="000000"/>
                  </a:outerShdw>
                </a:effectLst>
                <a:latin typeface="Verdana" pitchFamily="34" charset="0"/>
              </a:rPr>
              <a:t>asked – says decision is up to them.</a:t>
            </a:r>
          </a:p>
          <a:p>
            <a:pPr eaLnBrk="1" hangingPunct="1">
              <a:defRPr/>
            </a:pPr>
            <a:r>
              <a:rPr lang="en-US" sz="3600" b="1" smtClean="0">
                <a:solidFill>
                  <a:schemeClr val="bg1"/>
                </a:solidFill>
                <a:effectLst>
                  <a:outerShdw blurRad="38100" dist="38100" dir="2700000" algn="tl">
                    <a:srgbClr val="000000"/>
                  </a:outerShdw>
                </a:effectLst>
                <a:latin typeface="Verdana" pitchFamily="34" charset="0"/>
              </a:rPr>
              <a:t> Lose the term “volunteer” – we don’t volunteer to be in Christ’s service – we are obedient to the Master’s command.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1447800"/>
            <a:ext cx="7924800" cy="3886200"/>
          </a:xfrm>
        </p:spPr>
        <p:txBody>
          <a:bodyPr/>
          <a:lstStyle/>
          <a:p>
            <a:pPr eaLnBrk="1" hangingPunct="1">
              <a:defRPr/>
            </a:pPr>
            <a:r>
              <a:rPr lang="en-US" sz="4800" b="1" smtClean="0">
                <a:solidFill>
                  <a:schemeClr val="tx1"/>
                </a:solidFill>
                <a:effectLst>
                  <a:outerShdw blurRad="38100" dist="38100" dir="2700000" algn="tl">
                    <a:srgbClr val="FFFFFF"/>
                  </a:outerShdw>
                </a:effectLst>
                <a:latin typeface="Verdana" pitchFamily="34" charset="0"/>
              </a:rPr>
              <a:t>Assimilation into ministry:</a:t>
            </a:r>
            <a:br>
              <a:rPr lang="en-US" sz="4800" b="1" smtClean="0">
                <a:solidFill>
                  <a:schemeClr val="tx1"/>
                </a:solidFill>
                <a:effectLst>
                  <a:outerShdw blurRad="38100" dist="38100" dir="2700000" algn="tl">
                    <a:srgbClr val="FFFFFF"/>
                  </a:outerShdw>
                </a:effectLst>
                <a:latin typeface="Verdana" pitchFamily="34" charset="0"/>
              </a:rPr>
            </a:br>
            <a:r>
              <a:rPr lang="en-US" sz="6000" b="1" smtClean="0">
                <a:solidFill>
                  <a:schemeClr val="tx1"/>
                </a:solidFill>
                <a:effectLst>
                  <a:outerShdw blurRad="38100" dist="38100" dir="2700000" algn="tl">
                    <a:srgbClr val="FFFFFF"/>
                  </a:outerShdw>
                </a:effectLst>
                <a:latin typeface="Verdana" pitchFamily="34" charset="0"/>
              </a:rPr>
              <a:t/>
            </a:r>
            <a:br>
              <a:rPr lang="en-US" sz="6000" b="1" smtClean="0">
                <a:solidFill>
                  <a:schemeClr val="tx1"/>
                </a:solidFill>
                <a:effectLst>
                  <a:outerShdw blurRad="38100" dist="38100" dir="2700000" algn="tl">
                    <a:srgbClr val="FFFFFF"/>
                  </a:outerShdw>
                </a:effectLst>
                <a:latin typeface="Verdana" pitchFamily="34" charset="0"/>
              </a:rPr>
            </a:br>
            <a:r>
              <a:rPr lang="en-US" sz="6000" b="1" smtClean="0">
                <a:solidFill>
                  <a:schemeClr val="tx1"/>
                </a:solidFill>
                <a:effectLst>
                  <a:outerShdw blurRad="38100" dist="38100" dir="2700000" algn="tl">
                    <a:srgbClr val="FFFFFF"/>
                  </a:outerShdw>
                </a:effectLst>
                <a:latin typeface="Verdana" pitchFamily="34" charset="0"/>
              </a:rPr>
              <a:t>Orientation</a:t>
            </a:r>
            <a:r>
              <a:rPr lang="en-US" sz="6000" b="1" smtClean="0">
                <a:latin typeface="Clarendon Condensed" pitchFamily="18" charset="0"/>
              </a:rPr>
              <a:t/>
            </a:r>
            <a:br>
              <a:rPr lang="en-US" sz="6000" b="1" smtClean="0">
                <a:latin typeface="Clarendon Condensed" pitchFamily="18" charset="0"/>
              </a:rPr>
            </a:br>
            <a:endParaRPr lang="en-US" sz="6000" b="1" smtClean="0">
              <a:latin typeface="Clarendon Condensed" pitchFamily="18" charset="0"/>
            </a:endParaRPr>
          </a:p>
        </p:txBody>
      </p:sp>
    </p:spTree>
  </p:cSld>
  <p:clrMapOvr>
    <a:masterClrMapping/>
  </p:clrMapOvr>
  <p:transition>
    <p:zoom dir="in"/>
  </p:transition>
</p:sld>
</file>

<file path=ppt/slides/slide1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524000"/>
          </a:xfrm>
        </p:spPr>
        <p:txBody>
          <a:bodyPr/>
          <a:lstStyle/>
          <a:p>
            <a:pPr algn="l" eaLnBrk="1" hangingPunct="1">
              <a:defRPr/>
            </a:pPr>
            <a:r>
              <a:rPr lang="en-US" sz="6000" smtClean="0">
                <a:solidFill>
                  <a:schemeClr val="tx1"/>
                </a:solidFill>
                <a:effectLst>
                  <a:outerShdw blurRad="38100" dist="38100" dir="2700000" algn="tl">
                    <a:srgbClr val="FFFFFF"/>
                  </a:outerShdw>
                </a:effectLst>
                <a:latin typeface="Arial Black" pitchFamily="34" charset="0"/>
              </a:rPr>
              <a:t>Orientation:</a:t>
            </a:r>
          </a:p>
        </p:txBody>
      </p:sp>
      <p:sp>
        <p:nvSpPr>
          <p:cNvPr id="65539" name="Rectangle 3"/>
          <p:cNvSpPr>
            <a:spLocks noGrp="1" noChangeArrowheads="1"/>
          </p:cNvSpPr>
          <p:nvPr>
            <p:ph type="body" idx="1"/>
          </p:nvPr>
        </p:nvSpPr>
        <p:spPr>
          <a:xfrm>
            <a:off x="685800" y="1524000"/>
            <a:ext cx="8077200" cy="4572000"/>
          </a:xfrm>
        </p:spPr>
        <p:txBody>
          <a:bodyPr/>
          <a:lstStyle/>
          <a:p>
            <a:pPr eaLnBrk="1" hangingPunct="1">
              <a:lnSpc>
                <a:spcPct val="90000"/>
              </a:lnSpc>
              <a:defRPr/>
            </a:pPr>
            <a:r>
              <a:rPr lang="en-US" sz="3600" b="1" smtClean="0">
                <a:effectLst>
                  <a:outerShdw blurRad="38100" dist="38100" dir="2700000" algn="tl">
                    <a:srgbClr val="FFFFFF"/>
                  </a:outerShdw>
                </a:effectLst>
                <a:latin typeface="Verdana" pitchFamily="34" charset="0"/>
              </a:rPr>
              <a:t>Once people accept the invitation to ministry, they need orientation into that ministry.</a:t>
            </a:r>
          </a:p>
          <a:p>
            <a:pPr eaLnBrk="1" hangingPunct="1">
              <a:lnSpc>
                <a:spcPct val="90000"/>
              </a:lnSpc>
              <a:defRPr/>
            </a:pPr>
            <a:r>
              <a:rPr lang="en-US" sz="3600" b="1" smtClean="0">
                <a:effectLst>
                  <a:outerShdw blurRad="38100" dist="38100" dir="2700000" algn="tl">
                    <a:srgbClr val="FFFFFF"/>
                  </a:outerShdw>
                </a:effectLst>
                <a:latin typeface="Verdana" pitchFamily="34" charset="0"/>
              </a:rPr>
              <a:t> Need to understand how that ministry connects to the church and how it meets the overall mission and goals of the church.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1447800"/>
            <a:ext cx="7924800" cy="3886200"/>
          </a:xfrm>
        </p:spPr>
        <p:txBody>
          <a:bodyPr/>
          <a:lstStyle/>
          <a:p>
            <a:pPr eaLnBrk="1" hangingPunct="1">
              <a:defRPr/>
            </a:pPr>
            <a:r>
              <a:rPr lang="en-US" sz="4800" b="1" smtClean="0">
                <a:solidFill>
                  <a:schemeClr val="tx1"/>
                </a:solidFill>
                <a:effectLst>
                  <a:outerShdw blurRad="38100" dist="38100" dir="2700000" algn="tl">
                    <a:srgbClr val="FFFFFF"/>
                  </a:outerShdw>
                </a:effectLst>
                <a:latin typeface="Verdana" pitchFamily="34" charset="0"/>
              </a:rPr>
              <a:t>Assimilation into ministry:</a:t>
            </a:r>
            <a:br>
              <a:rPr lang="en-US" sz="4800" b="1" smtClean="0">
                <a:solidFill>
                  <a:schemeClr val="tx1"/>
                </a:solidFill>
                <a:effectLst>
                  <a:outerShdw blurRad="38100" dist="38100" dir="2700000" algn="tl">
                    <a:srgbClr val="FFFFFF"/>
                  </a:outerShdw>
                </a:effectLst>
                <a:latin typeface="Verdana" pitchFamily="34" charset="0"/>
              </a:rPr>
            </a:br>
            <a:r>
              <a:rPr lang="en-US" sz="6000" b="1" smtClean="0">
                <a:solidFill>
                  <a:schemeClr val="tx1"/>
                </a:solidFill>
                <a:effectLst>
                  <a:outerShdw blurRad="38100" dist="38100" dir="2700000" algn="tl">
                    <a:srgbClr val="FFFFFF"/>
                  </a:outerShdw>
                </a:effectLst>
                <a:latin typeface="Verdana" pitchFamily="34" charset="0"/>
              </a:rPr>
              <a:t/>
            </a:r>
            <a:br>
              <a:rPr lang="en-US" sz="6000" b="1" smtClean="0">
                <a:solidFill>
                  <a:schemeClr val="tx1"/>
                </a:solidFill>
                <a:effectLst>
                  <a:outerShdw blurRad="38100" dist="38100" dir="2700000" algn="tl">
                    <a:srgbClr val="FFFFFF"/>
                  </a:outerShdw>
                </a:effectLst>
                <a:latin typeface="Verdana" pitchFamily="34" charset="0"/>
              </a:rPr>
            </a:br>
            <a:r>
              <a:rPr lang="en-US" sz="6000" b="1" smtClean="0">
                <a:solidFill>
                  <a:schemeClr val="tx1"/>
                </a:solidFill>
                <a:effectLst>
                  <a:outerShdw blurRad="38100" dist="38100" dir="2700000" algn="tl">
                    <a:srgbClr val="FFFFFF"/>
                  </a:outerShdw>
                </a:effectLst>
                <a:latin typeface="Verdana" pitchFamily="34" charset="0"/>
              </a:rPr>
              <a:t>Grouping</a:t>
            </a:r>
            <a:r>
              <a:rPr lang="en-US" sz="6000" b="1" smtClean="0">
                <a:latin typeface="Clarendon Condensed" pitchFamily="18" charset="0"/>
              </a:rPr>
              <a:t/>
            </a:r>
            <a:br>
              <a:rPr lang="en-US" sz="6000" b="1" smtClean="0">
                <a:latin typeface="Clarendon Condensed" pitchFamily="18" charset="0"/>
              </a:rPr>
            </a:br>
            <a:endParaRPr lang="en-US" sz="6000" b="1" smtClean="0">
              <a:latin typeface="Clarendon Condensed" pitchFamily="18" charset="0"/>
            </a:endParaRPr>
          </a:p>
        </p:txBody>
      </p:sp>
    </p:spTree>
  </p:cSld>
  <p:clrMapOvr>
    <a:masterClrMapping/>
  </p:clrMapOvr>
  <p:transition>
    <p:zoom dir="in"/>
  </p:transition>
</p:sld>
</file>

<file path=ppt/slides/slide1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1524000"/>
          </a:xfrm>
        </p:spPr>
        <p:txBody>
          <a:bodyPr/>
          <a:lstStyle/>
          <a:p>
            <a:pPr algn="l" eaLnBrk="1" hangingPunct="1">
              <a:defRPr/>
            </a:pPr>
            <a:r>
              <a:rPr lang="en-US" sz="6000" smtClean="0">
                <a:solidFill>
                  <a:schemeClr val="tx1"/>
                </a:solidFill>
                <a:effectLst>
                  <a:outerShdw blurRad="38100" dist="38100" dir="2700000" algn="tl">
                    <a:srgbClr val="FFFFFF"/>
                  </a:outerShdw>
                </a:effectLst>
                <a:latin typeface="Arial Black" pitchFamily="34" charset="0"/>
              </a:rPr>
              <a:t>Grouping:</a:t>
            </a:r>
          </a:p>
        </p:txBody>
      </p:sp>
      <p:sp>
        <p:nvSpPr>
          <p:cNvPr id="67587" name="Rectangle 3"/>
          <p:cNvSpPr>
            <a:spLocks noGrp="1" noChangeArrowheads="1"/>
          </p:cNvSpPr>
          <p:nvPr>
            <p:ph type="body" idx="1"/>
          </p:nvPr>
        </p:nvSpPr>
        <p:spPr>
          <a:xfrm>
            <a:off x="381000" y="1524000"/>
            <a:ext cx="8763000" cy="4572000"/>
          </a:xfrm>
        </p:spPr>
        <p:txBody>
          <a:bodyPr/>
          <a:lstStyle/>
          <a:p>
            <a:pPr eaLnBrk="1" hangingPunct="1">
              <a:lnSpc>
                <a:spcPct val="90000"/>
              </a:lnSpc>
              <a:defRPr/>
            </a:pPr>
            <a:r>
              <a:rPr lang="en-US" sz="3600" b="1" smtClean="0">
                <a:effectLst>
                  <a:outerShdw blurRad="38100" dist="38100" dir="2700000" algn="tl">
                    <a:srgbClr val="FFFFFF"/>
                  </a:outerShdw>
                </a:effectLst>
                <a:latin typeface="Verdana" pitchFamily="34" charset="0"/>
              </a:rPr>
              <a:t>People should never do ministry solo; they should be made a part of ministry teams or small ministry groups.</a:t>
            </a:r>
          </a:p>
          <a:p>
            <a:pPr eaLnBrk="1" hangingPunct="1">
              <a:lnSpc>
                <a:spcPct val="90000"/>
              </a:lnSpc>
              <a:defRPr/>
            </a:pPr>
            <a:r>
              <a:rPr lang="en-US" sz="3600" b="1" smtClean="0">
                <a:effectLst>
                  <a:outerShdw blurRad="38100" dist="38100" dir="2700000" algn="tl">
                    <a:srgbClr val="FFFFFF"/>
                  </a:outerShdw>
                </a:effectLst>
                <a:latin typeface="Verdana" pitchFamily="34" charset="0"/>
              </a:rPr>
              <a:t> In these ministry teams or groups there must be nurturing, care, support, and accountability.</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left)">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1447800"/>
            <a:ext cx="7924800" cy="3886200"/>
          </a:xfrm>
        </p:spPr>
        <p:txBody>
          <a:bodyPr/>
          <a:lstStyle/>
          <a:p>
            <a:pPr eaLnBrk="1" hangingPunct="1">
              <a:defRPr/>
            </a:pPr>
            <a:r>
              <a:rPr lang="en-US" sz="4800" b="1" smtClean="0">
                <a:solidFill>
                  <a:schemeClr val="tx1"/>
                </a:solidFill>
                <a:effectLst>
                  <a:outerShdw blurRad="38100" dist="38100" dir="2700000" algn="tl">
                    <a:srgbClr val="FFFFFF"/>
                  </a:outerShdw>
                </a:effectLst>
                <a:latin typeface="Verdana" pitchFamily="34" charset="0"/>
              </a:rPr>
              <a:t>Assimilation into ministry:</a:t>
            </a:r>
            <a:br>
              <a:rPr lang="en-US" sz="4800" b="1" smtClean="0">
                <a:solidFill>
                  <a:schemeClr val="tx1"/>
                </a:solidFill>
                <a:effectLst>
                  <a:outerShdw blurRad="38100" dist="38100" dir="2700000" algn="tl">
                    <a:srgbClr val="FFFFFF"/>
                  </a:outerShdw>
                </a:effectLst>
                <a:latin typeface="Verdana" pitchFamily="34" charset="0"/>
              </a:rPr>
            </a:br>
            <a:r>
              <a:rPr lang="en-US" sz="6000" b="1" smtClean="0">
                <a:solidFill>
                  <a:schemeClr val="tx1"/>
                </a:solidFill>
                <a:effectLst>
                  <a:outerShdw blurRad="38100" dist="38100" dir="2700000" algn="tl">
                    <a:srgbClr val="FFFFFF"/>
                  </a:outerShdw>
                </a:effectLst>
                <a:latin typeface="Verdana" pitchFamily="34" charset="0"/>
              </a:rPr>
              <a:t/>
            </a:r>
            <a:br>
              <a:rPr lang="en-US" sz="6000" b="1" smtClean="0">
                <a:solidFill>
                  <a:schemeClr val="tx1"/>
                </a:solidFill>
                <a:effectLst>
                  <a:outerShdw blurRad="38100" dist="38100" dir="2700000" algn="tl">
                    <a:srgbClr val="FFFFFF"/>
                  </a:outerShdw>
                </a:effectLst>
                <a:latin typeface="Verdana" pitchFamily="34" charset="0"/>
              </a:rPr>
            </a:br>
            <a:r>
              <a:rPr lang="en-US" sz="6000" b="1" smtClean="0">
                <a:solidFill>
                  <a:schemeClr val="tx1"/>
                </a:solidFill>
                <a:effectLst>
                  <a:outerShdw blurRad="38100" dist="38100" dir="2700000" algn="tl">
                    <a:srgbClr val="FFFFFF"/>
                  </a:outerShdw>
                </a:effectLst>
                <a:latin typeface="Verdana" pitchFamily="34" charset="0"/>
              </a:rPr>
              <a:t>Training</a:t>
            </a:r>
            <a:r>
              <a:rPr lang="en-US" sz="6000" b="1" smtClean="0">
                <a:latin typeface="Clarendon Condensed" pitchFamily="18" charset="0"/>
              </a:rPr>
              <a:t/>
            </a:r>
            <a:br>
              <a:rPr lang="en-US" sz="6000" b="1" smtClean="0">
                <a:latin typeface="Clarendon Condensed" pitchFamily="18" charset="0"/>
              </a:rPr>
            </a:br>
            <a:endParaRPr lang="en-US" sz="6000" b="1" smtClean="0">
              <a:latin typeface="Clarendon Condensed" pitchFamily="18" charset="0"/>
            </a:endParaRPr>
          </a:p>
        </p:txBody>
      </p:sp>
    </p:spTree>
  </p:cSld>
  <p:clrMapOvr>
    <a:masterClrMapping/>
  </p:clrMapOvr>
  <p:transition>
    <p:zoom dir="in"/>
  </p:transition>
</p:sld>
</file>

<file path=ppt/slides/slide1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524000"/>
          </a:xfrm>
        </p:spPr>
        <p:txBody>
          <a:bodyPr/>
          <a:lstStyle/>
          <a:p>
            <a:pPr algn="l" eaLnBrk="1" hangingPunct="1">
              <a:defRPr/>
            </a:pPr>
            <a:r>
              <a:rPr lang="en-US" sz="6000" smtClean="0">
                <a:solidFill>
                  <a:schemeClr val="tx1"/>
                </a:solidFill>
                <a:effectLst>
                  <a:outerShdw blurRad="38100" dist="38100" dir="2700000" algn="tl">
                    <a:srgbClr val="FFFFFF"/>
                  </a:outerShdw>
                </a:effectLst>
                <a:latin typeface="Arial Black" pitchFamily="34" charset="0"/>
              </a:rPr>
              <a:t>Training:</a:t>
            </a:r>
          </a:p>
        </p:txBody>
      </p:sp>
      <p:sp>
        <p:nvSpPr>
          <p:cNvPr id="69635" name="Rectangle 3"/>
          <p:cNvSpPr>
            <a:spLocks noGrp="1" noChangeArrowheads="1"/>
          </p:cNvSpPr>
          <p:nvPr>
            <p:ph type="body" idx="1"/>
          </p:nvPr>
        </p:nvSpPr>
        <p:spPr>
          <a:xfrm>
            <a:off x="381000" y="1524000"/>
            <a:ext cx="8305800" cy="4572000"/>
          </a:xfrm>
        </p:spPr>
        <p:txBody>
          <a:bodyPr/>
          <a:lstStyle/>
          <a:p>
            <a:pPr eaLnBrk="1" hangingPunct="1">
              <a:defRPr/>
            </a:pPr>
            <a:r>
              <a:rPr lang="en-US" sz="4000" b="1" smtClean="0">
                <a:effectLst>
                  <a:outerShdw blurRad="38100" dist="38100" dir="2700000" algn="tl">
                    <a:srgbClr val="FFFFFF"/>
                  </a:outerShdw>
                </a:effectLst>
                <a:latin typeface="Verdana" pitchFamily="34" charset="0"/>
              </a:rPr>
              <a:t>Just because people discover their gifts does not mean that they need no training.</a:t>
            </a:r>
          </a:p>
          <a:p>
            <a:pPr eaLnBrk="1" hangingPunct="1">
              <a:defRPr/>
            </a:pPr>
            <a:r>
              <a:rPr lang="en-US" sz="4000" b="1" smtClean="0">
                <a:effectLst>
                  <a:outerShdw blurRad="38100" dist="38100" dir="2700000" algn="tl">
                    <a:srgbClr val="FFFFFF"/>
                  </a:outerShdw>
                </a:effectLst>
                <a:latin typeface="Verdana" pitchFamily="34" charset="0"/>
              </a:rPr>
              <a:t> People need skill develop- ment for a fruitful and fulfilling ministry.</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left)">
                                      <p:cBhvr>
                                        <p:cTn id="12" dur="5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524000"/>
          </a:xfrm>
        </p:spPr>
        <p:txBody>
          <a:bodyPr/>
          <a:lstStyle/>
          <a:p>
            <a:pPr algn="l" eaLnBrk="1" hangingPunct="1">
              <a:defRPr/>
            </a:pPr>
            <a:r>
              <a:rPr lang="en-US" sz="6000" smtClean="0">
                <a:solidFill>
                  <a:schemeClr val="tx1"/>
                </a:solidFill>
                <a:effectLst>
                  <a:outerShdw blurRad="38100" dist="38100" dir="2700000" algn="tl">
                    <a:srgbClr val="FFFFFF"/>
                  </a:outerShdw>
                </a:effectLst>
                <a:latin typeface="Arial Black" pitchFamily="34" charset="0"/>
              </a:rPr>
              <a:t>Training:</a:t>
            </a:r>
          </a:p>
        </p:txBody>
      </p:sp>
      <p:sp>
        <p:nvSpPr>
          <p:cNvPr id="70659" name="Rectangle 3"/>
          <p:cNvSpPr>
            <a:spLocks noGrp="1" noChangeArrowheads="1"/>
          </p:cNvSpPr>
          <p:nvPr>
            <p:ph type="body" idx="1"/>
          </p:nvPr>
        </p:nvSpPr>
        <p:spPr>
          <a:xfrm>
            <a:off x="381000" y="1524000"/>
            <a:ext cx="8305800" cy="4572000"/>
          </a:xfrm>
        </p:spPr>
        <p:txBody>
          <a:bodyPr/>
          <a:lstStyle/>
          <a:p>
            <a:pPr eaLnBrk="1" hangingPunct="1">
              <a:defRPr/>
            </a:pPr>
            <a:r>
              <a:rPr lang="en-US" sz="4000" b="1" smtClean="0">
                <a:effectLst>
                  <a:outerShdw blurRad="38100" dist="38100" dir="2700000" algn="tl">
                    <a:srgbClr val="FFFFFF"/>
                  </a:outerShdw>
                </a:effectLst>
                <a:latin typeface="Verdana" pitchFamily="34" charset="0"/>
              </a:rPr>
              <a:t>Otherwise they end up not doing it right and end up getting criticized and discouraged.</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609600"/>
            <a:ext cx="7772400" cy="5334000"/>
          </a:xfrm>
        </p:spPr>
        <p:txBody>
          <a:bodyPr/>
          <a:lstStyle/>
          <a:p>
            <a:pPr eaLnBrk="1" hangingPunct="1">
              <a:defRPr/>
            </a:pPr>
            <a:r>
              <a:rPr lang="en-US" sz="4800" b="1" smtClean="0">
                <a:solidFill>
                  <a:srgbClr val="990099"/>
                </a:solidFill>
                <a:effectLst>
                  <a:outerShdw blurRad="38100" dist="38100" dir="2700000" algn="tl">
                    <a:srgbClr val="C0C0C0"/>
                  </a:outerShdw>
                </a:effectLst>
                <a:latin typeface="Arial Black" pitchFamily="34" charset="0"/>
              </a:rPr>
              <a:t>Retaining:</a:t>
            </a:r>
            <a:r>
              <a:rPr lang="en-US" sz="6000" b="1" smtClean="0">
                <a:solidFill>
                  <a:srgbClr val="990099"/>
                </a:solidFill>
                <a:effectLst>
                  <a:outerShdw blurRad="38100" dist="38100" dir="2700000" algn="tl">
                    <a:srgbClr val="C0C0C0"/>
                  </a:outerShdw>
                </a:effectLst>
                <a:latin typeface="Arial Black" pitchFamily="34" charset="0"/>
              </a:rPr>
              <a:t/>
            </a:r>
            <a:br>
              <a:rPr lang="en-US" sz="6000" b="1" smtClean="0">
                <a:solidFill>
                  <a:srgbClr val="990099"/>
                </a:solidFill>
                <a:effectLst>
                  <a:outerShdw blurRad="38100" dist="38100" dir="2700000" algn="tl">
                    <a:srgbClr val="C0C0C0"/>
                  </a:outerShdw>
                </a:effectLst>
                <a:latin typeface="Arial Black" pitchFamily="34" charset="0"/>
              </a:rPr>
            </a:br>
            <a:r>
              <a:rPr lang="en-US" sz="6000" b="1" smtClean="0">
                <a:solidFill>
                  <a:srgbClr val="990099"/>
                </a:solidFill>
                <a:effectLst>
                  <a:outerShdw blurRad="38100" dist="38100" dir="2700000" algn="tl">
                    <a:srgbClr val="C0C0C0"/>
                  </a:outerShdw>
                </a:effectLst>
                <a:latin typeface="Arial Black" pitchFamily="34" charset="0"/>
              </a:rPr>
              <a:t/>
            </a:r>
            <a:br>
              <a:rPr lang="en-US" sz="6000" b="1" smtClean="0">
                <a:solidFill>
                  <a:srgbClr val="990099"/>
                </a:solidFill>
                <a:effectLst>
                  <a:outerShdw blurRad="38100" dist="38100" dir="2700000" algn="tl">
                    <a:srgbClr val="C0C0C0"/>
                  </a:outerShdw>
                </a:effectLst>
                <a:latin typeface="Arial Black" pitchFamily="34" charset="0"/>
              </a:rPr>
            </a:br>
            <a:r>
              <a:rPr lang="en-US" sz="6000" b="1" smtClean="0">
                <a:solidFill>
                  <a:srgbClr val="990099"/>
                </a:solidFill>
                <a:effectLst>
                  <a:outerShdw blurRad="38100" dist="38100" dir="2700000" algn="tl">
                    <a:srgbClr val="C0C0C0"/>
                  </a:outerShdw>
                </a:effectLst>
                <a:latin typeface="Arial Black" pitchFamily="34" charset="0"/>
              </a:rPr>
              <a:t>Appreciation</a:t>
            </a:r>
          </a:p>
        </p:txBody>
      </p:sp>
    </p:spTree>
  </p:cSld>
  <p:clrMapOvr>
    <a:masterClrMapping/>
  </p:clrMapOvr>
  <p:transition>
    <p:zoom/>
  </p:transition>
</p:sld>
</file>

<file path=ppt/slides/slide1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eaLnBrk="1" hangingPunct="1">
              <a:defRPr/>
            </a:pPr>
            <a:r>
              <a:rPr lang="en-US" sz="4800" b="1" smtClean="0">
                <a:solidFill>
                  <a:srgbClr val="990099"/>
                </a:solidFill>
                <a:effectLst>
                  <a:outerShdw blurRad="38100" dist="38100" dir="2700000" algn="tl">
                    <a:srgbClr val="C0C0C0"/>
                  </a:outerShdw>
                </a:effectLst>
                <a:latin typeface="Arial Black" pitchFamily="34" charset="0"/>
              </a:rPr>
              <a:t>Retaining:</a:t>
            </a:r>
          </a:p>
        </p:txBody>
      </p:sp>
      <p:sp>
        <p:nvSpPr>
          <p:cNvPr id="72707" name="Rectangle 3"/>
          <p:cNvSpPr>
            <a:spLocks noGrp="1" noChangeArrowheads="1"/>
          </p:cNvSpPr>
          <p:nvPr>
            <p:ph type="body" idx="1"/>
          </p:nvPr>
        </p:nvSpPr>
        <p:spPr>
          <a:xfrm>
            <a:off x="685800" y="1600200"/>
            <a:ext cx="8153400" cy="4648200"/>
          </a:xfrm>
        </p:spPr>
        <p:txBody>
          <a:bodyPr/>
          <a:lstStyle/>
          <a:p>
            <a:pPr eaLnBrk="1" hangingPunct="1">
              <a:defRPr/>
            </a:pPr>
            <a:r>
              <a:rPr lang="en-US" sz="3600" b="1" smtClean="0">
                <a:solidFill>
                  <a:srgbClr val="990099"/>
                </a:solidFill>
                <a:effectLst>
                  <a:outerShdw blurRad="38100" dist="38100" dir="2700000" algn="tl">
                    <a:srgbClr val="C0C0C0"/>
                  </a:outerShdw>
                </a:effectLst>
                <a:latin typeface="Arial Black" pitchFamily="34" charset="0"/>
              </a:rPr>
              <a:t>People need to feel that their ministry is contributing to the fulfillment of the mission of the church.</a:t>
            </a:r>
          </a:p>
          <a:p>
            <a:pPr eaLnBrk="1" hangingPunct="1">
              <a:defRPr/>
            </a:pPr>
            <a:r>
              <a:rPr lang="en-US" sz="3600" b="1" smtClean="0">
                <a:solidFill>
                  <a:srgbClr val="990099"/>
                </a:solidFill>
                <a:effectLst>
                  <a:outerShdw blurRad="38100" dist="38100" dir="2700000" algn="tl">
                    <a:srgbClr val="C0C0C0"/>
                  </a:outerShdw>
                </a:effectLst>
                <a:latin typeface="Arial Black" pitchFamily="34" charset="0"/>
              </a:rPr>
              <a:t>People need to be specifically thanked with generous doses of encouragement.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arn(outVertical)">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arn(outVertical)">
                                      <p:cBhvr>
                                        <p:cTn id="12" dur="5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 y="914400"/>
            <a:ext cx="8458200" cy="5334000"/>
          </a:xfrm>
          <a:prstGeom prst="rect">
            <a:avLst/>
          </a:prstGeom>
          <a:noFill/>
          <a:ln w="9525">
            <a:noFill/>
            <a:miter lim="800000"/>
            <a:headEnd/>
            <a:tailEnd/>
          </a:ln>
          <a:effectLst/>
        </p:spPr>
        <p:txBody>
          <a:bodyPr/>
          <a:lstStyle/>
          <a:p>
            <a:pPr marL="609600" indent="-609600">
              <a:spcBef>
                <a:spcPct val="20000"/>
              </a:spcBef>
              <a:defRPr/>
            </a:pPr>
            <a:r>
              <a:rPr lang="en-US" sz="4000" b="1">
                <a:solidFill>
                  <a:srgbClr val="EFFFFF"/>
                </a:solidFill>
                <a:effectLst>
                  <a:outerShdw blurRad="38100" dist="38100" dir="2700000" algn="tl">
                    <a:srgbClr val="000000"/>
                  </a:outerShdw>
                </a:effectLst>
                <a:sym typeface="CommonBullets" pitchFamily="34" charset="2"/>
              </a:rPr>
              <a:t>	“The work of God in the earth can never be finished until the men and women comprising our church membership rally to the work and unite their efforts with those of ministers and church officers.”</a:t>
            </a:r>
          </a:p>
          <a:p>
            <a:pPr marL="609600" indent="-609600" algn="r">
              <a:spcBef>
                <a:spcPct val="20000"/>
              </a:spcBef>
              <a:defRPr/>
            </a:pPr>
            <a:r>
              <a:rPr lang="en-US" sz="4000" b="1">
                <a:solidFill>
                  <a:srgbClr val="EFFFFF"/>
                </a:solidFill>
                <a:effectLst>
                  <a:outerShdw blurRad="38100" dist="38100" dir="2700000" algn="tl">
                    <a:srgbClr val="000000"/>
                  </a:outerShdw>
                </a:effectLst>
                <a:sym typeface="CommonBullets" pitchFamily="34" charset="2"/>
              </a:rPr>
              <a:t> — </a:t>
            </a:r>
            <a:r>
              <a:rPr lang="en-US" sz="4000" b="1" i="1">
                <a:solidFill>
                  <a:srgbClr val="EFFFFF"/>
                </a:solidFill>
                <a:effectLst>
                  <a:outerShdw blurRad="38100" dist="38100" dir="2700000" algn="tl">
                    <a:srgbClr val="000000"/>
                  </a:outerShdw>
                </a:effectLst>
                <a:sym typeface="CommonBullets" pitchFamily="34" charset="2"/>
              </a:rPr>
              <a:t>Gospel Workers</a:t>
            </a:r>
            <a:r>
              <a:rPr lang="en-US" sz="4000" b="1">
                <a:solidFill>
                  <a:srgbClr val="EFFFFF"/>
                </a:solidFill>
                <a:effectLst>
                  <a:outerShdw blurRad="38100" dist="38100" dir="2700000" algn="tl">
                    <a:srgbClr val="000000"/>
                  </a:outerShdw>
                </a:effectLst>
                <a:sym typeface="CommonBullets" pitchFamily="34" charset="2"/>
              </a:rPr>
              <a:t>,</a:t>
            </a:r>
          </a:p>
          <a:p>
            <a:pPr marL="609600" indent="-609600" algn="r">
              <a:spcBef>
                <a:spcPct val="20000"/>
              </a:spcBef>
              <a:defRPr/>
            </a:pPr>
            <a:r>
              <a:rPr lang="en-US" sz="4000" b="1">
                <a:solidFill>
                  <a:srgbClr val="EFFFFF"/>
                </a:solidFill>
                <a:effectLst>
                  <a:outerShdw blurRad="38100" dist="38100" dir="2700000" algn="tl">
                    <a:srgbClr val="000000"/>
                  </a:outerShdw>
                </a:effectLst>
                <a:sym typeface="CommonBullets" pitchFamily="34" charset="2"/>
              </a:rPr>
              <a:t>p. 351-352</a:t>
            </a:r>
          </a:p>
        </p:txBody>
      </p:sp>
    </p:spTree>
  </p:cSld>
  <p:clrMapOvr>
    <a:masterClrMapping/>
  </p:clrMapOvr>
  <p:transition>
    <p:checker dir="vert"/>
  </p:transition>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5334000"/>
          </a:xfrm>
        </p:spPr>
        <p:txBody>
          <a:bodyPr/>
          <a:lstStyle/>
          <a:p>
            <a:pPr eaLnBrk="1" hangingPunct="1">
              <a:defRPr/>
            </a:pPr>
            <a:r>
              <a:rPr lang="en-US" sz="4800" b="1" smtClean="0">
                <a:solidFill>
                  <a:srgbClr val="990099"/>
                </a:solidFill>
                <a:effectLst>
                  <a:outerShdw blurRad="38100" dist="38100" dir="2700000" algn="tl">
                    <a:srgbClr val="C0C0C0"/>
                  </a:outerShdw>
                </a:effectLst>
                <a:latin typeface="Arial Black" pitchFamily="34" charset="0"/>
              </a:rPr>
              <a:t>Retaining:</a:t>
            </a:r>
            <a:r>
              <a:rPr lang="en-US" sz="6000" b="1" smtClean="0">
                <a:solidFill>
                  <a:srgbClr val="990099"/>
                </a:solidFill>
                <a:effectLst>
                  <a:outerShdw blurRad="38100" dist="38100" dir="2700000" algn="tl">
                    <a:srgbClr val="C0C0C0"/>
                  </a:outerShdw>
                </a:effectLst>
                <a:latin typeface="Arial Black" pitchFamily="34" charset="0"/>
              </a:rPr>
              <a:t/>
            </a:r>
            <a:br>
              <a:rPr lang="en-US" sz="6000" b="1" smtClean="0">
                <a:solidFill>
                  <a:srgbClr val="990099"/>
                </a:solidFill>
                <a:effectLst>
                  <a:outerShdw blurRad="38100" dist="38100" dir="2700000" algn="tl">
                    <a:srgbClr val="C0C0C0"/>
                  </a:outerShdw>
                </a:effectLst>
                <a:latin typeface="Arial Black" pitchFamily="34" charset="0"/>
              </a:rPr>
            </a:br>
            <a:r>
              <a:rPr lang="en-US" sz="6000" b="1" smtClean="0">
                <a:solidFill>
                  <a:srgbClr val="990099"/>
                </a:solidFill>
                <a:effectLst>
                  <a:outerShdw blurRad="38100" dist="38100" dir="2700000" algn="tl">
                    <a:srgbClr val="C0C0C0"/>
                  </a:outerShdw>
                </a:effectLst>
                <a:latin typeface="Arial Black" pitchFamily="34" charset="0"/>
              </a:rPr>
              <a:t/>
            </a:r>
            <a:br>
              <a:rPr lang="en-US" sz="6000" b="1" smtClean="0">
                <a:solidFill>
                  <a:srgbClr val="990099"/>
                </a:solidFill>
                <a:effectLst>
                  <a:outerShdw blurRad="38100" dist="38100" dir="2700000" algn="tl">
                    <a:srgbClr val="C0C0C0"/>
                  </a:outerShdw>
                </a:effectLst>
                <a:latin typeface="Arial Black" pitchFamily="34" charset="0"/>
              </a:rPr>
            </a:br>
            <a:r>
              <a:rPr lang="en-US" sz="6000" b="1" smtClean="0">
                <a:solidFill>
                  <a:srgbClr val="990099"/>
                </a:solidFill>
                <a:effectLst>
                  <a:outerShdw blurRad="38100" dist="38100" dir="2700000" algn="tl">
                    <a:srgbClr val="C0C0C0"/>
                  </a:outerShdw>
                </a:effectLst>
                <a:latin typeface="Arial Black" pitchFamily="34" charset="0"/>
              </a:rPr>
              <a:t>Discipleship</a:t>
            </a:r>
          </a:p>
        </p:txBody>
      </p:sp>
    </p:spTree>
  </p:cSld>
  <p:clrMapOvr>
    <a:masterClrMapping/>
  </p:clrMapOvr>
  <p:transition>
    <p:zoom/>
  </p:transition>
</p:sld>
</file>

<file path=ppt/slides/slide1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defRPr/>
            </a:pPr>
            <a:r>
              <a:rPr lang="en-US" sz="4800" b="1" smtClean="0">
                <a:solidFill>
                  <a:srgbClr val="990099"/>
                </a:solidFill>
                <a:effectLst>
                  <a:outerShdw blurRad="38100" dist="38100" dir="2700000" algn="tl">
                    <a:srgbClr val="C0C0C0"/>
                  </a:outerShdw>
                </a:effectLst>
                <a:latin typeface="Arial Black" pitchFamily="34" charset="0"/>
              </a:rPr>
              <a:t>Discipleship:</a:t>
            </a:r>
          </a:p>
        </p:txBody>
      </p:sp>
      <p:sp>
        <p:nvSpPr>
          <p:cNvPr id="74755" name="Rectangle 3"/>
          <p:cNvSpPr>
            <a:spLocks noGrp="1" noChangeArrowheads="1"/>
          </p:cNvSpPr>
          <p:nvPr>
            <p:ph type="body" idx="1"/>
          </p:nvPr>
        </p:nvSpPr>
        <p:spPr>
          <a:xfrm>
            <a:off x="685800" y="1600200"/>
            <a:ext cx="8153400" cy="4648200"/>
          </a:xfrm>
        </p:spPr>
        <p:txBody>
          <a:bodyPr/>
          <a:lstStyle/>
          <a:p>
            <a:pPr eaLnBrk="1" hangingPunct="1">
              <a:defRPr/>
            </a:pPr>
            <a:r>
              <a:rPr lang="en-US" sz="3600" b="1" smtClean="0">
                <a:solidFill>
                  <a:srgbClr val="990099"/>
                </a:solidFill>
                <a:effectLst>
                  <a:outerShdw blurRad="38100" dist="38100" dir="2700000" algn="tl">
                    <a:srgbClr val="C0C0C0"/>
                  </a:outerShdw>
                </a:effectLst>
                <a:latin typeface="Arial Black" pitchFamily="34" charset="0"/>
              </a:rPr>
              <a:t>Not only initial training needed, but ongoing skill development is needed.</a:t>
            </a:r>
          </a:p>
          <a:p>
            <a:pPr eaLnBrk="1" hangingPunct="1">
              <a:defRPr/>
            </a:pPr>
            <a:r>
              <a:rPr lang="en-US" sz="3600" b="1" smtClean="0">
                <a:solidFill>
                  <a:srgbClr val="990099"/>
                </a:solidFill>
                <a:effectLst>
                  <a:outerShdw blurRad="38100" dist="38100" dir="2700000" algn="tl">
                    <a:srgbClr val="C0C0C0"/>
                  </a:outerShdw>
                </a:effectLst>
                <a:latin typeface="Arial Black" pitchFamily="34" charset="0"/>
              </a:rPr>
              <a:t> Invest in the whole person by offering a variety of developmental activities where they grow spiritually, relationally, and vocationally.</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arn(outVertical)">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arn(outVertical)">
                                      <p:cBhvr>
                                        <p:cTn id="12" dur="5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eaLnBrk="1" hangingPunct="1">
              <a:defRPr/>
            </a:pPr>
            <a:r>
              <a:rPr lang="en-US" sz="4800" b="1" smtClean="0">
                <a:solidFill>
                  <a:srgbClr val="990099"/>
                </a:solidFill>
                <a:effectLst>
                  <a:outerShdw blurRad="38100" dist="38100" dir="2700000" algn="tl">
                    <a:srgbClr val="C0C0C0"/>
                  </a:outerShdw>
                </a:effectLst>
                <a:latin typeface="Arial Black" pitchFamily="34" charset="0"/>
              </a:rPr>
              <a:t>Discipleship:</a:t>
            </a:r>
          </a:p>
        </p:txBody>
      </p:sp>
      <p:sp>
        <p:nvSpPr>
          <p:cNvPr id="75779" name="Rectangle 3"/>
          <p:cNvSpPr>
            <a:spLocks noGrp="1" noChangeArrowheads="1"/>
          </p:cNvSpPr>
          <p:nvPr>
            <p:ph type="body" idx="1"/>
          </p:nvPr>
        </p:nvSpPr>
        <p:spPr>
          <a:xfrm>
            <a:off x="685800" y="1600200"/>
            <a:ext cx="8153400" cy="4648200"/>
          </a:xfrm>
        </p:spPr>
        <p:txBody>
          <a:bodyPr/>
          <a:lstStyle/>
          <a:p>
            <a:pPr eaLnBrk="1" hangingPunct="1">
              <a:defRPr/>
            </a:pPr>
            <a:r>
              <a:rPr lang="en-US" sz="3600" b="1" smtClean="0">
                <a:solidFill>
                  <a:srgbClr val="990099"/>
                </a:solidFill>
                <a:effectLst>
                  <a:outerShdw blurRad="38100" dist="38100" dir="2700000" algn="tl">
                    <a:srgbClr val="C0C0C0"/>
                  </a:outerShdw>
                </a:effectLst>
                <a:latin typeface="Arial Black" pitchFamily="34" charset="0"/>
              </a:rPr>
              <a:t>Team ministry meetings of ministry groups should include the following regular activities: Bible study, vision casting, praising God, team building, and skill development.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arn(outVertical)">
                                      <p:cBhvr>
                                        <p:cTn id="7"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609600"/>
            <a:ext cx="7772400" cy="5334000"/>
          </a:xfrm>
        </p:spPr>
        <p:txBody>
          <a:bodyPr/>
          <a:lstStyle/>
          <a:p>
            <a:pPr eaLnBrk="1" hangingPunct="1">
              <a:defRPr/>
            </a:pPr>
            <a:r>
              <a:rPr lang="en-US" sz="4800" b="1" smtClean="0">
                <a:solidFill>
                  <a:srgbClr val="990099"/>
                </a:solidFill>
                <a:effectLst>
                  <a:outerShdw blurRad="38100" dist="38100" dir="2700000" algn="tl">
                    <a:srgbClr val="C0C0C0"/>
                  </a:outerShdw>
                </a:effectLst>
                <a:latin typeface="Arial Black" pitchFamily="34" charset="0"/>
              </a:rPr>
              <a:t>Retaining:</a:t>
            </a:r>
            <a:r>
              <a:rPr lang="en-US" sz="6000" b="1" smtClean="0">
                <a:solidFill>
                  <a:srgbClr val="990099"/>
                </a:solidFill>
                <a:effectLst>
                  <a:outerShdw blurRad="38100" dist="38100" dir="2700000" algn="tl">
                    <a:srgbClr val="C0C0C0"/>
                  </a:outerShdw>
                </a:effectLst>
                <a:latin typeface="Arial Black" pitchFamily="34" charset="0"/>
              </a:rPr>
              <a:t/>
            </a:r>
            <a:br>
              <a:rPr lang="en-US" sz="6000" b="1" smtClean="0">
                <a:solidFill>
                  <a:srgbClr val="990099"/>
                </a:solidFill>
                <a:effectLst>
                  <a:outerShdw blurRad="38100" dist="38100" dir="2700000" algn="tl">
                    <a:srgbClr val="C0C0C0"/>
                  </a:outerShdw>
                </a:effectLst>
                <a:latin typeface="Arial Black" pitchFamily="34" charset="0"/>
              </a:rPr>
            </a:br>
            <a:r>
              <a:rPr lang="en-US" sz="6000" b="1" smtClean="0">
                <a:solidFill>
                  <a:srgbClr val="990099"/>
                </a:solidFill>
                <a:effectLst>
                  <a:outerShdw blurRad="38100" dist="38100" dir="2700000" algn="tl">
                    <a:srgbClr val="C0C0C0"/>
                  </a:outerShdw>
                </a:effectLst>
                <a:latin typeface="Arial Black" pitchFamily="34" charset="0"/>
              </a:rPr>
              <a:t/>
            </a:r>
            <a:br>
              <a:rPr lang="en-US" sz="6000" b="1" smtClean="0">
                <a:solidFill>
                  <a:srgbClr val="990099"/>
                </a:solidFill>
                <a:effectLst>
                  <a:outerShdw blurRad="38100" dist="38100" dir="2700000" algn="tl">
                    <a:srgbClr val="C0C0C0"/>
                  </a:outerShdw>
                </a:effectLst>
                <a:latin typeface="Arial Black" pitchFamily="34" charset="0"/>
              </a:rPr>
            </a:br>
            <a:r>
              <a:rPr lang="en-US" sz="6000" b="1" smtClean="0">
                <a:solidFill>
                  <a:srgbClr val="990099"/>
                </a:solidFill>
                <a:effectLst>
                  <a:outerShdw blurRad="38100" dist="38100" dir="2700000" algn="tl">
                    <a:srgbClr val="C0C0C0"/>
                  </a:outerShdw>
                </a:effectLst>
                <a:latin typeface="Arial Black" pitchFamily="34" charset="0"/>
              </a:rPr>
              <a:t>Feedback</a:t>
            </a:r>
          </a:p>
        </p:txBody>
      </p:sp>
    </p:spTree>
  </p:cSld>
  <p:clrMapOvr>
    <a:masterClrMapping/>
  </p:clrMapOvr>
  <p:transition>
    <p:zoom/>
  </p:transition>
</p:sld>
</file>

<file path=ppt/slides/slide1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l" eaLnBrk="1" hangingPunct="1">
              <a:defRPr/>
            </a:pPr>
            <a:r>
              <a:rPr lang="en-US" sz="4800" b="1" smtClean="0">
                <a:solidFill>
                  <a:srgbClr val="990099"/>
                </a:solidFill>
                <a:effectLst>
                  <a:outerShdw blurRad="38100" dist="38100" dir="2700000" algn="tl">
                    <a:srgbClr val="C0C0C0"/>
                  </a:outerShdw>
                </a:effectLst>
                <a:latin typeface="Arial Black" pitchFamily="34" charset="0"/>
              </a:rPr>
              <a:t>Feedback:</a:t>
            </a:r>
          </a:p>
        </p:txBody>
      </p:sp>
      <p:sp>
        <p:nvSpPr>
          <p:cNvPr id="77827" name="Rectangle 3"/>
          <p:cNvSpPr>
            <a:spLocks noGrp="1" noChangeArrowheads="1"/>
          </p:cNvSpPr>
          <p:nvPr>
            <p:ph type="body" idx="1"/>
          </p:nvPr>
        </p:nvSpPr>
        <p:spPr>
          <a:xfrm>
            <a:off x="685800" y="1600200"/>
            <a:ext cx="8153400" cy="4648200"/>
          </a:xfrm>
        </p:spPr>
        <p:txBody>
          <a:bodyPr/>
          <a:lstStyle/>
          <a:p>
            <a:pPr eaLnBrk="1" hangingPunct="1">
              <a:lnSpc>
                <a:spcPct val="90000"/>
              </a:lnSpc>
              <a:defRPr/>
            </a:pPr>
            <a:r>
              <a:rPr lang="en-US" sz="3600" b="1" smtClean="0">
                <a:solidFill>
                  <a:srgbClr val="990099"/>
                </a:solidFill>
                <a:effectLst>
                  <a:outerShdw blurRad="38100" dist="38100" dir="2700000" algn="tl">
                    <a:srgbClr val="C0C0C0"/>
                  </a:outerShdw>
                </a:effectLst>
                <a:latin typeface="Arial Black" pitchFamily="34" charset="0"/>
              </a:rPr>
              <a:t>Need to provide honest feedback on their attitudes, performance, relationships, etc.</a:t>
            </a:r>
          </a:p>
          <a:p>
            <a:pPr eaLnBrk="1" hangingPunct="1">
              <a:lnSpc>
                <a:spcPct val="90000"/>
              </a:lnSpc>
              <a:defRPr/>
            </a:pPr>
            <a:r>
              <a:rPr lang="en-US" sz="3600" b="1" smtClean="0">
                <a:solidFill>
                  <a:srgbClr val="990099"/>
                </a:solidFill>
                <a:effectLst>
                  <a:outerShdw blurRad="38100" dist="38100" dir="2700000" algn="tl">
                    <a:srgbClr val="C0C0C0"/>
                  </a:outerShdw>
                </a:effectLst>
                <a:latin typeface="Arial Black" pitchFamily="34" charset="0"/>
              </a:rPr>
              <a:t> Feedback should occur both positively and negatively.  Don’t wait till there are problems; have regular feedback.</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arn(outVertical)">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barn(outVertical)">
                                      <p:cBhvr>
                                        <p:cTn id="12" dur="500"/>
                                        <p:tgtEl>
                                          <p:spTgt spid="77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l" eaLnBrk="1" hangingPunct="1">
              <a:defRPr/>
            </a:pPr>
            <a:r>
              <a:rPr lang="en-US" sz="4800" b="1" smtClean="0">
                <a:solidFill>
                  <a:srgbClr val="990099"/>
                </a:solidFill>
                <a:effectLst>
                  <a:outerShdw blurRad="38100" dist="38100" dir="2700000" algn="tl">
                    <a:srgbClr val="C0C0C0"/>
                  </a:outerShdw>
                </a:effectLst>
                <a:latin typeface="Arial Black" pitchFamily="34" charset="0"/>
              </a:rPr>
              <a:t>Feedback:</a:t>
            </a:r>
          </a:p>
        </p:txBody>
      </p:sp>
      <p:sp>
        <p:nvSpPr>
          <p:cNvPr id="78851" name="Rectangle 3"/>
          <p:cNvSpPr>
            <a:spLocks noGrp="1" noChangeArrowheads="1"/>
          </p:cNvSpPr>
          <p:nvPr>
            <p:ph type="body" idx="1"/>
          </p:nvPr>
        </p:nvSpPr>
        <p:spPr>
          <a:xfrm>
            <a:off x="685800" y="1600200"/>
            <a:ext cx="8153400" cy="4648200"/>
          </a:xfrm>
        </p:spPr>
        <p:txBody>
          <a:bodyPr/>
          <a:lstStyle/>
          <a:p>
            <a:pPr eaLnBrk="1" hangingPunct="1">
              <a:defRPr/>
            </a:pPr>
            <a:r>
              <a:rPr lang="en-US" sz="3600" b="1" smtClean="0">
                <a:solidFill>
                  <a:srgbClr val="990099"/>
                </a:solidFill>
                <a:effectLst>
                  <a:outerShdw blurRad="38100" dist="38100" dir="2700000" algn="tl">
                    <a:srgbClr val="C0C0C0"/>
                  </a:outerShdw>
                </a:effectLst>
                <a:latin typeface="Arial Black" pitchFamily="34" charset="0"/>
              </a:rPr>
              <a:t>The goal of ministry and all the feedback is to help people grow into fully committed disciples of Jesus in both their personal life and in their ministry.</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arn(outVertical)">
                                      <p:cBhvr>
                                        <p:cTn id="7" dur="5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4000" smtClean="0">
                <a:solidFill>
                  <a:schemeClr val="bg1"/>
                </a:solidFill>
                <a:effectLst>
                  <a:outerShdw blurRad="38100" dist="38100" dir="2700000" algn="tl">
                    <a:srgbClr val="000000"/>
                  </a:outerShdw>
                </a:effectLst>
                <a:latin typeface="Arial Black" pitchFamily="34" charset="0"/>
              </a:rPr>
              <a:t>Why people leave ministry</a:t>
            </a:r>
          </a:p>
        </p:txBody>
      </p:sp>
      <p:sp>
        <p:nvSpPr>
          <p:cNvPr id="79875" name="Rectangle 3"/>
          <p:cNvSpPr>
            <a:spLocks noGrp="1" noChangeArrowheads="1"/>
          </p:cNvSpPr>
          <p:nvPr>
            <p:ph type="body" idx="1"/>
          </p:nvPr>
        </p:nvSpPr>
        <p:spPr/>
        <p:txBody>
          <a:bodyPr/>
          <a:lstStyle/>
          <a:p>
            <a:pPr eaLnBrk="1" hangingPunct="1">
              <a:defRPr/>
            </a:pPr>
            <a:r>
              <a:rPr lang="en-US" sz="3600" smtClean="0">
                <a:solidFill>
                  <a:schemeClr val="bg1"/>
                </a:solidFill>
                <a:effectLst>
                  <a:outerShdw blurRad="38100" dist="38100" dir="2700000" algn="tl">
                    <a:srgbClr val="000000"/>
                  </a:outerShdw>
                </a:effectLst>
                <a:latin typeface="Arial Black" pitchFamily="34" charset="0"/>
              </a:rPr>
              <a:t>They have been misplaced – a server in an equipper role</a:t>
            </a:r>
          </a:p>
          <a:p>
            <a:pPr eaLnBrk="1" hangingPunct="1">
              <a:defRPr/>
            </a:pPr>
            <a:r>
              <a:rPr lang="en-US" sz="3600" smtClean="0">
                <a:solidFill>
                  <a:schemeClr val="bg1"/>
                </a:solidFill>
                <a:effectLst>
                  <a:outerShdw blurRad="38100" dist="38100" dir="2700000" algn="tl">
                    <a:srgbClr val="000000"/>
                  </a:outerShdw>
                </a:effectLst>
                <a:latin typeface="Arial Black" pitchFamily="34" charset="0"/>
              </a:rPr>
              <a:t>They were inadequately trained or led</a:t>
            </a:r>
          </a:p>
          <a:p>
            <a:pPr eaLnBrk="1" hangingPunct="1">
              <a:defRPr/>
            </a:pPr>
            <a:r>
              <a:rPr lang="en-US" sz="3600" smtClean="0">
                <a:solidFill>
                  <a:schemeClr val="bg1"/>
                </a:solidFill>
                <a:effectLst>
                  <a:outerShdw blurRad="38100" dist="38100" dir="2700000" algn="tl">
                    <a:srgbClr val="000000"/>
                  </a:outerShdw>
                </a:effectLst>
                <a:latin typeface="Arial Black" pitchFamily="34" charset="0"/>
              </a:rPr>
              <a:t>They have been disqualified in some way, such as sin</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wipe(left)">
                                      <p:cBhvr>
                                        <p:cTn id="12" dur="500"/>
                                        <p:tgtEl>
                                          <p:spTgt spid="79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wipe(left)">
                                      <p:cBhvr>
                                        <p:cTn id="17" dur="500"/>
                                        <p:tgtEl>
                                          <p:spTgt spid="79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09600" y="609600"/>
            <a:ext cx="7848600" cy="5105400"/>
          </a:xfrm>
        </p:spPr>
        <p:txBody>
          <a:bodyPr/>
          <a:lstStyle/>
          <a:p>
            <a:pPr eaLnBrk="1" hangingPunct="1"/>
            <a:r>
              <a:rPr lang="en-US" smtClean="0">
                <a:latin typeface="Arial Black" pitchFamily="34" charset="0"/>
              </a:rPr>
              <a:t>Exiting:</a:t>
            </a:r>
            <a:br>
              <a:rPr lang="en-US" smtClean="0">
                <a:latin typeface="Arial Black" pitchFamily="34" charset="0"/>
              </a:rPr>
            </a:br>
            <a:r>
              <a:rPr lang="en-US" smtClean="0">
                <a:latin typeface="Arial Black" pitchFamily="34" charset="0"/>
              </a:rPr>
              <a:t/>
            </a:r>
            <a:br>
              <a:rPr lang="en-US" smtClean="0">
                <a:latin typeface="Arial Black" pitchFamily="34" charset="0"/>
              </a:rPr>
            </a:br>
            <a:r>
              <a:rPr lang="en-US" sz="6000" smtClean="0">
                <a:latin typeface="Arial Black" pitchFamily="34" charset="0"/>
              </a:rPr>
              <a:t>Assessment</a:t>
            </a:r>
          </a:p>
        </p:txBody>
      </p:sp>
    </p:spTree>
  </p:cSld>
  <p:clrMapOvr>
    <a:masterClrMapping/>
  </p:clrMapOvr>
  <p:transition>
    <p:checker/>
  </p:transition>
</p:sld>
</file>

<file path=ppt/slides/slide1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algn="l" eaLnBrk="1" hangingPunct="1"/>
            <a:r>
              <a:rPr lang="en-US" sz="4800" smtClean="0">
                <a:latin typeface="Arial Black" pitchFamily="34" charset="0"/>
              </a:rPr>
              <a:t>Assessment</a:t>
            </a:r>
          </a:p>
        </p:txBody>
      </p:sp>
      <p:sp>
        <p:nvSpPr>
          <p:cNvPr id="81923" name="Rectangle 3"/>
          <p:cNvSpPr>
            <a:spLocks noGrp="1" noChangeArrowheads="1"/>
          </p:cNvSpPr>
          <p:nvPr>
            <p:ph type="body" idx="1"/>
          </p:nvPr>
        </p:nvSpPr>
        <p:spPr>
          <a:xfrm>
            <a:off x="533400" y="1752600"/>
            <a:ext cx="8382000" cy="4419600"/>
          </a:xfrm>
        </p:spPr>
        <p:txBody>
          <a:bodyPr/>
          <a:lstStyle/>
          <a:p>
            <a:pPr eaLnBrk="1" hangingPunct="1">
              <a:lnSpc>
                <a:spcPct val="90000"/>
              </a:lnSpc>
            </a:pPr>
            <a:r>
              <a:rPr lang="en-US" sz="3600" smtClean="0">
                <a:latin typeface="Arial Black" pitchFamily="34" charset="0"/>
              </a:rPr>
              <a:t>A time to assess the reasons why the person left</a:t>
            </a:r>
          </a:p>
          <a:p>
            <a:pPr eaLnBrk="1" hangingPunct="1">
              <a:lnSpc>
                <a:spcPct val="90000"/>
              </a:lnSpc>
            </a:pPr>
            <a:r>
              <a:rPr lang="en-US" sz="3600" smtClean="0">
                <a:latin typeface="Arial Black" pitchFamily="34" charset="0"/>
              </a:rPr>
              <a:t> Need to ask specific questions and sensitive questions about the feelings and process leading to the decision to leave the present place of service</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algn="l" eaLnBrk="1" hangingPunct="1"/>
            <a:r>
              <a:rPr lang="en-US" sz="4800" smtClean="0">
                <a:latin typeface="Arial Black" pitchFamily="34" charset="0"/>
              </a:rPr>
              <a:t>Assessment</a:t>
            </a:r>
          </a:p>
        </p:txBody>
      </p:sp>
      <p:sp>
        <p:nvSpPr>
          <p:cNvPr id="82947" name="Rectangle 3"/>
          <p:cNvSpPr>
            <a:spLocks noGrp="1" noChangeArrowheads="1"/>
          </p:cNvSpPr>
          <p:nvPr>
            <p:ph type="body" idx="1"/>
          </p:nvPr>
        </p:nvSpPr>
        <p:spPr>
          <a:xfrm>
            <a:off x="533400" y="1752600"/>
            <a:ext cx="8382000" cy="4419600"/>
          </a:xfrm>
        </p:spPr>
        <p:txBody>
          <a:bodyPr/>
          <a:lstStyle/>
          <a:p>
            <a:pPr eaLnBrk="1" hangingPunct="1"/>
            <a:r>
              <a:rPr lang="en-US" sz="3600" smtClean="0">
                <a:latin typeface="Arial Black" pitchFamily="34" charset="0"/>
              </a:rPr>
              <a:t>Must be done in a non- threatening way with no attempt of justifying what the ministry did or did not do.  The purpose here is to learn how to serve better in the future.</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40F0"/>
            </a:gs>
            <a:gs pos="100000">
              <a:srgbClr val="FFBA75"/>
            </a:gs>
          </a:gsLst>
          <a:lin ang="5400000" scaled="1"/>
        </a:gradFill>
        <a:effectLst/>
      </p:bgPr>
    </p:bg>
    <p:spTree>
      <p:nvGrpSpPr>
        <p:cNvPr id="1" name=""/>
        <p:cNvGrpSpPr/>
        <p:nvPr/>
      </p:nvGrpSpPr>
      <p:grpSpPr>
        <a:xfrm>
          <a:off x="0" y="0"/>
          <a:ext cx="0" cy="0"/>
          <a:chOff x="0" y="0"/>
          <a:chExt cx="0" cy="0"/>
        </a:xfrm>
      </p:grpSpPr>
      <p:sp>
        <p:nvSpPr>
          <p:cNvPr id="151554" name="WordArt 5"/>
          <p:cNvSpPr>
            <a:spLocks noChangeArrowheads="1" noChangeShapeType="1" noTextEdit="1"/>
          </p:cNvSpPr>
          <p:nvPr/>
        </p:nvSpPr>
        <p:spPr bwMode="auto">
          <a:xfrm>
            <a:off x="1228725" y="1757363"/>
            <a:ext cx="6686550" cy="3343275"/>
          </a:xfrm>
          <a:prstGeom prst="rect">
            <a:avLst/>
          </a:prstGeom>
        </p:spPr>
        <p:txBody>
          <a:bodyPr wrap="none" fromWordArt="1">
            <a:prstTxWarp prst="textPlain">
              <a:avLst>
                <a:gd name="adj" fmla="val 50000"/>
              </a:avLst>
            </a:prstTxWarp>
          </a:bodyPr>
          <a:lstStyle/>
          <a:p>
            <a:pPr algn="ctr"/>
            <a:r>
              <a:rPr lang="en-US" sz="7200" b="1" kern="10">
                <a:ln w="19050">
                  <a:solidFill>
                    <a:srgbClr val="000000"/>
                  </a:solidFill>
                  <a:round/>
                  <a:headEnd/>
                  <a:tailEnd/>
                </a:ln>
                <a:solidFill>
                  <a:srgbClr val="FFFFFF"/>
                </a:solidFill>
                <a:effectLst>
                  <a:outerShdw dist="35921" dir="2700000" algn="ctr" rotWithShape="0">
                    <a:srgbClr val="3B0076"/>
                  </a:outerShdw>
                </a:effectLst>
                <a:latin typeface="Impact"/>
              </a:rPr>
              <a:t>CREATING A</a:t>
            </a:r>
          </a:p>
          <a:p>
            <a:pPr algn="ctr"/>
            <a:r>
              <a:rPr lang="en-US" sz="7200" b="1" kern="10">
                <a:ln w="19050">
                  <a:solidFill>
                    <a:srgbClr val="000000"/>
                  </a:solidFill>
                  <a:round/>
                  <a:headEnd/>
                  <a:tailEnd/>
                </a:ln>
                <a:solidFill>
                  <a:srgbClr val="FFFFFF"/>
                </a:solidFill>
                <a:effectLst>
                  <a:outerShdw dist="35921" dir="2700000" algn="ctr" rotWithShape="0">
                    <a:srgbClr val="3B0076"/>
                  </a:outerShdw>
                </a:effectLst>
                <a:latin typeface="Impact"/>
              </a:rPr>
              <a:t> DISCIPLE-MAKING </a:t>
            </a:r>
          </a:p>
          <a:p>
            <a:pPr algn="ctr"/>
            <a:r>
              <a:rPr lang="en-US" sz="7200" b="1" kern="10">
                <a:ln w="19050">
                  <a:solidFill>
                    <a:srgbClr val="000000"/>
                  </a:solidFill>
                  <a:round/>
                  <a:headEnd/>
                  <a:tailEnd/>
                </a:ln>
                <a:solidFill>
                  <a:srgbClr val="FFFFFF"/>
                </a:solidFill>
                <a:effectLst>
                  <a:outerShdw dist="35921" dir="2700000" algn="ctr" rotWithShape="0">
                    <a:srgbClr val="3B0076"/>
                  </a:outerShdw>
                </a:effectLst>
                <a:latin typeface="Impact"/>
              </a:rPr>
              <a:t>CHURCH</a:t>
            </a:r>
          </a:p>
        </p:txBody>
      </p:sp>
      <p:sp>
        <p:nvSpPr>
          <p:cNvPr id="151555" name="Text Box 6"/>
          <p:cNvSpPr txBox="1">
            <a:spLocks noChangeArrowheads="1"/>
          </p:cNvSpPr>
          <p:nvPr/>
        </p:nvSpPr>
        <p:spPr bwMode="auto">
          <a:xfrm>
            <a:off x="3429000" y="457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Arial" charset="0"/>
              </a:rPr>
              <a:t>Chapter 2</a:t>
            </a:r>
          </a:p>
        </p:txBody>
      </p:sp>
    </p:spTree>
  </p:cSld>
  <p:clrMapOvr>
    <a:masterClrMapping/>
  </p:clrMapOvr>
  <p:transition>
    <p:zoom/>
  </p:transition>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09600" y="609600"/>
            <a:ext cx="7848600" cy="5105400"/>
          </a:xfrm>
        </p:spPr>
        <p:txBody>
          <a:bodyPr/>
          <a:lstStyle/>
          <a:p>
            <a:pPr eaLnBrk="1" hangingPunct="1"/>
            <a:r>
              <a:rPr lang="en-US" smtClean="0">
                <a:latin typeface="Arial Black" pitchFamily="34" charset="0"/>
              </a:rPr>
              <a:t>Exiting:</a:t>
            </a:r>
            <a:br>
              <a:rPr lang="en-US" smtClean="0">
                <a:latin typeface="Arial Black" pitchFamily="34" charset="0"/>
              </a:rPr>
            </a:br>
            <a:r>
              <a:rPr lang="en-US" smtClean="0">
                <a:latin typeface="Arial Black" pitchFamily="34" charset="0"/>
              </a:rPr>
              <a:t/>
            </a:r>
            <a:br>
              <a:rPr lang="en-US" smtClean="0">
                <a:latin typeface="Arial Black" pitchFamily="34" charset="0"/>
              </a:rPr>
            </a:br>
            <a:r>
              <a:rPr lang="en-US" sz="6000" smtClean="0">
                <a:latin typeface="Arial Black" pitchFamily="34" charset="0"/>
              </a:rPr>
              <a:t>Carefrontation</a:t>
            </a:r>
          </a:p>
        </p:txBody>
      </p:sp>
    </p:spTree>
  </p:cSld>
  <p:clrMapOvr>
    <a:masterClrMapping/>
  </p:clrMapOvr>
  <p:transition>
    <p:checker/>
  </p:transition>
</p:sld>
</file>

<file path=ppt/slides/slide14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l" eaLnBrk="1" hangingPunct="1"/>
            <a:r>
              <a:rPr lang="en-US" sz="4800" smtClean="0">
                <a:latin typeface="Arial Black" pitchFamily="34" charset="0"/>
              </a:rPr>
              <a:t>Carefrontation</a:t>
            </a:r>
          </a:p>
        </p:txBody>
      </p:sp>
      <p:sp>
        <p:nvSpPr>
          <p:cNvPr id="84995" name="Rectangle 3"/>
          <p:cNvSpPr>
            <a:spLocks noGrp="1" noChangeArrowheads="1"/>
          </p:cNvSpPr>
          <p:nvPr>
            <p:ph type="body" idx="1"/>
          </p:nvPr>
        </p:nvSpPr>
        <p:spPr>
          <a:xfrm>
            <a:off x="533400" y="1752600"/>
            <a:ext cx="8382000" cy="4419600"/>
          </a:xfrm>
        </p:spPr>
        <p:txBody>
          <a:bodyPr/>
          <a:lstStyle/>
          <a:p>
            <a:pPr eaLnBrk="1" hangingPunct="1"/>
            <a:r>
              <a:rPr lang="en-US" sz="3600" smtClean="0">
                <a:latin typeface="Arial Black" pitchFamily="34" charset="0"/>
              </a:rPr>
              <a:t>This assessment and carefrontation must be done by an independent person, not the ministry leader.</a:t>
            </a:r>
          </a:p>
          <a:p>
            <a:pPr eaLnBrk="1" hangingPunct="1"/>
            <a:r>
              <a:rPr lang="en-US" sz="3600" smtClean="0">
                <a:latin typeface="Arial Black" pitchFamily="34" charset="0"/>
              </a:rPr>
              <a:t> Identify issues that are leading to the ministry change.</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lgn="l" eaLnBrk="1" hangingPunct="1"/>
            <a:r>
              <a:rPr lang="en-US" sz="4800" smtClean="0">
                <a:latin typeface="Arial Black" pitchFamily="34" charset="0"/>
              </a:rPr>
              <a:t>Carefrontation</a:t>
            </a:r>
          </a:p>
        </p:txBody>
      </p:sp>
      <p:sp>
        <p:nvSpPr>
          <p:cNvPr id="86019" name="Rectangle 3"/>
          <p:cNvSpPr>
            <a:spLocks noGrp="1" noChangeArrowheads="1"/>
          </p:cNvSpPr>
          <p:nvPr>
            <p:ph type="body" idx="1"/>
          </p:nvPr>
        </p:nvSpPr>
        <p:spPr>
          <a:xfrm>
            <a:off x="533400" y="1981200"/>
            <a:ext cx="8382000" cy="4191000"/>
          </a:xfrm>
        </p:spPr>
        <p:txBody>
          <a:bodyPr/>
          <a:lstStyle/>
          <a:p>
            <a:pPr eaLnBrk="1" hangingPunct="1"/>
            <a:r>
              <a:rPr lang="en-US" sz="3600" smtClean="0">
                <a:latin typeface="Arial Black" pitchFamily="34" charset="0"/>
              </a:rPr>
              <a:t>Speak the truth in love as you seek to understand and agree with the issues identified.</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09600" y="609600"/>
            <a:ext cx="7848600" cy="5105400"/>
          </a:xfrm>
        </p:spPr>
        <p:txBody>
          <a:bodyPr/>
          <a:lstStyle/>
          <a:p>
            <a:pPr eaLnBrk="1" hangingPunct="1"/>
            <a:r>
              <a:rPr lang="en-US" smtClean="0">
                <a:latin typeface="Arial Black" pitchFamily="34" charset="0"/>
              </a:rPr>
              <a:t>Exiting:</a:t>
            </a:r>
            <a:br>
              <a:rPr lang="en-US" smtClean="0">
                <a:latin typeface="Arial Black" pitchFamily="34" charset="0"/>
              </a:rPr>
            </a:br>
            <a:r>
              <a:rPr lang="en-US" smtClean="0">
                <a:latin typeface="Arial Black" pitchFamily="34" charset="0"/>
              </a:rPr>
              <a:t/>
            </a:r>
            <a:br>
              <a:rPr lang="en-US" smtClean="0">
                <a:latin typeface="Arial Black" pitchFamily="34" charset="0"/>
              </a:rPr>
            </a:br>
            <a:r>
              <a:rPr lang="en-US" sz="6000" smtClean="0">
                <a:latin typeface="Arial Black" pitchFamily="34" charset="0"/>
              </a:rPr>
              <a:t>Transition</a:t>
            </a:r>
          </a:p>
        </p:txBody>
      </p:sp>
    </p:spTree>
  </p:cSld>
  <p:clrMapOvr>
    <a:masterClrMapping/>
  </p:clrMapOvr>
  <p:transition>
    <p:checker/>
  </p:transition>
</p:sld>
</file>

<file path=ppt/slides/slide14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algn="l" eaLnBrk="1" hangingPunct="1"/>
            <a:r>
              <a:rPr lang="en-US" sz="4800" smtClean="0">
                <a:latin typeface="Arial Black" pitchFamily="34" charset="0"/>
              </a:rPr>
              <a:t>Transition:</a:t>
            </a:r>
          </a:p>
        </p:txBody>
      </p:sp>
      <p:sp>
        <p:nvSpPr>
          <p:cNvPr id="88067" name="Rectangle 3"/>
          <p:cNvSpPr>
            <a:spLocks noGrp="1" noChangeArrowheads="1"/>
          </p:cNvSpPr>
          <p:nvPr>
            <p:ph type="body" idx="1"/>
          </p:nvPr>
        </p:nvSpPr>
        <p:spPr>
          <a:xfrm>
            <a:off x="533400" y="1752600"/>
            <a:ext cx="8382000" cy="4419600"/>
          </a:xfrm>
        </p:spPr>
        <p:txBody>
          <a:bodyPr/>
          <a:lstStyle/>
          <a:p>
            <a:pPr eaLnBrk="1" hangingPunct="1"/>
            <a:r>
              <a:rPr lang="en-US" sz="3600" smtClean="0">
                <a:latin typeface="Arial Black" pitchFamily="34" charset="0"/>
              </a:rPr>
              <a:t>Seek to move the person into another area of ministry and service.</a:t>
            </a:r>
          </a:p>
          <a:p>
            <a:pPr eaLnBrk="1" hangingPunct="1"/>
            <a:r>
              <a:rPr lang="en-US" sz="3600" smtClean="0">
                <a:latin typeface="Arial Black" pitchFamily="34" charset="0"/>
              </a:rPr>
              <a:t> Just because a person moves out of one ministry area does not mean they cannot be moved in another area.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ipe(left)">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lgn="l" eaLnBrk="1" hangingPunct="1"/>
            <a:r>
              <a:rPr lang="en-US" sz="4800" smtClean="0">
                <a:latin typeface="Arial Black" pitchFamily="34" charset="0"/>
              </a:rPr>
              <a:t>Transition:</a:t>
            </a:r>
          </a:p>
        </p:txBody>
      </p:sp>
      <p:sp>
        <p:nvSpPr>
          <p:cNvPr id="89091" name="Rectangle 3"/>
          <p:cNvSpPr>
            <a:spLocks noGrp="1" noChangeArrowheads="1"/>
          </p:cNvSpPr>
          <p:nvPr>
            <p:ph type="body" idx="1"/>
          </p:nvPr>
        </p:nvSpPr>
        <p:spPr>
          <a:xfrm>
            <a:off x="533400" y="1752600"/>
            <a:ext cx="8382000" cy="4419600"/>
          </a:xfrm>
        </p:spPr>
        <p:txBody>
          <a:bodyPr/>
          <a:lstStyle/>
          <a:p>
            <a:pPr eaLnBrk="1" hangingPunct="1"/>
            <a:r>
              <a:rPr lang="en-US" sz="3600" smtClean="0">
                <a:latin typeface="Arial Black" pitchFamily="34" charset="0"/>
              </a:rPr>
              <a:t>That means the church must reassess, retrain, and reassign such people as we learn more about their giftedness for ministry.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left)">
                                      <p:cBhvr>
                                        <p:cTn id="7" dur="500"/>
                                        <p:tgtEl>
                                          <p:spTgt spid="89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effectLst/>
      </p:bgPr>
    </p:bg>
    <p:spTree>
      <p:nvGrpSpPr>
        <p:cNvPr id="1" name=""/>
        <p:cNvGrpSpPr/>
        <p:nvPr/>
      </p:nvGrpSpPr>
      <p:grpSpPr>
        <a:xfrm>
          <a:off x="0" y="0"/>
          <a:ext cx="0" cy="0"/>
          <a:chOff x="0" y="0"/>
          <a:chExt cx="0" cy="0"/>
        </a:xfrm>
      </p:grpSpPr>
      <p:graphicFrame>
        <p:nvGraphicFramePr>
          <p:cNvPr id="285698" name="Object 2"/>
          <p:cNvGraphicFramePr>
            <a:graphicFrameLocks noChangeAspect="1"/>
          </p:cNvGraphicFramePr>
          <p:nvPr/>
        </p:nvGraphicFramePr>
        <p:xfrm>
          <a:off x="476250" y="1828800"/>
          <a:ext cx="8191500" cy="2971800"/>
        </p:xfrm>
        <a:graphic>
          <a:graphicData uri="http://schemas.openxmlformats.org/presentationml/2006/ole">
            <mc:AlternateContent xmlns:mc="http://schemas.openxmlformats.org/markup-compatibility/2006">
              <mc:Choice xmlns:v="urn:schemas-microsoft-com:vml" Requires="v">
                <p:oleObj spid="_x0000_s285700" name="Drawing" r:id="rId3" imgW="8191440" imgH="2590920" progId="WPDraw30.Drawing">
                  <p:embed/>
                </p:oleObj>
              </mc:Choice>
              <mc:Fallback>
                <p:oleObj name="Drawing" r:id="rId3" imgW="8191440" imgH="259092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828800"/>
                        <a:ext cx="81915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699" name="Text Box 3"/>
          <p:cNvSpPr txBox="1">
            <a:spLocks noChangeArrowheads="1"/>
          </p:cNvSpPr>
          <p:nvPr/>
        </p:nvSpPr>
        <p:spPr bwMode="auto">
          <a:xfrm>
            <a:off x="3581400" y="577850"/>
            <a:ext cx="2873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chemeClr val="bg1"/>
                </a:solidFill>
                <a:latin typeface="Arial Unicode MS" pitchFamily="34" charset="-128"/>
              </a:rPr>
              <a:t>Chapter 4</a:t>
            </a:r>
          </a:p>
        </p:txBody>
      </p:sp>
    </p:spTree>
  </p:cSld>
  <p:clrMapOvr>
    <a:masterClrMapping/>
  </p:clrMapOvr>
  <p:transition>
    <p:zoom/>
  </p:transition>
</p:sld>
</file>

<file path=ppt/slides/slide14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93366"/>
            </a:gs>
            <a:gs pos="50000">
              <a:srgbClr val="CE087E"/>
            </a:gs>
            <a:gs pos="100000">
              <a:srgbClr val="993366"/>
            </a:gs>
          </a:gsLst>
          <a:lin ang="2700000" scaled="1"/>
        </a:gra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04800" y="914400"/>
            <a:ext cx="8534400" cy="1752600"/>
          </a:xfrm>
        </p:spPr>
        <p:txBody>
          <a:bodyPr/>
          <a:lstStyle/>
          <a:p>
            <a:pPr eaLnBrk="1" hangingPunct="1"/>
            <a:r>
              <a:rPr lang="en-US" sz="5400" b="1" smtClean="0">
                <a:solidFill>
                  <a:schemeClr val="bg1"/>
                </a:solidFill>
              </a:rPr>
              <a:t>OLD TESTAMENT UNDERSTANDING OF COMMUNITY</a:t>
            </a:r>
            <a:br>
              <a:rPr lang="en-US" sz="5400" b="1" smtClean="0">
                <a:solidFill>
                  <a:schemeClr val="bg1"/>
                </a:solidFill>
              </a:rPr>
            </a:br>
            <a:r>
              <a:rPr lang="en-US" sz="3600" b="1" smtClean="0">
                <a:solidFill>
                  <a:srgbClr val="FFCCFF"/>
                </a:solidFill>
              </a:rPr>
              <a:t>At Creation</a:t>
            </a:r>
          </a:p>
        </p:txBody>
      </p:sp>
      <p:sp>
        <p:nvSpPr>
          <p:cNvPr id="4099" name="Rectangle 3"/>
          <p:cNvSpPr>
            <a:spLocks noGrp="1" noChangeArrowheads="1"/>
          </p:cNvSpPr>
          <p:nvPr>
            <p:ph type="body" idx="1"/>
          </p:nvPr>
        </p:nvSpPr>
        <p:spPr>
          <a:xfrm>
            <a:off x="533400" y="3581400"/>
            <a:ext cx="7772400" cy="2971800"/>
          </a:xfrm>
        </p:spPr>
        <p:txBody>
          <a:bodyPr/>
          <a:lstStyle/>
          <a:p>
            <a:pPr eaLnBrk="1" hangingPunct="1"/>
            <a:r>
              <a:rPr lang="en-US" sz="3600" b="1" smtClean="0">
                <a:solidFill>
                  <a:schemeClr val="bg1"/>
                </a:solidFill>
                <a:latin typeface="Arial" charset="0"/>
              </a:rPr>
              <a:t>God exists in a community – the Trinity is the first small group</a:t>
            </a:r>
          </a:p>
          <a:p>
            <a:pPr eaLnBrk="1" hangingPunct="1"/>
            <a:r>
              <a:rPr lang="en-US" sz="3600" b="1" smtClean="0">
                <a:solidFill>
                  <a:schemeClr val="bg1"/>
                </a:solidFill>
                <a:latin typeface="Arial" charset="0"/>
              </a:rPr>
              <a:t>God is not singleness, but community</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90033"/>
            </a:gs>
            <a:gs pos="50000">
              <a:srgbClr val="E14B8B"/>
            </a:gs>
            <a:gs pos="100000">
              <a:srgbClr val="990033"/>
            </a:gs>
          </a:gsLst>
          <a:lin ang="2700000" scaled="1"/>
        </a:gra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304800" y="381000"/>
            <a:ext cx="8534400" cy="2057400"/>
          </a:xfrm>
        </p:spPr>
        <p:txBody>
          <a:bodyPr/>
          <a:lstStyle/>
          <a:p>
            <a:pPr eaLnBrk="1" hangingPunct="1"/>
            <a:r>
              <a:rPr lang="en-US" sz="3600" b="1" smtClean="0">
                <a:solidFill>
                  <a:schemeClr val="bg1"/>
                </a:solidFill>
              </a:rPr>
              <a:t>OLD TESTAMENT UNDERSTANDING OF COMMUNITY</a:t>
            </a:r>
            <a:br>
              <a:rPr lang="en-US" sz="3600" b="1" smtClean="0">
                <a:solidFill>
                  <a:schemeClr val="bg1"/>
                </a:solidFill>
              </a:rPr>
            </a:br>
            <a:r>
              <a:rPr lang="en-US" sz="3600" b="1" smtClean="0">
                <a:solidFill>
                  <a:srgbClr val="FFCCFF"/>
                </a:solidFill>
              </a:rPr>
              <a:t>At Creation (cont.)</a:t>
            </a:r>
          </a:p>
        </p:txBody>
      </p:sp>
      <p:sp>
        <p:nvSpPr>
          <p:cNvPr id="5123" name="Rectangle 3"/>
          <p:cNvSpPr>
            <a:spLocks noGrp="1" noChangeArrowheads="1"/>
          </p:cNvSpPr>
          <p:nvPr>
            <p:ph type="body" idx="1"/>
          </p:nvPr>
        </p:nvSpPr>
        <p:spPr>
          <a:xfrm>
            <a:off x="533400" y="2514600"/>
            <a:ext cx="7772400" cy="3962400"/>
          </a:xfrm>
        </p:spPr>
        <p:txBody>
          <a:bodyPr/>
          <a:lstStyle/>
          <a:p>
            <a:pPr eaLnBrk="1" hangingPunct="1"/>
            <a:r>
              <a:rPr lang="en-US" b="1" smtClean="0">
                <a:solidFill>
                  <a:schemeClr val="bg1"/>
                </a:solidFill>
                <a:latin typeface="Arial" charset="0"/>
              </a:rPr>
              <a:t>Humanity, created in the image of God, can reflect that image only in community, not in isolation</a:t>
            </a:r>
          </a:p>
          <a:p>
            <a:pPr eaLnBrk="1" hangingPunct="1"/>
            <a:r>
              <a:rPr lang="en-US" b="1" smtClean="0">
                <a:solidFill>
                  <a:schemeClr val="bg1"/>
                </a:solidFill>
                <a:latin typeface="Arial" charset="0"/>
              </a:rPr>
              <a:t> Community is the ideal of Eden</a:t>
            </a:r>
          </a:p>
          <a:p>
            <a:pPr eaLnBrk="1" hangingPunct="1"/>
            <a:r>
              <a:rPr lang="en-US" b="1" smtClean="0">
                <a:solidFill>
                  <a:schemeClr val="bg1"/>
                </a:solidFill>
                <a:latin typeface="Arial" charset="0"/>
              </a:rPr>
              <a:t> Sin is humanity’s attempt to live apart from community, to live in isolation from others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0033"/>
            </a:gs>
            <a:gs pos="50000">
              <a:srgbClr val="E14B8B"/>
            </a:gs>
            <a:gs pos="100000">
              <a:srgbClr val="990033"/>
            </a:gs>
          </a:gsLst>
          <a:lin ang="2700000" scaled="1"/>
        </a:gra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04800" y="381000"/>
            <a:ext cx="8534400" cy="2057400"/>
          </a:xfrm>
        </p:spPr>
        <p:txBody>
          <a:bodyPr/>
          <a:lstStyle/>
          <a:p>
            <a:pPr eaLnBrk="1" hangingPunct="1"/>
            <a:r>
              <a:rPr lang="en-US" sz="3600" b="1" smtClean="0">
                <a:solidFill>
                  <a:schemeClr val="bg1"/>
                </a:solidFill>
              </a:rPr>
              <a:t>OLD TESTAMENT UNDERSTANDING OF COMMUNITY</a:t>
            </a:r>
            <a:br>
              <a:rPr lang="en-US" sz="3600" b="1" smtClean="0">
                <a:solidFill>
                  <a:schemeClr val="bg1"/>
                </a:solidFill>
              </a:rPr>
            </a:br>
            <a:r>
              <a:rPr lang="en-US" sz="3600" b="1" smtClean="0">
                <a:solidFill>
                  <a:srgbClr val="FFCCFF"/>
                </a:solidFill>
              </a:rPr>
              <a:t>At Creation (cont.)</a:t>
            </a:r>
          </a:p>
        </p:txBody>
      </p:sp>
      <p:sp>
        <p:nvSpPr>
          <p:cNvPr id="288771" name="Rectangle 3"/>
          <p:cNvSpPr>
            <a:spLocks noGrp="1" noChangeArrowheads="1"/>
          </p:cNvSpPr>
          <p:nvPr>
            <p:ph type="body" idx="1"/>
          </p:nvPr>
        </p:nvSpPr>
        <p:spPr>
          <a:xfrm>
            <a:off x="533400" y="2514600"/>
            <a:ext cx="7772400" cy="3962400"/>
          </a:xfrm>
        </p:spPr>
        <p:txBody>
          <a:bodyPr/>
          <a:lstStyle/>
          <a:p>
            <a:pPr eaLnBrk="1" hangingPunct="1"/>
            <a:r>
              <a:rPr lang="en-US" sz="3600" b="1" smtClean="0">
                <a:solidFill>
                  <a:schemeClr val="bg1"/>
                </a:solidFill>
                <a:latin typeface="Arial" charset="0"/>
              </a:rPr>
              <a:t>God placed reproduction in the very heart of the first cell He created.  Reproduction is an inherent characteristic of all biblical small groups.  It’s in the genetic code.</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52578" name="Object 1024"/>
          <p:cNvGraphicFramePr>
            <a:graphicFrameLocks noChangeAspect="1"/>
          </p:cNvGraphicFramePr>
          <p:nvPr/>
        </p:nvGraphicFramePr>
        <p:xfrm>
          <a:off x="909638" y="2152650"/>
          <a:ext cx="7324725" cy="2552700"/>
        </p:xfrm>
        <a:graphic>
          <a:graphicData uri="http://schemas.openxmlformats.org/presentationml/2006/ole">
            <mc:AlternateContent xmlns:mc="http://schemas.openxmlformats.org/markup-compatibility/2006">
              <mc:Choice xmlns:v="urn:schemas-microsoft-com:vml" Requires="v">
                <p:oleObj spid="_x0000_s152579" name="Drawing" r:id="rId4" imgW="7324560" imgH="2552760" progId="WPDraw30.Drawing">
                  <p:embed/>
                </p:oleObj>
              </mc:Choice>
              <mc:Fallback>
                <p:oleObj name="Drawing" r:id="rId4" imgW="7324560" imgH="2552760" progId="WPDraw30.Drawing">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8" y="2152650"/>
                        <a:ext cx="73247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d"/>
  </p:transition>
</p:sld>
</file>

<file path=ppt/slides/slide1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0033"/>
            </a:gs>
            <a:gs pos="50000">
              <a:srgbClr val="E14B8B"/>
            </a:gs>
            <a:gs pos="100000">
              <a:srgbClr val="990033"/>
            </a:gs>
          </a:gsLst>
          <a:lin ang="2700000" scaled="1"/>
        </a:gra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04800" y="381000"/>
            <a:ext cx="8534400" cy="2057400"/>
          </a:xfrm>
        </p:spPr>
        <p:txBody>
          <a:bodyPr/>
          <a:lstStyle/>
          <a:p>
            <a:pPr eaLnBrk="1" hangingPunct="1"/>
            <a:r>
              <a:rPr lang="en-US" sz="3600" b="1" smtClean="0">
                <a:solidFill>
                  <a:schemeClr val="bg1"/>
                </a:solidFill>
              </a:rPr>
              <a:t>OLD TESTAMENT UNDERSTANDING OF COMMUNITY</a:t>
            </a:r>
            <a:br>
              <a:rPr lang="en-US" sz="3600" b="1" smtClean="0">
                <a:solidFill>
                  <a:schemeClr val="bg1"/>
                </a:solidFill>
              </a:rPr>
            </a:br>
            <a:r>
              <a:rPr lang="en-US" sz="3600" b="1" smtClean="0">
                <a:solidFill>
                  <a:srgbClr val="FFCCFF"/>
                </a:solidFill>
              </a:rPr>
              <a:t>At Creation (cont.)</a:t>
            </a:r>
          </a:p>
        </p:txBody>
      </p:sp>
      <p:sp>
        <p:nvSpPr>
          <p:cNvPr id="289795" name="Rectangle 3"/>
          <p:cNvSpPr>
            <a:spLocks noGrp="1" noChangeArrowheads="1"/>
          </p:cNvSpPr>
          <p:nvPr>
            <p:ph type="body" idx="1"/>
          </p:nvPr>
        </p:nvSpPr>
        <p:spPr>
          <a:xfrm>
            <a:off x="533400" y="2514600"/>
            <a:ext cx="8001000" cy="3962400"/>
          </a:xfrm>
        </p:spPr>
        <p:txBody>
          <a:bodyPr/>
          <a:lstStyle/>
          <a:p>
            <a:pPr eaLnBrk="1" hangingPunct="1"/>
            <a:r>
              <a:rPr lang="en-US" sz="3600" b="1" smtClean="0">
                <a:solidFill>
                  <a:schemeClr val="bg1"/>
                </a:solidFill>
                <a:latin typeface="Arial" charset="0"/>
              </a:rPr>
              <a:t>If Adventism is to restore the divine image and that divine image is community, then Adventism’s mission is incomplete without the full restoration of biblical community.</a:t>
            </a:r>
          </a:p>
        </p:txBody>
      </p:sp>
    </p:spTree>
  </p:cSld>
  <p:clrMapOvr>
    <a:masterClrMapping/>
  </p:clrMapOvr>
  <p:transition>
    <p:zoom/>
  </p:transition>
</p:sld>
</file>

<file path=ppt/slides/slide1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0033"/>
            </a:gs>
            <a:gs pos="50000">
              <a:srgbClr val="E14B8B"/>
            </a:gs>
            <a:gs pos="100000">
              <a:srgbClr val="990033"/>
            </a:gs>
          </a:gsLst>
          <a:lin ang="2700000" scaled="1"/>
        </a:gra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304800" y="381000"/>
            <a:ext cx="8534400" cy="2057400"/>
          </a:xfrm>
        </p:spPr>
        <p:txBody>
          <a:bodyPr/>
          <a:lstStyle/>
          <a:p>
            <a:pPr eaLnBrk="1" hangingPunct="1"/>
            <a:r>
              <a:rPr lang="en-US" sz="3600" b="1" smtClean="0">
                <a:solidFill>
                  <a:schemeClr val="bg1"/>
                </a:solidFill>
              </a:rPr>
              <a:t>OLD TESTAMENT UNDERSTANDING OF COMMUNITY</a:t>
            </a:r>
            <a:br>
              <a:rPr lang="en-US" sz="3600" b="1" smtClean="0">
                <a:solidFill>
                  <a:schemeClr val="bg1"/>
                </a:solidFill>
              </a:rPr>
            </a:br>
            <a:r>
              <a:rPr lang="en-US" sz="3600" b="1" smtClean="0">
                <a:solidFill>
                  <a:srgbClr val="FFCCFF"/>
                </a:solidFill>
              </a:rPr>
              <a:t>At Creation (cont.)</a:t>
            </a:r>
          </a:p>
        </p:txBody>
      </p:sp>
      <p:sp>
        <p:nvSpPr>
          <p:cNvPr id="290819" name="Rectangle 3"/>
          <p:cNvSpPr>
            <a:spLocks noGrp="1" noChangeArrowheads="1"/>
          </p:cNvSpPr>
          <p:nvPr>
            <p:ph type="body" idx="1"/>
          </p:nvPr>
        </p:nvSpPr>
        <p:spPr>
          <a:xfrm>
            <a:off x="533400" y="2514600"/>
            <a:ext cx="8001000" cy="3962400"/>
          </a:xfrm>
        </p:spPr>
        <p:txBody>
          <a:bodyPr/>
          <a:lstStyle/>
          <a:p>
            <a:pPr eaLnBrk="1" hangingPunct="1"/>
            <a:r>
              <a:rPr lang="en-US" sz="3600" b="1" smtClean="0">
                <a:solidFill>
                  <a:schemeClr val="bg1"/>
                </a:solidFill>
                <a:latin typeface="Arial" charset="0"/>
              </a:rPr>
              <a:t>One therefore cannot be a Christian apart from involvement in a community, and that means living in mutual dependence on other Christians.</a:t>
            </a:r>
          </a:p>
        </p:txBody>
      </p:sp>
    </p:spTree>
  </p:cSld>
  <p:clrMapOvr>
    <a:masterClrMapping/>
  </p:clrMapOvr>
  <p:transition>
    <p:zoom/>
  </p:transition>
</p:sld>
</file>

<file path=ppt/slides/slide1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0033"/>
            </a:gs>
            <a:gs pos="50000">
              <a:srgbClr val="E14B8B"/>
            </a:gs>
            <a:gs pos="100000">
              <a:srgbClr val="990033"/>
            </a:gs>
          </a:gsLst>
          <a:lin ang="2700000" scaled="1"/>
        </a:gra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304800" y="381000"/>
            <a:ext cx="8534400" cy="2057400"/>
          </a:xfrm>
        </p:spPr>
        <p:txBody>
          <a:bodyPr/>
          <a:lstStyle/>
          <a:p>
            <a:pPr eaLnBrk="1" hangingPunct="1"/>
            <a:r>
              <a:rPr lang="en-US" sz="3600" b="1" smtClean="0">
                <a:solidFill>
                  <a:schemeClr val="bg1"/>
                </a:solidFill>
              </a:rPr>
              <a:t>OLD TESTAMENT UNDERSTANDING OF COMMUNITY</a:t>
            </a:r>
            <a:br>
              <a:rPr lang="en-US" sz="3600" b="1" smtClean="0">
                <a:solidFill>
                  <a:schemeClr val="bg1"/>
                </a:solidFill>
              </a:rPr>
            </a:br>
            <a:r>
              <a:rPr lang="en-US" sz="3600" b="1" smtClean="0">
                <a:solidFill>
                  <a:srgbClr val="FFCCFF"/>
                </a:solidFill>
              </a:rPr>
              <a:t>At Creation (cont.)</a:t>
            </a:r>
          </a:p>
        </p:txBody>
      </p:sp>
      <p:sp>
        <p:nvSpPr>
          <p:cNvPr id="291843" name="Rectangle 3"/>
          <p:cNvSpPr>
            <a:spLocks noGrp="1" noChangeArrowheads="1"/>
          </p:cNvSpPr>
          <p:nvPr>
            <p:ph type="body" idx="1"/>
          </p:nvPr>
        </p:nvSpPr>
        <p:spPr>
          <a:xfrm>
            <a:off x="533400" y="2514600"/>
            <a:ext cx="8001000" cy="3962400"/>
          </a:xfrm>
        </p:spPr>
        <p:txBody>
          <a:bodyPr/>
          <a:lstStyle/>
          <a:p>
            <a:pPr eaLnBrk="1" hangingPunct="1"/>
            <a:r>
              <a:rPr lang="en-US" sz="3600" b="1" smtClean="0">
                <a:solidFill>
                  <a:schemeClr val="bg1"/>
                </a:solidFill>
                <a:latin typeface="Arial" charset="0"/>
              </a:rPr>
              <a:t>The restoration of biblical community demands a restructuring of how we do church.</a:t>
            </a:r>
          </a:p>
        </p:txBody>
      </p:sp>
    </p:spTree>
  </p:cSld>
  <p:clrMapOvr>
    <a:masterClrMapping/>
  </p:clrMapOvr>
  <p:transition>
    <p:zoom/>
  </p:transition>
</p:sld>
</file>

<file path=ppt/slides/slide15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r>
              <a:rPr lang="en-US" sz="5400" smtClean="0">
                <a:solidFill>
                  <a:schemeClr val="bg1"/>
                </a:solidFill>
                <a:latin typeface="Clarendon Condensed" pitchFamily="18" charset="0"/>
              </a:rPr>
              <a:t>The Loss of Community</a:t>
            </a:r>
          </a:p>
        </p:txBody>
      </p:sp>
      <p:sp>
        <p:nvSpPr>
          <p:cNvPr id="10243" name="Rectangle 3"/>
          <p:cNvSpPr>
            <a:spLocks noGrp="1" noChangeArrowheads="1"/>
          </p:cNvSpPr>
          <p:nvPr>
            <p:ph type="body" idx="1"/>
          </p:nvPr>
        </p:nvSpPr>
        <p:spPr/>
        <p:txBody>
          <a:bodyPr/>
          <a:lstStyle/>
          <a:p>
            <a:pPr eaLnBrk="1" hangingPunct="1"/>
            <a:endParaRPr lang="en-US" sz="4000" smtClean="0"/>
          </a:p>
          <a:p>
            <a:pPr eaLnBrk="1" hangingPunct="1"/>
            <a:r>
              <a:rPr lang="en-US" sz="4000" b="1" smtClean="0">
                <a:solidFill>
                  <a:schemeClr val="bg1"/>
                </a:solidFill>
              </a:rPr>
              <a:t>Nakedness = openness (sinless)</a:t>
            </a:r>
          </a:p>
          <a:p>
            <a:pPr eaLnBrk="1" hangingPunct="1"/>
            <a:r>
              <a:rPr lang="en-US" sz="4000" b="1" smtClean="0">
                <a:solidFill>
                  <a:schemeClr val="bg1"/>
                </a:solidFill>
              </a:rPr>
              <a:t>Fig Leaves = hiddenness (sin)</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sz="5400" smtClean="0">
                <a:solidFill>
                  <a:schemeClr val="bg1"/>
                </a:solidFill>
                <a:latin typeface="Clarendon Condensed" pitchFamily="18" charset="0"/>
              </a:rPr>
              <a:t>The Loss of Community</a:t>
            </a:r>
          </a:p>
        </p:txBody>
      </p:sp>
      <p:sp>
        <p:nvSpPr>
          <p:cNvPr id="11267" name="Rectangle 3"/>
          <p:cNvSpPr>
            <a:spLocks noGrp="1" noChangeArrowheads="1"/>
          </p:cNvSpPr>
          <p:nvPr>
            <p:ph type="body" idx="1"/>
          </p:nvPr>
        </p:nvSpPr>
        <p:spPr/>
        <p:txBody>
          <a:bodyPr/>
          <a:lstStyle/>
          <a:p>
            <a:pPr eaLnBrk="1" hangingPunct="1"/>
            <a:r>
              <a:rPr lang="en-US" sz="4000" b="1" smtClean="0">
                <a:solidFill>
                  <a:schemeClr val="bg1"/>
                </a:solidFill>
              </a:rPr>
              <a:t>A knowledge of good and evil leads to judgmentalism.</a:t>
            </a:r>
          </a:p>
          <a:p>
            <a:pPr eaLnBrk="1" hangingPunct="1"/>
            <a:r>
              <a:rPr lang="en-US" sz="4000" b="1" smtClean="0">
                <a:solidFill>
                  <a:schemeClr val="bg1"/>
                </a:solidFill>
              </a:rPr>
              <a:t> Jesus came to reconcile humanity.  He did it by taking judgment on Himself and not turning it back.</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r>
              <a:rPr lang="en-US" sz="5400" smtClean="0">
                <a:solidFill>
                  <a:schemeClr val="bg1"/>
                </a:solidFill>
                <a:latin typeface="Clarendon Condensed" pitchFamily="18" charset="0"/>
              </a:rPr>
              <a:t>The Loss of Community</a:t>
            </a:r>
          </a:p>
        </p:txBody>
      </p:sp>
      <p:sp>
        <p:nvSpPr>
          <p:cNvPr id="294915" name="Rectangle 3"/>
          <p:cNvSpPr>
            <a:spLocks noGrp="1" noChangeArrowheads="1"/>
          </p:cNvSpPr>
          <p:nvPr>
            <p:ph type="body" idx="1"/>
          </p:nvPr>
        </p:nvSpPr>
        <p:spPr/>
        <p:txBody>
          <a:bodyPr/>
          <a:lstStyle/>
          <a:p>
            <a:pPr eaLnBrk="1" hangingPunct="1"/>
            <a:r>
              <a:rPr lang="en-US" sz="4000" b="1" smtClean="0">
                <a:solidFill>
                  <a:schemeClr val="bg1"/>
                </a:solidFill>
              </a:rPr>
              <a:t>Leaders of groups that are restored communities will not pass judgment on others, but take judgment on themselves and not pass it back. </a:t>
            </a:r>
          </a:p>
        </p:txBody>
      </p:sp>
    </p:spTree>
  </p:cSld>
  <p:clrMapOvr>
    <a:masterClrMapping/>
  </p:clrMapOvr>
  <p:transition>
    <p:cover dir="ru"/>
  </p:transition>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r>
              <a:rPr lang="en-US" sz="5400" smtClean="0">
                <a:solidFill>
                  <a:schemeClr val="bg1"/>
                </a:solidFill>
                <a:latin typeface="Clarendon Condensed" pitchFamily="18" charset="0"/>
              </a:rPr>
              <a:t>The Loss of Community</a:t>
            </a:r>
          </a:p>
        </p:txBody>
      </p:sp>
      <p:sp>
        <p:nvSpPr>
          <p:cNvPr id="295939" name="Rectangle 3"/>
          <p:cNvSpPr>
            <a:spLocks noGrp="1" noChangeArrowheads="1"/>
          </p:cNvSpPr>
          <p:nvPr>
            <p:ph type="body" idx="1"/>
          </p:nvPr>
        </p:nvSpPr>
        <p:spPr/>
        <p:txBody>
          <a:bodyPr/>
          <a:lstStyle/>
          <a:p>
            <a:pPr eaLnBrk="1" hangingPunct="1"/>
            <a:r>
              <a:rPr lang="en-US" sz="4000" b="1" smtClean="0">
                <a:solidFill>
                  <a:schemeClr val="bg1"/>
                </a:solidFill>
              </a:rPr>
              <a:t>Leaders who return judgment will produce dysfunctional groups, whereas leaders who demonstrate acceptance and love will create redeeming groups.</a:t>
            </a:r>
          </a:p>
        </p:txBody>
      </p:sp>
    </p:spTree>
  </p:cSld>
  <p:clrMapOvr>
    <a:masterClrMapping/>
  </p:clrMapOvr>
  <p:transition>
    <p:cover dir="ru"/>
  </p:transition>
</p:sld>
</file>

<file path=ppt/slides/slide15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r>
              <a:rPr lang="en-US" smtClean="0">
                <a:solidFill>
                  <a:schemeClr val="bg1"/>
                </a:solidFill>
                <a:latin typeface="PosterBodoni BT" pitchFamily="18" charset="0"/>
              </a:rPr>
              <a:t>Examples of Destructive Communities</a:t>
            </a:r>
          </a:p>
        </p:txBody>
      </p:sp>
      <p:sp>
        <p:nvSpPr>
          <p:cNvPr id="14339" name="Rectangle 3"/>
          <p:cNvSpPr>
            <a:spLocks noGrp="1" noChangeArrowheads="1"/>
          </p:cNvSpPr>
          <p:nvPr>
            <p:ph type="body" idx="1"/>
          </p:nvPr>
        </p:nvSpPr>
        <p:spPr>
          <a:xfrm>
            <a:off x="685800" y="2286000"/>
            <a:ext cx="7772400" cy="3810000"/>
          </a:xfrm>
        </p:spPr>
        <p:txBody>
          <a:bodyPr/>
          <a:lstStyle/>
          <a:p>
            <a:pPr eaLnBrk="1" hangingPunct="1"/>
            <a:r>
              <a:rPr lang="en-US" sz="4000" b="1" smtClean="0">
                <a:solidFill>
                  <a:schemeClr val="bg1"/>
                </a:solidFill>
                <a:latin typeface="Arial" charset="0"/>
              </a:rPr>
              <a:t>Abel — blood sacrifice                                    - from his flocks</a:t>
            </a:r>
          </a:p>
          <a:p>
            <a:pPr eaLnBrk="1" hangingPunct="1"/>
            <a:r>
              <a:rPr lang="en-US" sz="4000" b="1" smtClean="0">
                <a:solidFill>
                  <a:schemeClr val="bg1"/>
                </a:solidFill>
                <a:latin typeface="Arial" charset="0"/>
              </a:rPr>
              <a:t> Cain — fruit sacrifice                                     -needed to depend on                            brother for sacrifice</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09600" y="0"/>
            <a:ext cx="7848600" cy="1600200"/>
          </a:xfrm>
        </p:spPr>
        <p:txBody>
          <a:bodyPr/>
          <a:lstStyle/>
          <a:p>
            <a:pPr eaLnBrk="1" hangingPunct="1"/>
            <a:r>
              <a:rPr lang="en-US" smtClean="0">
                <a:solidFill>
                  <a:schemeClr val="bg1"/>
                </a:solidFill>
                <a:latin typeface="PosterBodoni BT" pitchFamily="18" charset="0"/>
              </a:rPr>
              <a:t>Moses &amp; Egyptian Deliverance</a:t>
            </a:r>
          </a:p>
        </p:txBody>
      </p:sp>
      <p:sp>
        <p:nvSpPr>
          <p:cNvPr id="15363"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sz="4800" b="1" smtClean="0">
                <a:solidFill>
                  <a:schemeClr val="bg1"/>
                </a:solidFill>
                <a:latin typeface="Arial" charset="0"/>
                <a:sym typeface="WP IconicSymbolsA" pitchFamily="2" charset="2"/>
              </a:rPr>
              <a:t></a:t>
            </a:r>
            <a:r>
              <a:rPr lang="en-US" sz="6600" b="1" smtClean="0">
                <a:solidFill>
                  <a:schemeClr val="bg1"/>
                </a:solidFill>
                <a:latin typeface="Arial" charset="0"/>
                <a:sym typeface="WP IconicSymbolsA" pitchFamily="2" charset="2"/>
              </a:rPr>
              <a:t> </a:t>
            </a:r>
            <a:r>
              <a:rPr lang="en-US" b="1" smtClean="0">
                <a:solidFill>
                  <a:schemeClr val="bg1"/>
                </a:solidFill>
                <a:latin typeface="Arial" charset="0"/>
                <a:sym typeface="WP IconicSymbolsA" pitchFamily="2" charset="2"/>
              </a:rPr>
              <a:t>One on top – Others trying to knock him off</a:t>
            </a:r>
          </a:p>
          <a:p>
            <a:pPr eaLnBrk="1" hangingPunct="1">
              <a:lnSpc>
                <a:spcPct val="90000"/>
              </a:lnSpc>
            </a:pPr>
            <a:r>
              <a:rPr lang="en-US" sz="4800" b="1" smtClean="0">
                <a:solidFill>
                  <a:schemeClr val="bg1"/>
                </a:solidFill>
                <a:latin typeface="Arial" charset="0"/>
                <a:sym typeface="WP IconicSymbolsA" pitchFamily="2" charset="2"/>
              </a:rPr>
              <a:t></a:t>
            </a:r>
            <a:r>
              <a:rPr lang="en-US" sz="6000" b="1" smtClean="0">
                <a:solidFill>
                  <a:schemeClr val="bg1"/>
                </a:solidFill>
                <a:latin typeface="Arial" charset="0"/>
                <a:sym typeface="WP IconicSymbolsA" pitchFamily="2" charset="2"/>
              </a:rPr>
              <a:t>  </a:t>
            </a:r>
            <a:r>
              <a:rPr lang="en-US" b="1" smtClean="0">
                <a:solidFill>
                  <a:schemeClr val="bg1"/>
                </a:solidFill>
                <a:latin typeface="Arial" charset="0"/>
                <a:sym typeface="WP IconicSymbolsA" pitchFamily="2" charset="2"/>
              </a:rPr>
              <a:t>Circular leadership – Dependence on others</a:t>
            </a:r>
          </a:p>
          <a:p>
            <a:pPr eaLnBrk="1" hangingPunct="1">
              <a:lnSpc>
                <a:spcPct val="90000"/>
              </a:lnSpc>
            </a:pPr>
            <a:endParaRPr lang="en-US" b="1" smtClean="0">
              <a:solidFill>
                <a:schemeClr val="bg1"/>
              </a:solidFill>
              <a:latin typeface="Arial" charset="0"/>
              <a:sym typeface="WP IconicSymbolsA" pitchFamily="2" charset="2"/>
            </a:endParaRPr>
          </a:p>
          <a:p>
            <a:pPr eaLnBrk="1" hangingPunct="1">
              <a:lnSpc>
                <a:spcPct val="90000"/>
              </a:lnSpc>
            </a:pPr>
            <a:r>
              <a:rPr lang="en-US" b="1" smtClean="0">
                <a:solidFill>
                  <a:schemeClr val="bg1"/>
                </a:solidFill>
                <a:latin typeface="Arial" charset="0"/>
                <a:sym typeface="WP IconicSymbolsA" pitchFamily="2" charset="2"/>
              </a:rPr>
              <a:t>A system of leadership that gives away power demands a support structure for its leaders.</a:t>
            </a:r>
            <a:endParaRPr lang="en-US" b="1" smtClean="0">
              <a:solidFill>
                <a:schemeClr val="bg1"/>
              </a:solidFill>
              <a:latin typeface="Arial"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p:cTn id="13"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3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p:cTn id="19"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835DFD"/>
            </a:gs>
            <a:gs pos="50000">
              <a:srgbClr val="000000"/>
            </a:gs>
            <a:gs pos="100000">
              <a:srgbClr val="835DFD"/>
            </a:gs>
          </a:gsLst>
          <a:lin ang="2700000" scaled="1"/>
        </a:gra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r>
              <a:rPr lang="en-US" sz="4800" smtClean="0">
                <a:solidFill>
                  <a:schemeClr val="bg1"/>
                </a:solidFill>
                <a:latin typeface="Futura XBlk BT" pitchFamily="34" charset="0"/>
              </a:rPr>
              <a:t>New Testament </a:t>
            </a:r>
            <a:br>
              <a:rPr lang="en-US" sz="4800" smtClean="0">
                <a:solidFill>
                  <a:schemeClr val="bg1"/>
                </a:solidFill>
                <a:latin typeface="Futura XBlk BT" pitchFamily="34" charset="0"/>
              </a:rPr>
            </a:br>
            <a:r>
              <a:rPr lang="en-US" sz="4800" smtClean="0">
                <a:solidFill>
                  <a:schemeClr val="bg1"/>
                </a:solidFill>
                <a:latin typeface="Futura XBlk BT" pitchFamily="34" charset="0"/>
              </a:rPr>
              <a:t>- Jesus &amp; the Gospels</a:t>
            </a:r>
          </a:p>
        </p:txBody>
      </p:sp>
      <p:sp>
        <p:nvSpPr>
          <p:cNvPr id="16387" name="Rectangle 3"/>
          <p:cNvSpPr>
            <a:spLocks noGrp="1" noChangeArrowheads="1"/>
          </p:cNvSpPr>
          <p:nvPr>
            <p:ph type="body" idx="1"/>
          </p:nvPr>
        </p:nvSpPr>
        <p:spPr>
          <a:xfrm>
            <a:off x="685800" y="2209800"/>
            <a:ext cx="7772400" cy="3886200"/>
          </a:xfrm>
        </p:spPr>
        <p:txBody>
          <a:bodyPr/>
          <a:lstStyle/>
          <a:p>
            <a:pPr eaLnBrk="1" hangingPunct="1"/>
            <a:r>
              <a:rPr lang="en-US" sz="4000" b="1" smtClean="0">
                <a:solidFill>
                  <a:schemeClr val="bg1"/>
                </a:solidFill>
                <a:latin typeface="Arial" charset="0"/>
              </a:rPr>
              <a:t>Jesus’ time and energy - small group of 12</a:t>
            </a:r>
          </a:p>
          <a:p>
            <a:pPr eaLnBrk="1" hangingPunct="1"/>
            <a:r>
              <a:rPr lang="en-US" sz="4000" b="1" smtClean="0">
                <a:solidFill>
                  <a:schemeClr val="bg1"/>
                </a:solidFill>
                <a:latin typeface="Arial" charset="0"/>
              </a:rPr>
              <a:t> Don’t need perfect people to form healthy groups--most people are dysfunctional.</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randombar(vertic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randombar(vertical)">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50000">
              <a:srgbClr val="FF6600"/>
            </a:gs>
            <a:gs pos="100000">
              <a:srgbClr val="FFCC99"/>
            </a:gs>
          </a:gsLst>
          <a:lin ang="2700000" scaled="1"/>
        </a:gradFill>
        <a:effectLst/>
      </p:bgPr>
    </p:bg>
    <p:spTree>
      <p:nvGrpSpPr>
        <p:cNvPr id="1" name=""/>
        <p:cNvGrpSpPr/>
        <p:nvPr/>
      </p:nvGrpSpPr>
      <p:grpSpPr>
        <a:xfrm>
          <a:off x="0" y="0"/>
          <a:ext cx="0" cy="0"/>
          <a:chOff x="0" y="0"/>
          <a:chExt cx="0" cy="0"/>
        </a:xfrm>
      </p:grpSpPr>
      <p:graphicFrame>
        <p:nvGraphicFramePr>
          <p:cNvPr id="153602" name="Object 1024"/>
          <p:cNvGraphicFramePr>
            <a:graphicFrameLocks noChangeAspect="1"/>
          </p:cNvGraphicFramePr>
          <p:nvPr/>
        </p:nvGraphicFramePr>
        <p:xfrm>
          <a:off x="609600" y="990600"/>
          <a:ext cx="8001000" cy="4724400"/>
        </p:xfrm>
        <a:graphic>
          <a:graphicData uri="http://schemas.openxmlformats.org/presentationml/2006/ole">
            <mc:AlternateContent xmlns:mc="http://schemas.openxmlformats.org/markup-compatibility/2006">
              <mc:Choice xmlns:v="urn:schemas-microsoft-com:vml" Requires="v">
                <p:oleObj spid="_x0000_s153603" name="Drawing" r:id="rId3" imgW="7467480" imgH="4334040" progId="WPDraw30.Drawing">
                  <p:embed/>
                </p:oleObj>
              </mc:Choice>
              <mc:Fallback>
                <p:oleObj name="Drawing" r:id="rId3" imgW="7467480" imgH="433404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u"/>
  </p:transition>
</p:sld>
</file>

<file path=ppt/slides/slide16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835DFD"/>
            </a:gs>
            <a:gs pos="50000">
              <a:srgbClr val="000000"/>
            </a:gs>
            <a:gs pos="100000">
              <a:srgbClr val="835DFD"/>
            </a:gs>
          </a:gsLst>
          <a:lin ang="2700000" scaled="1"/>
        </a:gra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sz="4800" smtClean="0">
                <a:solidFill>
                  <a:schemeClr val="bg1"/>
                </a:solidFill>
                <a:latin typeface="Futura XBlk BT" pitchFamily="34" charset="0"/>
              </a:rPr>
              <a:t>New Testament </a:t>
            </a:r>
            <a:br>
              <a:rPr lang="en-US" sz="4800" smtClean="0">
                <a:solidFill>
                  <a:schemeClr val="bg1"/>
                </a:solidFill>
                <a:latin typeface="Futura XBlk BT" pitchFamily="34" charset="0"/>
              </a:rPr>
            </a:br>
            <a:r>
              <a:rPr lang="en-US" sz="4800" smtClean="0">
                <a:solidFill>
                  <a:schemeClr val="bg1"/>
                </a:solidFill>
                <a:latin typeface="Futura XBlk BT" pitchFamily="34" charset="0"/>
              </a:rPr>
              <a:t>- Jesus &amp; the Gospels</a:t>
            </a:r>
          </a:p>
        </p:txBody>
      </p:sp>
      <p:sp>
        <p:nvSpPr>
          <p:cNvPr id="17411" name="Rectangle 3"/>
          <p:cNvSpPr>
            <a:spLocks noGrp="1" noChangeArrowheads="1"/>
          </p:cNvSpPr>
          <p:nvPr>
            <p:ph type="body" idx="1"/>
          </p:nvPr>
        </p:nvSpPr>
        <p:spPr>
          <a:xfrm>
            <a:off x="685800" y="2209800"/>
            <a:ext cx="8001000" cy="4038600"/>
          </a:xfrm>
        </p:spPr>
        <p:txBody>
          <a:bodyPr/>
          <a:lstStyle/>
          <a:p>
            <a:pPr eaLnBrk="1" hangingPunct="1"/>
            <a:r>
              <a:rPr lang="en-US" sz="4000" b="1" smtClean="0">
                <a:solidFill>
                  <a:schemeClr val="bg1"/>
                </a:solidFill>
                <a:latin typeface="Arial" charset="0"/>
              </a:rPr>
              <a:t>Two by Two = Only community creates community</a:t>
            </a:r>
          </a:p>
          <a:p>
            <a:pPr eaLnBrk="1" hangingPunct="1"/>
            <a:r>
              <a:rPr lang="en-US" sz="4000" b="1" smtClean="0">
                <a:solidFill>
                  <a:schemeClr val="bg1"/>
                </a:solidFill>
                <a:latin typeface="Arial" charset="0"/>
              </a:rPr>
              <a:t> A person cannot be a priest and have no community to serve.  People are never priests just to themselves.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randombar(vertic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randombar(vertical)">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457200"/>
            <a:ext cx="7772400" cy="1295400"/>
          </a:xfrm>
        </p:spPr>
        <p:txBody>
          <a:bodyPr/>
          <a:lstStyle/>
          <a:p>
            <a:pPr eaLnBrk="1" hangingPunct="1"/>
            <a:r>
              <a:rPr lang="en-US" sz="4800" b="1" smtClean="0">
                <a:solidFill>
                  <a:schemeClr val="bg1"/>
                </a:solidFill>
                <a:latin typeface="Benguiat Bk BT" pitchFamily="18" charset="0"/>
              </a:rPr>
              <a:t>New Testament </a:t>
            </a:r>
            <a:br>
              <a:rPr lang="en-US" sz="4800" b="1" smtClean="0">
                <a:solidFill>
                  <a:schemeClr val="bg1"/>
                </a:solidFill>
                <a:latin typeface="Benguiat Bk BT" pitchFamily="18" charset="0"/>
              </a:rPr>
            </a:br>
            <a:r>
              <a:rPr lang="en-US" sz="4800" b="1" smtClean="0">
                <a:solidFill>
                  <a:schemeClr val="bg1"/>
                </a:solidFill>
                <a:latin typeface="Benguiat Bk BT" pitchFamily="18" charset="0"/>
              </a:rPr>
              <a:t>The Pentecost Church</a:t>
            </a:r>
          </a:p>
        </p:txBody>
      </p:sp>
      <p:sp>
        <p:nvSpPr>
          <p:cNvPr id="18435" name="Rectangle 3"/>
          <p:cNvSpPr>
            <a:spLocks noGrp="1" noChangeArrowheads="1"/>
          </p:cNvSpPr>
          <p:nvPr>
            <p:ph type="body" idx="1"/>
          </p:nvPr>
        </p:nvSpPr>
        <p:spPr>
          <a:xfrm>
            <a:off x="533400" y="2057400"/>
            <a:ext cx="8229600" cy="4191000"/>
          </a:xfrm>
        </p:spPr>
        <p:txBody>
          <a:bodyPr/>
          <a:lstStyle/>
          <a:p>
            <a:pPr eaLnBrk="1" hangingPunct="1">
              <a:lnSpc>
                <a:spcPct val="90000"/>
              </a:lnSpc>
            </a:pPr>
            <a:r>
              <a:rPr lang="en-US" sz="4000" b="1" smtClean="0">
                <a:solidFill>
                  <a:schemeClr val="bg1"/>
                </a:solidFill>
                <a:latin typeface="Arial" charset="0"/>
              </a:rPr>
              <a:t>Four parts of Pentecost worship:  study, fellowship, food, prayer. Devoted to these four things.</a:t>
            </a:r>
          </a:p>
          <a:p>
            <a:pPr eaLnBrk="1" hangingPunct="1">
              <a:lnSpc>
                <a:spcPct val="90000"/>
              </a:lnSpc>
            </a:pPr>
            <a:r>
              <a:rPr lang="en-US" sz="4000" b="1" smtClean="0">
                <a:solidFill>
                  <a:schemeClr val="bg1"/>
                </a:solidFill>
                <a:latin typeface="Arial" charset="0"/>
              </a:rPr>
              <a:t> The church established at Pentecost was a cell-based church.</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ox(in)">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457200"/>
            <a:ext cx="7772400" cy="1295400"/>
          </a:xfrm>
        </p:spPr>
        <p:txBody>
          <a:bodyPr/>
          <a:lstStyle/>
          <a:p>
            <a:pPr eaLnBrk="1" hangingPunct="1"/>
            <a:r>
              <a:rPr lang="en-US" sz="4800" b="1" smtClean="0">
                <a:solidFill>
                  <a:schemeClr val="bg1"/>
                </a:solidFill>
                <a:latin typeface="Benguiat Bk BT" pitchFamily="18" charset="0"/>
              </a:rPr>
              <a:t>New Testament </a:t>
            </a:r>
            <a:br>
              <a:rPr lang="en-US" sz="4800" b="1" smtClean="0">
                <a:solidFill>
                  <a:schemeClr val="bg1"/>
                </a:solidFill>
                <a:latin typeface="Benguiat Bk BT" pitchFamily="18" charset="0"/>
              </a:rPr>
            </a:br>
            <a:r>
              <a:rPr lang="en-US" sz="4800" b="1" smtClean="0">
                <a:solidFill>
                  <a:schemeClr val="bg1"/>
                </a:solidFill>
                <a:latin typeface="Benguiat Bk BT" pitchFamily="18" charset="0"/>
              </a:rPr>
              <a:t>The Pentecost Church</a:t>
            </a:r>
          </a:p>
        </p:txBody>
      </p:sp>
      <p:sp>
        <p:nvSpPr>
          <p:cNvPr id="302083" name="Rectangle 3"/>
          <p:cNvSpPr>
            <a:spLocks noGrp="1" noChangeArrowheads="1"/>
          </p:cNvSpPr>
          <p:nvPr>
            <p:ph type="body" idx="1"/>
          </p:nvPr>
        </p:nvSpPr>
        <p:spPr>
          <a:xfrm>
            <a:off x="533400" y="2133600"/>
            <a:ext cx="8229600" cy="4114800"/>
          </a:xfrm>
        </p:spPr>
        <p:txBody>
          <a:bodyPr/>
          <a:lstStyle/>
          <a:p>
            <a:pPr eaLnBrk="1" hangingPunct="1"/>
            <a:r>
              <a:rPr lang="en-US" sz="4000" b="1" smtClean="0">
                <a:solidFill>
                  <a:schemeClr val="bg1"/>
                </a:solidFill>
                <a:latin typeface="Arial" charset="0"/>
              </a:rPr>
              <a:t>Large meetings for evangelistic purposes were continued, but once people were brought to Christ they were nurtured in small, caring groups where they studied the Word.</a:t>
            </a:r>
          </a:p>
        </p:txBody>
      </p:sp>
    </p:spTree>
  </p:cSld>
  <p:clrMapOvr>
    <a:masterClrMapping/>
  </p:clrMapOvr>
  <p:transition>
    <p:zoom dir="in"/>
  </p:transition>
</p:sld>
</file>

<file path=ppt/slides/slide1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5600"/>
            </a:gs>
            <a:gs pos="100000">
              <a:srgbClr val="FF6600"/>
            </a:gs>
          </a:gsLst>
          <a:path path="rect">
            <a:fillToRect r="100000" b="100000"/>
          </a:path>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7200"/>
            <a:ext cx="7772400" cy="1524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Clarendon Condensed" pitchFamily="18" charset="0"/>
              </a:rPr>
              <a:t>New Testament </a:t>
            </a:r>
            <a:br>
              <a:rPr lang="en-US" sz="4800" b="1" smtClean="0">
                <a:solidFill>
                  <a:schemeClr val="bg1"/>
                </a:solidFill>
                <a:effectLst>
                  <a:outerShdw blurRad="38100" dist="38100" dir="2700000" algn="tl">
                    <a:srgbClr val="000000"/>
                  </a:outerShdw>
                </a:effectLst>
                <a:latin typeface="Clarendon Condensed" pitchFamily="18" charset="0"/>
              </a:rPr>
            </a:br>
            <a:r>
              <a:rPr lang="en-US" sz="4800" b="1" smtClean="0">
                <a:solidFill>
                  <a:schemeClr val="bg1"/>
                </a:solidFill>
                <a:effectLst>
                  <a:outerShdw blurRad="38100" dist="38100" dir="2700000" algn="tl">
                    <a:srgbClr val="000000"/>
                  </a:outerShdw>
                </a:effectLst>
                <a:latin typeface="Clarendon Condensed" pitchFamily="18" charset="0"/>
              </a:rPr>
              <a:t>Paul &amp; the Relational Church</a:t>
            </a:r>
          </a:p>
        </p:txBody>
      </p:sp>
      <p:sp>
        <p:nvSpPr>
          <p:cNvPr id="20483" name="Rectangle 3"/>
          <p:cNvSpPr>
            <a:spLocks noGrp="1" noChangeArrowheads="1"/>
          </p:cNvSpPr>
          <p:nvPr>
            <p:ph type="body" idx="1"/>
          </p:nvPr>
        </p:nvSpPr>
        <p:spPr>
          <a:xfrm>
            <a:off x="533400" y="2667000"/>
            <a:ext cx="8229600" cy="3581400"/>
          </a:xfrm>
        </p:spPr>
        <p:txBody>
          <a:bodyPr/>
          <a:lstStyle/>
          <a:p>
            <a:pPr eaLnBrk="1" hangingPunct="1">
              <a:defRPr/>
            </a:pPr>
            <a:r>
              <a:rPr lang="en-US" sz="4000" b="1" smtClean="0">
                <a:solidFill>
                  <a:schemeClr val="bg1"/>
                </a:solidFill>
                <a:effectLst>
                  <a:outerShdw blurRad="38100" dist="38100" dir="2700000" algn="tl">
                    <a:srgbClr val="000000"/>
                  </a:outerShdw>
                </a:effectLst>
                <a:latin typeface="Arial" charset="0"/>
              </a:rPr>
              <a:t>The early church established all its churches from a community base rather than an individualistic base.</a:t>
            </a:r>
          </a:p>
        </p:txBody>
      </p:sp>
    </p:spTree>
  </p:cSld>
  <p:clrMapOvr>
    <a:masterClrMapping/>
  </p:clrMapOvr>
  <p:transition>
    <p:randomBar/>
  </p:transition>
</p:sld>
</file>

<file path=ppt/slides/slide1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5600"/>
            </a:gs>
            <a:gs pos="100000">
              <a:srgbClr val="FF6600"/>
            </a:gs>
          </a:gsLst>
          <a:path path="rect">
            <a:fillToRect r="100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1524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Clarendon Condensed" pitchFamily="18" charset="0"/>
              </a:rPr>
              <a:t>New Testament </a:t>
            </a:r>
            <a:br>
              <a:rPr lang="en-US" sz="4800" b="1" smtClean="0">
                <a:solidFill>
                  <a:schemeClr val="bg1"/>
                </a:solidFill>
                <a:effectLst>
                  <a:outerShdw blurRad="38100" dist="38100" dir="2700000" algn="tl">
                    <a:srgbClr val="000000"/>
                  </a:outerShdw>
                </a:effectLst>
                <a:latin typeface="Clarendon Condensed" pitchFamily="18" charset="0"/>
              </a:rPr>
            </a:br>
            <a:r>
              <a:rPr lang="en-US" sz="4800" b="1" smtClean="0">
                <a:solidFill>
                  <a:schemeClr val="bg1"/>
                </a:solidFill>
                <a:effectLst>
                  <a:outerShdw blurRad="38100" dist="38100" dir="2700000" algn="tl">
                    <a:srgbClr val="000000"/>
                  </a:outerShdw>
                </a:effectLst>
                <a:latin typeface="Clarendon Condensed" pitchFamily="18" charset="0"/>
              </a:rPr>
              <a:t>Paul &amp; the Relational Church</a:t>
            </a:r>
          </a:p>
        </p:txBody>
      </p:sp>
      <p:sp>
        <p:nvSpPr>
          <p:cNvPr id="21507" name="Rectangle 3"/>
          <p:cNvSpPr>
            <a:spLocks noGrp="1" noChangeArrowheads="1"/>
          </p:cNvSpPr>
          <p:nvPr>
            <p:ph type="body" idx="1"/>
          </p:nvPr>
        </p:nvSpPr>
        <p:spPr>
          <a:xfrm>
            <a:off x="533400" y="2667000"/>
            <a:ext cx="8229600" cy="3581400"/>
          </a:xfrm>
        </p:spPr>
        <p:txBody>
          <a:bodyPr/>
          <a:lstStyle/>
          <a:p>
            <a:pPr eaLnBrk="1" hangingPunct="1">
              <a:defRPr/>
            </a:pPr>
            <a:r>
              <a:rPr lang="en-US" sz="3600" b="1" smtClean="0">
                <a:solidFill>
                  <a:schemeClr val="bg1"/>
                </a:solidFill>
                <a:effectLst>
                  <a:outerShdw blurRad="38100" dist="38100" dir="2700000" algn="tl">
                    <a:srgbClr val="000000"/>
                  </a:outerShdw>
                </a:effectLst>
                <a:latin typeface="Arial" charset="0"/>
              </a:rPr>
              <a:t>Paul does not establish mighty super churches or large cathedrals, he establishes small community- based house churches.  This was no accident, but was deliberate design.</a:t>
            </a:r>
          </a:p>
        </p:txBody>
      </p:sp>
    </p:spTree>
  </p:cSld>
  <p:clrMapOvr>
    <a:masterClrMapping/>
  </p:clrMapOvr>
  <p:transition>
    <p:randomBar/>
  </p:transition>
</p:sld>
</file>

<file path=ppt/slides/slide1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5600"/>
            </a:gs>
            <a:gs pos="100000">
              <a:srgbClr val="FF6600"/>
            </a:gs>
          </a:gsLst>
          <a:path path="rect">
            <a:fillToRect r="100000" b="10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1524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Clarendon Condensed" pitchFamily="18" charset="0"/>
              </a:rPr>
              <a:t>New Testament </a:t>
            </a:r>
            <a:br>
              <a:rPr lang="en-US" sz="4800" b="1" smtClean="0">
                <a:solidFill>
                  <a:schemeClr val="bg1"/>
                </a:solidFill>
                <a:effectLst>
                  <a:outerShdw blurRad="38100" dist="38100" dir="2700000" algn="tl">
                    <a:srgbClr val="000000"/>
                  </a:outerShdw>
                </a:effectLst>
                <a:latin typeface="Clarendon Condensed" pitchFamily="18" charset="0"/>
              </a:rPr>
            </a:br>
            <a:r>
              <a:rPr lang="en-US" sz="4800" b="1" smtClean="0">
                <a:solidFill>
                  <a:schemeClr val="bg1"/>
                </a:solidFill>
                <a:effectLst>
                  <a:outerShdw blurRad="38100" dist="38100" dir="2700000" algn="tl">
                    <a:srgbClr val="000000"/>
                  </a:outerShdw>
                </a:effectLst>
                <a:latin typeface="Clarendon Condensed" pitchFamily="18" charset="0"/>
              </a:rPr>
              <a:t>Paul &amp; the Relational Church</a:t>
            </a:r>
          </a:p>
        </p:txBody>
      </p:sp>
      <p:sp>
        <p:nvSpPr>
          <p:cNvPr id="22531" name="Rectangle 3"/>
          <p:cNvSpPr>
            <a:spLocks noGrp="1" noChangeArrowheads="1"/>
          </p:cNvSpPr>
          <p:nvPr>
            <p:ph type="body" idx="1"/>
          </p:nvPr>
        </p:nvSpPr>
        <p:spPr>
          <a:xfrm>
            <a:off x="533400" y="2133600"/>
            <a:ext cx="8229600" cy="4114800"/>
          </a:xfrm>
        </p:spPr>
        <p:txBody>
          <a:bodyPr/>
          <a:lstStyle/>
          <a:p>
            <a:pPr eaLnBrk="1" hangingPunct="1">
              <a:lnSpc>
                <a:spcPct val="90000"/>
              </a:lnSpc>
              <a:defRPr/>
            </a:pPr>
            <a:r>
              <a:rPr lang="en-US" sz="3600" b="1" smtClean="0">
                <a:solidFill>
                  <a:schemeClr val="bg1"/>
                </a:solidFill>
                <a:effectLst>
                  <a:outerShdw blurRad="38100" dist="38100" dir="2700000" algn="tl">
                    <a:srgbClr val="000000"/>
                  </a:outerShdw>
                </a:effectLst>
                <a:latin typeface="Arial" charset="0"/>
              </a:rPr>
              <a:t>People living in isolation from others are not Christians, even if members of the body.  To be a Christian is to be included in a group that provides mutual care.  Any group not providing mutual care is not Christ’s church, no matter what their claim to truth.</a:t>
            </a:r>
          </a:p>
        </p:txBody>
      </p:sp>
    </p:spTree>
  </p:cSld>
  <p:clrMapOvr>
    <a:masterClrMapping/>
  </p:clrMapOvr>
  <p:transition>
    <p:randomBar/>
  </p:transition>
</p:sld>
</file>

<file path=ppt/slides/slide16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825600"/>
            </a:gs>
            <a:gs pos="100000">
              <a:srgbClr val="FF6600"/>
            </a:gs>
          </a:gsLst>
          <a:path path="rect">
            <a:fillToRect r="100000" b="100000"/>
          </a:path>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7772400" cy="1524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Clarendon Condensed" pitchFamily="18" charset="0"/>
              </a:rPr>
              <a:t>New Testament </a:t>
            </a:r>
            <a:br>
              <a:rPr lang="en-US" sz="4800" b="1" smtClean="0">
                <a:solidFill>
                  <a:schemeClr val="bg1"/>
                </a:solidFill>
                <a:effectLst>
                  <a:outerShdw blurRad="38100" dist="38100" dir="2700000" algn="tl">
                    <a:srgbClr val="000000"/>
                  </a:outerShdw>
                </a:effectLst>
                <a:latin typeface="Clarendon Condensed" pitchFamily="18" charset="0"/>
              </a:rPr>
            </a:br>
            <a:r>
              <a:rPr lang="en-US" sz="4800" b="1" smtClean="0">
                <a:solidFill>
                  <a:schemeClr val="bg1"/>
                </a:solidFill>
                <a:effectLst>
                  <a:outerShdw blurRad="38100" dist="38100" dir="2700000" algn="tl">
                    <a:srgbClr val="000000"/>
                  </a:outerShdw>
                </a:effectLst>
                <a:latin typeface="Clarendon Condensed" pitchFamily="18" charset="0"/>
              </a:rPr>
              <a:t>Paul &amp; the Relational Church</a:t>
            </a:r>
          </a:p>
        </p:txBody>
      </p:sp>
      <p:sp>
        <p:nvSpPr>
          <p:cNvPr id="23555" name="Rectangle 3"/>
          <p:cNvSpPr>
            <a:spLocks noGrp="1" noChangeArrowheads="1"/>
          </p:cNvSpPr>
          <p:nvPr>
            <p:ph type="body" idx="1"/>
          </p:nvPr>
        </p:nvSpPr>
        <p:spPr>
          <a:xfrm>
            <a:off x="533400" y="2133600"/>
            <a:ext cx="8229600" cy="4114800"/>
          </a:xfrm>
        </p:spPr>
        <p:txBody>
          <a:bodyPr/>
          <a:lstStyle/>
          <a:p>
            <a:pPr eaLnBrk="1" hangingPunct="1">
              <a:defRPr/>
            </a:pPr>
            <a:r>
              <a:rPr lang="en-US" sz="4000" b="1" smtClean="0">
                <a:solidFill>
                  <a:schemeClr val="bg1"/>
                </a:solidFill>
                <a:effectLst>
                  <a:outerShdw blurRad="38100" dist="38100" dir="2700000" algn="tl">
                    <a:srgbClr val="000000"/>
                  </a:outerShdw>
                </a:effectLst>
                <a:latin typeface="Arial" charset="0"/>
              </a:rPr>
              <a:t>Jesus’ definition of worship = the whole life is worship</a:t>
            </a:r>
          </a:p>
          <a:p>
            <a:pPr eaLnBrk="1" hangingPunct="1">
              <a:defRPr/>
            </a:pPr>
            <a:r>
              <a:rPr lang="en-US" sz="4000" b="1" smtClean="0">
                <a:solidFill>
                  <a:schemeClr val="bg1"/>
                </a:solidFill>
                <a:effectLst>
                  <a:outerShdw blurRad="38100" dist="38100" dir="2700000" algn="tl">
                    <a:srgbClr val="000000"/>
                  </a:outerShdw>
                </a:effectLst>
                <a:latin typeface="Arial" charset="0"/>
              </a:rPr>
              <a:t> We go to church primarily for fellowship, and that requires small, cell-based groups.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randombar(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randombar(horizontal)">
                                      <p:cBhvr>
                                        <p:cTn id="12"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5600"/>
            </a:gs>
            <a:gs pos="100000">
              <a:srgbClr val="FF6600"/>
            </a:gs>
          </a:gsLst>
          <a:path path="rect">
            <a:fillToRect r="100000" b="100000"/>
          </a:path>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1524000"/>
          </a:xfrm>
        </p:spPr>
        <p:txBody>
          <a:bodyPr/>
          <a:lstStyle/>
          <a:p>
            <a:pPr eaLnBrk="1" hangingPunct="1">
              <a:defRPr/>
            </a:pPr>
            <a:r>
              <a:rPr lang="en-US" sz="4800" b="1" smtClean="0">
                <a:solidFill>
                  <a:schemeClr val="bg1"/>
                </a:solidFill>
                <a:effectLst>
                  <a:outerShdw blurRad="38100" dist="38100" dir="2700000" algn="tl">
                    <a:srgbClr val="000000"/>
                  </a:outerShdw>
                </a:effectLst>
                <a:latin typeface="Clarendon Condensed" pitchFamily="18" charset="0"/>
              </a:rPr>
              <a:t>New Testament </a:t>
            </a:r>
            <a:br>
              <a:rPr lang="en-US" sz="4800" b="1" smtClean="0">
                <a:solidFill>
                  <a:schemeClr val="bg1"/>
                </a:solidFill>
                <a:effectLst>
                  <a:outerShdw blurRad="38100" dist="38100" dir="2700000" algn="tl">
                    <a:srgbClr val="000000"/>
                  </a:outerShdw>
                </a:effectLst>
                <a:latin typeface="Clarendon Condensed" pitchFamily="18" charset="0"/>
              </a:rPr>
            </a:br>
            <a:r>
              <a:rPr lang="en-US" sz="4800" b="1" smtClean="0">
                <a:solidFill>
                  <a:schemeClr val="bg1"/>
                </a:solidFill>
                <a:effectLst>
                  <a:outerShdw blurRad="38100" dist="38100" dir="2700000" algn="tl">
                    <a:srgbClr val="000000"/>
                  </a:outerShdw>
                </a:effectLst>
                <a:latin typeface="Clarendon Condensed" pitchFamily="18" charset="0"/>
              </a:rPr>
              <a:t>Paul &amp; the Relational Church</a:t>
            </a:r>
          </a:p>
        </p:txBody>
      </p:sp>
      <p:sp>
        <p:nvSpPr>
          <p:cNvPr id="24579" name="Rectangle 3"/>
          <p:cNvSpPr>
            <a:spLocks noGrp="1" noChangeArrowheads="1"/>
          </p:cNvSpPr>
          <p:nvPr>
            <p:ph type="body" idx="1"/>
          </p:nvPr>
        </p:nvSpPr>
        <p:spPr>
          <a:xfrm>
            <a:off x="533400" y="2133600"/>
            <a:ext cx="8229600" cy="4267200"/>
          </a:xfrm>
        </p:spPr>
        <p:txBody>
          <a:bodyPr/>
          <a:lstStyle/>
          <a:p>
            <a:pPr eaLnBrk="1" hangingPunct="1">
              <a:lnSpc>
                <a:spcPct val="90000"/>
              </a:lnSpc>
              <a:defRPr/>
            </a:pPr>
            <a:r>
              <a:rPr lang="en-US" sz="3600" b="1" smtClean="0">
                <a:solidFill>
                  <a:schemeClr val="bg1"/>
                </a:solidFill>
                <a:effectLst>
                  <a:outerShdw blurRad="38100" dist="38100" dir="2700000" algn="tl">
                    <a:srgbClr val="000000"/>
                  </a:outerShdw>
                </a:effectLst>
                <a:latin typeface="Arial" charset="0"/>
              </a:rPr>
              <a:t>It was the mediaeval church that made the worship service the chief activity of the Church, not the New Testament church.  The church in its apostasy made institutional worship the norm, whereas the New Testament church made cell involvement the norm.</a:t>
            </a:r>
          </a:p>
        </p:txBody>
      </p:sp>
    </p:spTree>
  </p:cSld>
  <p:clrMapOvr>
    <a:masterClrMapping/>
  </p:clrMapOvr>
  <p:transition>
    <p:randomBar/>
  </p:transition>
</p:sld>
</file>

<file path=ppt/slides/slide168.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9900CC"/>
            </a:gs>
            <a:gs pos="100000">
              <a:srgbClr val="800080"/>
            </a:gs>
          </a:gsLst>
          <a:path path="shape">
            <a:fillToRect l="50000" t="50000" r="50000" b="50000"/>
          </a:path>
        </a:gra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n-US" sz="6600" smtClean="0">
                <a:solidFill>
                  <a:schemeClr val="bg1"/>
                </a:solidFill>
                <a:latin typeface="Clarendon Condensed" pitchFamily="18" charset="0"/>
              </a:rPr>
              <a:t>The Methodist Movement</a:t>
            </a:r>
          </a:p>
        </p:txBody>
      </p:sp>
      <p:sp>
        <p:nvSpPr>
          <p:cNvPr id="25603" name="Rectangle 3"/>
          <p:cNvSpPr>
            <a:spLocks noGrp="1" noChangeArrowheads="1"/>
          </p:cNvSpPr>
          <p:nvPr>
            <p:ph type="body" idx="1"/>
          </p:nvPr>
        </p:nvSpPr>
        <p:spPr>
          <a:xfrm>
            <a:off x="685800" y="2438400"/>
            <a:ext cx="7772400" cy="3657600"/>
          </a:xfrm>
        </p:spPr>
        <p:txBody>
          <a:bodyPr/>
          <a:lstStyle/>
          <a:p>
            <a:pPr eaLnBrk="1" hangingPunct="1"/>
            <a:r>
              <a:rPr lang="en-US" sz="4000" b="1" smtClean="0">
                <a:solidFill>
                  <a:schemeClr val="bg1"/>
                </a:solidFill>
                <a:latin typeface="Arial" charset="0"/>
              </a:rPr>
              <a:t>Whitfield = preaching, little follow up</a:t>
            </a:r>
          </a:p>
          <a:p>
            <a:pPr eaLnBrk="1" hangingPunct="1"/>
            <a:r>
              <a:rPr lang="en-US" sz="4000" b="1" smtClean="0">
                <a:solidFill>
                  <a:schemeClr val="bg1"/>
                </a:solidFill>
                <a:latin typeface="Arial" charset="0"/>
              </a:rPr>
              <a:t> Wesley = preaching, followed by groups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9900CC"/>
            </a:gs>
            <a:gs pos="100000">
              <a:srgbClr val="800080"/>
            </a:gs>
          </a:gsLst>
          <a:path path="shape">
            <a:fillToRect l="50000" t="50000" r="50000" b="50000"/>
          </a:path>
        </a:gra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85800" y="533400"/>
            <a:ext cx="7772400" cy="1600200"/>
          </a:xfrm>
        </p:spPr>
        <p:txBody>
          <a:bodyPr/>
          <a:lstStyle/>
          <a:p>
            <a:pPr eaLnBrk="1" hangingPunct="1"/>
            <a:r>
              <a:rPr lang="en-US" smtClean="0">
                <a:solidFill>
                  <a:schemeClr val="bg1"/>
                </a:solidFill>
                <a:latin typeface="Clarendon Condensed" pitchFamily="18" charset="0"/>
              </a:rPr>
              <a:t>Five Questions Asked at Earliest Methodist Class Meetings</a:t>
            </a:r>
          </a:p>
        </p:txBody>
      </p:sp>
      <p:sp>
        <p:nvSpPr>
          <p:cNvPr id="26627" name="Rectangle 3"/>
          <p:cNvSpPr>
            <a:spLocks noGrp="1" noChangeArrowheads="1"/>
          </p:cNvSpPr>
          <p:nvPr>
            <p:ph type="body" idx="1"/>
          </p:nvPr>
        </p:nvSpPr>
        <p:spPr>
          <a:xfrm>
            <a:off x="685800" y="2438400"/>
            <a:ext cx="7772400" cy="3657600"/>
          </a:xfrm>
        </p:spPr>
        <p:txBody>
          <a:bodyPr/>
          <a:lstStyle/>
          <a:p>
            <a:pPr eaLnBrk="1" hangingPunct="1">
              <a:lnSpc>
                <a:spcPct val="90000"/>
              </a:lnSpc>
            </a:pPr>
            <a:r>
              <a:rPr lang="en-US" sz="4000" b="1" smtClean="0">
                <a:solidFill>
                  <a:schemeClr val="bg1"/>
                </a:solidFill>
                <a:latin typeface="Arial" charset="0"/>
              </a:rPr>
              <a:t>What known sin have you committed since our last meeting?</a:t>
            </a:r>
          </a:p>
          <a:p>
            <a:pPr eaLnBrk="1" hangingPunct="1">
              <a:lnSpc>
                <a:spcPct val="90000"/>
              </a:lnSpc>
            </a:pPr>
            <a:r>
              <a:rPr lang="en-US" sz="4000" b="1" smtClean="0">
                <a:solidFill>
                  <a:schemeClr val="bg1"/>
                </a:solidFill>
                <a:latin typeface="Arial" charset="0"/>
              </a:rPr>
              <a:t> What temptations have you met with?</a:t>
            </a:r>
          </a:p>
          <a:p>
            <a:pPr eaLnBrk="1" hangingPunct="1">
              <a:lnSpc>
                <a:spcPct val="90000"/>
              </a:lnSpc>
            </a:pPr>
            <a:r>
              <a:rPr lang="en-US" sz="4000" b="1" smtClean="0">
                <a:solidFill>
                  <a:schemeClr val="bg1"/>
                </a:solidFill>
                <a:latin typeface="Arial" charset="0"/>
              </a:rPr>
              <a:t> How were you delivered?</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54626" name="Object 1024"/>
          <p:cNvGraphicFramePr>
            <a:graphicFrameLocks noChangeAspect="1"/>
          </p:cNvGraphicFramePr>
          <p:nvPr/>
        </p:nvGraphicFramePr>
        <p:xfrm>
          <a:off x="719138" y="1462088"/>
          <a:ext cx="7705725" cy="3933825"/>
        </p:xfrm>
        <a:graphic>
          <a:graphicData uri="http://schemas.openxmlformats.org/presentationml/2006/ole">
            <mc:AlternateContent xmlns:mc="http://schemas.openxmlformats.org/markup-compatibility/2006">
              <mc:Choice xmlns:v="urn:schemas-microsoft-com:vml" Requires="v">
                <p:oleObj spid="_x0000_s154627" name="Drawing" r:id="rId4" imgW="7705800" imgH="3933720" progId="WPDraw30.Drawing">
                  <p:embed/>
                </p:oleObj>
              </mc:Choice>
              <mc:Fallback>
                <p:oleObj name="Drawing" r:id="rId4" imgW="7705800" imgH="3933720" progId="WPDraw30.Drawing">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462088"/>
                        <a:ext cx="77057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sld>
</file>

<file path=ppt/slides/slide170.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9900CC"/>
            </a:gs>
            <a:gs pos="100000">
              <a:srgbClr val="800080"/>
            </a:gs>
          </a:gsLst>
          <a:path path="shape">
            <a:fillToRect l="50000" t="50000" r="50000" b="50000"/>
          </a:path>
        </a:gra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85800" y="533400"/>
            <a:ext cx="7772400" cy="1600200"/>
          </a:xfrm>
        </p:spPr>
        <p:txBody>
          <a:bodyPr/>
          <a:lstStyle/>
          <a:p>
            <a:pPr eaLnBrk="1" hangingPunct="1"/>
            <a:r>
              <a:rPr lang="en-US" smtClean="0">
                <a:solidFill>
                  <a:schemeClr val="bg1"/>
                </a:solidFill>
                <a:latin typeface="Clarendon Condensed" pitchFamily="18" charset="0"/>
              </a:rPr>
              <a:t>Five Questions Asked at Earliest Methodist Class Meetings</a:t>
            </a:r>
          </a:p>
        </p:txBody>
      </p:sp>
      <p:sp>
        <p:nvSpPr>
          <p:cNvPr id="27651" name="Rectangle 3"/>
          <p:cNvSpPr>
            <a:spLocks noGrp="1" noChangeArrowheads="1"/>
          </p:cNvSpPr>
          <p:nvPr>
            <p:ph type="body" idx="1"/>
          </p:nvPr>
        </p:nvSpPr>
        <p:spPr>
          <a:xfrm>
            <a:off x="685800" y="2438400"/>
            <a:ext cx="7772400" cy="3657600"/>
          </a:xfrm>
        </p:spPr>
        <p:txBody>
          <a:bodyPr/>
          <a:lstStyle/>
          <a:p>
            <a:pPr eaLnBrk="1" hangingPunct="1"/>
            <a:r>
              <a:rPr lang="en-US" sz="4000" b="1" smtClean="0">
                <a:solidFill>
                  <a:schemeClr val="bg1"/>
                </a:solidFill>
                <a:latin typeface="Arial" charset="0"/>
              </a:rPr>
              <a:t>What have you thought, said, or done, of which you doubt whether it be sin or nought?</a:t>
            </a:r>
          </a:p>
          <a:p>
            <a:pPr eaLnBrk="1" hangingPunct="1"/>
            <a:r>
              <a:rPr lang="en-US" sz="4000" b="1" smtClean="0">
                <a:solidFill>
                  <a:schemeClr val="bg1"/>
                </a:solidFill>
                <a:latin typeface="Arial" charset="0"/>
              </a:rPr>
              <a:t> Have you nothing you desire to keep secret?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00CC"/>
            </a:gs>
            <a:gs pos="100000">
              <a:srgbClr val="800080"/>
            </a:gs>
          </a:gsLst>
          <a:path path="shape">
            <a:fillToRect l="50000" t="50000" r="50000" b="50000"/>
          </a:path>
        </a:gra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85800" y="533400"/>
            <a:ext cx="7772400" cy="1600200"/>
          </a:xfrm>
        </p:spPr>
        <p:txBody>
          <a:bodyPr/>
          <a:lstStyle/>
          <a:p>
            <a:pPr eaLnBrk="1" hangingPunct="1"/>
            <a:r>
              <a:rPr lang="en-US" sz="4800" smtClean="0">
                <a:solidFill>
                  <a:schemeClr val="bg1"/>
                </a:solidFill>
                <a:latin typeface="Clarendon Condensed" pitchFamily="18" charset="0"/>
              </a:rPr>
              <a:t>Slowly Degenerated to Prayer Meeting</a:t>
            </a:r>
          </a:p>
        </p:txBody>
      </p:sp>
      <p:sp>
        <p:nvSpPr>
          <p:cNvPr id="311299" name="Rectangle 3"/>
          <p:cNvSpPr>
            <a:spLocks noGrp="1" noChangeArrowheads="1"/>
          </p:cNvSpPr>
          <p:nvPr>
            <p:ph type="body" idx="1"/>
          </p:nvPr>
        </p:nvSpPr>
        <p:spPr>
          <a:xfrm>
            <a:off x="685800" y="2438400"/>
            <a:ext cx="7772400" cy="3657600"/>
          </a:xfrm>
        </p:spPr>
        <p:txBody>
          <a:bodyPr/>
          <a:lstStyle/>
          <a:p>
            <a:pPr eaLnBrk="1" hangingPunct="1">
              <a:lnSpc>
                <a:spcPct val="90000"/>
              </a:lnSpc>
            </a:pPr>
            <a:r>
              <a:rPr lang="en-US" sz="4000" b="1" smtClean="0">
                <a:solidFill>
                  <a:schemeClr val="bg1"/>
                </a:solidFill>
                <a:latin typeface="Arial" charset="0"/>
              </a:rPr>
              <a:t>Adventism has retained the field preaching element of our Methodist roots, but has lost the small group experience that was the essence of Wesley’s strategy. </a:t>
            </a:r>
          </a:p>
        </p:txBody>
      </p:sp>
    </p:spTree>
  </p:cSld>
  <p:clrMapOvr>
    <a:masterClrMapping/>
  </p:clrMapOvr>
  <p:transition>
    <p:checker/>
  </p:transition>
</p:sld>
</file>

<file path=ppt/slides/slide17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00CC"/>
            </a:gs>
            <a:gs pos="100000">
              <a:srgbClr val="800080"/>
            </a:gs>
          </a:gsLst>
          <a:path path="shape">
            <a:fillToRect l="50000" t="50000" r="50000" b="50000"/>
          </a:path>
        </a:gra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685800" y="533400"/>
            <a:ext cx="7772400" cy="1600200"/>
          </a:xfrm>
        </p:spPr>
        <p:txBody>
          <a:bodyPr/>
          <a:lstStyle/>
          <a:p>
            <a:pPr eaLnBrk="1" hangingPunct="1"/>
            <a:r>
              <a:rPr lang="en-US" sz="4800" smtClean="0">
                <a:solidFill>
                  <a:schemeClr val="bg1"/>
                </a:solidFill>
                <a:latin typeface="Clarendon Condensed" pitchFamily="18" charset="0"/>
              </a:rPr>
              <a:t>Slowly Degenerated to Prayer Meeting</a:t>
            </a:r>
          </a:p>
        </p:txBody>
      </p:sp>
      <p:sp>
        <p:nvSpPr>
          <p:cNvPr id="312323" name="Rectangle 3"/>
          <p:cNvSpPr>
            <a:spLocks noGrp="1" noChangeArrowheads="1"/>
          </p:cNvSpPr>
          <p:nvPr>
            <p:ph type="body" idx="1"/>
          </p:nvPr>
        </p:nvSpPr>
        <p:spPr>
          <a:xfrm>
            <a:off x="685800" y="2209800"/>
            <a:ext cx="7772400" cy="4038600"/>
          </a:xfrm>
        </p:spPr>
        <p:txBody>
          <a:bodyPr/>
          <a:lstStyle/>
          <a:p>
            <a:pPr eaLnBrk="1" hangingPunct="1">
              <a:lnSpc>
                <a:spcPct val="90000"/>
              </a:lnSpc>
            </a:pPr>
            <a:r>
              <a:rPr lang="en-US" sz="3600" b="1" smtClean="0">
                <a:solidFill>
                  <a:schemeClr val="bg1"/>
                </a:solidFill>
                <a:latin typeface="Arial" charset="0"/>
              </a:rPr>
              <a:t>Unless we recover a small group emphasis, we stand to move more toward Calvinist John Whitfield and away from our Wesleyan roots.  We then will do a great job of bringing people into the church, but a poor job of keeping them.</a:t>
            </a:r>
          </a:p>
        </p:txBody>
      </p:sp>
    </p:spTree>
  </p:cSld>
  <p:clrMapOvr>
    <a:masterClrMapping/>
  </p:clrMapOvr>
  <p:transition>
    <p:checker/>
  </p:transition>
</p:sld>
</file>

<file path=ppt/slides/slide17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00CC"/>
            </a:gs>
            <a:gs pos="100000">
              <a:srgbClr val="800080"/>
            </a:gs>
          </a:gsLst>
          <a:path path="shape">
            <a:fillToRect l="50000" t="50000" r="50000" b="50000"/>
          </a:path>
        </a:gra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685800" y="533400"/>
            <a:ext cx="7772400" cy="1600200"/>
          </a:xfrm>
        </p:spPr>
        <p:txBody>
          <a:bodyPr/>
          <a:lstStyle/>
          <a:p>
            <a:pPr eaLnBrk="1" hangingPunct="1"/>
            <a:r>
              <a:rPr lang="en-US" sz="4800" smtClean="0">
                <a:solidFill>
                  <a:schemeClr val="bg1"/>
                </a:solidFill>
                <a:latin typeface="Clarendon Condensed" pitchFamily="18" charset="0"/>
              </a:rPr>
              <a:t>Slowly Degenerated to Prayer Meeting</a:t>
            </a:r>
          </a:p>
        </p:txBody>
      </p:sp>
      <p:sp>
        <p:nvSpPr>
          <p:cNvPr id="313347" name="Rectangle 3"/>
          <p:cNvSpPr>
            <a:spLocks noGrp="1" noChangeArrowheads="1"/>
          </p:cNvSpPr>
          <p:nvPr>
            <p:ph type="body" idx="1"/>
          </p:nvPr>
        </p:nvSpPr>
        <p:spPr>
          <a:xfrm>
            <a:off x="685800" y="2286000"/>
            <a:ext cx="7772400" cy="3810000"/>
          </a:xfrm>
        </p:spPr>
        <p:txBody>
          <a:bodyPr/>
          <a:lstStyle/>
          <a:p>
            <a:pPr eaLnBrk="1" hangingPunct="1">
              <a:lnSpc>
                <a:spcPct val="90000"/>
              </a:lnSpc>
            </a:pPr>
            <a:r>
              <a:rPr lang="en-US" sz="3600" b="1" smtClean="0">
                <a:solidFill>
                  <a:schemeClr val="bg1"/>
                </a:solidFill>
                <a:latin typeface="Arial" charset="0"/>
              </a:rPr>
              <a:t>This is not a choice between a small group approach and a public evangelistic approach.  We need both.  These two complement each other.  Our heritage is to have these two approaches together and not as two separate movements.</a:t>
            </a:r>
          </a:p>
        </p:txBody>
      </p:sp>
    </p:spTree>
  </p:cSld>
  <p:clrMapOvr>
    <a:masterClrMapping/>
  </p:clrMapOvr>
  <p:transition>
    <p:checker/>
  </p:transition>
</p:sld>
</file>

<file path=ppt/slides/slide1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609600"/>
            <a:ext cx="7772400" cy="16002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Verdana" pitchFamily="34" charset="0"/>
              </a:rPr>
              <a:t>Borrowed from Methodism</a:t>
            </a:r>
          </a:p>
        </p:txBody>
      </p:sp>
      <p:sp>
        <p:nvSpPr>
          <p:cNvPr id="314371" name="Rectangle 3"/>
          <p:cNvSpPr>
            <a:spLocks noGrp="1" noChangeArrowheads="1"/>
          </p:cNvSpPr>
          <p:nvPr>
            <p:ph type="body" idx="1"/>
          </p:nvPr>
        </p:nvSpPr>
        <p:spPr>
          <a:xfrm>
            <a:off x="685800" y="2743200"/>
            <a:ext cx="7772400" cy="3352800"/>
          </a:xfrm>
        </p:spPr>
        <p:txBody>
          <a:bodyPr/>
          <a:lstStyle/>
          <a:p>
            <a:pPr eaLnBrk="1" hangingPunct="1"/>
            <a:r>
              <a:rPr lang="en-US" sz="4000" b="1" smtClean="0">
                <a:solidFill>
                  <a:schemeClr val="bg1"/>
                </a:solidFill>
                <a:latin typeface="Arial" charset="0"/>
              </a:rPr>
              <a:t>The social meeting was a meeting for testimonies held after a preaching service.</a:t>
            </a:r>
          </a:p>
        </p:txBody>
      </p:sp>
    </p:spTree>
  </p:cSld>
  <p:clrMapOvr>
    <a:masterClrMapping/>
  </p:clrMapOvr>
  <p:transition>
    <p:cover/>
  </p:transition>
</p:sld>
</file>

<file path=ppt/slides/slide17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685800" y="228600"/>
            <a:ext cx="7772400" cy="19812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Verdana" pitchFamily="34" charset="0"/>
              </a:rPr>
              <a:t>The Pioneers and the Social Meeting</a:t>
            </a:r>
          </a:p>
        </p:txBody>
      </p:sp>
      <p:sp>
        <p:nvSpPr>
          <p:cNvPr id="33795" name="Rectangle 3"/>
          <p:cNvSpPr>
            <a:spLocks noGrp="1" noChangeArrowheads="1"/>
          </p:cNvSpPr>
          <p:nvPr>
            <p:ph type="body" idx="1"/>
          </p:nvPr>
        </p:nvSpPr>
        <p:spPr>
          <a:xfrm>
            <a:off x="533400" y="2362200"/>
            <a:ext cx="8153400" cy="3962400"/>
          </a:xfrm>
        </p:spPr>
        <p:txBody>
          <a:bodyPr/>
          <a:lstStyle/>
          <a:p>
            <a:pPr eaLnBrk="1" hangingPunct="1">
              <a:lnSpc>
                <a:spcPct val="90000"/>
              </a:lnSpc>
            </a:pPr>
            <a:r>
              <a:rPr lang="en-US" sz="3600" b="1" smtClean="0">
                <a:solidFill>
                  <a:schemeClr val="bg1"/>
                </a:solidFill>
                <a:latin typeface="Arial" charset="0"/>
              </a:rPr>
              <a:t>They used preaching for evangelism, but the social meeting was the mainstay of the nurture program for existing Adventists.</a:t>
            </a:r>
          </a:p>
          <a:p>
            <a:pPr eaLnBrk="1" hangingPunct="1">
              <a:lnSpc>
                <a:spcPct val="90000"/>
              </a:lnSpc>
            </a:pPr>
            <a:r>
              <a:rPr lang="en-US" sz="3600" b="1" smtClean="0">
                <a:solidFill>
                  <a:schemeClr val="bg1"/>
                </a:solidFill>
                <a:latin typeface="Arial" charset="0"/>
              </a:rPr>
              <a:t> Social meetings were totally relational; little if any Bible study occurred in them.</a:t>
            </a:r>
            <a:r>
              <a:rPr lang="en-US" sz="4000" b="1" smtClean="0">
                <a:solidFill>
                  <a:schemeClr val="bg1"/>
                </a:solidFill>
                <a:latin typeface="Arial" charset="0"/>
              </a:rPr>
              <a:t>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5800" y="304800"/>
            <a:ext cx="7772400" cy="19050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Verdana" pitchFamily="34" charset="0"/>
              </a:rPr>
              <a:t>The Pioneers and the Social Meeting</a:t>
            </a:r>
          </a:p>
        </p:txBody>
      </p:sp>
      <p:sp>
        <p:nvSpPr>
          <p:cNvPr id="316419" name="Rectangle 3"/>
          <p:cNvSpPr>
            <a:spLocks noGrp="1" noChangeArrowheads="1"/>
          </p:cNvSpPr>
          <p:nvPr>
            <p:ph type="body" idx="1"/>
          </p:nvPr>
        </p:nvSpPr>
        <p:spPr>
          <a:xfrm>
            <a:off x="533400" y="2438400"/>
            <a:ext cx="8153400" cy="3886200"/>
          </a:xfrm>
        </p:spPr>
        <p:txBody>
          <a:bodyPr/>
          <a:lstStyle/>
          <a:p>
            <a:pPr eaLnBrk="1" hangingPunct="1"/>
            <a:r>
              <a:rPr lang="en-US" b="1" smtClean="0">
                <a:solidFill>
                  <a:schemeClr val="bg1"/>
                </a:solidFill>
                <a:latin typeface="Arial" charset="0"/>
              </a:rPr>
              <a:t>“A meeting characterized by spirited and soul cheering testimonies, the beaming eye, the voice of praise, the earnest and stirring exhortation, and often the falling tear—scenes in which faith and love flame up anew.”  </a:t>
            </a:r>
            <a:r>
              <a:rPr lang="en-US" sz="2400" b="1" smtClean="0">
                <a:solidFill>
                  <a:schemeClr val="bg1"/>
                </a:solidFill>
                <a:latin typeface="Arial" charset="0"/>
              </a:rPr>
              <a:t>Uriah Smith, Review and Herald, May 23,1865.</a:t>
            </a:r>
          </a:p>
        </p:txBody>
      </p:sp>
    </p:spTree>
  </p:cSld>
  <p:clrMapOvr>
    <a:masterClrMapping/>
  </p:clrMapOvr>
  <p:transition>
    <p:cover/>
  </p:transition>
</p:sld>
</file>

<file path=ppt/slides/slide1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85800" y="304800"/>
            <a:ext cx="7772400" cy="19050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Verdana" pitchFamily="34" charset="0"/>
              </a:rPr>
              <a:t>The Pioneers and the Social Meeting</a:t>
            </a:r>
          </a:p>
        </p:txBody>
      </p:sp>
      <p:sp>
        <p:nvSpPr>
          <p:cNvPr id="317443" name="Rectangle 3"/>
          <p:cNvSpPr>
            <a:spLocks noGrp="1" noChangeArrowheads="1"/>
          </p:cNvSpPr>
          <p:nvPr>
            <p:ph type="body" idx="1"/>
          </p:nvPr>
        </p:nvSpPr>
        <p:spPr>
          <a:xfrm>
            <a:off x="533400" y="2286000"/>
            <a:ext cx="8153400" cy="4038600"/>
          </a:xfrm>
        </p:spPr>
        <p:txBody>
          <a:bodyPr/>
          <a:lstStyle/>
          <a:p>
            <a:pPr eaLnBrk="1" hangingPunct="1"/>
            <a:r>
              <a:rPr lang="en-US" b="1" smtClean="0">
                <a:solidFill>
                  <a:schemeClr val="bg1"/>
                </a:solidFill>
                <a:latin typeface="Arial" charset="0"/>
              </a:rPr>
              <a:t>“Prayer and social meetings upon the Sabbath should be sustained with spirit.  A vigorous, holy energy that springs from the Christian’s heart, should mark their progress.  Here from week to week the consistent follower of the Lord delights to be found, punctually and faithfully at his</a:t>
            </a:r>
          </a:p>
        </p:txBody>
      </p:sp>
    </p:spTree>
  </p:cSld>
  <p:clrMapOvr>
    <a:masterClrMapping/>
  </p:clrMapOvr>
  <p:transition>
    <p:cover/>
  </p:transition>
</p:sld>
</file>

<file path=ppt/slides/slide1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304800"/>
            <a:ext cx="7772400" cy="19050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Verdana" pitchFamily="34" charset="0"/>
              </a:rPr>
              <a:t>The Pioneers and the Social Meeting</a:t>
            </a:r>
          </a:p>
        </p:txBody>
      </p:sp>
      <p:sp>
        <p:nvSpPr>
          <p:cNvPr id="318467" name="Rectangle 3"/>
          <p:cNvSpPr>
            <a:spLocks noGrp="1" noChangeArrowheads="1"/>
          </p:cNvSpPr>
          <p:nvPr>
            <p:ph type="body" idx="1"/>
          </p:nvPr>
        </p:nvSpPr>
        <p:spPr>
          <a:xfrm>
            <a:off x="533400" y="2286000"/>
            <a:ext cx="8153400" cy="4038600"/>
          </a:xfrm>
        </p:spPr>
        <p:txBody>
          <a:bodyPr/>
          <a:lstStyle/>
          <a:p>
            <a:pPr eaLnBrk="1" hangingPunct="1"/>
            <a:r>
              <a:rPr lang="en-US" b="1" smtClean="0">
                <a:solidFill>
                  <a:schemeClr val="bg1"/>
                </a:solidFill>
                <a:latin typeface="Arial" charset="0"/>
              </a:rPr>
              <a:t>post, cheerfully bearing his part, and from a rich fund of daily experience, he casts into the common stock his prayer of thanksgiving and supplication, word of exhortation, song of praise, all to the edifying of his brethren.”  </a:t>
            </a:r>
            <a:r>
              <a:rPr lang="en-US" sz="2400" b="1" smtClean="0">
                <a:solidFill>
                  <a:schemeClr val="bg1"/>
                </a:solidFill>
                <a:latin typeface="Arial" charset="0"/>
              </a:rPr>
              <a:t>F. W. Morse, </a:t>
            </a:r>
            <a:r>
              <a:rPr lang="en-US" sz="2400" b="1" i="1" smtClean="0">
                <a:solidFill>
                  <a:schemeClr val="bg1"/>
                </a:solidFill>
                <a:latin typeface="Arial" charset="0"/>
              </a:rPr>
              <a:t>Review and Herald, Sept. 8, 1863.</a:t>
            </a:r>
          </a:p>
        </p:txBody>
      </p:sp>
    </p:spTree>
  </p:cSld>
  <p:clrMapOvr>
    <a:masterClrMapping/>
  </p:clrMapOvr>
  <p:transition>
    <p:cover/>
  </p:transition>
</p:sld>
</file>

<file path=ppt/slides/slide17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685800" y="228600"/>
            <a:ext cx="7772400" cy="1981200"/>
          </a:xfrm>
        </p:spPr>
        <p:txBody>
          <a:bodyPr/>
          <a:lstStyle/>
          <a:p>
            <a:pPr eaLnBrk="1" hangingPunct="1"/>
            <a:r>
              <a:rPr lang="en-US" sz="4800" b="1" smtClean="0">
                <a:solidFill>
                  <a:schemeClr val="bg1"/>
                </a:solidFill>
                <a:latin typeface="Verdana" pitchFamily="34" charset="0"/>
              </a:rPr>
              <a:t>Common elements of social meetings:</a:t>
            </a:r>
          </a:p>
        </p:txBody>
      </p:sp>
      <p:sp>
        <p:nvSpPr>
          <p:cNvPr id="37891" name="Rectangle 3"/>
          <p:cNvSpPr>
            <a:spLocks noGrp="1" noChangeArrowheads="1"/>
          </p:cNvSpPr>
          <p:nvPr>
            <p:ph type="body" idx="1"/>
          </p:nvPr>
        </p:nvSpPr>
        <p:spPr>
          <a:xfrm>
            <a:off x="533400" y="2362200"/>
            <a:ext cx="8153400" cy="3962400"/>
          </a:xfrm>
        </p:spPr>
        <p:txBody>
          <a:bodyPr/>
          <a:lstStyle/>
          <a:p>
            <a:pPr eaLnBrk="1" hangingPunct="1"/>
            <a:r>
              <a:rPr lang="en-US" sz="4000" b="1" smtClean="0">
                <a:solidFill>
                  <a:schemeClr val="bg1"/>
                </a:solidFill>
                <a:latin typeface="Arial" charset="0"/>
              </a:rPr>
              <a:t>prayer </a:t>
            </a:r>
          </a:p>
          <a:p>
            <a:pPr eaLnBrk="1" hangingPunct="1"/>
            <a:r>
              <a:rPr lang="en-US" sz="4000" b="1" smtClean="0">
                <a:solidFill>
                  <a:schemeClr val="bg1"/>
                </a:solidFill>
                <a:latin typeface="Arial" charset="0"/>
              </a:rPr>
              <a:t>testimony </a:t>
            </a:r>
          </a:p>
          <a:p>
            <a:pPr eaLnBrk="1" hangingPunct="1"/>
            <a:r>
              <a:rPr lang="en-US" sz="4000" b="1" smtClean="0">
                <a:solidFill>
                  <a:schemeClr val="bg1"/>
                </a:solidFill>
                <a:latin typeface="Arial" charset="0"/>
              </a:rPr>
              <a:t>words of encouragement to others</a:t>
            </a:r>
          </a:p>
          <a:p>
            <a:pPr eaLnBrk="1" hangingPunct="1"/>
            <a:r>
              <a:rPr lang="en-US" sz="4000" b="1" smtClean="0">
                <a:solidFill>
                  <a:schemeClr val="bg1"/>
                </a:solidFill>
                <a:latin typeface="Arial" charset="0"/>
              </a:rPr>
              <a:t>song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z="5400" smtClean="0">
                <a:solidFill>
                  <a:schemeClr val="bg1"/>
                </a:solidFill>
                <a:latin typeface="Comic Sans MS" pitchFamily="66" charset="0"/>
              </a:rPr>
              <a:t>Three Parables</a:t>
            </a:r>
          </a:p>
        </p:txBody>
      </p:sp>
      <p:sp>
        <p:nvSpPr>
          <p:cNvPr id="111619" name="Rectangle 3"/>
          <p:cNvSpPr>
            <a:spLocks noGrp="1" noChangeArrowheads="1"/>
          </p:cNvSpPr>
          <p:nvPr>
            <p:ph type="body" idx="1"/>
          </p:nvPr>
        </p:nvSpPr>
        <p:spPr/>
        <p:txBody>
          <a:bodyPr/>
          <a:lstStyle/>
          <a:p>
            <a:pPr eaLnBrk="1" hangingPunct="1"/>
            <a:r>
              <a:rPr lang="en-US" sz="4000" smtClean="0">
                <a:solidFill>
                  <a:schemeClr val="bg1"/>
                </a:solidFill>
                <a:latin typeface="Arial" charset="0"/>
              </a:rPr>
              <a:t>Lost Sheep</a:t>
            </a:r>
          </a:p>
          <a:p>
            <a:pPr eaLnBrk="1" hangingPunct="1"/>
            <a:endParaRPr lang="en-US" sz="4000" smtClean="0">
              <a:solidFill>
                <a:schemeClr val="bg1"/>
              </a:solidFill>
              <a:latin typeface="Arial" charset="0"/>
            </a:endParaRPr>
          </a:p>
          <a:p>
            <a:pPr eaLnBrk="1" hangingPunct="1"/>
            <a:r>
              <a:rPr lang="en-US" sz="4000" smtClean="0">
                <a:solidFill>
                  <a:schemeClr val="bg1"/>
                </a:solidFill>
                <a:latin typeface="Arial" charset="0"/>
              </a:rPr>
              <a:t>Lost Coin</a:t>
            </a:r>
          </a:p>
          <a:p>
            <a:pPr eaLnBrk="1" hangingPunct="1"/>
            <a:endParaRPr lang="en-US" sz="4000" smtClean="0">
              <a:solidFill>
                <a:schemeClr val="bg1"/>
              </a:solidFill>
              <a:latin typeface="Arial" charset="0"/>
            </a:endParaRPr>
          </a:p>
          <a:p>
            <a:pPr eaLnBrk="1" hangingPunct="1"/>
            <a:r>
              <a:rPr lang="en-US" sz="4000" smtClean="0">
                <a:solidFill>
                  <a:schemeClr val="bg1"/>
                </a:solidFill>
                <a:latin typeface="Arial" charset="0"/>
              </a:rPr>
              <a:t>Lost Son</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 calcmode="lin" valueType="num">
                                      <p:cBhvr additive="base">
                                        <p:cTn id="13"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anim calcmode="lin" valueType="num">
                                      <p:cBhvr additive="base">
                                        <p:cTn id="19"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85800" y="228600"/>
            <a:ext cx="7772400" cy="1981200"/>
          </a:xfrm>
        </p:spPr>
        <p:txBody>
          <a:bodyPr/>
          <a:lstStyle/>
          <a:p>
            <a:pPr eaLnBrk="1" hangingPunct="1"/>
            <a:r>
              <a:rPr lang="en-US" b="1" smtClean="0">
                <a:solidFill>
                  <a:schemeClr val="bg1"/>
                </a:solidFill>
                <a:latin typeface="Verdana" pitchFamily="34" charset="0"/>
              </a:rPr>
              <a:t>Early Adventists sustained themselves:</a:t>
            </a:r>
          </a:p>
        </p:txBody>
      </p:sp>
      <p:sp>
        <p:nvSpPr>
          <p:cNvPr id="38915" name="Rectangle 3"/>
          <p:cNvSpPr>
            <a:spLocks noGrp="1" noChangeArrowheads="1"/>
          </p:cNvSpPr>
          <p:nvPr>
            <p:ph type="body" idx="1"/>
          </p:nvPr>
        </p:nvSpPr>
        <p:spPr>
          <a:xfrm>
            <a:off x="533400" y="2362200"/>
            <a:ext cx="8153400" cy="3962400"/>
          </a:xfrm>
        </p:spPr>
        <p:txBody>
          <a:bodyPr/>
          <a:lstStyle/>
          <a:p>
            <a:pPr eaLnBrk="1" hangingPunct="1"/>
            <a:r>
              <a:rPr lang="en-US" sz="3600" b="1" smtClean="0">
                <a:solidFill>
                  <a:schemeClr val="bg1"/>
                </a:solidFill>
                <a:latin typeface="Arial" charset="0"/>
              </a:rPr>
              <a:t>through their individual study </a:t>
            </a:r>
          </a:p>
          <a:p>
            <a:pPr eaLnBrk="1" hangingPunct="1"/>
            <a:r>
              <a:rPr lang="en-US" sz="3600" b="1" smtClean="0">
                <a:solidFill>
                  <a:schemeClr val="bg1"/>
                </a:solidFill>
                <a:latin typeface="Arial" charset="0"/>
              </a:rPr>
              <a:t> the reading of the Review </a:t>
            </a:r>
          </a:p>
          <a:p>
            <a:pPr eaLnBrk="1" hangingPunct="1"/>
            <a:r>
              <a:rPr lang="en-US" sz="3600" b="1" smtClean="0">
                <a:solidFill>
                  <a:schemeClr val="bg1"/>
                </a:solidFill>
                <a:latin typeface="Arial" charset="0"/>
              </a:rPr>
              <a:t> and then the weekly meetings---a Sabbath School for Bible study, followed by a social meeting rather than a preaching service.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228600" y="457200"/>
            <a:ext cx="8915400" cy="21336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Arial" charset="0"/>
              </a:rPr>
              <a:t>Early Adventists Were Sustained Without Preachers Through the Use of the Social Meeting</a:t>
            </a:r>
          </a:p>
        </p:txBody>
      </p:sp>
      <p:sp>
        <p:nvSpPr>
          <p:cNvPr id="321539" name="Rectangle 3"/>
          <p:cNvSpPr>
            <a:spLocks noGrp="1" noChangeArrowheads="1"/>
          </p:cNvSpPr>
          <p:nvPr>
            <p:ph type="body" idx="1"/>
          </p:nvPr>
        </p:nvSpPr>
        <p:spPr>
          <a:xfrm>
            <a:off x="533400" y="3429000"/>
            <a:ext cx="8153400" cy="2895600"/>
          </a:xfrm>
        </p:spPr>
        <p:txBody>
          <a:bodyPr/>
          <a:lstStyle/>
          <a:p>
            <a:pPr eaLnBrk="1" hangingPunct="1"/>
            <a:r>
              <a:rPr lang="en-US" sz="3600" b="1" smtClean="0">
                <a:solidFill>
                  <a:schemeClr val="bg1"/>
                </a:solidFill>
                <a:latin typeface="Arial" charset="0"/>
              </a:rPr>
              <a:t>“We meet every Sabbath for prayer and social meeting.” </a:t>
            </a:r>
            <a:r>
              <a:rPr lang="en-US" sz="2800" b="1" smtClean="0">
                <a:solidFill>
                  <a:schemeClr val="bg1"/>
                </a:solidFill>
                <a:latin typeface="Arial" charset="0"/>
              </a:rPr>
              <a:t>J. Hoffer, Review and Herald, July 2, 1861</a:t>
            </a:r>
          </a:p>
        </p:txBody>
      </p:sp>
    </p:spTree>
  </p:cSld>
  <p:clrMapOvr>
    <a:masterClrMapping/>
  </p:clrMapOvr>
  <p:transition>
    <p:cover/>
  </p:transition>
</p:sld>
</file>

<file path=ppt/slides/slide1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28600" y="457200"/>
            <a:ext cx="8915400" cy="21336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Arial" charset="0"/>
              </a:rPr>
              <a:t>Early Adventists Were Sustained Without Preachers Through the Use of the Social Meeting</a:t>
            </a:r>
          </a:p>
        </p:txBody>
      </p:sp>
      <p:sp>
        <p:nvSpPr>
          <p:cNvPr id="322563" name="Rectangle 3"/>
          <p:cNvSpPr>
            <a:spLocks noGrp="1" noChangeArrowheads="1"/>
          </p:cNvSpPr>
          <p:nvPr>
            <p:ph type="body" idx="1"/>
          </p:nvPr>
        </p:nvSpPr>
        <p:spPr>
          <a:xfrm>
            <a:off x="304800" y="2743200"/>
            <a:ext cx="8534400" cy="3657600"/>
          </a:xfrm>
        </p:spPr>
        <p:txBody>
          <a:bodyPr/>
          <a:lstStyle/>
          <a:p>
            <a:pPr eaLnBrk="1" hangingPunct="1"/>
            <a:r>
              <a:rPr lang="en-US" b="1" smtClean="0">
                <a:solidFill>
                  <a:schemeClr val="bg1"/>
                </a:solidFill>
                <a:latin typeface="Arial" charset="0"/>
              </a:rPr>
              <a:t>“At the commencement of every Sabbath we meet together for prayer and exhortation, for which we receive a blessing.  Sabbath morning is occupied in social meeting, Sabbath School, and Bible class.”  </a:t>
            </a:r>
            <a:r>
              <a:rPr lang="en-US" sz="2400" b="1" smtClean="0">
                <a:solidFill>
                  <a:schemeClr val="bg1"/>
                </a:solidFill>
                <a:latin typeface="Arial" charset="0"/>
              </a:rPr>
              <a:t>Brother Holiday, Advent Review and Sabbath Herald, July 2, 1861.</a:t>
            </a:r>
          </a:p>
        </p:txBody>
      </p:sp>
    </p:spTree>
  </p:cSld>
  <p:clrMapOvr>
    <a:masterClrMapping/>
  </p:clrMapOvr>
  <p:transition>
    <p:cover/>
  </p:transition>
</p:sld>
</file>

<file path=ppt/slides/slide18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228600" y="457200"/>
            <a:ext cx="8915400" cy="21336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Arial" charset="0"/>
              </a:rPr>
              <a:t>Early Adventists Were Sustained Without Preachers Through the Use of the Social Meeting</a:t>
            </a:r>
          </a:p>
        </p:txBody>
      </p:sp>
      <p:sp>
        <p:nvSpPr>
          <p:cNvPr id="323587" name="Rectangle 3"/>
          <p:cNvSpPr>
            <a:spLocks noGrp="1" noChangeArrowheads="1"/>
          </p:cNvSpPr>
          <p:nvPr>
            <p:ph type="body" idx="1"/>
          </p:nvPr>
        </p:nvSpPr>
        <p:spPr>
          <a:xfrm>
            <a:off x="304800" y="2895600"/>
            <a:ext cx="8534400" cy="3505200"/>
          </a:xfrm>
        </p:spPr>
        <p:txBody>
          <a:bodyPr/>
          <a:lstStyle/>
          <a:p>
            <a:pPr eaLnBrk="1" hangingPunct="1"/>
            <a:r>
              <a:rPr lang="en-US" b="1" smtClean="0">
                <a:solidFill>
                  <a:schemeClr val="bg1"/>
                </a:solidFill>
                <a:latin typeface="Arial" charset="0"/>
              </a:rPr>
              <a:t>“Where bodies of believers are brought out on the truth in new places, we would not recommend the immediate formation of a church.  In such cases let a leader be appointed...and let social meetings be continued till such time as the</a:t>
            </a:r>
          </a:p>
        </p:txBody>
      </p:sp>
    </p:spTree>
  </p:cSld>
  <p:clrMapOvr>
    <a:masterClrMapping/>
  </p:clrMapOvr>
  <p:transition>
    <p:cover/>
  </p:transition>
</p:sld>
</file>

<file path=ppt/slides/slide1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228600" y="457200"/>
            <a:ext cx="8915400" cy="21336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Arial" charset="0"/>
              </a:rPr>
              <a:t>Early Adventists Were Sustained Without Preachers Through the Use of the Social Meeting</a:t>
            </a:r>
          </a:p>
        </p:txBody>
      </p:sp>
      <p:sp>
        <p:nvSpPr>
          <p:cNvPr id="324611" name="Rectangle 3"/>
          <p:cNvSpPr>
            <a:spLocks noGrp="1" noChangeArrowheads="1"/>
          </p:cNvSpPr>
          <p:nvPr>
            <p:ph type="body" idx="1"/>
          </p:nvPr>
        </p:nvSpPr>
        <p:spPr>
          <a:xfrm>
            <a:off x="304800" y="2895600"/>
            <a:ext cx="8534400" cy="3505200"/>
          </a:xfrm>
        </p:spPr>
        <p:txBody>
          <a:bodyPr/>
          <a:lstStyle/>
          <a:p>
            <a:pPr eaLnBrk="1" hangingPunct="1">
              <a:lnSpc>
                <a:spcPct val="90000"/>
              </a:lnSpc>
            </a:pPr>
            <a:r>
              <a:rPr lang="en-US" sz="3600" b="1" smtClean="0">
                <a:solidFill>
                  <a:schemeClr val="bg1"/>
                </a:solidFill>
                <a:latin typeface="Arial" charset="0"/>
              </a:rPr>
              <a:t>individuals become thoroughly acquainted with each other, and ascertain with whom they can have fellowship, and who are qualified for the important duties of offices of the church.”  </a:t>
            </a:r>
            <a:r>
              <a:rPr lang="en-US" sz="2800" b="1" smtClean="0">
                <a:solidFill>
                  <a:schemeClr val="bg1"/>
                </a:solidFill>
                <a:latin typeface="Arial" charset="0"/>
              </a:rPr>
              <a:t>J. N. Loughborough, The Church, Its Order, Organization and Discipline, p. 126.</a:t>
            </a:r>
          </a:p>
        </p:txBody>
      </p:sp>
    </p:spTree>
  </p:cSld>
  <p:clrMapOvr>
    <a:masterClrMapping/>
  </p:clrMapOvr>
  <p:transition>
    <p:cover/>
  </p:transition>
</p:sld>
</file>

<file path=ppt/slides/slide18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004747"/>
            </a:gs>
            <a:gs pos="100000">
              <a:srgbClr val="009999"/>
            </a:gs>
          </a:gsLst>
          <a:lin ang="2700000" scaled="1"/>
        </a:gra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228600" y="457200"/>
            <a:ext cx="8915400" cy="2133600"/>
          </a:xfrm>
        </p:spPr>
        <p:txBody>
          <a:bodyPr/>
          <a:lstStyle/>
          <a:p>
            <a:pPr eaLnBrk="1" hangingPunct="1"/>
            <a:r>
              <a:rPr lang="en-US" b="1" smtClean="0">
                <a:solidFill>
                  <a:schemeClr val="bg1"/>
                </a:solidFill>
                <a:latin typeface="Verdana" pitchFamily="34" charset="0"/>
              </a:rPr>
              <a:t>THE EARLY ADVENTIST SOCIAL MEETING</a:t>
            </a:r>
            <a:br>
              <a:rPr lang="en-US" b="1" smtClean="0">
                <a:solidFill>
                  <a:schemeClr val="bg1"/>
                </a:solidFill>
                <a:latin typeface="Verdana" pitchFamily="34" charset="0"/>
              </a:rPr>
            </a:br>
            <a:r>
              <a:rPr lang="en-US" sz="2800" b="1" smtClean="0">
                <a:solidFill>
                  <a:srgbClr val="99FFCC"/>
                </a:solidFill>
                <a:latin typeface="Arial" charset="0"/>
              </a:rPr>
              <a:t>Early Adventists Were Sustained Without Preachers Through the Use of the Social Meeting</a:t>
            </a:r>
          </a:p>
        </p:txBody>
      </p:sp>
      <p:sp>
        <p:nvSpPr>
          <p:cNvPr id="325635" name="Rectangle 3"/>
          <p:cNvSpPr>
            <a:spLocks noGrp="1" noChangeArrowheads="1"/>
          </p:cNvSpPr>
          <p:nvPr>
            <p:ph type="body" idx="1"/>
          </p:nvPr>
        </p:nvSpPr>
        <p:spPr>
          <a:xfrm>
            <a:off x="304800" y="3048000"/>
            <a:ext cx="8534400" cy="3352800"/>
          </a:xfrm>
        </p:spPr>
        <p:txBody>
          <a:bodyPr/>
          <a:lstStyle/>
          <a:p>
            <a:pPr eaLnBrk="1" hangingPunct="1"/>
            <a:r>
              <a:rPr lang="en-US" sz="3600" b="1" smtClean="0">
                <a:solidFill>
                  <a:schemeClr val="bg1"/>
                </a:solidFill>
                <a:latin typeface="Arial" charset="0"/>
              </a:rPr>
              <a:t>Creation of a new church meant a relational self-sustaining church had been established.  Nothing else was allowed to be organized.</a:t>
            </a:r>
          </a:p>
        </p:txBody>
      </p:sp>
    </p:spTree>
  </p:cSld>
  <p:clrMapOvr>
    <a:masterClrMapping/>
  </p:clrMapOvr>
  <p:transition>
    <p:cover/>
  </p:transition>
</p:sld>
</file>

<file path=ppt/slides/slide18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hangingPunct="1"/>
            <a:r>
              <a:rPr lang="en-US" sz="6000" smtClean="0">
                <a:solidFill>
                  <a:schemeClr val="bg1"/>
                </a:solidFill>
                <a:latin typeface="Clarendon Condensed" pitchFamily="18" charset="0"/>
              </a:rPr>
              <a:t>Ellen White &amp; the Social Meeting</a:t>
            </a:r>
          </a:p>
        </p:txBody>
      </p:sp>
      <p:sp>
        <p:nvSpPr>
          <p:cNvPr id="326659" name="Rectangle 3"/>
          <p:cNvSpPr>
            <a:spLocks noGrp="1" noChangeArrowheads="1"/>
          </p:cNvSpPr>
          <p:nvPr>
            <p:ph type="body" idx="1"/>
          </p:nvPr>
        </p:nvSpPr>
        <p:spPr>
          <a:xfrm>
            <a:off x="685800" y="2362200"/>
            <a:ext cx="7772400" cy="3733800"/>
          </a:xfrm>
        </p:spPr>
        <p:txBody>
          <a:bodyPr/>
          <a:lstStyle/>
          <a:p>
            <a:pPr eaLnBrk="1" hangingPunct="1"/>
            <a:r>
              <a:rPr lang="en-US" sz="4000" b="1" smtClean="0">
                <a:solidFill>
                  <a:schemeClr val="bg1"/>
                </a:solidFill>
                <a:latin typeface="Arial" charset="0"/>
              </a:rPr>
              <a:t>The social meeting enabled them to deal with differences with each other rather than to harbor those differences.</a:t>
            </a:r>
          </a:p>
        </p:txBody>
      </p:sp>
    </p:spTree>
  </p:cSld>
  <p:clrMapOvr>
    <a:masterClrMapping/>
  </p:clrMapOvr>
  <p:transition>
    <p:cover dir="ld"/>
  </p:transition>
</p:sld>
</file>

<file path=ppt/slides/slide1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r>
              <a:rPr lang="en-US" sz="6000" smtClean="0">
                <a:solidFill>
                  <a:schemeClr val="bg1"/>
                </a:solidFill>
                <a:latin typeface="Clarendon Condensed" pitchFamily="18" charset="0"/>
              </a:rPr>
              <a:t>Ellen White &amp; the Social Meeting</a:t>
            </a:r>
          </a:p>
        </p:txBody>
      </p:sp>
      <p:sp>
        <p:nvSpPr>
          <p:cNvPr id="327683" name="Rectangle 3"/>
          <p:cNvSpPr>
            <a:spLocks noGrp="1" noChangeArrowheads="1"/>
          </p:cNvSpPr>
          <p:nvPr>
            <p:ph type="body" idx="1"/>
          </p:nvPr>
        </p:nvSpPr>
        <p:spPr>
          <a:xfrm>
            <a:off x="381000" y="2133600"/>
            <a:ext cx="8534400" cy="4038600"/>
          </a:xfrm>
        </p:spPr>
        <p:txBody>
          <a:bodyPr/>
          <a:lstStyle/>
          <a:p>
            <a:pPr eaLnBrk="1" hangingPunct="1"/>
            <a:r>
              <a:rPr lang="en-US" sz="3600" b="1" smtClean="0">
                <a:solidFill>
                  <a:schemeClr val="bg1"/>
                </a:solidFill>
                <a:latin typeface="Arial" charset="0"/>
              </a:rPr>
              <a:t>Ellen White’s definition of a Christian: “A Christian is a Christlike man, a Christlike woman, who is active in God’s service, who is present at the social meeting, whose presence will encourage others also.” </a:t>
            </a:r>
            <a:r>
              <a:rPr lang="en-US" sz="2800" b="1" smtClean="0">
                <a:solidFill>
                  <a:schemeClr val="bg1"/>
                </a:solidFill>
                <a:latin typeface="Arial" charset="0"/>
              </a:rPr>
              <a:t>7 BC 935 (Letter 7, 1883)</a:t>
            </a:r>
          </a:p>
        </p:txBody>
      </p:sp>
    </p:spTree>
  </p:cSld>
  <p:clrMapOvr>
    <a:masterClrMapping/>
  </p:clrMapOvr>
  <p:transition>
    <p:cover dir="ld"/>
  </p:transition>
</p:sld>
</file>

<file path=ppt/slides/slide1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r>
              <a:rPr lang="en-US" sz="6000" smtClean="0">
                <a:solidFill>
                  <a:schemeClr val="bg1"/>
                </a:solidFill>
                <a:latin typeface="Clarendon Condensed" pitchFamily="18" charset="0"/>
              </a:rPr>
              <a:t>Ellen White &amp; the Social Meeting</a:t>
            </a:r>
          </a:p>
        </p:txBody>
      </p:sp>
      <p:sp>
        <p:nvSpPr>
          <p:cNvPr id="328707" name="Rectangle 3"/>
          <p:cNvSpPr>
            <a:spLocks noGrp="1" noChangeArrowheads="1"/>
          </p:cNvSpPr>
          <p:nvPr>
            <p:ph type="body" idx="1"/>
          </p:nvPr>
        </p:nvSpPr>
        <p:spPr>
          <a:xfrm>
            <a:off x="685800" y="2362200"/>
            <a:ext cx="7772400" cy="3733800"/>
          </a:xfrm>
        </p:spPr>
        <p:txBody>
          <a:bodyPr/>
          <a:lstStyle/>
          <a:p>
            <a:pPr eaLnBrk="1" hangingPunct="1"/>
            <a:r>
              <a:rPr lang="en-US" sz="4000" b="1" smtClean="0">
                <a:solidFill>
                  <a:schemeClr val="bg1"/>
                </a:solidFill>
                <a:latin typeface="Arial" charset="0"/>
              </a:rPr>
              <a:t>“And let every one who names the name of Christ have a testimony to bear in social meeting.” </a:t>
            </a:r>
            <a:r>
              <a:rPr lang="en-US" b="1" smtClean="0">
                <a:solidFill>
                  <a:schemeClr val="bg1"/>
                </a:solidFill>
                <a:latin typeface="Arial" charset="0"/>
              </a:rPr>
              <a:t>Review and Herald, Oct. 22, 1889.</a:t>
            </a:r>
          </a:p>
        </p:txBody>
      </p:sp>
    </p:spTree>
  </p:cSld>
  <p:clrMapOvr>
    <a:masterClrMapping/>
  </p:clrMapOvr>
  <p:transition>
    <p:cover dir="ld"/>
  </p:transition>
</p:sld>
</file>

<file path=ppt/slides/slide1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r>
              <a:rPr lang="en-US" sz="6000" smtClean="0">
                <a:solidFill>
                  <a:schemeClr val="bg1"/>
                </a:solidFill>
                <a:latin typeface="Clarendon Condensed" pitchFamily="18" charset="0"/>
              </a:rPr>
              <a:t>Ellen White &amp; the Social Meeting</a:t>
            </a:r>
          </a:p>
        </p:txBody>
      </p:sp>
      <p:sp>
        <p:nvSpPr>
          <p:cNvPr id="329731" name="Rectangle 3"/>
          <p:cNvSpPr>
            <a:spLocks noGrp="1" noChangeArrowheads="1"/>
          </p:cNvSpPr>
          <p:nvPr>
            <p:ph type="body" idx="1"/>
          </p:nvPr>
        </p:nvSpPr>
        <p:spPr/>
        <p:txBody>
          <a:bodyPr/>
          <a:lstStyle/>
          <a:p>
            <a:pPr eaLnBrk="1" hangingPunct="1">
              <a:lnSpc>
                <a:spcPct val="90000"/>
              </a:lnSpc>
            </a:pPr>
            <a:r>
              <a:rPr lang="en-US" b="1" smtClean="0">
                <a:solidFill>
                  <a:schemeClr val="bg1"/>
                </a:solidFill>
                <a:latin typeface="Arial" charset="0"/>
              </a:rPr>
              <a:t>If fewer words of human wisdom, and more of the words of Christ, were spoken, if there were fewer sermons, and more social meetings, we would find a different atmosphere pervade our churches and our camp meetings.  Seasons of prayer should be held for the outpouring of the Holy Spirit.”</a:t>
            </a:r>
            <a:r>
              <a:rPr lang="en-US" sz="2800" b="1" smtClean="0">
                <a:solidFill>
                  <a:schemeClr val="bg1"/>
                </a:solidFill>
                <a:latin typeface="Arial" charset="0"/>
              </a:rPr>
              <a:t> </a:t>
            </a:r>
            <a:r>
              <a:rPr lang="en-US" sz="2000" b="1" smtClean="0">
                <a:solidFill>
                  <a:schemeClr val="bg1"/>
                </a:solidFill>
                <a:latin typeface="Arial" charset="0"/>
              </a:rPr>
              <a:t>Manuscript Releases, Vol. 2, p. 21.</a:t>
            </a:r>
          </a:p>
        </p:txBody>
      </p:sp>
    </p:spTree>
  </p:cSld>
  <p:clrMapOvr>
    <a:masterClrMapping/>
  </p:clrMapOvr>
  <p:transition>
    <p:cover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00"/>
            </a:gs>
            <a:gs pos="100000">
              <a:srgbClr val="00CC99"/>
            </a:gs>
          </a:gsLst>
          <a:lin ang="5400000" scaled="1"/>
        </a:gradFill>
        <a:effectLst/>
      </p:bgPr>
    </p:bg>
    <p:spTree>
      <p:nvGrpSpPr>
        <p:cNvPr id="1" name=""/>
        <p:cNvGrpSpPr/>
        <p:nvPr/>
      </p:nvGrpSpPr>
      <p:grpSpPr>
        <a:xfrm>
          <a:off x="0" y="0"/>
          <a:ext cx="0" cy="0"/>
          <a:chOff x="0" y="0"/>
          <a:chExt cx="0" cy="0"/>
        </a:xfrm>
      </p:grpSpPr>
      <p:graphicFrame>
        <p:nvGraphicFramePr>
          <p:cNvPr id="156674" name="Object 2"/>
          <p:cNvGraphicFramePr>
            <a:graphicFrameLocks noChangeAspect="1"/>
          </p:cNvGraphicFramePr>
          <p:nvPr/>
        </p:nvGraphicFramePr>
        <p:xfrm>
          <a:off x="976313" y="1190625"/>
          <a:ext cx="7191375" cy="4476750"/>
        </p:xfrm>
        <a:graphic>
          <a:graphicData uri="http://schemas.openxmlformats.org/presentationml/2006/ole">
            <mc:AlternateContent xmlns:mc="http://schemas.openxmlformats.org/markup-compatibility/2006">
              <mc:Choice xmlns:v="urn:schemas-microsoft-com:vml" Requires="v">
                <p:oleObj spid="_x0000_s156675" name="Drawing" r:id="rId3" imgW="7191360" imgH="4476600" progId="WPDraw30.Drawing">
                  <p:embed/>
                </p:oleObj>
              </mc:Choice>
              <mc:Fallback>
                <p:oleObj name="Drawing" r:id="rId3" imgW="7191360" imgH="447660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1190625"/>
                        <a:ext cx="7191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p:transition>
</p:sld>
</file>

<file path=ppt/slides/slide1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eaLnBrk="1" hangingPunct="1"/>
            <a:r>
              <a:rPr lang="en-US" sz="6000" smtClean="0">
                <a:solidFill>
                  <a:schemeClr val="bg1"/>
                </a:solidFill>
                <a:latin typeface="Clarendon Condensed" pitchFamily="18" charset="0"/>
              </a:rPr>
              <a:t>Ellen White &amp; the Social Meeting</a:t>
            </a:r>
          </a:p>
        </p:txBody>
      </p:sp>
      <p:sp>
        <p:nvSpPr>
          <p:cNvPr id="330755" name="Rectangle 3"/>
          <p:cNvSpPr>
            <a:spLocks noGrp="1" noChangeArrowheads="1"/>
          </p:cNvSpPr>
          <p:nvPr>
            <p:ph type="body" idx="1"/>
          </p:nvPr>
        </p:nvSpPr>
        <p:spPr>
          <a:xfrm>
            <a:off x="533400" y="2057400"/>
            <a:ext cx="8229600" cy="4038600"/>
          </a:xfrm>
        </p:spPr>
        <p:txBody>
          <a:bodyPr/>
          <a:lstStyle/>
          <a:p>
            <a:pPr eaLnBrk="1" hangingPunct="1"/>
            <a:r>
              <a:rPr lang="en-US" sz="3600" b="1" smtClean="0">
                <a:solidFill>
                  <a:schemeClr val="bg1"/>
                </a:solidFill>
                <a:latin typeface="Arial" charset="0"/>
              </a:rPr>
              <a:t>“They (young preachers) should learn that all their duty is not comprised in preaching.  They need to know how to conduct wisely the social meetings, how to teach the people to work, that there be no idlers in the vineyard of</a:t>
            </a:r>
            <a:r>
              <a:rPr lang="en-US" b="1" smtClean="0">
                <a:solidFill>
                  <a:schemeClr val="bg1"/>
                </a:solidFill>
                <a:latin typeface="Arial" charset="0"/>
              </a:rPr>
              <a:t> </a:t>
            </a:r>
          </a:p>
        </p:txBody>
      </p:sp>
    </p:spTree>
  </p:cSld>
  <p:clrMapOvr>
    <a:masterClrMapping/>
  </p:clrMapOvr>
  <p:transition>
    <p:cover dir="ld"/>
  </p:transition>
</p:sld>
</file>

<file path=ppt/slides/slide1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eaLnBrk="1" hangingPunct="1"/>
            <a:r>
              <a:rPr lang="en-US" sz="6000" smtClean="0">
                <a:solidFill>
                  <a:schemeClr val="bg1"/>
                </a:solidFill>
                <a:latin typeface="Clarendon Condensed" pitchFamily="18" charset="0"/>
              </a:rPr>
              <a:t>Ellen White &amp; the Social Meeting</a:t>
            </a:r>
          </a:p>
        </p:txBody>
      </p:sp>
      <p:sp>
        <p:nvSpPr>
          <p:cNvPr id="331779" name="Rectangle 3"/>
          <p:cNvSpPr>
            <a:spLocks noGrp="1" noChangeArrowheads="1"/>
          </p:cNvSpPr>
          <p:nvPr>
            <p:ph type="body" idx="1"/>
          </p:nvPr>
        </p:nvSpPr>
        <p:spPr/>
        <p:txBody>
          <a:bodyPr/>
          <a:lstStyle/>
          <a:p>
            <a:pPr eaLnBrk="1" hangingPunct="1"/>
            <a:r>
              <a:rPr lang="en-US" b="1" smtClean="0">
                <a:solidFill>
                  <a:schemeClr val="bg1"/>
                </a:solidFill>
                <a:latin typeface="Arial" charset="0"/>
              </a:rPr>
              <a:t>the Lord.  While preaching is one of God’s instrumentalities, there are other agencies that must be set in operation to prepare the way of the Lord.  The church must be made to feel her accountability before the Lord will revive his work”.  </a:t>
            </a:r>
            <a:r>
              <a:rPr lang="en-US" sz="2400" b="1" smtClean="0">
                <a:solidFill>
                  <a:schemeClr val="bg1"/>
                </a:solidFill>
                <a:latin typeface="Arial" charset="0"/>
              </a:rPr>
              <a:t>Signs of the Times, May 17, 1883.</a:t>
            </a:r>
          </a:p>
        </p:txBody>
      </p:sp>
    </p:spTree>
  </p:cSld>
  <p:clrMapOvr>
    <a:masterClrMapping/>
  </p:clrMapOvr>
  <p:transition>
    <p:cover dir="ld"/>
  </p:transition>
</p:sld>
</file>

<file path=ppt/slides/slide1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381000" y="304800"/>
            <a:ext cx="8305800" cy="6248400"/>
          </a:xfrm>
        </p:spPr>
        <p:txBody>
          <a:bodyPr/>
          <a:lstStyle/>
          <a:p>
            <a:pPr eaLnBrk="1" hangingPunct="1"/>
            <a:r>
              <a:rPr lang="en-US" sz="4000" b="1" smtClean="0">
                <a:solidFill>
                  <a:schemeClr val="bg1"/>
                </a:solidFill>
              </a:rPr>
              <a:t>“Let every one consider the value of the social meetings, and let not large or small companies of believers think that they cannot have an enjoyable season unless they are entertained by a preacher.  Where this dependence on the minister exists, the people fail to obtain that vigorous religious experience which they so much need wherever their lot may be cast.</a:t>
            </a:r>
          </a:p>
        </p:txBody>
      </p:sp>
    </p:spTree>
  </p:cSld>
  <p:clrMapOvr>
    <a:masterClrMapping/>
  </p:clrMapOvr>
  <p:transition>
    <p:cover/>
  </p:transition>
</p:sld>
</file>

<file path=ppt/slides/slide19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381000" y="304800"/>
            <a:ext cx="8305800" cy="6248400"/>
          </a:xfrm>
        </p:spPr>
        <p:txBody>
          <a:bodyPr/>
          <a:lstStyle/>
          <a:p>
            <a:pPr eaLnBrk="1" hangingPunct="1"/>
            <a:r>
              <a:rPr lang="en-US" sz="4000" b="1" smtClean="0">
                <a:solidFill>
                  <a:schemeClr val="bg1"/>
                </a:solidFill>
              </a:rPr>
              <a:t>If the minister alone does all the witnessing, then those who have newly come to the faith become dwarfed and sickly for lack of opportunity to use their spiritual muscle.  They have need to learn how to testify, how to pray, how to sing, to the glory of God: but failing to do this, they have only a one-sided experience.”  </a:t>
            </a:r>
            <a:r>
              <a:rPr lang="en-US" sz="2400" b="1" smtClean="0">
                <a:solidFill>
                  <a:schemeClr val="bg1"/>
                </a:solidFill>
              </a:rPr>
              <a:t>Review and Herald, Sept. 10, 1895.</a:t>
            </a:r>
          </a:p>
        </p:txBody>
      </p:sp>
    </p:spTree>
  </p:cSld>
  <p:clrMapOvr>
    <a:masterClrMapping/>
  </p:clrMapOvr>
  <p:transition>
    <p:cover/>
  </p:transition>
</p:sld>
</file>

<file path=ppt/slides/slide1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381000" y="304800"/>
            <a:ext cx="8305800" cy="6248400"/>
          </a:xfrm>
        </p:spPr>
        <p:txBody>
          <a:bodyPr/>
          <a:lstStyle/>
          <a:p>
            <a:pPr eaLnBrk="1" hangingPunct="1"/>
            <a:r>
              <a:rPr lang="en-US" sz="4000" b="1" smtClean="0">
                <a:solidFill>
                  <a:schemeClr val="bg1"/>
                </a:solidFill>
              </a:rPr>
              <a:t>“We are not to bring complaints and murmuring into our testimony in the social meeting, but we are to talk of the blessed hope, to reflect as much light as possible upon the meeting.  The Lord of heaven has represented himself as looking on with interest as</a:t>
            </a:r>
            <a:r>
              <a:rPr lang="en-US" sz="2400" b="1" smtClean="0">
                <a:solidFill>
                  <a:schemeClr val="bg1"/>
                </a:solidFill>
              </a:rPr>
              <a:t> </a:t>
            </a:r>
          </a:p>
        </p:txBody>
      </p:sp>
    </p:spTree>
  </p:cSld>
  <p:clrMapOvr>
    <a:masterClrMapping/>
  </p:clrMapOvr>
  <p:transition>
    <p:cover/>
  </p:transition>
</p:sld>
</file>

<file path=ppt/slides/slide1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81000" y="304800"/>
            <a:ext cx="8305800" cy="6248400"/>
          </a:xfrm>
        </p:spPr>
        <p:txBody>
          <a:bodyPr/>
          <a:lstStyle/>
          <a:p>
            <a:pPr eaLnBrk="1" hangingPunct="1"/>
            <a:r>
              <a:rPr lang="en-US" sz="4000" b="1" smtClean="0">
                <a:solidFill>
                  <a:schemeClr val="bg1"/>
                </a:solidFill>
              </a:rPr>
              <a:t>the names and testimonies of those who fear and love him are written in his book of remembrance.  Those who engage in this order of service, who speak often one to another, are to be gathered in the day when the Lord will make up his jewels; are to be spared as a man spareth his son that serveth him.”  </a:t>
            </a:r>
            <a:r>
              <a:rPr lang="en-US" sz="2000" b="1" smtClean="0">
                <a:solidFill>
                  <a:schemeClr val="bg1"/>
                </a:solidFill>
              </a:rPr>
              <a:t>Review and Herald, Nov. 12, 1889.</a:t>
            </a:r>
          </a:p>
        </p:txBody>
      </p:sp>
    </p:spTree>
  </p:cSld>
  <p:clrMapOvr>
    <a:masterClrMapping/>
  </p:clrMapOvr>
  <p:transition>
    <p:cover/>
  </p:transition>
</p:sld>
</file>

<file path=ppt/slides/slide1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381000" y="304800"/>
            <a:ext cx="8305800" cy="6248400"/>
          </a:xfrm>
        </p:spPr>
        <p:txBody>
          <a:bodyPr/>
          <a:lstStyle/>
          <a:p>
            <a:pPr eaLnBrk="1" hangingPunct="1"/>
            <a:r>
              <a:rPr lang="en-US" sz="4000" b="1" smtClean="0">
                <a:solidFill>
                  <a:schemeClr val="bg1"/>
                </a:solidFill>
              </a:rPr>
              <a:t>“On the Sabbath the few friends here assembled in Edson’s parlor for a Sabbath-school.  There are four families--twelve persons in all--who usually meet for worship.  Edson conducts the Sabbath school when he is at home.  After Sabbath-school they either have a Bible-reading or a prayer and social meeting.  This is as it should be.”  </a:t>
            </a:r>
            <a:r>
              <a:rPr lang="en-US" sz="2400" b="1" smtClean="0">
                <a:solidFill>
                  <a:schemeClr val="bg1"/>
                </a:solidFill>
              </a:rPr>
              <a:t>CT 243.</a:t>
            </a:r>
          </a:p>
        </p:txBody>
      </p:sp>
    </p:spTree>
  </p:cSld>
  <p:clrMapOvr>
    <a:masterClrMapping/>
  </p:clrMapOvr>
  <p:transition>
    <p:cover/>
  </p:transition>
</p:sld>
</file>

<file path=ppt/slides/slide1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381000" y="304800"/>
            <a:ext cx="8305800" cy="6248400"/>
          </a:xfrm>
        </p:spPr>
        <p:txBody>
          <a:bodyPr/>
          <a:lstStyle/>
          <a:p>
            <a:pPr eaLnBrk="1" hangingPunct="1"/>
            <a:r>
              <a:rPr lang="en-US" sz="4000" b="1" smtClean="0">
                <a:solidFill>
                  <a:schemeClr val="bg1"/>
                </a:solidFill>
              </a:rPr>
              <a:t>“What is the object of assembling together?  Is it to inform God, to instruct Him by telling Him all we know in prayer?  We meet together to edify one another by an interchange of thoughts and feelings, to gather strength, and light, and courage by becoming acquainted with one</a:t>
            </a:r>
          </a:p>
        </p:txBody>
      </p:sp>
    </p:spTree>
  </p:cSld>
  <p:clrMapOvr>
    <a:masterClrMapping/>
  </p:clrMapOvr>
  <p:transition>
    <p:cover/>
  </p:transition>
</p:sld>
</file>

<file path=ppt/slides/slide1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81000" y="304800"/>
            <a:ext cx="8305800" cy="6248400"/>
          </a:xfrm>
        </p:spPr>
        <p:txBody>
          <a:bodyPr/>
          <a:lstStyle/>
          <a:p>
            <a:pPr eaLnBrk="1" hangingPunct="1"/>
            <a:r>
              <a:rPr lang="en-US" sz="4000" b="1" smtClean="0">
                <a:solidFill>
                  <a:schemeClr val="bg1"/>
                </a:solidFill>
              </a:rPr>
              <a:t>another’s hopes and aspirations; and by our earnest, heartfelt prayers, offered up in faith, we receive refreshment and vigor from the Source of our strength.  These meetings should be most precious seasons and should be made interesting to all who have any relish for religious things.” </a:t>
            </a:r>
            <a:r>
              <a:rPr lang="en-US" sz="2400" b="1" smtClean="0">
                <a:solidFill>
                  <a:schemeClr val="bg1"/>
                </a:solidFill>
              </a:rPr>
              <a:t>2 T 578.</a:t>
            </a:r>
          </a:p>
        </p:txBody>
      </p:sp>
    </p:spTree>
  </p:cSld>
  <p:clrMapOvr>
    <a:masterClrMapping/>
  </p:clrMapOvr>
  <p:transition>
    <p:cover/>
  </p:transition>
</p:sld>
</file>

<file path=ppt/slides/slide19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eaLnBrk="1" hangingPunct="1"/>
            <a:r>
              <a:rPr lang="en-US" sz="5400" b="1" smtClean="0">
                <a:solidFill>
                  <a:schemeClr val="bg1"/>
                </a:solidFill>
                <a:latin typeface="Clarendon Condensed" pitchFamily="18" charset="0"/>
              </a:rPr>
              <a:t>Pitfalls to Avoid</a:t>
            </a:r>
          </a:p>
        </p:txBody>
      </p:sp>
      <p:sp>
        <p:nvSpPr>
          <p:cNvPr id="59395" name="Rectangle 3"/>
          <p:cNvSpPr>
            <a:spLocks noGrp="1" noChangeArrowheads="1"/>
          </p:cNvSpPr>
          <p:nvPr>
            <p:ph type="body" idx="1"/>
          </p:nvPr>
        </p:nvSpPr>
        <p:spPr/>
        <p:txBody>
          <a:bodyPr/>
          <a:lstStyle/>
          <a:p>
            <a:pPr eaLnBrk="1" hangingPunct="1"/>
            <a:r>
              <a:rPr lang="en-US" sz="4000" b="1" smtClean="0">
                <a:solidFill>
                  <a:schemeClr val="bg1"/>
                </a:solidFill>
                <a:latin typeface="Arial" charset="0"/>
              </a:rPr>
              <a:t>Must keep relational and cognitive meetings separate.</a:t>
            </a:r>
          </a:p>
          <a:p>
            <a:pPr eaLnBrk="1" hangingPunct="1"/>
            <a:r>
              <a:rPr lang="en-US" sz="4000" b="1" smtClean="0">
                <a:solidFill>
                  <a:schemeClr val="bg1"/>
                </a:solidFill>
                <a:latin typeface="Arial" charset="0"/>
              </a:rPr>
              <a:t> Must not neglect public evangelism as a means of reaching new converts.</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4800" y="1143000"/>
            <a:ext cx="8515350" cy="1219200"/>
          </a:xfrm>
          <a:prstGeom prst="rect">
            <a:avLst/>
          </a:prstGeom>
          <a:noFill/>
          <a:ln w="9525">
            <a:noFill/>
            <a:miter lim="800000"/>
            <a:headEnd/>
            <a:tailEnd/>
          </a:ln>
          <a:effectLst/>
        </p:spPr>
        <p:txBody>
          <a:bodyPr anchor="ctr"/>
          <a:lstStyle/>
          <a:p>
            <a:pPr algn="ctr">
              <a:defRPr/>
            </a:pPr>
            <a:r>
              <a:rPr lang="en-US" sz="4000" b="1">
                <a:solidFill>
                  <a:srgbClr val="FFFFCC"/>
                </a:solidFill>
                <a:effectLst>
                  <a:outerShdw blurRad="38100" dist="38100" dir="2700000" algn="tl">
                    <a:srgbClr val="000000"/>
                  </a:outerShdw>
                </a:effectLst>
              </a:rPr>
              <a:t>Israel’s Purpose</a:t>
            </a:r>
          </a:p>
        </p:txBody>
      </p:sp>
      <p:sp>
        <p:nvSpPr>
          <p:cNvPr id="3075" name="Rectangle 3"/>
          <p:cNvSpPr>
            <a:spLocks noChangeArrowheads="1"/>
          </p:cNvSpPr>
          <p:nvPr/>
        </p:nvSpPr>
        <p:spPr bwMode="auto">
          <a:xfrm>
            <a:off x="228600" y="2590800"/>
            <a:ext cx="8229600" cy="2514600"/>
          </a:xfrm>
          <a:prstGeom prst="rect">
            <a:avLst/>
          </a:prstGeom>
          <a:noFill/>
          <a:ln w="9525">
            <a:noFill/>
            <a:miter lim="800000"/>
            <a:headEnd/>
            <a:tailEnd/>
          </a:ln>
          <a:effectLst/>
        </p:spPr>
        <p:txBody>
          <a:bodyPr/>
          <a:lstStyle/>
          <a:p>
            <a:pPr marL="609600" indent="-609600">
              <a:spcBef>
                <a:spcPct val="20000"/>
              </a:spcBef>
              <a:defRPr/>
            </a:pPr>
            <a:r>
              <a:rPr lang="en-US" sz="3800" b="1">
                <a:solidFill>
                  <a:srgbClr val="FFFFCC"/>
                </a:solidFill>
                <a:effectLst>
                  <a:outerShdw blurRad="38100" dist="38100" dir="2700000" algn="tl">
                    <a:srgbClr val="000000"/>
                  </a:outerShdw>
                </a:effectLst>
                <a:sym typeface="Wingdings 2" pitchFamily="18" charset="2"/>
              </a:rPr>
              <a:t>	To be a showpiece of the superiority of God’s way of life by creating an exemplary community at the crossroads of civilization.</a:t>
            </a:r>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9966"/>
            </a:gs>
            <a:gs pos="100000">
              <a:srgbClr val="CC0000"/>
            </a:gs>
          </a:gsLst>
          <a:path path="shape">
            <a:fillToRect l="50000" t="50000" r="50000" b="50000"/>
          </a:path>
        </a:gradFill>
        <a:effectLst/>
      </p:bgPr>
    </p:bg>
    <p:spTree>
      <p:nvGrpSpPr>
        <p:cNvPr id="1" name=""/>
        <p:cNvGrpSpPr/>
        <p:nvPr/>
      </p:nvGrpSpPr>
      <p:grpSpPr>
        <a:xfrm>
          <a:off x="0" y="0"/>
          <a:ext cx="0" cy="0"/>
          <a:chOff x="0" y="0"/>
          <a:chExt cx="0" cy="0"/>
        </a:xfrm>
      </p:grpSpPr>
      <p:graphicFrame>
        <p:nvGraphicFramePr>
          <p:cNvPr id="157698" name="Object 1024"/>
          <p:cNvGraphicFramePr>
            <a:graphicFrameLocks noChangeAspect="1"/>
          </p:cNvGraphicFramePr>
          <p:nvPr/>
        </p:nvGraphicFramePr>
        <p:xfrm>
          <a:off x="1023938" y="1871663"/>
          <a:ext cx="7096125" cy="3114675"/>
        </p:xfrm>
        <a:graphic>
          <a:graphicData uri="http://schemas.openxmlformats.org/presentationml/2006/ole">
            <mc:AlternateContent xmlns:mc="http://schemas.openxmlformats.org/markup-compatibility/2006">
              <mc:Choice xmlns:v="urn:schemas-microsoft-com:vml" Requires="v">
                <p:oleObj spid="_x0000_s157699" name="Drawing" r:id="rId3" imgW="7095960" imgH="3114720" progId="WPDraw30.Drawing">
                  <p:embed/>
                </p:oleObj>
              </mc:Choice>
              <mc:Fallback>
                <p:oleObj name="Drawing" r:id="rId3" imgW="7095960" imgH="311472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1871663"/>
                        <a:ext cx="70961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u"/>
  </p:transition>
</p:sld>
</file>

<file path=ppt/slides/slide20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r>
              <a:rPr lang="en-US" sz="5400" b="1" smtClean="0">
                <a:solidFill>
                  <a:schemeClr val="bg1"/>
                </a:solidFill>
                <a:latin typeface="Clarendon Condensed" pitchFamily="18" charset="0"/>
              </a:rPr>
              <a:t>Pitfalls to Avoid (cont.)</a:t>
            </a:r>
          </a:p>
        </p:txBody>
      </p:sp>
      <p:sp>
        <p:nvSpPr>
          <p:cNvPr id="60419" name="Rectangle 3"/>
          <p:cNvSpPr>
            <a:spLocks noGrp="1" noChangeArrowheads="1"/>
          </p:cNvSpPr>
          <p:nvPr>
            <p:ph type="body" idx="1"/>
          </p:nvPr>
        </p:nvSpPr>
        <p:spPr/>
        <p:txBody>
          <a:bodyPr/>
          <a:lstStyle/>
          <a:p>
            <a:pPr eaLnBrk="1" hangingPunct="1">
              <a:lnSpc>
                <a:spcPct val="90000"/>
              </a:lnSpc>
            </a:pPr>
            <a:r>
              <a:rPr lang="en-US" sz="4000" b="1" smtClean="0">
                <a:solidFill>
                  <a:schemeClr val="bg1"/>
                </a:solidFill>
                <a:latin typeface="Arial" charset="0"/>
              </a:rPr>
              <a:t>Must disciple new converts in the setting of small groups.</a:t>
            </a:r>
          </a:p>
          <a:p>
            <a:pPr eaLnBrk="1" hangingPunct="1">
              <a:lnSpc>
                <a:spcPct val="90000"/>
              </a:lnSpc>
            </a:pPr>
            <a:r>
              <a:rPr lang="en-US" sz="4000" b="1" smtClean="0">
                <a:solidFill>
                  <a:schemeClr val="bg1"/>
                </a:solidFill>
                <a:latin typeface="Arial" charset="0"/>
              </a:rPr>
              <a:t> Must develop an openness where people can freely share their life in Christ and thus be prepared to witness for the Master</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eaLnBrk="1" hangingPunct="1"/>
            <a:r>
              <a:rPr lang="en-US" sz="5400" smtClean="0">
                <a:solidFill>
                  <a:schemeClr val="bg1"/>
                </a:solidFill>
                <a:latin typeface="Verdana" pitchFamily="34" charset="0"/>
              </a:rPr>
              <a:t>ELLEN WHITE &amp; SMALL GROUPS</a:t>
            </a:r>
          </a:p>
        </p:txBody>
      </p:sp>
      <p:sp>
        <p:nvSpPr>
          <p:cNvPr id="342019" name="Rectangle 3"/>
          <p:cNvSpPr>
            <a:spLocks noGrp="1" noChangeArrowheads="1"/>
          </p:cNvSpPr>
          <p:nvPr>
            <p:ph type="body" idx="1"/>
          </p:nvPr>
        </p:nvSpPr>
        <p:spPr>
          <a:xfrm>
            <a:off x="685800" y="2133600"/>
            <a:ext cx="8077200" cy="3962400"/>
          </a:xfrm>
        </p:spPr>
        <p:txBody>
          <a:bodyPr/>
          <a:lstStyle/>
          <a:p>
            <a:pPr eaLnBrk="1" hangingPunct="1">
              <a:buFontTx/>
              <a:buNone/>
            </a:pPr>
            <a:r>
              <a:rPr lang="en-US" sz="3600" smtClean="0">
                <a:solidFill>
                  <a:schemeClr val="bg1"/>
                </a:solidFill>
                <a:latin typeface="Arial" charset="0"/>
              </a:rPr>
              <a:t>“The formation of small companies as a basis of Christian effort has been presented to me by One who cannot err.  If there is a large number in the church, let the members be formed into small companies, to work not only for the church members, but for</a:t>
            </a:r>
          </a:p>
        </p:txBody>
      </p:sp>
    </p:spTree>
  </p:cSld>
  <p:clrMapOvr>
    <a:masterClrMapping/>
  </p:clrMapOvr>
  <p:transition>
    <p:checker/>
  </p:transition>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28600" y="228600"/>
            <a:ext cx="8610600" cy="6019800"/>
          </a:xfrm>
        </p:spPr>
        <p:txBody>
          <a:bodyPr/>
          <a:lstStyle/>
          <a:p>
            <a:pPr eaLnBrk="1" hangingPunct="1"/>
            <a:r>
              <a:rPr lang="en-US" sz="3600" b="1" smtClean="0">
                <a:solidFill>
                  <a:schemeClr val="bg1"/>
                </a:solidFill>
                <a:latin typeface="Arial" charset="0"/>
              </a:rPr>
              <a:t>unbelievers.  If in one place there are only two or three who know the truth, let them form themselves into a band of workers.  Let them keep their bond of union unbroken, pressing together in love and unity, encouraging one another to advance, and gaining courage and strength from the assistance of the others.  Let them reveal Christlike forbearance</a:t>
            </a:r>
            <a:r>
              <a:rPr lang="en-US" smtClean="0"/>
              <a:t> </a:t>
            </a:r>
          </a:p>
        </p:txBody>
      </p:sp>
    </p:spTree>
  </p:cSld>
  <p:clrMapOvr>
    <a:masterClrMapping/>
  </p:clrMapOvr>
  <p:transition>
    <p:checker/>
  </p:transition>
</p:sld>
</file>

<file path=ppt/slides/slide2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228600" y="228600"/>
            <a:ext cx="8610600" cy="6019800"/>
          </a:xfrm>
        </p:spPr>
        <p:txBody>
          <a:bodyPr/>
          <a:lstStyle/>
          <a:p>
            <a:pPr eaLnBrk="1" hangingPunct="1"/>
            <a:r>
              <a:rPr lang="en-US" sz="4000" b="1" smtClean="0">
                <a:solidFill>
                  <a:schemeClr val="bg1"/>
                </a:solidFill>
                <a:latin typeface="Arial" charset="0"/>
              </a:rPr>
              <a:t>and patience, speaking no hasty words, using the talents of speech to build one another up in the most holy faith.  Let them labor in Christ-like love for those outside the fold, forgetting self in their endeavor to help others.  As they work and pray in Christ’s name, their numbers will increase, for the Saviour says: ‘If two</a:t>
            </a:r>
          </a:p>
        </p:txBody>
      </p:sp>
    </p:spTree>
  </p:cSld>
  <p:clrMapOvr>
    <a:masterClrMapping/>
  </p:clrMapOvr>
  <p:transition>
    <p:checker/>
  </p:transition>
</p:sld>
</file>

<file path=ppt/slides/slide20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28600" y="228600"/>
            <a:ext cx="8610600" cy="6019800"/>
          </a:xfrm>
        </p:spPr>
        <p:txBody>
          <a:bodyPr/>
          <a:lstStyle/>
          <a:p>
            <a:pPr eaLnBrk="1" hangingPunct="1"/>
            <a:r>
              <a:rPr lang="en-US" sz="4000" b="1" smtClean="0">
                <a:solidFill>
                  <a:schemeClr val="bg1"/>
                </a:solidFill>
                <a:latin typeface="Arial" charset="0"/>
              </a:rPr>
              <a:t>of you shall agree on earth as touching anything that they shall ask, it shall be done for them of My Father which is in heaven.”  Matthew 18:19.’” </a:t>
            </a:r>
            <a:r>
              <a:rPr lang="en-US" sz="2800" b="1" smtClean="0">
                <a:solidFill>
                  <a:schemeClr val="bg1"/>
                </a:solidFill>
                <a:latin typeface="Arial" charset="0"/>
              </a:rPr>
              <a:t>7T 21-22.</a:t>
            </a:r>
            <a:r>
              <a:rPr lang="en-US" sz="4000" b="1" smtClean="0">
                <a:solidFill>
                  <a:schemeClr val="bg1"/>
                </a:solidFill>
                <a:latin typeface="Arial" charset="0"/>
              </a:rPr>
              <a:t/>
            </a:r>
            <a:br>
              <a:rPr lang="en-US" sz="4000" b="1" smtClean="0">
                <a:solidFill>
                  <a:schemeClr val="bg1"/>
                </a:solidFill>
                <a:latin typeface="Arial" charset="0"/>
              </a:rPr>
            </a:br>
            <a:endParaRPr lang="en-US" sz="4000" b="1" smtClean="0">
              <a:solidFill>
                <a:schemeClr val="bg1"/>
              </a:solidFill>
              <a:latin typeface="Arial" charset="0"/>
            </a:endParaRPr>
          </a:p>
        </p:txBody>
      </p:sp>
    </p:spTree>
  </p:cSld>
  <p:clrMapOvr>
    <a:masterClrMapping/>
  </p:clrMapOvr>
  <p:transition>
    <p:checker/>
  </p:transition>
</p:sld>
</file>

<file path=ppt/slides/slide2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28600" y="228600"/>
            <a:ext cx="8610600" cy="6019800"/>
          </a:xfrm>
        </p:spPr>
        <p:txBody>
          <a:bodyPr/>
          <a:lstStyle/>
          <a:p>
            <a:pPr eaLnBrk="1" hangingPunct="1"/>
            <a:r>
              <a:rPr lang="en-US" sz="3600" b="1" smtClean="0">
                <a:solidFill>
                  <a:schemeClr val="bg1"/>
                </a:solidFill>
                <a:latin typeface="Arial" charset="0"/>
              </a:rPr>
              <a:t>“Those little companies who know the truth, with one voice should bid their minister go to the lost sheep of the house of Israel.  Each one should seek to do individual work for another.  Not one who has tasted the goodness, the mercy, and the love of God, can be excused from working for the souls of others.” </a:t>
            </a:r>
            <a:r>
              <a:rPr lang="en-US" sz="2400" b="1" smtClean="0">
                <a:solidFill>
                  <a:schemeClr val="bg1"/>
                </a:solidFill>
                <a:latin typeface="Arial" charset="0"/>
              </a:rPr>
              <a:t>Review and Herald, Jan. 8, 1895.</a:t>
            </a:r>
          </a:p>
        </p:txBody>
      </p:sp>
    </p:spTree>
  </p:cSld>
  <p:clrMapOvr>
    <a:masterClrMapping/>
  </p:clrMapOvr>
  <p:transition>
    <p:checker/>
  </p:transition>
</p:sld>
</file>

<file path=ppt/slides/slide20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228600" y="228600"/>
            <a:ext cx="8610600" cy="6019800"/>
          </a:xfrm>
        </p:spPr>
        <p:txBody>
          <a:bodyPr/>
          <a:lstStyle/>
          <a:p>
            <a:pPr eaLnBrk="1" hangingPunct="1"/>
            <a:r>
              <a:rPr lang="en-US" sz="4000" b="1" smtClean="0">
                <a:solidFill>
                  <a:schemeClr val="bg1"/>
                </a:solidFill>
                <a:latin typeface="Arial" charset="0"/>
              </a:rPr>
              <a:t>“In New York there should be several small companies established, and workers should be sent out.  It does not follow that because a man is not ordained as a preacher he cannot work for God.  Let such ones as these be taught how to work, then let them go out to labor.  On returning, let them tell what they</a:t>
            </a:r>
          </a:p>
        </p:txBody>
      </p:sp>
    </p:spTree>
  </p:cSld>
  <p:clrMapOvr>
    <a:masterClrMapping/>
  </p:clrMapOvr>
  <p:transition>
    <p:checker/>
  </p:transition>
</p:sld>
</file>

<file path=ppt/slides/slide2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28600" y="228600"/>
            <a:ext cx="8610600" cy="6019800"/>
          </a:xfrm>
        </p:spPr>
        <p:txBody>
          <a:bodyPr/>
          <a:lstStyle/>
          <a:p>
            <a:pPr eaLnBrk="1" hangingPunct="1"/>
            <a:r>
              <a:rPr lang="en-US" sz="4000" b="1" smtClean="0">
                <a:solidFill>
                  <a:schemeClr val="bg1"/>
                </a:solidFill>
                <a:latin typeface="Arial" charset="0"/>
              </a:rPr>
              <a:t>have done.  Let them praise the Lord for His blessing, and then go out again.  Encourage them.  A few words of encouragement will be an inspiration to them.” </a:t>
            </a:r>
            <a:r>
              <a:rPr lang="en-US" sz="2800" b="1" smtClean="0">
                <a:solidFill>
                  <a:schemeClr val="bg1"/>
                </a:solidFill>
                <a:latin typeface="Arial" charset="0"/>
              </a:rPr>
              <a:t>Evangelism. 389.</a:t>
            </a:r>
          </a:p>
        </p:txBody>
      </p:sp>
    </p:spTree>
  </p:cSld>
  <p:clrMapOvr>
    <a:masterClrMapping/>
  </p:clrMapOvr>
  <p:transition>
    <p:checker/>
  </p:transition>
</p:sld>
</file>

<file path=ppt/slides/slide20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49186" name="Object 3"/>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49187" name="Slide" r:id="rId4" imgW="4572000" imgH="3429000" progId="PowerPoint.Slide.8">
                  <p:embed/>
                </p:oleObj>
              </mc:Choice>
              <mc:Fallback>
                <p:oleObj name="Slide" r:id="rId4" imgW="4572000" imgH="3429000"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0210" name="Object 2"/>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50211"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00"/>
            </a:gs>
            <a:gs pos="50000">
              <a:schemeClr val="tx1"/>
            </a:gs>
            <a:gs pos="100000">
              <a:srgbClr val="CC0000"/>
            </a:gs>
          </a:gsLst>
          <a:lin ang="2700000" scaled="1"/>
        </a:gradFill>
        <a:effectLst/>
      </p:bgPr>
    </p:bg>
    <p:spTree>
      <p:nvGrpSpPr>
        <p:cNvPr id="1" name=""/>
        <p:cNvGrpSpPr/>
        <p:nvPr/>
      </p:nvGrpSpPr>
      <p:grpSpPr>
        <a:xfrm>
          <a:off x="0" y="0"/>
          <a:ext cx="0" cy="0"/>
          <a:chOff x="0" y="0"/>
          <a:chExt cx="0" cy="0"/>
        </a:xfrm>
      </p:grpSpPr>
      <p:graphicFrame>
        <p:nvGraphicFramePr>
          <p:cNvPr id="158722" name="Object 2"/>
          <p:cNvGraphicFramePr>
            <a:graphicFrameLocks noChangeAspect="1"/>
          </p:cNvGraphicFramePr>
          <p:nvPr/>
        </p:nvGraphicFramePr>
        <p:xfrm>
          <a:off x="1404938" y="952500"/>
          <a:ext cx="6334125" cy="4953000"/>
        </p:xfrm>
        <a:graphic>
          <a:graphicData uri="http://schemas.openxmlformats.org/presentationml/2006/ole">
            <mc:AlternateContent xmlns:mc="http://schemas.openxmlformats.org/markup-compatibility/2006">
              <mc:Choice xmlns:v="urn:schemas-microsoft-com:vml" Requires="v">
                <p:oleObj spid="_x0000_s158723" name="Drawing" r:id="rId3" imgW="6334200" imgH="4952880" progId="WPDraw30.Drawing">
                  <p:embed/>
                </p:oleObj>
              </mc:Choice>
              <mc:Fallback>
                <p:oleObj name="Drawing" r:id="rId3" imgW="6334200" imgH="495288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952500"/>
                        <a:ext cx="63341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d"/>
  </p:transition>
</p:sld>
</file>

<file path=ppt/slides/slide2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1234" name="Object 2"/>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51235"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2258" name="Object 2"/>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52259"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3282" name="Object 2"/>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53283"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4306" name="Object 2"/>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54307"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5330" name="Object 2"/>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55331"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6354" name="Object 2"/>
          <p:cNvGraphicFramePr>
            <a:graphicFrameLocks noChangeAspect="1"/>
          </p:cNvGraphicFramePr>
          <p:nvPr>
            <p:ph type="title"/>
          </p:nvPr>
        </p:nvGraphicFramePr>
        <p:xfrm>
          <a:off x="520700" y="228600"/>
          <a:ext cx="8026400" cy="6019800"/>
        </p:xfrm>
        <a:graphic>
          <a:graphicData uri="http://schemas.openxmlformats.org/presentationml/2006/ole">
            <mc:AlternateContent xmlns:mc="http://schemas.openxmlformats.org/markup-compatibility/2006">
              <mc:Choice xmlns:v="urn:schemas-microsoft-com:vml" Requires="v">
                <p:oleObj spid="_x0000_s356355"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57378" name="Object 2"/>
          <p:cNvGraphicFramePr>
            <a:graphicFrameLocks noChangeAspect="1"/>
          </p:cNvGraphicFramePr>
          <p:nvPr>
            <p:ph type="title"/>
          </p:nvPr>
        </p:nvGraphicFramePr>
        <p:xfrm>
          <a:off x="520700" y="228600"/>
          <a:ext cx="8024813" cy="6019800"/>
        </p:xfrm>
        <a:graphic>
          <a:graphicData uri="http://schemas.openxmlformats.org/presentationml/2006/ole">
            <mc:AlternateContent xmlns:mc="http://schemas.openxmlformats.org/markup-compatibility/2006">
              <mc:Choice xmlns:v="urn:schemas-microsoft-com:vml" Requires="v">
                <p:oleObj spid="_x0000_s357379" name="Slide" r:id="rId4" imgW="4560888" imgH="3421063" progId="PowerPoint.Slide.8">
                  <p:embed/>
                </p:oleObj>
              </mc:Choice>
              <mc:Fallback>
                <p:oleObj name="Slide" r:id="rId4" imgW="4560888" imgH="3421063"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8600"/>
                        <a:ext cx="8024813"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chemeClr val="tx1"/>
            </a:gs>
            <a:gs pos="100000">
              <a:srgbClr val="CC0099"/>
            </a:gs>
          </a:gsLst>
          <a:lin ang="18900000" scaled="1"/>
        </a:gradFill>
        <a:effectLst/>
      </p:bgPr>
    </p:bg>
    <p:spTree>
      <p:nvGrpSpPr>
        <p:cNvPr id="1" name=""/>
        <p:cNvGrpSpPr/>
        <p:nvPr/>
      </p:nvGrpSpPr>
      <p:grpSpPr>
        <a:xfrm>
          <a:off x="0" y="0"/>
          <a:ext cx="0" cy="0"/>
          <a:chOff x="0" y="0"/>
          <a:chExt cx="0" cy="0"/>
        </a:xfrm>
      </p:grpSpPr>
      <p:graphicFrame>
        <p:nvGraphicFramePr>
          <p:cNvPr id="159746" name="Object 1024"/>
          <p:cNvGraphicFramePr>
            <a:graphicFrameLocks noChangeAspect="1"/>
          </p:cNvGraphicFramePr>
          <p:nvPr/>
        </p:nvGraphicFramePr>
        <p:xfrm>
          <a:off x="776288" y="690563"/>
          <a:ext cx="7591425" cy="5476875"/>
        </p:xfrm>
        <a:graphic>
          <a:graphicData uri="http://schemas.openxmlformats.org/presentationml/2006/ole">
            <mc:AlternateContent xmlns:mc="http://schemas.openxmlformats.org/markup-compatibility/2006">
              <mc:Choice xmlns:v="urn:schemas-microsoft-com:vml" Requires="v">
                <p:oleObj spid="_x0000_s159747" name="Drawing" r:id="rId3" imgW="7591320" imgH="5477040" progId="WPDraw30.Drawing">
                  <p:embed/>
                </p:oleObj>
              </mc:Choice>
              <mc:Fallback>
                <p:oleObj name="Drawing" r:id="rId3" imgW="7591320" imgH="547704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690563"/>
                        <a:ext cx="759142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00"/>
            </a:gs>
            <a:gs pos="50000">
              <a:schemeClr val="accent2"/>
            </a:gs>
            <a:gs pos="100000">
              <a:srgbClr val="003300"/>
            </a:gs>
          </a:gsLst>
          <a:lin ang="5400000" scaled="1"/>
        </a:gradFill>
        <a:effectLst/>
      </p:bgPr>
    </p:bg>
    <p:spTree>
      <p:nvGrpSpPr>
        <p:cNvPr id="1" name=""/>
        <p:cNvGrpSpPr/>
        <p:nvPr/>
      </p:nvGrpSpPr>
      <p:grpSpPr>
        <a:xfrm>
          <a:off x="0" y="0"/>
          <a:ext cx="0" cy="0"/>
          <a:chOff x="0" y="0"/>
          <a:chExt cx="0" cy="0"/>
        </a:xfrm>
      </p:grpSpPr>
      <p:graphicFrame>
        <p:nvGraphicFramePr>
          <p:cNvPr id="160770" name="Object 1024"/>
          <p:cNvGraphicFramePr>
            <a:graphicFrameLocks noChangeAspect="1"/>
          </p:cNvGraphicFramePr>
          <p:nvPr/>
        </p:nvGraphicFramePr>
        <p:xfrm>
          <a:off x="681038" y="1419225"/>
          <a:ext cx="7781925" cy="4019550"/>
        </p:xfrm>
        <a:graphic>
          <a:graphicData uri="http://schemas.openxmlformats.org/presentationml/2006/ole">
            <mc:AlternateContent xmlns:mc="http://schemas.openxmlformats.org/markup-compatibility/2006">
              <mc:Choice xmlns:v="urn:schemas-microsoft-com:vml" Requires="v">
                <p:oleObj spid="_x0000_s160771" name="Drawing" r:id="rId3" imgW="7781760" imgH="4019400" progId="WPDraw30.Drawing">
                  <p:embed/>
                </p:oleObj>
              </mc:Choice>
              <mc:Fallback>
                <p:oleObj name="Drawing" r:id="rId3" imgW="7781760" imgH="401940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419225"/>
                        <a:ext cx="77819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61794" name="Object 1024"/>
          <p:cNvGraphicFramePr>
            <a:graphicFrameLocks noChangeAspect="1"/>
          </p:cNvGraphicFramePr>
          <p:nvPr/>
        </p:nvGraphicFramePr>
        <p:xfrm>
          <a:off x="638175" y="1676400"/>
          <a:ext cx="7867650" cy="3186113"/>
        </p:xfrm>
        <a:graphic>
          <a:graphicData uri="http://schemas.openxmlformats.org/presentationml/2006/ole">
            <mc:AlternateContent xmlns:mc="http://schemas.openxmlformats.org/markup-compatibility/2006">
              <mc:Choice xmlns:v="urn:schemas-microsoft-com:vml" Requires="v">
                <p:oleObj spid="_x0000_s161795" name="Drawing" r:id="rId4" imgW="7867800" imgH="2867040" progId="WPDraw30.Drawing">
                  <p:embed/>
                </p:oleObj>
              </mc:Choice>
              <mc:Fallback>
                <p:oleObj name="Drawing" r:id="rId4" imgW="7867800" imgH="2867040" progId="WPDraw30.Drawing">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1676400"/>
                        <a:ext cx="7867650"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62818" name="Object 1024"/>
          <p:cNvGraphicFramePr>
            <a:graphicFrameLocks noChangeAspect="1"/>
          </p:cNvGraphicFramePr>
          <p:nvPr/>
        </p:nvGraphicFramePr>
        <p:xfrm>
          <a:off x="1566863" y="2566988"/>
          <a:ext cx="6010275" cy="1724025"/>
        </p:xfrm>
        <a:graphic>
          <a:graphicData uri="http://schemas.openxmlformats.org/presentationml/2006/ole">
            <mc:AlternateContent xmlns:mc="http://schemas.openxmlformats.org/markup-compatibility/2006">
              <mc:Choice xmlns:v="urn:schemas-microsoft-com:vml" Requires="v">
                <p:oleObj spid="_x0000_s162819" name="Drawing" r:id="rId4" imgW="6010200" imgH="1724040" progId="WPDraw30.Drawing">
                  <p:embed/>
                </p:oleObj>
              </mc:Choice>
              <mc:Fallback>
                <p:oleObj name="Drawing" r:id="rId4" imgW="6010200" imgH="1724040" progId="WPDraw30.Drawing">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2566988"/>
                        <a:ext cx="60102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50000">
              <a:srgbClr val="FFCCFF"/>
            </a:gs>
            <a:gs pos="100000">
              <a:srgbClr val="FF99FF"/>
            </a:gs>
          </a:gsLst>
          <a:lin ang="0" scaled="1"/>
        </a:gradFill>
        <a:effectLst/>
      </p:bgPr>
    </p:bg>
    <p:spTree>
      <p:nvGrpSpPr>
        <p:cNvPr id="1" name=""/>
        <p:cNvGrpSpPr/>
        <p:nvPr/>
      </p:nvGrpSpPr>
      <p:grpSpPr>
        <a:xfrm>
          <a:off x="0" y="0"/>
          <a:ext cx="0" cy="0"/>
          <a:chOff x="0" y="0"/>
          <a:chExt cx="0" cy="0"/>
        </a:xfrm>
      </p:grpSpPr>
      <p:graphicFrame>
        <p:nvGraphicFramePr>
          <p:cNvPr id="163842" name="Object 1024"/>
          <p:cNvGraphicFramePr>
            <a:graphicFrameLocks noChangeAspect="1"/>
          </p:cNvGraphicFramePr>
          <p:nvPr/>
        </p:nvGraphicFramePr>
        <p:xfrm>
          <a:off x="1147763" y="2176463"/>
          <a:ext cx="6848475" cy="2505075"/>
        </p:xfrm>
        <a:graphic>
          <a:graphicData uri="http://schemas.openxmlformats.org/presentationml/2006/ole">
            <mc:AlternateContent xmlns:mc="http://schemas.openxmlformats.org/markup-compatibility/2006">
              <mc:Choice xmlns:v="urn:schemas-microsoft-com:vml" Requires="v">
                <p:oleObj spid="_x0000_s163843" name="Drawing" r:id="rId3" imgW="6848640" imgH="2505240" progId="WPDraw30.Drawing">
                  <p:embed/>
                </p:oleObj>
              </mc:Choice>
              <mc:Fallback>
                <p:oleObj name="Drawing" r:id="rId3" imgW="6848640" imgH="250524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2176463"/>
                        <a:ext cx="68484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64866" name="Object 1024"/>
          <p:cNvGraphicFramePr>
            <a:graphicFrameLocks noChangeAspect="1"/>
          </p:cNvGraphicFramePr>
          <p:nvPr/>
        </p:nvGraphicFramePr>
        <p:xfrm>
          <a:off x="785813" y="952500"/>
          <a:ext cx="7572375" cy="4953000"/>
        </p:xfrm>
        <a:graphic>
          <a:graphicData uri="http://schemas.openxmlformats.org/presentationml/2006/ole">
            <mc:AlternateContent xmlns:mc="http://schemas.openxmlformats.org/markup-compatibility/2006">
              <mc:Choice xmlns:v="urn:schemas-microsoft-com:vml" Requires="v">
                <p:oleObj spid="_x0000_s164867" name="Drawing" r:id="rId4" imgW="7572240" imgH="4952880" progId="WPDraw30.Drawing">
                  <p:embed/>
                </p:oleObj>
              </mc:Choice>
              <mc:Fallback>
                <p:oleObj name="Drawing" r:id="rId4" imgW="7572240" imgH="4952880" progId="WPDraw30.Drawing">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952500"/>
                        <a:ext cx="75723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u"/>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graphicFrame>
        <p:nvGraphicFramePr>
          <p:cNvPr id="165890" name="Object 2048"/>
          <p:cNvGraphicFramePr>
            <a:graphicFrameLocks noChangeAspect="1"/>
          </p:cNvGraphicFramePr>
          <p:nvPr/>
        </p:nvGraphicFramePr>
        <p:xfrm>
          <a:off x="609600" y="2024063"/>
          <a:ext cx="7924800" cy="2809875"/>
        </p:xfrm>
        <a:graphic>
          <a:graphicData uri="http://schemas.openxmlformats.org/presentationml/2006/ole">
            <mc:AlternateContent xmlns:mc="http://schemas.openxmlformats.org/markup-compatibility/2006">
              <mc:Choice xmlns:v="urn:schemas-microsoft-com:vml" Requires="v">
                <p:oleObj spid="_x0000_s165891" name="Drawing" r:id="rId3" imgW="7924680" imgH="2809800" progId="WPDraw30.Drawing">
                  <p:embed/>
                </p:oleObj>
              </mc:Choice>
              <mc:Fallback>
                <p:oleObj name="Drawing" r:id="rId3" imgW="7924680" imgH="2809800" progId="WPDraw30.Drawing">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24063"/>
                        <a:ext cx="79248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solidFill>
                  <a:schemeClr val="bg1"/>
                </a:solidFill>
                <a:latin typeface="Comic Sans MS" pitchFamily="66" charset="0"/>
              </a:rPr>
              <a:t>What does this passion of God for the lost mean to us?</a:t>
            </a:r>
          </a:p>
        </p:txBody>
      </p:sp>
      <p:sp>
        <p:nvSpPr>
          <p:cNvPr id="122883" name="Rectangle 3"/>
          <p:cNvSpPr>
            <a:spLocks noGrp="1" noChangeArrowheads="1"/>
          </p:cNvSpPr>
          <p:nvPr>
            <p:ph type="body" idx="1"/>
          </p:nvPr>
        </p:nvSpPr>
        <p:spPr/>
        <p:txBody>
          <a:bodyPr/>
          <a:lstStyle/>
          <a:p>
            <a:pPr eaLnBrk="1" hangingPunct="1">
              <a:lnSpc>
                <a:spcPct val="90000"/>
              </a:lnSpc>
            </a:pPr>
            <a:r>
              <a:rPr lang="en-US" sz="3600" smtClean="0">
                <a:solidFill>
                  <a:srgbClr val="FFFF99"/>
                </a:solidFill>
                <a:latin typeface="Arial" charset="0"/>
              </a:rPr>
              <a:t>It should move our hearts as it does God’s heart.</a:t>
            </a:r>
          </a:p>
          <a:p>
            <a:pPr eaLnBrk="1" hangingPunct="1">
              <a:lnSpc>
                <a:spcPct val="90000"/>
              </a:lnSpc>
            </a:pPr>
            <a:r>
              <a:rPr lang="en-US" sz="3600" smtClean="0">
                <a:solidFill>
                  <a:srgbClr val="FFFF99"/>
                </a:solidFill>
                <a:latin typeface="Arial" charset="0"/>
              </a:rPr>
              <a:t>Finding lost people should be the top priority of the church.</a:t>
            </a:r>
          </a:p>
          <a:p>
            <a:pPr eaLnBrk="1" hangingPunct="1">
              <a:lnSpc>
                <a:spcPct val="90000"/>
              </a:lnSpc>
            </a:pPr>
            <a:r>
              <a:rPr lang="en-US" sz="3600" smtClean="0">
                <a:solidFill>
                  <a:srgbClr val="FFFF99"/>
                </a:solidFill>
                <a:latin typeface="Arial" charset="0"/>
              </a:rPr>
              <a:t>The church must be more concerned about the harvest than about existing Christians.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1143000"/>
            <a:ext cx="8515350" cy="1219200"/>
          </a:xfrm>
          <a:prstGeom prst="rect">
            <a:avLst/>
          </a:prstGeom>
          <a:noFill/>
          <a:ln w="9525">
            <a:noFill/>
            <a:miter lim="800000"/>
            <a:headEnd/>
            <a:tailEnd/>
          </a:ln>
          <a:effectLst/>
        </p:spPr>
        <p:txBody>
          <a:bodyPr anchor="ctr"/>
          <a:lstStyle/>
          <a:p>
            <a:pPr algn="ctr">
              <a:defRPr/>
            </a:pPr>
            <a:r>
              <a:rPr lang="en-US" sz="4000" b="1">
                <a:solidFill>
                  <a:srgbClr val="000000"/>
                </a:solidFill>
                <a:effectLst>
                  <a:outerShdw blurRad="38100" dist="38100" dir="2700000" algn="tl">
                    <a:srgbClr val="FFFFFF"/>
                  </a:outerShdw>
                </a:effectLst>
              </a:rPr>
              <a:t>Basic Function of</a:t>
            </a:r>
            <a:br>
              <a:rPr lang="en-US" sz="4000" b="1">
                <a:solidFill>
                  <a:srgbClr val="000000"/>
                </a:solidFill>
                <a:effectLst>
                  <a:outerShdw blurRad="38100" dist="38100" dir="2700000" algn="tl">
                    <a:srgbClr val="FFFFFF"/>
                  </a:outerShdw>
                </a:effectLst>
              </a:rPr>
            </a:br>
            <a:r>
              <a:rPr lang="en-US" sz="4000" b="1">
                <a:solidFill>
                  <a:srgbClr val="000000"/>
                </a:solidFill>
                <a:effectLst>
                  <a:outerShdw blurRad="38100" dist="38100" dir="2700000" algn="tl">
                    <a:srgbClr val="FFFFFF"/>
                  </a:outerShdw>
                </a:effectLst>
              </a:rPr>
              <a:t>Old Testament Church</a:t>
            </a:r>
          </a:p>
        </p:txBody>
      </p:sp>
      <p:sp>
        <p:nvSpPr>
          <p:cNvPr id="4099" name="Rectangle 3"/>
          <p:cNvSpPr>
            <a:spLocks noChangeArrowheads="1"/>
          </p:cNvSpPr>
          <p:nvPr/>
        </p:nvSpPr>
        <p:spPr bwMode="auto">
          <a:xfrm>
            <a:off x="685800" y="3886200"/>
            <a:ext cx="8229600" cy="838200"/>
          </a:xfrm>
          <a:prstGeom prst="rect">
            <a:avLst/>
          </a:prstGeom>
          <a:noFill/>
          <a:ln w="9525">
            <a:noFill/>
            <a:miter lim="800000"/>
            <a:headEnd/>
            <a:tailEnd/>
          </a:ln>
          <a:effectLst/>
        </p:spPr>
        <p:txBody>
          <a:bodyPr/>
          <a:lstStyle/>
          <a:p>
            <a:pPr marL="609600" indent="-609600">
              <a:spcBef>
                <a:spcPct val="20000"/>
              </a:spcBef>
              <a:defRPr/>
            </a:pPr>
            <a:r>
              <a:rPr lang="en-US" sz="3800" b="1">
                <a:solidFill>
                  <a:srgbClr val="000000"/>
                </a:solidFill>
                <a:effectLst>
                  <a:outerShdw blurRad="38100" dist="38100" dir="2700000" algn="tl">
                    <a:srgbClr val="FFFFFF"/>
                  </a:outerShdw>
                </a:effectLst>
                <a:sym typeface="Wingdings 2" pitchFamily="18" charset="2"/>
              </a:rPr>
              <a:t>	To nurture a community of faith.</a:t>
            </a: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mtClean="0">
                <a:solidFill>
                  <a:schemeClr val="bg1"/>
                </a:solidFill>
                <a:latin typeface="Comic Sans MS" pitchFamily="66" charset="0"/>
              </a:rPr>
              <a:t>Passion of God for the lost (cont.)</a:t>
            </a:r>
          </a:p>
        </p:txBody>
      </p:sp>
      <p:sp>
        <p:nvSpPr>
          <p:cNvPr id="123907" name="Rectangle 3"/>
          <p:cNvSpPr>
            <a:spLocks noGrp="1" noChangeArrowheads="1"/>
          </p:cNvSpPr>
          <p:nvPr>
            <p:ph type="body" idx="1"/>
          </p:nvPr>
        </p:nvSpPr>
        <p:spPr/>
        <p:txBody>
          <a:bodyPr/>
          <a:lstStyle/>
          <a:p>
            <a:pPr eaLnBrk="1" hangingPunct="1">
              <a:lnSpc>
                <a:spcPct val="90000"/>
              </a:lnSpc>
            </a:pPr>
            <a:r>
              <a:rPr lang="en-US" sz="4000" smtClean="0">
                <a:solidFill>
                  <a:srgbClr val="FFFF99"/>
                </a:solidFill>
                <a:latin typeface="Arial" charset="0"/>
              </a:rPr>
              <a:t>The church must be willing to sacrifice its own comfort for the sake of reaching the lost.</a:t>
            </a:r>
          </a:p>
          <a:p>
            <a:pPr eaLnBrk="1" hangingPunct="1">
              <a:lnSpc>
                <a:spcPct val="90000"/>
              </a:lnSpc>
            </a:pPr>
            <a:r>
              <a:rPr lang="en-US" sz="4000" smtClean="0">
                <a:solidFill>
                  <a:srgbClr val="FFFF99"/>
                </a:solidFill>
                <a:latin typeface="Arial" charset="0"/>
              </a:rPr>
              <a:t>The resources of the church – time, talent, and treasure – must be devoted to the priority of God for the harvest.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solidFill>
                  <a:schemeClr val="bg1"/>
                </a:solidFill>
                <a:latin typeface="Comic Sans MS" pitchFamily="66" charset="0"/>
              </a:rPr>
              <a:t>Passion of God for the lost (cont.)</a:t>
            </a:r>
          </a:p>
        </p:txBody>
      </p:sp>
      <p:sp>
        <p:nvSpPr>
          <p:cNvPr id="124931" name="Rectangle 3"/>
          <p:cNvSpPr>
            <a:spLocks noGrp="1" noChangeArrowheads="1"/>
          </p:cNvSpPr>
          <p:nvPr>
            <p:ph type="body" idx="1"/>
          </p:nvPr>
        </p:nvSpPr>
        <p:spPr/>
        <p:txBody>
          <a:bodyPr/>
          <a:lstStyle/>
          <a:p>
            <a:pPr eaLnBrk="1" hangingPunct="1">
              <a:lnSpc>
                <a:spcPct val="90000"/>
              </a:lnSpc>
            </a:pPr>
            <a:r>
              <a:rPr lang="en-US" sz="4000" smtClean="0">
                <a:solidFill>
                  <a:srgbClr val="FFFF99"/>
                </a:solidFill>
                <a:latin typeface="Arial" charset="0"/>
              </a:rPr>
              <a:t>Caring for existing Christians must not consume so many of the resources of the church.</a:t>
            </a:r>
          </a:p>
          <a:p>
            <a:pPr eaLnBrk="1" hangingPunct="1">
              <a:lnSpc>
                <a:spcPct val="90000"/>
              </a:lnSpc>
            </a:pPr>
            <a:r>
              <a:rPr lang="en-US" sz="4000" smtClean="0">
                <a:solidFill>
                  <a:srgbClr val="FFFF99"/>
                </a:solidFill>
                <a:latin typeface="Arial" charset="0"/>
              </a:rPr>
              <a:t>The planting of vast numbers of new churches to reach the harvest, not just to redistribute the saints.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304800"/>
            <a:ext cx="7772400" cy="1143000"/>
          </a:xfrm>
          <a:effectLst>
            <a:outerShdw dist="35921" dir="2700000" algn="ctr" rotWithShape="0">
              <a:schemeClr val="bg2"/>
            </a:outerShdw>
          </a:effectLst>
        </p:spPr>
        <p:txBody>
          <a:bodyPr/>
          <a:lstStyle/>
          <a:p>
            <a:pPr eaLnBrk="1" hangingPunct="1"/>
            <a:r>
              <a:rPr lang="en-US" sz="3400" b="1" smtClean="0">
                <a:solidFill>
                  <a:schemeClr val="bg1"/>
                </a:solidFill>
                <a:latin typeface="Arial" charset="0"/>
              </a:rPr>
              <a:t>Relationship Between World Church and Sabbath School Membership and Attendance</a:t>
            </a:r>
          </a:p>
        </p:txBody>
      </p:sp>
      <p:graphicFrame>
        <p:nvGraphicFramePr>
          <p:cNvPr id="169987" name="Object 3"/>
          <p:cNvGraphicFramePr>
            <a:graphicFrameLocks noChangeAspect="1"/>
          </p:cNvGraphicFramePr>
          <p:nvPr>
            <p:ph type="chart" idx="1"/>
          </p:nvPr>
        </p:nvGraphicFramePr>
        <p:xfrm>
          <a:off x="457200" y="1447800"/>
          <a:ext cx="8291513" cy="5140325"/>
        </p:xfrm>
        <a:graphic>
          <a:graphicData uri="http://schemas.openxmlformats.org/presentationml/2006/ole">
            <mc:AlternateContent xmlns:mc="http://schemas.openxmlformats.org/markup-compatibility/2006">
              <mc:Choice xmlns:v="urn:schemas-microsoft-com:vml" Requires="v">
                <p:oleObj spid="_x0000_s169988" name="Chart" r:id="rId3" imgW="8220313" imgH="5096113" progId="MSGraph.Chart.8">
                  <p:embed followColorScheme="full"/>
                </p:oleObj>
              </mc:Choice>
              <mc:Fallback>
                <p:oleObj name="Chart" r:id="rId3" imgW="8220313" imgH="5096113"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829151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1010" name="Text Box 3"/>
          <p:cNvSpPr txBox="1">
            <a:spLocks noChangeArrowheads="1"/>
          </p:cNvSpPr>
          <p:nvPr/>
        </p:nvSpPr>
        <p:spPr bwMode="auto">
          <a:xfrm>
            <a:off x="762000" y="609600"/>
            <a:ext cx="77882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000" b="1">
                <a:solidFill>
                  <a:srgbClr val="FFFF66"/>
                </a:solidFill>
                <a:latin typeface="Arial" charset="0"/>
              </a:rPr>
              <a:t>THE FIVE “ALLS”</a:t>
            </a:r>
          </a:p>
        </p:txBody>
      </p:sp>
      <p:sp>
        <p:nvSpPr>
          <p:cNvPr id="52228" name="Text Box 4"/>
          <p:cNvSpPr txBox="1">
            <a:spLocks noChangeArrowheads="1"/>
          </p:cNvSpPr>
          <p:nvPr/>
        </p:nvSpPr>
        <p:spPr bwMode="auto">
          <a:xfrm>
            <a:off x="1066800" y="1828800"/>
            <a:ext cx="78486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WP IconicSymbolsA" pitchFamily="2" charset="2"/>
              </a:rPr>
              <a:t>e</a:t>
            </a:r>
            <a:r>
              <a:rPr lang="en-US" sz="3600" b="1">
                <a:solidFill>
                  <a:srgbClr val="FFFF99"/>
                </a:solidFill>
                <a:latin typeface="Arial" charset="0"/>
              </a:rPr>
              <a:t>  All authority</a:t>
            </a:r>
          </a:p>
        </p:txBody>
      </p:sp>
      <p:sp>
        <p:nvSpPr>
          <p:cNvPr id="52230" name="Text Box 6"/>
          <p:cNvSpPr txBox="1">
            <a:spLocks noChangeArrowheads="1"/>
          </p:cNvSpPr>
          <p:nvPr/>
        </p:nvSpPr>
        <p:spPr bwMode="auto">
          <a:xfrm>
            <a:off x="1066800" y="2667000"/>
            <a:ext cx="78486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WP IconicSymbolsA" pitchFamily="2" charset="2"/>
              </a:rPr>
              <a:t>e</a:t>
            </a:r>
            <a:r>
              <a:rPr lang="en-US" sz="3600" b="1">
                <a:solidFill>
                  <a:srgbClr val="FFFF99"/>
                </a:solidFill>
                <a:latin typeface="Arial" charset="0"/>
              </a:rPr>
              <a:t>  All nations</a:t>
            </a:r>
          </a:p>
        </p:txBody>
      </p:sp>
      <p:sp>
        <p:nvSpPr>
          <p:cNvPr id="52231" name="Text Box 7"/>
          <p:cNvSpPr txBox="1">
            <a:spLocks noChangeArrowheads="1"/>
          </p:cNvSpPr>
          <p:nvPr/>
        </p:nvSpPr>
        <p:spPr bwMode="auto">
          <a:xfrm>
            <a:off x="1066800" y="3505200"/>
            <a:ext cx="78486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WP IconicSymbolsA" pitchFamily="2" charset="2"/>
              </a:rPr>
              <a:t>e</a:t>
            </a:r>
            <a:r>
              <a:rPr lang="en-US" sz="3600" b="1">
                <a:solidFill>
                  <a:srgbClr val="FFFF99"/>
                </a:solidFill>
                <a:latin typeface="Arial" charset="0"/>
              </a:rPr>
              <a:t>  “Into the name of all of God”</a:t>
            </a:r>
          </a:p>
        </p:txBody>
      </p:sp>
      <p:sp>
        <p:nvSpPr>
          <p:cNvPr id="52232" name="Text Box 8"/>
          <p:cNvSpPr txBox="1">
            <a:spLocks noChangeArrowheads="1"/>
          </p:cNvSpPr>
          <p:nvPr/>
        </p:nvSpPr>
        <p:spPr bwMode="auto">
          <a:xfrm>
            <a:off x="1066800" y="5334000"/>
            <a:ext cx="78486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WP IconicSymbolsA" pitchFamily="2" charset="2"/>
              </a:rPr>
              <a:t>e</a:t>
            </a:r>
            <a:r>
              <a:rPr lang="en-US" sz="3600" b="1">
                <a:solidFill>
                  <a:srgbClr val="FFFF99"/>
                </a:solidFill>
                <a:latin typeface="Arial" charset="0"/>
              </a:rPr>
              <a:t>  “With you all the days”</a:t>
            </a:r>
          </a:p>
        </p:txBody>
      </p:sp>
      <p:sp>
        <p:nvSpPr>
          <p:cNvPr id="52233" name="Text Box 9"/>
          <p:cNvSpPr txBox="1">
            <a:spLocks noChangeArrowheads="1"/>
          </p:cNvSpPr>
          <p:nvPr/>
        </p:nvSpPr>
        <p:spPr bwMode="auto">
          <a:xfrm>
            <a:off x="1066800" y="4419600"/>
            <a:ext cx="78486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WP IconicSymbolsA" pitchFamily="2" charset="2"/>
              </a:rPr>
              <a:t>e</a:t>
            </a:r>
            <a:r>
              <a:rPr lang="en-US" sz="3600" b="1">
                <a:solidFill>
                  <a:srgbClr val="FFFF99"/>
                </a:solidFill>
                <a:latin typeface="Arial" charset="0"/>
              </a:rPr>
              <a:t>  “All that I commanded you”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linds(horizontal)">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30"/>
                                        </p:tgtEl>
                                        <p:attrNameLst>
                                          <p:attrName>style.visibility</p:attrName>
                                        </p:attrNameLst>
                                      </p:cBhvr>
                                      <p:to>
                                        <p:strVal val="visible"/>
                                      </p:to>
                                    </p:set>
                                    <p:animEffect transition="in" filter="blinds(horizontal)">
                                      <p:cBhvr>
                                        <p:cTn id="12" dur="500"/>
                                        <p:tgtEl>
                                          <p:spTgt spid="52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31"/>
                                        </p:tgtEl>
                                        <p:attrNameLst>
                                          <p:attrName>style.visibility</p:attrName>
                                        </p:attrNameLst>
                                      </p:cBhvr>
                                      <p:to>
                                        <p:strVal val="visible"/>
                                      </p:to>
                                    </p:set>
                                    <p:animEffect transition="in" filter="blinds(horizontal)">
                                      <p:cBhvr>
                                        <p:cTn id="17" dur="500"/>
                                        <p:tgtEl>
                                          <p:spTgt spid="522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233"/>
                                        </p:tgtEl>
                                        <p:attrNameLst>
                                          <p:attrName>style.visibility</p:attrName>
                                        </p:attrNameLst>
                                      </p:cBhvr>
                                      <p:to>
                                        <p:strVal val="visible"/>
                                      </p:to>
                                    </p:set>
                                    <p:animEffect transition="in" filter="blinds(horizontal)">
                                      <p:cBhvr>
                                        <p:cTn id="22" dur="500"/>
                                        <p:tgtEl>
                                          <p:spTgt spid="522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232"/>
                                        </p:tgtEl>
                                        <p:attrNameLst>
                                          <p:attrName>style.visibility</p:attrName>
                                        </p:attrNameLst>
                                      </p:cBhvr>
                                      <p:to>
                                        <p:strVal val="visible"/>
                                      </p:to>
                                    </p:set>
                                    <p:animEffect transition="in" filter="blinds(horizontal)">
                                      <p:cBhvr>
                                        <p:cTn id="27"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30" grpId="0" autoUpdateAnimBg="0"/>
      <p:bldP spid="52231" grpId="0" autoUpdateAnimBg="0"/>
      <p:bldP spid="52232" grpId="0" autoUpdateAnimBg="0"/>
      <p:bldP spid="5223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C001C"/>
            </a:gs>
            <a:gs pos="100000">
              <a:srgbClr val="3C003C"/>
            </a:gs>
          </a:gsLst>
          <a:lin ang="5400000" scaled="1"/>
        </a:grad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066800" y="1219200"/>
            <a:ext cx="7315200" cy="4486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FF"/>
                </a:solidFill>
                <a:latin typeface="Arial" charset="0"/>
              </a:rPr>
              <a:t>Disciple making is to be done in the context of “going” to the nations—a different paradigm than the OT where the nations were to come to Israel to learn of God.  Now the emphasis is to go, and in the process of going to make disciples.</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0" y="457200"/>
            <a:ext cx="9144000" cy="762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400" b="1">
                <a:solidFill>
                  <a:srgbClr val="663300"/>
                </a:solidFill>
                <a:latin typeface="Arial" charset="0"/>
              </a:rPr>
              <a:t>Focus of Great Commission:</a:t>
            </a:r>
          </a:p>
        </p:txBody>
      </p:sp>
      <p:sp>
        <p:nvSpPr>
          <p:cNvPr id="54275" name="Text Box 3"/>
          <p:cNvSpPr txBox="1">
            <a:spLocks noChangeArrowheads="1"/>
          </p:cNvSpPr>
          <p:nvPr/>
        </p:nvSpPr>
        <p:spPr bwMode="auto">
          <a:xfrm>
            <a:off x="0" y="1752600"/>
            <a:ext cx="91440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663300"/>
                </a:solidFill>
                <a:latin typeface="Arial" charset="0"/>
              </a:rPr>
              <a:t>Discipling</a:t>
            </a:r>
          </a:p>
        </p:txBody>
      </p:sp>
      <p:sp>
        <p:nvSpPr>
          <p:cNvPr id="54276" name="Text Box 4"/>
          <p:cNvSpPr txBox="1">
            <a:spLocks noChangeArrowheads="1"/>
          </p:cNvSpPr>
          <p:nvPr/>
        </p:nvSpPr>
        <p:spPr bwMode="auto">
          <a:xfrm>
            <a:off x="0" y="3733800"/>
            <a:ext cx="91440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663300"/>
                </a:solidFill>
                <a:latin typeface="Arial" charset="0"/>
              </a:rPr>
              <a:t>Teaching</a:t>
            </a:r>
          </a:p>
        </p:txBody>
      </p:sp>
      <p:sp>
        <p:nvSpPr>
          <p:cNvPr id="54277" name="Text Box 5"/>
          <p:cNvSpPr txBox="1">
            <a:spLocks noChangeArrowheads="1"/>
          </p:cNvSpPr>
          <p:nvPr/>
        </p:nvSpPr>
        <p:spPr bwMode="auto">
          <a:xfrm>
            <a:off x="0" y="2743200"/>
            <a:ext cx="91440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663300"/>
                </a:solidFill>
                <a:latin typeface="Arial" charset="0"/>
              </a:rPr>
              <a:t>Baptizing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1000" fill="hold"/>
                                        <p:tgtEl>
                                          <p:spTgt spid="54275"/>
                                        </p:tgtEl>
                                        <p:attrNameLst>
                                          <p:attrName>ppt_w</p:attrName>
                                        </p:attrNameLst>
                                      </p:cBhvr>
                                      <p:tavLst>
                                        <p:tav tm="0">
                                          <p:val>
                                            <p:fltVal val="0"/>
                                          </p:val>
                                        </p:tav>
                                        <p:tav tm="100000">
                                          <p:val>
                                            <p:strVal val="#ppt_w"/>
                                          </p:val>
                                        </p:tav>
                                      </p:tavLst>
                                    </p:anim>
                                    <p:anim calcmode="lin" valueType="num">
                                      <p:cBhvr>
                                        <p:cTn id="8" dur="1000" fill="hold"/>
                                        <p:tgtEl>
                                          <p:spTgt spid="54275"/>
                                        </p:tgtEl>
                                        <p:attrNameLst>
                                          <p:attrName>ppt_h</p:attrName>
                                        </p:attrNameLst>
                                      </p:cBhvr>
                                      <p:tavLst>
                                        <p:tav tm="0">
                                          <p:val>
                                            <p:fltVal val="0"/>
                                          </p:val>
                                        </p:tav>
                                        <p:tav tm="100000">
                                          <p:val>
                                            <p:strVal val="#ppt_h"/>
                                          </p:val>
                                        </p:tav>
                                      </p:tavLst>
                                    </p:anim>
                                    <p:anim calcmode="lin" valueType="num">
                                      <p:cBhvr>
                                        <p:cTn id="9" dur="1000" fill="hold"/>
                                        <p:tgtEl>
                                          <p:spTgt spid="542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4277"/>
                                        </p:tgtEl>
                                        <p:attrNameLst>
                                          <p:attrName>style.visibility</p:attrName>
                                        </p:attrNameLst>
                                      </p:cBhvr>
                                      <p:to>
                                        <p:strVal val="visible"/>
                                      </p:to>
                                    </p:set>
                                    <p:anim calcmode="lin" valueType="num">
                                      <p:cBhvr>
                                        <p:cTn id="15" dur="1000" fill="hold"/>
                                        <p:tgtEl>
                                          <p:spTgt spid="54277"/>
                                        </p:tgtEl>
                                        <p:attrNameLst>
                                          <p:attrName>ppt_w</p:attrName>
                                        </p:attrNameLst>
                                      </p:cBhvr>
                                      <p:tavLst>
                                        <p:tav tm="0">
                                          <p:val>
                                            <p:fltVal val="0"/>
                                          </p:val>
                                        </p:tav>
                                        <p:tav tm="100000">
                                          <p:val>
                                            <p:strVal val="#ppt_w"/>
                                          </p:val>
                                        </p:tav>
                                      </p:tavLst>
                                    </p:anim>
                                    <p:anim calcmode="lin" valueType="num">
                                      <p:cBhvr>
                                        <p:cTn id="16" dur="1000" fill="hold"/>
                                        <p:tgtEl>
                                          <p:spTgt spid="54277"/>
                                        </p:tgtEl>
                                        <p:attrNameLst>
                                          <p:attrName>ppt_h</p:attrName>
                                        </p:attrNameLst>
                                      </p:cBhvr>
                                      <p:tavLst>
                                        <p:tav tm="0">
                                          <p:val>
                                            <p:fltVal val="0"/>
                                          </p:val>
                                        </p:tav>
                                        <p:tav tm="100000">
                                          <p:val>
                                            <p:strVal val="#ppt_h"/>
                                          </p:val>
                                        </p:tav>
                                      </p:tavLst>
                                    </p:anim>
                                    <p:anim calcmode="lin" valueType="num">
                                      <p:cBhvr>
                                        <p:cTn id="17" dur="1000" fill="hold"/>
                                        <p:tgtEl>
                                          <p:spTgt spid="5427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42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4276"/>
                                        </p:tgtEl>
                                        <p:attrNameLst>
                                          <p:attrName>style.visibility</p:attrName>
                                        </p:attrNameLst>
                                      </p:cBhvr>
                                      <p:to>
                                        <p:strVal val="visible"/>
                                      </p:to>
                                    </p:set>
                                    <p:anim calcmode="lin" valueType="num">
                                      <p:cBhvr>
                                        <p:cTn id="23" dur="1000" fill="hold"/>
                                        <p:tgtEl>
                                          <p:spTgt spid="54276"/>
                                        </p:tgtEl>
                                        <p:attrNameLst>
                                          <p:attrName>ppt_w</p:attrName>
                                        </p:attrNameLst>
                                      </p:cBhvr>
                                      <p:tavLst>
                                        <p:tav tm="0">
                                          <p:val>
                                            <p:fltVal val="0"/>
                                          </p:val>
                                        </p:tav>
                                        <p:tav tm="100000">
                                          <p:val>
                                            <p:strVal val="#ppt_w"/>
                                          </p:val>
                                        </p:tav>
                                      </p:tavLst>
                                    </p:anim>
                                    <p:anim calcmode="lin" valueType="num">
                                      <p:cBhvr>
                                        <p:cTn id="24" dur="1000" fill="hold"/>
                                        <p:tgtEl>
                                          <p:spTgt spid="54276"/>
                                        </p:tgtEl>
                                        <p:attrNameLst>
                                          <p:attrName>ppt_h</p:attrName>
                                        </p:attrNameLst>
                                      </p:cBhvr>
                                      <p:tavLst>
                                        <p:tav tm="0">
                                          <p:val>
                                            <p:fltVal val="0"/>
                                          </p:val>
                                        </p:tav>
                                        <p:tav tm="100000">
                                          <p:val>
                                            <p:strVal val="#ppt_h"/>
                                          </p:val>
                                        </p:tav>
                                      </p:tavLst>
                                    </p:anim>
                                    <p:anim calcmode="lin" valueType="num">
                                      <p:cBhvr>
                                        <p:cTn id="25" dur="1000" fill="hold"/>
                                        <p:tgtEl>
                                          <p:spTgt spid="5427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42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P spid="5427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762000" y="533400"/>
            <a:ext cx="6477000" cy="762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b="1">
                <a:solidFill>
                  <a:srgbClr val="FFFF99"/>
                </a:solidFill>
                <a:latin typeface="Arial" charset="0"/>
              </a:rPr>
              <a:t>Mathetes:</a:t>
            </a:r>
          </a:p>
        </p:txBody>
      </p:sp>
      <p:sp>
        <p:nvSpPr>
          <p:cNvPr id="174083" name="Text Box 3"/>
          <p:cNvSpPr txBox="1">
            <a:spLocks noChangeArrowheads="1"/>
          </p:cNvSpPr>
          <p:nvPr/>
        </p:nvSpPr>
        <p:spPr bwMode="auto">
          <a:xfrm>
            <a:off x="762000" y="1524000"/>
            <a:ext cx="7772400" cy="29892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800" b="1">
                <a:solidFill>
                  <a:srgbClr val="FFFF99"/>
                </a:solidFill>
                <a:latin typeface="Arial" charset="0"/>
              </a:rPr>
              <a:t>Origin in ancient Greece, when a student would attach himself to a teacher for the purpose of acquiring practical/theoretical knowledge.</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scaled="1"/>
        </a:gradFill>
        <a:effectLst/>
      </p:bgPr>
    </p:bg>
    <p:spTree>
      <p:nvGrpSpPr>
        <p:cNvPr id="1" name=""/>
        <p:cNvGrpSpPr/>
        <p:nvPr/>
      </p:nvGrpSpPr>
      <p:grpSpPr>
        <a:xfrm>
          <a:off x="0" y="0"/>
          <a:ext cx="0" cy="0"/>
          <a:chOff x="0" y="0"/>
          <a:chExt cx="0" cy="0"/>
        </a:xfrm>
      </p:grpSpPr>
      <p:sp>
        <p:nvSpPr>
          <p:cNvPr id="175106" name="Text Box 3"/>
          <p:cNvSpPr txBox="1">
            <a:spLocks noChangeArrowheads="1"/>
          </p:cNvSpPr>
          <p:nvPr/>
        </p:nvSpPr>
        <p:spPr bwMode="auto">
          <a:xfrm>
            <a:off x="2209800" y="1219200"/>
            <a:ext cx="5105400" cy="44831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800" b="1">
                <a:solidFill>
                  <a:srgbClr val="000066"/>
                </a:solidFill>
                <a:latin typeface="Arial" charset="0"/>
              </a:rPr>
              <a:t>To be a disciple is to be living in a relationship with the One who is discipling you.</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accent2"/>
            </a:gs>
          </a:gsLst>
          <a:lin ang="2700000" scaled="1"/>
        </a:gradFill>
        <a:effectLst/>
      </p:bgPr>
    </p:bg>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609600" y="381000"/>
            <a:ext cx="7924800" cy="762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400" b="1">
                <a:solidFill>
                  <a:srgbClr val="FFFF99"/>
                </a:solidFill>
                <a:latin typeface="Arial" charset="0"/>
              </a:rPr>
              <a:t>DISCIPLES</a:t>
            </a:r>
          </a:p>
        </p:txBody>
      </p:sp>
      <p:sp>
        <p:nvSpPr>
          <p:cNvPr id="57347" name="Text Box 3"/>
          <p:cNvSpPr txBox="1">
            <a:spLocks noChangeArrowheads="1"/>
          </p:cNvSpPr>
          <p:nvPr/>
        </p:nvSpPr>
        <p:spPr bwMode="auto">
          <a:xfrm>
            <a:off x="685800" y="1371600"/>
            <a:ext cx="7620000" cy="17399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CC"/>
                </a:solidFill>
                <a:latin typeface="Arial" charset="0"/>
              </a:rPr>
              <a:t>1.  Those who are willing to endure persecution and ridicule for the sake of Christ.</a:t>
            </a:r>
          </a:p>
        </p:txBody>
      </p:sp>
      <p:sp>
        <p:nvSpPr>
          <p:cNvPr id="57348" name="Text Box 4"/>
          <p:cNvSpPr txBox="1">
            <a:spLocks noChangeArrowheads="1"/>
          </p:cNvSpPr>
          <p:nvPr/>
        </p:nvSpPr>
        <p:spPr bwMode="auto">
          <a:xfrm>
            <a:off x="762000" y="3352800"/>
            <a:ext cx="7620000" cy="28384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CC"/>
                </a:solidFill>
                <a:latin typeface="Arial" charset="0"/>
              </a:rPr>
              <a:t>2.  Those who live in total allegiance to the Lordship of Christ, being willing to forsake all —property, family, friends, etc.— for the sake of Christ.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ipe(up)">
                                      <p:cBhvr>
                                        <p:cTn id="7" dur="5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wipe(up)">
                                      <p:cBhvr>
                                        <p:cTn id="12"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accent2"/>
            </a:gs>
          </a:gsLst>
          <a:lin ang="2700000" scaled="1"/>
        </a:gradFill>
        <a:effectLst/>
      </p:bgPr>
    </p:bg>
    <p:spTree>
      <p:nvGrpSpPr>
        <p:cNvPr id="1" name=""/>
        <p:cNvGrpSpPr/>
        <p:nvPr/>
      </p:nvGrpSpPr>
      <p:grpSpPr>
        <a:xfrm>
          <a:off x="0" y="0"/>
          <a:ext cx="0" cy="0"/>
          <a:chOff x="0" y="0"/>
          <a:chExt cx="0" cy="0"/>
        </a:xfrm>
      </p:grpSpPr>
      <p:sp>
        <p:nvSpPr>
          <p:cNvPr id="177154" name="Text Box 3"/>
          <p:cNvSpPr txBox="1">
            <a:spLocks noChangeArrowheads="1"/>
          </p:cNvSpPr>
          <p:nvPr/>
        </p:nvSpPr>
        <p:spPr bwMode="auto">
          <a:xfrm>
            <a:off x="685800" y="762000"/>
            <a:ext cx="78486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CC"/>
                </a:solidFill>
                <a:latin typeface="Arial" charset="0"/>
              </a:rPr>
              <a:t>3.  Those who understand and keep the basic teachings of Jesus.</a:t>
            </a:r>
          </a:p>
        </p:txBody>
      </p:sp>
      <p:sp>
        <p:nvSpPr>
          <p:cNvPr id="59396" name="Text Box 4"/>
          <p:cNvSpPr txBox="1">
            <a:spLocks noChangeArrowheads="1"/>
          </p:cNvSpPr>
          <p:nvPr/>
        </p:nvSpPr>
        <p:spPr bwMode="auto">
          <a:xfrm>
            <a:off x="762000" y="2286000"/>
            <a:ext cx="7620000" cy="22891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CC"/>
                </a:solidFill>
                <a:latin typeface="Arial" charset="0"/>
              </a:rPr>
              <a:t>4.  Those who have given evidence that agape love has been found in their lives because of their connection to Christ.</a:t>
            </a:r>
          </a:p>
        </p:txBody>
      </p:sp>
      <p:sp>
        <p:nvSpPr>
          <p:cNvPr id="59397" name="Text Box 5"/>
          <p:cNvSpPr txBox="1">
            <a:spLocks noChangeArrowheads="1"/>
          </p:cNvSpPr>
          <p:nvPr/>
        </p:nvSpPr>
        <p:spPr bwMode="auto">
          <a:xfrm>
            <a:off x="762000" y="4876800"/>
            <a:ext cx="76200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CC"/>
                </a:solidFill>
                <a:latin typeface="Arial" charset="0"/>
              </a:rPr>
              <a:t>5.  Those who are bearing fruit by creating other disciples.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up)">
                                      <p:cBhvr>
                                        <p:cTn id="7" dur="5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wipe(up)">
                                      <p:cBhvr>
                                        <p:cTn id="1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P spid="5939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19200" y="228600"/>
            <a:ext cx="7315200" cy="1219200"/>
          </a:xfrm>
          <a:prstGeom prst="rect">
            <a:avLst/>
          </a:prstGeom>
          <a:noFill/>
          <a:ln w="9525">
            <a:noFill/>
            <a:miter lim="800000"/>
            <a:headEnd/>
            <a:tailEnd/>
          </a:ln>
          <a:effectLst/>
        </p:spPr>
        <p:txBody>
          <a:bodyPr anchor="ctr"/>
          <a:lstStyle/>
          <a:p>
            <a:pPr>
              <a:defRPr/>
            </a:pPr>
            <a:r>
              <a:rPr lang="en-US" sz="4000" b="1">
                <a:effectLst>
                  <a:outerShdw blurRad="38100" dist="38100" dir="2700000" algn="tl">
                    <a:srgbClr val="C0C0C0"/>
                  </a:outerShdw>
                </a:effectLst>
              </a:rPr>
              <a:t>Implications of the Doctrine of the Priesthood of All Believers</a:t>
            </a:r>
          </a:p>
        </p:txBody>
      </p:sp>
      <p:sp>
        <p:nvSpPr>
          <p:cNvPr id="5123" name="Rectangle 3"/>
          <p:cNvSpPr>
            <a:spLocks noChangeArrowheads="1"/>
          </p:cNvSpPr>
          <p:nvPr/>
        </p:nvSpPr>
        <p:spPr bwMode="auto">
          <a:xfrm>
            <a:off x="1219200" y="1828800"/>
            <a:ext cx="7391400" cy="2286000"/>
          </a:xfrm>
          <a:prstGeom prst="rect">
            <a:avLst/>
          </a:prstGeom>
          <a:noFill/>
          <a:ln w="9525">
            <a:noFill/>
            <a:miter lim="800000"/>
            <a:headEnd/>
            <a:tailEnd/>
          </a:ln>
          <a:effectLst/>
        </p:spPr>
        <p:txBody>
          <a:bodyPr/>
          <a:lstStyle/>
          <a:p>
            <a:pPr marL="609600" indent="-609600">
              <a:spcBef>
                <a:spcPct val="20000"/>
              </a:spcBef>
              <a:defRPr/>
            </a:pPr>
            <a:r>
              <a:rPr lang="en-US" sz="3800" b="1">
                <a:effectLst>
                  <a:outerShdw blurRad="38100" dist="38100" dir="2700000" algn="tl">
                    <a:srgbClr val="C0C0C0"/>
                  </a:outerShdw>
                </a:effectLst>
              </a:rPr>
              <a:t>1.	Direct access for all believers. Clergy cannot become mediators for the people.</a:t>
            </a:r>
          </a:p>
        </p:txBody>
      </p:sp>
      <p:sp>
        <p:nvSpPr>
          <p:cNvPr id="5124" name="Rectangle 4"/>
          <p:cNvSpPr>
            <a:spLocks noChangeArrowheads="1"/>
          </p:cNvSpPr>
          <p:nvPr/>
        </p:nvSpPr>
        <p:spPr bwMode="auto">
          <a:xfrm>
            <a:off x="1219200" y="4343400"/>
            <a:ext cx="7620000" cy="2286000"/>
          </a:xfrm>
          <a:prstGeom prst="rect">
            <a:avLst/>
          </a:prstGeom>
          <a:noFill/>
          <a:ln w="9525">
            <a:noFill/>
            <a:miter lim="800000"/>
            <a:headEnd/>
            <a:tailEnd/>
          </a:ln>
          <a:effectLst/>
        </p:spPr>
        <p:txBody>
          <a:bodyPr/>
          <a:lstStyle/>
          <a:p>
            <a:pPr marL="609600" indent="-609600">
              <a:spcBef>
                <a:spcPct val="20000"/>
              </a:spcBef>
              <a:defRPr/>
            </a:pPr>
            <a:r>
              <a:rPr lang="en-US" sz="3800" b="1">
                <a:effectLst>
                  <a:outerShdw blurRad="38100" dist="38100" dir="2700000" algn="tl">
                    <a:srgbClr val="C0C0C0"/>
                  </a:outerShdw>
                </a:effectLst>
              </a:rPr>
              <a:t>2.	Every believer has a ministry. Clergy cannot become ministers for the people.</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left)">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left)">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178178" name="Object 2"/>
          <p:cNvGraphicFramePr>
            <a:graphicFrameLocks noChangeAspect="1"/>
          </p:cNvGraphicFramePr>
          <p:nvPr/>
        </p:nvGraphicFramePr>
        <p:xfrm>
          <a:off x="0" y="142875"/>
          <a:ext cx="9144000" cy="6572250"/>
        </p:xfrm>
        <a:graphic>
          <a:graphicData uri="http://schemas.openxmlformats.org/presentationml/2006/ole">
            <mc:AlternateContent xmlns:mc="http://schemas.openxmlformats.org/markup-compatibility/2006">
              <mc:Choice xmlns:v="urn:schemas-microsoft-com:vml" Requires="v">
                <p:oleObj spid="_x0000_s178179" name="Drawing" r:id="rId3" imgW="9144000" imgH="6572160" progId="WPDraw30.Drawing">
                  <p:embed/>
                </p:oleObj>
              </mc:Choice>
              <mc:Fallback>
                <p:oleObj name="Drawing" r:id="rId3" imgW="9144000" imgH="657216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5"/>
                        <a:ext cx="91440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179202" name="Object 2"/>
          <p:cNvGraphicFramePr>
            <a:graphicFrameLocks noChangeAspect="1"/>
          </p:cNvGraphicFramePr>
          <p:nvPr/>
        </p:nvGraphicFramePr>
        <p:xfrm>
          <a:off x="914400" y="304800"/>
          <a:ext cx="7181850" cy="6257925"/>
        </p:xfrm>
        <a:graphic>
          <a:graphicData uri="http://schemas.openxmlformats.org/presentationml/2006/ole">
            <mc:AlternateContent xmlns:mc="http://schemas.openxmlformats.org/markup-compatibility/2006">
              <mc:Choice xmlns:v="urn:schemas-microsoft-com:vml" Requires="v">
                <p:oleObj spid="_x0000_s179203" name="Drawing" r:id="rId3" imgW="7182000" imgH="6257880" progId="WPDraw30.Drawing">
                  <p:embed/>
                </p:oleObj>
              </mc:Choice>
              <mc:Fallback>
                <p:oleObj name="Drawing" r:id="rId3" imgW="7182000" imgH="625788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
                        <a:ext cx="718185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FIRST BASE:</a:t>
            </a:r>
          </a:p>
        </p:txBody>
      </p:sp>
      <p:sp>
        <p:nvSpPr>
          <p:cNvPr id="61443" name="Text Box 3"/>
          <p:cNvSpPr txBox="1">
            <a:spLocks noChangeArrowheads="1"/>
          </p:cNvSpPr>
          <p:nvPr/>
        </p:nvSpPr>
        <p:spPr bwMode="auto">
          <a:xfrm>
            <a:off x="762000" y="18288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1.  Acceptance of Christ as Savior</a:t>
            </a:r>
          </a:p>
        </p:txBody>
      </p:sp>
      <p:sp>
        <p:nvSpPr>
          <p:cNvPr id="61444" name="Text Box 4"/>
          <p:cNvSpPr txBox="1">
            <a:spLocks noChangeArrowheads="1"/>
          </p:cNvSpPr>
          <p:nvPr/>
        </p:nvSpPr>
        <p:spPr bwMode="auto">
          <a:xfrm>
            <a:off x="762000" y="2819400"/>
            <a:ext cx="7696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2.  True commitment to the Lordship of Christ in one’s life.</a:t>
            </a:r>
          </a:p>
        </p:txBody>
      </p:sp>
      <p:sp>
        <p:nvSpPr>
          <p:cNvPr id="61445" name="Text Box 5"/>
          <p:cNvSpPr txBox="1">
            <a:spLocks noChangeArrowheads="1"/>
          </p:cNvSpPr>
          <p:nvPr/>
        </p:nvSpPr>
        <p:spPr bwMode="auto">
          <a:xfrm>
            <a:off x="762000" y="4343400"/>
            <a:ext cx="7696200" cy="17399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3.  A demonstration in one’s life that Christ is becoming Lord of one’s time, money, body, etc.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p:cTn id="7" dur="500" fill="hold"/>
                                        <p:tgtEl>
                                          <p:spTgt spid="61443"/>
                                        </p:tgtEl>
                                        <p:attrNameLst>
                                          <p:attrName>ppt_w</p:attrName>
                                        </p:attrNameLst>
                                      </p:cBhvr>
                                      <p:tavLst>
                                        <p:tav tm="0">
                                          <p:val>
                                            <p:fltVal val="0"/>
                                          </p:val>
                                        </p:tav>
                                        <p:tav tm="100000">
                                          <p:val>
                                            <p:strVal val="#ppt_w"/>
                                          </p:val>
                                        </p:tav>
                                      </p:tavLst>
                                    </p:anim>
                                    <p:anim calcmode="lin" valueType="num">
                                      <p:cBhvr>
                                        <p:cTn id="8" dur="500" fill="hold"/>
                                        <p:tgtEl>
                                          <p:spTgt spid="614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444"/>
                                        </p:tgtEl>
                                        <p:attrNameLst>
                                          <p:attrName>style.visibility</p:attrName>
                                        </p:attrNameLst>
                                      </p:cBhvr>
                                      <p:to>
                                        <p:strVal val="visible"/>
                                      </p:to>
                                    </p:set>
                                    <p:anim calcmode="lin" valueType="num">
                                      <p:cBhvr>
                                        <p:cTn id="13" dur="500" fill="hold"/>
                                        <p:tgtEl>
                                          <p:spTgt spid="61444"/>
                                        </p:tgtEl>
                                        <p:attrNameLst>
                                          <p:attrName>ppt_w</p:attrName>
                                        </p:attrNameLst>
                                      </p:cBhvr>
                                      <p:tavLst>
                                        <p:tav tm="0">
                                          <p:val>
                                            <p:fltVal val="0"/>
                                          </p:val>
                                        </p:tav>
                                        <p:tav tm="100000">
                                          <p:val>
                                            <p:strVal val="#ppt_w"/>
                                          </p:val>
                                        </p:tav>
                                      </p:tavLst>
                                    </p:anim>
                                    <p:anim calcmode="lin" valueType="num">
                                      <p:cBhvr>
                                        <p:cTn id="14" dur="500" fill="hold"/>
                                        <p:tgtEl>
                                          <p:spTgt spid="6144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1445"/>
                                        </p:tgtEl>
                                        <p:attrNameLst>
                                          <p:attrName>style.visibility</p:attrName>
                                        </p:attrNameLst>
                                      </p:cBhvr>
                                      <p:to>
                                        <p:strVal val="visible"/>
                                      </p:to>
                                    </p:set>
                                    <p:anim calcmode="lin" valueType="num">
                                      <p:cBhvr>
                                        <p:cTn id="19" dur="500" fill="hold"/>
                                        <p:tgtEl>
                                          <p:spTgt spid="61445"/>
                                        </p:tgtEl>
                                        <p:attrNameLst>
                                          <p:attrName>ppt_w</p:attrName>
                                        </p:attrNameLst>
                                      </p:cBhvr>
                                      <p:tavLst>
                                        <p:tav tm="0">
                                          <p:val>
                                            <p:fltVal val="0"/>
                                          </p:val>
                                        </p:tav>
                                        <p:tav tm="100000">
                                          <p:val>
                                            <p:strVal val="#ppt_w"/>
                                          </p:val>
                                        </p:tav>
                                      </p:tavLst>
                                    </p:anim>
                                    <p:anim calcmode="lin" valueType="num">
                                      <p:cBhvr>
                                        <p:cTn id="20" dur="500" fill="hold"/>
                                        <p:tgtEl>
                                          <p:spTgt spid="61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4" grpId="0" autoUpdateAnimBg="0"/>
      <p:bldP spid="6144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FIRST BASE, Cont’d</a:t>
            </a:r>
          </a:p>
        </p:txBody>
      </p:sp>
      <p:sp>
        <p:nvSpPr>
          <p:cNvPr id="181251" name="Text Box 3"/>
          <p:cNvSpPr txBox="1">
            <a:spLocks noChangeArrowheads="1"/>
          </p:cNvSpPr>
          <p:nvPr/>
        </p:nvSpPr>
        <p:spPr bwMode="auto">
          <a:xfrm>
            <a:off x="762000" y="1828800"/>
            <a:ext cx="7696200" cy="17399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4.  An acquaintance with and basic understanding of the 27 Fundamental Beliefs.</a:t>
            </a:r>
          </a:p>
        </p:txBody>
      </p:sp>
      <p:sp>
        <p:nvSpPr>
          <p:cNvPr id="62469" name="Text Box 5"/>
          <p:cNvSpPr txBox="1">
            <a:spLocks noChangeArrowheads="1"/>
          </p:cNvSpPr>
          <p:nvPr/>
        </p:nvSpPr>
        <p:spPr bwMode="auto">
          <a:xfrm>
            <a:off x="762000" y="38862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5.  Membership in the body.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500" fill="hold"/>
                                        <p:tgtEl>
                                          <p:spTgt spid="62469"/>
                                        </p:tgtEl>
                                        <p:attrNameLst>
                                          <p:attrName>ppt_w</p:attrName>
                                        </p:attrNameLst>
                                      </p:cBhvr>
                                      <p:tavLst>
                                        <p:tav tm="0">
                                          <p:val>
                                            <p:fltVal val="0"/>
                                          </p:val>
                                        </p:tav>
                                        <p:tav tm="100000">
                                          <p:val>
                                            <p:strVal val="#ppt_w"/>
                                          </p:val>
                                        </p:tav>
                                      </p:tavLst>
                                    </p:anim>
                                    <p:anim calcmode="lin" valueType="num">
                                      <p:cBhvr>
                                        <p:cTn id="8" dur="500" fill="hold"/>
                                        <p:tgtEl>
                                          <p:spTgt spid="624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0000F"/>
        </a:solidFill>
        <a:effectLst/>
      </p:bgPr>
    </p:bg>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SECOND BASE:</a:t>
            </a:r>
          </a:p>
        </p:txBody>
      </p:sp>
      <p:sp>
        <p:nvSpPr>
          <p:cNvPr id="63491" name="Text Box 3"/>
          <p:cNvSpPr txBox="1">
            <a:spLocks noChangeArrowheads="1"/>
          </p:cNvSpPr>
          <p:nvPr/>
        </p:nvSpPr>
        <p:spPr bwMode="auto">
          <a:xfrm>
            <a:off x="762000" y="18288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1.  Developing a spiritual life.</a:t>
            </a:r>
          </a:p>
        </p:txBody>
      </p:sp>
      <p:sp>
        <p:nvSpPr>
          <p:cNvPr id="63492" name="Text Box 4"/>
          <p:cNvSpPr txBox="1">
            <a:spLocks noChangeArrowheads="1"/>
          </p:cNvSpPr>
          <p:nvPr/>
        </p:nvSpPr>
        <p:spPr bwMode="auto">
          <a:xfrm>
            <a:off x="762000" y="2819400"/>
            <a:ext cx="7696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2.  Learning how to pray and developing a prayer life.</a:t>
            </a:r>
          </a:p>
        </p:txBody>
      </p:sp>
      <p:sp>
        <p:nvSpPr>
          <p:cNvPr id="63493" name="Text Box 5"/>
          <p:cNvSpPr txBox="1">
            <a:spLocks noChangeArrowheads="1"/>
          </p:cNvSpPr>
          <p:nvPr/>
        </p:nvSpPr>
        <p:spPr bwMode="auto">
          <a:xfrm>
            <a:off x="762000" y="4343400"/>
            <a:ext cx="7696200" cy="17399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3.  Learning to study the Bible and developing a personal study program.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500" fill="hold"/>
                                        <p:tgtEl>
                                          <p:spTgt spid="63491"/>
                                        </p:tgtEl>
                                        <p:attrNameLst>
                                          <p:attrName>ppt_w</p:attrName>
                                        </p:attrNameLst>
                                      </p:cBhvr>
                                      <p:tavLst>
                                        <p:tav tm="0">
                                          <p:val>
                                            <p:fltVal val="0"/>
                                          </p:val>
                                        </p:tav>
                                        <p:tav tm="100000">
                                          <p:val>
                                            <p:strVal val="#ppt_w"/>
                                          </p:val>
                                        </p:tav>
                                      </p:tavLst>
                                    </p:anim>
                                    <p:anim calcmode="lin" valueType="num">
                                      <p:cBhvr>
                                        <p:cTn id="8" dur="500" fill="hold"/>
                                        <p:tgtEl>
                                          <p:spTgt spid="6349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2"/>
                                        </p:tgtEl>
                                        <p:attrNameLst>
                                          <p:attrName>style.visibility</p:attrName>
                                        </p:attrNameLst>
                                      </p:cBhvr>
                                      <p:to>
                                        <p:strVal val="visible"/>
                                      </p:to>
                                    </p:set>
                                    <p:anim calcmode="lin" valueType="num">
                                      <p:cBhvr>
                                        <p:cTn id="13" dur="500" fill="hold"/>
                                        <p:tgtEl>
                                          <p:spTgt spid="63492"/>
                                        </p:tgtEl>
                                        <p:attrNameLst>
                                          <p:attrName>ppt_w</p:attrName>
                                        </p:attrNameLst>
                                      </p:cBhvr>
                                      <p:tavLst>
                                        <p:tav tm="0">
                                          <p:val>
                                            <p:fltVal val="0"/>
                                          </p:val>
                                        </p:tav>
                                        <p:tav tm="100000">
                                          <p:val>
                                            <p:strVal val="#ppt_w"/>
                                          </p:val>
                                        </p:tav>
                                      </p:tavLst>
                                    </p:anim>
                                    <p:anim calcmode="lin" valueType="num">
                                      <p:cBhvr>
                                        <p:cTn id="14" dur="500" fill="hold"/>
                                        <p:tgtEl>
                                          <p:spTgt spid="6349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493"/>
                                        </p:tgtEl>
                                        <p:attrNameLst>
                                          <p:attrName>style.visibility</p:attrName>
                                        </p:attrNameLst>
                                      </p:cBhvr>
                                      <p:to>
                                        <p:strVal val="visible"/>
                                      </p:to>
                                    </p:set>
                                    <p:anim calcmode="lin" valueType="num">
                                      <p:cBhvr>
                                        <p:cTn id="19" dur="500" fill="hold"/>
                                        <p:tgtEl>
                                          <p:spTgt spid="63493"/>
                                        </p:tgtEl>
                                        <p:attrNameLst>
                                          <p:attrName>ppt_w</p:attrName>
                                        </p:attrNameLst>
                                      </p:cBhvr>
                                      <p:tavLst>
                                        <p:tav tm="0">
                                          <p:val>
                                            <p:fltVal val="0"/>
                                          </p:val>
                                        </p:tav>
                                        <p:tav tm="100000">
                                          <p:val>
                                            <p:strVal val="#ppt_w"/>
                                          </p:val>
                                        </p:tav>
                                      </p:tavLst>
                                    </p:anim>
                                    <p:anim calcmode="lin" valueType="num">
                                      <p:cBhvr>
                                        <p:cTn id="20" dur="500" fill="hold"/>
                                        <p:tgtEl>
                                          <p:spTgt spid="634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P spid="63492" grpId="0" autoUpdateAnimBg="0"/>
      <p:bldP spid="6349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0000F"/>
        </a:solidFill>
        <a:effectLst/>
      </p:bgPr>
    </p:bg>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SECOND BASE, Cont’d</a:t>
            </a:r>
          </a:p>
        </p:txBody>
      </p:sp>
      <p:sp>
        <p:nvSpPr>
          <p:cNvPr id="183299" name="Text Box 3"/>
          <p:cNvSpPr txBox="1">
            <a:spLocks noChangeArrowheads="1"/>
          </p:cNvSpPr>
          <p:nvPr/>
        </p:nvSpPr>
        <p:spPr bwMode="auto">
          <a:xfrm>
            <a:off x="762000" y="1828800"/>
            <a:ext cx="7696200" cy="17399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4.  Developing a community life in the body of Christ—involvement in a small group that is relational.</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C003C"/>
        </a:solidFill>
        <a:effectLst/>
      </p:bgPr>
    </p:bg>
    <p:spTree>
      <p:nvGrpSpPr>
        <p:cNvPr id="1" name=""/>
        <p:cNvGrpSpPr/>
        <p:nvPr/>
      </p:nvGrpSpPr>
      <p:grpSpPr>
        <a:xfrm>
          <a:off x="0" y="0"/>
          <a:ext cx="0" cy="0"/>
          <a:chOff x="0" y="0"/>
          <a:chExt cx="0" cy="0"/>
        </a:xfrm>
      </p:grpSpPr>
      <p:sp>
        <p:nvSpPr>
          <p:cNvPr id="184322" name="Text Box 1026"/>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THIRD BASE:</a:t>
            </a:r>
          </a:p>
        </p:txBody>
      </p:sp>
      <p:sp>
        <p:nvSpPr>
          <p:cNvPr id="68611" name="Text Box 1027"/>
          <p:cNvSpPr txBox="1">
            <a:spLocks noChangeArrowheads="1"/>
          </p:cNvSpPr>
          <p:nvPr/>
        </p:nvSpPr>
        <p:spPr bwMode="auto">
          <a:xfrm>
            <a:off x="762000" y="14478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1.  Discovering my ministry.</a:t>
            </a:r>
          </a:p>
        </p:txBody>
      </p:sp>
      <p:sp>
        <p:nvSpPr>
          <p:cNvPr id="68612" name="Text Box 1028"/>
          <p:cNvSpPr txBox="1">
            <a:spLocks noChangeArrowheads="1"/>
          </p:cNvSpPr>
          <p:nvPr/>
        </p:nvSpPr>
        <p:spPr bwMode="auto">
          <a:xfrm>
            <a:off x="762000" y="24384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2.  Discovering my spiritual gift.</a:t>
            </a:r>
          </a:p>
        </p:txBody>
      </p:sp>
      <p:sp>
        <p:nvSpPr>
          <p:cNvPr id="68613" name="Text Box 1029"/>
          <p:cNvSpPr txBox="1">
            <a:spLocks noChangeArrowheads="1"/>
          </p:cNvSpPr>
          <p:nvPr/>
        </p:nvSpPr>
        <p:spPr bwMode="auto">
          <a:xfrm>
            <a:off x="762000" y="3429000"/>
            <a:ext cx="7696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3.  Discovering my place of ministry in the body.</a:t>
            </a:r>
          </a:p>
        </p:txBody>
      </p:sp>
      <p:sp>
        <p:nvSpPr>
          <p:cNvPr id="68614" name="Text Box 1030"/>
          <p:cNvSpPr txBox="1">
            <a:spLocks noChangeArrowheads="1"/>
          </p:cNvSpPr>
          <p:nvPr/>
        </p:nvSpPr>
        <p:spPr bwMode="auto">
          <a:xfrm>
            <a:off x="762000" y="4800600"/>
            <a:ext cx="7696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4.  Assignment to ministry in harmony with my giftedness.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p:cTn id="7" dur="500" fill="hold"/>
                                        <p:tgtEl>
                                          <p:spTgt spid="68611"/>
                                        </p:tgtEl>
                                        <p:attrNameLst>
                                          <p:attrName>ppt_w</p:attrName>
                                        </p:attrNameLst>
                                      </p:cBhvr>
                                      <p:tavLst>
                                        <p:tav tm="0">
                                          <p:val>
                                            <p:fltVal val="0"/>
                                          </p:val>
                                        </p:tav>
                                        <p:tav tm="100000">
                                          <p:val>
                                            <p:strVal val="#ppt_w"/>
                                          </p:val>
                                        </p:tav>
                                      </p:tavLst>
                                    </p:anim>
                                    <p:anim calcmode="lin" valueType="num">
                                      <p:cBhvr>
                                        <p:cTn id="8" dur="500" fill="hold"/>
                                        <p:tgtEl>
                                          <p:spTgt spid="6861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anim calcmode="lin" valueType="num">
                                      <p:cBhvr>
                                        <p:cTn id="13" dur="500" fill="hold"/>
                                        <p:tgtEl>
                                          <p:spTgt spid="68612"/>
                                        </p:tgtEl>
                                        <p:attrNameLst>
                                          <p:attrName>ppt_w</p:attrName>
                                        </p:attrNameLst>
                                      </p:cBhvr>
                                      <p:tavLst>
                                        <p:tav tm="0">
                                          <p:val>
                                            <p:fltVal val="0"/>
                                          </p:val>
                                        </p:tav>
                                        <p:tav tm="100000">
                                          <p:val>
                                            <p:strVal val="#ppt_w"/>
                                          </p:val>
                                        </p:tav>
                                      </p:tavLst>
                                    </p:anim>
                                    <p:anim calcmode="lin" valueType="num">
                                      <p:cBhvr>
                                        <p:cTn id="14" dur="500" fill="hold"/>
                                        <p:tgtEl>
                                          <p:spTgt spid="686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8613"/>
                                        </p:tgtEl>
                                        <p:attrNameLst>
                                          <p:attrName>style.visibility</p:attrName>
                                        </p:attrNameLst>
                                      </p:cBhvr>
                                      <p:to>
                                        <p:strVal val="visible"/>
                                      </p:to>
                                    </p:set>
                                    <p:anim calcmode="lin" valueType="num">
                                      <p:cBhvr>
                                        <p:cTn id="19" dur="500" fill="hold"/>
                                        <p:tgtEl>
                                          <p:spTgt spid="68613"/>
                                        </p:tgtEl>
                                        <p:attrNameLst>
                                          <p:attrName>ppt_w</p:attrName>
                                        </p:attrNameLst>
                                      </p:cBhvr>
                                      <p:tavLst>
                                        <p:tav tm="0">
                                          <p:val>
                                            <p:fltVal val="0"/>
                                          </p:val>
                                        </p:tav>
                                        <p:tav tm="100000">
                                          <p:val>
                                            <p:strVal val="#ppt_w"/>
                                          </p:val>
                                        </p:tav>
                                      </p:tavLst>
                                    </p:anim>
                                    <p:anim calcmode="lin" valueType="num">
                                      <p:cBhvr>
                                        <p:cTn id="20" dur="500" fill="hold"/>
                                        <p:tgtEl>
                                          <p:spTgt spid="6861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8614"/>
                                        </p:tgtEl>
                                        <p:attrNameLst>
                                          <p:attrName>style.visibility</p:attrName>
                                        </p:attrNameLst>
                                      </p:cBhvr>
                                      <p:to>
                                        <p:strVal val="visible"/>
                                      </p:to>
                                    </p:set>
                                    <p:anim calcmode="lin" valueType="num">
                                      <p:cBhvr>
                                        <p:cTn id="25" dur="500" fill="hold"/>
                                        <p:tgtEl>
                                          <p:spTgt spid="68614"/>
                                        </p:tgtEl>
                                        <p:attrNameLst>
                                          <p:attrName>ppt_w</p:attrName>
                                        </p:attrNameLst>
                                      </p:cBhvr>
                                      <p:tavLst>
                                        <p:tav tm="0">
                                          <p:val>
                                            <p:fltVal val="0"/>
                                          </p:val>
                                        </p:tav>
                                        <p:tav tm="100000">
                                          <p:val>
                                            <p:strVal val="#ppt_w"/>
                                          </p:val>
                                        </p:tav>
                                      </p:tavLst>
                                    </p:anim>
                                    <p:anim calcmode="lin" valueType="num">
                                      <p:cBhvr>
                                        <p:cTn id="26" dur="500" fill="hold"/>
                                        <p:tgtEl>
                                          <p:spTgt spid="68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P spid="68612" grpId="0" autoUpdateAnimBg="0"/>
      <p:bldP spid="68613" grpId="0" autoUpdateAnimBg="0"/>
      <p:bldP spid="6861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85346" name="Text Box 1026"/>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HOME PLATE:</a:t>
            </a:r>
          </a:p>
        </p:txBody>
      </p:sp>
      <p:sp>
        <p:nvSpPr>
          <p:cNvPr id="65539" name="Text Box 1027"/>
          <p:cNvSpPr txBox="1">
            <a:spLocks noChangeArrowheads="1"/>
          </p:cNvSpPr>
          <p:nvPr/>
        </p:nvSpPr>
        <p:spPr bwMode="auto">
          <a:xfrm>
            <a:off x="762000" y="1828800"/>
            <a:ext cx="77724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1.  Becoming a missionary person.</a:t>
            </a:r>
          </a:p>
        </p:txBody>
      </p:sp>
      <p:sp>
        <p:nvSpPr>
          <p:cNvPr id="65540" name="Text Box 1028"/>
          <p:cNvSpPr txBox="1">
            <a:spLocks noChangeArrowheads="1"/>
          </p:cNvSpPr>
          <p:nvPr/>
        </p:nvSpPr>
        <p:spPr bwMode="auto">
          <a:xfrm>
            <a:off x="762000" y="2819400"/>
            <a:ext cx="7696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2.  Learning how to share Christ with my friends.</a:t>
            </a:r>
          </a:p>
        </p:txBody>
      </p:sp>
      <p:sp>
        <p:nvSpPr>
          <p:cNvPr id="65541" name="Text Box 1029"/>
          <p:cNvSpPr txBox="1">
            <a:spLocks noChangeArrowheads="1"/>
          </p:cNvSpPr>
          <p:nvPr/>
        </p:nvSpPr>
        <p:spPr bwMode="auto">
          <a:xfrm>
            <a:off x="762000" y="43434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3.  Becoming a disciple maker.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p:cTn id="7" dur="500" fill="hold"/>
                                        <p:tgtEl>
                                          <p:spTgt spid="65539"/>
                                        </p:tgtEl>
                                        <p:attrNameLst>
                                          <p:attrName>ppt_w</p:attrName>
                                        </p:attrNameLst>
                                      </p:cBhvr>
                                      <p:tavLst>
                                        <p:tav tm="0">
                                          <p:val>
                                            <p:fltVal val="0"/>
                                          </p:val>
                                        </p:tav>
                                        <p:tav tm="100000">
                                          <p:val>
                                            <p:strVal val="#ppt_w"/>
                                          </p:val>
                                        </p:tav>
                                      </p:tavLst>
                                    </p:anim>
                                    <p:anim calcmode="lin" valueType="num">
                                      <p:cBhvr>
                                        <p:cTn id="8" dur="500" fill="hold"/>
                                        <p:tgtEl>
                                          <p:spTgt spid="655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5540"/>
                                        </p:tgtEl>
                                        <p:attrNameLst>
                                          <p:attrName>style.visibility</p:attrName>
                                        </p:attrNameLst>
                                      </p:cBhvr>
                                      <p:to>
                                        <p:strVal val="visible"/>
                                      </p:to>
                                    </p:set>
                                    <p:anim calcmode="lin" valueType="num">
                                      <p:cBhvr>
                                        <p:cTn id="13" dur="500" fill="hold"/>
                                        <p:tgtEl>
                                          <p:spTgt spid="65540"/>
                                        </p:tgtEl>
                                        <p:attrNameLst>
                                          <p:attrName>ppt_w</p:attrName>
                                        </p:attrNameLst>
                                      </p:cBhvr>
                                      <p:tavLst>
                                        <p:tav tm="0">
                                          <p:val>
                                            <p:fltVal val="0"/>
                                          </p:val>
                                        </p:tav>
                                        <p:tav tm="100000">
                                          <p:val>
                                            <p:strVal val="#ppt_w"/>
                                          </p:val>
                                        </p:tav>
                                      </p:tavLst>
                                    </p:anim>
                                    <p:anim calcmode="lin" valueType="num">
                                      <p:cBhvr>
                                        <p:cTn id="14" dur="500" fill="hold"/>
                                        <p:tgtEl>
                                          <p:spTgt spid="6554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5541"/>
                                        </p:tgtEl>
                                        <p:attrNameLst>
                                          <p:attrName>style.visibility</p:attrName>
                                        </p:attrNameLst>
                                      </p:cBhvr>
                                      <p:to>
                                        <p:strVal val="visible"/>
                                      </p:to>
                                    </p:set>
                                    <p:anim calcmode="lin" valueType="num">
                                      <p:cBhvr>
                                        <p:cTn id="19" dur="500" fill="hold"/>
                                        <p:tgtEl>
                                          <p:spTgt spid="65541"/>
                                        </p:tgtEl>
                                        <p:attrNameLst>
                                          <p:attrName>ppt_w</p:attrName>
                                        </p:attrNameLst>
                                      </p:cBhvr>
                                      <p:tavLst>
                                        <p:tav tm="0">
                                          <p:val>
                                            <p:fltVal val="0"/>
                                          </p:val>
                                        </p:tav>
                                        <p:tav tm="100000">
                                          <p:val>
                                            <p:strVal val="#ppt_w"/>
                                          </p:val>
                                        </p:tav>
                                      </p:tavLst>
                                    </p:anim>
                                    <p:anim calcmode="lin" valueType="num">
                                      <p:cBhvr>
                                        <p:cTn id="20" dur="500" fill="hold"/>
                                        <p:tgtEl>
                                          <p:spTgt spid="655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P spid="6554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100000">
              <a:srgbClr val="00182F"/>
            </a:gs>
          </a:gsLst>
          <a:path path="rect">
            <a:fillToRect l="100000" t="100000"/>
          </a:path>
        </a:gradFill>
        <a:effectLst/>
      </p:bgPr>
    </p:bg>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762000" y="533400"/>
            <a:ext cx="7467600" cy="13112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FFFF66"/>
                </a:solidFill>
                <a:latin typeface="Arial" charset="0"/>
              </a:rPr>
              <a:t>GOAL OF DISCIPLE-MAKING PROGRAM</a:t>
            </a:r>
          </a:p>
        </p:txBody>
      </p:sp>
      <p:sp>
        <p:nvSpPr>
          <p:cNvPr id="66564" name="Text Box 4"/>
          <p:cNvSpPr txBox="1">
            <a:spLocks noChangeArrowheads="1"/>
          </p:cNvSpPr>
          <p:nvPr/>
        </p:nvSpPr>
        <p:spPr bwMode="auto">
          <a:xfrm>
            <a:off x="762000" y="25146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1.  Everyone is to hit a homerun.</a:t>
            </a:r>
          </a:p>
        </p:txBody>
      </p:sp>
      <p:sp>
        <p:nvSpPr>
          <p:cNvPr id="66565" name="Text Box 5"/>
          <p:cNvSpPr txBox="1">
            <a:spLocks noChangeArrowheads="1"/>
          </p:cNvSpPr>
          <p:nvPr/>
        </p:nvSpPr>
        <p:spPr bwMode="auto">
          <a:xfrm>
            <a:off x="762000" y="3886200"/>
            <a:ext cx="7696200" cy="6413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2.  No one is to be left on base.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500" fill="hold"/>
                                        <p:tgtEl>
                                          <p:spTgt spid="66564"/>
                                        </p:tgtEl>
                                        <p:attrNameLst>
                                          <p:attrName>ppt_w</p:attrName>
                                        </p:attrNameLst>
                                      </p:cBhvr>
                                      <p:tavLst>
                                        <p:tav tm="0">
                                          <p:val>
                                            <p:fltVal val="0"/>
                                          </p:val>
                                        </p:tav>
                                        <p:tav tm="100000">
                                          <p:val>
                                            <p:strVal val="#ppt_w"/>
                                          </p:val>
                                        </p:tav>
                                      </p:tavLst>
                                    </p:anim>
                                    <p:anim calcmode="lin" valueType="num">
                                      <p:cBhvr>
                                        <p:cTn id="8" dur="500" fill="hold"/>
                                        <p:tgtEl>
                                          <p:spTgt spid="665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6565"/>
                                        </p:tgtEl>
                                        <p:attrNameLst>
                                          <p:attrName>style.visibility</p:attrName>
                                        </p:attrNameLst>
                                      </p:cBhvr>
                                      <p:to>
                                        <p:strVal val="visible"/>
                                      </p:to>
                                    </p:set>
                                    <p:anim calcmode="lin" valueType="num">
                                      <p:cBhvr>
                                        <p:cTn id="13" dur="500" fill="hold"/>
                                        <p:tgtEl>
                                          <p:spTgt spid="66565"/>
                                        </p:tgtEl>
                                        <p:attrNameLst>
                                          <p:attrName>ppt_w</p:attrName>
                                        </p:attrNameLst>
                                      </p:cBhvr>
                                      <p:tavLst>
                                        <p:tav tm="0">
                                          <p:val>
                                            <p:fltVal val="0"/>
                                          </p:val>
                                        </p:tav>
                                        <p:tav tm="100000">
                                          <p:val>
                                            <p:strVal val="#ppt_w"/>
                                          </p:val>
                                        </p:tav>
                                      </p:tavLst>
                                    </p:anim>
                                    <p:anim calcmode="lin" valueType="num">
                                      <p:cBhvr>
                                        <p:cTn id="14" dur="500" fill="hold"/>
                                        <p:tgtEl>
                                          <p:spTgt spid="6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P spid="6656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0000F"/>
        </a:solidFill>
        <a:effectLst/>
      </p:bgPr>
    </p:bg>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SECOND BASE:</a:t>
            </a:r>
          </a:p>
        </p:txBody>
      </p:sp>
      <p:sp>
        <p:nvSpPr>
          <p:cNvPr id="187395" name="Text Box 3"/>
          <p:cNvSpPr txBox="1">
            <a:spLocks noChangeArrowheads="1"/>
          </p:cNvSpPr>
          <p:nvPr/>
        </p:nvSpPr>
        <p:spPr bwMode="auto">
          <a:xfrm>
            <a:off x="762000" y="1828800"/>
            <a:ext cx="7696200" cy="33877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Courses to teach people spiritual disciplines.  People will need one-on-one developing; this is best done in small groups where people can hold each other accountable for their life in Christ.</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219200" y="1828800"/>
            <a:ext cx="7239000" cy="3810000"/>
          </a:xfrm>
          <a:prstGeom prst="rect">
            <a:avLst/>
          </a:prstGeom>
          <a:noFill/>
          <a:ln w="9525">
            <a:noFill/>
            <a:miter lim="800000"/>
            <a:headEnd/>
            <a:tailEnd/>
          </a:ln>
          <a:effectLst/>
        </p:spPr>
        <p:txBody>
          <a:bodyPr/>
          <a:lstStyle/>
          <a:p>
            <a:pPr marL="609600" indent="-609600">
              <a:spcBef>
                <a:spcPct val="20000"/>
              </a:spcBef>
              <a:defRPr/>
            </a:pPr>
            <a:r>
              <a:rPr lang="en-US" sz="3800" b="1">
                <a:effectLst>
                  <a:outerShdw blurRad="38100" dist="38100" dir="2700000" algn="tl">
                    <a:srgbClr val="C0C0C0"/>
                  </a:outerShdw>
                </a:effectLst>
              </a:rPr>
              <a:t>3.	Eliminates the distinction between laity and clergy, for every Christian is a minister. There is no status difference between clergy and laity, only a functional difference.</a:t>
            </a:r>
          </a:p>
        </p:txBody>
      </p:sp>
      <p:sp>
        <p:nvSpPr>
          <p:cNvPr id="6149" name="Rectangle 5"/>
          <p:cNvSpPr>
            <a:spLocks noChangeArrowheads="1"/>
          </p:cNvSpPr>
          <p:nvPr/>
        </p:nvSpPr>
        <p:spPr bwMode="auto">
          <a:xfrm>
            <a:off x="1219200" y="228600"/>
            <a:ext cx="7315200" cy="1219200"/>
          </a:xfrm>
          <a:prstGeom prst="rect">
            <a:avLst/>
          </a:prstGeom>
          <a:noFill/>
          <a:ln w="9525">
            <a:noFill/>
            <a:miter lim="800000"/>
            <a:headEnd/>
            <a:tailEnd/>
          </a:ln>
          <a:effectLst/>
        </p:spPr>
        <p:txBody>
          <a:bodyPr anchor="ctr"/>
          <a:lstStyle/>
          <a:p>
            <a:pPr>
              <a:defRPr/>
            </a:pPr>
            <a:r>
              <a:rPr lang="en-US" sz="3800" b="1">
                <a:effectLst>
                  <a:outerShdw blurRad="38100" dist="38100" dir="2700000" algn="tl">
                    <a:srgbClr val="C0C0C0"/>
                  </a:outerShdw>
                </a:effectLst>
              </a:rPr>
              <a:t>Implications of the Doctrine of the Priesthood of All Believers (Con’t)</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C003C"/>
        </a:solidFill>
        <a:effectLst/>
      </p:bgPr>
    </p:bg>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THIRD BASE:</a:t>
            </a:r>
          </a:p>
        </p:txBody>
      </p:sp>
      <p:sp>
        <p:nvSpPr>
          <p:cNvPr id="188419" name="Text Box 3"/>
          <p:cNvSpPr txBox="1">
            <a:spLocks noChangeArrowheads="1"/>
          </p:cNvSpPr>
          <p:nvPr/>
        </p:nvSpPr>
        <p:spPr bwMode="auto">
          <a:xfrm>
            <a:off x="762000" y="1828800"/>
            <a:ext cx="7696200" cy="33877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Need spiritual gifts seminars, one-on-one working with people on gift discovery.  This can be done in small groups.  Need ministry placement through personal interview.</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762000" y="533400"/>
            <a:ext cx="74676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66"/>
                </a:solidFill>
                <a:latin typeface="Arial" charset="0"/>
              </a:rPr>
              <a:t>HOME PLATE:</a:t>
            </a:r>
          </a:p>
        </p:txBody>
      </p:sp>
      <p:sp>
        <p:nvSpPr>
          <p:cNvPr id="189443" name="Text Box 3"/>
          <p:cNvSpPr txBox="1">
            <a:spLocks noChangeArrowheads="1"/>
          </p:cNvSpPr>
          <p:nvPr/>
        </p:nvSpPr>
        <p:spPr bwMode="auto">
          <a:xfrm>
            <a:off x="762000" y="1828800"/>
            <a:ext cx="7696200" cy="3937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a:solidFill>
                  <a:srgbClr val="FFFF99"/>
                </a:solidFill>
                <a:latin typeface="Arial" charset="0"/>
              </a:rPr>
              <a:t>We must help people understand their reproductive function: help them to identify their extended family and learn how to share Christ in a non-threatening way.  Help them learn how to share Christ on the job, etc.</a:t>
            </a: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graphicFrame>
        <p:nvGraphicFramePr>
          <p:cNvPr id="190466" name="Object 1024"/>
          <p:cNvGraphicFramePr>
            <a:graphicFrameLocks noChangeAspect="1"/>
          </p:cNvGraphicFramePr>
          <p:nvPr/>
        </p:nvGraphicFramePr>
        <p:xfrm>
          <a:off x="228600" y="1752600"/>
          <a:ext cx="8261350" cy="4451350"/>
        </p:xfrm>
        <a:graphic>
          <a:graphicData uri="http://schemas.openxmlformats.org/presentationml/2006/ole">
            <mc:AlternateContent xmlns:mc="http://schemas.openxmlformats.org/markup-compatibility/2006">
              <mc:Choice xmlns:v="urn:schemas-microsoft-com:vml" Requires="v">
                <p:oleObj spid="_x0000_s190470" name="Drawing" r:id="rId3" imgW="8258040" imgH="4410000" progId="WPDraw30.Drawing">
                  <p:embed/>
                </p:oleObj>
              </mc:Choice>
              <mc:Fallback>
                <p:oleObj name="Drawing" r:id="rId3" imgW="8258040" imgH="441000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826135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67" name="Text Box 3"/>
          <p:cNvSpPr txBox="1">
            <a:spLocks noChangeArrowheads="1"/>
          </p:cNvSpPr>
          <p:nvPr/>
        </p:nvSpPr>
        <p:spPr bwMode="auto">
          <a:xfrm>
            <a:off x="0" y="381000"/>
            <a:ext cx="9144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000000"/>
                </a:solidFill>
                <a:latin typeface="Arial" charset="0"/>
              </a:rPr>
              <a:t>CHART 1</a:t>
            </a:r>
          </a:p>
        </p:txBody>
      </p:sp>
      <p:sp>
        <p:nvSpPr>
          <p:cNvPr id="190468" name="Line 4"/>
          <p:cNvSpPr>
            <a:spLocks noChangeShapeType="1"/>
          </p:cNvSpPr>
          <p:nvPr/>
        </p:nvSpPr>
        <p:spPr bwMode="auto">
          <a:xfrm>
            <a:off x="304800" y="1066800"/>
            <a:ext cx="8458200" cy="0"/>
          </a:xfrm>
          <a:prstGeom prst="line">
            <a:avLst/>
          </a:prstGeom>
          <a:noFill/>
          <a:ln w="76200">
            <a:solidFill>
              <a:srgbClr val="4E00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69" name="Line 5"/>
          <p:cNvSpPr>
            <a:spLocks noChangeShapeType="1"/>
          </p:cNvSpPr>
          <p:nvPr/>
        </p:nvSpPr>
        <p:spPr bwMode="auto">
          <a:xfrm>
            <a:off x="8458200" y="1828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191490" name="Text Box 3"/>
          <p:cNvSpPr txBox="1">
            <a:spLocks noChangeArrowheads="1"/>
          </p:cNvSpPr>
          <p:nvPr/>
        </p:nvSpPr>
        <p:spPr bwMode="auto">
          <a:xfrm>
            <a:off x="0" y="381000"/>
            <a:ext cx="9144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000000"/>
                </a:solidFill>
                <a:latin typeface="Arial" charset="0"/>
              </a:rPr>
              <a:t>CHART 2</a:t>
            </a:r>
          </a:p>
        </p:txBody>
      </p:sp>
      <p:sp>
        <p:nvSpPr>
          <p:cNvPr id="191491" name="Line 4"/>
          <p:cNvSpPr>
            <a:spLocks noChangeShapeType="1"/>
          </p:cNvSpPr>
          <p:nvPr/>
        </p:nvSpPr>
        <p:spPr bwMode="auto">
          <a:xfrm>
            <a:off x="304800" y="1066800"/>
            <a:ext cx="8458200" cy="0"/>
          </a:xfrm>
          <a:prstGeom prst="line">
            <a:avLst/>
          </a:prstGeom>
          <a:noFill/>
          <a:ln w="76200">
            <a:solidFill>
              <a:srgbClr val="4E009C"/>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1492" name="Object 1024"/>
          <p:cNvGraphicFramePr>
            <a:graphicFrameLocks noChangeAspect="1"/>
          </p:cNvGraphicFramePr>
          <p:nvPr/>
        </p:nvGraphicFramePr>
        <p:xfrm>
          <a:off x="457200" y="1752600"/>
          <a:ext cx="8202613" cy="4413250"/>
        </p:xfrm>
        <a:graphic>
          <a:graphicData uri="http://schemas.openxmlformats.org/presentationml/2006/ole">
            <mc:AlternateContent xmlns:mc="http://schemas.openxmlformats.org/markup-compatibility/2006">
              <mc:Choice xmlns:v="urn:schemas-microsoft-com:vml" Requires="v">
                <p:oleObj spid="_x0000_s191493" name="Drawing" r:id="rId3" imgW="8210520" imgH="4410000" progId="WPDraw30.Drawing">
                  <p:embed/>
                </p:oleObj>
              </mc:Choice>
              <mc:Fallback>
                <p:oleObj name="Drawing" r:id="rId3" imgW="8210520" imgH="441000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202613"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192514" name="Text Box 3"/>
          <p:cNvSpPr txBox="1">
            <a:spLocks noChangeArrowheads="1"/>
          </p:cNvSpPr>
          <p:nvPr/>
        </p:nvSpPr>
        <p:spPr bwMode="auto">
          <a:xfrm>
            <a:off x="0" y="381000"/>
            <a:ext cx="9144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000000"/>
                </a:solidFill>
                <a:latin typeface="Arial" charset="0"/>
              </a:rPr>
              <a:t>CHART 3</a:t>
            </a:r>
          </a:p>
        </p:txBody>
      </p:sp>
      <p:sp>
        <p:nvSpPr>
          <p:cNvPr id="192515" name="Line 4"/>
          <p:cNvSpPr>
            <a:spLocks noChangeShapeType="1"/>
          </p:cNvSpPr>
          <p:nvPr/>
        </p:nvSpPr>
        <p:spPr bwMode="auto">
          <a:xfrm>
            <a:off x="304800" y="1066800"/>
            <a:ext cx="8458200" cy="0"/>
          </a:xfrm>
          <a:prstGeom prst="line">
            <a:avLst/>
          </a:prstGeom>
          <a:noFill/>
          <a:ln w="76200">
            <a:solidFill>
              <a:srgbClr val="4E009C"/>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2516" name="Object 1024"/>
          <p:cNvGraphicFramePr>
            <a:graphicFrameLocks noChangeAspect="1"/>
          </p:cNvGraphicFramePr>
          <p:nvPr/>
        </p:nvGraphicFramePr>
        <p:xfrm>
          <a:off x="381000" y="1828800"/>
          <a:ext cx="8202613" cy="4411663"/>
        </p:xfrm>
        <a:graphic>
          <a:graphicData uri="http://schemas.openxmlformats.org/presentationml/2006/ole">
            <mc:AlternateContent xmlns:mc="http://schemas.openxmlformats.org/markup-compatibility/2006">
              <mc:Choice xmlns:v="urn:schemas-microsoft-com:vml" Requires="v">
                <p:oleObj spid="_x0000_s192517" name="Drawing" r:id="rId3" imgW="8210520" imgH="4410000" progId="WPDraw30.Drawing">
                  <p:embed/>
                </p:oleObj>
              </mc:Choice>
              <mc:Fallback>
                <p:oleObj name="Drawing" r:id="rId3" imgW="8210520" imgH="441000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8202613"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193538" name="Text Box 3"/>
          <p:cNvSpPr txBox="1">
            <a:spLocks noChangeArrowheads="1"/>
          </p:cNvSpPr>
          <p:nvPr/>
        </p:nvSpPr>
        <p:spPr bwMode="auto">
          <a:xfrm>
            <a:off x="0" y="381000"/>
            <a:ext cx="9144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000000"/>
                </a:solidFill>
                <a:latin typeface="Arial" charset="0"/>
              </a:rPr>
              <a:t>CHART 4</a:t>
            </a:r>
          </a:p>
        </p:txBody>
      </p:sp>
      <p:sp>
        <p:nvSpPr>
          <p:cNvPr id="193539" name="Line 4"/>
          <p:cNvSpPr>
            <a:spLocks noChangeShapeType="1"/>
          </p:cNvSpPr>
          <p:nvPr/>
        </p:nvSpPr>
        <p:spPr bwMode="auto">
          <a:xfrm>
            <a:off x="304800" y="1066800"/>
            <a:ext cx="8458200" cy="0"/>
          </a:xfrm>
          <a:prstGeom prst="line">
            <a:avLst/>
          </a:prstGeom>
          <a:noFill/>
          <a:ln w="76200">
            <a:solidFill>
              <a:srgbClr val="4E009C"/>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3540" name="Object 1024"/>
          <p:cNvGraphicFramePr>
            <a:graphicFrameLocks noChangeAspect="1"/>
          </p:cNvGraphicFramePr>
          <p:nvPr/>
        </p:nvGraphicFramePr>
        <p:xfrm>
          <a:off x="457200" y="1828800"/>
          <a:ext cx="8202613" cy="4432300"/>
        </p:xfrm>
        <a:graphic>
          <a:graphicData uri="http://schemas.openxmlformats.org/presentationml/2006/ole">
            <mc:AlternateContent xmlns:mc="http://schemas.openxmlformats.org/markup-compatibility/2006">
              <mc:Choice xmlns:v="urn:schemas-microsoft-com:vml" Requires="v">
                <p:oleObj spid="_x0000_s193541" name="Drawing" r:id="rId3" imgW="8210520" imgH="4429080" progId="WPDraw30.Drawing">
                  <p:embed/>
                </p:oleObj>
              </mc:Choice>
              <mc:Fallback>
                <p:oleObj name="Drawing" r:id="rId3" imgW="8210520" imgH="442908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8202613"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2F2F47"/>
            </a:gs>
            <a:gs pos="50000">
              <a:srgbClr val="666699"/>
            </a:gs>
            <a:gs pos="100000">
              <a:srgbClr val="2F2F47"/>
            </a:gs>
          </a:gsLst>
          <a:lin ang="5400000" scaled="1"/>
        </a:grad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09600" y="2209800"/>
            <a:ext cx="7924800" cy="2438400"/>
          </a:xfrm>
          <a:prstGeom prst="rect">
            <a:avLst/>
          </a:prstGeom>
          <a:noFill/>
          <a:ln w="9525">
            <a:noFill/>
            <a:miter lim="800000"/>
            <a:headEnd/>
            <a:tailEnd/>
          </a:ln>
          <a:effectLst/>
        </p:spPr>
        <p:txBody>
          <a:bodyPr anchor="ctr"/>
          <a:lstStyle/>
          <a:p>
            <a:pPr algn="ctr">
              <a:defRPr/>
            </a:pPr>
            <a:r>
              <a:rPr lang="en-US" sz="4400" b="1">
                <a:solidFill>
                  <a:srgbClr val="FFFFFF"/>
                </a:solidFill>
                <a:effectLst>
                  <a:outerShdw blurRad="38100" dist="38100" dir="2700000" algn="tl">
                    <a:srgbClr val="000000"/>
                  </a:outerShdw>
                </a:effectLst>
                <a:latin typeface="Arial" charset="0"/>
              </a:rPr>
              <a:t>Four Models of </a:t>
            </a:r>
            <a:br>
              <a:rPr lang="en-US" sz="4400" b="1">
                <a:solidFill>
                  <a:srgbClr val="FFFFFF"/>
                </a:solidFill>
                <a:effectLst>
                  <a:outerShdw blurRad="38100" dist="38100" dir="2700000" algn="tl">
                    <a:srgbClr val="000000"/>
                  </a:outerShdw>
                </a:effectLst>
                <a:latin typeface="Arial" charset="0"/>
              </a:rPr>
            </a:br>
            <a:r>
              <a:rPr lang="en-US" sz="4400" b="1">
                <a:solidFill>
                  <a:srgbClr val="FFFFFF"/>
                </a:solidFill>
                <a:effectLst>
                  <a:outerShdw blurRad="38100" dist="38100" dir="2700000" algn="tl">
                    <a:srgbClr val="000000"/>
                  </a:outerShdw>
                </a:effectLst>
                <a:latin typeface="Arial" charset="0"/>
              </a:rPr>
              <a:t>Non-Dependency </a:t>
            </a:r>
            <a:br>
              <a:rPr lang="en-US" sz="4400" b="1">
                <a:solidFill>
                  <a:srgbClr val="FFFFFF"/>
                </a:solidFill>
                <a:effectLst>
                  <a:outerShdw blurRad="38100" dist="38100" dir="2700000" algn="tl">
                    <a:srgbClr val="000000"/>
                  </a:outerShdw>
                </a:effectLst>
                <a:latin typeface="Arial" charset="0"/>
              </a:rPr>
            </a:br>
            <a:r>
              <a:rPr lang="en-US" sz="4400" b="1">
                <a:solidFill>
                  <a:srgbClr val="FFFFFF"/>
                </a:solidFill>
                <a:effectLst>
                  <a:outerShdw blurRad="38100" dist="38100" dir="2700000" algn="tl">
                    <a:srgbClr val="000000"/>
                  </a:outerShdw>
                </a:effectLst>
                <a:latin typeface="Arial" charset="0"/>
              </a:rPr>
              <a:t>That Could be Created </a:t>
            </a: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2F00"/>
            </a:gs>
          </a:gsLst>
          <a:path path="rect">
            <a:fillToRect r="100000" b="100000"/>
          </a:path>
        </a:grad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914400" y="2133600"/>
            <a:ext cx="7315200" cy="26670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	Located, settled pastor over a traditional church. Pastor would direct the program, oversee the care of membership, and direct the evangelistic advance.</a:t>
            </a:r>
          </a:p>
        </p:txBody>
      </p:sp>
      <p:sp>
        <p:nvSpPr>
          <p:cNvPr id="86019"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Model 1 – The Traditional Church in Non-Pastor-Dependency Mode</a:t>
            </a:r>
          </a:p>
        </p:txBody>
      </p:sp>
      <p:sp>
        <p:nvSpPr>
          <p:cNvPr id="195588" name="Line 4"/>
          <p:cNvSpPr>
            <a:spLocks noChangeShapeType="1"/>
          </p:cNvSpPr>
          <p:nvPr/>
        </p:nvSpPr>
        <p:spPr bwMode="auto">
          <a:xfrm>
            <a:off x="685800" y="1600200"/>
            <a:ext cx="7772400"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left)">
                                      <p:cBhvr>
                                        <p:cTn id="7" dur="500"/>
                                        <p:tgtEl>
                                          <p:spTgt spid="860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2F00"/>
            </a:gs>
          </a:gsLst>
          <a:path path="rect">
            <a:fillToRect l="100000" t="100000"/>
          </a:path>
        </a:gradFill>
        <a:effectLst/>
      </p:bgPr>
    </p:bg>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914400" y="2133600"/>
            <a:ext cx="7315200" cy="22098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1.	The pastor may be seen as the CEO in this traditional paradigm, but more and more time is spent training, and less doing ministry.</a:t>
            </a:r>
          </a:p>
        </p:txBody>
      </p:sp>
      <p:sp>
        <p:nvSpPr>
          <p:cNvPr id="87043"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Job Description of Pastor in</a:t>
            </a:r>
            <a:br>
              <a:rPr lang="en-US" sz="3800" b="1">
                <a:solidFill>
                  <a:srgbClr val="FFFFFF"/>
                </a:solidFill>
                <a:effectLst>
                  <a:outerShdw blurRad="38100" dist="38100" dir="2700000" algn="tl">
                    <a:srgbClr val="000000"/>
                  </a:outerShdw>
                </a:effectLst>
                <a:latin typeface="Arial" charset="0"/>
              </a:rPr>
            </a:br>
            <a:r>
              <a:rPr lang="en-US" sz="3800" b="1">
                <a:solidFill>
                  <a:srgbClr val="FFFFFF"/>
                </a:solidFill>
                <a:effectLst>
                  <a:outerShdw blurRad="38100" dist="38100" dir="2700000" algn="tl">
                    <a:srgbClr val="000000"/>
                  </a:outerShdw>
                </a:effectLst>
                <a:latin typeface="Arial" charset="0"/>
              </a:rPr>
              <a:t>Model 1</a:t>
            </a:r>
          </a:p>
        </p:txBody>
      </p:sp>
      <p:sp>
        <p:nvSpPr>
          <p:cNvPr id="196612" name="Line 4"/>
          <p:cNvSpPr>
            <a:spLocks noChangeShapeType="1"/>
          </p:cNvSpPr>
          <p:nvPr/>
        </p:nvSpPr>
        <p:spPr bwMode="auto">
          <a:xfrm>
            <a:off x="685800" y="1600200"/>
            <a:ext cx="7772400"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2F00"/>
            </a:gs>
          </a:gsLst>
          <a:path path="rect">
            <a:fillToRect l="100000" t="100000"/>
          </a:path>
        </a:gra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914400" y="2133600"/>
            <a:ext cx="7467600" cy="41910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2.	The pastor would not immediately abandon the traditional role as care-taker, but as people in the church are trained in these areas, they are released for that ministry, and the pastor moves out of that area.</a:t>
            </a:r>
          </a:p>
        </p:txBody>
      </p:sp>
      <p:sp>
        <p:nvSpPr>
          <p:cNvPr id="88067"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Job Description of Pastor in</a:t>
            </a:r>
            <a:br>
              <a:rPr lang="en-US" sz="3800" b="1">
                <a:solidFill>
                  <a:srgbClr val="FFFFFF"/>
                </a:solidFill>
                <a:effectLst>
                  <a:outerShdw blurRad="38100" dist="38100" dir="2700000" algn="tl">
                    <a:srgbClr val="000000"/>
                  </a:outerShdw>
                </a:effectLst>
                <a:latin typeface="Arial" charset="0"/>
              </a:rPr>
            </a:br>
            <a:r>
              <a:rPr lang="en-US" sz="3800" b="1">
                <a:solidFill>
                  <a:srgbClr val="FFFFFF"/>
                </a:solidFill>
                <a:effectLst>
                  <a:outerShdw blurRad="38100" dist="38100" dir="2700000" algn="tl">
                    <a:srgbClr val="000000"/>
                  </a:outerShdw>
                </a:effectLst>
                <a:latin typeface="Arial" charset="0"/>
              </a:rPr>
              <a:t>Model 1 (Con’t)</a:t>
            </a:r>
          </a:p>
        </p:txBody>
      </p:sp>
      <p:sp>
        <p:nvSpPr>
          <p:cNvPr id="197636" name="Line 4"/>
          <p:cNvSpPr>
            <a:spLocks noChangeShapeType="1"/>
          </p:cNvSpPr>
          <p:nvPr/>
        </p:nvSpPr>
        <p:spPr bwMode="auto">
          <a:xfrm>
            <a:off x="685800" y="1600200"/>
            <a:ext cx="7772400"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219200" y="1828800"/>
            <a:ext cx="7010400" cy="3810000"/>
          </a:xfrm>
          <a:prstGeom prst="rect">
            <a:avLst/>
          </a:prstGeom>
          <a:noFill/>
          <a:ln w="9525">
            <a:noFill/>
            <a:miter lim="800000"/>
            <a:headEnd/>
            <a:tailEnd/>
          </a:ln>
          <a:effectLst/>
        </p:spPr>
        <p:txBody>
          <a:bodyPr/>
          <a:lstStyle/>
          <a:p>
            <a:pPr marL="609600" indent="-609600">
              <a:spcBef>
                <a:spcPct val="20000"/>
              </a:spcBef>
              <a:defRPr/>
            </a:pPr>
            <a:r>
              <a:rPr lang="en-US" sz="3800" b="1">
                <a:effectLst>
                  <a:outerShdw blurRad="38100" dist="38100" dir="2700000" algn="tl">
                    <a:srgbClr val="C0C0C0"/>
                  </a:outerShdw>
                </a:effectLst>
              </a:rPr>
              <a:t>4.	All Christians minister in harmony with their spiritual gift, rather than minister through guilt trips.</a:t>
            </a:r>
          </a:p>
        </p:txBody>
      </p:sp>
      <p:sp>
        <p:nvSpPr>
          <p:cNvPr id="7172" name="Rectangle 4"/>
          <p:cNvSpPr>
            <a:spLocks noChangeArrowheads="1"/>
          </p:cNvSpPr>
          <p:nvPr/>
        </p:nvSpPr>
        <p:spPr bwMode="auto">
          <a:xfrm>
            <a:off x="1219200" y="228600"/>
            <a:ext cx="7315200" cy="1219200"/>
          </a:xfrm>
          <a:prstGeom prst="rect">
            <a:avLst/>
          </a:prstGeom>
          <a:noFill/>
          <a:ln w="9525">
            <a:noFill/>
            <a:miter lim="800000"/>
            <a:headEnd/>
            <a:tailEnd/>
          </a:ln>
          <a:effectLst/>
        </p:spPr>
        <p:txBody>
          <a:bodyPr anchor="ctr"/>
          <a:lstStyle/>
          <a:p>
            <a:pPr>
              <a:defRPr/>
            </a:pPr>
            <a:r>
              <a:rPr lang="en-US" sz="3800" b="1">
                <a:effectLst>
                  <a:outerShdw blurRad="38100" dist="38100" dir="2700000" algn="tl">
                    <a:srgbClr val="C0C0C0"/>
                  </a:outerShdw>
                </a:effectLst>
              </a:rPr>
              <a:t>Implications of the Doctrine of the Priesthood of All Believers (Con’t)</a:t>
            </a: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2F00"/>
            </a:gs>
          </a:gsLst>
          <a:path path="rect">
            <a:fillToRect r="100000" b="100000"/>
          </a:path>
        </a:gradFill>
        <a:effectLst/>
      </p:bgPr>
    </p:bg>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914400" y="2133600"/>
            <a:ext cx="7391400" cy="22098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3.	Acceptance of this model by the traditional church can be accomplished only as a mission mind set is restored to the church.</a:t>
            </a:r>
          </a:p>
        </p:txBody>
      </p:sp>
      <p:sp>
        <p:nvSpPr>
          <p:cNvPr id="103427"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Job Description of Pastor in</a:t>
            </a:r>
            <a:br>
              <a:rPr lang="en-US" sz="3800" b="1">
                <a:solidFill>
                  <a:srgbClr val="FFFFFF"/>
                </a:solidFill>
                <a:effectLst>
                  <a:outerShdw blurRad="38100" dist="38100" dir="2700000" algn="tl">
                    <a:srgbClr val="000000"/>
                  </a:outerShdw>
                </a:effectLst>
                <a:latin typeface="Arial" charset="0"/>
              </a:rPr>
            </a:br>
            <a:r>
              <a:rPr lang="en-US" sz="3800" b="1">
                <a:solidFill>
                  <a:srgbClr val="FFFFFF"/>
                </a:solidFill>
                <a:effectLst>
                  <a:outerShdw blurRad="38100" dist="38100" dir="2700000" algn="tl">
                    <a:srgbClr val="000000"/>
                  </a:outerShdw>
                </a:effectLst>
                <a:latin typeface="Arial" charset="0"/>
              </a:rPr>
              <a:t>Model 1 (Con’t)</a:t>
            </a:r>
          </a:p>
        </p:txBody>
      </p:sp>
      <p:sp>
        <p:nvSpPr>
          <p:cNvPr id="198660" name="Line 4"/>
          <p:cNvSpPr>
            <a:spLocks noChangeShapeType="1"/>
          </p:cNvSpPr>
          <p:nvPr/>
        </p:nvSpPr>
        <p:spPr bwMode="auto">
          <a:xfrm>
            <a:off x="685800" y="1600200"/>
            <a:ext cx="7772400"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9" name="Rectangle 5"/>
          <p:cNvSpPr>
            <a:spLocks noChangeArrowheads="1"/>
          </p:cNvSpPr>
          <p:nvPr/>
        </p:nvSpPr>
        <p:spPr bwMode="auto">
          <a:xfrm>
            <a:off x="228600" y="5410200"/>
            <a:ext cx="8610600" cy="609600"/>
          </a:xfrm>
          <a:prstGeom prst="rect">
            <a:avLst/>
          </a:prstGeom>
          <a:noFill/>
          <a:ln w="9525">
            <a:noFill/>
            <a:miter lim="800000"/>
            <a:headEnd/>
            <a:tailEnd/>
          </a:ln>
          <a:effectLst/>
        </p:spPr>
        <p:txBody>
          <a:bodyPr/>
          <a:lstStyle/>
          <a:p>
            <a:pPr marL="609600" indent="-609600" algn="ctr">
              <a:spcBef>
                <a:spcPct val="20000"/>
              </a:spcBef>
              <a:defRPr/>
            </a:pPr>
            <a:r>
              <a:rPr lang="en-US" sz="3400" b="1">
                <a:solidFill>
                  <a:srgbClr val="F96AFC"/>
                </a:solidFill>
                <a:effectLst>
                  <a:outerShdw blurRad="38100" dist="38100" dir="2700000" algn="tl">
                    <a:srgbClr val="000000"/>
                  </a:outerShdw>
                </a:effectLst>
                <a:latin typeface="Arial" charset="0"/>
              </a:rPr>
              <a:t>THIS IS THE MOST IMPORTANT STEP!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Effect transition="in" filter="wipe(left)">
                                      <p:cBhvr>
                                        <p:cTn id="7" dur="500"/>
                                        <p:tgtEl>
                                          <p:spTgt spid="1034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2F00"/>
            </a:gs>
          </a:gsLst>
          <a:path path="rect">
            <a:fillToRect r="100000" b="100000"/>
          </a:path>
        </a:gradFill>
        <a:effectLst/>
      </p:bgPr>
    </p:bg>
    <p:spTree>
      <p:nvGrpSpPr>
        <p:cNvPr id="1" name=""/>
        <p:cNvGrpSpPr/>
        <p:nvPr/>
      </p:nvGrpSpPr>
      <p:grpSpPr>
        <a:xfrm>
          <a:off x="0" y="0"/>
          <a:ext cx="0" cy="0"/>
          <a:chOff x="0" y="0"/>
          <a:chExt cx="0" cy="0"/>
        </a:xfrm>
      </p:grpSpPr>
      <p:sp>
        <p:nvSpPr>
          <p:cNvPr id="90114" name="Rectangle 1026"/>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Job Description of Pastor in</a:t>
            </a:r>
            <a:br>
              <a:rPr lang="en-US" sz="3800" b="1">
                <a:solidFill>
                  <a:srgbClr val="FFFFFF"/>
                </a:solidFill>
                <a:effectLst>
                  <a:outerShdw blurRad="38100" dist="38100" dir="2700000" algn="tl">
                    <a:srgbClr val="000000"/>
                  </a:outerShdw>
                </a:effectLst>
                <a:latin typeface="Arial" charset="0"/>
              </a:rPr>
            </a:br>
            <a:r>
              <a:rPr lang="en-US" sz="3800" b="1">
                <a:solidFill>
                  <a:srgbClr val="FFFFFF"/>
                </a:solidFill>
                <a:effectLst>
                  <a:outerShdw blurRad="38100" dist="38100" dir="2700000" algn="tl">
                    <a:srgbClr val="000000"/>
                  </a:outerShdw>
                </a:effectLst>
                <a:latin typeface="Arial" charset="0"/>
              </a:rPr>
              <a:t>Model 1 (Con’t)</a:t>
            </a:r>
          </a:p>
        </p:txBody>
      </p:sp>
      <p:sp>
        <p:nvSpPr>
          <p:cNvPr id="199683" name="Line 1027"/>
          <p:cNvSpPr>
            <a:spLocks noChangeShapeType="1"/>
          </p:cNvSpPr>
          <p:nvPr/>
        </p:nvSpPr>
        <p:spPr bwMode="auto">
          <a:xfrm>
            <a:off x="685800" y="1600200"/>
            <a:ext cx="7772400"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7" name="Rectangle 1029"/>
          <p:cNvSpPr>
            <a:spLocks noChangeArrowheads="1"/>
          </p:cNvSpPr>
          <p:nvPr/>
        </p:nvSpPr>
        <p:spPr bwMode="auto">
          <a:xfrm>
            <a:off x="1371600" y="2438400"/>
            <a:ext cx="6400800" cy="1676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4.		This model will work 	primarily in churches of 	over 150 in attendance.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7">
                                            <p:txEl>
                                              <p:pRg st="0" end="0"/>
                                            </p:txEl>
                                          </p:spTgt>
                                        </p:tgtEl>
                                        <p:attrNameLst>
                                          <p:attrName>style.visibility</p:attrName>
                                        </p:attrNameLst>
                                      </p:cBhvr>
                                      <p:to>
                                        <p:strVal val="visible"/>
                                      </p:to>
                                    </p:set>
                                    <p:animEffect transition="in" filter="wipe(left)">
                                      <p:cBhvr>
                                        <p:cTn id="7" dur="500"/>
                                        <p:tgtEl>
                                          <p:spTgt spid="90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99"/>
            </a:gs>
            <a:gs pos="100000">
              <a:srgbClr val="001847"/>
            </a:gs>
          </a:gsLst>
          <a:path path="rect">
            <a:fillToRect r="100000" b="100000"/>
          </a:path>
        </a:gra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828800" y="2438400"/>
            <a:ext cx="5562600" cy="762000"/>
          </a:xfrm>
          <a:prstGeom prst="rect">
            <a:avLst/>
          </a:prstGeom>
          <a:noFill/>
          <a:ln w="9525">
            <a:noFill/>
            <a:miter lim="800000"/>
            <a:headEnd/>
            <a:tailEnd/>
          </a:ln>
          <a:effectLst/>
        </p:spPr>
        <p:txBody>
          <a:bodyPr/>
          <a:lstStyle/>
          <a:p>
            <a:pPr marL="609600" indent="-609600" algn="ctr">
              <a:spcBef>
                <a:spcPct val="20000"/>
              </a:spcBef>
              <a:defRPr/>
            </a:pPr>
            <a:r>
              <a:rPr lang="en-US" sz="3600" b="1">
                <a:solidFill>
                  <a:srgbClr val="FFFFFF"/>
                </a:solidFill>
                <a:effectLst>
                  <a:outerShdw blurRad="38100" dist="38100" dir="2700000" algn="tl">
                    <a:srgbClr val="000000"/>
                  </a:outerShdw>
                </a:effectLst>
                <a:latin typeface="Arial" charset="0"/>
              </a:rPr>
              <a:t>   The challenge of the small rural church.      </a:t>
            </a:r>
          </a:p>
        </p:txBody>
      </p:sp>
      <p:sp>
        <p:nvSpPr>
          <p:cNvPr id="91139"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Model 2 – The Small Rural Church</a:t>
            </a:r>
          </a:p>
        </p:txBody>
      </p:sp>
      <p:sp>
        <p:nvSpPr>
          <p:cNvPr id="200708" name="Line 4"/>
          <p:cNvSpPr>
            <a:spLocks noChangeShapeType="1"/>
          </p:cNvSpPr>
          <p:nvPr/>
        </p:nvSpPr>
        <p:spPr bwMode="auto">
          <a:xfrm>
            <a:off x="685800" y="1295400"/>
            <a:ext cx="77724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wipe(left)">
                                      <p:cBhvr>
                                        <p:cTn id="7" dur="500"/>
                                        <p:tgtEl>
                                          <p:spTgt spid="91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99"/>
            </a:gs>
            <a:gs pos="100000">
              <a:srgbClr val="001847"/>
            </a:gs>
          </a:gsLst>
          <a:path path="rect">
            <a:fillToRect l="100000" t="100000"/>
          </a:path>
        </a:grad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914400" y="2057400"/>
            <a:ext cx="7239000" cy="14478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1.	Get better pastoral coverage than urban churches.</a:t>
            </a:r>
          </a:p>
        </p:txBody>
      </p:sp>
      <p:sp>
        <p:nvSpPr>
          <p:cNvPr id="92163"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The Challenge of the Small Rural Church in Model 2 (Con’t)</a:t>
            </a:r>
          </a:p>
        </p:txBody>
      </p:sp>
      <p:sp>
        <p:nvSpPr>
          <p:cNvPr id="201732" name="Line 4"/>
          <p:cNvSpPr>
            <a:spLocks noChangeShapeType="1"/>
          </p:cNvSpPr>
          <p:nvPr/>
        </p:nvSpPr>
        <p:spPr bwMode="auto">
          <a:xfrm>
            <a:off x="685800" y="1600200"/>
            <a:ext cx="77724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5" name="Rectangle 5"/>
          <p:cNvSpPr>
            <a:spLocks noChangeArrowheads="1"/>
          </p:cNvSpPr>
          <p:nvPr/>
        </p:nvSpPr>
        <p:spPr bwMode="auto">
          <a:xfrm>
            <a:off x="914400" y="3810000"/>
            <a:ext cx="7467600" cy="14478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2.	Most of these small rural churches are plateaued or declining.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wipe(left)">
                                      <p:cBhvr>
                                        <p:cTn id="7" dur="500"/>
                                        <p:tgtEl>
                                          <p:spTgt spid="921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5">
                                            <p:txEl>
                                              <p:pRg st="0" end="0"/>
                                            </p:txEl>
                                          </p:spTgt>
                                        </p:tgtEl>
                                        <p:attrNameLst>
                                          <p:attrName>style.visibility</p:attrName>
                                        </p:attrNameLst>
                                      </p:cBhvr>
                                      <p:to>
                                        <p:strVal val="visible"/>
                                      </p:to>
                                    </p:set>
                                    <p:animEffect transition="in" filter="wipe(left)">
                                      <p:cBhvr>
                                        <p:cTn id="12" dur="500"/>
                                        <p:tgtEl>
                                          <p:spTgt spid="92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P spid="9216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99"/>
            </a:gs>
            <a:gs pos="100000">
              <a:srgbClr val="001847"/>
            </a:gs>
          </a:gsLst>
          <a:path path="rect">
            <a:fillToRect l="100000" t="100000"/>
          </a:path>
        </a:grad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1447800"/>
            <a:ext cx="7772400" cy="2971800"/>
          </a:xfrm>
          <a:prstGeom prst="rect">
            <a:avLst/>
          </a:prstGeom>
          <a:noFill/>
          <a:ln w="9525">
            <a:noFill/>
            <a:miter lim="800000"/>
            <a:headEnd/>
            <a:tailEnd/>
          </a:ln>
          <a:effectLst/>
        </p:spPr>
        <p:txBody>
          <a:bodyPr/>
          <a:lstStyle/>
          <a:p>
            <a:pPr marL="609600" indent="-609600">
              <a:spcBef>
                <a:spcPct val="20000"/>
              </a:spcBef>
              <a:defRPr/>
            </a:pPr>
            <a:r>
              <a:rPr lang="en-US" sz="4000" b="1">
                <a:solidFill>
                  <a:srgbClr val="FFFFFF"/>
                </a:solidFill>
                <a:effectLst>
                  <a:outerShdw blurRad="38100" dist="38100" dir="2700000" algn="tl">
                    <a:srgbClr val="000000"/>
                  </a:outerShdw>
                </a:effectLst>
                <a:latin typeface="Arial" charset="0"/>
              </a:rPr>
              <a:t>	Pastoral allocation formulas           need to be determined by the size of the harvest, not by existing membership. That is a mission mind set.</a:t>
            </a: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2700000" scaled="1"/>
        </a:grad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What Can Be Done?</a:t>
            </a:r>
          </a:p>
        </p:txBody>
      </p:sp>
      <p:sp>
        <p:nvSpPr>
          <p:cNvPr id="203779" name="Line 3"/>
          <p:cNvSpPr>
            <a:spLocks noChangeShapeType="1"/>
          </p:cNvSpPr>
          <p:nvPr/>
        </p:nvSpPr>
        <p:spPr bwMode="auto">
          <a:xfrm>
            <a:off x="685800" y="1295400"/>
            <a:ext cx="77724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2" name="Rectangle 4"/>
          <p:cNvSpPr>
            <a:spLocks noChangeArrowheads="1"/>
          </p:cNvSpPr>
          <p:nvPr/>
        </p:nvSpPr>
        <p:spPr bwMode="auto">
          <a:xfrm>
            <a:off x="914400" y="1828800"/>
            <a:ext cx="7620000" cy="11430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1.	Create districts of 15-20 of these small rural churches.</a:t>
            </a:r>
          </a:p>
        </p:txBody>
      </p:sp>
      <p:sp>
        <p:nvSpPr>
          <p:cNvPr id="94213" name="Rectangle 5"/>
          <p:cNvSpPr>
            <a:spLocks noChangeArrowheads="1"/>
          </p:cNvSpPr>
          <p:nvPr/>
        </p:nvSpPr>
        <p:spPr bwMode="auto">
          <a:xfrm>
            <a:off x="914400" y="3429000"/>
            <a:ext cx="7467600" cy="1676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2.	Create an organizational system similar to the third world, where the pastor has 15- 20 churches.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animEffect transition="in" filter="wipe(left)">
                                      <p:cBhvr>
                                        <p:cTn id="7" dur="500"/>
                                        <p:tgtEl>
                                          <p:spTgt spid="942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3">
                                            <p:txEl>
                                              <p:pRg st="0" end="0"/>
                                            </p:txEl>
                                          </p:spTgt>
                                        </p:tgtEl>
                                        <p:attrNameLst>
                                          <p:attrName>style.visibility</p:attrName>
                                        </p:attrNameLst>
                                      </p:cBhvr>
                                      <p:to>
                                        <p:strVal val="visible"/>
                                      </p:to>
                                    </p:set>
                                    <p:animEffect transition="in" filter="wipe(left)">
                                      <p:cBhvr>
                                        <p:cTn id="12" dur="500"/>
                                        <p:tgtEl>
                                          <p:spTgt spid="942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P spid="9421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2700000" scaled="1"/>
        </a:grad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What Can Be Done? (Con’)</a:t>
            </a:r>
          </a:p>
        </p:txBody>
      </p:sp>
      <p:sp>
        <p:nvSpPr>
          <p:cNvPr id="204803" name="Line 3"/>
          <p:cNvSpPr>
            <a:spLocks noChangeShapeType="1"/>
          </p:cNvSpPr>
          <p:nvPr/>
        </p:nvSpPr>
        <p:spPr bwMode="auto">
          <a:xfrm>
            <a:off x="685800" y="1295400"/>
            <a:ext cx="77724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6" name="Rectangle 4"/>
          <p:cNvSpPr>
            <a:spLocks noChangeArrowheads="1"/>
          </p:cNvSpPr>
          <p:nvPr/>
        </p:nvSpPr>
        <p:spPr bwMode="auto">
          <a:xfrm>
            <a:off x="914400" y="1828800"/>
            <a:ext cx="6553200" cy="16002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3.	Fifteen to twenty churches should be easier to pastor than two to five churches.</a:t>
            </a: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99"/>
            </a:gs>
            <a:gs pos="100000">
              <a:srgbClr val="001847"/>
            </a:gs>
          </a:gsLst>
          <a:path path="rect">
            <a:fillToRect l="100000" b="100000"/>
          </a:path>
        </a:grad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What Would Such a District</a:t>
            </a:r>
            <a:br>
              <a:rPr lang="en-US" sz="3800" b="1">
                <a:solidFill>
                  <a:srgbClr val="FFFFFF"/>
                </a:solidFill>
                <a:effectLst>
                  <a:outerShdw blurRad="38100" dist="38100" dir="2700000" algn="tl">
                    <a:srgbClr val="000000"/>
                  </a:outerShdw>
                </a:effectLst>
                <a:latin typeface="Arial" charset="0"/>
              </a:rPr>
            </a:br>
            <a:r>
              <a:rPr lang="en-US" sz="3800" b="1">
                <a:solidFill>
                  <a:srgbClr val="FFFFFF"/>
                </a:solidFill>
                <a:effectLst>
                  <a:outerShdw blurRad="38100" dist="38100" dir="2700000" algn="tl">
                    <a:srgbClr val="000000"/>
                  </a:outerShdw>
                </a:effectLst>
                <a:latin typeface="Arial" charset="0"/>
              </a:rPr>
              <a:t>Look Like?</a:t>
            </a:r>
          </a:p>
        </p:txBody>
      </p:sp>
      <p:sp>
        <p:nvSpPr>
          <p:cNvPr id="205827" name="Line 3"/>
          <p:cNvSpPr>
            <a:spLocks noChangeShapeType="1"/>
          </p:cNvSpPr>
          <p:nvPr/>
        </p:nvSpPr>
        <p:spPr bwMode="auto">
          <a:xfrm>
            <a:off x="685800" y="1600200"/>
            <a:ext cx="77724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0" name="Rectangle 4"/>
          <p:cNvSpPr>
            <a:spLocks noChangeArrowheads="1"/>
          </p:cNvSpPr>
          <p:nvPr/>
        </p:nvSpPr>
        <p:spPr bwMode="auto">
          <a:xfrm>
            <a:off x="914400" y="2133600"/>
            <a:ext cx="6553200" cy="1295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1.	Much like the churches of early Adventism.</a:t>
            </a:r>
          </a:p>
        </p:txBody>
      </p:sp>
      <p:sp>
        <p:nvSpPr>
          <p:cNvPr id="96261" name="Rectangle 5"/>
          <p:cNvSpPr>
            <a:spLocks noChangeArrowheads="1"/>
          </p:cNvSpPr>
          <p:nvPr/>
        </p:nvSpPr>
        <p:spPr bwMode="auto">
          <a:xfrm>
            <a:off x="914400" y="3657600"/>
            <a:ext cx="7010400" cy="27432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2.	Sabbath services would consist of traditional Sabbath School, and the worship service could be conducted in several ways.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Effect transition="in" filter="wipe(left)">
                                      <p:cBhvr>
                                        <p:cTn id="7" dur="500"/>
                                        <p:tgtEl>
                                          <p:spTgt spid="962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1">
                                            <p:txEl>
                                              <p:pRg st="0" end="0"/>
                                            </p:txEl>
                                          </p:spTgt>
                                        </p:tgtEl>
                                        <p:attrNameLst>
                                          <p:attrName>style.visibility</p:attrName>
                                        </p:attrNameLst>
                                      </p:cBhvr>
                                      <p:to>
                                        <p:strVal val="visible"/>
                                      </p:to>
                                    </p:set>
                                    <p:animEffect transition="in" filter="wipe(left)">
                                      <p:cBhvr>
                                        <p:cTn id="12" dur="500"/>
                                        <p:tgtEl>
                                          <p:spTgt spid="96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autoUpdateAnimBg="0"/>
      <p:bldP spid="9626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E0000"/>
            </a:gs>
          </a:gsLst>
          <a:path path="rect">
            <a:fillToRect r="100000" b="100000"/>
          </a:path>
        </a:gradFill>
        <a:effectLst/>
      </p:bgPr>
    </p:bg>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762000" y="1371600"/>
            <a:ext cx="7696200" cy="2057400"/>
          </a:xfrm>
          <a:prstGeom prst="rect">
            <a:avLst/>
          </a:prstGeom>
          <a:noFill/>
          <a:ln w="9525">
            <a:noFill/>
            <a:miter lim="800000"/>
            <a:headEnd/>
            <a:tailEnd/>
          </a:ln>
          <a:effectLst/>
        </p:spPr>
        <p:txBody>
          <a:bodyPr/>
          <a:lstStyle/>
          <a:p>
            <a:pPr marL="609600" indent="-609600">
              <a:spcBef>
                <a:spcPct val="20000"/>
              </a:spcBef>
              <a:defRPr/>
            </a:pPr>
            <a:r>
              <a:rPr lang="en-US" sz="3200" b="1">
                <a:solidFill>
                  <a:srgbClr val="FFFFBF"/>
                </a:solidFill>
                <a:effectLst>
                  <a:outerShdw blurRad="38100" dist="38100" dir="2700000" algn="tl">
                    <a:srgbClr val="000000"/>
                  </a:outerShdw>
                </a:effectLst>
                <a:latin typeface="Arial" charset="0"/>
              </a:rPr>
              <a:t>	This model would envision the planting of churches that are totally independent of a pastor, yet there would be a resident pastor.</a:t>
            </a:r>
          </a:p>
        </p:txBody>
      </p:sp>
      <p:sp>
        <p:nvSpPr>
          <p:cNvPr id="97283"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Model 3 – The Cell-Based Church</a:t>
            </a:r>
          </a:p>
        </p:txBody>
      </p:sp>
      <p:sp>
        <p:nvSpPr>
          <p:cNvPr id="206852" name="Line 4"/>
          <p:cNvSpPr>
            <a:spLocks noChangeShapeType="1"/>
          </p:cNvSpPr>
          <p:nvPr/>
        </p:nvSpPr>
        <p:spPr bwMode="auto">
          <a:xfrm>
            <a:off x="685800" y="1295400"/>
            <a:ext cx="7772400" cy="0"/>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5" name="Rectangle 5"/>
          <p:cNvSpPr>
            <a:spLocks noChangeArrowheads="1"/>
          </p:cNvSpPr>
          <p:nvPr/>
        </p:nvSpPr>
        <p:spPr bwMode="auto">
          <a:xfrm>
            <a:off x="914400" y="3657600"/>
            <a:ext cx="6553200" cy="1295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1.	Church would be organized around groups.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Effect transition="in" filter="wipe(left)">
                                      <p:cBhvr>
                                        <p:cTn id="7" dur="500"/>
                                        <p:tgtEl>
                                          <p:spTgt spid="97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E0000"/>
            </a:gs>
          </a:gsLst>
          <a:path path="rect">
            <a:fillToRect r="100000" b="100000"/>
          </a:path>
        </a:grad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914400" y="1905000"/>
            <a:ext cx="7391400" cy="1295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2.	All life would take place in the      groups, including pastoral care.</a:t>
            </a:r>
          </a:p>
        </p:txBody>
      </p:sp>
      <p:sp>
        <p:nvSpPr>
          <p:cNvPr id="98307" name="Rectangle 3"/>
          <p:cNvSpPr>
            <a:spLocks noChangeArrowheads="1"/>
          </p:cNvSpPr>
          <p:nvPr/>
        </p:nvSpPr>
        <p:spPr bwMode="auto">
          <a:xfrm>
            <a:off x="838200" y="228600"/>
            <a:ext cx="73914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Model 3 – The Cell-Based Church (Con’t)</a:t>
            </a:r>
          </a:p>
        </p:txBody>
      </p:sp>
      <p:sp>
        <p:nvSpPr>
          <p:cNvPr id="207876" name="Line 4"/>
          <p:cNvSpPr>
            <a:spLocks noChangeShapeType="1"/>
          </p:cNvSpPr>
          <p:nvPr/>
        </p:nvSpPr>
        <p:spPr bwMode="auto">
          <a:xfrm>
            <a:off x="685800" y="1600200"/>
            <a:ext cx="7772400" cy="0"/>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09" name="Rectangle 5"/>
          <p:cNvSpPr>
            <a:spLocks noChangeArrowheads="1"/>
          </p:cNvSpPr>
          <p:nvPr/>
        </p:nvSpPr>
        <p:spPr bwMode="auto">
          <a:xfrm>
            <a:off x="914400" y="3657600"/>
            <a:ext cx="6858000" cy="1295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3.	Therefore, the groups pastor the people.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Effect transition="in" filter="wipe(left)">
                                      <p:cBhvr>
                                        <p:cTn id="7" dur="500"/>
                                        <p:tgtEl>
                                          <p:spTgt spid="98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 y="228600"/>
            <a:ext cx="8515350" cy="1219200"/>
          </a:xfrm>
          <a:prstGeom prst="rect">
            <a:avLst/>
          </a:prstGeom>
          <a:noFill/>
          <a:ln w="9525">
            <a:noFill/>
            <a:miter lim="800000"/>
            <a:headEnd/>
            <a:tailEnd/>
          </a:ln>
          <a:effectLst/>
        </p:spPr>
        <p:txBody>
          <a:bodyPr anchor="ctr"/>
          <a:lstStyle/>
          <a:p>
            <a:pPr algn="ctr">
              <a:defRPr/>
            </a:pPr>
            <a:r>
              <a:rPr lang="en-US" sz="4200" b="1">
                <a:solidFill>
                  <a:schemeClr val="bg1"/>
                </a:solidFill>
                <a:effectLst>
                  <a:outerShdw blurRad="38100" dist="38100" dir="2700000" algn="tl">
                    <a:srgbClr val="000000"/>
                  </a:outerShdw>
                </a:effectLst>
              </a:rPr>
              <a:t>Luther and Doctrine of</a:t>
            </a:r>
            <a:br>
              <a:rPr lang="en-US" sz="4200" b="1">
                <a:solidFill>
                  <a:schemeClr val="bg1"/>
                </a:solidFill>
                <a:effectLst>
                  <a:outerShdw blurRad="38100" dist="38100" dir="2700000" algn="tl">
                    <a:srgbClr val="000000"/>
                  </a:outerShdw>
                </a:effectLst>
              </a:rPr>
            </a:br>
            <a:r>
              <a:rPr lang="en-US" sz="4200" b="1">
                <a:solidFill>
                  <a:schemeClr val="bg1"/>
                </a:solidFill>
                <a:effectLst>
                  <a:outerShdw blurRad="38100" dist="38100" dir="2700000" algn="tl">
                    <a:srgbClr val="000000"/>
                  </a:outerShdw>
                </a:effectLst>
              </a:rPr>
              <a:t>Priesthood of All Believers</a:t>
            </a:r>
          </a:p>
        </p:txBody>
      </p:sp>
      <p:sp>
        <p:nvSpPr>
          <p:cNvPr id="8195" name="Rectangle 3"/>
          <p:cNvSpPr>
            <a:spLocks noChangeArrowheads="1"/>
          </p:cNvSpPr>
          <p:nvPr/>
        </p:nvSpPr>
        <p:spPr bwMode="auto">
          <a:xfrm>
            <a:off x="914400" y="1828800"/>
            <a:ext cx="7239000" cy="2743200"/>
          </a:xfrm>
          <a:prstGeom prst="rect">
            <a:avLst/>
          </a:prstGeom>
          <a:noFill/>
          <a:ln w="9525">
            <a:noFill/>
            <a:miter lim="800000"/>
            <a:headEnd/>
            <a:tailEnd/>
          </a:ln>
          <a:effectLst/>
        </p:spPr>
        <p:txBody>
          <a:bodyPr/>
          <a:lstStyle/>
          <a:p>
            <a:pPr marL="609600" indent="-609600">
              <a:spcBef>
                <a:spcPct val="20000"/>
              </a:spcBef>
              <a:defRPr/>
            </a:pPr>
            <a:r>
              <a:rPr lang="en-US" sz="3800" b="1">
                <a:solidFill>
                  <a:schemeClr val="bg1"/>
                </a:solidFill>
                <a:effectLst>
                  <a:outerShdw blurRad="38100" dist="38100" dir="2700000" algn="tl">
                    <a:srgbClr val="000000"/>
                  </a:outerShdw>
                </a:effectLst>
              </a:rPr>
              <a:t>1.	Before God all Christians have the same standing – a priesthood we all enter by baptism and through faith.</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E0000"/>
            </a:gs>
          </a:gsLst>
          <a:path path="rect">
            <a:fillToRect l="100000" t="100000"/>
          </a:path>
        </a:gradFill>
        <a:effectLst/>
      </p:bgPr>
    </p:bg>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The Pastoral Role in Model 3</a:t>
            </a:r>
          </a:p>
        </p:txBody>
      </p:sp>
      <p:sp>
        <p:nvSpPr>
          <p:cNvPr id="208899" name="Line 3"/>
          <p:cNvSpPr>
            <a:spLocks noChangeShapeType="1"/>
          </p:cNvSpPr>
          <p:nvPr/>
        </p:nvSpPr>
        <p:spPr bwMode="auto">
          <a:xfrm>
            <a:off x="685800" y="1295400"/>
            <a:ext cx="7772400" cy="0"/>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2" name="Rectangle 4"/>
          <p:cNvSpPr>
            <a:spLocks noChangeArrowheads="1"/>
          </p:cNvSpPr>
          <p:nvPr/>
        </p:nvSpPr>
        <p:spPr bwMode="auto">
          <a:xfrm>
            <a:off x="838200" y="1600200"/>
            <a:ext cx="7467600" cy="1295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1.	The pastor would facilitate the group leaders.</a:t>
            </a:r>
          </a:p>
        </p:txBody>
      </p:sp>
      <p:sp>
        <p:nvSpPr>
          <p:cNvPr id="99333" name="Rectangle 5"/>
          <p:cNvSpPr>
            <a:spLocks noChangeArrowheads="1"/>
          </p:cNvSpPr>
          <p:nvPr/>
        </p:nvSpPr>
        <p:spPr bwMode="auto">
          <a:xfrm>
            <a:off x="838200" y="3200400"/>
            <a:ext cx="7467600" cy="22098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2.	The main difference in this kind of church, from the multi- church district, is that all the groups are part of one church.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Effect transition="in" filter="wipe(left)">
                                      <p:cBhvr>
                                        <p:cTn id="7" dur="500"/>
                                        <p:tgtEl>
                                          <p:spTgt spid="993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3">
                                            <p:txEl>
                                              <p:pRg st="0" end="0"/>
                                            </p:txEl>
                                          </p:spTgt>
                                        </p:tgtEl>
                                        <p:attrNameLst>
                                          <p:attrName>style.visibility</p:attrName>
                                        </p:attrNameLst>
                                      </p:cBhvr>
                                      <p:to>
                                        <p:strVal val="visible"/>
                                      </p:to>
                                    </p:set>
                                    <p:animEffect transition="in" filter="wipe(left)">
                                      <p:cBhvr>
                                        <p:cTn id="12" dur="500"/>
                                        <p:tgtEl>
                                          <p:spTgt spid="99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autoUpdateAnimBg="0"/>
      <p:bldP spid="9933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66"/>
            </a:gs>
            <a:gs pos="100000">
              <a:srgbClr val="2F002F"/>
            </a:gs>
          </a:gsLst>
          <a:path path="rect">
            <a:fillToRect r="100000" b="100000"/>
          </a:path>
        </a:gra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62000" y="1371600"/>
            <a:ext cx="7696200" cy="609600"/>
          </a:xfrm>
          <a:prstGeom prst="rect">
            <a:avLst/>
          </a:prstGeom>
          <a:noFill/>
          <a:ln w="9525">
            <a:noFill/>
            <a:miter lim="800000"/>
            <a:headEnd/>
            <a:tailEnd/>
          </a:ln>
          <a:effectLst/>
        </p:spPr>
        <p:txBody>
          <a:bodyPr/>
          <a:lstStyle/>
          <a:p>
            <a:pPr marL="609600" indent="-609600" algn="ctr">
              <a:spcBef>
                <a:spcPct val="20000"/>
              </a:spcBef>
              <a:defRPr/>
            </a:pPr>
            <a:r>
              <a:rPr lang="en-US" sz="3200" b="1">
                <a:solidFill>
                  <a:srgbClr val="FFFFFF"/>
                </a:solidFill>
                <a:effectLst>
                  <a:outerShdw blurRad="38100" dist="38100" dir="2700000" algn="tl">
                    <a:srgbClr val="000000"/>
                  </a:outerShdw>
                </a:effectLst>
                <a:latin typeface="Arial" charset="0"/>
              </a:rPr>
              <a:t>What It Looks Like</a:t>
            </a:r>
          </a:p>
        </p:txBody>
      </p:sp>
      <p:sp>
        <p:nvSpPr>
          <p:cNvPr id="100355"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Model 4 – The Lay Church</a:t>
            </a:r>
          </a:p>
        </p:txBody>
      </p:sp>
      <p:sp>
        <p:nvSpPr>
          <p:cNvPr id="209924" name="Line 4"/>
          <p:cNvSpPr>
            <a:spLocks noChangeShapeType="1"/>
          </p:cNvSpPr>
          <p:nvPr/>
        </p:nvSpPr>
        <p:spPr bwMode="auto">
          <a:xfrm>
            <a:off x="685800" y="1295400"/>
            <a:ext cx="7772400" cy="0"/>
          </a:xfrm>
          <a:prstGeom prst="line">
            <a:avLst/>
          </a:prstGeom>
          <a:noFill/>
          <a:ln w="57150">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57" name="Rectangle 5"/>
          <p:cNvSpPr>
            <a:spLocks noChangeArrowheads="1"/>
          </p:cNvSpPr>
          <p:nvPr/>
        </p:nvSpPr>
        <p:spPr bwMode="auto">
          <a:xfrm>
            <a:off x="914400" y="2209800"/>
            <a:ext cx="6553200" cy="1295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1.	It is a church without a paid         pastor period.</a:t>
            </a:r>
          </a:p>
        </p:txBody>
      </p:sp>
      <p:sp>
        <p:nvSpPr>
          <p:cNvPr id="100358" name="Rectangle 6"/>
          <p:cNvSpPr>
            <a:spLocks noChangeArrowheads="1"/>
          </p:cNvSpPr>
          <p:nvPr/>
        </p:nvSpPr>
        <p:spPr bwMode="auto">
          <a:xfrm>
            <a:off x="914400" y="3733800"/>
            <a:ext cx="7239000" cy="16764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2.	It would be attached directly to the conference, and not in a pastoral district.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7">
                                            <p:txEl>
                                              <p:pRg st="0" end="0"/>
                                            </p:txEl>
                                          </p:spTgt>
                                        </p:tgtEl>
                                        <p:attrNameLst>
                                          <p:attrName>style.visibility</p:attrName>
                                        </p:attrNameLst>
                                      </p:cBhvr>
                                      <p:to>
                                        <p:strVal val="visible"/>
                                      </p:to>
                                    </p:set>
                                    <p:animEffect transition="in" filter="wipe(left)">
                                      <p:cBhvr>
                                        <p:cTn id="7" dur="500"/>
                                        <p:tgtEl>
                                          <p:spTgt spid="1003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8">
                                            <p:txEl>
                                              <p:pRg st="0" end="0"/>
                                            </p:txEl>
                                          </p:spTgt>
                                        </p:tgtEl>
                                        <p:attrNameLst>
                                          <p:attrName>style.visibility</p:attrName>
                                        </p:attrNameLst>
                                      </p:cBhvr>
                                      <p:to>
                                        <p:strVal val="visible"/>
                                      </p:to>
                                    </p:set>
                                    <p:animEffect transition="in" filter="wipe(left)">
                                      <p:cBhvr>
                                        <p:cTn id="12" dur="500"/>
                                        <p:tgtEl>
                                          <p:spTgt spid="100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autoUpdateAnimBg="0"/>
      <p:bldP spid="100358"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66"/>
            </a:gs>
            <a:gs pos="100000">
              <a:srgbClr val="2F002F"/>
            </a:gs>
          </a:gsLst>
          <a:path path="rect">
            <a:fillToRect r="100000" b="100000"/>
          </a:path>
        </a:gradFill>
        <a:effectLst/>
      </p:bgPr>
    </p:bg>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762000" y="1371600"/>
            <a:ext cx="7696200" cy="609600"/>
          </a:xfrm>
          <a:prstGeom prst="rect">
            <a:avLst/>
          </a:prstGeom>
          <a:noFill/>
          <a:ln w="9525">
            <a:noFill/>
            <a:miter lim="800000"/>
            <a:headEnd/>
            <a:tailEnd/>
          </a:ln>
          <a:effectLst/>
        </p:spPr>
        <p:txBody>
          <a:bodyPr/>
          <a:lstStyle/>
          <a:p>
            <a:pPr marL="609600" indent="-609600" algn="ctr">
              <a:spcBef>
                <a:spcPct val="20000"/>
              </a:spcBef>
              <a:defRPr/>
            </a:pPr>
            <a:r>
              <a:rPr lang="en-US" sz="3200" b="1">
                <a:solidFill>
                  <a:srgbClr val="FFFFFF"/>
                </a:solidFill>
                <a:effectLst>
                  <a:outerShdw blurRad="38100" dist="38100" dir="2700000" algn="tl">
                    <a:srgbClr val="000000"/>
                  </a:outerShdw>
                </a:effectLst>
                <a:latin typeface="Arial" charset="0"/>
              </a:rPr>
              <a:t>What It Looks Like</a:t>
            </a:r>
          </a:p>
        </p:txBody>
      </p:sp>
      <p:sp>
        <p:nvSpPr>
          <p:cNvPr id="101379"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Model 4 – The Lay Church (Con’t)</a:t>
            </a:r>
          </a:p>
        </p:txBody>
      </p:sp>
      <p:sp>
        <p:nvSpPr>
          <p:cNvPr id="210948" name="Line 4"/>
          <p:cNvSpPr>
            <a:spLocks noChangeShapeType="1"/>
          </p:cNvSpPr>
          <p:nvPr/>
        </p:nvSpPr>
        <p:spPr bwMode="auto">
          <a:xfrm>
            <a:off x="685800" y="1295400"/>
            <a:ext cx="7772400" cy="0"/>
          </a:xfrm>
          <a:prstGeom prst="line">
            <a:avLst/>
          </a:prstGeom>
          <a:noFill/>
          <a:ln w="57150">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1" name="Rectangle 5"/>
          <p:cNvSpPr>
            <a:spLocks noChangeArrowheads="1"/>
          </p:cNvSpPr>
          <p:nvPr/>
        </p:nvSpPr>
        <p:spPr bwMode="auto">
          <a:xfrm>
            <a:off x="914400" y="2209800"/>
            <a:ext cx="6858000" cy="22860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3.	It could be any one of the previous three models. The main difference is that it is totally run by lay people.</a:t>
            </a:r>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66"/>
            </a:gs>
            <a:gs pos="100000">
              <a:srgbClr val="2F002F"/>
            </a:gs>
          </a:gsLst>
          <a:path path="rect">
            <a:fillToRect r="100000" b="100000"/>
          </a:path>
        </a:grad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762000" y="1371600"/>
            <a:ext cx="7696200" cy="609600"/>
          </a:xfrm>
          <a:prstGeom prst="rect">
            <a:avLst/>
          </a:prstGeom>
          <a:noFill/>
          <a:ln w="9525">
            <a:noFill/>
            <a:miter lim="800000"/>
            <a:headEnd/>
            <a:tailEnd/>
          </a:ln>
          <a:effectLst/>
        </p:spPr>
        <p:txBody>
          <a:bodyPr/>
          <a:lstStyle/>
          <a:p>
            <a:pPr marL="609600" indent="-609600" algn="ctr">
              <a:spcBef>
                <a:spcPct val="20000"/>
              </a:spcBef>
              <a:defRPr/>
            </a:pPr>
            <a:r>
              <a:rPr lang="en-US" sz="3200" b="1">
                <a:solidFill>
                  <a:srgbClr val="FFFFFF"/>
                </a:solidFill>
                <a:effectLst>
                  <a:outerShdw blurRad="38100" dist="38100" dir="2700000" algn="tl">
                    <a:srgbClr val="000000"/>
                  </a:outerShdw>
                </a:effectLst>
                <a:latin typeface="Arial" charset="0"/>
              </a:rPr>
              <a:t>What It Looks Like</a:t>
            </a:r>
          </a:p>
        </p:txBody>
      </p:sp>
      <p:sp>
        <p:nvSpPr>
          <p:cNvPr id="102403" name="Rectangle 3"/>
          <p:cNvSpPr>
            <a:spLocks noChangeArrowheads="1"/>
          </p:cNvSpPr>
          <p:nvPr/>
        </p:nvSpPr>
        <p:spPr bwMode="auto">
          <a:xfrm>
            <a:off x="228600" y="228600"/>
            <a:ext cx="8686800" cy="1371600"/>
          </a:xfrm>
          <a:prstGeom prst="rect">
            <a:avLst/>
          </a:prstGeom>
          <a:noFill/>
          <a:ln w="9525">
            <a:noFill/>
            <a:miter lim="800000"/>
            <a:headEnd/>
            <a:tailEnd/>
          </a:ln>
          <a:effectLst/>
        </p:spPr>
        <p:txBody>
          <a:bodyPr anchor="ctr"/>
          <a:lstStyle/>
          <a:p>
            <a:pPr algn="ctr">
              <a:defRPr/>
            </a:pPr>
            <a:r>
              <a:rPr lang="en-US" sz="3800" b="1">
                <a:solidFill>
                  <a:srgbClr val="FFFFFF"/>
                </a:solidFill>
                <a:effectLst>
                  <a:outerShdw blurRad="38100" dist="38100" dir="2700000" algn="tl">
                    <a:srgbClr val="000000"/>
                  </a:outerShdw>
                </a:effectLst>
                <a:latin typeface="Arial" charset="0"/>
              </a:rPr>
              <a:t>Model 4 – The Lay Church (Con’t)</a:t>
            </a:r>
          </a:p>
        </p:txBody>
      </p:sp>
      <p:sp>
        <p:nvSpPr>
          <p:cNvPr id="211972" name="Line 4"/>
          <p:cNvSpPr>
            <a:spLocks noChangeShapeType="1"/>
          </p:cNvSpPr>
          <p:nvPr/>
        </p:nvSpPr>
        <p:spPr bwMode="auto">
          <a:xfrm>
            <a:off x="685800" y="1295400"/>
            <a:ext cx="7772400" cy="0"/>
          </a:xfrm>
          <a:prstGeom prst="line">
            <a:avLst/>
          </a:prstGeom>
          <a:noFill/>
          <a:ln w="57150">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5" name="Rectangle 5"/>
          <p:cNvSpPr>
            <a:spLocks noChangeArrowheads="1"/>
          </p:cNvSpPr>
          <p:nvPr/>
        </p:nvSpPr>
        <p:spPr bwMode="auto">
          <a:xfrm>
            <a:off x="914400" y="2209800"/>
            <a:ext cx="7620000" cy="3733800"/>
          </a:xfrm>
          <a:prstGeom prst="rect">
            <a:avLst/>
          </a:prstGeom>
          <a:noFill/>
          <a:ln w="9525">
            <a:noFill/>
            <a:miter lim="800000"/>
            <a:headEnd/>
            <a:tailEnd/>
          </a:ln>
          <a:effectLst/>
        </p:spPr>
        <p:txBody>
          <a:bodyPr/>
          <a:lstStyle/>
          <a:p>
            <a:pPr marL="609600" indent="-609600">
              <a:spcBef>
                <a:spcPct val="20000"/>
              </a:spcBef>
              <a:defRPr/>
            </a:pPr>
            <a:r>
              <a:rPr lang="en-US" sz="3400" b="1">
                <a:solidFill>
                  <a:srgbClr val="FFFFFF"/>
                </a:solidFill>
                <a:effectLst>
                  <a:outerShdw blurRad="38100" dist="38100" dir="2700000" algn="tl">
                    <a:srgbClr val="000000"/>
                  </a:outerShdw>
                </a:effectLst>
                <a:latin typeface="Arial" charset="0"/>
              </a:rPr>
              <a:t>4.	The tithes and offerings are turned in to the conference, like any other church, so that the conference can use it to start new churches. This church does not demand that it receive its fair share, because it is focused on the harvest.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5">
                                            <p:txEl>
                                              <p:pRg st="0" end="0"/>
                                            </p:txEl>
                                          </p:spTgt>
                                        </p:tgtEl>
                                        <p:attrNameLst>
                                          <p:attrName>style.visibility</p:attrName>
                                        </p:attrNameLst>
                                      </p:cBhvr>
                                      <p:to>
                                        <p:strVal val="visible"/>
                                      </p:to>
                                    </p:set>
                                    <p:animEffect transition="in" filter="wipe(left)">
                                      <p:cBhvr>
                                        <p:cTn id="7" dur="500"/>
                                        <p:tgtEl>
                                          <p:spTgt spid="1024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FFFF"/>
            </a:gs>
            <a:gs pos="100000">
              <a:srgbClr val="33CCCC"/>
            </a:gs>
          </a:gsLst>
          <a:path path="shape">
            <a:fillToRect l="50000" t="50000" r="50000" b="50000"/>
          </a:path>
        </a:gra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914400" y="609600"/>
            <a:ext cx="7543800" cy="5257800"/>
          </a:xfrm>
        </p:spPr>
        <p:txBody>
          <a:bodyPr/>
          <a:lstStyle/>
          <a:p>
            <a:pPr eaLnBrk="1" hangingPunct="1">
              <a:defRPr/>
            </a:pPr>
            <a:r>
              <a:rPr lang="en-US" sz="3600" b="1" smtClean="0">
                <a:effectLst>
                  <a:outerShdw blurRad="38100" dist="38100" dir="2700000" algn="tl">
                    <a:srgbClr val="FFFFFF"/>
                  </a:outerShdw>
                </a:effectLst>
                <a:latin typeface="Arial" charset="0"/>
              </a:rPr>
              <a:t>Chapter 3</a:t>
            </a:r>
            <a:br>
              <a:rPr lang="en-US" sz="3600" b="1" smtClean="0">
                <a:effectLst>
                  <a:outerShdw blurRad="38100" dist="38100" dir="2700000" algn="tl">
                    <a:srgbClr val="FFFFFF"/>
                  </a:outerShdw>
                </a:effectLst>
                <a:latin typeface="Arial" charset="0"/>
              </a:rPr>
            </a:br>
            <a:r>
              <a:rPr lang="en-US" sz="6000" b="1" smtClean="0">
                <a:effectLst>
                  <a:outerShdw blurRad="38100" dist="38100" dir="2700000" algn="tl">
                    <a:srgbClr val="FFFFFF"/>
                  </a:outerShdw>
                </a:effectLst>
                <a:latin typeface="Arial" charset="0"/>
              </a:rPr>
              <a:t>HOW TO MOVE GOD’S PEOPLE INTO MINISTRY AND SUPPORT THEM</a:t>
            </a:r>
          </a:p>
        </p:txBody>
      </p:sp>
    </p:spTree>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aphicFrame>
        <p:nvGraphicFramePr>
          <p:cNvPr id="214018" name="Object 1024"/>
          <p:cNvGraphicFramePr>
            <a:graphicFrameLocks noChangeAspect="1"/>
          </p:cNvGraphicFramePr>
          <p:nvPr/>
        </p:nvGraphicFramePr>
        <p:xfrm>
          <a:off x="304800" y="593725"/>
          <a:ext cx="7924800" cy="5654675"/>
        </p:xfrm>
        <a:graphic>
          <a:graphicData uri="http://schemas.openxmlformats.org/presentationml/2006/ole">
            <mc:AlternateContent xmlns:mc="http://schemas.openxmlformats.org/markup-compatibility/2006">
              <mc:Choice xmlns:v="urn:schemas-microsoft-com:vml" Requires="v">
                <p:oleObj spid="_x0000_s214019" name="Drawing" r:id="rId3" imgW="9201240" imgH="6114960" progId="WPDraw30.Drawing">
                  <p:embed/>
                </p:oleObj>
              </mc:Choice>
              <mc:Fallback>
                <p:oleObj name="Drawing" r:id="rId3" imgW="9201240" imgH="6114960" progId="WPDraw30.Drawing">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3725"/>
                        <a:ext cx="7924800"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CC00"/>
        </a:solidFill>
        <a:effectLst/>
      </p:bgPr>
    </p:bg>
    <p:spTree>
      <p:nvGrpSpPr>
        <p:cNvPr id="1" name=""/>
        <p:cNvGrpSpPr/>
        <p:nvPr/>
      </p:nvGrpSpPr>
      <p:grpSpPr>
        <a:xfrm>
          <a:off x="0" y="0"/>
          <a:ext cx="0" cy="0"/>
          <a:chOff x="0" y="0"/>
          <a:chExt cx="0" cy="0"/>
        </a:xfrm>
      </p:grpSpPr>
      <p:graphicFrame>
        <p:nvGraphicFramePr>
          <p:cNvPr id="215042" name="Object 2048"/>
          <p:cNvGraphicFramePr>
            <a:graphicFrameLocks noChangeAspect="1"/>
          </p:cNvGraphicFramePr>
          <p:nvPr/>
        </p:nvGraphicFramePr>
        <p:xfrm>
          <a:off x="1485900" y="128588"/>
          <a:ext cx="6172200" cy="6600825"/>
        </p:xfrm>
        <a:graphic>
          <a:graphicData uri="http://schemas.openxmlformats.org/presentationml/2006/ole">
            <mc:AlternateContent xmlns:mc="http://schemas.openxmlformats.org/markup-compatibility/2006">
              <mc:Choice xmlns:v="urn:schemas-microsoft-com:vml" Requires="v">
                <p:oleObj spid="_x0000_s215043" name="Drawing" r:id="rId3" imgW="6172200" imgH="6600960" progId="WPDraw30.Drawing">
                  <p:embed/>
                </p:oleObj>
              </mc:Choice>
              <mc:Fallback>
                <p:oleObj name="Drawing" r:id="rId3" imgW="6172200" imgH="6600960" progId="WPDraw30.Drawing">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28588"/>
                        <a:ext cx="617220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1371600"/>
            <a:ext cx="7772400" cy="3352800"/>
          </a:xfrm>
        </p:spPr>
        <p:txBody>
          <a:bodyPr/>
          <a:lstStyle/>
          <a:p>
            <a:pPr eaLnBrk="1" hangingPunct="1"/>
            <a:r>
              <a:rPr lang="en-US" sz="6000" b="1" smtClean="0">
                <a:solidFill>
                  <a:srgbClr val="00FFFF"/>
                </a:solidFill>
                <a:latin typeface="Arial" charset="0"/>
              </a:rPr>
              <a:t>There are no</a:t>
            </a:r>
            <a:br>
              <a:rPr lang="en-US" sz="6000" b="1" smtClean="0">
                <a:solidFill>
                  <a:srgbClr val="00FFFF"/>
                </a:solidFill>
                <a:latin typeface="Arial" charset="0"/>
              </a:rPr>
            </a:br>
            <a:r>
              <a:rPr lang="en-US" sz="6000" b="1" smtClean="0">
                <a:solidFill>
                  <a:srgbClr val="00FFFF"/>
                </a:solidFill>
                <a:latin typeface="Arial" charset="0"/>
              </a:rPr>
              <a:t>part-time ministers</a:t>
            </a:r>
            <a:br>
              <a:rPr lang="en-US" sz="6000" b="1" smtClean="0">
                <a:solidFill>
                  <a:srgbClr val="00FFFF"/>
                </a:solidFill>
                <a:latin typeface="Arial" charset="0"/>
              </a:rPr>
            </a:br>
            <a:r>
              <a:rPr lang="en-US" sz="6000" b="1" smtClean="0">
                <a:solidFill>
                  <a:srgbClr val="00FFFF"/>
                </a:solidFill>
                <a:latin typeface="Arial" charset="0"/>
              </a:rPr>
              <a:t>with God</a:t>
            </a:r>
          </a:p>
        </p:txBody>
      </p:sp>
    </p:spTree>
  </p:cSld>
  <p:clrMapOvr>
    <a:masterClrMapping/>
  </p:clrMapOvr>
  <p:transition>
    <p:check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 Box 1027"/>
          <p:cNvSpPr txBox="1">
            <a:spLocks noChangeArrowheads="1"/>
          </p:cNvSpPr>
          <p:nvPr/>
        </p:nvSpPr>
        <p:spPr bwMode="auto">
          <a:xfrm>
            <a:off x="746125" y="533400"/>
            <a:ext cx="481647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Verdana" pitchFamily="34" charset="0"/>
              </a:rPr>
              <a:t>“For every  beast of the forest is Mine,The cattle on a thousand hills.  I know every bird of the mountains,</a:t>
            </a:r>
          </a:p>
          <a:p>
            <a:pPr eaLnBrk="1" hangingPunct="1"/>
            <a:r>
              <a:rPr lang="en-US" sz="3600" b="1">
                <a:solidFill>
                  <a:srgbClr val="FFFFFF"/>
                </a:solidFill>
                <a:latin typeface="Verdana" pitchFamily="34" charset="0"/>
              </a:rPr>
              <a:t>And everything that moves in the field is Mine.</a:t>
            </a:r>
          </a:p>
          <a:p>
            <a:pPr eaLnBrk="1" hangingPunct="1"/>
            <a:endParaRPr lang="en-US">
              <a:solidFill>
                <a:srgbClr val="000000"/>
              </a:solidFill>
              <a:latin typeface="Verdana" pitchFamily="34" charset="0"/>
            </a:endParaRPr>
          </a:p>
        </p:txBody>
      </p:sp>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04800" y="228600"/>
            <a:ext cx="8515350" cy="1219200"/>
          </a:xfrm>
          <a:prstGeom prst="rect">
            <a:avLst/>
          </a:prstGeom>
          <a:noFill/>
          <a:ln w="9525">
            <a:noFill/>
            <a:miter lim="800000"/>
            <a:headEnd/>
            <a:tailEnd/>
          </a:ln>
          <a:effectLst/>
        </p:spPr>
        <p:txBody>
          <a:bodyPr anchor="ctr"/>
          <a:lstStyle/>
          <a:p>
            <a:pPr algn="ctr">
              <a:defRPr/>
            </a:pPr>
            <a:r>
              <a:rPr lang="en-US" sz="4200" b="1">
                <a:solidFill>
                  <a:schemeClr val="bg1"/>
                </a:solidFill>
                <a:effectLst>
                  <a:outerShdw blurRad="38100" dist="38100" dir="2700000" algn="tl">
                    <a:srgbClr val="000000"/>
                  </a:outerShdw>
                </a:effectLst>
              </a:rPr>
              <a:t>Luther and Doctrine of</a:t>
            </a:r>
            <a:br>
              <a:rPr lang="en-US" sz="4200" b="1">
                <a:solidFill>
                  <a:schemeClr val="bg1"/>
                </a:solidFill>
                <a:effectLst>
                  <a:outerShdw blurRad="38100" dist="38100" dir="2700000" algn="tl">
                    <a:srgbClr val="000000"/>
                  </a:outerShdw>
                </a:effectLst>
              </a:rPr>
            </a:br>
            <a:r>
              <a:rPr lang="en-US" sz="4200" b="1">
                <a:solidFill>
                  <a:schemeClr val="bg1"/>
                </a:solidFill>
                <a:effectLst>
                  <a:outerShdw blurRad="38100" dist="38100" dir="2700000" algn="tl">
                    <a:srgbClr val="000000"/>
                  </a:outerShdw>
                </a:effectLst>
              </a:rPr>
              <a:t>Priesthood of All Believers (Con’t)</a:t>
            </a:r>
          </a:p>
        </p:txBody>
      </p:sp>
      <p:sp>
        <p:nvSpPr>
          <p:cNvPr id="9219" name="Rectangle 3"/>
          <p:cNvSpPr>
            <a:spLocks noChangeArrowheads="1"/>
          </p:cNvSpPr>
          <p:nvPr/>
        </p:nvSpPr>
        <p:spPr bwMode="auto">
          <a:xfrm>
            <a:off x="914400" y="1828800"/>
            <a:ext cx="7620000" cy="2743200"/>
          </a:xfrm>
          <a:prstGeom prst="rect">
            <a:avLst/>
          </a:prstGeom>
          <a:noFill/>
          <a:ln w="9525">
            <a:noFill/>
            <a:miter lim="800000"/>
            <a:headEnd/>
            <a:tailEnd/>
          </a:ln>
          <a:effectLst/>
        </p:spPr>
        <p:txBody>
          <a:bodyPr/>
          <a:lstStyle/>
          <a:p>
            <a:pPr marL="609600" indent="-609600">
              <a:spcBef>
                <a:spcPct val="20000"/>
              </a:spcBef>
              <a:defRPr/>
            </a:pPr>
            <a:r>
              <a:rPr lang="en-US" sz="3800" b="1">
                <a:solidFill>
                  <a:schemeClr val="bg1"/>
                </a:solidFill>
                <a:effectLst>
                  <a:outerShdw blurRad="38100" dist="38100" dir="2700000" algn="tl">
                    <a:srgbClr val="000000"/>
                  </a:outerShdw>
                </a:effectLst>
              </a:rPr>
              <a:t>2.	As a brother in Christ, every Christian is a priest and needs no mediator save Christ. He has access to Christ and the Word.</a:t>
            </a: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990600" y="914400"/>
            <a:ext cx="75438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400" b="1">
                <a:solidFill>
                  <a:srgbClr val="FFFFFF"/>
                </a:solidFill>
                <a:latin typeface="Verdana" pitchFamily="34" charset="0"/>
              </a:rPr>
              <a:t>If I were hungry, I would not tell you;</a:t>
            </a:r>
          </a:p>
          <a:p>
            <a:pPr eaLnBrk="1" hangingPunct="1"/>
            <a:r>
              <a:rPr lang="en-US" sz="4400" b="1">
                <a:solidFill>
                  <a:srgbClr val="FFFFFF"/>
                </a:solidFill>
                <a:latin typeface="Verdana" pitchFamily="34" charset="0"/>
              </a:rPr>
              <a:t>For the world is Mine, and all it contains.”</a:t>
            </a:r>
          </a:p>
          <a:p>
            <a:pPr eaLnBrk="1" hangingPunct="1"/>
            <a:r>
              <a:rPr lang="en-US" sz="4400" b="1">
                <a:solidFill>
                  <a:srgbClr val="FFFFFF"/>
                </a:solidFill>
                <a:latin typeface="Verdana" pitchFamily="34" charset="0"/>
              </a:rPr>
              <a:t>            Psalm 50:10-12</a:t>
            </a:r>
          </a:p>
        </p:txBody>
      </p:sp>
    </p:spTree>
  </p:cSld>
  <p:clrMapOvr>
    <a:masterClrMapping/>
  </p:clrMapOvr>
  <p:transition>
    <p:pull dir="r"/>
  </p:transition>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effectLst/>
      </p:bgPr>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762000" y="914400"/>
            <a:ext cx="7086600" cy="3751263"/>
          </a:xfrm>
          <a:prstGeom prst="rect">
            <a:avLst/>
          </a:prstGeom>
          <a:noFill/>
          <a:ln w="9525">
            <a:noFill/>
            <a:miter lim="800000"/>
            <a:headEnd/>
            <a:tailEnd/>
          </a:ln>
          <a:effectLst/>
        </p:spPr>
        <p:txBody>
          <a:bodyPr>
            <a:spAutoFit/>
          </a:bodyPr>
          <a:lstStyle/>
          <a:p>
            <a:pPr>
              <a:defRPr/>
            </a:pPr>
            <a:r>
              <a:rPr lang="en-US" sz="4800">
                <a:solidFill>
                  <a:srgbClr val="000000"/>
                </a:solidFill>
                <a:effectLst>
                  <a:outerShdw blurRad="38100" dist="38100" dir="2700000" algn="tl">
                    <a:srgbClr val="FFFFFF"/>
                  </a:outerShdw>
                </a:effectLst>
              </a:rPr>
              <a:t>“</a:t>
            </a:r>
            <a:r>
              <a:rPr lang="en-US" sz="4800">
                <a:solidFill>
                  <a:srgbClr val="000000"/>
                </a:solidFill>
                <a:effectLst>
                  <a:outerShdw blurRad="38100" dist="38100" dir="2700000" algn="tl">
                    <a:srgbClr val="FFFFFF"/>
                  </a:outerShdw>
                </a:effectLst>
                <a:latin typeface="Arial Black" pitchFamily="34" charset="0"/>
              </a:rPr>
              <a:t>The silver is Mine, and the gold is Mine,” declares the Lord of hosts.                                                </a:t>
            </a:r>
          </a:p>
          <a:p>
            <a:pPr>
              <a:defRPr/>
            </a:pPr>
            <a:r>
              <a:rPr lang="en-US" sz="4800">
                <a:solidFill>
                  <a:srgbClr val="000000"/>
                </a:solidFill>
                <a:effectLst>
                  <a:outerShdw blurRad="38100" dist="38100" dir="2700000" algn="tl">
                    <a:srgbClr val="FFFFFF"/>
                  </a:outerShdw>
                </a:effectLst>
                <a:latin typeface="Arial Black" pitchFamily="34" charset="0"/>
              </a:rPr>
              <a:t>            Haggai 2:8</a:t>
            </a:r>
          </a:p>
        </p:txBody>
      </p:sp>
    </p:spTree>
  </p:cSld>
  <p:clrMapOvr>
    <a:masterClrMapping/>
  </p:clrMapOvr>
  <p:transition>
    <p:checker dir="vert"/>
  </p:transition>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838200" y="609600"/>
            <a:ext cx="7620000" cy="3657600"/>
          </a:xfrm>
        </p:spPr>
        <p:txBody>
          <a:bodyPr/>
          <a:lstStyle/>
          <a:p>
            <a:pPr eaLnBrk="1" hangingPunct="1"/>
            <a:r>
              <a:rPr lang="en-US" sz="5400" smtClean="0">
                <a:solidFill>
                  <a:schemeClr val="bg1"/>
                </a:solidFill>
                <a:latin typeface="Arial Black" pitchFamily="34" charset="0"/>
              </a:rPr>
              <a:t>Two Kinds</a:t>
            </a:r>
            <a:br>
              <a:rPr lang="en-US" sz="5400" smtClean="0">
                <a:solidFill>
                  <a:schemeClr val="bg1"/>
                </a:solidFill>
                <a:latin typeface="Arial Black" pitchFamily="34" charset="0"/>
              </a:rPr>
            </a:br>
            <a:r>
              <a:rPr lang="en-US" sz="5400" smtClean="0">
                <a:solidFill>
                  <a:schemeClr val="bg1"/>
                </a:solidFill>
                <a:latin typeface="Arial Black" pitchFamily="34" charset="0"/>
              </a:rPr>
              <a:t>of Gifts</a:t>
            </a:r>
          </a:p>
        </p:txBody>
      </p:sp>
    </p:spTree>
  </p:cSld>
  <p:clrMapOvr>
    <a:masterClrMapping/>
  </p:clrMapOvr>
  <p:transition>
    <p:cover dir="rd"/>
  </p:transition>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609600"/>
            <a:ext cx="8382000" cy="5105400"/>
          </a:xfrm>
        </p:spPr>
        <p:txBody>
          <a:bodyPr/>
          <a:lstStyle/>
          <a:p>
            <a:pPr algn="l" eaLnBrk="1" hangingPunct="1">
              <a:defRPr/>
            </a:pPr>
            <a:r>
              <a:rPr lang="en-US" sz="3600" smtClean="0">
                <a:solidFill>
                  <a:srgbClr val="3333FF"/>
                </a:solidFill>
                <a:effectLst>
                  <a:outerShdw blurRad="38100" dist="38100" dir="2700000" algn="tl">
                    <a:srgbClr val="C0C0C0"/>
                  </a:outerShdw>
                </a:effectLst>
                <a:latin typeface="Arial Black" pitchFamily="34" charset="0"/>
              </a:rPr>
              <a:t>Equipping Gifts:</a:t>
            </a:r>
            <a:br>
              <a:rPr lang="en-US" sz="3600" smtClean="0">
                <a:solidFill>
                  <a:srgbClr val="3333FF"/>
                </a:solidFill>
                <a:effectLst>
                  <a:outerShdw blurRad="38100" dist="38100" dir="2700000" algn="tl">
                    <a:srgbClr val="C0C0C0"/>
                  </a:outerShdw>
                </a:effectLst>
                <a:latin typeface="Arial Black" pitchFamily="34" charset="0"/>
              </a:rPr>
            </a:br>
            <a:r>
              <a:rPr lang="en-US" sz="3600" smtClean="0">
                <a:solidFill>
                  <a:srgbClr val="3333FF"/>
                </a:solidFill>
                <a:effectLst>
                  <a:outerShdw blurRad="38100" dist="38100" dir="2700000" algn="tl">
                    <a:srgbClr val="C0C0C0"/>
                  </a:outerShdw>
                </a:effectLst>
                <a:latin typeface="Arial Black" pitchFamily="34" charset="0"/>
              </a:rPr>
              <a:t/>
            </a:r>
            <a:br>
              <a:rPr lang="en-US" sz="3600" smtClean="0">
                <a:solidFill>
                  <a:srgbClr val="3333FF"/>
                </a:solidFill>
                <a:effectLst>
                  <a:outerShdw blurRad="38100" dist="38100" dir="2700000" algn="tl">
                    <a:srgbClr val="C0C0C0"/>
                  </a:outerShdw>
                </a:effectLst>
                <a:latin typeface="Arial Black" pitchFamily="34" charset="0"/>
              </a:rPr>
            </a:br>
            <a:r>
              <a:rPr lang="en-US" sz="3600" smtClean="0">
                <a:solidFill>
                  <a:srgbClr val="3333FF"/>
                </a:solidFill>
                <a:effectLst>
                  <a:outerShdw blurRad="38100" dist="38100" dir="2700000" algn="tl">
                    <a:srgbClr val="C0C0C0"/>
                  </a:outerShdw>
                </a:effectLst>
                <a:latin typeface="Arial Black" pitchFamily="34" charset="0"/>
              </a:rPr>
              <a:t>And He gave some as apostles, and some as prophets, and some as evangelists, and some as pastors and teachers,</a:t>
            </a:r>
            <a:br>
              <a:rPr lang="en-US" sz="3600" smtClean="0">
                <a:solidFill>
                  <a:srgbClr val="3333FF"/>
                </a:solidFill>
                <a:effectLst>
                  <a:outerShdw blurRad="38100" dist="38100" dir="2700000" algn="tl">
                    <a:srgbClr val="C0C0C0"/>
                  </a:outerShdw>
                </a:effectLst>
                <a:latin typeface="Arial Black" pitchFamily="34" charset="0"/>
              </a:rPr>
            </a:br>
            <a:r>
              <a:rPr lang="en-US" sz="3600" smtClean="0">
                <a:solidFill>
                  <a:srgbClr val="3333FF"/>
                </a:solidFill>
                <a:effectLst>
                  <a:outerShdw blurRad="38100" dist="38100" dir="2700000" algn="tl">
                    <a:srgbClr val="C0C0C0"/>
                  </a:outerShdw>
                </a:effectLst>
                <a:latin typeface="Arial Black" pitchFamily="34" charset="0"/>
              </a:rPr>
              <a:t>for the equipping of the saints for the work of service, to the building up of the body of Christ;</a:t>
            </a:r>
          </a:p>
        </p:txBody>
      </p:sp>
    </p:spTree>
  </p:cSld>
  <p:clrMapOvr>
    <a:masterClrMapping/>
  </p:clrMapOvr>
  <p:transition>
    <p:cover dir="lu"/>
  </p:transition>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609600"/>
            <a:ext cx="8382000" cy="5105400"/>
          </a:xfrm>
        </p:spPr>
        <p:txBody>
          <a:bodyPr/>
          <a:lstStyle/>
          <a:p>
            <a:pPr algn="l" eaLnBrk="1" hangingPunct="1">
              <a:defRPr/>
            </a:pPr>
            <a:r>
              <a:rPr lang="en-US" sz="3600" smtClean="0">
                <a:solidFill>
                  <a:srgbClr val="3333FF"/>
                </a:solidFill>
                <a:effectLst>
                  <a:outerShdw blurRad="38100" dist="38100" dir="2700000" algn="tl">
                    <a:srgbClr val="C0C0C0"/>
                  </a:outerShdw>
                </a:effectLst>
                <a:latin typeface="Arial Black" pitchFamily="34" charset="0"/>
              </a:rPr>
              <a:t>until we all attain to the unity of the faith, and of the knowledge of the Son of God, to a mature man, to the measure of the stature which belongs to the fulness of Christ.</a:t>
            </a:r>
            <a:br>
              <a:rPr lang="en-US" sz="3600" smtClean="0">
                <a:solidFill>
                  <a:srgbClr val="3333FF"/>
                </a:solidFill>
                <a:effectLst>
                  <a:outerShdw blurRad="38100" dist="38100" dir="2700000" algn="tl">
                    <a:srgbClr val="C0C0C0"/>
                  </a:outerShdw>
                </a:effectLst>
                <a:latin typeface="Arial Black" pitchFamily="34" charset="0"/>
              </a:rPr>
            </a:br>
            <a:r>
              <a:rPr lang="en-US" sz="3600" smtClean="0">
                <a:solidFill>
                  <a:srgbClr val="3333FF"/>
                </a:solidFill>
                <a:effectLst>
                  <a:outerShdw blurRad="38100" dist="38100" dir="2700000" algn="tl">
                    <a:srgbClr val="C0C0C0"/>
                  </a:outerShdw>
                </a:effectLst>
                <a:latin typeface="Arial Black" pitchFamily="34" charset="0"/>
              </a:rPr>
              <a:t>                      Ephesians 4:11-13</a:t>
            </a:r>
          </a:p>
        </p:txBody>
      </p:sp>
    </p:spTree>
  </p:cSld>
  <p:clrMapOvr>
    <a:masterClrMapping/>
  </p:clrMapOvr>
  <p:transition>
    <p:cover dir="lu"/>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lgn="l" eaLnBrk="1" hangingPunct="1"/>
            <a:r>
              <a:rPr lang="en-US" sz="4800" b="1" smtClean="0">
                <a:solidFill>
                  <a:srgbClr val="3333FF"/>
                </a:solidFill>
                <a:latin typeface="Verdana" pitchFamily="34" charset="0"/>
              </a:rPr>
              <a:t>Equipping Gifts:</a:t>
            </a:r>
          </a:p>
        </p:txBody>
      </p:sp>
      <p:sp>
        <p:nvSpPr>
          <p:cNvPr id="22531" name="Rectangle 3"/>
          <p:cNvSpPr>
            <a:spLocks noGrp="1" noChangeArrowheads="1"/>
          </p:cNvSpPr>
          <p:nvPr>
            <p:ph type="body" idx="1"/>
          </p:nvPr>
        </p:nvSpPr>
        <p:spPr>
          <a:xfrm>
            <a:off x="1981200" y="1981200"/>
            <a:ext cx="6477000" cy="4114800"/>
          </a:xfrm>
        </p:spPr>
        <p:txBody>
          <a:bodyPr/>
          <a:lstStyle/>
          <a:p>
            <a:pPr eaLnBrk="1" hangingPunct="1"/>
            <a:r>
              <a:rPr lang="en-US" sz="3600" b="1" smtClean="0">
                <a:solidFill>
                  <a:srgbClr val="3333FF"/>
                </a:solidFill>
                <a:latin typeface="Verdana" pitchFamily="34" charset="0"/>
              </a:rPr>
              <a:t>Apostle</a:t>
            </a:r>
          </a:p>
          <a:p>
            <a:pPr eaLnBrk="1" hangingPunct="1"/>
            <a:r>
              <a:rPr lang="en-US" sz="3600" b="1" smtClean="0">
                <a:solidFill>
                  <a:srgbClr val="3333FF"/>
                </a:solidFill>
                <a:latin typeface="Verdana" pitchFamily="34" charset="0"/>
              </a:rPr>
              <a:t>Prophet</a:t>
            </a:r>
          </a:p>
          <a:p>
            <a:pPr eaLnBrk="1" hangingPunct="1"/>
            <a:r>
              <a:rPr lang="en-US" sz="3600" b="1" smtClean="0">
                <a:solidFill>
                  <a:srgbClr val="3333FF"/>
                </a:solidFill>
                <a:latin typeface="Verdana" pitchFamily="34" charset="0"/>
              </a:rPr>
              <a:t>Evangelist</a:t>
            </a:r>
          </a:p>
          <a:p>
            <a:pPr eaLnBrk="1" hangingPunct="1"/>
            <a:r>
              <a:rPr lang="en-US" sz="3600" b="1" smtClean="0">
                <a:solidFill>
                  <a:srgbClr val="3333FF"/>
                </a:solidFill>
                <a:latin typeface="Verdana" pitchFamily="34" charset="0"/>
              </a:rPr>
              <a:t>Pastor </a:t>
            </a:r>
          </a:p>
          <a:p>
            <a:pPr eaLnBrk="1" hangingPunct="1"/>
            <a:r>
              <a:rPr lang="en-US" sz="3600" b="1" smtClean="0">
                <a:solidFill>
                  <a:srgbClr val="3333FF"/>
                </a:solidFill>
                <a:latin typeface="Verdana" pitchFamily="34" charset="0"/>
              </a:rPr>
              <a:t>Teacher</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3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0"/>
                                  </p:iterate>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3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0"/>
                                  </p:iterate>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3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0"/>
                                  </p:iterate>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3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iterate type="wd">
                                    <p:tmPct val="100000"/>
                                  </p:iterate>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3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304800"/>
            <a:ext cx="7772400" cy="1981200"/>
          </a:xfrm>
        </p:spPr>
        <p:txBody>
          <a:bodyPr/>
          <a:lstStyle/>
          <a:p>
            <a:pPr algn="l" eaLnBrk="1" hangingPunct="1"/>
            <a:r>
              <a:rPr lang="en-US" sz="4800" b="1" smtClean="0">
                <a:solidFill>
                  <a:srgbClr val="3333FF"/>
                </a:solidFill>
                <a:latin typeface="Verdana" pitchFamily="34" charset="0"/>
              </a:rPr>
              <a:t>Equipping Gifts:</a:t>
            </a:r>
            <a:br>
              <a:rPr lang="en-US" sz="4800" b="1" smtClean="0">
                <a:solidFill>
                  <a:srgbClr val="3333FF"/>
                </a:solidFill>
                <a:latin typeface="Verdana" pitchFamily="34" charset="0"/>
              </a:rPr>
            </a:br>
            <a:r>
              <a:rPr lang="en-US" sz="4800" b="1" smtClean="0">
                <a:solidFill>
                  <a:srgbClr val="3333FF"/>
                </a:solidFill>
                <a:latin typeface="Verdana" pitchFamily="34" charset="0"/>
              </a:rPr>
              <a:t>           </a:t>
            </a:r>
            <a:r>
              <a:rPr lang="en-US" sz="2400" b="1" smtClean="0">
                <a:solidFill>
                  <a:srgbClr val="3333FF"/>
                </a:solidFill>
                <a:latin typeface="Verdana" pitchFamily="34" charset="0"/>
              </a:rPr>
              <a:t>•</a:t>
            </a:r>
            <a:r>
              <a:rPr lang="en-US" sz="3600" b="1" smtClean="0">
                <a:solidFill>
                  <a:srgbClr val="3333FF"/>
                </a:solidFill>
                <a:latin typeface="Verdana" pitchFamily="34" charset="0"/>
              </a:rPr>
              <a:t>The gift of ruling</a:t>
            </a:r>
            <a:br>
              <a:rPr lang="en-US" sz="3600" b="1" smtClean="0">
                <a:solidFill>
                  <a:srgbClr val="3333FF"/>
                </a:solidFill>
                <a:latin typeface="Verdana" pitchFamily="34" charset="0"/>
              </a:rPr>
            </a:br>
            <a:r>
              <a:rPr lang="en-US" sz="3600" b="1" smtClean="0">
                <a:solidFill>
                  <a:srgbClr val="3333FF"/>
                </a:solidFill>
                <a:latin typeface="Verdana" pitchFamily="34" charset="0"/>
              </a:rPr>
              <a:t>       		 (leadership)</a:t>
            </a:r>
          </a:p>
        </p:txBody>
      </p:sp>
      <p:sp>
        <p:nvSpPr>
          <p:cNvPr id="23558" name="Text Box 6"/>
          <p:cNvSpPr txBox="1">
            <a:spLocks noChangeArrowheads="1"/>
          </p:cNvSpPr>
          <p:nvPr/>
        </p:nvSpPr>
        <p:spPr bwMode="auto">
          <a:xfrm>
            <a:off x="228600" y="2514600"/>
            <a:ext cx="8382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3333FF"/>
                </a:solidFill>
                <a:latin typeface="Verdana" pitchFamily="34" charset="0"/>
              </a:rPr>
              <a:t>...or he who exhorts, in his exhortation; he who gives, with liberality; he who leads, with diligence; he who shows mercy, with cheerfulness.</a:t>
            </a:r>
          </a:p>
          <a:p>
            <a:pPr eaLnBrk="1" hangingPunct="1"/>
            <a:r>
              <a:rPr lang="en-US" sz="3600" b="1">
                <a:solidFill>
                  <a:srgbClr val="3333FF"/>
                </a:solidFill>
                <a:latin typeface="Verdana" pitchFamily="34" charset="0"/>
              </a:rPr>
              <a:t>                              Romans 12:8</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wipe(down)">
                                      <p:cBhvr>
                                        <p:cTn id="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50000">
              <a:srgbClr val="181876"/>
            </a:gs>
            <a:gs pos="100000">
              <a:srgbClr val="3333FF"/>
            </a:gs>
          </a:gsLst>
          <a:lin ang="5400000" scaled="1"/>
        </a:gra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85800" y="609600"/>
            <a:ext cx="7772400" cy="4953000"/>
          </a:xfrm>
        </p:spPr>
        <p:txBody>
          <a:bodyPr/>
          <a:lstStyle/>
          <a:p>
            <a:pPr eaLnBrk="1" hangingPunct="1"/>
            <a:r>
              <a:rPr lang="en-US" b="1" smtClean="0">
                <a:solidFill>
                  <a:srgbClr val="FFFFCC"/>
                </a:solidFill>
                <a:latin typeface="Arial" charset="0"/>
              </a:rPr>
              <a:t>The purpose of these gifts is to make a deposit in someone’s life that will also make a deposit in someone else’s life.</a:t>
            </a:r>
          </a:p>
        </p:txBody>
      </p:sp>
    </p:spTree>
  </p:cSld>
  <p:clrMapOvr>
    <a:masterClrMapping/>
  </p:clrMapOvr>
  <p:transition>
    <p:zoom/>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algn="l" eaLnBrk="1" hangingPunct="1"/>
            <a:r>
              <a:rPr lang="en-US" sz="4800" b="1" smtClean="0">
                <a:solidFill>
                  <a:schemeClr val="bg1"/>
                </a:solidFill>
                <a:latin typeface="Verdana" pitchFamily="34" charset="0"/>
              </a:rPr>
              <a:t>Serving Gifts:</a:t>
            </a:r>
          </a:p>
        </p:txBody>
      </p:sp>
      <p:sp>
        <p:nvSpPr>
          <p:cNvPr id="25603" name="Rectangle 3"/>
          <p:cNvSpPr>
            <a:spLocks noGrp="1" noChangeArrowheads="1"/>
          </p:cNvSpPr>
          <p:nvPr>
            <p:ph type="body" idx="1"/>
          </p:nvPr>
        </p:nvSpPr>
        <p:spPr>
          <a:xfrm>
            <a:off x="2286000" y="1981200"/>
            <a:ext cx="6172200" cy="4114800"/>
          </a:xfrm>
        </p:spPr>
        <p:txBody>
          <a:bodyPr/>
          <a:lstStyle/>
          <a:p>
            <a:pPr eaLnBrk="1" hangingPunct="1">
              <a:lnSpc>
                <a:spcPct val="90000"/>
              </a:lnSpc>
            </a:pPr>
            <a:r>
              <a:rPr lang="en-US" sz="4000" b="1" smtClean="0">
                <a:solidFill>
                  <a:schemeClr val="bg1"/>
                </a:solidFill>
                <a:latin typeface="Verdana" pitchFamily="34" charset="0"/>
              </a:rPr>
              <a:t>Prophecy</a:t>
            </a:r>
          </a:p>
          <a:p>
            <a:pPr eaLnBrk="1" hangingPunct="1">
              <a:lnSpc>
                <a:spcPct val="90000"/>
              </a:lnSpc>
            </a:pPr>
            <a:r>
              <a:rPr lang="en-US" sz="4000" b="1" smtClean="0">
                <a:solidFill>
                  <a:schemeClr val="bg1"/>
                </a:solidFill>
                <a:latin typeface="Verdana" pitchFamily="34" charset="0"/>
              </a:rPr>
              <a:t>Ministry</a:t>
            </a:r>
          </a:p>
          <a:p>
            <a:pPr eaLnBrk="1" hangingPunct="1">
              <a:lnSpc>
                <a:spcPct val="90000"/>
              </a:lnSpc>
            </a:pPr>
            <a:r>
              <a:rPr lang="en-US" sz="4000" b="1" smtClean="0">
                <a:solidFill>
                  <a:schemeClr val="bg1"/>
                </a:solidFill>
                <a:latin typeface="Verdana" pitchFamily="34" charset="0"/>
              </a:rPr>
              <a:t>Teaching</a:t>
            </a:r>
          </a:p>
          <a:p>
            <a:pPr eaLnBrk="1" hangingPunct="1">
              <a:lnSpc>
                <a:spcPct val="90000"/>
              </a:lnSpc>
            </a:pPr>
            <a:r>
              <a:rPr lang="en-US" sz="4000" b="1" smtClean="0">
                <a:solidFill>
                  <a:schemeClr val="bg1"/>
                </a:solidFill>
                <a:latin typeface="Verdana" pitchFamily="34" charset="0"/>
              </a:rPr>
              <a:t>Exhortation</a:t>
            </a:r>
          </a:p>
          <a:p>
            <a:pPr eaLnBrk="1" hangingPunct="1">
              <a:lnSpc>
                <a:spcPct val="90000"/>
              </a:lnSpc>
            </a:pPr>
            <a:r>
              <a:rPr lang="en-US" sz="4000" b="1" smtClean="0">
                <a:solidFill>
                  <a:schemeClr val="bg1"/>
                </a:solidFill>
                <a:latin typeface="Verdana" pitchFamily="34" charset="0"/>
              </a:rPr>
              <a:t>Giving</a:t>
            </a:r>
          </a:p>
          <a:p>
            <a:pPr eaLnBrk="1" hangingPunct="1">
              <a:lnSpc>
                <a:spcPct val="90000"/>
              </a:lnSpc>
            </a:pPr>
            <a:r>
              <a:rPr lang="en-US" sz="4000" b="1" smtClean="0">
                <a:solidFill>
                  <a:schemeClr val="bg1"/>
                </a:solidFill>
                <a:latin typeface="Verdana" pitchFamily="34" charset="0"/>
              </a:rPr>
              <a:t>Mercy</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300" fill="hold"/>
                                        <p:tgtEl>
                                          <p:spTgt spid="25603">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25603">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iterate type="wd">
                                    <p:tmPct val="100000"/>
                                  </p:iterate>
                                  <p:childTnLst>
                                    <p:set>
                                      <p:cBhvr>
                                        <p:cTn id="14" dur="1" fill="hold">
                                          <p:stCondLst>
                                            <p:cond delay="0"/>
                                          </p:stCondLst>
                                        </p:cTn>
                                        <p:tgtEl>
                                          <p:spTgt spid="25603">
                                            <p:txEl>
                                              <p:pRg st="1" end="1"/>
                                            </p:txEl>
                                          </p:spTgt>
                                        </p:tgtEl>
                                        <p:attrNameLst>
                                          <p:attrName>style.visibility</p:attrName>
                                        </p:attrNameLst>
                                      </p:cBhvr>
                                      <p:to>
                                        <p:strVal val="visible"/>
                                      </p:to>
                                    </p:set>
                                    <p:anim calcmode="lin" valueType="num">
                                      <p:cBhvr>
                                        <p:cTn id="15" dur="300" fill="hold"/>
                                        <p:tgtEl>
                                          <p:spTgt spid="25603">
                                            <p:txEl>
                                              <p:pRg st="1" end="1"/>
                                            </p:txEl>
                                          </p:spTgt>
                                        </p:tgtEl>
                                        <p:attrNameLst>
                                          <p:attrName>ppt_x</p:attrName>
                                        </p:attrNameLst>
                                      </p:cBhvr>
                                      <p:tavLst>
                                        <p:tav tm="0">
                                          <p:val>
                                            <p:strVal val="#ppt_x-#ppt_w/2"/>
                                          </p:val>
                                        </p:tav>
                                        <p:tav tm="100000">
                                          <p:val>
                                            <p:strVal val="#ppt_x"/>
                                          </p:val>
                                        </p:tav>
                                      </p:tavLst>
                                    </p:anim>
                                    <p:anim calcmode="lin" valueType="num">
                                      <p:cBhvr>
                                        <p:cTn id="16" dur="300" fill="hold"/>
                                        <p:tgtEl>
                                          <p:spTgt spid="25603">
                                            <p:txEl>
                                              <p:pRg st="1" end="1"/>
                                            </p:txEl>
                                          </p:spTgt>
                                        </p:tgtEl>
                                        <p:attrNameLst>
                                          <p:attrName>ppt_y</p:attrName>
                                        </p:attrNameLst>
                                      </p:cBhvr>
                                      <p:tavLst>
                                        <p:tav tm="0">
                                          <p:val>
                                            <p:strVal val="#ppt_y"/>
                                          </p:val>
                                        </p:tav>
                                        <p:tav tm="100000">
                                          <p:val>
                                            <p:strVal val="#ppt_y"/>
                                          </p:val>
                                        </p:tav>
                                      </p:tavLst>
                                    </p:anim>
                                    <p:anim calcmode="lin" valueType="num">
                                      <p:cBhvr>
                                        <p:cTn id="17" dur="3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8" dur="300" fill="hold"/>
                                        <p:tgtEl>
                                          <p:spTgt spid="2560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iterate type="wd">
                                    <p:tmPct val="100000"/>
                                  </p:iterate>
                                  <p:childTnLst>
                                    <p:set>
                                      <p:cBhvr>
                                        <p:cTn id="22" dur="1" fill="hold">
                                          <p:stCondLst>
                                            <p:cond delay="0"/>
                                          </p:stCondLst>
                                        </p:cTn>
                                        <p:tgtEl>
                                          <p:spTgt spid="25603">
                                            <p:txEl>
                                              <p:pRg st="2" end="2"/>
                                            </p:txEl>
                                          </p:spTgt>
                                        </p:tgtEl>
                                        <p:attrNameLst>
                                          <p:attrName>style.visibility</p:attrName>
                                        </p:attrNameLst>
                                      </p:cBhvr>
                                      <p:to>
                                        <p:strVal val="visible"/>
                                      </p:to>
                                    </p:set>
                                    <p:anim calcmode="lin" valueType="num">
                                      <p:cBhvr>
                                        <p:cTn id="23" dur="300" fill="hold"/>
                                        <p:tgtEl>
                                          <p:spTgt spid="25603">
                                            <p:txEl>
                                              <p:pRg st="2" end="2"/>
                                            </p:txEl>
                                          </p:spTgt>
                                        </p:tgtEl>
                                        <p:attrNameLst>
                                          <p:attrName>ppt_x</p:attrName>
                                        </p:attrNameLst>
                                      </p:cBhvr>
                                      <p:tavLst>
                                        <p:tav tm="0">
                                          <p:val>
                                            <p:strVal val="#ppt_x-#ppt_w/2"/>
                                          </p:val>
                                        </p:tav>
                                        <p:tav tm="100000">
                                          <p:val>
                                            <p:strVal val="#ppt_x"/>
                                          </p:val>
                                        </p:tav>
                                      </p:tavLst>
                                    </p:anim>
                                    <p:anim calcmode="lin" valueType="num">
                                      <p:cBhvr>
                                        <p:cTn id="24" dur="300" fill="hold"/>
                                        <p:tgtEl>
                                          <p:spTgt spid="25603">
                                            <p:txEl>
                                              <p:pRg st="2" end="2"/>
                                            </p:txEl>
                                          </p:spTgt>
                                        </p:tgtEl>
                                        <p:attrNameLst>
                                          <p:attrName>ppt_y</p:attrName>
                                        </p:attrNameLst>
                                      </p:cBhvr>
                                      <p:tavLst>
                                        <p:tav tm="0">
                                          <p:val>
                                            <p:strVal val="#ppt_y"/>
                                          </p:val>
                                        </p:tav>
                                        <p:tav tm="100000">
                                          <p:val>
                                            <p:strVal val="#ppt_y"/>
                                          </p:val>
                                        </p:tav>
                                      </p:tavLst>
                                    </p:anim>
                                    <p:anim calcmode="lin" valueType="num">
                                      <p:cBhvr>
                                        <p:cTn id="25" dur="3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6" dur="300" fill="hold"/>
                                        <p:tgtEl>
                                          <p:spTgt spid="2560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iterate type="wd">
                                    <p:tmPct val="100000"/>
                                  </p:iterate>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p:cTn id="31" dur="300" fill="hold"/>
                                        <p:tgtEl>
                                          <p:spTgt spid="25603">
                                            <p:txEl>
                                              <p:pRg st="3" end="3"/>
                                            </p:txEl>
                                          </p:spTgt>
                                        </p:tgtEl>
                                        <p:attrNameLst>
                                          <p:attrName>ppt_x</p:attrName>
                                        </p:attrNameLst>
                                      </p:cBhvr>
                                      <p:tavLst>
                                        <p:tav tm="0">
                                          <p:val>
                                            <p:strVal val="#ppt_x-#ppt_w/2"/>
                                          </p:val>
                                        </p:tav>
                                        <p:tav tm="100000">
                                          <p:val>
                                            <p:strVal val="#ppt_x"/>
                                          </p:val>
                                        </p:tav>
                                      </p:tavLst>
                                    </p:anim>
                                    <p:anim calcmode="lin" valueType="num">
                                      <p:cBhvr>
                                        <p:cTn id="32" dur="300" fill="hold"/>
                                        <p:tgtEl>
                                          <p:spTgt spid="25603">
                                            <p:txEl>
                                              <p:pRg st="3" end="3"/>
                                            </p:txEl>
                                          </p:spTgt>
                                        </p:tgtEl>
                                        <p:attrNameLst>
                                          <p:attrName>ppt_y</p:attrName>
                                        </p:attrNameLst>
                                      </p:cBhvr>
                                      <p:tavLst>
                                        <p:tav tm="0">
                                          <p:val>
                                            <p:strVal val="#ppt_y"/>
                                          </p:val>
                                        </p:tav>
                                        <p:tav tm="100000">
                                          <p:val>
                                            <p:strVal val="#ppt_y"/>
                                          </p:val>
                                        </p:tav>
                                      </p:tavLst>
                                    </p:anim>
                                    <p:anim calcmode="lin" valueType="num">
                                      <p:cBhvr>
                                        <p:cTn id="33" dur="3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34" dur="300" fill="hold"/>
                                        <p:tgtEl>
                                          <p:spTgt spid="2560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iterate type="wd">
                                    <p:tmPct val="100000"/>
                                  </p:iterate>
                                  <p:childTnLst>
                                    <p:set>
                                      <p:cBhvr>
                                        <p:cTn id="38" dur="1" fill="hold">
                                          <p:stCondLst>
                                            <p:cond delay="0"/>
                                          </p:stCondLst>
                                        </p:cTn>
                                        <p:tgtEl>
                                          <p:spTgt spid="25603">
                                            <p:txEl>
                                              <p:pRg st="4" end="4"/>
                                            </p:txEl>
                                          </p:spTgt>
                                        </p:tgtEl>
                                        <p:attrNameLst>
                                          <p:attrName>style.visibility</p:attrName>
                                        </p:attrNameLst>
                                      </p:cBhvr>
                                      <p:to>
                                        <p:strVal val="visible"/>
                                      </p:to>
                                    </p:set>
                                    <p:anim calcmode="lin" valueType="num">
                                      <p:cBhvr>
                                        <p:cTn id="39" dur="300" fill="hold"/>
                                        <p:tgtEl>
                                          <p:spTgt spid="25603">
                                            <p:txEl>
                                              <p:pRg st="4" end="4"/>
                                            </p:txEl>
                                          </p:spTgt>
                                        </p:tgtEl>
                                        <p:attrNameLst>
                                          <p:attrName>ppt_x</p:attrName>
                                        </p:attrNameLst>
                                      </p:cBhvr>
                                      <p:tavLst>
                                        <p:tav tm="0">
                                          <p:val>
                                            <p:strVal val="#ppt_x-#ppt_w/2"/>
                                          </p:val>
                                        </p:tav>
                                        <p:tav tm="100000">
                                          <p:val>
                                            <p:strVal val="#ppt_x"/>
                                          </p:val>
                                        </p:tav>
                                      </p:tavLst>
                                    </p:anim>
                                    <p:anim calcmode="lin" valueType="num">
                                      <p:cBhvr>
                                        <p:cTn id="40" dur="300" fill="hold"/>
                                        <p:tgtEl>
                                          <p:spTgt spid="25603">
                                            <p:txEl>
                                              <p:pRg st="4" end="4"/>
                                            </p:txEl>
                                          </p:spTgt>
                                        </p:tgtEl>
                                        <p:attrNameLst>
                                          <p:attrName>ppt_y</p:attrName>
                                        </p:attrNameLst>
                                      </p:cBhvr>
                                      <p:tavLst>
                                        <p:tav tm="0">
                                          <p:val>
                                            <p:strVal val="#ppt_y"/>
                                          </p:val>
                                        </p:tav>
                                        <p:tav tm="100000">
                                          <p:val>
                                            <p:strVal val="#ppt_y"/>
                                          </p:val>
                                        </p:tav>
                                      </p:tavLst>
                                    </p:anim>
                                    <p:anim calcmode="lin" valueType="num">
                                      <p:cBhvr>
                                        <p:cTn id="41" dur="3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42" dur="300" fill="hold"/>
                                        <p:tgtEl>
                                          <p:spTgt spid="2560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iterate type="wd">
                                    <p:tmPct val="100000"/>
                                  </p:iterate>
                                  <p:childTnLst>
                                    <p:set>
                                      <p:cBhvr>
                                        <p:cTn id="46" dur="1" fill="hold">
                                          <p:stCondLst>
                                            <p:cond delay="0"/>
                                          </p:stCondLst>
                                        </p:cTn>
                                        <p:tgtEl>
                                          <p:spTgt spid="25603">
                                            <p:txEl>
                                              <p:pRg st="5" end="5"/>
                                            </p:txEl>
                                          </p:spTgt>
                                        </p:tgtEl>
                                        <p:attrNameLst>
                                          <p:attrName>style.visibility</p:attrName>
                                        </p:attrNameLst>
                                      </p:cBhvr>
                                      <p:to>
                                        <p:strVal val="visible"/>
                                      </p:to>
                                    </p:set>
                                    <p:anim calcmode="lin" valueType="num">
                                      <p:cBhvr>
                                        <p:cTn id="47" dur="300" fill="hold"/>
                                        <p:tgtEl>
                                          <p:spTgt spid="25603">
                                            <p:txEl>
                                              <p:pRg st="5" end="5"/>
                                            </p:txEl>
                                          </p:spTgt>
                                        </p:tgtEl>
                                        <p:attrNameLst>
                                          <p:attrName>ppt_x</p:attrName>
                                        </p:attrNameLst>
                                      </p:cBhvr>
                                      <p:tavLst>
                                        <p:tav tm="0">
                                          <p:val>
                                            <p:strVal val="#ppt_x-#ppt_w/2"/>
                                          </p:val>
                                        </p:tav>
                                        <p:tav tm="100000">
                                          <p:val>
                                            <p:strVal val="#ppt_x"/>
                                          </p:val>
                                        </p:tav>
                                      </p:tavLst>
                                    </p:anim>
                                    <p:anim calcmode="lin" valueType="num">
                                      <p:cBhvr>
                                        <p:cTn id="48" dur="300" fill="hold"/>
                                        <p:tgtEl>
                                          <p:spTgt spid="25603">
                                            <p:txEl>
                                              <p:pRg st="5" end="5"/>
                                            </p:txEl>
                                          </p:spTgt>
                                        </p:tgtEl>
                                        <p:attrNameLst>
                                          <p:attrName>ppt_y</p:attrName>
                                        </p:attrNameLst>
                                      </p:cBhvr>
                                      <p:tavLst>
                                        <p:tav tm="0">
                                          <p:val>
                                            <p:strVal val="#ppt_y"/>
                                          </p:val>
                                        </p:tav>
                                        <p:tav tm="100000">
                                          <p:val>
                                            <p:strVal val="#ppt_y"/>
                                          </p:val>
                                        </p:tav>
                                      </p:tavLst>
                                    </p:anim>
                                    <p:anim calcmode="lin" valueType="num">
                                      <p:cBhvr>
                                        <p:cTn id="49" dur="300" fill="hold"/>
                                        <p:tgtEl>
                                          <p:spTgt spid="25603">
                                            <p:txEl>
                                              <p:pRg st="5" end="5"/>
                                            </p:txEl>
                                          </p:spTgt>
                                        </p:tgtEl>
                                        <p:attrNameLst>
                                          <p:attrName>ppt_w</p:attrName>
                                        </p:attrNameLst>
                                      </p:cBhvr>
                                      <p:tavLst>
                                        <p:tav tm="0">
                                          <p:val>
                                            <p:fltVal val="0"/>
                                          </p:val>
                                        </p:tav>
                                        <p:tav tm="100000">
                                          <p:val>
                                            <p:strVal val="#ppt_w"/>
                                          </p:val>
                                        </p:tav>
                                      </p:tavLst>
                                    </p:anim>
                                    <p:anim calcmode="lin" valueType="num">
                                      <p:cBhvr>
                                        <p:cTn id="50" dur="300" fill="hold"/>
                                        <p:tgtEl>
                                          <p:spTgt spid="2560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7330" name="Text Box 6"/>
          <p:cNvSpPr txBox="1">
            <a:spLocks noChangeArrowheads="1"/>
          </p:cNvSpPr>
          <p:nvPr/>
        </p:nvSpPr>
        <p:spPr bwMode="auto">
          <a:xfrm>
            <a:off x="1143000" y="914400"/>
            <a:ext cx="7467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Verdana" pitchFamily="34" charset="0"/>
              </a:rPr>
              <a:t>And since we have gifts that differ according to the grace given to us, let each exercise them accordingly:</a:t>
            </a:r>
          </a:p>
          <a:p>
            <a:pPr eaLnBrk="1" hangingPunct="1"/>
            <a:r>
              <a:rPr lang="en-US" sz="3600" b="1">
                <a:solidFill>
                  <a:srgbClr val="FFFFFF"/>
                </a:solidFill>
                <a:latin typeface="Verdana" pitchFamily="34" charset="0"/>
              </a:rPr>
              <a:t>if prophecy, according to the proportion of his faith;</a:t>
            </a:r>
          </a:p>
          <a:p>
            <a:pPr eaLnBrk="1" hangingPunct="1"/>
            <a:r>
              <a:rPr lang="en-US" sz="3600" b="1">
                <a:solidFill>
                  <a:srgbClr val="FFFFFF"/>
                </a:solidFill>
                <a:latin typeface="Verdana" pitchFamily="34" charset="0"/>
              </a:rPr>
              <a:t>if service, in his serving;</a:t>
            </a:r>
          </a:p>
        </p:txBody>
      </p:sp>
    </p:spTree>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228600"/>
            <a:ext cx="8515350" cy="1219200"/>
          </a:xfrm>
          <a:prstGeom prst="rect">
            <a:avLst/>
          </a:prstGeom>
          <a:noFill/>
          <a:ln w="9525">
            <a:noFill/>
            <a:miter lim="800000"/>
            <a:headEnd/>
            <a:tailEnd/>
          </a:ln>
          <a:effectLst/>
        </p:spPr>
        <p:txBody>
          <a:bodyPr anchor="ctr"/>
          <a:lstStyle/>
          <a:p>
            <a:pPr algn="ctr">
              <a:defRPr/>
            </a:pPr>
            <a:r>
              <a:rPr lang="en-US" sz="4200" b="1">
                <a:solidFill>
                  <a:schemeClr val="bg1"/>
                </a:solidFill>
                <a:effectLst>
                  <a:outerShdw blurRad="38100" dist="38100" dir="2700000" algn="tl">
                    <a:srgbClr val="000000"/>
                  </a:outerShdw>
                </a:effectLst>
              </a:rPr>
              <a:t>Luther and Doctrine of</a:t>
            </a:r>
            <a:br>
              <a:rPr lang="en-US" sz="4200" b="1">
                <a:solidFill>
                  <a:schemeClr val="bg1"/>
                </a:solidFill>
                <a:effectLst>
                  <a:outerShdw blurRad="38100" dist="38100" dir="2700000" algn="tl">
                    <a:srgbClr val="000000"/>
                  </a:outerShdw>
                </a:effectLst>
              </a:rPr>
            </a:br>
            <a:r>
              <a:rPr lang="en-US" sz="4200" b="1">
                <a:solidFill>
                  <a:schemeClr val="bg1"/>
                </a:solidFill>
                <a:effectLst>
                  <a:outerShdw blurRad="38100" dist="38100" dir="2700000" algn="tl">
                    <a:srgbClr val="000000"/>
                  </a:outerShdw>
                </a:effectLst>
              </a:rPr>
              <a:t>Priesthood of All Believers (Con’t)</a:t>
            </a:r>
          </a:p>
        </p:txBody>
      </p:sp>
      <p:sp>
        <p:nvSpPr>
          <p:cNvPr id="10243" name="Rectangle 3"/>
          <p:cNvSpPr>
            <a:spLocks noChangeArrowheads="1"/>
          </p:cNvSpPr>
          <p:nvPr/>
        </p:nvSpPr>
        <p:spPr bwMode="auto">
          <a:xfrm>
            <a:off x="914400" y="1828800"/>
            <a:ext cx="7467600" cy="3581400"/>
          </a:xfrm>
          <a:prstGeom prst="rect">
            <a:avLst/>
          </a:prstGeom>
          <a:noFill/>
          <a:ln w="9525">
            <a:noFill/>
            <a:miter lim="800000"/>
            <a:headEnd/>
            <a:tailEnd/>
          </a:ln>
          <a:effectLst/>
        </p:spPr>
        <p:txBody>
          <a:bodyPr/>
          <a:lstStyle/>
          <a:p>
            <a:pPr marL="609600" indent="-609600">
              <a:spcBef>
                <a:spcPct val="20000"/>
              </a:spcBef>
              <a:defRPr/>
            </a:pPr>
            <a:r>
              <a:rPr lang="en-US" sz="3800" b="1">
                <a:solidFill>
                  <a:schemeClr val="bg1"/>
                </a:solidFill>
                <a:effectLst>
                  <a:outerShdw blurRad="38100" dist="38100" dir="2700000" algn="tl">
                    <a:srgbClr val="000000"/>
                  </a:outerShdw>
                </a:effectLst>
              </a:rPr>
              <a:t>3.	Every Christian is a priest and has an office of sacrifice – not the mass, but the dedication of himself to the praise and obedience of God and to bearing the cross.</a:t>
            </a:r>
          </a:p>
        </p:txBody>
      </p:sp>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1143000" y="914400"/>
            <a:ext cx="7467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Verdana" pitchFamily="34" charset="0"/>
              </a:rPr>
              <a:t>or he who teaches, in his teaching; or he who exhorts, in his exhortation; he who gives, with liberality; he who leads, with diligence; he who shows mercy, with </a:t>
            </a:r>
          </a:p>
          <a:p>
            <a:pPr eaLnBrk="1" hangingPunct="1"/>
            <a:r>
              <a:rPr lang="en-US" sz="3600" b="1">
                <a:solidFill>
                  <a:srgbClr val="FFFFFF"/>
                </a:solidFill>
                <a:latin typeface="Verdana" pitchFamily="34" charset="0"/>
              </a:rPr>
              <a:t>cheerfulness.</a:t>
            </a:r>
          </a:p>
          <a:p>
            <a:pPr eaLnBrk="1" hangingPunct="1"/>
            <a:r>
              <a:rPr lang="en-US" sz="3600" b="1">
                <a:solidFill>
                  <a:srgbClr val="FFFFFF"/>
                </a:solidFill>
                <a:latin typeface="Verdana" pitchFamily="34" charset="0"/>
              </a:rPr>
              <a:t>                     Romans 12:6-8</a:t>
            </a:r>
          </a:p>
        </p:txBody>
      </p:sp>
    </p:spTree>
  </p:cSld>
  <p:clrMapOvr>
    <a:masterClrMapping/>
  </p:clrMapOvr>
  <p:transition>
    <p:pull dir="ru"/>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lgn="l" eaLnBrk="1" hangingPunct="1"/>
            <a:r>
              <a:rPr lang="en-US" sz="4800" b="1" smtClean="0">
                <a:solidFill>
                  <a:schemeClr val="bg1"/>
                </a:solidFill>
                <a:latin typeface="Verdana" pitchFamily="34" charset="0"/>
              </a:rPr>
              <a:t>Serving Gifts:</a:t>
            </a:r>
          </a:p>
        </p:txBody>
      </p:sp>
      <p:sp>
        <p:nvSpPr>
          <p:cNvPr id="28675" name="Rectangle 3"/>
          <p:cNvSpPr>
            <a:spLocks noGrp="1" noChangeArrowheads="1"/>
          </p:cNvSpPr>
          <p:nvPr>
            <p:ph type="body" idx="1"/>
          </p:nvPr>
        </p:nvSpPr>
        <p:spPr>
          <a:xfrm>
            <a:off x="2286000" y="1981200"/>
            <a:ext cx="6172200" cy="4114800"/>
          </a:xfrm>
        </p:spPr>
        <p:txBody>
          <a:bodyPr/>
          <a:lstStyle/>
          <a:p>
            <a:pPr eaLnBrk="1" hangingPunct="1"/>
            <a:r>
              <a:rPr lang="en-US" sz="4000" b="1" smtClean="0">
                <a:solidFill>
                  <a:schemeClr val="bg1"/>
                </a:solidFill>
                <a:latin typeface="Verdana" pitchFamily="34" charset="0"/>
              </a:rPr>
              <a:t>Wisdom</a:t>
            </a:r>
          </a:p>
          <a:p>
            <a:pPr eaLnBrk="1" hangingPunct="1"/>
            <a:r>
              <a:rPr lang="en-US" sz="4000" b="1" smtClean="0">
                <a:solidFill>
                  <a:schemeClr val="bg1"/>
                </a:solidFill>
                <a:latin typeface="Verdana" pitchFamily="34" charset="0"/>
              </a:rPr>
              <a:t>Knowledge</a:t>
            </a:r>
          </a:p>
          <a:p>
            <a:pPr eaLnBrk="1" hangingPunct="1"/>
            <a:r>
              <a:rPr lang="en-US" sz="4000" b="1" smtClean="0">
                <a:solidFill>
                  <a:schemeClr val="bg1"/>
                </a:solidFill>
                <a:latin typeface="Verdana" pitchFamily="34" charset="0"/>
              </a:rPr>
              <a:t>Faith</a:t>
            </a:r>
          </a:p>
          <a:p>
            <a:pPr eaLnBrk="1" hangingPunct="1"/>
            <a:r>
              <a:rPr lang="en-US" sz="4000" b="1" smtClean="0">
                <a:solidFill>
                  <a:schemeClr val="bg1"/>
                </a:solidFill>
                <a:latin typeface="Verdana" pitchFamily="34" charset="0"/>
              </a:rPr>
              <a:t>Healing</a:t>
            </a:r>
          </a:p>
          <a:p>
            <a:pPr eaLnBrk="1" hangingPunct="1"/>
            <a:r>
              <a:rPr lang="en-US" sz="4000" b="1" smtClean="0">
                <a:solidFill>
                  <a:schemeClr val="bg1"/>
                </a:solidFill>
                <a:latin typeface="Verdana" pitchFamily="34" charset="0"/>
              </a:rPr>
              <a:t>Miracles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300" fill="hold"/>
                                        <p:tgtEl>
                                          <p:spTgt spid="28675">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28675">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286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iterate type="wd">
                                    <p:tmPct val="100000"/>
                                  </p:iterate>
                                  <p:childTnLst>
                                    <p:set>
                                      <p:cBhvr>
                                        <p:cTn id="14" dur="1" fill="hold">
                                          <p:stCondLst>
                                            <p:cond delay="0"/>
                                          </p:stCondLst>
                                        </p:cTn>
                                        <p:tgtEl>
                                          <p:spTgt spid="28675">
                                            <p:txEl>
                                              <p:pRg st="1" end="1"/>
                                            </p:txEl>
                                          </p:spTgt>
                                        </p:tgtEl>
                                        <p:attrNameLst>
                                          <p:attrName>style.visibility</p:attrName>
                                        </p:attrNameLst>
                                      </p:cBhvr>
                                      <p:to>
                                        <p:strVal val="visible"/>
                                      </p:to>
                                    </p:set>
                                    <p:anim calcmode="lin" valueType="num">
                                      <p:cBhvr>
                                        <p:cTn id="15" dur="300" fill="hold"/>
                                        <p:tgtEl>
                                          <p:spTgt spid="28675">
                                            <p:txEl>
                                              <p:pRg st="1" end="1"/>
                                            </p:txEl>
                                          </p:spTgt>
                                        </p:tgtEl>
                                        <p:attrNameLst>
                                          <p:attrName>ppt_x</p:attrName>
                                        </p:attrNameLst>
                                      </p:cBhvr>
                                      <p:tavLst>
                                        <p:tav tm="0">
                                          <p:val>
                                            <p:strVal val="#ppt_x-#ppt_w/2"/>
                                          </p:val>
                                        </p:tav>
                                        <p:tav tm="100000">
                                          <p:val>
                                            <p:strVal val="#ppt_x"/>
                                          </p:val>
                                        </p:tav>
                                      </p:tavLst>
                                    </p:anim>
                                    <p:anim calcmode="lin" valueType="num">
                                      <p:cBhvr>
                                        <p:cTn id="16" dur="300" fill="hold"/>
                                        <p:tgtEl>
                                          <p:spTgt spid="28675">
                                            <p:txEl>
                                              <p:pRg st="1" end="1"/>
                                            </p:txEl>
                                          </p:spTgt>
                                        </p:tgtEl>
                                        <p:attrNameLst>
                                          <p:attrName>ppt_y</p:attrName>
                                        </p:attrNameLst>
                                      </p:cBhvr>
                                      <p:tavLst>
                                        <p:tav tm="0">
                                          <p:val>
                                            <p:strVal val="#ppt_y"/>
                                          </p:val>
                                        </p:tav>
                                        <p:tav tm="100000">
                                          <p:val>
                                            <p:strVal val="#ppt_y"/>
                                          </p:val>
                                        </p:tav>
                                      </p:tavLst>
                                    </p:anim>
                                    <p:anim calcmode="lin" valueType="num">
                                      <p:cBhvr>
                                        <p:cTn id="17" dur="3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8" dur="300" fill="hold"/>
                                        <p:tgtEl>
                                          <p:spTgt spid="286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iterate type="wd">
                                    <p:tmPct val="100000"/>
                                  </p:iterate>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p:cTn id="23" dur="300" fill="hold"/>
                                        <p:tgtEl>
                                          <p:spTgt spid="28675">
                                            <p:txEl>
                                              <p:pRg st="2" end="2"/>
                                            </p:txEl>
                                          </p:spTgt>
                                        </p:tgtEl>
                                        <p:attrNameLst>
                                          <p:attrName>ppt_x</p:attrName>
                                        </p:attrNameLst>
                                      </p:cBhvr>
                                      <p:tavLst>
                                        <p:tav tm="0">
                                          <p:val>
                                            <p:strVal val="#ppt_x-#ppt_w/2"/>
                                          </p:val>
                                        </p:tav>
                                        <p:tav tm="100000">
                                          <p:val>
                                            <p:strVal val="#ppt_x"/>
                                          </p:val>
                                        </p:tav>
                                      </p:tavLst>
                                    </p:anim>
                                    <p:anim calcmode="lin" valueType="num">
                                      <p:cBhvr>
                                        <p:cTn id="24" dur="300" fill="hold"/>
                                        <p:tgtEl>
                                          <p:spTgt spid="28675">
                                            <p:txEl>
                                              <p:pRg st="2" end="2"/>
                                            </p:txEl>
                                          </p:spTgt>
                                        </p:tgtEl>
                                        <p:attrNameLst>
                                          <p:attrName>ppt_y</p:attrName>
                                        </p:attrNameLst>
                                      </p:cBhvr>
                                      <p:tavLst>
                                        <p:tav tm="0">
                                          <p:val>
                                            <p:strVal val="#ppt_y"/>
                                          </p:val>
                                        </p:tav>
                                        <p:tav tm="100000">
                                          <p:val>
                                            <p:strVal val="#ppt_y"/>
                                          </p:val>
                                        </p:tav>
                                      </p:tavLst>
                                    </p:anim>
                                    <p:anim calcmode="lin" valueType="num">
                                      <p:cBhvr>
                                        <p:cTn id="25" dur="3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6" dur="300" fill="hold"/>
                                        <p:tgtEl>
                                          <p:spTgt spid="286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iterate type="wd">
                                    <p:tmPct val="100000"/>
                                  </p:iterate>
                                  <p:childTnLst>
                                    <p:set>
                                      <p:cBhvr>
                                        <p:cTn id="30" dur="1" fill="hold">
                                          <p:stCondLst>
                                            <p:cond delay="0"/>
                                          </p:stCondLst>
                                        </p:cTn>
                                        <p:tgtEl>
                                          <p:spTgt spid="28675">
                                            <p:txEl>
                                              <p:pRg st="3" end="3"/>
                                            </p:txEl>
                                          </p:spTgt>
                                        </p:tgtEl>
                                        <p:attrNameLst>
                                          <p:attrName>style.visibility</p:attrName>
                                        </p:attrNameLst>
                                      </p:cBhvr>
                                      <p:to>
                                        <p:strVal val="visible"/>
                                      </p:to>
                                    </p:set>
                                    <p:anim calcmode="lin" valueType="num">
                                      <p:cBhvr>
                                        <p:cTn id="31" dur="300" fill="hold"/>
                                        <p:tgtEl>
                                          <p:spTgt spid="28675">
                                            <p:txEl>
                                              <p:pRg st="3" end="3"/>
                                            </p:txEl>
                                          </p:spTgt>
                                        </p:tgtEl>
                                        <p:attrNameLst>
                                          <p:attrName>ppt_x</p:attrName>
                                        </p:attrNameLst>
                                      </p:cBhvr>
                                      <p:tavLst>
                                        <p:tav tm="0">
                                          <p:val>
                                            <p:strVal val="#ppt_x-#ppt_w/2"/>
                                          </p:val>
                                        </p:tav>
                                        <p:tav tm="100000">
                                          <p:val>
                                            <p:strVal val="#ppt_x"/>
                                          </p:val>
                                        </p:tav>
                                      </p:tavLst>
                                    </p:anim>
                                    <p:anim calcmode="lin" valueType="num">
                                      <p:cBhvr>
                                        <p:cTn id="32" dur="300" fill="hold"/>
                                        <p:tgtEl>
                                          <p:spTgt spid="28675">
                                            <p:txEl>
                                              <p:pRg st="3" end="3"/>
                                            </p:txEl>
                                          </p:spTgt>
                                        </p:tgtEl>
                                        <p:attrNameLst>
                                          <p:attrName>ppt_y</p:attrName>
                                        </p:attrNameLst>
                                      </p:cBhvr>
                                      <p:tavLst>
                                        <p:tav tm="0">
                                          <p:val>
                                            <p:strVal val="#ppt_y"/>
                                          </p:val>
                                        </p:tav>
                                        <p:tav tm="100000">
                                          <p:val>
                                            <p:strVal val="#ppt_y"/>
                                          </p:val>
                                        </p:tav>
                                      </p:tavLst>
                                    </p:anim>
                                    <p:anim calcmode="lin" valueType="num">
                                      <p:cBhvr>
                                        <p:cTn id="33" dur="3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34" dur="300" fill="hold"/>
                                        <p:tgtEl>
                                          <p:spTgt spid="286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iterate type="wd">
                                    <p:tmPct val="100000"/>
                                  </p:iterate>
                                  <p:childTnLst>
                                    <p:set>
                                      <p:cBhvr>
                                        <p:cTn id="38" dur="1" fill="hold">
                                          <p:stCondLst>
                                            <p:cond delay="0"/>
                                          </p:stCondLst>
                                        </p:cTn>
                                        <p:tgtEl>
                                          <p:spTgt spid="28675">
                                            <p:txEl>
                                              <p:pRg st="4" end="4"/>
                                            </p:txEl>
                                          </p:spTgt>
                                        </p:tgtEl>
                                        <p:attrNameLst>
                                          <p:attrName>style.visibility</p:attrName>
                                        </p:attrNameLst>
                                      </p:cBhvr>
                                      <p:to>
                                        <p:strVal val="visible"/>
                                      </p:to>
                                    </p:set>
                                    <p:anim calcmode="lin" valueType="num">
                                      <p:cBhvr>
                                        <p:cTn id="39" dur="300" fill="hold"/>
                                        <p:tgtEl>
                                          <p:spTgt spid="28675">
                                            <p:txEl>
                                              <p:pRg st="4" end="4"/>
                                            </p:txEl>
                                          </p:spTgt>
                                        </p:tgtEl>
                                        <p:attrNameLst>
                                          <p:attrName>ppt_x</p:attrName>
                                        </p:attrNameLst>
                                      </p:cBhvr>
                                      <p:tavLst>
                                        <p:tav tm="0">
                                          <p:val>
                                            <p:strVal val="#ppt_x-#ppt_w/2"/>
                                          </p:val>
                                        </p:tav>
                                        <p:tav tm="100000">
                                          <p:val>
                                            <p:strVal val="#ppt_x"/>
                                          </p:val>
                                        </p:tav>
                                      </p:tavLst>
                                    </p:anim>
                                    <p:anim calcmode="lin" valueType="num">
                                      <p:cBhvr>
                                        <p:cTn id="40" dur="300" fill="hold"/>
                                        <p:tgtEl>
                                          <p:spTgt spid="28675">
                                            <p:txEl>
                                              <p:pRg st="4" end="4"/>
                                            </p:txEl>
                                          </p:spTgt>
                                        </p:tgtEl>
                                        <p:attrNameLst>
                                          <p:attrName>ppt_y</p:attrName>
                                        </p:attrNameLst>
                                      </p:cBhvr>
                                      <p:tavLst>
                                        <p:tav tm="0">
                                          <p:val>
                                            <p:strVal val="#ppt_y"/>
                                          </p:val>
                                        </p:tav>
                                        <p:tav tm="100000">
                                          <p:val>
                                            <p:strVal val="#ppt_y"/>
                                          </p:val>
                                        </p:tav>
                                      </p:tavLst>
                                    </p:anim>
                                    <p:anim calcmode="lin" valueType="num">
                                      <p:cBhvr>
                                        <p:cTn id="41" dur="3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42" dur="300" fill="hold"/>
                                        <p:tgtEl>
                                          <p:spTgt spid="286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l" eaLnBrk="1" hangingPunct="1"/>
            <a:r>
              <a:rPr lang="en-US" sz="4800" b="1" smtClean="0">
                <a:solidFill>
                  <a:schemeClr val="bg1"/>
                </a:solidFill>
                <a:latin typeface="Verdana" pitchFamily="34" charset="0"/>
              </a:rPr>
              <a:t>Serving Gifts:</a:t>
            </a:r>
          </a:p>
        </p:txBody>
      </p:sp>
      <p:sp>
        <p:nvSpPr>
          <p:cNvPr id="29699" name="Rectangle 3"/>
          <p:cNvSpPr>
            <a:spLocks noGrp="1" noChangeArrowheads="1"/>
          </p:cNvSpPr>
          <p:nvPr>
            <p:ph type="body" idx="1"/>
          </p:nvPr>
        </p:nvSpPr>
        <p:spPr>
          <a:xfrm>
            <a:off x="2286000" y="1981200"/>
            <a:ext cx="6172200" cy="4114800"/>
          </a:xfrm>
        </p:spPr>
        <p:txBody>
          <a:bodyPr/>
          <a:lstStyle/>
          <a:p>
            <a:pPr eaLnBrk="1" hangingPunct="1"/>
            <a:r>
              <a:rPr lang="en-US" sz="4000" b="1" smtClean="0">
                <a:solidFill>
                  <a:schemeClr val="bg1"/>
                </a:solidFill>
                <a:latin typeface="Verdana" pitchFamily="34" charset="0"/>
              </a:rPr>
              <a:t>Discernment</a:t>
            </a:r>
          </a:p>
          <a:p>
            <a:pPr eaLnBrk="1" hangingPunct="1"/>
            <a:r>
              <a:rPr lang="en-US" sz="4000" b="1" smtClean="0">
                <a:solidFill>
                  <a:schemeClr val="bg1"/>
                </a:solidFill>
                <a:latin typeface="Verdana" pitchFamily="34" charset="0"/>
              </a:rPr>
              <a:t>Tongues</a:t>
            </a:r>
          </a:p>
          <a:p>
            <a:pPr eaLnBrk="1" hangingPunct="1"/>
            <a:r>
              <a:rPr lang="en-US" sz="4000" b="1" smtClean="0">
                <a:solidFill>
                  <a:schemeClr val="bg1"/>
                </a:solidFill>
                <a:latin typeface="Verdana" pitchFamily="34" charset="0"/>
              </a:rPr>
              <a:t>Interpretation</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300" fill="hold"/>
                                        <p:tgtEl>
                                          <p:spTgt spid="29699">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296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iterate type="wd">
                                    <p:tmPct val="100000"/>
                                  </p:iterate>
                                  <p:childTnLst>
                                    <p:set>
                                      <p:cBhvr>
                                        <p:cTn id="14" dur="1" fill="hold">
                                          <p:stCondLst>
                                            <p:cond delay="0"/>
                                          </p:stCondLst>
                                        </p:cTn>
                                        <p:tgtEl>
                                          <p:spTgt spid="29699">
                                            <p:txEl>
                                              <p:pRg st="1" end="1"/>
                                            </p:txEl>
                                          </p:spTgt>
                                        </p:tgtEl>
                                        <p:attrNameLst>
                                          <p:attrName>style.visibility</p:attrName>
                                        </p:attrNameLst>
                                      </p:cBhvr>
                                      <p:to>
                                        <p:strVal val="visible"/>
                                      </p:to>
                                    </p:set>
                                    <p:anim calcmode="lin" valueType="num">
                                      <p:cBhvr>
                                        <p:cTn id="15" dur="300" fill="hold"/>
                                        <p:tgtEl>
                                          <p:spTgt spid="29699">
                                            <p:txEl>
                                              <p:pRg st="1" end="1"/>
                                            </p:txEl>
                                          </p:spTgt>
                                        </p:tgtEl>
                                        <p:attrNameLst>
                                          <p:attrName>ppt_x</p:attrName>
                                        </p:attrNameLst>
                                      </p:cBhvr>
                                      <p:tavLst>
                                        <p:tav tm="0">
                                          <p:val>
                                            <p:strVal val="#ppt_x-#ppt_w/2"/>
                                          </p:val>
                                        </p:tav>
                                        <p:tav tm="100000">
                                          <p:val>
                                            <p:strVal val="#ppt_x"/>
                                          </p:val>
                                        </p:tav>
                                      </p:tavLst>
                                    </p:anim>
                                    <p:anim calcmode="lin" valueType="num">
                                      <p:cBhvr>
                                        <p:cTn id="16" dur="3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17" dur="3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18" dur="300" fill="hold"/>
                                        <p:tgtEl>
                                          <p:spTgt spid="296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iterate type="wd">
                                    <p:tmPct val="100000"/>
                                  </p:iterate>
                                  <p:childTnLst>
                                    <p:set>
                                      <p:cBhvr>
                                        <p:cTn id="22" dur="1" fill="hold">
                                          <p:stCondLst>
                                            <p:cond delay="0"/>
                                          </p:stCondLst>
                                        </p:cTn>
                                        <p:tgtEl>
                                          <p:spTgt spid="29699">
                                            <p:txEl>
                                              <p:pRg st="2" end="2"/>
                                            </p:txEl>
                                          </p:spTgt>
                                        </p:tgtEl>
                                        <p:attrNameLst>
                                          <p:attrName>style.visibility</p:attrName>
                                        </p:attrNameLst>
                                      </p:cBhvr>
                                      <p:to>
                                        <p:strVal val="visible"/>
                                      </p:to>
                                    </p:set>
                                    <p:anim calcmode="lin" valueType="num">
                                      <p:cBhvr>
                                        <p:cTn id="23" dur="300" fill="hold"/>
                                        <p:tgtEl>
                                          <p:spTgt spid="29699">
                                            <p:txEl>
                                              <p:pRg st="2" end="2"/>
                                            </p:txEl>
                                          </p:spTgt>
                                        </p:tgtEl>
                                        <p:attrNameLst>
                                          <p:attrName>ppt_x</p:attrName>
                                        </p:attrNameLst>
                                      </p:cBhvr>
                                      <p:tavLst>
                                        <p:tav tm="0">
                                          <p:val>
                                            <p:strVal val="#ppt_x-#ppt_w/2"/>
                                          </p:val>
                                        </p:tav>
                                        <p:tav tm="100000">
                                          <p:val>
                                            <p:strVal val="#ppt_x"/>
                                          </p:val>
                                        </p:tav>
                                      </p:tavLst>
                                    </p:anim>
                                    <p:anim calcmode="lin" valueType="num">
                                      <p:cBhvr>
                                        <p:cTn id="24" dur="3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25" dur="3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6" dur="300" fill="hold"/>
                                        <p:tgtEl>
                                          <p:spTgt spid="2969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914400" y="609600"/>
            <a:ext cx="7696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Verdana" pitchFamily="34" charset="0"/>
              </a:rPr>
              <a:t>For to one is given the word of wisdom through the Spirit, and to another the word of knowledge according to the same Spirit;</a:t>
            </a:r>
          </a:p>
          <a:p>
            <a:pPr eaLnBrk="1" hangingPunct="1"/>
            <a:r>
              <a:rPr lang="en-US" sz="3600" b="1">
                <a:solidFill>
                  <a:srgbClr val="FFFFFF"/>
                </a:solidFill>
                <a:latin typeface="Verdana" pitchFamily="34" charset="0"/>
              </a:rPr>
              <a:t>to another faith by the same Spirit, and to another gifts of healing by the one Spirit,</a:t>
            </a:r>
          </a:p>
        </p:txBody>
      </p:sp>
    </p:spTree>
  </p:cSld>
  <p:clrMapOvr>
    <a:masterClrMapping/>
  </p:clrMapOvr>
  <p:transition>
    <p:pull dir="ru"/>
  </p:transition>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1143000" y="914400"/>
            <a:ext cx="7467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Verdana" pitchFamily="34" charset="0"/>
              </a:rPr>
              <a:t>and to another the effecting of miracles, and to another prophecy, and to another the distinguishing of spirits,</a:t>
            </a:r>
          </a:p>
          <a:p>
            <a:pPr eaLnBrk="1" hangingPunct="1"/>
            <a:r>
              <a:rPr lang="en-US" sz="3600" b="1">
                <a:solidFill>
                  <a:srgbClr val="FFFFFF"/>
                </a:solidFill>
                <a:latin typeface="Verdana" pitchFamily="34" charset="0"/>
              </a:rPr>
              <a:t>to another various kinds of tongues, and to another the interpretation of tongues.</a:t>
            </a:r>
          </a:p>
          <a:p>
            <a:pPr eaLnBrk="1" hangingPunct="1"/>
            <a:r>
              <a:rPr lang="en-US" sz="3600" b="1">
                <a:solidFill>
                  <a:srgbClr val="FFFFFF"/>
                </a:solidFill>
                <a:latin typeface="Verdana" pitchFamily="34" charset="0"/>
              </a:rPr>
              <a:t>                     1 Cor.  12:8-10</a:t>
            </a:r>
          </a:p>
        </p:txBody>
      </p:sp>
    </p:spTree>
  </p:cSld>
  <p:clrMapOvr>
    <a:masterClrMapping/>
  </p:clrMapOvr>
  <p:transition>
    <p:pull dir="ru"/>
  </p:transition>
</p:sld>
</file>

<file path=ppt/slides/slide9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0"/>
            <a:ext cx="7772400" cy="1295400"/>
          </a:xfrm>
        </p:spPr>
        <p:txBody>
          <a:bodyPr/>
          <a:lstStyle/>
          <a:p>
            <a:pPr algn="l" eaLnBrk="1" hangingPunct="1"/>
            <a:r>
              <a:rPr lang="en-US" b="1" smtClean="0">
                <a:solidFill>
                  <a:schemeClr val="bg1"/>
                </a:solidFill>
                <a:latin typeface="Verdana" pitchFamily="34" charset="0"/>
              </a:rPr>
              <a:t>Serving Gifts:</a:t>
            </a:r>
          </a:p>
        </p:txBody>
      </p:sp>
      <p:sp>
        <p:nvSpPr>
          <p:cNvPr id="32771" name="Rectangle 3"/>
          <p:cNvSpPr>
            <a:spLocks noGrp="1" noChangeArrowheads="1"/>
          </p:cNvSpPr>
          <p:nvPr>
            <p:ph type="body" idx="1"/>
          </p:nvPr>
        </p:nvSpPr>
        <p:spPr>
          <a:xfrm>
            <a:off x="2286000" y="1219200"/>
            <a:ext cx="6172200" cy="1371600"/>
          </a:xfrm>
        </p:spPr>
        <p:txBody>
          <a:bodyPr/>
          <a:lstStyle/>
          <a:p>
            <a:pPr eaLnBrk="1" hangingPunct="1">
              <a:lnSpc>
                <a:spcPct val="90000"/>
              </a:lnSpc>
            </a:pPr>
            <a:r>
              <a:rPr lang="en-US" sz="4000" b="1" smtClean="0">
                <a:solidFill>
                  <a:schemeClr val="bg1"/>
                </a:solidFill>
                <a:latin typeface="Verdana" pitchFamily="34" charset="0"/>
              </a:rPr>
              <a:t>Helps</a:t>
            </a:r>
          </a:p>
          <a:p>
            <a:pPr eaLnBrk="1" hangingPunct="1">
              <a:lnSpc>
                <a:spcPct val="90000"/>
              </a:lnSpc>
            </a:pPr>
            <a:r>
              <a:rPr lang="en-US" sz="4000" b="1" smtClean="0">
                <a:solidFill>
                  <a:schemeClr val="bg1"/>
                </a:solidFill>
                <a:latin typeface="Verdana" pitchFamily="34" charset="0"/>
              </a:rPr>
              <a:t>Administration</a:t>
            </a:r>
          </a:p>
        </p:txBody>
      </p:sp>
      <p:sp>
        <p:nvSpPr>
          <p:cNvPr id="32772" name="Text Box 4"/>
          <p:cNvSpPr txBox="1">
            <a:spLocks noChangeArrowheads="1"/>
          </p:cNvSpPr>
          <p:nvPr/>
        </p:nvSpPr>
        <p:spPr bwMode="auto">
          <a:xfrm>
            <a:off x="457200" y="2743200"/>
            <a:ext cx="8382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Verdana" pitchFamily="34" charset="0"/>
              </a:rPr>
              <a:t>And God has appointed in the church, first apostles, second prophets, third teachers, then miracles, then gifts of healings, helps, administrations, various kinds of tongues.  1 Cor.  12:28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300" fill="hold"/>
                                        <p:tgtEl>
                                          <p:spTgt spid="32771">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32771">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327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iterate type="wd">
                                    <p:tmPct val="100000"/>
                                  </p:iterate>
                                  <p:childTnLst>
                                    <p:set>
                                      <p:cBhvr>
                                        <p:cTn id="14" dur="1" fill="hold">
                                          <p:stCondLst>
                                            <p:cond delay="0"/>
                                          </p:stCondLst>
                                        </p:cTn>
                                        <p:tgtEl>
                                          <p:spTgt spid="32771">
                                            <p:txEl>
                                              <p:pRg st="1" end="1"/>
                                            </p:txEl>
                                          </p:spTgt>
                                        </p:tgtEl>
                                        <p:attrNameLst>
                                          <p:attrName>style.visibility</p:attrName>
                                        </p:attrNameLst>
                                      </p:cBhvr>
                                      <p:to>
                                        <p:strVal val="visible"/>
                                      </p:to>
                                    </p:set>
                                    <p:anim calcmode="lin" valueType="num">
                                      <p:cBhvr>
                                        <p:cTn id="15" dur="300" fill="hold"/>
                                        <p:tgtEl>
                                          <p:spTgt spid="32771">
                                            <p:txEl>
                                              <p:pRg st="1" end="1"/>
                                            </p:txEl>
                                          </p:spTgt>
                                        </p:tgtEl>
                                        <p:attrNameLst>
                                          <p:attrName>ppt_x</p:attrName>
                                        </p:attrNameLst>
                                      </p:cBhvr>
                                      <p:tavLst>
                                        <p:tav tm="0">
                                          <p:val>
                                            <p:strVal val="#ppt_x-#ppt_w/2"/>
                                          </p:val>
                                        </p:tav>
                                        <p:tav tm="100000">
                                          <p:val>
                                            <p:strVal val="#ppt_x"/>
                                          </p:val>
                                        </p:tav>
                                      </p:tavLst>
                                    </p:anim>
                                    <p:anim calcmode="lin" valueType="num">
                                      <p:cBhvr>
                                        <p:cTn id="16" dur="300" fill="hold"/>
                                        <p:tgtEl>
                                          <p:spTgt spid="32771">
                                            <p:txEl>
                                              <p:pRg st="1" end="1"/>
                                            </p:txEl>
                                          </p:spTgt>
                                        </p:tgtEl>
                                        <p:attrNameLst>
                                          <p:attrName>ppt_y</p:attrName>
                                        </p:attrNameLst>
                                      </p:cBhvr>
                                      <p:tavLst>
                                        <p:tav tm="0">
                                          <p:val>
                                            <p:strVal val="#ppt_y"/>
                                          </p:val>
                                        </p:tav>
                                        <p:tav tm="100000">
                                          <p:val>
                                            <p:strVal val="#ppt_y"/>
                                          </p:val>
                                        </p:tav>
                                      </p:tavLst>
                                    </p:anim>
                                    <p:anim calcmode="lin" valueType="num">
                                      <p:cBhvr>
                                        <p:cTn id="17" dur="3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8" dur="300" fill="hold"/>
                                        <p:tgtEl>
                                          <p:spTgt spid="327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2772"/>
                                        </p:tgtEl>
                                        <p:attrNameLst>
                                          <p:attrName>style.visibility</p:attrName>
                                        </p:attrNameLst>
                                      </p:cBhvr>
                                      <p:to>
                                        <p:strVal val="visible"/>
                                      </p:to>
                                    </p:set>
                                    <p:animEffect transition="in" filter="wipe(down)">
                                      <p:cBhvr>
                                        <p:cTn id="23"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228600"/>
            <a:ext cx="7772400" cy="1295400"/>
          </a:xfrm>
        </p:spPr>
        <p:txBody>
          <a:bodyPr/>
          <a:lstStyle/>
          <a:p>
            <a:pPr algn="l" eaLnBrk="1" hangingPunct="1"/>
            <a:r>
              <a:rPr lang="en-US" b="1" smtClean="0">
                <a:solidFill>
                  <a:schemeClr val="bg1"/>
                </a:solidFill>
                <a:latin typeface="Verdana" pitchFamily="34" charset="0"/>
              </a:rPr>
              <a:t>Serving Gifts:</a:t>
            </a:r>
          </a:p>
        </p:txBody>
      </p:sp>
      <p:sp>
        <p:nvSpPr>
          <p:cNvPr id="33795" name="Rectangle 3"/>
          <p:cNvSpPr>
            <a:spLocks noGrp="1" noChangeArrowheads="1"/>
          </p:cNvSpPr>
          <p:nvPr>
            <p:ph type="body" idx="1"/>
          </p:nvPr>
        </p:nvSpPr>
        <p:spPr>
          <a:xfrm>
            <a:off x="2286000" y="1371600"/>
            <a:ext cx="6172200" cy="1295400"/>
          </a:xfrm>
        </p:spPr>
        <p:txBody>
          <a:bodyPr/>
          <a:lstStyle/>
          <a:p>
            <a:pPr eaLnBrk="1" hangingPunct="1"/>
            <a:r>
              <a:rPr lang="en-US" sz="4000" b="1" smtClean="0">
                <a:solidFill>
                  <a:schemeClr val="bg1"/>
                </a:solidFill>
                <a:latin typeface="Verdana" pitchFamily="34" charset="0"/>
              </a:rPr>
              <a:t>Hospitality</a:t>
            </a:r>
          </a:p>
        </p:txBody>
      </p:sp>
      <p:sp>
        <p:nvSpPr>
          <p:cNvPr id="33796" name="Text Box 4"/>
          <p:cNvSpPr txBox="1">
            <a:spLocks noChangeArrowheads="1"/>
          </p:cNvSpPr>
          <p:nvPr/>
        </p:nvSpPr>
        <p:spPr bwMode="auto">
          <a:xfrm>
            <a:off x="685800" y="2286000"/>
            <a:ext cx="8153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FFFFFF"/>
                </a:solidFill>
                <a:latin typeface="Verdana" pitchFamily="34" charset="0"/>
              </a:rPr>
              <a:t>Be hospitable to one another without complaint.</a:t>
            </a:r>
          </a:p>
          <a:p>
            <a:pPr eaLnBrk="1" hangingPunct="1"/>
            <a:r>
              <a:rPr lang="en-US" sz="3600" b="1">
                <a:solidFill>
                  <a:srgbClr val="FFFFFF"/>
                </a:solidFill>
                <a:latin typeface="Verdana" pitchFamily="34" charset="0"/>
              </a:rPr>
              <a:t>     As each one has received a special gift, employ it in serving one another, as good stewards of the manifold grace of God.     1 Peter 4:9-10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300" fill="hold"/>
                                        <p:tgtEl>
                                          <p:spTgt spid="33795">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33795">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337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down)">
                                      <p:cBhvr>
                                        <p:cTn id="15"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6"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609600"/>
            <a:ext cx="7696200" cy="4953000"/>
          </a:xfrm>
        </p:spPr>
        <p:txBody>
          <a:bodyPr/>
          <a:lstStyle/>
          <a:p>
            <a:pPr algn="l" eaLnBrk="1" hangingPunct="1">
              <a:defRPr/>
            </a:pPr>
            <a:r>
              <a:rPr lang="en-US" smtClean="0">
                <a:effectLst>
                  <a:outerShdw blurRad="38100" dist="38100" dir="2700000" algn="tl">
                    <a:srgbClr val="FFFFFF"/>
                  </a:outerShdw>
                </a:effectLst>
                <a:latin typeface="Arial Black" pitchFamily="34" charset="0"/>
              </a:rPr>
              <a:t>The primary function of the gift discovery process is to determine if God has equipped a person with equipping gifts or serving gifts.</a:t>
            </a:r>
          </a:p>
        </p:txBody>
      </p:sp>
    </p:spTree>
  </p:cSld>
  <p:clrMapOvr>
    <a:masterClrMapping/>
  </p:clrMapOvr>
  <p:transition>
    <p:zoom/>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09600"/>
            <a:ext cx="8686800" cy="1143000"/>
          </a:xfrm>
        </p:spPr>
        <p:txBody>
          <a:bodyPr/>
          <a:lstStyle/>
          <a:p>
            <a:pPr algn="l" eaLnBrk="1" hangingPunct="1">
              <a:defRPr/>
            </a:pPr>
            <a:r>
              <a:rPr lang="en-US" b="1" smtClean="0">
                <a:solidFill>
                  <a:srgbClr val="FFFFCC"/>
                </a:solidFill>
                <a:effectLst>
                  <a:outerShdw blurRad="38100" dist="38100" dir="2700000" algn="tl">
                    <a:srgbClr val="000000"/>
                  </a:outerShdw>
                </a:effectLst>
                <a:latin typeface="Arial Unicode MS" pitchFamily="34" charset="-128"/>
              </a:rPr>
              <a:t>Why do most churches fail to implement a gift-based ministry?</a:t>
            </a:r>
          </a:p>
        </p:txBody>
      </p:sp>
      <p:sp>
        <p:nvSpPr>
          <p:cNvPr id="36867" name="Rectangle 3"/>
          <p:cNvSpPr>
            <a:spLocks noGrp="1" noChangeArrowheads="1"/>
          </p:cNvSpPr>
          <p:nvPr>
            <p:ph type="body" idx="1"/>
          </p:nvPr>
        </p:nvSpPr>
        <p:spPr>
          <a:xfrm>
            <a:off x="685800" y="2286000"/>
            <a:ext cx="7772400" cy="4114800"/>
          </a:xfrm>
        </p:spPr>
        <p:txBody>
          <a:bodyPr/>
          <a:lstStyle/>
          <a:p>
            <a:pPr eaLnBrk="1" hangingPunct="1">
              <a:defRPr/>
            </a:pPr>
            <a:r>
              <a:rPr lang="en-US" sz="4800" smtClean="0">
                <a:solidFill>
                  <a:srgbClr val="CCFFCC"/>
                </a:solidFill>
                <a:effectLst>
                  <a:outerShdw blurRad="38100" dist="38100" dir="2700000" algn="tl">
                    <a:srgbClr val="000000"/>
                  </a:outerShdw>
                </a:effectLst>
                <a:latin typeface="Clarendon Condensed" pitchFamily="18" charset="0"/>
              </a:rPr>
              <a:t>People are afraid that discovering their giftedness may mean that they will have to change positions to be faithful to their gift mix.</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down)">
                                      <p:cBhvr>
                                        <p:cTn id="7"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762000" y="609600"/>
            <a:ext cx="7696200" cy="4953000"/>
          </a:xfrm>
        </p:spPr>
        <p:txBody>
          <a:bodyPr/>
          <a:lstStyle/>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Gift-based ministry is not the passion of the church</a:t>
            </a:r>
          </a:p>
          <a:p>
            <a:pPr eaLnBrk="1" hangingPunct="1">
              <a:lnSpc>
                <a:spcPct val="90000"/>
              </a:lnSpc>
              <a:defRPr/>
            </a:pPr>
            <a:endParaRPr lang="en-US" sz="4800" smtClean="0">
              <a:solidFill>
                <a:srgbClr val="CCFFCC"/>
              </a:solidFill>
              <a:effectLst>
                <a:outerShdw blurRad="38100" dist="38100" dir="2700000" algn="tl">
                  <a:srgbClr val="000000"/>
                </a:outerShdw>
              </a:effectLst>
              <a:latin typeface="Clarendon Condensed" pitchFamily="18" charset="0"/>
            </a:endParaRPr>
          </a:p>
          <a:p>
            <a:pPr eaLnBrk="1" hangingPunct="1">
              <a:lnSpc>
                <a:spcPct val="90000"/>
              </a:lnSpc>
              <a:defRPr/>
            </a:pPr>
            <a:r>
              <a:rPr lang="en-US" sz="4800" smtClean="0">
                <a:solidFill>
                  <a:srgbClr val="CCFFCC"/>
                </a:solidFill>
                <a:effectLst>
                  <a:outerShdw blurRad="38100" dist="38100" dir="2700000" algn="tl">
                    <a:srgbClr val="000000"/>
                  </a:outerShdw>
                </a:effectLst>
                <a:latin typeface="Clarendon Condensed" pitchFamily="18" charset="0"/>
              </a:rPr>
              <a:t>People don’t feel it will make a noticeable difference in the congregation if they implement it.</a:t>
            </a:r>
          </a:p>
          <a:p>
            <a:pPr eaLnBrk="1" hangingPunct="1">
              <a:lnSpc>
                <a:spcPct val="90000"/>
              </a:lnSpc>
              <a:defRPr/>
            </a:pPr>
            <a:endParaRPr lang="en-US" sz="4800" smtClean="0">
              <a:solidFill>
                <a:srgbClr val="CCFFCC"/>
              </a:solidFill>
              <a:effectLst>
                <a:outerShdw blurRad="38100" dist="38100" dir="2700000" algn="tl">
                  <a:srgbClr val="000000"/>
                </a:outerShdw>
              </a:effectLst>
              <a:latin typeface="Clarendon Condensed" pitchFamily="18" charset="0"/>
            </a:endParaRPr>
          </a:p>
          <a:p>
            <a:pPr eaLnBrk="1" hangingPunct="1">
              <a:lnSpc>
                <a:spcPct val="90000"/>
              </a:lnSpc>
              <a:buFontTx/>
              <a:buNone/>
              <a:defRPr/>
            </a:pPr>
            <a:endParaRPr lang="en-US" sz="4400" smtClean="0">
              <a:solidFill>
                <a:srgbClr val="CCFFCC"/>
              </a:solidFill>
              <a:effectLst>
                <a:outerShdw blurRad="38100" dist="38100" dir="2700000" algn="tl">
                  <a:srgbClr val="000000"/>
                </a:outerShdw>
              </a:effectLst>
              <a:latin typeface="Clarendon Condensed"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wipe(left)">
                                      <p:cBhvr>
                                        <p:cTn id="12"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0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3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3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9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9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429</TotalTime>
  <Words>5330</Words>
  <Application>Microsoft Office PowerPoint</Application>
  <PresentationFormat>On-screen Show (4:3)</PresentationFormat>
  <Paragraphs>451</Paragraphs>
  <Slides>216</Slides>
  <Notes>0</Notes>
  <HiddenSlides>0</HiddenSlides>
  <MMClips>0</MMClips>
  <ScaleCrop>false</ScaleCrop>
  <HeadingPairs>
    <vt:vector size="8" baseType="variant">
      <vt:variant>
        <vt:lpstr>Fonts Used</vt:lpstr>
      </vt:variant>
      <vt:variant>
        <vt:i4>14</vt:i4>
      </vt:variant>
      <vt:variant>
        <vt:lpstr>Theme</vt:lpstr>
      </vt:variant>
      <vt:variant>
        <vt:i4>133</vt:i4>
      </vt:variant>
      <vt:variant>
        <vt:lpstr>Embedded OLE Servers</vt:lpstr>
      </vt:variant>
      <vt:variant>
        <vt:i4>3</vt:i4>
      </vt:variant>
      <vt:variant>
        <vt:lpstr>Slide Titles</vt:lpstr>
      </vt:variant>
      <vt:variant>
        <vt:i4>216</vt:i4>
      </vt:variant>
    </vt:vector>
  </HeadingPairs>
  <TitlesOfParts>
    <vt:vector size="366" baseType="lpstr">
      <vt:lpstr>Times New Roman</vt:lpstr>
      <vt:lpstr>Arial</vt:lpstr>
      <vt:lpstr>Calibri</vt:lpstr>
      <vt:lpstr>Wingdings 2</vt:lpstr>
      <vt:lpstr>CommonBullets</vt:lpstr>
      <vt:lpstr>Comic Sans MS</vt:lpstr>
      <vt:lpstr>WP IconicSymbolsA</vt:lpstr>
      <vt:lpstr>Verdana</vt:lpstr>
      <vt:lpstr>Arial Black</vt:lpstr>
      <vt:lpstr>Arial Unicode MS</vt:lpstr>
      <vt:lpstr>Clarendon Condensed</vt:lpstr>
      <vt:lpstr>PosterBodoni BT</vt:lpstr>
      <vt:lpstr>Futura XBlk BT</vt:lpstr>
      <vt:lpstr>Benguiat Bk BT</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51_Default Design</vt:lpstr>
      <vt:lpstr>52_Default Design</vt:lpstr>
      <vt:lpstr>53_Default Design</vt:lpstr>
      <vt:lpstr>54_Default Design</vt:lpstr>
      <vt:lpstr>55_Default Design</vt:lpstr>
      <vt:lpstr>56_Default Design</vt:lpstr>
      <vt:lpstr>57_Default Design</vt:lpstr>
      <vt:lpstr>58_Default Design</vt:lpstr>
      <vt:lpstr>59_Default Design</vt:lpstr>
      <vt:lpstr>60_Default Design</vt:lpstr>
      <vt:lpstr>61_Default Design</vt:lpstr>
      <vt:lpstr>62_Default Design</vt:lpstr>
      <vt:lpstr>63_Default Design</vt:lpstr>
      <vt:lpstr>64_Default Design</vt:lpstr>
      <vt:lpstr>65_Default Design</vt:lpstr>
      <vt:lpstr>66_Default Design</vt:lpstr>
      <vt:lpstr>67_Default Design</vt:lpstr>
      <vt:lpstr>68_Default Design</vt:lpstr>
      <vt:lpstr>69_Default Design</vt:lpstr>
      <vt:lpstr>70_Default Design</vt:lpstr>
      <vt:lpstr>71_Default Design</vt:lpstr>
      <vt:lpstr>72_Default Design</vt:lpstr>
      <vt:lpstr>73_Default Design</vt:lpstr>
      <vt:lpstr>74_Default Design</vt:lpstr>
      <vt:lpstr>75_Default Design</vt:lpstr>
      <vt:lpstr>76_Default Design</vt:lpstr>
      <vt:lpstr>77_Default Design</vt:lpstr>
      <vt:lpstr>78_Default Design</vt:lpstr>
      <vt:lpstr>79_Default Design</vt:lpstr>
      <vt:lpstr>80_Default Design</vt:lpstr>
      <vt:lpstr>81_Default Design</vt:lpstr>
      <vt:lpstr>82_Default Design</vt:lpstr>
      <vt:lpstr>83_Default Design</vt:lpstr>
      <vt:lpstr>84_Default Design</vt:lpstr>
      <vt:lpstr>85_Default Design</vt:lpstr>
      <vt:lpstr>86_Default Design</vt:lpstr>
      <vt:lpstr>87_Default Design</vt:lpstr>
      <vt:lpstr>88_Default Design</vt:lpstr>
      <vt:lpstr>89_Default Design</vt:lpstr>
      <vt:lpstr>90_Default Design</vt:lpstr>
      <vt:lpstr>91_Default Design</vt:lpstr>
      <vt:lpstr>92_Default Design</vt:lpstr>
      <vt:lpstr>93_Default Design</vt:lpstr>
      <vt:lpstr>94_Default Design</vt:lpstr>
      <vt:lpstr>95_Default Design</vt:lpstr>
      <vt:lpstr>96_Default Design</vt:lpstr>
      <vt:lpstr>97_Default Design</vt:lpstr>
      <vt:lpstr>98_Default Design</vt:lpstr>
      <vt:lpstr>99_Default Design</vt:lpstr>
      <vt:lpstr>100_Default Design</vt:lpstr>
      <vt:lpstr>101_Default Design</vt:lpstr>
      <vt:lpstr>102_Default Design</vt:lpstr>
      <vt:lpstr>103_Default Design</vt:lpstr>
      <vt:lpstr>104_Default Design</vt:lpstr>
      <vt:lpstr>105_Default Design</vt:lpstr>
      <vt:lpstr>106_Default Design</vt:lpstr>
      <vt:lpstr>107_Default Design</vt:lpstr>
      <vt:lpstr>108_Default Design</vt:lpstr>
      <vt:lpstr>109_Default Design</vt:lpstr>
      <vt:lpstr>110_Default Design</vt:lpstr>
      <vt:lpstr>111_Default Design</vt:lpstr>
      <vt:lpstr>112_Default Design</vt:lpstr>
      <vt:lpstr>113_Default Design</vt:lpstr>
      <vt:lpstr>114_Default Design</vt:lpstr>
      <vt:lpstr>115_Default Design</vt:lpstr>
      <vt:lpstr>116_Default Design</vt:lpstr>
      <vt:lpstr>117_Default Design</vt:lpstr>
      <vt:lpstr>118_Default Design</vt:lpstr>
      <vt:lpstr>119_Default Design</vt:lpstr>
      <vt:lpstr>120_Default Design</vt:lpstr>
      <vt:lpstr>121_Default Design</vt:lpstr>
      <vt:lpstr>122_Default Design</vt:lpstr>
      <vt:lpstr>123_Default Design</vt:lpstr>
      <vt:lpstr>124_Default Design</vt:lpstr>
      <vt:lpstr>125_Default Design</vt:lpstr>
      <vt:lpstr>126_Default Design</vt:lpstr>
      <vt:lpstr>127_Default Design</vt:lpstr>
      <vt:lpstr>128_Default Design</vt:lpstr>
      <vt:lpstr>129_Default Design</vt:lpstr>
      <vt:lpstr>130_Default Design</vt:lpstr>
      <vt:lpstr>131_Default Design</vt:lpstr>
      <vt:lpstr>132_Default Design</vt:lpstr>
      <vt:lpstr>Corel Presentations 9 Drawing</vt:lpstr>
      <vt:lpstr>Microsoft Graph 2000 Chart</vt:lpstr>
      <vt:lpstr>Microsoft PowerPoint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Parables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this passion of God for the lost mean to us?</vt:lpstr>
      <vt:lpstr>Passion of God for the lost (cont.)</vt:lpstr>
      <vt:lpstr>Passion of God for the lost (cont.)</vt:lpstr>
      <vt:lpstr>Relationship Between World Church and Sabbath School Membership and Attendance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3 HOW TO MOVE GOD’S PEOPLE INTO MINISTRY AND SUPPORT THEM</vt:lpstr>
      <vt:lpstr>PowerPoint Presentation</vt:lpstr>
      <vt:lpstr>PowerPoint Presentation</vt:lpstr>
      <vt:lpstr>There are no part-time ministers with God</vt:lpstr>
      <vt:lpstr>PowerPoint Presentation</vt:lpstr>
      <vt:lpstr>PowerPoint Presentation</vt:lpstr>
      <vt:lpstr>PowerPoint Presentation</vt:lpstr>
      <vt:lpstr>Two Kinds of Gifts</vt:lpstr>
      <vt:lpstr>Equipping Gifts:  And He gave some as apostles, and some as prophets, and some as evangelists, and some as pastors and teachers, for the equipping of the saints for the work of service, to the building up of the body of Christ;</vt:lpstr>
      <vt:lpstr>until we all attain to the unity of the faith, and of the knowledge of the Son of God, to a mature man, to the measure of the stature which belongs to the fulness of Christ.                       Ephesians 4:11-13</vt:lpstr>
      <vt:lpstr>Equipping Gifts:</vt:lpstr>
      <vt:lpstr>Equipping Gifts:            •The gift of ruling           (leadership)</vt:lpstr>
      <vt:lpstr>The purpose of these gifts is to make a deposit in someone’s life that will also make a deposit in someone else’s life.</vt:lpstr>
      <vt:lpstr>Serving Gifts:</vt:lpstr>
      <vt:lpstr>PowerPoint Presentation</vt:lpstr>
      <vt:lpstr>PowerPoint Presentation</vt:lpstr>
      <vt:lpstr>Serving Gifts:</vt:lpstr>
      <vt:lpstr>Serving Gifts:</vt:lpstr>
      <vt:lpstr>PowerPoint Presentation</vt:lpstr>
      <vt:lpstr>PowerPoint Presentation</vt:lpstr>
      <vt:lpstr>Serving Gifts:</vt:lpstr>
      <vt:lpstr>Serving Gifts:</vt:lpstr>
      <vt:lpstr>The primary function of the gift discovery process is to determine if God has equipped a person with equipping gifts or serving gifts.</vt:lpstr>
      <vt:lpstr>Why do most churches fail to implement a gift-based ministry?</vt:lpstr>
      <vt:lpstr>PowerPoint Presentation</vt:lpstr>
      <vt:lpstr>What needs to happen?</vt:lpstr>
      <vt:lpstr>PowerPoint Presentation</vt:lpstr>
      <vt:lpstr>Challenges:</vt:lpstr>
      <vt:lpstr>Challenges:</vt:lpstr>
      <vt:lpstr>Difference between equippers and servers:</vt:lpstr>
      <vt:lpstr>Difference between equippers and servers:</vt:lpstr>
      <vt:lpstr>Difference between equippers and servers:</vt:lpstr>
      <vt:lpstr>Difference between equippers and servers:</vt:lpstr>
      <vt:lpstr>Difference between equippers and servers:</vt:lpstr>
      <vt:lpstr>Difference between equippers and servers:</vt:lpstr>
      <vt:lpstr>Difference between equippers and servers:</vt:lpstr>
      <vt:lpstr>Difference between equippers and servers:</vt:lpstr>
      <vt:lpstr>Getting people into ministry:  Vision </vt:lpstr>
      <vt:lpstr>Vision:</vt:lpstr>
      <vt:lpstr>Vision:</vt:lpstr>
      <vt:lpstr>Vision:</vt:lpstr>
      <vt:lpstr>Getting people into ministry:  Identification </vt:lpstr>
      <vt:lpstr>Identification:</vt:lpstr>
      <vt:lpstr>Getting people into ministry:  Invitation </vt:lpstr>
      <vt:lpstr>Invitation:</vt:lpstr>
      <vt:lpstr>Invitation:</vt:lpstr>
      <vt:lpstr>Assimilation into ministry:  Orientation </vt:lpstr>
      <vt:lpstr>Orientation:</vt:lpstr>
      <vt:lpstr>Assimilation into ministry:  Grouping </vt:lpstr>
      <vt:lpstr>Grouping:</vt:lpstr>
      <vt:lpstr>Assimilation into ministry:  Training </vt:lpstr>
      <vt:lpstr>Training:</vt:lpstr>
      <vt:lpstr>Training:</vt:lpstr>
      <vt:lpstr>Retaining:  Appreciation</vt:lpstr>
      <vt:lpstr>Retaining:</vt:lpstr>
      <vt:lpstr>Retaining:  Discipleship</vt:lpstr>
      <vt:lpstr>Discipleship:</vt:lpstr>
      <vt:lpstr>Discipleship:</vt:lpstr>
      <vt:lpstr>Retaining:  Feedback</vt:lpstr>
      <vt:lpstr>Feedback:</vt:lpstr>
      <vt:lpstr>Feedback:</vt:lpstr>
      <vt:lpstr>Why people leave ministry</vt:lpstr>
      <vt:lpstr>Exiting:  Assessment</vt:lpstr>
      <vt:lpstr>Assessment</vt:lpstr>
      <vt:lpstr>Assessment</vt:lpstr>
      <vt:lpstr>Exiting:  Carefrontation</vt:lpstr>
      <vt:lpstr>Carefrontation</vt:lpstr>
      <vt:lpstr>Carefrontation</vt:lpstr>
      <vt:lpstr>Exiting:  Transition</vt:lpstr>
      <vt:lpstr>Transition:</vt:lpstr>
      <vt:lpstr>Transition:</vt:lpstr>
      <vt:lpstr>PowerPoint Presentation</vt:lpstr>
      <vt:lpstr>OLD TESTAMENT UNDERSTANDING OF COMMUNITY At Creation</vt:lpstr>
      <vt:lpstr>OLD TESTAMENT UNDERSTANDING OF COMMUNITY At Creation (cont.)</vt:lpstr>
      <vt:lpstr>OLD TESTAMENT UNDERSTANDING OF COMMUNITY At Creation (cont.)</vt:lpstr>
      <vt:lpstr>OLD TESTAMENT UNDERSTANDING OF COMMUNITY At Creation (cont.)</vt:lpstr>
      <vt:lpstr>OLD TESTAMENT UNDERSTANDING OF COMMUNITY At Creation (cont.)</vt:lpstr>
      <vt:lpstr>OLD TESTAMENT UNDERSTANDING OF COMMUNITY At Creation (cont.)</vt:lpstr>
      <vt:lpstr>The Loss of Community</vt:lpstr>
      <vt:lpstr>The Loss of Community</vt:lpstr>
      <vt:lpstr>The Loss of Community</vt:lpstr>
      <vt:lpstr>The Loss of Community</vt:lpstr>
      <vt:lpstr>Examples of Destructive Communities</vt:lpstr>
      <vt:lpstr>Moses &amp; Egyptian Deliverance</vt:lpstr>
      <vt:lpstr>New Testament  - Jesus &amp; the Gospels</vt:lpstr>
      <vt:lpstr>New Testament  - Jesus &amp; the Gospels</vt:lpstr>
      <vt:lpstr>New Testament  The Pentecost Church</vt:lpstr>
      <vt:lpstr>New Testament  The Pentecost Church</vt:lpstr>
      <vt:lpstr>New Testament  Paul &amp; the Relational Church</vt:lpstr>
      <vt:lpstr>New Testament  Paul &amp; the Relational Church</vt:lpstr>
      <vt:lpstr>New Testament  Paul &amp; the Relational Church</vt:lpstr>
      <vt:lpstr>New Testament  Paul &amp; the Relational Church</vt:lpstr>
      <vt:lpstr>New Testament  Paul &amp; the Relational Church</vt:lpstr>
      <vt:lpstr>The Methodist Movement</vt:lpstr>
      <vt:lpstr>Five Questions Asked at Earliest Methodist Class Meetings</vt:lpstr>
      <vt:lpstr>Five Questions Asked at Earliest Methodist Class Meetings</vt:lpstr>
      <vt:lpstr>Slowly Degenerated to Prayer Meeting</vt:lpstr>
      <vt:lpstr>Slowly Degenerated to Prayer Meeting</vt:lpstr>
      <vt:lpstr>Slowly Degenerated to Prayer Meeting</vt:lpstr>
      <vt:lpstr>THE EARLY ADVENTIST SOCIAL MEETING Borrowed from Methodism</vt:lpstr>
      <vt:lpstr>THE EARLY ADVENTIST SOCIAL MEETING The Pioneers and the Social Meeting</vt:lpstr>
      <vt:lpstr>THE EARLY ADVENTIST SOCIAL MEETING The Pioneers and the Social Meeting</vt:lpstr>
      <vt:lpstr>THE EARLY ADVENTIST SOCIAL MEETING The Pioneers and the Social Meeting</vt:lpstr>
      <vt:lpstr>THE EARLY ADVENTIST SOCIAL MEETING The Pioneers and the Social Meeting</vt:lpstr>
      <vt:lpstr>Common elements of social meetings:</vt:lpstr>
      <vt:lpstr>Early Adventists sustained themselves:</vt:lpstr>
      <vt:lpstr>THE EARLY ADVENTIST SOCIAL MEETING Early Adventists Were Sustained Without Preachers Through the Use of the Social Meeting</vt:lpstr>
      <vt:lpstr>THE EARLY ADVENTIST SOCIAL MEETING Early Adventists Were Sustained Without Preachers Through the Use of the Social Meeting</vt:lpstr>
      <vt:lpstr>THE EARLY ADVENTIST SOCIAL MEETING Early Adventists Were Sustained Without Preachers Through the Use of the Social Meeting</vt:lpstr>
      <vt:lpstr>THE EARLY ADVENTIST SOCIAL MEETING Early Adventists Were Sustained Without Preachers Through the Use of the Social Meeting</vt:lpstr>
      <vt:lpstr>THE EARLY ADVENTIST SOCIAL MEETING Early Adventists Were Sustained Without Preachers Through the Use of the Social Meeting</vt:lpstr>
      <vt:lpstr>Ellen White &amp; the Social Meeting</vt:lpstr>
      <vt:lpstr>Ellen White &amp; the Social Meeting</vt:lpstr>
      <vt:lpstr>Ellen White &amp; the Social Meeting</vt:lpstr>
      <vt:lpstr>Ellen White &amp; the Social Meeting</vt:lpstr>
      <vt:lpstr>Ellen White &amp; the Social Meeting</vt:lpstr>
      <vt:lpstr>Ellen White &amp; the Social Meeting</vt:lpstr>
      <vt:lpstr>“Let every one consider the value of the social meetings, and let not large or small companies of believers think that they cannot have an enjoyable season unless they are entertained by a preacher.  Where this dependence on the minister exists, the people fail to obtain that vigorous religious experience which they so much need wherever their lot may be cast.</vt:lpstr>
      <vt:lpstr>If the minister alone does all the witnessing, then those who have newly come to the faith become dwarfed and sickly for lack of opportunity to use their spiritual muscle.  They have need to learn how to testify, how to pray, how to sing, to the glory of God: but failing to do this, they have only a one-sided experience.”  Review and Herald, Sept. 10, 1895.</vt:lpstr>
      <vt:lpstr>“We are not to bring complaints and murmuring into our testimony in the social meeting, but we are to talk of the blessed hope, to reflect as much light as possible upon the meeting.  The Lord of heaven has represented himself as looking on with interest as </vt:lpstr>
      <vt:lpstr>the names and testimonies of those who fear and love him are written in his book of remembrance.  Those who engage in this order of service, who speak often one to another, are to be gathered in the day when the Lord will make up his jewels; are to be spared as a man spareth his son that serveth him.”  Review and Herald, Nov. 12, 1889.</vt:lpstr>
      <vt:lpstr>“On the Sabbath the few friends here assembled in Edson’s parlor for a Sabbath-school.  There are four families--twelve persons in all--who usually meet for worship.  Edson conducts the Sabbath school when he is at home.  After Sabbath-school they either have a Bible-reading or a prayer and social meeting.  This is as it should be.”  CT 243.</vt:lpstr>
      <vt:lpstr>“What is the object of assembling together?  Is it to inform God, to instruct Him by telling Him all we know in prayer?  We meet together to edify one another by an interchange of thoughts and feelings, to gather strength, and light, and courage by becoming acquainted with one</vt:lpstr>
      <vt:lpstr>another’s hopes and aspirations; and by our earnest, heartfelt prayers, offered up in faith, we receive refreshment and vigor from the Source of our strength.  These meetings should be most precious seasons and should be made interesting to all who have any relish for religious things.” 2 T 578.</vt:lpstr>
      <vt:lpstr>Pitfalls to Avoid</vt:lpstr>
      <vt:lpstr>Pitfalls to Avoid (cont.)</vt:lpstr>
      <vt:lpstr>ELLEN WHITE &amp; SMALL GROUPS</vt:lpstr>
      <vt:lpstr>unbelievers.  If in one place there are only two or three who know the truth, let them form themselves into a band of workers.  Let them keep their bond of union unbroken, pressing together in love and unity, encouraging one another to advance, and gaining courage and strength from the assistance of the others.  Let them reveal Christlike forbearance </vt:lpstr>
      <vt:lpstr>and patience, speaking no hasty words, using the talents of speech to build one another up in the most holy faith.  Let them labor in Christ-like love for those outside the fold, forgetting self in their endeavor to help others.  As they work and pray in Christ’s name, their numbers will increase, for the Saviour says: ‘If two</vt:lpstr>
      <vt:lpstr>of you shall agree on earth as touching anything that they shall ask, it shall be done for them of My Father which is in heaven.”  Matthew 18:19.’” 7T 21-22. </vt:lpstr>
      <vt:lpstr>“Those little companies who know the truth, with one voice should bid their minister go to the lost sheep of the house of Israel.  Each one should seek to do individual work for another.  Not one who has tasted the goodness, the mercy, and the love of God, can be excused from working for the souls of others.” Review and Herald, Jan. 8, 1895.</vt:lpstr>
      <vt:lpstr>“In New York there should be several small companies established, and workers should be sent out.  It does not follow that because a man is not ordained as a preacher he cannot work for God.  Let such ones as these be taught how to work, then let them go out to labor.  On returning, let them tell what they</vt:lpstr>
      <vt:lpstr>have done.  Let them praise the Lord for His blessing, and then go out again.  Encourage them.  A few words of encouragement will be an inspiration to them.” Evangelism. 389.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NADEI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mcintyre</dc:creator>
  <cp:lastModifiedBy>Teacher E-Solutions</cp:lastModifiedBy>
  <cp:revision>52</cp:revision>
  <dcterms:created xsi:type="dcterms:W3CDTF">2002-05-30T20:19:44Z</dcterms:created>
  <dcterms:modified xsi:type="dcterms:W3CDTF">2019-01-15T09:43:47Z</dcterms:modified>
</cp:coreProperties>
</file>