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58" r:id="rId4"/>
    <p:sldId id="259" r:id="rId5"/>
    <p:sldId id="260" r:id="rId6"/>
    <p:sldId id="308" r:id="rId7"/>
    <p:sldId id="30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99"/>
    <a:srgbClr val="A50021"/>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4" d="100"/>
          <a:sy n="74" d="100"/>
        </p:scale>
        <p:origin x="-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pic>
        <p:nvPicPr>
          <p:cNvPr id="5" name="Picture 7"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9"/>
          <p:cNvSpPr>
            <a:spLocks noChangeArrowheads="1"/>
          </p:cNvSpPr>
          <p:nvPr/>
        </p:nvSpPr>
        <p:spPr bwMode="hidden">
          <a:xfrm>
            <a:off x="795338" y="2895600"/>
            <a:ext cx="304800" cy="9906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pPr lvl="0"/>
            <a:r>
              <a:rPr lang="en-US" noProof="0" smtClean="0"/>
              <a:t>Click to edit Master title style</a:t>
            </a:r>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noProof="0" smtClean="0"/>
              <a:t>Click to edit Master subtitle style</a:t>
            </a:r>
          </a:p>
        </p:txBody>
      </p:sp>
      <p:sp>
        <p:nvSpPr>
          <p:cNvPr id="7" name="Rectangle 22"/>
          <p:cNvSpPr>
            <a:spLocks noGrp="1" noChangeArrowheads="1"/>
          </p:cNvSpPr>
          <p:nvPr>
            <p:ph type="dt" sz="half" idx="10"/>
          </p:nvPr>
        </p:nvSpPr>
        <p:spPr>
          <a:xfrm>
            <a:off x="685800" y="6324600"/>
            <a:ext cx="1905000" cy="457200"/>
          </a:xfrm>
        </p:spPr>
        <p:txBody>
          <a:bodyPr/>
          <a:lstStyle>
            <a:lvl1pPr>
              <a:defRPr smtClean="0"/>
            </a:lvl1pPr>
          </a:lstStyle>
          <a:p>
            <a:pPr>
              <a:defRPr/>
            </a:pPr>
            <a:endParaRPr lang="en-US"/>
          </a:p>
        </p:txBody>
      </p:sp>
      <p:sp>
        <p:nvSpPr>
          <p:cNvPr id="8" name="Rectangle 23"/>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en-US"/>
          </a:p>
        </p:txBody>
      </p:sp>
      <p:sp>
        <p:nvSpPr>
          <p:cNvPr id="9" name="Rectangle 24"/>
          <p:cNvSpPr>
            <a:spLocks noGrp="1" noChangeArrowheads="1"/>
          </p:cNvSpPr>
          <p:nvPr>
            <p:ph type="sldNum" sz="quarter" idx="12"/>
          </p:nvPr>
        </p:nvSpPr>
        <p:spPr>
          <a:xfrm>
            <a:off x="6553200" y="6324600"/>
            <a:ext cx="1905000" cy="457200"/>
          </a:xfrm>
        </p:spPr>
        <p:txBody>
          <a:bodyPr/>
          <a:lstStyle>
            <a:lvl1pPr>
              <a:defRPr sz="1400" smtClean="0"/>
            </a:lvl1pPr>
          </a:lstStyle>
          <a:p>
            <a:pPr>
              <a:defRPr/>
            </a:pPr>
            <a:fld id="{D6055623-07D9-479C-A59C-3EB89C6DE11B}" type="slidenum">
              <a:rPr lang="en-US"/>
              <a:pPr>
                <a:defRPr/>
              </a:pPr>
              <a:t>‹#›</a:t>
            </a:fld>
            <a:endParaRPr lang="en-US"/>
          </a:p>
        </p:txBody>
      </p:sp>
    </p:spTree>
    <p:extLst>
      <p:ext uri="{BB962C8B-B14F-4D97-AF65-F5344CB8AC3E}">
        <p14:creationId xmlns:p14="http://schemas.microsoft.com/office/powerpoint/2010/main" val="32375665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743A898D-E114-4AF8-B6C9-627501406823}" type="slidenum">
              <a:rPr lang="en-US"/>
              <a:pPr>
                <a:defRPr/>
              </a:pPr>
              <a:t>‹#›</a:t>
            </a:fld>
            <a:endParaRPr lang="en-US" sz="1400"/>
          </a:p>
        </p:txBody>
      </p:sp>
    </p:spTree>
    <p:extLst>
      <p:ext uri="{BB962C8B-B14F-4D97-AF65-F5344CB8AC3E}">
        <p14:creationId xmlns:p14="http://schemas.microsoft.com/office/powerpoint/2010/main" val="4935376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ACC6BA77-257C-46D5-868B-04EFBBE33450}" type="slidenum">
              <a:rPr lang="en-US"/>
              <a:pPr>
                <a:defRPr/>
              </a:pPr>
              <a:t>‹#›</a:t>
            </a:fld>
            <a:endParaRPr lang="en-US" sz="1400"/>
          </a:p>
        </p:txBody>
      </p:sp>
    </p:spTree>
    <p:extLst>
      <p:ext uri="{BB962C8B-B14F-4D97-AF65-F5344CB8AC3E}">
        <p14:creationId xmlns:p14="http://schemas.microsoft.com/office/powerpoint/2010/main" val="42848183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101850"/>
            <a:ext cx="3810000" cy="4114800"/>
          </a:xfrm>
        </p:spPr>
        <p:txBody>
          <a:bodyPr/>
          <a:lstStyle/>
          <a:p>
            <a:pPr lvl="0"/>
            <a:endParaRPr lang="en-US" noProof="0" smtClean="0"/>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DCA9CBF6-D504-4C35-9E12-375D87B89872}" type="slidenum">
              <a:rPr lang="en-US"/>
              <a:pPr>
                <a:defRPr/>
              </a:pPr>
              <a:t>‹#›</a:t>
            </a:fld>
            <a:endParaRPr lang="en-US" sz="1400"/>
          </a:p>
        </p:txBody>
      </p:sp>
    </p:spTree>
    <p:extLst>
      <p:ext uri="{BB962C8B-B14F-4D97-AF65-F5344CB8AC3E}">
        <p14:creationId xmlns:p14="http://schemas.microsoft.com/office/powerpoint/2010/main" val="13392768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2101850"/>
            <a:ext cx="7772400" cy="4114800"/>
          </a:xfrm>
        </p:spPr>
        <p:txBody>
          <a:bodyPr/>
          <a:lstStyle/>
          <a:p>
            <a:pPr lvl="0"/>
            <a:endParaRPr lang="en-US" noProof="0" smtClean="0"/>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9438B37F-5241-4702-B962-86FA3F080D23}" type="slidenum">
              <a:rPr lang="en-US"/>
              <a:pPr>
                <a:defRPr/>
              </a:pPr>
              <a:t>‹#›</a:t>
            </a:fld>
            <a:endParaRPr lang="en-US" sz="1400"/>
          </a:p>
        </p:txBody>
      </p:sp>
    </p:spTree>
    <p:extLst>
      <p:ext uri="{BB962C8B-B14F-4D97-AF65-F5344CB8AC3E}">
        <p14:creationId xmlns:p14="http://schemas.microsoft.com/office/powerpoint/2010/main" val="8138881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4EAB4807-0147-4B37-8E3A-65CBE6319C1C}" type="slidenum">
              <a:rPr lang="en-US"/>
              <a:pPr>
                <a:defRPr/>
              </a:pPr>
              <a:t>‹#›</a:t>
            </a:fld>
            <a:endParaRPr lang="en-US" sz="1400"/>
          </a:p>
        </p:txBody>
      </p:sp>
    </p:spTree>
    <p:extLst>
      <p:ext uri="{BB962C8B-B14F-4D97-AF65-F5344CB8AC3E}">
        <p14:creationId xmlns:p14="http://schemas.microsoft.com/office/powerpoint/2010/main" val="4937452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832B38DC-62EE-4A36-AA9B-538AEA47584E}" type="slidenum">
              <a:rPr lang="en-US"/>
              <a:pPr>
                <a:defRPr/>
              </a:pPr>
              <a:t>‹#›</a:t>
            </a:fld>
            <a:endParaRPr lang="en-US" sz="1400"/>
          </a:p>
        </p:txBody>
      </p:sp>
    </p:spTree>
    <p:extLst>
      <p:ext uri="{BB962C8B-B14F-4D97-AF65-F5344CB8AC3E}">
        <p14:creationId xmlns:p14="http://schemas.microsoft.com/office/powerpoint/2010/main" val="27415947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0E54C1D7-36A2-4FFB-A94F-858271B8F920}" type="slidenum">
              <a:rPr lang="en-US"/>
              <a:pPr>
                <a:defRPr/>
              </a:pPr>
              <a:t>‹#›</a:t>
            </a:fld>
            <a:endParaRPr lang="en-US" sz="1400"/>
          </a:p>
        </p:txBody>
      </p:sp>
    </p:spTree>
    <p:extLst>
      <p:ext uri="{BB962C8B-B14F-4D97-AF65-F5344CB8AC3E}">
        <p14:creationId xmlns:p14="http://schemas.microsoft.com/office/powerpoint/2010/main" val="25868762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5"/>
          <p:cNvSpPr>
            <a:spLocks noGrp="1" noChangeArrowheads="1"/>
          </p:cNvSpPr>
          <p:nvPr>
            <p:ph type="sldNum" sz="quarter" idx="12"/>
          </p:nvPr>
        </p:nvSpPr>
        <p:spPr>
          <a:ln/>
        </p:spPr>
        <p:txBody>
          <a:bodyPr/>
          <a:lstStyle>
            <a:lvl1pPr>
              <a:defRPr/>
            </a:lvl1pPr>
          </a:lstStyle>
          <a:p>
            <a:pPr>
              <a:defRPr/>
            </a:pPr>
            <a:fld id="{E2BBFD6B-56D5-4031-ABED-3CA38A685E0B}" type="slidenum">
              <a:rPr lang="en-US"/>
              <a:pPr>
                <a:defRPr/>
              </a:pPr>
              <a:t>‹#›</a:t>
            </a:fld>
            <a:endParaRPr lang="en-US" sz="1400"/>
          </a:p>
        </p:txBody>
      </p:sp>
    </p:spTree>
    <p:extLst>
      <p:ext uri="{BB962C8B-B14F-4D97-AF65-F5344CB8AC3E}">
        <p14:creationId xmlns:p14="http://schemas.microsoft.com/office/powerpoint/2010/main" val="189067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5"/>
          <p:cNvSpPr>
            <a:spLocks noGrp="1" noChangeArrowheads="1"/>
          </p:cNvSpPr>
          <p:nvPr>
            <p:ph type="sldNum" sz="quarter" idx="12"/>
          </p:nvPr>
        </p:nvSpPr>
        <p:spPr>
          <a:ln/>
        </p:spPr>
        <p:txBody>
          <a:bodyPr/>
          <a:lstStyle>
            <a:lvl1pPr>
              <a:defRPr/>
            </a:lvl1pPr>
          </a:lstStyle>
          <a:p>
            <a:pPr>
              <a:defRPr/>
            </a:pPr>
            <a:fld id="{2179F7D5-14EC-40F4-9EF0-030B087EB5C6}" type="slidenum">
              <a:rPr lang="en-US"/>
              <a:pPr>
                <a:defRPr/>
              </a:pPr>
              <a:t>‹#›</a:t>
            </a:fld>
            <a:endParaRPr lang="en-US" sz="1400"/>
          </a:p>
        </p:txBody>
      </p:sp>
    </p:spTree>
    <p:extLst>
      <p:ext uri="{BB962C8B-B14F-4D97-AF65-F5344CB8AC3E}">
        <p14:creationId xmlns:p14="http://schemas.microsoft.com/office/powerpoint/2010/main" val="24608592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5"/>
          <p:cNvSpPr>
            <a:spLocks noGrp="1" noChangeArrowheads="1"/>
          </p:cNvSpPr>
          <p:nvPr>
            <p:ph type="sldNum" sz="quarter" idx="12"/>
          </p:nvPr>
        </p:nvSpPr>
        <p:spPr>
          <a:ln/>
        </p:spPr>
        <p:txBody>
          <a:bodyPr/>
          <a:lstStyle>
            <a:lvl1pPr>
              <a:defRPr/>
            </a:lvl1pPr>
          </a:lstStyle>
          <a:p>
            <a:pPr>
              <a:defRPr/>
            </a:pPr>
            <a:fld id="{21E37913-61D9-4375-A00B-811F7FED6EED}" type="slidenum">
              <a:rPr lang="en-US"/>
              <a:pPr>
                <a:defRPr/>
              </a:pPr>
              <a:t>‹#›</a:t>
            </a:fld>
            <a:endParaRPr lang="en-US" sz="1400"/>
          </a:p>
        </p:txBody>
      </p:sp>
    </p:spTree>
    <p:extLst>
      <p:ext uri="{BB962C8B-B14F-4D97-AF65-F5344CB8AC3E}">
        <p14:creationId xmlns:p14="http://schemas.microsoft.com/office/powerpoint/2010/main" val="40893370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80C62F28-72B4-48EA-A18E-9858D7B20A82}" type="slidenum">
              <a:rPr lang="en-US"/>
              <a:pPr>
                <a:defRPr/>
              </a:pPr>
              <a:t>‹#›</a:t>
            </a:fld>
            <a:endParaRPr lang="en-US" sz="1400"/>
          </a:p>
        </p:txBody>
      </p:sp>
    </p:spTree>
    <p:extLst>
      <p:ext uri="{BB962C8B-B14F-4D97-AF65-F5344CB8AC3E}">
        <p14:creationId xmlns:p14="http://schemas.microsoft.com/office/powerpoint/2010/main" val="39066222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96BCD73A-F210-4293-8BCB-9F64EF2E283B}" type="slidenum">
              <a:rPr lang="en-US"/>
              <a:pPr>
                <a:defRPr/>
              </a:pPr>
              <a:t>‹#›</a:t>
            </a:fld>
            <a:endParaRPr lang="en-US" sz="1400"/>
          </a:p>
        </p:txBody>
      </p:sp>
    </p:spTree>
    <p:extLst>
      <p:ext uri="{BB962C8B-B14F-4D97-AF65-F5344CB8AC3E}">
        <p14:creationId xmlns:p14="http://schemas.microsoft.com/office/powerpoint/2010/main" val="31236061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27"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28" name="Rectangle 27" descr="Stationery"/>
          <p:cNvSpPr>
            <a:spLocks noChangeArrowheads="1"/>
          </p:cNvSpPr>
          <p:nvPr/>
        </p:nvSpPr>
        <p:spPr bwMode="auto">
          <a:xfrm>
            <a:off x="457200" y="0"/>
            <a:ext cx="1219200" cy="7620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29" name="Rectangle 28" descr="Stationery"/>
          <p:cNvSpPr>
            <a:spLocks noChangeArrowheads="1"/>
          </p:cNvSpPr>
          <p:nvPr/>
        </p:nvSpPr>
        <p:spPr bwMode="auto">
          <a:xfrm>
            <a:off x="0" y="0"/>
            <a:ext cx="457200" cy="68580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30" name="Rectangle 29"/>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smtClean="0">
                <a:solidFill>
                  <a:schemeClr val="tx2"/>
                </a:solidFill>
              </a:defRPr>
            </a:lvl1pPr>
          </a:lstStyle>
          <a:p>
            <a:pPr>
              <a:defRPr/>
            </a:pPr>
            <a:endParaRPr lang="en-US"/>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smtClean="0">
                <a:solidFill>
                  <a:schemeClr val="tx2"/>
                </a:solidFill>
              </a:defRPr>
            </a:lvl1pPr>
          </a:lstStyle>
          <a:p>
            <a:pPr>
              <a:defRPr/>
            </a:pPr>
            <a:endParaRPr lang="en-US"/>
          </a:p>
        </p:txBody>
      </p:sp>
      <p:pic>
        <p:nvPicPr>
          <p:cNvPr id="1033" name="Picture 33" descr="C:\Wendy\anabnr2.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4"/>
          <p:cNvSpPr>
            <a:spLocks noChangeArrowheads="1"/>
          </p:cNvSpPr>
          <p:nvPr/>
        </p:nvSpPr>
        <p:spPr bwMode="auto">
          <a:xfrm>
            <a:off x="304800" y="457200"/>
            <a:ext cx="2514600" cy="3048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mtClean="0">
                <a:solidFill>
                  <a:schemeClr val="tx2"/>
                </a:solidFill>
              </a:defRPr>
            </a:lvl1pPr>
          </a:lstStyle>
          <a:p>
            <a:pPr>
              <a:defRPr/>
            </a:pPr>
            <a:fld id="{5CFF5B39-A42D-453D-A5EA-130782A3E8A3}" type="slidenum">
              <a:rPr lang="en-US"/>
              <a:pPr>
                <a:defRPr/>
              </a:pPr>
              <a:t>‹#›</a:t>
            </a:fld>
            <a:endParaRPr lang="en-US" sz="1400"/>
          </a:p>
        </p:txBody>
      </p:sp>
      <p:sp>
        <p:nvSpPr>
          <p:cNvPr id="1036" name="Rectangle 36"/>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1"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FARM BUSINESS MANAGEMENT</a:t>
            </a:r>
          </a:p>
        </p:txBody>
      </p:sp>
      <p:sp>
        <p:nvSpPr>
          <p:cNvPr id="3075" name="Rectangle 3"/>
          <p:cNvSpPr>
            <a:spLocks noGrp="1" noChangeArrowheads="1"/>
          </p:cNvSpPr>
          <p:nvPr>
            <p:ph type="subTitle" idx="1"/>
          </p:nvPr>
        </p:nvSpPr>
        <p:spPr/>
        <p:txBody>
          <a:bodyPr/>
          <a:lstStyle/>
          <a:p>
            <a:pPr eaLnBrk="1" hangingPunct="1"/>
            <a:r>
              <a:rPr lang="en-US" smtClean="0"/>
              <a:t>TRI – CO. YOUNG FARMER ORGANIZATION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smtClean="0"/>
              <a:t>MANAGEMENT</a:t>
            </a:r>
          </a:p>
        </p:txBody>
      </p:sp>
      <p:sp>
        <p:nvSpPr>
          <p:cNvPr id="12291" name="Rectangle 3"/>
          <p:cNvSpPr>
            <a:spLocks noGrp="1" noChangeArrowheads="1"/>
          </p:cNvSpPr>
          <p:nvPr>
            <p:ph type="subTitle" idx="1"/>
          </p:nvPr>
        </p:nvSpPr>
        <p:spPr/>
        <p:txBody>
          <a:bodyPr/>
          <a:lstStyle/>
          <a:p>
            <a:pPr eaLnBrk="1" hangingPunct="1"/>
            <a:r>
              <a:rPr lang="en-US" smtClean="0"/>
              <a:t>THE CONTROL, MANIPULATION, OR DIRECTION OF FACTORS TO REACH A GOAL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FACTORS OF PRODUCTION</a:t>
            </a:r>
          </a:p>
        </p:txBody>
      </p:sp>
      <p:sp>
        <p:nvSpPr>
          <p:cNvPr id="13315" name="Rectangle 3"/>
          <p:cNvSpPr>
            <a:spLocks noGrp="1" noChangeArrowheads="1"/>
          </p:cNvSpPr>
          <p:nvPr>
            <p:ph type="body" idx="1"/>
          </p:nvPr>
        </p:nvSpPr>
        <p:spPr/>
        <p:txBody>
          <a:bodyPr/>
          <a:lstStyle/>
          <a:p>
            <a:pPr eaLnBrk="1" hangingPunct="1"/>
            <a:r>
              <a:rPr lang="en-US" smtClean="0"/>
              <a:t>LAND – Natural resources</a:t>
            </a:r>
          </a:p>
          <a:p>
            <a:pPr eaLnBrk="1" hangingPunct="1"/>
            <a:r>
              <a:rPr lang="en-US" smtClean="0"/>
              <a:t>LABOR – Human effort</a:t>
            </a:r>
          </a:p>
          <a:p>
            <a:pPr eaLnBrk="1" hangingPunct="1"/>
            <a:r>
              <a:rPr lang="en-US" smtClean="0"/>
              <a:t>CAPITAL – “Tools” tractors, buildings, etc</a:t>
            </a:r>
          </a:p>
          <a:p>
            <a:pPr eaLnBrk="1" hangingPunct="1"/>
            <a:r>
              <a:rPr lang="en-US" smtClean="0"/>
              <a:t>MANAGEMENT – The direction of factors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838200"/>
            <a:ext cx="7772400" cy="4800600"/>
          </a:xfrm>
        </p:spPr>
        <p:txBody>
          <a:bodyPr/>
          <a:lstStyle/>
          <a:p>
            <a:pPr eaLnBrk="1" hangingPunct="1"/>
            <a:r>
              <a:rPr lang="en-US" smtClean="0"/>
              <a:t>GOALS ARE BROAD STATEMENTS THAT SHOW WHERE YOU WANT TO BE AFTER SOME PERIOD OF TIME.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838200"/>
            <a:ext cx="7772400" cy="3505200"/>
          </a:xfrm>
        </p:spPr>
        <p:txBody>
          <a:bodyPr/>
          <a:lstStyle/>
          <a:p>
            <a:pPr eaLnBrk="1" hangingPunct="1"/>
            <a:r>
              <a:rPr lang="en-US" smtClean="0"/>
              <a:t>OBJECTIVES ARE THE STEPS THAT MUST BE TAKEN IN ORDER TO REACH GOALS.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ADVANTAGES TO SETTING GOALS</a:t>
            </a:r>
          </a:p>
        </p:txBody>
      </p:sp>
      <p:sp>
        <p:nvSpPr>
          <p:cNvPr id="16387" name="Rectangle 3"/>
          <p:cNvSpPr>
            <a:spLocks noGrp="1" noChangeArrowheads="1"/>
          </p:cNvSpPr>
          <p:nvPr>
            <p:ph type="body" idx="1"/>
          </p:nvPr>
        </p:nvSpPr>
        <p:spPr/>
        <p:txBody>
          <a:bodyPr/>
          <a:lstStyle/>
          <a:p>
            <a:pPr eaLnBrk="1" hangingPunct="1">
              <a:lnSpc>
                <a:spcPct val="90000"/>
              </a:lnSpc>
            </a:pPr>
            <a:r>
              <a:rPr lang="en-US" smtClean="0"/>
              <a:t>Shows where you are going – provides a “road map”</a:t>
            </a:r>
          </a:p>
          <a:p>
            <a:pPr eaLnBrk="1" hangingPunct="1">
              <a:lnSpc>
                <a:spcPct val="90000"/>
              </a:lnSpc>
            </a:pPr>
            <a:r>
              <a:rPr lang="en-US" smtClean="0"/>
              <a:t>Makes it easier to get where you are going</a:t>
            </a:r>
          </a:p>
          <a:p>
            <a:pPr eaLnBrk="1" hangingPunct="1">
              <a:lnSpc>
                <a:spcPct val="90000"/>
              </a:lnSpc>
            </a:pPr>
            <a:r>
              <a:rPr lang="en-US" smtClean="0"/>
              <a:t>Prepares you to meet the future</a:t>
            </a:r>
          </a:p>
          <a:p>
            <a:pPr eaLnBrk="1" hangingPunct="1">
              <a:lnSpc>
                <a:spcPct val="90000"/>
              </a:lnSpc>
            </a:pPr>
            <a:r>
              <a:rPr lang="en-US" smtClean="0"/>
              <a:t>You can see the big picture and can focus on critical relationships</a:t>
            </a:r>
          </a:p>
          <a:p>
            <a:pPr eaLnBrk="1" hangingPunct="1">
              <a:lnSpc>
                <a:spcPct val="90000"/>
              </a:lnSpc>
            </a:pPr>
            <a:r>
              <a:rPr lang="en-US" smtClean="0"/>
              <a:t>Gives purpose and direction</a:t>
            </a:r>
          </a:p>
          <a:p>
            <a:pPr eaLnBrk="1" hangingPunct="1">
              <a:lnSpc>
                <a:spcPct val="90000"/>
              </a:lnSpc>
            </a:pPr>
            <a:r>
              <a:rPr lang="en-US" smtClean="0"/>
              <a:t>Relieves some worries and uncertainties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DISADVANTAGES OF SETTING GOALS</a:t>
            </a:r>
          </a:p>
        </p:txBody>
      </p:sp>
      <p:sp>
        <p:nvSpPr>
          <p:cNvPr id="17411" name="Rectangle 3"/>
          <p:cNvSpPr>
            <a:spLocks noGrp="1" noChangeArrowheads="1"/>
          </p:cNvSpPr>
          <p:nvPr>
            <p:ph type="body" idx="1"/>
          </p:nvPr>
        </p:nvSpPr>
        <p:spPr/>
        <p:txBody>
          <a:bodyPr/>
          <a:lstStyle/>
          <a:p>
            <a:pPr eaLnBrk="1" hangingPunct="1"/>
            <a:r>
              <a:rPr lang="en-US" smtClean="0"/>
              <a:t>Takes time to decide on goals</a:t>
            </a:r>
          </a:p>
          <a:p>
            <a:pPr eaLnBrk="1" hangingPunct="1"/>
            <a:r>
              <a:rPr lang="en-US" smtClean="0"/>
              <a:t>Sometimes difficult because of conflicting goals</a:t>
            </a:r>
          </a:p>
          <a:p>
            <a:pPr eaLnBrk="1" hangingPunct="1"/>
            <a:r>
              <a:rPr lang="en-US" smtClean="0"/>
              <a:t>Lack of confidence in trying to determine priorities</a:t>
            </a:r>
          </a:p>
          <a:p>
            <a:pPr eaLnBrk="1" hangingPunct="1"/>
            <a:r>
              <a:rPr lang="en-US" smtClean="0"/>
              <a:t>Some see as a waste of time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838200"/>
            <a:ext cx="7772400" cy="1905000"/>
          </a:xfrm>
        </p:spPr>
        <p:txBody>
          <a:bodyPr/>
          <a:lstStyle/>
          <a:p>
            <a:pPr eaLnBrk="1" hangingPunct="1"/>
            <a:r>
              <a:rPr lang="en-US" smtClean="0"/>
              <a:t>FOR GOAL SETTING TO BE SUCCESSFUL – THEY SHOULD BE:</a:t>
            </a:r>
          </a:p>
        </p:txBody>
      </p:sp>
      <p:sp>
        <p:nvSpPr>
          <p:cNvPr id="18435" name="Rectangle 3"/>
          <p:cNvSpPr>
            <a:spLocks noGrp="1" noChangeArrowheads="1"/>
          </p:cNvSpPr>
          <p:nvPr>
            <p:ph type="body" idx="1"/>
          </p:nvPr>
        </p:nvSpPr>
        <p:spPr>
          <a:xfrm>
            <a:off x="1066800" y="2895600"/>
            <a:ext cx="7772400" cy="3962400"/>
          </a:xfrm>
        </p:spPr>
        <p:txBody>
          <a:bodyPr/>
          <a:lstStyle/>
          <a:p>
            <a:pPr eaLnBrk="1" hangingPunct="1"/>
            <a:r>
              <a:rPr lang="en-US" smtClean="0"/>
              <a:t>W –written so a record is kept</a:t>
            </a:r>
          </a:p>
          <a:p>
            <a:pPr eaLnBrk="1" hangingPunct="1"/>
            <a:r>
              <a:rPr lang="en-US" smtClean="0"/>
              <a:t>R – realistic in view of existing conditions</a:t>
            </a:r>
          </a:p>
          <a:p>
            <a:pPr eaLnBrk="1" hangingPunct="1"/>
            <a:r>
              <a:rPr lang="en-US" smtClean="0"/>
              <a:t>O – original to one’s situation</a:t>
            </a:r>
          </a:p>
          <a:p>
            <a:pPr eaLnBrk="1" hangingPunct="1"/>
            <a:r>
              <a:rPr lang="en-US" smtClean="0"/>
              <a:t>T – timed and able to be tested </a:t>
            </a:r>
          </a:p>
          <a:p>
            <a:pPr eaLnBrk="1" hangingPunct="1"/>
            <a:r>
              <a:rPr lang="en-US" smtClean="0"/>
              <a:t>E – easily compatible with other goals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THREE TYPES OF GOALS</a:t>
            </a:r>
          </a:p>
        </p:txBody>
      </p:sp>
      <p:sp>
        <p:nvSpPr>
          <p:cNvPr id="19459" name="Rectangle 3"/>
          <p:cNvSpPr>
            <a:spLocks noGrp="1" noChangeArrowheads="1"/>
          </p:cNvSpPr>
          <p:nvPr>
            <p:ph type="body" idx="1"/>
          </p:nvPr>
        </p:nvSpPr>
        <p:spPr/>
        <p:txBody>
          <a:bodyPr/>
          <a:lstStyle/>
          <a:p>
            <a:pPr eaLnBrk="1" hangingPunct="1"/>
            <a:r>
              <a:rPr lang="en-US" sz="2800" smtClean="0"/>
              <a:t>SHORT TERM – GOALS THAT YOU WOULD LIKE TO ACCOMPLISH WITHIN THE NEXT YEAR</a:t>
            </a:r>
          </a:p>
          <a:p>
            <a:pPr eaLnBrk="1" hangingPunct="1"/>
            <a:r>
              <a:rPr lang="en-US" sz="2800" smtClean="0"/>
              <a:t>INTERMEDIATE TERM – GOALS TO ACCOMPLISH WITHIN ONE TO TEN YEARS</a:t>
            </a:r>
          </a:p>
          <a:p>
            <a:pPr eaLnBrk="1" hangingPunct="1"/>
            <a:r>
              <a:rPr lang="en-US" sz="2800" smtClean="0"/>
              <a:t>LONG TERM – GOALS THAT REQUIRE MORE THAN TEN YEARS TO ACCOMPLISH</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838200"/>
            <a:ext cx="7772400" cy="2133600"/>
          </a:xfrm>
        </p:spPr>
        <p:txBody>
          <a:bodyPr/>
          <a:lstStyle/>
          <a:p>
            <a:pPr eaLnBrk="1" hangingPunct="1"/>
            <a:r>
              <a:rPr lang="en-US" smtClean="0"/>
              <a:t>WHAT ARE YOUR GOALS FOR YOUR FARMING OPERATION?</a:t>
            </a:r>
          </a:p>
        </p:txBody>
      </p:sp>
      <p:sp>
        <p:nvSpPr>
          <p:cNvPr id="20483" name="Rectangle 3"/>
          <p:cNvSpPr>
            <a:spLocks noGrp="1" noChangeArrowheads="1"/>
          </p:cNvSpPr>
          <p:nvPr>
            <p:ph type="body" idx="1"/>
          </p:nvPr>
        </p:nvSpPr>
        <p:spPr>
          <a:xfrm>
            <a:off x="1066800" y="2895600"/>
            <a:ext cx="7772400" cy="3321050"/>
          </a:xfrm>
        </p:spPr>
        <p:txBody>
          <a:bodyPr/>
          <a:lstStyle/>
          <a:p>
            <a:pPr eaLnBrk="1" hangingPunct="1">
              <a:lnSpc>
                <a:spcPct val="90000"/>
              </a:lnSpc>
            </a:pPr>
            <a:endParaRPr lang="en-US" smtClean="0"/>
          </a:p>
          <a:p>
            <a:pPr eaLnBrk="1" hangingPunct="1">
              <a:lnSpc>
                <a:spcPct val="90000"/>
              </a:lnSpc>
            </a:pPr>
            <a:r>
              <a:rPr lang="en-US" smtClean="0"/>
              <a:t>SHORT TERM:</a:t>
            </a:r>
          </a:p>
          <a:p>
            <a:pPr eaLnBrk="1" hangingPunct="1">
              <a:lnSpc>
                <a:spcPct val="90000"/>
              </a:lnSpc>
            </a:pPr>
            <a:endParaRPr lang="en-US" smtClean="0"/>
          </a:p>
          <a:p>
            <a:pPr eaLnBrk="1" hangingPunct="1">
              <a:lnSpc>
                <a:spcPct val="90000"/>
              </a:lnSpc>
            </a:pPr>
            <a:r>
              <a:rPr lang="en-US" smtClean="0"/>
              <a:t>INTERMEDIATE TERM:</a:t>
            </a:r>
          </a:p>
          <a:p>
            <a:pPr eaLnBrk="1" hangingPunct="1">
              <a:lnSpc>
                <a:spcPct val="90000"/>
              </a:lnSpc>
            </a:pPr>
            <a:endParaRPr lang="en-US" smtClean="0"/>
          </a:p>
          <a:p>
            <a:pPr eaLnBrk="1" hangingPunct="1">
              <a:lnSpc>
                <a:spcPct val="90000"/>
              </a:lnSpc>
            </a:pPr>
            <a:r>
              <a:rPr lang="en-US" smtClean="0"/>
              <a:t>LONG TERM: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smtClean="0"/>
              <a:t>RECORD KEEPING</a:t>
            </a:r>
          </a:p>
        </p:txBody>
      </p:sp>
      <p:sp>
        <p:nvSpPr>
          <p:cNvPr id="21507" name="Rectangle 3"/>
          <p:cNvSpPr>
            <a:spLocks noGrp="1" noChangeArrowheads="1"/>
          </p:cNvSpPr>
          <p:nvPr>
            <p:ph type="subTitle" idx="1"/>
          </p:nvPr>
        </p:nvSpPr>
        <p:spPr/>
        <p:txBody>
          <a:bodyPr/>
          <a:lstStyle/>
          <a:p>
            <a:pPr eaLnBrk="1" hangingPunct="1"/>
            <a:r>
              <a:rPr lang="en-US" smtClean="0"/>
              <a:t>“WITHOUT RECORD KEEPING, THE CHANCES OF MANAGING A SUCCESSFUL BUSINESS ARE POOR”</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INTRODUCTION</a:t>
            </a:r>
          </a:p>
        </p:txBody>
      </p:sp>
      <p:sp>
        <p:nvSpPr>
          <p:cNvPr id="4099" name="Rectangle 3"/>
          <p:cNvSpPr>
            <a:spLocks noGrp="1" noChangeArrowheads="1"/>
          </p:cNvSpPr>
          <p:nvPr>
            <p:ph type="body" idx="1"/>
          </p:nvPr>
        </p:nvSpPr>
        <p:spPr/>
        <p:txBody>
          <a:bodyPr/>
          <a:lstStyle/>
          <a:p>
            <a:pPr eaLnBrk="1" hangingPunct="1">
              <a:lnSpc>
                <a:spcPct val="90000"/>
              </a:lnSpc>
            </a:pPr>
            <a:r>
              <a:rPr lang="en-US" smtClean="0"/>
              <a:t>UPON COMPLETION OF THIS COURSE, PARTICIPANTS WILL BE ABLE TO:</a:t>
            </a:r>
          </a:p>
          <a:p>
            <a:pPr lvl="1" eaLnBrk="1" hangingPunct="1">
              <a:lnSpc>
                <a:spcPct val="90000"/>
              </a:lnSpc>
            </a:pPr>
            <a:r>
              <a:rPr lang="en-US" smtClean="0"/>
              <a:t>DISCUSS BUSINESS &amp; FAMILY GOALS</a:t>
            </a:r>
          </a:p>
          <a:p>
            <a:pPr lvl="1" eaLnBrk="1" hangingPunct="1">
              <a:lnSpc>
                <a:spcPct val="90000"/>
              </a:lnSpc>
            </a:pPr>
            <a:r>
              <a:rPr lang="en-US" smtClean="0"/>
              <a:t>UTILIZE A FINANCIAL MANAGEMENT SYSTEM</a:t>
            </a:r>
          </a:p>
          <a:p>
            <a:pPr lvl="1" eaLnBrk="1" hangingPunct="1">
              <a:lnSpc>
                <a:spcPct val="90000"/>
              </a:lnSpc>
            </a:pPr>
            <a:r>
              <a:rPr lang="en-US" smtClean="0"/>
              <a:t>DISCUSS GOVERNMENT PROGRAMS</a:t>
            </a:r>
          </a:p>
          <a:p>
            <a:pPr lvl="1" eaLnBrk="1" hangingPunct="1">
              <a:lnSpc>
                <a:spcPct val="90000"/>
              </a:lnSpc>
            </a:pPr>
            <a:r>
              <a:rPr lang="en-US" smtClean="0"/>
              <a:t>UTILIZE RISK MANAGEMENT STRATEGIES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SHOULD WE KEEP GOOD RECORDS?</a:t>
            </a:r>
          </a:p>
        </p:txBody>
      </p:sp>
      <p:sp>
        <p:nvSpPr>
          <p:cNvPr id="22531" name="Rectangle 3"/>
          <p:cNvSpPr>
            <a:spLocks noGrp="1" noChangeArrowheads="1"/>
          </p:cNvSpPr>
          <p:nvPr>
            <p:ph type="body" idx="1"/>
          </p:nvPr>
        </p:nvSpPr>
        <p:spPr/>
        <p:txBody>
          <a:bodyPr/>
          <a:lstStyle/>
          <a:p>
            <a:pPr eaLnBrk="1" hangingPunct="1"/>
            <a:r>
              <a:rPr lang="en-US" sz="2800" smtClean="0"/>
              <a:t>For better decision making</a:t>
            </a:r>
          </a:p>
          <a:p>
            <a:pPr eaLnBrk="1" hangingPunct="1"/>
            <a:r>
              <a:rPr lang="en-US" sz="2800" smtClean="0"/>
              <a:t>To determine our progress or lack of progress</a:t>
            </a:r>
          </a:p>
          <a:p>
            <a:pPr eaLnBrk="1" hangingPunct="1"/>
            <a:r>
              <a:rPr lang="en-US" sz="2800" smtClean="0"/>
              <a:t>To file income taxes</a:t>
            </a:r>
          </a:p>
          <a:p>
            <a:pPr eaLnBrk="1" hangingPunct="1"/>
            <a:r>
              <a:rPr lang="en-US" sz="2800" smtClean="0"/>
              <a:t>To participate in government programs</a:t>
            </a:r>
          </a:p>
          <a:p>
            <a:pPr eaLnBrk="1" hangingPunct="1"/>
            <a:r>
              <a:rPr lang="en-US" sz="2800" smtClean="0"/>
              <a:t>To qualify for loans</a:t>
            </a:r>
          </a:p>
          <a:p>
            <a:pPr eaLnBrk="1" hangingPunct="1"/>
            <a:r>
              <a:rPr lang="en-US" sz="2800" smtClean="0"/>
              <a:t>To aid in transfer of real estate</a:t>
            </a:r>
          </a:p>
          <a:p>
            <a:pPr eaLnBrk="1" hangingPunct="1"/>
            <a:r>
              <a:rPr lang="en-US" sz="2800" smtClean="0"/>
              <a:t>To establish value of our assets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THERE ARE TWO GENERAL KINDS OF RECORDS</a:t>
            </a:r>
          </a:p>
        </p:txBody>
      </p:sp>
      <p:sp>
        <p:nvSpPr>
          <p:cNvPr id="23555" name="Rectangle 3"/>
          <p:cNvSpPr>
            <a:spLocks noGrp="1" noChangeArrowheads="1"/>
          </p:cNvSpPr>
          <p:nvPr>
            <p:ph type="body" idx="1"/>
          </p:nvPr>
        </p:nvSpPr>
        <p:spPr/>
        <p:txBody>
          <a:bodyPr/>
          <a:lstStyle/>
          <a:p>
            <a:pPr eaLnBrk="1" hangingPunct="1"/>
            <a:r>
              <a:rPr lang="en-US" smtClean="0"/>
              <a:t>Financial records – Include receipts and expenses and will give the net worth statement, income statement, and cash flow summary.</a:t>
            </a:r>
          </a:p>
          <a:p>
            <a:pPr eaLnBrk="1" hangingPunct="1"/>
            <a:r>
              <a:rPr lang="en-US" smtClean="0"/>
              <a:t>Physical records – Show the production of crops and livestock and the usage of inputs.  Ex. Crop yields, livestock births, acres planted, bushels harvested, etc.</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838200"/>
            <a:ext cx="7772400" cy="2590800"/>
          </a:xfrm>
        </p:spPr>
        <p:txBody>
          <a:bodyPr/>
          <a:lstStyle/>
          <a:p>
            <a:pPr eaLnBrk="1" hangingPunct="1"/>
            <a:r>
              <a:rPr lang="en-US" smtClean="0"/>
              <a:t>THERE ARE FOUR RECORD SUMMARIES THAT ARE USED IN FARM BUSINESS MANAGEMENT</a:t>
            </a:r>
          </a:p>
        </p:txBody>
      </p:sp>
      <p:sp>
        <p:nvSpPr>
          <p:cNvPr id="24579" name="Rectangle 3"/>
          <p:cNvSpPr>
            <a:spLocks noGrp="1" noChangeArrowheads="1"/>
          </p:cNvSpPr>
          <p:nvPr>
            <p:ph type="body" idx="1"/>
          </p:nvPr>
        </p:nvSpPr>
        <p:spPr>
          <a:xfrm>
            <a:off x="1066800" y="3429000"/>
            <a:ext cx="7772400" cy="2787650"/>
          </a:xfrm>
        </p:spPr>
        <p:txBody>
          <a:bodyPr/>
          <a:lstStyle/>
          <a:p>
            <a:pPr eaLnBrk="1" hangingPunct="1"/>
            <a:r>
              <a:rPr lang="en-US" smtClean="0"/>
              <a:t>CASH FLOW SUMMARY</a:t>
            </a:r>
          </a:p>
          <a:p>
            <a:pPr eaLnBrk="1" hangingPunct="1"/>
            <a:r>
              <a:rPr lang="en-US" smtClean="0"/>
              <a:t>NET WORTH STATEMENT</a:t>
            </a:r>
          </a:p>
          <a:p>
            <a:pPr eaLnBrk="1" hangingPunct="1"/>
            <a:r>
              <a:rPr lang="en-US" smtClean="0"/>
              <a:t>INCOME STATEMENT</a:t>
            </a:r>
          </a:p>
          <a:p>
            <a:pPr eaLnBrk="1" hangingPunct="1"/>
            <a:r>
              <a:rPr lang="en-US" smtClean="0"/>
              <a:t>DETAILED ENTERPRISE ANALYSIS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838200"/>
            <a:ext cx="7772400" cy="3962400"/>
          </a:xfrm>
        </p:spPr>
        <p:txBody>
          <a:bodyPr/>
          <a:lstStyle/>
          <a:p>
            <a:pPr eaLnBrk="1" hangingPunct="1"/>
            <a:r>
              <a:rPr lang="en-US" smtClean="0"/>
              <a:t>CASH FLOW SUMMARY – A historical record of monthly cash inflows and outflows usually for one year.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838200"/>
            <a:ext cx="7772400" cy="6019800"/>
          </a:xfrm>
        </p:spPr>
        <p:txBody>
          <a:bodyPr/>
          <a:lstStyle/>
          <a:p>
            <a:pPr eaLnBrk="1" hangingPunct="1"/>
            <a:r>
              <a:rPr lang="en-US" smtClean="0"/>
              <a:t>NET WORTH STATEMENT – Shows the financial condition of a business at a particular point in time.  Lists all assets, values of assets, and liabilities of the business.  Also known as the balance sheet, financial statement, or statement of financial condition.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838200"/>
            <a:ext cx="7772400" cy="4953000"/>
          </a:xfrm>
        </p:spPr>
        <p:txBody>
          <a:bodyPr/>
          <a:lstStyle/>
          <a:p>
            <a:pPr eaLnBrk="1" hangingPunct="1"/>
            <a:r>
              <a:rPr lang="en-US" smtClean="0"/>
              <a:t>INCOME STATEMENT – The financial record that reflects the profitability of the business over an accounting period, usually one year.  Also known as a profit and loss statement or operating statement.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838200"/>
            <a:ext cx="7772400" cy="4191000"/>
          </a:xfrm>
        </p:spPr>
        <p:txBody>
          <a:bodyPr/>
          <a:lstStyle/>
          <a:p>
            <a:pPr eaLnBrk="1" hangingPunct="1"/>
            <a:r>
              <a:rPr lang="en-US" smtClean="0"/>
              <a:t>DETAILED ENTERPRISE ANALYSIS – Identifies the factors that affect the profitability and efficiency of the individual enterprises.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838200"/>
            <a:ext cx="7772400" cy="2057400"/>
          </a:xfrm>
        </p:spPr>
        <p:txBody>
          <a:bodyPr/>
          <a:lstStyle/>
          <a:p>
            <a:pPr eaLnBrk="1" hangingPunct="1"/>
            <a:r>
              <a:rPr lang="en-US" smtClean="0"/>
              <a:t>THERE ARE THREE LEVELS OF RECORD KEEPING SYSTEMS:</a:t>
            </a:r>
          </a:p>
        </p:txBody>
      </p:sp>
      <p:sp>
        <p:nvSpPr>
          <p:cNvPr id="29699" name="Rectangle 3"/>
          <p:cNvSpPr>
            <a:spLocks noGrp="1" noChangeArrowheads="1"/>
          </p:cNvSpPr>
          <p:nvPr>
            <p:ph type="body" idx="1"/>
          </p:nvPr>
        </p:nvSpPr>
        <p:spPr>
          <a:xfrm>
            <a:off x="1066800" y="2819400"/>
            <a:ext cx="7772400" cy="3397250"/>
          </a:xfrm>
        </p:spPr>
        <p:txBody>
          <a:bodyPr/>
          <a:lstStyle/>
          <a:p>
            <a:pPr eaLnBrk="1" hangingPunct="1"/>
            <a:r>
              <a:rPr lang="en-US" sz="2800" smtClean="0"/>
              <a:t>INCOME TAX PURPOSES ONLY</a:t>
            </a:r>
          </a:p>
          <a:p>
            <a:pPr eaLnBrk="1" hangingPunct="1"/>
            <a:endParaRPr lang="en-US" sz="2800" smtClean="0"/>
          </a:p>
          <a:p>
            <a:pPr eaLnBrk="1" hangingPunct="1"/>
            <a:r>
              <a:rPr lang="en-US" sz="2800" smtClean="0"/>
              <a:t>INCOME TAXES PLUS SOME BUSINESS ANALYSIS</a:t>
            </a:r>
          </a:p>
          <a:p>
            <a:pPr eaLnBrk="1" hangingPunct="1"/>
            <a:endParaRPr lang="en-US" sz="2800" smtClean="0"/>
          </a:p>
          <a:p>
            <a:pPr eaLnBrk="1" hangingPunct="1"/>
            <a:r>
              <a:rPr lang="en-US" sz="2800" smtClean="0"/>
              <a:t>COMPLETE FARM BUSINESS ANALYSIS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838200"/>
            <a:ext cx="7772400" cy="5334000"/>
          </a:xfrm>
        </p:spPr>
        <p:txBody>
          <a:bodyPr/>
          <a:lstStyle/>
          <a:p>
            <a:pPr eaLnBrk="1" hangingPunct="1"/>
            <a:r>
              <a:rPr lang="en-US" smtClean="0"/>
              <a:t>INCOME TAX PURPOSES ONLY – A record of cash receipts, cash expenditures, and depreciation of farm machinery, equipment, breeding livestock and buildings.  Meets requirements for cash method of reporting income.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838200"/>
            <a:ext cx="7772400" cy="5257800"/>
          </a:xfrm>
        </p:spPr>
        <p:txBody>
          <a:bodyPr/>
          <a:lstStyle/>
          <a:p>
            <a:pPr eaLnBrk="1" hangingPunct="1"/>
            <a:r>
              <a:rPr lang="en-US" smtClean="0"/>
              <a:t>INCOME TAXES PLUS SOME BUSINESS ANALYSIS – Records are organized for taking a complete inventory and for recording labor and production information.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TOPICS OF DISCUSSION</a:t>
            </a:r>
          </a:p>
        </p:txBody>
      </p:sp>
      <p:sp>
        <p:nvSpPr>
          <p:cNvPr id="5123" name="Rectangle 3"/>
          <p:cNvSpPr>
            <a:spLocks noGrp="1" noChangeArrowheads="1"/>
          </p:cNvSpPr>
          <p:nvPr>
            <p:ph type="body" sz="half" idx="1"/>
          </p:nvPr>
        </p:nvSpPr>
        <p:spPr/>
        <p:txBody>
          <a:bodyPr/>
          <a:lstStyle/>
          <a:p>
            <a:pPr eaLnBrk="1" hangingPunct="1"/>
            <a:r>
              <a:rPr lang="en-US" smtClean="0"/>
              <a:t>GOAL SETTING</a:t>
            </a:r>
          </a:p>
          <a:p>
            <a:pPr eaLnBrk="1" hangingPunct="1"/>
            <a:r>
              <a:rPr lang="en-US" smtClean="0"/>
              <a:t>RECORD KEEPING</a:t>
            </a:r>
          </a:p>
          <a:p>
            <a:pPr eaLnBrk="1" hangingPunct="1"/>
            <a:r>
              <a:rPr lang="en-US" smtClean="0"/>
              <a:t>FINANCIAL STATEMENTS</a:t>
            </a:r>
          </a:p>
          <a:p>
            <a:pPr eaLnBrk="1" hangingPunct="1"/>
            <a:r>
              <a:rPr lang="en-US" smtClean="0"/>
              <a:t>CASH FLOW STATEMENT</a:t>
            </a:r>
          </a:p>
          <a:p>
            <a:pPr eaLnBrk="1" hangingPunct="1"/>
            <a:r>
              <a:rPr lang="en-US" smtClean="0"/>
              <a:t>HOUSEHOLD BUDGETS</a:t>
            </a:r>
          </a:p>
          <a:p>
            <a:pPr eaLnBrk="1" hangingPunct="1"/>
            <a:endParaRPr lang="en-US" smtClean="0"/>
          </a:p>
        </p:txBody>
      </p:sp>
      <p:sp>
        <p:nvSpPr>
          <p:cNvPr id="5124" name="Rectangle 4"/>
          <p:cNvSpPr>
            <a:spLocks noGrp="1" noChangeArrowheads="1"/>
          </p:cNvSpPr>
          <p:nvPr>
            <p:ph type="body" sz="half" idx="2"/>
          </p:nvPr>
        </p:nvSpPr>
        <p:spPr/>
        <p:txBody>
          <a:bodyPr/>
          <a:lstStyle/>
          <a:p>
            <a:pPr eaLnBrk="1" hangingPunct="1"/>
            <a:r>
              <a:rPr lang="en-US" smtClean="0"/>
              <a:t>ENTERPRISE BUDGETS</a:t>
            </a:r>
          </a:p>
          <a:p>
            <a:pPr eaLnBrk="1" hangingPunct="1"/>
            <a:r>
              <a:rPr lang="en-US" smtClean="0"/>
              <a:t>TAX MANAGEMENT</a:t>
            </a:r>
          </a:p>
          <a:p>
            <a:pPr eaLnBrk="1" hangingPunct="1"/>
            <a:r>
              <a:rPr lang="en-US" smtClean="0"/>
              <a:t>LEASING VS. BUYING</a:t>
            </a:r>
          </a:p>
          <a:p>
            <a:pPr eaLnBrk="1" hangingPunct="1"/>
            <a:r>
              <a:rPr lang="en-US" smtClean="0"/>
              <a:t>WILLS &amp; ESTATE PLANNING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838200"/>
            <a:ext cx="7772400" cy="5257800"/>
          </a:xfrm>
        </p:spPr>
        <p:txBody>
          <a:bodyPr/>
          <a:lstStyle/>
          <a:p>
            <a:pPr eaLnBrk="1" hangingPunct="1"/>
            <a:r>
              <a:rPr lang="en-US" smtClean="0"/>
              <a:t>COMPLETE FARM BUSINESS ANALYSIS – Provides a record of cash transactions, physical quantities, inventory, depreciation, and all the information necessary to complete all tax and financial statements.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838200"/>
            <a:ext cx="7772400" cy="2590800"/>
          </a:xfrm>
        </p:spPr>
        <p:txBody>
          <a:bodyPr/>
          <a:lstStyle/>
          <a:p>
            <a:pPr eaLnBrk="1" hangingPunct="1"/>
            <a:r>
              <a:rPr lang="en-US" smtClean="0"/>
              <a:t>THERE ARE TWO ACCOUNTING SYSTEMS USED IN FINANCIAL MANAGEMENT</a:t>
            </a:r>
          </a:p>
        </p:txBody>
      </p:sp>
      <p:sp>
        <p:nvSpPr>
          <p:cNvPr id="33795" name="Rectangle 3"/>
          <p:cNvSpPr>
            <a:spLocks noGrp="1" noChangeArrowheads="1"/>
          </p:cNvSpPr>
          <p:nvPr>
            <p:ph type="body" idx="1"/>
          </p:nvPr>
        </p:nvSpPr>
        <p:spPr>
          <a:xfrm>
            <a:off x="1066800" y="3733800"/>
            <a:ext cx="7772400" cy="2482850"/>
          </a:xfrm>
        </p:spPr>
        <p:txBody>
          <a:bodyPr/>
          <a:lstStyle/>
          <a:p>
            <a:pPr eaLnBrk="1" hangingPunct="1"/>
            <a:r>
              <a:rPr lang="en-US" smtClean="0"/>
              <a:t>DOUBLE ENTRY SYSTEMS</a:t>
            </a:r>
          </a:p>
          <a:p>
            <a:pPr eaLnBrk="1" hangingPunct="1"/>
            <a:endParaRPr lang="en-US" smtClean="0"/>
          </a:p>
          <a:p>
            <a:pPr eaLnBrk="1" hangingPunct="1"/>
            <a:r>
              <a:rPr lang="en-US" smtClean="0"/>
              <a:t>SINGLE ENTRY SYSTEMS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DOUBLE ENTRY SYSTEMS</a:t>
            </a:r>
          </a:p>
        </p:txBody>
      </p:sp>
      <p:sp>
        <p:nvSpPr>
          <p:cNvPr id="34819" name="Rectangle 3"/>
          <p:cNvSpPr>
            <a:spLocks noGrp="1" noChangeArrowheads="1"/>
          </p:cNvSpPr>
          <p:nvPr>
            <p:ph type="body" idx="1"/>
          </p:nvPr>
        </p:nvSpPr>
        <p:spPr/>
        <p:txBody>
          <a:bodyPr/>
          <a:lstStyle/>
          <a:p>
            <a:pPr eaLnBrk="1" hangingPunct="1"/>
            <a:endParaRPr lang="en-US" smtClean="0"/>
          </a:p>
          <a:p>
            <a:pPr eaLnBrk="1" hangingPunct="1"/>
            <a:r>
              <a:rPr lang="en-US" smtClean="0"/>
              <a:t>Keeps a balance in financial transactions.  Each credit transaction must be balanced by a debit transaction.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SINGLE ENTRY SYSTEMS</a:t>
            </a:r>
          </a:p>
        </p:txBody>
      </p:sp>
      <p:sp>
        <p:nvSpPr>
          <p:cNvPr id="35843" name="Rectangle 3"/>
          <p:cNvSpPr>
            <a:spLocks noGrp="1" noChangeArrowheads="1"/>
          </p:cNvSpPr>
          <p:nvPr>
            <p:ph type="body" idx="1"/>
          </p:nvPr>
        </p:nvSpPr>
        <p:spPr/>
        <p:txBody>
          <a:bodyPr/>
          <a:lstStyle/>
          <a:p>
            <a:pPr eaLnBrk="1" hangingPunct="1"/>
            <a:endParaRPr lang="en-US" smtClean="0"/>
          </a:p>
          <a:p>
            <a:pPr eaLnBrk="1" hangingPunct="1"/>
            <a:r>
              <a:rPr lang="en-US" smtClean="0"/>
              <a:t>Lists the receipts and expenses without any effort to maintain a current balance between them on paper.  Usual system used by farmers.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838200"/>
            <a:ext cx="7772400" cy="1905000"/>
          </a:xfrm>
        </p:spPr>
        <p:txBody>
          <a:bodyPr/>
          <a:lstStyle/>
          <a:p>
            <a:pPr eaLnBrk="1" hangingPunct="1"/>
            <a:r>
              <a:rPr lang="en-US" smtClean="0"/>
              <a:t>THERE ARE TWO METHODS OF REPORTING INCOME AND EXPENSES</a:t>
            </a:r>
          </a:p>
        </p:txBody>
      </p:sp>
      <p:sp>
        <p:nvSpPr>
          <p:cNvPr id="36867" name="Rectangle 3"/>
          <p:cNvSpPr>
            <a:spLocks noGrp="1" noChangeArrowheads="1"/>
          </p:cNvSpPr>
          <p:nvPr>
            <p:ph type="body" idx="1"/>
          </p:nvPr>
        </p:nvSpPr>
        <p:spPr>
          <a:xfrm>
            <a:off x="1066800" y="3124200"/>
            <a:ext cx="7772400" cy="3092450"/>
          </a:xfrm>
        </p:spPr>
        <p:txBody>
          <a:bodyPr/>
          <a:lstStyle/>
          <a:p>
            <a:pPr eaLnBrk="1" hangingPunct="1"/>
            <a:r>
              <a:rPr lang="en-US" smtClean="0"/>
              <a:t>CASH METHOD</a:t>
            </a:r>
          </a:p>
          <a:p>
            <a:pPr eaLnBrk="1" hangingPunct="1"/>
            <a:endParaRPr lang="en-US" smtClean="0"/>
          </a:p>
          <a:p>
            <a:pPr eaLnBrk="1" hangingPunct="1"/>
            <a:r>
              <a:rPr lang="en-US" smtClean="0"/>
              <a:t>ACCRUAL METHOD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838200"/>
            <a:ext cx="7772400" cy="5791200"/>
          </a:xfrm>
        </p:spPr>
        <p:txBody>
          <a:bodyPr/>
          <a:lstStyle/>
          <a:p>
            <a:pPr eaLnBrk="1" hangingPunct="1"/>
            <a:r>
              <a:rPr lang="en-US" smtClean="0"/>
              <a:t>CASH METHOD – </a:t>
            </a:r>
            <a:br>
              <a:rPr lang="en-US" smtClean="0"/>
            </a:br>
            <a:r>
              <a:rPr lang="en-US" smtClean="0"/>
              <a:t>Records income and expenses based on the actual cash transactions.  Does not use an inventory to keep track of unsold products or unused supplies.  (The cost of items purchased for resale are not deductible until the year the item is sold.)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533400"/>
            <a:ext cx="7772400" cy="5867400"/>
          </a:xfrm>
        </p:spPr>
        <p:txBody>
          <a:bodyPr/>
          <a:lstStyle/>
          <a:p>
            <a:pPr eaLnBrk="1" hangingPunct="1"/>
            <a:r>
              <a:rPr lang="en-US" smtClean="0"/>
              <a:t>ACCRUAL METHOD – </a:t>
            </a:r>
            <a:br>
              <a:rPr lang="en-US" smtClean="0"/>
            </a:br>
            <a:r>
              <a:rPr lang="en-US" smtClean="0"/>
              <a:t>Reports income and expenses in the time period they occur.  Uses an inventory to match income and expenses.  Inventory items must be recorded at values approved by the IRS.  Requires detailed and complex records.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457200"/>
            <a:ext cx="7772400" cy="1600200"/>
          </a:xfrm>
        </p:spPr>
        <p:txBody>
          <a:bodyPr/>
          <a:lstStyle/>
          <a:p>
            <a:pPr eaLnBrk="1" hangingPunct="1"/>
            <a:r>
              <a:rPr lang="en-US" sz="3600" smtClean="0"/>
              <a:t>COMMON TERMS USED IN GENERAL FARM RECORD KEEPING</a:t>
            </a:r>
          </a:p>
        </p:txBody>
      </p:sp>
      <p:sp>
        <p:nvSpPr>
          <p:cNvPr id="39939" name="Rectangle 3"/>
          <p:cNvSpPr>
            <a:spLocks noGrp="1" noChangeArrowheads="1"/>
          </p:cNvSpPr>
          <p:nvPr>
            <p:ph type="body" sz="half" idx="1"/>
          </p:nvPr>
        </p:nvSpPr>
        <p:spPr>
          <a:xfrm>
            <a:off x="1066800" y="2362200"/>
            <a:ext cx="3810000" cy="3854450"/>
          </a:xfrm>
        </p:spPr>
        <p:txBody>
          <a:bodyPr/>
          <a:lstStyle/>
          <a:p>
            <a:pPr eaLnBrk="1" hangingPunct="1">
              <a:lnSpc>
                <a:spcPct val="90000"/>
              </a:lnSpc>
            </a:pPr>
            <a:r>
              <a:rPr lang="en-US" smtClean="0"/>
              <a:t>Assets</a:t>
            </a:r>
          </a:p>
          <a:p>
            <a:pPr eaLnBrk="1" hangingPunct="1">
              <a:lnSpc>
                <a:spcPct val="90000"/>
              </a:lnSpc>
            </a:pPr>
            <a:r>
              <a:rPr lang="en-US" smtClean="0"/>
              <a:t>Liabilities</a:t>
            </a:r>
          </a:p>
          <a:p>
            <a:pPr eaLnBrk="1" hangingPunct="1">
              <a:lnSpc>
                <a:spcPct val="90000"/>
              </a:lnSpc>
            </a:pPr>
            <a:r>
              <a:rPr lang="en-US" smtClean="0"/>
              <a:t>Variable Cost</a:t>
            </a:r>
          </a:p>
          <a:p>
            <a:pPr eaLnBrk="1" hangingPunct="1">
              <a:lnSpc>
                <a:spcPct val="90000"/>
              </a:lnSpc>
            </a:pPr>
            <a:r>
              <a:rPr lang="en-US" smtClean="0"/>
              <a:t>Fixed Cost</a:t>
            </a:r>
          </a:p>
          <a:p>
            <a:pPr eaLnBrk="1" hangingPunct="1">
              <a:lnSpc>
                <a:spcPct val="90000"/>
              </a:lnSpc>
            </a:pPr>
            <a:r>
              <a:rPr lang="en-US" smtClean="0"/>
              <a:t>Net Worth (owner equity)</a:t>
            </a:r>
          </a:p>
          <a:p>
            <a:pPr eaLnBrk="1" hangingPunct="1">
              <a:lnSpc>
                <a:spcPct val="90000"/>
              </a:lnSpc>
            </a:pPr>
            <a:r>
              <a:rPr lang="en-US" smtClean="0"/>
              <a:t>Liquidity</a:t>
            </a:r>
          </a:p>
          <a:p>
            <a:pPr eaLnBrk="1" hangingPunct="1">
              <a:lnSpc>
                <a:spcPct val="90000"/>
              </a:lnSpc>
            </a:pPr>
            <a:r>
              <a:rPr lang="en-US" smtClean="0"/>
              <a:t>Solvency</a:t>
            </a:r>
          </a:p>
        </p:txBody>
      </p:sp>
      <p:sp>
        <p:nvSpPr>
          <p:cNvPr id="39940" name="Rectangle 4"/>
          <p:cNvSpPr>
            <a:spLocks noGrp="1" noChangeArrowheads="1"/>
          </p:cNvSpPr>
          <p:nvPr>
            <p:ph type="body" sz="half" idx="2"/>
          </p:nvPr>
        </p:nvSpPr>
        <p:spPr>
          <a:xfrm>
            <a:off x="5029200" y="2362200"/>
            <a:ext cx="3810000" cy="3854450"/>
          </a:xfrm>
        </p:spPr>
        <p:txBody>
          <a:bodyPr/>
          <a:lstStyle/>
          <a:p>
            <a:pPr eaLnBrk="1" hangingPunct="1">
              <a:lnSpc>
                <a:spcPct val="90000"/>
              </a:lnSpc>
            </a:pPr>
            <a:r>
              <a:rPr lang="en-US" smtClean="0"/>
              <a:t>Receipts</a:t>
            </a:r>
          </a:p>
          <a:p>
            <a:pPr eaLnBrk="1" hangingPunct="1">
              <a:lnSpc>
                <a:spcPct val="90000"/>
              </a:lnSpc>
            </a:pPr>
            <a:r>
              <a:rPr lang="en-US" smtClean="0"/>
              <a:t>Expenses</a:t>
            </a:r>
          </a:p>
          <a:p>
            <a:pPr eaLnBrk="1" hangingPunct="1">
              <a:lnSpc>
                <a:spcPct val="90000"/>
              </a:lnSpc>
            </a:pPr>
            <a:r>
              <a:rPr lang="en-US" smtClean="0"/>
              <a:t>Capital assets</a:t>
            </a:r>
          </a:p>
          <a:p>
            <a:pPr eaLnBrk="1" hangingPunct="1">
              <a:lnSpc>
                <a:spcPct val="90000"/>
              </a:lnSpc>
            </a:pPr>
            <a:r>
              <a:rPr lang="en-US" smtClean="0"/>
              <a:t>Depreciation</a:t>
            </a:r>
          </a:p>
          <a:p>
            <a:pPr eaLnBrk="1" hangingPunct="1">
              <a:lnSpc>
                <a:spcPct val="90000"/>
              </a:lnSpc>
            </a:pPr>
            <a:r>
              <a:rPr lang="en-US" smtClean="0"/>
              <a:t>Accounts receivable</a:t>
            </a:r>
          </a:p>
          <a:p>
            <a:pPr eaLnBrk="1" hangingPunct="1">
              <a:lnSpc>
                <a:spcPct val="90000"/>
              </a:lnSpc>
            </a:pPr>
            <a:r>
              <a:rPr lang="en-US" smtClean="0"/>
              <a:t>Accounts payable</a:t>
            </a:r>
          </a:p>
          <a:p>
            <a:pPr eaLnBrk="1" hangingPunct="1">
              <a:lnSpc>
                <a:spcPct val="90000"/>
              </a:lnSpc>
            </a:pPr>
            <a:r>
              <a:rPr lang="en-US" smtClean="0"/>
              <a:t>Personal or family living expenses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r>
              <a:rPr lang="en-US" smtClean="0"/>
              <a:t>DEVELOPING AND USING BUDGETS</a:t>
            </a:r>
          </a:p>
        </p:txBody>
      </p:sp>
      <p:sp>
        <p:nvSpPr>
          <p:cNvPr id="40963" name="Rectangle 3"/>
          <p:cNvSpPr>
            <a:spLocks noGrp="1" noChangeArrowheads="1"/>
          </p:cNvSpPr>
          <p:nvPr>
            <p:ph type="subTitle" idx="1"/>
          </p:nvPr>
        </p:nvSpPr>
        <p:spPr/>
        <p:txBody>
          <a:bodyPr/>
          <a:lstStyle/>
          <a:p>
            <a:pPr eaLnBrk="1" hangingPunct="1"/>
            <a:r>
              <a:rPr lang="en-US" smtClean="0"/>
              <a:t>A budget is a plan for action by the business.  Budgets include projections for income and expenses for all or part of the business.  Should be written.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838200"/>
            <a:ext cx="7772400" cy="2057400"/>
          </a:xfrm>
        </p:spPr>
        <p:txBody>
          <a:bodyPr/>
          <a:lstStyle/>
          <a:p>
            <a:pPr eaLnBrk="1" hangingPunct="1"/>
            <a:r>
              <a:rPr lang="en-US" smtClean="0"/>
              <a:t>WHY DO WE NEED TO DEVELOP AND USE BUDGETS?</a:t>
            </a:r>
          </a:p>
        </p:txBody>
      </p:sp>
      <p:sp>
        <p:nvSpPr>
          <p:cNvPr id="41987" name="Rectangle 3"/>
          <p:cNvSpPr>
            <a:spLocks noGrp="1" noChangeArrowheads="1"/>
          </p:cNvSpPr>
          <p:nvPr>
            <p:ph type="body" idx="1"/>
          </p:nvPr>
        </p:nvSpPr>
        <p:spPr>
          <a:xfrm>
            <a:off x="1066800" y="2895600"/>
            <a:ext cx="7772400" cy="3733800"/>
          </a:xfrm>
        </p:spPr>
        <p:txBody>
          <a:bodyPr/>
          <a:lstStyle/>
          <a:p>
            <a:pPr eaLnBrk="1" hangingPunct="1"/>
            <a:r>
              <a:rPr lang="en-US" smtClean="0"/>
              <a:t>Helps you plan for the useful life of assets.</a:t>
            </a:r>
          </a:p>
          <a:p>
            <a:pPr eaLnBrk="1" hangingPunct="1"/>
            <a:r>
              <a:rPr lang="en-US" smtClean="0"/>
              <a:t>Excellent device for organizing.</a:t>
            </a:r>
          </a:p>
          <a:p>
            <a:pPr eaLnBrk="1" hangingPunct="1"/>
            <a:r>
              <a:rPr lang="en-US" smtClean="0"/>
              <a:t>Useful in loan application process.</a:t>
            </a:r>
          </a:p>
          <a:p>
            <a:pPr eaLnBrk="1" hangingPunct="1"/>
            <a:r>
              <a:rPr lang="en-US" smtClean="0"/>
              <a:t>Allows experimentation before action.</a:t>
            </a:r>
          </a:p>
          <a:p>
            <a:pPr eaLnBrk="1" hangingPunct="1"/>
            <a:r>
              <a:rPr lang="en-US" smtClean="0"/>
              <a:t>Identifies cost and income items that might otherwise be overlooked.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TOPICS CONTINUED</a:t>
            </a:r>
          </a:p>
        </p:txBody>
      </p:sp>
      <p:sp>
        <p:nvSpPr>
          <p:cNvPr id="6147" name="Rectangle 3"/>
          <p:cNvSpPr>
            <a:spLocks noGrp="1" noChangeArrowheads="1"/>
          </p:cNvSpPr>
          <p:nvPr>
            <p:ph type="body" sz="half" idx="1"/>
          </p:nvPr>
        </p:nvSpPr>
        <p:spPr/>
        <p:txBody>
          <a:bodyPr/>
          <a:lstStyle/>
          <a:p>
            <a:pPr eaLnBrk="1" hangingPunct="1"/>
            <a:r>
              <a:rPr lang="en-US" smtClean="0"/>
              <a:t>AG. BUSINESS AGREEMENTS</a:t>
            </a:r>
          </a:p>
          <a:p>
            <a:pPr eaLnBrk="1" hangingPunct="1"/>
            <a:r>
              <a:rPr lang="en-US" smtClean="0"/>
              <a:t>RISK MANAGEMENT</a:t>
            </a:r>
          </a:p>
          <a:p>
            <a:pPr eaLnBrk="1" hangingPunct="1"/>
            <a:r>
              <a:rPr lang="en-US" smtClean="0"/>
              <a:t>GOVERNMENT PROGRAMS</a:t>
            </a:r>
          </a:p>
          <a:p>
            <a:pPr eaLnBrk="1" hangingPunct="1"/>
            <a:r>
              <a:rPr lang="en-US" smtClean="0"/>
              <a:t>SOURCES OF FARM CREDIT</a:t>
            </a:r>
          </a:p>
        </p:txBody>
      </p:sp>
      <p:sp>
        <p:nvSpPr>
          <p:cNvPr id="6148" name="Rectangle 4"/>
          <p:cNvSpPr>
            <a:spLocks noGrp="1" noChangeArrowheads="1"/>
          </p:cNvSpPr>
          <p:nvPr>
            <p:ph type="body" sz="half" idx="2"/>
          </p:nvPr>
        </p:nvSpPr>
        <p:spPr/>
        <p:txBody>
          <a:bodyPr/>
          <a:lstStyle/>
          <a:p>
            <a:pPr eaLnBrk="1" hangingPunct="1"/>
            <a:r>
              <a:rPr lang="en-US" smtClean="0"/>
              <a:t>QUALIFICATIONS NEEDED FOR LOANS</a:t>
            </a:r>
          </a:p>
          <a:p>
            <a:pPr eaLnBrk="1" hangingPunct="1"/>
            <a:r>
              <a:rPr lang="en-US" smtClean="0"/>
              <a:t>COMPUTER RECORD KEEPING</a:t>
            </a:r>
          </a:p>
          <a:p>
            <a:pPr eaLnBrk="1" hangingPunct="1"/>
            <a:r>
              <a:rPr lang="en-US" smtClean="0"/>
              <a:t>MARKETING STRATEGIES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THERE ARE FOUR COMMON TYPES OF BUDGETS</a:t>
            </a:r>
          </a:p>
        </p:txBody>
      </p:sp>
      <p:sp>
        <p:nvSpPr>
          <p:cNvPr id="43011" name="Rectangle 3"/>
          <p:cNvSpPr>
            <a:spLocks noGrp="1" noChangeArrowheads="1"/>
          </p:cNvSpPr>
          <p:nvPr>
            <p:ph type="body" idx="1"/>
          </p:nvPr>
        </p:nvSpPr>
        <p:spPr/>
        <p:txBody>
          <a:bodyPr/>
          <a:lstStyle/>
          <a:p>
            <a:pPr eaLnBrk="1" hangingPunct="1"/>
            <a:r>
              <a:rPr lang="en-US" smtClean="0"/>
              <a:t>ENTERPRISE BUDGETS</a:t>
            </a:r>
          </a:p>
          <a:p>
            <a:pPr eaLnBrk="1" hangingPunct="1"/>
            <a:endParaRPr lang="en-US" smtClean="0"/>
          </a:p>
          <a:p>
            <a:pPr eaLnBrk="1" hangingPunct="1"/>
            <a:r>
              <a:rPr lang="en-US" smtClean="0"/>
              <a:t>PARTIAL BUDGETS</a:t>
            </a:r>
          </a:p>
          <a:p>
            <a:pPr eaLnBrk="1" hangingPunct="1"/>
            <a:endParaRPr lang="en-US" smtClean="0"/>
          </a:p>
          <a:p>
            <a:pPr eaLnBrk="1" hangingPunct="1"/>
            <a:r>
              <a:rPr lang="en-US" smtClean="0"/>
              <a:t>WHOLE FARM BUDGETS</a:t>
            </a:r>
          </a:p>
          <a:p>
            <a:pPr eaLnBrk="1" hangingPunct="1"/>
            <a:endParaRPr lang="en-US" smtClean="0"/>
          </a:p>
          <a:p>
            <a:pPr eaLnBrk="1" hangingPunct="1"/>
            <a:r>
              <a:rPr lang="en-US" smtClean="0"/>
              <a:t>FAMILY BUDGETS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838200"/>
            <a:ext cx="7772400" cy="3581400"/>
          </a:xfrm>
        </p:spPr>
        <p:txBody>
          <a:bodyPr/>
          <a:lstStyle/>
          <a:p>
            <a:pPr eaLnBrk="1" hangingPunct="1"/>
            <a:r>
              <a:rPr lang="en-US" smtClean="0"/>
              <a:t>ENTERPRISE BUDGET –</a:t>
            </a:r>
            <a:br>
              <a:rPr lang="en-US" smtClean="0"/>
            </a:br>
            <a:r>
              <a:rPr lang="en-US" smtClean="0"/>
              <a:t/>
            </a:r>
            <a:br>
              <a:rPr lang="en-US" smtClean="0"/>
            </a:br>
            <a:r>
              <a:rPr lang="en-US" smtClean="0"/>
              <a:t>Projected costs and returns associated with one production process.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66800" y="838200"/>
            <a:ext cx="7772400" cy="6019800"/>
          </a:xfrm>
        </p:spPr>
        <p:txBody>
          <a:bodyPr/>
          <a:lstStyle/>
          <a:p>
            <a:pPr eaLnBrk="1" hangingPunct="1"/>
            <a:r>
              <a:rPr lang="en-US" smtClean="0"/>
              <a:t>PARTIAL BUDGET –</a:t>
            </a:r>
            <a:br>
              <a:rPr lang="en-US" smtClean="0"/>
            </a:br>
            <a:r>
              <a:rPr lang="en-US" smtClean="0"/>
              <a:t/>
            </a:r>
            <a:br>
              <a:rPr lang="en-US" smtClean="0"/>
            </a:br>
            <a:r>
              <a:rPr lang="en-US" smtClean="0"/>
              <a:t>Projected costs and returns associated with some change in the farming business.  Ex. Comparing a possible change from custom harvesting to ownership of combine equipment.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838200"/>
            <a:ext cx="7772400" cy="4953000"/>
          </a:xfrm>
        </p:spPr>
        <p:txBody>
          <a:bodyPr/>
          <a:lstStyle/>
          <a:p>
            <a:pPr eaLnBrk="1" hangingPunct="1"/>
            <a:r>
              <a:rPr lang="en-US" smtClean="0"/>
              <a:t>WHOLE FARM BUDGET –</a:t>
            </a:r>
            <a:br>
              <a:rPr lang="en-US" smtClean="0"/>
            </a:br>
            <a:r>
              <a:rPr lang="en-US" smtClean="0"/>
              <a:t/>
            </a:r>
            <a:br>
              <a:rPr lang="en-US" smtClean="0"/>
            </a:br>
            <a:r>
              <a:rPr lang="en-US" smtClean="0"/>
              <a:t>Physical and financial plans for the entire farming business for a specific period of time.  The total of all production processes.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838200"/>
            <a:ext cx="7772400" cy="3124200"/>
          </a:xfrm>
        </p:spPr>
        <p:txBody>
          <a:bodyPr/>
          <a:lstStyle/>
          <a:p>
            <a:pPr eaLnBrk="1" hangingPunct="1"/>
            <a:r>
              <a:rPr lang="en-US" smtClean="0"/>
              <a:t>FAMILY BUDGET –</a:t>
            </a:r>
            <a:br>
              <a:rPr lang="en-US" smtClean="0"/>
            </a:br>
            <a:r>
              <a:rPr lang="en-US" smtClean="0"/>
              <a:t/>
            </a:r>
            <a:br>
              <a:rPr lang="en-US" smtClean="0"/>
            </a:br>
            <a:r>
              <a:rPr lang="en-US" smtClean="0"/>
              <a:t>Projected family income and family expenses.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pPr eaLnBrk="1" hangingPunct="1"/>
            <a:r>
              <a:rPr lang="en-US" smtClean="0"/>
              <a:t>DETERMINING MONTHLY INCOME AND EXPENSES FOR THE FAMILY</a:t>
            </a:r>
          </a:p>
        </p:txBody>
      </p:sp>
      <p:sp>
        <p:nvSpPr>
          <p:cNvPr id="48131" name="Rectangle 3"/>
          <p:cNvSpPr>
            <a:spLocks noGrp="1" noChangeArrowheads="1"/>
          </p:cNvSpPr>
          <p:nvPr>
            <p:ph type="subTitle" idx="1"/>
          </p:nvPr>
        </p:nvSpPr>
        <p:spPr/>
        <p:txBody>
          <a:bodyPr/>
          <a:lstStyle/>
          <a:p>
            <a:pPr eaLnBrk="1" hangingPunct="1"/>
            <a:r>
              <a:rPr lang="en-US" smtClean="0"/>
              <a:t>THE PRESENT CONDITION</a:t>
            </a:r>
          </a:p>
          <a:p>
            <a:pPr eaLnBrk="1" hangingPunct="1"/>
            <a:r>
              <a:rPr lang="en-US" smtClean="0"/>
              <a:t>DETERMINE INCOME PER MONTH</a:t>
            </a:r>
          </a:p>
          <a:p>
            <a:pPr eaLnBrk="1" hangingPunct="1"/>
            <a:endParaRPr lang="en-US" smtClean="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“NET SPENDABLE INCOME”?</a:t>
            </a:r>
          </a:p>
        </p:txBody>
      </p:sp>
      <p:sp>
        <p:nvSpPr>
          <p:cNvPr id="49155" name="Rectangle 3"/>
          <p:cNvSpPr>
            <a:spLocks noGrp="1" noChangeArrowheads="1"/>
          </p:cNvSpPr>
          <p:nvPr>
            <p:ph type="body" idx="1"/>
          </p:nvPr>
        </p:nvSpPr>
        <p:spPr/>
        <p:txBody>
          <a:bodyPr/>
          <a:lstStyle/>
          <a:p>
            <a:pPr eaLnBrk="1" hangingPunct="1"/>
            <a:r>
              <a:rPr lang="en-US" sz="2800" smtClean="0"/>
              <a:t>THAT PORTION OF INCOME AVAILABLE FOR FAMILY SPENDING</a:t>
            </a:r>
          </a:p>
          <a:p>
            <a:pPr eaLnBrk="1" hangingPunct="1"/>
            <a:r>
              <a:rPr lang="en-US" sz="2800" smtClean="0"/>
              <a:t>SOME INCOME DOES NOT BELONG TO THE FAMILY AND THEREFORE CANNOT BE SPENT</a:t>
            </a:r>
          </a:p>
          <a:p>
            <a:pPr lvl="1" eaLnBrk="1" hangingPunct="1"/>
            <a:r>
              <a:rPr lang="en-US" sz="2400" smtClean="0"/>
              <a:t>TITHES</a:t>
            </a:r>
          </a:p>
          <a:p>
            <a:pPr lvl="1" eaLnBrk="1" hangingPunct="1"/>
            <a:r>
              <a:rPr lang="en-US" sz="2400" smtClean="0"/>
              <a:t>TAXES</a:t>
            </a:r>
          </a:p>
          <a:p>
            <a:pPr lvl="1" eaLnBrk="1" hangingPunct="1"/>
            <a:r>
              <a:rPr lang="en-US" sz="2400" smtClean="0"/>
              <a:t>RETIREMENT</a:t>
            </a:r>
          </a:p>
          <a:p>
            <a:pPr lvl="1" eaLnBrk="1" hangingPunct="1"/>
            <a:r>
              <a:rPr lang="en-US" sz="2400" smtClean="0"/>
              <a:t>PAYROLL DEDUCTIONS FOR INSURANCE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838200"/>
            <a:ext cx="7772400" cy="2209800"/>
          </a:xfrm>
        </p:spPr>
        <p:txBody>
          <a:bodyPr/>
          <a:lstStyle/>
          <a:p>
            <a:pPr eaLnBrk="1" hangingPunct="1"/>
            <a:r>
              <a:rPr lang="en-US" smtClean="0"/>
              <a:t>NET SPENDABLE INCOME = GROSS INCOME MINUS TITHE AND MINUS TAXES.</a:t>
            </a:r>
          </a:p>
        </p:txBody>
      </p:sp>
      <p:graphicFrame>
        <p:nvGraphicFramePr>
          <p:cNvPr id="50179" name="Object 4"/>
          <p:cNvGraphicFramePr>
            <a:graphicFrameLocks noChangeAspect="1"/>
          </p:cNvGraphicFramePr>
          <p:nvPr/>
        </p:nvGraphicFramePr>
        <p:xfrm>
          <a:off x="2819400" y="3048000"/>
          <a:ext cx="3717925" cy="3352800"/>
        </p:xfrm>
        <a:graphic>
          <a:graphicData uri="http://schemas.openxmlformats.org/presentationml/2006/ole">
            <mc:AlternateContent xmlns:mc="http://schemas.openxmlformats.org/markup-compatibility/2006">
              <mc:Choice xmlns:v="urn:schemas-microsoft-com:vml" Requires="v">
                <p:oleObj spid="_x0000_s50180" name="Clip" r:id="rId3" imgW="3717925" imgH="3352800" progId="MS_ClipArt_Gallery.2">
                  <p:embed/>
                </p:oleObj>
              </mc:Choice>
              <mc:Fallback>
                <p:oleObj name="Clip" r:id="rId3" imgW="3717925" imgH="33528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048000"/>
                        <a:ext cx="3717925"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CATEGORIES FOR NET SPENDABLE INCOME</a:t>
            </a:r>
          </a:p>
        </p:txBody>
      </p:sp>
      <p:graphicFrame>
        <p:nvGraphicFramePr>
          <p:cNvPr id="618527" name="Group 31"/>
          <p:cNvGraphicFramePr>
            <a:graphicFrameLocks noGrp="1"/>
          </p:cNvGraphicFramePr>
          <p:nvPr>
            <p:ph type="tbl" idx="1"/>
          </p:nvPr>
        </p:nvGraphicFramePr>
        <p:xfrm>
          <a:off x="1066800" y="2101850"/>
          <a:ext cx="7848600" cy="4116388"/>
        </p:xfrm>
        <a:graphic>
          <a:graphicData uri="http://schemas.openxmlformats.org/drawingml/2006/table">
            <a:tbl>
              <a:tblPr/>
              <a:tblGrid>
                <a:gridCol w="2590800"/>
                <a:gridCol w="2590800"/>
                <a:gridCol w="2667000"/>
              </a:tblGrid>
              <a:tr h="1028716">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HOUSING EXPENSES</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DEBTS</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MEDICAL EXPENSES</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16">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FOOD EXPENSES</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RECREATION</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MISC.</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3024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AUTOMOBILE EXPENSES</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CLOTHING</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SCHOOL &amp;</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CHILD CARE</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16">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INSURANCE</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SAVINGS</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INVESTMENTS</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UNALLOCATED SURPLUS INCOME</a:t>
            </a:r>
          </a:p>
        </p:txBody>
      </p:sp>
      <p:sp>
        <p:nvSpPr>
          <p:cNvPr id="52227" name="Rectangle 3"/>
          <p:cNvSpPr>
            <a:spLocks noGrp="1" noChangeArrowheads="1"/>
          </p:cNvSpPr>
          <p:nvPr>
            <p:ph type="body" idx="1"/>
          </p:nvPr>
        </p:nvSpPr>
        <p:spPr/>
        <p:txBody>
          <a:bodyPr/>
          <a:lstStyle/>
          <a:p>
            <a:pPr eaLnBrk="1" hangingPunct="1"/>
            <a:r>
              <a:rPr lang="en-US" smtClean="0"/>
              <a:t>INCOME FROM UNBUDGETED SOURCES (GARAGE SALES, GIFTS, ETC.)</a:t>
            </a:r>
          </a:p>
          <a:p>
            <a:pPr eaLnBrk="1" hangingPunct="1"/>
            <a:r>
              <a:rPr lang="en-US" smtClean="0"/>
              <a:t>KEEP IN CATEGORY FOR TRACKING AND TAX PURPOSES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WHAT IS A SUCCESSFUL FARM MANAGER?</a:t>
            </a:r>
          </a:p>
        </p:txBody>
      </p:sp>
      <p:sp>
        <p:nvSpPr>
          <p:cNvPr id="7171" name="Rectangle 3"/>
          <p:cNvSpPr>
            <a:spLocks noGrp="1" noChangeArrowheads="1"/>
          </p:cNvSpPr>
          <p:nvPr>
            <p:ph type="body" sz="half" idx="1"/>
          </p:nvPr>
        </p:nvSpPr>
        <p:spPr>
          <a:xfrm>
            <a:off x="1066800" y="2133600"/>
            <a:ext cx="3810000" cy="3930650"/>
          </a:xfrm>
        </p:spPr>
        <p:txBody>
          <a:bodyPr/>
          <a:lstStyle/>
          <a:p>
            <a:pPr eaLnBrk="1" hangingPunct="1"/>
            <a:r>
              <a:rPr lang="en-US" sz="2800" smtClean="0"/>
              <a:t>ADAPTS TO CHANGES IN MARKETS</a:t>
            </a:r>
          </a:p>
          <a:p>
            <a:pPr eaLnBrk="1" hangingPunct="1"/>
            <a:r>
              <a:rPr lang="en-US" sz="2800" smtClean="0"/>
              <a:t>EXPLORES NEW IDEAS</a:t>
            </a:r>
          </a:p>
          <a:p>
            <a:pPr eaLnBrk="1" hangingPunct="1"/>
            <a:r>
              <a:rPr lang="en-US" sz="2800" smtClean="0"/>
              <a:t>OPERATES AS A RESOURCE MANAGER</a:t>
            </a:r>
          </a:p>
        </p:txBody>
      </p:sp>
      <p:graphicFrame>
        <p:nvGraphicFramePr>
          <p:cNvPr id="7172" name="Object 4"/>
          <p:cNvGraphicFramePr>
            <a:graphicFrameLocks noChangeAspect="1"/>
          </p:cNvGraphicFramePr>
          <p:nvPr>
            <p:ph type="clipArt" sz="half" idx="2"/>
          </p:nvPr>
        </p:nvGraphicFramePr>
        <p:xfrm>
          <a:off x="5029200" y="2225675"/>
          <a:ext cx="3810000" cy="3867150"/>
        </p:xfrm>
        <a:graphic>
          <a:graphicData uri="http://schemas.openxmlformats.org/presentationml/2006/ole">
            <mc:AlternateContent xmlns:mc="http://schemas.openxmlformats.org/markup-compatibility/2006">
              <mc:Choice xmlns:v="urn:schemas-microsoft-com:vml" Requires="v">
                <p:oleObj spid="_x0000_s7173" name="Clip" r:id="rId3" imgW="3886200" imgH="3944938" progId="MS_ClipArt_Gallery.2">
                  <p:embed/>
                </p:oleObj>
              </mc:Choice>
              <mc:Fallback>
                <p:oleObj name="Clip" r:id="rId3" imgW="3886200" imgH="394493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25675"/>
                        <a:ext cx="38100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INCOME VS. EXPENSES</a:t>
            </a:r>
          </a:p>
        </p:txBody>
      </p:sp>
      <p:sp>
        <p:nvSpPr>
          <p:cNvPr id="53251" name="Rectangle 3"/>
          <p:cNvSpPr>
            <a:spLocks noGrp="1" noChangeArrowheads="1"/>
          </p:cNvSpPr>
          <p:nvPr>
            <p:ph type="body" idx="1"/>
          </p:nvPr>
        </p:nvSpPr>
        <p:spPr/>
        <p:txBody>
          <a:bodyPr/>
          <a:lstStyle/>
          <a:p>
            <a:pPr eaLnBrk="1" hangingPunct="1"/>
            <a:r>
              <a:rPr lang="en-US" smtClean="0"/>
              <a:t>IF INCOME IS GREATER THAN EXPENSES</a:t>
            </a:r>
          </a:p>
          <a:p>
            <a:pPr lvl="1" eaLnBrk="1" hangingPunct="1"/>
            <a:r>
              <a:rPr lang="en-US" smtClean="0"/>
              <a:t>CONTROL SPENDING TO MAXIMIZE SURPLUS</a:t>
            </a:r>
          </a:p>
          <a:p>
            <a:pPr eaLnBrk="1" hangingPunct="1"/>
            <a:r>
              <a:rPr lang="en-US" smtClean="0"/>
              <a:t>IF EXPENSES ARE GREATER THAN INCOME</a:t>
            </a:r>
          </a:p>
          <a:p>
            <a:pPr lvl="1" eaLnBrk="1" hangingPunct="1"/>
            <a:r>
              <a:rPr lang="en-US" smtClean="0"/>
              <a:t>A DETAILED ANALYSIS OF SPENDING IS NEEDED.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pPr eaLnBrk="1" hangingPunct="1"/>
            <a:r>
              <a:rPr lang="en-US" smtClean="0"/>
              <a:t>PERCENTAGE GUIDE FOR FAMILY INCOME</a:t>
            </a:r>
          </a:p>
        </p:txBody>
      </p:sp>
      <p:sp>
        <p:nvSpPr>
          <p:cNvPr id="54275" name="Rectangle 3"/>
          <p:cNvSpPr>
            <a:spLocks noGrp="1" noChangeArrowheads="1"/>
          </p:cNvSpPr>
          <p:nvPr>
            <p:ph type="subTitle" idx="1"/>
          </p:nvPr>
        </p:nvSpPr>
        <p:spPr/>
        <p:txBody>
          <a:bodyPr/>
          <a:lstStyle/>
          <a:p>
            <a:pPr eaLnBrk="1" hangingPunct="1"/>
            <a:r>
              <a:rPr lang="en-US" smtClean="0"/>
              <a:t>(FAMILY OF FOUR)</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Jswells_intech\jswells shar\Transfer\PERCENT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804863"/>
            <a:ext cx="6169025"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swells_intech\jswells shar\Transfer\VARIABLE EXPEN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669925"/>
            <a:ext cx="5424487"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Jswells_intech\jswells shar\Transfer\MONTHLY INCOME &amp; EXPEN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TWO FARMERS - TRUE STORY</a:t>
            </a:r>
          </a:p>
        </p:txBody>
      </p:sp>
      <p:sp>
        <p:nvSpPr>
          <p:cNvPr id="8195" name="Text Box 4"/>
          <p:cNvSpPr txBox="1">
            <a:spLocks noChangeArrowheads="1"/>
          </p:cNvSpPr>
          <p:nvPr/>
        </p:nvSpPr>
        <p:spPr bwMode="auto">
          <a:xfrm>
            <a:off x="1203325" y="2098675"/>
            <a:ext cx="7708900"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A true story of two farmers is helpful in illustrating certain </a:t>
            </a:r>
          </a:p>
          <a:p>
            <a:pPr eaLnBrk="1" hangingPunct="1"/>
            <a:r>
              <a:rPr kumimoji="0" lang="en-US"/>
              <a:t>characteristics of successful management.  These two farmers</a:t>
            </a:r>
          </a:p>
          <a:p>
            <a:pPr eaLnBrk="1" hangingPunct="1"/>
            <a:r>
              <a:rPr kumimoji="0" lang="en-US"/>
              <a:t>were approximately the same age and they started farming</a:t>
            </a:r>
          </a:p>
          <a:p>
            <a:pPr eaLnBrk="1" hangingPunct="1"/>
            <a:r>
              <a:rPr kumimoji="0" lang="en-US"/>
              <a:t>at about the same time.  Mr. Brown acquired in marriage a</a:t>
            </a:r>
          </a:p>
          <a:p>
            <a:pPr eaLnBrk="1" hangingPunct="1"/>
            <a:r>
              <a:rPr kumimoji="0" lang="en-US"/>
              <a:t>good farm free of debt.  Mr. Johnson started with very little </a:t>
            </a:r>
          </a:p>
          <a:p>
            <a:pPr eaLnBrk="1" hangingPunct="1"/>
            <a:r>
              <a:rPr kumimoji="0" lang="en-US"/>
              <a:t>capital as a tenant.  At the end of his career, Mr. Brown had</a:t>
            </a:r>
          </a:p>
          <a:p>
            <a:pPr eaLnBrk="1" hangingPunct="1"/>
            <a:r>
              <a:rPr kumimoji="0" lang="en-US"/>
              <a:t>lost his farm and was working for Mr. Johnson, who by that</a:t>
            </a:r>
          </a:p>
          <a:p>
            <a:pPr eaLnBrk="1" hangingPunct="1"/>
            <a:r>
              <a:rPr kumimoji="0" lang="en-US"/>
              <a:t>time owned his own farm.  Mr. Brown had descended the </a:t>
            </a:r>
          </a:p>
          <a:p>
            <a:pPr eaLnBrk="1" hangingPunct="1"/>
            <a:r>
              <a:rPr kumimoji="0" lang="en-US"/>
              <a:t>agricultural ladder while Mr. Johnson was climbing up.</a:t>
            </a:r>
          </a:p>
          <a:p>
            <a:pPr eaLnBrk="1" hangingPunct="1"/>
            <a:endParaRPr kumimoji="0" lang="en-US"/>
          </a:p>
          <a:p>
            <a:pPr eaLnBrk="1" hangingPunct="1"/>
            <a:r>
              <a:rPr kumimoji="0" lang="en-US" sz="3200"/>
              <a:t>WHAT HAPPENED?</a:t>
            </a:r>
            <a:endParaRPr kumimoji="0"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22325" y="803275"/>
            <a:ext cx="806608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Mr. Brown was serious and hard working.  He was an excellent </a:t>
            </a:r>
          </a:p>
          <a:p>
            <a:pPr eaLnBrk="1" hangingPunct="1"/>
            <a:r>
              <a:rPr kumimoji="0" lang="en-US"/>
              <a:t>employee.  He was superior to Mr. Johnson as a mechanic.  He</a:t>
            </a:r>
          </a:p>
          <a:p>
            <a:pPr eaLnBrk="1" hangingPunct="1"/>
            <a:r>
              <a:rPr kumimoji="0" lang="en-US"/>
              <a:t>understood the feeding and care of livestock better than Mr. </a:t>
            </a:r>
          </a:p>
          <a:p>
            <a:pPr eaLnBrk="1" hangingPunct="1"/>
            <a:r>
              <a:rPr kumimoji="0" lang="en-US"/>
              <a:t>Johnson.  To the superficial observer he was a better farmer than</a:t>
            </a:r>
          </a:p>
          <a:p>
            <a:pPr eaLnBrk="1" hangingPunct="1"/>
            <a:r>
              <a:rPr kumimoji="0" lang="en-US"/>
              <a:t>Mr. Johnson.  His machinery was in better repair.  His livestock</a:t>
            </a:r>
          </a:p>
          <a:p>
            <a:pPr eaLnBrk="1" hangingPunct="1"/>
            <a:r>
              <a:rPr kumimoji="0" lang="en-US"/>
              <a:t>always looked good, sometimes almost too good.  Why, then, </a:t>
            </a:r>
          </a:p>
          <a:p>
            <a:pPr eaLnBrk="1" hangingPunct="1"/>
            <a:r>
              <a:rPr kumimoji="0" lang="en-US"/>
              <a:t>did he fail when Mr. Johnson succeeded?  The answer lies in</a:t>
            </a:r>
          </a:p>
          <a:p>
            <a:pPr eaLnBrk="1" hangingPunct="1"/>
            <a:r>
              <a:rPr kumimoji="0" lang="en-US"/>
              <a:t>one of the most important concepts in being a successful farm</a:t>
            </a:r>
          </a:p>
          <a:p>
            <a:pPr eaLnBrk="1" hangingPunct="1"/>
            <a:r>
              <a:rPr kumimoji="0" lang="en-US"/>
              <a:t>manager.  Mr. Johnson was more flexible.  Whereas Mr. Brown</a:t>
            </a:r>
          </a:p>
          <a:p>
            <a:pPr eaLnBrk="1" hangingPunct="1"/>
            <a:r>
              <a:rPr kumimoji="0" lang="en-US"/>
              <a:t>kept the same enterprises throughout his career.  Mr. Johnson</a:t>
            </a:r>
          </a:p>
          <a:p>
            <a:pPr eaLnBrk="1" hangingPunct="1"/>
            <a:r>
              <a:rPr kumimoji="0" lang="en-US"/>
              <a:t>adapted his operations to changing economic conditions.  When</a:t>
            </a:r>
          </a:p>
          <a:p>
            <a:pPr eaLnBrk="1" hangingPunct="1"/>
            <a:r>
              <a:rPr kumimoji="0" lang="en-US"/>
              <a:t>crop prices were low, he selected cattle enterprises that utilized</a:t>
            </a:r>
          </a:p>
          <a:p>
            <a:pPr eaLnBrk="1" hangingPunct="1"/>
            <a:r>
              <a:rPr kumimoji="0" lang="en-US"/>
              <a:t>cheap feed; he was quick to adopt new farming methods that </a:t>
            </a:r>
          </a:p>
          <a:p>
            <a:pPr eaLnBrk="1" hangingPunct="1"/>
            <a:r>
              <a:rPr kumimoji="0" lang="en-US"/>
              <a:t>held promise of reducing costs.</a:t>
            </a:r>
          </a:p>
          <a:p>
            <a:pPr eaLnBrk="1" hangingPunct="1"/>
            <a:r>
              <a:rPr kumimoji="0" lang="en-US"/>
              <a:t>Successful farm management decisions must “pay off over the </a:t>
            </a:r>
          </a:p>
          <a:p>
            <a:pPr eaLnBrk="1" hangingPunct="1"/>
            <a:r>
              <a:rPr kumimoji="0" lang="en-US"/>
              <a:t>long haul”.</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TRUE STORY OF TWO FARMERS (FLEXIBILITY)</a:t>
            </a:r>
          </a:p>
        </p:txBody>
      </p:sp>
      <p:sp>
        <p:nvSpPr>
          <p:cNvPr id="10243" name="Rectangle 3"/>
          <p:cNvSpPr>
            <a:spLocks noGrp="1" noChangeArrowheads="1"/>
          </p:cNvSpPr>
          <p:nvPr>
            <p:ph type="body" idx="1"/>
          </p:nvPr>
        </p:nvSpPr>
        <p:spPr/>
        <p:txBody>
          <a:bodyPr/>
          <a:lstStyle/>
          <a:p>
            <a:pPr eaLnBrk="1" hangingPunct="1">
              <a:lnSpc>
                <a:spcPct val="90000"/>
              </a:lnSpc>
            </a:pPr>
            <a:r>
              <a:rPr lang="en-US" smtClean="0"/>
              <a:t>MR. BROWN</a:t>
            </a:r>
          </a:p>
          <a:p>
            <a:pPr lvl="1" eaLnBrk="1" hangingPunct="1">
              <a:lnSpc>
                <a:spcPct val="90000"/>
              </a:lnSpc>
            </a:pPr>
            <a:r>
              <a:rPr lang="en-US" smtClean="0"/>
              <a:t>GOOD FARM – DEBT FREE</a:t>
            </a:r>
          </a:p>
          <a:p>
            <a:pPr lvl="1" eaLnBrk="1" hangingPunct="1">
              <a:lnSpc>
                <a:spcPct val="90000"/>
              </a:lnSpc>
            </a:pPr>
            <a:r>
              <a:rPr lang="en-US" smtClean="0"/>
              <a:t>HARD WORKER</a:t>
            </a:r>
          </a:p>
          <a:p>
            <a:pPr lvl="1" eaLnBrk="1" hangingPunct="1">
              <a:lnSpc>
                <a:spcPct val="90000"/>
              </a:lnSpc>
            </a:pPr>
            <a:r>
              <a:rPr lang="en-US" smtClean="0"/>
              <a:t>MASTER MECHANIC</a:t>
            </a:r>
          </a:p>
          <a:p>
            <a:pPr lvl="1" eaLnBrk="1" hangingPunct="1">
              <a:lnSpc>
                <a:spcPct val="90000"/>
              </a:lnSpc>
            </a:pPr>
            <a:r>
              <a:rPr lang="en-US" smtClean="0"/>
              <a:t>LIVESTOCK ALWAYS LOOKED GOOD</a:t>
            </a:r>
          </a:p>
          <a:p>
            <a:pPr eaLnBrk="1" hangingPunct="1">
              <a:lnSpc>
                <a:spcPct val="90000"/>
              </a:lnSpc>
            </a:pPr>
            <a:r>
              <a:rPr lang="en-US" smtClean="0"/>
              <a:t>MR. JOHNSON</a:t>
            </a:r>
          </a:p>
          <a:p>
            <a:pPr lvl="1" eaLnBrk="1" hangingPunct="1">
              <a:lnSpc>
                <a:spcPct val="90000"/>
              </a:lnSpc>
            </a:pPr>
            <a:r>
              <a:rPr lang="en-US" smtClean="0"/>
              <a:t>ADAPTED TO CHANGES IN MARKETS</a:t>
            </a:r>
          </a:p>
          <a:p>
            <a:pPr lvl="1" eaLnBrk="1" hangingPunct="1">
              <a:lnSpc>
                <a:spcPct val="90000"/>
              </a:lnSpc>
            </a:pPr>
            <a:r>
              <a:rPr lang="en-US" smtClean="0"/>
              <a:t>MADE GOOD LONG RANGE DECISIONS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smtClean="0"/>
              <a:t>FARM MANAGEMENT</a:t>
            </a:r>
          </a:p>
        </p:txBody>
      </p:sp>
      <p:sp>
        <p:nvSpPr>
          <p:cNvPr id="11267" name="Rectangle 3"/>
          <p:cNvSpPr>
            <a:spLocks noGrp="1" noChangeArrowheads="1"/>
          </p:cNvSpPr>
          <p:nvPr>
            <p:ph type="subTitle" idx="1"/>
          </p:nvPr>
        </p:nvSpPr>
        <p:spPr/>
        <p:txBody>
          <a:bodyPr/>
          <a:lstStyle/>
          <a:p>
            <a:pPr eaLnBrk="1" hangingPunct="1"/>
            <a:r>
              <a:rPr lang="en-US" smtClean="0"/>
              <a:t>CONCERNED WITH THE DECISIONS THAT AFFECT THE PROFITABILITY OF THE FARM BUSINESS</a:t>
            </a:r>
          </a:p>
        </p:txBody>
      </p:sp>
    </p:spTree>
  </p:cSld>
  <p:clrMapOvr>
    <a:masterClrMapping/>
  </p:clrMapOvr>
  <p:transition/>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1056</TotalTime>
  <Words>1467</Words>
  <Application>Microsoft Office PowerPoint</Application>
  <PresentationFormat>On-screen Show (4:3)</PresentationFormat>
  <Paragraphs>224</Paragraphs>
  <Slides>54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Times New Roman</vt:lpstr>
      <vt:lpstr>Arial</vt:lpstr>
      <vt:lpstr>Wingdings</vt:lpstr>
      <vt:lpstr>Calibri</vt:lpstr>
      <vt:lpstr>Nature</vt:lpstr>
      <vt:lpstr>Microsoft Clip Gallery</vt:lpstr>
      <vt:lpstr>FARM BUSINESS MANAGEMENT</vt:lpstr>
      <vt:lpstr>INTRODUCTION</vt:lpstr>
      <vt:lpstr>TOPICS OF DISCUSSION</vt:lpstr>
      <vt:lpstr>TOPICS CONTINUED</vt:lpstr>
      <vt:lpstr>WHAT IS A SUCCESSFUL FARM MANAGER?</vt:lpstr>
      <vt:lpstr>TWO FARMERS - TRUE STORY</vt:lpstr>
      <vt:lpstr>PowerPoint Presentation</vt:lpstr>
      <vt:lpstr>TRUE STORY OF TWO FARMERS (FLEXIBILITY)</vt:lpstr>
      <vt:lpstr>FARM MANAGEMENT</vt:lpstr>
      <vt:lpstr>MANAGEMENT</vt:lpstr>
      <vt:lpstr>FACTORS OF PRODUCTION</vt:lpstr>
      <vt:lpstr>GOALS ARE BROAD STATEMENTS THAT SHOW WHERE YOU WANT TO BE AFTER SOME PERIOD OF TIME.</vt:lpstr>
      <vt:lpstr>OBJECTIVES ARE THE STEPS THAT MUST BE TAKEN IN ORDER TO REACH GOALS.</vt:lpstr>
      <vt:lpstr>ADVANTAGES TO SETTING GOALS</vt:lpstr>
      <vt:lpstr>DISADVANTAGES OF SETTING GOALS</vt:lpstr>
      <vt:lpstr>FOR GOAL SETTING TO BE SUCCESSFUL – THEY SHOULD BE:</vt:lpstr>
      <vt:lpstr>THREE TYPES OF GOALS</vt:lpstr>
      <vt:lpstr>WHAT ARE YOUR GOALS FOR YOUR FARMING OPERATION?</vt:lpstr>
      <vt:lpstr>RECORD KEEPING</vt:lpstr>
      <vt:lpstr>WHY SHOULD WE KEEP GOOD RECORDS?</vt:lpstr>
      <vt:lpstr>THERE ARE TWO GENERAL KINDS OF RECORDS</vt:lpstr>
      <vt:lpstr>THERE ARE FOUR RECORD SUMMARIES THAT ARE USED IN FARM BUSINESS MANAGEMENT</vt:lpstr>
      <vt:lpstr>CASH FLOW SUMMARY – A historical record of monthly cash inflows and outflows usually for one year.</vt:lpstr>
      <vt:lpstr>NET WORTH STATEMENT – Shows the financial condition of a business at a particular point in time.  Lists all assets, values of assets, and liabilities of the business.  Also known as the balance sheet, financial statement, or statement of financial condition.</vt:lpstr>
      <vt:lpstr>INCOME STATEMENT – The financial record that reflects the profitability of the business over an accounting period, usually one year.  Also known as a profit and loss statement or operating statement.</vt:lpstr>
      <vt:lpstr>DETAILED ENTERPRISE ANALYSIS – Identifies the factors that affect the profitability and efficiency of the individual enterprises.</vt:lpstr>
      <vt:lpstr>THERE ARE THREE LEVELS OF RECORD KEEPING SYSTEMS:</vt:lpstr>
      <vt:lpstr>INCOME TAX PURPOSES ONLY – A record of cash receipts, cash expenditures, and depreciation of farm machinery, equipment, breeding livestock and buildings.  Meets requirements for cash method of reporting income.</vt:lpstr>
      <vt:lpstr>INCOME TAXES PLUS SOME BUSINESS ANALYSIS – Records are organized for taking a complete inventory and for recording labor and production information.</vt:lpstr>
      <vt:lpstr>COMPLETE FARM BUSINESS ANALYSIS – Provides a record of cash transactions, physical quantities, inventory, depreciation, and all the information necessary to complete all tax and financial statements.</vt:lpstr>
      <vt:lpstr>THERE ARE TWO ACCOUNTING SYSTEMS USED IN FINANCIAL MANAGEMENT</vt:lpstr>
      <vt:lpstr>DOUBLE ENTRY SYSTEMS</vt:lpstr>
      <vt:lpstr>SINGLE ENTRY SYSTEMS</vt:lpstr>
      <vt:lpstr>THERE ARE TWO METHODS OF REPORTING INCOME AND EXPENSES</vt:lpstr>
      <vt:lpstr>CASH METHOD –  Records income and expenses based on the actual cash transactions.  Does not use an inventory to keep track of unsold products or unused supplies.  (The cost of items purchased for resale are not deductible until the year the item is sold.)</vt:lpstr>
      <vt:lpstr>ACCRUAL METHOD –  Reports income and expenses in the time period they occur.  Uses an inventory to match income and expenses.  Inventory items must be recorded at values approved by the IRS.  Requires detailed and complex records.</vt:lpstr>
      <vt:lpstr>COMMON TERMS USED IN GENERAL FARM RECORD KEEPING</vt:lpstr>
      <vt:lpstr>DEVELOPING AND USING BUDGETS</vt:lpstr>
      <vt:lpstr>WHY DO WE NEED TO DEVELOP AND USE BUDGETS?</vt:lpstr>
      <vt:lpstr>THERE ARE FOUR COMMON TYPES OF BUDGETS</vt:lpstr>
      <vt:lpstr>ENTERPRISE BUDGET –  Projected costs and returns associated with one production process.</vt:lpstr>
      <vt:lpstr>PARTIAL BUDGET –  Projected costs and returns associated with some change in the farming business.  Ex. Comparing a possible change from custom harvesting to ownership of combine equipment.</vt:lpstr>
      <vt:lpstr>WHOLE FARM BUDGET –  Physical and financial plans for the entire farming business for a specific period of time.  The total of all production processes.</vt:lpstr>
      <vt:lpstr>FAMILY BUDGET –  Projected family income and family expenses.</vt:lpstr>
      <vt:lpstr>DETERMINING MONTHLY INCOME AND EXPENSES FOR THE FAMILY</vt:lpstr>
      <vt:lpstr>WHAT IS “NET SPENDABLE INCOME”?</vt:lpstr>
      <vt:lpstr>NET SPENDABLE INCOME = GROSS INCOME MINUS TITHE AND MINUS TAXES.</vt:lpstr>
      <vt:lpstr>CATEGORIES FOR NET SPENDABLE INCOME</vt:lpstr>
      <vt:lpstr>UNALLOCATED SURPLUS INCOME</vt:lpstr>
      <vt:lpstr>INCOME VS. EXPENSES</vt:lpstr>
      <vt:lpstr>PERCENTAGE GUIDE FOR FAMILY INCOME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BUSINESS MANAGEMENT</dc:title>
  <dc:creator>tchs voc_ed</dc:creator>
  <cp:lastModifiedBy>Teacher E-Solutions</cp:lastModifiedBy>
  <cp:revision>10</cp:revision>
  <cp:lastPrinted>1601-01-01T00:00:00Z</cp:lastPrinted>
  <dcterms:created xsi:type="dcterms:W3CDTF">2001-10-24T18:44:42Z</dcterms:created>
  <dcterms:modified xsi:type="dcterms:W3CDTF">2019-01-15T12:43:16Z</dcterms:modified>
</cp:coreProperties>
</file>