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sldIdLst>
    <p:sldId id="256" r:id="rId2"/>
    <p:sldId id="328" r:id="rId3"/>
    <p:sldId id="379" r:id="rId4"/>
    <p:sldId id="275" r:id="rId5"/>
    <p:sldId id="382" r:id="rId6"/>
    <p:sldId id="332" r:id="rId7"/>
    <p:sldId id="294" r:id="rId8"/>
    <p:sldId id="342" r:id="rId9"/>
    <p:sldId id="390" r:id="rId10"/>
    <p:sldId id="391" r:id="rId11"/>
    <p:sldId id="293" r:id="rId12"/>
    <p:sldId id="344" r:id="rId13"/>
    <p:sldId id="404" r:id="rId14"/>
    <p:sldId id="405" r:id="rId15"/>
    <p:sldId id="321" r:id="rId16"/>
    <p:sldId id="346" r:id="rId17"/>
    <p:sldId id="396" r:id="rId18"/>
    <p:sldId id="397" r:id="rId19"/>
    <p:sldId id="264" r:id="rId20"/>
    <p:sldId id="349" r:id="rId21"/>
    <p:sldId id="400" r:id="rId22"/>
    <p:sldId id="401" r:id="rId23"/>
    <p:sldId id="278" r:id="rId24"/>
    <p:sldId id="351" r:id="rId25"/>
    <p:sldId id="414" r:id="rId26"/>
    <p:sldId id="415" r:id="rId27"/>
    <p:sldId id="347" r:id="rId28"/>
    <p:sldId id="384" r:id="rId29"/>
    <p:sldId id="333" r:id="rId30"/>
    <p:sldId id="348" r:id="rId31"/>
    <p:sldId id="392" r:id="rId32"/>
    <p:sldId id="393" r:id="rId33"/>
    <p:sldId id="306" r:id="rId34"/>
    <p:sldId id="353" r:id="rId35"/>
    <p:sldId id="265" r:id="rId36"/>
    <p:sldId id="343" r:id="rId37"/>
    <p:sldId id="289" r:id="rId38"/>
    <p:sldId id="357" r:id="rId39"/>
    <p:sldId id="330" r:id="rId40"/>
    <p:sldId id="381" r:id="rId41"/>
    <p:sldId id="402" r:id="rId42"/>
    <p:sldId id="403" r:id="rId43"/>
    <p:sldId id="307" r:id="rId44"/>
    <p:sldId id="358" r:id="rId45"/>
    <p:sldId id="276" r:id="rId46"/>
    <p:sldId id="361" r:id="rId47"/>
    <p:sldId id="287" r:id="rId48"/>
    <p:sldId id="362" r:id="rId49"/>
    <p:sldId id="308" r:id="rId50"/>
    <p:sldId id="363" r:id="rId51"/>
    <p:sldId id="323" r:id="rId52"/>
    <p:sldId id="364" r:id="rId53"/>
    <p:sldId id="318" r:id="rId54"/>
    <p:sldId id="365" r:id="rId55"/>
    <p:sldId id="417" r:id="rId56"/>
    <p:sldId id="416" r:id="rId57"/>
    <p:sldId id="311" r:id="rId58"/>
    <p:sldId id="366" r:id="rId59"/>
    <p:sldId id="335" r:id="rId60"/>
    <p:sldId id="336" r:id="rId61"/>
    <p:sldId id="367" r:id="rId62"/>
    <p:sldId id="317" r:id="rId63"/>
    <p:sldId id="368" r:id="rId64"/>
    <p:sldId id="316" r:id="rId65"/>
    <p:sldId id="369" r:id="rId66"/>
    <p:sldId id="406" r:id="rId67"/>
    <p:sldId id="407" r:id="rId68"/>
    <p:sldId id="408" r:id="rId69"/>
    <p:sldId id="409" r:id="rId70"/>
    <p:sldId id="320" r:id="rId71"/>
    <p:sldId id="370" r:id="rId72"/>
    <p:sldId id="410" r:id="rId73"/>
    <p:sldId id="411" r:id="rId74"/>
    <p:sldId id="319" r:id="rId75"/>
    <p:sldId id="372" r:id="rId76"/>
    <p:sldId id="412" r:id="rId77"/>
    <p:sldId id="413" r:id="rId78"/>
    <p:sldId id="331" r:id="rId79"/>
    <p:sldId id="374" r:id="rId80"/>
    <p:sldId id="398" r:id="rId81"/>
    <p:sldId id="399" r:id="rId82"/>
    <p:sldId id="418" r:id="rId83"/>
    <p:sldId id="419" r:id="rId84"/>
    <p:sldId id="388" r:id="rId85"/>
    <p:sldId id="389" r:id="rId86"/>
    <p:sldId id="313" r:id="rId87"/>
    <p:sldId id="375" r:id="rId88"/>
    <p:sldId id="394" r:id="rId89"/>
    <p:sldId id="395" r:id="rId90"/>
    <p:sldId id="314" r:id="rId91"/>
    <p:sldId id="376" r:id="rId92"/>
    <p:sldId id="327" r:id="rId93"/>
    <p:sldId id="378" r:id="rId9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>
        <p:scale>
          <a:sx n="74" d="100"/>
          <a:sy n="74" d="100"/>
        </p:scale>
        <p:origin x="-58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7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5" name="Group 68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15" name="Rectangle 3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16" name="Group 4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18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0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7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8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9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30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31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32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33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7" name="Line 34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8" name="Line 35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9" name="Line 36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0" name="Line 37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1" name="Line 38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2" name="Line 39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3" name="Line 40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4" name="Line 41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5" name="Line 42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6" name="Line 43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7" name="Line 44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8" name="Line 45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59" name="Line 46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0" name="Line 47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1" name="Line 48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2" name="Line 49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3" name="Line 50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" name="Line 51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5" name="Line 52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" name="Line 53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" name="Line 54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8" name="Line 55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17" name="Line 56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6" name="Group 76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11" name="Line 65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2" name="Line 63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3" name="Line 64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4" name="Arc 66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T0" fmla="*/ 76 w 43195"/>
                  <a:gd name="T1" fmla="*/ 0 h 43200"/>
                  <a:gd name="T2" fmla="*/ 0 w 43195"/>
                  <a:gd name="T3" fmla="*/ 80 h 43200"/>
                  <a:gd name="T4" fmla="*/ 78 w 43195"/>
                  <a:gd name="T5" fmla="*/ 79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7" name="Group 75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8" name="Line 67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" name="Line 68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" name="Arc 69"/>
              <p:cNvSpPr>
                <a:spLocks/>
              </p:cNvSpPr>
              <p:nvPr/>
            </p:nvSpPr>
            <p:spPr bwMode="ltGray">
              <a:xfrm rot="5400000">
                <a:off x="5097" y="3347"/>
                <a:ext cx="156" cy="157"/>
              </a:xfrm>
              <a:custGeom>
                <a:avLst/>
                <a:gdLst>
                  <a:gd name="T0" fmla="*/ 76 w 43195"/>
                  <a:gd name="T1" fmla="*/ 0 h 43200"/>
                  <a:gd name="T2" fmla="*/ 0 w 43195"/>
                  <a:gd name="T3" fmla="*/ 80 h 43200"/>
                  <a:gd name="T4" fmla="*/ 78 w 43195"/>
                  <a:gd name="T5" fmla="*/ 79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6201" name="Rectangle 5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202" name="Rectangle 5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9" name="Rectangle 7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" name="Rectangle 7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" name="Rectangle 7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F21E95-4C4B-4FF8-8581-7D500F8A19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920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E1915-A2EE-4EEC-9B63-6587AFCC57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543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C5F52-4EDD-4895-95EF-FE3D633C62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2363B0-6FB9-4106-B5C1-55D1B722B3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91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8E042D-56F8-4789-BCE0-37FDDA4161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339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E76144-A51C-4734-9F5F-5926559C6F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4770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D37492-D28E-4B19-804B-4D05222D6D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70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115D5-8789-44A5-B991-7C050C37FB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302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53E927-708C-4A83-B5DA-C002CBC4A2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428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026959-5885-45C1-8C33-91852621D7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652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F2B2D1-7244-40D6-97EB-19F391FB3D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761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032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039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070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1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2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3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4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5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6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7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8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79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0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1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2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3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4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5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6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7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8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89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0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91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40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041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2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3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4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5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6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7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8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49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0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1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2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3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4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5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6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7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8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59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0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1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2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3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4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5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6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7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8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069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33" name="Rectangle 57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34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035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036" name="Line 60"/>
              <p:cNvSpPr>
                <a:spLocks noChangeShapeType="1"/>
              </p:cNvSpPr>
              <p:nvPr/>
            </p:nvSpPr>
            <p:spPr bwMode="ltGray">
              <a:xfrm flipH="1">
                <a:off x="96" y="1038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7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038" name="Arc 62"/>
              <p:cNvSpPr>
                <a:spLocks/>
              </p:cNvSpPr>
              <p:nvPr/>
            </p:nvSpPr>
            <p:spPr bwMode="ltGray">
              <a:xfrm flipH="1">
                <a:off x="218" y="916"/>
                <a:ext cx="238" cy="240"/>
              </a:xfrm>
              <a:custGeom>
                <a:avLst/>
                <a:gdLst>
                  <a:gd name="T0" fmla="*/ 116 w 43195"/>
                  <a:gd name="T1" fmla="*/ 0 h 43200"/>
                  <a:gd name="T2" fmla="*/ 0 w 43195"/>
                  <a:gd name="T3" fmla="*/ 123 h 43200"/>
                  <a:gd name="T4" fmla="*/ 119 w 43195"/>
                  <a:gd name="T5" fmla="*/ 120 h 432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lnTo>
                      <a:pt x="21114" y="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027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92" name="Rectangle 6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3" name="Rectangle 6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4" name="Rectangle 7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A278D16-7AE5-4682-82B0-3C59FB4CB70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Farm Machinery (part 2)</a:t>
            </a:r>
          </a:p>
        </p:txBody>
      </p:sp>
      <p:sp>
        <p:nvSpPr>
          <p:cNvPr id="307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AO 125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Dri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6800"/>
            <a:ext cx="69342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Drill</a:t>
            </a:r>
            <a:br>
              <a:rPr lang="en-US" smtClean="0"/>
            </a:br>
            <a:r>
              <a:rPr lang="en-US" smtClean="0"/>
              <a:t>Planting equipment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pic>
        <p:nvPicPr>
          <p:cNvPr id="13315" name="Picture 4" descr="C:\My Documents\AO 120\machinery\Rotary Till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822450"/>
            <a:ext cx="6913563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Rotary Tiller</a:t>
            </a:r>
            <a:br>
              <a:rPr lang="en-US" smtClean="0"/>
            </a:br>
            <a:r>
              <a:rPr lang="en-US" sz="3200" smtClean="0"/>
              <a:t>Primary Tillage Implement</a:t>
            </a:r>
            <a:endParaRPr lang="en-US" smtClean="0"/>
          </a:p>
        </p:txBody>
      </p:sp>
      <p:pic>
        <p:nvPicPr>
          <p:cNvPr id="14339" name="Picture 4" descr="C:\My Documents\AO 120\machinery\Rotary Till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822450"/>
            <a:ext cx="6913563" cy="503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it?</a:t>
            </a:r>
            <a:br>
              <a:rPr lang="en-US" smtClean="0"/>
            </a:br>
            <a:r>
              <a:rPr lang="en-US" sz="3200" smtClean="0"/>
              <a:t>Category?</a:t>
            </a:r>
            <a:endParaRPr lang="en-US" smtClean="0"/>
          </a:p>
        </p:txBody>
      </p:sp>
      <p:sp>
        <p:nvSpPr>
          <p:cNvPr id="1536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096000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No-till drill</a:t>
            </a:r>
            <a:br>
              <a:rPr lang="en-US" smtClean="0"/>
            </a:br>
            <a:r>
              <a:rPr lang="en-US" sz="3200" smtClean="0"/>
              <a:t>Planting equipment</a:t>
            </a:r>
            <a:endParaRPr lang="en-US" smtClean="0"/>
          </a:p>
        </p:txBody>
      </p:sp>
      <p:sp>
        <p:nvSpPr>
          <p:cNvPr id="163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447800"/>
            <a:ext cx="6096000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pic>
        <p:nvPicPr>
          <p:cNvPr id="17411" name="Content Placeholder 3" descr="Ripper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9975" y="1447800"/>
            <a:ext cx="6702425" cy="3921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Ripper or Subsoiler</a:t>
            </a:r>
            <a:br>
              <a:rPr lang="en-US" smtClean="0"/>
            </a:br>
            <a:r>
              <a:rPr lang="en-US" sz="3200" smtClean="0"/>
              <a:t>Primary-tillage implement</a:t>
            </a:r>
          </a:p>
        </p:txBody>
      </p:sp>
      <p:pic>
        <p:nvPicPr>
          <p:cNvPr id="18435" name="Content Placeholder 3" descr="Ripper2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9975" y="1447800"/>
            <a:ext cx="6702425" cy="3921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</a:t>
            </a:r>
          </a:p>
        </p:txBody>
      </p:sp>
      <p:pic>
        <p:nvPicPr>
          <p:cNvPr id="19459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24000"/>
            <a:ext cx="61944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Aerial Sprayer (helicopter)</a:t>
            </a:r>
            <a:br>
              <a:rPr lang="en-US" smtClean="0"/>
            </a:br>
            <a:r>
              <a:rPr lang="en-US" sz="3200" smtClean="0"/>
              <a:t>Sprayer</a:t>
            </a:r>
          </a:p>
        </p:txBody>
      </p:sp>
      <p:pic>
        <p:nvPicPr>
          <p:cNvPr id="2048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24000"/>
            <a:ext cx="61944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sp>
        <p:nvSpPr>
          <p:cNvPr id="215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1508" name="Picture 4" descr="Field Cultivato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47800"/>
            <a:ext cx="6496050" cy="417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772400" cy="1143000"/>
          </a:xfrm>
        </p:spPr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pic>
        <p:nvPicPr>
          <p:cNvPr id="4099" name="Content Placeholder 3" descr="Aerial Sprayer Plan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76400"/>
            <a:ext cx="4684713" cy="3124200"/>
          </a:xfrm>
        </p:spPr>
      </p:pic>
      <p:pic>
        <p:nvPicPr>
          <p:cNvPr id="4100" name="Picture 4" descr="Aerial Sprayer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76400"/>
            <a:ext cx="41910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Field Cultivator</a:t>
            </a:r>
            <a:br>
              <a:rPr lang="en-US" smtClean="0"/>
            </a:br>
            <a:r>
              <a:rPr lang="en-US" sz="3200" smtClean="0"/>
              <a:t>Secondary</a:t>
            </a:r>
            <a:endParaRPr lang="en-US" smtClean="0"/>
          </a:p>
        </p:txBody>
      </p:sp>
      <p:sp>
        <p:nvSpPr>
          <p:cNvPr id="2253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2532" name="Picture 4" descr="Field Cultivator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47800"/>
            <a:ext cx="6496050" cy="417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z="3200" smtClean="0"/>
              <a:t>Category?</a:t>
            </a:r>
          </a:p>
        </p:txBody>
      </p:sp>
      <p:pic>
        <p:nvPicPr>
          <p:cNvPr id="23555" name="Picture 4" descr="C:\My Documents\AO 120\machinery\00003f1bhxmpsfr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699000" cy="46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066800"/>
            <a:ext cx="7772400" cy="1143000"/>
          </a:xfrm>
        </p:spPr>
        <p:txBody>
          <a:bodyPr/>
          <a:lstStyle/>
          <a:p>
            <a:r>
              <a:rPr lang="en-US" smtClean="0"/>
              <a:t>Ground Sprayer </a:t>
            </a:r>
            <a:br>
              <a:rPr lang="en-US" smtClean="0"/>
            </a:br>
            <a:r>
              <a:rPr lang="en-US" sz="3200" smtClean="0"/>
              <a:t>(Self Propelled)</a:t>
            </a:r>
            <a:r>
              <a:rPr lang="en-US" smtClean="0"/>
              <a:t/>
            </a:r>
            <a:br>
              <a:rPr lang="en-US" smtClean="0"/>
            </a:br>
            <a:r>
              <a:rPr lang="en-US" sz="3200" smtClean="0"/>
              <a:t>Sprayer</a:t>
            </a:r>
          </a:p>
        </p:txBody>
      </p:sp>
      <p:pic>
        <p:nvPicPr>
          <p:cNvPr id="24579" name="Picture 4" descr="C:\My Documents\AO 120\machinery\00003f1bhxmpsfr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0" y="0"/>
            <a:ext cx="4699000" cy="469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sp>
        <p:nvSpPr>
          <p:cNvPr id="256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5604" name="Picture 4" descr="C:\My Documents\AO 120\machinery\Rotary h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905000"/>
            <a:ext cx="5105400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Rotary Hoe</a:t>
            </a:r>
            <a:br>
              <a:rPr lang="en-US" smtClean="0"/>
            </a:br>
            <a:r>
              <a:rPr lang="en-US" sz="3200" smtClean="0"/>
              <a:t>Secondary-tillage implement</a:t>
            </a:r>
            <a:endParaRPr lang="en-US" smtClean="0"/>
          </a:p>
        </p:txBody>
      </p:sp>
      <p:sp>
        <p:nvSpPr>
          <p:cNvPr id="2662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6628" name="Picture 4" descr="C:\My Documents\AO 120\machinery\Rotary h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1905000"/>
            <a:ext cx="5105400" cy="348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51054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z="3200" smtClean="0"/>
              <a:t>Category?</a:t>
            </a:r>
          </a:p>
        </p:txBody>
      </p:sp>
      <p:pic>
        <p:nvPicPr>
          <p:cNvPr id="2765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219200"/>
            <a:ext cx="51308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51054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219200"/>
            <a:ext cx="51308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Wheel Rake</a:t>
            </a:r>
            <a:br>
              <a:rPr lang="en-US" smtClean="0"/>
            </a:br>
            <a:r>
              <a:rPr lang="en-US" sz="3200" smtClean="0"/>
              <a:t>Harvest equipment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sp>
        <p:nvSpPr>
          <p:cNvPr id="2969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29700" name="Picture 5" descr="Chisel Plo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447800"/>
            <a:ext cx="6188075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Chisel Plow</a:t>
            </a:r>
            <a:br>
              <a:rPr lang="en-US" smtClean="0"/>
            </a:br>
            <a:r>
              <a:rPr lang="en-US" sz="3200" smtClean="0"/>
              <a:t>Primary Tillage Implement</a:t>
            </a:r>
            <a:endParaRPr lang="en-US" smtClean="0"/>
          </a:p>
        </p:txBody>
      </p:sp>
      <p:sp>
        <p:nvSpPr>
          <p:cNvPr id="307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30724" name="Picture 5" descr="Chisel Plo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1447800"/>
            <a:ext cx="6188075" cy="456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219200"/>
            <a:ext cx="2971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143000"/>
            <a:ext cx="3505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32861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itle 1"/>
          <p:cNvSpPr>
            <a:spLocks noGrp="1"/>
          </p:cNvSpPr>
          <p:nvPr>
            <p:ph type="title"/>
          </p:nvPr>
        </p:nvSpPr>
        <p:spPr>
          <a:xfrm>
            <a:off x="228600" y="228600"/>
            <a:ext cx="8534400" cy="1143000"/>
          </a:xfrm>
        </p:spPr>
        <p:txBody>
          <a:bodyPr/>
          <a:lstStyle/>
          <a:p>
            <a:r>
              <a:rPr lang="en-US" smtClean="0"/>
              <a:t>Name each part of a chisel plow or field cultivator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 bwMode="auto">
          <a:xfrm>
            <a:off x="838200" y="4419600"/>
            <a:ext cx="228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defRPr/>
            </a:pPr>
            <a:endParaRPr lang="en-US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810000" y="4419600"/>
            <a:ext cx="1981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defRPr/>
            </a:pPr>
            <a:endParaRPr lang="en-US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6400800" y="4419600"/>
            <a:ext cx="2362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defRPr/>
            </a:pPr>
            <a:endParaRPr lang="en-US" sz="4400" kern="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772400" cy="1143000"/>
          </a:xfrm>
        </p:spPr>
        <p:txBody>
          <a:bodyPr/>
          <a:lstStyle/>
          <a:p>
            <a:r>
              <a:rPr lang="en-US" smtClean="0"/>
              <a:t>Aerial Sprayer (airplane)</a:t>
            </a:r>
            <a:br>
              <a:rPr lang="en-US" smtClean="0"/>
            </a:br>
            <a:r>
              <a:rPr lang="en-US" sz="3200" smtClean="0"/>
              <a:t>Sprayer</a:t>
            </a:r>
            <a:endParaRPr lang="en-US" smtClean="0"/>
          </a:p>
        </p:txBody>
      </p:sp>
      <p:pic>
        <p:nvPicPr>
          <p:cNvPr id="5123" name="Content Placeholder 3" descr="Aerial Sprayer Plan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76400"/>
            <a:ext cx="4684713" cy="3124200"/>
          </a:xfrm>
        </p:spPr>
      </p:pic>
      <p:pic>
        <p:nvPicPr>
          <p:cNvPr id="5124" name="Picture 4" descr="Aerial Sprayer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676400"/>
            <a:ext cx="419100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219200"/>
            <a:ext cx="2971800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1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143000"/>
            <a:ext cx="35052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3286125" cy="328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 bwMode="auto">
          <a:xfrm>
            <a:off x="838200" y="4419600"/>
            <a:ext cx="228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defRPr/>
            </a:pPr>
            <a:r>
              <a:rPr lang="en-US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Sweeps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3810000" y="4419600"/>
            <a:ext cx="1981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defRPr/>
            </a:pPr>
            <a:r>
              <a:rPr lang="en-US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Points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6400800" y="4419600"/>
            <a:ext cx="23622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defRPr/>
            </a:pPr>
            <a:r>
              <a:rPr lang="en-US" sz="4400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Shovels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4" descr="Dri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6800"/>
            <a:ext cx="69342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4" descr="Dri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6800"/>
            <a:ext cx="69342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Drill</a:t>
            </a:r>
            <a:br>
              <a:rPr lang="en-US" smtClean="0"/>
            </a:br>
            <a:r>
              <a:rPr lang="en-US" smtClean="0"/>
              <a:t>Planting equipment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pic>
        <p:nvPicPr>
          <p:cNvPr id="35843" name="Content Placeholder 4" descr="Springtooth harrow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00200" y="1447800"/>
            <a:ext cx="7162800" cy="4794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Spring-tooth Harrow</a:t>
            </a:r>
            <a:br>
              <a:rPr lang="en-US" smtClean="0"/>
            </a:br>
            <a:r>
              <a:rPr lang="en-US" sz="3200" smtClean="0"/>
              <a:t>Secondary-tillage implement</a:t>
            </a:r>
          </a:p>
        </p:txBody>
      </p:sp>
      <p:sp>
        <p:nvSpPr>
          <p:cNvPr id="36867" name="Content Placeholder 3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36868" name="Content Placeholder 4" descr="Springtooth harro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447800"/>
            <a:ext cx="7162800" cy="479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 descr="Tandem Di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95400"/>
            <a:ext cx="6477000" cy="476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4" descr="Tandem Di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371600"/>
            <a:ext cx="6477000" cy="476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Double Disk or Tandem Disk</a:t>
            </a:r>
            <a:br>
              <a:rPr lang="en-US" smtClean="0"/>
            </a:br>
            <a:r>
              <a:rPr lang="en-US" sz="3200" smtClean="0"/>
              <a:t>Primary-tillage implement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the machine, and the circled device</a:t>
            </a:r>
          </a:p>
        </p:txBody>
      </p:sp>
      <p:pic>
        <p:nvPicPr>
          <p:cNvPr id="39939" name="Picture 5" descr="C:\My Documents\AO 120\machinery\Double-disk Dri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6937375" cy="462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C:\My Documents\AO 120\machinery\Acre me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828800"/>
            <a:ext cx="135255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6" descr="C:\My Documents\AO 120\machinery\Double-dis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888" y="3810000"/>
            <a:ext cx="2170112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5334000" y="1447800"/>
            <a:ext cx="2590800" cy="2514600"/>
          </a:xfrm>
          <a:prstGeom prst="ellipse">
            <a:avLst/>
          </a:prstGeom>
          <a:noFill/>
          <a:ln w="28575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1524000" cy="1143000"/>
          </a:xfrm>
        </p:spPr>
        <p:txBody>
          <a:bodyPr/>
          <a:lstStyle/>
          <a:p>
            <a:pPr eaLnBrk="1" hangingPunct="1"/>
            <a:r>
              <a:rPr lang="en-US" smtClean="0"/>
              <a:t>Drill</a:t>
            </a:r>
          </a:p>
        </p:txBody>
      </p:sp>
      <p:pic>
        <p:nvPicPr>
          <p:cNvPr id="40963" name="Picture 5" descr="C:\My Documents\AO 120\machinery\Double-disk Dri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6937375" cy="462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4" name="Picture 4" descr="C:\My Documents\AO 120\machinery\Acre meter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828800"/>
            <a:ext cx="1352550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5" name="Picture 6" descr="C:\My Documents\AO 120\machinery\Double-disk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3888" y="3810000"/>
            <a:ext cx="2170112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5334000" y="1447800"/>
            <a:ext cx="2590800" cy="2514600"/>
          </a:xfrm>
          <a:prstGeom prst="ellipse">
            <a:avLst/>
          </a:prstGeom>
          <a:noFill/>
          <a:ln w="28575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5943600" y="0"/>
            <a:ext cx="152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>
              <a:defRPr/>
            </a:pPr>
            <a:r>
              <a:rPr lang="en-US" kern="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Acre Meter</a:t>
            </a:r>
          </a:p>
        </p:txBody>
      </p:sp>
      <p:sp>
        <p:nvSpPr>
          <p:cNvPr id="8" name="Bent Arrow 7"/>
          <p:cNvSpPr/>
          <p:nvPr/>
        </p:nvSpPr>
        <p:spPr bwMode="auto">
          <a:xfrm rot="7810141">
            <a:off x="7062788" y="681037"/>
            <a:ext cx="495300" cy="1165225"/>
          </a:xfrm>
          <a:prstGeom prst="ben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z="3200" smtClean="0"/>
              <a:t>Category?</a:t>
            </a:r>
          </a:p>
        </p:txBody>
      </p:sp>
      <p:pic>
        <p:nvPicPr>
          <p:cNvPr id="41987" name="Content Placeholder 3" descr="Orchard sprayer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371600"/>
            <a:ext cx="4114800" cy="2740025"/>
          </a:xfrm>
        </p:spPr>
      </p:pic>
      <p:pic>
        <p:nvPicPr>
          <p:cNvPr id="41988" name="Picture 5" descr="Orchard Sprayer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371600"/>
            <a:ext cx="4648200" cy="38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moldboard plo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9200"/>
            <a:ext cx="858837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Orchard Sprayer</a:t>
            </a:r>
            <a:br>
              <a:rPr lang="en-US" smtClean="0"/>
            </a:br>
            <a:r>
              <a:rPr lang="en-US" sz="3200" smtClean="0"/>
              <a:t>Sprayer</a:t>
            </a:r>
          </a:p>
        </p:txBody>
      </p:sp>
      <p:pic>
        <p:nvPicPr>
          <p:cNvPr id="43011" name="Content Placeholder 3" descr="Orchard sprayer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371600"/>
            <a:ext cx="4114800" cy="2740025"/>
          </a:xfrm>
        </p:spPr>
      </p:pic>
      <p:pic>
        <p:nvPicPr>
          <p:cNvPr id="43012" name="Picture 5" descr="Orchard Sprayer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371600"/>
            <a:ext cx="4648200" cy="38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Content Placeholder 3" descr="SpikeToothH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838200"/>
            <a:ext cx="7162800" cy="4810125"/>
          </a:xfrm>
        </p:spPr>
      </p:pic>
      <p:sp>
        <p:nvSpPr>
          <p:cNvPr id="4403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Spike-tooth Harrow</a:t>
            </a:r>
            <a:br>
              <a:rPr lang="en-US" smtClean="0"/>
            </a:br>
            <a:r>
              <a:rPr lang="en-US" sz="3200" smtClean="0"/>
              <a:t>Secondary-tillage implement</a:t>
            </a:r>
            <a:endParaRPr lang="en-US" smtClean="0"/>
          </a:p>
        </p:txBody>
      </p:sp>
      <p:pic>
        <p:nvPicPr>
          <p:cNvPr id="45059" name="Content Placeholder 3" descr="SpikeToothH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1447800"/>
            <a:ext cx="7162800" cy="48101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46083" name="Content Placeholder 3" descr="Notill drill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447800"/>
            <a:ext cx="7010400" cy="4740275"/>
          </a:xfr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No-till Drill</a:t>
            </a:r>
          </a:p>
        </p:txBody>
      </p:sp>
      <p:pic>
        <p:nvPicPr>
          <p:cNvPr id="47107" name="Content Placeholder 3" descr="Notill drill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447800"/>
            <a:ext cx="7010400" cy="4740275"/>
          </a:xfr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 6"/>
          <p:cNvGrpSpPr>
            <a:grpSpLocks/>
          </p:cNvGrpSpPr>
          <p:nvPr/>
        </p:nvGrpSpPr>
        <p:grpSpPr bwMode="auto">
          <a:xfrm>
            <a:off x="1371600" y="609600"/>
            <a:ext cx="9144000" cy="4735513"/>
            <a:chOff x="0" y="1752600"/>
            <a:chExt cx="9144000" cy="4735513"/>
          </a:xfrm>
        </p:grpSpPr>
        <p:pic>
          <p:nvPicPr>
            <p:cNvPr id="48132" name="Picture 4" descr="C:\My Documents\AO 120\machinery\Planter row crop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28800"/>
              <a:ext cx="9144000" cy="4659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133" name="Rectangle 4"/>
            <p:cNvSpPr>
              <a:spLocks noChangeArrowheads="1"/>
            </p:cNvSpPr>
            <p:nvPr/>
          </p:nvSpPr>
          <p:spPr bwMode="auto">
            <a:xfrm>
              <a:off x="1143000" y="1752600"/>
              <a:ext cx="8001000" cy="1219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8134" name="Rectangle 5"/>
            <p:cNvSpPr>
              <a:spLocks noChangeArrowheads="1"/>
            </p:cNvSpPr>
            <p:nvPr/>
          </p:nvSpPr>
          <p:spPr bwMode="auto">
            <a:xfrm>
              <a:off x="4953000" y="2895600"/>
              <a:ext cx="4191000" cy="1219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6"/>
          <p:cNvGrpSpPr>
            <a:grpSpLocks/>
          </p:cNvGrpSpPr>
          <p:nvPr/>
        </p:nvGrpSpPr>
        <p:grpSpPr bwMode="auto">
          <a:xfrm>
            <a:off x="1371600" y="609600"/>
            <a:ext cx="9144000" cy="4735513"/>
            <a:chOff x="0" y="1752600"/>
            <a:chExt cx="9144000" cy="4735513"/>
          </a:xfrm>
        </p:grpSpPr>
        <p:pic>
          <p:nvPicPr>
            <p:cNvPr id="49156" name="Picture 4" descr="C:\My Documents\AO 120\machinery\Planter row crop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828800"/>
              <a:ext cx="9144000" cy="46593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157" name="Rectangle 4"/>
            <p:cNvSpPr>
              <a:spLocks noChangeArrowheads="1"/>
            </p:cNvSpPr>
            <p:nvPr/>
          </p:nvSpPr>
          <p:spPr bwMode="auto">
            <a:xfrm>
              <a:off x="1143000" y="1752600"/>
              <a:ext cx="8001000" cy="1219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  <p:sp>
          <p:nvSpPr>
            <p:cNvPr id="49158" name="Rectangle 5"/>
            <p:cNvSpPr>
              <a:spLocks noChangeArrowheads="1"/>
            </p:cNvSpPr>
            <p:nvPr/>
          </p:nvSpPr>
          <p:spPr bwMode="auto">
            <a:xfrm>
              <a:off x="4953000" y="2895600"/>
              <a:ext cx="4191000" cy="1219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/>
            <a:lstStyle/>
            <a:p>
              <a:endParaRPr lang="en-US"/>
            </a:p>
          </p:txBody>
        </p:sp>
      </p:grp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Row-crop Planter</a:t>
            </a:r>
            <a:br>
              <a:rPr lang="en-US" smtClean="0"/>
            </a:br>
            <a:r>
              <a:rPr lang="en-US" sz="3200" smtClean="0"/>
              <a:t>Planting equipment</a:t>
            </a:r>
            <a:endParaRPr lang="en-US" smtClean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C:\My Documents\AO 120\machinery\Dropbox see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458200" cy="509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4" descr="C:\My Documents\AO 120\machinery\Dropbox seed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458200" cy="509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Drop-box Seeder</a:t>
            </a:r>
            <a:br>
              <a:rPr lang="en-US" smtClean="0"/>
            </a:br>
            <a:r>
              <a:rPr lang="en-US" sz="3200" smtClean="0"/>
              <a:t>Planting implement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pic>
        <p:nvPicPr>
          <p:cNvPr id="52227" name="Content Placeholder 3" descr="Planter precisi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1371600"/>
            <a:ext cx="5638800" cy="41259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moldboard plo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19200"/>
            <a:ext cx="858837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1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Moldboard Plow</a:t>
            </a:r>
            <a:br>
              <a:rPr lang="en-US" smtClean="0"/>
            </a:br>
            <a:r>
              <a:rPr lang="en-US" sz="2800" smtClean="0"/>
              <a:t>Primary-tillage implement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Precision Planter</a:t>
            </a:r>
            <a:br>
              <a:rPr lang="en-US" smtClean="0"/>
            </a:br>
            <a:r>
              <a:rPr lang="en-US" sz="3200" smtClean="0"/>
              <a:t>Planting equipment</a:t>
            </a:r>
          </a:p>
        </p:txBody>
      </p:sp>
      <p:pic>
        <p:nvPicPr>
          <p:cNvPr id="53251" name="Content Placeholder 3" descr="Planter precisio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1371600"/>
            <a:ext cx="5638800" cy="412591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pic>
        <p:nvPicPr>
          <p:cNvPr id="54275" name="Content Placeholder 3" descr="Transplanter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47800"/>
            <a:ext cx="4367213" cy="2438400"/>
          </a:xfrm>
        </p:spPr>
      </p:pic>
      <p:pic>
        <p:nvPicPr>
          <p:cNvPr id="54276" name="Picture 4" descr="Transplant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24000"/>
            <a:ext cx="3048000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Transplanter</a:t>
            </a:r>
            <a:br>
              <a:rPr lang="en-US" smtClean="0"/>
            </a:br>
            <a:r>
              <a:rPr lang="en-US" sz="3200" smtClean="0"/>
              <a:t>Planting equipment</a:t>
            </a:r>
          </a:p>
        </p:txBody>
      </p:sp>
      <p:pic>
        <p:nvPicPr>
          <p:cNvPr id="55299" name="Content Placeholder 3" descr="Transplanter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47800"/>
            <a:ext cx="4367213" cy="2438400"/>
          </a:xfrm>
        </p:spPr>
      </p:pic>
      <p:pic>
        <p:nvPicPr>
          <p:cNvPr id="55300" name="Picture 4" descr="Transplant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24000"/>
            <a:ext cx="3048000" cy="2078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6" descr="C:\My Documents\AO 120\machinery\combin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0"/>
            <a:ext cx="62103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6" descr="C:\My Documents\AO 120\machinery\combin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0"/>
            <a:ext cx="5791200" cy="511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7772400" cy="1143000"/>
          </a:xfrm>
        </p:spPr>
        <p:txBody>
          <a:bodyPr/>
          <a:lstStyle/>
          <a:p>
            <a:r>
              <a:rPr lang="en-US" smtClean="0"/>
              <a:t>Combine</a:t>
            </a:r>
            <a:br>
              <a:rPr lang="en-US" smtClean="0"/>
            </a:br>
            <a:r>
              <a:rPr lang="en-US" sz="3200" smtClean="0"/>
              <a:t>Harvest equipment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6" descr="C:\My Documents\AO 120\machinery\combin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0"/>
            <a:ext cx="5791200" cy="511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581400" cy="1600200"/>
          </a:xfrm>
        </p:spPr>
        <p:txBody>
          <a:bodyPr/>
          <a:lstStyle/>
          <a:p>
            <a:r>
              <a:rPr lang="en-US" sz="3200" smtClean="0"/>
              <a:t>What two operations does it combine?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6" descr="C:\My Documents\AO 120\machinery\combine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0"/>
            <a:ext cx="5791200" cy="511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3352800" cy="1524000"/>
          </a:xfrm>
        </p:spPr>
        <p:txBody>
          <a:bodyPr/>
          <a:lstStyle/>
          <a:p>
            <a:r>
              <a:rPr lang="en-US" sz="3200" smtClean="0"/>
              <a:t>It combines reaping and threshing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1143000"/>
          </a:xfrm>
        </p:spPr>
        <p:txBody>
          <a:bodyPr/>
          <a:lstStyle/>
          <a:p>
            <a:r>
              <a:rPr lang="en-US" smtClean="0"/>
              <a:t>Name the implement (two names)?</a:t>
            </a:r>
            <a:br>
              <a:rPr lang="en-US" smtClean="0"/>
            </a:br>
            <a:r>
              <a:rPr lang="en-US" smtClean="0"/>
              <a:t>Name the row of plant material?</a:t>
            </a:r>
          </a:p>
        </p:txBody>
      </p:sp>
      <p:sp>
        <p:nvSpPr>
          <p:cNvPr id="604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60420" name="Picture 4" descr="C:\My Documents\AO 120\machinery\Windrow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600"/>
            <a:ext cx="6858000" cy="500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/>
          <p:cNvSpPr>
            <a:spLocks noChangeArrowheads="1"/>
          </p:cNvSpPr>
          <p:nvPr/>
        </p:nvSpPr>
        <p:spPr bwMode="auto">
          <a:xfrm rot="3198394">
            <a:off x="1323975" y="4541838"/>
            <a:ext cx="1981200" cy="685800"/>
          </a:xfrm>
          <a:prstGeom prst="rightArrow">
            <a:avLst>
              <a:gd name="adj1" fmla="val 50000"/>
              <a:gd name="adj2" fmla="val 4999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Windrower or Swather</a:t>
            </a:r>
          </a:p>
        </p:txBody>
      </p:sp>
      <p:sp>
        <p:nvSpPr>
          <p:cNvPr id="614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61444" name="Picture 4" descr="C:\My Documents\AO 120\machinery\Windrow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371600"/>
            <a:ext cx="6858000" cy="500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Arrow 4"/>
          <p:cNvSpPr>
            <a:spLocks noChangeArrowheads="1"/>
          </p:cNvSpPr>
          <p:nvPr/>
        </p:nvSpPr>
        <p:spPr bwMode="auto">
          <a:xfrm rot="3198394">
            <a:off x="1323975" y="4541838"/>
            <a:ext cx="1981200" cy="685800"/>
          </a:xfrm>
          <a:prstGeom prst="rightArrow">
            <a:avLst>
              <a:gd name="adj1" fmla="val 50000"/>
              <a:gd name="adj2" fmla="val 49994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143000" y="3429000"/>
            <a:ext cx="2286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eaLnBrk="0" hangingPunct="0">
              <a:defRPr/>
            </a:pPr>
            <a:r>
              <a:rPr lang="en-US" sz="3200" kern="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Windrow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8229600" cy="1143000"/>
          </a:xfrm>
        </p:spPr>
        <p:txBody>
          <a:bodyPr/>
          <a:lstStyle/>
          <a:p>
            <a:r>
              <a:rPr lang="en-US" smtClean="0"/>
              <a:t>Swath:</a:t>
            </a:r>
            <a:br>
              <a:rPr lang="en-US" smtClean="0"/>
            </a:br>
            <a:r>
              <a:rPr lang="en-US" smtClean="0"/>
              <a:t>The width that the machine cuts</a:t>
            </a:r>
          </a:p>
        </p:txBody>
      </p:sp>
      <p:sp>
        <p:nvSpPr>
          <p:cNvPr id="62467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624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8062913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Moldboard Plow (cont) </a:t>
            </a:r>
            <a:br>
              <a:rPr lang="en-US" smtClean="0"/>
            </a:br>
            <a:r>
              <a:rPr lang="en-US" smtClean="0"/>
              <a:t>Know what a </a:t>
            </a:r>
            <a:r>
              <a:rPr lang="en-US" u="sng" smtClean="0"/>
              <a:t>Back Furrow</a:t>
            </a:r>
            <a:r>
              <a:rPr lang="en-US" smtClean="0"/>
              <a:t> is</a:t>
            </a:r>
          </a:p>
        </p:txBody>
      </p:sp>
      <p:pic>
        <p:nvPicPr>
          <p:cNvPr id="8195" name="Content Placeholder 3" descr="Dead Furrow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200" y="1371600"/>
            <a:ext cx="6858000" cy="3962400"/>
          </a:xfrm>
        </p:spPr>
      </p:pic>
      <p:sp>
        <p:nvSpPr>
          <p:cNvPr id="8196" name="Oval 4"/>
          <p:cNvSpPr>
            <a:spLocks noChangeArrowheads="1"/>
          </p:cNvSpPr>
          <p:nvPr/>
        </p:nvSpPr>
        <p:spPr bwMode="auto">
          <a:xfrm>
            <a:off x="1219200" y="4114800"/>
            <a:ext cx="3048000" cy="1295400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82042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34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Part of a windrower?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82042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Windrower: Conditioner</a:t>
            </a:r>
          </a:p>
        </p:txBody>
      </p:sp>
      <p:sp>
        <p:nvSpPr>
          <p:cNvPr id="3" name="Content Placeholder 2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>
          <a:xfrm>
            <a:off x="762000" y="1295400"/>
            <a:ext cx="7772400" cy="4114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mtClean="0"/>
              <a:t>Opposing rollers crimp the stems so they dry faster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pic>
        <p:nvPicPr>
          <p:cNvPr id="65539" name="Picture 4" descr="C:\My Documents\AO 120\machinery\Sicklebar mow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76400"/>
            <a:ext cx="5943600" cy="456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Sickle-bar Mower</a:t>
            </a:r>
            <a:br>
              <a:rPr lang="en-US" smtClean="0"/>
            </a:br>
            <a:r>
              <a:rPr lang="en-US" sz="3200" smtClean="0"/>
              <a:t>Harvest equipment</a:t>
            </a:r>
          </a:p>
        </p:txBody>
      </p:sp>
      <p:pic>
        <p:nvPicPr>
          <p:cNvPr id="66563" name="Picture 4" descr="C:\My Documents\AO 120\machinery\Sicklebar mow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676400"/>
            <a:ext cx="5943600" cy="456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pic>
        <p:nvPicPr>
          <p:cNvPr id="6758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770413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Rotary Mower</a:t>
            </a:r>
            <a:br>
              <a:rPr lang="en-US" smtClean="0"/>
            </a:br>
            <a:r>
              <a:rPr lang="en-US" sz="3200" smtClean="0"/>
              <a:t>Harvest Equipment</a:t>
            </a:r>
            <a:endParaRPr lang="en-US" smtClean="0"/>
          </a:p>
        </p:txBody>
      </p:sp>
      <p:sp>
        <p:nvSpPr>
          <p:cNvPr id="6861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6861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524000"/>
            <a:ext cx="7704138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the machine?</a:t>
            </a:r>
            <a:br>
              <a:rPr lang="en-US" smtClean="0"/>
            </a:br>
            <a:r>
              <a:rPr lang="en-US" smtClean="0"/>
              <a:t>What is one of these called?</a:t>
            </a:r>
          </a:p>
        </p:txBody>
      </p:sp>
      <p:pic>
        <p:nvPicPr>
          <p:cNvPr id="69635" name="Picture 2" descr="Moldboard Plow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47800"/>
            <a:ext cx="5715000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4191000" y="3581400"/>
            <a:ext cx="990600" cy="1143000"/>
          </a:xfrm>
          <a:prstGeom prst="ellipse">
            <a:avLst/>
          </a:prstGeom>
          <a:noFill/>
          <a:ln w="28575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Moldboard Plow</a:t>
            </a:r>
            <a:br>
              <a:rPr lang="en-US" smtClean="0"/>
            </a:br>
            <a:r>
              <a:rPr lang="en-US" smtClean="0"/>
              <a:t>Plow share</a:t>
            </a:r>
          </a:p>
        </p:txBody>
      </p:sp>
      <p:pic>
        <p:nvPicPr>
          <p:cNvPr id="70659" name="Picture 2" descr="Moldboard Plow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447800"/>
            <a:ext cx="5715000" cy="427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>
            <a:spLocks noChangeArrowheads="1"/>
          </p:cNvSpPr>
          <p:nvPr/>
        </p:nvSpPr>
        <p:spPr bwMode="auto">
          <a:xfrm>
            <a:off x="4191000" y="3581400"/>
            <a:ext cx="990600" cy="1143000"/>
          </a:xfrm>
          <a:prstGeom prst="ellipse">
            <a:avLst/>
          </a:prstGeom>
          <a:noFill/>
          <a:ln w="28575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762000"/>
          </a:xfrm>
        </p:spPr>
        <p:txBody>
          <a:bodyPr/>
          <a:lstStyle/>
          <a:p>
            <a:pPr eaLnBrk="1" hangingPunct="1"/>
            <a:r>
              <a:rPr lang="en-US" smtClean="0"/>
              <a:t>The ditch is called what?</a:t>
            </a:r>
            <a:endParaRPr lang="en-US" u="sng" smtClean="0"/>
          </a:p>
        </p:txBody>
      </p:sp>
      <p:sp>
        <p:nvSpPr>
          <p:cNvPr id="716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0" y="4495800"/>
            <a:ext cx="5410200" cy="914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The next round fills in the</a:t>
            </a:r>
          </a:p>
        </p:txBody>
      </p:sp>
      <p:pic>
        <p:nvPicPr>
          <p:cNvPr id="71684" name="Picture 4" descr="Dead Furrow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5257800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5" name="Down Arrow 5"/>
          <p:cNvSpPr>
            <a:spLocks noChangeArrowheads="1"/>
          </p:cNvSpPr>
          <p:nvPr/>
        </p:nvSpPr>
        <p:spPr bwMode="auto">
          <a:xfrm rot="-4408708">
            <a:off x="1296988" y="3327400"/>
            <a:ext cx="685800" cy="990600"/>
          </a:xfrm>
          <a:prstGeom prst="downArrow">
            <a:avLst>
              <a:gd name="adj1" fmla="val 50000"/>
              <a:gd name="adj2" fmla="val 5000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pic>
        <p:nvPicPr>
          <p:cNvPr id="71686" name="Picture 6" descr="DeadFurrow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762000"/>
            <a:ext cx="3810000" cy="539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7" name="Down Arrow 8"/>
          <p:cNvSpPr>
            <a:spLocks noChangeArrowheads="1"/>
          </p:cNvSpPr>
          <p:nvPr/>
        </p:nvSpPr>
        <p:spPr bwMode="auto">
          <a:xfrm rot="-5429463">
            <a:off x="4595813" y="3421063"/>
            <a:ext cx="319087" cy="3411537"/>
          </a:xfrm>
          <a:prstGeom prst="downArrow">
            <a:avLst>
              <a:gd name="adj1" fmla="val 50000"/>
              <a:gd name="adj2" fmla="val 4999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762000"/>
          </a:xfrm>
        </p:spPr>
        <p:txBody>
          <a:bodyPr/>
          <a:lstStyle/>
          <a:p>
            <a:pPr eaLnBrk="1" hangingPunct="1"/>
            <a:r>
              <a:rPr lang="en-US" smtClean="0"/>
              <a:t>Moldboard Plow, </a:t>
            </a:r>
            <a:r>
              <a:rPr lang="en-US" u="sng" smtClean="0"/>
              <a:t>Dead Furrow</a:t>
            </a:r>
          </a:p>
        </p:txBody>
      </p:sp>
      <p:sp>
        <p:nvSpPr>
          <p:cNvPr id="7270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0" y="4495800"/>
            <a:ext cx="5410200" cy="9144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mtClean="0"/>
              <a:t>The next round fills in the Dead Furrow</a:t>
            </a:r>
          </a:p>
        </p:txBody>
      </p:sp>
      <p:pic>
        <p:nvPicPr>
          <p:cNvPr id="72708" name="Picture 4" descr="Dead Furrow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2000"/>
            <a:ext cx="5257800" cy="371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9" name="Down Arrow 5"/>
          <p:cNvSpPr>
            <a:spLocks noChangeArrowheads="1"/>
          </p:cNvSpPr>
          <p:nvPr/>
        </p:nvSpPr>
        <p:spPr bwMode="auto">
          <a:xfrm rot="-4408708">
            <a:off x="1296988" y="3327400"/>
            <a:ext cx="685800" cy="990600"/>
          </a:xfrm>
          <a:prstGeom prst="downArrow">
            <a:avLst>
              <a:gd name="adj1" fmla="val 50000"/>
              <a:gd name="adj2" fmla="val 50001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pic>
        <p:nvPicPr>
          <p:cNvPr id="72710" name="Picture 6" descr="DeadFurrow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762000"/>
            <a:ext cx="3810000" cy="539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11" name="Down Arrow 8"/>
          <p:cNvSpPr>
            <a:spLocks noChangeArrowheads="1"/>
          </p:cNvSpPr>
          <p:nvPr/>
        </p:nvSpPr>
        <p:spPr bwMode="auto">
          <a:xfrm rot="-5429463">
            <a:off x="4595813" y="3421063"/>
            <a:ext cx="319087" cy="3411537"/>
          </a:xfrm>
          <a:prstGeom prst="downArrow">
            <a:avLst>
              <a:gd name="adj1" fmla="val 50000"/>
              <a:gd name="adj2" fmla="val 49993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Type of disk?</a:t>
            </a:r>
          </a:p>
        </p:txBody>
      </p:sp>
      <p:pic>
        <p:nvPicPr>
          <p:cNvPr id="9219" name="Picture 4" descr="C:\My Documents\AO 120\machinery\Disk stubb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4000"/>
            <a:ext cx="5353050" cy="344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pic>
        <p:nvPicPr>
          <p:cNvPr id="73731" name="Content Placeholder 3" descr="Reel-Mowe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1447800"/>
            <a:ext cx="6934200" cy="5200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Reel Mower</a:t>
            </a:r>
            <a:br>
              <a:rPr lang="en-US" smtClean="0"/>
            </a:br>
            <a:r>
              <a:rPr lang="en-US" sz="3200" smtClean="0"/>
              <a:t>Harvest Equipment</a:t>
            </a:r>
            <a:endParaRPr lang="en-US" smtClean="0"/>
          </a:p>
        </p:txBody>
      </p:sp>
      <p:pic>
        <p:nvPicPr>
          <p:cNvPr id="74755" name="Content Placeholder 3" descr="Reel-Mowe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1447800"/>
            <a:ext cx="6934200" cy="52006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pic>
        <p:nvPicPr>
          <p:cNvPr id="75779" name="Picture 4" descr="C:\My Documents\AO 120\machinery\Ring Roll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8" y="2057400"/>
            <a:ext cx="8285162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Ring roller</a:t>
            </a:r>
            <a:br>
              <a:rPr lang="en-US" smtClean="0"/>
            </a:br>
            <a:r>
              <a:rPr lang="en-US" sz="3200" smtClean="0"/>
              <a:t>Secondary-tillage implement</a:t>
            </a:r>
            <a:endParaRPr lang="en-US" smtClean="0"/>
          </a:p>
        </p:txBody>
      </p:sp>
      <p:pic>
        <p:nvPicPr>
          <p:cNvPr id="76803" name="Picture 4" descr="C:\My Documents\AO 120\machinery\Ring Roll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838" y="2057400"/>
            <a:ext cx="8285162" cy="319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pic>
        <p:nvPicPr>
          <p:cNvPr id="77827" name="Picture 4" descr="C:\My Documents\AO 120\machinery\Side-delivery Ra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52600"/>
            <a:ext cx="81534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8" name="Text Box 5"/>
          <p:cNvSpPr txBox="1">
            <a:spLocks noChangeArrowheads="1"/>
          </p:cNvSpPr>
          <p:nvPr/>
        </p:nvSpPr>
        <p:spPr bwMode="auto">
          <a:xfrm>
            <a:off x="1447800" y="5867400"/>
            <a:ext cx="419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Note the Windrow</a:t>
            </a:r>
          </a:p>
        </p:txBody>
      </p:sp>
      <p:sp>
        <p:nvSpPr>
          <p:cNvPr id="77829" name="Line 6"/>
          <p:cNvSpPr>
            <a:spLocks noChangeShapeType="1"/>
          </p:cNvSpPr>
          <p:nvPr/>
        </p:nvSpPr>
        <p:spPr bwMode="auto">
          <a:xfrm flipH="1" flipV="1">
            <a:off x="1066800" y="4114800"/>
            <a:ext cx="457200" cy="175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7772400" cy="1143000"/>
          </a:xfrm>
        </p:spPr>
        <p:txBody>
          <a:bodyPr/>
          <a:lstStyle/>
          <a:p>
            <a:r>
              <a:rPr lang="en-US" smtClean="0"/>
              <a:t>Side-delivery Rake</a:t>
            </a:r>
            <a:br>
              <a:rPr lang="en-US" smtClean="0"/>
            </a:br>
            <a:r>
              <a:rPr lang="en-US" sz="3200" smtClean="0"/>
              <a:t>Harvest equipment</a:t>
            </a:r>
          </a:p>
        </p:txBody>
      </p:sp>
      <p:pic>
        <p:nvPicPr>
          <p:cNvPr id="78851" name="Picture 4" descr="C:\My Documents\AO 120\machinery\Side-delivery Ra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752600"/>
            <a:ext cx="8153400" cy="384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2" name="Text Box 5"/>
          <p:cNvSpPr txBox="1">
            <a:spLocks noChangeArrowheads="1"/>
          </p:cNvSpPr>
          <p:nvPr/>
        </p:nvSpPr>
        <p:spPr bwMode="auto">
          <a:xfrm>
            <a:off x="1447800" y="5867400"/>
            <a:ext cx="419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Note the Windrow</a:t>
            </a:r>
          </a:p>
        </p:txBody>
      </p:sp>
      <p:sp>
        <p:nvSpPr>
          <p:cNvPr id="78853" name="Line 6"/>
          <p:cNvSpPr>
            <a:spLocks noChangeShapeType="1"/>
          </p:cNvSpPr>
          <p:nvPr/>
        </p:nvSpPr>
        <p:spPr bwMode="auto">
          <a:xfrm flipH="1" flipV="1">
            <a:off x="1066800" y="4114800"/>
            <a:ext cx="457200" cy="1752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pic>
        <p:nvPicPr>
          <p:cNvPr id="79875" name="Picture 4" descr="C:\My Documents\AO 120\machinery\Rowcrop Plan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76400"/>
            <a:ext cx="6264275" cy="439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Row-crop Planter</a:t>
            </a:r>
            <a:br>
              <a:rPr lang="en-US" smtClean="0"/>
            </a:br>
            <a:r>
              <a:rPr lang="en-US" sz="3200" smtClean="0"/>
              <a:t>Planting equipment</a:t>
            </a:r>
            <a:endParaRPr lang="en-US" smtClean="0"/>
          </a:p>
        </p:txBody>
      </p:sp>
      <p:pic>
        <p:nvPicPr>
          <p:cNvPr id="80899" name="Picture 4" descr="C:\My Documents\AO 120\machinery\Rowcrop Plan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76400"/>
            <a:ext cx="6264275" cy="439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143000"/>
            <a:ext cx="50292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23" name="Content Placeholder 3" descr="Tedder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371600"/>
            <a:ext cx="4724400" cy="3538538"/>
          </a:xfrm>
        </p:spPr>
      </p:pic>
      <p:sp>
        <p:nvSpPr>
          <p:cNvPr id="8192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Tedder</a:t>
            </a:r>
            <a:br>
              <a:rPr lang="en-US" smtClean="0"/>
            </a:br>
            <a:r>
              <a:rPr lang="en-US" sz="3200" smtClean="0"/>
              <a:t>Harvest Equipment</a:t>
            </a:r>
            <a:endParaRPr lang="en-US" smtClean="0"/>
          </a:p>
        </p:txBody>
      </p:sp>
      <p:sp>
        <p:nvSpPr>
          <p:cNvPr id="82947" name="Content Placeholder 3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29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143000"/>
            <a:ext cx="5029200" cy="377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949" name="Content Placeholder 3" descr="Tedd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4724400" cy="353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Stubble Disk</a:t>
            </a:r>
          </a:p>
        </p:txBody>
      </p:sp>
      <p:pic>
        <p:nvPicPr>
          <p:cNvPr id="10243" name="Picture 4" descr="C:\My Documents\AO 120\machinery\Disk stubb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524000"/>
            <a:ext cx="5353050" cy="344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sp>
        <p:nvSpPr>
          <p:cNvPr id="839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3972" name="Picture 4" descr="Spring tine harro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24000"/>
            <a:ext cx="6629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smtClean="0"/>
              <a:t>Spring-tine Harrow</a:t>
            </a:r>
            <a:br>
              <a:rPr lang="en-US" smtClean="0"/>
            </a:br>
            <a:r>
              <a:rPr lang="en-US" sz="3200" smtClean="0"/>
              <a:t>Secondary-tillage implement</a:t>
            </a:r>
            <a:endParaRPr lang="en-US" smtClean="0"/>
          </a:p>
        </p:txBody>
      </p:sp>
      <p:sp>
        <p:nvSpPr>
          <p:cNvPr id="849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4996" name="Picture 4" descr="Spring tine harro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524000"/>
            <a:ext cx="66294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sp>
        <p:nvSpPr>
          <p:cNvPr id="86019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6020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6021" name="Picture 5" descr="C:\My Documents\AO 120\machinery\Flail Mowe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4495800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Flail Mower</a:t>
            </a:r>
            <a:br>
              <a:rPr lang="en-US" smtClean="0"/>
            </a:br>
            <a:r>
              <a:rPr lang="en-US" sz="3200" smtClean="0"/>
              <a:t>Harvest equipment</a:t>
            </a:r>
          </a:p>
        </p:txBody>
      </p:sp>
      <p:sp>
        <p:nvSpPr>
          <p:cNvPr id="870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8704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6096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7045" name="Picture 5" descr="C:\My Documents\AO 120\machinery\Flail Mowe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057400"/>
            <a:ext cx="4495800" cy="302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sp>
        <p:nvSpPr>
          <p:cNvPr id="8806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8068" name="Picture 4" descr="Offest di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8229600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Offset Disk</a:t>
            </a:r>
            <a:br>
              <a:rPr lang="en-US" smtClean="0"/>
            </a:br>
            <a:r>
              <a:rPr lang="en-US" sz="3200" smtClean="0"/>
              <a:t>Primary-tillage implement</a:t>
            </a:r>
          </a:p>
        </p:txBody>
      </p:sp>
      <p:sp>
        <p:nvSpPr>
          <p:cNvPr id="890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89092" name="Picture 4" descr="Offest disk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371600"/>
            <a:ext cx="8229600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95400"/>
            <a:ext cx="5715000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z="3200" smtClean="0"/>
              <a:t>Category?</a:t>
            </a: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95400"/>
            <a:ext cx="5715000" cy="482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Round Baler</a:t>
            </a:r>
            <a:br>
              <a:rPr lang="en-US" smtClean="0"/>
            </a:br>
            <a:r>
              <a:rPr lang="en-US" sz="3200" smtClean="0"/>
              <a:t>Harvest equipment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5" descr="C:\My Documents\AO 120\machinery\Rippe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52400"/>
            <a:ext cx="3581400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 (two names)?</a:t>
            </a:r>
            <a:br>
              <a:rPr lang="en-US" smtClean="0"/>
            </a:br>
            <a:r>
              <a:rPr lang="en-US" smtClean="0"/>
              <a:t>Category?</a:t>
            </a:r>
          </a:p>
        </p:txBody>
      </p:sp>
      <p:pic>
        <p:nvPicPr>
          <p:cNvPr id="92164" name="Picture 5" descr="subsoil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676910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5" descr="C:\My Documents\AO 120\machinery\Rippe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52400"/>
            <a:ext cx="3581400" cy="324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Ripper or Subsoiler</a:t>
            </a:r>
            <a:br>
              <a:rPr lang="en-US" smtClean="0"/>
            </a:br>
            <a:r>
              <a:rPr lang="en-US" sz="3200" smtClean="0"/>
              <a:t>Primary-tillage implement</a:t>
            </a:r>
          </a:p>
        </p:txBody>
      </p:sp>
      <p:pic>
        <p:nvPicPr>
          <p:cNvPr id="93188" name="Picture 5" descr="subsoil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6769100" cy="506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Dril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1066800"/>
            <a:ext cx="6934200" cy="520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Name it?</a:t>
            </a:r>
            <a:br>
              <a:rPr lang="en-US" smtClean="0"/>
            </a:br>
            <a:r>
              <a:rPr lang="en-US" smtClean="0"/>
              <a:t>Category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z="3200" smtClean="0"/>
              <a:t>Category?</a:t>
            </a:r>
          </a:p>
        </p:txBody>
      </p:sp>
      <p:pic>
        <p:nvPicPr>
          <p:cNvPr id="94211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66675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Square Baler</a:t>
            </a:r>
            <a:br>
              <a:rPr lang="en-US" smtClean="0"/>
            </a:br>
            <a:r>
              <a:rPr lang="en-US" sz="3200" smtClean="0"/>
              <a:t>Harvest equipment</a:t>
            </a:r>
          </a:p>
        </p:txBody>
      </p:sp>
      <p:pic>
        <p:nvPicPr>
          <p:cNvPr id="95235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66675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Name it?</a:t>
            </a:r>
            <a:br>
              <a:rPr lang="en-US" smtClean="0"/>
            </a:br>
            <a:r>
              <a:rPr lang="en-US" sz="3200" smtClean="0"/>
              <a:t>Category?</a:t>
            </a:r>
            <a:endParaRPr lang="en-US" smtClean="0"/>
          </a:p>
        </p:txBody>
      </p:sp>
      <p:pic>
        <p:nvPicPr>
          <p:cNvPr id="96259" name="Content Placeholder 3" descr="Sprayer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47800"/>
            <a:ext cx="4572000" cy="3065463"/>
          </a:xfrm>
        </p:spPr>
      </p:pic>
      <p:pic>
        <p:nvPicPr>
          <p:cNvPr id="962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Ground Sprayer</a:t>
            </a:r>
            <a:br>
              <a:rPr lang="en-US" smtClean="0"/>
            </a:br>
            <a:r>
              <a:rPr lang="en-US" sz="3200" smtClean="0"/>
              <a:t>Sprayer</a:t>
            </a:r>
            <a:endParaRPr lang="en-US" smtClean="0"/>
          </a:p>
        </p:txBody>
      </p:sp>
      <p:sp>
        <p:nvSpPr>
          <p:cNvPr id="97283" name="Content Placeholder 3" descr="Rectangle: Click to edit Master text styles&#10;Second level&#10;Third level&#10;Fourth level&#10;Fifth level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mtClean="0"/>
          </a:p>
        </p:txBody>
      </p:sp>
      <p:pic>
        <p:nvPicPr>
          <p:cNvPr id="97284" name="Content Placeholder 3" descr="Spray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4572000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716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lueprint">
  <a:themeElements>
    <a:clrScheme name="Blueprint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Blueprin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Blueprint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ueprint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ueprint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Designs\Blueprint.pot</Template>
  <TotalTime>598</TotalTime>
  <Words>313</Words>
  <Application>Microsoft Office PowerPoint</Application>
  <PresentationFormat>On-screen Show (4:3)</PresentationFormat>
  <Paragraphs>102</Paragraphs>
  <Slides>93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93</vt:i4>
      </vt:variant>
    </vt:vector>
  </HeadingPairs>
  <TitlesOfParts>
    <vt:vector size="98" baseType="lpstr">
      <vt:lpstr>Tahoma</vt:lpstr>
      <vt:lpstr>Arial</vt:lpstr>
      <vt:lpstr>Wingdings</vt:lpstr>
      <vt:lpstr>Calibri</vt:lpstr>
      <vt:lpstr>Blueprint</vt:lpstr>
      <vt:lpstr>Farm Machinery (part 2)</vt:lpstr>
      <vt:lpstr>Name it? Category?</vt:lpstr>
      <vt:lpstr>Aerial Sprayer (airplane) Sprayer</vt:lpstr>
      <vt:lpstr>Name it? Category?</vt:lpstr>
      <vt:lpstr>Moldboard Plow Primary-tillage implement</vt:lpstr>
      <vt:lpstr>Moldboard Plow (cont)  Know what a Back Furrow is</vt:lpstr>
      <vt:lpstr>Type of disk?</vt:lpstr>
      <vt:lpstr>Stubble Disk</vt:lpstr>
      <vt:lpstr>Name it? Category</vt:lpstr>
      <vt:lpstr>Drill Planting equipment</vt:lpstr>
      <vt:lpstr>Name it? Category?</vt:lpstr>
      <vt:lpstr>Rotary Tiller Primary Tillage Implement</vt:lpstr>
      <vt:lpstr>Name it? Category?</vt:lpstr>
      <vt:lpstr>No-till drill Planting equipment</vt:lpstr>
      <vt:lpstr>Name it? Category?</vt:lpstr>
      <vt:lpstr>Ripper or Subsoiler Primary-tillage implement</vt:lpstr>
      <vt:lpstr>Name it? Category</vt:lpstr>
      <vt:lpstr>Aerial Sprayer (helicopter) Sprayer</vt:lpstr>
      <vt:lpstr>Name it? Category?</vt:lpstr>
      <vt:lpstr>Field Cultivator Secondary</vt:lpstr>
      <vt:lpstr>Name it? Category?</vt:lpstr>
      <vt:lpstr>Ground Sprayer  (Self Propelled) Sprayer</vt:lpstr>
      <vt:lpstr>Name it? Category?</vt:lpstr>
      <vt:lpstr>Rotary Hoe Secondary-tillage implement</vt:lpstr>
      <vt:lpstr>Name it? Category?</vt:lpstr>
      <vt:lpstr>Wheel Rake Harvest equipment</vt:lpstr>
      <vt:lpstr>Name it? Category?</vt:lpstr>
      <vt:lpstr>Chisel Plow Primary Tillage Implement</vt:lpstr>
      <vt:lpstr>Name each part of a chisel plow or field cultivator</vt:lpstr>
      <vt:lpstr>PowerPoint Presentation</vt:lpstr>
      <vt:lpstr>Name it? Category</vt:lpstr>
      <vt:lpstr>Drill Planting equipment</vt:lpstr>
      <vt:lpstr>Name it? Category?</vt:lpstr>
      <vt:lpstr>Spring-tooth Harrow Secondary-tillage implement</vt:lpstr>
      <vt:lpstr>Name it? Category?</vt:lpstr>
      <vt:lpstr>Double Disk or Tandem Disk Primary-tillage implement</vt:lpstr>
      <vt:lpstr>Name the machine, and the circled device</vt:lpstr>
      <vt:lpstr>Drill</vt:lpstr>
      <vt:lpstr>Name it? Category?</vt:lpstr>
      <vt:lpstr>Orchard Sprayer Sprayer</vt:lpstr>
      <vt:lpstr>Name it? Category?</vt:lpstr>
      <vt:lpstr>Spike-tooth Harrow Secondary-tillage implement</vt:lpstr>
      <vt:lpstr>PowerPoint Presentation</vt:lpstr>
      <vt:lpstr>No-till Drill</vt:lpstr>
      <vt:lpstr>Name it? Category?</vt:lpstr>
      <vt:lpstr>Row-crop Planter Planting equipment</vt:lpstr>
      <vt:lpstr>Name it? Category?</vt:lpstr>
      <vt:lpstr>Drop-box Seeder Planting implement</vt:lpstr>
      <vt:lpstr>Name it? Category?</vt:lpstr>
      <vt:lpstr>Precision Planter Planting equipment</vt:lpstr>
      <vt:lpstr>Name it? Category?</vt:lpstr>
      <vt:lpstr>Transplanter Planting equipment</vt:lpstr>
      <vt:lpstr>Name it? Category?</vt:lpstr>
      <vt:lpstr>Combine Harvest equipment</vt:lpstr>
      <vt:lpstr>What two operations does it combine?</vt:lpstr>
      <vt:lpstr>It combines reaping and threshing</vt:lpstr>
      <vt:lpstr>Name the implement (two names)? Name the row of plant material?</vt:lpstr>
      <vt:lpstr>Windrower or Swather</vt:lpstr>
      <vt:lpstr>Swath: The width that the machine cuts</vt:lpstr>
      <vt:lpstr>Part of a windrower?</vt:lpstr>
      <vt:lpstr>Windrower: Conditioner</vt:lpstr>
      <vt:lpstr>Name it? Category?</vt:lpstr>
      <vt:lpstr>Sickle-bar Mower Harvest equipment</vt:lpstr>
      <vt:lpstr>Name it? Category?</vt:lpstr>
      <vt:lpstr>Rotary Mower Harvest Equipment</vt:lpstr>
      <vt:lpstr>Name the machine? What is one of these called?</vt:lpstr>
      <vt:lpstr>Moldboard Plow Plow share</vt:lpstr>
      <vt:lpstr>The ditch is called what?</vt:lpstr>
      <vt:lpstr>Moldboard Plow, Dead Furrow</vt:lpstr>
      <vt:lpstr>Name it? Category?</vt:lpstr>
      <vt:lpstr>Reel Mower Harvest Equipment</vt:lpstr>
      <vt:lpstr>Name it? Category?</vt:lpstr>
      <vt:lpstr>Ring roller Secondary-tillage implement</vt:lpstr>
      <vt:lpstr>Name it? Category?</vt:lpstr>
      <vt:lpstr>Side-delivery Rake Harvest equipment</vt:lpstr>
      <vt:lpstr>Name it? Category?</vt:lpstr>
      <vt:lpstr>Row-crop Planter Planting equipment</vt:lpstr>
      <vt:lpstr>Name it? Category?</vt:lpstr>
      <vt:lpstr>Tedder Harvest Equipment</vt:lpstr>
      <vt:lpstr>Name it? Category?</vt:lpstr>
      <vt:lpstr>Spring-tine Harrow Secondary-tillage implement</vt:lpstr>
      <vt:lpstr>Name it? Category?</vt:lpstr>
      <vt:lpstr>Flail Mower Harvest equipment</vt:lpstr>
      <vt:lpstr>Name it? Category?</vt:lpstr>
      <vt:lpstr>Offset Disk Primary-tillage implement</vt:lpstr>
      <vt:lpstr>Name it? Category?</vt:lpstr>
      <vt:lpstr>Round Baler Harvest equipment</vt:lpstr>
      <vt:lpstr>Name it (two names)? Category?</vt:lpstr>
      <vt:lpstr>Ripper or Subsoiler Primary-tillage implement</vt:lpstr>
      <vt:lpstr>Name it? Category?</vt:lpstr>
      <vt:lpstr>Square Baler Harvest equipment</vt:lpstr>
      <vt:lpstr>Name it? Category?</vt:lpstr>
      <vt:lpstr>Ground Sprayer Sprayer</vt:lpstr>
    </vt:vector>
  </TitlesOfParts>
  <Company>Southeast Missouri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Farm Machinery</dc:title>
  <dc:creator>Department of Agriculture</dc:creator>
  <cp:lastModifiedBy>Teacher E-Solutions</cp:lastModifiedBy>
  <cp:revision>58</cp:revision>
  <cp:lastPrinted>1601-01-01T00:00:00Z</cp:lastPrinted>
  <dcterms:created xsi:type="dcterms:W3CDTF">2000-11-03T15:42:14Z</dcterms:created>
  <dcterms:modified xsi:type="dcterms:W3CDTF">2019-01-15T12:43:20Z</dcterms:modified>
</cp:coreProperties>
</file>