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58" y="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E7B6876-0329-464C-8C83-AF82E364388E}" type="datetimeFigureOut">
              <a:rPr lang="en-US"/>
              <a:pPr>
                <a:defRPr/>
              </a:pPr>
              <a:t>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856903-725D-4B4B-BC95-1985125E1763}" type="slidenum">
              <a:rPr lang="en-US"/>
              <a:pPr>
                <a:defRPr/>
              </a:pPr>
              <a:t>‹#›</a:t>
            </a:fld>
            <a:endParaRPr lang="en-US"/>
          </a:p>
        </p:txBody>
      </p:sp>
    </p:spTree>
    <p:extLst>
      <p:ext uri="{BB962C8B-B14F-4D97-AF65-F5344CB8AC3E}">
        <p14:creationId xmlns:p14="http://schemas.microsoft.com/office/powerpoint/2010/main" val="4197230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00BC4D-7E36-446C-9D09-7B0587CD6440}" type="datetimeFigureOut">
              <a:rPr lang="en-US"/>
              <a:pPr>
                <a:defRPr/>
              </a:pPr>
              <a:t>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290725-B25E-4977-81EF-75F604F0C26C}" type="slidenum">
              <a:rPr lang="en-US"/>
              <a:pPr>
                <a:defRPr/>
              </a:pPr>
              <a:t>‹#›</a:t>
            </a:fld>
            <a:endParaRPr lang="en-US"/>
          </a:p>
        </p:txBody>
      </p:sp>
    </p:spTree>
    <p:extLst>
      <p:ext uri="{BB962C8B-B14F-4D97-AF65-F5344CB8AC3E}">
        <p14:creationId xmlns:p14="http://schemas.microsoft.com/office/powerpoint/2010/main" val="1473286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511CA3-0B48-4BEB-BDDF-0DBC815F681B}" type="datetimeFigureOut">
              <a:rPr lang="en-US"/>
              <a:pPr>
                <a:defRPr/>
              </a:pPr>
              <a:t>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4040F6-9967-47AB-A2D9-45C1E1B8DBFB}" type="slidenum">
              <a:rPr lang="en-US"/>
              <a:pPr>
                <a:defRPr/>
              </a:pPr>
              <a:t>‹#›</a:t>
            </a:fld>
            <a:endParaRPr lang="en-US"/>
          </a:p>
        </p:txBody>
      </p:sp>
    </p:spTree>
    <p:extLst>
      <p:ext uri="{BB962C8B-B14F-4D97-AF65-F5344CB8AC3E}">
        <p14:creationId xmlns:p14="http://schemas.microsoft.com/office/powerpoint/2010/main" val="297362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EB69C7-6D28-4BA7-93A2-83B3D029F385}" type="datetimeFigureOut">
              <a:rPr lang="en-US"/>
              <a:pPr>
                <a:defRPr/>
              </a:pPr>
              <a:t>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6DD8DB-A104-486F-ADF3-FE6B28D67B2A}" type="slidenum">
              <a:rPr lang="en-US"/>
              <a:pPr>
                <a:defRPr/>
              </a:pPr>
              <a:t>‹#›</a:t>
            </a:fld>
            <a:endParaRPr lang="en-US"/>
          </a:p>
        </p:txBody>
      </p:sp>
    </p:spTree>
    <p:extLst>
      <p:ext uri="{BB962C8B-B14F-4D97-AF65-F5344CB8AC3E}">
        <p14:creationId xmlns:p14="http://schemas.microsoft.com/office/powerpoint/2010/main" val="304963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DD37C37-07D4-4656-B0A9-1BC583AD3E8E}" type="datetimeFigureOut">
              <a:rPr lang="en-US"/>
              <a:pPr>
                <a:defRPr/>
              </a:pPr>
              <a:t>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F91E93-3044-4591-8E6C-31FE5E48FC63}" type="slidenum">
              <a:rPr lang="en-US"/>
              <a:pPr>
                <a:defRPr/>
              </a:pPr>
              <a:t>‹#›</a:t>
            </a:fld>
            <a:endParaRPr lang="en-US"/>
          </a:p>
        </p:txBody>
      </p:sp>
    </p:spTree>
    <p:extLst>
      <p:ext uri="{BB962C8B-B14F-4D97-AF65-F5344CB8AC3E}">
        <p14:creationId xmlns:p14="http://schemas.microsoft.com/office/powerpoint/2010/main" val="732243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F2E5D3F-38D1-4D4E-91AF-88D8010A2DAC}" type="datetimeFigureOut">
              <a:rPr lang="en-US"/>
              <a:pPr>
                <a:defRPr/>
              </a:pPr>
              <a:t>1/15/2019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52F0A5-B8AD-4275-9169-A4643C9E157F}" type="slidenum">
              <a:rPr lang="en-US"/>
              <a:pPr>
                <a:defRPr/>
              </a:pPr>
              <a:t>‹#›</a:t>
            </a:fld>
            <a:endParaRPr lang="en-US"/>
          </a:p>
        </p:txBody>
      </p:sp>
    </p:spTree>
    <p:extLst>
      <p:ext uri="{BB962C8B-B14F-4D97-AF65-F5344CB8AC3E}">
        <p14:creationId xmlns:p14="http://schemas.microsoft.com/office/powerpoint/2010/main" val="3967739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6DD704-63E7-4971-B16D-C1493CDAB417}" type="datetimeFigureOut">
              <a:rPr lang="en-US"/>
              <a:pPr>
                <a:defRPr/>
              </a:pPr>
              <a:t>1/15/2019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3E65AF8-CFAE-4D24-B498-D1B0F2E81675}" type="slidenum">
              <a:rPr lang="en-US"/>
              <a:pPr>
                <a:defRPr/>
              </a:pPr>
              <a:t>‹#›</a:t>
            </a:fld>
            <a:endParaRPr lang="en-US"/>
          </a:p>
        </p:txBody>
      </p:sp>
    </p:spTree>
    <p:extLst>
      <p:ext uri="{BB962C8B-B14F-4D97-AF65-F5344CB8AC3E}">
        <p14:creationId xmlns:p14="http://schemas.microsoft.com/office/powerpoint/2010/main" val="3865195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DCFE071-70E7-40B3-BFDE-ED08DB7C0B46}" type="datetimeFigureOut">
              <a:rPr lang="en-US"/>
              <a:pPr>
                <a:defRPr/>
              </a:pPr>
              <a:t>1/15/2019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D96AEE2-DADA-4416-8F94-EF95608B4D1B}" type="slidenum">
              <a:rPr lang="en-US"/>
              <a:pPr>
                <a:defRPr/>
              </a:pPr>
              <a:t>‹#›</a:t>
            </a:fld>
            <a:endParaRPr lang="en-US"/>
          </a:p>
        </p:txBody>
      </p:sp>
    </p:spTree>
    <p:extLst>
      <p:ext uri="{BB962C8B-B14F-4D97-AF65-F5344CB8AC3E}">
        <p14:creationId xmlns:p14="http://schemas.microsoft.com/office/powerpoint/2010/main" val="3525944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BDA2C1-7606-4535-ADBF-F6EFDFECEDB0}" type="datetimeFigureOut">
              <a:rPr lang="en-US"/>
              <a:pPr>
                <a:defRPr/>
              </a:pPr>
              <a:t>1/15/2019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E797930-2A31-4033-BAFF-35175DA3F07A}" type="slidenum">
              <a:rPr lang="en-US"/>
              <a:pPr>
                <a:defRPr/>
              </a:pPr>
              <a:t>‹#›</a:t>
            </a:fld>
            <a:endParaRPr lang="en-US"/>
          </a:p>
        </p:txBody>
      </p:sp>
    </p:spTree>
    <p:extLst>
      <p:ext uri="{BB962C8B-B14F-4D97-AF65-F5344CB8AC3E}">
        <p14:creationId xmlns:p14="http://schemas.microsoft.com/office/powerpoint/2010/main" val="785316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A118F8-1D95-45A2-8B6E-A81AA5648BC6}" type="datetimeFigureOut">
              <a:rPr lang="en-US"/>
              <a:pPr>
                <a:defRPr/>
              </a:pPr>
              <a:t>1/15/2019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D2A1E6-0856-4E92-B42F-F54DA192F0BF}" type="slidenum">
              <a:rPr lang="en-US"/>
              <a:pPr>
                <a:defRPr/>
              </a:pPr>
              <a:t>‹#›</a:t>
            </a:fld>
            <a:endParaRPr lang="en-US"/>
          </a:p>
        </p:txBody>
      </p:sp>
    </p:spTree>
    <p:extLst>
      <p:ext uri="{BB962C8B-B14F-4D97-AF65-F5344CB8AC3E}">
        <p14:creationId xmlns:p14="http://schemas.microsoft.com/office/powerpoint/2010/main" val="393281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BC06E1-5C34-4F4F-8D72-74F32706A21F}" type="datetimeFigureOut">
              <a:rPr lang="en-US"/>
              <a:pPr>
                <a:defRPr/>
              </a:pPr>
              <a:t>1/15/2019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189B4F-5B99-40C1-81F6-03ED5F39E366}" type="slidenum">
              <a:rPr lang="en-US"/>
              <a:pPr>
                <a:defRPr/>
              </a:pPr>
              <a:t>‹#›</a:t>
            </a:fld>
            <a:endParaRPr lang="en-US"/>
          </a:p>
        </p:txBody>
      </p:sp>
    </p:spTree>
    <p:extLst>
      <p:ext uri="{BB962C8B-B14F-4D97-AF65-F5344CB8AC3E}">
        <p14:creationId xmlns:p14="http://schemas.microsoft.com/office/powerpoint/2010/main" val="114810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6000"/>
            <a:lum/>
          </a:blip>
          <a:srcRect/>
          <a:stretch>
            <a:fillRect l="-2000" r="-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771B9CB-923C-44D8-8C67-271478C09995}" type="datetimeFigureOut">
              <a:rPr lang="en-US"/>
              <a:pPr>
                <a:defRPr/>
              </a:pPr>
              <a:t>1/15/2019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0CE12C6-8B09-40A9-B333-C80D5FDF08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Amb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19600"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descr="Latt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0"/>
            <a:ext cx="46815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1"/>
          <p:cNvSpPr>
            <a:spLocks noGrp="1"/>
          </p:cNvSpPr>
          <p:nvPr>
            <p:ph type="ctrTitle"/>
          </p:nvPr>
        </p:nvSpPr>
        <p:spPr>
          <a:xfrm>
            <a:off x="762000" y="4648200"/>
            <a:ext cx="7772400" cy="1470025"/>
          </a:xfrm>
        </p:spPr>
        <p:txBody>
          <a:bodyPr/>
          <a:lstStyle/>
          <a:p>
            <a:pPr eaLnBrk="1" hangingPunct="1"/>
            <a:r>
              <a:rPr lang="en-US" sz="8000" b="1" smtClean="0">
                <a:latin typeface="Cow-Spots" pitchFamily="2" charset="0"/>
              </a:rPr>
              <a:t>FEEDING DAIRY CATTLE</a:t>
            </a:r>
          </a:p>
        </p:txBody>
      </p:sp>
      <p:sp>
        <p:nvSpPr>
          <p:cNvPr id="3" name="Subtitle 2"/>
          <p:cNvSpPr>
            <a:spLocks noGrp="1"/>
          </p:cNvSpPr>
          <p:nvPr>
            <p:ph type="subTitle" idx="1"/>
          </p:nvPr>
        </p:nvSpPr>
        <p:spPr>
          <a:xfrm>
            <a:off x="1371600" y="3886200"/>
            <a:ext cx="6400800" cy="609600"/>
          </a:xfrm>
        </p:spPr>
        <p:txBody>
          <a:bodyPr rtlCol="0">
            <a:normAutofit/>
          </a:bodyPr>
          <a:lstStyle/>
          <a:p>
            <a:pPr eaLnBrk="1" fontAlgn="auto" hangingPunct="1">
              <a:spcAft>
                <a:spcPts val="0"/>
              </a:spcAft>
              <a:defRPr/>
            </a:pPr>
            <a:r>
              <a:rPr lang="en-US" dirty="0" smtClean="0"/>
              <a:t>AG 310 - D</a:t>
            </a:r>
          </a:p>
          <a:p>
            <a:pPr eaLnBrk="1" fontAlgn="auto" hangingPunct="1">
              <a:spcAft>
                <a:spcPts val="0"/>
              </a:spcAft>
              <a:buFont typeface="Arial" pitchFamily="34" charset="0"/>
              <a:buNone/>
              <a:defRPr/>
            </a:pPr>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VIII.	Comparison of high quality hay and corn silage</a:t>
            </a:r>
          </a:p>
        </p:txBody>
      </p:sp>
      <p:sp>
        <p:nvSpPr>
          <p:cNvPr id="11267" name="Content Placeholder 2"/>
          <p:cNvSpPr>
            <a:spLocks noGrp="1"/>
          </p:cNvSpPr>
          <p:nvPr>
            <p:ph idx="1"/>
          </p:nvPr>
        </p:nvSpPr>
        <p:spPr>
          <a:xfrm>
            <a:off x="457200" y="1600200"/>
            <a:ext cx="8229600" cy="5029200"/>
          </a:xfrm>
        </p:spPr>
        <p:txBody>
          <a:bodyPr/>
          <a:lstStyle/>
          <a:p>
            <a:pPr eaLnBrk="1" hangingPunct="1">
              <a:buFont typeface="Arial" charset="0"/>
              <a:buNone/>
            </a:pPr>
            <a:r>
              <a:rPr lang="en-US" sz="2400" smtClean="0"/>
              <a:t>Forty pounds of silage fed with 20 pounds of hay per day has proven to be a good balance for a dairy ration.</a:t>
            </a:r>
          </a:p>
          <a:p>
            <a:pPr eaLnBrk="1" hangingPunct="1">
              <a:buFont typeface="Arial" charset="0"/>
              <a:buNone/>
            </a:pPr>
            <a:r>
              <a:rPr lang="en-US" sz="2800" smtClean="0"/>
              <a:t>A.	Corn silage has 11% more TDN than hay on a dry matter basis</a:t>
            </a:r>
          </a:p>
          <a:p>
            <a:pPr eaLnBrk="1" hangingPunct="1">
              <a:buFont typeface="Arial" charset="0"/>
              <a:buNone/>
            </a:pPr>
            <a:r>
              <a:rPr lang="en-US" sz="2800" smtClean="0"/>
              <a:t>B.	Corn silage has a little over 1/4 the protein of alfalfa hay on a dry matter basis</a:t>
            </a:r>
          </a:p>
          <a:p>
            <a:pPr eaLnBrk="1" hangingPunct="1">
              <a:buFont typeface="Arial" charset="0"/>
              <a:buNone/>
            </a:pPr>
            <a:r>
              <a:rPr lang="en-US" sz="2800" smtClean="0"/>
              <a:t>C.	Feeding 3 pounds of corn silage is approximately equivalent to feeding 1 pound of hay on an as-fed basis</a:t>
            </a:r>
          </a:p>
          <a:p>
            <a:pPr lvl="1" eaLnBrk="1" hangingPunct="1"/>
            <a:r>
              <a:rPr lang="en-US" sz="2400" smtClean="0"/>
              <a:t>This is due to the much higher moisture content of silage figured at 70% in this case.</a:t>
            </a:r>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IX.	Advantages of using silage</a:t>
            </a:r>
          </a:p>
        </p:txBody>
      </p:sp>
      <p:sp>
        <p:nvSpPr>
          <p:cNvPr id="12291" name="Content Placeholder 2"/>
          <p:cNvSpPr>
            <a:spLocks noGrp="1"/>
          </p:cNvSpPr>
          <p:nvPr>
            <p:ph idx="1"/>
          </p:nvPr>
        </p:nvSpPr>
        <p:spPr>
          <a:xfrm>
            <a:off x="457200" y="1600200"/>
            <a:ext cx="8229600" cy="5029200"/>
          </a:xfrm>
        </p:spPr>
        <p:txBody>
          <a:bodyPr/>
          <a:lstStyle/>
          <a:p>
            <a:pPr eaLnBrk="1" hangingPunct="1"/>
            <a:r>
              <a:rPr lang="en-US" sz="2400" smtClean="0"/>
              <a:t>A.	Retains over 85% of crop feed value</a:t>
            </a:r>
          </a:p>
          <a:p>
            <a:pPr eaLnBrk="1" hangingPunct="1"/>
            <a:r>
              <a:rPr lang="en-US" sz="2400" smtClean="0"/>
              <a:t>B.	Allows maximum utilization of land in feed production</a:t>
            </a:r>
          </a:p>
          <a:p>
            <a:pPr lvl="1" eaLnBrk="1" hangingPunct="1"/>
            <a:r>
              <a:rPr lang="en-US" sz="2000" smtClean="0"/>
              <a:t>Corn can produce more TDN per acre as silage than any other crop.</a:t>
            </a:r>
          </a:p>
          <a:p>
            <a:pPr eaLnBrk="1" hangingPunct="1"/>
            <a:r>
              <a:rPr lang="en-US" sz="2400" smtClean="0"/>
              <a:t>C.	Can be harvested in relatively wet weather</a:t>
            </a:r>
          </a:p>
          <a:p>
            <a:pPr lvl="1" eaLnBrk="1" hangingPunct="1"/>
            <a:r>
              <a:rPr lang="en-US" sz="2000" smtClean="0"/>
              <a:t>This means it can also be harvested over a longer period without losing quality.</a:t>
            </a:r>
          </a:p>
          <a:p>
            <a:pPr eaLnBrk="1" hangingPunct="1"/>
            <a:r>
              <a:rPr lang="en-US" sz="2400" smtClean="0"/>
              <a:t>D.	Requires less storage space per pound of TDN than hay</a:t>
            </a:r>
          </a:p>
          <a:p>
            <a:pPr eaLnBrk="1" hangingPunct="1"/>
            <a:r>
              <a:rPr lang="en-US" sz="2400" smtClean="0"/>
              <a:t>E.	Improves utilization of by-products and other feeds with low palatability</a:t>
            </a:r>
          </a:p>
          <a:p>
            <a:pPr eaLnBrk="1" hangingPunct="1"/>
            <a:r>
              <a:rPr lang="en-US" sz="2400" smtClean="0"/>
              <a:t>F.	Can be stored with very little loss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X.	Merits of corn versus grass silage</a:t>
            </a:r>
          </a:p>
        </p:txBody>
      </p:sp>
      <p:sp>
        <p:nvSpPr>
          <p:cNvPr id="13315" name="Content Placeholder 2"/>
          <p:cNvSpPr>
            <a:spLocks noGrp="1"/>
          </p:cNvSpPr>
          <p:nvPr>
            <p:ph idx="1"/>
          </p:nvPr>
        </p:nvSpPr>
        <p:spPr/>
        <p:txBody>
          <a:bodyPr/>
          <a:lstStyle/>
          <a:p>
            <a:pPr eaLnBrk="1" hangingPunct="1"/>
            <a:r>
              <a:rPr lang="en-US" sz="2800" smtClean="0"/>
              <a:t>A.	Corn silage</a:t>
            </a:r>
          </a:p>
          <a:p>
            <a:pPr lvl="1" eaLnBrk="1" hangingPunct="1"/>
            <a:r>
              <a:rPr lang="en-US" sz="2400" smtClean="0"/>
              <a:t>1. Generally yields better</a:t>
            </a:r>
          </a:p>
          <a:p>
            <a:pPr lvl="1" eaLnBrk="1" hangingPunct="1"/>
            <a:r>
              <a:rPr lang="en-US" sz="2400" smtClean="0"/>
              <a:t>2. Easier to produce high quality silage consistently</a:t>
            </a:r>
          </a:p>
          <a:p>
            <a:pPr lvl="1" eaLnBrk="1" hangingPunct="1"/>
            <a:r>
              <a:rPr lang="en-US" sz="2400" smtClean="0"/>
              <a:t>3. More palatable</a:t>
            </a:r>
          </a:p>
          <a:p>
            <a:pPr lvl="1" eaLnBrk="1" hangingPunct="1"/>
            <a:r>
              <a:rPr lang="en-US" sz="2400" smtClean="0"/>
              <a:t>4. Higher in TDN</a:t>
            </a:r>
          </a:p>
          <a:p>
            <a:pPr eaLnBrk="1" hangingPunct="1"/>
            <a:r>
              <a:rPr lang="en-US" sz="2800" smtClean="0"/>
              <a:t>B.	Grass silage</a:t>
            </a:r>
          </a:p>
          <a:p>
            <a:pPr lvl="1" eaLnBrk="1" hangingPunct="1"/>
            <a:r>
              <a:rPr lang="en-US" sz="2400" smtClean="0"/>
              <a:t>1. Higher in protein</a:t>
            </a:r>
          </a:p>
          <a:p>
            <a:pPr lvl="1" eaLnBrk="1" hangingPunct="1"/>
            <a:r>
              <a:rPr lang="en-US" sz="2400" smtClean="0"/>
              <a:t>2. Can be produced in shorter and cooler growing seasons</a:t>
            </a:r>
          </a:p>
          <a:p>
            <a:pPr lvl="1" eaLnBrk="1" hangingPunct="1"/>
            <a:r>
              <a:rPr lang="en-US" sz="2400" smtClean="0"/>
              <a:t>3. Can be used for summer feeding by ensiling first cutting grass</a:t>
            </a:r>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1143000"/>
          </a:xfrm>
        </p:spPr>
        <p:txBody>
          <a:bodyPr/>
          <a:lstStyle/>
          <a:p>
            <a:pPr eaLnBrk="1" hangingPunct="1"/>
            <a:r>
              <a:rPr lang="en-US" smtClean="0"/>
              <a:t>XI.	Types of silos </a:t>
            </a:r>
          </a:p>
        </p:txBody>
      </p:sp>
      <p:sp>
        <p:nvSpPr>
          <p:cNvPr id="14339" name="Content Placeholder 2"/>
          <p:cNvSpPr>
            <a:spLocks noGrp="1"/>
          </p:cNvSpPr>
          <p:nvPr>
            <p:ph idx="1"/>
          </p:nvPr>
        </p:nvSpPr>
        <p:spPr>
          <a:xfrm>
            <a:off x="228600" y="838200"/>
            <a:ext cx="5181600" cy="4525963"/>
          </a:xfrm>
        </p:spPr>
        <p:txBody>
          <a:bodyPr/>
          <a:lstStyle/>
          <a:p>
            <a:pPr eaLnBrk="1" hangingPunct="1"/>
            <a:r>
              <a:rPr lang="en-US" smtClean="0"/>
              <a:t>A.	Tower</a:t>
            </a:r>
          </a:p>
          <a:p>
            <a:pPr eaLnBrk="1" hangingPunct="1"/>
            <a:r>
              <a:rPr lang="en-US" smtClean="0"/>
              <a:t>B.	Oxygen-limiting</a:t>
            </a:r>
          </a:p>
          <a:p>
            <a:pPr eaLnBrk="1" hangingPunct="1"/>
            <a:r>
              <a:rPr lang="en-US" smtClean="0"/>
              <a:t>C.	Pit</a:t>
            </a:r>
          </a:p>
          <a:p>
            <a:pPr eaLnBrk="1" hangingPunct="1"/>
            <a:r>
              <a:rPr lang="en-US" smtClean="0"/>
              <a:t>D.	Horizontal</a:t>
            </a:r>
          </a:p>
          <a:p>
            <a:pPr lvl="1" eaLnBrk="1" hangingPunct="1"/>
            <a:r>
              <a:rPr lang="en-US" smtClean="0"/>
              <a:t>bunker types which are above ground </a:t>
            </a:r>
          </a:p>
          <a:p>
            <a:pPr lvl="1" eaLnBrk="1" hangingPunct="1"/>
            <a:r>
              <a:rPr lang="en-US" smtClean="0"/>
              <a:t>trench types which are below ground</a:t>
            </a:r>
          </a:p>
          <a:p>
            <a:pPr eaLnBrk="1" hangingPunct="1"/>
            <a:r>
              <a:rPr lang="en-US" smtClean="0"/>
              <a:t>E.	Temporary</a:t>
            </a:r>
          </a:p>
          <a:p>
            <a:pPr lvl="1" eaLnBrk="1" hangingPunct="1"/>
            <a:r>
              <a:rPr lang="en-US" smtClean="0"/>
              <a:t>These include stack type and plastic tubes.</a:t>
            </a:r>
          </a:p>
        </p:txBody>
      </p:sp>
      <p:pic>
        <p:nvPicPr>
          <p:cNvPr id="14340" name="Picture 2" descr="310D-tm-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2422"/>
          <a:stretch>
            <a:fillRect/>
          </a:stretch>
        </p:blipFill>
        <p:spPr bwMode="auto">
          <a:xfrm>
            <a:off x="4648200" y="914400"/>
            <a:ext cx="4495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XII.	Most common grains for dairy cattle</a:t>
            </a:r>
          </a:p>
        </p:txBody>
      </p:sp>
      <p:sp>
        <p:nvSpPr>
          <p:cNvPr id="15363" name="Content Placeholder 2"/>
          <p:cNvSpPr>
            <a:spLocks noGrp="1"/>
          </p:cNvSpPr>
          <p:nvPr>
            <p:ph idx="1"/>
          </p:nvPr>
        </p:nvSpPr>
        <p:spPr/>
        <p:txBody>
          <a:bodyPr/>
          <a:lstStyle/>
          <a:p>
            <a:pPr eaLnBrk="1" hangingPunct="1"/>
            <a:r>
              <a:rPr lang="en-US" smtClean="0"/>
              <a:t>A.	Corn</a:t>
            </a:r>
          </a:p>
          <a:p>
            <a:pPr eaLnBrk="1" hangingPunct="1"/>
            <a:r>
              <a:rPr lang="en-US" smtClean="0"/>
              <a:t>B.	Barley</a:t>
            </a:r>
          </a:p>
          <a:p>
            <a:pPr lvl="1" eaLnBrk="1" hangingPunct="1"/>
            <a:r>
              <a:rPr lang="en-US" smtClean="0"/>
              <a:t>This is the most common grain fed in Idaho and the western states and has about 90% of the TDN of corn.</a:t>
            </a:r>
          </a:p>
          <a:p>
            <a:pPr eaLnBrk="1" hangingPunct="1"/>
            <a:r>
              <a:rPr lang="en-US" smtClean="0"/>
              <a:t>C.	Oats</a:t>
            </a:r>
          </a:p>
          <a:p>
            <a:pPr eaLnBrk="1" hangingPunct="1"/>
            <a:r>
              <a:rPr lang="en-US" smtClean="0"/>
              <a:t>D.	Three-way mix--Wheat, barley and oats</a:t>
            </a:r>
          </a:p>
          <a:p>
            <a:pPr lvl="1" eaLnBrk="1" hangingPunct="1"/>
            <a:r>
              <a:rPr lang="en-US" smtClean="0"/>
              <a:t>This mixture has been used extensively in the Magic Valley area.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z="3600" smtClean="0"/>
              <a:t>XIII.	Most common protein supplements for dairy cattle in the western United States</a:t>
            </a:r>
          </a:p>
        </p:txBody>
      </p:sp>
      <p:sp>
        <p:nvSpPr>
          <p:cNvPr id="16387" name="Content Placeholder 2"/>
          <p:cNvSpPr>
            <a:spLocks noGrp="1"/>
          </p:cNvSpPr>
          <p:nvPr>
            <p:ph idx="1"/>
          </p:nvPr>
        </p:nvSpPr>
        <p:spPr/>
        <p:txBody>
          <a:bodyPr/>
          <a:lstStyle/>
          <a:p>
            <a:pPr eaLnBrk="1" hangingPunct="1"/>
            <a:r>
              <a:rPr lang="en-US" smtClean="0"/>
              <a:t>A.	Soybean meal</a:t>
            </a:r>
          </a:p>
          <a:p>
            <a:pPr eaLnBrk="1" hangingPunct="1"/>
            <a:r>
              <a:rPr lang="en-US" smtClean="0"/>
              <a:t>B.	Cottonseed meal</a:t>
            </a:r>
          </a:p>
          <a:p>
            <a:pPr eaLnBrk="1" hangingPunct="1"/>
            <a:r>
              <a:rPr lang="en-US" smtClean="0"/>
              <a:t>C.	Whole soybean</a:t>
            </a:r>
          </a:p>
          <a:p>
            <a:pPr eaLnBrk="1" hangingPunct="1"/>
            <a:r>
              <a:rPr lang="en-US" smtClean="0"/>
              <a:t>D.	Whole cottonseed</a:t>
            </a:r>
          </a:p>
          <a:p>
            <a:pPr lvl="1" eaLnBrk="1" hangingPunct="1"/>
            <a:r>
              <a:rPr lang="en-US" smtClean="0"/>
              <a:t>Whole soybeans and cottonseeds supply oil and increase the energy level of the supplement.</a:t>
            </a:r>
          </a:p>
          <a:p>
            <a:pPr eaLnBrk="1" hangingPunct="1"/>
            <a:r>
              <a:rPr lang="en-US" smtClean="0"/>
              <a:t>E.	Alfalfa</a:t>
            </a:r>
          </a:p>
          <a:p>
            <a:pPr lvl="1" eaLnBrk="1" hangingPunct="1"/>
            <a:r>
              <a:rPr lang="en-US" smtClean="0"/>
              <a:t>Urea is a nitrogen source that ruminants can use to manufacture protein.  It can be used in limited quantities in dairy feed.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XIV.	Reasons for taking precautions when feeding by-products</a:t>
            </a:r>
          </a:p>
        </p:txBody>
      </p:sp>
      <p:sp>
        <p:nvSpPr>
          <p:cNvPr id="17411" name="Content Placeholder 2"/>
          <p:cNvSpPr>
            <a:spLocks noGrp="1"/>
          </p:cNvSpPr>
          <p:nvPr>
            <p:ph idx="1"/>
          </p:nvPr>
        </p:nvSpPr>
        <p:spPr/>
        <p:txBody>
          <a:bodyPr/>
          <a:lstStyle/>
          <a:p>
            <a:pPr eaLnBrk="1" hangingPunct="1"/>
            <a:r>
              <a:rPr lang="en-US" smtClean="0"/>
              <a:t>A.	Widely varying nutrient value</a:t>
            </a:r>
          </a:p>
          <a:p>
            <a:pPr eaLnBrk="1" hangingPunct="1"/>
            <a:r>
              <a:rPr lang="fr-FR" smtClean="0"/>
              <a:t>B.	Possible pesticide contaminations</a:t>
            </a:r>
            <a:endParaRPr lang="en-US" smtClean="0"/>
          </a:p>
          <a:p>
            <a:pPr eaLnBrk="1" hangingPunct="1"/>
            <a:r>
              <a:rPr lang="en-US" smtClean="0"/>
              <a:t>C.	Possible low palatability</a:t>
            </a:r>
          </a:p>
          <a:p>
            <a:pPr eaLnBrk="1" hangingPunct="1"/>
            <a:r>
              <a:rPr lang="en-US" smtClean="0"/>
              <a:t>D.	Possible presence of toxic substances</a:t>
            </a:r>
          </a:p>
          <a:p>
            <a:pPr eaLnBrk="1" hangingPunct="1"/>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XV.	Feeding methods for minerals</a:t>
            </a:r>
          </a:p>
        </p:txBody>
      </p:sp>
      <p:sp>
        <p:nvSpPr>
          <p:cNvPr id="18435" name="Content Placeholder 2"/>
          <p:cNvSpPr>
            <a:spLocks noGrp="1"/>
          </p:cNvSpPr>
          <p:nvPr>
            <p:ph idx="1"/>
          </p:nvPr>
        </p:nvSpPr>
        <p:spPr/>
        <p:txBody>
          <a:bodyPr/>
          <a:lstStyle/>
          <a:p>
            <a:pPr eaLnBrk="1" hangingPunct="1"/>
            <a:r>
              <a:rPr lang="en-US" smtClean="0"/>
              <a:t>A.	Free choice</a:t>
            </a:r>
          </a:p>
          <a:p>
            <a:pPr eaLnBrk="1" hangingPunct="1"/>
            <a:r>
              <a:rPr lang="en-US" smtClean="0"/>
              <a:t>B.	Mixed with ration</a:t>
            </a:r>
          </a:p>
          <a:p>
            <a:pPr eaLnBrk="1" hangingPunct="1"/>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XVI.	Most common minerals for dairy cattle</a:t>
            </a:r>
          </a:p>
        </p:txBody>
      </p:sp>
      <p:sp>
        <p:nvSpPr>
          <p:cNvPr id="19459" name="Content Placeholder 2"/>
          <p:cNvSpPr>
            <a:spLocks noGrp="1"/>
          </p:cNvSpPr>
          <p:nvPr>
            <p:ph idx="1"/>
          </p:nvPr>
        </p:nvSpPr>
        <p:spPr/>
        <p:txBody>
          <a:bodyPr/>
          <a:lstStyle/>
          <a:p>
            <a:pPr eaLnBrk="1" hangingPunct="1"/>
            <a:r>
              <a:rPr lang="en-US" smtClean="0"/>
              <a:t>A.	Salt</a:t>
            </a:r>
          </a:p>
          <a:p>
            <a:pPr lvl="1" eaLnBrk="1" hangingPunct="1"/>
            <a:r>
              <a:rPr lang="en-US" smtClean="0"/>
              <a:t>A trace mineral salt is often used to insure an adequate supply of trace minerals.</a:t>
            </a:r>
          </a:p>
          <a:p>
            <a:pPr eaLnBrk="1" hangingPunct="1"/>
            <a:r>
              <a:rPr lang="en-US" smtClean="0"/>
              <a:t>B.	Calcium</a:t>
            </a:r>
          </a:p>
          <a:p>
            <a:pPr eaLnBrk="1" hangingPunct="1"/>
            <a:r>
              <a:rPr lang="en-US" smtClean="0"/>
              <a:t>C.	Phosphorus</a:t>
            </a:r>
          </a:p>
          <a:p>
            <a:pPr eaLnBrk="1" hangingPunct="1"/>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XVII.	Vitamin A</a:t>
            </a:r>
          </a:p>
        </p:txBody>
      </p:sp>
      <p:sp>
        <p:nvSpPr>
          <p:cNvPr id="20483" name="Content Placeholder 2"/>
          <p:cNvSpPr>
            <a:spLocks noGrp="1"/>
          </p:cNvSpPr>
          <p:nvPr>
            <p:ph idx="1"/>
          </p:nvPr>
        </p:nvSpPr>
        <p:spPr/>
        <p:txBody>
          <a:bodyPr/>
          <a:lstStyle/>
          <a:p>
            <a:pPr eaLnBrk="1" hangingPunct="1"/>
            <a:r>
              <a:rPr lang="en-US" smtClean="0"/>
              <a:t>Vitamin A is most likely to be deficient in dairy cattle</a:t>
            </a:r>
          </a:p>
          <a:p>
            <a:pPr lvl="1" eaLnBrk="1" hangingPunct="1"/>
            <a:r>
              <a:rPr lang="en-US" smtClean="0"/>
              <a:t>A pre-mix can be helpful in preventing vitamin deficiencies since vitamins in feeds are easily destroyed.</a:t>
            </a:r>
          </a:p>
          <a:p>
            <a:pPr eaLnBrk="1" hangingPunct="1"/>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I.	Terms and definitions</a:t>
            </a:r>
          </a:p>
        </p:txBody>
      </p:sp>
      <p:sp>
        <p:nvSpPr>
          <p:cNvPr id="3075" name="Content Placeholder 2"/>
          <p:cNvSpPr>
            <a:spLocks noGrp="1"/>
          </p:cNvSpPr>
          <p:nvPr>
            <p:ph idx="1"/>
          </p:nvPr>
        </p:nvSpPr>
        <p:spPr>
          <a:xfrm>
            <a:off x="457200" y="1219200"/>
            <a:ext cx="8229600" cy="5334000"/>
          </a:xfrm>
        </p:spPr>
        <p:txBody>
          <a:bodyPr/>
          <a:lstStyle/>
          <a:p>
            <a:pPr eaLnBrk="1" hangingPunct="1">
              <a:buFont typeface="Arial" charset="0"/>
              <a:buNone/>
            </a:pPr>
            <a:r>
              <a:rPr lang="en-US" sz="1800" smtClean="0"/>
              <a:t>A.	Hay--Dry forage; 10%-25% moisture content</a:t>
            </a:r>
          </a:p>
          <a:p>
            <a:pPr eaLnBrk="1" hangingPunct="1">
              <a:buFont typeface="Arial" charset="0"/>
              <a:buAutoNum type="alphaUcPeriod" startAt="2"/>
            </a:pPr>
            <a:r>
              <a:rPr lang="en-US" sz="1800" smtClean="0"/>
              <a:t>Silage--Fermented forage plants usually ensiled at 60%-67% moisture content</a:t>
            </a:r>
          </a:p>
          <a:p>
            <a:pPr eaLnBrk="1" hangingPunct="1">
              <a:buFont typeface="Arial" charset="0"/>
              <a:buAutoNum type="alphaUcPeriod" startAt="2"/>
            </a:pPr>
            <a:r>
              <a:rPr lang="en-US" sz="1800" smtClean="0"/>
              <a:t>Haylage--Low moisture silage made from legumes and/or grasses; 35%-50% moisture content</a:t>
            </a:r>
          </a:p>
          <a:p>
            <a:pPr eaLnBrk="1" hangingPunct="1">
              <a:buFont typeface="Arial" charset="0"/>
              <a:buAutoNum type="alphaUcPeriod" startAt="4"/>
            </a:pPr>
            <a:r>
              <a:rPr lang="en-US" sz="1800" smtClean="0"/>
              <a:t>High moisture grain--Grain containing between 24%-40% moisture and stored in an air-tight silo</a:t>
            </a:r>
          </a:p>
          <a:p>
            <a:pPr eaLnBrk="1" hangingPunct="1">
              <a:buFont typeface="Arial" charset="0"/>
              <a:buAutoNum type="alphaUcPeriod" startAt="4"/>
            </a:pPr>
            <a:r>
              <a:rPr lang="en-US" sz="1800" smtClean="0"/>
              <a:t>Pre-mix--Feed purchased already combined in set amounts to provide a specified nutritional content</a:t>
            </a:r>
          </a:p>
          <a:p>
            <a:pPr eaLnBrk="1" hangingPunct="1">
              <a:buFont typeface="Arial" charset="0"/>
              <a:buAutoNum type="alphaUcPeriod" startAt="6"/>
            </a:pPr>
            <a:r>
              <a:rPr lang="fr-FR" sz="1800" smtClean="0"/>
              <a:t>TDN--Total digestible nutrients</a:t>
            </a:r>
            <a:endParaRPr lang="en-US" sz="1800" smtClean="0"/>
          </a:p>
          <a:p>
            <a:pPr eaLnBrk="1" hangingPunct="1">
              <a:buFont typeface="Arial" charset="0"/>
              <a:buAutoNum type="alphaUcPeriod" startAt="6"/>
            </a:pPr>
            <a:r>
              <a:rPr lang="en-US" sz="1800" smtClean="0"/>
              <a:t>Carbohydrate--Nutrient supplying most of the energy needs for animals; usually easily digested and absorbed</a:t>
            </a:r>
          </a:p>
          <a:p>
            <a:pPr eaLnBrk="1" hangingPunct="1">
              <a:buFont typeface="Arial" charset="0"/>
              <a:buAutoNum type="alphaUcPeriod" startAt="8"/>
            </a:pPr>
            <a:r>
              <a:rPr lang="en-US" sz="1800" smtClean="0"/>
              <a:t>Fiber--Carbohydrate with a digestibility of less than 50%</a:t>
            </a:r>
          </a:p>
          <a:p>
            <a:pPr eaLnBrk="1" hangingPunct="1">
              <a:buFont typeface="Arial" charset="0"/>
              <a:buAutoNum type="alphaUcPeriod" startAt="8"/>
            </a:pPr>
            <a:r>
              <a:rPr lang="en-US" sz="1800" smtClean="0"/>
              <a:t>Lignin--Non-digestible portion of fiber that provides the "bulk" necessary for dairy animals</a:t>
            </a:r>
          </a:p>
          <a:p>
            <a:pPr eaLnBrk="1" hangingPunct="1">
              <a:buFont typeface="Arial" charset="0"/>
              <a:buAutoNum type="alphaUcPeriod" startAt="10"/>
            </a:pPr>
            <a:r>
              <a:rPr lang="en-US" sz="1800" smtClean="0"/>
              <a:t>Protein--Nutrient made up of chains of amino acids which contain nitrogen; "building blocks" of muscles</a:t>
            </a:r>
          </a:p>
          <a:p>
            <a:pPr eaLnBrk="1" hangingPunct="1">
              <a:buFont typeface="Arial" charset="0"/>
              <a:buAutoNum type="alphaUcPeriod" startAt="10"/>
            </a:pPr>
            <a:r>
              <a:rPr lang="en-US" sz="1800" smtClean="0"/>
              <a:t>Palatability--Flavor of the feed</a:t>
            </a:r>
          </a:p>
          <a:p>
            <a:pPr eaLnBrk="1" hangingPunct="1">
              <a:buFont typeface="Arial" charset="0"/>
              <a:buNone/>
            </a:pPr>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XVIII.	Necessary information for balancing rations</a:t>
            </a:r>
          </a:p>
        </p:txBody>
      </p:sp>
      <p:sp>
        <p:nvSpPr>
          <p:cNvPr id="21507" name="Content Placeholder 2"/>
          <p:cNvSpPr>
            <a:spLocks noGrp="1"/>
          </p:cNvSpPr>
          <p:nvPr>
            <p:ph idx="1"/>
          </p:nvPr>
        </p:nvSpPr>
        <p:spPr>
          <a:xfrm>
            <a:off x="228600" y="1600200"/>
            <a:ext cx="8763000" cy="4525963"/>
          </a:xfrm>
        </p:spPr>
        <p:txBody>
          <a:bodyPr/>
          <a:lstStyle/>
          <a:p>
            <a:pPr eaLnBrk="1" hangingPunct="1"/>
            <a:r>
              <a:rPr lang="en-US" smtClean="0"/>
              <a:t>Ration formulation by computer is available through private companies and the universities, but the following information must still be available.</a:t>
            </a:r>
          </a:p>
          <a:p>
            <a:pPr lvl="1" eaLnBrk="1" hangingPunct="1"/>
            <a:r>
              <a:rPr lang="en-US" smtClean="0"/>
              <a:t>A. Feeds available</a:t>
            </a:r>
          </a:p>
          <a:p>
            <a:pPr lvl="1" eaLnBrk="1" hangingPunct="1"/>
            <a:r>
              <a:rPr lang="en-US" smtClean="0"/>
              <a:t>B. Nutrient values of feeds</a:t>
            </a:r>
          </a:p>
          <a:p>
            <a:pPr lvl="1" eaLnBrk="1" hangingPunct="1"/>
            <a:r>
              <a:rPr lang="en-US" smtClean="0"/>
              <a:t>C. Feed costs</a:t>
            </a:r>
          </a:p>
          <a:p>
            <a:pPr lvl="1" eaLnBrk="1" hangingPunct="1"/>
            <a:r>
              <a:rPr lang="en-US" smtClean="0"/>
              <a:t>D. Nutritional levels needed to meet production goals</a:t>
            </a:r>
          </a:p>
          <a:p>
            <a:pPr lvl="1" eaLnBrk="1" hangingPunct="1"/>
            <a:r>
              <a:rPr lang="en-US" smtClean="0"/>
              <a:t>E. Other requirements or limitations such as minimum fiber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XIX.	Alternative ways to process grain</a:t>
            </a:r>
          </a:p>
        </p:txBody>
      </p:sp>
      <p:sp>
        <p:nvSpPr>
          <p:cNvPr id="22531" name="Content Placeholder 2"/>
          <p:cNvSpPr>
            <a:spLocks noGrp="1"/>
          </p:cNvSpPr>
          <p:nvPr>
            <p:ph idx="1"/>
          </p:nvPr>
        </p:nvSpPr>
        <p:spPr/>
        <p:txBody>
          <a:bodyPr/>
          <a:lstStyle/>
          <a:p>
            <a:pPr eaLnBrk="1" hangingPunct="1"/>
            <a:r>
              <a:rPr lang="en-US" smtClean="0"/>
              <a:t>A.	Fine grinding</a:t>
            </a:r>
          </a:p>
          <a:p>
            <a:pPr lvl="1" eaLnBrk="1" hangingPunct="1"/>
            <a:r>
              <a:rPr lang="en-US" smtClean="0"/>
              <a:t>This method is generally not as satisfactory as it reduces palatability because of the powdery texture and dust.</a:t>
            </a:r>
          </a:p>
          <a:p>
            <a:pPr eaLnBrk="1" hangingPunct="1"/>
            <a:r>
              <a:rPr lang="en-US" smtClean="0"/>
              <a:t>B.	Coarse grinding</a:t>
            </a:r>
          </a:p>
          <a:p>
            <a:pPr eaLnBrk="1" hangingPunct="1"/>
            <a:r>
              <a:rPr lang="en-US" smtClean="0"/>
              <a:t>C.	Steam rolling</a:t>
            </a:r>
          </a:p>
          <a:p>
            <a:pPr eaLnBrk="1" hangingPunct="1"/>
            <a:r>
              <a:rPr lang="en-US" smtClean="0"/>
              <a:t>D.	Pelleting</a:t>
            </a:r>
          </a:p>
          <a:p>
            <a:pPr lvl="1" eaLnBrk="1" hangingPunct="1"/>
            <a:r>
              <a:rPr lang="en-US" smtClean="0"/>
              <a:t>This method increases consumption, but slightly lowers butterfat content.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XX.	Effects of cubed and finely ground hay on dairy cattle</a:t>
            </a:r>
          </a:p>
        </p:txBody>
      </p:sp>
      <p:sp>
        <p:nvSpPr>
          <p:cNvPr id="23555" name="Content Placeholder 2"/>
          <p:cNvSpPr>
            <a:spLocks noGrp="1"/>
          </p:cNvSpPr>
          <p:nvPr>
            <p:ph idx="1"/>
          </p:nvPr>
        </p:nvSpPr>
        <p:spPr/>
        <p:txBody>
          <a:bodyPr/>
          <a:lstStyle/>
          <a:p>
            <a:pPr eaLnBrk="1" hangingPunct="1"/>
            <a:r>
              <a:rPr lang="en-US" smtClean="0"/>
              <a:t>A.	Cubed hay--May increase production and does not affect butterfat content</a:t>
            </a:r>
          </a:p>
          <a:p>
            <a:pPr eaLnBrk="1" hangingPunct="1"/>
            <a:r>
              <a:rPr lang="en-US" smtClean="0"/>
              <a:t>B.	Finely ground and pelleted hay--Lowers fat content in milk; increases digestion problems</a:t>
            </a:r>
            <a:br>
              <a:rPr lang="en-US" smtClean="0"/>
            </a:br>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2400" y="274638"/>
            <a:ext cx="8839200" cy="1143000"/>
          </a:xfrm>
        </p:spPr>
        <p:txBody>
          <a:bodyPr/>
          <a:lstStyle/>
          <a:p>
            <a:pPr eaLnBrk="1" hangingPunct="1"/>
            <a:r>
              <a:rPr lang="en-US" smtClean="0"/>
              <a:t>XXI. Minimum requirements for roughage and fiber for a lactating cow</a:t>
            </a:r>
          </a:p>
        </p:txBody>
      </p:sp>
      <p:sp>
        <p:nvSpPr>
          <p:cNvPr id="24579" name="Content Placeholder 2"/>
          <p:cNvSpPr>
            <a:spLocks noGrp="1"/>
          </p:cNvSpPr>
          <p:nvPr>
            <p:ph idx="1"/>
          </p:nvPr>
        </p:nvSpPr>
        <p:spPr/>
        <p:txBody>
          <a:bodyPr/>
          <a:lstStyle/>
          <a:p>
            <a:pPr eaLnBrk="1" hangingPunct="1"/>
            <a:r>
              <a:rPr lang="en-US" smtClean="0"/>
              <a:t>These amounts are necessary for proper digestive function.</a:t>
            </a:r>
          </a:p>
          <a:p>
            <a:pPr lvl="1" eaLnBrk="1" hangingPunct="1"/>
            <a:r>
              <a:rPr lang="en-US" smtClean="0"/>
              <a:t>A. 1 to 1 1/2 lbs of roughage per 100 lbs of body weight</a:t>
            </a:r>
          </a:p>
          <a:p>
            <a:pPr lvl="1" eaLnBrk="1" hangingPunct="1"/>
            <a:r>
              <a:rPr lang="fr-FR" smtClean="0"/>
              <a:t>B. 17% crude fiber</a:t>
            </a:r>
            <a:endParaRPr lang="en-US" smtClean="0"/>
          </a:p>
          <a:p>
            <a:pPr eaLnBrk="1" hangingPunct="1"/>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fr-FR" smtClean="0"/>
              <a:t>XXII.	</a:t>
            </a:r>
            <a:r>
              <a:rPr lang="en-US" smtClean="0"/>
              <a:t>Rule of thumb</a:t>
            </a:r>
          </a:p>
        </p:txBody>
      </p:sp>
      <p:sp>
        <p:nvSpPr>
          <p:cNvPr id="25603" name="Content Placeholder 2"/>
          <p:cNvSpPr>
            <a:spLocks noGrp="1"/>
          </p:cNvSpPr>
          <p:nvPr>
            <p:ph idx="1"/>
          </p:nvPr>
        </p:nvSpPr>
        <p:spPr/>
        <p:txBody>
          <a:bodyPr/>
          <a:lstStyle/>
          <a:p>
            <a:pPr eaLnBrk="1" hangingPunct="1"/>
            <a:r>
              <a:rPr lang="en-US" smtClean="0"/>
              <a:t>For determining concentrate levels to feed large dairy breeds--Feed 1 lb of grain for each 2 lbs of milk above a base of 20-30 lbs of milk</a:t>
            </a:r>
          </a:p>
          <a:p>
            <a:pPr lvl="1" eaLnBrk="1" hangingPunct="1"/>
            <a:r>
              <a:rPr lang="en-US" smtClean="0"/>
              <a:t>Jerseys and Guernseys should have 1 lb of grain for each 1 1/2 lbs of milk above a base of 15-20 lbs.</a:t>
            </a:r>
          </a:p>
          <a:p>
            <a:pPr eaLnBrk="1" hangingPunct="1"/>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XXIII.	Phase feeding</a:t>
            </a:r>
          </a:p>
        </p:txBody>
      </p:sp>
      <p:sp>
        <p:nvSpPr>
          <p:cNvPr id="3" name="Content Placeholder 2"/>
          <p:cNvSpPr>
            <a:spLocks noGrp="1"/>
          </p:cNvSpPr>
          <p:nvPr>
            <p:ph sz="half" idx="1"/>
          </p:nvPr>
        </p:nvSpPr>
        <p:spPr>
          <a:xfrm>
            <a:off x="0" y="1066800"/>
            <a:ext cx="4419600" cy="5791200"/>
          </a:xfrm>
        </p:spPr>
        <p:txBody>
          <a:bodyPr/>
          <a:lstStyle/>
          <a:p>
            <a:pPr algn="ctr" eaLnBrk="1" hangingPunct="1">
              <a:buFont typeface="Arial" charset="0"/>
              <a:buNone/>
              <a:defRPr/>
            </a:pPr>
            <a:r>
              <a:rPr lang="en-US" b="1" u="sng" dirty="0" smtClean="0">
                <a:effectLst>
                  <a:outerShdw blurRad="38100" dist="38100" dir="2700000" algn="tl">
                    <a:srgbClr val="000000">
                      <a:alpha val="43137"/>
                    </a:srgbClr>
                  </a:outerShdw>
                </a:effectLst>
              </a:rPr>
              <a:t>Each phase would represent a different energy requirement and therefore a different ration.</a:t>
            </a:r>
          </a:p>
          <a:p>
            <a:pPr eaLnBrk="1" hangingPunct="1">
              <a:buFont typeface="Arial" charset="0"/>
              <a:buNone/>
              <a:defRPr/>
            </a:pPr>
            <a:r>
              <a:rPr lang="en-US" dirty="0" smtClean="0"/>
              <a:t>A.	Phase 1</a:t>
            </a:r>
          </a:p>
          <a:p>
            <a:pPr lvl="1" eaLnBrk="1" hangingPunct="1">
              <a:defRPr/>
            </a:pPr>
            <a:r>
              <a:rPr lang="en-US" dirty="0" smtClean="0"/>
              <a:t>1. First 10 weeks after calving</a:t>
            </a:r>
          </a:p>
          <a:p>
            <a:pPr lvl="1" eaLnBrk="1" hangingPunct="1">
              <a:defRPr/>
            </a:pPr>
            <a:r>
              <a:rPr lang="en-US" dirty="0" smtClean="0"/>
              <a:t>2. Rapidly increasing milk production</a:t>
            </a:r>
          </a:p>
          <a:p>
            <a:pPr lvl="1" eaLnBrk="1" hangingPunct="1">
              <a:defRPr/>
            </a:pPr>
            <a:r>
              <a:rPr lang="en-US" dirty="0" smtClean="0"/>
              <a:t>3. Cow is usually not able to eat enough and draws on body reserves to maintain production</a:t>
            </a:r>
          </a:p>
        </p:txBody>
      </p:sp>
      <p:sp>
        <p:nvSpPr>
          <p:cNvPr id="26628" name="Content Placeholder 3"/>
          <p:cNvSpPr>
            <a:spLocks noGrp="1"/>
          </p:cNvSpPr>
          <p:nvPr>
            <p:ph sz="half" idx="2"/>
          </p:nvPr>
        </p:nvSpPr>
        <p:spPr>
          <a:xfrm>
            <a:off x="4343400" y="1066800"/>
            <a:ext cx="4800600" cy="5791200"/>
          </a:xfrm>
        </p:spPr>
        <p:txBody>
          <a:bodyPr/>
          <a:lstStyle/>
          <a:p>
            <a:pPr eaLnBrk="1" hangingPunct="1">
              <a:buFont typeface="Arial" charset="0"/>
              <a:buNone/>
            </a:pPr>
            <a:r>
              <a:rPr lang="en-US" smtClean="0"/>
              <a:t>B.	Phase 2</a:t>
            </a:r>
          </a:p>
          <a:p>
            <a:pPr lvl="1" eaLnBrk="1" hangingPunct="1"/>
            <a:r>
              <a:rPr lang="en-US" smtClean="0"/>
              <a:t>1. Second 10 weeks after calving</a:t>
            </a:r>
          </a:p>
          <a:p>
            <a:pPr lvl="1" eaLnBrk="1" hangingPunct="1"/>
            <a:r>
              <a:rPr lang="en-US" smtClean="0"/>
              <a:t>2. Maximum level of feed intake reached</a:t>
            </a:r>
          </a:p>
          <a:p>
            <a:pPr eaLnBrk="1" hangingPunct="1">
              <a:buFont typeface="Arial" charset="0"/>
              <a:buNone/>
            </a:pPr>
            <a:r>
              <a:rPr lang="en-US" smtClean="0"/>
              <a:t>C.	Phase 3</a:t>
            </a:r>
          </a:p>
          <a:p>
            <a:pPr lvl="1" eaLnBrk="1" hangingPunct="1"/>
            <a:r>
              <a:rPr lang="en-US" smtClean="0"/>
              <a:t>1. Last half of lactation</a:t>
            </a:r>
          </a:p>
          <a:p>
            <a:pPr lvl="1" eaLnBrk="1" hangingPunct="1"/>
            <a:r>
              <a:rPr lang="en-US" smtClean="0"/>
              <a:t>2. Milk production is decreasing</a:t>
            </a:r>
          </a:p>
          <a:p>
            <a:pPr eaLnBrk="1" hangingPunct="1">
              <a:buFont typeface="Arial" charset="0"/>
              <a:buNone/>
            </a:pPr>
            <a:r>
              <a:rPr lang="en-US" smtClean="0"/>
              <a:t>D.	Phase 4</a:t>
            </a:r>
          </a:p>
          <a:p>
            <a:pPr lvl="1" eaLnBrk="1" hangingPunct="1"/>
            <a:r>
              <a:rPr lang="en-US" smtClean="0"/>
              <a:t>1. Dry period of 7 to 8 weeks</a:t>
            </a:r>
          </a:p>
          <a:p>
            <a:pPr lvl="1" eaLnBrk="1" hangingPunct="1"/>
            <a:r>
              <a:rPr lang="en-US" smtClean="0"/>
              <a:t>2. Time for feeding calf and restoring body reserves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p:txBody>
          <a:bodyPr/>
          <a:lstStyle/>
          <a:p>
            <a:pPr eaLnBrk="1" hangingPunct="1"/>
            <a:r>
              <a:rPr lang="en-US" smtClean="0"/>
              <a:t>XXIV.	Challenge feeding</a:t>
            </a:r>
          </a:p>
        </p:txBody>
      </p:sp>
      <p:sp>
        <p:nvSpPr>
          <p:cNvPr id="27651" name="Content Placeholder 5"/>
          <p:cNvSpPr>
            <a:spLocks noGrp="1"/>
          </p:cNvSpPr>
          <p:nvPr>
            <p:ph idx="1"/>
          </p:nvPr>
        </p:nvSpPr>
        <p:spPr>
          <a:xfrm>
            <a:off x="457200" y="1295400"/>
            <a:ext cx="8229600" cy="4525963"/>
          </a:xfrm>
        </p:spPr>
        <p:txBody>
          <a:bodyPr/>
          <a:lstStyle/>
          <a:p>
            <a:pPr eaLnBrk="1" hangingPunct="1"/>
            <a:r>
              <a:rPr lang="en-US" smtClean="0"/>
              <a:t>A.	Cow is "challenged" to produce more milk by increasing concentrates before freshening</a:t>
            </a:r>
          </a:p>
          <a:p>
            <a:pPr eaLnBrk="1" hangingPunct="1"/>
            <a:r>
              <a:rPr lang="en-US" smtClean="0"/>
              <a:t>B.	Grain amounts are then increased until production no longer increases</a:t>
            </a:r>
          </a:p>
          <a:p>
            <a:pPr eaLnBrk="1" hangingPunct="1"/>
            <a:r>
              <a:rPr lang="en-US" smtClean="0"/>
              <a:t>C.	Grain amounts are then adjusted according to milk production</a:t>
            </a:r>
          </a:p>
          <a:p>
            <a:pPr lvl="1" eaLnBrk="1" hangingPunct="1"/>
            <a:r>
              <a:rPr lang="en-US" smtClean="0"/>
              <a:t>Maximum production may not always be the most economical, especially on cows that are not real efficient feed converters or when grain prices are high.  A cow's response to challenge feeding is best early in lactation.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XXV.	Group feeding</a:t>
            </a:r>
          </a:p>
        </p:txBody>
      </p:sp>
      <p:sp>
        <p:nvSpPr>
          <p:cNvPr id="28675" name="Content Placeholder 2"/>
          <p:cNvSpPr>
            <a:spLocks noGrp="1"/>
          </p:cNvSpPr>
          <p:nvPr>
            <p:ph idx="1"/>
          </p:nvPr>
        </p:nvSpPr>
        <p:spPr/>
        <p:txBody>
          <a:bodyPr/>
          <a:lstStyle/>
          <a:p>
            <a:pPr eaLnBrk="1" hangingPunct="1"/>
            <a:r>
              <a:rPr lang="en-US" smtClean="0"/>
              <a:t>A.	Cows are divided into groups based on production</a:t>
            </a:r>
          </a:p>
          <a:p>
            <a:pPr lvl="1" eaLnBrk="1" hangingPunct="1"/>
            <a:r>
              <a:rPr lang="en-US" smtClean="0"/>
              <a:t>Number of groups will vary with size of herd and type of operation.</a:t>
            </a:r>
          </a:p>
          <a:p>
            <a:pPr eaLnBrk="1" hangingPunct="1"/>
            <a:r>
              <a:rPr lang="en-US" smtClean="0"/>
              <a:t>B.	Cows are fed in groups in some type of feed bunk</a:t>
            </a:r>
          </a:p>
          <a:p>
            <a:pPr eaLnBrk="1" hangingPunct="1"/>
            <a:r>
              <a:rPr lang="en-US" smtClean="0"/>
              <a:t>C.	Little or no grain is fed in milking parlor</a:t>
            </a:r>
          </a:p>
          <a:p>
            <a:pPr eaLnBrk="1" hangingPunct="1"/>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1143000"/>
          </a:xfrm>
        </p:spPr>
        <p:txBody>
          <a:bodyPr/>
          <a:lstStyle/>
          <a:p>
            <a:pPr eaLnBrk="1" hangingPunct="1"/>
            <a:r>
              <a:rPr lang="en-US" smtClean="0"/>
              <a:t>XXVI. Timing of feeding different feeds</a:t>
            </a:r>
          </a:p>
        </p:txBody>
      </p:sp>
      <p:sp>
        <p:nvSpPr>
          <p:cNvPr id="29699" name="Content Placeholder 2"/>
          <p:cNvSpPr>
            <a:spLocks noGrp="1"/>
          </p:cNvSpPr>
          <p:nvPr>
            <p:ph idx="1"/>
          </p:nvPr>
        </p:nvSpPr>
        <p:spPr>
          <a:xfrm>
            <a:off x="0" y="762000"/>
            <a:ext cx="9144000" cy="4525963"/>
          </a:xfrm>
        </p:spPr>
        <p:txBody>
          <a:bodyPr/>
          <a:lstStyle/>
          <a:p>
            <a:pPr lvl="1" eaLnBrk="1" hangingPunct="1">
              <a:buFont typeface="Arial" charset="0"/>
              <a:buNone/>
            </a:pPr>
            <a:r>
              <a:rPr lang="en-US" smtClean="0"/>
              <a:t>Consumption is increased as number of feedings are increased.  Many dairies are using "total rations" where all the feeds are fed together.</a:t>
            </a:r>
          </a:p>
          <a:p>
            <a:pPr eaLnBrk="1" hangingPunct="1"/>
            <a:r>
              <a:rPr lang="en-US" sz="2800" smtClean="0"/>
              <a:t>A.	Hay--Generally free choice at all times</a:t>
            </a:r>
          </a:p>
          <a:p>
            <a:pPr lvl="1" eaLnBrk="1" hangingPunct="1"/>
            <a:r>
              <a:rPr lang="en-US" sz="2400" smtClean="0"/>
              <a:t>Waste can be controlled by feeding smaller amounts several times a day.)</a:t>
            </a:r>
          </a:p>
          <a:p>
            <a:pPr eaLnBrk="1" hangingPunct="1"/>
            <a:r>
              <a:rPr lang="en-US" sz="2800" smtClean="0"/>
              <a:t>B.	Silage--Once or twice a day depending on labor; fed after milking</a:t>
            </a:r>
          </a:p>
          <a:p>
            <a:pPr eaLnBrk="1" hangingPunct="1"/>
            <a:r>
              <a:rPr lang="en-US" sz="2800" smtClean="0"/>
              <a:t>C.	Grain--Twice a day</a:t>
            </a:r>
          </a:p>
          <a:p>
            <a:pPr lvl="1" eaLnBrk="1" hangingPunct="1"/>
            <a:r>
              <a:rPr lang="en-US" sz="2400" smtClean="0"/>
              <a:t>High producing cows need additional grain outside of the milking parlor since they are not there long enough to eat sufficient amounts.</a:t>
            </a:r>
          </a:p>
          <a:p>
            <a:pPr eaLnBrk="1" hangingPunct="1"/>
            <a:r>
              <a:rPr lang="en-US" sz="2800" smtClean="0"/>
              <a:t>D.	Water--Always readily available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XXVII.	Feeding dry cows</a:t>
            </a:r>
          </a:p>
        </p:txBody>
      </p:sp>
      <p:sp>
        <p:nvSpPr>
          <p:cNvPr id="30723" name="Content Placeholder 2"/>
          <p:cNvSpPr>
            <a:spLocks noGrp="1"/>
          </p:cNvSpPr>
          <p:nvPr>
            <p:ph idx="1"/>
          </p:nvPr>
        </p:nvSpPr>
        <p:spPr>
          <a:xfrm>
            <a:off x="0" y="1219200"/>
            <a:ext cx="9144000" cy="4525963"/>
          </a:xfrm>
        </p:spPr>
        <p:txBody>
          <a:bodyPr/>
          <a:lstStyle/>
          <a:p>
            <a:pPr eaLnBrk="1" hangingPunct="1"/>
            <a:r>
              <a:rPr lang="en-US" smtClean="0"/>
              <a:t>A.	Roughages, especially grass or oat hay, should be the main feed to restore digestive system</a:t>
            </a:r>
          </a:p>
          <a:p>
            <a:pPr eaLnBrk="1" hangingPunct="1"/>
            <a:r>
              <a:rPr lang="en-US" smtClean="0"/>
              <a:t>B.	Corn silage can help maintain a proper phosphorus to calcium ratio</a:t>
            </a:r>
          </a:p>
          <a:p>
            <a:pPr eaLnBrk="1" hangingPunct="1"/>
            <a:r>
              <a:rPr lang="en-US" smtClean="0"/>
              <a:t>C.	Weight gain is desirable to recondition cows</a:t>
            </a:r>
          </a:p>
          <a:p>
            <a:pPr lvl="1" eaLnBrk="1" hangingPunct="1"/>
            <a:r>
              <a:rPr lang="en-US" smtClean="0"/>
              <a:t>Caution:  Cows must not be fat at calving, however.</a:t>
            </a:r>
          </a:p>
          <a:p>
            <a:pPr eaLnBrk="1" hangingPunct="1"/>
            <a:r>
              <a:rPr lang="en-US" smtClean="0"/>
              <a:t>D.	Grain should be started or increased 2 weeks prior to calving to condition digestive system; this should be limited to not more than 1% of body weight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en-US" smtClean="0"/>
          </a:p>
        </p:txBody>
      </p:sp>
      <p:sp>
        <p:nvSpPr>
          <p:cNvPr id="4099" name="Content Placeholder 2"/>
          <p:cNvSpPr>
            <a:spLocks noGrp="1"/>
          </p:cNvSpPr>
          <p:nvPr>
            <p:ph idx="1"/>
          </p:nvPr>
        </p:nvSpPr>
        <p:spPr/>
        <p:txBody>
          <a:bodyPr/>
          <a:lstStyle/>
          <a:p>
            <a:pPr eaLnBrk="1" hangingPunct="1">
              <a:buFont typeface="Arial" charset="0"/>
              <a:buAutoNum type="alphaUcPeriod" startAt="12"/>
            </a:pPr>
            <a:r>
              <a:rPr lang="en-US" sz="1800" smtClean="0"/>
              <a:t>NE--Net energy or energy left in feeds after energy used in digestion has been subtracted</a:t>
            </a:r>
          </a:p>
          <a:p>
            <a:pPr eaLnBrk="1" hangingPunct="1">
              <a:buFont typeface="Arial" charset="0"/>
              <a:buAutoNum type="alphaUcPeriod" startAt="12"/>
            </a:pPr>
            <a:r>
              <a:rPr lang="en-US" sz="1800" smtClean="0"/>
              <a:t>NElac--Net energy value used for maintenance and milk production in lactating cows</a:t>
            </a:r>
          </a:p>
          <a:p>
            <a:pPr eaLnBrk="1" hangingPunct="1">
              <a:buFont typeface="Arial" charset="0"/>
              <a:buNone/>
            </a:pPr>
            <a:r>
              <a:rPr lang="en-US" sz="1800" smtClean="0"/>
              <a:t>N.	Milk fat--Fat found in milk composed of short-chain fatty acids; contains </a:t>
            </a:r>
            <a:br>
              <a:rPr lang="en-US" sz="1800" smtClean="0"/>
            </a:br>
            <a:r>
              <a:rPr lang="en-US" sz="1800" smtClean="0"/>
              <a:t>vitamin A</a:t>
            </a:r>
          </a:p>
          <a:p>
            <a:pPr eaLnBrk="1" hangingPunct="1">
              <a:buFont typeface="Arial" charset="0"/>
              <a:buNone/>
            </a:pPr>
            <a:r>
              <a:rPr lang="en-US" sz="1800" smtClean="0"/>
              <a:t>O.	Colostrum--First "milk" of a cow after calving, high in nutrients and antibodies</a:t>
            </a:r>
          </a:p>
          <a:p>
            <a:pPr eaLnBrk="1" hangingPunct="1">
              <a:buFont typeface="Arial" charset="0"/>
              <a:buNone/>
            </a:pPr>
            <a:r>
              <a:rPr lang="en-US" sz="1800" smtClean="0"/>
              <a:t>P.	Antibody--Protein substance in the blood that protects against disease</a:t>
            </a:r>
          </a:p>
          <a:p>
            <a:pPr eaLnBrk="1" hangingPunct="1">
              <a:buFont typeface="Arial" charset="0"/>
              <a:buNone/>
            </a:pPr>
            <a:r>
              <a:rPr lang="en-US" sz="1800" smtClean="0"/>
              <a:t>Q.	Ketosis--Dairy disease caused by high milk production in which cow is forced to use body fat to supply production demands; this fat breakdown creates an oversupply of ketones</a:t>
            </a:r>
          </a:p>
          <a:p>
            <a:pPr eaLnBrk="1" hangingPunct="1">
              <a:buFont typeface="Arial" charset="0"/>
              <a:buNone/>
            </a:pPr>
            <a:r>
              <a:rPr lang="en-US" sz="1800" smtClean="0"/>
              <a:t>R.	Longevity--Length of time a cow remains in herd</a:t>
            </a:r>
          </a:p>
          <a:p>
            <a:pPr eaLnBrk="1" hangingPunct="1">
              <a:buFont typeface="Arial" charset="0"/>
              <a:buNone/>
            </a:pPr>
            <a:r>
              <a:rPr lang="en-US" sz="1800" smtClean="0"/>
              <a:t>S.	Lactating--Secreting milk</a:t>
            </a:r>
          </a:p>
          <a:p>
            <a:pPr eaLnBrk="1" hangingPunct="1">
              <a:buFont typeface="Arial" charset="0"/>
              <a:buNone/>
            </a:pPr>
            <a:r>
              <a:rPr lang="en-US" sz="1800" smtClean="0"/>
              <a:t>T.	Replacement heifers--Young females being raised to remain in the herd as cows</a:t>
            </a:r>
          </a:p>
          <a:p>
            <a:pPr eaLnBrk="1" hangingPunct="1">
              <a:buFont typeface="Arial" charset="0"/>
              <a:buNone/>
            </a:pPr>
            <a:r>
              <a:rPr lang="en-US" sz="1800" smtClean="0"/>
              <a:t>U.	Milk fever--A nutritional disease occurring at calving caused by a calcium-phosphorus imbalance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XXVIII.	Advantages of proper dry cow feeding</a:t>
            </a:r>
          </a:p>
        </p:txBody>
      </p:sp>
      <p:sp>
        <p:nvSpPr>
          <p:cNvPr id="31747" name="Content Placeholder 2"/>
          <p:cNvSpPr>
            <a:spLocks noGrp="1"/>
          </p:cNvSpPr>
          <p:nvPr>
            <p:ph idx="1"/>
          </p:nvPr>
        </p:nvSpPr>
        <p:spPr/>
        <p:txBody>
          <a:bodyPr/>
          <a:lstStyle/>
          <a:p>
            <a:pPr eaLnBrk="1" hangingPunct="1"/>
            <a:r>
              <a:rPr lang="en-US" smtClean="0"/>
              <a:t>A.	Increased milk production</a:t>
            </a:r>
          </a:p>
          <a:p>
            <a:pPr lvl="1" eaLnBrk="1" hangingPunct="1"/>
            <a:r>
              <a:rPr lang="en-US" smtClean="0"/>
              <a:t>It has been estimated that 1 lb of gain will result in an increase of 25 lbs of milk during lactation.</a:t>
            </a:r>
          </a:p>
          <a:p>
            <a:pPr eaLnBrk="1" hangingPunct="1"/>
            <a:r>
              <a:rPr lang="en-US" smtClean="0"/>
              <a:t>B.	Better conception rate</a:t>
            </a:r>
          </a:p>
          <a:p>
            <a:pPr eaLnBrk="1" hangingPunct="1"/>
            <a:r>
              <a:rPr lang="en-US" smtClean="0"/>
              <a:t>C.	Fewer calving problems</a:t>
            </a:r>
          </a:p>
          <a:p>
            <a:pPr eaLnBrk="1" hangingPunct="1"/>
            <a:r>
              <a:rPr lang="en-US" smtClean="0"/>
              <a:t>D.	Healthier calves</a:t>
            </a:r>
          </a:p>
          <a:p>
            <a:pPr eaLnBrk="1" hangingPunct="1"/>
            <a:r>
              <a:rPr lang="en-US" smtClean="0"/>
              <a:t>E.	Increased herd longevity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XXIX.	Feeding replacement heifers</a:t>
            </a:r>
          </a:p>
        </p:txBody>
      </p:sp>
      <p:sp>
        <p:nvSpPr>
          <p:cNvPr id="32771" name="Content Placeholder 2"/>
          <p:cNvSpPr>
            <a:spLocks noGrp="1"/>
          </p:cNvSpPr>
          <p:nvPr>
            <p:ph idx="1"/>
          </p:nvPr>
        </p:nvSpPr>
        <p:spPr/>
        <p:txBody>
          <a:bodyPr/>
          <a:lstStyle/>
          <a:p>
            <a:pPr eaLnBrk="1" hangingPunct="1"/>
            <a:r>
              <a:rPr lang="en-US" smtClean="0"/>
              <a:t>A.	Under 6 months or 400 lbs</a:t>
            </a:r>
          </a:p>
          <a:p>
            <a:pPr lvl="1" eaLnBrk="1" hangingPunct="1"/>
            <a:r>
              <a:rPr lang="en-US" smtClean="0"/>
              <a:t>1. High quality forage</a:t>
            </a:r>
          </a:p>
          <a:p>
            <a:pPr lvl="1" eaLnBrk="1" hangingPunct="1"/>
            <a:r>
              <a:rPr lang="en-US" smtClean="0"/>
              <a:t>2. 3 to 5 lbs of supplemental grain</a:t>
            </a:r>
          </a:p>
          <a:p>
            <a:pPr lvl="1" eaLnBrk="1" hangingPunct="1"/>
            <a:r>
              <a:rPr lang="en-US" smtClean="0"/>
              <a:t>3. Very limited high-moisture forage if at all</a:t>
            </a:r>
          </a:p>
          <a:p>
            <a:pPr eaLnBrk="1" hangingPunct="1"/>
            <a:r>
              <a:rPr lang="en-US" smtClean="0"/>
              <a:t>B.	Six months to breeding age</a:t>
            </a:r>
          </a:p>
          <a:p>
            <a:pPr lvl="1" eaLnBrk="1" hangingPunct="1"/>
            <a:r>
              <a:rPr lang="en-US" smtClean="0"/>
              <a:t>1. Adequate forages</a:t>
            </a:r>
          </a:p>
          <a:p>
            <a:pPr lvl="1" eaLnBrk="1" hangingPunct="1"/>
            <a:r>
              <a:rPr lang="en-US" smtClean="0"/>
              <a:t>2. Grain 2 weeks before breeding</a:t>
            </a:r>
          </a:p>
          <a:p>
            <a:pPr eaLnBrk="1" hangingPunct="1"/>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XXX.	Sample rations for dairy cows at different stages</a:t>
            </a:r>
          </a:p>
        </p:txBody>
      </p:sp>
      <p:sp>
        <p:nvSpPr>
          <p:cNvPr id="33795" name="Content Placeholder 2"/>
          <p:cNvSpPr>
            <a:spLocks noGrp="1"/>
          </p:cNvSpPr>
          <p:nvPr>
            <p:ph idx="1"/>
          </p:nvPr>
        </p:nvSpPr>
        <p:spPr>
          <a:xfrm>
            <a:off x="0" y="1600200"/>
            <a:ext cx="9144000" cy="4525963"/>
          </a:xfrm>
        </p:spPr>
        <p:txBody>
          <a:bodyPr/>
          <a:lstStyle/>
          <a:p>
            <a:pPr eaLnBrk="1" hangingPunct="1"/>
            <a:r>
              <a:rPr lang="en-US" sz="2800" smtClean="0"/>
              <a:t>A.	Cows in early lactation averaging 65 lbs of milk</a:t>
            </a:r>
          </a:p>
          <a:p>
            <a:pPr lvl="1" eaLnBrk="1" hangingPunct="1"/>
            <a:r>
              <a:rPr lang="en-US" sz="2000" smtClean="0"/>
              <a:t>21.5 lbs of alfalfa; 16.9 lbs of corn; 4.6 lbs of 44% protein supplement; .47 lb of 20-24% Ca/18% P; .25 lb of trace mineral salt</a:t>
            </a:r>
          </a:p>
          <a:p>
            <a:pPr eaLnBrk="1" hangingPunct="1"/>
            <a:r>
              <a:rPr lang="en-US" sz="2800" smtClean="0"/>
              <a:t>B.	Cows in mid-lactation averaging 50 lbs of milk</a:t>
            </a:r>
          </a:p>
          <a:p>
            <a:pPr lvl="1" eaLnBrk="1" hangingPunct="1"/>
            <a:r>
              <a:rPr lang="en-US" sz="2000" smtClean="0"/>
              <a:t>26.3 lbs of alfalfa; 13.2 lbs of corn; .28 lb of 20-24% Ca/18% P; .19 lb of trace mineral salt</a:t>
            </a:r>
          </a:p>
          <a:p>
            <a:pPr eaLnBrk="1" hangingPunct="1"/>
            <a:r>
              <a:rPr lang="en-US" sz="2800" smtClean="0"/>
              <a:t>C.	Cows in late lactation averaging 35 lbs of milk plus replenishing body reserves</a:t>
            </a:r>
          </a:p>
          <a:p>
            <a:pPr lvl="1" eaLnBrk="1" hangingPunct="1"/>
            <a:r>
              <a:rPr lang="en-US" sz="2000" smtClean="0"/>
              <a:t>27 lbs of alfalfa; 10 lbs of corn; .25 lb of 20-24% Ca/18% P; .125 lb of trace mineral salt</a:t>
            </a:r>
          </a:p>
          <a:p>
            <a:pPr eaLnBrk="1" hangingPunct="1"/>
            <a:r>
              <a:rPr lang="en-US" sz="2800" smtClean="0"/>
              <a:t>D.	Dry cows</a:t>
            </a:r>
          </a:p>
          <a:p>
            <a:pPr lvl="1" eaLnBrk="1" hangingPunct="1"/>
            <a:r>
              <a:rPr lang="en-US" sz="2000" smtClean="0"/>
              <a:t>10 lbs of alfalfa; 15 lbs of cornstalks; 2.6 lbs of corn; 1-1.5 lbs of 20-24% Ca/18% P; 1 lb of trace mineral salt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XXXI.	Feeding colostrum</a:t>
            </a:r>
          </a:p>
        </p:txBody>
      </p:sp>
      <p:sp>
        <p:nvSpPr>
          <p:cNvPr id="34819" name="Content Placeholder 2"/>
          <p:cNvSpPr>
            <a:spLocks noGrp="1"/>
          </p:cNvSpPr>
          <p:nvPr>
            <p:ph idx="1"/>
          </p:nvPr>
        </p:nvSpPr>
        <p:spPr>
          <a:xfrm>
            <a:off x="152400" y="1143000"/>
            <a:ext cx="8991600" cy="4525963"/>
          </a:xfrm>
        </p:spPr>
        <p:txBody>
          <a:bodyPr/>
          <a:lstStyle/>
          <a:p>
            <a:pPr eaLnBrk="1" hangingPunct="1"/>
            <a:r>
              <a:rPr lang="en-US" sz="2800" smtClean="0"/>
              <a:t>Colostrum can be frozen to feed later, but only the first milking colostrum should be fed at the first feeding.  Freezing colostrum in ice cube trays and then putting it in bags speeds thawing and warming.</a:t>
            </a:r>
          </a:p>
          <a:p>
            <a:pPr eaLnBrk="1" hangingPunct="1"/>
            <a:r>
              <a:rPr lang="en-US" smtClean="0"/>
              <a:t>A.	Feed at least 1 quart within 2 hours</a:t>
            </a:r>
          </a:p>
          <a:p>
            <a:pPr eaLnBrk="1" hangingPunct="1"/>
            <a:r>
              <a:rPr lang="en-US" smtClean="0"/>
              <a:t>B.	Feed one gallon within 24 hours</a:t>
            </a:r>
          </a:p>
          <a:p>
            <a:pPr eaLnBrk="1" hangingPunct="1"/>
            <a:r>
              <a:rPr lang="en-US" smtClean="0"/>
              <a:t>C.	Calves are born without natural defenses against disease</a:t>
            </a:r>
          </a:p>
          <a:p>
            <a:pPr eaLnBrk="1" hangingPunct="1"/>
            <a:r>
              <a:rPr lang="en-US" smtClean="0"/>
              <a:t>D.	Colostrum contains antibodies which can be readily absorbed only during the first 24 hours of life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XXXII.	Calf feeding program</a:t>
            </a:r>
          </a:p>
        </p:txBody>
      </p:sp>
      <p:sp>
        <p:nvSpPr>
          <p:cNvPr id="35843" name="Content Placeholder 2"/>
          <p:cNvSpPr>
            <a:spLocks noGrp="1"/>
          </p:cNvSpPr>
          <p:nvPr>
            <p:ph idx="1"/>
          </p:nvPr>
        </p:nvSpPr>
        <p:spPr>
          <a:xfrm>
            <a:off x="0" y="1143000"/>
            <a:ext cx="9144000" cy="4525963"/>
          </a:xfrm>
        </p:spPr>
        <p:txBody>
          <a:bodyPr/>
          <a:lstStyle/>
          <a:p>
            <a:pPr eaLnBrk="1" hangingPunct="1"/>
            <a:r>
              <a:rPr lang="en-US" sz="2400" smtClean="0"/>
              <a:t>A.	Day 1--Allow calf to nurse</a:t>
            </a:r>
          </a:p>
          <a:p>
            <a:pPr eaLnBrk="1" hangingPunct="1"/>
            <a:r>
              <a:rPr lang="en-US" sz="2400" smtClean="0"/>
              <a:t>B.	Day 1-4--Feed colostrum</a:t>
            </a:r>
          </a:p>
          <a:p>
            <a:pPr lvl="1" eaLnBrk="1" hangingPunct="1"/>
            <a:r>
              <a:rPr lang="en-US" sz="2000" smtClean="0"/>
              <a:t>This can be done by either letting the calf nurse or by milking and feeding.</a:t>
            </a:r>
          </a:p>
          <a:p>
            <a:pPr lvl="1" eaLnBrk="1" hangingPunct="1"/>
            <a:r>
              <a:rPr lang="en-US" sz="2000" smtClean="0"/>
              <a:t>Caution:  If scouring occurs, colostrum should be diluted by mixing half and half with water.</a:t>
            </a:r>
          </a:p>
          <a:p>
            <a:pPr eaLnBrk="1" hangingPunct="1"/>
            <a:r>
              <a:rPr lang="en-US" sz="2400" smtClean="0"/>
              <a:t>C.	Day 5-30--Feed milk replacer or milk</a:t>
            </a:r>
          </a:p>
          <a:p>
            <a:pPr lvl="1" eaLnBrk="1" hangingPunct="1"/>
            <a:r>
              <a:rPr lang="en-US" sz="2000" smtClean="0"/>
              <a:t>Extra colostrum can also be fed during this time, but should be diluted with equal amounts of water to prevent scouring.</a:t>
            </a:r>
          </a:p>
          <a:p>
            <a:pPr eaLnBrk="1" hangingPunct="1"/>
            <a:r>
              <a:rPr lang="en-US" sz="2400" smtClean="0"/>
              <a:t>D.	Day 10--Start good, leafy hay and a calf starter with 80% TDN and 21% protein</a:t>
            </a:r>
          </a:p>
          <a:p>
            <a:pPr eaLnBrk="1" hangingPunct="1"/>
            <a:r>
              <a:rPr lang="en-US" sz="2400" smtClean="0"/>
              <a:t>E.	Day 21--Start to wean and increase calf starter</a:t>
            </a:r>
          </a:p>
          <a:p>
            <a:pPr eaLnBrk="1" hangingPunct="1"/>
            <a:r>
              <a:rPr lang="en-US" sz="2400" smtClean="0"/>
              <a:t>F.	Months 1-5--Feed calf starter and hay free choice</a:t>
            </a:r>
          </a:p>
          <a:p>
            <a:pPr eaLnBrk="1" hangingPunct="1"/>
            <a:r>
              <a:rPr lang="en-US" sz="2400" smtClean="0"/>
              <a:t>G.	Month 5--Switch to a starter ration with 75% TDN and 14% protein</a:t>
            </a:r>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II.	Nutritional areas of concern in balancing a dairy ration </a:t>
            </a:r>
          </a:p>
        </p:txBody>
      </p:sp>
      <p:sp>
        <p:nvSpPr>
          <p:cNvPr id="5123" name="Content Placeholder 2"/>
          <p:cNvSpPr>
            <a:spLocks noGrp="1"/>
          </p:cNvSpPr>
          <p:nvPr>
            <p:ph idx="1"/>
          </p:nvPr>
        </p:nvSpPr>
        <p:spPr/>
        <p:txBody>
          <a:bodyPr/>
          <a:lstStyle/>
          <a:p>
            <a:pPr eaLnBrk="1" hangingPunct="1"/>
            <a:r>
              <a:rPr lang="en-US" smtClean="0"/>
              <a:t>A.	Dry matter intake</a:t>
            </a:r>
          </a:p>
          <a:p>
            <a:pPr eaLnBrk="1" hangingPunct="1"/>
            <a:r>
              <a:rPr lang="fr-FR" smtClean="0"/>
              <a:t>B.	Crude protein</a:t>
            </a:r>
            <a:endParaRPr lang="en-US" smtClean="0"/>
          </a:p>
          <a:p>
            <a:pPr eaLnBrk="1" hangingPunct="1"/>
            <a:r>
              <a:rPr lang="fr-FR" smtClean="0"/>
              <a:t>C.	TDN</a:t>
            </a:r>
            <a:endParaRPr lang="en-US" smtClean="0"/>
          </a:p>
          <a:p>
            <a:pPr eaLnBrk="1" hangingPunct="1"/>
            <a:r>
              <a:rPr lang="en-US" smtClean="0"/>
              <a:t>D.	Calcium</a:t>
            </a:r>
          </a:p>
          <a:p>
            <a:pPr eaLnBrk="1" hangingPunct="1"/>
            <a:r>
              <a:rPr lang="en-US" smtClean="0"/>
              <a:t>E.	Phosphorus</a:t>
            </a:r>
          </a:p>
          <a:p>
            <a:pPr eaLnBrk="1" hangingPunct="1"/>
            <a:r>
              <a:rPr lang="en-US" smtClean="0"/>
              <a:t>F.	Fiber</a:t>
            </a:r>
          </a:p>
          <a:p>
            <a:pPr eaLnBrk="1" hangingPunct="1"/>
            <a:r>
              <a:rPr lang="en-US" smtClean="0"/>
              <a:t>G.	Trace mineral salt</a:t>
            </a:r>
          </a:p>
          <a:p>
            <a:pPr eaLnBrk="1" hangingPunct="1"/>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III.	Advantages of pastures for feed</a:t>
            </a:r>
          </a:p>
        </p:txBody>
      </p:sp>
      <p:sp>
        <p:nvSpPr>
          <p:cNvPr id="6147" name="Content Placeholder 2"/>
          <p:cNvSpPr>
            <a:spLocks noGrp="1"/>
          </p:cNvSpPr>
          <p:nvPr>
            <p:ph idx="1"/>
          </p:nvPr>
        </p:nvSpPr>
        <p:spPr/>
        <p:txBody>
          <a:bodyPr/>
          <a:lstStyle/>
          <a:p>
            <a:pPr eaLnBrk="1" hangingPunct="1">
              <a:buFont typeface="Arial" charset="0"/>
              <a:buNone/>
            </a:pPr>
            <a:r>
              <a:rPr lang="en-US" smtClean="0"/>
              <a:t>A.	Lowers feed costs</a:t>
            </a:r>
          </a:p>
          <a:p>
            <a:pPr eaLnBrk="1" hangingPunct="1">
              <a:buFont typeface="Arial" charset="0"/>
              <a:buNone/>
            </a:pPr>
            <a:r>
              <a:rPr lang="en-US" smtClean="0"/>
              <a:t>B.	Lessens chance of nutritional deficiencies</a:t>
            </a:r>
          </a:p>
          <a:p>
            <a:pPr eaLnBrk="1" hangingPunct="1">
              <a:buFont typeface="Arial" charset="0"/>
              <a:buNone/>
            </a:pPr>
            <a:r>
              <a:rPr lang="en-US" smtClean="0"/>
              <a:t>C.	Lessens disease spread</a:t>
            </a:r>
          </a:p>
          <a:p>
            <a:pPr eaLnBrk="1" hangingPunct="1">
              <a:buFont typeface="Arial" charset="0"/>
              <a:buNone/>
            </a:pPr>
            <a:r>
              <a:rPr lang="en-US" smtClean="0"/>
              <a:t>D. Lowers building costs</a:t>
            </a:r>
          </a:p>
          <a:p>
            <a:pPr eaLnBrk="1" hangingPunct="1">
              <a:buFont typeface="Arial" charset="0"/>
              <a:buNone/>
            </a:pPr>
            <a:r>
              <a:rPr lang="en-US" smtClean="0"/>
              <a:t>E.	Increases flexibility</a:t>
            </a:r>
          </a:p>
          <a:p>
            <a:pPr eaLnBrk="1" hangingPunct="1">
              <a:buFont typeface="Arial" charset="0"/>
              <a:buNone/>
            </a:pPr>
            <a:r>
              <a:rPr lang="en-US" smtClean="0"/>
              <a:t>F.	Improves reproduction</a:t>
            </a:r>
          </a:p>
          <a:p>
            <a:pPr eaLnBrk="1" hangingPunct="1">
              <a:buFont typeface="Arial" charset="0"/>
              <a:buNone/>
            </a:pPr>
            <a:r>
              <a:rPr lang="en-US" smtClean="0"/>
              <a:t>G. Provides outlet for manure</a:t>
            </a:r>
          </a:p>
          <a:p>
            <a:pPr eaLnBrk="1" hangingPunct="1"/>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IV.	Disadvantages of pastures for feed</a:t>
            </a:r>
          </a:p>
        </p:txBody>
      </p:sp>
      <p:sp>
        <p:nvSpPr>
          <p:cNvPr id="7171" name="Content Placeholder 2"/>
          <p:cNvSpPr>
            <a:spLocks noGrp="1"/>
          </p:cNvSpPr>
          <p:nvPr>
            <p:ph idx="1"/>
          </p:nvPr>
        </p:nvSpPr>
        <p:spPr/>
        <p:txBody>
          <a:bodyPr/>
          <a:lstStyle/>
          <a:p>
            <a:pPr eaLnBrk="1" hangingPunct="1">
              <a:buFont typeface="Arial" charset="0"/>
              <a:buNone/>
            </a:pPr>
            <a:r>
              <a:rPr lang="en-US" smtClean="0"/>
              <a:t>A.	Increases land requirements</a:t>
            </a:r>
          </a:p>
          <a:p>
            <a:pPr eaLnBrk="1" hangingPunct="1">
              <a:buFont typeface="Arial" charset="0"/>
              <a:buNone/>
            </a:pPr>
            <a:r>
              <a:rPr lang="en-US" smtClean="0"/>
              <a:t>B.	Limits expansion</a:t>
            </a:r>
          </a:p>
          <a:p>
            <a:pPr eaLnBrk="1" hangingPunct="1">
              <a:buFont typeface="Arial" charset="0"/>
              <a:buNone/>
            </a:pPr>
            <a:r>
              <a:rPr lang="en-US" smtClean="0"/>
              <a:t>C.	Does not provide enough dry matter and therefore energy to maintain high production</a:t>
            </a:r>
          </a:p>
          <a:p>
            <a:pPr eaLnBrk="1" hangingPunct="1">
              <a:buFont typeface="Arial" charset="0"/>
              <a:buNone/>
            </a:pPr>
            <a:r>
              <a:rPr lang="en-US" smtClean="0"/>
              <a:t>D.	Decreases feed efficiency</a:t>
            </a:r>
          </a:p>
          <a:p>
            <a:pPr lvl="1" eaLnBrk="1" hangingPunct="1"/>
            <a:r>
              <a:rPr lang="en-US" smtClean="0"/>
              <a:t>Cows must use more energy obtaining feed.</a:t>
            </a:r>
          </a:p>
          <a:p>
            <a:pPr eaLnBrk="1" hangingPunct="1">
              <a:buFont typeface="Arial" charset="0"/>
              <a:buNone/>
            </a:pPr>
            <a:r>
              <a:rPr lang="en-US" smtClean="0"/>
              <a:t>E.	Increases variability in production and growth</a:t>
            </a:r>
          </a:p>
          <a:p>
            <a:pPr eaLnBrk="1" hangingPunct="1">
              <a:buFont typeface="Arial" charset="0"/>
              <a:buNone/>
            </a:pPr>
            <a:r>
              <a:rPr lang="en-US" smtClean="0"/>
              <a:t>F.	Increases worm problems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V.	Advantages of feeding hay</a:t>
            </a:r>
          </a:p>
        </p:txBody>
      </p:sp>
      <p:sp>
        <p:nvSpPr>
          <p:cNvPr id="8195" name="Content Placeholder 2"/>
          <p:cNvSpPr>
            <a:spLocks noGrp="1"/>
          </p:cNvSpPr>
          <p:nvPr>
            <p:ph idx="1"/>
          </p:nvPr>
        </p:nvSpPr>
        <p:spPr/>
        <p:txBody>
          <a:bodyPr/>
          <a:lstStyle/>
          <a:p>
            <a:pPr eaLnBrk="1" hangingPunct="1">
              <a:buFont typeface="Arial" charset="0"/>
              <a:buNone/>
            </a:pPr>
            <a:r>
              <a:rPr lang="en-US" smtClean="0"/>
              <a:t>A.	Provides relatively inexpensive nutrients</a:t>
            </a:r>
          </a:p>
          <a:p>
            <a:pPr eaLnBrk="1" hangingPunct="1">
              <a:buFont typeface="Arial" charset="0"/>
              <a:buNone/>
            </a:pPr>
            <a:r>
              <a:rPr lang="en-US" smtClean="0"/>
              <a:t>B.	Is important in maintaining proper digestion</a:t>
            </a:r>
          </a:p>
          <a:p>
            <a:pPr eaLnBrk="1" hangingPunct="1">
              <a:buFont typeface="Arial" charset="0"/>
              <a:buNone/>
            </a:pPr>
            <a:r>
              <a:rPr lang="en-US" smtClean="0"/>
              <a:t>C.	Maintains proper rumen function</a:t>
            </a:r>
          </a:p>
          <a:p>
            <a:pPr eaLnBrk="1" hangingPunct="1">
              <a:buFont typeface="Arial" charset="0"/>
              <a:buNone/>
            </a:pPr>
            <a:r>
              <a:rPr lang="en-US" smtClean="0"/>
              <a:t>D.	Maintains milk fat levels</a:t>
            </a:r>
          </a:p>
          <a:p>
            <a:pPr eaLnBrk="1" hangingPunct="1"/>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VI.	Characteristics of good hay</a:t>
            </a:r>
          </a:p>
        </p:txBody>
      </p:sp>
      <p:sp>
        <p:nvSpPr>
          <p:cNvPr id="9219" name="Content Placeholder 2"/>
          <p:cNvSpPr>
            <a:spLocks noGrp="1"/>
          </p:cNvSpPr>
          <p:nvPr>
            <p:ph idx="1"/>
          </p:nvPr>
        </p:nvSpPr>
        <p:spPr/>
        <p:txBody>
          <a:bodyPr/>
          <a:lstStyle/>
          <a:p>
            <a:pPr eaLnBrk="1" hangingPunct="1"/>
            <a:r>
              <a:rPr lang="en-US" smtClean="0"/>
              <a:t>Good hay has over 15% protein and less than 30% fiber.</a:t>
            </a:r>
          </a:p>
          <a:p>
            <a:pPr eaLnBrk="1" hangingPunct="1">
              <a:buFont typeface="Arial" charset="0"/>
              <a:buNone/>
            </a:pPr>
            <a:r>
              <a:rPr lang="en-US" smtClean="0"/>
              <a:t>A.	Cut at an early maturity--1/10 bloom</a:t>
            </a:r>
          </a:p>
          <a:p>
            <a:pPr eaLnBrk="1" hangingPunct="1">
              <a:buFont typeface="Arial" charset="0"/>
              <a:buNone/>
            </a:pPr>
            <a:r>
              <a:rPr lang="en-US" smtClean="0"/>
              <a:t>B.	Leafy</a:t>
            </a:r>
          </a:p>
          <a:p>
            <a:pPr eaLnBrk="1" hangingPunct="1">
              <a:buFont typeface="Arial" charset="0"/>
              <a:buNone/>
            </a:pPr>
            <a:r>
              <a:rPr lang="en-US" smtClean="0"/>
              <a:t>C.	Bright green</a:t>
            </a:r>
          </a:p>
          <a:p>
            <a:pPr eaLnBrk="1" hangingPunct="1">
              <a:buFont typeface="Arial" charset="0"/>
              <a:buNone/>
            </a:pPr>
            <a:r>
              <a:rPr lang="en-US" smtClean="0"/>
              <a:t>D. Free from mold or dust</a:t>
            </a:r>
          </a:p>
          <a:p>
            <a:pPr eaLnBrk="1" hangingPunct="1">
              <a:buFont typeface="Arial" charset="0"/>
              <a:buNone/>
            </a:pPr>
            <a:r>
              <a:rPr lang="en-US" smtClean="0"/>
              <a:t>E.	Pleasant aroma</a:t>
            </a:r>
          </a:p>
          <a:p>
            <a:pPr eaLnBrk="1" hangingPunct="1"/>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VII.	Effects of poor hay quality on lactating cows</a:t>
            </a:r>
          </a:p>
        </p:txBody>
      </p:sp>
      <p:sp>
        <p:nvSpPr>
          <p:cNvPr id="10243" name="Content Placeholder 2"/>
          <p:cNvSpPr>
            <a:spLocks noGrp="1"/>
          </p:cNvSpPr>
          <p:nvPr>
            <p:ph idx="1"/>
          </p:nvPr>
        </p:nvSpPr>
        <p:spPr/>
        <p:txBody>
          <a:bodyPr/>
          <a:lstStyle/>
          <a:p>
            <a:pPr eaLnBrk="1" hangingPunct="1"/>
            <a:r>
              <a:rPr lang="en-US" smtClean="0"/>
              <a:t>	A.	Lowers milk production</a:t>
            </a:r>
          </a:p>
          <a:p>
            <a:pPr eaLnBrk="1" hangingPunct="1"/>
            <a:r>
              <a:rPr lang="en-US" smtClean="0"/>
              <a:t>	B.	Lowers hay consumption</a:t>
            </a:r>
          </a:p>
          <a:p>
            <a:pPr eaLnBrk="1" hangingPunct="1"/>
            <a:r>
              <a:rPr lang="en-US" smtClean="0"/>
              <a:t>	C.	Increases grain requirements</a:t>
            </a:r>
          </a:p>
          <a:p>
            <a:pPr eaLnBrk="1" hangingPunct="1"/>
            <a:endParaRPr lang="en-US"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1351</TotalTime>
  <Words>457</Words>
  <Application>Microsoft Office PowerPoint</Application>
  <PresentationFormat>On-screen Show (4:3)</PresentationFormat>
  <Paragraphs>233</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Cow-Spots</vt:lpstr>
      <vt:lpstr>Office Theme</vt:lpstr>
      <vt:lpstr>FEEDING DAIRY CATTLE</vt:lpstr>
      <vt:lpstr>I. Terms and definitions</vt:lpstr>
      <vt:lpstr>PowerPoint Presentation</vt:lpstr>
      <vt:lpstr>II. Nutritional areas of concern in balancing a dairy ration </vt:lpstr>
      <vt:lpstr>III. Advantages of pastures for feed</vt:lpstr>
      <vt:lpstr>IV. Disadvantages of pastures for feed</vt:lpstr>
      <vt:lpstr>V. Advantages of feeding hay</vt:lpstr>
      <vt:lpstr>VI. Characteristics of good hay</vt:lpstr>
      <vt:lpstr>VII. Effects of poor hay quality on lactating cows</vt:lpstr>
      <vt:lpstr>VIII. Comparison of high quality hay and corn silage</vt:lpstr>
      <vt:lpstr>IX. Advantages of using silage</vt:lpstr>
      <vt:lpstr>X. Merits of corn versus grass silage</vt:lpstr>
      <vt:lpstr>XI. Types of silos </vt:lpstr>
      <vt:lpstr>XII. Most common grains for dairy cattle</vt:lpstr>
      <vt:lpstr>XIII. Most common protein supplements for dairy cattle in the western United States</vt:lpstr>
      <vt:lpstr>XIV. Reasons for taking precautions when feeding by-products</vt:lpstr>
      <vt:lpstr>XV. Feeding methods for minerals</vt:lpstr>
      <vt:lpstr>XVI. Most common minerals for dairy cattle</vt:lpstr>
      <vt:lpstr>XVII. Vitamin A</vt:lpstr>
      <vt:lpstr>XVIII. Necessary information for balancing rations</vt:lpstr>
      <vt:lpstr>XIX. Alternative ways to process grain</vt:lpstr>
      <vt:lpstr>XX. Effects of cubed and finely ground hay on dairy cattle</vt:lpstr>
      <vt:lpstr>XXI. Minimum requirements for roughage and fiber for a lactating cow</vt:lpstr>
      <vt:lpstr>XXII. Rule of thumb</vt:lpstr>
      <vt:lpstr>XXIII. Phase feeding</vt:lpstr>
      <vt:lpstr>XXIV. Challenge feeding</vt:lpstr>
      <vt:lpstr>XXV. Group feeding</vt:lpstr>
      <vt:lpstr>XXVI. Timing of feeding different feeds</vt:lpstr>
      <vt:lpstr>XXVII. Feeding dry cows</vt:lpstr>
      <vt:lpstr>XXVIII. Advantages of proper dry cow feeding</vt:lpstr>
      <vt:lpstr>XXIX. Feeding replacement heifers</vt:lpstr>
      <vt:lpstr>XXX. Sample rations for dairy cows at different stages</vt:lpstr>
      <vt:lpstr>XXXI. Feeding colostrum</vt:lpstr>
      <vt:lpstr>XXXII. Calf feeding program</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Troy White</dc:creator>
  <cp:lastModifiedBy>Teacher E-Solutions</cp:lastModifiedBy>
  <cp:revision>134</cp:revision>
  <dcterms:created xsi:type="dcterms:W3CDTF">2011-01-03T14:36:28Z</dcterms:created>
  <dcterms:modified xsi:type="dcterms:W3CDTF">2019-01-15T12:43:23Z</dcterms:modified>
</cp:coreProperties>
</file>