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GB"/>
    </a:defPPr>
    <a:lvl1pPr algn="ctr" rtl="0" fontAlgn="base">
      <a:spcBef>
        <a:spcPct val="50000"/>
      </a:spcBef>
      <a:spcAft>
        <a:spcPct val="0"/>
      </a:spcAft>
      <a:defRPr sz="40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50000"/>
      </a:spcBef>
      <a:spcAft>
        <a:spcPct val="0"/>
      </a:spcAft>
      <a:defRPr sz="40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50000"/>
      </a:spcBef>
      <a:spcAft>
        <a:spcPct val="0"/>
      </a:spcAft>
      <a:defRPr sz="40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50000"/>
      </a:spcBef>
      <a:spcAft>
        <a:spcPct val="0"/>
      </a:spcAft>
      <a:defRPr sz="40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50000"/>
      </a:spcBef>
      <a:spcAft>
        <a:spcPct val="0"/>
      </a:spcAft>
      <a:defRPr sz="40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40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40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40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40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0" autoAdjust="0"/>
    <p:restoredTop sz="94728" autoAdjust="0"/>
  </p:normalViewPr>
  <p:slideViewPr>
    <p:cSldViewPr>
      <p:cViewPr varScale="1">
        <p:scale>
          <a:sx n="42" d="100"/>
          <a:sy n="42" d="100"/>
        </p:scale>
        <p:origin x="-64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10E3A5-64D6-4269-B442-B44D2E74248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91574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B7A530-286C-4E92-83B4-428516F737E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99520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C69822-E533-4A72-A992-0926D82EED1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51810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55FB71-E396-4D63-9AC1-C3657362983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11397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D936C6-EE41-4263-8179-8955C73F845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42643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099773-6702-473E-B1FF-2E9FFB9B587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59153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97AE96-8389-4708-958B-491C5630037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50871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46AD61-856B-4A73-8332-E900BD1ECDE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80865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0DFC79-0CDE-4DCA-905D-B6D4B186C7D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91834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6EAB04-74C4-4867-8661-1CEBB748E63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67596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B9737E-13FB-44D5-B998-BF51F09977E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46071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CC"/>
            </a:gs>
            <a:gs pos="50000">
              <a:srgbClr val="CCFFCC"/>
            </a:gs>
            <a:gs pos="100000">
              <a:srgbClr val="FFFFCC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40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40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 smtClean="0"/>
            </a:lvl1pPr>
          </a:lstStyle>
          <a:p>
            <a:pPr>
              <a:defRPr/>
            </a:pPr>
            <a:fld id="{24CF12F1-A010-42B7-AAC4-CF36C5D4A73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13" Type="http://schemas.openxmlformats.org/officeDocument/2006/relationships/image" Target="../media/image14.wmf"/><Relationship Id="rId18" Type="http://schemas.openxmlformats.org/officeDocument/2006/relationships/image" Target="../media/image19.wmf"/><Relationship Id="rId26" Type="http://schemas.openxmlformats.org/officeDocument/2006/relationships/image" Target="../media/image27.wmf"/><Relationship Id="rId3" Type="http://schemas.openxmlformats.org/officeDocument/2006/relationships/image" Target="../media/image6.wmf"/><Relationship Id="rId21" Type="http://schemas.openxmlformats.org/officeDocument/2006/relationships/image" Target="../media/image22.wmf"/><Relationship Id="rId7" Type="http://schemas.openxmlformats.org/officeDocument/2006/relationships/image" Target="../media/image8.wmf"/><Relationship Id="rId12" Type="http://schemas.openxmlformats.org/officeDocument/2006/relationships/image" Target="../media/image13.wmf"/><Relationship Id="rId17" Type="http://schemas.openxmlformats.org/officeDocument/2006/relationships/image" Target="../media/image18.wmf"/><Relationship Id="rId25" Type="http://schemas.openxmlformats.org/officeDocument/2006/relationships/image" Target="../media/image26.wmf"/><Relationship Id="rId2" Type="http://schemas.openxmlformats.org/officeDocument/2006/relationships/audio" Target="../media/audio2.wav"/><Relationship Id="rId16" Type="http://schemas.openxmlformats.org/officeDocument/2006/relationships/image" Target="../media/image17.wmf"/><Relationship Id="rId20" Type="http://schemas.openxmlformats.org/officeDocument/2006/relationships/image" Target="../media/image21.w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wmf"/><Relationship Id="rId11" Type="http://schemas.openxmlformats.org/officeDocument/2006/relationships/image" Target="../media/image12.wmf"/><Relationship Id="rId24" Type="http://schemas.openxmlformats.org/officeDocument/2006/relationships/image" Target="../media/image25.wmf"/><Relationship Id="rId5" Type="http://schemas.openxmlformats.org/officeDocument/2006/relationships/image" Target="../media/image7.wmf"/><Relationship Id="rId15" Type="http://schemas.openxmlformats.org/officeDocument/2006/relationships/image" Target="../media/image16.wmf"/><Relationship Id="rId23" Type="http://schemas.openxmlformats.org/officeDocument/2006/relationships/image" Target="../media/image24.wmf"/><Relationship Id="rId28" Type="http://schemas.openxmlformats.org/officeDocument/2006/relationships/image" Target="../media/image29.wmf"/><Relationship Id="rId10" Type="http://schemas.openxmlformats.org/officeDocument/2006/relationships/image" Target="../media/image11.wmf"/><Relationship Id="rId19" Type="http://schemas.openxmlformats.org/officeDocument/2006/relationships/image" Target="../media/image20.wmf"/><Relationship Id="rId4" Type="http://schemas.openxmlformats.org/officeDocument/2006/relationships/image" Target="../media/image3.wmf"/><Relationship Id="rId9" Type="http://schemas.openxmlformats.org/officeDocument/2006/relationships/image" Target="../media/image10.wmf"/><Relationship Id="rId14" Type="http://schemas.openxmlformats.org/officeDocument/2006/relationships/image" Target="../media/image15.wmf"/><Relationship Id="rId22" Type="http://schemas.openxmlformats.org/officeDocument/2006/relationships/image" Target="../media/image23.wmf"/><Relationship Id="rId27" Type="http://schemas.openxmlformats.org/officeDocument/2006/relationships/image" Target="../media/image28.w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0" y="260350"/>
            <a:ext cx="91440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/>
              <a:t>How do we find words in a dictionary?</a:t>
            </a:r>
          </a:p>
        </p:txBody>
      </p:sp>
      <p:pic>
        <p:nvPicPr>
          <p:cNvPr id="2051" name="Picture 5" descr="MPj0399580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25538"/>
            <a:ext cx="9144000" cy="5732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2225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/>
              <a:t>Look at the first page of the dictionary in front of you.</a:t>
            </a:r>
          </a:p>
          <a:p>
            <a:pPr eaLnBrk="1" hangingPunct="1"/>
            <a:r>
              <a:rPr lang="en-GB"/>
              <a:t>What do you notice about the words?</a:t>
            </a:r>
          </a:p>
        </p:txBody>
      </p:sp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250825" y="4941888"/>
            <a:ext cx="8569325" cy="161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/>
              <a:t>You should have seen that all the words start with the letter </a:t>
            </a:r>
            <a:r>
              <a:rPr lang="en-GB" sz="6000" b="1"/>
              <a:t>A</a:t>
            </a:r>
            <a:endParaRPr lang="en-GB" sz="6000"/>
          </a:p>
        </p:txBody>
      </p:sp>
      <p:pic>
        <p:nvPicPr>
          <p:cNvPr id="3079" name="Picture 7" descr="MCj02833850000[1]">
            <a:hlinkClick r:id="" action="ppaction://noaction" highlightClick="1">
              <a:snd r:embed="rId2" name="arrow.wav"/>
            </a:hlinkClick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113" y="2276475"/>
            <a:ext cx="2879725" cy="266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250825" y="4868863"/>
            <a:ext cx="8424863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/>
              <a:t>Can you find the page where the words start with  </a:t>
            </a:r>
            <a:r>
              <a:rPr lang="en-GB" sz="5400" b="1"/>
              <a:t>B </a:t>
            </a:r>
            <a:r>
              <a:rPr lang="en-GB"/>
              <a:t>?</a:t>
            </a:r>
          </a:p>
        </p:txBody>
      </p:sp>
      <p:sp>
        <p:nvSpPr>
          <p:cNvPr id="4099" name="Text Box 5"/>
          <p:cNvSpPr txBox="1">
            <a:spLocks noChangeArrowheads="1"/>
          </p:cNvSpPr>
          <p:nvPr/>
        </p:nvSpPr>
        <p:spPr bwMode="auto">
          <a:xfrm>
            <a:off x="468313" y="476250"/>
            <a:ext cx="8064500" cy="2043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/>
              <a:t>How many pages of words beginning with </a:t>
            </a:r>
            <a:r>
              <a:rPr lang="en-GB" sz="4800" b="1"/>
              <a:t>A</a:t>
            </a:r>
            <a:r>
              <a:rPr lang="en-GB"/>
              <a:t> are there in the dictionary?</a:t>
            </a:r>
          </a:p>
        </p:txBody>
      </p:sp>
      <p:pic>
        <p:nvPicPr>
          <p:cNvPr id="4102" name="Picture 6" descr="MCj02833870000[1]">
            <a:hlinkClick r:id="" action="ppaction://noaction">
              <a:snd r:embed="rId2" name="arrow.wav"/>
            </a:hlinkClick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2525713"/>
            <a:ext cx="2427288" cy="2400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179388" y="404813"/>
            <a:ext cx="8640762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sz="6000" b="1"/>
              <a:t>DICTIONARY  LAYOUT</a:t>
            </a: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468313" y="1839913"/>
            <a:ext cx="8208962" cy="1320800"/>
          </a:xfrm>
          <a:prstGeom prst="rect">
            <a:avLst/>
          </a:prstGeom>
          <a:solidFill>
            <a:srgbClr val="FFFFCC"/>
          </a:solidFill>
          <a:ln w="9525" algn="ctr">
            <a:solidFill>
              <a:srgbClr val="339966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4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/>
              <a:t>Discuss with the person sitting next to you how the page is set out.</a:t>
            </a:r>
          </a:p>
        </p:txBody>
      </p:sp>
      <p:pic>
        <p:nvPicPr>
          <p:cNvPr id="2" name="Picture 6" descr="MCj0431579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3500438"/>
            <a:ext cx="2835275" cy="285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3924300" y="3860800"/>
            <a:ext cx="4319588" cy="2540000"/>
          </a:xfrm>
          <a:prstGeom prst="rect">
            <a:avLst/>
          </a:prstGeom>
          <a:solidFill>
            <a:srgbClr val="FFFFCC"/>
          </a:solidFill>
          <a:ln w="9525" algn="ctr">
            <a:solidFill>
              <a:srgbClr val="339966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4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/>
              <a:t>Be ready to share your thoughts with the rest of the class.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0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4" grpId="0"/>
      <p:bldP spid="5125" grpId="0" animBg="1"/>
      <p:bldP spid="512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468313" y="692150"/>
            <a:ext cx="8280400" cy="914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sz="54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Features of Dictionaries</a:t>
            </a:r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250825" y="2133600"/>
            <a:ext cx="5111750" cy="1433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/>
              <a:t>The words are in </a:t>
            </a:r>
            <a:r>
              <a:rPr lang="en-GB" sz="4800" b="1" u="sng">
                <a:solidFill>
                  <a:schemeClr val="accent2"/>
                </a:solidFill>
              </a:rPr>
              <a:t>columns</a:t>
            </a:r>
          </a:p>
        </p:txBody>
      </p:sp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5364163" y="2636838"/>
            <a:ext cx="3240087" cy="2774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/>
              <a:t>The word you want is in </a:t>
            </a:r>
            <a:r>
              <a:rPr lang="en-GB" sz="4800" b="1" u="sng">
                <a:solidFill>
                  <a:schemeClr val="accent2"/>
                </a:solidFill>
              </a:rPr>
              <a:t>bold</a:t>
            </a:r>
            <a:r>
              <a:rPr lang="en-GB"/>
              <a:t> or in </a:t>
            </a:r>
            <a:r>
              <a:rPr lang="en-GB" sz="4800" b="1" u="sng">
                <a:solidFill>
                  <a:schemeClr val="accent2"/>
                </a:solidFill>
              </a:rPr>
              <a:t>colour</a:t>
            </a:r>
          </a:p>
        </p:txBody>
      </p:sp>
      <p:sp>
        <p:nvSpPr>
          <p:cNvPr id="6151" name="Text Box 7"/>
          <p:cNvSpPr txBox="1">
            <a:spLocks noChangeArrowheads="1"/>
          </p:cNvSpPr>
          <p:nvPr/>
        </p:nvSpPr>
        <p:spPr bwMode="auto">
          <a:xfrm>
            <a:off x="754063" y="4221163"/>
            <a:ext cx="4105275" cy="2043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/>
              <a:t>The word has it’s </a:t>
            </a:r>
            <a:r>
              <a:rPr lang="en-GB" sz="4800" b="1" u="sng">
                <a:solidFill>
                  <a:schemeClr val="accent2"/>
                </a:solidFill>
              </a:rPr>
              <a:t>meaning</a:t>
            </a:r>
            <a:r>
              <a:rPr lang="en-GB"/>
              <a:t> written next to it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3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4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5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9" grpId="0"/>
      <p:bldP spid="6150" grpId="0"/>
      <p:bldP spid="615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468313" y="498475"/>
            <a:ext cx="8280400" cy="914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sz="54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Features of Dictionaries</a:t>
            </a:r>
          </a:p>
        </p:txBody>
      </p:sp>
      <p:sp>
        <p:nvSpPr>
          <p:cNvPr id="7171" name="Text Box 5"/>
          <p:cNvSpPr txBox="1">
            <a:spLocks noChangeArrowheads="1"/>
          </p:cNvSpPr>
          <p:nvPr/>
        </p:nvSpPr>
        <p:spPr bwMode="auto">
          <a:xfrm>
            <a:off x="1331913" y="1773238"/>
            <a:ext cx="6408737" cy="1930400"/>
          </a:xfrm>
          <a:prstGeom prst="rect">
            <a:avLst/>
          </a:prstGeom>
          <a:solidFill>
            <a:srgbClr val="FFFFCC"/>
          </a:solidFill>
          <a:ln w="9525" algn="ctr">
            <a:solidFill>
              <a:srgbClr val="00808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4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/>
              <a:t>Look through the pages of the dictionary now.  What do you notice?</a:t>
            </a:r>
          </a:p>
        </p:txBody>
      </p:sp>
      <p:pic>
        <p:nvPicPr>
          <p:cNvPr id="2" name="Picture 8" descr="MPj0309617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4005263"/>
            <a:ext cx="7848600" cy="2609850"/>
          </a:xfrm>
          <a:prstGeom prst="rect">
            <a:avLst/>
          </a:prstGeom>
          <a:noFill/>
          <a:ln w="9525">
            <a:solidFill>
              <a:srgbClr val="00808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395288" y="404813"/>
            <a:ext cx="8280400" cy="914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sz="54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Features of Dictionaries</a:t>
            </a:r>
          </a:p>
        </p:txBody>
      </p:sp>
      <p:sp>
        <p:nvSpPr>
          <p:cNvPr id="8197" name="Text Box 5">
            <a:hlinkClick r:id="" action="ppaction://noaction">
              <a:snd r:embed="rId2" name="applause.wav"/>
            </a:hlinkClick>
          </p:cNvPr>
          <p:cNvSpPr txBox="1">
            <a:spLocks noChangeArrowheads="1"/>
          </p:cNvSpPr>
          <p:nvPr/>
        </p:nvSpPr>
        <p:spPr bwMode="auto">
          <a:xfrm>
            <a:off x="755650" y="1412875"/>
            <a:ext cx="7561263" cy="240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/>
              <a:t>You should have noticed that all the words are in </a:t>
            </a:r>
          </a:p>
          <a:p>
            <a:pPr eaLnBrk="1" hangingPunct="1"/>
            <a:r>
              <a:rPr lang="en-GB" sz="4800" b="1" u="sng">
                <a:solidFill>
                  <a:schemeClr val="accent2"/>
                </a:solidFill>
              </a:rPr>
              <a:t>alphabetical order</a:t>
            </a:r>
          </a:p>
        </p:txBody>
      </p:sp>
      <p:pic>
        <p:nvPicPr>
          <p:cNvPr id="8198" name="Picture 6" descr="MCj02833970000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9338" y="4149725"/>
            <a:ext cx="625475" cy="61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9" name="Picture 7" descr="MCj02833870000[1]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988" y="4221163"/>
            <a:ext cx="720725" cy="712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00" name="Picture 8" descr="MCj02833910000[1]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313" y="4149725"/>
            <a:ext cx="768350" cy="760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01" name="Picture 9" descr="MCj02833850000[1]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4005263"/>
            <a:ext cx="768350" cy="760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02" name="Picture 10" descr="MCj02834050000[1]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188" y="4291013"/>
            <a:ext cx="625475" cy="61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03" name="Picture 11" descr="MCj02833950000[1]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0200" y="4221163"/>
            <a:ext cx="649288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04" name="Picture 12" descr="MCj02833930000[1]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475" y="4005263"/>
            <a:ext cx="649288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05" name="Picture 13" descr="MCj02834030000[1]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488" y="4437063"/>
            <a:ext cx="576262" cy="569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06" name="Picture 14" descr="MCj02833890000[1]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150" y="4076700"/>
            <a:ext cx="719138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07" name="Picture 15" descr="MCj02833990000[1]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063" y="4292600"/>
            <a:ext cx="576262" cy="569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08" name="Picture 16" descr="MCj02834010000[1]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7763" y="4148138"/>
            <a:ext cx="696912" cy="690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10" name="Picture 18" descr="MCj02834090000[1]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5084763"/>
            <a:ext cx="674687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11" name="Picture 19" descr="MCj02834110000[1]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5300663"/>
            <a:ext cx="698500" cy="690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12" name="Picture 20" descr="MCj02834270000[1]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6613" y="5229225"/>
            <a:ext cx="625475" cy="61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13" name="Picture 21" descr="MCj02834070000[1]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913" y="4437063"/>
            <a:ext cx="614362" cy="62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14" name="Picture 22" descr="MCj02834250000[1]"/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6038" y="5084763"/>
            <a:ext cx="623887" cy="617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15" name="Picture 23" descr="MCj02834150000[1]"/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5225" y="5157788"/>
            <a:ext cx="696913" cy="688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16" name="Picture 24" descr="MCj02834350000[1]"/>
          <p:cNvPicPr>
            <a:picLocks noChangeAspect="1" noChangeArrowheads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9338" y="6021388"/>
            <a:ext cx="676275" cy="69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17" name="Picture 25" descr="MCj02834170000[1]"/>
          <p:cNvPicPr>
            <a:picLocks noChangeAspect="1" noChangeArrowheads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7388" y="5013325"/>
            <a:ext cx="768350" cy="760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18" name="Picture 26" descr="MCj02834310000[1]"/>
          <p:cNvPicPr>
            <a:picLocks noChangeAspect="1" noChangeArrowheads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6021388"/>
            <a:ext cx="696913" cy="688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19" name="Picture 27" descr="MCj02834210000[1]"/>
          <p:cNvPicPr>
            <a:picLocks noChangeAspect="1" noChangeArrowheads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3150" y="5084763"/>
            <a:ext cx="696913" cy="688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20" name="Picture 28" descr="MCj02834130000[1]"/>
          <p:cNvPicPr>
            <a:picLocks noChangeAspect="1" noChangeArrowheads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4500" y="5157788"/>
            <a:ext cx="625475" cy="61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21" name="Picture 29" descr="MCj02834230000[1]"/>
          <p:cNvPicPr>
            <a:picLocks noChangeAspect="1" noChangeArrowheads="1"/>
          </p:cNvPicPr>
          <p:nvPr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75313" y="5157788"/>
            <a:ext cx="625475" cy="61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22" name="Picture 30" descr="MCj02834330000[1]"/>
          <p:cNvPicPr>
            <a:picLocks noChangeAspect="1" noChangeArrowheads="1"/>
          </p:cNvPicPr>
          <p:nvPr/>
        </p:nvPicPr>
        <p:blipFill>
          <a:blip r:embed="rId2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175" y="6021388"/>
            <a:ext cx="696913" cy="688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23" name="Picture 31" descr="MCj02834290000[1]"/>
          <p:cNvPicPr>
            <a:picLocks noChangeAspect="1" noChangeArrowheads="1"/>
          </p:cNvPicPr>
          <p:nvPr/>
        </p:nvPicPr>
        <p:blipFill>
          <a:blip r:embed="rId2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550" y="5157788"/>
            <a:ext cx="841375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24" name="Picture 32" descr="MCj02834190000[1]"/>
          <p:cNvPicPr>
            <a:picLocks noChangeAspect="1" noChangeArrowheads="1"/>
          </p:cNvPicPr>
          <p:nvPr/>
        </p:nvPicPr>
        <p:blipFill>
          <a:blip r:embed="rId2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175" y="5157788"/>
            <a:ext cx="625475" cy="61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400" decel="100000"/>
                                        <p:tgtEl>
                                          <p:spTgt spid="82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400" decel="1000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400" decel="1000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400" decel="1000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400" decel="100000"/>
                                        <p:tgtEl>
                                          <p:spTgt spid="81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400" decel="1000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400" decel="1000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400" decel="1000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400" decel="100000"/>
                                        <p:tgtEl>
                                          <p:spTgt spid="82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400" decel="100000" fill="hold"/>
                                        <p:tgtEl>
                                          <p:spTgt spid="820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400" decel="100000" fill="hold"/>
                                        <p:tgtEl>
                                          <p:spTgt spid="82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400" decel="100000" fill="hold"/>
                                        <p:tgtEl>
                                          <p:spTgt spid="82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2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2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400" decel="100000"/>
                                        <p:tgtEl>
                                          <p:spTgt spid="82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400" decel="1000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400" decel="1000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400" decel="1000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400" decel="100000"/>
                                        <p:tgtEl>
                                          <p:spTgt spid="82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400" decel="100000" fill="hold"/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400" decel="100000" fill="hold"/>
                                        <p:tgtEl>
                                          <p:spTgt spid="82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400" decel="100000" fill="hold"/>
                                        <p:tgtEl>
                                          <p:spTgt spid="82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400" decel="100000"/>
                                        <p:tgtEl>
                                          <p:spTgt spid="82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400" decel="100000" fill="hold"/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400" decel="100000" fill="hold"/>
                                        <p:tgtEl>
                                          <p:spTgt spid="82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400" decel="100000" fill="hold"/>
                                        <p:tgtEl>
                                          <p:spTgt spid="82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400" decel="1000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400" decel="1000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400" decel="1000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400" decel="1000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400" decel="100000"/>
                                        <p:tgtEl>
                                          <p:spTgt spid="820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400" decel="100000" fill="hold"/>
                                        <p:tgtEl>
                                          <p:spTgt spid="820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400" decel="100000" fill="hold"/>
                                        <p:tgtEl>
                                          <p:spTgt spid="82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400" decel="100000" fill="hold"/>
                                        <p:tgtEl>
                                          <p:spTgt spid="82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2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2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400" decel="100000"/>
                                        <p:tgtEl>
                                          <p:spTgt spid="820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400" decel="100000" fill="hold"/>
                                        <p:tgtEl>
                                          <p:spTgt spid="820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400" decel="100000" fill="hold"/>
                                        <p:tgtEl>
                                          <p:spTgt spid="82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400" decel="100000" fill="hold"/>
                                        <p:tgtEl>
                                          <p:spTgt spid="82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2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2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400" decel="100000"/>
                                        <p:tgtEl>
                                          <p:spTgt spid="82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400" decel="100000" fill="hold"/>
                                        <p:tgtEl>
                                          <p:spTgt spid="820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400" decel="100000" fill="hold"/>
                                        <p:tgtEl>
                                          <p:spTgt spid="82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400" decel="100000" fill="hold"/>
                                        <p:tgtEl>
                                          <p:spTgt spid="82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2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2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400" decel="100000"/>
                                        <p:tgtEl>
                                          <p:spTgt spid="82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400" decel="100000" fill="hold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400" decel="100000" fill="hold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400" decel="100000" fill="hold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 nodeType="clickPar">
                      <p:stCondLst>
                        <p:cond delay="indefinite"/>
                      </p:stCondLst>
                      <p:childTnLst>
                        <p:par>
                          <p:cTn id="1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0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400" decel="100000"/>
                                        <p:tgtEl>
                                          <p:spTgt spid="82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3" dur="400" decel="100000" fill="hold"/>
                                        <p:tgtEl>
                                          <p:spTgt spid="82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400" decel="100000" fill="hold"/>
                                        <p:tgtEl>
                                          <p:spTgt spid="82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400" decel="100000" fill="hold"/>
                                        <p:tgtEl>
                                          <p:spTgt spid="82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2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2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 nodeType="clickPar">
                      <p:stCondLst>
                        <p:cond delay="indefinite"/>
                      </p:stCondLst>
                      <p:childTnLst>
                        <p:par>
                          <p:cTn id="1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0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400" decel="100000"/>
                                        <p:tgtEl>
                                          <p:spTgt spid="82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3" dur="400" decel="100000" fill="hold"/>
                                        <p:tgtEl>
                                          <p:spTgt spid="82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400" decel="100000" fill="hold"/>
                                        <p:tgtEl>
                                          <p:spTgt spid="82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400" decel="100000" fill="hold"/>
                                        <p:tgtEl>
                                          <p:spTgt spid="82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2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2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 nodeType="clickPar">
                      <p:stCondLst>
                        <p:cond delay="indefinite"/>
                      </p:stCondLst>
                      <p:childTnLst>
                        <p:par>
                          <p:cTn id="1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0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400" decel="100000"/>
                                        <p:tgtEl>
                                          <p:spTgt spid="82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3" dur="400" decel="100000" fill="hold"/>
                                        <p:tgtEl>
                                          <p:spTgt spid="82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400" decel="100000" fill="hold"/>
                                        <p:tgtEl>
                                          <p:spTgt spid="82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400" decel="100000" fill="hold"/>
                                        <p:tgtEl>
                                          <p:spTgt spid="82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2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2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 nodeType="clickPar">
                      <p:stCondLst>
                        <p:cond delay="indefinite"/>
                      </p:stCondLst>
                      <p:childTnLst>
                        <p:par>
                          <p:cTn id="1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0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" dur="400" decel="100000"/>
                                        <p:tgtEl>
                                          <p:spTgt spid="82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3" dur="400" decel="100000" fill="hold"/>
                                        <p:tgtEl>
                                          <p:spTgt spid="82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400" decel="100000" fill="hold"/>
                                        <p:tgtEl>
                                          <p:spTgt spid="8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400" decel="100000" fill="hold"/>
                                        <p:tgtEl>
                                          <p:spTgt spid="8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 nodeType="clickPar">
                      <p:stCondLst>
                        <p:cond delay="indefinite"/>
                      </p:stCondLst>
                      <p:childTnLst>
                        <p:par>
                          <p:cTn id="1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0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400" decel="100000"/>
                                        <p:tgtEl>
                                          <p:spTgt spid="82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3" dur="400" decel="100000" fill="hold"/>
                                        <p:tgtEl>
                                          <p:spTgt spid="82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400" decel="100000" fill="hold"/>
                                        <p:tgtEl>
                                          <p:spTgt spid="82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400" decel="100000" fill="hold"/>
                                        <p:tgtEl>
                                          <p:spTgt spid="82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2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2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 nodeType="clickPar">
                      <p:stCondLst>
                        <p:cond delay="indefinite"/>
                      </p:stCondLst>
                      <p:childTnLst>
                        <p:par>
                          <p:cTn id="1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0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2" dur="400" decel="100000"/>
                                        <p:tgtEl>
                                          <p:spTgt spid="82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3" dur="400" decel="100000" fill="hold"/>
                                        <p:tgtEl>
                                          <p:spTgt spid="82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400" decel="100000" fill="hold"/>
                                        <p:tgtEl>
                                          <p:spTgt spid="82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400" decel="100000" fill="hold"/>
                                        <p:tgtEl>
                                          <p:spTgt spid="82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2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2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 nodeType="clickPar">
                      <p:stCondLst>
                        <p:cond delay="indefinite"/>
                      </p:stCondLst>
                      <p:childTnLst>
                        <p:par>
                          <p:cTn id="1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0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2" dur="400" decel="100000"/>
                                        <p:tgtEl>
                                          <p:spTgt spid="82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3" dur="400" decel="100000" fill="hold"/>
                                        <p:tgtEl>
                                          <p:spTgt spid="82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400" decel="100000" fill="hold"/>
                                        <p:tgtEl>
                                          <p:spTgt spid="82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400" decel="100000" fill="hold"/>
                                        <p:tgtEl>
                                          <p:spTgt spid="82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2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2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 nodeType="clickPar">
                      <p:stCondLst>
                        <p:cond delay="indefinite"/>
                      </p:stCondLst>
                      <p:childTnLst>
                        <p:par>
                          <p:cTn id="1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0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2" dur="400" decel="100000"/>
                                        <p:tgtEl>
                                          <p:spTgt spid="82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3" dur="400" decel="100000" fill="hold"/>
                                        <p:tgtEl>
                                          <p:spTgt spid="82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400" decel="100000" fill="hold"/>
                                        <p:tgtEl>
                                          <p:spTgt spid="82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400" decel="100000" fill="hold"/>
                                        <p:tgtEl>
                                          <p:spTgt spid="8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6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2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 nodeType="clickPar">
                      <p:stCondLst>
                        <p:cond delay="indefinite"/>
                      </p:stCondLst>
                      <p:childTnLst>
                        <p:par>
                          <p:cTn id="1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0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2" dur="400" decel="100000"/>
                                        <p:tgtEl>
                                          <p:spTgt spid="82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3" dur="400" decel="100000" fill="hold"/>
                                        <p:tgtEl>
                                          <p:spTgt spid="82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4" dur="400" decel="100000" fill="hold"/>
                                        <p:tgtEl>
                                          <p:spTgt spid="82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400" decel="100000" fill="hold"/>
                                        <p:tgtEl>
                                          <p:spTgt spid="82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6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2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2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 nodeType="clickPar">
                      <p:stCondLst>
                        <p:cond delay="indefinite"/>
                      </p:stCondLst>
                      <p:childTnLst>
                        <p:par>
                          <p:cTn id="2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0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2" dur="400" decel="100000"/>
                                        <p:tgtEl>
                                          <p:spTgt spid="82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3" dur="400" decel="100000" fill="hold"/>
                                        <p:tgtEl>
                                          <p:spTgt spid="82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4" dur="400" decel="100000" fill="hold"/>
                                        <p:tgtEl>
                                          <p:spTgt spid="82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400" decel="100000" fill="hold"/>
                                        <p:tgtEl>
                                          <p:spTgt spid="82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6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2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7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2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8" fill="hold" nodeType="clickPar">
                      <p:stCondLst>
                        <p:cond delay="indefinite"/>
                      </p:stCondLst>
                      <p:childTnLst>
                        <p:par>
                          <p:cTn id="2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0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2" dur="400" decel="100000"/>
                                        <p:tgtEl>
                                          <p:spTgt spid="82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3" dur="400" decel="100000" fill="hold"/>
                                        <p:tgtEl>
                                          <p:spTgt spid="82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4" dur="400" decel="100000" fill="hold"/>
                                        <p:tgtEl>
                                          <p:spTgt spid="82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5" dur="400" decel="100000" fill="hold"/>
                                        <p:tgtEl>
                                          <p:spTgt spid="82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6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2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7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2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8" fill="hold" nodeType="clickPar">
                      <p:stCondLst>
                        <p:cond delay="indefinite"/>
                      </p:stCondLst>
                      <p:childTnLst>
                        <p:par>
                          <p:cTn id="2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0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2" dur="400" decel="100000"/>
                                        <p:tgtEl>
                                          <p:spTgt spid="82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3" dur="400" decel="100000" fill="hold"/>
                                        <p:tgtEl>
                                          <p:spTgt spid="82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4" dur="400" decel="100000" fill="hold"/>
                                        <p:tgtEl>
                                          <p:spTgt spid="82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5" dur="400" decel="100000" fill="hold"/>
                                        <p:tgtEl>
                                          <p:spTgt spid="82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6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2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7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2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8" fill="hold" nodeType="clickPar">
                      <p:stCondLst>
                        <p:cond delay="indefinite"/>
                      </p:stCondLst>
                      <p:childTnLst>
                        <p:par>
                          <p:cTn id="2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0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2" dur="400" decel="100000"/>
                                        <p:tgtEl>
                                          <p:spTgt spid="82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3" dur="400" decel="100000" fill="hold"/>
                                        <p:tgtEl>
                                          <p:spTgt spid="82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4" dur="400" decel="100000" fill="hold"/>
                                        <p:tgtEl>
                                          <p:spTgt spid="8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5" dur="400" decel="100000" fill="hold"/>
                                        <p:tgtEl>
                                          <p:spTgt spid="8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6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7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8" fill="hold" nodeType="clickPar">
                      <p:stCondLst>
                        <p:cond delay="indefinite"/>
                      </p:stCondLst>
                      <p:childTnLst>
                        <p:par>
                          <p:cTn id="2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0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2" dur="400" decel="100000"/>
                                        <p:tgtEl>
                                          <p:spTgt spid="82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3" dur="400" decel="100000" fill="hold"/>
                                        <p:tgtEl>
                                          <p:spTgt spid="82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4" dur="400" decel="100000" fill="hold"/>
                                        <p:tgtEl>
                                          <p:spTgt spid="82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5" dur="400" decel="100000" fill="hold"/>
                                        <p:tgtEl>
                                          <p:spTgt spid="82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6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2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7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2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8" fill="hold" nodeType="clickPar">
                      <p:stCondLst>
                        <p:cond delay="indefinite"/>
                      </p:stCondLst>
                      <p:childTnLst>
                        <p:par>
                          <p:cTn id="2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0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2" dur="400" decel="100000"/>
                                        <p:tgtEl>
                                          <p:spTgt spid="82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3" dur="400" decel="100000" fill="hold"/>
                                        <p:tgtEl>
                                          <p:spTgt spid="82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4" dur="400" decel="100000" fill="hold"/>
                                        <p:tgtEl>
                                          <p:spTgt spid="82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5" dur="400" decel="100000" fill="hold"/>
                                        <p:tgtEl>
                                          <p:spTgt spid="82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6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2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7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2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1476375" y="908050"/>
            <a:ext cx="6119813" cy="1320800"/>
          </a:xfrm>
          <a:prstGeom prst="rect">
            <a:avLst/>
          </a:prstGeom>
          <a:solidFill>
            <a:srgbClr val="FFFFCC"/>
          </a:solidFill>
          <a:ln w="9525" algn="ctr">
            <a:solidFill>
              <a:srgbClr val="00808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4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/>
              <a:t>Can you put these words into alphabetical order?</a:t>
            </a:r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827088" y="2781300"/>
            <a:ext cx="3095625" cy="3444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/>
              <a:t>Elephant</a:t>
            </a:r>
          </a:p>
          <a:p>
            <a:pPr eaLnBrk="1" hangingPunct="1"/>
            <a:r>
              <a:rPr lang="en-GB"/>
              <a:t>Apple</a:t>
            </a:r>
          </a:p>
          <a:p>
            <a:pPr eaLnBrk="1" hangingPunct="1"/>
            <a:r>
              <a:rPr lang="en-GB"/>
              <a:t>Zebra</a:t>
            </a:r>
          </a:p>
          <a:p>
            <a:pPr eaLnBrk="1" hangingPunct="1"/>
            <a:r>
              <a:rPr lang="en-GB"/>
              <a:t>Carrot</a:t>
            </a:r>
          </a:p>
        </p:txBody>
      </p:sp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5075238" y="2708275"/>
            <a:ext cx="2592387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/>
              <a:t>Apple</a:t>
            </a:r>
          </a:p>
        </p:txBody>
      </p:sp>
      <p:sp>
        <p:nvSpPr>
          <p:cNvPr id="9223" name="Text Box 7"/>
          <p:cNvSpPr txBox="1">
            <a:spLocks noChangeArrowheads="1"/>
          </p:cNvSpPr>
          <p:nvPr/>
        </p:nvSpPr>
        <p:spPr bwMode="auto">
          <a:xfrm>
            <a:off x="5435600" y="3644900"/>
            <a:ext cx="18732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/>
              <a:t>Carrot</a:t>
            </a:r>
          </a:p>
        </p:txBody>
      </p:sp>
      <p:sp>
        <p:nvSpPr>
          <p:cNvPr id="9224" name="Text Box 8"/>
          <p:cNvSpPr txBox="1">
            <a:spLocks noChangeArrowheads="1"/>
          </p:cNvSpPr>
          <p:nvPr/>
        </p:nvSpPr>
        <p:spPr bwMode="auto">
          <a:xfrm>
            <a:off x="5364163" y="4527550"/>
            <a:ext cx="223202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/>
              <a:t>Elephant</a:t>
            </a:r>
          </a:p>
        </p:txBody>
      </p:sp>
      <p:sp>
        <p:nvSpPr>
          <p:cNvPr id="9225" name="Text Box 9">
            <a:hlinkClick r:id="" action="ppaction://noaction">
              <a:snd r:embed="rId2" name="applause.wav"/>
            </a:hlinkClick>
          </p:cNvPr>
          <p:cNvSpPr txBox="1">
            <a:spLocks noChangeArrowheads="1"/>
          </p:cNvSpPr>
          <p:nvPr/>
        </p:nvSpPr>
        <p:spPr bwMode="auto">
          <a:xfrm>
            <a:off x="4859338" y="5391150"/>
            <a:ext cx="29527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/>
              <a:t>Zebra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9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9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9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0" grpId="0" animBg="1"/>
      <p:bldP spid="9221" grpId="0"/>
      <p:bldP spid="9222" grpId="0"/>
      <p:bldP spid="9223" grpId="0"/>
      <p:bldP spid="9224" grpId="0"/>
      <p:bldP spid="922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4"/>
          <p:cNvSpPr txBox="1">
            <a:spLocks noChangeArrowheads="1"/>
          </p:cNvSpPr>
          <p:nvPr/>
        </p:nvSpPr>
        <p:spPr bwMode="auto">
          <a:xfrm>
            <a:off x="1476375" y="692150"/>
            <a:ext cx="6119813" cy="1320800"/>
          </a:xfrm>
          <a:prstGeom prst="rect">
            <a:avLst/>
          </a:prstGeom>
          <a:solidFill>
            <a:srgbClr val="FFFFCC"/>
          </a:solidFill>
          <a:ln w="9525" algn="ctr">
            <a:solidFill>
              <a:srgbClr val="00808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4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/>
              <a:t>Can you put these words into alphabetical order?</a:t>
            </a:r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827088" y="2781300"/>
            <a:ext cx="3095625" cy="3084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sz="2800"/>
              <a:t>Lorry</a:t>
            </a:r>
          </a:p>
          <a:p>
            <a:pPr eaLnBrk="1" hangingPunct="1"/>
            <a:r>
              <a:rPr lang="en-GB" sz="2800"/>
              <a:t>Caravan</a:t>
            </a:r>
          </a:p>
          <a:p>
            <a:pPr eaLnBrk="1" hangingPunct="1"/>
            <a:r>
              <a:rPr lang="en-GB" sz="2800"/>
              <a:t>Party</a:t>
            </a:r>
          </a:p>
          <a:p>
            <a:pPr eaLnBrk="1" hangingPunct="1"/>
            <a:r>
              <a:rPr lang="en-GB" sz="2800"/>
              <a:t>Money</a:t>
            </a:r>
          </a:p>
          <a:p>
            <a:pPr eaLnBrk="1" hangingPunct="1"/>
            <a:r>
              <a:rPr lang="en-GB" sz="2800"/>
              <a:t>Sunshine</a:t>
            </a:r>
          </a:p>
        </p:txBody>
      </p:sp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4860925" y="2852738"/>
            <a:ext cx="287972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sz="2800"/>
              <a:t>Caravan</a:t>
            </a:r>
          </a:p>
        </p:txBody>
      </p:sp>
      <p:sp>
        <p:nvSpPr>
          <p:cNvPr id="10247" name="Text Box 7"/>
          <p:cNvSpPr txBox="1">
            <a:spLocks noChangeArrowheads="1"/>
          </p:cNvSpPr>
          <p:nvPr/>
        </p:nvSpPr>
        <p:spPr bwMode="auto">
          <a:xfrm>
            <a:off x="5003800" y="3500438"/>
            <a:ext cx="21605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sz="2800"/>
              <a:t>Lorry</a:t>
            </a:r>
          </a:p>
        </p:txBody>
      </p:sp>
      <p:sp>
        <p:nvSpPr>
          <p:cNvPr id="10248" name="Text Box 8"/>
          <p:cNvSpPr txBox="1">
            <a:spLocks noChangeArrowheads="1"/>
          </p:cNvSpPr>
          <p:nvPr/>
        </p:nvSpPr>
        <p:spPr bwMode="auto">
          <a:xfrm>
            <a:off x="4787900" y="4149725"/>
            <a:ext cx="28797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sz="2800"/>
              <a:t>Money</a:t>
            </a:r>
          </a:p>
        </p:txBody>
      </p:sp>
      <p:sp>
        <p:nvSpPr>
          <p:cNvPr id="10249" name="Text Box 9"/>
          <p:cNvSpPr txBox="1">
            <a:spLocks noChangeArrowheads="1"/>
          </p:cNvSpPr>
          <p:nvPr/>
        </p:nvSpPr>
        <p:spPr bwMode="auto">
          <a:xfrm>
            <a:off x="4716463" y="4724400"/>
            <a:ext cx="28797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sz="2800"/>
              <a:t>Party</a:t>
            </a:r>
          </a:p>
        </p:txBody>
      </p:sp>
      <p:sp>
        <p:nvSpPr>
          <p:cNvPr id="10250" name="Text Box 10">
            <a:hlinkClick r:id="" action="ppaction://noaction">
              <a:snd r:embed="rId2" name="applause.wav"/>
            </a:hlinkClick>
          </p:cNvPr>
          <p:cNvSpPr txBox="1">
            <a:spLocks noChangeArrowheads="1"/>
          </p:cNvSpPr>
          <p:nvPr/>
        </p:nvSpPr>
        <p:spPr bwMode="auto">
          <a:xfrm>
            <a:off x="5149850" y="5373688"/>
            <a:ext cx="2735263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sz="2800"/>
              <a:t>Sunshine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102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10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10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5" grpId="0"/>
      <p:bldP spid="10246" grpId="0"/>
      <p:bldP spid="10247" grpId="0"/>
      <p:bldP spid="10249" grpId="0"/>
      <p:bldP spid="10250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GB" sz="4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GB" sz="4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194</Words>
  <Application>Microsoft Office PowerPoint</Application>
  <PresentationFormat>On-screen Show (4:3)</PresentationFormat>
  <Paragraphs>38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emma</dc:creator>
  <cp:lastModifiedBy>Teacher E-Solutions</cp:lastModifiedBy>
  <cp:revision>4</cp:revision>
  <dcterms:created xsi:type="dcterms:W3CDTF">2007-05-11T18:05:33Z</dcterms:created>
  <dcterms:modified xsi:type="dcterms:W3CDTF">2019-01-18T16:51:25Z</dcterms:modified>
</cp:coreProperties>
</file>