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0E3A5-64D6-4269-B442-B44D2E7424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157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7A530-286C-4E92-83B4-428516F737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95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69822-E533-4A72-A992-0926D82EED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18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5FB71-E396-4D63-9AC1-C365736298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13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936C6-EE41-4263-8179-8955C73F84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264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99773-6702-473E-B1FF-2E9FFB9B58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91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7AE96-8389-4708-958B-491C563003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087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6AD61-856B-4A73-8332-E900BD1ECD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08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DFC79-0CDE-4DCA-905D-B6D4B186C7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183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EAB04-74C4-4867-8661-1CEBB748E6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75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9737E-13FB-44D5-B998-BF51F09977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607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50000">
              <a:srgbClr val="CCFFCC"/>
            </a:gs>
            <a:gs pos="100000">
              <a:srgbClr val="FF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24CF12F1-A010-42B7-AAC4-CF36C5D4A7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26" Type="http://schemas.openxmlformats.org/officeDocument/2006/relationships/image" Target="../media/image27.wmf"/><Relationship Id="rId3" Type="http://schemas.openxmlformats.org/officeDocument/2006/relationships/image" Target="../media/image6.wmf"/><Relationship Id="rId21" Type="http://schemas.openxmlformats.org/officeDocument/2006/relationships/image" Target="../media/image22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5" Type="http://schemas.openxmlformats.org/officeDocument/2006/relationships/image" Target="../media/image26.wmf"/><Relationship Id="rId2" Type="http://schemas.openxmlformats.org/officeDocument/2006/relationships/audio" Target="../media/audio2.wav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5" Type="http://schemas.openxmlformats.org/officeDocument/2006/relationships/image" Target="../media/image7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28" Type="http://schemas.openxmlformats.org/officeDocument/2006/relationships/image" Target="../media/image29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4" Type="http://schemas.openxmlformats.org/officeDocument/2006/relationships/image" Target="../media/image3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Relationship Id="rId27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26035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How do we find words in a dictionary?</a:t>
            </a:r>
          </a:p>
        </p:txBody>
      </p:sp>
      <p:pic>
        <p:nvPicPr>
          <p:cNvPr id="2051" name="Picture 5" descr="MPj039958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5538"/>
            <a:ext cx="9144000" cy="573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Look at the first page of the dictionary in front of you.</a:t>
            </a:r>
          </a:p>
          <a:p>
            <a:pPr eaLnBrk="1" hangingPunct="1"/>
            <a:r>
              <a:rPr lang="en-GB"/>
              <a:t>What do you notice about the words?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50825" y="4941888"/>
            <a:ext cx="856932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You should have seen that all the words start with the letter </a:t>
            </a:r>
            <a:r>
              <a:rPr lang="en-GB" sz="6000" b="1"/>
              <a:t>A</a:t>
            </a:r>
            <a:endParaRPr lang="en-GB" sz="6000"/>
          </a:p>
        </p:txBody>
      </p:sp>
      <p:pic>
        <p:nvPicPr>
          <p:cNvPr id="3079" name="Picture 7" descr="MCj02833850000[1]">
            <a:hlinkClick r:id="" action="ppaction://noaction" highlightClick="1">
              <a:snd r:embed="rId2" name="arrow.wav"/>
            </a:hlinkClick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276475"/>
            <a:ext cx="287972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50825" y="4868863"/>
            <a:ext cx="8424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Can you find the page where the words start with  </a:t>
            </a:r>
            <a:r>
              <a:rPr lang="en-GB" sz="5400" b="1"/>
              <a:t>B </a:t>
            </a:r>
            <a:r>
              <a:rPr lang="en-GB"/>
              <a:t>?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468313" y="476250"/>
            <a:ext cx="80645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How many pages of words beginning with </a:t>
            </a:r>
            <a:r>
              <a:rPr lang="en-GB" sz="4800" b="1"/>
              <a:t>A</a:t>
            </a:r>
            <a:r>
              <a:rPr lang="en-GB"/>
              <a:t> are there in the dictionary?</a:t>
            </a:r>
          </a:p>
        </p:txBody>
      </p:sp>
      <p:pic>
        <p:nvPicPr>
          <p:cNvPr id="4102" name="Picture 6" descr="MCj02833870000[1]">
            <a:hlinkClick r:id="" action="ppaction://noaction">
              <a:snd r:embed="rId2" name="arrow.wav"/>
            </a:hlinkClick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25713"/>
            <a:ext cx="2427288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79388" y="404813"/>
            <a:ext cx="864076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6000" b="1"/>
              <a:t>DICTIONARY  LAYOUT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68313" y="1839913"/>
            <a:ext cx="8208962" cy="1320800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3399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Discuss with the person sitting next to you how the page is set out.</a:t>
            </a:r>
          </a:p>
        </p:txBody>
      </p:sp>
      <p:pic>
        <p:nvPicPr>
          <p:cNvPr id="2" name="Picture 6" descr="MCj043157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00438"/>
            <a:ext cx="2835275" cy="285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924300" y="3860800"/>
            <a:ext cx="4319588" cy="2540000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3399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Be ready to share your thoughts with the rest of the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 animBg="1"/>
      <p:bldP spid="51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68313" y="692150"/>
            <a:ext cx="8280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Features of Dictionaries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2133600"/>
            <a:ext cx="511175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The words are in </a:t>
            </a:r>
            <a:r>
              <a:rPr lang="en-GB" sz="4800" b="1" u="sng">
                <a:solidFill>
                  <a:schemeClr val="accent2"/>
                </a:solidFill>
              </a:rPr>
              <a:t>columns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364163" y="2636838"/>
            <a:ext cx="3240087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The word you want is in </a:t>
            </a:r>
            <a:r>
              <a:rPr lang="en-GB" sz="4800" b="1" u="sng">
                <a:solidFill>
                  <a:schemeClr val="accent2"/>
                </a:solidFill>
              </a:rPr>
              <a:t>bold</a:t>
            </a:r>
            <a:r>
              <a:rPr lang="en-GB"/>
              <a:t> or in </a:t>
            </a:r>
            <a:r>
              <a:rPr lang="en-GB" sz="4800" b="1" u="sng">
                <a:solidFill>
                  <a:schemeClr val="accent2"/>
                </a:solidFill>
              </a:rPr>
              <a:t>colour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754063" y="4221163"/>
            <a:ext cx="4105275" cy="204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The word has it’s </a:t>
            </a:r>
            <a:r>
              <a:rPr lang="en-GB" sz="4800" b="1" u="sng">
                <a:solidFill>
                  <a:schemeClr val="accent2"/>
                </a:solidFill>
              </a:rPr>
              <a:t>meaning</a:t>
            </a:r>
            <a:r>
              <a:rPr lang="en-GB"/>
              <a:t> written next to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68313" y="498475"/>
            <a:ext cx="8280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Features of Dictionaries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331913" y="1773238"/>
            <a:ext cx="6408737" cy="1930400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80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Look through the pages of the dictionary now.  What do you notice?</a:t>
            </a:r>
          </a:p>
        </p:txBody>
      </p:sp>
      <p:pic>
        <p:nvPicPr>
          <p:cNvPr id="2" name="Picture 8" descr="MPj030961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005263"/>
            <a:ext cx="7848600" cy="2609850"/>
          </a:xfrm>
          <a:prstGeom prst="rect">
            <a:avLst/>
          </a:prstGeom>
          <a:noFill/>
          <a:ln w="9525">
            <a:solidFill>
              <a:srgbClr val="0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95288" y="404813"/>
            <a:ext cx="8280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Features of Dictionaries</a:t>
            </a:r>
          </a:p>
        </p:txBody>
      </p:sp>
      <p:sp>
        <p:nvSpPr>
          <p:cNvPr id="8197" name="Text Box 5">
            <a:hlinkClick r:id="" action="ppaction://noaction">
              <a:snd r:embed="rId2" name="applause.wav"/>
            </a:hlinkClick>
          </p:cNvPr>
          <p:cNvSpPr txBox="1">
            <a:spLocks noChangeArrowheads="1"/>
          </p:cNvSpPr>
          <p:nvPr/>
        </p:nvSpPr>
        <p:spPr bwMode="auto">
          <a:xfrm>
            <a:off x="755650" y="1412875"/>
            <a:ext cx="7561263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You should have noticed that all the words are in </a:t>
            </a:r>
          </a:p>
          <a:p>
            <a:pPr eaLnBrk="1" hangingPunct="1"/>
            <a:r>
              <a:rPr lang="en-GB" sz="4800" b="1" u="sng">
                <a:solidFill>
                  <a:schemeClr val="accent2"/>
                </a:solidFill>
              </a:rPr>
              <a:t>alphabetical order</a:t>
            </a:r>
          </a:p>
        </p:txBody>
      </p:sp>
      <p:pic>
        <p:nvPicPr>
          <p:cNvPr id="8198" name="Picture 6" descr="MCj028339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149725"/>
            <a:ext cx="625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 descr="MCj0283387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221163"/>
            <a:ext cx="720725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8" descr="MCj02833910000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4149725"/>
            <a:ext cx="768350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9" descr="MCj02833850000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005263"/>
            <a:ext cx="76835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0" descr="MCj0283405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4291013"/>
            <a:ext cx="625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1" descr="MCj02833950000[1]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221163"/>
            <a:ext cx="6492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12" descr="MCj02833930000[1]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005263"/>
            <a:ext cx="6492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Picture 13" descr="MCj02834030000[1]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437063"/>
            <a:ext cx="57626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14" descr="MCj02833890000[1]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4076700"/>
            <a:ext cx="719138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7" name="Picture 15" descr="MCj02833990000[1]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292600"/>
            <a:ext cx="576262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Picture 16" descr="MCj02834010000[1]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148138"/>
            <a:ext cx="696912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0" name="Picture 18" descr="MCj02834090000[1]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084763"/>
            <a:ext cx="674687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1" name="Picture 19" descr="MCj02834110000[1]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300663"/>
            <a:ext cx="6985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2" name="Picture 20" descr="MCj02834270000[1]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613" y="5229225"/>
            <a:ext cx="625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3" name="Picture 21" descr="MCj02834070000[1]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4437063"/>
            <a:ext cx="614362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4" name="Picture 22" descr="MCj02834250000[1]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038" y="5084763"/>
            <a:ext cx="6238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5" name="Picture 23" descr="MCj02834150000[1]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225" y="5157788"/>
            <a:ext cx="696913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6" name="Picture 24" descr="MCj02834350000[1]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6021388"/>
            <a:ext cx="676275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7" name="Picture 25" descr="MCj02834170000[1]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5013325"/>
            <a:ext cx="768350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8" name="Picture 26" descr="MCj02834310000[1]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021388"/>
            <a:ext cx="696913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9" name="Picture 27" descr="MCj02834210000[1]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150" y="5084763"/>
            <a:ext cx="696913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0" name="Picture 28" descr="MCj02834130000[1]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5157788"/>
            <a:ext cx="625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1" name="Picture 29" descr="MCj02834230000[1]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313" y="5157788"/>
            <a:ext cx="625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2" name="Picture 30" descr="MCj02834330000[1]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6021388"/>
            <a:ext cx="696913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3" name="Picture 31" descr="MCj02834290000[1]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157788"/>
            <a:ext cx="841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4" name="Picture 32" descr="MCj02834190000[1]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5157788"/>
            <a:ext cx="625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 decel="100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decel="100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decel="100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decel="100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 decel="100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decel="100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decel="100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decel="100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 decel="100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decel="100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 decel="100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400" decel="100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decel="100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decel="100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decel="100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400" decel="100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400" decel="100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decel="100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decel="100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400" decel="100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400" decel="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" decel="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00" decel="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400" decel="100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400" decel="100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400" decel="100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00" decel="100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400" decel="100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400" decel="100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00" decel="100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400" decel="100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400" decel="100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400" decel="100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400" decel="100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00" decel="100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400" decel="100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400" decel="100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400" decel="100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400" decel="100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400" decel="100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400" decel="100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00" decel="100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400" decel="100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400" decel="100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400" decel="100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400" decel="100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400" decel="100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400" decel="100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400" decel="100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400" decel="100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400" decel="100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400" decel="100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400" decel="100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400" decel="100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00" decel="100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400" decel="100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400" decel="100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400" decel="100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400" decel="100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400" decel="100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400" decel="100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400" decel="100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400" decel="100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400" decel="100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400" decel="100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400" decel="100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400" decel="100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400" decel="100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400" decel="100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400" decel="100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400" decel="100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400" decel="100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400" decel="100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400" decel="100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400" decel="100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400" decel="100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400" decel="100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400" decel="100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400" decel="100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400" decel="100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400" decel="100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400" decel="100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400" decel="100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400" decel="100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400" decel="100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400" decel="100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400" decel="100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400" decel="100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400" decel="100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400" decel="100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400" decel="100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400" decel="100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400" decel="100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400" decel="100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400" decel="100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400" decel="100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400" decel="100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400" decel="100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400" decel="100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476375" y="908050"/>
            <a:ext cx="6119813" cy="1320800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80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Can you put these words into alphabetical order?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827088" y="2781300"/>
            <a:ext cx="3095625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Elephant</a:t>
            </a:r>
          </a:p>
          <a:p>
            <a:pPr eaLnBrk="1" hangingPunct="1"/>
            <a:r>
              <a:rPr lang="en-GB"/>
              <a:t>Apple</a:t>
            </a:r>
          </a:p>
          <a:p>
            <a:pPr eaLnBrk="1" hangingPunct="1"/>
            <a:r>
              <a:rPr lang="en-GB"/>
              <a:t>Zebra</a:t>
            </a:r>
          </a:p>
          <a:p>
            <a:pPr eaLnBrk="1" hangingPunct="1"/>
            <a:r>
              <a:rPr lang="en-GB"/>
              <a:t>Carrot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075238" y="2708275"/>
            <a:ext cx="25923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Apple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435600" y="3644900"/>
            <a:ext cx="18732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Carrot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364163" y="4527550"/>
            <a:ext cx="22320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Elephant</a:t>
            </a:r>
          </a:p>
        </p:txBody>
      </p:sp>
      <p:sp>
        <p:nvSpPr>
          <p:cNvPr id="9225" name="Text Box 9">
            <a:hlinkClick r:id="" action="ppaction://noaction">
              <a:snd r:embed="rId2" name="applause.wav"/>
            </a:hlinkClick>
          </p:cNvPr>
          <p:cNvSpPr txBox="1">
            <a:spLocks noChangeArrowheads="1"/>
          </p:cNvSpPr>
          <p:nvPr/>
        </p:nvSpPr>
        <p:spPr bwMode="auto">
          <a:xfrm>
            <a:off x="4859338" y="5391150"/>
            <a:ext cx="295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Zebra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/>
      <p:bldP spid="9222" grpId="0"/>
      <p:bldP spid="9223" grpId="0"/>
      <p:bldP spid="9224" grpId="0"/>
      <p:bldP spid="92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476375" y="692150"/>
            <a:ext cx="6119813" cy="1320800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80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Can you put these words into alphabetical order?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827088" y="2781300"/>
            <a:ext cx="3095625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/>
              <a:t>Lorry</a:t>
            </a:r>
          </a:p>
          <a:p>
            <a:pPr eaLnBrk="1" hangingPunct="1"/>
            <a:r>
              <a:rPr lang="en-GB" sz="2800"/>
              <a:t>Caravan</a:t>
            </a:r>
          </a:p>
          <a:p>
            <a:pPr eaLnBrk="1" hangingPunct="1"/>
            <a:r>
              <a:rPr lang="en-GB" sz="2800"/>
              <a:t>Party</a:t>
            </a:r>
          </a:p>
          <a:p>
            <a:pPr eaLnBrk="1" hangingPunct="1"/>
            <a:r>
              <a:rPr lang="en-GB" sz="2800"/>
              <a:t>Money</a:t>
            </a:r>
          </a:p>
          <a:p>
            <a:pPr eaLnBrk="1" hangingPunct="1"/>
            <a:r>
              <a:rPr lang="en-GB" sz="2800"/>
              <a:t>Sunshine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860925" y="2852738"/>
            <a:ext cx="2879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/>
              <a:t>Caravan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003800" y="3500438"/>
            <a:ext cx="2160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/>
              <a:t>Lorry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787900" y="4149725"/>
            <a:ext cx="2879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/>
              <a:t>Money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716463" y="4724400"/>
            <a:ext cx="2879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/>
              <a:t>Party</a:t>
            </a:r>
          </a:p>
        </p:txBody>
      </p:sp>
      <p:sp>
        <p:nvSpPr>
          <p:cNvPr id="10250" name="Text Box 10">
            <a:hlinkClick r:id="" action="ppaction://noaction">
              <a:snd r:embed="rId2" name="applause.wav"/>
            </a:hlinkClick>
          </p:cNvPr>
          <p:cNvSpPr txBox="1">
            <a:spLocks noChangeArrowheads="1"/>
          </p:cNvSpPr>
          <p:nvPr/>
        </p:nvSpPr>
        <p:spPr bwMode="auto">
          <a:xfrm>
            <a:off x="5149850" y="5373688"/>
            <a:ext cx="27352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/>
              <a:t>Sunshine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/>
      <p:bldP spid="10249" grpId="0"/>
      <p:bldP spid="1025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194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emma</dc:creator>
  <cp:lastModifiedBy>Teacher E-Solutions</cp:lastModifiedBy>
  <cp:revision>4</cp:revision>
  <dcterms:created xsi:type="dcterms:W3CDTF">2007-05-11T18:05:33Z</dcterms:created>
  <dcterms:modified xsi:type="dcterms:W3CDTF">2019-01-18T16:51:25Z</dcterms:modified>
</cp:coreProperties>
</file>