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51"/>
  </p:handoutMasterIdLst>
  <p:sldIdLst>
    <p:sldId id="256" r:id="rId2"/>
    <p:sldId id="257" r:id="rId3"/>
    <p:sldId id="258" r:id="rId4"/>
    <p:sldId id="279" r:id="rId5"/>
    <p:sldId id="326" r:id="rId6"/>
    <p:sldId id="327" r:id="rId7"/>
    <p:sldId id="328" r:id="rId8"/>
    <p:sldId id="322" r:id="rId9"/>
    <p:sldId id="323" r:id="rId10"/>
    <p:sldId id="324" r:id="rId11"/>
    <p:sldId id="318" r:id="rId12"/>
    <p:sldId id="319" r:id="rId13"/>
    <p:sldId id="320" r:id="rId14"/>
    <p:sldId id="298" r:id="rId15"/>
    <p:sldId id="299" r:id="rId16"/>
    <p:sldId id="346" r:id="rId17"/>
    <p:sldId id="275" r:id="rId18"/>
    <p:sldId id="276" r:id="rId19"/>
    <p:sldId id="296" r:id="rId20"/>
    <p:sldId id="261" r:id="rId21"/>
    <p:sldId id="262" r:id="rId22"/>
    <p:sldId id="263" r:id="rId23"/>
    <p:sldId id="267" r:id="rId24"/>
    <p:sldId id="268" r:id="rId25"/>
    <p:sldId id="270" r:id="rId26"/>
    <p:sldId id="355" r:id="rId27"/>
    <p:sldId id="356" r:id="rId28"/>
    <p:sldId id="272" r:id="rId29"/>
    <p:sldId id="354" r:id="rId30"/>
    <p:sldId id="284" r:id="rId31"/>
    <p:sldId id="286" r:id="rId32"/>
    <p:sldId id="287" r:id="rId33"/>
    <p:sldId id="348" r:id="rId34"/>
    <p:sldId id="290" r:id="rId35"/>
    <p:sldId id="291" r:id="rId36"/>
    <p:sldId id="307" r:id="rId37"/>
    <p:sldId id="302" r:id="rId38"/>
    <p:sldId id="311" r:id="rId39"/>
    <p:sldId id="310" r:id="rId40"/>
    <p:sldId id="312" r:id="rId41"/>
    <p:sldId id="316" r:id="rId42"/>
    <p:sldId id="330" r:id="rId43"/>
    <p:sldId id="350" r:id="rId44"/>
    <p:sldId id="338" r:id="rId45"/>
    <p:sldId id="339" r:id="rId46"/>
    <p:sldId id="340" r:id="rId47"/>
    <p:sldId id="342" r:id="rId48"/>
    <p:sldId id="352" r:id="rId49"/>
    <p:sldId id="344" r:id="rId5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9933"/>
    <a:srgbClr val="CC3300"/>
    <a:srgbClr val="FF0000"/>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395" autoAdjust="0"/>
  </p:normalViewPr>
  <p:slideViewPr>
    <p:cSldViewPr>
      <p:cViewPr varScale="1">
        <p:scale>
          <a:sx n="38" d="100"/>
          <a:sy n="38" d="100"/>
        </p:scale>
        <p:origin x="-744"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89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Arial" charset="0"/>
              </a:defRPr>
            </a:lvl1pPr>
          </a:lstStyle>
          <a:p>
            <a:pPr>
              <a:defRPr/>
            </a:pPr>
            <a:endParaRPr lang="en-US"/>
          </a:p>
        </p:txBody>
      </p:sp>
      <p:sp>
        <p:nvSpPr>
          <p:cNvPr id="16896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Arial" charset="0"/>
              </a:defRPr>
            </a:lvl1pPr>
          </a:lstStyle>
          <a:p>
            <a:pPr>
              <a:defRPr/>
            </a:pPr>
            <a:endParaRPr lang="en-US"/>
          </a:p>
        </p:txBody>
      </p:sp>
      <p:sp>
        <p:nvSpPr>
          <p:cNvPr id="16896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Arial" charset="0"/>
              </a:defRPr>
            </a:lvl1pPr>
          </a:lstStyle>
          <a:p>
            <a:pPr>
              <a:defRPr/>
            </a:pPr>
            <a:endParaRPr lang="en-US"/>
          </a:p>
        </p:txBody>
      </p:sp>
      <p:sp>
        <p:nvSpPr>
          <p:cNvPr id="16896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Arial" charset="0"/>
              </a:defRPr>
            </a:lvl1pPr>
          </a:lstStyle>
          <a:p>
            <a:pPr>
              <a:defRPr/>
            </a:pPr>
            <a:fld id="{ABB214A3-33A6-43D8-A846-5D9BCDB5C633}" type="slidenum">
              <a:rPr lang="en-US"/>
              <a:pPr>
                <a:defRPr/>
              </a:pPr>
              <a:t>‹#›</a:t>
            </a:fld>
            <a:endParaRPr lang="en-US"/>
          </a:p>
        </p:txBody>
      </p:sp>
    </p:spTree>
    <p:extLst>
      <p:ext uri="{BB962C8B-B14F-4D97-AF65-F5344CB8AC3E}">
        <p14:creationId xmlns:p14="http://schemas.microsoft.com/office/powerpoint/2010/main" val="221834800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7F363FC-0EE3-4E4F-8C58-1D461BDD2871}" type="slidenum">
              <a:rPr lang="en-US"/>
              <a:pPr>
                <a:defRPr/>
              </a:pPr>
              <a:t>‹#›</a:t>
            </a:fld>
            <a:endParaRPr lang="en-US"/>
          </a:p>
        </p:txBody>
      </p:sp>
    </p:spTree>
    <p:extLst>
      <p:ext uri="{BB962C8B-B14F-4D97-AF65-F5344CB8AC3E}">
        <p14:creationId xmlns:p14="http://schemas.microsoft.com/office/powerpoint/2010/main" val="11352157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E402D62-3419-4C34-B5DA-EA62B9AB1C94}" type="slidenum">
              <a:rPr lang="en-US"/>
              <a:pPr>
                <a:defRPr/>
              </a:pPr>
              <a:t>‹#›</a:t>
            </a:fld>
            <a:endParaRPr lang="en-US"/>
          </a:p>
        </p:txBody>
      </p:sp>
    </p:spTree>
    <p:extLst>
      <p:ext uri="{BB962C8B-B14F-4D97-AF65-F5344CB8AC3E}">
        <p14:creationId xmlns:p14="http://schemas.microsoft.com/office/powerpoint/2010/main" val="2995530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7E55E8F-E569-4E7C-ABB6-158C0B380A49}" type="slidenum">
              <a:rPr lang="en-US"/>
              <a:pPr>
                <a:defRPr/>
              </a:pPr>
              <a:t>‹#›</a:t>
            </a:fld>
            <a:endParaRPr lang="en-US"/>
          </a:p>
        </p:txBody>
      </p:sp>
    </p:spTree>
    <p:extLst>
      <p:ext uri="{BB962C8B-B14F-4D97-AF65-F5344CB8AC3E}">
        <p14:creationId xmlns:p14="http://schemas.microsoft.com/office/powerpoint/2010/main" val="3977404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DE59C7D-11D1-454B-AD6D-A179A9B307F1}" type="slidenum">
              <a:rPr lang="en-US"/>
              <a:pPr>
                <a:defRPr/>
              </a:pPr>
              <a:t>‹#›</a:t>
            </a:fld>
            <a:endParaRPr lang="en-US"/>
          </a:p>
        </p:txBody>
      </p:sp>
    </p:spTree>
    <p:extLst>
      <p:ext uri="{BB962C8B-B14F-4D97-AF65-F5344CB8AC3E}">
        <p14:creationId xmlns:p14="http://schemas.microsoft.com/office/powerpoint/2010/main" val="34789043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CFB391-5952-4A7A-9410-49DDB2011A2A}" type="slidenum">
              <a:rPr lang="en-US"/>
              <a:pPr>
                <a:defRPr/>
              </a:pPr>
              <a:t>‹#›</a:t>
            </a:fld>
            <a:endParaRPr lang="en-US"/>
          </a:p>
        </p:txBody>
      </p:sp>
    </p:spTree>
    <p:extLst>
      <p:ext uri="{BB962C8B-B14F-4D97-AF65-F5344CB8AC3E}">
        <p14:creationId xmlns:p14="http://schemas.microsoft.com/office/powerpoint/2010/main" val="23106949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B67151C-D59A-4C6D-B999-66C62796A477}" type="slidenum">
              <a:rPr lang="en-US"/>
              <a:pPr>
                <a:defRPr/>
              </a:pPr>
              <a:t>‹#›</a:t>
            </a:fld>
            <a:endParaRPr lang="en-US"/>
          </a:p>
        </p:txBody>
      </p:sp>
    </p:spTree>
    <p:extLst>
      <p:ext uri="{BB962C8B-B14F-4D97-AF65-F5344CB8AC3E}">
        <p14:creationId xmlns:p14="http://schemas.microsoft.com/office/powerpoint/2010/main" val="2284794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23FA7C8-FDFC-4899-9F25-8A31F4807DBD}" type="slidenum">
              <a:rPr lang="en-US"/>
              <a:pPr>
                <a:defRPr/>
              </a:pPr>
              <a:t>‹#›</a:t>
            </a:fld>
            <a:endParaRPr lang="en-US"/>
          </a:p>
        </p:txBody>
      </p:sp>
    </p:spTree>
    <p:extLst>
      <p:ext uri="{BB962C8B-B14F-4D97-AF65-F5344CB8AC3E}">
        <p14:creationId xmlns:p14="http://schemas.microsoft.com/office/powerpoint/2010/main" val="27697531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9B5E3AA-9607-401A-9A3B-58E8D2206406}" type="slidenum">
              <a:rPr lang="en-US"/>
              <a:pPr>
                <a:defRPr/>
              </a:pPr>
              <a:t>‹#›</a:t>
            </a:fld>
            <a:endParaRPr lang="en-US"/>
          </a:p>
        </p:txBody>
      </p:sp>
    </p:spTree>
    <p:extLst>
      <p:ext uri="{BB962C8B-B14F-4D97-AF65-F5344CB8AC3E}">
        <p14:creationId xmlns:p14="http://schemas.microsoft.com/office/powerpoint/2010/main" val="37386763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703CF2E-6293-4FFF-BE03-096991DC589D}" type="slidenum">
              <a:rPr lang="en-US"/>
              <a:pPr>
                <a:defRPr/>
              </a:pPr>
              <a:t>‹#›</a:t>
            </a:fld>
            <a:endParaRPr lang="en-US"/>
          </a:p>
        </p:txBody>
      </p:sp>
    </p:spTree>
    <p:extLst>
      <p:ext uri="{BB962C8B-B14F-4D97-AF65-F5344CB8AC3E}">
        <p14:creationId xmlns:p14="http://schemas.microsoft.com/office/powerpoint/2010/main" val="760449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9A54D0E-B110-4695-B61B-0EF5DBBD55DB}" type="slidenum">
              <a:rPr lang="en-US"/>
              <a:pPr>
                <a:defRPr/>
              </a:pPr>
              <a:t>‹#›</a:t>
            </a:fld>
            <a:endParaRPr lang="en-US"/>
          </a:p>
        </p:txBody>
      </p:sp>
    </p:spTree>
    <p:extLst>
      <p:ext uri="{BB962C8B-B14F-4D97-AF65-F5344CB8AC3E}">
        <p14:creationId xmlns:p14="http://schemas.microsoft.com/office/powerpoint/2010/main" val="1357942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F8C9C0D-C995-4F92-B0C0-352BC5A81E9D}" type="slidenum">
              <a:rPr lang="en-US"/>
              <a:pPr>
                <a:defRPr/>
              </a:pPr>
              <a:t>‹#›</a:t>
            </a:fld>
            <a:endParaRPr lang="en-US"/>
          </a:p>
        </p:txBody>
      </p:sp>
    </p:spTree>
    <p:extLst>
      <p:ext uri="{BB962C8B-B14F-4D97-AF65-F5344CB8AC3E}">
        <p14:creationId xmlns:p14="http://schemas.microsoft.com/office/powerpoint/2010/main" val="21700796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atin typeface="Arial" charset="0"/>
              </a:defRPr>
            </a:lvl1pPr>
          </a:lstStyle>
          <a:p>
            <a:pPr>
              <a:defRPr/>
            </a:pPr>
            <a:fld id="{73AD7B63-0604-4AF8-B58B-0E01A741BBA3}"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lr>
          <a:srgbClr val="FF9933"/>
        </a:buClr>
        <a:buFont typeface="Wingdings" pitchFamily="2" charset="2"/>
        <a:buChar char="X"/>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FF9933"/>
        </a:buClr>
        <a:buFont typeface="Wingdings" pitchFamily="2" charset="2"/>
        <a:buChar char="X"/>
        <a:defRPr sz="2800">
          <a:solidFill>
            <a:schemeClr val="tx1"/>
          </a:solidFill>
          <a:latin typeface="+mn-lt"/>
        </a:defRPr>
      </a:lvl2pPr>
      <a:lvl3pPr marL="1143000" indent="-228600" algn="l" rtl="0" eaLnBrk="0" fontAlgn="base" hangingPunct="0">
        <a:spcBef>
          <a:spcPct val="20000"/>
        </a:spcBef>
        <a:spcAft>
          <a:spcPct val="0"/>
        </a:spcAft>
        <a:buClr>
          <a:srgbClr val="FF9933"/>
        </a:buClr>
        <a:buFont typeface="Wingdings" pitchFamily="2" charset="2"/>
        <a:buChar char="X"/>
        <a:defRPr sz="2400">
          <a:solidFill>
            <a:schemeClr val="tx1"/>
          </a:solidFill>
          <a:latin typeface="+mn-lt"/>
        </a:defRPr>
      </a:lvl3pPr>
      <a:lvl4pPr marL="1600200" indent="-228600" algn="l" rtl="0" eaLnBrk="0" fontAlgn="base" hangingPunct="0">
        <a:spcBef>
          <a:spcPct val="20000"/>
        </a:spcBef>
        <a:spcAft>
          <a:spcPct val="0"/>
        </a:spcAft>
        <a:buClr>
          <a:srgbClr val="FF9933"/>
        </a:buClr>
        <a:buFont typeface="Wingdings" pitchFamily="2" charset="2"/>
        <a:buChar char="X"/>
        <a:defRPr sz="2000">
          <a:solidFill>
            <a:schemeClr val="tx1"/>
          </a:solidFill>
          <a:latin typeface="+mn-lt"/>
        </a:defRPr>
      </a:lvl4pPr>
      <a:lvl5pPr marL="2057400" indent="-228600" algn="l" rtl="0" eaLnBrk="0" fontAlgn="base" hangingPunct="0">
        <a:spcBef>
          <a:spcPct val="20000"/>
        </a:spcBef>
        <a:spcAft>
          <a:spcPct val="0"/>
        </a:spcAft>
        <a:buClr>
          <a:srgbClr val="FF9933"/>
        </a:buClr>
        <a:buFont typeface="Wingdings" pitchFamily="2" charset="2"/>
        <a:buChar char="X"/>
        <a:defRPr sz="2000">
          <a:solidFill>
            <a:schemeClr val="tx1"/>
          </a:solidFill>
          <a:latin typeface="+mn-lt"/>
        </a:defRPr>
      </a:lvl5pPr>
      <a:lvl6pPr marL="2514600" indent="-228600" algn="l" rtl="0" fontAlgn="base">
        <a:spcBef>
          <a:spcPct val="20000"/>
        </a:spcBef>
        <a:spcAft>
          <a:spcPct val="0"/>
        </a:spcAft>
        <a:buClr>
          <a:srgbClr val="FF9933"/>
        </a:buClr>
        <a:buFont typeface="Wingdings" pitchFamily="2" charset="2"/>
        <a:buChar char="X"/>
        <a:defRPr sz="2000">
          <a:solidFill>
            <a:schemeClr val="tx1"/>
          </a:solidFill>
          <a:latin typeface="+mn-lt"/>
        </a:defRPr>
      </a:lvl6pPr>
      <a:lvl7pPr marL="2971800" indent="-228600" algn="l" rtl="0" fontAlgn="base">
        <a:spcBef>
          <a:spcPct val="20000"/>
        </a:spcBef>
        <a:spcAft>
          <a:spcPct val="0"/>
        </a:spcAft>
        <a:buClr>
          <a:srgbClr val="FF9933"/>
        </a:buClr>
        <a:buFont typeface="Wingdings" pitchFamily="2" charset="2"/>
        <a:buChar char="X"/>
        <a:defRPr sz="2000">
          <a:solidFill>
            <a:schemeClr val="tx1"/>
          </a:solidFill>
          <a:latin typeface="+mn-lt"/>
        </a:defRPr>
      </a:lvl7pPr>
      <a:lvl8pPr marL="3429000" indent="-228600" algn="l" rtl="0" fontAlgn="base">
        <a:spcBef>
          <a:spcPct val="20000"/>
        </a:spcBef>
        <a:spcAft>
          <a:spcPct val="0"/>
        </a:spcAft>
        <a:buClr>
          <a:srgbClr val="FF9933"/>
        </a:buClr>
        <a:buFont typeface="Wingdings" pitchFamily="2" charset="2"/>
        <a:buChar char="X"/>
        <a:defRPr sz="2000">
          <a:solidFill>
            <a:schemeClr val="tx1"/>
          </a:solidFill>
          <a:latin typeface="+mn-lt"/>
        </a:defRPr>
      </a:lvl8pPr>
      <a:lvl9pPr marL="3886200" indent="-228600" algn="l" rtl="0" fontAlgn="base">
        <a:spcBef>
          <a:spcPct val="20000"/>
        </a:spcBef>
        <a:spcAft>
          <a:spcPct val="0"/>
        </a:spcAft>
        <a:buClr>
          <a:srgbClr val="FF9933"/>
        </a:buClr>
        <a:buFont typeface="Wingdings" pitchFamily="2" charset="2"/>
        <a:buChar char="X"/>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upload.wikimedia.org/wikipedia/commons/0/03/Sow_victory_poster_usgovt.gif" TargetMode="External"/><Relationship Id="rId2" Type="http://schemas.openxmlformats.org/officeDocument/2006/relationships/image" Target="../media/image40.jpe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3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file:///C:\Documents%20and%20Settings\Administrator\Local%20Settings\Temp\chin1910.htm" TargetMode="External"/><Relationship Id="rId7"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hyperlink" Target="file:///C:\Documents%20and%20Settings\Administrator\Local%20Settings\Temp\afri1914.htm" TargetMode="External"/><Relationship Id="rId5" Type="http://schemas.openxmlformats.org/officeDocument/2006/relationships/hyperlink" Target="file:///C:\Documents%20and%20Settings\Administrator\Local%20Settings\Temp\1910-usa.htm" TargetMode="External"/><Relationship Id="rId4" Type="http://schemas.openxmlformats.org/officeDocument/2006/relationships/hyperlink" Target="file:///C:\Documents%20and%20Settings\Administrator\Local%20Settings\Temp\euro1900.htm"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0" descr="Wounded-Soldier-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3525"/>
            <a:ext cx="9372600" cy="762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p:cNvSpPr>
            <a:spLocks noGrp="1" noChangeArrowheads="1"/>
          </p:cNvSpPr>
          <p:nvPr>
            <p:ph type="ctrTitle"/>
          </p:nvPr>
        </p:nvSpPr>
        <p:spPr>
          <a:xfrm>
            <a:off x="685800" y="3429000"/>
            <a:ext cx="7772400" cy="1470025"/>
          </a:xfrm>
        </p:spPr>
        <p:txBody>
          <a:bodyPr/>
          <a:lstStyle/>
          <a:p>
            <a:pPr eaLnBrk="1" hangingPunct="1">
              <a:defRPr/>
            </a:pPr>
            <a:r>
              <a:rPr lang="en-US" sz="6000" b="1" smtClean="0">
                <a:solidFill>
                  <a:srgbClr val="FF9933"/>
                </a:solidFill>
                <a:effectLst>
                  <a:outerShdw blurRad="38100" dist="38100" dir="2700000" algn="tl">
                    <a:srgbClr val="000000"/>
                  </a:outerShdw>
                </a:effectLst>
              </a:rPr>
              <a:t>The First World War</a:t>
            </a:r>
          </a:p>
        </p:txBody>
      </p:sp>
      <p:sp>
        <p:nvSpPr>
          <p:cNvPr id="2051" name="Rectangle 3"/>
          <p:cNvSpPr>
            <a:spLocks noGrp="1" noChangeArrowheads="1"/>
          </p:cNvSpPr>
          <p:nvPr>
            <p:ph type="subTitle" idx="1"/>
          </p:nvPr>
        </p:nvSpPr>
        <p:spPr>
          <a:xfrm>
            <a:off x="1219200" y="4724400"/>
            <a:ext cx="6400800" cy="914400"/>
          </a:xfrm>
        </p:spPr>
        <p:txBody>
          <a:bodyPr/>
          <a:lstStyle/>
          <a:p>
            <a:pPr eaLnBrk="1" hangingPunct="1">
              <a:defRPr/>
            </a:pPr>
            <a:r>
              <a:rPr lang="en-US" sz="5400" b="1" smtClean="0">
                <a:solidFill>
                  <a:srgbClr val="FF9933"/>
                </a:solidFill>
                <a:effectLst>
                  <a:outerShdw blurRad="38100" dist="38100" dir="2700000" algn="tl">
                    <a:srgbClr val="000000"/>
                  </a:outerShdw>
                </a:effectLst>
              </a:rPr>
              <a:t>1914-1918</a:t>
            </a:r>
          </a:p>
        </p:txBody>
      </p:sp>
      <p:pic>
        <p:nvPicPr>
          <p:cNvPr id="2053" name="Picture 6" descr="bronze_star_swing_md_cl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430000" y="1295400"/>
            <a:ext cx="22098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7" descr="tank-flip-url"/>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1582400" y="3733800"/>
            <a:ext cx="1828800"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8" descr="WW1war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658600" y="5029200"/>
            <a:ext cx="1600200" cy="148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title"/>
          </p:nvPr>
        </p:nvSpPr>
        <p:spPr>
          <a:xfrm>
            <a:off x="457200" y="-76200"/>
            <a:ext cx="8229600" cy="1143000"/>
          </a:xfrm>
        </p:spPr>
        <p:txBody>
          <a:bodyPr/>
          <a:lstStyle/>
          <a:p>
            <a:pPr eaLnBrk="1" hangingPunct="1"/>
            <a:r>
              <a:rPr lang="en-US" b="1" smtClean="0"/>
              <a:t>The Spark: An Assassination</a:t>
            </a:r>
          </a:p>
        </p:txBody>
      </p:sp>
      <p:sp>
        <p:nvSpPr>
          <p:cNvPr id="11267" name="Rectangle 19"/>
          <p:cNvSpPr>
            <a:spLocks noGrp="1" noChangeArrowheads="1"/>
          </p:cNvSpPr>
          <p:nvPr>
            <p:ph type="body" idx="1"/>
          </p:nvPr>
        </p:nvSpPr>
        <p:spPr>
          <a:xfrm>
            <a:off x="76200" y="990600"/>
            <a:ext cx="5334000" cy="5105400"/>
          </a:xfrm>
        </p:spPr>
        <p:txBody>
          <a:bodyPr/>
          <a:lstStyle/>
          <a:p>
            <a:pPr eaLnBrk="1" hangingPunct="1"/>
            <a:r>
              <a:rPr lang="en-US" sz="2400" smtClean="0"/>
              <a:t>The Balkan region was considered </a:t>
            </a:r>
            <a:r>
              <a:rPr lang="en-US" sz="2400" smtClean="0">
                <a:solidFill>
                  <a:srgbClr val="FF9933"/>
                </a:solidFill>
              </a:rPr>
              <a:t>“the powder keg of Europe”</a:t>
            </a:r>
            <a:r>
              <a:rPr lang="en-US" sz="2400" smtClean="0"/>
              <a:t> due to competing interests in the area. </a:t>
            </a:r>
            <a:r>
              <a:rPr lang="en-US" sz="2400" smtClean="0">
                <a:solidFill>
                  <a:srgbClr val="FF9933"/>
                </a:solidFill>
              </a:rPr>
              <a:t>Russia</a:t>
            </a:r>
            <a:r>
              <a:rPr lang="en-US" sz="2400" smtClean="0"/>
              <a:t> wanted access to the Mediterranean Sea. </a:t>
            </a:r>
            <a:r>
              <a:rPr lang="en-US" sz="2400" smtClean="0">
                <a:solidFill>
                  <a:srgbClr val="FF9933"/>
                </a:solidFill>
              </a:rPr>
              <a:t>Germany</a:t>
            </a:r>
            <a:r>
              <a:rPr lang="en-US" sz="2400" smtClean="0"/>
              <a:t> wanted a rail link to the Ottoman Empire. </a:t>
            </a:r>
            <a:r>
              <a:rPr lang="en-US" sz="2400" smtClean="0">
                <a:solidFill>
                  <a:srgbClr val="FF9933"/>
                </a:solidFill>
              </a:rPr>
              <a:t>Austria-Hungary,</a:t>
            </a:r>
            <a:r>
              <a:rPr lang="en-US" sz="2400" smtClean="0"/>
              <a:t> which had taken control of Bosnia in 1878, accused Serbia of subverting its rule over Bosnia.</a:t>
            </a:r>
          </a:p>
          <a:p>
            <a:pPr eaLnBrk="1" hangingPunct="1"/>
            <a:r>
              <a:rPr lang="en-US" sz="2400" smtClean="0"/>
              <a:t>Finally, in June of 1914</a:t>
            </a:r>
            <a:r>
              <a:rPr lang="en-US" sz="2400" smtClean="0">
                <a:solidFill>
                  <a:srgbClr val="3333FF"/>
                </a:solidFill>
              </a:rPr>
              <a:t>, </a:t>
            </a:r>
            <a:r>
              <a:rPr lang="en-US" sz="2400" smtClean="0">
                <a:solidFill>
                  <a:srgbClr val="FF9933"/>
                </a:solidFill>
              </a:rPr>
              <a:t>Archduke Franz Ferdinand,</a:t>
            </a:r>
            <a:r>
              <a:rPr lang="en-US" sz="2400" smtClean="0"/>
              <a:t> heir to the Austrian throne was gunned down by a Serbia radical igniting a diplomatic crisis. </a:t>
            </a:r>
          </a:p>
          <a:p>
            <a:pPr eaLnBrk="1" hangingPunct="1"/>
            <a:endParaRPr lang="en-US" sz="2400" smtClean="0"/>
          </a:p>
        </p:txBody>
      </p:sp>
      <p:pic>
        <p:nvPicPr>
          <p:cNvPr id="11268" name="Picture 13" descr="assassination_archduke_ferdina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72600" y="762000"/>
            <a:ext cx="2590800" cy="224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22" descr="Sarajev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936625"/>
            <a:ext cx="3657600" cy="284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23" descr="Map during the First Balkan Wa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3832225"/>
            <a:ext cx="3276600" cy="294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type="title"/>
          </p:nvPr>
        </p:nvSpPr>
        <p:spPr>
          <a:xfrm>
            <a:off x="457200" y="-76200"/>
            <a:ext cx="8229600" cy="1143000"/>
          </a:xfrm>
        </p:spPr>
        <p:txBody>
          <a:bodyPr/>
          <a:lstStyle/>
          <a:p>
            <a:pPr eaLnBrk="1" hangingPunct="1"/>
            <a:r>
              <a:rPr lang="en-US" b="1" smtClean="0"/>
              <a:t>The Fighting Begins</a:t>
            </a:r>
          </a:p>
        </p:txBody>
      </p:sp>
      <p:sp>
        <p:nvSpPr>
          <p:cNvPr id="12291" name="Rectangle 10"/>
          <p:cNvSpPr>
            <a:spLocks noGrp="1" noChangeArrowheads="1"/>
          </p:cNvSpPr>
          <p:nvPr>
            <p:ph type="body" idx="1"/>
          </p:nvPr>
        </p:nvSpPr>
        <p:spPr>
          <a:xfrm>
            <a:off x="0" y="1066800"/>
            <a:ext cx="4267200" cy="5105400"/>
          </a:xfrm>
        </p:spPr>
        <p:txBody>
          <a:bodyPr/>
          <a:lstStyle/>
          <a:p>
            <a:pPr eaLnBrk="1" hangingPunct="1"/>
            <a:r>
              <a:rPr lang="en-US" sz="2400" smtClean="0"/>
              <a:t>The Alliance system pulled one nation after another into the conflict – </a:t>
            </a:r>
            <a:r>
              <a:rPr lang="en-US" sz="2400" smtClean="0">
                <a:solidFill>
                  <a:srgbClr val="FF9933"/>
                </a:solidFill>
              </a:rPr>
              <a:t>The Great War had begun. </a:t>
            </a:r>
            <a:r>
              <a:rPr lang="en-US" sz="2400" smtClean="0"/>
              <a:t>On August 3, 1914, Germany invaded Belgium, following a strategy known as the </a:t>
            </a:r>
            <a:r>
              <a:rPr lang="en-US" sz="2400" smtClean="0">
                <a:solidFill>
                  <a:srgbClr val="FF9933"/>
                </a:solidFill>
              </a:rPr>
              <a:t>Schlieffen Plan. </a:t>
            </a:r>
            <a:r>
              <a:rPr lang="en-US" sz="2400" smtClean="0"/>
              <a:t>This plan called for a quick strike through Belgium to Paris, France. Next, Germany would attack Russia</a:t>
            </a:r>
          </a:p>
          <a:p>
            <a:pPr eaLnBrk="1" hangingPunct="1"/>
            <a:r>
              <a:rPr lang="en-US" sz="2400" smtClean="0">
                <a:solidFill>
                  <a:srgbClr val="FF9933"/>
                </a:solidFill>
              </a:rPr>
              <a:t>The plan was designed to prevent a two-front war</a:t>
            </a:r>
            <a:r>
              <a:rPr lang="en-US" sz="2400" smtClean="0"/>
              <a:t> for Germany. </a:t>
            </a:r>
          </a:p>
          <a:p>
            <a:pPr eaLnBrk="1" hangingPunct="1"/>
            <a:endParaRPr lang="en-US" sz="2400" smtClean="0"/>
          </a:p>
        </p:txBody>
      </p:sp>
      <p:pic>
        <p:nvPicPr>
          <p:cNvPr id="12292" name="Picture 8" descr="schliefflen plan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1219200"/>
            <a:ext cx="44958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Text Box 9"/>
          <p:cNvSpPr txBox="1">
            <a:spLocks noChangeArrowheads="1"/>
          </p:cNvSpPr>
          <p:nvPr/>
        </p:nvSpPr>
        <p:spPr bwMode="auto">
          <a:xfrm>
            <a:off x="4495800" y="5676900"/>
            <a:ext cx="4495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sz="2000"/>
              <a:t>The Schliefflen Plan</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title"/>
          </p:nvPr>
        </p:nvSpPr>
        <p:spPr/>
        <p:txBody>
          <a:bodyPr/>
          <a:lstStyle/>
          <a:p>
            <a:pPr eaLnBrk="1" hangingPunct="1"/>
            <a:r>
              <a:rPr lang="en-US" sz="4000" b="1" smtClean="0"/>
              <a:t>The War Becomes A Stalemate</a:t>
            </a:r>
          </a:p>
        </p:txBody>
      </p:sp>
      <p:sp>
        <p:nvSpPr>
          <p:cNvPr id="13315" name="Rectangle 9"/>
          <p:cNvSpPr>
            <a:spLocks noGrp="1" noChangeArrowheads="1"/>
          </p:cNvSpPr>
          <p:nvPr>
            <p:ph type="body" idx="1"/>
          </p:nvPr>
        </p:nvSpPr>
        <p:spPr>
          <a:xfrm>
            <a:off x="-76200" y="1524000"/>
            <a:ext cx="5410200" cy="4525963"/>
          </a:xfrm>
        </p:spPr>
        <p:txBody>
          <a:bodyPr/>
          <a:lstStyle/>
          <a:p>
            <a:pPr eaLnBrk="1" hangingPunct="1"/>
            <a:r>
              <a:rPr lang="en-US" sz="2400" smtClean="0"/>
              <a:t>Unable to save Belgium, the Allies retreated to the </a:t>
            </a:r>
            <a:r>
              <a:rPr lang="en-US" sz="2400" smtClean="0">
                <a:solidFill>
                  <a:srgbClr val="FF9933"/>
                </a:solidFill>
              </a:rPr>
              <a:t>Marne River</a:t>
            </a:r>
            <a:r>
              <a:rPr lang="en-US" sz="2400" smtClean="0"/>
              <a:t> in France where they halted the German advance in September of 1914. Both </a:t>
            </a:r>
            <a:r>
              <a:rPr lang="en-US" sz="2400" smtClean="0">
                <a:solidFill>
                  <a:srgbClr val="FF9933"/>
                </a:solidFill>
              </a:rPr>
              <a:t>sides dug in</a:t>
            </a:r>
            <a:r>
              <a:rPr lang="en-US" sz="2400" smtClean="0"/>
              <a:t> for a long siege. By the spring of 1915, two parallel systems of </a:t>
            </a:r>
            <a:r>
              <a:rPr lang="en-US" sz="2400" smtClean="0">
                <a:solidFill>
                  <a:srgbClr val="FF9933"/>
                </a:solidFill>
              </a:rPr>
              <a:t>deep trenches</a:t>
            </a:r>
            <a:r>
              <a:rPr lang="en-US" sz="2400" smtClean="0"/>
              <a:t> crossed France from Belgium to Switzerland. Between enemy trenches was </a:t>
            </a:r>
            <a:r>
              <a:rPr lang="en-US" sz="2400" smtClean="0">
                <a:solidFill>
                  <a:srgbClr val="FF9933"/>
                </a:solidFill>
              </a:rPr>
              <a:t>“no man’s land”</a:t>
            </a:r>
            <a:r>
              <a:rPr lang="en-US" sz="2400" smtClean="0"/>
              <a:t> – an area pockmarked with shell craters and filled with barbed wire. </a:t>
            </a:r>
          </a:p>
          <a:p>
            <a:pPr eaLnBrk="1" hangingPunct="1"/>
            <a:endParaRPr lang="en-US" sz="2400" smtClean="0"/>
          </a:p>
          <a:p>
            <a:pPr eaLnBrk="1" hangingPunct="1"/>
            <a:endParaRPr lang="en-US" sz="2400" smtClean="0"/>
          </a:p>
        </p:txBody>
      </p:sp>
      <p:pic>
        <p:nvPicPr>
          <p:cNvPr id="13316" name="Picture 5" descr="trench"/>
          <p:cNvPicPr>
            <a:picLocks noChangeAspect="1" noChangeArrowheads="1"/>
          </p:cNvPicPr>
          <p:nvPr/>
        </p:nvPicPr>
        <p:blipFill>
          <a:blip r:embed="rId2">
            <a:extLst>
              <a:ext uri="{28A0092B-C50C-407E-A947-70E740481C1C}">
                <a14:useLocalDpi xmlns:a14="http://schemas.microsoft.com/office/drawing/2010/main" val="0"/>
              </a:ext>
            </a:extLst>
          </a:blip>
          <a:srcRect r="21666"/>
          <a:stretch>
            <a:fillRect/>
          </a:stretch>
        </p:blipFill>
        <p:spPr bwMode="auto">
          <a:xfrm>
            <a:off x="5257800" y="1600200"/>
            <a:ext cx="3581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Text Box 7"/>
          <p:cNvSpPr txBox="1">
            <a:spLocks noChangeArrowheads="1"/>
          </p:cNvSpPr>
          <p:nvPr/>
        </p:nvSpPr>
        <p:spPr bwMode="auto">
          <a:xfrm>
            <a:off x="5105400" y="5715000"/>
            <a:ext cx="3962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a:t>British soldiers standing in mud</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wwI"/>
          <p:cNvPicPr>
            <a:picLocks noChangeAspect="1" noChangeArrowheads="1"/>
          </p:cNvPicPr>
          <p:nvPr>
            <p:ph sz="half" idx="1"/>
          </p:nvPr>
        </p:nvPicPr>
        <p:blipFill>
          <a:blip r:embed="rId2">
            <a:lum bright="70000" contrast="-70000"/>
            <a:extLst>
              <a:ext uri="{28A0092B-C50C-407E-A947-70E740481C1C}">
                <a14:useLocalDpi xmlns:a14="http://schemas.microsoft.com/office/drawing/2010/main" val="0"/>
              </a:ext>
            </a:extLst>
          </a:blip>
          <a:srcRect/>
          <a:stretch>
            <a:fillRect/>
          </a:stretch>
        </p:blipFill>
        <p:spPr>
          <a:xfrm>
            <a:off x="881063" y="2719388"/>
            <a:ext cx="3190875" cy="2286000"/>
          </a:xfrm>
          <a:noFill/>
        </p:spPr>
      </p:pic>
      <p:sp>
        <p:nvSpPr>
          <p:cNvPr id="14339" name="Text Box 7"/>
          <p:cNvSpPr txBox="1">
            <a:spLocks noChangeArrowheads="1"/>
          </p:cNvSpPr>
          <p:nvPr/>
        </p:nvSpPr>
        <p:spPr bwMode="auto">
          <a:xfrm>
            <a:off x="685800" y="5638800"/>
            <a:ext cx="78486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t>The conditions in these trenches were horrific. Aside from the fear of bombardment, soldiers also had to contend with mud, flooding, lice, vermin, and disease associated with living in such an unhealthy environment. </a:t>
            </a:r>
          </a:p>
        </p:txBody>
      </p:sp>
      <p:sp>
        <p:nvSpPr>
          <p:cNvPr id="14340" name="Text Box 8"/>
          <p:cNvSpPr txBox="1">
            <a:spLocks noChangeArrowheads="1"/>
          </p:cNvSpPr>
          <p:nvPr/>
        </p:nvSpPr>
        <p:spPr bwMode="auto">
          <a:xfrm>
            <a:off x="4267200" y="4648200"/>
            <a:ext cx="2133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b="1">
                <a:solidFill>
                  <a:schemeClr val="bg1"/>
                </a:solidFill>
              </a:rPr>
              <a:t>German Soldiers</a:t>
            </a:r>
          </a:p>
        </p:txBody>
      </p:sp>
      <p:pic>
        <p:nvPicPr>
          <p:cNvPr id="14341" name="Picture 9" descr="somme"/>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838200" y="0"/>
            <a:ext cx="7543800" cy="5583238"/>
          </a:xfr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title"/>
          </p:nvPr>
        </p:nvSpPr>
        <p:spPr>
          <a:xfrm>
            <a:off x="457200" y="-152400"/>
            <a:ext cx="8229600" cy="1143000"/>
          </a:xfrm>
        </p:spPr>
        <p:txBody>
          <a:bodyPr/>
          <a:lstStyle/>
          <a:p>
            <a:pPr eaLnBrk="1" hangingPunct="1"/>
            <a:r>
              <a:rPr lang="en-US" b="1" smtClean="0"/>
              <a:t>First Battle of The Somme</a:t>
            </a:r>
          </a:p>
        </p:txBody>
      </p:sp>
      <p:sp>
        <p:nvSpPr>
          <p:cNvPr id="15363" name="Rectangle 9"/>
          <p:cNvSpPr>
            <a:spLocks noGrp="1" noChangeArrowheads="1"/>
          </p:cNvSpPr>
          <p:nvPr>
            <p:ph type="body" idx="1"/>
          </p:nvPr>
        </p:nvSpPr>
        <p:spPr>
          <a:xfrm>
            <a:off x="4419600" y="1173163"/>
            <a:ext cx="4724400" cy="3657600"/>
          </a:xfrm>
        </p:spPr>
        <p:txBody>
          <a:bodyPr/>
          <a:lstStyle/>
          <a:p>
            <a:pPr eaLnBrk="1" hangingPunct="1"/>
            <a:r>
              <a:rPr lang="en-US" sz="2400" smtClean="0"/>
              <a:t>During the </a:t>
            </a:r>
            <a:r>
              <a:rPr lang="en-US" sz="2400" smtClean="0">
                <a:solidFill>
                  <a:srgbClr val="FF9933"/>
                </a:solidFill>
              </a:rPr>
              <a:t>First Battle of the Somme</a:t>
            </a:r>
            <a:r>
              <a:rPr lang="en-US" sz="2400" smtClean="0"/>
              <a:t>—which began on July 1, 1916, and lasted until mid-November—the British suffered an enormous number of  casualties (60,000 on the first day). Final casualties for this phase of the war totaled 1.2 million, yet only 7 miles of ground was gained. This bloody trench warfare, in which </a:t>
            </a:r>
            <a:r>
              <a:rPr lang="en-US" sz="2400" smtClean="0">
                <a:solidFill>
                  <a:srgbClr val="FF9933"/>
                </a:solidFill>
              </a:rPr>
              <a:t>armies fought for mere yards of ground</a:t>
            </a:r>
            <a:r>
              <a:rPr lang="en-US" sz="2400" smtClean="0"/>
              <a:t>, lasted for three years. </a:t>
            </a:r>
          </a:p>
          <a:p>
            <a:pPr eaLnBrk="1" hangingPunct="1"/>
            <a:endParaRPr lang="en-US" sz="2400" smtClean="0"/>
          </a:p>
        </p:txBody>
      </p:sp>
      <p:pic>
        <p:nvPicPr>
          <p:cNvPr id="15364" name="Picture 7" descr="somme4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247775"/>
            <a:ext cx="4048125"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Text Box 8"/>
          <p:cNvSpPr txBox="1">
            <a:spLocks noChangeArrowheads="1"/>
          </p:cNvSpPr>
          <p:nvPr/>
        </p:nvSpPr>
        <p:spPr bwMode="auto">
          <a:xfrm>
            <a:off x="457200" y="4602163"/>
            <a:ext cx="381000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a:t>Gas attacks were common features of trench life and often caused blindness and lung disease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title"/>
          </p:nvPr>
        </p:nvSpPr>
        <p:spPr/>
        <p:txBody>
          <a:bodyPr/>
          <a:lstStyle/>
          <a:p>
            <a:pPr eaLnBrk="1" hangingPunct="1"/>
            <a:r>
              <a:rPr lang="en-US" sz="4000" b="1" smtClean="0"/>
              <a:t>Americans Question Neutrality</a:t>
            </a:r>
          </a:p>
        </p:txBody>
      </p:sp>
      <p:sp>
        <p:nvSpPr>
          <p:cNvPr id="16387" name="Rectangle 13"/>
          <p:cNvSpPr>
            <a:spLocks noGrp="1" noChangeArrowheads="1"/>
          </p:cNvSpPr>
          <p:nvPr>
            <p:ph type="body" idx="1"/>
          </p:nvPr>
        </p:nvSpPr>
        <p:spPr>
          <a:xfrm>
            <a:off x="3581400" y="1371600"/>
            <a:ext cx="5029200" cy="4525963"/>
          </a:xfrm>
        </p:spPr>
        <p:txBody>
          <a:bodyPr/>
          <a:lstStyle/>
          <a:p>
            <a:pPr eaLnBrk="1" hangingPunct="1"/>
            <a:r>
              <a:rPr lang="en-US" sz="2400" smtClean="0"/>
              <a:t>In 1914, most Americans saw no reason to join a struggle 3,000 miles away – they wanted </a:t>
            </a:r>
            <a:r>
              <a:rPr lang="en-US" sz="2400" smtClean="0">
                <a:solidFill>
                  <a:srgbClr val="FF9933"/>
                </a:solidFill>
              </a:rPr>
              <a:t>neutrality. </a:t>
            </a:r>
            <a:r>
              <a:rPr lang="en-US" sz="2400" smtClean="0"/>
              <a:t>Some simply did not want their sons to experience the horror of warfare. Some German-Americans supported Germany in World War I. However, many Americans felt closer to the British because of a shared ancestry and language. Most importantly, </a:t>
            </a:r>
            <a:r>
              <a:rPr lang="en-US" sz="2400" smtClean="0">
                <a:solidFill>
                  <a:srgbClr val="FF9933"/>
                </a:solidFill>
              </a:rPr>
              <a:t>American economic interests were far stronger with the Allies.  </a:t>
            </a:r>
          </a:p>
          <a:p>
            <a:pPr eaLnBrk="1" hangingPunct="1"/>
            <a:endParaRPr lang="en-US" sz="2400" smtClean="0">
              <a:solidFill>
                <a:srgbClr val="FF9933"/>
              </a:solidFill>
            </a:endParaRPr>
          </a:p>
          <a:p>
            <a:pPr eaLnBrk="1" hangingPunct="1"/>
            <a:endParaRPr lang="en-US" sz="2400" smtClean="0">
              <a:solidFill>
                <a:srgbClr val="FF9933"/>
              </a:solidFill>
            </a:endParaRPr>
          </a:p>
        </p:txBody>
      </p:sp>
      <p:pic>
        <p:nvPicPr>
          <p:cNvPr id="16388" name="Picture 9" descr="world war I pro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371600"/>
            <a:ext cx="2909888"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Text Box 11"/>
          <p:cNvSpPr txBox="1">
            <a:spLocks noChangeArrowheads="1"/>
          </p:cNvSpPr>
          <p:nvPr/>
        </p:nvSpPr>
        <p:spPr bwMode="auto">
          <a:xfrm>
            <a:off x="457200" y="5791200"/>
            <a:ext cx="28194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sz="1600"/>
              <a:t>French propaganda poster portrayed the Germans as inhuman.</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title"/>
          </p:nvPr>
        </p:nvSpPr>
        <p:spPr>
          <a:xfrm>
            <a:off x="457200" y="76200"/>
            <a:ext cx="8229600" cy="1143000"/>
          </a:xfrm>
        </p:spPr>
        <p:txBody>
          <a:bodyPr/>
          <a:lstStyle/>
          <a:p>
            <a:pPr eaLnBrk="1" hangingPunct="1"/>
            <a:r>
              <a:rPr lang="en-US" sz="4800" b="1" smtClean="0"/>
              <a:t>The War Hits Home</a:t>
            </a:r>
          </a:p>
        </p:txBody>
      </p:sp>
      <p:sp>
        <p:nvSpPr>
          <p:cNvPr id="17411" name="Rectangle 16"/>
          <p:cNvSpPr>
            <a:spLocks noGrp="1" noChangeArrowheads="1"/>
          </p:cNvSpPr>
          <p:nvPr>
            <p:ph type="body" sz="half" idx="2"/>
          </p:nvPr>
        </p:nvSpPr>
        <p:spPr>
          <a:xfrm>
            <a:off x="3429000" y="1295400"/>
            <a:ext cx="5562600" cy="4525963"/>
          </a:xfrm>
        </p:spPr>
        <p:txBody>
          <a:bodyPr/>
          <a:lstStyle/>
          <a:p>
            <a:pPr eaLnBrk="1" hangingPunct="1"/>
            <a:r>
              <a:rPr lang="en-US" sz="2400" smtClean="0"/>
              <a:t>During the first two years of the war, </a:t>
            </a:r>
            <a:r>
              <a:rPr lang="en-US" sz="2400" smtClean="0">
                <a:solidFill>
                  <a:srgbClr val="FF9933"/>
                </a:solidFill>
              </a:rPr>
              <a:t>America was providing</a:t>
            </a:r>
            <a:r>
              <a:rPr lang="en-US" sz="2400" smtClean="0"/>
              <a:t> (selling) the allied forces dynamite, cannon powder, submarines, copper wire and tubing and other war material.</a:t>
            </a:r>
          </a:p>
          <a:p>
            <a:pPr eaLnBrk="1" hangingPunct="1"/>
            <a:r>
              <a:rPr lang="en-US" sz="2400" smtClean="0"/>
              <a:t>Both the Germans and British imposed </a:t>
            </a:r>
            <a:r>
              <a:rPr lang="en-US" sz="2400" smtClean="0">
                <a:solidFill>
                  <a:srgbClr val="FF9933"/>
                </a:solidFill>
              </a:rPr>
              <a:t>naval blockades</a:t>
            </a:r>
            <a:r>
              <a:rPr lang="en-US" sz="2400" smtClean="0"/>
              <a:t> on each other.  The </a:t>
            </a:r>
            <a:r>
              <a:rPr lang="en-US" sz="2400" smtClean="0">
                <a:solidFill>
                  <a:srgbClr val="FF9933"/>
                </a:solidFill>
              </a:rPr>
              <a:t>Germans used U-boats</a:t>
            </a:r>
            <a:r>
              <a:rPr lang="en-US" sz="2400" smtClean="0">
                <a:solidFill>
                  <a:srgbClr val="3333FF"/>
                </a:solidFill>
              </a:rPr>
              <a:t> </a:t>
            </a:r>
            <a:r>
              <a:rPr lang="en-US" sz="2400" smtClean="0"/>
              <a:t>(submarines) to prevent shipments to the North Atlantic.  Any ship found in the waters around Britain would be sunk.</a:t>
            </a:r>
          </a:p>
          <a:p>
            <a:pPr eaLnBrk="1" hangingPunct="1"/>
            <a:endParaRPr lang="en-US" sz="2400" smtClean="0"/>
          </a:p>
          <a:p>
            <a:pPr eaLnBrk="1" hangingPunct="1"/>
            <a:endParaRPr lang="en-US" sz="2400" smtClean="0"/>
          </a:p>
        </p:txBody>
      </p:sp>
      <p:pic>
        <p:nvPicPr>
          <p:cNvPr id="17412" name="Picture 11" descr="sub"/>
          <p:cNvPicPr>
            <a:picLocks noChangeAspect="1" noChangeArrowheads="1"/>
          </p:cNvPicPr>
          <p:nvPr/>
        </p:nvPicPr>
        <p:blipFill>
          <a:blip r:embed="rId2">
            <a:extLst>
              <a:ext uri="{28A0092B-C50C-407E-A947-70E740481C1C}">
                <a14:useLocalDpi xmlns:a14="http://schemas.microsoft.com/office/drawing/2010/main" val="0"/>
              </a:ext>
            </a:extLst>
          </a:blip>
          <a:srcRect t="3206" r="2499" b="3807"/>
          <a:stretch>
            <a:fillRect/>
          </a:stretch>
        </p:blipFill>
        <p:spPr bwMode="auto">
          <a:xfrm>
            <a:off x="228600" y="1447800"/>
            <a:ext cx="3124200" cy="232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title"/>
          </p:nvPr>
        </p:nvSpPr>
        <p:spPr>
          <a:xfrm>
            <a:off x="457200" y="0"/>
            <a:ext cx="8229600" cy="1143000"/>
          </a:xfrm>
        </p:spPr>
        <p:txBody>
          <a:bodyPr/>
          <a:lstStyle/>
          <a:p>
            <a:pPr eaLnBrk="1" hangingPunct="1"/>
            <a:r>
              <a:rPr lang="en-US" sz="4800" b="1" smtClean="0"/>
              <a:t>The Lusitania Disaster</a:t>
            </a:r>
          </a:p>
        </p:txBody>
      </p:sp>
      <p:sp>
        <p:nvSpPr>
          <p:cNvPr id="18435" name="Rectangle 10"/>
          <p:cNvSpPr>
            <a:spLocks noGrp="1" noChangeArrowheads="1"/>
          </p:cNvSpPr>
          <p:nvPr>
            <p:ph type="body" sz="half" idx="2"/>
          </p:nvPr>
        </p:nvSpPr>
        <p:spPr>
          <a:xfrm>
            <a:off x="3962400" y="1066800"/>
            <a:ext cx="5181600" cy="5562600"/>
          </a:xfrm>
        </p:spPr>
        <p:txBody>
          <a:bodyPr/>
          <a:lstStyle/>
          <a:p>
            <a:pPr eaLnBrk="1" hangingPunct="1">
              <a:lnSpc>
                <a:spcPct val="90000"/>
              </a:lnSpc>
            </a:pPr>
            <a:r>
              <a:rPr lang="en-US" sz="2400" smtClean="0"/>
              <a:t>United States involvement in World War I was hastened by the </a:t>
            </a:r>
            <a:r>
              <a:rPr lang="en-US" sz="2400" smtClean="0">
                <a:solidFill>
                  <a:srgbClr val="FF9933"/>
                </a:solidFill>
              </a:rPr>
              <a:t>Lusitania disaster. </a:t>
            </a:r>
            <a:r>
              <a:rPr lang="en-US" sz="2400" smtClean="0"/>
              <a:t>The Lusitania was a </a:t>
            </a:r>
            <a:r>
              <a:rPr lang="en-US" sz="2400" smtClean="0">
                <a:solidFill>
                  <a:srgbClr val="FF9933"/>
                </a:solidFill>
              </a:rPr>
              <a:t>British passenger liner</a:t>
            </a:r>
            <a:r>
              <a:rPr lang="en-US" sz="2400" smtClean="0"/>
              <a:t> that carried 1,198 persons on a fateful trip on May 7, 1915.</a:t>
            </a:r>
          </a:p>
          <a:p>
            <a:pPr eaLnBrk="1" hangingPunct="1">
              <a:lnSpc>
                <a:spcPct val="90000"/>
              </a:lnSpc>
            </a:pPr>
            <a:r>
              <a:rPr lang="en-US" sz="2400" smtClean="0"/>
              <a:t>A German </a:t>
            </a:r>
            <a:r>
              <a:rPr lang="en-US" sz="2400" smtClean="0">
                <a:solidFill>
                  <a:srgbClr val="FF9933"/>
                </a:solidFill>
              </a:rPr>
              <a:t>U-boat sank the British passenger</a:t>
            </a:r>
            <a:r>
              <a:rPr lang="en-US" sz="2400" smtClean="0"/>
              <a:t> liner killing all aboard including 128 American tourists. The Germans claimed the ship was carrying Allied ammunition. </a:t>
            </a:r>
          </a:p>
          <a:p>
            <a:pPr eaLnBrk="1" hangingPunct="1">
              <a:lnSpc>
                <a:spcPct val="90000"/>
              </a:lnSpc>
            </a:pPr>
            <a:r>
              <a:rPr lang="en-US" sz="2400" smtClean="0">
                <a:solidFill>
                  <a:srgbClr val="FF9933"/>
                </a:solidFill>
              </a:rPr>
              <a:t>Americans were outraged</a:t>
            </a:r>
            <a:r>
              <a:rPr lang="en-US" sz="2400" smtClean="0"/>
              <a:t> and public opinion turned against Germany and the Central Powers.</a:t>
            </a:r>
          </a:p>
          <a:p>
            <a:pPr eaLnBrk="1" hangingPunct="1">
              <a:lnSpc>
                <a:spcPct val="90000"/>
              </a:lnSpc>
            </a:pPr>
            <a:endParaRPr lang="en-US" sz="2400" smtClean="0"/>
          </a:p>
        </p:txBody>
      </p:sp>
      <p:pic>
        <p:nvPicPr>
          <p:cNvPr id="18436" name="Picture 5" descr="lusitani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157288"/>
            <a:ext cx="3810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Text Box 7"/>
          <p:cNvSpPr txBox="1">
            <a:spLocks noChangeArrowheads="1"/>
          </p:cNvSpPr>
          <p:nvPr/>
        </p:nvSpPr>
        <p:spPr bwMode="auto">
          <a:xfrm>
            <a:off x="228600" y="5729288"/>
            <a:ext cx="3733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b="1"/>
              <a:t>May 7, 1915</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5"/>
          <p:cNvSpPr>
            <a:spLocks noGrp="1" noChangeArrowheads="1"/>
          </p:cNvSpPr>
          <p:nvPr>
            <p:ph type="title"/>
          </p:nvPr>
        </p:nvSpPr>
        <p:spPr/>
        <p:txBody>
          <a:bodyPr/>
          <a:lstStyle/>
          <a:p>
            <a:pPr eaLnBrk="1" hangingPunct="1"/>
            <a:endParaRPr lang="en-US" smtClean="0"/>
          </a:p>
        </p:txBody>
      </p:sp>
      <p:pic>
        <p:nvPicPr>
          <p:cNvPr id="19459" name="Picture 4" descr="lusitania-nyt2"/>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81000" y="228600"/>
            <a:ext cx="8458200" cy="6096000"/>
          </a:xfrm>
          <a:noFill/>
        </p:spPr>
      </p:pic>
      <p:sp>
        <p:nvSpPr>
          <p:cNvPr id="19460" name="Text Box 8"/>
          <p:cNvSpPr txBox="1">
            <a:spLocks noChangeArrowheads="1"/>
          </p:cNvSpPr>
          <p:nvPr/>
        </p:nvSpPr>
        <p:spPr bwMode="auto">
          <a:xfrm>
            <a:off x="1676400" y="6324600"/>
            <a:ext cx="6172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sz="2000" b="1" i="1"/>
              <a:t>The N.Y. Times reports on the Lusitania</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title"/>
          </p:nvPr>
        </p:nvSpPr>
        <p:spPr>
          <a:xfrm>
            <a:off x="457200" y="76200"/>
            <a:ext cx="8229600" cy="1143000"/>
          </a:xfrm>
        </p:spPr>
        <p:txBody>
          <a:bodyPr/>
          <a:lstStyle/>
          <a:p>
            <a:pPr eaLnBrk="1" hangingPunct="1"/>
            <a:r>
              <a:rPr lang="en-US" sz="4800" b="1" smtClean="0"/>
              <a:t>1916 Election</a:t>
            </a:r>
            <a:r>
              <a:rPr lang="en-US" smtClean="0"/>
              <a:t> </a:t>
            </a:r>
          </a:p>
        </p:txBody>
      </p:sp>
      <p:sp>
        <p:nvSpPr>
          <p:cNvPr id="20483" name="Rectangle 11"/>
          <p:cNvSpPr>
            <a:spLocks noGrp="1" noChangeArrowheads="1"/>
          </p:cNvSpPr>
          <p:nvPr>
            <p:ph type="body" sz="half" idx="1"/>
          </p:nvPr>
        </p:nvSpPr>
        <p:spPr>
          <a:xfrm>
            <a:off x="457200" y="1219200"/>
            <a:ext cx="4495800" cy="5181600"/>
          </a:xfrm>
        </p:spPr>
        <p:txBody>
          <a:bodyPr/>
          <a:lstStyle/>
          <a:p>
            <a:pPr eaLnBrk="1" hangingPunct="1"/>
            <a:r>
              <a:rPr lang="en-US" sz="2400" smtClean="0"/>
              <a:t>The November 1916 election pitted incumbent Democrat </a:t>
            </a:r>
            <a:r>
              <a:rPr lang="en-US" sz="2400" smtClean="0">
                <a:solidFill>
                  <a:srgbClr val="FF9933"/>
                </a:solidFill>
              </a:rPr>
              <a:t>Woodrow Wilson</a:t>
            </a:r>
            <a:r>
              <a:rPr lang="en-US" sz="2400" smtClean="0"/>
              <a:t> vs. Republican candidate Supreme Court justice </a:t>
            </a:r>
            <a:r>
              <a:rPr lang="en-US" sz="2400" smtClean="0">
                <a:solidFill>
                  <a:srgbClr val="FF9933"/>
                </a:solidFill>
              </a:rPr>
              <a:t>Charles Evans Hughes.</a:t>
            </a:r>
            <a:r>
              <a:rPr lang="en-US" sz="2400" smtClean="0"/>
              <a:t> </a:t>
            </a:r>
          </a:p>
          <a:p>
            <a:pPr eaLnBrk="1" hangingPunct="1"/>
            <a:r>
              <a:rPr lang="en-US" sz="2400" smtClean="0">
                <a:solidFill>
                  <a:srgbClr val="FF9933"/>
                </a:solidFill>
              </a:rPr>
              <a:t>Wilson won</a:t>
            </a:r>
            <a:r>
              <a:rPr lang="en-US" sz="2400" smtClean="0"/>
              <a:t> a close election using the slogan, “He kept us out of war.” That slogan would prove ironic because within a few months the United States would be embroiled in World War I. </a:t>
            </a:r>
          </a:p>
          <a:p>
            <a:pPr eaLnBrk="1" hangingPunct="1"/>
            <a:endParaRPr lang="en-US" sz="2400" smtClean="0"/>
          </a:p>
        </p:txBody>
      </p:sp>
      <p:pic>
        <p:nvPicPr>
          <p:cNvPr id="20484" name="Picture 10" descr="woodro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1371600"/>
            <a:ext cx="3105150" cy="305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
          <p:cNvSpPr>
            <a:spLocks noGrp="1" noChangeArrowheads="1"/>
          </p:cNvSpPr>
          <p:nvPr>
            <p:ph type="title"/>
          </p:nvPr>
        </p:nvSpPr>
        <p:spPr/>
        <p:txBody>
          <a:bodyPr/>
          <a:lstStyle/>
          <a:p>
            <a:pPr eaLnBrk="1" hangingPunct="1"/>
            <a:r>
              <a:rPr lang="en-US" sz="4800" smtClean="0"/>
              <a:t>Causes of the War</a:t>
            </a:r>
          </a:p>
        </p:txBody>
      </p:sp>
      <p:sp>
        <p:nvSpPr>
          <p:cNvPr id="3075" name="Rectangle 12"/>
          <p:cNvSpPr>
            <a:spLocks noGrp="1" noChangeArrowheads="1"/>
          </p:cNvSpPr>
          <p:nvPr>
            <p:ph type="body" sz="half" idx="2"/>
          </p:nvPr>
        </p:nvSpPr>
        <p:spPr>
          <a:xfrm>
            <a:off x="304800" y="1447800"/>
            <a:ext cx="8534400" cy="4525963"/>
          </a:xfrm>
        </p:spPr>
        <p:txBody>
          <a:bodyPr/>
          <a:lstStyle/>
          <a:p>
            <a:pPr eaLnBrk="1" hangingPunct="1"/>
            <a:r>
              <a:rPr lang="en-US" sz="3200" smtClean="0"/>
              <a:t>Historians have traditionally cited four long-term causes of the First World War</a:t>
            </a:r>
          </a:p>
          <a:p>
            <a:pPr lvl="1" eaLnBrk="1" hangingPunct="1"/>
            <a:r>
              <a:rPr lang="en-US" sz="2800" smtClean="0">
                <a:solidFill>
                  <a:srgbClr val="FF9933"/>
                </a:solidFill>
              </a:rPr>
              <a:t>NATIONALISM</a:t>
            </a:r>
            <a:r>
              <a:rPr lang="en-US" sz="2800" smtClean="0"/>
              <a:t> – a devotion to the interests and culture of one’s nation</a:t>
            </a:r>
          </a:p>
          <a:p>
            <a:pPr lvl="1" eaLnBrk="1" hangingPunct="1"/>
            <a:r>
              <a:rPr lang="en-US" sz="2800" smtClean="0">
                <a:solidFill>
                  <a:srgbClr val="FF9933"/>
                </a:solidFill>
              </a:rPr>
              <a:t>IMPERIALISM</a:t>
            </a:r>
            <a:r>
              <a:rPr lang="en-US" sz="2800" smtClean="0">
                <a:solidFill>
                  <a:srgbClr val="3333FF"/>
                </a:solidFill>
              </a:rPr>
              <a:t> </a:t>
            </a:r>
            <a:r>
              <a:rPr lang="en-US" sz="2800" smtClean="0"/>
              <a:t>– Economic and political control over weaker nations</a:t>
            </a:r>
          </a:p>
          <a:p>
            <a:pPr lvl="1" eaLnBrk="1" hangingPunct="1"/>
            <a:r>
              <a:rPr lang="en-US" sz="2800" smtClean="0">
                <a:solidFill>
                  <a:srgbClr val="FF9933"/>
                </a:solidFill>
              </a:rPr>
              <a:t>MILITARISM</a:t>
            </a:r>
            <a:r>
              <a:rPr lang="en-US" sz="2800" u="sng" smtClean="0">
                <a:solidFill>
                  <a:srgbClr val="3333FF"/>
                </a:solidFill>
              </a:rPr>
              <a:t> </a:t>
            </a:r>
            <a:r>
              <a:rPr lang="en-US" sz="2800" smtClean="0"/>
              <a:t>– The growth of nationalism and imperialism led to increased military spending</a:t>
            </a:r>
          </a:p>
          <a:p>
            <a:pPr lvl="1" eaLnBrk="1" hangingPunct="1"/>
            <a:r>
              <a:rPr lang="en-US" sz="2800" smtClean="0">
                <a:solidFill>
                  <a:srgbClr val="FF9933"/>
                </a:solidFill>
              </a:rPr>
              <a:t>ALLIANCE SYSTEM</a:t>
            </a:r>
            <a:r>
              <a:rPr lang="en-US" sz="2800" smtClean="0"/>
              <a:t> – By 1907 Europe was divided into two armed camps</a:t>
            </a:r>
          </a:p>
        </p:txBody>
      </p:sp>
      <p:pic>
        <p:nvPicPr>
          <p:cNvPr id="3076" name="Picture 13" descr="bronze_star_swing_md_cl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982200" y="2438400"/>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title"/>
          </p:nvPr>
        </p:nvSpPr>
        <p:spPr>
          <a:xfrm>
            <a:off x="0" y="76200"/>
            <a:ext cx="9144000" cy="914400"/>
          </a:xfrm>
        </p:spPr>
        <p:txBody>
          <a:bodyPr/>
          <a:lstStyle/>
          <a:p>
            <a:pPr eaLnBrk="1" hangingPunct="1"/>
            <a:r>
              <a:rPr lang="en-US" b="1" smtClean="0"/>
              <a:t>America Edges Closer To War</a:t>
            </a:r>
          </a:p>
        </p:txBody>
      </p:sp>
      <p:sp>
        <p:nvSpPr>
          <p:cNvPr id="21507" name="Rectangle 10"/>
          <p:cNvSpPr>
            <a:spLocks noGrp="1" noChangeArrowheads="1"/>
          </p:cNvSpPr>
          <p:nvPr>
            <p:ph type="body" sz="half" idx="2"/>
          </p:nvPr>
        </p:nvSpPr>
        <p:spPr>
          <a:xfrm>
            <a:off x="3581400" y="990600"/>
            <a:ext cx="5486400" cy="5257800"/>
          </a:xfrm>
        </p:spPr>
        <p:txBody>
          <a:bodyPr/>
          <a:lstStyle/>
          <a:p>
            <a:pPr marL="381000" indent="-381000" eaLnBrk="1" hangingPunct="1"/>
            <a:r>
              <a:rPr lang="en-US" sz="2400" smtClean="0"/>
              <a:t>Several factors came together to bring the U.S. into the war:</a:t>
            </a:r>
          </a:p>
          <a:p>
            <a:pPr marL="800100" lvl="1" indent="-342900" eaLnBrk="1" hangingPunct="1">
              <a:buFont typeface="Wingdings" pitchFamily="2" charset="2"/>
              <a:buAutoNum type="arabicPeriod"/>
            </a:pPr>
            <a:r>
              <a:rPr lang="en-US" smtClean="0"/>
              <a:t>Germany ignored Wilson’s plea</a:t>
            </a:r>
            <a:br>
              <a:rPr lang="en-US" smtClean="0"/>
            </a:br>
            <a:r>
              <a:rPr lang="en-US" smtClean="0"/>
              <a:t>for peace. </a:t>
            </a:r>
          </a:p>
          <a:p>
            <a:pPr marL="800100" lvl="1" indent="-342900" eaLnBrk="1" hangingPunct="1">
              <a:buFont typeface="Wingdings" pitchFamily="2" charset="2"/>
              <a:buAutoNum type="arabicPeriod"/>
            </a:pPr>
            <a:r>
              <a:rPr lang="en-US" smtClean="0">
                <a:solidFill>
                  <a:srgbClr val="FF9933"/>
                </a:solidFill>
              </a:rPr>
              <a:t>The Zimmerman Note,</a:t>
            </a:r>
            <a:r>
              <a:rPr lang="en-US" smtClean="0"/>
              <a:t> a telegram from the German foreign minister to the German Ambassador in Mexico, proposed an alliance with Mexico and a return of their “lost territory” in Texas, New Mexico, and Arizona.</a:t>
            </a:r>
          </a:p>
          <a:p>
            <a:pPr marL="800100" lvl="1" indent="-342900" eaLnBrk="1" hangingPunct="1">
              <a:buFont typeface="Wingdings" pitchFamily="2" charset="2"/>
              <a:buAutoNum type="arabicPeriod"/>
            </a:pPr>
            <a:r>
              <a:rPr lang="en-US" smtClean="0"/>
              <a:t>Next came the sinking of four unarmed U.S. merchant ships by </a:t>
            </a:r>
            <a:r>
              <a:rPr lang="en-US" smtClean="0">
                <a:solidFill>
                  <a:srgbClr val="FF9933"/>
                </a:solidFill>
              </a:rPr>
              <a:t>German subs.</a:t>
            </a:r>
          </a:p>
          <a:p>
            <a:pPr marL="381000" indent="-381000" eaLnBrk="1" hangingPunct="1"/>
            <a:endParaRPr lang="en-US" sz="2400" smtClean="0"/>
          </a:p>
        </p:txBody>
      </p:sp>
      <p:pic>
        <p:nvPicPr>
          <p:cNvPr id="21508" name="Picture 6" descr="zimmer_cod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813" y="1219200"/>
            <a:ext cx="3354387"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Text Box 7"/>
          <p:cNvSpPr txBox="1">
            <a:spLocks noChangeArrowheads="1"/>
          </p:cNvSpPr>
          <p:nvPr/>
        </p:nvSpPr>
        <p:spPr bwMode="auto">
          <a:xfrm>
            <a:off x="152400" y="5029200"/>
            <a:ext cx="3276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b="1" i="1"/>
              <a:t>Encoded message from </a:t>
            </a:r>
            <a:br>
              <a:rPr lang="en-US" b="1" i="1"/>
            </a:br>
            <a:r>
              <a:rPr lang="en-US" b="1" i="1"/>
              <a:t>Germany to Mexico</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7"/>
          <p:cNvSpPr txBox="1">
            <a:spLocks noChangeArrowheads="1"/>
          </p:cNvSpPr>
          <p:nvPr/>
        </p:nvSpPr>
        <p:spPr bwMode="auto">
          <a:xfrm>
            <a:off x="152400" y="2667000"/>
            <a:ext cx="16002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b="1" i="1"/>
              <a:t>Zimmerman note intercepted by a British agent and decoded</a:t>
            </a:r>
          </a:p>
        </p:txBody>
      </p:sp>
      <p:grpSp>
        <p:nvGrpSpPr>
          <p:cNvPr id="22531" name="Group 13"/>
          <p:cNvGrpSpPr>
            <a:grpSpLocks/>
          </p:cNvGrpSpPr>
          <p:nvPr/>
        </p:nvGrpSpPr>
        <p:grpSpPr bwMode="auto">
          <a:xfrm>
            <a:off x="2133600" y="381000"/>
            <a:ext cx="5257800" cy="6172200"/>
            <a:chOff x="1056" y="0"/>
            <a:chExt cx="4181" cy="4320"/>
          </a:xfrm>
        </p:grpSpPr>
        <p:pic>
          <p:nvPicPr>
            <p:cNvPr id="22532" name="Picture 4" descr="zimmer_decod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6" y="0"/>
              <a:ext cx="4181"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533" name="Group 12"/>
            <p:cNvGrpSpPr>
              <a:grpSpLocks/>
            </p:cNvGrpSpPr>
            <p:nvPr/>
          </p:nvGrpSpPr>
          <p:grpSpPr bwMode="auto">
            <a:xfrm>
              <a:off x="1541" y="1728"/>
              <a:ext cx="3504" cy="960"/>
              <a:chOff x="1536" y="1728"/>
              <a:chExt cx="3504" cy="960"/>
            </a:xfrm>
          </p:grpSpPr>
          <p:sp>
            <p:nvSpPr>
              <p:cNvPr id="22534" name="Rectangle 9"/>
              <p:cNvSpPr>
                <a:spLocks noChangeArrowheads="1"/>
              </p:cNvSpPr>
              <p:nvPr/>
            </p:nvSpPr>
            <p:spPr bwMode="auto">
              <a:xfrm>
                <a:off x="1872" y="1728"/>
                <a:ext cx="3168" cy="144"/>
              </a:xfrm>
              <a:prstGeom prst="rect">
                <a:avLst/>
              </a:prstGeom>
              <a:solidFill>
                <a:srgbClr val="FFFF00">
                  <a:alpha val="50195"/>
                </a:srgbClr>
              </a:solidFill>
              <a:ln w="9525">
                <a:solidFill>
                  <a:schemeClr val="tx1"/>
                </a:solidFill>
                <a:miter lim="800000"/>
                <a:headEnd/>
                <a:tailEnd/>
              </a:ln>
            </p:spPr>
            <p:txBody>
              <a:bodyPr wrap="none" anchor="ctr"/>
              <a:lstStyle/>
              <a:p>
                <a:endParaRPr lang="en-US"/>
              </a:p>
            </p:txBody>
          </p:sp>
          <p:sp>
            <p:nvSpPr>
              <p:cNvPr id="22535" name="Rectangle 10"/>
              <p:cNvSpPr>
                <a:spLocks noChangeArrowheads="1"/>
              </p:cNvSpPr>
              <p:nvPr/>
            </p:nvSpPr>
            <p:spPr bwMode="auto">
              <a:xfrm>
                <a:off x="1536" y="1872"/>
                <a:ext cx="3504" cy="624"/>
              </a:xfrm>
              <a:prstGeom prst="rect">
                <a:avLst/>
              </a:prstGeom>
              <a:solidFill>
                <a:srgbClr val="FFFF0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2536" name="Rectangle 11"/>
              <p:cNvSpPr>
                <a:spLocks noChangeArrowheads="1"/>
              </p:cNvSpPr>
              <p:nvPr/>
            </p:nvSpPr>
            <p:spPr bwMode="auto">
              <a:xfrm>
                <a:off x="1536" y="2496"/>
                <a:ext cx="624" cy="192"/>
              </a:xfrm>
              <a:prstGeom prst="rect">
                <a:avLst/>
              </a:prstGeom>
              <a:solidFill>
                <a:srgbClr val="FFFF0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type="title"/>
          </p:nvPr>
        </p:nvSpPr>
        <p:spPr>
          <a:xfrm>
            <a:off x="457200" y="0"/>
            <a:ext cx="8229600" cy="1143000"/>
          </a:xfrm>
        </p:spPr>
        <p:txBody>
          <a:bodyPr/>
          <a:lstStyle/>
          <a:p>
            <a:pPr eaLnBrk="1" hangingPunct="1"/>
            <a:r>
              <a:rPr lang="en-US" b="1" smtClean="0"/>
              <a:t>America Declares War</a:t>
            </a:r>
          </a:p>
        </p:txBody>
      </p:sp>
      <p:sp>
        <p:nvSpPr>
          <p:cNvPr id="23555" name="Rectangle 9"/>
          <p:cNvSpPr>
            <a:spLocks noGrp="1" noChangeArrowheads="1"/>
          </p:cNvSpPr>
          <p:nvPr>
            <p:ph type="body" sz="half" idx="2"/>
          </p:nvPr>
        </p:nvSpPr>
        <p:spPr>
          <a:xfrm>
            <a:off x="4495800" y="1295400"/>
            <a:ext cx="4191000" cy="5029200"/>
          </a:xfrm>
        </p:spPr>
        <p:txBody>
          <a:bodyPr/>
          <a:lstStyle/>
          <a:p>
            <a:pPr eaLnBrk="1" hangingPunct="1"/>
            <a:r>
              <a:rPr lang="en-US" sz="2400" smtClean="0"/>
              <a:t>On April 2, 1917, senators, representatives, ambassadors, members of the Supreme Court, and other guests crowded into the Capital building to hear Wilson deliver his </a:t>
            </a:r>
            <a:r>
              <a:rPr lang="en-US" sz="2400" smtClean="0">
                <a:solidFill>
                  <a:srgbClr val="FF9933"/>
                </a:solidFill>
              </a:rPr>
              <a:t>declaration of war.</a:t>
            </a:r>
          </a:p>
          <a:p>
            <a:pPr eaLnBrk="1" hangingPunct="1"/>
            <a:r>
              <a:rPr lang="en-US" sz="2400" smtClean="0">
                <a:solidFill>
                  <a:srgbClr val="FF9933"/>
                </a:solidFill>
              </a:rPr>
              <a:t>Wilson said, “The world must be mad safe for democracy.”</a:t>
            </a:r>
            <a:r>
              <a:rPr lang="en-US" sz="2400" smtClean="0"/>
              <a:t> </a:t>
            </a:r>
          </a:p>
          <a:p>
            <a:pPr eaLnBrk="1" hangingPunct="1"/>
            <a:r>
              <a:rPr lang="en-US" sz="2400" smtClean="0"/>
              <a:t>Congress passed the resolution a few days later.</a:t>
            </a:r>
          </a:p>
        </p:txBody>
      </p:sp>
      <p:pic>
        <p:nvPicPr>
          <p:cNvPr id="23556" name="Picture 5" descr="wilson declares w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371600"/>
            <a:ext cx="38227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type="title"/>
          </p:nvPr>
        </p:nvSpPr>
        <p:spPr>
          <a:xfrm>
            <a:off x="0" y="76200"/>
            <a:ext cx="9144000" cy="914400"/>
          </a:xfrm>
        </p:spPr>
        <p:txBody>
          <a:bodyPr/>
          <a:lstStyle/>
          <a:p>
            <a:pPr eaLnBrk="1" hangingPunct="1"/>
            <a:r>
              <a:rPr lang="en-US" sz="4000" b="1" smtClean="0"/>
              <a:t>American Power Tips the Balance</a:t>
            </a:r>
          </a:p>
        </p:txBody>
      </p:sp>
      <p:sp>
        <p:nvSpPr>
          <p:cNvPr id="24579" name="Rectangle 9"/>
          <p:cNvSpPr>
            <a:spLocks noGrp="1" noChangeArrowheads="1"/>
          </p:cNvSpPr>
          <p:nvPr>
            <p:ph type="body" sz="half" idx="2"/>
          </p:nvPr>
        </p:nvSpPr>
        <p:spPr>
          <a:xfrm>
            <a:off x="4648200" y="1143000"/>
            <a:ext cx="4267200" cy="5410200"/>
          </a:xfrm>
        </p:spPr>
        <p:txBody>
          <a:bodyPr/>
          <a:lstStyle/>
          <a:p>
            <a:pPr eaLnBrk="1" hangingPunct="1"/>
            <a:r>
              <a:rPr lang="en-US" sz="2400" smtClean="0"/>
              <a:t>America was not ready for war. Only 200,000 men were in service when war was declared, so Congress passed the </a:t>
            </a:r>
            <a:r>
              <a:rPr lang="en-US" sz="2400" smtClean="0">
                <a:solidFill>
                  <a:srgbClr val="FF9933"/>
                </a:solidFill>
              </a:rPr>
              <a:t>Selective Service Act</a:t>
            </a:r>
            <a:r>
              <a:rPr lang="en-US" sz="2400" smtClean="0"/>
              <a:t> in May of 1917.</a:t>
            </a:r>
          </a:p>
          <a:p>
            <a:pPr eaLnBrk="1" hangingPunct="1"/>
            <a:r>
              <a:rPr lang="en-US" sz="2400" smtClean="0"/>
              <a:t>By the end of 1918, 24 million had signed up and almost 3 million were called to duty. About </a:t>
            </a:r>
            <a:r>
              <a:rPr lang="en-US" sz="2400" smtClean="0">
                <a:solidFill>
                  <a:srgbClr val="FF9933"/>
                </a:solidFill>
              </a:rPr>
              <a:t>2 million American troops reached Europe.</a:t>
            </a:r>
          </a:p>
        </p:txBody>
      </p:sp>
      <p:pic>
        <p:nvPicPr>
          <p:cNvPr id="24580" name="Picture 11" descr="i-want-you-for-us-arm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066800"/>
            <a:ext cx="4000500" cy="500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title"/>
          </p:nvPr>
        </p:nvSpPr>
        <p:spPr>
          <a:xfrm>
            <a:off x="457200" y="76200"/>
            <a:ext cx="8229600" cy="1143000"/>
          </a:xfrm>
        </p:spPr>
        <p:txBody>
          <a:bodyPr/>
          <a:lstStyle/>
          <a:p>
            <a:pPr eaLnBrk="1" hangingPunct="1"/>
            <a:r>
              <a:rPr lang="en-US" sz="4000" b="1" smtClean="0"/>
              <a:t>Fresh U.S. Soldiers Join Fight</a:t>
            </a:r>
          </a:p>
        </p:txBody>
      </p:sp>
      <p:sp>
        <p:nvSpPr>
          <p:cNvPr id="25603" name="Rectangle 11"/>
          <p:cNvSpPr>
            <a:spLocks noGrp="1" noChangeArrowheads="1"/>
          </p:cNvSpPr>
          <p:nvPr>
            <p:ph type="body" sz="half" idx="2"/>
          </p:nvPr>
        </p:nvSpPr>
        <p:spPr>
          <a:xfrm>
            <a:off x="4191000" y="1371600"/>
            <a:ext cx="4419600" cy="5181600"/>
          </a:xfrm>
        </p:spPr>
        <p:txBody>
          <a:bodyPr/>
          <a:lstStyle/>
          <a:p>
            <a:pPr eaLnBrk="1" hangingPunct="1"/>
            <a:r>
              <a:rPr lang="en-US" sz="2400" smtClean="0"/>
              <a:t>After 2 ½ years of fighting, the Allied forces were exhausted. One of the main contributions of the Americans was </a:t>
            </a:r>
            <a:r>
              <a:rPr lang="en-US" sz="2400" smtClean="0">
                <a:solidFill>
                  <a:srgbClr val="FF9933"/>
                </a:solidFill>
              </a:rPr>
              <a:t>fresh and enthusiastic troops.</a:t>
            </a:r>
            <a:r>
              <a:rPr lang="en-US" sz="2400" smtClean="0">
                <a:solidFill>
                  <a:srgbClr val="3333FF"/>
                </a:solidFill>
              </a:rPr>
              <a:t> </a:t>
            </a:r>
            <a:r>
              <a:rPr lang="en-US" sz="2400" smtClean="0"/>
              <a:t>American infantry were </a:t>
            </a:r>
            <a:r>
              <a:rPr lang="en-US" sz="2400" smtClean="0">
                <a:solidFill>
                  <a:srgbClr val="FF9933"/>
                </a:solidFill>
              </a:rPr>
              <a:t>nicknamed “doughboys”</a:t>
            </a:r>
            <a:r>
              <a:rPr lang="en-US" sz="2400" smtClean="0"/>
              <a:t> because of their white belts. Most doughboys had never ventured far from the farms or small towns they lived in </a:t>
            </a:r>
          </a:p>
          <a:p>
            <a:pPr eaLnBrk="1" hangingPunct="1"/>
            <a:endParaRPr lang="en-US" sz="2400" smtClean="0"/>
          </a:p>
          <a:p>
            <a:pPr eaLnBrk="1" hangingPunct="1"/>
            <a:endParaRPr lang="en-US" sz="2400" smtClean="0"/>
          </a:p>
        </p:txBody>
      </p:sp>
      <p:pic>
        <p:nvPicPr>
          <p:cNvPr id="25604" name="Picture 13" descr="WWI%20farewellwe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295400"/>
            <a:ext cx="3641725"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type="title"/>
          </p:nvPr>
        </p:nvSpPr>
        <p:spPr>
          <a:xfrm>
            <a:off x="457200" y="228600"/>
            <a:ext cx="8229600" cy="914400"/>
          </a:xfrm>
        </p:spPr>
        <p:txBody>
          <a:bodyPr/>
          <a:lstStyle/>
          <a:p>
            <a:pPr eaLnBrk="1" hangingPunct="1"/>
            <a:r>
              <a:rPr lang="en-US" b="1" smtClean="0"/>
              <a:t>Important New Weapons</a:t>
            </a:r>
          </a:p>
        </p:txBody>
      </p:sp>
      <p:sp>
        <p:nvSpPr>
          <p:cNvPr id="26627" name="Rectangle 8"/>
          <p:cNvSpPr>
            <a:spLocks noGrp="1" noChangeArrowheads="1"/>
          </p:cNvSpPr>
          <p:nvPr>
            <p:ph type="body" idx="1"/>
          </p:nvPr>
        </p:nvSpPr>
        <p:spPr>
          <a:xfrm>
            <a:off x="152400" y="1447800"/>
            <a:ext cx="4343400" cy="4953000"/>
          </a:xfrm>
        </p:spPr>
        <p:txBody>
          <a:bodyPr/>
          <a:lstStyle/>
          <a:p>
            <a:pPr eaLnBrk="1" hangingPunct="1"/>
            <a:r>
              <a:rPr lang="en-US" sz="2400" b="1" smtClean="0">
                <a:solidFill>
                  <a:srgbClr val="FF9933"/>
                </a:solidFill>
              </a:rPr>
              <a:t>Machine Guns:</a:t>
            </a:r>
            <a:r>
              <a:rPr lang="en-US" sz="2400" smtClean="0">
                <a:solidFill>
                  <a:srgbClr val="FF9933"/>
                </a:solidFill>
              </a:rPr>
              <a:t> </a:t>
            </a:r>
            <a:r>
              <a:rPr lang="en-US" sz="2400" smtClean="0"/>
              <a:t>Guns could now fire 600 rounds per minute.</a:t>
            </a:r>
          </a:p>
          <a:p>
            <a:pPr eaLnBrk="1" hangingPunct="1"/>
            <a:r>
              <a:rPr lang="en-US" sz="2400" b="1" smtClean="0">
                <a:solidFill>
                  <a:srgbClr val="FF9933"/>
                </a:solidFill>
              </a:rPr>
              <a:t>The Tank:</a:t>
            </a:r>
            <a:r>
              <a:rPr lang="en-US" sz="2400" smtClean="0">
                <a:solidFill>
                  <a:srgbClr val="FF9933"/>
                </a:solidFill>
              </a:rPr>
              <a:t> </a:t>
            </a:r>
            <a:r>
              <a:rPr lang="en-US" sz="2400" smtClean="0"/>
              <a:t>New steel tanks ran on caterpillar treads. </a:t>
            </a:r>
          </a:p>
          <a:p>
            <a:pPr eaLnBrk="1" hangingPunct="1"/>
            <a:r>
              <a:rPr lang="en-US" sz="2400" b="1" smtClean="0">
                <a:solidFill>
                  <a:srgbClr val="FF9933"/>
                </a:solidFill>
              </a:rPr>
              <a:t>Airplanes:</a:t>
            </a:r>
            <a:r>
              <a:rPr lang="en-US" sz="2400" smtClean="0">
                <a:solidFill>
                  <a:srgbClr val="FF9933"/>
                </a:solidFill>
              </a:rPr>
              <a:t> </a:t>
            </a:r>
            <a:r>
              <a:rPr lang="en-US" sz="2400" smtClean="0"/>
              <a:t>Early dogfights resembled duals, however by 1918 the British had a fleet of planes that could deliver bombs.</a:t>
            </a:r>
          </a:p>
          <a:p>
            <a:pPr eaLnBrk="1" hangingPunct="1"/>
            <a:r>
              <a:rPr lang="en-US" sz="2400" b="1" smtClean="0">
                <a:solidFill>
                  <a:srgbClr val="FF9933"/>
                </a:solidFill>
              </a:rPr>
              <a:t>Poison Gas:</a:t>
            </a:r>
            <a:r>
              <a:rPr lang="en-US" sz="2400" smtClean="0"/>
              <a:t> Mustard gas was used to subdue the enemy.</a:t>
            </a:r>
          </a:p>
          <a:p>
            <a:pPr eaLnBrk="1" hangingPunct="1"/>
            <a:endParaRPr lang="en-US" sz="2400" smtClean="0"/>
          </a:p>
        </p:txBody>
      </p:sp>
      <p:pic>
        <p:nvPicPr>
          <p:cNvPr id="26628" name="Picture 7" descr="WWI"/>
          <p:cNvPicPr>
            <a:picLocks noChangeAspect="1" noChangeArrowheads="1"/>
          </p:cNvPicPr>
          <p:nvPr/>
        </p:nvPicPr>
        <p:blipFill>
          <a:blip r:embed="rId2">
            <a:extLst>
              <a:ext uri="{28A0092B-C50C-407E-A947-70E740481C1C}">
                <a14:useLocalDpi xmlns:a14="http://schemas.microsoft.com/office/drawing/2010/main" val="0"/>
              </a:ext>
            </a:extLst>
          </a:blip>
          <a:srcRect l="16507" r="8571"/>
          <a:stretch>
            <a:fillRect/>
          </a:stretch>
        </p:blipFill>
        <p:spPr bwMode="auto">
          <a:xfrm>
            <a:off x="4495800" y="1524000"/>
            <a:ext cx="4495800" cy="349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title"/>
          </p:nvPr>
        </p:nvSpPr>
        <p:spPr>
          <a:xfrm>
            <a:off x="0" y="228600"/>
            <a:ext cx="9144000" cy="1143000"/>
          </a:xfrm>
        </p:spPr>
        <p:txBody>
          <a:bodyPr/>
          <a:lstStyle/>
          <a:p>
            <a:pPr eaLnBrk="1" hangingPunct="1"/>
            <a:r>
              <a:rPr lang="en-US" sz="4000" b="1" smtClean="0"/>
              <a:t>Other Weapons &amp; Equipment</a:t>
            </a:r>
          </a:p>
        </p:txBody>
      </p:sp>
      <p:sp>
        <p:nvSpPr>
          <p:cNvPr id="27651" name="Rectangle 4"/>
          <p:cNvSpPr>
            <a:spLocks noGrp="1" noChangeArrowheads="1"/>
          </p:cNvSpPr>
          <p:nvPr>
            <p:ph type="body" sz="half" idx="1"/>
          </p:nvPr>
        </p:nvSpPr>
        <p:spPr>
          <a:xfrm>
            <a:off x="457200" y="1524000"/>
            <a:ext cx="4038600" cy="4525963"/>
          </a:xfrm>
        </p:spPr>
        <p:txBody>
          <a:bodyPr/>
          <a:lstStyle/>
          <a:p>
            <a:pPr eaLnBrk="1" hangingPunct="1">
              <a:lnSpc>
                <a:spcPct val="90000"/>
              </a:lnSpc>
            </a:pPr>
            <a:r>
              <a:rPr lang="en-US" sz="2400" smtClean="0"/>
              <a:t>Howitzers</a:t>
            </a:r>
          </a:p>
          <a:p>
            <a:pPr eaLnBrk="1" hangingPunct="1">
              <a:lnSpc>
                <a:spcPct val="90000"/>
              </a:lnSpc>
            </a:pPr>
            <a:r>
              <a:rPr lang="en-US" sz="2400" smtClean="0"/>
              <a:t>Flame throwers</a:t>
            </a:r>
          </a:p>
          <a:p>
            <a:pPr eaLnBrk="1" hangingPunct="1">
              <a:lnSpc>
                <a:spcPct val="90000"/>
              </a:lnSpc>
            </a:pPr>
            <a:r>
              <a:rPr lang="en-US" sz="2400" smtClean="0"/>
              <a:t>Torpedoes</a:t>
            </a:r>
          </a:p>
          <a:p>
            <a:pPr eaLnBrk="1" hangingPunct="1">
              <a:lnSpc>
                <a:spcPct val="90000"/>
              </a:lnSpc>
            </a:pPr>
            <a:r>
              <a:rPr lang="en-US" sz="2400" smtClean="0"/>
              <a:t>U-boats</a:t>
            </a:r>
          </a:p>
          <a:p>
            <a:pPr eaLnBrk="1" hangingPunct="1">
              <a:lnSpc>
                <a:spcPct val="90000"/>
              </a:lnSpc>
            </a:pPr>
            <a:r>
              <a:rPr lang="en-US" sz="2400" smtClean="0"/>
              <a:t>Phosphorus grenades</a:t>
            </a:r>
          </a:p>
          <a:p>
            <a:pPr eaLnBrk="1" hangingPunct="1">
              <a:lnSpc>
                <a:spcPct val="90000"/>
              </a:lnSpc>
            </a:pPr>
            <a:r>
              <a:rPr lang="en-US" sz="2400" smtClean="0"/>
              <a:t>Field phones</a:t>
            </a:r>
          </a:p>
          <a:p>
            <a:pPr eaLnBrk="1" hangingPunct="1">
              <a:lnSpc>
                <a:spcPct val="90000"/>
              </a:lnSpc>
            </a:pPr>
            <a:r>
              <a:rPr lang="en-US" sz="2400" smtClean="0"/>
              <a:t>Search lights</a:t>
            </a:r>
          </a:p>
          <a:p>
            <a:pPr eaLnBrk="1" hangingPunct="1">
              <a:lnSpc>
                <a:spcPct val="90000"/>
              </a:lnSpc>
            </a:pPr>
            <a:r>
              <a:rPr lang="en-US" sz="2400" smtClean="0"/>
              <a:t>Gas masks</a:t>
            </a:r>
          </a:p>
          <a:p>
            <a:pPr eaLnBrk="1" hangingPunct="1">
              <a:lnSpc>
                <a:spcPct val="90000"/>
              </a:lnSpc>
            </a:pPr>
            <a:r>
              <a:rPr lang="en-US" sz="2400" smtClean="0"/>
              <a:t>Camouflage</a:t>
            </a:r>
          </a:p>
          <a:p>
            <a:pPr eaLnBrk="1" hangingPunct="1">
              <a:lnSpc>
                <a:spcPct val="90000"/>
              </a:lnSpc>
            </a:pPr>
            <a:r>
              <a:rPr lang="en-US" sz="2400" smtClean="0"/>
              <a:t>Railroad guns</a:t>
            </a:r>
          </a:p>
          <a:p>
            <a:pPr eaLnBrk="1" hangingPunct="1">
              <a:lnSpc>
                <a:spcPct val="90000"/>
              </a:lnSpc>
            </a:pPr>
            <a:r>
              <a:rPr lang="en-US" sz="2400" smtClean="0"/>
              <a:t>Blimps</a:t>
            </a:r>
            <a:endParaRPr lang="en-US" sz="2400" b="1" smtClean="0">
              <a:solidFill>
                <a:schemeClr val="accent2"/>
              </a:solidFill>
              <a:latin typeface="Comic Sans MS" pitchFamily="66" charset="0"/>
            </a:endParaRPr>
          </a:p>
          <a:p>
            <a:pPr eaLnBrk="1" hangingPunct="1">
              <a:lnSpc>
                <a:spcPct val="90000"/>
              </a:lnSpc>
            </a:pPr>
            <a:endParaRPr lang="en-US" sz="2400" b="1" smtClean="0">
              <a:solidFill>
                <a:schemeClr val="accent2"/>
              </a:solidFill>
              <a:latin typeface="Comic Sans MS" pitchFamily="66" charset="0"/>
            </a:endParaRPr>
          </a:p>
          <a:p>
            <a:pPr eaLnBrk="1" hangingPunct="1">
              <a:lnSpc>
                <a:spcPct val="90000"/>
              </a:lnSpc>
            </a:pPr>
            <a:endParaRPr lang="en-US" sz="2400" b="1" smtClean="0">
              <a:solidFill>
                <a:schemeClr val="accent2"/>
              </a:solidFill>
              <a:latin typeface="Comic Sans MS" pitchFamily="66" charset="0"/>
            </a:endParaRPr>
          </a:p>
        </p:txBody>
      </p:sp>
      <p:pic>
        <p:nvPicPr>
          <p:cNvPr id="27652" name="Picture 11" descr="ww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1524000"/>
            <a:ext cx="4495800" cy="322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 descr="WWI U-boa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68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Text Box 5"/>
          <p:cNvSpPr txBox="1">
            <a:spLocks noChangeArrowheads="1"/>
          </p:cNvSpPr>
          <p:nvPr/>
        </p:nvSpPr>
        <p:spPr bwMode="auto">
          <a:xfrm>
            <a:off x="0" y="5943600"/>
            <a:ext cx="914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sz="2000"/>
              <a:t>German U-boat sinking a British commercial steamer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 descr="wwi gas 2"/>
          <p:cNvPicPr>
            <a:picLocks noChangeAspect="1" noChangeArrowheads="1"/>
          </p:cNvPicPr>
          <p:nvPr/>
        </p:nvPicPr>
        <p:blipFill>
          <a:blip r:embed="rId2">
            <a:extLst>
              <a:ext uri="{28A0092B-C50C-407E-A947-70E740481C1C}">
                <a14:useLocalDpi xmlns:a14="http://schemas.microsoft.com/office/drawing/2010/main" val="0"/>
              </a:ext>
            </a:extLst>
          </a:blip>
          <a:srcRect l="4167" t="8557" r="6667" b="20599"/>
          <a:stretch>
            <a:fillRect/>
          </a:stretch>
        </p:blipFill>
        <p:spPr bwMode="auto">
          <a:xfrm>
            <a:off x="1066800" y="381000"/>
            <a:ext cx="7010400" cy="510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Text Box 7"/>
          <p:cNvSpPr txBox="1">
            <a:spLocks noChangeArrowheads="1"/>
          </p:cNvSpPr>
          <p:nvPr/>
        </p:nvSpPr>
        <p:spPr bwMode="auto">
          <a:xfrm>
            <a:off x="990600" y="5622925"/>
            <a:ext cx="7010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000" b="1"/>
              <a:t>Both humans and animals were susceptible to the effects of poison gas. Dogs were used during World War I as sentries, sled dogs, pack animals, and messengers.</a:t>
            </a:r>
            <a:endParaRPr lang="en-US" sz="200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5"/>
          <p:cNvSpPr txBox="1">
            <a:spLocks noChangeArrowheads="1"/>
          </p:cNvSpPr>
          <p:nvPr/>
        </p:nvSpPr>
        <p:spPr bwMode="auto">
          <a:xfrm>
            <a:off x="1676400" y="228600"/>
            <a:ext cx="6019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endParaRPr lang="en-US"/>
          </a:p>
        </p:txBody>
      </p:sp>
      <p:sp>
        <p:nvSpPr>
          <p:cNvPr id="30723" name="Text Box 6"/>
          <p:cNvSpPr txBox="1">
            <a:spLocks noChangeArrowheads="1"/>
          </p:cNvSpPr>
          <p:nvPr/>
        </p:nvSpPr>
        <p:spPr bwMode="auto">
          <a:xfrm>
            <a:off x="0" y="228600"/>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sz="3600" b="1">
                <a:solidFill>
                  <a:schemeClr val="tx2"/>
                </a:solidFill>
              </a:rPr>
              <a:t>American Troops Go On the Offensive</a:t>
            </a:r>
          </a:p>
        </p:txBody>
      </p:sp>
      <p:pic>
        <p:nvPicPr>
          <p:cNvPr id="30724" name="Picture 7" descr="mar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323975"/>
            <a:ext cx="4114800" cy="279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Text Box 10"/>
          <p:cNvSpPr txBox="1">
            <a:spLocks noChangeArrowheads="1"/>
          </p:cNvSpPr>
          <p:nvPr/>
        </p:nvSpPr>
        <p:spPr bwMode="auto">
          <a:xfrm>
            <a:off x="228600" y="4143375"/>
            <a:ext cx="41148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b="1" i="1"/>
              <a:t>Men of the 42nd Division during the Second Marne. These men were killed by artillery fire just 5 minutes after this photo was taken</a:t>
            </a:r>
          </a:p>
        </p:txBody>
      </p:sp>
      <p:sp>
        <p:nvSpPr>
          <p:cNvPr id="30726" name="Rectangle 17"/>
          <p:cNvSpPr>
            <a:spLocks noGrp="1" noChangeArrowheads="1"/>
          </p:cNvSpPr>
          <p:nvPr>
            <p:ph type="body" sz="half" idx="2"/>
          </p:nvPr>
        </p:nvSpPr>
        <p:spPr>
          <a:xfrm>
            <a:off x="4419600" y="1143000"/>
            <a:ext cx="4572000" cy="5334000"/>
          </a:xfrm>
        </p:spPr>
        <p:txBody>
          <a:bodyPr/>
          <a:lstStyle/>
          <a:p>
            <a:pPr eaLnBrk="1" hangingPunct="1"/>
            <a:r>
              <a:rPr lang="en-US" sz="2400" smtClean="0"/>
              <a:t>When </a:t>
            </a:r>
            <a:r>
              <a:rPr lang="en-US" sz="2400" smtClean="0">
                <a:solidFill>
                  <a:srgbClr val="FF9933"/>
                </a:solidFill>
              </a:rPr>
              <a:t>Russia surrendered</a:t>
            </a:r>
            <a:r>
              <a:rPr lang="en-US" sz="2400" smtClean="0"/>
              <a:t> to the Germans in 1917, the Central Powers were able to focus on the </a:t>
            </a:r>
            <a:r>
              <a:rPr lang="en-US" sz="2400" smtClean="0">
                <a:solidFill>
                  <a:srgbClr val="FF9933"/>
                </a:solidFill>
              </a:rPr>
              <a:t>Western Front . </a:t>
            </a:r>
            <a:r>
              <a:rPr lang="en-US" sz="2400" smtClean="0"/>
              <a:t>By May, the Germans were within 50 miles of Paris. The Americans arrived and immediately played a major role in pushing the Germans back. In July and August the </a:t>
            </a:r>
            <a:r>
              <a:rPr lang="en-US" sz="2400" smtClean="0">
                <a:solidFill>
                  <a:srgbClr val="FF9933"/>
                </a:solidFill>
              </a:rPr>
              <a:t>Americans helped the Allies win the Second Battle of the Marne.</a:t>
            </a:r>
          </a:p>
          <a:p>
            <a:pPr eaLnBrk="1" hangingPunct="1"/>
            <a:endParaRPr lang="en-US" sz="240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5"/>
          <p:cNvSpPr>
            <a:spLocks noGrp="1" noChangeArrowheads="1"/>
          </p:cNvSpPr>
          <p:nvPr>
            <p:ph type="title"/>
          </p:nvPr>
        </p:nvSpPr>
        <p:spPr>
          <a:xfrm>
            <a:off x="457200" y="152400"/>
            <a:ext cx="8229600" cy="1143000"/>
          </a:xfrm>
        </p:spPr>
        <p:txBody>
          <a:bodyPr/>
          <a:lstStyle/>
          <a:p>
            <a:pPr eaLnBrk="1" hangingPunct="1"/>
            <a:r>
              <a:rPr lang="en-US" sz="4800" smtClean="0"/>
              <a:t>Nationalism</a:t>
            </a:r>
          </a:p>
        </p:txBody>
      </p:sp>
      <p:sp>
        <p:nvSpPr>
          <p:cNvPr id="4099" name="Rectangle 12"/>
          <p:cNvSpPr>
            <a:spLocks noGrp="1" noChangeArrowheads="1"/>
          </p:cNvSpPr>
          <p:nvPr>
            <p:ph type="body" sz="half" idx="1"/>
          </p:nvPr>
        </p:nvSpPr>
        <p:spPr>
          <a:xfrm>
            <a:off x="0" y="1219200"/>
            <a:ext cx="4419600" cy="4800600"/>
          </a:xfrm>
        </p:spPr>
        <p:txBody>
          <a:bodyPr/>
          <a:lstStyle/>
          <a:p>
            <a:pPr eaLnBrk="1" hangingPunct="1"/>
            <a:r>
              <a:rPr lang="en-US" smtClean="0"/>
              <a:t>Often </a:t>
            </a:r>
            <a:r>
              <a:rPr lang="en-US" smtClean="0">
                <a:solidFill>
                  <a:srgbClr val="FF9933"/>
                </a:solidFill>
              </a:rPr>
              <a:t>nationalism</a:t>
            </a:r>
            <a:r>
              <a:rPr lang="en-US" smtClean="0"/>
              <a:t> led </a:t>
            </a:r>
            <a:br>
              <a:rPr lang="en-US" smtClean="0"/>
            </a:br>
            <a:r>
              <a:rPr lang="en-US" smtClean="0"/>
              <a:t>to rivalries and conflicts between nations. Additionally, various </a:t>
            </a:r>
            <a:r>
              <a:rPr lang="en-US" smtClean="0">
                <a:solidFill>
                  <a:srgbClr val="FF9933"/>
                </a:solidFill>
              </a:rPr>
              <a:t>ethnic groups</a:t>
            </a:r>
            <a:r>
              <a:rPr lang="en-US" smtClean="0"/>
              <a:t> resented domination by others and wanted independence. Finally, Russia and Austria-Hungary disagreed over the treatment of Serbs in central Europe.</a:t>
            </a:r>
          </a:p>
          <a:p>
            <a:pPr eaLnBrk="1" hangingPunct="1"/>
            <a:endParaRPr lang="en-US" smtClean="0"/>
          </a:p>
        </p:txBody>
      </p:sp>
      <p:pic>
        <p:nvPicPr>
          <p:cNvPr id="4100" name="Picture 8" descr="europe1914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1371600"/>
            <a:ext cx="4876800" cy="335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Text Box 10"/>
          <p:cNvSpPr txBox="1">
            <a:spLocks noChangeArrowheads="1"/>
          </p:cNvSpPr>
          <p:nvPr/>
        </p:nvSpPr>
        <p:spPr bwMode="auto">
          <a:xfrm>
            <a:off x="4495800" y="4708525"/>
            <a:ext cx="42672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sz="2000" i="1"/>
              <a:t>Germany was allied with Austria-Hungary while Russia, France and Britain were partners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type="title"/>
          </p:nvPr>
        </p:nvSpPr>
        <p:spPr>
          <a:xfrm>
            <a:off x="0" y="76200"/>
            <a:ext cx="9144000" cy="1143000"/>
          </a:xfrm>
        </p:spPr>
        <p:txBody>
          <a:bodyPr/>
          <a:lstStyle/>
          <a:p>
            <a:pPr eaLnBrk="1" hangingPunct="1"/>
            <a:r>
              <a:rPr lang="en-US" sz="4000" b="1" smtClean="0"/>
              <a:t>Germany Collapses, War Ends</a:t>
            </a:r>
          </a:p>
        </p:txBody>
      </p:sp>
      <p:sp>
        <p:nvSpPr>
          <p:cNvPr id="31747" name="Rectangle 14"/>
          <p:cNvSpPr>
            <a:spLocks noGrp="1" noChangeArrowheads="1"/>
          </p:cNvSpPr>
          <p:nvPr>
            <p:ph type="body" idx="1"/>
          </p:nvPr>
        </p:nvSpPr>
        <p:spPr>
          <a:xfrm>
            <a:off x="4343400" y="1295400"/>
            <a:ext cx="4343400" cy="5105400"/>
          </a:xfrm>
        </p:spPr>
        <p:txBody>
          <a:bodyPr/>
          <a:lstStyle/>
          <a:p>
            <a:pPr eaLnBrk="1" hangingPunct="1">
              <a:lnSpc>
                <a:spcPct val="90000"/>
              </a:lnSpc>
            </a:pPr>
            <a:r>
              <a:rPr lang="en-US" sz="2400" smtClean="0"/>
              <a:t>On November 3, 1918, Germany’s partner, Austria-Hungary, surrendered to the Allies. That same day, German sailors mutinied against their government.</a:t>
            </a:r>
          </a:p>
          <a:p>
            <a:pPr eaLnBrk="1" hangingPunct="1">
              <a:lnSpc>
                <a:spcPct val="90000"/>
              </a:lnSpc>
            </a:pPr>
            <a:r>
              <a:rPr lang="en-US" sz="2400" smtClean="0"/>
              <a:t> Other revolts followed, and  </a:t>
            </a:r>
            <a:r>
              <a:rPr lang="en-US" sz="2400" smtClean="0">
                <a:solidFill>
                  <a:srgbClr val="FF9933"/>
                </a:solidFill>
              </a:rPr>
              <a:t>Germany was too exhausted to continue.</a:t>
            </a:r>
          </a:p>
          <a:p>
            <a:pPr eaLnBrk="1" hangingPunct="1">
              <a:lnSpc>
                <a:spcPct val="90000"/>
              </a:lnSpc>
            </a:pPr>
            <a:r>
              <a:rPr lang="en-US" sz="2400" smtClean="0"/>
              <a:t> So at the eleventh hour, on the eleventh day, of the eleventh month of 1918, </a:t>
            </a:r>
            <a:r>
              <a:rPr lang="en-US" sz="2400" smtClean="0">
                <a:solidFill>
                  <a:srgbClr val="FF9933"/>
                </a:solidFill>
              </a:rPr>
              <a:t>Germany signed a truce ending the Great War.</a:t>
            </a:r>
            <a:r>
              <a:rPr lang="en-US" sz="2400" smtClean="0"/>
              <a:t> </a:t>
            </a:r>
          </a:p>
        </p:txBody>
      </p:sp>
      <p:pic>
        <p:nvPicPr>
          <p:cNvPr id="31748" name="Picture 7" descr="GERMANY9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219200"/>
            <a:ext cx="3805238"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Text Box 9"/>
          <p:cNvSpPr txBox="1">
            <a:spLocks noChangeArrowheads="1"/>
          </p:cNvSpPr>
          <p:nvPr/>
        </p:nvSpPr>
        <p:spPr bwMode="auto">
          <a:xfrm>
            <a:off x="457200" y="5943600"/>
            <a:ext cx="3657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b="1" i="1"/>
              <a:t>War ends 11/11/18</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noChangeArrowheads="1"/>
          </p:cNvSpPr>
          <p:nvPr>
            <p:ph type="title"/>
          </p:nvPr>
        </p:nvSpPr>
        <p:spPr>
          <a:xfrm>
            <a:off x="0" y="76200"/>
            <a:ext cx="9144000" cy="838200"/>
          </a:xfrm>
        </p:spPr>
        <p:txBody>
          <a:bodyPr/>
          <a:lstStyle/>
          <a:p>
            <a:pPr eaLnBrk="1" hangingPunct="1"/>
            <a:r>
              <a:rPr lang="en-US" b="1" smtClean="0"/>
              <a:t>The War At Home</a:t>
            </a:r>
          </a:p>
        </p:txBody>
      </p:sp>
      <p:sp>
        <p:nvSpPr>
          <p:cNvPr id="32771" name="Rectangle 7"/>
          <p:cNvSpPr>
            <a:spLocks noGrp="1" noChangeArrowheads="1"/>
          </p:cNvSpPr>
          <p:nvPr>
            <p:ph type="body" idx="1"/>
          </p:nvPr>
        </p:nvSpPr>
        <p:spPr>
          <a:xfrm>
            <a:off x="457200" y="1066800"/>
            <a:ext cx="4267200" cy="5562600"/>
          </a:xfrm>
        </p:spPr>
        <p:txBody>
          <a:bodyPr/>
          <a:lstStyle/>
          <a:p>
            <a:pPr eaLnBrk="1" hangingPunct="1"/>
            <a:r>
              <a:rPr lang="en-US" sz="2400" smtClean="0"/>
              <a:t>The Entire U.S. Economy Was Focused On The War Effort. The </a:t>
            </a:r>
            <a:r>
              <a:rPr lang="en-US" sz="2400" smtClean="0">
                <a:solidFill>
                  <a:srgbClr val="FF9933"/>
                </a:solidFill>
              </a:rPr>
              <a:t>Shift From A Consumer Economy</a:t>
            </a:r>
            <a:r>
              <a:rPr lang="en-US" sz="2400" smtClean="0"/>
              <a:t> To War Economy Required A </a:t>
            </a:r>
            <a:r>
              <a:rPr lang="en-US" sz="2400" smtClean="0">
                <a:solidFill>
                  <a:srgbClr val="FF9933"/>
                </a:solidFill>
              </a:rPr>
              <a:t>Collaboration Between Business And Government.</a:t>
            </a:r>
          </a:p>
          <a:p>
            <a:pPr eaLnBrk="1" hangingPunct="1"/>
            <a:r>
              <a:rPr lang="en-US" sz="2400" smtClean="0"/>
              <a:t> In The Process, </a:t>
            </a:r>
            <a:r>
              <a:rPr lang="en-US" sz="2400" smtClean="0">
                <a:solidFill>
                  <a:srgbClr val="FF9933"/>
                </a:solidFill>
              </a:rPr>
              <a:t>The Power Of The U.S. Government Expanded.  </a:t>
            </a:r>
            <a:r>
              <a:rPr lang="en-US" sz="2400" smtClean="0"/>
              <a:t>Congress Gave President Wilson Direct Control Over The Economy.</a:t>
            </a:r>
          </a:p>
        </p:txBody>
      </p:sp>
      <p:pic>
        <p:nvPicPr>
          <p:cNvPr id="32772" name="Picture 6" descr="wwI7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77400" y="685800"/>
            <a:ext cx="1401763"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9" descr="pp_us_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219200"/>
            <a:ext cx="3683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type="title"/>
          </p:nvPr>
        </p:nvSpPr>
        <p:spPr>
          <a:xfrm>
            <a:off x="457200" y="76200"/>
            <a:ext cx="8229600" cy="1143000"/>
          </a:xfrm>
        </p:spPr>
        <p:txBody>
          <a:bodyPr/>
          <a:lstStyle/>
          <a:p>
            <a:pPr eaLnBrk="1" hangingPunct="1"/>
            <a:r>
              <a:rPr lang="en-US" b="1" smtClean="0"/>
              <a:t>War Industries Board</a:t>
            </a:r>
          </a:p>
        </p:txBody>
      </p:sp>
      <p:sp>
        <p:nvSpPr>
          <p:cNvPr id="33795" name="Rectangle 12"/>
          <p:cNvSpPr>
            <a:spLocks noGrp="1" noChangeArrowheads="1"/>
          </p:cNvSpPr>
          <p:nvPr>
            <p:ph type="body" idx="1"/>
          </p:nvPr>
        </p:nvSpPr>
        <p:spPr>
          <a:xfrm>
            <a:off x="4114800" y="1371600"/>
            <a:ext cx="4724400" cy="5029200"/>
          </a:xfrm>
        </p:spPr>
        <p:txBody>
          <a:bodyPr/>
          <a:lstStyle/>
          <a:p>
            <a:pPr eaLnBrk="1" hangingPunct="1"/>
            <a:r>
              <a:rPr lang="en-US" sz="2400" smtClean="0">
                <a:solidFill>
                  <a:srgbClr val="FF9933"/>
                </a:solidFill>
              </a:rPr>
              <a:t>The War Industries Board</a:t>
            </a:r>
            <a:r>
              <a:rPr lang="en-US" sz="2400" smtClean="0"/>
              <a:t> (WIB) encouraged companies to use mass-production techniques. </a:t>
            </a:r>
            <a:r>
              <a:rPr lang="en-US" sz="2400" smtClean="0">
                <a:solidFill>
                  <a:srgbClr val="3333FF"/>
                </a:solidFill>
              </a:rPr>
              <a:t> </a:t>
            </a:r>
            <a:r>
              <a:rPr lang="en-US" sz="2400" smtClean="0"/>
              <a:t>Under the WIB </a:t>
            </a:r>
            <a:r>
              <a:rPr lang="en-US" sz="2400" smtClean="0">
                <a:solidFill>
                  <a:srgbClr val="FF9933"/>
                </a:solidFill>
              </a:rPr>
              <a:t>industrial production and wages increased </a:t>
            </a:r>
            <a:r>
              <a:rPr lang="en-US" sz="2400" smtClean="0"/>
              <a:t>20% and</a:t>
            </a:r>
            <a:r>
              <a:rPr lang="en-US" sz="2400" smtClean="0">
                <a:solidFill>
                  <a:srgbClr val="FF9933"/>
                </a:solidFill>
              </a:rPr>
              <a:t> union membership increased</a:t>
            </a:r>
            <a:r>
              <a:rPr lang="en-US" sz="2400" smtClean="0"/>
              <a:t> from 2.5 million to 4 million. </a:t>
            </a:r>
          </a:p>
          <a:p>
            <a:pPr eaLnBrk="1" hangingPunct="1"/>
            <a:r>
              <a:rPr lang="en-US" sz="2400" smtClean="0"/>
              <a:t>To deal with disputes between management and labor, President Wilson set up the</a:t>
            </a:r>
            <a:r>
              <a:rPr lang="en-US" sz="2400" smtClean="0">
                <a:solidFill>
                  <a:srgbClr val="3333FF"/>
                </a:solidFill>
              </a:rPr>
              <a:t> </a:t>
            </a:r>
            <a:r>
              <a:rPr lang="en-US" sz="2400" smtClean="0">
                <a:solidFill>
                  <a:srgbClr val="FF9933"/>
                </a:solidFill>
              </a:rPr>
              <a:t>National War Labor Board </a:t>
            </a:r>
            <a:r>
              <a:rPr lang="en-US" sz="2400" smtClean="0"/>
              <a:t>in 1918.</a:t>
            </a:r>
          </a:p>
          <a:p>
            <a:pPr eaLnBrk="1" hangingPunct="1"/>
            <a:endParaRPr lang="en-US" sz="2400" smtClean="0"/>
          </a:p>
        </p:txBody>
      </p:sp>
      <p:pic>
        <p:nvPicPr>
          <p:cNvPr id="33796" name="Picture 5" descr="world war II produc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48800" y="990600"/>
            <a:ext cx="18288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14" descr="pp_us_4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524000"/>
            <a:ext cx="3400425" cy="482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4"/>
          <p:cNvSpPr txBox="1">
            <a:spLocks noChangeArrowheads="1"/>
          </p:cNvSpPr>
          <p:nvPr/>
        </p:nvSpPr>
        <p:spPr bwMode="auto">
          <a:xfrm>
            <a:off x="1219200" y="304800"/>
            <a:ext cx="7391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endParaRPr lang="en-US"/>
          </a:p>
        </p:txBody>
      </p:sp>
      <p:pic>
        <p:nvPicPr>
          <p:cNvPr id="34819" name="Picture 7" descr="victory garden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77400" y="1752600"/>
            <a:ext cx="1609725"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Rectangle 14"/>
          <p:cNvSpPr>
            <a:spLocks noGrp="1" noChangeArrowheads="1"/>
          </p:cNvSpPr>
          <p:nvPr>
            <p:ph type="title"/>
          </p:nvPr>
        </p:nvSpPr>
        <p:spPr>
          <a:xfrm>
            <a:off x="457200" y="0"/>
            <a:ext cx="8229600" cy="838200"/>
          </a:xfrm>
        </p:spPr>
        <p:txBody>
          <a:bodyPr/>
          <a:lstStyle/>
          <a:p>
            <a:pPr eaLnBrk="1" hangingPunct="1"/>
            <a:r>
              <a:rPr lang="en-US" b="1" smtClean="0"/>
              <a:t>Victory Gardens</a:t>
            </a:r>
          </a:p>
        </p:txBody>
      </p:sp>
      <p:sp>
        <p:nvSpPr>
          <p:cNvPr id="34821" name="Rectangle 15"/>
          <p:cNvSpPr>
            <a:spLocks noGrp="1" noChangeArrowheads="1"/>
          </p:cNvSpPr>
          <p:nvPr>
            <p:ph type="body" idx="1"/>
          </p:nvPr>
        </p:nvSpPr>
        <p:spPr>
          <a:xfrm>
            <a:off x="4343400" y="914400"/>
            <a:ext cx="4648200" cy="5715000"/>
          </a:xfrm>
        </p:spPr>
        <p:txBody>
          <a:bodyPr/>
          <a:lstStyle/>
          <a:p>
            <a:pPr eaLnBrk="1" hangingPunct="1"/>
            <a:r>
              <a:rPr lang="en-US" sz="2400" smtClean="0"/>
              <a:t>To conserve food, Wilson set up the </a:t>
            </a:r>
            <a:r>
              <a:rPr lang="en-US" sz="2400" smtClean="0">
                <a:solidFill>
                  <a:srgbClr val="FF9933"/>
                </a:solidFill>
              </a:rPr>
              <a:t>Food Administration</a:t>
            </a:r>
            <a:r>
              <a:rPr lang="en-US" sz="2400" smtClean="0"/>
              <a:t> (FA) which declared one day a week </a:t>
            </a:r>
            <a:r>
              <a:rPr lang="en-US" sz="2400" smtClean="0">
                <a:solidFill>
                  <a:srgbClr val="FF9933"/>
                </a:solidFill>
              </a:rPr>
              <a:t>“meatless,”</a:t>
            </a:r>
            <a:r>
              <a:rPr lang="en-US" sz="2400" smtClean="0"/>
              <a:t> another </a:t>
            </a:r>
            <a:r>
              <a:rPr lang="en-US" sz="2400" smtClean="0">
                <a:solidFill>
                  <a:srgbClr val="FF9933"/>
                </a:solidFill>
              </a:rPr>
              <a:t>“sweetless,”</a:t>
            </a:r>
            <a:r>
              <a:rPr lang="en-US" sz="2400" smtClean="0"/>
              <a:t> and two days  </a:t>
            </a:r>
            <a:r>
              <a:rPr lang="en-US" sz="2400" smtClean="0">
                <a:solidFill>
                  <a:srgbClr val="FF9933"/>
                </a:solidFill>
              </a:rPr>
              <a:t>“wheatless.”</a:t>
            </a:r>
            <a:r>
              <a:rPr lang="en-US" sz="2400" smtClean="0"/>
              <a:t> Homeowners planted </a:t>
            </a:r>
            <a:r>
              <a:rPr lang="en-US" sz="2400" smtClean="0">
                <a:solidFill>
                  <a:srgbClr val="FF9933"/>
                </a:solidFill>
              </a:rPr>
              <a:t>“victory gardens”</a:t>
            </a:r>
            <a:r>
              <a:rPr lang="en-US" sz="2400" smtClean="0"/>
              <a:t> in their yards and school children worked after school growing </a:t>
            </a:r>
            <a:r>
              <a:rPr lang="en-US" sz="2400" smtClean="0">
                <a:solidFill>
                  <a:srgbClr val="FF9933"/>
                </a:solidFill>
              </a:rPr>
              <a:t>tomatoes and cucumbers </a:t>
            </a:r>
            <a:r>
              <a:rPr lang="en-US" sz="2400" smtClean="0"/>
              <a:t>in public parks. </a:t>
            </a:r>
          </a:p>
          <a:p>
            <a:pPr eaLnBrk="1" hangingPunct="1"/>
            <a:r>
              <a:rPr lang="en-US" sz="2400" smtClean="0">
                <a:solidFill>
                  <a:srgbClr val="FF9933"/>
                </a:solidFill>
              </a:rPr>
              <a:t>Farmers increased production</a:t>
            </a:r>
            <a:r>
              <a:rPr lang="en-US" sz="2400" smtClean="0"/>
              <a:t> by almost 30% by adding 40 million acres of farmland </a:t>
            </a:r>
          </a:p>
          <a:p>
            <a:pPr eaLnBrk="1" hangingPunct="1"/>
            <a:endParaRPr lang="en-US" sz="2400" smtClean="0"/>
          </a:p>
        </p:txBody>
      </p:sp>
      <p:pic>
        <p:nvPicPr>
          <p:cNvPr id="34822" name="Picture 17" descr="File:Sow victory poster usgovt.gif">
            <a:hlinkClick r:id="rId3"/>
          </p:cNvPr>
          <p:cNvPicPr>
            <a:picLocks noChangeAspect="1" noChangeArrowheads="1"/>
          </p:cNvPicPr>
          <p:nvPr/>
        </p:nvPicPr>
        <p:blipFill>
          <a:blip r:embed="rId4">
            <a:lum contrast="54000"/>
            <a:extLst>
              <a:ext uri="{28A0092B-C50C-407E-A947-70E740481C1C}">
                <a14:useLocalDpi xmlns:a14="http://schemas.microsoft.com/office/drawing/2010/main" val="0"/>
              </a:ext>
            </a:extLst>
          </a:blip>
          <a:srcRect/>
          <a:stretch>
            <a:fillRect/>
          </a:stretch>
        </p:blipFill>
        <p:spPr bwMode="auto">
          <a:xfrm>
            <a:off x="228600" y="914400"/>
            <a:ext cx="3914775"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Grp="1" noChangeArrowheads="1"/>
          </p:cNvSpPr>
          <p:nvPr>
            <p:ph type="title"/>
          </p:nvPr>
        </p:nvSpPr>
        <p:spPr>
          <a:xfrm>
            <a:off x="457200" y="76200"/>
            <a:ext cx="8229600" cy="1143000"/>
          </a:xfrm>
        </p:spPr>
        <p:txBody>
          <a:bodyPr/>
          <a:lstStyle/>
          <a:p>
            <a:pPr eaLnBrk="1" hangingPunct="1"/>
            <a:r>
              <a:rPr lang="en-US" sz="4800" b="1" smtClean="0"/>
              <a:t>Selling The War</a:t>
            </a:r>
          </a:p>
        </p:txBody>
      </p:sp>
      <p:sp>
        <p:nvSpPr>
          <p:cNvPr id="35843" name="Rectangle 10"/>
          <p:cNvSpPr>
            <a:spLocks noGrp="1" noChangeArrowheads="1"/>
          </p:cNvSpPr>
          <p:nvPr>
            <p:ph type="body" sz="half" idx="2"/>
          </p:nvPr>
        </p:nvSpPr>
        <p:spPr>
          <a:xfrm>
            <a:off x="3810000" y="1371600"/>
            <a:ext cx="4876800" cy="4953000"/>
          </a:xfrm>
        </p:spPr>
        <p:txBody>
          <a:bodyPr/>
          <a:lstStyle/>
          <a:p>
            <a:pPr eaLnBrk="1" hangingPunct="1"/>
            <a:r>
              <a:rPr lang="en-US" sz="2400" smtClean="0"/>
              <a:t>The U.S. had two major tasks: </a:t>
            </a:r>
            <a:r>
              <a:rPr lang="en-US" sz="2400" smtClean="0">
                <a:solidFill>
                  <a:srgbClr val="FF9933"/>
                </a:solidFill>
              </a:rPr>
              <a:t>raising money</a:t>
            </a:r>
            <a:r>
              <a:rPr lang="en-US" sz="2400" smtClean="0"/>
              <a:t> and convincing the public to </a:t>
            </a:r>
            <a:r>
              <a:rPr lang="en-US" sz="2400" smtClean="0">
                <a:solidFill>
                  <a:srgbClr val="FF9933"/>
                </a:solidFill>
              </a:rPr>
              <a:t>support the war.</a:t>
            </a:r>
          </a:p>
          <a:p>
            <a:pPr eaLnBrk="1" hangingPunct="1"/>
            <a:r>
              <a:rPr lang="en-US" sz="2400" smtClean="0"/>
              <a:t>The U.S. spent </a:t>
            </a:r>
            <a:r>
              <a:rPr lang="en-US" sz="2400" smtClean="0">
                <a:solidFill>
                  <a:srgbClr val="FF9933"/>
                </a:solidFill>
              </a:rPr>
              <a:t>$35.5 billion</a:t>
            </a:r>
            <a:r>
              <a:rPr lang="en-US" sz="2400" smtClean="0"/>
              <a:t> on the war effort.</a:t>
            </a:r>
          </a:p>
          <a:p>
            <a:pPr eaLnBrk="1" hangingPunct="1"/>
            <a:r>
              <a:rPr lang="en-US" sz="2400" smtClean="0"/>
              <a:t>The government raised about 1/3 of that through an </a:t>
            </a:r>
            <a:r>
              <a:rPr lang="en-US" sz="2400" smtClean="0">
                <a:solidFill>
                  <a:srgbClr val="FF9933"/>
                </a:solidFill>
              </a:rPr>
              <a:t>income tax</a:t>
            </a:r>
            <a:r>
              <a:rPr lang="en-US" sz="2400" smtClean="0"/>
              <a:t> and </a:t>
            </a:r>
            <a:r>
              <a:rPr lang="en-US" sz="2400" smtClean="0">
                <a:solidFill>
                  <a:srgbClr val="FF9933"/>
                </a:solidFill>
              </a:rPr>
              <a:t>“sin” taxes.</a:t>
            </a:r>
          </a:p>
          <a:p>
            <a:pPr eaLnBrk="1" hangingPunct="1"/>
            <a:r>
              <a:rPr lang="en-US" sz="2400" smtClean="0"/>
              <a:t> The rest was raised through war bonds sold to the public (Liberty Loans &amp; Victory Loans)</a:t>
            </a:r>
          </a:p>
          <a:p>
            <a:pPr eaLnBrk="1" hangingPunct="1"/>
            <a:endParaRPr lang="en-US" sz="2400" smtClean="0"/>
          </a:p>
        </p:txBody>
      </p:sp>
      <p:pic>
        <p:nvPicPr>
          <p:cNvPr id="35844" name="Picture 6" descr="world war I posters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29800" y="533400"/>
            <a:ext cx="184308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Picture 8" descr="LibertyBond-WinsorMcC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371600"/>
            <a:ext cx="3189288"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Grp="1" noChangeArrowheads="1"/>
          </p:cNvSpPr>
          <p:nvPr>
            <p:ph type="title"/>
          </p:nvPr>
        </p:nvSpPr>
        <p:spPr/>
        <p:txBody>
          <a:bodyPr/>
          <a:lstStyle/>
          <a:p>
            <a:pPr eaLnBrk="1" hangingPunct="1"/>
            <a:r>
              <a:rPr lang="en-US" sz="4800" b="1" smtClean="0"/>
              <a:t>Propaganda</a:t>
            </a:r>
          </a:p>
        </p:txBody>
      </p:sp>
      <p:sp>
        <p:nvSpPr>
          <p:cNvPr id="36867" name="Rectangle 8"/>
          <p:cNvSpPr>
            <a:spLocks noGrp="1" noChangeArrowheads="1"/>
          </p:cNvSpPr>
          <p:nvPr>
            <p:ph type="body" idx="1"/>
          </p:nvPr>
        </p:nvSpPr>
        <p:spPr>
          <a:xfrm>
            <a:off x="457200" y="1600200"/>
            <a:ext cx="4267200" cy="4953000"/>
          </a:xfrm>
        </p:spPr>
        <p:txBody>
          <a:bodyPr/>
          <a:lstStyle/>
          <a:p>
            <a:pPr eaLnBrk="1" hangingPunct="1">
              <a:lnSpc>
                <a:spcPct val="90000"/>
              </a:lnSpc>
            </a:pPr>
            <a:r>
              <a:rPr lang="en-US" sz="2400" smtClean="0"/>
              <a:t>To popularize the war, the government set up the nations first propaganda agency called the </a:t>
            </a:r>
            <a:r>
              <a:rPr lang="en-US" sz="2400" smtClean="0">
                <a:solidFill>
                  <a:srgbClr val="FF9933"/>
                </a:solidFill>
              </a:rPr>
              <a:t>Committee on Public Information (CPI)</a:t>
            </a:r>
          </a:p>
          <a:p>
            <a:pPr eaLnBrk="1" hangingPunct="1">
              <a:lnSpc>
                <a:spcPct val="90000"/>
              </a:lnSpc>
            </a:pPr>
            <a:r>
              <a:rPr lang="en-US" sz="2400" smtClean="0"/>
              <a:t>George Creel led the agency and persuaded many of the nation’s artists to create thousands of paintings, posters, cartoons and sculptures to promote the war</a:t>
            </a:r>
          </a:p>
          <a:p>
            <a:pPr eaLnBrk="1" hangingPunct="1">
              <a:lnSpc>
                <a:spcPct val="90000"/>
              </a:lnSpc>
            </a:pPr>
            <a:endParaRPr lang="en-US" sz="2400" smtClean="0"/>
          </a:p>
        </p:txBody>
      </p:sp>
      <p:pic>
        <p:nvPicPr>
          <p:cNvPr id="36868" name="Picture 5" descr="wwi poster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1447800"/>
            <a:ext cx="3810000" cy="505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4" descr="wwi poster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4888" y="0"/>
            <a:ext cx="45942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5" descr="wwi poster 18"/>
          <p:cNvPicPr>
            <a:picLocks noChangeAspect="1" noChangeArrowheads="1"/>
          </p:cNvPicPr>
          <p:nvPr>
            <p:ph type="ctrTitle"/>
          </p:nvPr>
        </p:nvPicPr>
        <p:blipFill>
          <a:blip r:embed="rId2">
            <a:extLst>
              <a:ext uri="{28A0092B-C50C-407E-A947-70E740481C1C}">
                <a14:useLocalDpi xmlns:a14="http://schemas.microsoft.com/office/drawing/2010/main" val="0"/>
              </a:ext>
            </a:extLst>
          </a:blip>
          <a:srcRect/>
          <a:stretch>
            <a:fillRect/>
          </a:stretch>
        </p:blipFill>
        <p:spPr>
          <a:xfrm>
            <a:off x="1371600" y="533400"/>
            <a:ext cx="6624638" cy="6156325"/>
          </a:xfr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4" descr="wwi poster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4088" y="0"/>
            <a:ext cx="4695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5" descr="wwi poster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0"/>
            <a:ext cx="4953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title"/>
          </p:nvPr>
        </p:nvSpPr>
        <p:spPr/>
        <p:txBody>
          <a:bodyPr/>
          <a:lstStyle/>
          <a:p>
            <a:pPr eaLnBrk="1" hangingPunct="1"/>
            <a:r>
              <a:rPr lang="en-US" sz="4800" smtClean="0"/>
              <a:t>Imperialism</a:t>
            </a:r>
          </a:p>
        </p:txBody>
      </p:sp>
      <p:sp>
        <p:nvSpPr>
          <p:cNvPr id="5123" name="Rectangle 11"/>
          <p:cNvSpPr>
            <a:spLocks noGrp="1" noChangeArrowheads="1"/>
          </p:cNvSpPr>
          <p:nvPr>
            <p:ph type="body" sz="half" idx="2"/>
          </p:nvPr>
        </p:nvSpPr>
        <p:spPr>
          <a:xfrm>
            <a:off x="4800600" y="1600200"/>
            <a:ext cx="4343400" cy="4906963"/>
          </a:xfrm>
        </p:spPr>
        <p:txBody>
          <a:bodyPr/>
          <a:lstStyle/>
          <a:p>
            <a:pPr eaLnBrk="1" hangingPunct="1"/>
            <a:r>
              <a:rPr lang="en-US" smtClean="0"/>
              <a:t>For many centuries, European nations </a:t>
            </a:r>
            <a:r>
              <a:rPr lang="en-US" smtClean="0">
                <a:solidFill>
                  <a:srgbClr val="FF9933"/>
                </a:solidFill>
              </a:rPr>
              <a:t>built empires. </a:t>
            </a:r>
            <a:r>
              <a:rPr lang="en-US" smtClean="0"/>
              <a:t>Colonies supplied raw materials and provided markets for manufactured goods. As Germany </a:t>
            </a:r>
            <a:r>
              <a:rPr lang="en-US" smtClean="0">
                <a:solidFill>
                  <a:srgbClr val="FF9933"/>
                </a:solidFill>
              </a:rPr>
              <a:t>industrialized, </a:t>
            </a:r>
            <a:r>
              <a:rPr lang="en-US" smtClean="0"/>
              <a:t>she competed with other nations and colonies made her more competitive.</a:t>
            </a:r>
            <a:endParaRPr lang="en-US" smtClean="0">
              <a:solidFill>
                <a:srgbClr val="FF9933"/>
              </a:solidFill>
            </a:endParaRPr>
          </a:p>
        </p:txBody>
      </p:sp>
      <p:pic>
        <p:nvPicPr>
          <p:cNvPr id="5124" name="Picture 7" descr="IMPERIALIS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752600"/>
            <a:ext cx="4572000" cy="447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4" descr="wwi poster 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6163" y="0"/>
            <a:ext cx="45116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4" descr="wwi poster 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9813" y="0"/>
            <a:ext cx="45243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Grp="1" noChangeArrowheads="1"/>
          </p:cNvSpPr>
          <p:nvPr>
            <p:ph type="title"/>
          </p:nvPr>
        </p:nvSpPr>
        <p:spPr>
          <a:xfrm>
            <a:off x="457200" y="0"/>
            <a:ext cx="8229600" cy="1143000"/>
          </a:xfrm>
        </p:spPr>
        <p:txBody>
          <a:bodyPr/>
          <a:lstStyle/>
          <a:p>
            <a:pPr eaLnBrk="1" hangingPunct="1"/>
            <a:r>
              <a:rPr lang="en-US" b="1" smtClean="0"/>
              <a:t>Attack on Civil Liberties</a:t>
            </a:r>
          </a:p>
        </p:txBody>
      </p:sp>
      <p:sp>
        <p:nvSpPr>
          <p:cNvPr id="44035" name="Rectangle 9"/>
          <p:cNvSpPr>
            <a:spLocks noGrp="1" noChangeArrowheads="1"/>
          </p:cNvSpPr>
          <p:nvPr>
            <p:ph type="body" idx="1"/>
          </p:nvPr>
        </p:nvSpPr>
        <p:spPr>
          <a:xfrm>
            <a:off x="228600" y="1295400"/>
            <a:ext cx="5029200" cy="4876800"/>
          </a:xfrm>
        </p:spPr>
        <p:txBody>
          <a:bodyPr/>
          <a:lstStyle/>
          <a:p>
            <a:pPr eaLnBrk="1" hangingPunct="1">
              <a:lnSpc>
                <a:spcPct val="90000"/>
              </a:lnSpc>
            </a:pPr>
            <a:r>
              <a:rPr lang="en-US" sz="2400" smtClean="0"/>
              <a:t>As the war progressed, Civil Liberties were compromised.</a:t>
            </a:r>
          </a:p>
          <a:p>
            <a:pPr lvl="1" eaLnBrk="1" hangingPunct="1">
              <a:lnSpc>
                <a:spcPct val="90000"/>
              </a:lnSpc>
            </a:pPr>
            <a:r>
              <a:rPr lang="en-US" sz="2400" smtClean="0">
                <a:solidFill>
                  <a:srgbClr val="FF9933"/>
                </a:solidFill>
              </a:rPr>
              <a:t>Anti-Immigrant feelings</a:t>
            </a:r>
            <a:r>
              <a:rPr lang="en-US" sz="2400" smtClean="0"/>
              <a:t> were openly expressed especially anti-German and Austrian- Hungarian.</a:t>
            </a:r>
          </a:p>
          <a:p>
            <a:pPr lvl="1" eaLnBrk="1" hangingPunct="1">
              <a:lnSpc>
                <a:spcPct val="90000"/>
              </a:lnSpc>
            </a:pPr>
            <a:r>
              <a:rPr lang="en-US" sz="2400" smtClean="0">
                <a:solidFill>
                  <a:srgbClr val="FF9933"/>
                </a:solidFill>
              </a:rPr>
              <a:t>Espionage and Sedition Acts</a:t>
            </a:r>
            <a:r>
              <a:rPr lang="en-US" sz="2400" smtClean="0"/>
              <a:t> were passed by Congress. These acts were designed to prevent anti-war protests but went against the spirit of the First Amendment (free speech)</a:t>
            </a:r>
          </a:p>
          <a:p>
            <a:pPr lvl="1" eaLnBrk="1" hangingPunct="1">
              <a:lnSpc>
                <a:spcPct val="90000"/>
              </a:lnSpc>
            </a:pPr>
            <a:r>
              <a:rPr lang="en-US" sz="2400" smtClean="0">
                <a:solidFill>
                  <a:srgbClr val="FF9933"/>
                </a:solidFill>
              </a:rPr>
              <a:t>Socialists and labor leaders were targeted for disloyalty.</a:t>
            </a:r>
          </a:p>
          <a:p>
            <a:pPr lvl="1" eaLnBrk="1" hangingPunct="1">
              <a:lnSpc>
                <a:spcPct val="90000"/>
              </a:lnSpc>
            </a:pPr>
            <a:endParaRPr lang="en-US" sz="2400" smtClean="0"/>
          </a:p>
        </p:txBody>
      </p:sp>
      <p:pic>
        <p:nvPicPr>
          <p:cNvPr id="44036" name="Picture 6" descr="american fla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1447800"/>
            <a:ext cx="3810000" cy="331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7" name="Text Box 8"/>
          <p:cNvSpPr txBox="1">
            <a:spLocks noChangeArrowheads="1"/>
          </p:cNvSpPr>
          <p:nvPr/>
        </p:nvSpPr>
        <p:spPr bwMode="auto">
          <a:xfrm>
            <a:off x="5562600" y="4876800"/>
            <a:ext cx="28194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sz="1600" b="1" i="1"/>
              <a:t>Any anti-American sentiments were targeted during wartime</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5"/>
          <p:cNvSpPr txBox="1">
            <a:spLocks noChangeArrowheads="1"/>
          </p:cNvSpPr>
          <p:nvPr/>
        </p:nvSpPr>
        <p:spPr bwMode="auto">
          <a:xfrm>
            <a:off x="304800" y="0"/>
            <a:ext cx="838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sz="4400" b="1">
                <a:solidFill>
                  <a:schemeClr val="tx2"/>
                </a:solidFill>
              </a:rPr>
              <a:t>Wilson Fights for Peace</a:t>
            </a:r>
          </a:p>
        </p:txBody>
      </p:sp>
      <p:pic>
        <p:nvPicPr>
          <p:cNvPr id="45059" name="Picture 6" descr="wilson_3_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1524000"/>
            <a:ext cx="3175000" cy="468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0" name="Picture 13" descr="wilson_1_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914400"/>
            <a:ext cx="1695450"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1" name="Text Box 16"/>
          <p:cNvSpPr txBox="1">
            <a:spLocks noChangeArrowheads="1"/>
          </p:cNvSpPr>
          <p:nvPr/>
        </p:nvSpPr>
        <p:spPr bwMode="auto">
          <a:xfrm>
            <a:off x="5334000" y="6021388"/>
            <a:ext cx="3429000"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sz="1400" b="1" i="1"/>
              <a:t>Wilson’s 14 points in his own short hand</a:t>
            </a:r>
          </a:p>
          <a:p>
            <a:pPr eaLnBrk="1" hangingPunct="1">
              <a:spcBef>
                <a:spcPct val="50000"/>
              </a:spcBef>
            </a:pPr>
            <a:endParaRPr lang="en-US" sz="1400"/>
          </a:p>
        </p:txBody>
      </p:sp>
      <p:sp>
        <p:nvSpPr>
          <p:cNvPr id="45062" name="Rectangle 19"/>
          <p:cNvSpPr>
            <a:spLocks noGrp="1" noChangeArrowheads="1"/>
          </p:cNvSpPr>
          <p:nvPr>
            <p:ph type="body" idx="1"/>
          </p:nvPr>
        </p:nvSpPr>
        <p:spPr>
          <a:xfrm>
            <a:off x="0" y="1219200"/>
            <a:ext cx="5257800" cy="5334000"/>
          </a:xfrm>
        </p:spPr>
        <p:txBody>
          <a:bodyPr/>
          <a:lstStyle/>
          <a:p>
            <a:pPr eaLnBrk="1" hangingPunct="1"/>
            <a:r>
              <a:rPr lang="en-US" sz="2400" smtClean="0"/>
              <a:t>Despite the hero’s welcome he received in Europe, Wilson’s plan for peace would be rejected by the Allies. </a:t>
            </a:r>
            <a:r>
              <a:rPr lang="en-US" sz="2400" smtClean="0">
                <a:solidFill>
                  <a:srgbClr val="3333FF"/>
                </a:solidFill>
              </a:rPr>
              <a:t> </a:t>
            </a:r>
            <a:r>
              <a:rPr lang="en-US" sz="2400" smtClean="0"/>
              <a:t>Wilson’s plan was called the</a:t>
            </a:r>
            <a:r>
              <a:rPr lang="en-US" sz="2400" smtClean="0">
                <a:solidFill>
                  <a:srgbClr val="FF9933"/>
                </a:solidFill>
              </a:rPr>
              <a:t> “Fourteen points” </a:t>
            </a:r>
            <a:r>
              <a:rPr lang="en-US" sz="2400" smtClean="0"/>
              <a:t>and included:</a:t>
            </a:r>
          </a:p>
          <a:p>
            <a:pPr lvl="1" eaLnBrk="1" hangingPunct="1"/>
            <a:r>
              <a:rPr lang="en-US" sz="2400" smtClean="0"/>
              <a:t> No secret treaties</a:t>
            </a:r>
          </a:p>
          <a:p>
            <a:pPr lvl="1" eaLnBrk="1" hangingPunct="1"/>
            <a:r>
              <a:rPr lang="en-US" sz="2400" smtClean="0"/>
              <a:t> Freedom of the Seas</a:t>
            </a:r>
          </a:p>
          <a:p>
            <a:pPr lvl="1" eaLnBrk="1" hangingPunct="1"/>
            <a:r>
              <a:rPr lang="en-US" sz="2400" smtClean="0"/>
              <a:t> More free trade</a:t>
            </a:r>
          </a:p>
          <a:p>
            <a:pPr lvl="1" eaLnBrk="1" hangingPunct="1"/>
            <a:r>
              <a:rPr lang="en-US" sz="2400" smtClean="0"/>
              <a:t> Reduction of arms</a:t>
            </a:r>
          </a:p>
          <a:p>
            <a:pPr lvl="1" eaLnBrk="1" hangingPunct="1"/>
            <a:r>
              <a:rPr lang="en-US" sz="2400" smtClean="0"/>
              <a:t> Less colonialism</a:t>
            </a:r>
          </a:p>
          <a:p>
            <a:pPr lvl="1" eaLnBrk="1" hangingPunct="1"/>
            <a:r>
              <a:rPr lang="en-US" sz="2400" smtClean="0"/>
              <a:t>A </a:t>
            </a:r>
            <a:r>
              <a:rPr lang="en-US" sz="2400" smtClean="0">
                <a:solidFill>
                  <a:srgbClr val="FF9933"/>
                </a:solidFill>
              </a:rPr>
              <a:t>League of Nations</a:t>
            </a:r>
            <a:r>
              <a:rPr lang="en-US" sz="2400" smtClean="0"/>
              <a:t> to promote peace through collective security.</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Grp="1" noChangeArrowheads="1"/>
          </p:cNvSpPr>
          <p:nvPr>
            <p:ph type="title"/>
          </p:nvPr>
        </p:nvSpPr>
        <p:spPr>
          <a:xfrm>
            <a:off x="0" y="-76200"/>
            <a:ext cx="9144000" cy="1143000"/>
          </a:xfrm>
        </p:spPr>
        <p:txBody>
          <a:bodyPr/>
          <a:lstStyle/>
          <a:p>
            <a:pPr eaLnBrk="1" hangingPunct="1"/>
            <a:r>
              <a:rPr lang="en-US" sz="3600" b="1" smtClean="0"/>
              <a:t>Allies Reject Wilson’s Plan, Sign Treaty</a:t>
            </a:r>
          </a:p>
        </p:txBody>
      </p:sp>
      <p:sp>
        <p:nvSpPr>
          <p:cNvPr id="46083" name="Rectangle 10"/>
          <p:cNvSpPr>
            <a:spLocks noGrp="1" noChangeArrowheads="1"/>
          </p:cNvSpPr>
          <p:nvPr>
            <p:ph type="body" sz="half" idx="2"/>
          </p:nvPr>
        </p:nvSpPr>
        <p:spPr>
          <a:xfrm>
            <a:off x="3810000" y="1143000"/>
            <a:ext cx="4876800" cy="4525963"/>
          </a:xfrm>
        </p:spPr>
        <p:txBody>
          <a:bodyPr/>
          <a:lstStyle/>
          <a:p>
            <a:pPr eaLnBrk="1" hangingPunct="1">
              <a:lnSpc>
                <a:spcPct val="90000"/>
              </a:lnSpc>
            </a:pPr>
            <a:r>
              <a:rPr lang="en-US" sz="2400" smtClean="0">
                <a:solidFill>
                  <a:srgbClr val="FF9933"/>
                </a:solidFill>
              </a:rPr>
              <a:t>The Big Four leaders</a:t>
            </a:r>
            <a:r>
              <a:rPr lang="en-US" sz="2400" smtClean="0"/>
              <a:t>, Wilson (U.S.), Clemenceau (France), Lloyd George (England), and Orlando (Italy), worked out the Treaty’s details</a:t>
            </a:r>
          </a:p>
          <a:p>
            <a:pPr eaLnBrk="1" hangingPunct="1">
              <a:lnSpc>
                <a:spcPct val="90000"/>
              </a:lnSpc>
            </a:pPr>
            <a:r>
              <a:rPr lang="en-US" sz="2400" smtClean="0"/>
              <a:t>Wilson conceded on most of his 14 points in return for the establishment of the </a:t>
            </a:r>
            <a:r>
              <a:rPr lang="en-US" sz="2400" smtClean="0">
                <a:solidFill>
                  <a:srgbClr val="FF9933"/>
                </a:solidFill>
              </a:rPr>
              <a:t>League of Nations.</a:t>
            </a:r>
          </a:p>
          <a:p>
            <a:pPr eaLnBrk="1" hangingPunct="1">
              <a:lnSpc>
                <a:spcPct val="90000"/>
              </a:lnSpc>
            </a:pPr>
            <a:r>
              <a:rPr lang="en-US" sz="2400" smtClean="0"/>
              <a:t> On </a:t>
            </a:r>
            <a:r>
              <a:rPr lang="en-US" sz="2400" smtClean="0">
                <a:solidFill>
                  <a:srgbClr val="FF9933"/>
                </a:solidFill>
              </a:rPr>
              <a:t>June 28, 1919</a:t>
            </a:r>
            <a:r>
              <a:rPr lang="en-US" sz="2400" smtClean="0"/>
              <a:t>, the Big Four and the leaders of the defeated nations gathered in the </a:t>
            </a:r>
            <a:r>
              <a:rPr lang="en-US" sz="2400" smtClean="0">
                <a:solidFill>
                  <a:srgbClr val="FF9933"/>
                </a:solidFill>
              </a:rPr>
              <a:t>Hall of Mirrors at Versailles</a:t>
            </a:r>
            <a:r>
              <a:rPr lang="en-US" sz="2400" smtClean="0"/>
              <a:t> and signed the Treaty of Versailles.</a:t>
            </a:r>
          </a:p>
        </p:txBody>
      </p:sp>
      <p:pic>
        <p:nvPicPr>
          <p:cNvPr id="46084" name="Picture 7" descr="Versailles%20Hall%20of%20Mirro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066800"/>
            <a:ext cx="3276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5" name="Text Box 8"/>
          <p:cNvSpPr txBox="1">
            <a:spLocks noChangeArrowheads="1"/>
          </p:cNvSpPr>
          <p:nvPr/>
        </p:nvSpPr>
        <p:spPr bwMode="auto">
          <a:xfrm>
            <a:off x="457200" y="5486400"/>
            <a:ext cx="3200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b="1" i="1"/>
              <a:t>Hall of Mirrors</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Grp="1" noChangeArrowheads="1"/>
          </p:cNvSpPr>
          <p:nvPr>
            <p:ph type="title"/>
          </p:nvPr>
        </p:nvSpPr>
        <p:spPr>
          <a:xfrm>
            <a:off x="457200" y="76200"/>
            <a:ext cx="8229600" cy="1143000"/>
          </a:xfrm>
        </p:spPr>
        <p:txBody>
          <a:bodyPr/>
          <a:lstStyle/>
          <a:p>
            <a:pPr eaLnBrk="1" hangingPunct="1"/>
            <a:r>
              <a:rPr lang="en-US" b="1" smtClean="0"/>
              <a:t>Treaty Of Versailles</a:t>
            </a:r>
            <a:r>
              <a:rPr lang="en-US" smtClean="0"/>
              <a:t> </a:t>
            </a:r>
          </a:p>
        </p:txBody>
      </p:sp>
      <p:sp>
        <p:nvSpPr>
          <p:cNvPr id="47107" name="Rectangle 9"/>
          <p:cNvSpPr>
            <a:spLocks noGrp="1" noChangeArrowheads="1"/>
          </p:cNvSpPr>
          <p:nvPr>
            <p:ph type="body" idx="1"/>
          </p:nvPr>
        </p:nvSpPr>
        <p:spPr>
          <a:xfrm>
            <a:off x="0" y="990600"/>
            <a:ext cx="4191000" cy="4953000"/>
          </a:xfrm>
        </p:spPr>
        <p:txBody>
          <a:bodyPr/>
          <a:lstStyle/>
          <a:p>
            <a:pPr eaLnBrk="1" hangingPunct="1"/>
            <a:r>
              <a:rPr lang="en-US" sz="2400" smtClean="0"/>
              <a:t>The Treaty established nine </a:t>
            </a:r>
            <a:r>
              <a:rPr lang="en-US" sz="2400" smtClean="0">
                <a:solidFill>
                  <a:srgbClr val="FF9933"/>
                </a:solidFill>
              </a:rPr>
              <a:t>new nations</a:t>
            </a:r>
            <a:r>
              <a:rPr lang="en-US" sz="2400" smtClean="0"/>
              <a:t> including  Poland, Czechoslovakia, and Yugoslavia.</a:t>
            </a:r>
          </a:p>
          <a:p>
            <a:pPr eaLnBrk="1" hangingPunct="1"/>
            <a:r>
              <a:rPr lang="en-US" sz="2400" smtClean="0"/>
              <a:t> It </a:t>
            </a:r>
            <a:r>
              <a:rPr lang="en-US" sz="2400" smtClean="0">
                <a:solidFill>
                  <a:srgbClr val="FF9933"/>
                </a:solidFill>
              </a:rPr>
              <a:t>broke up the Austro-Hungarian Empire</a:t>
            </a:r>
            <a:r>
              <a:rPr lang="en-US" sz="2400" smtClean="0"/>
              <a:t> and the Ottoman Empire empires.</a:t>
            </a:r>
          </a:p>
          <a:p>
            <a:pPr eaLnBrk="1" hangingPunct="1"/>
            <a:r>
              <a:rPr lang="en-US" sz="2400" smtClean="0"/>
              <a:t> It barred Germany from maintaining an army, required them to give Alsace-Lorraine back to France, and forced them to pay $33 billion in </a:t>
            </a:r>
            <a:r>
              <a:rPr lang="en-US" sz="2400" smtClean="0">
                <a:solidFill>
                  <a:srgbClr val="FF9933"/>
                </a:solidFill>
              </a:rPr>
              <a:t>reparations</a:t>
            </a:r>
            <a:r>
              <a:rPr lang="en-US" sz="2400" smtClean="0">
                <a:solidFill>
                  <a:srgbClr val="3333FF"/>
                </a:solidFill>
              </a:rPr>
              <a:t> </a:t>
            </a:r>
            <a:r>
              <a:rPr lang="en-US" sz="2400" smtClean="0"/>
              <a:t>to the Allies</a:t>
            </a:r>
          </a:p>
          <a:p>
            <a:pPr eaLnBrk="1" hangingPunct="1"/>
            <a:endParaRPr lang="en-US" sz="2400" smtClean="0"/>
          </a:p>
          <a:p>
            <a:pPr eaLnBrk="1" hangingPunct="1"/>
            <a:endParaRPr lang="en-US" sz="2400" smtClean="0"/>
          </a:p>
        </p:txBody>
      </p:sp>
      <p:pic>
        <p:nvPicPr>
          <p:cNvPr id="47108" name="Picture 5" descr="versailles treaty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1295400"/>
            <a:ext cx="44196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9" name="Text Box 7"/>
          <p:cNvSpPr txBox="1">
            <a:spLocks noChangeArrowheads="1"/>
          </p:cNvSpPr>
          <p:nvPr/>
        </p:nvSpPr>
        <p:spPr bwMode="auto">
          <a:xfrm>
            <a:off x="5029200" y="5334000"/>
            <a:ext cx="3657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b="1" i="1"/>
              <a:t>The Big Four met at Versailles</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wwI"/>
          <p:cNvPicPr>
            <a:picLocks noChangeAspect="1" noChangeArrowheads="1"/>
          </p:cNvPicPr>
          <p:nvPr>
            <p:ph idx="1"/>
          </p:nvPr>
        </p:nvPicPr>
        <p:blipFill>
          <a:blip r:embed="rId2">
            <a:lum bright="70000" contrast="-70000"/>
            <a:extLst>
              <a:ext uri="{28A0092B-C50C-407E-A947-70E740481C1C}">
                <a14:useLocalDpi xmlns:a14="http://schemas.microsoft.com/office/drawing/2010/main" val="0"/>
              </a:ext>
            </a:extLst>
          </a:blip>
          <a:srcRect/>
          <a:stretch>
            <a:fillRect/>
          </a:stretch>
        </p:blipFill>
        <p:spPr>
          <a:xfrm>
            <a:off x="0" y="152400"/>
            <a:ext cx="8991600" cy="6602413"/>
          </a:xfrm>
          <a:noFill/>
        </p:spPr>
      </p:pic>
      <p:pic>
        <p:nvPicPr>
          <p:cNvPr id="48131" name="Picture 4" descr="versailles settle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6675"/>
            <a:ext cx="9144000" cy="679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Grp="1" noChangeArrowheads="1"/>
          </p:cNvSpPr>
          <p:nvPr>
            <p:ph type="title"/>
          </p:nvPr>
        </p:nvSpPr>
        <p:spPr/>
        <p:txBody>
          <a:bodyPr/>
          <a:lstStyle/>
          <a:p>
            <a:pPr eaLnBrk="1" hangingPunct="1"/>
            <a:r>
              <a:rPr lang="en-US" b="1" smtClean="0"/>
              <a:t>The Weakness of the Treaty</a:t>
            </a:r>
          </a:p>
        </p:txBody>
      </p:sp>
      <p:sp>
        <p:nvSpPr>
          <p:cNvPr id="49155" name="Rectangle 9"/>
          <p:cNvSpPr>
            <a:spLocks noGrp="1" noChangeArrowheads="1"/>
          </p:cNvSpPr>
          <p:nvPr>
            <p:ph type="body" sz="half" idx="2"/>
          </p:nvPr>
        </p:nvSpPr>
        <p:spPr>
          <a:xfrm>
            <a:off x="5105400" y="1447800"/>
            <a:ext cx="4038600" cy="4525963"/>
          </a:xfrm>
        </p:spPr>
        <p:txBody>
          <a:bodyPr/>
          <a:lstStyle/>
          <a:p>
            <a:pPr eaLnBrk="1" hangingPunct="1">
              <a:lnSpc>
                <a:spcPct val="90000"/>
              </a:lnSpc>
            </a:pPr>
            <a:r>
              <a:rPr lang="en-US" sz="2400" smtClean="0"/>
              <a:t>The harsh treatment of Germany prevented the Treaty from creating a lasting peace in Europe</a:t>
            </a:r>
          </a:p>
          <a:p>
            <a:pPr eaLnBrk="1" hangingPunct="1">
              <a:lnSpc>
                <a:spcPct val="90000"/>
              </a:lnSpc>
            </a:pPr>
            <a:r>
              <a:rPr lang="en-US" sz="2400" smtClean="0"/>
              <a:t> The Treaty </a:t>
            </a:r>
            <a:r>
              <a:rPr lang="en-US" sz="2400" smtClean="0">
                <a:solidFill>
                  <a:srgbClr val="FF9933"/>
                </a:solidFill>
              </a:rPr>
              <a:t>humiliated the Germans</a:t>
            </a:r>
            <a:r>
              <a:rPr lang="en-US" sz="2400" smtClean="0"/>
              <a:t> by forcing them to admit sole responsibility for the war (</a:t>
            </a:r>
            <a:r>
              <a:rPr lang="en-US" sz="2400" smtClean="0">
                <a:solidFill>
                  <a:srgbClr val="FF9933"/>
                </a:solidFill>
              </a:rPr>
              <a:t>War-Guilt Clause</a:t>
            </a:r>
            <a:r>
              <a:rPr lang="en-US" sz="2400" smtClean="0"/>
              <a:t>)</a:t>
            </a:r>
          </a:p>
          <a:p>
            <a:pPr eaLnBrk="1" hangingPunct="1">
              <a:lnSpc>
                <a:spcPct val="90000"/>
              </a:lnSpc>
            </a:pPr>
            <a:r>
              <a:rPr lang="en-US" sz="2400" smtClean="0"/>
              <a:t> Furthermore, Germany would never be able to pay $33 billion in reparations.</a:t>
            </a:r>
          </a:p>
        </p:txBody>
      </p:sp>
      <p:pic>
        <p:nvPicPr>
          <p:cNvPr id="49156" name="Picture 6" descr="germany8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447800"/>
            <a:ext cx="4267200" cy="391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7" name="Text Box 7"/>
          <p:cNvSpPr txBox="1">
            <a:spLocks noChangeArrowheads="1"/>
          </p:cNvSpPr>
          <p:nvPr/>
        </p:nvSpPr>
        <p:spPr bwMode="auto">
          <a:xfrm>
            <a:off x="533400" y="5410200"/>
            <a:ext cx="3810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b="1" i="1"/>
              <a:t>Germans felt the Versailles Treaty was unfair </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5"/>
          <p:cNvSpPr txBox="1">
            <a:spLocks noChangeArrowheads="1"/>
          </p:cNvSpPr>
          <p:nvPr/>
        </p:nvSpPr>
        <p:spPr bwMode="auto">
          <a:xfrm>
            <a:off x="304800" y="0"/>
            <a:ext cx="8610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sz="4400" b="1">
                <a:solidFill>
                  <a:schemeClr val="tx2"/>
                </a:solidFill>
              </a:rPr>
              <a:t>Debate Over Treaty at Home</a:t>
            </a:r>
          </a:p>
        </p:txBody>
      </p:sp>
      <p:pic>
        <p:nvPicPr>
          <p:cNvPr id="50179" name="Picture 6" descr="flags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1187450"/>
            <a:ext cx="3330575" cy="438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0" name="Text Box 9"/>
          <p:cNvSpPr txBox="1">
            <a:spLocks noChangeArrowheads="1"/>
          </p:cNvSpPr>
          <p:nvPr/>
        </p:nvSpPr>
        <p:spPr bwMode="auto">
          <a:xfrm>
            <a:off x="5105400" y="5607050"/>
            <a:ext cx="3733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1600" b="1" i="1"/>
              <a:t>The U.S. never did join the league</a:t>
            </a:r>
          </a:p>
        </p:txBody>
      </p:sp>
      <p:sp>
        <p:nvSpPr>
          <p:cNvPr id="50181" name="Rectangle 12"/>
          <p:cNvSpPr>
            <a:spLocks noGrp="1" noChangeArrowheads="1"/>
          </p:cNvSpPr>
          <p:nvPr>
            <p:ph type="body" idx="1"/>
          </p:nvPr>
        </p:nvSpPr>
        <p:spPr>
          <a:xfrm>
            <a:off x="228600" y="1219200"/>
            <a:ext cx="4648200" cy="5257800"/>
          </a:xfrm>
        </p:spPr>
        <p:txBody>
          <a:bodyPr/>
          <a:lstStyle/>
          <a:p>
            <a:pPr eaLnBrk="1" hangingPunct="1"/>
            <a:r>
              <a:rPr lang="en-US" sz="2400" smtClean="0"/>
              <a:t>In the United States, the Treaty was hotly debated especially the </a:t>
            </a:r>
            <a:r>
              <a:rPr lang="en-US" sz="2400" smtClean="0">
                <a:solidFill>
                  <a:srgbClr val="FF9933"/>
                </a:solidFill>
              </a:rPr>
              <a:t>League of Nations. </a:t>
            </a:r>
            <a:r>
              <a:rPr lang="en-US" sz="2400" smtClean="0"/>
              <a:t> Conservative senators, headed by </a:t>
            </a:r>
            <a:r>
              <a:rPr lang="en-US" sz="2400" smtClean="0">
                <a:solidFill>
                  <a:srgbClr val="FF9933"/>
                </a:solidFill>
              </a:rPr>
              <a:t>Henry Cabot Lodge</a:t>
            </a:r>
            <a:r>
              <a:rPr lang="en-US" sz="2400" smtClean="0"/>
              <a:t>, were suspicious of the Leagues’ joint economic and military commitments.  Many wanted the U.S. Congress to maintain the right to declare war itself. Ultimately, </a:t>
            </a:r>
            <a:r>
              <a:rPr lang="en-US" sz="2400" smtClean="0">
                <a:solidFill>
                  <a:srgbClr val="FF9933"/>
                </a:solidFill>
              </a:rPr>
              <a:t>Congress rejected U.S. involvement</a:t>
            </a:r>
            <a:r>
              <a:rPr lang="en-US" sz="2400" smtClean="0"/>
              <a:t> in the very League the U.S. President had created</a:t>
            </a:r>
          </a:p>
          <a:p>
            <a:pPr eaLnBrk="1" hangingPunct="1"/>
            <a:endParaRPr lang="en-US" sz="2400"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title"/>
          </p:nvPr>
        </p:nvSpPr>
        <p:spPr>
          <a:xfrm>
            <a:off x="457200" y="0"/>
            <a:ext cx="8229600" cy="1143000"/>
          </a:xfrm>
        </p:spPr>
        <p:txBody>
          <a:bodyPr/>
          <a:lstStyle/>
          <a:p>
            <a:pPr eaLnBrk="1" hangingPunct="1"/>
            <a:r>
              <a:rPr lang="en-US" b="1" smtClean="0"/>
              <a:t>The Legacy of the War</a:t>
            </a:r>
          </a:p>
        </p:txBody>
      </p:sp>
      <p:sp>
        <p:nvSpPr>
          <p:cNvPr id="51203" name="Rectangle 9"/>
          <p:cNvSpPr>
            <a:spLocks noGrp="1" noChangeArrowheads="1"/>
          </p:cNvSpPr>
          <p:nvPr>
            <p:ph type="body" idx="1"/>
          </p:nvPr>
        </p:nvSpPr>
        <p:spPr>
          <a:xfrm>
            <a:off x="2971800" y="1219200"/>
            <a:ext cx="6019800" cy="5105400"/>
          </a:xfrm>
        </p:spPr>
        <p:txBody>
          <a:bodyPr/>
          <a:lstStyle/>
          <a:p>
            <a:pPr eaLnBrk="1" hangingPunct="1"/>
            <a:r>
              <a:rPr lang="en-US" sz="2400" smtClean="0"/>
              <a:t>At home, the war </a:t>
            </a:r>
            <a:r>
              <a:rPr lang="en-US" sz="2400" smtClean="0">
                <a:solidFill>
                  <a:srgbClr val="FF9933"/>
                </a:solidFill>
              </a:rPr>
              <a:t>strengthened both the military and the power of the government.</a:t>
            </a:r>
          </a:p>
          <a:p>
            <a:pPr eaLnBrk="1" hangingPunct="1"/>
            <a:r>
              <a:rPr lang="en-US" sz="2400" smtClean="0"/>
              <a:t>The propaganda campaign provoked </a:t>
            </a:r>
            <a:r>
              <a:rPr lang="en-US" sz="2400" smtClean="0">
                <a:solidFill>
                  <a:srgbClr val="FF9933"/>
                </a:solidFill>
              </a:rPr>
              <a:t>powerful fears</a:t>
            </a:r>
            <a:r>
              <a:rPr lang="en-US" sz="2400" smtClean="0"/>
              <a:t> in society.</a:t>
            </a:r>
          </a:p>
          <a:p>
            <a:pPr eaLnBrk="1" hangingPunct="1"/>
            <a:r>
              <a:rPr lang="en-US" sz="2400" smtClean="0"/>
              <a:t>For many countries the war created </a:t>
            </a:r>
            <a:r>
              <a:rPr lang="en-US" sz="2400" smtClean="0">
                <a:solidFill>
                  <a:srgbClr val="FF9933"/>
                </a:solidFill>
              </a:rPr>
              <a:t>political instability and violence</a:t>
            </a:r>
            <a:r>
              <a:rPr lang="en-US" sz="2400" smtClean="0"/>
              <a:t> that lasted for years</a:t>
            </a:r>
          </a:p>
          <a:p>
            <a:pPr eaLnBrk="1" hangingPunct="1"/>
            <a:r>
              <a:rPr lang="en-US" sz="2400" smtClean="0">
                <a:solidFill>
                  <a:srgbClr val="FF9933"/>
                </a:solidFill>
              </a:rPr>
              <a:t>Russia</a:t>
            </a:r>
            <a:r>
              <a:rPr lang="en-US" sz="2400" smtClean="0">
                <a:solidFill>
                  <a:srgbClr val="3333FF"/>
                </a:solidFill>
              </a:rPr>
              <a:t> </a:t>
            </a:r>
            <a:r>
              <a:rPr lang="en-US" sz="2400" smtClean="0"/>
              <a:t>established the first</a:t>
            </a:r>
            <a:r>
              <a:rPr lang="en-US" sz="2400" smtClean="0">
                <a:solidFill>
                  <a:srgbClr val="3333FF"/>
                </a:solidFill>
              </a:rPr>
              <a:t> </a:t>
            </a:r>
            <a:r>
              <a:rPr lang="en-US" sz="2400" smtClean="0">
                <a:solidFill>
                  <a:srgbClr val="FF9933"/>
                </a:solidFill>
              </a:rPr>
              <a:t>Communist</a:t>
            </a:r>
            <a:r>
              <a:rPr lang="en-US" sz="2400" smtClean="0"/>
              <a:t> state during the war</a:t>
            </a:r>
          </a:p>
          <a:p>
            <a:pPr eaLnBrk="1" hangingPunct="1"/>
            <a:r>
              <a:rPr lang="en-US" sz="2400" smtClean="0"/>
              <a:t> Americans called World War I, </a:t>
            </a:r>
            <a:r>
              <a:rPr lang="en-US" sz="2400" smtClean="0">
                <a:solidFill>
                  <a:srgbClr val="FF9933"/>
                </a:solidFill>
              </a:rPr>
              <a:t>“The War to end all Wars”</a:t>
            </a:r>
            <a:r>
              <a:rPr lang="en-US" sz="2400" smtClean="0"/>
              <a:t> --- however unresolved issues would eventually drag the U.S. into an even deadlier conflict.</a:t>
            </a:r>
          </a:p>
        </p:txBody>
      </p:sp>
      <p:pic>
        <p:nvPicPr>
          <p:cNvPr id="51204" name="Picture 5" descr="soldiers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143000"/>
            <a:ext cx="2590800"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5" name="Text Box 7"/>
          <p:cNvSpPr txBox="1">
            <a:spLocks noChangeArrowheads="1"/>
          </p:cNvSpPr>
          <p:nvPr/>
        </p:nvSpPr>
        <p:spPr bwMode="auto">
          <a:xfrm>
            <a:off x="152400" y="3733800"/>
            <a:ext cx="28194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sz="1600" b="1" i="1"/>
              <a:t>22 million dead, more than half civilians. An additional 20 million wounded.</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4"/>
          <p:cNvSpPr>
            <a:spLocks noChangeArrowheads="1"/>
          </p:cNvSpPr>
          <p:nvPr/>
        </p:nvSpPr>
        <p:spPr bwMode="auto">
          <a:xfrm>
            <a:off x="228600" y="304800"/>
            <a:ext cx="8686800" cy="62484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nvGrpSpPr>
          <p:cNvPr id="6147" name="Group 5"/>
          <p:cNvGrpSpPr>
            <a:grpSpLocks/>
          </p:cNvGrpSpPr>
          <p:nvPr/>
        </p:nvGrpSpPr>
        <p:grpSpPr bwMode="auto">
          <a:xfrm>
            <a:off x="533400" y="1066800"/>
            <a:ext cx="8610600" cy="4267200"/>
            <a:chOff x="-890" y="0"/>
            <a:chExt cx="3794" cy="1739"/>
          </a:xfrm>
        </p:grpSpPr>
        <p:pic>
          <p:nvPicPr>
            <p:cNvPr id="6149" name="Picture 7" descr="1914wrl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0" y="29"/>
              <a:ext cx="3600" cy="1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Rectangle 12"/>
            <p:cNvSpPr>
              <a:spLocks noChangeArrowheads="1"/>
            </p:cNvSpPr>
            <p:nvPr/>
          </p:nvSpPr>
          <p:spPr bwMode="auto">
            <a:xfrm>
              <a:off x="0" y="0"/>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151" name="Freeform 11">
              <a:hlinkClick r:id="rId3" action="ppaction://hlinkfile"/>
            </p:cNvPr>
            <p:cNvSpPr>
              <a:spLocks/>
            </p:cNvSpPr>
            <p:nvPr/>
          </p:nvSpPr>
          <p:spPr bwMode="auto">
            <a:xfrm>
              <a:off x="2298" y="324"/>
              <a:ext cx="606" cy="402"/>
            </a:xfrm>
            <a:custGeom>
              <a:avLst/>
              <a:gdLst>
                <a:gd name="T0" fmla="*/ 0 w 606"/>
                <a:gd name="T1" fmla="*/ 192 h 402"/>
                <a:gd name="T2" fmla="*/ 120 w 606"/>
                <a:gd name="T3" fmla="*/ 288 h 402"/>
                <a:gd name="T4" fmla="*/ 282 w 606"/>
                <a:gd name="T5" fmla="*/ 324 h 402"/>
                <a:gd name="T6" fmla="*/ 330 w 606"/>
                <a:gd name="T7" fmla="*/ 396 h 402"/>
                <a:gd name="T8" fmla="*/ 438 w 606"/>
                <a:gd name="T9" fmla="*/ 402 h 402"/>
                <a:gd name="T10" fmla="*/ 546 w 606"/>
                <a:gd name="T11" fmla="*/ 366 h 402"/>
                <a:gd name="T12" fmla="*/ 606 w 606"/>
                <a:gd name="T13" fmla="*/ 216 h 402"/>
                <a:gd name="T14" fmla="*/ 570 w 606"/>
                <a:gd name="T15" fmla="*/ 60 h 402"/>
                <a:gd name="T16" fmla="*/ 414 w 606"/>
                <a:gd name="T17" fmla="*/ 0 h 402"/>
                <a:gd name="T18" fmla="*/ 108 w 606"/>
                <a:gd name="T19" fmla="*/ 24 h 402"/>
                <a:gd name="T20" fmla="*/ 0 w 606"/>
                <a:gd name="T21" fmla="*/ 192 h 40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06"/>
                <a:gd name="T34" fmla="*/ 0 h 402"/>
                <a:gd name="T35" fmla="*/ 606 w 606"/>
                <a:gd name="T36" fmla="*/ 402 h 40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06" h="402">
                  <a:moveTo>
                    <a:pt x="0" y="192"/>
                  </a:moveTo>
                  <a:lnTo>
                    <a:pt x="120" y="288"/>
                  </a:lnTo>
                  <a:lnTo>
                    <a:pt x="282" y="324"/>
                  </a:lnTo>
                  <a:lnTo>
                    <a:pt x="330" y="396"/>
                  </a:lnTo>
                  <a:lnTo>
                    <a:pt x="438" y="402"/>
                  </a:lnTo>
                  <a:lnTo>
                    <a:pt x="546" y="366"/>
                  </a:lnTo>
                  <a:lnTo>
                    <a:pt x="606" y="216"/>
                  </a:lnTo>
                  <a:lnTo>
                    <a:pt x="570" y="60"/>
                  </a:lnTo>
                  <a:lnTo>
                    <a:pt x="414" y="0"/>
                  </a:lnTo>
                  <a:lnTo>
                    <a:pt x="108" y="24"/>
                  </a:lnTo>
                  <a:lnTo>
                    <a:pt x="0" y="19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52" name="Rectangle 10">
              <a:hlinkClick r:id="rId4" action="ppaction://hlinkfile"/>
            </p:cNvPr>
            <p:cNvSpPr>
              <a:spLocks noChangeArrowheads="1"/>
            </p:cNvSpPr>
            <p:nvPr/>
          </p:nvSpPr>
          <p:spPr bwMode="auto">
            <a:xfrm>
              <a:off x="1398" y="204"/>
              <a:ext cx="528"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153" name="Freeform 9">
              <a:hlinkClick r:id="rId5" action="ppaction://hlinkfile"/>
            </p:cNvPr>
            <p:cNvSpPr>
              <a:spLocks/>
            </p:cNvSpPr>
            <p:nvPr/>
          </p:nvSpPr>
          <p:spPr bwMode="auto">
            <a:xfrm>
              <a:off x="216" y="342"/>
              <a:ext cx="480" cy="336"/>
            </a:xfrm>
            <a:custGeom>
              <a:avLst/>
              <a:gdLst>
                <a:gd name="T0" fmla="*/ 696 w 480"/>
                <a:gd name="T1" fmla="*/ 42 h 336"/>
                <a:gd name="T2" fmla="*/ 42 w 480"/>
                <a:gd name="T3" fmla="*/ 0 h 336"/>
                <a:gd name="T4" fmla="*/ 0 w 480"/>
                <a:gd name="T5" fmla="*/ 222 h 336"/>
                <a:gd name="T6" fmla="*/ 264 w 480"/>
                <a:gd name="T7" fmla="*/ 336 h 336"/>
                <a:gd name="T8" fmla="*/ 480 w 480"/>
                <a:gd name="T9" fmla="*/ 330 h 336"/>
                <a:gd name="T10" fmla="*/ 696 w 480"/>
                <a:gd name="T11" fmla="*/ 42 h 336"/>
                <a:gd name="T12" fmla="*/ 0 60000 65536"/>
                <a:gd name="T13" fmla="*/ 0 60000 65536"/>
                <a:gd name="T14" fmla="*/ 0 60000 65536"/>
                <a:gd name="T15" fmla="*/ 0 60000 65536"/>
                <a:gd name="T16" fmla="*/ 0 60000 65536"/>
                <a:gd name="T17" fmla="*/ 0 60000 65536"/>
                <a:gd name="T18" fmla="*/ 0 w 480"/>
                <a:gd name="T19" fmla="*/ 0 h 336"/>
                <a:gd name="T20" fmla="*/ 480 w 480"/>
                <a:gd name="T21" fmla="*/ 336 h 336"/>
              </a:gdLst>
              <a:ahLst/>
              <a:cxnLst>
                <a:cxn ang="T12">
                  <a:pos x="T0" y="T1"/>
                </a:cxn>
                <a:cxn ang="T13">
                  <a:pos x="T2" y="T3"/>
                </a:cxn>
                <a:cxn ang="T14">
                  <a:pos x="T4" y="T5"/>
                </a:cxn>
                <a:cxn ang="T15">
                  <a:pos x="T6" y="T7"/>
                </a:cxn>
                <a:cxn ang="T16">
                  <a:pos x="T8" y="T9"/>
                </a:cxn>
                <a:cxn ang="T17">
                  <a:pos x="T10" y="T11"/>
                </a:cxn>
              </a:cxnLst>
              <a:rect l="T18" t="T19" r="T20" b="T21"/>
              <a:pathLst>
                <a:path w="480" h="336">
                  <a:moveTo>
                    <a:pt x="696" y="42"/>
                  </a:moveTo>
                  <a:lnTo>
                    <a:pt x="42" y="0"/>
                  </a:lnTo>
                  <a:lnTo>
                    <a:pt x="0" y="222"/>
                  </a:lnTo>
                  <a:lnTo>
                    <a:pt x="264" y="336"/>
                  </a:lnTo>
                  <a:lnTo>
                    <a:pt x="480" y="330"/>
                  </a:lnTo>
                  <a:lnTo>
                    <a:pt x="696" y="4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54" name="Freeform 8">
              <a:hlinkClick r:id="rId6" action="ppaction://hlinkfile"/>
            </p:cNvPr>
            <p:cNvSpPr>
              <a:spLocks/>
            </p:cNvSpPr>
            <p:nvPr/>
          </p:nvSpPr>
          <p:spPr bwMode="auto">
            <a:xfrm>
              <a:off x="1314" y="528"/>
              <a:ext cx="750" cy="918"/>
            </a:xfrm>
            <a:custGeom>
              <a:avLst/>
              <a:gdLst>
                <a:gd name="T0" fmla="*/ 120 w 750"/>
                <a:gd name="T1" fmla="*/ 6 h 918"/>
                <a:gd name="T2" fmla="*/ 324 w 750"/>
                <a:gd name="T3" fmla="*/ 0 h 918"/>
                <a:gd name="T4" fmla="*/ 564 w 750"/>
                <a:gd name="T5" fmla="*/ 84 h 918"/>
                <a:gd name="T6" fmla="*/ 750 w 750"/>
                <a:gd name="T7" fmla="*/ 360 h 918"/>
                <a:gd name="T8" fmla="*/ 750 w 750"/>
                <a:gd name="T9" fmla="*/ 732 h 918"/>
                <a:gd name="T10" fmla="*/ 420 w 750"/>
                <a:gd name="T11" fmla="*/ 918 h 918"/>
                <a:gd name="T12" fmla="*/ 0 w 750"/>
                <a:gd name="T13" fmla="*/ 264 h 918"/>
                <a:gd name="T14" fmla="*/ 120 w 750"/>
                <a:gd name="T15" fmla="*/ 6 h 918"/>
                <a:gd name="T16" fmla="*/ 0 60000 65536"/>
                <a:gd name="T17" fmla="*/ 0 60000 65536"/>
                <a:gd name="T18" fmla="*/ 0 60000 65536"/>
                <a:gd name="T19" fmla="*/ 0 60000 65536"/>
                <a:gd name="T20" fmla="*/ 0 60000 65536"/>
                <a:gd name="T21" fmla="*/ 0 60000 65536"/>
                <a:gd name="T22" fmla="*/ 0 60000 65536"/>
                <a:gd name="T23" fmla="*/ 0 60000 65536"/>
                <a:gd name="T24" fmla="*/ 0 w 750"/>
                <a:gd name="T25" fmla="*/ 0 h 918"/>
                <a:gd name="T26" fmla="*/ 750 w 750"/>
                <a:gd name="T27" fmla="*/ 918 h 9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50" h="918">
                  <a:moveTo>
                    <a:pt x="120" y="6"/>
                  </a:moveTo>
                  <a:lnTo>
                    <a:pt x="324" y="0"/>
                  </a:lnTo>
                  <a:lnTo>
                    <a:pt x="564" y="84"/>
                  </a:lnTo>
                  <a:lnTo>
                    <a:pt x="750" y="360"/>
                  </a:lnTo>
                  <a:lnTo>
                    <a:pt x="750" y="732"/>
                  </a:lnTo>
                  <a:lnTo>
                    <a:pt x="420" y="918"/>
                  </a:lnTo>
                  <a:lnTo>
                    <a:pt x="0" y="264"/>
                  </a:lnTo>
                  <a:lnTo>
                    <a:pt x="120" y="6"/>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pic>
        <p:nvPicPr>
          <p:cNvPr id="6148" name="Picture 13" descr="emp-sca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 y="5486400"/>
            <a:ext cx="8382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title"/>
          </p:nvPr>
        </p:nvSpPr>
        <p:spPr/>
        <p:txBody>
          <a:bodyPr/>
          <a:lstStyle/>
          <a:p>
            <a:pPr eaLnBrk="1" hangingPunct="1"/>
            <a:r>
              <a:rPr lang="en-US" sz="4800" b="1" smtClean="0"/>
              <a:t>Militarism</a:t>
            </a:r>
          </a:p>
        </p:txBody>
      </p:sp>
      <p:sp>
        <p:nvSpPr>
          <p:cNvPr id="7171" name="Rectangle 13"/>
          <p:cNvSpPr>
            <a:spLocks noGrp="1" noChangeArrowheads="1"/>
          </p:cNvSpPr>
          <p:nvPr>
            <p:ph type="body" idx="1"/>
          </p:nvPr>
        </p:nvSpPr>
        <p:spPr>
          <a:xfrm>
            <a:off x="3505200" y="1600200"/>
            <a:ext cx="5181600" cy="4525963"/>
          </a:xfrm>
        </p:spPr>
        <p:txBody>
          <a:bodyPr/>
          <a:lstStyle/>
          <a:p>
            <a:pPr eaLnBrk="1" hangingPunct="1"/>
            <a:r>
              <a:rPr lang="en-US" sz="2400" smtClean="0"/>
              <a:t>Empires had to be defended and European nations </a:t>
            </a:r>
            <a:r>
              <a:rPr lang="en-US" sz="2400" smtClean="0">
                <a:solidFill>
                  <a:srgbClr val="FF9933"/>
                </a:solidFill>
              </a:rPr>
              <a:t>increased military spending</a:t>
            </a:r>
            <a:r>
              <a:rPr lang="en-US" sz="2400" smtClean="0"/>
              <a:t> enormously in the late 19th and early 20th century.</a:t>
            </a:r>
          </a:p>
          <a:p>
            <a:pPr eaLnBrk="1" hangingPunct="1"/>
            <a:r>
              <a:rPr lang="en-US" sz="2400" smtClean="0"/>
              <a:t> By 1890 the strongest nation militarily in Europe was Germany</a:t>
            </a:r>
          </a:p>
          <a:p>
            <a:pPr eaLnBrk="1" hangingPunct="1"/>
            <a:r>
              <a:rPr lang="en-US" sz="2400" smtClean="0">
                <a:solidFill>
                  <a:srgbClr val="3333FF"/>
                </a:solidFill>
              </a:rPr>
              <a:t> </a:t>
            </a:r>
            <a:r>
              <a:rPr lang="en-US" sz="2400" smtClean="0">
                <a:solidFill>
                  <a:srgbClr val="FF9933"/>
                </a:solidFill>
              </a:rPr>
              <a:t>Germany had a strong army</a:t>
            </a:r>
            <a:r>
              <a:rPr lang="en-US" sz="2400" smtClean="0"/>
              <a:t> and built up a navy to rival England’s fleet.</a:t>
            </a:r>
          </a:p>
          <a:p>
            <a:pPr eaLnBrk="1" hangingPunct="1"/>
            <a:r>
              <a:rPr lang="en-US" sz="2400" smtClean="0"/>
              <a:t>France, Italy, Japan and the United States quickly joined in the </a:t>
            </a:r>
            <a:r>
              <a:rPr lang="en-US" sz="2400" smtClean="0">
                <a:solidFill>
                  <a:srgbClr val="FF9933"/>
                </a:solidFill>
              </a:rPr>
              <a:t>naval buildup.</a:t>
            </a:r>
          </a:p>
        </p:txBody>
      </p:sp>
      <p:sp>
        <p:nvSpPr>
          <p:cNvPr id="7172" name="Text Box 9"/>
          <p:cNvSpPr txBox="1">
            <a:spLocks noChangeArrowheads="1"/>
          </p:cNvSpPr>
          <p:nvPr/>
        </p:nvSpPr>
        <p:spPr bwMode="auto">
          <a:xfrm>
            <a:off x="990600" y="5562600"/>
            <a:ext cx="3505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endParaRPr lang="en-US" b="1" i="1"/>
          </a:p>
        </p:txBody>
      </p:sp>
      <p:pic>
        <p:nvPicPr>
          <p:cNvPr id="7173" name="Picture 10" descr="WW1 8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676400"/>
            <a:ext cx="2854325"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battleships2"/>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762000" y="654050"/>
            <a:ext cx="7620000" cy="4908550"/>
          </a:xfrm>
          <a:noFill/>
        </p:spPr>
      </p:pic>
      <p:sp>
        <p:nvSpPr>
          <p:cNvPr id="8195" name="Text Box 7"/>
          <p:cNvSpPr txBox="1">
            <a:spLocks noChangeArrowheads="1"/>
          </p:cNvSpPr>
          <p:nvPr/>
        </p:nvSpPr>
        <p:spPr bwMode="auto">
          <a:xfrm>
            <a:off x="1524000" y="5638800"/>
            <a:ext cx="609600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a:t>Battleships were being stockpiled by European nations, Japan, and America in the late 19</a:t>
            </a:r>
            <a:r>
              <a:rPr lang="en-US" baseline="30000"/>
              <a:t>th</a:t>
            </a:r>
            <a:r>
              <a:rPr lang="en-US"/>
              <a:t> and early 20</a:t>
            </a:r>
            <a:r>
              <a:rPr lang="en-US" baseline="30000"/>
              <a:t>th</a:t>
            </a:r>
            <a:r>
              <a:rPr lang="en-US"/>
              <a:t> century</a:t>
            </a:r>
          </a:p>
          <a:p>
            <a:pPr eaLnBrk="1" hangingPunct="1">
              <a:spcBef>
                <a:spcPct val="50000"/>
              </a:spcBef>
            </a:pP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title"/>
          </p:nvPr>
        </p:nvSpPr>
        <p:spPr/>
        <p:txBody>
          <a:bodyPr/>
          <a:lstStyle/>
          <a:p>
            <a:pPr eaLnBrk="1" hangingPunct="1"/>
            <a:r>
              <a:rPr lang="en-US" sz="4800" b="1" smtClean="0"/>
              <a:t>Alliance System</a:t>
            </a:r>
          </a:p>
        </p:txBody>
      </p:sp>
      <p:sp>
        <p:nvSpPr>
          <p:cNvPr id="9219" name="Rectangle 11"/>
          <p:cNvSpPr>
            <a:spLocks noGrp="1" noChangeArrowheads="1"/>
          </p:cNvSpPr>
          <p:nvPr>
            <p:ph type="body" idx="1"/>
          </p:nvPr>
        </p:nvSpPr>
        <p:spPr>
          <a:xfrm>
            <a:off x="4343400" y="1600200"/>
            <a:ext cx="4343400" cy="4876800"/>
          </a:xfrm>
        </p:spPr>
        <p:txBody>
          <a:bodyPr/>
          <a:lstStyle/>
          <a:p>
            <a:pPr eaLnBrk="1" hangingPunct="1"/>
            <a:r>
              <a:rPr lang="en-US" sz="2400" smtClean="0"/>
              <a:t>By 1907 there were two major defense alliances in Europe</a:t>
            </a:r>
          </a:p>
          <a:p>
            <a:pPr eaLnBrk="1" hangingPunct="1"/>
            <a:r>
              <a:rPr lang="en-US" sz="2400" smtClean="0"/>
              <a:t> The </a:t>
            </a:r>
            <a:r>
              <a:rPr lang="en-US" sz="2400" smtClean="0">
                <a:solidFill>
                  <a:srgbClr val="FF9933"/>
                </a:solidFill>
              </a:rPr>
              <a:t>Triple Entente</a:t>
            </a:r>
            <a:r>
              <a:rPr lang="en-US" sz="2400" smtClean="0"/>
              <a:t>, later known as the </a:t>
            </a:r>
            <a:r>
              <a:rPr lang="en-US" sz="2400" smtClean="0">
                <a:solidFill>
                  <a:srgbClr val="FF9933"/>
                </a:solidFill>
              </a:rPr>
              <a:t>Allies</a:t>
            </a:r>
            <a:r>
              <a:rPr lang="en-US" sz="2400" smtClean="0"/>
              <a:t>, consisted of France, Britain, and Russia</a:t>
            </a:r>
          </a:p>
          <a:p>
            <a:pPr eaLnBrk="1" hangingPunct="1"/>
            <a:r>
              <a:rPr lang="en-US" sz="2400" smtClean="0"/>
              <a:t>The </a:t>
            </a:r>
            <a:r>
              <a:rPr lang="en-US" sz="2400" smtClean="0">
                <a:solidFill>
                  <a:srgbClr val="FF9933"/>
                </a:solidFill>
              </a:rPr>
              <a:t>Triple Alliance</a:t>
            </a:r>
            <a:r>
              <a:rPr lang="en-US" sz="2400" smtClean="0"/>
              <a:t>, later known as the </a:t>
            </a:r>
            <a:r>
              <a:rPr lang="en-US" sz="2400" smtClean="0">
                <a:solidFill>
                  <a:srgbClr val="FF9933"/>
                </a:solidFill>
              </a:rPr>
              <a:t>Central Powers</a:t>
            </a:r>
            <a:r>
              <a:rPr lang="en-US" sz="2400" smtClean="0"/>
              <a:t>, consisted of Germany, Austria-Hungary, and Italy (Soon joined by the Ottoman Empire</a:t>
            </a:r>
          </a:p>
        </p:txBody>
      </p:sp>
      <p:grpSp>
        <p:nvGrpSpPr>
          <p:cNvPr id="9220" name="Group 12"/>
          <p:cNvGrpSpPr>
            <a:grpSpLocks/>
          </p:cNvGrpSpPr>
          <p:nvPr/>
        </p:nvGrpSpPr>
        <p:grpSpPr bwMode="auto">
          <a:xfrm>
            <a:off x="228600" y="1600200"/>
            <a:ext cx="4038600" cy="3533775"/>
            <a:chOff x="96" y="1296"/>
            <a:chExt cx="2544" cy="2226"/>
          </a:xfrm>
        </p:grpSpPr>
        <p:pic>
          <p:nvPicPr>
            <p:cNvPr id="9221" name="Picture 6" descr="alli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 y="1296"/>
              <a:ext cx="2544" cy="2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Text Box 7"/>
            <p:cNvSpPr txBox="1">
              <a:spLocks noChangeArrowheads="1"/>
            </p:cNvSpPr>
            <p:nvPr/>
          </p:nvSpPr>
          <p:spPr bwMode="auto">
            <a:xfrm>
              <a:off x="192" y="3216"/>
              <a:ext cx="67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1600" b="1">
                  <a:solidFill>
                    <a:schemeClr val="bg1"/>
                  </a:solidFill>
                </a:rPr>
                <a:t>FRANCE</a:t>
              </a:r>
            </a:p>
          </p:txBody>
        </p:sp>
        <p:sp>
          <p:nvSpPr>
            <p:cNvPr id="9223" name="Text Box 8"/>
            <p:cNvSpPr txBox="1">
              <a:spLocks noChangeArrowheads="1"/>
            </p:cNvSpPr>
            <p:nvPr/>
          </p:nvSpPr>
          <p:spPr bwMode="auto">
            <a:xfrm>
              <a:off x="1008" y="3216"/>
              <a:ext cx="81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1600" b="1">
                  <a:solidFill>
                    <a:schemeClr val="bg1"/>
                  </a:solidFill>
                </a:rPr>
                <a:t>BRITAIN</a:t>
              </a:r>
            </a:p>
          </p:txBody>
        </p:sp>
        <p:sp>
          <p:nvSpPr>
            <p:cNvPr id="9224" name="Text Box 9"/>
            <p:cNvSpPr txBox="1">
              <a:spLocks noChangeArrowheads="1"/>
            </p:cNvSpPr>
            <p:nvPr/>
          </p:nvSpPr>
          <p:spPr bwMode="auto">
            <a:xfrm>
              <a:off x="1872" y="3216"/>
              <a:ext cx="67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1600" b="1">
                  <a:solidFill>
                    <a:schemeClr val="bg1"/>
                  </a:solidFill>
                </a:rPr>
                <a:t>RUSSIA</a:t>
              </a:r>
            </a:p>
          </p:txBody>
        </p:sp>
        <p:sp>
          <p:nvSpPr>
            <p:cNvPr id="9225" name="Text Box 10"/>
            <p:cNvSpPr txBox="1">
              <a:spLocks noChangeArrowheads="1"/>
            </p:cNvSpPr>
            <p:nvPr/>
          </p:nvSpPr>
          <p:spPr bwMode="auto">
            <a:xfrm>
              <a:off x="624" y="1392"/>
              <a:ext cx="158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b="1">
                  <a:solidFill>
                    <a:schemeClr val="bg1"/>
                  </a:solidFill>
                </a:rPr>
                <a:t>TRIPLE ENTENTE</a:t>
              </a:r>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descr="allianc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14400"/>
            <a:ext cx="9144000" cy="516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3510</TotalTime>
  <Words>2330</Words>
  <Application>Microsoft Office PowerPoint</Application>
  <PresentationFormat>On-screen Show (4:3)</PresentationFormat>
  <Paragraphs>157</Paragraphs>
  <Slides>49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49</vt:i4>
      </vt:variant>
    </vt:vector>
  </HeadingPairs>
  <TitlesOfParts>
    <vt:vector size="54" baseType="lpstr">
      <vt:lpstr>Arial</vt:lpstr>
      <vt:lpstr>Wingdings</vt:lpstr>
      <vt:lpstr>Calibri</vt:lpstr>
      <vt:lpstr>Comic Sans MS</vt:lpstr>
      <vt:lpstr>Default Design</vt:lpstr>
      <vt:lpstr>The First World War</vt:lpstr>
      <vt:lpstr>Causes of the War</vt:lpstr>
      <vt:lpstr>Nationalism</vt:lpstr>
      <vt:lpstr>Imperialism</vt:lpstr>
      <vt:lpstr>PowerPoint Presentation</vt:lpstr>
      <vt:lpstr>Militarism</vt:lpstr>
      <vt:lpstr>PowerPoint Presentation</vt:lpstr>
      <vt:lpstr>Alliance System</vt:lpstr>
      <vt:lpstr>PowerPoint Presentation</vt:lpstr>
      <vt:lpstr>The Spark: An Assassination</vt:lpstr>
      <vt:lpstr>The Fighting Begins</vt:lpstr>
      <vt:lpstr>The War Becomes A Stalemate</vt:lpstr>
      <vt:lpstr>PowerPoint Presentation</vt:lpstr>
      <vt:lpstr>First Battle of The Somme</vt:lpstr>
      <vt:lpstr>Americans Question Neutrality</vt:lpstr>
      <vt:lpstr>The War Hits Home</vt:lpstr>
      <vt:lpstr>The Lusitania Disaster</vt:lpstr>
      <vt:lpstr>PowerPoint Presentation</vt:lpstr>
      <vt:lpstr>1916 Election </vt:lpstr>
      <vt:lpstr>America Edges Closer To War</vt:lpstr>
      <vt:lpstr>PowerPoint Presentation</vt:lpstr>
      <vt:lpstr>America Declares War</vt:lpstr>
      <vt:lpstr>American Power Tips the Balance</vt:lpstr>
      <vt:lpstr>Fresh U.S. Soldiers Join Fight</vt:lpstr>
      <vt:lpstr>Important New Weapons</vt:lpstr>
      <vt:lpstr>Other Weapons &amp; Equipment</vt:lpstr>
      <vt:lpstr>PowerPoint Presentation</vt:lpstr>
      <vt:lpstr>PowerPoint Presentation</vt:lpstr>
      <vt:lpstr>PowerPoint Presentation</vt:lpstr>
      <vt:lpstr>Germany Collapses, War Ends</vt:lpstr>
      <vt:lpstr>The War At Home</vt:lpstr>
      <vt:lpstr>War Industries Board</vt:lpstr>
      <vt:lpstr>Victory Gardens</vt:lpstr>
      <vt:lpstr>Selling The War</vt:lpstr>
      <vt:lpstr>Propaganda</vt:lpstr>
      <vt:lpstr>PowerPoint Presentation</vt:lpstr>
      <vt:lpstr>PowerPoint Presentation</vt:lpstr>
      <vt:lpstr>PowerPoint Presentation</vt:lpstr>
      <vt:lpstr>PowerPoint Presentation</vt:lpstr>
      <vt:lpstr>PowerPoint Presentation</vt:lpstr>
      <vt:lpstr>PowerPoint Presentation</vt:lpstr>
      <vt:lpstr>Attack on Civil Liberties</vt:lpstr>
      <vt:lpstr>PowerPoint Presentation</vt:lpstr>
      <vt:lpstr>Allies Reject Wilson’s Plan, Sign Treaty</vt:lpstr>
      <vt:lpstr>Treaty Of Versailles </vt:lpstr>
      <vt:lpstr>PowerPoint Presentation</vt:lpstr>
      <vt:lpstr>The Weakness of the Treaty</vt:lpstr>
      <vt:lpstr>PowerPoint Presentation</vt:lpstr>
      <vt:lpstr>The Legacy of the War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AKOBIA</dc:creator>
  <cp:lastModifiedBy>Teacher E-Solutions</cp:lastModifiedBy>
  <cp:revision>36</cp:revision>
  <dcterms:created xsi:type="dcterms:W3CDTF">2004-12-29T16:18:29Z</dcterms:created>
  <dcterms:modified xsi:type="dcterms:W3CDTF">2019-01-18T16:58:54Z</dcterms:modified>
</cp:coreProperties>
</file>