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8" r:id="rId3"/>
    <p:sldId id="275" r:id="rId4"/>
    <p:sldId id="276" r:id="rId5"/>
    <p:sldId id="277" r:id="rId6"/>
    <p:sldId id="278" r:id="rId7"/>
    <p:sldId id="299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98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77" autoAdjust="0"/>
    <p:restoredTop sz="86377" autoAdjust="0"/>
  </p:normalViewPr>
  <p:slideViewPr>
    <p:cSldViewPr>
      <p:cViewPr>
        <p:scale>
          <a:sx n="70" d="100"/>
          <a:sy n="70" d="100"/>
        </p:scale>
        <p:origin x="-58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4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2B82899-684A-4AF3-B820-5C5449EF793C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64872B0-E5A2-477D-928A-5ABEA09B0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438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1D8137-4612-45BA-93FF-4934C2EE2D8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5C94AB-339E-4DA0-9252-BE37E19F3E3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ED4FAE-7344-409B-9F93-B9886F18AC7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8E60C6-B2AE-4573-B476-BA5014C1A10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3FAB95-EC6C-4AC3-AB0E-3009AAF5C4E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441CA2-1DB6-4F8D-8C69-5E5766F66CD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D0795A-61A4-487E-824A-CC6426EBAE0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658592-6BE7-4B88-AD4F-8CBCE3DD9D9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0FE200-5FF3-4E1A-87EB-D03EFD575E4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80E776-4AB2-411B-8455-E352DBE770A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61E690-411D-4481-A570-93ED069C90F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C26A1B-E152-4CFA-8ECC-B7AB8B9801E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B7D6C2-15F3-41D4-94D0-D29C2E92C95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347186-77B8-44A8-9C52-A4532C1BE6F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A0AC25-539D-484F-A53C-9E8B59FB54B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B52654-3676-4771-B3D3-156E3EB0F681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413F05-B7A4-4159-8F35-F17B13A866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7FDAF7-6554-4CE8-9C58-98CA93B739C9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64909B-F7C8-4C34-95DC-244C970C01A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477BF7-4351-434E-B18B-A561DDE9AE1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7495E8-5841-4307-B5D8-6D04D80A15F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F83C73-142F-4C97-903D-45B6C582642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EC24895-BBB5-403F-BF3D-AC7429525E6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65B440-B20C-4895-9509-ECE24A61402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E10B37-6D62-4AEC-A506-2190D040101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CDF94-6998-4750-A447-CF64426887D3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B8F3D-CAC6-47A5-B2B5-F505FCC45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75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F5443-1780-430C-8739-9190123B217C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299FF-C87E-4BA2-90A0-ECEE89717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71723-0BD6-4461-A1DB-77313887F6C0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4590F-8FA2-40F4-8C52-B455A74B0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28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E08CF-4D7B-4807-B8D0-7F65BA795439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E05FC-22BF-4773-A4F1-E4BF8F5CF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62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68B2C-AD34-4858-BE05-2F183FA38B90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F80E7-470B-4295-8EC3-21391CD0D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302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5A3EE-DD07-44B7-9F80-02031A8B3689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39600-B931-4AB4-9635-72B6A3EA0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5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2F841-2492-4F8B-B06C-B53B759BA77F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57F94-0139-4284-96A3-B90E6AA69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175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6E27D-6EB0-486F-818F-14AF4BD28965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BD560-EE00-43E4-B68E-725E9FC36E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7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8FE25-D6D3-4C42-A407-A091DC286414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A36A7-071A-4C74-82C5-4F956D8CA4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27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8D47B-CA58-4E81-8545-B8F37E5DD5C2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617F6-A9A6-4E50-8598-EBDA7C3BE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2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D7437-5C66-4846-947F-B74D81C33BDF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55FEB-135E-43B2-A649-F92B8D1A81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95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100000">
              <a:srgbClr val="C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B824291-C763-441F-9BF3-53D1161743C9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8E9B6F4-24B9-4B53-B04B-32627A969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video.pbs.org/video/1283843915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990600" y="3559175"/>
            <a:ext cx="7772400" cy="1470025"/>
          </a:xfrm>
        </p:spPr>
        <p:txBody>
          <a:bodyPr/>
          <a:lstStyle/>
          <a:p>
            <a:pPr algn="r" eaLnBrk="1" hangingPunct="1"/>
            <a:r>
              <a:rPr lang="en-US" b="1" smtClean="0"/>
              <a:t>Introduction to Floriculture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838200" y="5105400"/>
            <a:ext cx="7924800" cy="1752600"/>
          </a:xfrm>
        </p:spPr>
        <p:txBody>
          <a:bodyPr/>
          <a:lstStyle/>
          <a:p>
            <a:pPr algn="r" eaLnBrk="1" hangingPunct="1"/>
            <a:r>
              <a:rPr lang="en-US" sz="2400" smtClean="0"/>
              <a:t>Advanced Plant Sciences:  Horticulture and Forestry</a:t>
            </a:r>
          </a:p>
          <a:p>
            <a:pPr algn="r" eaLnBrk="1" hangingPunct="1"/>
            <a:r>
              <a:rPr lang="en-US" sz="2400" smtClean="0"/>
              <a:t>Sutherlin High School AST</a:t>
            </a:r>
          </a:p>
          <a:p>
            <a:pPr algn="r" eaLnBrk="1" hangingPunct="1"/>
            <a:r>
              <a:rPr lang="en-US" sz="2400" smtClean="0"/>
              <a:t>W. Crawford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Floral Design:  the Basics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Principles of design – </a:t>
            </a:r>
            <a:r>
              <a:rPr lang="en-US" smtClean="0"/>
              <a:t>rules and guidelines used by the floral designer to create a beautiful composition</a:t>
            </a:r>
          </a:p>
          <a:p>
            <a:pPr eaLnBrk="1" hangingPunct="1">
              <a:buFont typeface="Arial" charset="0"/>
              <a:buNone/>
            </a:pPr>
            <a:endParaRPr lang="en-US" u="sng" smtClean="0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962400"/>
            <a:ext cx="31210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352800"/>
            <a:ext cx="19970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70" name="Group 7"/>
          <p:cNvGrpSpPr>
            <a:grpSpLocks/>
          </p:cNvGrpSpPr>
          <p:nvPr/>
        </p:nvGrpSpPr>
        <p:grpSpPr bwMode="auto">
          <a:xfrm>
            <a:off x="5029200" y="4495800"/>
            <a:ext cx="4114800" cy="2362200"/>
            <a:chOff x="5029200" y="4495800"/>
            <a:chExt cx="4114800" cy="2362200"/>
          </a:xfrm>
        </p:grpSpPr>
        <p:sp>
          <p:nvSpPr>
            <p:cNvPr id="7" name="Rectangle 6"/>
            <p:cNvSpPr/>
            <p:nvPr/>
          </p:nvSpPr>
          <p:spPr>
            <a:xfrm>
              <a:off x="5029200" y="4495800"/>
              <a:ext cx="4114800" cy="23622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11272" name="Picture 4" descr="floral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5400" y="4541838"/>
              <a:ext cx="4038600" cy="2316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Principles of Design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b="1" smtClean="0"/>
              <a:t>Proportion</a:t>
            </a:r>
            <a:r>
              <a:rPr lang="en-US" sz="2600" smtClean="0"/>
              <a:t> is the pleasing relationship between size and shape among objects and parts of objects</a:t>
            </a:r>
          </a:p>
          <a:p>
            <a:pPr eaLnBrk="1" hangingPunct="1"/>
            <a:r>
              <a:rPr lang="en-US" sz="2800" smtClean="0"/>
              <a:t>How do you achieve </a:t>
            </a:r>
            <a:r>
              <a:rPr lang="en-US" sz="2800" b="1" smtClean="0"/>
              <a:t>proportion?</a:t>
            </a:r>
          </a:p>
          <a:p>
            <a:pPr lvl="1" eaLnBrk="1" hangingPunct="1"/>
            <a:r>
              <a:rPr lang="en-US" sz="2400" smtClean="0"/>
              <a:t>The design should be 1 ½ times the size of the container’s greatest dimension (height/width)</a:t>
            </a:r>
          </a:p>
          <a:p>
            <a:pPr lvl="2" eaLnBrk="1" hangingPunct="1"/>
            <a:r>
              <a:rPr lang="en-US" sz="2000" smtClean="0"/>
              <a:t>Some exceptions</a:t>
            </a:r>
          </a:p>
          <a:p>
            <a:pPr lvl="1" eaLnBrk="1" hangingPunct="1"/>
            <a:r>
              <a:rPr lang="en-US" sz="2400" smtClean="0"/>
              <a:t>Container is the </a:t>
            </a:r>
            <a:br>
              <a:rPr lang="en-US" sz="2400" smtClean="0"/>
            </a:br>
            <a:r>
              <a:rPr lang="en-US" sz="2400" smtClean="0"/>
              <a:t>primary factor</a:t>
            </a:r>
          </a:p>
          <a:p>
            <a:pPr lvl="2" eaLnBrk="1" hangingPunct="1"/>
            <a:r>
              <a:rPr lang="en-US" sz="2000" smtClean="0"/>
              <a:t>Dimensions</a:t>
            </a:r>
          </a:p>
          <a:p>
            <a:pPr lvl="2" eaLnBrk="1" hangingPunct="1"/>
            <a:r>
              <a:rPr lang="en-US" sz="2000" smtClean="0"/>
              <a:t>Color</a:t>
            </a:r>
          </a:p>
          <a:p>
            <a:pPr lvl="2" eaLnBrk="1" hangingPunct="1"/>
            <a:r>
              <a:rPr lang="en-US" sz="2000" smtClean="0"/>
              <a:t>Texture/material</a:t>
            </a:r>
          </a:p>
          <a:p>
            <a:pPr lvl="2" eaLnBrk="1" hangingPunct="1"/>
            <a:r>
              <a:rPr lang="en-US" sz="2000" smtClean="0"/>
              <a:t>Shape</a:t>
            </a: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114800"/>
            <a:ext cx="423862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Principles of Design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800600"/>
          </a:xfrm>
        </p:spPr>
        <p:txBody>
          <a:bodyPr/>
          <a:lstStyle/>
          <a:p>
            <a:pPr eaLnBrk="1" hangingPunct="1"/>
            <a:r>
              <a:rPr lang="en-US" smtClean="0"/>
              <a:t>How do you achieve </a:t>
            </a:r>
            <a:r>
              <a:rPr lang="en-US" b="1" smtClean="0"/>
              <a:t>proportion?</a:t>
            </a:r>
          </a:p>
          <a:p>
            <a:pPr lvl="1" eaLnBrk="1" hangingPunct="1"/>
            <a:r>
              <a:rPr lang="en-US" smtClean="0"/>
              <a:t>Solid, dark colored containers can support taller arrangements</a:t>
            </a:r>
          </a:p>
          <a:p>
            <a:pPr lvl="1" eaLnBrk="1" hangingPunct="1"/>
            <a:r>
              <a:rPr lang="en-US" smtClean="0"/>
              <a:t>Clear glass is better for shorter arrangements</a:t>
            </a: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819400"/>
            <a:ext cx="4152900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4" descr="160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038" y="838200"/>
            <a:ext cx="2087562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Principles of Design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/>
            <a:r>
              <a:rPr lang="en-US" sz="3000" b="1" smtClean="0"/>
              <a:t>Balance </a:t>
            </a:r>
            <a:r>
              <a:rPr lang="en-US" sz="3000" smtClean="0"/>
              <a:t>in a flower arrangement refers to the arrangement’s equilibrium and equality in weight, both physical and visual</a:t>
            </a:r>
            <a:r>
              <a:rPr lang="en-US" smtClean="0"/>
              <a:t> </a:t>
            </a:r>
          </a:p>
          <a:p>
            <a:pPr eaLnBrk="1" hangingPunct="1"/>
            <a:r>
              <a:rPr lang="en-US" smtClean="0"/>
              <a:t>How do you achieve </a:t>
            </a:r>
            <a:r>
              <a:rPr lang="en-US" b="1" smtClean="0"/>
              <a:t>balance?</a:t>
            </a:r>
          </a:p>
          <a:p>
            <a:pPr lvl="1" eaLnBrk="1" hangingPunct="1"/>
            <a:r>
              <a:rPr lang="en-US" i="1" smtClean="0"/>
              <a:t>Physical balance</a:t>
            </a:r>
            <a:r>
              <a:rPr lang="en-US" smtClean="0"/>
              <a:t>:  actual stability of plants in arrangement</a:t>
            </a:r>
          </a:p>
          <a:p>
            <a:pPr lvl="1" eaLnBrk="1" hangingPunct="1"/>
            <a:r>
              <a:rPr lang="en-US" i="1" smtClean="0"/>
              <a:t>Visual balance</a:t>
            </a:r>
            <a:r>
              <a:rPr lang="en-US" smtClean="0"/>
              <a:t>:  perception of </a:t>
            </a:r>
            <a:br>
              <a:rPr lang="en-US" smtClean="0"/>
            </a:br>
            <a:r>
              <a:rPr lang="en-US" smtClean="0"/>
              <a:t>the arrangement being </a:t>
            </a:r>
            <a:br>
              <a:rPr lang="en-US" smtClean="0"/>
            </a:br>
            <a:r>
              <a:rPr lang="en-US" smtClean="0"/>
              <a:t>balanced–being equal in </a:t>
            </a:r>
            <a:br>
              <a:rPr lang="en-US" smtClean="0"/>
            </a:br>
            <a:r>
              <a:rPr lang="en-US" smtClean="0"/>
              <a:t>weight on both sides of the </a:t>
            </a:r>
            <a:br>
              <a:rPr lang="en-US" smtClean="0"/>
            </a:br>
            <a:r>
              <a:rPr lang="en-US" smtClean="0"/>
              <a:t>central axis</a:t>
            </a:r>
          </a:p>
          <a:p>
            <a:pPr lvl="1" eaLnBrk="1" hangingPunct="1"/>
            <a:endParaRPr lang="en-US" smtClean="0"/>
          </a:p>
        </p:txBody>
      </p:sp>
      <p:pic>
        <p:nvPicPr>
          <p:cNvPr id="14340" name="Picture 4" descr="tropical-2-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429000"/>
            <a:ext cx="28956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Principles of Design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/>
            <a:r>
              <a:rPr lang="en-US" smtClean="0"/>
              <a:t>How do you achieve </a:t>
            </a:r>
            <a:r>
              <a:rPr lang="en-US" b="1" smtClean="0"/>
              <a:t>balance?</a:t>
            </a:r>
          </a:p>
          <a:p>
            <a:pPr lvl="1" eaLnBrk="1" hangingPunct="1"/>
            <a:r>
              <a:rPr lang="en-US" smtClean="0"/>
              <a:t>Visual balance should </a:t>
            </a:r>
            <a:br>
              <a:rPr lang="en-US" smtClean="0"/>
            </a:br>
            <a:r>
              <a:rPr lang="en-US" smtClean="0"/>
              <a:t>be evident from three </a:t>
            </a:r>
            <a:br>
              <a:rPr lang="en-US" smtClean="0"/>
            </a:br>
            <a:r>
              <a:rPr lang="en-US" smtClean="0"/>
              <a:t>views: </a:t>
            </a:r>
          </a:p>
          <a:p>
            <a:pPr lvl="2" eaLnBrk="1" hangingPunct="1"/>
            <a:r>
              <a:rPr lang="en-US" smtClean="0"/>
              <a:t>side to side</a:t>
            </a:r>
          </a:p>
          <a:p>
            <a:pPr lvl="2" eaLnBrk="1" hangingPunct="1"/>
            <a:r>
              <a:rPr lang="en-US" smtClean="0"/>
              <a:t>top to bottom</a:t>
            </a:r>
          </a:p>
          <a:p>
            <a:pPr lvl="2" eaLnBrk="1" hangingPunct="1"/>
            <a:r>
              <a:rPr lang="en-US" smtClean="0"/>
              <a:t>front to back</a:t>
            </a:r>
            <a:endParaRPr lang="en-US" sz="1200" smtClean="0"/>
          </a:p>
          <a:p>
            <a:pPr lvl="1" eaLnBrk="1" hangingPunct="1"/>
            <a:endParaRPr lang="en-US" smtClean="0"/>
          </a:p>
        </p:txBody>
      </p:sp>
      <p:graphicFrame>
        <p:nvGraphicFramePr>
          <p:cNvPr id="15364" name="Object 5"/>
          <p:cNvGraphicFramePr>
            <a:graphicFrameLocks noChangeAspect="1"/>
          </p:cNvGraphicFramePr>
          <p:nvPr/>
        </p:nvGraphicFramePr>
        <p:xfrm>
          <a:off x="2438400" y="4816475"/>
          <a:ext cx="2590800" cy="196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Photo Editor Photo" r:id="rId4" imgW="4420217" imgH="3352381" progId="MSPhotoEd.3">
                  <p:embed/>
                </p:oleObj>
              </mc:Choice>
              <mc:Fallback>
                <p:oleObj name="Photo Editor Photo" r:id="rId4" imgW="4420217" imgH="3352381" progId="MSPhotoEd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816475"/>
                        <a:ext cx="2590800" cy="196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227263"/>
            <a:ext cx="4114800" cy="455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Principles of Design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770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b="1" smtClean="0"/>
              <a:t>Rhythm</a:t>
            </a:r>
            <a:r>
              <a:rPr lang="en-US" sz="2600" smtClean="0"/>
              <a:t> is the orderly organization of a design elements to create a visual pathway</a:t>
            </a:r>
          </a:p>
          <a:p>
            <a:pPr eaLnBrk="1" hangingPunct="1"/>
            <a:r>
              <a:rPr lang="en-US" sz="2800" smtClean="0"/>
              <a:t>How do you achieve </a:t>
            </a:r>
            <a:r>
              <a:rPr lang="en-US" sz="2800" b="1" smtClean="0"/>
              <a:t>rhythm?</a:t>
            </a:r>
          </a:p>
          <a:p>
            <a:pPr lvl="1" eaLnBrk="1" hangingPunct="1"/>
            <a:r>
              <a:rPr lang="en-US" sz="2400" i="1" smtClean="0"/>
              <a:t>Regular, repeated rhythm </a:t>
            </a:r>
            <a:r>
              <a:rPr lang="en-US" sz="2400" smtClean="0"/>
              <a:t>is present when materials are repeated at regular intervals from the top to the bottom of an arrangement</a:t>
            </a:r>
          </a:p>
          <a:p>
            <a:pPr lvl="1" eaLnBrk="1" hangingPunct="1"/>
            <a:r>
              <a:rPr lang="en-US" sz="2400" i="1" smtClean="0"/>
              <a:t>Free, variable rhythm </a:t>
            </a:r>
            <a:r>
              <a:rPr lang="en-US" sz="2400" smtClean="0"/>
              <a:t>is an unstructured style with subtle flowing movements created with unstructured materials</a:t>
            </a:r>
            <a:endParaRPr lang="en-US" sz="1800" smtClean="0"/>
          </a:p>
          <a:p>
            <a:pPr lvl="1" eaLnBrk="1" hangingPunct="1"/>
            <a:endParaRPr lang="en-US" sz="2400" smtClean="0"/>
          </a:p>
        </p:txBody>
      </p:sp>
      <p:pic>
        <p:nvPicPr>
          <p:cNvPr id="16388" name="Picture 5" descr="Bridal_BouquetCream_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3962400"/>
            <a:ext cx="190500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 descr="Bridal_BouquetCream_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422400"/>
            <a:ext cx="190500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5" descr="Bridal_BouquetCream_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-1092200"/>
            <a:ext cx="190500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5" descr="Bridal_BouquetCream_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477000"/>
            <a:ext cx="190500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Principles of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019800" cy="48006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How do you achieve </a:t>
            </a:r>
            <a:r>
              <a:rPr lang="en-US" b="1" dirty="0" smtClean="0"/>
              <a:t>rhythm?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Five principles help with rhythm: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Radiation</a:t>
            </a:r>
            <a:r>
              <a:rPr lang="en-US" dirty="0" smtClean="0"/>
              <a:t> is the design element that makes it look as if all stems are coming from one point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Repetition</a:t>
            </a:r>
            <a:r>
              <a:rPr lang="en-US" dirty="0" smtClean="0"/>
              <a:t> is repeating the use of floral design elements to create unity in the work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Transition</a:t>
            </a:r>
            <a:r>
              <a:rPr lang="en-US" dirty="0" smtClean="0"/>
              <a:t> is the smooth gradual change from one material or element to another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Variation </a:t>
            </a:r>
            <a:r>
              <a:rPr lang="en-US" dirty="0" smtClean="0"/>
              <a:t>is the diverse assortment of materials, stimulating interest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Contrast</a:t>
            </a:r>
            <a:r>
              <a:rPr lang="en-US" dirty="0" smtClean="0"/>
              <a:t> describes objects arranged with a striking difference, stimulating interest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</p:txBody>
      </p:sp>
      <p:pic>
        <p:nvPicPr>
          <p:cNvPr id="17412" name="Picture 4" descr="TF058-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875" y="3833813"/>
            <a:ext cx="2651125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Principles of Design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b="1" smtClean="0"/>
              <a:t>Dominance </a:t>
            </a:r>
            <a:r>
              <a:rPr lang="en-US" sz="2600" smtClean="0"/>
              <a:t>in a design means that one design element is more prevalent or noticeable, thereby capturing interest of the viewer</a:t>
            </a:r>
            <a:endParaRPr lang="en-US" sz="1900" smtClean="0"/>
          </a:p>
          <a:p>
            <a:pPr eaLnBrk="1" hangingPunct="1"/>
            <a:r>
              <a:rPr lang="en-US" sz="2800" smtClean="0"/>
              <a:t>How do you achieve </a:t>
            </a:r>
            <a:r>
              <a:rPr lang="en-US" sz="2800" b="1" smtClean="0"/>
              <a:t>dominance?</a:t>
            </a:r>
          </a:p>
          <a:p>
            <a:pPr lvl="1" eaLnBrk="1" hangingPunct="1"/>
            <a:r>
              <a:rPr lang="en-US" sz="2400" smtClean="0"/>
              <a:t>Dominance can be achieved by:</a:t>
            </a:r>
          </a:p>
          <a:p>
            <a:pPr lvl="2" eaLnBrk="1" hangingPunct="1"/>
            <a:r>
              <a:rPr lang="en-US" sz="2000" smtClean="0"/>
              <a:t>Using dominant plant material</a:t>
            </a:r>
          </a:p>
          <a:p>
            <a:pPr lvl="2" eaLnBrk="1" hangingPunct="1"/>
            <a:r>
              <a:rPr lang="en-US" sz="2000" smtClean="0"/>
              <a:t>Using an emphasized design element</a:t>
            </a:r>
          </a:p>
          <a:p>
            <a:pPr lvl="2" eaLnBrk="1" hangingPunct="1"/>
            <a:r>
              <a:rPr lang="en-US" sz="2000" smtClean="0"/>
              <a:t>Using a distinct style of design</a:t>
            </a:r>
          </a:p>
          <a:p>
            <a:pPr lvl="2" eaLnBrk="1" hangingPunct="1"/>
            <a:r>
              <a:rPr lang="en-US" sz="2000" smtClean="0"/>
              <a:t>Using a theme</a:t>
            </a:r>
          </a:p>
          <a:p>
            <a:pPr lvl="2" eaLnBrk="1" hangingPunct="1"/>
            <a:r>
              <a:rPr lang="en-US" sz="2000" smtClean="0"/>
              <a:t>Using a </a:t>
            </a:r>
            <a:r>
              <a:rPr lang="en-US" sz="2000" b="1" smtClean="0"/>
              <a:t>focal point – </a:t>
            </a:r>
            <a:r>
              <a:rPr lang="en-US" sz="2000" smtClean="0"/>
              <a:t>the center of interest of the design, visually tying it together; all arrangements should have some sort of focal point</a:t>
            </a:r>
            <a:endParaRPr lang="en-US" sz="2000" b="1" smtClean="0"/>
          </a:p>
          <a:p>
            <a:pPr eaLnBrk="1" hangingPunct="1"/>
            <a:endParaRPr lang="en-US" sz="2800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29200" y="4419600"/>
            <a:ext cx="4114800" cy="2438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4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Principles of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2578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How do you achieve </a:t>
            </a:r>
            <a:r>
              <a:rPr lang="en-US" b="1" dirty="0" smtClean="0"/>
              <a:t>dominance?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 smtClean="0"/>
              <a:t>A focal point is done by:</a:t>
            </a:r>
          </a:p>
          <a:p>
            <a:pPr marL="1377950" lvl="2" indent="-4635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Use of large flowers</a:t>
            </a:r>
          </a:p>
          <a:p>
            <a:pPr marL="1371600" lvl="2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Use of special form flowers such as orchids</a:t>
            </a:r>
          </a:p>
          <a:p>
            <a:pPr marL="1371600" lvl="2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Employing dark shades</a:t>
            </a:r>
          </a:p>
          <a:p>
            <a:pPr marL="1371600" lvl="2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Variation of concentration of plant material</a:t>
            </a:r>
          </a:p>
          <a:p>
            <a:pPr marL="1371600" lvl="2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Use of framing materials</a:t>
            </a:r>
          </a:p>
          <a:p>
            <a:pPr marL="1371600" lvl="2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Use of strong color </a:t>
            </a:r>
            <a:br>
              <a:rPr lang="en-US" dirty="0" smtClean="0"/>
            </a:br>
            <a:r>
              <a:rPr lang="en-US" dirty="0" smtClean="0"/>
              <a:t>contrast</a:t>
            </a:r>
          </a:p>
          <a:p>
            <a:pPr marL="1371600" lvl="2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Radiation of plant</a:t>
            </a:r>
            <a:br>
              <a:rPr lang="en-US" dirty="0" smtClean="0"/>
            </a:br>
            <a:r>
              <a:rPr lang="en-US" dirty="0" smtClean="0"/>
              <a:t>materials to a particular </a:t>
            </a:r>
            <a:br>
              <a:rPr lang="en-US" dirty="0" smtClean="0"/>
            </a:br>
            <a:r>
              <a:rPr lang="en-US" dirty="0" smtClean="0"/>
              <a:t>area</a:t>
            </a:r>
          </a:p>
          <a:p>
            <a:pPr marL="1371600" lvl="2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Use of accessories</a:t>
            </a:r>
          </a:p>
        </p:txBody>
      </p:sp>
      <p:pic>
        <p:nvPicPr>
          <p:cNvPr id="19461" name="Picture 4" descr="floral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541838"/>
            <a:ext cx="4038600" cy="231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Considerations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/>
            <a:r>
              <a:rPr lang="en-US" smtClean="0"/>
              <a:t>Shape and Form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b="1" smtClean="0"/>
              <a:t>Shape</a:t>
            </a:r>
            <a:r>
              <a:rPr lang="en-US" smtClean="0"/>
              <a:t> is the 2-dimensional outline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b="1" smtClean="0"/>
              <a:t>Form</a:t>
            </a:r>
            <a:r>
              <a:rPr lang="en-US" smtClean="0"/>
              <a:t> is the 3-dimensional aspect</a:t>
            </a:r>
          </a:p>
          <a:p>
            <a:pPr lvl="2" eaLnBrk="1" hangingPunct="1"/>
            <a:r>
              <a:rPr lang="en-US" smtClean="0"/>
              <a:t>Geometric</a:t>
            </a:r>
          </a:p>
          <a:p>
            <a:pPr lvl="2" eaLnBrk="1" hangingPunct="1"/>
            <a:r>
              <a:rPr lang="en-US" smtClean="0"/>
              <a:t>Naturalistic</a:t>
            </a:r>
          </a:p>
          <a:p>
            <a:pPr lvl="2" eaLnBrk="1" hangingPunct="1"/>
            <a:r>
              <a:rPr lang="en-US" smtClean="0"/>
              <a:t>Free form</a:t>
            </a:r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276600"/>
            <a:ext cx="296862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Floriculture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does floriculture include?</a:t>
            </a:r>
          </a:p>
          <a:p>
            <a:pPr lvl="1" eaLnBrk="1" hangingPunct="1"/>
            <a:r>
              <a:rPr lang="en-US" smtClean="0"/>
              <a:t>Floral design</a:t>
            </a:r>
          </a:p>
          <a:p>
            <a:pPr lvl="1" eaLnBrk="1" hangingPunct="1"/>
            <a:r>
              <a:rPr lang="en-US" smtClean="0"/>
              <a:t>Flower and plant care and identification</a:t>
            </a:r>
          </a:p>
          <a:p>
            <a:pPr lvl="1" eaLnBrk="1" hangingPunct="1"/>
            <a:r>
              <a:rPr lang="en-US" smtClean="0"/>
              <a:t>Proper use of chemicals and tools</a:t>
            </a:r>
          </a:p>
          <a:p>
            <a:pPr lvl="1" eaLnBrk="1" hangingPunct="1"/>
            <a:r>
              <a:rPr lang="en-US" smtClean="0"/>
              <a:t>Selling and marketing floral products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150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0"/>
            <a:ext cx="59372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Considerations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/>
            <a:r>
              <a:rPr lang="en-US" smtClean="0"/>
              <a:t>Shape and Form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b="1" smtClean="0"/>
              <a:t>Line – </a:t>
            </a:r>
            <a:r>
              <a:rPr lang="en-US" smtClean="0"/>
              <a:t>visual movement between two points in the arrangements</a:t>
            </a:r>
          </a:p>
          <a:p>
            <a:pPr lvl="2" eaLnBrk="1" hangingPunct="1"/>
            <a:r>
              <a:rPr lang="en-US" b="1" smtClean="0"/>
              <a:t>Line materials </a:t>
            </a:r>
            <a:r>
              <a:rPr lang="en-US" smtClean="0"/>
              <a:t>– create definite vertical, horizontal, diagonal, or curvilinear lines</a:t>
            </a:r>
          </a:p>
          <a:p>
            <a:pPr lvl="2" eaLnBrk="1" hangingPunct="1"/>
            <a:r>
              <a:rPr lang="en-US" b="1" smtClean="0"/>
              <a:t>Form flowers </a:t>
            </a:r>
            <a:r>
              <a:rPr lang="en-US" smtClean="0"/>
              <a:t>– have distinctive shapes (lillies, tropicals)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Considerations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/>
            <a:r>
              <a:rPr lang="en-US" smtClean="0"/>
              <a:t>Shape and Form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b="1" smtClean="0"/>
              <a:t>Line – </a:t>
            </a:r>
            <a:r>
              <a:rPr lang="en-US" smtClean="0"/>
              <a:t>visual movement between two points in the arrangements</a:t>
            </a:r>
          </a:p>
          <a:p>
            <a:pPr lvl="2" eaLnBrk="1" hangingPunct="1"/>
            <a:r>
              <a:rPr lang="en-US" b="1" smtClean="0"/>
              <a:t>Mass flowers </a:t>
            </a:r>
            <a:r>
              <a:rPr lang="en-US" smtClean="0"/>
              <a:t>– round solid flowers like carnations/mums</a:t>
            </a:r>
          </a:p>
          <a:p>
            <a:pPr lvl="2" eaLnBrk="1" hangingPunct="1"/>
            <a:r>
              <a:rPr lang="en-US" b="1" smtClean="0"/>
              <a:t>Filler flowers </a:t>
            </a:r>
            <a:r>
              <a:rPr lang="en-US" smtClean="0"/>
              <a:t>– airy, light flowers like baby’s breath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Considerations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/>
            <a:r>
              <a:rPr lang="en-US" b="1" smtClean="0"/>
              <a:t>Color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b="1" smtClean="0"/>
              <a:t>Primary</a:t>
            </a:r>
            <a:r>
              <a:rPr lang="en-US" smtClean="0"/>
              <a:t> – red, yellow, blue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b="1" smtClean="0"/>
              <a:t>Secondary</a:t>
            </a:r>
            <a:r>
              <a:rPr lang="en-US" smtClean="0"/>
              <a:t> – green, orange, purple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b="1" smtClean="0"/>
              <a:t>Tertiary</a:t>
            </a:r>
            <a:r>
              <a:rPr lang="en-US" smtClean="0"/>
              <a:t> – blue-green, yellow-orange, etc.</a:t>
            </a:r>
          </a:p>
          <a:p>
            <a:pPr lvl="1" eaLnBrk="1" hangingPunct="1">
              <a:buFont typeface="Arial" charset="0"/>
              <a:buChar char="•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560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0"/>
            <a:ext cx="70532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Considerations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/>
            <a:r>
              <a:rPr lang="en-US" b="1" smtClean="0"/>
              <a:t>Color Schemes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b="1" smtClean="0"/>
              <a:t>Monochromatic</a:t>
            </a:r>
            <a:r>
              <a:rPr lang="en-US" smtClean="0"/>
              <a:t> – all the same color, lighter/darker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b="1" smtClean="0"/>
              <a:t>Analagous</a:t>
            </a:r>
            <a:r>
              <a:rPr lang="en-US" smtClean="0"/>
              <a:t> – color scheme with colors next to one another on the color wheel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b="1" smtClean="0"/>
              <a:t>Complimentary</a:t>
            </a:r>
            <a:r>
              <a:rPr lang="en-US" smtClean="0"/>
              <a:t> – colors opposite from one another on the color wheel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765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0"/>
            <a:ext cx="70532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Proportion – is the proportion correct?</a:t>
            </a:r>
          </a:p>
          <a:p>
            <a:r>
              <a:rPr lang="en-US" smtClean="0"/>
              <a:t>Balance – is it balanced?</a:t>
            </a:r>
          </a:p>
          <a:p>
            <a:r>
              <a:rPr lang="en-US" smtClean="0"/>
              <a:t>Rhythm – how does your design have rhythm?</a:t>
            </a:r>
          </a:p>
          <a:p>
            <a:r>
              <a:rPr lang="en-US" smtClean="0"/>
              <a:t>Dominance – what is the focal point?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Floriculture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 this unit we will:</a:t>
            </a:r>
          </a:p>
          <a:p>
            <a:pPr lvl="1" eaLnBrk="1" hangingPunct="1"/>
            <a:r>
              <a:rPr lang="en-US" smtClean="0"/>
              <a:t>Learn principles of design</a:t>
            </a:r>
          </a:p>
          <a:p>
            <a:pPr lvl="1" eaLnBrk="1" hangingPunct="1"/>
            <a:r>
              <a:rPr lang="en-US" smtClean="0"/>
              <a:t>Identify floral plants, pests, and tools</a:t>
            </a:r>
          </a:p>
          <a:p>
            <a:pPr lvl="1" eaLnBrk="1" hangingPunct="1"/>
            <a:r>
              <a:rPr lang="en-US" smtClean="0"/>
              <a:t>Prepare floral centerpieces, boutonnieres, and corsages</a:t>
            </a:r>
          </a:p>
          <a:p>
            <a:pPr lvl="1" eaLnBrk="1" hangingPunct="1"/>
            <a:r>
              <a:rPr lang="en-US" smtClean="0"/>
              <a:t>Unit Evaluation:  written test OR participate in district floriculture CDE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Flower Industry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Most flowers </a:t>
            </a:r>
            <a:r>
              <a:rPr lang="en-US" b="1" u="sng" smtClean="0"/>
              <a:t>imported</a:t>
            </a:r>
            <a:r>
              <a:rPr lang="en-US" b="1" smtClean="0"/>
              <a:t> from other countries</a:t>
            </a:r>
          </a:p>
          <a:p>
            <a:pPr lvl="1" eaLnBrk="1" hangingPunct="1"/>
            <a:r>
              <a:rPr lang="en-US" smtClean="0"/>
              <a:t>90% of carnations</a:t>
            </a:r>
          </a:p>
          <a:p>
            <a:pPr lvl="1" eaLnBrk="1" hangingPunct="1"/>
            <a:r>
              <a:rPr lang="en-US" smtClean="0"/>
              <a:t>89% of chrysanthemums</a:t>
            </a:r>
          </a:p>
          <a:p>
            <a:pPr lvl="1" eaLnBrk="1" hangingPunct="1"/>
            <a:r>
              <a:rPr lang="en-US" smtClean="0"/>
              <a:t>71% of roses</a:t>
            </a:r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05200"/>
            <a:ext cx="4371975" cy="319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6553200" y="2859088"/>
            <a:ext cx="2438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b="1" i="1">
                <a:latin typeface="Calibri" pitchFamily="34" charset="0"/>
              </a:rPr>
              <a:t>Growth of Sales in the Cut Flower Market</a:t>
            </a:r>
          </a:p>
        </p:txBody>
      </p:sp>
      <p:pic>
        <p:nvPicPr>
          <p:cNvPr id="512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733800"/>
            <a:ext cx="2741613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Flower Industry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Most are grown in the Netherlands</a:t>
            </a:r>
          </a:p>
          <a:p>
            <a:pPr lvl="1" eaLnBrk="1" hangingPunct="1"/>
            <a:r>
              <a:rPr lang="en-US" smtClean="0"/>
              <a:t>In hydroponic greenhouses</a:t>
            </a:r>
          </a:p>
          <a:p>
            <a:pPr lvl="1" eaLnBrk="1" hangingPunct="1"/>
            <a:r>
              <a:rPr lang="en-US" smtClean="0"/>
              <a:t>20 years ahead of most countries in production systems</a:t>
            </a:r>
          </a:p>
          <a:p>
            <a:pPr eaLnBrk="1" hangingPunct="1"/>
            <a:r>
              <a:rPr lang="en-US" smtClean="0"/>
              <a:t>Other countries</a:t>
            </a:r>
          </a:p>
          <a:p>
            <a:pPr lvl="1" eaLnBrk="1" hangingPunct="1"/>
            <a:r>
              <a:rPr lang="en-US" smtClean="0"/>
              <a:t>Colombia</a:t>
            </a:r>
          </a:p>
          <a:p>
            <a:pPr lvl="1" eaLnBrk="1" hangingPunct="1"/>
            <a:r>
              <a:rPr lang="en-US" smtClean="0"/>
              <a:t>Latin America</a:t>
            </a: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75" y="3429000"/>
            <a:ext cx="5178425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Box 4"/>
          <p:cNvSpPr txBox="1">
            <a:spLocks noChangeArrowheads="1"/>
          </p:cNvSpPr>
          <p:nvPr/>
        </p:nvSpPr>
        <p:spPr bwMode="auto">
          <a:xfrm>
            <a:off x="990600" y="6059488"/>
            <a:ext cx="2895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b="1" i="1">
                <a:latin typeface="Calibri" pitchFamily="34" charset="0"/>
              </a:rPr>
              <a:t>Percentage of World Cut Flower Exports by Country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Flower Industry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95800" cy="52578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How do they get to you?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Colombian carnations, Hawaiian tropical flowers, Israeli roses, and other </a:t>
            </a:r>
            <a:r>
              <a:rPr lang="en-US" i="1" dirty="0" smtClean="0"/>
              <a:t>cut flowers</a:t>
            </a:r>
            <a:r>
              <a:rPr lang="en-US" dirty="0" smtClean="0"/>
              <a:t> are air shipped to Holland flower auctions by </a:t>
            </a:r>
            <a:r>
              <a:rPr lang="en-US" u="sng" dirty="0" smtClean="0"/>
              <a:t>exporters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Inspected by and sold to buyers from around the world, who ship them to their home countries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Arrive to wholesalers who distribute to retailers/etc</a:t>
            </a:r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676400"/>
            <a:ext cx="3981450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Flower Industry</a:t>
            </a:r>
          </a:p>
        </p:txBody>
      </p:sp>
      <p:sp>
        <p:nvSpPr>
          <p:cNvPr id="819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hlinkClick r:id="rId2"/>
              </a:rPr>
              <a:t>http://video.pbs.org/video/1283843915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Flower Industry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48200" cy="4525963"/>
          </a:xfrm>
        </p:spPr>
        <p:txBody>
          <a:bodyPr/>
          <a:lstStyle/>
          <a:p>
            <a:pPr eaLnBrk="1" hangingPunct="1"/>
            <a:r>
              <a:rPr lang="en-US" b="1" smtClean="0"/>
              <a:t>Oregon’s Role</a:t>
            </a:r>
          </a:p>
          <a:p>
            <a:pPr lvl="1" eaLnBrk="1" hangingPunct="1"/>
            <a:r>
              <a:rPr lang="en-US" smtClean="0"/>
              <a:t>Oregon produces mostly horticulture and nursery plants, not cut flowers for arrangement products</a:t>
            </a:r>
          </a:p>
          <a:p>
            <a:pPr lvl="1" eaLnBrk="1" hangingPunct="1"/>
            <a:r>
              <a:rPr lang="en-US" smtClean="0"/>
              <a:t>But almost all Easter Lilies in US are produced on southern Oregon coast</a:t>
            </a:r>
          </a:p>
        </p:txBody>
      </p:sp>
      <p:pic>
        <p:nvPicPr>
          <p:cNvPr id="9220" name="Picture 2" descr="http://ohric.ucdavis.edu/photos/fullsize/Easter_Lil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905000"/>
            <a:ext cx="3581400" cy="477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Floral Design:  the Basics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/>
          <a:lstStyle/>
          <a:p>
            <a:pPr eaLnBrk="1" hangingPunct="1"/>
            <a:r>
              <a:rPr lang="en-US" b="1" smtClean="0"/>
              <a:t>Floral design – </a:t>
            </a:r>
            <a:r>
              <a:rPr lang="en-US" smtClean="0"/>
              <a:t>(aka arranging); the art of organizing the design elements </a:t>
            </a:r>
            <a:r>
              <a:rPr lang="en-US" i="1" smtClean="0"/>
              <a:t>inherent </a:t>
            </a:r>
            <a:r>
              <a:rPr lang="en-US" smtClean="0"/>
              <a:t>in plant materials and accessories according to principles of design art</a:t>
            </a:r>
          </a:p>
          <a:p>
            <a:pPr eaLnBrk="1" hangingPunct="1">
              <a:buFont typeface="Arial" charset="0"/>
              <a:buNone/>
            </a:pPr>
            <a:endParaRPr lang="en-US" u="sng" smtClean="0"/>
          </a:p>
        </p:txBody>
      </p:sp>
      <p:pic>
        <p:nvPicPr>
          <p:cNvPr id="10244" name="Picture 2" descr="http://www.allureflorist.co.nz/Portals/53/Content/Images/xmas%20010%20(Small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981200"/>
            <a:ext cx="301942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350</TotalTime>
  <Words>895</Words>
  <Application>Microsoft Office PowerPoint</Application>
  <PresentationFormat>On-screen Show (4:3)</PresentationFormat>
  <Paragraphs>159</Paragraphs>
  <Slides>27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Office Theme</vt:lpstr>
      <vt:lpstr>Microsoft Photo Editor 3.0 Photo</vt:lpstr>
      <vt:lpstr>Introduction to Floriculture</vt:lpstr>
      <vt:lpstr>Floriculture</vt:lpstr>
      <vt:lpstr>Floriculture</vt:lpstr>
      <vt:lpstr>The Flower Industry</vt:lpstr>
      <vt:lpstr>The Flower Industry</vt:lpstr>
      <vt:lpstr>The Flower Industry</vt:lpstr>
      <vt:lpstr>The Flower Industry</vt:lpstr>
      <vt:lpstr>The Flower Industry</vt:lpstr>
      <vt:lpstr>Floral Design:  the Basics</vt:lpstr>
      <vt:lpstr>Floral Design:  the Basics</vt:lpstr>
      <vt:lpstr>Principles of Design</vt:lpstr>
      <vt:lpstr>Principles of Design</vt:lpstr>
      <vt:lpstr>Principles of Design</vt:lpstr>
      <vt:lpstr>Principles of Design</vt:lpstr>
      <vt:lpstr>Principles of Design</vt:lpstr>
      <vt:lpstr>Principles of Design</vt:lpstr>
      <vt:lpstr>Principles of Design</vt:lpstr>
      <vt:lpstr>Principles of Design</vt:lpstr>
      <vt:lpstr>Other Considerations</vt:lpstr>
      <vt:lpstr>PowerPoint Presentation</vt:lpstr>
      <vt:lpstr>Other Considerations</vt:lpstr>
      <vt:lpstr>Other Considerations</vt:lpstr>
      <vt:lpstr>Other Considerations</vt:lpstr>
      <vt:lpstr>PowerPoint Presentation</vt:lpstr>
      <vt:lpstr>Other Considerations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Floriculture</dc:title>
  <dc:creator>Wes Crawford</dc:creator>
  <cp:lastModifiedBy>Teacher E-Solutions</cp:lastModifiedBy>
  <cp:revision>21</cp:revision>
  <dcterms:created xsi:type="dcterms:W3CDTF">2008-03-17T01:43:41Z</dcterms:created>
  <dcterms:modified xsi:type="dcterms:W3CDTF">2019-01-15T12:43:25Z</dcterms:modified>
</cp:coreProperties>
</file>