
<file path=[Content_Types].xml><?xml version="1.0" encoding="utf-8"?>
<Types xmlns="http://schemas.openxmlformats.org/package/2006/content-types"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FF00"/>
    <a:srgbClr val="CADD5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0" autoAdjust="0"/>
    <p:restoredTop sz="86435" autoAdjust="0"/>
  </p:normalViewPr>
  <p:slideViewPr>
    <p:cSldViewPr>
      <p:cViewPr varScale="1">
        <p:scale>
          <a:sx n="38" d="100"/>
          <a:sy n="38" d="100"/>
        </p:scale>
        <p:origin x="-317" y="-8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B1E30BE-094F-4D72-AB19-2635EA4BB94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680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796763-446F-44B7-A0C4-4439AC2CBEE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6455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A80FC63-7546-48B7-9A86-9E9ADEBFF735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78928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6FF334-BC98-4363-AFD2-29A62A746337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818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075A074-4F4A-4E99-8284-E2D4C4368294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7690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31A2693-2B88-4A71-8AC7-13C25CFE668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2443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74FE2D-8C29-44F3-A9C7-42C46484FF1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3997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CB0F60-978E-42ED-99EF-A9A06CE666E2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088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4BBFBE-3A54-4AD3-8D74-47E70B17942A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78373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CDCEA4-E788-41F4-89E3-2993EC9B3C3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141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323504-65DD-4DFB-804E-9AAB9AEAC2B3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071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00FF00"/>
            </a:gs>
            <a:gs pos="100000">
              <a:srgbClr val="FFFF00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5FB8EE07-BE6A-4F11-9A7B-0864FE08A1CD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w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2" Type="http://schemas.openxmlformats.org/officeDocument/2006/relationships/image" Target="../media/image6.wmf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5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WordArt 2"/>
          <p:cNvSpPr>
            <a:spLocks noChangeArrowheads="1" noChangeShapeType="1" noTextEdit="1"/>
          </p:cNvSpPr>
          <p:nvPr/>
        </p:nvSpPr>
        <p:spPr bwMode="auto">
          <a:xfrm>
            <a:off x="827088" y="381000"/>
            <a:ext cx="7777162" cy="2286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b="1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Gwyddoniaeth</a:t>
            </a:r>
          </a:p>
        </p:txBody>
      </p:sp>
      <p:sp>
        <p:nvSpPr>
          <p:cNvPr id="3075" name="WordArt 3"/>
          <p:cNvSpPr>
            <a:spLocks noChangeArrowheads="1" noChangeShapeType="1" noTextEdit="1"/>
          </p:cNvSpPr>
          <p:nvPr/>
        </p:nvSpPr>
        <p:spPr bwMode="auto">
          <a:xfrm>
            <a:off x="457200" y="5181600"/>
            <a:ext cx="8077200" cy="12334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Rhannau blodyn</a:t>
            </a:r>
          </a:p>
        </p:txBody>
      </p:sp>
      <p:pic>
        <p:nvPicPr>
          <p:cNvPr id="3076" name="Picture 4" descr="j023722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0400" y="2971800"/>
            <a:ext cx="2652713" cy="21209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5" grpId="0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WordArt 2"/>
          <p:cNvSpPr>
            <a:spLocks noChangeArrowheads="1" noChangeShapeType="1" noTextEdit="1"/>
          </p:cNvSpPr>
          <p:nvPr/>
        </p:nvSpPr>
        <p:spPr bwMode="auto">
          <a:xfrm>
            <a:off x="2209800" y="457200"/>
            <a:ext cx="4724400" cy="2895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Mae gan bob blodyn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ran gwrywaidd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a benywaidd</a:t>
            </a:r>
          </a:p>
        </p:txBody>
      </p:sp>
      <p:sp>
        <p:nvSpPr>
          <p:cNvPr id="12291" name="WordArt 3"/>
          <p:cNvSpPr>
            <a:spLocks noChangeArrowheads="1" noChangeShapeType="1" noTextEdit="1"/>
          </p:cNvSpPr>
          <p:nvPr/>
        </p:nvSpPr>
        <p:spPr bwMode="auto">
          <a:xfrm>
            <a:off x="990600" y="3810000"/>
            <a:ext cx="2133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carpel</a:t>
            </a:r>
          </a:p>
        </p:txBody>
      </p:sp>
      <p:sp>
        <p:nvSpPr>
          <p:cNvPr id="12292" name="WordArt 4"/>
          <p:cNvSpPr>
            <a:spLocks noChangeArrowheads="1" noChangeShapeType="1" noTextEdit="1"/>
          </p:cNvSpPr>
          <p:nvPr/>
        </p:nvSpPr>
        <p:spPr bwMode="auto">
          <a:xfrm>
            <a:off x="990600" y="5105400"/>
            <a:ext cx="21336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Arial Black"/>
              </a:rPr>
              <a:t>briger</a:t>
            </a:r>
          </a:p>
        </p:txBody>
      </p:sp>
      <p:sp>
        <p:nvSpPr>
          <p:cNvPr id="12293" name="Text Box 5"/>
          <p:cNvSpPr txBox="1">
            <a:spLocks noChangeArrowheads="1"/>
          </p:cNvSpPr>
          <p:nvPr/>
        </p:nvSpPr>
        <p:spPr bwMode="auto">
          <a:xfrm>
            <a:off x="3657600" y="3581400"/>
            <a:ext cx="46640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800">
                <a:latin typeface="Comic Sans MS" pitchFamily="66" charset="0"/>
              </a:rPr>
              <a:t>Dyma’r enw ar gyfer rhan </a:t>
            </a:r>
            <a:r>
              <a:rPr lang="en-GB" sz="2800" b="1">
                <a:latin typeface="Comic Sans MS" pitchFamily="66" charset="0"/>
              </a:rPr>
              <a:t>BENYWAIDD</a:t>
            </a:r>
            <a:r>
              <a:rPr lang="en-GB" sz="2800">
                <a:latin typeface="Comic Sans MS" pitchFamily="66" charset="0"/>
              </a:rPr>
              <a:t> y blodyn.</a:t>
            </a:r>
          </a:p>
        </p:txBody>
      </p:sp>
      <p:sp>
        <p:nvSpPr>
          <p:cNvPr id="12294" name="Text Box 6"/>
          <p:cNvSpPr txBox="1">
            <a:spLocks noChangeArrowheads="1"/>
          </p:cNvSpPr>
          <p:nvPr/>
        </p:nvSpPr>
        <p:spPr bwMode="auto">
          <a:xfrm>
            <a:off x="3657600" y="5181600"/>
            <a:ext cx="4511675" cy="946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2800">
                <a:latin typeface="Comic Sans MS" pitchFamily="66" charset="0"/>
              </a:rPr>
              <a:t>Dyma’r enw ar gyfer rhan </a:t>
            </a:r>
            <a:r>
              <a:rPr lang="en-GB" sz="2800" b="1">
                <a:latin typeface="Comic Sans MS" pitchFamily="66" charset="0"/>
              </a:rPr>
              <a:t>GWRYWAIDD </a:t>
            </a:r>
            <a:r>
              <a:rPr lang="en-GB" sz="2800">
                <a:latin typeface="Comic Sans MS" pitchFamily="66" charset="0"/>
              </a:rPr>
              <a:t>y blodyn.</a:t>
            </a:r>
          </a:p>
        </p:txBody>
      </p:sp>
      <p:pic>
        <p:nvPicPr>
          <p:cNvPr id="12295" name="Picture 7" descr="j0250867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1447800"/>
            <a:ext cx="1968500" cy="1546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296" name="Picture 8" descr="j030549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39000" y="1295400"/>
            <a:ext cx="1360488" cy="1790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22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22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122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" fill="hold"/>
                                        <p:tgtEl>
                                          <p:spTgt spid="122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1229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3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300" fill="hold"/>
                                        <p:tgtEl>
                                          <p:spTgt spid="122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 animBg="1"/>
      <p:bldP spid="12291" grpId="0" animBg="1"/>
      <p:bldP spid="12292" grpId="0" animBg="1"/>
      <p:bldP spid="12293" grpId="0" autoUpdateAnimBg="0"/>
      <p:bldP spid="12294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WordArt 2"/>
          <p:cNvSpPr>
            <a:spLocks noChangeArrowheads="1" noChangeShapeType="1" noTextEdit="1"/>
          </p:cNvSpPr>
          <p:nvPr/>
        </p:nvSpPr>
        <p:spPr bwMode="auto">
          <a:xfrm>
            <a:off x="838200" y="457200"/>
            <a:ext cx="7239000" cy="4495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Edrychwch yn ofalus 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ar eich blodyn wrth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 i ni enwi'r gwahannol rannau</a:t>
            </a:r>
          </a:p>
        </p:txBody>
      </p:sp>
      <p:pic>
        <p:nvPicPr>
          <p:cNvPr id="13315" name="Picture 3" descr="Eyes-01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4953000"/>
            <a:ext cx="3429000" cy="14176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33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WordArt 2"/>
          <p:cNvSpPr>
            <a:spLocks noChangeArrowheads="1" noChangeShapeType="1" noTextEdit="1"/>
          </p:cNvSpPr>
          <p:nvPr/>
        </p:nvSpPr>
        <p:spPr bwMode="auto">
          <a:xfrm>
            <a:off x="990600" y="228600"/>
            <a:ext cx="3810000" cy="1314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Y carpel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5181600" y="561975"/>
            <a:ext cx="34194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200">
                <a:latin typeface="Comic Sans MS" pitchFamily="66" charset="0"/>
              </a:rPr>
              <a:t>(rhan benywaidd)</a:t>
            </a:r>
          </a:p>
        </p:txBody>
      </p:sp>
      <p:pic>
        <p:nvPicPr>
          <p:cNvPr id="14340" name="Picture 4" descr="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6400"/>
            <a:ext cx="5257800" cy="4837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341" name="WordArt 5"/>
          <p:cNvSpPr>
            <a:spLocks noChangeArrowheads="1" noChangeShapeType="1" noTextEdit="1"/>
          </p:cNvSpPr>
          <p:nvPr/>
        </p:nvSpPr>
        <p:spPr bwMode="auto">
          <a:xfrm>
            <a:off x="6705600" y="2133600"/>
            <a:ext cx="2057400" cy="866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stigma</a:t>
            </a:r>
          </a:p>
        </p:txBody>
      </p:sp>
      <p:sp>
        <p:nvSpPr>
          <p:cNvPr id="14342" name="WordArt 6"/>
          <p:cNvSpPr>
            <a:spLocks noChangeArrowheads="1" noChangeShapeType="1" noTextEdit="1"/>
          </p:cNvSpPr>
          <p:nvPr/>
        </p:nvSpPr>
        <p:spPr bwMode="auto">
          <a:xfrm>
            <a:off x="6443663" y="3573463"/>
            <a:ext cx="2376487" cy="94138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cynheilydd</a:t>
            </a:r>
          </a:p>
        </p:txBody>
      </p:sp>
      <p:sp>
        <p:nvSpPr>
          <p:cNvPr id="14343" name="WordArt 7"/>
          <p:cNvSpPr>
            <a:spLocks noChangeArrowheads="1" noChangeShapeType="1" noTextEdit="1"/>
          </p:cNvSpPr>
          <p:nvPr/>
        </p:nvSpPr>
        <p:spPr bwMode="auto">
          <a:xfrm>
            <a:off x="6705600" y="5105400"/>
            <a:ext cx="1828800" cy="933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ofari</a:t>
            </a:r>
          </a:p>
        </p:txBody>
      </p:sp>
      <p:sp>
        <p:nvSpPr>
          <p:cNvPr id="14344" name="Line 8"/>
          <p:cNvSpPr>
            <a:spLocks noChangeShapeType="1"/>
          </p:cNvSpPr>
          <p:nvPr/>
        </p:nvSpPr>
        <p:spPr bwMode="auto">
          <a:xfrm flipH="1">
            <a:off x="4114800" y="2514600"/>
            <a:ext cx="23622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5" name="Line 9"/>
          <p:cNvSpPr>
            <a:spLocks noChangeShapeType="1"/>
          </p:cNvSpPr>
          <p:nvPr/>
        </p:nvSpPr>
        <p:spPr bwMode="auto">
          <a:xfrm flipH="1" flipV="1">
            <a:off x="3962400" y="3505200"/>
            <a:ext cx="27432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4346" name="Line 10"/>
          <p:cNvSpPr>
            <a:spLocks noChangeShapeType="1"/>
          </p:cNvSpPr>
          <p:nvPr/>
        </p:nvSpPr>
        <p:spPr bwMode="auto">
          <a:xfrm flipH="1" flipV="1">
            <a:off x="3962400" y="4648200"/>
            <a:ext cx="259080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43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43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43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43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43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43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43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 animBg="1"/>
      <p:bldP spid="14339" grpId="0" autoUpdateAnimBg="0"/>
      <p:bldP spid="14341" grpId="0" animBg="1"/>
      <p:bldP spid="14342" grpId="0" animBg="1"/>
      <p:bldP spid="14343" grpId="0" animBg="1"/>
      <p:bldP spid="14344" grpId="0" animBg="1"/>
      <p:bldP spid="14345" grpId="0" animBg="1"/>
      <p:bldP spid="1434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WordArt 2"/>
          <p:cNvSpPr>
            <a:spLocks noChangeArrowheads="1" noChangeShapeType="1" noTextEdit="1"/>
          </p:cNvSpPr>
          <p:nvPr/>
        </p:nvSpPr>
        <p:spPr bwMode="auto">
          <a:xfrm>
            <a:off x="990600" y="228600"/>
            <a:ext cx="4114800" cy="1314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Y briger</a:t>
            </a:r>
          </a:p>
        </p:txBody>
      </p:sp>
      <p:sp>
        <p:nvSpPr>
          <p:cNvPr id="15363" name="Text Box 3"/>
          <p:cNvSpPr txBox="1">
            <a:spLocks noChangeArrowheads="1"/>
          </p:cNvSpPr>
          <p:nvPr/>
        </p:nvSpPr>
        <p:spPr bwMode="auto">
          <a:xfrm>
            <a:off x="5486400" y="685800"/>
            <a:ext cx="34321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200">
                <a:latin typeface="Comic Sans MS" pitchFamily="66" charset="0"/>
              </a:rPr>
              <a:t>(rhan gwrywaidd)</a:t>
            </a:r>
          </a:p>
        </p:txBody>
      </p:sp>
      <p:pic>
        <p:nvPicPr>
          <p:cNvPr id="15364" name="Picture 4" descr="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6400"/>
            <a:ext cx="5257800" cy="48371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365" name="WordArt 5"/>
          <p:cNvSpPr>
            <a:spLocks noChangeArrowheads="1" noChangeShapeType="1" noTextEdit="1"/>
          </p:cNvSpPr>
          <p:nvPr/>
        </p:nvSpPr>
        <p:spPr bwMode="auto">
          <a:xfrm>
            <a:off x="6705600" y="2133600"/>
            <a:ext cx="2057400" cy="8667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anther</a:t>
            </a:r>
          </a:p>
        </p:txBody>
      </p:sp>
      <p:sp>
        <p:nvSpPr>
          <p:cNvPr id="15366" name="WordArt 6"/>
          <p:cNvSpPr>
            <a:spLocks noChangeArrowheads="1" noChangeShapeType="1" noTextEdit="1"/>
          </p:cNvSpPr>
          <p:nvPr/>
        </p:nvSpPr>
        <p:spPr bwMode="auto">
          <a:xfrm>
            <a:off x="6781800" y="3581400"/>
            <a:ext cx="2133600" cy="933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ffilament</a:t>
            </a:r>
          </a:p>
        </p:txBody>
      </p:sp>
      <p:sp>
        <p:nvSpPr>
          <p:cNvPr id="15367" name="WordArt 7"/>
          <p:cNvSpPr>
            <a:spLocks noChangeArrowheads="1" noChangeShapeType="1" noTextEdit="1"/>
          </p:cNvSpPr>
          <p:nvPr/>
        </p:nvSpPr>
        <p:spPr bwMode="auto">
          <a:xfrm>
            <a:off x="6705600" y="5105400"/>
            <a:ext cx="1828800" cy="9334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paill</a:t>
            </a:r>
          </a:p>
        </p:txBody>
      </p:sp>
      <p:sp>
        <p:nvSpPr>
          <p:cNvPr id="15368" name="Line 8"/>
          <p:cNvSpPr>
            <a:spLocks noChangeShapeType="1"/>
          </p:cNvSpPr>
          <p:nvPr/>
        </p:nvSpPr>
        <p:spPr bwMode="auto">
          <a:xfrm flipH="1">
            <a:off x="4876800" y="2667000"/>
            <a:ext cx="16764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69" name="Line 9"/>
          <p:cNvSpPr>
            <a:spLocks noChangeShapeType="1"/>
          </p:cNvSpPr>
          <p:nvPr/>
        </p:nvSpPr>
        <p:spPr bwMode="auto">
          <a:xfrm flipH="1" flipV="1">
            <a:off x="4648200" y="3810000"/>
            <a:ext cx="20574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5370" name="Line 10"/>
          <p:cNvSpPr>
            <a:spLocks noChangeShapeType="1"/>
          </p:cNvSpPr>
          <p:nvPr/>
        </p:nvSpPr>
        <p:spPr bwMode="auto">
          <a:xfrm flipH="1" flipV="1">
            <a:off x="2286000" y="3124200"/>
            <a:ext cx="4267200" cy="2209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2" fill="hold" grpId="0" nodeType="afterEffect">
                                  <p:stCondLst>
                                    <p:cond delay="100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3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300" fill="hold"/>
                                        <p:tgtEl>
                                          <p:spTgt spid="153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2700"/>
                            </p:stCondLst>
                            <p:childTnLst>
                              <p:par>
                                <p:cTn id="15" presetID="12" presetClass="entr" presetSubtype="4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7" dur="500"/>
                                        <p:tgtEl>
                                          <p:spTgt spid="153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53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53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5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40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53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53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5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537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 animBg="1"/>
      <p:bldP spid="15363" grpId="0" autoUpdateAnimBg="0"/>
      <p:bldP spid="15365" grpId="0" animBg="1"/>
      <p:bldP spid="15366" grpId="0" animBg="1"/>
      <p:bldP spid="15367" grpId="0" animBg="1"/>
      <p:bldP spid="15368" grpId="0" animBg="1"/>
      <p:bldP spid="15369" grpId="0" animBg="1"/>
      <p:bldP spid="15370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WordArt 2"/>
          <p:cNvSpPr>
            <a:spLocks noChangeArrowheads="1" noChangeShapeType="1" noTextEdit="1"/>
          </p:cNvSpPr>
          <p:nvPr/>
        </p:nvSpPr>
        <p:spPr bwMode="auto">
          <a:xfrm>
            <a:off x="457200" y="228600"/>
            <a:ext cx="8001000" cy="168751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Rhannau 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blodyn</a:t>
            </a:r>
          </a:p>
        </p:txBody>
      </p:sp>
      <p:pic>
        <p:nvPicPr>
          <p:cNvPr id="16387" name="Picture 3" descr="flower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150" y="1916113"/>
            <a:ext cx="5029200" cy="4451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6388" name="Text Box 4"/>
          <p:cNvSpPr txBox="1">
            <a:spLocks noChangeArrowheads="1"/>
          </p:cNvSpPr>
          <p:nvPr/>
        </p:nvSpPr>
        <p:spPr bwMode="auto">
          <a:xfrm>
            <a:off x="304800" y="2057400"/>
            <a:ext cx="14287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200">
                <a:latin typeface="Comic Sans MS" pitchFamily="66" charset="0"/>
              </a:rPr>
              <a:t>stigma</a:t>
            </a:r>
          </a:p>
        </p:txBody>
      </p:sp>
      <p:sp>
        <p:nvSpPr>
          <p:cNvPr id="16389" name="Text Box 5"/>
          <p:cNvSpPr txBox="1">
            <a:spLocks noChangeArrowheads="1"/>
          </p:cNvSpPr>
          <p:nvPr/>
        </p:nvSpPr>
        <p:spPr bwMode="auto">
          <a:xfrm>
            <a:off x="395288" y="3933825"/>
            <a:ext cx="21875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200">
                <a:latin typeface="Comic Sans MS" pitchFamily="66" charset="0"/>
              </a:rPr>
              <a:t>cynheilydd</a:t>
            </a:r>
          </a:p>
        </p:txBody>
      </p:sp>
      <p:sp>
        <p:nvSpPr>
          <p:cNvPr id="16390" name="Text Box 6"/>
          <p:cNvSpPr txBox="1">
            <a:spLocks noChangeArrowheads="1"/>
          </p:cNvSpPr>
          <p:nvPr/>
        </p:nvSpPr>
        <p:spPr bwMode="auto">
          <a:xfrm>
            <a:off x="381000" y="5029200"/>
            <a:ext cx="11223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200">
                <a:latin typeface="Comic Sans MS" pitchFamily="66" charset="0"/>
              </a:rPr>
              <a:t>ofari</a:t>
            </a:r>
          </a:p>
        </p:txBody>
      </p:sp>
      <p:sp>
        <p:nvSpPr>
          <p:cNvPr id="16391" name="Text Box 7"/>
          <p:cNvSpPr txBox="1">
            <a:spLocks noChangeArrowheads="1"/>
          </p:cNvSpPr>
          <p:nvPr/>
        </p:nvSpPr>
        <p:spPr bwMode="auto">
          <a:xfrm>
            <a:off x="7315200" y="3505200"/>
            <a:ext cx="14493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200">
                <a:latin typeface="Comic Sans MS" pitchFamily="66" charset="0"/>
              </a:rPr>
              <a:t>anther</a:t>
            </a:r>
          </a:p>
        </p:txBody>
      </p:sp>
      <p:sp>
        <p:nvSpPr>
          <p:cNvPr id="16392" name="Text Box 8"/>
          <p:cNvSpPr txBox="1">
            <a:spLocks noChangeArrowheads="1"/>
          </p:cNvSpPr>
          <p:nvPr/>
        </p:nvSpPr>
        <p:spPr bwMode="auto">
          <a:xfrm>
            <a:off x="7086600" y="4953000"/>
            <a:ext cx="19732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200">
                <a:latin typeface="Comic Sans MS" pitchFamily="66" charset="0"/>
              </a:rPr>
              <a:t>ffilament</a:t>
            </a:r>
          </a:p>
        </p:txBody>
      </p:sp>
      <p:sp>
        <p:nvSpPr>
          <p:cNvPr id="16393" name="Text Box 9"/>
          <p:cNvSpPr txBox="1">
            <a:spLocks noChangeArrowheads="1"/>
          </p:cNvSpPr>
          <p:nvPr/>
        </p:nvSpPr>
        <p:spPr bwMode="auto">
          <a:xfrm>
            <a:off x="7391400" y="1905000"/>
            <a:ext cx="94615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200">
                <a:latin typeface="Comic Sans MS" pitchFamily="66" charset="0"/>
              </a:rPr>
              <a:t>paill</a:t>
            </a:r>
          </a:p>
        </p:txBody>
      </p:sp>
      <p:sp>
        <p:nvSpPr>
          <p:cNvPr id="16394" name="Line 10"/>
          <p:cNvSpPr>
            <a:spLocks noChangeShapeType="1"/>
          </p:cNvSpPr>
          <p:nvPr/>
        </p:nvSpPr>
        <p:spPr bwMode="auto">
          <a:xfrm>
            <a:off x="1763713" y="2420938"/>
            <a:ext cx="2286000" cy="2921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5" name="Line 11"/>
          <p:cNvSpPr>
            <a:spLocks noChangeShapeType="1"/>
          </p:cNvSpPr>
          <p:nvPr/>
        </p:nvSpPr>
        <p:spPr bwMode="auto">
          <a:xfrm flipV="1">
            <a:off x="1600200" y="3276600"/>
            <a:ext cx="2590800" cy="685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6" name="Line 12"/>
          <p:cNvSpPr>
            <a:spLocks noChangeShapeType="1"/>
          </p:cNvSpPr>
          <p:nvPr/>
        </p:nvSpPr>
        <p:spPr bwMode="auto">
          <a:xfrm flipV="1">
            <a:off x="1676400" y="4508500"/>
            <a:ext cx="2535238" cy="8255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7" name="Line 13"/>
          <p:cNvSpPr>
            <a:spLocks noChangeShapeType="1"/>
          </p:cNvSpPr>
          <p:nvPr/>
        </p:nvSpPr>
        <p:spPr bwMode="auto">
          <a:xfrm flipH="1">
            <a:off x="5364163" y="2286000"/>
            <a:ext cx="1874837" cy="56673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8" name="Line 14"/>
          <p:cNvSpPr>
            <a:spLocks noChangeShapeType="1"/>
          </p:cNvSpPr>
          <p:nvPr/>
        </p:nvSpPr>
        <p:spPr bwMode="auto">
          <a:xfrm flipH="1" flipV="1">
            <a:off x="6011863" y="3500438"/>
            <a:ext cx="1223962" cy="246062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6399" name="Line 15"/>
          <p:cNvSpPr>
            <a:spLocks noChangeShapeType="1"/>
          </p:cNvSpPr>
          <p:nvPr/>
        </p:nvSpPr>
        <p:spPr bwMode="auto">
          <a:xfrm flipH="1" flipV="1">
            <a:off x="5410200" y="4038600"/>
            <a:ext cx="1524000" cy="990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63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3" presetClass="entr" presetSubtype="1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163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638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163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638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1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639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163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2" presetID="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163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1639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3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63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639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4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63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2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639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75" presetID="2" presetClass="entr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7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8" dur="500" fill="hold"/>
                                        <p:tgtEl>
                                          <p:spTgt spid="163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 animBg="1"/>
      <p:bldP spid="16388" grpId="0" autoUpdateAnimBg="0"/>
      <p:bldP spid="16389" grpId="0" autoUpdateAnimBg="0"/>
      <p:bldP spid="16390" grpId="0" autoUpdateAnimBg="0"/>
      <p:bldP spid="16391" grpId="0" autoUpdateAnimBg="0"/>
      <p:bldP spid="16392" grpId="0" autoUpdateAnimBg="0"/>
      <p:bldP spid="16393" grpId="0" autoUpdateAnimBg="0"/>
      <p:bldP spid="16394" grpId="0" animBg="1"/>
      <p:bldP spid="16395" grpId="0" animBg="1"/>
      <p:bldP spid="16396" grpId="0" animBg="1"/>
      <p:bldP spid="16397" grpId="0" animBg="1"/>
      <p:bldP spid="16398" grpId="0" animBg="1"/>
      <p:bldP spid="1639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WordArt 2"/>
          <p:cNvSpPr>
            <a:spLocks noChangeArrowheads="1" noChangeShapeType="1" noTextEdit="1"/>
          </p:cNvSpPr>
          <p:nvPr/>
        </p:nvSpPr>
        <p:spPr bwMode="auto">
          <a:xfrm>
            <a:off x="1371600" y="381000"/>
            <a:ext cx="6324600" cy="19050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Tynnwch ddiagram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manwl o'ch</a:t>
            </a:r>
          </a:p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blodyn</a:t>
            </a:r>
          </a:p>
        </p:txBody>
      </p:sp>
      <p:sp>
        <p:nvSpPr>
          <p:cNvPr id="17411" name="Text Box 3"/>
          <p:cNvSpPr txBox="1">
            <a:spLocks noChangeArrowheads="1"/>
          </p:cNvSpPr>
          <p:nvPr/>
        </p:nvSpPr>
        <p:spPr bwMode="auto">
          <a:xfrm>
            <a:off x="136525" y="2492375"/>
            <a:ext cx="878522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200">
                <a:latin typeface="Comic Sans MS" pitchFamily="66" charset="0"/>
              </a:rPr>
              <a:t>Labelwch y rhannau canlynol ar eich diagram…</a:t>
            </a:r>
          </a:p>
        </p:txBody>
      </p:sp>
      <p:sp>
        <p:nvSpPr>
          <p:cNvPr id="17412" name="WordArt 4"/>
          <p:cNvSpPr>
            <a:spLocks noChangeArrowheads="1" noChangeShapeType="1" noTextEdit="1"/>
          </p:cNvSpPr>
          <p:nvPr/>
        </p:nvSpPr>
        <p:spPr bwMode="auto">
          <a:xfrm>
            <a:off x="838200" y="3352800"/>
            <a:ext cx="21812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Y carpel</a:t>
            </a:r>
          </a:p>
        </p:txBody>
      </p:sp>
      <p:sp>
        <p:nvSpPr>
          <p:cNvPr id="17413" name="WordArt 5"/>
          <p:cNvSpPr>
            <a:spLocks noChangeArrowheads="1" noChangeShapeType="1" noTextEdit="1"/>
          </p:cNvSpPr>
          <p:nvPr/>
        </p:nvSpPr>
        <p:spPr bwMode="auto">
          <a:xfrm>
            <a:off x="5791200" y="3276600"/>
            <a:ext cx="2438400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Y briger</a:t>
            </a:r>
          </a:p>
        </p:txBody>
      </p:sp>
      <p:sp>
        <p:nvSpPr>
          <p:cNvPr id="17414" name="Text Box 6"/>
          <p:cNvSpPr txBox="1">
            <a:spLocks noChangeArrowheads="1"/>
          </p:cNvSpPr>
          <p:nvPr/>
        </p:nvSpPr>
        <p:spPr bwMode="auto">
          <a:xfrm>
            <a:off x="592138" y="4191000"/>
            <a:ext cx="2692400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4000">
                <a:latin typeface="Comic Sans MS" pitchFamily="66" charset="0"/>
              </a:rPr>
              <a:t>stigma</a:t>
            </a:r>
          </a:p>
          <a:p>
            <a:pPr algn="ctr"/>
            <a:r>
              <a:rPr lang="en-GB" sz="4000">
                <a:latin typeface="Comic Sans MS" pitchFamily="66" charset="0"/>
              </a:rPr>
              <a:t>cynheilydd</a:t>
            </a:r>
          </a:p>
          <a:p>
            <a:pPr algn="ctr"/>
            <a:r>
              <a:rPr lang="en-GB" sz="4000">
                <a:latin typeface="Comic Sans MS" pitchFamily="66" charset="0"/>
              </a:rPr>
              <a:t>ofari</a:t>
            </a:r>
          </a:p>
        </p:txBody>
      </p:sp>
      <p:sp>
        <p:nvSpPr>
          <p:cNvPr id="17415" name="Text Box 7"/>
          <p:cNvSpPr txBox="1">
            <a:spLocks noChangeArrowheads="1"/>
          </p:cNvSpPr>
          <p:nvPr/>
        </p:nvSpPr>
        <p:spPr bwMode="auto">
          <a:xfrm>
            <a:off x="5815013" y="4191000"/>
            <a:ext cx="2424112" cy="1920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4000">
                <a:latin typeface="Comic Sans MS" pitchFamily="66" charset="0"/>
              </a:rPr>
              <a:t>anther</a:t>
            </a:r>
          </a:p>
          <a:p>
            <a:pPr algn="ctr"/>
            <a:r>
              <a:rPr lang="en-GB" sz="4000">
                <a:latin typeface="Comic Sans MS" pitchFamily="66" charset="0"/>
              </a:rPr>
              <a:t>ffilament</a:t>
            </a:r>
          </a:p>
          <a:p>
            <a:pPr algn="ctr"/>
            <a:r>
              <a:rPr lang="en-GB" sz="4000">
                <a:latin typeface="Comic Sans MS" pitchFamily="66" charset="0"/>
              </a:rPr>
              <a:t>paill</a:t>
            </a:r>
          </a:p>
        </p:txBody>
      </p:sp>
      <p:pic>
        <p:nvPicPr>
          <p:cNvPr id="17416" name="Picture 8" descr="j0236278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4114800"/>
            <a:ext cx="1981200" cy="17748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3" dur="500"/>
                                        <p:tgtEl>
                                          <p:spTgt spid="174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74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74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74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4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74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410" grpId="0" animBg="1"/>
      <p:bldP spid="17411" grpId="0" autoUpdateAnimBg="0"/>
      <p:bldP spid="17412" grpId="0" animBg="1"/>
      <p:bldP spid="17413" grpId="0" animBg="1"/>
      <p:bldP spid="17414" grpId="0" autoUpdateAnimBg="0"/>
      <p:bldP spid="17415" grpId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WordArt 2"/>
          <p:cNvSpPr>
            <a:spLocks noChangeArrowheads="1" noChangeShapeType="1" noTextEdit="1"/>
          </p:cNvSpPr>
          <p:nvPr/>
        </p:nvSpPr>
        <p:spPr bwMode="auto">
          <a:xfrm>
            <a:off x="395288" y="620713"/>
            <a:ext cx="82296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Beth yr ydym ni wedi dysgu heddiw?</a:t>
            </a:r>
          </a:p>
        </p:txBody>
      </p:sp>
      <p:sp>
        <p:nvSpPr>
          <p:cNvPr id="18435" name="Text Box 3"/>
          <p:cNvSpPr txBox="1">
            <a:spLocks noChangeArrowheads="1"/>
          </p:cNvSpPr>
          <p:nvPr/>
        </p:nvSpPr>
        <p:spPr bwMode="auto">
          <a:xfrm>
            <a:off x="1127125" y="2174875"/>
            <a:ext cx="5273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sz="2400">
              <a:latin typeface="Times New Roman" pitchFamily="18" charset="0"/>
            </a:endParaRP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685800" y="3200400"/>
            <a:ext cx="76962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sz="3200">
                <a:latin typeface="Comic Sans MS" pitchFamily="66" charset="0"/>
              </a:rPr>
              <a:t>Rydym yn gwybod bod planhigion yn cynhyrchu blodau sydd ag organau gwrywaidd a benywaidd. </a:t>
            </a:r>
          </a:p>
          <a:p>
            <a:endParaRPr lang="en-GB" sz="3200">
              <a:latin typeface="Comic Sans MS" pitchFamily="66" charset="0"/>
            </a:endParaRPr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685800" y="4648200"/>
            <a:ext cx="8153400" cy="1919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sz="3200">
                <a:latin typeface="Comic Sans MS" pitchFamily="66" charset="0"/>
              </a:rPr>
              <a:t>Rydym yn gwybod bod hadau yn ffurfio pan fod paill o’r organ gwrywaidd yn ffrwythloni organ benywaidd.</a:t>
            </a:r>
            <a:endParaRPr lang="en-GB" sz="2400">
              <a:latin typeface="Times New Roman" pitchFamily="18" charset="0"/>
            </a:endParaRPr>
          </a:p>
          <a:p>
            <a:endParaRPr lang="en-GB" sz="2400">
              <a:latin typeface="Times New Roman" pitchFamily="18" charset="0"/>
            </a:endParaRP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685800" y="1828800"/>
            <a:ext cx="76962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sz="3200">
                <a:latin typeface="Comic Sans MS" pitchFamily="66" charset="0"/>
              </a:rPr>
              <a:t>Gallwn labelu rhannau planhigyn a blodyn.</a:t>
            </a:r>
          </a:p>
          <a:p>
            <a:endParaRPr lang="en-GB" sz="32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84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1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84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84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84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84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4" grpId="0" animBg="1"/>
      <p:bldP spid="18435" grpId="0" autoUpdateAnimBg="0"/>
      <p:bldP spid="18436" grpId="0" autoUpdateAnimBg="0"/>
      <p:bldP spid="18437" grpId="0" autoUpdateAnimBg="0"/>
      <p:bldP spid="18438" grpId="0" autoUpdateAnimBg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WordArt 2"/>
          <p:cNvSpPr>
            <a:spLocks noChangeArrowheads="1" noChangeShapeType="1" noTextEdit="1"/>
          </p:cNvSpPr>
          <p:nvPr/>
        </p:nvSpPr>
        <p:spPr bwMode="auto">
          <a:xfrm>
            <a:off x="762000" y="228600"/>
            <a:ext cx="4191000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Wythnos nesaf.....</a:t>
            </a:r>
          </a:p>
        </p:txBody>
      </p:sp>
      <p:sp>
        <p:nvSpPr>
          <p:cNvPr id="19459" name="Text Box 3"/>
          <p:cNvSpPr txBox="1">
            <a:spLocks noChangeArrowheads="1"/>
          </p:cNvSpPr>
          <p:nvPr/>
        </p:nvSpPr>
        <p:spPr bwMode="auto">
          <a:xfrm>
            <a:off x="228600" y="5410200"/>
            <a:ext cx="85344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3200">
                <a:latin typeface="Comic Sans MS" pitchFamily="66" charset="0"/>
              </a:rPr>
              <a:t>Byddwn hefyd yn darganfod bod trychfilod yn peillio rhai blodau ac yn darganfod sut mae hyn yn digwydd!</a:t>
            </a:r>
          </a:p>
        </p:txBody>
      </p:sp>
      <p:sp>
        <p:nvSpPr>
          <p:cNvPr id="19460" name="Text Box 4"/>
          <p:cNvSpPr txBox="1">
            <a:spLocks noChangeArrowheads="1"/>
          </p:cNvSpPr>
          <p:nvPr/>
        </p:nvSpPr>
        <p:spPr bwMode="auto">
          <a:xfrm>
            <a:off x="304800" y="1371600"/>
            <a:ext cx="8382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r>
              <a:rPr lang="en-GB" sz="3200">
                <a:latin typeface="Comic Sans MS" pitchFamily="66" charset="0"/>
              </a:rPr>
              <a:t>Byddwn yn darganfod rhagor am sut mae planhigion blodeuol yn atgynhyrchu.</a:t>
            </a:r>
          </a:p>
        </p:txBody>
      </p:sp>
      <p:pic>
        <p:nvPicPr>
          <p:cNvPr id="19461" name="Picture 5" descr="j0288857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0" y="2590800"/>
            <a:ext cx="3048000" cy="2598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194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14" presetID="12" presetClass="entr" presetSubtype="4" fill="hold" grpId="0" nodeType="after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6" dur="500"/>
                                        <p:tgtEl>
                                          <p:spTgt spid="194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7500"/>
                            </p:stCondLst>
                            <p:childTnLst>
                              <p:par>
                                <p:cTn id="18" presetID="9" presetClass="entr" presetSubtype="0" fill="hold" nodeType="after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94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 animBg="1"/>
      <p:bldP spid="19459" grpId="0" autoUpdateAnimBg="0"/>
      <p:bldP spid="19460" grpId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2"/>
          <p:cNvSpPr>
            <a:spLocks noChangeArrowheads="1" noChangeShapeType="1" noTextEdit="1"/>
          </p:cNvSpPr>
          <p:nvPr/>
        </p:nvSpPr>
        <p:spPr bwMode="auto">
          <a:xfrm>
            <a:off x="381000" y="609600"/>
            <a:ext cx="8229600" cy="1219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Beth byddwn yn dysgu heddiw?</a:t>
            </a:r>
          </a:p>
        </p:txBody>
      </p:sp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1127125" y="2174875"/>
            <a:ext cx="5273675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endParaRPr lang="en-GB" sz="2400">
              <a:latin typeface="Times New Roman" pitchFamily="18" charset="0"/>
            </a:endParaRPr>
          </a:p>
        </p:txBody>
      </p:sp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685800" y="3200400"/>
            <a:ext cx="7696200" cy="2041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sz="3200">
                <a:latin typeface="Comic Sans MS" pitchFamily="66" charset="0"/>
              </a:rPr>
              <a:t>Byddwn yn dysgu bod planhigion yn cynhyrchu blodau sydd ag organnau gwrywaidd a benywaidd. </a:t>
            </a:r>
          </a:p>
          <a:p>
            <a:endParaRPr lang="en-GB" sz="3200">
              <a:latin typeface="Comic Sans MS" pitchFamily="66" charset="0"/>
            </a:endParaRPr>
          </a:p>
        </p:txBody>
      </p:sp>
      <p:sp>
        <p:nvSpPr>
          <p:cNvPr id="4101" name="Text Box 5"/>
          <p:cNvSpPr txBox="1">
            <a:spLocks noChangeArrowheads="1"/>
          </p:cNvSpPr>
          <p:nvPr/>
        </p:nvSpPr>
        <p:spPr bwMode="auto">
          <a:xfrm>
            <a:off x="685800" y="4938713"/>
            <a:ext cx="8153400" cy="19192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sz="3200">
                <a:latin typeface="Comic Sans MS" pitchFamily="66" charset="0"/>
              </a:rPr>
              <a:t>Byddwn yn dysgu bod hadau yn ffurfio pan fod paill o’r organ gwrywaidd yn ffrwythloni’r organ benywaidd.</a:t>
            </a:r>
            <a:endParaRPr lang="en-GB" sz="2400">
              <a:latin typeface="Times New Roman" pitchFamily="18" charset="0"/>
            </a:endParaRPr>
          </a:p>
          <a:p>
            <a:endParaRPr lang="en-GB" sz="2400">
              <a:latin typeface="Times New Roman" pitchFamily="18" charset="0"/>
            </a:endParaRPr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685800" y="1828800"/>
            <a:ext cx="7696200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buFontTx/>
              <a:buChar char="•"/>
            </a:pPr>
            <a:r>
              <a:rPr lang="en-GB" sz="3200">
                <a:latin typeface="Comic Sans MS" pitchFamily="66" charset="0"/>
              </a:rPr>
              <a:t>Byddwn yn dysgu i labelu rhannau blodyn.</a:t>
            </a:r>
          </a:p>
          <a:p>
            <a:endParaRPr lang="en-GB" sz="320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5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0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1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10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10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9" grpId="0" autoUpdateAnimBg="0"/>
      <p:bldP spid="4100" grpId="0" autoUpdateAnimBg="0"/>
      <p:bldP spid="4101" grpId="0" autoUpdateAnimBg="0"/>
      <p:bldP spid="4102" grpId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WordArt 2"/>
          <p:cNvSpPr>
            <a:spLocks noChangeArrowheads="1" noChangeShapeType="1" noTextEdit="1"/>
          </p:cNvSpPr>
          <p:nvPr/>
        </p:nvSpPr>
        <p:spPr bwMode="auto">
          <a:xfrm>
            <a:off x="457200" y="609600"/>
            <a:ext cx="8353425" cy="9906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Mae pedwar prif rhan i flodyn.</a:t>
            </a:r>
          </a:p>
        </p:txBody>
      </p:sp>
      <p:sp>
        <p:nvSpPr>
          <p:cNvPr id="5123" name="WordArt 3"/>
          <p:cNvSpPr>
            <a:spLocks noChangeArrowheads="1" noChangeShapeType="1" noTextEdit="1"/>
          </p:cNvSpPr>
          <p:nvPr/>
        </p:nvSpPr>
        <p:spPr bwMode="auto">
          <a:xfrm>
            <a:off x="609600" y="1828800"/>
            <a:ext cx="6257925" cy="638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Ceisiwch ddyfalu beth ydynt</a:t>
            </a:r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362200" y="2743200"/>
            <a:ext cx="9525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>
                <a:latin typeface="Comic Sans MS" pitchFamily="66" charset="0"/>
              </a:rPr>
              <a:t>1. G</a:t>
            </a:r>
          </a:p>
        </p:txBody>
      </p:sp>
      <p:sp>
        <p:nvSpPr>
          <p:cNvPr id="5125" name="Text Box 5"/>
          <p:cNvSpPr txBox="1">
            <a:spLocks noChangeArrowheads="1"/>
          </p:cNvSpPr>
          <p:nvPr/>
        </p:nvSpPr>
        <p:spPr bwMode="auto">
          <a:xfrm>
            <a:off x="3413125" y="2936875"/>
            <a:ext cx="184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endParaRPr lang="en-GB" sz="2400">
              <a:latin typeface="Times New Roman" pitchFamily="18" charset="0"/>
            </a:endParaRPr>
          </a:p>
        </p:txBody>
      </p:sp>
      <p:sp>
        <p:nvSpPr>
          <p:cNvPr id="5126" name="Text Box 6"/>
          <p:cNvSpPr txBox="1">
            <a:spLocks noChangeArrowheads="1"/>
          </p:cNvSpPr>
          <p:nvPr/>
        </p:nvSpPr>
        <p:spPr bwMode="auto">
          <a:xfrm>
            <a:off x="2362200" y="3505200"/>
            <a:ext cx="9906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>
                <a:latin typeface="Comic Sans MS" pitchFamily="66" charset="0"/>
              </a:rPr>
              <a:t>2. C</a:t>
            </a:r>
          </a:p>
        </p:txBody>
      </p:sp>
      <p:sp>
        <p:nvSpPr>
          <p:cNvPr id="5127" name="Text Box 7"/>
          <p:cNvSpPr txBox="1">
            <a:spLocks noChangeArrowheads="1"/>
          </p:cNvSpPr>
          <p:nvPr/>
        </p:nvSpPr>
        <p:spPr bwMode="auto">
          <a:xfrm>
            <a:off x="2362200" y="4267200"/>
            <a:ext cx="10445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>
                <a:latin typeface="Comic Sans MS" pitchFamily="66" charset="0"/>
              </a:rPr>
              <a:t>3. D</a:t>
            </a:r>
          </a:p>
        </p:txBody>
      </p:sp>
      <p:sp>
        <p:nvSpPr>
          <p:cNvPr id="5128" name="Text Box 8"/>
          <p:cNvSpPr txBox="1">
            <a:spLocks noChangeArrowheads="1"/>
          </p:cNvSpPr>
          <p:nvPr/>
        </p:nvSpPr>
        <p:spPr bwMode="auto">
          <a:xfrm>
            <a:off x="2362200" y="5029200"/>
            <a:ext cx="10033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>
                <a:latin typeface="Comic Sans MS" pitchFamily="66" charset="0"/>
              </a:rPr>
              <a:t>4. B</a:t>
            </a:r>
          </a:p>
        </p:txBody>
      </p:sp>
      <p:sp>
        <p:nvSpPr>
          <p:cNvPr id="5129" name="Text Box 9"/>
          <p:cNvSpPr txBox="1">
            <a:spLocks noChangeArrowheads="1"/>
          </p:cNvSpPr>
          <p:nvPr/>
        </p:nvSpPr>
        <p:spPr bwMode="auto">
          <a:xfrm>
            <a:off x="3124200" y="2743200"/>
            <a:ext cx="223202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>
                <a:latin typeface="Comic Sans MS" pitchFamily="66" charset="0"/>
              </a:rPr>
              <a:t>wreiddiau</a:t>
            </a:r>
          </a:p>
        </p:txBody>
      </p:sp>
      <p:sp>
        <p:nvSpPr>
          <p:cNvPr id="5130" name="Text Box 10"/>
          <p:cNvSpPr txBox="1">
            <a:spLocks noChangeArrowheads="1"/>
          </p:cNvSpPr>
          <p:nvPr/>
        </p:nvSpPr>
        <p:spPr bwMode="auto">
          <a:xfrm>
            <a:off x="3200400" y="3505200"/>
            <a:ext cx="1374775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>
                <a:latin typeface="Comic Sans MS" pitchFamily="66" charset="0"/>
              </a:rPr>
              <a:t>oesyn</a:t>
            </a:r>
          </a:p>
        </p:txBody>
      </p:sp>
      <p:sp>
        <p:nvSpPr>
          <p:cNvPr id="5131" name="Text Box 11"/>
          <p:cNvSpPr txBox="1">
            <a:spLocks noChangeArrowheads="1"/>
          </p:cNvSpPr>
          <p:nvPr/>
        </p:nvSpPr>
        <p:spPr bwMode="auto">
          <a:xfrm>
            <a:off x="3200400" y="4267200"/>
            <a:ext cx="671513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>
                <a:latin typeface="Comic Sans MS" pitchFamily="66" charset="0"/>
              </a:rPr>
              <a:t>ail</a:t>
            </a:r>
          </a:p>
        </p:txBody>
      </p:sp>
      <p:sp>
        <p:nvSpPr>
          <p:cNvPr id="5132" name="Text Box 12"/>
          <p:cNvSpPr txBox="1">
            <a:spLocks noChangeArrowheads="1"/>
          </p:cNvSpPr>
          <p:nvPr/>
        </p:nvSpPr>
        <p:spPr bwMode="auto">
          <a:xfrm>
            <a:off x="3200400" y="5029200"/>
            <a:ext cx="12954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600">
                <a:latin typeface="Comic Sans MS" pitchFamily="66" charset="0"/>
              </a:rPr>
              <a:t>lodyn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5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51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51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1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51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5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51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51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2" grpId="0" animBg="1"/>
      <p:bldP spid="5123" grpId="0" animBg="1"/>
      <p:bldP spid="5124" grpId="0" autoUpdateAnimBg="0"/>
      <p:bldP spid="5126" grpId="0" autoUpdateAnimBg="0"/>
      <p:bldP spid="5127" grpId="0" autoUpdateAnimBg="0"/>
      <p:bldP spid="5128" grpId="0" autoUpdateAnimBg="0"/>
      <p:bldP spid="5129" grpId="0" autoUpdateAnimBg="0"/>
      <p:bldP spid="5130" grpId="0" autoUpdateAnimBg="0"/>
      <p:bldP spid="5131" grpId="0" autoUpdateAnimBg="0"/>
      <p:bldP spid="5132" grpId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NA00713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6375" y="1412875"/>
            <a:ext cx="6934200" cy="4572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1546225" y="228600"/>
            <a:ext cx="6002338" cy="701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pPr algn="ctr"/>
            <a:r>
              <a:rPr lang="en-GB" sz="4000">
                <a:latin typeface="Comic Sans MS" pitchFamily="66" charset="0"/>
              </a:rPr>
              <a:t>Edrychwch ar y llun yma.</a:t>
            </a: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1295400" y="6019800"/>
            <a:ext cx="7331075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/>
          <a:p>
            <a:r>
              <a:rPr lang="en-GB" sz="3200">
                <a:latin typeface="Comic Sans MS" pitchFamily="66" charset="0"/>
              </a:rPr>
              <a:t>Medrwch chi labelu rhannau y blodyn?</a:t>
            </a:r>
          </a:p>
        </p:txBody>
      </p:sp>
      <p:sp>
        <p:nvSpPr>
          <p:cNvPr id="6149" name="WordArt 5"/>
          <p:cNvSpPr>
            <a:spLocks noChangeArrowheads="1" noChangeShapeType="1" noTextEdit="1"/>
          </p:cNvSpPr>
          <p:nvPr/>
        </p:nvSpPr>
        <p:spPr bwMode="auto">
          <a:xfrm>
            <a:off x="539750" y="3141663"/>
            <a:ext cx="3455988" cy="1506537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gwreiddiau</a:t>
            </a:r>
          </a:p>
        </p:txBody>
      </p:sp>
      <p:sp>
        <p:nvSpPr>
          <p:cNvPr id="6150" name="WordArt 6"/>
          <p:cNvSpPr>
            <a:spLocks noChangeArrowheads="1" noChangeShapeType="1" noTextEdit="1"/>
          </p:cNvSpPr>
          <p:nvPr/>
        </p:nvSpPr>
        <p:spPr bwMode="auto">
          <a:xfrm>
            <a:off x="6227763" y="3429000"/>
            <a:ext cx="2376487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coesyn</a:t>
            </a:r>
          </a:p>
        </p:txBody>
      </p:sp>
      <p:sp>
        <p:nvSpPr>
          <p:cNvPr id="6151" name="WordArt 7"/>
          <p:cNvSpPr>
            <a:spLocks noChangeArrowheads="1" noChangeShapeType="1" noTextEdit="1"/>
          </p:cNvSpPr>
          <p:nvPr/>
        </p:nvSpPr>
        <p:spPr bwMode="auto">
          <a:xfrm>
            <a:off x="381000" y="1447800"/>
            <a:ext cx="190500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dail</a:t>
            </a:r>
          </a:p>
        </p:txBody>
      </p:sp>
      <p:sp>
        <p:nvSpPr>
          <p:cNvPr id="6152" name="WordArt 8"/>
          <p:cNvSpPr>
            <a:spLocks noChangeArrowheads="1" noChangeShapeType="1" noTextEdit="1"/>
          </p:cNvSpPr>
          <p:nvPr/>
        </p:nvSpPr>
        <p:spPr bwMode="auto">
          <a:xfrm>
            <a:off x="6400800" y="1219200"/>
            <a:ext cx="2057400" cy="10668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blodyn</a:t>
            </a:r>
          </a:p>
        </p:txBody>
      </p:sp>
      <p:sp>
        <p:nvSpPr>
          <p:cNvPr id="6153" name="Line 9"/>
          <p:cNvSpPr>
            <a:spLocks noChangeShapeType="1"/>
          </p:cNvSpPr>
          <p:nvPr/>
        </p:nvSpPr>
        <p:spPr bwMode="auto">
          <a:xfrm>
            <a:off x="2514600" y="4572000"/>
            <a:ext cx="1447800" cy="7620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4" name="Line 10"/>
          <p:cNvSpPr>
            <a:spLocks noChangeShapeType="1"/>
          </p:cNvSpPr>
          <p:nvPr/>
        </p:nvSpPr>
        <p:spPr bwMode="auto">
          <a:xfrm flipH="1">
            <a:off x="4876800" y="3810000"/>
            <a:ext cx="1371600" cy="2286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5" name="Line 11"/>
          <p:cNvSpPr>
            <a:spLocks noChangeShapeType="1"/>
          </p:cNvSpPr>
          <p:nvPr/>
        </p:nvSpPr>
        <p:spPr bwMode="auto">
          <a:xfrm>
            <a:off x="2438400" y="2362200"/>
            <a:ext cx="7620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6156" name="Line 12"/>
          <p:cNvSpPr>
            <a:spLocks noChangeShapeType="1"/>
          </p:cNvSpPr>
          <p:nvPr/>
        </p:nvSpPr>
        <p:spPr bwMode="auto">
          <a:xfrm flipH="1">
            <a:off x="5029200" y="1752600"/>
            <a:ext cx="12192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6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12" dur="500"/>
                                        <p:tgtEl>
                                          <p:spTgt spid="6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6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61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6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9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0" dur="500" fill="hold"/>
                                        <p:tgtEl>
                                          <p:spTgt spid="6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500" fill="hold"/>
                                        <p:tgtEl>
                                          <p:spTgt spid="61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7" grpId="0" autoUpdateAnimBg="0"/>
      <p:bldP spid="6148" grpId="0" autoUpdateAnimBg="0"/>
      <p:bldP spid="6149" grpId="0" animBg="1"/>
      <p:bldP spid="6150" grpId="0" animBg="1"/>
      <p:bldP spid="6151" grpId="0" animBg="1"/>
      <p:bldP spid="6152" grpId="0" animBg="1"/>
      <p:bldP spid="6153" grpId="0" animBg="1"/>
      <p:bldP spid="6154" grpId="0" animBg="1"/>
      <p:bldP spid="6155" grpId="0" animBg="1"/>
      <p:bldP spid="615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WordArt 2"/>
          <p:cNvSpPr>
            <a:spLocks noChangeArrowheads="1" noChangeShapeType="1" noTextEdit="1"/>
          </p:cNvSpPr>
          <p:nvPr/>
        </p:nvSpPr>
        <p:spPr bwMode="auto">
          <a:xfrm>
            <a:off x="533400" y="685800"/>
            <a:ext cx="771525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Beth yw gwaith y gwreiddyn?</a:t>
            </a:r>
          </a:p>
        </p:txBody>
      </p:sp>
      <p:pic>
        <p:nvPicPr>
          <p:cNvPr id="7171" name="Picture 3" descr="NA00713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49530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172" name="WordArt 4"/>
          <p:cNvSpPr>
            <a:spLocks noChangeArrowheads="1" noChangeShapeType="1" noTextEdit="1"/>
          </p:cNvSpPr>
          <p:nvPr/>
        </p:nvSpPr>
        <p:spPr bwMode="auto">
          <a:xfrm>
            <a:off x="250825" y="3933825"/>
            <a:ext cx="2466975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gwreiddyn</a:t>
            </a:r>
          </a:p>
        </p:txBody>
      </p:sp>
      <p:sp>
        <p:nvSpPr>
          <p:cNvPr id="7173" name="Line 5"/>
          <p:cNvSpPr>
            <a:spLocks noChangeShapeType="1"/>
          </p:cNvSpPr>
          <p:nvPr/>
        </p:nvSpPr>
        <p:spPr bwMode="auto">
          <a:xfrm>
            <a:off x="1066800" y="4648200"/>
            <a:ext cx="1219200" cy="914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4724400" y="2514600"/>
            <a:ext cx="34290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3600">
                <a:latin typeface="Comic Sans MS" pitchFamily="66" charset="0"/>
              </a:rPr>
              <a:t>Mae’r gwreiddyn yn amsugno d</a:t>
            </a:r>
            <a:r>
              <a:rPr lang="en-US" sz="3600">
                <a:latin typeface="Comic Sans MS" pitchFamily="66" charset="0"/>
              </a:rPr>
              <a:t>ŵr o’r pridd</a:t>
            </a:r>
            <a:r>
              <a:rPr lang="en-GB" sz="3600">
                <a:latin typeface="Comic Sans MS" pitchFamily="66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717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" fill="hold"/>
                                        <p:tgtEl>
                                          <p:spTgt spid="71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 animBg="1"/>
      <p:bldP spid="7172" grpId="0" animBg="1"/>
      <p:bldP spid="7173" grpId="0" animBg="1"/>
      <p:bldP spid="7174" grpId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WordArt 2"/>
          <p:cNvSpPr>
            <a:spLocks noChangeArrowheads="1" noChangeShapeType="1" noTextEdit="1"/>
          </p:cNvSpPr>
          <p:nvPr/>
        </p:nvSpPr>
        <p:spPr bwMode="auto">
          <a:xfrm>
            <a:off x="533400" y="685800"/>
            <a:ext cx="771525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Beth yw gwaith y coesyn?</a:t>
            </a:r>
          </a:p>
        </p:txBody>
      </p:sp>
      <p:pic>
        <p:nvPicPr>
          <p:cNvPr id="8195" name="Picture 3" descr="NA00713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49530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196" name="WordArt 4"/>
          <p:cNvSpPr>
            <a:spLocks noChangeArrowheads="1" noChangeShapeType="1" noTextEdit="1"/>
          </p:cNvSpPr>
          <p:nvPr/>
        </p:nvSpPr>
        <p:spPr bwMode="auto">
          <a:xfrm>
            <a:off x="228600" y="3733800"/>
            <a:ext cx="16764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coesyn</a:t>
            </a:r>
          </a:p>
        </p:txBody>
      </p:sp>
      <p:sp>
        <p:nvSpPr>
          <p:cNvPr id="8197" name="Line 5"/>
          <p:cNvSpPr>
            <a:spLocks noChangeShapeType="1"/>
          </p:cNvSpPr>
          <p:nvPr/>
        </p:nvSpPr>
        <p:spPr bwMode="auto">
          <a:xfrm>
            <a:off x="2057400" y="4267200"/>
            <a:ext cx="533400" cy="152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4648200" y="2286000"/>
            <a:ext cx="34290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3600">
                <a:latin typeface="Comic Sans MS" pitchFamily="66" charset="0"/>
              </a:rPr>
              <a:t>Mae’r coesyn yn helpu cefnogi’r planhigyn.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819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" fill="hold"/>
                                        <p:tgtEl>
                                          <p:spTgt spid="81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4" grpId="0" animBg="1"/>
      <p:bldP spid="8196" grpId="0" animBg="1"/>
      <p:bldP spid="8197" grpId="0" animBg="1"/>
      <p:bldP spid="8198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WordArt 2"/>
          <p:cNvSpPr>
            <a:spLocks noChangeArrowheads="1" noChangeShapeType="1" noTextEdit="1"/>
          </p:cNvSpPr>
          <p:nvPr/>
        </p:nvSpPr>
        <p:spPr bwMode="auto">
          <a:xfrm>
            <a:off x="533400" y="685800"/>
            <a:ext cx="771525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Beth yw gwaith y ddeilen?</a:t>
            </a:r>
          </a:p>
        </p:txBody>
      </p:sp>
      <p:pic>
        <p:nvPicPr>
          <p:cNvPr id="9219" name="Picture 3" descr="NA00713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49530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220" name="WordArt 4"/>
          <p:cNvSpPr>
            <a:spLocks noChangeArrowheads="1" noChangeShapeType="1" noTextEdit="1"/>
          </p:cNvSpPr>
          <p:nvPr/>
        </p:nvSpPr>
        <p:spPr bwMode="auto">
          <a:xfrm>
            <a:off x="304800" y="3962400"/>
            <a:ext cx="1676400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deilen</a:t>
            </a:r>
          </a:p>
        </p:txBody>
      </p:sp>
      <p:sp>
        <p:nvSpPr>
          <p:cNvPr id="9221" name="Line 5"/>
          <p:cNvSpPr>
            <a:spLocks noChangeShapeType="1"/>
          </p:cNvSpPr>
          <p:nvPr/>
        </p:nvSpPr>
        <p:spPr bwMode="auto">
          <a:xfrm flipV="1">
            <a:off x="1143000" y="3505200"/>
            <a:ext cx="914400" cy="5334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4876800" y="2362200"/>
            <a:ext cx="3429000" cy="28384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3600">
                <a:latin typeface="Comic Sans MS" pitchFamily="66" charset="0"/>
              </a:rPr>
              <a:t>Mae’r dail yn defnyddio golau haul i ddarparu egni</a:t>
            </a:r>
          </a:p>
          <a:p>
            <a:pPr algn="ctr"/>
            <a:r>
              <a:rPr lang="en-GB" sz="3600">
                <a:latin typeface="Comic Sans MS" pitchFamily="66" charset="0"/>
              </a:rPr>
              <a:t>i’r planhigyn.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92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92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" fill="hold"/>
                                        <p:tgtEl>
                                          <p:spTgt spid="92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18" grpId="0" animBg="1"/>
      <p:bldP spid="9220" grpId="0" animBg="1"/>
      <p:bldP spid="9221" grpId="0" animBg="1"/>
      <p:bldP spid="9222" grpId="0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WordArt 2"/>
          <p:cNvSpPr>
            <a:spLocks noChangeArrowheads="1" noChangeShapeType="1" noTextEdit="1"/>
          </p:cNvSpPr>
          <p:nvPr/>
        </p:nvSpPr>
        <p:spPr bwMode="auto">
          <a:xfrm>
            <a:off x="533400" y="685800"/>
            <a:ext cx="7715250" cy="9144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Beth yw gwaith y blodyn?</a:t>
            </a:r>
          </a:p>
        </p:txBody>
      </p:sp>
      <p:pic>
        <p:nvPicPr>
          <p:cNvPr id="10243" name="Picture 3" descr="NA00713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981200"/>
            <a:ext cx="4953000" cy="4191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244" name="WordArt 4"/>
          <p:cNvSpPr>
            <a:spLocks noChangeArrowheads="1" noChangeShapeType="1" noTextEdit="1"/>
          </p:cNvSpPr>
          <p:nvPr/>
        </p:nvSpPr>
        <p:spPr bwMode="auto">
          <a:xfrm>
            <a:off x="457200" y="3962400"/>
            <a:ext cx="1882775" cy="83820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blodyn</a:t>
            </a:r>
          </a:p>
        </p:txBody>
      </p:sp>
      <p:sp>
        <p:nvSpPr>
          <p:cNvPr id="10245" name="Line 5"/>
          <p:cNvSpPr>
            <a:spLocks noChangeShapeType="1"/>
          </p:cNvSpPr>
          <p:nvPr/>
        </p:nvSpPr>
        <p:spPr bwMode="auto">
          <a:xfrm flipV="1">
            <a:off x="1524000" y="2590800"/>
            <a:ext cx="1143000" cy="14478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10246" name="Text Box 6"/>
          <p:cNvSpPr txBox="1">
            <a:spLocks noChangeArrowheads="1"/>
          </p:cNvSpPr>
          <p:nvPr/>
        </p:nvSpPr>
        <p:spPr bwMode="auto">
          <a:xfrm>
            <a:off x="4648200" y="2514600"/>
            <a:ext cx="3429000" cy="2289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3600">
                <a:latin typeface="Comic Sans MS" pitchFamily="66" charset="0"/>
              </a:rPr>
              <a:t>Mae’r blodyn yn helpu’r planhigyn i atgynhyrchu.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12" dur="500"/>
                                        <p:tgtEl>
                                          <p:spTgt spid="10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4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02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19" presetID="2" presetClass="entr" presetSubtype="8" fill="hold" grpId="0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102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75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75" fill="hold"/>
                                        <p:tgtEl>
                                          <p:spTgt spid="102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" grpId="0" animBg="1"/>
      <p:bldP spid="10244" grpId="0" animBg="1"/>
      <p:bldP spid="10245" grpId="0" animBg="1"/>
      <p:bldP spid="10246" grpId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WordArt 2"/>
          <p:cNvSpPr>
            <a:spLocks noChangeArrowheads="1" noChangeShapeType="1" noTextEdit="1"/>
          </p:cNvSpPr>
          <p:nvPr/>
        </p:nvSpPr>
        <p:spPr bwMode="auto">
          <a:xfrm>
            <a:off x="533400" y="609600"/>
            <a:ext cx="8001000" cy="140017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3600" kern="10">
                <a:ln w="12700">
                  <a:solidFill>
                    <a:schemeClr val="tx1"/>
                  </a:solidFill>
                  <a:round/>
                  <a:headEnd/>
                  <a:tailEnd/>
                </a:ln>
                <a:solidFill>
                  <a:srgbClr val="B2B2B2">
                    <a:alpha val="50000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Comic Sans MS"/>
              </a:rPr>
              <a:t>Edrychwch ar y blodyn gyda'ch partner</a:t>
            </a:r>
          </a:p>
        </p:txBody>
      </p:sp>
      <p:pic>
        <p:nvPicPr>
          <p:cNvPr id="11267" name="Picture 3" descr="NA00488_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9400" y="2362200"/>
            <a:ext cx="3402013" cy="381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228600" y="2590800"/>
            <a:ext cx="2301875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3200">
                <a:latin typeface="Comic Sans MS" pitchFamily="66" charset="0"/>
              </a:rPr>
              <a:t>Beth mae’n arogli fel?</a:t>
            </a:r>
          </a:p>
        </p:txBody>
      </p:sp>
      <p:sp>
        <p:nvSpPr>
          <p:cNvPr id="11269" name="Text Box 5"/>
          <p:cNvSpPr txBox="1">
            <a:spLocks noChangeArrowheads="1"/>
          </p:cNvSpPr>
          <p:nvPr/>
        </p:nvSpPr>
        <p:spPr bwMode="auto">
          <a:xfrm>
            <a:off x="6324600" y="2667000"/>
            <a:ext cx="2606675" cy="15541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/>
            <a:r>
              <a:rPr lang="en-GB" sz="3200">
                <a:latin typeface="Comic Sans MS" pitchFamily="66" charset="0"/>
              </a:rPr>
              <a:t>Beth medrwch chi weld?</a:t>
            </a:r>
          </a:p>
        </p:txBody>
      </p:sp>
      <p:pic>
        <p:nvPicPr>
          <p:cNvPr id="11270" name="Picture 6" descr="PE02844_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4191000"/>
            <a:ext cx="2211388" cy="2095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271" name="Picture 7" descr="j029955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4076700"/>
            <a:ext cx="2074863" cy="21113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1126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12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1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 animBg="1"/>
      <p:bldP spid="11268" grpId="0" autoUpdateAnimBg="0"/>
      <p:bldP spid="11269" grpId="0" autoUpdateAnimBg="0"/>
    </p:bld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346</Words>
  <Application>Microsoft Office PowerPoint</Application>
  <PresentationFormat>On-screen Show (4:3)</PresentationFormat>
  <Paragraphs>85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1" baseType="lpstr">
      <vt:lpstr>Arial</vt:lpstr>
      <vt:lpstr>Times New Roman</vt:lpstr>
      <vt:lpstr>Comic Sans MS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Create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Rhian Jones</dc:creator>
  <cp:lastModifiedBy>Teacher E-Solutions</cp:lastModifiedBy>
  <cp:revision>5</cp:revision>
  <dcterms:created xsi:type="dcterms:W3CDTF">2007-02-12T02:20:35Z</dcterms:created>
  <dcterms:modified xsi:type="dcterms:W3CDTF">2019-01-18T17:16:29Z</dcterms:modified>
</cp:coreProperties>
</file>