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  <a:srgbClr val="CADD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0" autoAdjust="0"/>
    <p:restoredTop sz="86435" autoAdjust="0"/>
  </p:normalViewPr>
  <p:slideViewPr>
    <p:cSldViewPr>
      <p:cViewPr varScale="1">
        <p:scale>
          <a:sx n="38" d="100"/>
          <a:sy n="38" d="100"/>
        </p:scale>
        <p:origin x="-317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E30BE-094F-4D72-AB19-2635EA4BB9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6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96763-446F-44B7-A0C4-4439AC2CBE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55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0FC63-7546-48B7-9A86-9E9ADEBFF7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2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6FF334-BC98-4363-AFD2-29A62A7463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1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5A074-4F4A-4E99-8284-E2D4C43682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769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A2693-2B88-4A71-8AC7-13C25CFE66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443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4FE2D-8C29-44F3-A9C7-42C46484FF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9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CB0F60-978E-42ED-99EF-A9A06CE666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08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BBFBE-3A54-4AD3-8D74-47E70B1794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3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DCEA4-E788-41F4-89E3-2993EC9B3C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41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23504-65DD-4DFB-804E-9AAB9AEAC2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0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B8EE07-BE6A-4F11-9A7B-0864FE08A1C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827088" y="381000"/>
            <a:ext cx="7777162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Gwyddoniaeth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457200" y="5181600"/>
            <a:ext cx="8077200" cy="1233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Rhannau blodyn</a:t>
            </a:r>
          </a:p>
        </p:txBody>
      </p:sp>
      <p:pic>
        <p:nvPicPr>
          <p:cNvPr id="3076" name="Picture 4" descr="j023722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971800"/>
            <a:ext cx="2652713" cy="2120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2209800" y="457200"/>
            <a:ext cx="4724400" cy="2895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Mae gan bob blodyn</a:t>
            </a:r>
          </a:p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ran gwrywaidd</a:t>
            </a:r>
          </a:p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a benywaidd</a:t>
            </a: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990600" y="3810000"/>
            <a:ext cx="2133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carpel</a:t>
            </a: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990600" y="5105400"/>
            <a:ext cx="2133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briger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657600" y="3581400"/>
            <a:ext cx="46640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800">
                <a:latin typeface="Comic Sans MS" pitchFamily="66" charset="0"/>
              </a:rPr>
              <a:t>Dyma’r enw ar gyfer rhan </a:t>
            </a:r>
            <a:r>
              <a:rPr lang="en-GB" sz="2800" b="1">
                <a:latin typeface="Comic Sans MS" pitchFamily="66" charset="0"/>
              </a:rPr>
              <a:t>BENYWAIDD</a:t>
            </a:r>
            <a:r>
              <a:rPr lang="en-GB" sz="2800">
                <a:latin typeface="Comic Sans MS" pitchFamily="66" charset="0"/>
              </a:rPr>
              <a:t> y blodyn.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657600" y="5181600"/>
            <a:ext cx="45116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800">
                <a:latin typeface="Comic Sans MS" pitchFamily="66" charset="0"/>
              </a:rPr>
              <a:t>Dyma’r enw ar gyfer rhan </a:t>
            </a:r>
            <a:r>
              <a:rPr lang="en-GB" sz="2800" b="1">
                <a:latin typeface="Comic Sans MS" pitchFamily="66" charset="0"/>
              </a:rPr>
              <a:t>GWRYWAIDD </a:t>
            </a:r>
            <a:r>
              <a:rPr lang="en-GB" sz="2800">
                <a:latin typeface="Comic Sans MS" pitchFamily="66" charset="0"/>
              </a:rPr>
              <a:t>y blodyn.</a:t>
            </a:r>
          </a:p>
        </p:txBody>
      </p:sp>
      <p:pic>
        <p:nvPicPr>
          <p:cNvPr id="12295" name="Picture 7" descr="j02508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1968500" cy="154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 descr="j030549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295400"/>
            <a:ext cx="1360488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1" grpId="0" animBg="1"/>
      <p:bldP spid="12292" grpId="0" animBg="1"/>
      <p:bldP spid="12293" grpId="0" autoUpdateAnimBg="0"/>
      <p:bldP spid="1229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838200" y="457200"/>
            <a:ext cx="72390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Edrychwch yn ofalus </a:t>
            </a:r>
          </a:p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ar eich blodyn wrth</a:t>
            </a:r>
          </a:p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 i ni enwi'r gwahannol rannau</a:t>
            </a:r>
          </a:p>
        </p:txBody>
      </p:sp>
      <p:pic>
        <p:nvPicPr>
          <p:cNvPr id="13315" name="Picture 3" descr="Eyes-0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953000"/>
            <a:ext cx="3429000" cy="1417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90600" y="228600"/>
            <a:ext cx="3810000" cy="1314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Y carpel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181600" y="561975"/>
            <a:ext cx="34194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latin typeface="Comic Sans MS" pitchFamily="66" charset="0"/>
              </a:rPr>
              <a:t>(rhan benywaidd)</a:t>
            </a:r>
          </a:p>
        </p:txBody>
      </p:sp>
      <p:pic>
        <p:nvPicPr>
          <p:cNvPr id="14340" name="Picture 4" descr="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400"/>
            <a:ext cx="5257800" cy="4837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6705600" y="2133600"/>
            <a:ext cx="2057400" cy="866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stigma</a:t>
            </a:r>
          </a:p>
        </p:txBody>
      </p:sp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6443663" y="3573463"/>
            <a:ext cx="2376487" cy="941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cynheilydd</a:t>
            </a:r>
          </a:p>
        </p:txBody>
      </p:sp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6705600" y="5105400"/>
            <a:ext cx="1828800" cy="93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ofari</a:t>
            </a:r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H="1">
            <a:off x="4114800" y="2514600"/>
            <a:ext cx="236220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 flipV="1">
            <a:off x="3962400" y="3505200"/>
            <a:ext cx="27432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H="1" flipV="1">
            <a:off x="3962400" y="4648200"/>
            <a:ext cx="2590800" cy="68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9" grpId="0" autoUpdateAnimBg="0"/>
      <p:bldP spid="14341" grpId="0" animBg="1"/>
      <p:bldP spid="14342" grpId="0" animBg="1"/>
      <p:bldP spid="14343" grpId="0" animBg="1"/>
      <p:bldP spid="14344" grpId="0" animBg="1"/>
      <p:bldP spid="14345" grpId="0" animBg="1"/>
      <p:bldP spid="143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>
            <a:off x="990600" y="228600"/>
            <a:ext cx="4114800" cy="1314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Y briger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486400" y="685800"/>
            <a:ext cx="34321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latin typeface="Comic Sans MS" pitchFamily="66" charset="0"/>
              </a:rPr>
              <a:t>(rhan gwrywaidd)</a:t>
            </a:r>
          </a:p>
        </p:txBody>
      </p:sp>
      <p:pic>
        <p:nvPicPr>
          <p:cNvPr id="15364" name="Picture 4" descr="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400"/>
            <a:ext cx="5257800" cy="4837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>
            <a:off x="6705600" y="2133600"/>
            <a:ext cx="2057400" cy="866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anther</a:t>
            </a:r>
          </a:p>
        </p:txBody>
      </p:sp>
      <p:sp>
        <p:nvSpPr>
          <p:cNvPr id="15366" name="WordArt 6"/>
          <p:cNvSpPr>
            <a:spLocks noChangeArrowheads="1" noChangeShapeType="1" noTextEdit="1"/>
          </p:cNvSpPr>
          <p:nvPr/>
        </p:nvSpPr>
        <p:spPr bwMode="auto">
          <a:xfrm>
            <a:off x="6781800" y="3581400"/>
            <a:ext cx="2133600" cy="93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ffilament</a:t>
            </a:r>
          </a:p>
        </p:txBody>
      </p:sp>
      <p:sp>
        <p:nvSpPr>
          <p:cNvPr id="15367" name="WordArt 7"/>
          <p:cNvSpPr>
            <a:spLocks noChangeArrowheads="1" noChangeShapeType="1" noTextEdit="1"/>
          </p:cNvSpPr>
          <p:nvPr/>
        </p:nvSpPr>
        <p:spPr bwMode="auto">
          <a:xfrm>
            <a:off x="6705600" y="5105400"/>
            <a:ext cx="1828800" cy="93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paill</a:t>
            </a: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H="1">
            <a:off x="4876800" y="2667000"/>
            <a:ext cx="16764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 flipV="1">
            <a:off x="4648200" y="3810000"/>
            <a:ext cx="20574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 flipV="1">
            <a:off x="2286000" y="3124200"/>
            <a:ext cx="4267200" cy="2209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utoUpdateAnimBg="0"/>
      <p:bldP spid="15365" grpId="0" animBg="1"/>
      <p:bldP spid="15366" grpId="0" animBg="1"/>
      <p:bldP spid="15367" grpId="0" animBg="1"/>
      <p:bldP spid="15368" grpId="0" animBg="1"/>
      <p:bldP spid="15369" grpId="0" animBg="1"/>
      <p:bldP spid="1537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457200" y="228600"/>
            <a:ext cx="8001000" cy="1687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Rhannau </a:t>
            </a:r>
          </a:p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blodyn</a:t>
            </a:r>
          </a:p>
        </p:txBody>
      </p:sp>
      <p:pic>
        <p:nvPicPr>
          <p:cNvPr id="16387" name="Picture 3" descr="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916113"/>
            <a:ext cx="5029200" cy="445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1428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latin typeface="Comic Sans MS" pitchFamily="66" charset="0"/>
              </a:rPr>
              <a:t>stigma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95288" y="3933825"/>
            <a:ext cx="21875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latin typeface="Comic Sans MS" pitchFamily="66" charset="0"/>
              </a:rPr>
              <a:t>cynheilydd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81000" y="5029200"/>
            <a:ext cx="11223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latin typeface="Comic Sans MS" pitchFamily="66" charset="0"/>
              </a:rPr>
              <a:t>ofari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7315200" y="3505200"/>
            <a:ext cx="14493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latin typeface="Comic Sans MS" pitchFamily="66" charset="0"/>
              </a:rPr>
              <a:t>anther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7086600" y="4953000"/>
            <a:ext cx="19732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latin typeface="Comic Sans MS" pitchFamily="66" charset="0"/>
              </a:rPr>
              <a:t>ffilament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7391400" y="1905000"/>
            <a:ext cx="946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latin typeface="Comic Sans MS" pitchFamily="66" charset="0"/>
              </a:rPr>
              <a:t>paill</a:t>
            </a: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1763713" y="2420938"/>
            <a:ext cx="2286000" cy="2921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V="1">
            <a:off x="1600200" y="3276600"/>
            <a:ext cx="2590800" cy="68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V="1">
            <a:off x="1676400" y="4508500"/>
            <a:ext cx="2535238" cy="825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5364163" y="2286000"/>
            <a:ext cx="1874837" cy="5667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 flipV="1">
            <a:off x="6011863" y="3500438"/>
            <a:ext cx="1223962" cy="2460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 flipV="1">
            <a:off x="5410200" y="4038600"/>
            <a:ext cx="15240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8" grpId="0" autoUpdateAnimBg="0"/>
      <p:bldP spid="16389" grpId="0" autoUpdateAnimBg="0"/>
      <p:bldP spid="16390" grpId="0" autoUpdateAnimBg="0"/>
      <p:bldP spid="16391" grpId="0" autoUpdateAnimBg="0"/>
      <p:bldP spid="16392" grpId="0" autoUpdateAnimBg="0"/>
      <p:bldP spid="16393" grpId="0" autoUpdateAnimBg="0"/>
      <p:bldP spid="16394" grpId="0" animBg="1"/>
      <p:bldP spid="16395" grpId="0" animBg="1"/>
      <p:bldP spid="16396" grpId="0" animBg="1"/>
      <p:bldP spid="16397" grpId="0" animBg="1"/>
      <p:bldP spid="16398" grpId="0" animBg="1"/>
      <p:bldP spid="1639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1371600" y="381000"/>
            <a:ext cx="63246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Tynnwch ddiagram</a:t>
            </a:r>
          </a:p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manwl o'ch</a:t>
            </a:r>
          </a:p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blodyn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36525" y="2492375"/>
            <a:ext cx="87852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latin typeface="Comic Sans MS" pitchFamily="66" charset="0"/>
              </a:rPr>
              <a:t>Labelwch y rhannau canlynol ar eich diagram…</a:t>
            </a: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>
            <a:off x="838200" y="3352800"/>
            <a:ext cx="21812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Y carpel</a:t>
            </a:r>
          </a:p>
        </p:txBody>
      </p:sp>
      <p:sp>
        <p:nvSpPr>
          <p:cNvPr id="17413" name="WordArt 5"/>
          <p:cNvSpPr>
            <a:spLocks noChangeArrowheads="1" noChangeShapeType="1" noTextEdit="1"/>
          </p:cNvSpPr>
          <p:nvPr/>
        </p:nvSpPr>
        <p:spPr bwMode="auto">
          <a:xfrm>
            <a:off x="5791200" y="3276600"/>
            <a:ext cx="24384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Y briger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92138" y="4191000"/>
            <a:ext cx="26924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>
                <a:latin typeface="Comic Sans MS" pitchFamily="66" charset="0"/>
              </a:rPr>
              <a:t>stigma</a:t>
            </a:r>
          </a:p>
          <a:p>
            <a:pPr algn="ctr"/>
            <a:r>
              <a:rPr lang="en-GB" sz="4000">
                <a:latin typeface="Comic Sans MS" pitchFamily="66" charset="0"/>
              </a:rPr>
              <a:t>cynheilydd</a:t>
            </a:r>
          </a:p>
          <a:p>
            <a:pPr algn="ctr"/>
            <a:r>
              <a:rPr lang="en-GB" sz="4000">
                <a:latin typeface="Comic Sans MS" pitchFamily="66" charset="0"/>
              </a:rPr>
              <a:t>ofari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5815013" y="4191000"/>
            <a:ext cx="2424112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>
                <a:latin typeface="Comic Sans MS" pitchFamily="66" charset="0"/>
              </a:rPr>
              <a:t>anther</a:t>
            </a:r>
          </a:p>
          <a:p>
            <a:pPr algn="ctr"/>
            <a:r>
              <a:rPr lang="en-GB" sz="4000">
                <a:latin typeface="Comic Sans MS" pitchFamily="66" charset="0"/>
              </a:rPr>
              <a:t>ffilament</a:t>
            </a:r>
          </a:p>
          <a:p>
            <a:pPr algn="ctr"/>
            <a:r>
              <a:rPr lang="en-GB" sz="4000">
                <a:latin typeface="Comic Sans MS" pitchFamily="66" charset="0"/>
              </a:rPr>
              <a:t>paill</a:t>
            </a:r>
          </a:p>
        </p:txBody>
      </p:sp>
      <p:pic>
        <p:nvPicPr>
          <p:cNvPr id="17416" name="Picture 8" descr="j023627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1981200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1" grpId="0" autoUpdateAnimBg="0"/>
      <p:bldP spid="17412" grpId="0" animBg="1"/>
      <p:bldP spid="17413" grpId="0" animBg="1"/>
      <p:bldP spid="17414" grpId="0" autoUpdateAnimBg="0"/>
      <p:bldP spid="1741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82296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Beth yr ydym ni wedi dysgu heddiw?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127125" y="2174875"/>
            <a:ext cx="5273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sz="2400">
              <a:latin typeface="Times New Roman" pitchFamily="18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85800" y="3200400"/>
            <a:ext cx="76962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3200">
                <a:latin typeface="Comic Sans MS" pitchFamily="66" charset="0"/>
              </a:rPr>
              <a:t>Rydym yn gwybod bod planhigion yn cynhyrchu blodau sydd ag organau gwrywaidd a benywaidd. </a:t>
            </a:r>
          </a:p>
          <a:p>
            <a:endParaRPr lang="en-GB" sz="3200">
              <a:latin typeface="Comic Sans MS" pitchFamily="66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685800" y="4648200"/>
            <a:ext cx="8153400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3200">
                <a:latin typeface="Comic Sans MS" pitchFamily="66" charset="0"/>
              </a:rPr>
              <a:t>Rydym yn gwybod bod hadau yn ffurfio pan fod paill o’r organ gwrywaidd yn ffrwythloni organ benywaidd.</a:t>
            </a:r>
            <a:endParaRPr lang="en-GB" sz="2400">
              <a:latin typeface="Times New Roman" pitchFamily="18" charset="0"/>
            </a:endParaRPr>
          </a:p>
          <a:p>
            <a:endParaRPr lang="en-GB" sz="2400">
              <a:latin typeface="Times New Roman" pitchFamily="18" charset="0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85800" y="1828800"/>
            <a:ext cx="76962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3200">
                <a:latin typeface="Comic Sans MS" pitchFamily="66" charset="0"/>
              </a:rPr>
              <a:t>Gallwn labelu rhannau planhigyn a blodyn.</a:t>
            </a:r>
          </a:p>
          <a:p>
            <a:endParaRPr lang="en-GB" sz="32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utoUpdateAnimBg="0"/>
      <p:bldP spid="18436" grpId="0" autoUpdateAnimBg="0"/>
      <p:bldP spid="18437" grpId="0" autoUpdateAnimBg="0"/>
      <p:bldP spid="1843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762000" y="228600"/>
            <a:ext cx="4191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Wythnos nesaf.....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28600" y="5410200"/>
            <a:ext cx="85344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3200">
                <a:latin typeface="Comic Sans MS" pitchFamily="66" charset="0"/>
              </a:rPr>
              <a:t>Byddwn hefyd yn darganfod bod trychfilod yn peillio rhai blodau ac yn darganfod sut mae hyn yn digwydd!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04800" y="1371600"/>
            <a:ext cx="8382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3200">
                <a:latin typeface="Comic Sans MS" pitchFamily="66" charset="0"/>
              </a:rPr>
              <a:t>Byddwn yn darganfod rhagor am sut mae planhigion blodeuol yn atgynhyrchu.</a:t>
            </a:r>
          </a:p>
        </p:txBody>
      </p:sp>
      <p:pic>
        <p:nvPicPr>
          <p:cNvPr id="19461" name="Picture 5" descr="j028885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590800"/>
            <a:ext cx="3048000" cy="259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59" grpId="0" autoUpdateAnimBg="0"/>
      <p:bldP spid="1946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381000" y="609600"/>
            <a:ext cx="82296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Beth byddwn yn dysgu heddiw?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127125" y="2174875"/>
            <a:ext cx="5273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sz="2400">
              <a:latin typeface="Times New Roman" pitchFamily="18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85800" y="3200400"/>
            <a:ext cx="76962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3200">
                <a:latin typeface="Comic Sans MS" pitchFamily="66" charset="0"/>
              </a:rPr>
              <a:t>Byddwn yn dysgu bod planhigion yn cynhyrchu blodau sydd ag organnau gwrywaidd a benywaidd. </a:t>
            </a:r>
          </a:p>
          <a:p>
            <a:endParaRPr lang="en-GB" sz="3200">
              <a:latin typeface="Comic Sans MS" pitchFamily="66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85800" y="4938713"/>
            <a:ext cx="8153400" cy="191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3200">
                <a:latin typeface="Comic Sans MS" pitchFamily="66" charset="0"/>
              </a:rPr>
              <a:t>Byddwn yn dysgu bod hadau yn ffurfio pan fod paill o’r organ gwrywaidd yn ffrwythloni’r organ benywaidd.</a:t>
            </a:r>
            <a:endParaRPr lang="en-GB" sz="2400">
              <a:latin typeface="Times New Roman" pitchFamily="18" charset="0"/>
            </a:endParaRPr>
          </a:p>
          <a:p>
            <a:endParaRPr lang="en-GB" sz="2400">
              <a:latin typeface="Times New Roman" pitchFamily="18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685800" y="1828800"/>
            <a:ext cx="76962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3200">
                <a:latin typeface="Comic Sans MS" pitchFamily="66" charset="0"/>
              </a:rPr>
              <a:t>Byddwn yn dysgu i labelu rhannau blodyn.</a:t>
            </a:r>
          </a:p>
          <a:p>
            <a:endParaRPr lang="en-GB" sz="32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  <p:bldP spid="4100" grpId="0" autoUpdateAnimBg="0"/>
      <p:bldP spid="4101" grpId="0" autoUpdateAnimBg="0"/>
      <p:bldP spid="410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457200" y="609600"/>
            <a:ext cx="835342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Mae pedwar prif rhan i flodyn.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609600" y="1828800"/>
            <a:ext cx="62579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Ceisiwch ddyfalu beth ydynt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362200" y="2743200"/>
            <a:ext cx="952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600">
                <a:latin typeface="Comic Sans MS" pitchFamily="66" charset="0"/>
              </a:rPr>
              <a:t>1. G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413125" y="29368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 sz="2400">
              <a:latin typeface="Times New Roman" pitchFamily="18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362200" y="3505200"/>
            <a:ext cx="990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600">
                <a:latin typeface="Comic Sans MS" pitchFamily="66" charset="0"/>
              </a:rPr>
              <a:t>2. C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362200" y="4267200"/>
            <a:ext cx="10445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600">
                <a:latin typeface="Comic Sans MS" pitchFamily="66" charset="0"/>
              </a:rPr>
              <a:t>3. D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362200" y="5029200"/>
            <a:ext cx="10033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600">
                <a:latin typeface="Comic Sans MS" pitchFamily="66" charset="0"/>
              </a:rPr>
              <a:t>4. B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124200" y="2743200"/>
            <a:ext cx="22320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600">
                <a:latin typeface="Comic Sans MS" pitchFamily="66" charset="0"/>
              </a:rPr>
              <a:t>wreiddiau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200400" y="3505200"/>
            <a:ext cx="13747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600">
                <a:latin typeface="Comic Sans MS" pitchFamily="66" charset="0"/>
              </a:rPr>
              <a:t>oesyn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200400" y="4267200"/>
            <a:ext cx="6715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600">
                <a:latin typeface="Comic Sans MS" pitchFamily="66" charset="0"/>
              </a:rPr>
              <a:t>ail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200400" y="5029200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600">
                <a:latin typeface="Comic Sans MS" pitchFamily="66" charset="0"/>
              </a:rPr>
              <a:t>lodyn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4" grpId="0" autoUpdateAnimBg="0"/>
      <p:bldP spid="5126" grpId="0" autoUpdateAnimBg="0"/>
      <p:bldP spid="5127" grpId="0" autoUpdateAnimBg="0"/>
      <p:bldP spid="5128" grpId="0" autoUpdateAnimBg="0"/>
      <p:bldP spid="5129" grpId="0" autoUpdateAnimBg="0"/>
      <p:bldP spid="5130" grpId="0" autoUpdateAnimBg="0"/>
      <p:bldP spid="5131" grpId="0" autoUpdateAnimBg="0"/>
      <p:bldP spid="513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NA00713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412875"/>
            <a:ext cx="69342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546225" y="228600"/>
            <a:ext cx="60023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>
                <a:latin typeface="Comic Sans MS" pitchFamily="66" charset="0"/>
              </a:rPr>
              <a:t>Edrychwch ar y llun yma.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295400" y="6019800"/>
            <a:ext cx="73310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latin typeface="Comic Sans MS" pitchFamily="66" charset="0"/>
              </a:rPr>
              <a:t>Medrwch chi labelu rhannau y blodyn?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539750" y="3141663"/>
            <a:ext cx="3455988" cy="15065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gwreiddiau</a:t>
            </a:r>
          </a:p>
        </p:txBody>
      </p:sp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6227763" y="3429000"/>
            <a:ext cx="2376487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coesyn</a:t>
            </a:r>
          </a:p>
        </p:txBody>
      </p:sp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381000" y="1447800"/>
            <a:ext cx="190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dail</a:t>
            </a:r>
          </a:p>
        </p:txBody>
      </p:sp>
      <p:sp>
        <p:nvSpPr>
          <p:cNvPr id="6152" name="WordArt 8"/>
          <p:cNvSpPr>
            <a:spLocks noChangeArrowheads="1" noChangeShapeType="1" noTextEdit="1"/>
          </p:cNvSpPr>
          <p:nvPr/>
        </p:nvSpPr>
        <p:spPr bwMode="auto">
          <a:xfrm>
            <a:off x="6400800" y="1219200"/>
            <a:ext cx="2057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blodyn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2514600" y="4572000"/>
            <a:ext cx="14478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4876800" y="3810000"/>
            <a:ext cx="13716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2438400" y="2362200"/>
            <a:ext cx="76200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5029200" y="1752600"/>
            <a:ext cx="1219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utoUpdateAnimBg="0"/>
      <p:bldP spid="6148" grpId="0" autoUpdateAnimBg="0"/>
      <p:bldP spid="6149" grpId="0" animBg="1"/>
      <p:bldP spid="6150" grpId="0" animBg="1"/>
      <p:bldP spid="6151" grpId="0" animBg="1"/>
      <p:bldP spid="6152" grpId="0" animBg="1"/>
      <p:bldP spid="6153" grpId="0" animBg="1"/>
      <p:bldP spid="6154" grpId="0" animBg="1"/>
      <p:bldP spid="6155" grpId="0" animBg="1"/>
      <p:bldP spid="61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533400" y="685800"/>
            <a:ext cx="771525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Beth yw gwaith y gwreiddyn?</a:t>
            </a:r>
          </a:p>
        </p:txBody>
      </p:sp>
      <p:pic>
        <p:nvPicPr>
          <p:cNvPr id="7171" name="Picture 3" descr="NA00713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4953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250825" y="3933825"/>
            <a:ext cx="246697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gwreiddyn</a:t>
            </a: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1066800" y="4648200"/>
            <a:ext cx="121920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724400" y="2514600"/>
            <a:ext cx="3429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600">
                <a:latin typeface="Comic Sans MS" pitchFamily="66" charset="0"/>
              </a:rPr>
              <a:t>Mae’r gwreiddyn yn amsugno d</a:t>
            </a:r>
            <a:r>
              <a:rPr lang="en-US" sz="3600">
                <a:latin typeface="Comic Sans MS" pitchFamily="66" charset="0"/>
              </a:rPr>
              <a:t>ŵr o’r pridd</a:t>
            </a:r>
            <a:r>
              <a:rPr lang="en-GB" sz="3600"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2" grpId="0" animBg="1"/>
      <p:bldP spid="7173" grpId="0" animBg="1"/>
      <p:bldP spid="717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533400" y="685800"/>
            <a:ext cx="771525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Beth yw gwaith y coesyn?</a:t>
            </a:r>
          </a:p>
        </p:txBody>
      </p:sp>
      <p:pic>
        <p:nvPicPr>
          <p:cNvPr id="8195" name="Picture 3" descr="NA00713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4953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228600" y="3733800"/>
            <a:ext cx="1676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coesyn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2057400" y="4267200"/>
            <a:ext cx="53340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4648200" y="2286000"/>
            <a:ext cx="3429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600">
                <a:latin typeface="Comic Sans MS" pitchFamily="66" charset="0"/>
              </a:rPr>
              <a:t>Mae’r coesyn yn helpu cefnogi’r planhigyn.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6" grpId="0" animBg="1"/>
      <p:bldP spid="8197" grpId="0" animBg="1"/>
      <p:bldP spid="819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533400" y="685800"/>
            <a:ext cx="771525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Beth yw gwaith y ddeilen?</a:t>
            </a:r>
          </a:p>
        </p:txBody>
      </p:sp>
      <p:pic>
        <p:nvPicPr>
          <p:cNvPr id="9219" name="Picture 3" descr="NA00713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4953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304800" y="3962400"/>
            <a:ext cx="1676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deilen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V="1">
            <a:off x="1143000" y="3505200"/>
            <a:ext cx="9144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876800" y="2362200"/>
            <a:ext cx="34290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600">
                <a:latin typeface="Comic Sans MS" pitchFamily="66" charset="0"/>
              </a:rPr>
              <a:t>Mae’r dail yn defnyddio golau haul i ddarparu egni</a:t>
            </a:r>
          </a:p>
          <a:p>
            <a:pPr algn="ctr"/>
            <a:r>
              <a:rPr lang="en-GB" sz="3600">
                <a:latin typeface="Comic Sans MS" pitchFamily="66" charset="0"/>
              </a:rPr>
              <a:t>i’r planhigyn.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20" grpId="0" animBg="1"/>
      <p:bldP spid="9221" grpId="0" animBg="1"/>
      <p:bldP spid="922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533400" y="685800"/>
            <a:ext cx="771525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Beth yw gwaith y blodyn?</a:t>
            </a:r>
          </a:p>
        </p:txBody>
      </p:sp>
      <p:pic>
        <p:nvPicPr>
          <p:cNvPr id="10243" name="Picture 3" descr="NA00713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4953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457200" y="3962400"/>
            <a:ext cx="188277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blodyn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V="1">
            <a:off x="1524000" y="2590800"/>
            <a:ext cx="114300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648200" y="2514600"/>
            <a:ext cx="3429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600">
                <a:latin typeface="Comic Sans MS" pitchFamily="66" charset="0"/>
              </a:rPr>
              <a:t>Mae’r blodyn yn helpu’r planhigyn i atgynhyrchu.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4" grpId="0" animBg="1"/>
      <p:bldP spid="10245" grpId="0" animBg="1"/>
      <p:bldP spid="1024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533400" y="609600"/>
            <a:ext cx="8001000" cy="1400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Edrychwch ar y blodyn gyda'ch partner</a:t>
            </a:r>
          </a:p>
        </p:txBody>
      </p:sp>
      <p:pic>
        <p:nvPicPr>
          <p:cNvPr id="11267" name="Picture 3" descr="NA00488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362200"/>
            <a:ext cx="3402013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8600" y="2590800"/>
            <a:ext cx="23018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200">
                <a:latin typeface="Comic Sans MS" pitchFamily="66" charset="0"/>
              </a:rPr>
              <a:t>Beth mae’n arogli fel?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324600" y="2667000"/>
            <a:ext cx="2606675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200">
                <a:latin typeface="Comic Sans MS" pitchFamily="66" charset="0"/>
              </a:rPr>
              <a:t>Beth medrwch chi weld?</a:t>
            </a:r>
          </a:p>
        </p:txBody>
      </p:sp>
      <p:pic>
        <p:nvPicPr>
          <p:cNvPr id="11270" name="Picture 6" descr="PE02844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191000"/>
            <a:ext cx="2211388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 descr="j029955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76700"/>
            <a:ext cx="2074863" cy="211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8" grpId="0" autoUpdateAnimBg="0"/>
      <p:bldP spid="11269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346</Words>
  <Application>Microsoft Office PowerPoint</Application>
  <PresentationFormat>On-screen Show (4:3)</PresentationFormat>
  <Paragraphs>85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Create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Rhian Jones</dc:creator>
  <cp:lastModifiedBy>Teacher E-Solutions</cp:lastModifiedBy>
  <cp:revision>5</cp:revision>
  <dcterms:created xsi:type="dcterms:W3CDTF">2007-02-12T02:20:35Z</dcterms:created>
  <dcterms:modified xsi:type="dcterms:W3CDTF">2019-01-18T17:16:29Z</dcterms:modified>
</cp:coreProperties>
</file>