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6377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3" autoAdjust="0"/>
  </p:normalViewPr>
  <p:slideViewPr>
    <p:cSldViewPr>
      <p:cViewPr varScale="1">
        <p:scale>
          <a:sx n="42" d="100"/>
          <a:sy n="42" d="100"/>
        </p:scale>
        <p:origin x="-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153525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D071D1-D6CD-446A-AF21-79DF16F8B98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87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E8296-5348-4195-8FB3-8DF5D7D718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18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A7422-B6D0-4B18-B144-088AD90F31E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6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13975-2CAE-4C77-9417-92EB86D6E0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25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56E96F-9D20-49D2-8767-65950DCB09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06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D0C30A-5F19-4BE3-817D-CF1E5158D9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8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F558-5CED-4FA4-A114-BF0F20DF45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5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AC82-A92D-4BB4-988C-96311EC941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7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6CFF0-2B6A-4F68-9707-35F4F75C1A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8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09CC7-DF55-4483-9FFE-9B036C7A06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8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AA2CF-8738-4A38-A90F-4CFE9DB5DC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6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3199-BD5F-4893-A130-E96E4BBD03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29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266FC-EDF6-4D14-8CE4-6EEFE8D6223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15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15F25-C7C8-41F7-B706-1767453DF2D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39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2AFA74-F170-43DE-8408-30C6972B0BF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11" Type="http://schemas.openxmlformats.org/officeDocument/2006/relationships/hyperlink" Target="http://gallery.hd.org/_exhibits/food/_more2005/_more08/burger-and-chips-chickenburger-in-sesame-seed-bun-with-lettuce-mayo-and-deep-fried-potato-chips-on-oval-ceramic-plate-1-DHD.jpg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7772400" cy="1470025"/>
          </a:xfrm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Learning Objectives</a:t>
            </a:r>
            <a:br>
              <a:rPr lang="en-GB">
                <a:latin typeface="Comic Sans MS" pitchFamily="66" charset="0"/>
              </a:rPr>
            </a:br>
            <a:r>
              <a:rPr lang="en-GB" sz="2400" u="sng">
                <a:latin typeface="Comic Sans MS" pitchFamily="66" charset="0"/>
              </a:rPr>
              <a:t>Today I am Learning…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44675"/>
            <a:ext cx="6400800" cy="3794125"/>
          </a:xfrm>
        </p:spPr>
        <p:txBody>
          <a:bodyPr/>
          <a:lstStyle/>
          <a:p>
            <a:pPr algn="l"/>
            <a:endParaRPr lang="en-GB" u="sng">
              <a:latin typeface="Comic Sans MS" pitchFamily="66" charset="0"/>
            </a:endParaRPr>
          </a:p>
          <a:p>
            <a:pPr algn="l">
              <a:buFontTx/>
              <a:buChar char="•"/>
            </a:pPr>
            <a:endParaRPr lang="en-GB">
              <a:latin typeface="Comic Sans MS" pitchFamily="66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8313" y="2565400"/>
            <a:ext cx="55768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That there are many different foods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68313" y="3284538"/>
            <a:ext cx="35448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That we eat different </a:t>
            </a:r>
          </a:p>
          <a:p>
            <a:pPr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kinds of food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68313" y="4437063"/>
            <a:ext cx="3595687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That we can record </a:t>
            </a:r>
          </a:p>
          <a:p>
            <a:pPr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information in drawings </a:t>
            </a:r>
          </a:p>
          <a:p>
            <a:pPr>
              <a:spcBef>
                <a:spcPct val="20000"/>
              </a:spcBef>
            </a:pPr>
            <a:r>
              <a:rPr lang="en-GB" sz="2400">
                <a:latin typeface="Comic Sans MS" pitchFamily="66" charset="0"/>
              </a:rPr>
              <a:t>and charts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8313" y="1916113"/>
            <a:ext cx="692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That</a:t>
            </a:r>
            <a:r>
              <a:rPr lang="en-GB" sz="2400"/>
              <a:t> </a:t>
            </a:r>
            <a:r>
              <a:rPr lang="en-GB" sz="2400">
                <a:latin typeface="Comic Sans MS" pitchFamily="66" charset="0"/>
              </a:rPr>
              <a:t>humans need water and food to stay alive</a:t>
            </a:r>
          </a:p>
        </p:txBody>
      </p:sp>
      <p:pic>
        <p:nvPicPr>
          <p:cNvPr id="2058" name="Picture 10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240088"/>
            <a:ext cx="4106863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71600" y="1844675"/>
            <a:ext cx="64008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GB" sz="3200" u="sng">
              <a:latin typeface="Comic Sans MS" pitchFamily="66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GB" sz="3200">
              <a:latin typeface="Comic Sans MS" pitchFamily="6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2565400"/>
            <a:ext cx="6359525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Know what happens if I don’t eat and drink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3284538"/>
            <a:ext cx="661352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Describe some of the foods I eat by type or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>
                <a:latin typeface="Comic Sans MS" pitchFamily="66" charset="0"/>
              </a:rPr>
              <a:t>taste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68313" y="1916113"/>
            <a:ext cx="566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2400">
                <a:latin typeface="Comic Sans MS" pitchFamily="66" charset="0"/>
              </a:rPr>
              <a:t>Know why I put a food in a food group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611188" y="381000"/>
            <a:ext cx="4495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4400">
                <a:latin typeface="Comic Sans MS" pitchFamily="66" charset="0"/>
              </a:rPr>
              <a:t>Success Criteria</a:t>
            </a:r>
          </a:p>
          <a:p>
            <a:r>
              <a:rPr lang="en-GB" sz="2400" u="sng">
                <a:latin typeface="Comic Sans MS" pitchFamily="66" charset="0"/>
              </a:rPr>
              <a:t>I need to…</a:t>
            </a:r>
          </a:p>
        </p:txBody>
      </p:sp>
      <p:pic>
        <p:nvPicPr>
          <p:cNvPr id="3084" name="Picture 12" descr="tick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3429000"/>
            <a:ext cx="2857500" cy="2867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80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620713"/>
            <a:ext cx="8064500" cy="8636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GB" sz="2000">
                <a:latin typeface="Comic Sans MS" pitchFamily="66" charset="0"/>
              </a:rPr>
              <a:t>Sort food into the five groups. </a:t>
            </a:r>
          </a:p>
          <a:p>
            <a:pPr marL="609600" indent="-609600" algn="ctr">
              <a:buFontTx/>
              <a:buNone/>
            </a:pPr>
            <a:r>
              <a:rPr lang="en-GB" sz="2000">
                <a:latin typeface="Comic Sans MS" pitchFamily="66" charset="0"/>
              </a:rPr>
              <a:t>Remember, the groups are:</a:t>
            </a:r>
          </a:p>
          <a:p>
            <a:pPr marL="609600" indent="-609600" algn="ctr">
              <a:buFontTx/>
              <a:buAutoNum type="arabicPeriod"/>
            </a:pPr>
            <a:endParaRPr lang="en-GB" sz="2000">
              <a:latin typeface="Comic Sans MS" pitchFamily="66" charset="0"/>
            </a:endParaRPr>
          </a:p>
        </p:txBody>
      </p:sp>
      <p:grpSp>
        <p:nvGrpSpPr>
          <p:cNvPr id="7210" name="Group 42"/>
          <p:cNvGrpSpPr>
            <a:grpSpLocks/>
          </p:cNvGrpSpPr>
          <p:nvPr/>
        </p:nvGrpSpPr>
        <p:grpSpPr bwMode="auto">
          <a:xfrm>
            <a:off x="468313" y="1412875"/>
            <a:ext cx="2592387" cy="2492375"/>
            <a:chOff x="295" y="890"/>
            <a:chExt cx="1633" cy="1570"/>
          </a:xfrm>
        </p:grpSpPr>
        <p:pic>
          <p:nvPicPr>
            <p:cNvPr id="7173" name="Picture 5" descr="fruit_sal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981"/>
              <a:ext cx="681" cy="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0" y="1525"/>
              <a:ext cx="14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Fruit and vegetables</a:t>
              </a:r>
            </a:p>
          </p:txBody>
        </p:sp>
        <p:pic>
          <p:nvPicPr>
            <p:cNvPr id="7190" name="Picture 22" descr="image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1797"/>
              <a:ext cx="590" cy="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203" name="Oval 35"/>
            <p:cNvSpPr>
              <a:spLocks noChangeArrowheads="1"/>
            </p:cNvSpPr>
            <p:nvPr/>
          </p:nvSpPr>
          <p:spPr bwMode="auto">
            <a:xfrm>
              <a:off x="295" y="890"/>
              <a:ext cx="1633" cy="1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2" name="Group 44"/>
          <p:cNvGrpSpPr>
            <a:grpSpLocks/>
          </p:cNvGrpSpPr>
          <p:nvPr/>
        </p:nvGrpSpPr>
        <p:grpSpPr bwMode="auto">
          <a:xfrm>
            <a:off x="3276600" y="2565400"/>
            <a:ext cx="2592388" cy="2492375"/>
            <a:chOff x="2064" y="1616"/>
            <a:chExt cx="1633" cy="1570"/>
          </a:xfrm>
        </p:grpSpPr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245" y="2296"/>
              <a:ext cx="12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Meat and fish</a:t>
              </a:r>
            </a:p>
          </p:txBody>
        </p:sp>
        <p:pic>
          <p:nvPicPr>
            <p:cNvPr id="7200" name="Picture 32" descr="steak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7" y="2523"/>
              <a:ext cx="726" cy="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2" name="Picture 34" descr="78427704_2e7854ac00_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1718"/>
              <a:ext cx="771" cy="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5" name="Oval 37"/>
            <p:cNvSpPr>
              <a:spLocks noChangeArrowheads="1"/>
            </p:cNvSpPr>
            <p:nvPr/>
          </p:nvSpPr>
          <p:spPr bwMode="auto">
            <a:xfrm>
              <a:off x="2064" y="1616"/>
              <a:ext cx="1633" cy="1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6011863" y="1412875"/>
            <a:ext cx="2592387" cy="2492375"/>
            <a:chOff x="3787" y="890"/>
            <a:chExt cx="1633" cy="1570"/>
          </a:xfrm>
        </p:grpSpPr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14" y="1434"/>
              <a:ext cx="1180" cy="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Bread, cereals 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and potatoes</a:t>
              </a:r>
            </a:p>
          </p:txBody>
        </p:sp>
        <p:pic>
          <p:nvPicPr>
            <p:cNvPr id="7194" name="Picture 26" descr="Potat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" y="1888"/>
              <a:ext cx="498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8" name="Picture 30" descr="cereal_grain_nugget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981"/>
              <a:ext cx="680" cy="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7" name="Oval 39"/>
            <p:cNvSpPr>
              <a:spLocks noChangeArrowheads="1"/>
            </p:cNvSpPr>
            <p:nvPr/>
          </p:nvSpPr>
          <p:spPr bwMode="auto">
            <a:xfrm>
              <a:off x="3787" y="890"/>
              <a:ext cx="1633" cy="1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15" name="Group 47"/>
          <p:cNvGrpSpPr>
            <a:grpSpLocks/>
          </p:cNvGrpSpPr>
          <p:nvPr/>
        </p:nvGrpSpPr>
        <p:grpSpPr bwMode="auto">
          <a:xfrm>
            <a:off x="395288" y="4005263"/>
            <a:ext cx="2592387" cy="2492375"/>
            <a:chOff x="249" y="2523"/>
            <a:chExt cx="1633" cy="1570"/>
          </a:xfrm>
        </p:grpSpPr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521" y="3158"/>
              <a:ext cx="10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GB">
                  <a:latin typeface="Comic Sans MS" pitchFamily="66" charset="0"/>
                </a:rPr>
                <a:t>Milk and dairy</a:t>
              </a:r>
            </a:p>
          </p:txBody>
        </p:sp>
        <p:sp>
          <p:nvSpPr>
            <p:cNvPr id="7204" name="Oval 36"/>
            <p:cNvSpPr>
              <a:spLocks noChangeArrowheads="1"/>
            </p:cNvSpPr>
            <p:nvPr/>
          </p:nvSpPr>
          <p:spPr bwMode="auto">
            <a:xfrm>
              <a:off x="249" y="2523"/>
              <a:ext cx="1633" cy="1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09" name="Picture 41" descr="milk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2614"/>
              <a:ext cx="581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4" name="Picture 46" descr="sponge-soft-butter-2032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139" r="11139" b="33333"/>
            <a:stretch>
              <a:fillRect/>
            </a:stretch>
          </p:blipFill>
          <p:spPr bwMode="auto">
            <a:xfrm>
              <a:off x="703" y="3391"/>
              <a:ext cx="726" cy="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220" name="Group 52"/>
          <p:cNvGrpSpPr>
            <a:grpSpLocks/>
          </p:cNvGrpSpPr>
          <p:nvPr/>
        </p:nvGrpSpPr>
        <p:grpSpPr bwMode="auto">
          <a:xfrm>
            <a:off x="6011863" y="4005263"/>
            <a:ext cx="2592387" cy="2492375"/>
            <a:chOff x="3787" y="2523"/>
            <a:chExt cx="1633" cy="1570"/>
          </a:xfrm>
        </p:grpSpPr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923" y="3203"/>
              <a:ext cx="1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>
                  <a:latin typeface="Comic Sans MS" pitchFamily="66" charset="0"/>
                </a:rPr>
                <a:t>Fatty and sugary</a:t>
              </a:r>
            </a:p>
          </p:txBody>
        </p:sp>
        <p:sp>
          <p:nvSpPr>
            <p:cNvPr id="7206" name="Oval 38"/>
            <p:cNvSpPr>
              <a:spLocks noChangeArrowheads="1"/>
            </p:cNvSpPr>
            <p:nvPr/>
          </p:nvSpPr>
          <p:spPr bwMode="auto">
            <a:xfrm>
              <a:off x="3787" y="2523"/>
              <a:ext cx="1633" cy="157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7217" name="Picture 49" descr="200px-Chocolate0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16" b="25174"/>
            <a:stretch>
              <a:fillRect/>
            </a:stretch>
          </p:blipFill>
          <p:spPr bwMode="auto">
            <a:xfrm>
              <a:off x="4286" y="2614"/>
              <a:ext cx="681" cy="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9" name="Picture 51" descr="burger-and-chips-chickenburger-in-sesame-seed-bun-with-lettuce-mayo-and-deep-fried-potato-chips-on-oval-ceramic-plate-1-DHD">
              <a:hlinkClick r:id="rId11"/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1" y="3430"/>
              <a:ext cx="726" cy="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How does food help us?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Fruit and vegetables</a:t>
            </a:r>
            <a:r>
              <a:rPr lang="en-GB" sz="2400">
                <a:latin typeface="Comic Sans MS" pitchFamily="66" charset="0"/>
              </a:rPr>
              <a:t> contain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minerals</a:t>
            </a:r>
            <a:r>
              <a:rPr lang="en-GB" sz="2400">
                <a:latin typeface="Comic Sans MS" pitchFamily="66" charset="0"/>
              </a:rPr>
              <a:t> and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vitamins</a:t>
            </a:r>
            <a:r>
              <a:rPr lang="en-GB" sz="2400">
                <a:latin typeface="Comic Sans MS" pitchFamily="66" charset="0"/>
              </a:rPr>
              <a:t>. They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stop us becoming poorly</a:t>
            </a:r>
            <a:r>
              <a:rPr lang="en-GB" sz="2400">
                <a:latin typeface="Comic Sans MS" pitchFamily="66" charset="0"/>
              </a:rPr>
              <a:t>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68313" y="2492375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Milk and dairy foods</a:t>
            </a:r>
            <a:r>
              <a:rPr lang="en-GB" sz="2400">
                <a:latin typeface="Comic Sans MS" pitchFamily="66" charset="0"/>
              </a:rPr>
              <a:t> contain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calcium</a:t>
            </a:r>
            <a:r>
              <a:rPr lang="en-GB" sz="2400">
                <a:latin typeface="Comic Sans MS" pitchFamily="66" charset="0"/>
              </a:rPr>
              <a:t>. It helps our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bones, teeth and nails to grow</a:t>
            </a:r>
            <a:r>
              <a:rPr lang="en-GB" sz="2400">
                <a:latin typeface="Comic Sans MS" pitchFamily="66" charset="0"/>
              </a:rPr>
              <a:t>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8313" y="335756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Meat and fish</a:t>
            </a:r>
            <a:r>
              <a:rPr lang="en-GB" sz="2400">
                <a:latin typeface="Comic Sans MS" pitchFamily="66" charset="0"/>
              </a:rPr>
              <a:t> contain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protein</a:t>
            </a:r>
            <a:r>
              <a:rPr lang="en-GB" sz="2400">
                <a:latin typeface="Comic Sans MS" pitchFamily="66" charset="0"/>
              </a:rPr>
              <a:t>. It helps our body to 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grow and repair itself</a:t>
            </a:r>
            <a:r>
              <a:rPr lang="en-GB" sz="2400">
                <a:latin typeface="Comic Sans MS" pitchFamily="66" charset="0"/>
              </a:rPr>
              <a:t>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68313" y="4221163"/>
            <a:ext cx="82296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Bread, cereals and potatoes</a:t>
            </a:r>
            <a:r>
              <a:rPr lang="en-GB" sz="2400">
                <a:latin typeface="Comic Sans MS" pitchFamily="66" charset="0"/>
              </a:rPr>
              <a:t> contain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fibre </a:t>
            </a:r>
            <a:r>
              <a:rPr lang="en-GB" sz="2400">
                <a:latin typeface="Comic Sans MS" pitchFamily="66" charset="0"/>
              </a:rPr>
              <a:t>and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 carbohydrates</a:t>
            </a:r>
            <a:r>
              <a:rPr lang="en-GB" sz="2400">
                <a:latin typeface="Comic Sans MS" pitchFamily="66" charset="0"/>
              </a:rPr>
              <a:t>. This helps us to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digest our food</a:t>
            </a:r>
            <a:r>
              <a:rPr lang="en-GB" sz="2400">
                <a:latin typeface="Comic Sans MS" pitchFamily="66" charset="0"/>
              </a:rPr>
              <a:t>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68313" y="5084763"/>
            <a:ext cx="8229600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Fatty and sugary foods</a:t>
            </a:r>
            <a:r>
              <a:rPr lang="en-GB" sz="2400">
                <a:latin typeface="Comic Sans MS" pitchFamily="66" charset="0"/>
              </a:rPr>
              <a:t> contain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fat</a:t>
            </a:r>
            <a:r>
              <a:rPr lang="en-GB" sz="2400">
                <a:latin typeface="Comic Sans MS" pitchFamily="66" charset="0"/>
              </a:rPr>
              <a:t>. They give us </a:t>
            </a:r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energy</a:t>
            </a:r>
            <a:r>
              <a:rPr lang="en-GB" sz="2400">
                <a:latin typeface="Comic Sans MS" pitchFamily="66" charset="0"/>
              </a:rPr>
              <a:t>, but only in small amounts.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  <p:bldP spid="10246" grpId="0"/>
      <p:bldP spid="102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GB">
                <a:latin typeface="Comic Sans MS" pitchFamily="66" charset="0"/>
              </a:rPr>
              <a:t>Activity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9750" y="132556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2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Food Groups: Our Favourite Food</a:t>
            </a:r>
            <a:endParaRPr lang="en-GB" sz="2400">
              <a:solidFill>
                <a:srgbClr val="FF0000"/>
              </a:solidFill>
            </a:endParaRPr>
          </a:p>
          <a:p>
            <a:pPr eaLnBrk="0" hangingPunct="0"/>
            <a:r>
              <a:rPr lang="en-GB" sz="2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Which of these foods are favourites?</a:t>
            </a:r>
            <a:endParaRPr lang="en-GB" sz="2400">
              <a:solidFill>
                <a:srgbClr val="FF0000"/>
              </a:solidFill>
            </a:endParaRPr>
          </a:p>
        </p:txBody>
      </p:sp>
      <p:sp>
        <p:nvSpPr>
          <p:cNvPr id="11707" name="Rectangle 443"/>
          <p:cNvSpPr>
            <a:spLocks noChangeArrowheads="1"/>
          </p:cNvSpPr>
          <p:nvPr/>
        </p:nvSpPr>
        <p:spPr bwMode="auto">
          <a:xfrm>
            <a:off x="539750" y="2420938"/>
            <a:ext cx="743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Food Groups: What do they do?</a:t>
            </a:r>
          </a:p>
          <a:p>
            <a:r>
              <a:rPr lang="en-GB" sz="2400">
                <a:solidFill>
                  <a:schemeClr val="accent2"/>
                </a:solidFill>
                <a:latin typeface="Comic Sans MS" pitchFamily="66" charset="0"/>
              </a:rPr>
              <a:t>How does each food group help to keep us healthy?</a:t>
            </a:r>
          </a:p>
        </p:txBody>
      </p:sp>
      <p:sp>
        <p:nvSpPr>
          <p:cNvPr id="11708" name="Rectangle 444"/>
          <p:cNvSpPr>
            <a:spLocks noChangeArrowheads="1"/>
          </p:cNvSpPr>
          <p:nvPr/>
        </p:nvSpPr>
        <p:spPr bwMode="auto">
          <a:xfrm>
            <a:off x="539750" y="3500438"/>
            <a:ext cx="467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Food Groups: What do they do?</a:t>
            </a:r>
          </a:p>
          <a:p>
            <a:r>
              <a:rPr lang="en-GB" sz="2400">
                <a:solidFill>
                  <a:schemeClr val="folHlink"/>
                </a:solidFill>
                <a:latin typeface="Comic Sans MS" pitchFamily="66" charset="0"/>
              </a:rPr>
              <a:t>What is in each food group?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237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Comic Sans MS</vt:lpstr>
      <vt:lpstr>Times New Roman</vt:lpstr>
      <vt:lpstr>Default Design</vt:lpstr>
      <vt:lpstr>Learning Objectives Today I am Learning…</vt:lpstr>
      <vt:lpstr>PowerPoint Presentation</vt:lpstr>
      <vt:lpstr>PowerPoint Presentation</vt:lpstr>
      <vt:lpstr>How does food help us?</vt:lpstr>
      <vt:lpstr>Activity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Today I am Learning…</dc:title>
  <dc:creator>Kathryn</dc:creator>
  <cp:lastModifiedBy>Teacher E-Solutions</cp:lastModifiedBy>
  <cp:revision>5</cp:revision>
  <dcterms:created xsi:type="dcterms:W3CDTF">2007-02-07T17:07:27Z</dcterms:created>
  <dcterms:modified xsi:type="dcterms:W3CDTF">2019-01-18T17:16:32Z</dcterms:modified>
</cp:coreProperties>
</file>