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6377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3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3525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153525"/>
            <a:ext cx="29718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9D071D1-D6CD-446A-AF21-79DF16F8B98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9877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E8296-5348-4195-8FB3-8DF5D7D718B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184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A7422-B6D0-4B18-B144-088AD90F31E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968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B13975-2CAE-4C77-9417-92EB86D6E0F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254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D56E96F-9D20-49D2-8767-65950DCB098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7006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7D0C30A-5F19-4BE3-817D-CF1E5158D90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78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AF558-5CED-4FA4-A114-BF0F20DF45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557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FAC82-A92D-4BB4-988C-96311EC941A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73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A6CFF0-2B6A-4F68-9707-35F4F75C1A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818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09CC7-DF55-4483-9FFE-9B036C7A06F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86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CAA2CF-8738-4A38-A90F-4CFE9DB5DCD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16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033199-BD5F-4893-A130-E96E4BBD03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297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A266FC-EDF6-4D14-8CE4-6EEFE8D622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152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15F25-C7C8-41F7-B706-1767453DF2D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39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A2AFA74-F170-43DE-8408-30C6972B0BFB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12" Type="http://schemas.openxmlformats.org/officeDocument/2006/relationships/image" Target="../media/image1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jpeg"/><Relationship Id="rId11" Type="http://schemas.openxmlformats.org/officeDocument/2006/relationships/hyperlink" Target="http://gallery.hd.org/_exhibits/food/_more2005/_more08/burger-and-chips-chickenburger-in-sesame-seed-bun-with-lettuce-mayo-and-deep-fried-potato-chips-on-oval-ceramic-plate-1-DHD.jpg" TargetMode="External"/><Relationship Id="rId5" Type="http://schemas.openxmlformats.org/officeDocument/2006/relationships/image" Target="../media/image6.jpeg"/><Relationship Id="rId10" Type="http://schemas.openxmlformats.org/officeDocument/2006/relationships/image" Target="../media/image11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404813"/>
            <a:ext cx="7772400" cy="1470025"/>
          </a:xfrm>
        </p:spPr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Learning Objectives</a:t>
            </a:r>
            <a:br>
              <a:rPr lang="en-GB">
                <a:latin typeface="Comic Sans MS" pitchFamily="66" charset="0"/>
              </a:rPr>
            </a:br>
            <a:r>
              <a:rPr lang="en-GB" sz="2400" u="sng">
                <a:latin typeface="Comic Sans MS" pitchFamily="66" charset="0"/>
              </a:rPr>
              <a:t>Today I am Learning…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44675"/>
            <a:ext cx="6400800" cy="3794125"/>
          </a:xfrm>
        </p:spPr>
        <p:txBody>
          <a:bodyPr/>
          <a:lstStyle/>
          <a:p>
            <a:pPr algn="l"/>
            <a:endParaRPr lang="en-GB" u="sng">
              <a:latin typeface="Comic Sans MS" pitchFamily="66" charset="0"/>
            </a:endParaRPr>
          </a:p>
          <a:p>
            <a:pPr algn="l">
              <a:buFontTx/>
              <a:buChar char="•"/>
            </a:pPr>
            <a:endParaRPr lang="en-GB">
              <a:latin typeface="Comic Sans MS" pitchFamily="66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468313" y="2565400"/>
            <a:ext cx="5576887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That there are many different foods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468313" y="3284538"/>
            <a:ext cx="3544887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That we eat different </a:t>
            </a:r>
          </a:p>
          <a:p>
            <a:pPr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kinds of food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468313" y="4437063"/>
            <a:ext cx="3595687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That we can record </a:t>
            </a:r>
          </a:p>
          <a:p>
            <a:pPr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information in drawings </a:t>
            </a:r>
          </a:p>
          <a:p>
            <a:pPr>
              <a:spcBef>
                <a:spcPct val="20000"/>
              </a:spcBef>
            </a:pPr>
            <a:r>
              <a:rPr lang="en-GB" sz="2400">
                <a:latin typeface="Comic Sans MS" pitchFamily="66" charset="0"/>
              </a:rPr>
              <a:t>and charts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68313" y="1916113"/>
            <a:ext cx="6927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That</a:t>
            </a:r>
            <a:r>
              <a:rPr lang="en-GB" sz="2400"/>
              <a:t> </a:t>
            </a:r>
            <a:r>
              <a:rPr lang="en-GB" sz="2400">
                <a:latin typeface="Comic Sans MS" pitchFamily="66" charset="0"/>
              </a:rPr>
              <a:t>humans need water and food to stay alive</a:t>
            </a:r>
          </a:p>
        </p:txBody>
      </p:sp>
      <p:pic>
        <p:nvPicPr>
          <p:cNvPr id="2058" name="Picture 10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3240088"/>
            <a:ext cx="4106863" cy="273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4" grpId="0"/>
      <p:bldP spid="2055" grpId="0"/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371600" y="1844675"/>
            <a:ext cx="6400800" cy="3794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</a:pPr>
            <a:endParaRPr lang="en-GB" sz="3200" u="sng">
              <a:latin typeface="Comic Sans MS" pitchFamily="66" charset="0"/>
            </a:endParaRPr>
          </a:p>
          <a:p>
            <a:pPr>
              <a:spcBef>
                <a:spcPct val="20000"/>
              </a:spcBef>
              <a:buFontTx/>
              <a:buChar char="•"/>
            </a:pPr>
            <a:endParaRPr lang="en-GB" sz="3200">
              <a:latin typeface="Comic Sans MS" pitchFamily="66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468313" y="2565400"/>
            <a:ext cx="6359525" cy="42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Know what happens if I don’t eat and drink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468313" y="3284538"/>
            <a:ext cx="6613525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Describe some of the foods I eat by type or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en-GB" sz="2400">
                <a:latin typeface="Comic Sans MS" pitchFamily="66" charset="0"/>
              </a:rPr>
              <a:t>taste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68313" y="1916113"/>
            <a:ext cx="5664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GB" sz="2400">
                <a:latin typeface="Comic Sans MS" pitchFamily="66" charset="0"/>
              </a:rPr>
              <a:t>Know why I put a food in a food group</a:t>
            </a: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611188" y="381000"/>
            <a:ext cx="4495800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4400">
                <a:latin typeface="Comic Sans MS" pitchFamily="66" charset="0"/>
              </a:rPr>
              <a:t>Success Criteria</a:t>
            </a:r>
          </a:p>
          <a:p>
            <a:r>
              <a:rPr lang="en-GB" sz="2400" u="sng">
                <a:latin typeface="Comic Sans MS" pitchFamily="66" charset="0"/>
              </a:rPr>
              <a:t>I need to…</a:t>
            </a:r>
          </a:p>
        </p:txBody>
      </p:sp>
      <p:pic>
        <p:nvPicPr>
          <p:cNvPr id="3084" name="Picture 12" descr="tick"/>
          <p:cNvPicPr>
            <a:picLocks noChangeAspect="1" noChangeArrowheads="1"/>
          </p:cNvPicPr>
          <p:nvPr>
            <p:ph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24525" y="3429000"/>
            <a:ext cx="2857500" cy="2867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7" grpId="0"/>
      <p:bldP spid="3078" grpId="0"/>
      <p:bldP spid="3080" grpId="0"/>
      <p:bldP spid="308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620713"/>
            <a:ext cx="8064500" cy="863600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en-GB" sz="2000">
                <a:latin typeface="Comic Sans MS" pitchFamily="66" charset="0"/>
              </a:rPr>
              <a:t>Sort food into the five groups. </a:t>
            </a:r>
          </a:p>
          <a:p>
            <a:pPr marL="609600" indent="-609600" algn="ctr">
              <a:buFontTx/>
              <a:buNone/>
            </a:pPr>
            <a:r>
              <a:rPr lang="en-GB" sz="2000">
                <a:latin typeface="Comic Sans MS" pitchFamily="66" charset="0"/>
              </a:rPr>
              <a:t>Remember, the groups are:</a:t>
            </a:r>
          </a:p>
          <a:p>
            <a:pPr marL="609600" indent="-609600" algn="ctr">
              <a:buFontTx/>
              <a:buAutoNum type="arabicPeriod"/>
            </a:pPr>
            <a:endParaRPr lang="en-GB" sz="2000">
              <a:latin typeface="Comic Sans MS" pitchFamily="66" charset="0"/>
            </a:endParaRPr>
          </a:p>
        </p:txBody>
      </p:sp>
      <p:grpSp>
        <p:nvGrpSpPr>
          <p:cNvPr id="7210" name="Group 42"/>
          <p:cNvGrpSpPr>
            <a:grpSpLocks/>
          </p:cNvGrpSpPr>
          <p:nvPr/>
        </p:nvGrpSpPr>
        <p:grpSpPr bwMode="auto">
          <a:xfrm>
            <a:off x="468313" y="1412875"/>
            <a:ext cx="2592387" cy="2492375"/>
            <a:chOff x="295" y="890"/>
            <a:chExt cx="1633" cy="1570"/>
          </a:xfrm>
        </p:grpSpPr>
        <p:pic>
          <p:nvPicPr>
            <p:cNvPr id="7173" name="Picture 5" descr="fruit_salad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" y="981"/>
              <a:ext cx="681" cy="6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177" name="Rectangle 9"/>
            <p:cNvSpPr>
              <a:spLocks noChangeArrowheads="1"/>
            </p:cNvSpPr>
            <p:nvPr/>
          </p:nvSpPr>
          <p:spPr bwMode="auto">
            <a:xfrm>
              <a:off x="340" y="1525"/>
              <a:ext cx="14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GB">
                  <a:latin typeface="Comic Sans MS" pitchFamily="66" charset="0"/>
                </a:rPr>
                <a:t>Fruit and vegetables</a:t>
              </a:r>
            </a:p>
          </p:txBody>
        </p:sp>
        <p:pic>
          <p:nvPicPr>
            <p:cNvPr id="7190" name="Picture 22" descr="image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1797"/>
              <a:ext cx="590" cy="5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203" name="Oval 35"/>
            <p:cNvSpPr>
              <a:spLocks noChangeArrowheads="1"/>
            </p:cNvSpPr>
            <p:nvPr/>
          </p:nvSpPr>
          <p:spPr bwMode="auto">
            <a:xfrm>
              <a:off x="295" y="890"/>
              <a:ext cx="1633" cy="1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12" name="Group 44"/>
          <p:cNvGrpSpPr>
            <a:grpSpLocks/>
          </p:cNvGrpSpPr>
          <p:nvPr/>
        </p:nvGrpSpPr>
        <p:grpSpPr bwMode="auto">
          <a:xfrm>
            <a:off x="3276600" y="2565400"/>
            <a:ext cx="2592388" cy="2492375"/>
            <a:chOff x="2064" y="1616"/>
            <a:chExt cx="1633" cy="1570"/>
          </a:xfrm>
        </p:grpSpPr>
        <p:sp>
          <p:nvSpPr>
            <p:cNvPr id="7188" name="Rectangle 20"/>
            <p:cNvSpPr>
              <a:spLocks noChangeArrowheads="1"/>
            </p:cNvSpPr>
            <p:nvPr/>
          </p:nvSpPr>
          <p:spPr bwMode="auto">
            <a:xfrm>
              <a:off x="2245" y="2296"/>
              <a:ext cx="126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GB">
                  <a:latin typeface="Comic Sans MS" pitchFamily="66" charset="0"/>
                </a:rPr>
                <a:t>Meat and fish</a:t>
              </a:r>
            </a:p>
          </p:txBody>
        </p:sp>
        <p:pic>
          <p:nvPicPr>
            <p:cNvPr id="7200" name="Picture 32" descr="steaks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7" y="2523"/>
              <a:ext cx="726" cy="59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02" name="Picture 34" descr="78427704_2e7854ac00_m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72" y="1718"/>
              <a:ext cx="771" cy="57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05" name="Oval 37"/>
            <p:cNvSpPr>
              <a:spLocks noChangeArrowheads="1"/>
            </p:cNvSpPr>
            <p:nvPr/>
          </p:nvSpPr>
          <p:spPr bwMode="auto">
            <a:xfrm>
              <a:off x="2064" y="1616"/>
              <a:ext cx="1633" cy="1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11" name="Group 43"/>
          <p:cNvGrpSpPr>
            <a:grpSpLocks/>
          </p:cNvGrpSpPr>
          <p:nvPr/>
        </p:nvGrpSpPr>
        <p:grpSpPr bwMode="auto">
          <a:xfrm>
            <a:off x="6011863" y="1412875"/>
            <a:ext cx="2592387" cy="2492375"/>
            <a:chOff x="3787" y="890"/>
            <a:chExt cx="1633" cy="1570"/>
          </a:xfrm>
        </p:grpSpPr>
        <p:sp>
          <p:nvSpPr>
            <p:cNvPr id="7178" name="Rectangle 10"/>
            <p:cNvSpPr>
              <a:spLocks noChangeArrowheads="1"/>
            </p:cNvSpPr>
            <p:nvPr/>
          </p:nvSpPr>
          <p:spPr bwMode="auto">
            <a:xfrm>
              <a:off x="4014" y="1434"/>
              <a:ext cx="1180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2900" indent="-342900" algn="ctr">
                <a:spcBef>
                  <a:spcPct val="20000"/>
                </a:spcBef>
              </a:pPr>
              <a:r>
                <a:rPr lang="en-GB">
                  <a:latin typeface="Comic Sans MS" pitchFamily="66" charset="0"/>
                </a:rPr>
                <a:t>Bread, cereals </a:t>
              </a:r>
            </a:p>
            <a:p>
              <a:pPr marL="342900" indent="-342900" algn="ctr">
                <a:spcBef>
                  <a:spcPct val="20000"/>
                </a:spcBef>
              </a:pPr>
              <a:r>
                <a:rPr lang="en-GB">
                  <a:latin typeface="Comic Sans MS" pitchFamily="66" charset="0"/>
                </a:rPr>
                <a:t>and potatoes</a:t>
              </a:r>
            </a:p>
          </p:txBody>
        </p:sp>
        <p:pic>
          <p:nvPicPr>
            <p:cNvPr id="7194" name="Picture 26" descr="Potato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2" y="1888"/>
              <a:ext cx="498" cy="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98" name="Picture 30" descr="cereal_grain_nuggets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86" y="981"/>
              <a:ext cx="680" cy="5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207" name="Oval 39"/>
            <p:cNvSpPr>
              <a:spLocks noChangeArrowheads="1"/>
            </p:cNvSpPr>
            <p:nvPr/>
          </p:nvSpPr>
          <p:spPr bwMode="auto">
            <a:xfrm>
              <a:off x="3787" y="890"/>
              <a:ext cx="1633" cy="1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215" name="Group 47"/>
          <p:cNvGrpSpPr>
            <a:grpSpLocks/>
          </p:cNvGrpSpPr>
          <p:nvPr/>
        </p:nvGrpSpPr>
        <p:grpSpPr bwMode="auto">
          <a:xfrm>
            <a:off x="395288" y="4005263"/>
            <a:ext cx="2592387" cy="2492375"/>
            <a:chOff x="249" y="2523"/>
            <a:chExt cx="1633" cy="1570"/>
          </a:xfrm>
        </p:grpSpPr>
        <p:sp>
          <p:nvSpPr>
            <p:cNvPr id="7181" name="Rectangle 13"/>
            <p:cNvSpPr>
              <a:spLocks noChangeArrowheads="1"/>
            </p:cNvSpPr>
            <p:nvPr/>
          </p:nvSpPr>
          <p:spPr bwMode="auto">
            <a:xfrm>
              <a:off x="521" y="3158"/>
              <a:ext cx="106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GB">
                  <a:latin typeface="Comic Sans MS" pitchFamily="66" charset="0"/>
                </a:rPr>
                <a:t>Milk and dairy</a:t>
              </a:r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auto">
            <a:xfrm>
              <a:off x="249" y="2523"/>
              <a:ext cx="1633" cy="1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09" name="Picture 41" descr="milk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3" y="2614"/>
              <a:ext cx="581" cy="5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4" name="Picture 46" descr="sponge-soft-butter-20326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139" r="11139" b="33333"/>
            <a:stretch>
              <a:fillRect/>
            </a:stretch>
          </p:blipFill>
          <p:spPr bwMode="auto">
            <a:xfrm>
              <a:off x="703" y="3391"/>
              <a:ext cx="726" cy="62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220" name="Group 52"/>
          <p:cNvGrpSpPr>
            <a:grpSpLocks/>
          </p:cNvGrpSpPr>
          <p:nvPr/>
        </p:nvGrpSpPr>
        <p:grpSpPr bwMode="auto">
          <a:xfrm>
            <a:off x="6011863" y="4005263"/>
            <a:ext cx="2592387" cy="2492375"/>
            <a:chOff x="3787" y="2523"/>
            <a:chExt cx="1633" cy="1570"/>
          </a:xfrm>
        </p:grpSpPr>
        <p:sp>
          <p:nvSpPr>
            <p:cNvPr id="7180" name="Rectangle 12"/>
            <p:cNvSpPr>
              <a:spLocks noChangeArrowheads="1"/>
            </p:cNvSpPr>
            <p:nvPr/>
          </p:nvSpPr>
          <p:spPr bwMode="auto">
            <a:xfrm>
              <a:off x="3923" y="3203"/>
              <a:ext cx="136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>
                  <a:latin typeface="Comic Sans MS" pitchFamily="66" charset="0"/>
                </a:rPr>
                <a:t>Fatty and sugary</a:t>
              </a:r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auto">
            <a:xfrm>
              <a:off x="3787" y="2523"/>
              <a:ext cx="1633" cy="157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17" name="Picture 49" descr="200px-Chocolate0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8916" b="25174"/>
            <a:stretch>
              <a:fillRect/>
            </a:stretch>
          </p:blipFill>
          <p:spPr bwMode="auto">
            <a:xfrm>
              <a:off x="4286" y="2614"/>
              <a:ext cx="681" cy="6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219" name="Picture 51" descr="burger-and-chips-chickenburger-in-sesame-seed-bun-with-lettuce-mayo-and-deep-fried-potato-chips-on-oval-ceramic-plate-1-DHD">
              <a:hlinkClick r:id="rId11"/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41" y="3430"/>
              <a:ext cx="726" cy="5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How does food help us?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Fruit and vegetables</a:t>
            </a:r>
            <a:r>
              <a:rPr lang="en-GB" sz="2400">
                <a:latin typeface="Comic Sans MS" pitchFamily="66" charset="0"/>
              </a:rPr>
              <a:t> contain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minerals</a:t>
            </a:r>
            <a:r>
              <a:rPr lang="en-GB" sz="2400">
                <a:latin typeface="Comic Sans MS" pitchFamily="66" charset="0"/>
              </a:rPr>
              <a:t> and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vitamins</a:t>
            </a:r>
            <a:r>
              <a:rPr lang="en-GB" sz="2400">
                <a:latin typeface="Comic Sans MS" pitchFamily="66" charset="0"/>
              </a:rPr>
              <a:t>. They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stop us becoming poorly</a:t>
            </a:r>
            <a:r>
              <a:rPr lang="en-GB" sz="2400">
                <a:latin typeface="Comic Sans MS" pitchFamily="66" charset="0"/>
              </a:rPr>
              <a:t>.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468313" y="2492375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Milk and dairy foods</a:t>
            </a:r>
            <a:r>
              <a:rPr lang="en-GB" sz="2400">
                <a:latin typeface="Comic Sans MS" pitchFamily="66" charset="0"/>
              </a:rPr>
              <a:t> contain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calcium</a:t>
            </a:r>
            <a:r>
              <a:rPr lang="en-GB" sz="2400">
                <a:latin typeface="Comic Sans MS" pitchFamily="66" charset="0"/>
              </a:rPr>
              <a:t>. It helps our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bones, teeth and nails to grow</a:t>
            </a:r>
            <a:r>
              <a:rPr lang="en-GB" sz="2400">
                <a:latin typeface="Comic Sans MS" pitchFamily="66" charset="0"/>
              </a:rPr>
              <a:t>.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468313" y="3357563"/>
            <a:ext cx="8229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Meat and fish</a:t>
            </a:r>
            <a:r>
              <a:rPr lang="en-GB" sz="2400">
                <a:latin typeface="Comic Sans MS" pitchFamily="66" charset="0"/>
              </a:rPr>
              <a:t> contain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protein</a:t>
            </a:r>
            <a:r>
              <a:rPr lang="en-GB" sz="2400">
                <a:latin typeface="Comic Sans MS" pitchFamily="66" charset="0"/>
              </a:rPr>
              <a:t>. It helps our body to 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grow and repair itself</a:t>
            </a:r>
            <a:r>
              <a:rPr lang="en-GB" sz="2400">
                <a:latin typeface="Comic Sans MS" pitchFamily="66" charset="0"/>
              </a:rPr>
              <a:t>.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468313" y="4221163"/>
            <a:ext cx="8229600" cy="136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Bread, cereals and potatoes</a:t>
            </a:r>
            <a:r>
              <a:rPr lang="en-GB" sz="2400">
                <a:latin typeface="Comic Sans MS" pitchFamily="66" charset="0"/>
              </a:rPr>
              <a:t> contain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fibre </a:t>
            </a:r>
            <a:r>
              <a:rPr lang="en-GB" sz="2400">
                <a:latin typeface="Comic Sans MS" pitchFamily="66" charset="0"/>
              </a:rPr>
              <a:t>and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 carbohydrates</a:t>
            </a:r>
            <a:r>
              <a:rPr lang="en-GB" sz="2400">
                <a:latin typeface="Comic Sans MS" pitchFamily="66" charset="0"/>
              </a:rPr>
              <a:t>. This helps us to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digest our food</a:t>
            </a:r>
            <a:r>
              <a:rPr lang="en-GB" sz="2400">
                <a:latin typeface="Comic Sans MS" pitchFamily="66" charset="0"/>
              </a:rPr>
              <a:t>.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468313" y="5084763"/>
            <a:ext cx="8229600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Fatty and sugary foods</a:t>
            </a:r>
            <a:r>
              <a:rPr lang="en-GB" sz="2400">
                <a:latin typeface="Comic Sans MS" pitchFamily="66" charset="0"/>
              </a:rPr>
              <a:t> contain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fat</a:t>
            </a:r>
            <a:r>
              <a:rPr lang="en-GB" sz="2400">
                <a:latin typeface="Comic Sans MS" pitchFamily="66" charset="0"/>
              </a:rPr>
              <a:t>. They give us </a:t>
            </a: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energy</a:t>
            </a:r>
            <a:r>
              <a:rPr lang="en-GB" sz="2400">
                <a:latin typeface="Comic Sans MS" pitchFamily="66" charset="0"/>
              </a:rPr>
              <a:t>, but only in small amounts.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  <p:bldP spid="10244" grpId="0"/>
      <p:bldP spid="10245" grpId="0"/>
      <p:bldP spid="10246" grpId="0"/>
      <p:bldP spid="102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GB">
                <a:latin typeface="Comic Sans MS" pitchFamily="66" charset="0"/>
              </a:rPr>
              <a:t>Activity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539750" y="1325563"/>
            <a:ext cx="7848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en-GB" sz="240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Food Groups: Our Favourite Food</a:t>
            </a:r>
            <a:endParaRPr lang="en-GB" sz="2400">
              <a:solidFill>
                <a:srgbClr val="FF0000"/>
              </a:solidFill>
            </a:endParaRPr>
          </a:p>
          <a:p>
            <a:pPr eaLnBrk="0" hangingPunct="0"/>
            <a:r>
              <a:rPr lang="en-GB" sz="2400">
                <a:solidFill>
                  <a:srgbClr val="FF0000"/>
                </a:solidFill>
                <a:latin typeface="Comic Sans MS" pitchFamily="66" charset="0"/>
                <a:cs typeface="Times New Roman" pitchFamily="18" charset="0"/>
              </a:rPr>
              <a:t>Which of these foods are favourites?</a:t>
            </a:r>
            <a:endParaRPr lang="en-GB" sz="2400">
              <a:solidFill>
                <a:srgbClr val="FF0000"/>
              </a:solidFill>
            </a:endParaRPr>
          </a:p>
        </p:txBody>
      </p:sp>
      <p:sp>
        <p:nvSpPr>
          <p:cNvPr id="11707" name="Rectangle 443"/>
          <p:cNvSpPr>
            <a:spLocks noChangeArrowheads="1"/>
          </p:cNvSpPr>
          <p:nvPr/>
        </p:nvSpPr>
        <p:spPr bwMode="auto">
          <a:xfrm>
            <a:off x="539750" y="2420938"/>
            <a:ext cx="74390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Food Groups: What do they do?</a:t>
            </a:r>
          </a:p>
          <a:p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How does each food group help to keep us healthy?</a:t>
            </a:r>
          </a:p>
        </p:txBody>
      </p:sp>
      <p:sp>
        <p:nvSpPr>
          <p:cNvPr id="11708" name="Rectangle 444"/>
          <p:cNvSpPr>
            <a:spLocks noChangeArrowheads="1"/>
          </p:cNvSpPr>
          <p:nvPr/>
        </p:nvSpPr>
        <p:spPr bwMode="auto">
          <a:xfrm>
            <a:off x="539750" y="3500438"/>
            <a:ext cx="4673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Food Groups: What do they do?</a:t>
            </a:r>
          </a:p>
          <a:p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What is in each food group?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237</Words>
  <Application>Microsoft Office PowerPoint</Application>
  <PresentationFormat>On-screen Show (4:3)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Comic Sans MS</vt:lpstr>
      <vt:lpstr>Times New Roman</vt:lpstr>
      <vt:lpstr>Default Design</vt:lpstr>
      <vt:lpstr>Learning Objectives Today I am Learning…</vt:lpstr>
      <vt:lpstr>PowerPoint Presentation</vt:lpstr>
      <vt:lpstr>PowerPoint Presentation</vt:lpstr>
      <vt:lpstr>How does food help us?</vt:lpstr>
      <vt:lpstr>Activity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Objectives Today I am Learning…</dc:title>
  <dc:creator>Kathryn</dc:creator>
  <cp:lastModifiedBy>Teacher E-Solutions</cp:lastModifiedBy>
  <cp:revision>5</cp:revision>
  <dcterms:created xsi:type="dcterms:W3CDTF">2007-02-07T17:07:27Z</dcterms:created>
  <dcterms:modified xsi:type="dcterms:W3CDTF">2019-01-18T17:16:32Z</dcterms:modified>
</cp:coreProperties>
</file>