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7"/>
  </p:handoutMasterIdLst>
  <p:sldIdLst>
    <p:sldId id="256" r:id="rId2"/>
    <p:sldId id="257" r:id="rId3"/>
    <p:sldId id="259" r:id="rId4"/>
    <p:sldId id="260" r:id="rId5"/>
    <p:sldId id="261" r:id="rId6"/>
  </p:sldIdLst>
  <p:sldSz cx="9144000" cy="6858000" type="screen4x3"/>
  <p:notesSz cx="6858000" cy="96377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83" autoAdjust="0"/>
  </p:normalViewPr>
  <p:slideViewPr>
    <p:cSldViewPr>
      <p:cViewPr varScale="1">
        <p:scale>
          <a:sx n="42" d="100"/>
          <a:sy n="42" d="100"/>
        </p:scale>
        <p:origin x="-64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53525"/>
            <a:ext cx="2971800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153525"/>
            <a:ext cx="2971800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9D071D1-D6CD-446A-AF21-79DF16F8B98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09877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2E8296-5348-4195-8FB3-8DF5D7D718B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6184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DA7422-B6D0-4B18-B144-088AD90F31E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1968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B13975-2CAE-4C77-9417-92EB86D6E0F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22546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D56E96F-9D20-49D2-8767-65950DCB098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70060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7D0C30A-5F19-4BE3-817D-CF1E5158D90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783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DAF558-5CED-4FA4-A114-BF0F20DF452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9557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2FAC82-A92D-4BB4-988C-96311EC941A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973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A6CFF0-2B6A-4F68-9707-35F4F75C1AF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8180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109CC7-DF55-4483-9FFE-9B036C7A06F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2863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CAA2CF-8738-4A38-A90F-4CFE9DB5DCD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4166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033199-BD5F-4893-A130-E96E4BBD03D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0297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A266FC-EDF6-4D14-8CE4-6EEFE8D6223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9152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215F25-C7C8-41F7-B706-1767453DF2D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4398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A2AFA74-F170-43DE-8408-30C6972B0BFB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12" Type="http://schemas.openxmlformats.org/officeDocument/2006/relationships/image" Target="../media/image1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.jpeg"/><Relationship Id="rId11" Type="http://schemas.openxmlformats.org/officeDocument/2006/relationships/hyperlink" Target="http://gallery.hd.org/_exhibits/food/_more2005/_more08/burger-and-chips-chickenburger-in-sesame-seed-bun-with-lettuce-mayo-and-deep-fried-potato-chips-on-oval-ceramic-plate-1-DHD.jpg" TargetMode="External"/><Relationship Id="rId5" Type="http://schemas.openxmlformats.org/officeDocument/2006/relationships/image" Target="../media/image6.jpeg"/><Relationship Id="rId10" Type="http://schemas.openxmlformats.org/officeDocument/2006/relationships/image" Target="../media/image11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404813"/>
            <a:ext cx="7772400" cy="1470025"/>
          </a:xfrm>
        </p:spPr>
        <p:txBody>
          <a:bodyPr/>
          <a:lstStyle/>
          <a:p>
            <a:pPr algn="l"/>
            <a:r>
              <a:rPr lang="en-GB">
                <a:latin typeface="Comic Sans MS" pitchFamily="66" charset="0"/>
              </a:rPr>
              <a:t>Learning Objectives</a:t>
            </a:r>
            <a:br>
              <a:rPr lang="en-GB">
                <a:latin typeface="Comic Sans MS" pitchFamily="66" charset="0"/>
              </a:rPr>
            </a:br>
            <a:r>
              <a:rPr lang="en-GB" sz="2400" u="sng">
                <a:latin typeface="Comic Sans MS" pitchFamily="66" charset="0"/>
              </a:rPr>
              <a:t>Today I am Learning…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844675"/>
            <a:ext cx="6400800" cy="3794125"/>
          </a:xfrm>
        </p:spPr>
        <p:txBody>
          <a:bodyPr/>
          <a:lstStyle/>
          <a:p>
            <a:pPr algn="l"/>
            <a:endParaRPr lang="en-GB" u="sng">
              <a:latin typeface="Comic Sans MS" pitchFamily="66" charset="0"/>
            </a:endParaRPr>
          </a:p>
          <a:p>
            <a:pPr algn="l">
              <a:buFontTx/>
              <a:buChar char="•"/>
            </a:pPr>
            <a:endParaRPr lang="en-GB">
              <a:latin typeface="Comic Sans MS" pitchFamily="66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468313" y="2565400"/>
            <a:ext cx="5576887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GB" sz="2400">
                <a:latin typeface="Comic Sans MS" pitchFamily="66" charset="0"/>
              </a:rPr>
              <a:t>That there are many different foods</a:t>
            </a: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468313" y="3284538"/>
            <a:ext cx="3544887" cy="89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r>
              <a:rPr lang="en-GB" sz="2400">
                <a:latin typeface="Comic Sans MS" pitchFamily="66" charset="0"/>
              </a:rPr>
              <a:t>That we eat different </a:t>
            </a:r>
          </a:p>
          <a:p>
            <a:pPr>
              <a:spcBef>
                <a:spcPct val="20000"/>
              </a:spcBef>
            </a:pPr>
            <a:r>
              <a:rPr lang="en-GB" sz="2400">
                <a:latin typeface="Comic Sans MS" pitchFamily="66" charset="0"/>
              </a:rPr>
              <a:t>kinds of food</a:t>
            </a: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468313" y="4437063"/>
            <a:ext cx="3595687" cy="133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r>
              <a:rPr lang="en-GB" sz="2400">
                <a:latin typeface="Comic Sans MS" pitchFamily="66" charset="0"/>
              </a:rPr>
              <a:t>That we can record </a:t>
            </a:r>
          </a:p>
          <a:p>
            <a:pPr>
              <a:spcBef>
                <a:spcPct val="20000"/>
              </a:spcBef>
            </a:pPr>
            <a:r>
              <a:rPr lang="en-GB" sz="2400">
                <a:latin typeface="Comic Sans MS" pitchFamily="66" charset="0"/>
              </a:rPr>
              <a:t>information in drawings </a:t>
            </a:r>
          </a:p>
          <a:p>
            <a:pPr>
              <a:spcBef>
                <a:spcPct val="20000"/>
              </a:spcBef>
            </a:pPr>
            <a:r>
              <a:rPr lang="en-GB" sz="2400">
                <a:latin typeface="Comic Sans MS" pitchFamily="66" charset="0"/>
              </a:rPr>
              <a:t>and charts</a:t>
            </a: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468313" y="1916113"/>
            <a:ext cx="6927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GB" sz="2400">
                <a:latin typeface="Comic Sans MS" pitchFamily="66" charset="0"/>
              </a:rPr>
              <a:t>That</a:t>
            </a:r>
            <a:r>
              <a:rPr lang="en-GB" sz="2400"/>
              <a:t> </a:t>
            </a:r>
            <a:r>
              <a:rPr lang="en-GB" sz="2400">
                <a:latin typeface="Comic Sans MS" pitchFamily="66" charset="0"/>
              </a:rPr>
              <a:t>humans need water and food to stay alive</a:t>
            </a:r>
          </a:p>
        </p:txBody>
      </p:sp>
      <p:pic>
        <p:nvPicPr>
          <p:cNvPr id="2058" name="Picture 10" descr="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6100" y="3240088"/>
            <a:ext cx="4106863" cy="273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2054" grpId="0"/>
      <p:bldP spid="2055" grpId="0"/>
      <p:bldP spid="205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1371600" y="1844675"/>
            <a:ext cx="6400800" cy="3794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endParaRPr lang="en-GB" sz="3200" u="sng">
              <a:latin typeface="Comic Sans MS" pitchFamily="66" charset="0"/>
            </a:endParaRPr>
          </a:p>
          <a:p>
            <a:pPr>
              <a:spcBef>
                <a:spcPct val="20000"/>
              </a:spcBef>
              <a:buFontTx/>
              <a:buChar char="•"/>
            </a:pPr>
            <a:endParaRPr lang="en-GB" sz="3200">
              <a:latin typeface="Comic Sans MS" pitchFamily="66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468313" y="2565400"/>
            <a:ext cx="6359525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GB" sz="2400">
                <a:latin typeface="Comic Sans MS" pitchFamily="66" charset="0"/>
              </a:rPr>
              <a:t>Know what happens if I don’t eat and drink</a:t>
            </a: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468313" y="3284538"/>
            <a:ext cx="6613525" cy="89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r>
              <a:rPr lang="en-GB" sz="2400">
                <a:latin typeface="Comic Sans MS" pitchFamily="66" charset="0"/>
              </a:rPr>
              <a:t>Describe some of the foods I eat by type or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GB" sz="2400">
                <a:latin typeface="Comic Sans MS" pitchFamily="66" charset="0"/>
              </a:rPr>
              <a:t>taste</a:t>
            </a: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468313" y="1916113"/>
            <a:ext cx="566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GB" sz="2400">
                <a:latin typeface="Comic Sans MS" pitchFamily="66" charset="0"/>
              </a:rPr>
              <a:t>Know why I put a food in a food group</a:t>
            </a:r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611188" y="381000"/>
            <a:ext cx="4495800" cy="1127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4400">
                <a:latin typeface="Comic Sans MS" pitchFamily="66" charset="0"/>
              </a:rPr>
              <a:t>Success Criteria</a:t>
            </a:r>
          </a:p>
          <a:p>
            <a:r>
              <a:rPr lang="en-GB" sz="2400" u="sng">
                <a:latin typeface="Comic Sans MS" pitchFamily="66" charset="0"/>
              </a:rPr>
              <a:t>I need to…</a:t>
            </a:r>
          </a:p>
        </p:txBody>
      </p:sp>
      <p:pic>
        <p:nvPicPr>
          <p:cNvPr id="3084" name="Picture 12" descr="tick"/>
          <p:cNvPicPr>
            <a:picLocks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24525" y="3429000"/>
            <a:ext cx="2857500" cy="28670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/>
      <p:bldP spid="3078" grpId="0"/>
      <p:bldP spid="3080" grpId="0"/>
      <p:bldP spid="308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9750" y="620713"/>
            <a:ext cx="8064500" cy="863600"/>
          </a:xfrm>
        </p:spPr>
        <p:txBody>
          <a:bodyPr/>
          <a:lstStyle/>
          <a:p>
            <a:pPr marL="609600" indent="-609600" algn="ctr">
              <a:buFontTx/>
              <a:buNone/>
            </a:pPr>
            <a:r>
              <a:rPr lang="en-GB" sz="2000">
                <a:latin typeface="Comic Sans MS" pitchFamily="66" charset="0"/>
              </a:rPr>
              <a:t>Sort food into the five groups. </a:t>
            </a:r>
          </a:p>
          <a:p>
            <a:pPr marL="609600" indent="-609600" algn="ctr">
              <a:buFontTx/>
              <a:buNone/>
            </a:pPr>
            <a:r>
              <a:rPr lang="en-GB" sz="2000">
                <a:latin typeface="Comic Sans MS" pitchFamily="66" charset="0"/>
              </a:rPr>
              <a:t>Remember, the groups are:</a:t>
            </a:r>
          </a:p>
          <a:p>
            <a:pPr marL="609600" indent="-609600" algn="ctr">
              <a:buFontTx/>
              <a:buAutoNum type="arabicPeriod"/>
            </a:pPr>
            <a:endParaRPr lang="en-GB" sz="2000">
              <a:latin typeface="Comic Sans MS" pitchFamily="66" charset="0"/>
            </a:endParaRPr>
          </a:p>
        </p:txBody>
      </p:sp>
      <p:grpSp>
        <p:nvGrpSpPr>
          <p:cNvPr id="7210" name="Group 42"/>
          <p:cNvGrpSpPr>
            <a:grpSpLocks/>
          </p:cNvGrpSpPr>
          <p:nvPr/>
        </p:nvGrpSpPr>
        <p:grpSpPr bwMode="auto">
          <a:xfrm>
            <a:off x="468313" y="1412875"/>
            <a:ext cx="2592387" cy="2492375"/>
            <a:chOff x="295" y="890"/>
            <a:chExt cx="1633" cy="1570"/>
          </a:xfrm>
        </p:grpSpPr>
        <p:pic>
          <p:nvPicPr>
            <p:cNvPr id="7173" name="Picture 5" descr="fruit_salad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8" y="981"/>
              <a:ext cx="681" cy="6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7177" name="Rectangle 9"/>
            <p:cNvSpPr>
              <a:spLocks noChangeArrowheads="1"/>
            </p:cNvSpPr>
            <p:nvPr/>
          </p:nvSpPr>
          <p:spPr bwMode="auto">
            <a:xfrm>
              <a:off x="340" y="1525"/>
              <a:ext cx="149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342900" indent="-342900" algn="ctr">
                <a:spcBef>
                  <a:spcPct val="20000"/>
                </a:spcBef>
              </a:pPr>
              <a:r>
                <a:rPr lang="en-GB">
                  <a:latin typeface="Comic Sans MS" pitchFamily="66" charset="0"/>
                </a:rPr>
                <a:t>Fruit and vegetables</a:t>
              </a:r>
            </a:p>
          </p:txBody>
        </p:sp>
        <p:pic>
          <p:nvPicPr>
            <p:cNvPr id="7190" name="Picture 22" descr="image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3" y="1797"/>
              <a:ext cx="590" cy="5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7203" name="Oval 35"/>
            <p:cNvSpPr>
              <a:spLocks noChangeArrowheads="1"/>
            </p:cNvSpPr>
            <p:nvPr/>
          </p:nvSpPr>
          <p:spPr bwMode="auto">
            <a:xfrm>
              <a:off x="295" y="890"/>
              <a:ext cx="1633" cy="157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212" name="Group 44"/>
          <p:cNvGrpSpPr>
            <a:grpSpLocks/>
          </p:cNvGrpSpPr>
          <p:nvPr/>
        </p:nvGrpSpPr>
        <p:grpSpPr bwMode="auto">
          <a:xfrm>
            <a:off x="3276600" y="2565400"/>
            <a:ext cx="2592388" cy="2492375"/>
            <a:chOff x="2064" y="1616"/>
            <a:chExt cx="1633" cy="1570"/>
          </a:xfrm>
        </p:grpSpPr>
        <p:sp>
          <p:nvSpPr>
            <p:cNvPr id="7188" name="Rectangle 20"/>
            <p:cNvSpPr>
              <a:spLocks noChangeArrowheads="1"/>
            </p:cNvSpPr>
            <p:nvPr/>
          </p:nvSpPr>
          <p:spPr bwMode="auto">
            <a:xfrm>
              <a:off x="2245" y="2296"/>
              <a:ext cx="126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342900" indent="-342900" algn="ctr">
                <a:spcBef>
                  <a:spcPct val="20000"/>
                </a:spcBef>
              </a:pPr>
              <a:r>
                <a:rPr lang="en-GB">
                  <a:latin typeface="Comic Sans MS" pitchFamily="66" charset="0"/>
                </a:rPr>
                <a:t>Meat and fish</a:t>
              </a:r>
            </a:p>
          </p:txBody>
        </p:sp>
        <p:pic>
          <p:nvPicPr>
            <p:cNvPr id="7200" name="Picture 32" descr="steaks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7" y="2523"/>
              <a:ext cx="726" cy="5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202" name="Picture 34" descr="78427704_2e7854ac00_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72" y="1718"/>
              <a:ext cx="771" cy="5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205" name="Oval 37"/>
            <p:cNvSpPr>
              <a:spLocks noChangeArrowheads="1"/>
            </p:cNvSpPr>
            <p:nvPr/>
          </p:nvSpPr>
          <p:spPr bwMode="auto">
            <a:xfrm>
              <a:off x="2064" y="1616"/>
              <a:ext cx="1633" cy="157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211" name="Group 43"/>
          <p:cNvGrpSpPr>
            <a:grpSpLocks/>
          </p:cNvGrpSpPr>
          <p:nvPr/>
        </p:nvGrpSpPr>
        <p:grpSpPr bwMode="auto">
          <a:xfrm>
            <a:off x="6011863" y="1412875"/>
            <a:ext cx="2592387" cy="2492375"/>
            <a:chOff x="3787" y="890"/>
            <a:chExt cx="1633" cy="1570"/>
          </a:xfrm>
        </p:grpSpPr>
        <p:sp>
          <p:nvSpPr>
            <p:cNvPr id="7178" name="Rectangle 10"/>
            <p:cNvSpPr>
              <a:spLocks noChangeArrowheads="1"/>
            </p:cNvSpPr>
            <p:nvPr/>
          </p:nvSpPr>
          <p:spPr bwMode="auto">
            <a:xfrm>
              <a:off x="4014" y="1434"/>
              <a:ext cx="1180" cy="4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342900" indent="-342900" algn="ctr">
                <a:spcBef>
                  <a:spcPct val="20000"/>
                </a:spcBef>
              </a:pPr>
              <a:r>
                <a:rPr lang="en-GB">
                  <a:latin typeface="Comic Sans MS" pitchFamily="66" charset="0"/>
                </a:rPr>
                <a:t>Bread, cereals </a:t>
              </a:r>
            </a:p>
            <a:p>
              <a:pPr marL="342900" indent="-342900" algn="ctr">
                <a:spcBef>
                  <a:spcPct val="20000"/>
                </a:spcBef>
              </a:pPr>
              <a:r>
                <a:rPr lang="en-GB">
                  <a:latin typeface="Comic Sans MS" pitchFamily="66" charset="0"/>
                </a:rPr>
                <a:t>and potatoes</a:t>
              </a:r>
            </a:p>
          </p:txBody>
        </p:sp>
        <p:pic>
          <p:nvPicPr>
            <p:cNvPr id="7194" name="Picture 26" descr="Potato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32" y="1888"/>
              <a:ext cx="498" cy="4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198" name="Picture 30" descr="cereal_grain_nuggets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86" y="981"/>
              <a:ext cx="680" cy="5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207" name="Oval 39"/>
            <p:cNvSpPr>
              <a:spLocks noChangeArrowheads="1"/>
            </p:cNvSpPr>
            <p:nvPr/>
          </p:nvSpPr>
          <p:spPr bwMode="auto">
            <a:xfrm>
              <a:off x="3787" y="890"/>
              <a:ext cx="1633" cy="157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215" name="Group 47"/>
          <p:cNvGrpSpPr>
            <a:grpSpLocks/>
          </p:cNvGrpSpPr>
          <p:nvPr/>
        </p:nvGrpSpPr>
        <p:grpSpPr bwMode="auto">
          <a:xfrm>
            <a:off x="395288" y="4005263"/>
            <a:ext cx="2592387" cy="2492375"/>
            <a:chOff x="249" y="2523"/>
            <a:chExt cx="1633" cy="1570"/>
          </a:xfrm>
        </p:grpSpPr>
        <p:sp>
          <p:nvSpPr>
            <p:cNvPr id="7181" name="Rectangle 13"/>
            <p:cNvSpPr>
              <a:spLocks noChangeArrowheads="1"/>
            </p:cNvSpPr>
            <p:nvPr/>
          </p:nvSpPr>
          <p:spPr bwMode="auto">
            <a:xfrm>
              <a:off x="521" y="3158"/>
              <a:ext cx="106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342900" indent="-342900">
                <a:spcBef>
                  <a:spcPct val="20000"/>
                </a:spcBef>
              </a:pPr>
              <a:r>
                <a:rPr lang="en-GB">
                  <a:latin typeface="Comic Sans MS" pitchFamily="66" charset="0"/>
                </a:rPr>
                <a:t>Milk and dairy</a:t>
              </a:r>
            </a:p>
          </p:txBody>
        </p:sp>
        <p:sp>
          <p:nvSpPr>
            <p:cNvPr id="7204" name="Oval 36"/>
            <p:cNvSpPr>
              <a:spLocks noChangeArrowheads="1"/>
            </p:cNvSpPr>
            <p:nvPr/>
          </p:nvSpPr>
          <p:spPr bwMode="auto">
            <a:xfrm>
              <a:off x="249" y="2523"/>
              <a:ext cx="1633" cy="157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7209" name="Picture 41" descr="milk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3" y="2614"/>
              <a:ext cx="581" cy="5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214" name="Picture 46" descr="sponge-soft-butter-20326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139" r="11139" b="33333"/>
            <a:stretch>
              <a:fillRect/>
            </a:stretch>
          </p:blipFill>
          <p:spPr bwMode="auto">
            <a:xfrm>
              <a:off x="703" y="3391"/>
              <a:ext cx="726" cy="6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7220" name="Group 52"/>
          <p:cNvGrpSpPr>
            <a:grpSpLocks/>
          </p:cNvGrpSpPr>
          <p:nvPr/>
        </p:nvGrpSpPr>
        <p:grpSpPr bwMode="auto">
          <a:xfrm>
            <a:off x="6011863" y="4005263"/>
            <a:ext cx="2592387" cy="2492375"/>
            <a:chOff x="3787" y="2523"/>
            <a:chExt cx="1633" cy="1570"/>
          </a:xfrm>
        </p:grpSpPr>
        <p:sp>
          <p:nvSpPr>
            <p:cNvPr id="7180" name="Rectangle 12"/>
            <p:cNvSpPr>
              <a:spLocks noChangeArrowheads="1"/>
            </p:cNvSpPr>
            <p:nvPr/>
          </p:nvSpPr>
          <p:spPr bwMode="auto">
            <a:xfrm>
              <a:off x="3923" y="3203"/>
              <a:ext cx="136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GB">
                  <a:latin typeface="Comic Sans MS" pitchFamily="66" charset="0"/>
                </a:rPr>
                <a:t>Fatty and sugary</a:t>
              </a:r>
            </a:p>
          </p:txBody>
        </p:sp>
        <p:sp>
          <p:nvSpPr>
            <p:cNvPr id="7206" name="Oval 38"/>
            <p:cNvSpPr>
              <a:spLocks noChangeArrowheads="1"/>
            </p:cNvSpPr>
            <p:nvPr/>
          </p:nvSpPr>
          <p:spPr bwMode="auto">
            <a:xfrm>
              <a:off x="3787" y="2523"/>
              <a:ext cx="1633" cy="157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7217" name="Picture 49" descr="200px-Chocolate02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916" b="25174"/>
            <a:stretch>
              <a:fillRect/>
            </a:stretch>
          </p:blipFill>
          <p:spPr bwMode="auto">
            <a:xfrm>
              <a:off x="4286" y="2614"/>
              <a:ext cx="681" cy="6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219" name="Picture 51" descr="burger-and-chips-chickenburger-in-sesame-seed-bun-with-lettuce-mayo-and-deep-fried-potato-chips-on-oval-ceramic-plate-1-DHD">
              <a:hlinkClick r:id="rId11"/>
            </p:cNvPr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41" y="3430"/>
              <a:ext cx="726" cy="5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>
                <a:latin typeface="Comic Sans MS" pitchFamily="66" charset="0"/>
              </a:rPr>
              <a:t>How does food help us?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181100"/>
          </a:xfrm>
        </p:spPr>
        <p:txBody>
          <a:bodyPr/>
          <a:lstStyle/>
          <a:p>
            <a:r>
              <a:rPr lang="en-GB" sz="2400">
                <a:solidFill>
                  <a:schemeClr val="folHlink"/>
                </a:solidFill>
                <a:latin typeface="Comic Sans MS" pitchFamily="66" charset="0"/>
              </a:rPr>
              <a:t>Fruit and vegetables</a:t>
            </a:r>
            <a:r>
              <a:rPr lang="en-GB" sz="2400">
                <a:latin typeface="Comic Sans MS" pitchFamily="66" charset="0"/>
              </a:rPr>
              <a:t> contain </a:t>
            </a:r>
            <a:r>
              <a:rPr lang="en-GB" sz="2400">
                <a:solidFill>
                  <a:schemeClr val="accent2"/>
                </a:solidFill>
                <a:latin typeface="Comic Sans MS" pitchFamily="66" charset="0"/>
              </a:rPr>
              <a:t>minerals</a:t>
            </a:r>
            <a:r>
              <a:rPr lang="en-GB" sz="2400">
                <a:latin typeface="Comic Sans MS" pitchFamily="66" charset="0"/>
              </a:rPr>
              <a:t> and </a:t>
            </a:r>
            <a:r>
              <a:rPr lang="en-GB" sz="2400">
                <a:solidFill>
                  <a:schemeClr val="accent2"/>
                </a:solidFill>
                <a:latin typeface="Comic Sans MS" pitchFamily="66" charset="0"/>
              </a:rPr>
              <a:t>vitamins</a:t>
            </a:r>
            <a:r>
              <a:rPr lang="en-GB" sz="2400">
                <a:latin typeface="Comic Sans MS" pitchFamily="66" charset="0"/>
              </a:rPr>
              <a:t>. They </a:t>
            </a:r>
            <a:r>
              <a:rPr lang="en-GB" sz="2400">
                <a:solidFill>
                  <a:schemeClr val="accent2"/>
                </a:solidFill>
                <a:latin typeface="Comic Sans MS" pitchFamily="66" charset="0"/>
              </a:rPr>
              <a:t>stop us becoming poorly</a:t>
            </a:r>
            <a:r>
              <a:rPr lang="en-GB" sz="2400">
                <a:latin typeface="Comic Sans MS" pitchFamily="66" charset="0"/>
              </a:rPr>
              <a:t>.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468313" y="2492375"/>
            <a:ext cx="82296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GB" sz="2400">
                <a:solidFill>
                  <a:schemeClr val="folHlink"/>
                </a:solidFill>
                <a:latin typeface="Comic Sans MS" pitchFamily="66" charset="0"/>
              </a:rPr>
              <a:t>Milk and dairy foods</a:t>
            </a:r>
            <a:r>
              <a:rPr lang="en-GB" sz="2400">
                <a:latin typeface="Comic Sans MS" pitchFamily="66" charset="0"/>
              </a:rPr>
              <a:t> contain </a:t>
            </a:r>
            <a:r>
              <a:rPr lang="en-GB" sz="2400">
                <a:solidFill>
                  <a:schemeClr val="accent2"/>
                </a:solidFill>
                <a:latin typeface="Comic Sans MS" pitchFamily="66" charset="0"/>
              </a:rPr>
              <a:t>calcium</a:t>
            </a:r>
            <a:r>
              <a:rPr lang="en-GB" sz="2400">
                <a:latin typeface="Comic Sans MS" pitchFamily="66" charset="0"/>
              </a:rPr>
              <a:t>. It helps our </a:t>
            </a:r>
            <a:r>
              <a:rPr lang="en-GB" sz="2400">
                <a:solidFill>
                  <a:schemeClr val="accent2"/>
                </a:solidFill>
                <a:latin typeface="Comic Sans MS" pitchFamily="66" charset="0"/>
              </a:rPr>
              <a:t>bones, teeth and nails to grow</a:t>
            </a:r>
            <a:r>
              <a:rPr lang="en-GB" sz="2400">
                <a:latin typeface="Comic Sans MS" pitchFamily="66" charset="0"/>
              </a:rPr>
              <a:t>.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468313" y="3357563"/>
            <a:ext cx="82296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GB" sz="2400">
                <a:solidFill>
                  <a:schemeClr val="folHlink"/>
                </a:solidFill>
                <a:latin typeface="Comic Sans MS" pitchFamily="66" charset="0"/>
              </a:rPr>
              <a:t>Meat and fish</a:t>
            </a:r>
            <a:r>
              <a:rPr lang="en-GB" sz="2400">
                <a:latin typeface="Comic Sans MS" pitchFamily="66" charset="0"/>
              </a:rPr>
              <a:t> contain </a:t>
            </a:r>
            <a:r>
              <a:rPr lang="en-GB" sz="2400">
                <a:solidFill>
                  <a:schemeClr val="accent2"/>
                </a:solidFill>
                <a:latin typeface="Comic Sans MS" pitchFamily="66" charset="0"/>
              </a:rPr>
              <a:t>protein</a:t>
            </a:r>
            <a:r>
              <a:rPr lang="en-GB" sz="2400">
                <a:latin typeface="Comic Sans MS" pitchFamily="66" charset="0"/>
              </a:rPr>
              <a:t>. It helps our body to  </a:t>
            </a:r>
            <a:r>
              <a:rPr lang="en-GB" sz="2400">
                <a:solidFill>
                  <a:schemeClr val="accent2"/>
                </a:solidFill>
                <a:latin typeface="Comic Sans MS" pitchFamily="66" charset="0"/>
              </a:rPr>
              <a:t>grow and repair itself</a:t>
            </a:r>
            <a:r>
              <a:rPr lang="en-GB" sz="2400">
                <a:latin typeface="Comic Sans MS" pitchFamily="66" charset="0"/>
              </a:rPr>
              <a:t>.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468313" y="4221163"/>
            <a:ext cx="8229600" cy="136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GB" sz="2400">
                <a:solidFill>
                  <a:schemeClr val="folHlink"/>
                </a:solidFill>
                <a:latin typeface="Comic Sans MS" pitchFamily="66" charset="0"/>
              </a:rPr>
              <a:t>Bread, cereals and potatoes</a:t>
            </a:r>
            <a:r>
              <a:rPr lang="en-GB" sz="2400">
                <a:latin typeface="Comic Sans MS" pitchFamily="66" charset="0"/>
              </a:rPr>
              <a:t> contain </a:t>
            </a:r>
            <a:r>
              <a:rPr lang="en-GB" sz="2400">
                <a:solidFill>
                  <a:schemeClr val="accent2"/>
                </a:solidFill>
                <a:latin typeface="Comic Sans MS" pitchFamily="66" charset="0"/>
              </a:rPr>
              <a:t>fibre </a:t>
            </a:r>
            <a:r>
              <a:rPr lang="en-GB" sz="2400">
                <a:latin typeface="Comic Sans MS" pitchFamily="66" charset="0"/>
              </a:rPr>
              <a:t>and</a:t>
            </a:r>
            <a:r>
              <a:rPr lang="en-GB" sz="2400">
                <a:solidFill>
                  <a:schemeClr val="accent2"/>
                </a:solidFill>
                <a:latin typeface="Comic Sans MS" pitchFamily="66" charset="0"/>
              </a:rPr>
              <a:t> carbohydrates</a:t>
            </a:r>
            <a:r>
              <a:rPr lang="en-GB" sz="2400">
                <a:latin typeface="Comic Sans MS" pitchFamily="66" charset="0"/>
              </a:rPr>
              <a:t>. This helps us to </a:t>
            </a:r>
            <a:r>
              <a:rPr lang="en-GB" sz="2400">
                <a:solidFill>
                  <a:schemeClr val="accent2"/>
                </a:solidFill>
                <a:latin typeface="Comic Sans MS" pitchFamily="66" charset="0"/>
              </a:rPr>
              <a:t>digest our food</a:t>
            </a:r>
            <a:r>
              <a:rPr lang="en-GB" sz="2400">
                <a:latin typeface="Comic Sans MS" pitchFamily="66" charset="0"/>
              </a:rPr>
              <a:t>.</a:t>
            </a: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468313" y="5084763"/>
            <a:ext cx="8229600" cy="892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GB" sz="2400">
                <a:solidFill>
                  <a:schemeClr val="folHlink"/>
                </a:solidFill>
                <a:latin typeface="Comic Sans MS" pitchFamily="66" charset="0"/>
              </a:rPr>
              <a:t>Fatty and sugary foods</a:t>
            </a:r>
            <a:r>
              <a:rPr lang="en-GB" sz="2400">
                <a:latin typeface="Comic Sans MS" pitchFamily="66" charset="0"/>
              </a:rPr>
              <a:t> contain </a:t>
            </a:r>
            <a:r>
              <a:rPr lang="en-GB" sz="2400">
                <a:solidFill>
                  <a:schemeClr val="accent2"/>
                </a:solidFill>
                <a:latin typeface="Comic Sans MS" pitchFamily="66" charset="0"/>
              </a:rPr>
              <a:t>fat</a:t>
            </a:r>
            <a:r>
              <a:rPr lang="en-GB" sz="2400">
                <a:latin typeface="Comic Sans MS" pitchFamily="66" charset="0"/>
              </a:rPr>
              <a:t>. They give us </a:t>
            </a:r>
            <a:r>
              <a:rPr lang="en-GB" sz="2400">
                <a:solidFill>
                  <a:schemeClr val="accent2"/>
                </a:solidFill>
                <a:latin typeface="Comic Sans MS" pitchFamily="66" charset="0"/>
              </a:rPr>
              <a:t>energy</a:t>
            </a:r>
            <a:r>
              <a:rPr lang="en-GB" sz="2400">
                <a:latin typeface="Comic Sans MS" pitchFamily="66" charset="0"/>
              </a:rPr>
              <a:t>, but only in small amounts.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  <p:bldP spid="10244" grpId="0"/>
      <p:bldP spid="10245" grpId="0"/>
      <p:bldP spid="10246" grpId="0"/>
      <p:bldP spid="1024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algn="l"/>
            <a:r>
              <a:rPr lang="en-GB">
                <a:latin typeface="Comic Sans MS" pitchFamily="66" charset="0"/>
              </a:rPr>
              <a:t>Activity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539750" y="1325563"/>
            <a:ext cx="7848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GB" sz="240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Food Groups: Our Favourite Food</a:t>
            </a:r>
            <a:endParaRPr lang="en-GB" sz="2400">
              <a:solidFill>
                <a:srgbClr val="FF0000"/>
              </a:solidFill>
            </a:endParaRPr>
          </a:p>
          <a:p>
            <a:pPr eaLnBrk="0" hangingPunct="0"/>
            <a:r>
              <a:rPr lang="en-GB" sz="240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Which of these foods are favourites?</a:t>
            </a:r>
            <a:endParaRPr lang="en-GB" sz="2400">
              <a:solidFill>
                <a:srgbClr val="FF0000"/>
              </a:solidFill>
            </a:endParaRPr>
          </a:p>
        </p:txBody>
      </p:sp>
      <p:sp>
        <p:nvSpPr>
          <p:cNvPr id="11707" name="Rectangle 443"/>
          <p:cNvSpPr>
            <a:spLocks noChangeArrowheads="1"/>
          </p:cNvSpPr>
          <p:nvPr/>
        </p:nvSpPr>
        <p:spPr bwMode="auto">
          <a:xfrm>
            <a:off x="539750" y="2420938"/>
            <a:ext cx="74390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GB" sz="2400">
                <a:solidFill>
                  <a:schemeClr val="accent2"/>
                </a:solidFill>
                <a:latin typeface="Comic Sans MS" pitchFamily="66" charset="0"/>
              </a:rPr>
              <a:t>Food Groups: What do they do?</a:t>
            </a:r>
          </a:p>
          <a:p>
            <a:r>
              <a:rPr lang="en-GB" sz="2400">
                <a:solidFill>
                  <a:schemeClr val="accent2"/>
                </a:solidFill>
                <a:latin typeface="Comic Sans MS" pitchFamily="66" charset="0"/>
              </a:rPr>
              <a:t>How does each food group help to keep us healthy?</a:t>
            </a:r>
          </a:p>
        </p:txBody>
      </p:sp>
      <p:sp>
        <p:nvSpPr>
          <p:cNvPr id="11708" name="Rectangle 444"/>
          <p:cNvSpPr>
            <a:spLocks noChangeArrowheads="1"/>
          </p:cNvSpPr>
          <p:nvPr/>
        </p:nvSpPr>
        <p:spPr bwMode="auto">
          <a:xfrm>
            <a:off x="539750" y="3500438"/>
            <a:ext cx="4673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GB" sz="2400">
                <a:solidFill>
                  <a:schemeClr val="folHlink"/>
                </a:solidFill>
                <a:latin typeface="Comic Sans MS" pitchFamily="66" charset="0"/>
              </a:rPr>
              <a:t>Food Groups: What do they do?</a:t>
            </a:r>
          </a:p>
          <a:p>
            <a:r>
              <a:rPr lang="en-GB" sz="2400">
                <a:solidFill>
                  <a:schemeClr val="folHlink"/>
                </a:solidFill>
                <a:latin typeface="Comic Sans MS" pitchFamily="66" charset="0"/>
              </a:rPr>
              <a:t>What is in each food group?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237</Words>
  <Application>Microsoft Office PowerPoint</Application>
  <PresentationFormat>On-screen Show (4:3)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Comic Sans MS</vt:lpstr>
      <vt:lpstr>Times New Roman</vt:lpstr>
      <vt:lpstr>Default Design</vt:lpstr>
      <vt:lpstr>Learning Objectives Today I am Learning…</vt:lpstr>
      <vt:lpstr>PowerPoint Presentation</vt:lpstr>
      <vt:lpstr>PowerPoint Presentation</vt:lpstr>
      <vt:lpstr>How does food help us?</vt:lpstr>
      <vt:lpstr>Activity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Objectives Today I am Learning…</dc:title>
  <dc:creator>Kathryn</dc:creator>
  <cp:lastModifiedBy>Teacher E-Solutions</cp:lastModifiedBy>
  <cp:revision>5</cp:revision>
  <dcterms:created xsi:type="dcterms:W3CDTF">2007-02-07T17:07:27Z</dcterms:created>
  <dcterms:modified xsi:type="dcterms:W3CDTF">2019-01-18T17:16:32Z</dcterms:modified>
</cp:coreProperties>
</file>