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  <p:sldMasterId id="2147483665" r:id="rId2"/>
    <p:sldMasterId id="2147483667" r:id="rId3"/>
    <p:sldMasterId id="2147483669" r:id="rId4"/>
  </p:sldMasterIdLst>
  <p:notesMasterIdLst>
    <p:notesMasterId r:id="rId25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58" r:id="rId12"/>
    <p:sldId id="264" r:id="rId13"/>
    <p:sldId id="265" r:id="rId14"/>
    <p:sldId id="266" r:id="rId15"/>
    <p:sldId id="272" r:id="rId16"/>
    <p:sldId id="274" r:id="rId17"/>
    <p:sldId id="273" r:id="rId18"/>
    <p:sldId id="268" r:id="rId19"/>
    <p:sldId id="269" r:id="rId20"/>
    <p:sldId id="270" r:id="rId21"/>
    <p:sldId id="275" r:id="rId22"/>
    <p:sldId id="271" r:id="rId23"/>
    <p:sldId id="26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DE2E4"/>
    <a:srgbClr val="0000B4"/>
    <a:srgbClr val="47BEE4"/>
    <a:srgbClr val="595D99"/>
    <a:srgbClr val="9D0000"/>
    <a:srgbClr val="C10000"/>
    <a:srgbClr val="B505F9"/>
    <a:srgbClr val="F99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65" autoAdjust="0"/>
    <p:restoredTop sz="87312" autoAdjust="0"/>
  </p:normalViewPr>
  <p:slideViewPr>
    <p:cSldViewPr>
      <p:cViewPr>
        <p:scale>
          <a:sx n="75" d="100"/>
          <a:sy n="75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0106777-5E14-45F7-9F31-D1110B2C3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03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63FDD83C-E0FE-464E-83C3-60D9347BDC46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17367E6B-048B-4A5C-9A9F-05805D868C2B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79B6E1D1-5368-42B6-9D35-6DB6644EC6A4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1DDED06F-2FB2-456B-8137-4EF8AC417AD3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35AD4E3A-9D80-4FD4-B093-D3E8E41CCBAE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11580C71-9EF6-4BB5-A9CA-FCA6A4DB1E5B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AD65831C-3669-4841-B810-6E44C9D9FC97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F2177A6E-9DDE-480A-A034-003DDC053050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3D5D4B0C-043A-4375-A038-162705F519BB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714272AE-5DA5-4AA8-977C-BEF90484C636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869C9BD4-31B3-494F-8222-4E886AF355DD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77467B1E-8606-43E6-8979-D2165E7776EB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56C3FEC7-6183-4DF9-85ED-953676834A3E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3434DBEA-C69C-43C7-8E9C-CCEDF900E4A8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DDE0B08C-1D8A-4135-9F5E-AA23E53D69AA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21DA5F5A-2748-4DE2-A81C-51A92D7C59A4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E8D884AA-11B1-4AE3-BCBF-0310908D557E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C31AC2D3-8179-44E2-B108-2003013CB3D1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E5F8DBAA-F1CA-4E91-B3F0-69544284FAC8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fld id="{BC88E532-3843-42A3-9881-F6A81C61F575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6400800" cy="1752600"/>
          </a:xfrm>
          <a:effectLst/>
        </p:spPr>
        <p:txBody>
          <a:bodyPr/>
          <a:lstStyle>
            <a:lvl1pPr marL="0" indent="0">
              <a:buFont typeface="Wingdings" pitchFamily="3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700BD-C8AE-4900-A035-9BB014651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2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C14CF-1ACA-4AC4-B3E9-F9D0DDE3D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7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6A64B-8DB6-4409-B058-9E94CAA38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89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705A8-1079-4BEC-A216-B219D87A9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87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28600"/>
            <a:ext cx="77724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C212F-D97D-46D4-A18F-89269B77E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0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D41A1-CC9C-4C0D-9CF9-5E96459F0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89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6EB82-0781-45E6-842A-A26FEFC91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73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67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8B68-0C03-4706-B046-AA5978646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04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36E34-6443-4277-B297-A4C95B012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76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9025" y="1371600"/>
            <a:ext cx="6705600" cy="2057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629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6E1B3-B024-4AD2-A3F6-4F2708882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9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4A94D-386E-4D13-8FE0-9A5619AA9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6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42B35-3E3F-4B06-8378-097B2F91B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59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A7FE-9419-4DBE-837B-C8ADB4D04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9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209800"/>
            <a:ext cx="33909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209800"/>
            <a:ext cx="33909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C56F-D182-4249-81E3-BDC93CE95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15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0EFCC-DAD1-4705-AD2B-1065F0C52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8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CE55-B994-4036-B4DE-B181F3A37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99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2E72-482F-48CC-8487-1A8D71B23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33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2EAAE-7C45-4994-BEE6-F3106F855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CAA17-F05B-4ECE-A4BE-A80406157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72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490CB-28B3-4724-A05A-F8922E2C9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01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990600"/>
            <a:ext cx="173355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990600"/>
            <a:ext cx="504825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E11B3-B4BD-4BF6-B094-768B9B4B9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83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50844-B2DA-4B09-BEAC-4A0856CE7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0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BB82D-415C-44D8-BAD9-1BDE269DF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53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34E21-955F-4B28-8A85-F99DC270A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69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7D832-8B49-4E59-AAF1-8B3B04543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76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639A6-4C6F-4037-A20A-60F98814C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38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177AD-359A-4C36-A120-BA8AD2B3A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69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62D35-A40C-4AF7-B496-C93A31FA9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9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B75CE-ED22-4E02-8518-569435526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61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1C9AA-47BC-4AE1-81B0-8C32B0B5A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97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9369E-539F-4199-BDFA-70199BFD8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1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5A2B-6787-4035-BFB6-3C75B3332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87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B41DC-CC6F-4C2E-889F-2D61D61CD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9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B356-0CFF-4F67-A3CE-E21368E20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78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1D683-E89C-4F0A-AFCC-90FFD17F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77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528AC-87CD-4F29-AF31-9566A4837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25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377F0-650B-4D95-B9B0-D0A60F348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52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828800"/>
            <a:ext cx="6400800" cy="1905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9488" y="4191000"/>
            <a:ext cx="5408612" cy="1752600"/>
          </a:xfrm>
        </p:spPr>
        <p:txBody>
          <a:bodyPr/>
          <a:lstStyle>
            <a:lvl1pPr marL="0" indent="0" algn="ctr">
              <a:buFont typeface="Wingdings" pitchFamily="3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142C-509B-4AA4-B7D9-C2A78F24A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41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3F6F6-B822-4C01-B6E6-5497C6971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86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EFFCF-A464-4437-BDC4-00BE768A8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41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6F847-365C-481F-BB0C-1C1405ADF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13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B17CA-7A06-4454-A686-55D9DBBAE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08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746A1-AE34-4CF9-9610-13994C9FB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532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6CF34-FFE1-46EB-87D0-1A94776E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0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5277-46A5-4FF4-B3ED-EF10EE707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628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9E61B-B409-476D-8609-D17D9584A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99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DEAAA-BCDA-4EF9-8555-55B7FE9E5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38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28F27-1878-4160-88E5-466234B18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05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295400"/>
            <a:ext cx="17526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95400"/>
            <a:ext cx="51054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7A262-3F8F-4160-938C-73218A485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6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01E5E-B121-4B87-AEA2-556B945C9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DC216-331F-4449-BAA7-908401C29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7A51-B47E-4B95-901A-3D89474E5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1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B20E0-9209-40D3-806A-706373362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8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AD375B7-7474-45AC-BECC-1AD70AC6F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32" charset="0"/>
          <a:ea typeface="ＭＳ Ｐゴシック" pitchFamily="3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32" charset="0"/>
          <a:ea typeface="ＭＳ Ｐゴシック" pitchFamily="3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32" charset="0"/>
          <a:ea typeface="ＭＳ Ｐゴシック" pitchFamily="3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32" charset="0"/>
          <a:ea typeface="ＭＳ Ｐゴシック" pitchFamily="32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32" charset="0"/>
          <a:ea typeface="ＭＳ Ｐゴシック" pitchFamily="3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32" charset="0"/>
          <a:ea typeface="ＭＳ Ｐゴシック" pitchFamily="3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32" charset="0"/>
          <a:ea typeface="ＭＳ Ｐゴシック" pitchFamily="3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32" charset="0"/>
          <a:ea typeface="ＭＳ Ｐゴシック" pitchFamily="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Font typeface="Wingdings" pitchFamily="2" charset="2"/>
        <a:buChar char="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080"/>
        </a:buClr>
        <a:buFont typeface="Wingdings" pitchFamily="32" charset="2"/>
        <a:buChar char="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080"/>
        </a:buClr>
        <a:buFont typeface="Wingdings" pitchFamily="32" charset="2"/>
        <a:buChar char="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080"/>
        </a:buClr>
        <a:buFont typeface="Wingdings" pitchFamily="32" charset="2"/>
        <a:buChar char="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080"/>
        </a:buClr>
        <a:buFont typeface="Wingdings" pitchFamily="32" charset="2"/>
        <a:buChar char="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09800"/>
            <a:ext cx="693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8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8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808080">
                <a:alpha val="8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0949C2F-FD66-4CE6-8BB5-B35143BB1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2" charset="0"/>
          <a:ea typeface="ＭＳ Ｐゴシック" pitchFamily="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2" charset="0"/>
          <a:ea typeface="ＭＳ Ｐゴシック" pitchFamily="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2" charset="0"/>
          <a:ea typeface="ＭＳ Ｐゴシック" pitchFamily="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2" charset="0"/>
          <a:ea typeface="ＭＳ Ｐゴシック" pitchFamily="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2" charset="0"/>
          <a:ea typeface="ＭＳ Ｐゴシック" pitchFamily="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2" charset="0"/>
          <a:ea typeface="ＭＳ Ｐゴシック" pitchFamily="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2" charset="0"/>
          <a:ea typeface="ＭＳ Ｐゴシック" pitchFamily="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2" charset="0"/>
          <a:ea typeface="ＭＳ Ｐゴシック" pitchFamily="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7713BDB-2B36-4F07-886A-53B0C74C4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2954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667000"/>
            <a:ext cx="701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8137B20-EAB8-4DE3-BDC4-DB10C57F0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32" charset="2"/>
        <a:buChar char="ü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32" charset="2"/>
        <a:buChar char="ü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32" charset="2"/>
        <a:buChar char="ü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32" charset="2"/>
        <a:buChar char="ü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SAFETY IN THE LAB</a:t>
            </a:r>
          </a:p>
        </p:txBody>
      </p:sp>
      <p:pic>
        <p:nvPicPr>
          <p:cNvPr id="7173" name="Picture 5" descr="sciencela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8588" y="2274888"/>
            <a:ext cx="5778500" cy="2887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Lab #8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0" y="304800"/>
            <a:ext cx="4419600" cy="6172200"/>
          </a:xfrm>
        </p:spPr>
      </p:pic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228600" y="304800"/>
            <a:ext cx="44958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pPr>
              <a:spcAft>
                <a:spcPct val="55000"/>
              </a:spcAft>
              <a:buFontTx/>
              <a:buChar char="•"/>
            </a:pPr>
            <a:r>
              <a:rPr lang="en-US" sz="2200">
                <a:solidFill>
                  <a:srgbClr val="FFD13D"/>
                </a:solidFill>
                <a:latin typeface="Comic Sans MS" pitchFamily="66" charset="0"/>
              </a:rPr>
              <a:t> </a:t>
            </a:r>
            <a:endParaRPr lang="en-US" sz="12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Lab #9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066800"/>
            <a:ext cx="3627438" cy="4724400"/>
          </a:xfrm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46482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pPr>
              <a:spcAft>
                <a:spcPct val="125000"/>
              </a:spcAft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Clean your work area with a damp paper towel after returning equipment to its proper place.  </a:t>
            </a:r>
          </a:p>
          <a:p>
            <a:pPr>
              <a:spcAft>
                <a:spcPct val="125000"/>
              </a:spcAft>
              <a:buFontTx/>
              <a:buChar char="•"/>
            </a:pPr>
            <a:r>
              <a:rPr lang="en-US" sz="2000">
                <a:latin typeface="Comic Sans MS" pitchFamily="66" charset="0"/>
              </a:rPr>
              <a:t> If you have been handling chemicals or preserved materials, wash your hands before leaving the room.</a:t>
            </a:r>
          </a:p>
          <a:p>
            <a:pPr>
              <a:spcAft>
                <a:spcPct val="125000"/>
              </a:spcAft>
              <a:buFontTx/>
              <a:buChar char="•"/>
            </a:pPr>
            <a:r>
              <a:rPr lang="en-US" sz="2000">
                <a:latin typeface="Comic Sans MS" pitchFamily="66" charset="0"/>
              </a:rPr>
              <a:t>Dispose of materials as instructed by your teacher.  Some chemicals may be poured into the sink with cold running water.  Sometimes special containers are used to dispose of materials.  </a:t>
            </a:r>
          </a:p>
          <a:p>
            <a:pPr>
              <a:spcAft>
                <a:spcPct val="125000"/>
              </a:spcAft>
              <a:buFontTx/>
              <a:buChar char="•"/>
            </a:pPr>
            <a:r>
              <a:rPr lang="en-US" sz="2000">
                <a:latin typeface="Comic Sans MS" pitchFamily="66" charset="0"/>
              </a:rPr>
              <a:t> </a:t>
            </a:r>
            <a:r>
              <a:rPr lang="en-US" sz="2000" b="1" i="1">
                <a:latin typeface="Comic Sans MS" pitchFamily="66" charset="0"/>
              </a:rPr>
              <a:t>Solids should never be disposed of in the sink. </a:t>
            </a:r>
            <a:r>
              <a:rPr lang="en-US" sz="2000" i="1">
                <a:latin typeface="Comic Sans MS" pitchFamily="66" charset="0"/>
              </a:rPr>
              <a:t> Never return unused chemicals to their original containers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.</a:t>
            </a:r>
            <a:endParaRPr lang="en-US" sz="1200" i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47BEE4"/>
                </a:solidFill>
                <a:latin typeface="Comic Sans MS" pitchFamily="66" charset="0"/>
              </a:rPr>
              <a:t>Lab Expectation #10</a:t>
            </a:r>
            <a:endParaRPr lang="en-US" smtClean="0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3962400" cy="5638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5000"/>
              </a:spcAft>
              <a:buFontTx/>
              <a:buNone/>
              <a:defRPr/>
            </a:pPr>
            <a:r>
              <a:rPr lang="en-US" sz="3200" smtClean="0">
                <a:solidFill>
                  <a:srgbClr val="111599"/>
                </a:solidFill>
                <a:latin typeface="Comic Sans MS" pitchFamily="32" charset="0"/>
              </a:rPr>
              <a:t>   </a:t>
            </a:r>
            <a:r>
              <a:rPr lang="en-US" sz="3200" smtClean="0">
                <a:solidFill>
                  <a:srgbClr val="47BEE4"/>
                </a:solidFill>
                <a:latin typeface="Comic Sans MS" pitchFamily="32" charset="0"/>
              </a:rPr>
              <a:t>Always carry microscopes and balances with both hands.  Wipe off any substance that spills on them immediately. </a:t>
            </a:r>
          </a:p>
          <a:p>
            <a:pPr>
              <a:spcBef>
                <a:spcPct val="0"/>
              </a:spcBef>
              <a:spcAft>
                <a:spcPct val="55000"/>
              </a:spcAft>
              <a:buFontTx/>
              <a:buNone/>
              <a:defRPr/>
            </a:pPr>
            <a:endParaRPr lang="en-US" sz="3200" smtClean="0">
              <a:solidFill>
                <a:srgbClr val="8DE2E4"/>
              </a:solidFill>
              <a:latin typeface="Comic Sans MS" pitchFamily="32" charset="0"/>
            </a:endParaRPr>
          </a:p>
          <a:p>
            <a:pPr>
              <a:spcBef>
                <a:spcPct val="0"/>
              </a:spcBef>
              <a:spcAft>
                <a:spcPct val="55000"/>
              </a:spcAft>
              <a:buFontTx/>
              <a:buNone/>
              <a:defRPr/>
            </a:pPr>
            <a:endParaRPr lang="en-US" sz="2400" smtClean="0">
              <a:solidFill>
                <a:srgbClr val="111599"/>
              </a:solidFill>
            </a:endParaRPr>
          </a:p>
        </p:txBody>
      </p:sp>
      <p:pic>
        <p:nvPicPr>
          <p:cNvPr id="101383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1066800"/>
            <a:ext cx="1300163" cy="2133600"/>
          </a:xfrm>
        </p:spPr>
      </p:pic>
      <p:pic>
        <p:nvPicPr>
          <p:cNvPr id="101385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715000" y="4343400"/>
            <a:ext cx="2209800" cy="175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696200" cy="5715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111599"/>
                </a:solidFill>
                <a:latin typeface="Comic Sans MS" pitchFamily="66" charset="0"/>
              </a:rPr>
              <a:t>Lab Expectation #11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55000"/>
              </a:spcAft>
            </a:pPr>
            <a:r>
              <a:rPr lang="en-US" smtClean="0">
                <a:solidFill>
                  <a:srgbClr val="111599"/>
                </a:solidFill>
                <a:latin typeface="Comic Sans MS" pitchFamily="66" charset="0"/>
              </a:rPr>
              <a:t>Follow the care instructions and handle live animals gently.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5000"/>
              </a:spcAft>
            </a:pPr>
            <a:endParaRPr lang="en-US" smtClean="0">
              <a:solidFill>
                <a:srgbClr val="111599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5000"/>
              </a:spcAft>
            </a:pPr>
            <a:r>
              <a:rPr lang="en-US" smtClean="0">
                <a:solidFill>
                  <a:srgbClr val="111599"/>
                </a:solidFill>
                <a:latin typeface="Comic Sans MS" pitchFamily="66" charset="0"/>
              </a:rPr>
              <a:t> Wash hands before and after handling live animals.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5000"/>
              </a:spcAft>
              <a:buClr>
                <a:srgbClr val="FFD13D"/>
              </a:buClr>
              <a:buFontTx/>
              <a:buNone/>
            </a:pPr>
            <a:endParaRPr lang="en-US" smtClean="0">
              <a:solidFill>
                <a:srgbClr val="1115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19460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524000"/>
            <a:ext cx="1568450" cy="1981200"/>
          </a:xfrm>
        </p:spPr>
      </p:pic>
      <p:pic>
        <p:nvPicPr>
          <p:cNvPr id="19461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657600"/>
            <a:ext cx="2667000" cy="1752600"/>
          </a:xfrm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2163"/>
            <a:ext cx="19812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B4"/>
                </a:solidFill>
                <a:latin typeface="Comic Sans MS" pitchFamily="66" charset="0"/>
              </a:rPr>
              <a:t>Lab Expectation #12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3810000" cy="5410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55000"/>
              </a:spcAft>
              <a:buClr>
                <a:srgbClr val="FFD13D"/>
              </a:buClr>
            </a:pPr>
            <a:r>
              <a:rPr lang="en-US" sz="2800" smtClean="0">
                <a:solidFill>
                  <a:srgbClr val="111599"/>
                </a:solidFill>
                <a:latin typeface="Comic Sans MS" pitchFamily="66" charset="0"/>
              </a:rPr>
              <a:t>Treat preserved biological materials with respect.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5000"/>
              </a:spcAft>
              <a:buClr>
                <a:srgbClr val="FFD13D"/>
              </a:buClr>
            </a:pPr>
            <a:r>
              <a:rPr lang="en-US" sz="2800" smtClean="0">
                <a:solidFill>
                  <a:srgbClr val="111599"/>
                </a:solidFill>
                <a:latin typeface="Comic Sans MS" pitchFamily="66" charset="0"/>
              </a:rPr>
              <a:t>When using scalpels and other sharp instruments, grasp only by the handles and carry with tips and points pointing downwards.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5000"/>
              </a:spcAft>
              <a:buClr>
                <a:srgbClr val="FFD13D"/>
              </a:buClr>
            </a:pPr>
            <a:r>
              <a:rPr lang="en-US" sz="2800" smtClean="0">
                <a:solidFill>
                  <a:srgbClr val="111599"/>
                </a:solidFill>
                <a:latin typeface="Comic Sans MS" pitchFamily="66" charset="0"/>
              </a:rPr>
              <a:t>Always cut away from your body.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Comic Sans MS" pitchFamily="66" charset="0"/>
            </a:endParaRPr>
          </a:p>
        </p:txBody>
      </p:sp>
      <p:sp>
        <p:nvSpPr>
          <p:cNvPr id="20484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20485" name="Picture 7" descr="frog dissection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133600"/>
            <a:ext cx="35052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D13D"/>
              </a:gs>
              <a:gs pos="50000">
                <a:srgbClr val="FFFFFF"/>
              </a:gs>
              <a:gs pos="100000">
                <a:srgbClr val="FFD13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11599"/>
                </a:solidFill>
                <a:latin typeface="Arial Rounded MT Bold" pitchFamily="34" charset="0"/>
              </a:rPr>
              <a:t>AVOID ACCIDENTS:</a:t>
            </a:r>
            <a:endParaRPr lang="en-US" smtClean="0"/>
          </a:p>
        </p:txBody>
      </p:sp>
      <p:pic>
        <p:nvPicPr>
          <p:cNvPr id="2150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2743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itchFamily="32" charset="2"/>
              <a:buChar char="Ø"/>
              <a:defRPr/>
            </a:pPr>
            <a:r>
              <a:rPr lang="en-US" sz="2400" smtClean="0">
                <a:solidFill>
                  <a:srgbClr val="111599"/>
                </a:solidFill>
                <a:latin typeface="Comic Sans MS" pitchFamily="32" charset="0"/>
              </a:rPr>
              <a:t>Keep the working area clean and free of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smtClean="0">
                <a:solidFill>
                  <a:srgbClr val="111599"/>
                </a:solidFill>
                <a:latin typeface="Comic Sans MS" pitchFamily="32" charset="0"/>
              </a:rPr>
              <a:t>unnecessary materials.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2400" smtClean="0">
              <a:solidFill>
                <a:srgbClr val="111599"/>
              </a:solidFill>
              <a:latin typeface="Comic Sans MS" pitchFamily="3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itchFamily="32" charset="2"/>
              <a:buChar char="Ø"/>
              <a:defRPr/>
            </a:pPr>
            <a:r>
              <a:rPr lang="en-US" sz="2400" smtClean="0">
                <a:solidFill>
                  <a:srgbClr val="111599"/>
                </a:solidFill>
                <a:latin typeface="Comic Sans MS" pitchFamily="32" charset="0"/>
              </a:rPr>
              <a:t> Keep the aisles clear of books and book bags.</a:t>
            </a:r>
            <a:endParaRPr lang="en-US" sz="2400" smtClean="0">
              <a:solidFill>
                <a:srgbClr val="FF0000"/>
              </a:solidFill>
              <a:latin typeface="Comic Sans MS" pitchFamily="32" charset="0"/>
            </a:endParaRPr>
          </a:p>
          <a:p>
            <a:pPr eaLnBrk="1" hangingPunct="1">
              <a:lnSpc>
                <a:spcPct val="90000"/>
              </a:lnSpc>
              <a:buFont typeface="Wingdings" pitchFamily="32" charset="2"/>
              <a:buChar char=""/>
              <a:defRPr/>
            </a:pPr>
            <a:endParaRPr lang="en-US" sz="2400" smtClean="0"/>
          </a:p>
        </p:txBody>
      </p:sp>
      <p:pic>
        <p:nvPicPr>
          <p:cNvPr id="2151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3124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22098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4" name="Rectangle 18"/>
          <p:cNvSpPr>
            <a:spLocks noGrp="1" noChangeArrowheads="1"/>
          </p:cNvSpPr>
          <p:nvPr>
            <p:ph sz="half" idx="2"/>
          </p:nvPr>
        </p:nvSpPr>
        <p:spPr>
          <a:xfrm flipV="1">
            <a:off x="685800" y="6172200"/>
            <a:ext cx="7772400" cy="228600"/>
          </a:xfrm>
        </p:spPr>
        <p:txBody>
          <a:bodyPr/>
          <a:lstStyle/>
          <a:p>
            <a:pPr eaLnBrk="1" hangingPunct="1">
              <a:buFont typeface="Wingdings" pitchFamily="32" charset="2"/>
              <a:buChar char=""/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22860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D13D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Bodoni SvtyTwo OS ITC TT-BookIt" pitchFamily="32" charset="0"/>
              </a:rPr>
              <a:t>Safety Equipment</a:t>
            </a:r>
            <a:endParaRPr lang="en-US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267200" y="1600200"/>
            <a:ext cx="419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	 </a:t>
            </a:r>
            <a:r>
              <a:rPr lang="en-US" sz="2000" smtClean="0">
                <a:solidFill>
                  <a:srgbClr val="000000"/>
                </a:solidFill>
                <a:latin typeface="Comic Sans MS" pitchFamily="66" charset="0"/>
              </a:rPr>
              <a:t>Learn where the safety equipment is and learn how to use it.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00"/>
                </a:solidFill>
                <a:latin typeface="Comic Sans MS" pitchFamily="66" charset="0"/>
              </a:rPr>
              <a:t>    - Any type of fire must be reported to the teacher immediately.  Your teacher will use the fire extinguisher if necessary.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 sz="200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00"/>
                </a:solidFill>
                <a:latin typeface="Comic Sans MS" pitchFamily="66" charset="0"/>
              </a:rPr>
              <a:t>    - If something gets in your eye, immediately flush with water from the eyewash station.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22533" name="Picture 6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19200"/>
            <a:ext cx="2514600" cy="2743200"/>
          </a:xfrm>
        </p:spPr>
      </p:pic>
      <p:pic>
        <p:nvPicPr>
          <p:cNvPr id="22534" name="Picture 10" descr="imag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191000"/>
            <a:ext cx="2314575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0" y="381000"/>
            <a:ext cx="9144000" cy="6858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 flipV="1">
            <a:off x="762000" y="-730250"/>
            <a:ext cx="762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  <a:p>
            <a:endParaRPr lang="en-US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5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Use the correct technique to smell chemicals!</a:t>
            </a:r>
            <a:endParaRPr lang="en-US" smtClean="0"/>
          </a:p>
        </p:txBody>
      </p:sp>
      <p:sp>
        <p:nvSpPr>
          <p:cNvPr id="23557" name="Rectangle 11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Comic Sans MS" pitchFamily="66" charset="0"/>
              </a:rPr>
              <a:t>Always use the           </a:t>
            </a:r>
            <a:r>
              <a:rPr lang="en-US" smtClean="0">
                <a:solidFill>
                  <a:srgbClr val="000000"/>
                </a:solidFill>
              </a:rPr>
              <a:t>“</a:t>
            </a:r>
            <a:r>
              <a:rPr lang="en-US" smtClean="0">
                <a:solidFill>
                  <a:srgbClr val="000000"/>
                </a:solidFill>
                <a:latin typeface="Comic Sans MS" pitchFamily="66" charset="0"/>
              </a:rPr>
              <a:t>wafting</a:t>
            </a:r>
            <a:r>
              <a:rPr lang="en-US" smtClean="0">
                <a:solidFill>
                  <a:srgbClr val="000000"/>
                </a:solidFill>
              </a:rPr>
              <a:t>”</a:t>
            </a:r>
            <a:endParaRPr lang="en-US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Comic Sans MS" pitchFamily="66" charset="0"/>
              </a:rPr>
              <a:t>technique to smell substances.</a:t>
            </a:r>
          </a:p>
          <a:p>
            <a:pPr eaLnBrk="1" hangingPunct="1"/>
            <a:endParaRPr lang="en-US" smtClean="0"/>
          </a:p>
        </p:txBody>
      </p:sp>
      <p:pic>
        <p:nvPicPr>
          <p:cNvPr id="23558" name="Picture 13" descr="nose 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3559" name="Picture 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3962400"/>
            <a:ext cx="1417638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mtClean="0"/>
              <a:t>Safety with a burner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514600"/>
            <a:ext cx="54102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32" charset="2"/>
              <a:buChar char="Ø"/>
              <a:defRPr/>
            </a:pPr>
            <a:r>
              <a:rPr lang="en-US" sz="2000" smtClean="0">
                <a:solidFill>
                  <a:srgbClr val="000000"/>
                </a:solidFill>
                <a:latin typeface="Comic Sans MS" pitchFamily="32" charset="0"/>
              </a:rPr>
              <a:t>When using a bunsen or alcohol burner, light only when ready to begin the experiment and extinguish as soon as the experiment is completed.  </a:t>
            </a:r>
          </a:p>
          <a:p>
            <a:pPr eaLnBrk="1" hangingPunct="1">
              <a:lnSpc>
                <a:spcPct val="90000"/>
              </a:lnSpc>
              <a:buFont typeface="Wingdings" pitchFamily="32" charset="2"/>
              <a:buNone/>
              <a:defRPr/>
            </a:pPr>
            <a:endParaRPr lang="en-US" sz="2000" smtClean="0">
              <a:solidFill>
                <a:srgbClr val="000000"/>
              </a:solidFill>
              <a:latin typeface="Comic Sans MS" pitchFamily="32" charset="0"/>
            </a:endParaRPr>
          </a:p>
          <a:p>
            <a:pPr eaLnBrk="1" hangingPunct="1">
              <a:lnSpc>
                <a:spcPct val="90000"/>
              </a:lnSpc>
              <a:buFont typeface="Wingdings" pitchFamily="32" charset="2"/>
              <a:buChar char="Ø"/>
              <a:defRPr/>
            </a:pPr>
            <a:r>
              <a:rPr lang="en-US" sz="2000" smtClean="0">
                <a:solidFill>
                  <a:srgbClr val="000000"/>
                </a:solidFill>
                <a:latin typeface="Comic Sans MS" pitchFamily="32" charset="0"/>
              </a:rPr>
              <a:t>Always take extra care around an open flame. Tie back long hair and never reach over a flame.</a:t>
            </a:r>
          </a:p>
          <a:p>
            <a:pPr eaLnBrk="1" hangingPunct="1">
              <a:lnSpc>
                <a:spcPct val="90000"/>
              </a:lnSpc>
              <a:buFont typeface="Wingdings" pitchFamily="32" charset="2"/>
              <a:buChar char="Ø"/>
              <a:defRPr/>
            </a:pPr>
            <a:r>
              <a:rPr lang="en-US" sz="2000" smtClean="0">
                <a:solidFill>
                  <a:srgbClr val="000000"/>
                </a:solidFill>
                <a:latin typeface="Comic Sans MS" pitchFamily="32" charset="0"/>
              </a:rPr>
              <a:t>			</a:t>
            </a:r>
            <a:r>
              <a:rPr lang="en-US" sz="2000" b="1" smtClean="0">
                <a:solidFill>
                  <a:srgbClr val="000000"/>
                </a:solidFill>
                <a:latin typeface="Comic Sans MS" pitchFamily="32" charset="0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Comic Sans MS" pitchFamily="32" charset="0"/>
              </a:rPr>
              <a:t>                                                                    When heating a test tube, always use a holder.  Hold it tilted and point it away from yourself and from other students.  Move the tube in the flame to prevent overheating  in one area.</a:t>
            </a:r>
          </a:p>
          <a:p>
            <a:pPr eaLnBrk="1" hangingPunct="1">
              <a:lnSpc>
                <a:spcPct val="90000"/>
              </a:lnSpc>
              <a:buFont typeface="Wingdings" pitchFamily="32" charset="2"/>
              <a:buChar char=""/>
              <a:defRPr/>
            </a:pPr>
            <a:endParaRPr lang="en-US" sz="2400" smtClean="0">
              <a:latin typeface="Comic Sans MS" pitchFamily="32" charset="0"/>
            </a:endParaRPr>
          </a:p>
        </p:txBody>
      </p:sp>
      <p:pic>
        <p:nvPicPr>
          <p:cNvPr id="118791" name="Picture 7" descr="bunsen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1828800"/>
            <a:ext cx="927100" cy="2209800"/>
          </a:xfrm>
        </p:spPr>
      </p:pic>
      <p:pic>
        <p:nvPicPr>
          <p:cNvPr id="118793" name="Picture 9" descr="boilcorrec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172200" y="4495800"/>
            <a:ext cx="2667000" cy="2071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5105400" cy="533400"/>
          </a:xfrm>
        </p:spPr>
        <p:txBody>
          <a:bodyPr/>
          <a:lstStyle/>
          <a:p>
            <a:pPr eaLnBrk="1" hangingPunct="1"/>
            <a:r>
              <a:rPr lang="en-US" sz="1600" b="1" smtClean="0">
                <a:solidFill>
                  <a:srgbClr val="C10000"/>
                </a:solidFill>
                <a:latin typeface="Helvetica" pitchFamily="32" charset="0"/>
              </a:rPr>
              <a:t>CONSEQUENCES FOR INAPPROPRIATE </a:t>
            </a:r>
            <a:br>
              <a:rPr lang="en-US" sz="1600" b="1" smtClean="0">
                <a:solidFill>
                  <a:srgbClr val="C10000"/>
                </a:solidFill>
                <a:latin typeface="Helvetica" pitchFamily="32" charset="0"/>
              </a:rPr>
            </a:br>
            <a:r>
              <a:rPr lang="en-US" sz="1600" b="1" smtClean="0">
                <a:solidFill>
                  <a:srgbClr val="C10000"/>
                </a:solidFill>
                <a:latin typeface="Helvetica" pitchFamily="32" charset="0"/>
              </a:rPr>
              <a:t>BEHAVIOR IN SCIENCE LABS:</a:t>
            </a:r>
            <a:br>
              <a:rPr lang="en-US" sz="1600" b="1" smtClean="0">
                <a:solidFill>
                  <a:srgbClr val="C10000"/>
                </a:solidFill>
                <a:latin typeface="Helvetica" pitchFamily="32" charset="0"/>
              </a:rPr>
            </a:br>
            <a:endParaRPr lang="en-US" sz="1600" b="1" smtClean="0">
              <a:solidFill>
                <a:srgbClr val="000000"/>
              </a:solidFill>
              <a:latin typeface="Helvetica" pitchFamily="32" charset="0"/>
            </a:endParaRPr>
          </a:p>
        </p:txBody>
      </p:sp>
      <p:sp>
        <p:nvSpPr>
          <p:cNvPr id="25603" name="Rectangle 6"/>
          <p:cNvSpPr>
            <a:spLocks noChangeArrowheads="1"/>
          </p:cNvSpPr>
          <p:nvPr>
            <p:ph type="body" idx="1"/>
          </p:nvPr>
        </p:nvSpPr>
        <p:spPr>
          <a:xfrm>
            <a:off x="838200" y="1905000"/>
            <a:ext cx="8305800" cy="4724400"/>
          </a:xfrm>
          <a:noFill/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000000"/>
                </a:solidFill>
                <a:latin typeface="Helvetica" pitchFamily="32" charset="0"/>
              </a:rPr>
              <a:t>		   1. YOU WILL BE SENT OUT OF THE ROOM AND MISS THE </a:t>
            </a:r>
          </a:p>
          <a:p>
            <a:pPr marL="609600" indent="-609600">
              <a:spcBef>
                <a:spcPct val="0"/>
              </a:spcBef>
              <a:buFont typeface="Arial" pitchFamily="34" charset="0"/>
              <a:buNone/>
            </a:pPr>
            <a:r>
              <a:rPr lang="en-US" sz="1600" b="1" smtClean="0">
                <a:solidFill>
                  <a:srgbClr val="000000"/>
                </a:solidFill>
                <a:latin typeface="Helvetica" pitchFamily="32" charset="0"/>
              </a:rPr>
              <a:t>                                        REST OF THE LAB.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000000"/>
                </a:solidFill>
                <a:latin typeface="Helvetica" pitchFamily="32" charset="0"/>
              </a:rPr>
              <a:t>                     If the lab is graded, you will receive zero for your grade.  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en-US" sz="1600" b="1" smtClean="0">
              <a:solidFill>
                <a:srgbClr val="000000"/>
              </a:solidFill>
              <a:latin typeface="Helvetica" pitchFamily="32" charset="0"/>
            </a:endParaRP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000000"/>
                </a:solidFill>
                <a:latin typeface="Helvetica" pitchFamily="32" charset="0"/>
              </a:rPr>
              <a:t>				   </a:t>
            </a:r>
            <a:r>
              <a:rPr lang="en-US" sz="2000" b="1" smtClean="0">
                <a:solidFill>
                  <a:srgbClr val="C10000"/>
                </a:solidFill>
                <a:latin typeface="Helvetica" pitchFamily="32" charset="0"/>
              </a:rPr>
              <a:t>AND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en-US" sz="1600" b="1" smtClean="0">
              <a:solidFill>
                <a:srgbClr val="000000"/>
              </a:solidFill>
              <a:latin typeface="Helvetica" pitchFamily="32" charset="0"/>
            </a:endParaRP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000000"/>
                </a:solidFill>
                <a:latin typeface="Helvetica" pitchFamily="32" charset="0"/>
              </a:rPr>
              <a:t>      2. YOU WILL MISS THE NEXT LAB ACTIVITY - Instead, you will be 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000000"/>
                </a:solidFill>
                <a:latin typeface="Helvetica" pitchFamily="32" charset="0"/>
              </a:rPr>
              <a:t>           given busy work to do, and will be responsible for cleaning up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000000"/>
                </a:solidFill>
                <a:latin typeface="Helvetica" pitchFamily="32" charset="0"/>
              </a:rPr>
              <a:t>           the lab after the other students have finished.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000000"/>
                </a:solidFill>
                <a:latin typeface="Helvetica" pitchFamily="32" charset="0"/>
              </a:rPr>
              <a:t>   	If this lab is graded, you will receive  another zero for your grade. 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000000"/>
                </a:solidFill>
                <a:latin typeface="Helvetica" pitchFamily="32" charset="0"/>
              </a:rPr>
              <a:t> 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en-US" sz="1600" b="1" smtClean="0">
              <a:solidFill>
                <a:srgbClr val="000000"/>
              </a:solidFill>
              <a:latin typeface="Helvetica" pitchFamily="32" charset="0"/>
            </a:endParaRP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000000"/>
                </a:solidFill>
                <a:latin typeface="Helvetica" pitchFamily="32" charset="0"/>
              </a:rPr>
              <a:t>3. FOR MORE SERIOUS OFFENCES SUCH AS ONES IN WHICH THE BEHAVIOR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000000"/>
                </a:solidFill>
                <a:latin typeface="Helvetica" pitchFamily="32" charset="0"/>
              </a:rPr>
              <a:t>   RESULTS IN A STUDENT  BEING HURT OR EQUIPMENT BROKEN,  #1 AND #2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000000"/>
                </a:solidFill>
                <a:latin typeface="Helvetica" pitchFamily="32" charset="0"/>
              </a:rPr>
              <a:t>   WILL APPLY.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000000"/>
                </a:solidFill>
                <a:latin typeface="Helvetica" pitchFamily="32" charset="0"/>
              </a:rPr>
              <a:t>   </a:t>
            </a:r>
            <a:r>
              <a:rPr lang="en-US" sz="1600" b="1" smtClean="0">
                <a:solidFill>
                  <a:srgbClr val="9D0000"/>
                </a:solidFill>
                <a:latin typeface="Helvetica" pitchFamily="32" charset="0"/>
              </a:rPr>
              <a:t>IN ADDITION,</a:t>
            </a:r>
            <a:r>
              <a:rPr lang="en-US" sz="1600" b="1" smtClean="0">
                <a:solidFill>
                  <a:srgbClr val="000000"/>
                </a:solidFill>
                <a:latin typeface="Helvetica" pitchFamily="32" charset="0"/>
              </a:rPr>
              <a:t> YOU WILL BE SENT TO THE  DEAN OR PRINCIPAL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1600" b="1" smtClean="0">
                <a:solidFill>
                  <a:srgbClr val="000000"/>
                </a:solidFill>
                <a:latin typeface="Helvetica" pitchFamily="32" charset="0"/>
              </a:rPr>
              <a:t>   WITH A RECOMMENDATION FOR A TWO HOUR DETENTION.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88" y="228600"/>
            <a:ext cx="7694612" cy="2444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514600"/>
            <a:ext cx="7696200" cy="4648200"/>
          </a:xfrm>
        </p:spPr>
        <p:txBody>
          <a:bodyPr/>
          <a:lstStyle/>
          <a:p>
            <a:pPr eaLnBrk="1" hangingPunct="1">
              <a:buFont typeface="Wingdings" pitchFamily="32" charset="2"/>
              <a:buNone/>
              <a:defRPr/>
            </a:pPr>
            <a:endParaRPr lang="en-US" smtClean="0">
              <a:latin typeface="Comic Sans MS" pitchFamily="32" charset="0"/>
            </a:endParaRPr>
          </a:p>
          <a:p>
            <a:pPr eaLnBrk="1" hangingPunct="1">
              <a:buFont typeface="Wingdings" pitchFamily="32" charset="2"/>
              <a:buNone/>
              <a:defRPr/>
            </a:pPr>
            <a:r>
              <a:rPr lang="en-US" smtClean="0">
                <a:latin typeface="Comic Sans MS" pitchFamily="32" charset="0"/>
              </a:rPr>
              <a:t>It is very important to follow safety procedures in any lab situation because:</a:t>
            </a:r>
          </a:p>
          <a:p>
            <a:pPr eaLnBrk="1" hangingPunct="1">
              <a:buFont typeface="Wingdings" pitchFamily="32" charset="2"/>
              <a:buChar char="Ø"/>
              <a:defRPr/>
            </a:pPr>
            <a:r>
              <a:rPr lang="en-US" smtClean="0">
                <a:latin typeface="Comic Sans MS" pitchFamily="32" charset="0"/>
              </a:rPr>
              <a:t>Some lab activities require the use of flammable materials and caustic chemicals.  </a:t>
            </a:r>
          </a:p>
          <a:p>
            <a:pPr eaLnBrk="1" hangingPunct="1">
              <a:buFont typeface="Wingdings" pitchFamily="32" charset="2"/>
              <a:buChar char="Ø"/>
              <a:defRPr/>
            </a:pPr>
            <a:r>
              <a:rPr lang="en-US" smtClean="0">
                <a:latin typeface="Comic Sans MS" pitchFamily="32" charset="0"/>
              </a:rPr>
              <a:t>Some of the equipment you will be using is very expensive.  </a:t>
            </a:r>
          </a:p>
          <a:p>
            <a:pPr eaLnBrk="1" hangingPunct="1">
              <a:buFont typeface="Wingdings" pitchFamily="32" charset="2"/>
              <a:buNone/>
              <a:defRPr/>
            </a:pPr>
            <a:r>
              <a:rPr lang="en-US" smtClean="0">
                <a:latin typeface="Comic Sans MS" pitchFamily="32" charset="0"/>
              </a:rPr>
              <a:t>To ensure a safe science classroom, here is a list of safety rules for you to follow.</a:t>
            </a:r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685800"/>
            <a:ext cx="3124200" cy="2106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 descr="Parchme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AMPBELL" pitchFamily="1" charset="0"/>
              </a:rPr>
              <a:t>Lab Safety Contract</a:t>
            </a:r>
            <a:endParaRPr lang="en-US" smtClean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2133600"/>
          </a:xfrm>
        </p:spPr>
        <p:txBody>
          <a:bodyPr/>
          <a:lstStyle/>
          <a:p>
            <a:pPr marL="50800" indent="0" eaLnBrk="1" hangingPunct="1">
              <a:buFont typeface="Wingdings" pitchFamily="32" charset="2"/>
              <a:buNone/>
              <a:defRPr/>
            </a:pPr>
            <a:r>
              <a:rPr lang="en-US" sz="2400" b="1" smtClean="0">
                <a:solidFill>
                  <a:srgbClr val="000000"/>
                </a:solidFill>
                <a:latin typeface="Comic Sans MS" pitchFamily="32" charset="0"/>
              </a:rPr>
              <a:t>I agree  to follow the above laboratory safety rules for my own safety and the safety of my classmates.  I realize that violations of the rules will result in my not being allowed to participate in lab exercises.</a:t>
            </a:r>
            <a:endParaRPr lang="en-US" sz="1200" b="1" smtClean="0">
              <a:solidFill>
                <a:srgbClr val="000000"/>
              </a:solidFill>
              <a:latin typeface="Comic Sans MS" pitchFamily="32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143000" y="54864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600200" y="4756150"/>
            <a:ext cx="44910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r>
              <a:rPr lang="en-US" sz="5900">
                <a:solidFill>
                  <a:srgbClr val="FF0000"/>
                </a:solidFill>
                <a:latin typeface="Snell Roundhand" pitchFamily="32" charset="0"/>
              </a:rPr>
              <a:t>Your Signature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Lab #1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457200"/>
            <a:ext cx="4271963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Lab #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685800"/>
            <a:ext cx="4383088" cy="5638800"/>
          </a:xfrm>
        </p:spPr>
      </p:pic>
      <p:sp>
        <p:nvSpPr>
          <p:cNvPr id="1434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3810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32" charset="2"/>
              <a:buChar char="v"/>
              <a:defRPr/>
            </a:pPr>
            <a:r>
              <a:rPr lang="en-US" sz="1800" smtClean="0">
                <a:solidFill>
                  <a:srgbClr val="000000"/>
                </a:solidFill>
                <a:latin typeface="Comic Sans MS" pitchFamily="32" charset="0"/>
              </a:rPr>
              <a:t> Listen carefully to instructions.  Read and follow directions. 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32" charset="2"/>
              <a:buChar char="v"/>
              <a:defRPr/>
            </a:pPr>
            <a:endParaRPr lang="en-US" sz="1800" smtClean="0">
              <a:solidFill>
                <a:srgbClr val="000000"/>
              </a:solidFill>
              <a:latin typeface="Comic Sans MS" pitchFamily="32" charset="0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32" charset="2"/>
              <a:buChar char="v"/>
              <a:defRPr/>
            </a:pPr>
            <a:r>
              <a:rPr lang="en-US" sz="1800" smtClean="0">
                <a:solidFill>
                  <a:srgbClr val="000000"/>
                </a:solidFill>
                <a:latin typeface="Comic Sans MS" pitchFamily="32" charset="0"/>
              </a:rPr>
              <a:t>Note any special warning and</a:t>
            </a:r>
          </a:p>
          <a:p>
            <a:pPr eaLnBrk="1" hangingPunct="1">
              <a:lnSpc>
                <a:spcPct val="90000"/>
              </a:lnSpc>
              <a:buFont typeface="Wingdings" pitchFamily="32" charset="2"/>
              <a:buNone/>
              <a:defRPr/>
            </a:pPr>
            <a:r>
              <a:rPr lang="en-US" sz="1800" smtClean="0">
                <a:solidFill>
                  <a:srgbClr val="000000"/>
                </a:solidFill>
                <a:latin typeface="Comic Sans MS" pitchFamily="32" charset="0"/>
              </a:rPr>
              <a:t>	double-check labels to be sure</a:t>
            </a:r>
          </a:p>
          <a:p>
            <a:pPr eaLnBrk="1" hangingPunct="1">
              <a:lnSpc>
                <a:spcPct val="90000"/>
              </a:lnSpc>
              <a:buFont typeface="Wingdings" pitchFamily="32" charset="2"/>
              <a:buNone/>
              <a:defRPr/>
            </a:pPr>
            <a:r>
              <a:rPr lang="en-US" sz="1800" smtClean="0">
                <a:solidFill>
                  <a:srgbClr val="000000"/>
                </a:solidFill>
                <a:latin typeface="Comic Sans MS" pitchFamily="32" charset="0"/>
              </a:rPr>
              <a:t>	that you are using the correct chemical. </a:t>
            </a:r>
          </a:p>
          <a:p>
            <a:pPr eaLnBrk="1" hangingPunct="1">
              <a:lnSpc>
                <a:spcPct val="90000"/>
              </a:lnSpc>
              <a:buFont typeface="Wingdings" pitchFamily="32" charset="2"/>
              <a:buNone/>
              <a:defRPr/>
            </a:pPr>
            <a:r>
              <a:rPr lang="en-US" sz="1800" smtClean="0">
                <a:solidFill>
                  <a:srgbClr val="000000"/>
                </a:solidFill>
                <a:latin typeface="Comic Sans MS" pitchFamily="32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32" charset="2"/>
              <a:buChar char="v"/>
              <a:defRPr/>
            </a:pPr>
            <a:r>
              <a:rPr lang="en-US" sz="1800" smtClean="0">
                <a:solidFill>
                  <a:srgbClr val="000000"/>
                </a:solidFill>
                <a:latin typeface="Comic Sans MS" pitchFamily="32" charset="0"/>
              </a:rPr>
              <a:t>Lab partners should check that they both understand the directions before proceeding with an experiment. 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32" charset="2"/>
              <a:buChar char="v"/>
              <a:defRPr/>
            </a:pPr>
            <a:endParaRPr lang="en-US" sz="1800" smtClean="0">
              <a:solidFill>
                <a:srgbClr val="000000"/>
              </a:solidFill>
              <a:latin typeface="Comic Sans MS" pitchFamily="32" charset="0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32" charset="2"/>
              <a:buChar char="v"/>
              <a:defRPr/>
            </a:pPr>
            <a:r>
              <a:rPr lang="en-US" sz="1800" smtClean="0">
                <a:solidFill>
                  <a:srgbClr val="000000"/>
                </a:solidFill>
                <a:latin typeface="Comic Sans MS" pitchFamily="32" charset="0"/>
              </a:rPr>
              <a:t>Ask the teacher for clarification if necessary.</a:t>
            </a:r>
          </a:p>
          <a:p>
            <a:pPr eaLnBrk="1" hangingPunct="1">
              <a:lnSpc>
                <a:spcPct val="90000"/>
              </a:lnSpc>
              <a:buFont typeface="Wingdings" pitchFamily="32" charset="2"/>
              <a:buChar char=""/>
              <a:defRPr/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Lab #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62400" y="990600"/>
            <a:ext cx="4111625" cy="5181600"/>
          </a:xfrm>
        </p:spPr>
      </p:pic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124200" cy="5181600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32" charset="2"/>
              <a:buChar char="§"/>
              <a:defRPr/>
            </a:pPr>
            <a:r>
              <a:rPr lang="en-US" sz="1800" b="1" i="1" smtClean="0">
                <a:solidFill>
                  <a:srgbClr val="000000"/>
                </a:solidFill>
                <a:latin typeface="Comic Sans MS" pitchFamily="32" charset="0"/>
              </a:rPr>
              <a:t>No rough play or practical jokes are permitted in the science classroom.</a:t>
            </a:r>
            <a:r>
              <a:rPr lang="en-US" sz="1800" smtClean="0">
                <a:solidFill>
                  <a:srgbClr val="000000"/>
                </a:solidFill>
                <a:latin typeface="Comic Sans MS" pitchFamily="32" charset="0"/>
              </a:rPr>
              <a:t>  </a:t>
            </a:r>
          </a:p>
          <a:p>
            <a:pPr eaLnBrk="1" hangingPunct="1">
              <a:buFont typeface="Wingdings" pitchFamily="32" charset="2"/>
              <a:buChar char=""/>
              <a:defRPr/>
            </a:pPr>
            <a:endParaRPr lang="en-US" sz="1800" smtClean="0">
              <a:solidFill>
                <a:srgbClr val="000000"/>
              </a:solidFill>
              <a:latin typeface="Comic Sans MS" pitchFamily="32" charset="0"/>
            </a:endParaRPr>
          </a:p>
          <a:p>
            <a:pPr eaLnBrk="1" hangingPunct="1">
              <a:buClr>
                <a:srgbClr val="000000"/>
              </a:buClr>
              <a:buFont typeface="Wingdings" pitchFamily="32" charset="2"/>
              <a:buChar char="§"/>
              <a:defRPr/>
            </a:pPr>
            <a:r>
              <a:rPr lang="en-US" sz="1800" smtClean="0">
                <a:solidFill>
                  <a:srgbClr val="000000"/>
                </a:solidFill>
                <a:latin typeface="Comic Sans MS" pitchFamily="32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mic Sans MS" pitchFamily="32" charset="0"/>
              </a:rPr>
              <a:t>Inappropriate behavior will result in a loss of lab privileges.  </a:t>
            </a:r>
          </a:p>
          <a:p>
            <a:pPr eaLnBrk="1" hangingPunct="1">
              <a:buFont typeface="Wingdings" pitchFamily="32" charset="2"/>
              <a:buChar char=""/>
              <a:defRPr/>
            </a:pPr>
            <a:endParaRPr lang="en-US" sz="1800" b="1" smtClean="0">
              <a:solidFill>
                <a:srgbClr val="000000"/>
              </a:solidFill>
              <a:latin typeface="Comic Sans MS" pitchFamily="32" charset="0"/>
            </a:endParaRPr>
          </a:p>
          <a:p>
            <a:pPr eaLnBrk="1" hangingPunct="1">
              <a:buFont typeface="Wingdings" pitchFamily="32" charset="2"/>
              <a:buChar char="§"/>
              <a:defRPr/>
            </a:pPr>
            <a:r>
              <a:rPr lang="en-US" sz="1800" b="1" smtClean="0">
                <a:solidFill>
                  <a:srgbClr val="000000"/>
                </a:solidFill>
                <a:latin typeface="Comic Sans MS" pitchFamily="32" charset="0"/>
              </a:rPr>
              <a:t>You are graded on some of your lab work. Loss of lab privileges will result in a lower grade.</a:t>
            </a:r>
          </a:p>
          <a:p>
            <a:pPr eaLnBrk="1" hangingPunct="1">
              <a:buFont typeface="Wingdings" pitchFamily="32" charset="2"/>
              <a:buChar char=""/>
              <a:defRPr/>
            </a:pPr>
            <a:endParaRPr lang="en-US" sz="1800" b="1" smtClean="0">
              <a:solidFill>
                <a:srgbClr val="000000"/>
              </a:solidFill>
              <a:latin typeface="Comic Sans MS" pitchFamily="32" charset="0"/>
            </a:endParaRPr>
          </a:p>
          <a:p>
            <a:pPr eaLnBrk="1" hangingPunct="1">
              <a:buFont typeface="Wingdings" pitchFamily="32" charset="2"/>
              <a:buChar char=""/>
              <a:defRPr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Lab #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762000"/>
            <a:ext cx="3919538" cy="5486400"/>
          </a:xfrm>
        </p:spPr>
      </p:pic>
      <p:sp>
        <p:nvSpPr>
          <p:cNvPr id="358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3200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32" charset="2"/>
              <a:buChar char="Ø"/>
              <a:defRPr/>
            </a:pPr>
            <a:r>
              <a:rPr lang="en-US" sz="2400" smtClean="0">
                <a:solidFill>
                  <a:srgbClr val="FF0000"/>
                </a:solidFill>
                <a:latin typeface="Comic Sans MS" pitchFamily="32" charset="0"/>
              </a:rPr>
              <a:t>Do not run an experiment in the lab without an instructor present. </a:t>
            </a:r>
          </a:p>
          <a:p>
            <a:pPr eaLnBrk="1" hangingPunct="1">
              <a:lnSpc>
                <a:spcPct val="90000"/>
              </a:lnSpc>
              <a:buFont typeface="Wingdings" pitchFamily="32" charset="2"/>
              <a:buChar char=""/>
              <a:defRPr/>
            </a:pPr>
            <a:endParaRPr lang="en-US" sz="2400" smtClean="0">
              <a:solidFill>
                <a:srgbClr val="FF0000"/>
              </a:solidFill>
              <a:latin typeface="Comic Sans MS" pitchFamily="32" charset="0"/>
            </a:endParaRPr>
          </a:p>
          <a:p>
            <a:pPr eaLnBrk="1" hangingPunct="1">
              <a:lnSpc>
                <a:spcPct val="90000"/>
              </a:lnSpc>
              <a:buClr>
                <a:srgbClr val="00FF00"/>
              </a:buClr>
              <a:buFont typeface="Wingdings" pitchFamily="32" charset="2"/>
              <a:buChar char="Ø"/>
              <a:defRPr/>
            </a:pPr>
            <a:r>
              <a:rPr lang="en-US" sz="2400" b="1" i="1" smtClean="0">
                <a:solidFill>
                  <a:srgbClr val="FF0000"/>
                </a:solidFill>
                <a:latin typeface="Comic Sans MS" pitchFamily="32" charset="0"/>
              </a:rPr>
              <a:t>Do not perform experiments that you have designed before obtaining the authorization of a teacher.</a:t>
            </a:r>
          </a:p>
          <a:p>
            <a:pPr eaLnBrk="1" hangingPunct="1">
              <a:lnSpc>
                <a:spcPct val="90000"/>
              </a:lnSpc>
              <a:buFont typeface="Wingdings" pitchFamily="32" charset="2"/>
              <a:buChar char=""/>
              <a:defRPr/>
            </a:pPr>
            <a:endParaRPr lang="en-US" sz="2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lab #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685800"/>
            <a:ext cx="3429000" cy="5562600"/>
          </a:xfrm>
        </p:spPr>
      </p:pic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762000"/>
            <a:ext cx="3810000" cy="5334000"/>
          </a:xfrm>
        </p:spPr>
        <p:txBody>
          <a:bodyPr/>
          <a:lstStyle/>
          <a:p>
            <a:pPr eaLnBrk="1" hangingPunct="1">
              <a:buFont typeface="Wingdings" pitchFamily="32" charset="2"/>
              <a:buChar char="v"/>
              <a:defRPr/>
            </a:pPr>
            <a:r>
              <a:rPr lang="en-US" sz="2000" smtClean="0">
                <a:solidFill>
                  <a:srgbClr val="000000"/>
                </a:solidFill>
                <a:latin typeface="Comic Sans MS" pitchFamily="32" charset="0"/>
              </a:rPr>
              <a:t>Never eat or drink anything during labs - some of the chemicals you will be using may be toxic. </a:t>
            </a:r>
          </a:p>
          <a:p>
            <a:pPr eaLnBrk="1" hangingPunct="1">
              <a:buFont typeface="Wingdings" pitchFamily="32" charset="2"/>
              <a:buChar char=""/>
              <a:defRPr/>
            </a:pPr>
            <a:endParaRPr lang="en-US" sz="2000" smtClean="0">
              <a:solidFill>
                <a:srgbClr val="000000"/>
              </a:solidFill>
              <a:latin typeface="Comic Sans MS" pitchFamily="32" charset="0"/>
            </a:endParaRPr>
          </a:p>
          <a:p>
            <a:pPr eaLnBrk="1" hangingPunct="1">
              <a:buFont typeface="Wingdings" pitchFamily="32" charset="2"/>
              <a:buChar char="v"/>
              <a:defRPr/>
            </a:pPr>
            <a:r>
              <a:rPr lang="en-US" sz="2000" smtClean="0">
                <a:solidFill>
                  <a:srgbClr val="000000"/>
                </a:solidFill>
                <a:latin typeface="Comic Sans MS" pitchFamily="32" charset="0"/>
              </a:rPr>
              <a:t>Never taste any substance unless you are told to do so.</a:t>
            </a:r>
          </a:p>
          <a:p>
            <a:pPr eaLnBrk="1" hangingPunct="1">
              <a:buFont typeface="Wingdings" pitchFamily="32" charset="2"/>
              <a:buChar char=""/>
              <a:defRPr/>
            </a:pPr>
            <a:endParaRPr lang="en-US" sz="2000" smtClean="0">
              <a:solidFill>
                <a:srgbClr val="000000"/>
              </a:solidFill>
              <a:latin typeface="Comic Sans MS" pitchFamily="32" charset="0"/>
            </a:endParaRPr>
          </a:p>
          <a:p>
            <a:pPr eaLnBrk="1" hangingPunct="1">
              <a:buFont typeface="Wingdings" pitchFamily="32" charset="2"/>
              <a:buChar char="v"/>
              <a:defRPr/>
            </a:pPr>
            <a:r>
              <a:rPr lang="en-US" sz="2000" smtClean="0">
                <a:solidFill>
                  <a:srgbClr val="000000"/>
                </a:solidFill>
                <a:latin typeface="Comic Sans MS" pitchFamily="32" charset="0"/>
              </a:rPr>
              <a:t>   Keep hands away from face, eyes and mouth while handling chemicals or preserved specimens. </a:t>
            </a:r>
          </a:p>
          <a:p>
            <a:pPr eaLnBrk="1" hangingPunct="1">
              <a:buFont typeface="Wingdings" pitchFamily="32" charset="2"/>
              <a:buChar char=""/>
              <a:defRPr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Lab exp 6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914400"/>
            <a:ext cx="3930650" cy="5181600"/>
          </a:xfrm>
        </p:spPr>
      </p:pic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228600" y="990600"/>
            <a:ext cx="43592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2" charset="-128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</a:pPr>
            <a:r>
              <a:rPr lang="en-US" sz="2200">
                <a:solidFill>
                  <a:srgbClr val="FFD13D"/>
                </a:solidFill>
                <a:latin typeface="Comic Sans MS" pitchFamily="66" charset="0"/>
              </a:rPr>
              <a:t> Accidents do happen.  Report any accident, even a minor one, immediately to the teacher.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2200">
                <a:solidFill>
                  <a:srgbClr val="FFD13D"/>
                </a:solidFill>
                <a:latin typeface="Comic Sans MS" pitchFamily="66" charset="0"/>
              </a:rPr>
              <a:t> Do not use chipped or cracked glassware.  Never handle broken glass with your bare hands.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2200">
                <a:solidFill>
                  <a:srgbClr val="FFD13D"/>
                </a:solidFill>
                <a:latin typeface="Comic Sans MS" pitchFamily="66" charset="0"/>
              </a:rPr>
              <a:t> Report </a:t>
            </a:r>
            <a:r>
              <a:rPr lang="en-US" sz="2200" b="1">
                <a:solidFill>
                  <a:srgbClr val="FFD13D"/>
                </a:solidFill>
                <a:latin typeface="Comic Sans MS" pitchFamily="66" charset="0"/>
              </a:rPr>
              <a:t>any</a:t>
            </a:r>
            <a:r>
              <a:rPr lang="en-US" sz="2200">
                <a:solidFill>
                  <a:srgbClr val="FFD13D"/>
                </a:solidFill>
                <a:latin typeface="Comic Sans MS" pitchFamily="66" charset="0"/>
              </a:rPr>
              <a:t> chemical spill or broken equipment immediately.  Follow your teacher’s instructions as to how to clean up.</a:t>
            </a:r>
            <a:endParaRPr lang="en-US" sz="12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9" name="Picture 11" descr="Lab #7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762000"/>
            <a:ext cx="4081463" cy="5257800"/>
          </a:xfrm>
        </p:spPr>
      </p:pic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381000" y="1828800"/>
            <a:ext cx="4343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mic Sans MS" pitchFamily="66" charset="0"/>
              </a:rPr>
              <a:t>Wear goggles when indicated.  </a:t>
            </a:r>
            <a:r>
              <a:rPr lang="en-US" b="1" i="1">
                <a:solidFill>
                  <a:srgbClr val="000000"/>
                </a:solidFill>
                <a:latin typeface="Comic Sans MS" pitchFamily="66" charset="0"/>
              </a:rPr>
              <a:t>Goggles MUST be worn when using burners and strong acids or bases.</a:t>
            </a:r>
            <a:endParaRPr lang="en-US" sz="1200" b="1" i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ame">
  <a:themeElements>
    <a:clrScheme name="Fla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01"/>
      </a:accent1>
      <a:accent2>
        <a:srgbClr val="F630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DF2A00"/>
      </a:accent6>
      <a:hlink>
        <a:srgbClr val="009999"/>
      </a:hlink>
      <a:folHlink>
        <a:srgbClr val="99CC00"/>
      </a:folHlink>
    </a:clrScheme>
    <a:fontScheme name="Flame">
      <a:majorFont>
        <a:latin typeface="Impact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Fla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1"/>
        </a:accent1>
        <a:accent2>
          <a:srgbClr val="F630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F2A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ighway">
  <a:themeElements>
    <a:clrScheme name="Highway 1">
      <a:dk1>
        <a:srgbClr val="003366"/>
      </a:dk1>
      <a:lt1>
        <a:srgbClr val="FFFFFF"/>
      </a:lt1>
      <a:dk2>
        <a:srgbClr val="28863C"/>
      </a:dk2>
      <a:lt2>
        <a:srgbClr val="FFFFFF"/>
      </a:lt2>
      <a:accent1>
        <a:srgbClr val="3366CC"/>
      </a:accent1>
      <a:accent2>
        <a:srgbClr val="00B000"/>
      </a:accent2>
      <a:accent3>
        <a:srgbClr val="ACC3AF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Highway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Highway 1">
        <a:dk1>
          <a:srgbClr val="003366"/>
        </a:dk1>
        <a:lt1>
          <a:srgbClr val="FFFFFF"/>
        </a:lt1>
        <a:dk2>
          <a:srgbClr val="28863C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CC3A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way 2">
        <a:dk1>
          <a:srgbClr val="777777"/>
        </a:dk1>
        <a:lt1>
          <a:srgbClr val="FFFFFF"/>
        </a:lt1>
        <a:dk2>
          <a:srgbClr val="28863C"/>
        </a:dk2>
        <a:lt2>
          <a:srgbClr val="FFFFFF"/>
        </a:lt2>
        <a:accent1>
          <a:srgbClr val="909082"/>
        </a:accent1>
        <a:accent2>
          <a:srgbClr val="809EA8"/>
        </a:accent2>
        <a:accent3>
          <a:srgbClr val="ACC3A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lipboard">
  <a:themeElements>
    <a:clrScheme name="Clipboard 2">
      <a:dk1>
        <a:srgbClr val="000000"/>
      </a:dk1>
      <a:lt1>
        <a:srgbClr val="ECDB96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4EAC9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lipboar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Clipboard 1">
        <a:dk1>
          <a:srgbClr val="000000"/>
        </a:dk1>
        <a:lt1>
          <a:srgbClr val="ECDB9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4EAC9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2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4EAC9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3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4EAC9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2004:Templates:Presentations:Designs:Clipboard</Template>
  <TotalTime>1874</TotalTime>
  <Words>621</Words>
  <Application>Microsoft Office PowerPoint</Application>
  <PresentationFormat>On-screen Show (4:3)</PresentationFormat>
  <Paragraphs>110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Arial</vt:lpstr>
      <vt:lpstr>ＭＳ Ｐゴシック</vt:lpstr>
      <vt:lpstr>Impact</vt:lpstr>
      <vt:lpstr>Tahoma</vt:lpstr>
      <vt:lpstr>Wingdings</vt:lpstr>
      <vt:lpstr>Verdana</vt:lpstr>
      <vt:lpstr>Osaka</vt:lpstr>
      <vt:lpstr>Comic Sans MS</vt:lpstr>
      <vt:lpstr>Arial Rounded MT Bold</vt:lpstr>
      <vt:lpstr>Bodoni SvtyTwo OS ITC TT-BookIt</vt:lpstr>
      <vt:lpstr>Helvetica</vt:lpstr>
      <vt:lpstr>CAMPBELL</vt:lpstr>
      <vt:lpstr>Snell Roundhand</vt:lpstr>
      <vt:lpstr>Flame</vt:lpstr>
      <vt:lpstr>Highway</vt:lpstr>
      <vt:lpstr>Blank Presentation</vt:lpstr>
      <vt:lpstr>Clipboard</vt:lpstr>
      <vt:lpstr>SAFETY IN THE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Expectation #10</vt:lpstr>
      <vt:lpstr>Lab Expectation #11</vt:lpstr>
      <vt:lpstr>Lab Expectation #12</vt:lpstr>
      <vt:lpstr>AVOID ACCIDENTS:</vt:lpstr>
      <vt:lpstr>Safety Equipment</vt:lpstr>
      <vt:lpstr>Use the correct technique to smell chemicals!</vt:lpstr>
      <vt:lpstr>Safety with a burner</vt:lpstr>
      <vt:lpstr>CONSEQUENCES FOR INAPPROPRIATE  BEHAVIOR IN SCIENCE LABS: </vt:lpstr>
      <vt:lpstr>Lab Safety Contract</vt:lpstr>
    </vt:vector>
  </TitlesOfParts>
  <Company>Holy Innocents' Episcopal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IN THE LAB</dc:title>
  <dc:creator>AKOBIA</dc:creator>
  <cp:lastModifiedBy>Teacher E-Solutions</cp:lastModifiedBy>
  <cp:revision>52</cp:revision>
  <dcterms:modified xsi:type="dcterms:W3CDTF">2019-01-18T16:37:19Z</dcterms:modified>
</cp:coreProperties>
</file>