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handoutMasterIdLst>
    <p:handoutMasterId r:id="rId48"/>
  </p:handoutMasterIdLst>
  <p:sldIdLst>
    <p:sldId id="256" r:id="rId2"/>
    <p:sldId id="314" r:id="rId3"/>
    <p:sldId id="269" r:id="rId4"/>
    <p:sldId id="270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2" r:id="rId19"/>
    <p:sldId id="273" r:id="rId20"/>
    <p:sldId id="274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275" r:id="rId35"/>
    <p:sldId id="276" r:id="rId36"/>
    <p:sldId id="277" r:id="rId37"/>
    <p:sldId id="278" r:id="rId38"/>
    <p:sldId id="279" r:id="rId39"/>
    <p:sldId id="284" r:id="rId40"/>
    <p:sldId id="295" r:id="rId41"/>
    <p:sldId id="297" r:id="rId42"/>
    <p:sldId id="280" r:id="rId43"/>
    <p:sldId id="296" r:id="rId44"/>
    <p:sldId id="298" r:id="rId45"/>
    <p:sldId id="299" r:id="rId46"/>
    <p:sldId id="300" r:id="rId47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2495" autoAdjust="0"/>
    <p:restoredTop sz="94660"/>
  </p:normalViewPr>
  <p:slideViewPr>
    <p:cSldViewPr>
      <p:cViewPr>
        <p:scale>
          <a:sx n="47" d="100"/>
          <a:sy n="47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4.xml"/><Relationship Id="rId2" Type="http://schemas.openxmlformats.org/officeDocument/2006/relationships/slide" Target="slides/slide22.xml"/><Relationship Id="rId1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285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F0B2AF8-84FF-495F-AE82-67E6F6D2E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38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780 w 21600"/>
                <a:gd name="T1" fmla="*/ 0 h 21231"/>
                <a:gd name="T2" fmla="*/ 4237 w 21600"/>
                <a:gd name="T3" fmla="*/ 3342 h 21231"/>
                <a:gd name="T4" fmla="*/ 0 w 21600"/>
                <a:gd name="T5" fmla="*/ 3342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709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8B019-4B45-4DA3-8360-4B92696A2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8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25F31-7189-4CD7-8D4C-14D4B7F4AF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1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4A90E-1218-4CD6-AAEF-DDCB90AEB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71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C990D-9130-466C-AF42-FD6C3ACE2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0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0B3A5-1B01-461A-8057-FDA1DED0C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0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E2D25-299E-4F31-8531-CB8757E73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3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09DF7-3DA4-4ACF-9716-C96F74E68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3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EB5A9-1479-4B8E-8159-E9347B7C4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1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F5A01-C91B-4416-B8A5-B2C424908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3A74C-6926-4AC3-9D9D-CEB507F16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0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B4BFB-A7AC-4B89-AAB0-5B5C4D6AF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9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AD8BE-E241-4596-8A39-9C6E040AE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2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71683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5298 w 21600"/>
                <a:gd name="T3" fmla="*/ 4312 h 21600"/>
                <a:gd name="T4" fmla="*/ 0 w 21600"/>
                <a:gd name="T5" fmla="*/ 431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4A0E51B3-B0E4-4F13-BD2C-399123CF8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slide" Target="slide26.xml"/><Relationship Id="rId2" Type="http://schemas.openxmlformats.org/officeDocument/2006/relationships/hyperlink" Target="http://www.zemote.com/photos/holidays/tree/P1010022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slide" Target="slide27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http://shs.westport.k12.ct.us/mjvl/biology/microscope/wm2.gif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8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0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138-microscopes-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90688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2438400" y="381000"/>
            <a:ext cx="6705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400" b="1">
                <a:latin typeface="Times New Roman" pitchFamily="18" charset="0"/>
              </a:rPr>
              <a:t>Microscopes/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934200" y="3810000"/>
            <a:ext cx="2209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Coarse adjust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general focus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6934200" y="4419600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Fine Focus –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high power focus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6934200" y="3810000"/>
            <a:ext cx="2209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Coarse adjust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general focus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6934200" y="4419600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Fine Focus –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high power focus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7010400" y="5410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Base -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6934200" y="3810000"/>
            <a:ext cx="2209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Coarse adjust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general focus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6934200" y="4419600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Fine Focus –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high power focus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7010400" y="5410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Base -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747713" y="461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914400" y="464820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Light source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6934200" y="3810000"/>
            <a:ext cx="2209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Coarse adjust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general focus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6934200" y="4419600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Fine Focus –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high power focus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7010400" y="5410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Base -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747713" y="461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219200" y="480060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Light source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0" y="4114800"/>
            <a:ext cx="3124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Diaphragm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adjusts amount of light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6934200" y="3810000"/>
            <a:ext cx="2209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Coarse adjust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general focus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6934200" y="4419600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Fine Focus –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high power focus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7010400" y="5410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Base -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747713" y="461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219200" y="480060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Light source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0" y="4114800"/>
            <a:ext cx="3124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Diaphragm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adjusts amount of light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0" y="37338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Stage clips</a:t>
            </a:r>
            <a:r>
              <a:rPr lang="en-US">
                <a:latin typeface="Times New Roman" pitchFamily="18" charset="0"/>
              </a:rPr>
              <a:t> –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holds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6934200" y="3810000"/>
            <a:ext cx="2209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Coarse adjust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general focus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6934200" y="4419600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Fine Focus –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high power focus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7010400" y="5410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Base -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747713" y="461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1219200" y="480060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Light source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0" y="4114800"/>
            <a:ext cx="3124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Diaphragm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adjusts amount of light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0" y="37338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Stage clips</a:t>
            </a:r>
            <a:r>
              <a:rPr lang="en-US">
                <a:latin typeface="Times New Roman" pitchFamily="18" charset="0"/>
              </a:rPr>
              <a:t> –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holds slide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0" y="2362200"/>
            <a:ext cx="2514600" cy="14668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Objective Lenses</a:t>
            </a:r>
            <a:r>
              <a:rPr lang="en-US">
                <a:latin typeface="Times New Roman" pitchFamily="18" charset="0"/>
              </a:rPr>
              <a:t> Scanning =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4X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Low Power =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10X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High power =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40X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6934200" y="3810000"/>
            <a:ext cx="2209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Coarse adjust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general focus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6934200" y="4419600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Fine Focus –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high power focus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7010400" y="5410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Base -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747713" y="461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1219200" y="480060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Light source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0" y="4114800"/>
            <a:ext cx="3124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Diaphragm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adjusts amount of light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0" y="37338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Stage clips</a:t>
            </a:r>
            <a:r>
              <a:rPr lang="en-US">
                <a:latin typeface="Times New Roman" pitchFamily="18" charset="0"/>
              </a:rPr>
              <a:t> –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holds slide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0" y="2362200"/>
            <a:ext cx="2514600" cy="14668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Objective Lenses</a:t>
            </a:r>
            <a:r>
              <a:rPr lang="en-US">
                <a:latin typeface="Times New Roman" pitchFamily="18" charset="0"/>
              </a:rPr>
              <a:t> Scanning =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4X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Low Power =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10X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High power =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40X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457200" y="19812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Revolving nosepiece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6934200" y="3810000"/>
            <a:ext cx="2209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Coarse adjust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general focus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6934200" y="4419600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Fine Focus –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high power focus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7010400" y="5410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Base -</a:t>
            </a:r>
            <a:r>
              <a:rPr lang="en-US" sz="2000"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747713" y="461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1219200" y="480060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Light source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0" y="4114800"/>
            <a:ext cx="3124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Diaphragm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adjusts amount of light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0" y="37338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Stage clips</a:t>
            </a:r>
            <a:r>
              <a:rPr lang="en-US">
                <a:latin typeface="Times New Roman" pitchFamily="18" charset="0"/>
              </a:rPr>
              <a:t> –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holds slide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0" y="2362200"/>
            <a:ext cx="2514600" cy="14668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Objective Lenses</a:t>
            </a:r>
            <a:r>
              <a:rPr lang="en-US">
                <a:latin typeface="Times New Roman" pitchFamily="18" charset="0"/>
              </a:rPr>
              <a:t> Scanning =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4X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Low Power =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10X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High power =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40X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457200" y="19812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Revolving nosepiece</a:t>
            </a: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362200" y="1143000"/>
            <a:ext cx="22098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6868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Magnification of a Compound Microscope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6600CC"/>
                </a:solidFill>
                <a:latin typeface="Times New Roman" pitchFamily="18" charset="0"/>
              </a:rPr>
              <a:t>Because you are looking through multiple lenses the lenses have a “compounding” effect.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6600CC"/>
                </a:solidFill>
                <a:latin typeface="Times New Roman" pitchFamily="18" charset="0"/>
              </a:rPr>
              <a:t>The eyepiece always magnifies 10X</a:t>
            </a:r>
          </a:p>
        </p:txBody>
      </p:sp>
      <p:grpSp>
        <p:nvGrpSpPr>
          <p:cNvPr id="31747" name="Group 90"/>
          <p:cNvGrpSpPr>
            <a:grpSpLocks/>
          </p:cNvGrpSpPr>
          <p:nvPr/>
        </p:nvGrpSpPr>
        <p:grpSpPr bwMode="auto">
          <a:xfrm>
            <a:off x="457200" y="2590800"/>
            <a:ext cx="7696200" cy="4027488"/>
            <a:chOff x="-3" y="-3"/>
            <a:chExt cx="2676" cy="1721"/>
          </a:xfrm>
        </p:grpSpPr>
        <p:grpSp>
          <p:nvGrpSpPr>
            <p:cNvPr id="31748" name="Group 88"/>
            <p:cNvGrpSpPr>
              <a:grpSpLocks/>
            </p:cNvGrpSpPr>
            <p:nvPr/>
          </p:nvGrpSpPr>
          <p:grpSpPr bwMode="auto">
            <a:xfrm>
              <a:off x="0" y="0"/>
              <a:ext cx="2670" cy="1715"/>
              <a:chOff x="0" y="0"/>
              <a:chExt cx="2670" cy="1715"/>
            </a:xfrm>
          </p:grpSpPr>
          <p:grpSp>
            <p:nvGrpSpPr>
              <p:cNvPr id="31750" name="Group 51"/>
              <p:cNvGrpSpPr>
                <a:grpSpLocks/>
              </p:cNvGrpSpPr>
              <p:nvPr/>
            </p:nvGrpSpPr>
            <p:grpSpPr bwMode="auto">
              <a:xfrm>
                <a:off x="0" y="0"/>
                <a:ext cx="998" cy="530"/>
                <a:chOff x="0" y="0"/>
                <a:chExt cx="998" cy="530"/>
              </a:xfrm>
            </p:grpSpPr>
            <p:sp>
              <p:nvSpPr>
                <p:cNvPr id="31802" name="Rectangle 5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998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1803" name="Group 4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998" cy="506"/>
                  <a:chOff x="0" y="0"/>
                  <a:chExt cx="998" cy="506"/>
                </a:xfrm>
              </p:grpSpPr>
              <p:sp>
                <p:nvSpPr>
                  <p:cNvPr id="31804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6" y="6"/>
                    <a:ext cx="986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eaLnBrk="1" hangingPunct="1"/>
                    <a:r>
                      <a:rPr lang="en-US" sz="120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a:t> </a:t>
                    </a:r>
                  </a:p>
                  <a:p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1805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998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1751" name="Group 55"/>
              <p:cNvGrpSpPr>
                <a:grpSpLocks/>
              </p:cNvGrpSpPr>
              <p:nvPr/>
            </p:nvGrpSpPr>
            <p:grpSpPr bwMode="auto">
              <a:xfrm>
                <a:off x="998" y="0"/>
                <a:ext cx="430" cy="530"/>
                <a:chOff x="998" y="0"/>
                <a:chExt cx="430" cy="530"/>
              </a:xfrm>
            </p:grpSpPr>
            <p:sp>
              <p:nvSpPr>
                <p:cNvPr id="31798" name="Rectangle 54"/>
                <p:cNvSpPr>
                  <a:spLocks noChangeArrowheads="1"/>
                </p:cNvSpPr>
                <p:nvPr/>
              </p:nvSpPr>
              <p:spPr bwMode="auto">
                <a:xfrm>
                  <a:off x="998" y="0"/>
                  <a:ext cx="430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1799" name="Group 53"/>
                <p:cNvGrpSpPr>
                  <a:grpSpLocks/>
                </p:cNvGrpSpPr>
                <p:nvPr/>
              </p:nvGrpSpPr>
              <p:grpSpPr bwMode="auto">
                <a:xfrm>
                  <a:off x="998" y="0"/>
                  <a:ext cx="430" cy="506"/>
                  <a:chOff x="998" y="0"/>
                  <a:chExt cx="430" cy="506"/>
                </a:xfrm>
              </p:grpSpPr>
              <p:sp>
                <p:nvSpPr>
                  <p:cNvPr id="31800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004" y="6"/>
                    <a:ext cx="418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Eyepiece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1801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998" y="0"/>
                    <a:ext cx="430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1752" name="Group 59"/>
              <p:cNvGrpSpPr>
                <a:grpSpLocks/>
              </p:cNvGrpSpPr>
              <p:nvPr/>
            </p:nvGrpSpPr>
            <p:grpSpPr bwMode="auto">
              <a:xfrm>
                <a:off x="1428" y="0"/>
                <a:ext cx="651" cy="530"/>
                <a:chOff x="1428" y="0"/>
                <a:chExt cx="651" cy="530"/>
              </a:xfrm>
            </p:grpSpPr>
            <p:sp>
              <p:nvSpPr>
                <p:cNvPr id="31794" name="Rectangle 58"/>
                <p:cNvSpPr>
                  <a:spLocks noChangeArrowheads="1"/>
                </p:cNvSpPr>
                <p:nvPr/>
              </p:nvSpPr>
              <p:spPr bwMode="auto">
                <a:xfrm>
                  <a:off x="1428" y="0"/>
                  <a:ext cx="651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1795" name="Group 57"/>
                <p:cNvGrpSpPr>
                  <a:grpSpLocks/>
                </p:cNvGrpSpPr>
                <p:nvPr/>
              </p:nvGrpSpPr>
              <p:grpSpPr bwMode="auto">
                <a:xfrm>
                  <a:off x="1428" y="0"/>
                  <a:ext cx="651" cy="506"/>
                  <a:chOff x="1428" y="0"/>
                  <a:chExt cx="651" cy="506"/>
                </a:xfrm>
              </p:grpSpPr>
              <p:sp>
                <p:nvSpPr>
                  <p:cNvPr id="31796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434" y="6"/>
                    <a:ext cx="639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Objective Lens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1797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1428" y="0"/>
                    <a:ext cx="651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1753" name="Group 63"/>
              <p:cNvGrpSpPr>
                <a:grpSpLocks/>
              </p:cNvGrpSpPr>
              <p:nvPr/>
            </p:nvGrpSpPr>
            <p:grpSpPr bwMode="auto">
              <a:xfrm>
                <a:off x="2079" y="0"/>
                <a:ext cx="591" cy="530"/>
                <a:chOff x="2079" y="0"/>
                <a:chExt cx="591" cy="530"/>
              </a:xfrm>
            </p:grpSpPr>
            <p:sp>
              <p:nvSpPr>
                <p:cNvPr id="31790" name="Rectangle 62"/>
                <p:cNvSpPr>
                  <a:spLocks noChangeArrowheads="1"/>
                </p:cNvSpPr>
                <p:nvPr/>
              </p:nvSpPr>
              <p:spPr bwMode="auto">
                <a:xfrm>
                  <a:off x="2079" y="0"/>
                  <a:ext cx="591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1791" name="Group 61"/>
                <p:cNvGrpSpPr>
                  <a:grpSpLocks/>
                </p:cNvGrpSpPr>
                <p:nvPr/>
              </p:nvGrpSpPr>
              <p:grpSpPr bwMode="auto">
                <a:xfrm>
                  <a:off x="2079" y="0"/>
                  <a:ext cx="591" cy="506"/>
                  <a:chOff x="2079" y="0"/>
                  <a:chExt cx="591" cy="506"/>
                </a:xfrm>
              </p:grpSpPr>
              <p:sp>
                <p:nvSpPr>
                  <p:cNvPr id="31792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085" y="6"/>
                    <a:ext cx="579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Magnification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1793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079" y="0"/>
                    <a:ext cx="591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1754" name="Group 65"/>
              <p:cNvGrpSpPr>
                <a:grpSpLocks/>
              </p:cNvGrpSpPr>
              <p:nvPr/>
            </p:nvGrpSpPr>
            <p:grpSpPr bwMode="auto">
              <a:xfrm>
                <a:off x="0" y="518"/>
                <a:ext cx="998" cy="391"/>
                <a:chOff x="0" y="518"/>
                <a:chExt cx="998" cy="391"/>
              </a:xfrm>
            </p:grpSpPr>
            <p:sp>
              <p:nvSpPr>
                <p:cNvPr id="31788" name="Rectangle 36"/>
                <p:cNvSpPr>
                  <a:spLocks noChangeArrowheads="1"/>
                </p:cNvSpPr>
                <p:nvPr/>
              </p:nvSpPr>
              <p:spPr bwMode="auto">
                <a:xfrm>
                  <a:off x="6" y="524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6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Scanning lens (red)</a:t>
                  </a:r>
                  <a:endParaRPr lang="en-US" sz="16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1789" name="Rectangle 64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55" name="Group 67"/>
              <p:cNvGrpSpPr>
                <a:grpSpLocks/>
              </p:cNvGrpSpPr>
              <p:nvPr/>
            </p:nvGrpSpPr>
            <p:grpSpPr bwMode="auto">
              <a:xfrm>
                <a:off x="998" y="518"/>
                <a:ext cx="430" cy="391"/>
                <a:chOff x="998" y="518"/>
                <a:chExt cx="430" cy="391"/>
              </a:xfrm>
            </p:grpSpPr>
            <p:sp>
              <p:nvSpPr>
                <p:cNvPr id="31786" name="Rectangle 37"/>
                <p:cNvSpPr>
                  <a:spLocks noChangeArrowheads="1"/>
                </p:cNvSpPr>
                <p:nvPr/>
              </p:nvSpPr>
              <p:spPr bwMode="auto">
                <a:xfrm>
                  <a:off x="1004" y="524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3600" b="1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 eaLnBrk="1" hangingPunct="1"/>
                  <a:r>
                    <a:rPr lang="en-US" sz="36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10X</a:t>
                  </a:r>
                </a:p>
                <a:p>
                  <a:pPr algn="ctr"/>
                  <a:endParaRPr lang="en-US" sz="3600" b="1">
                    <a:latin typeface="Times New Roman" pitchFamily="18" charset="0"/>
                  </a:endParaRPr>
                </a:p>
              </p:txBody>
            </p:sp>
            <p:sp>
              <p:nvSpPr>
                <p:cNvPr id="31787" name="Rectangle 66"/>
                <p:cNvSpPr>
                  <a:spLocks noChangeArrowheads="1"/>
                </p:cNvSpPr>
                <p:nvPr/>
              </p:nvSpPr>
              <p:spPr bwMode="auto">
                <a:xfrm>
                  <a:off x="998" y="518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56" name="Group 69"/>
              <p:cNvGrpSpPr>
                <a:grpSpLocks/>
              </p:cNvGrpSpPr>
              <p:nvPr/>
            </p:nvGrpSpPr>
            <p:grpSpPr bwMode="auto">
              <a:xfrm>
                <a:off x="1428" y="518"/>
                <a:ext cx="651" cy="391"/>
                <a:chOff x="1428" y="518"/>
                <a:chExt cx="651" cy="391"/>
              </a:xfrm>
            </p:grpSpPr>
            <p:sp>
              <p:nvSpPr>
                <p:cNvPr id="31784" name="Rectangle 38"/>
                <p:cNvSpPr>
                  <a:spLocks noChangeArrowheads="1"/>
                </p:cNvSpPr>
                <p:nvPr/>
              </p:nvSpPr>
              <p:spPr bwMode="auto">
                <a:xfrm>
                  <a:off x="1434" y="524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1785" name="Rectangle 68"/>
                <p:cNvSpPr>
                  <a:spLocks noChangeArrowheads="1"/>
                </p:cNvSpPr>
                <p:nvPr/>
              </p:nvSpPr>
              <p:spPr bwMode="auto">
                <a:xfrm>
                  <a:off x="1428" y="518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57" name="Group 71"/>
              <p:cNvGrpSpPr>
                <a:grpSpLocks/>
              </p:cNvGrpSpPr>
              <p:nvPr/>
            </p:nvGrpSpPr>
            <p:grpSpPr bwMode="auto">
              <a:xfrm>
                <a:off x="2079" y="518"/>
                <a:ext cx="591" cy="391"/>
                <a:chOff x="2079" y="518"/>
                <a:chExt cx="591" cy="391"/>
              </a:xfrm>
            </p:grpSpPr>
            <p:sp>
              <p:nvSpPr>
                <p:cNvPr id="31782" name="Rectangle 39"/>
                <p:cNvSpPr>
                  <a:spLocks noChangeArrowheads="1"/>
                </p:cNvSpPr>
                <p:nvPr/>
              </p:nvSpPr>
              <p:spPr bwMode="auto">
                <a:xfrm>
                  <a:off x="2085" y="524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1783" name="Rectangle 70"/>
                <p:cNvSpPr>
                  <a:spLocks noChangeArrowheads="1"/>
                </p:cNvSpPr>
                <p:nvPr/>
              </p:nvSpPr>
              <p:spPr bwMode="auto">
                <a:xfrm>
                  <a:off x="2079" y="518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58" name="Group 73"/>
              <p:cNvGrpSpPr>
                <a:grpSpLocks/>
              </p:cNvGrpSpPr>
              <p:nvPr/>
            </p:nvGrpSpPr>
            <p:grpSpPr bwMode="auto">
              <a:xfrm>
                <a:off x="0" y="921"/>
                <a:ext cx="998" cy="391"/>
                <a:chOff x="0" y="921"/>
                <a:chExt cx="998" cy="391"/>
              </a:xfrm>
            </p:grpSpPr>
            <p:sp>
              <p:nvSpPr>
                <p:cNvPr id="31780" name="Rectangle 40"/>
                <p:cNvSpPr>
                  <a:spLocks noChangeArrowheads="1"/>
                </p:cNvSpPr>
                <p:nvPr/>
              </p:nvSpPr>
              <p:spPr bwMode="auto">
                <a:xfrm>
                  <a:off x="6" y="927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6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Low Power (yellow)</a:t>
                  </a:r>
                  <a:endParaRPr lang="en-US" sz="16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1781" name="Rectangle 72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59" name="Group 75"/>
              <p:cNvGrpSpPr>
                <a:grpSpLocks/>
              </p:cNvGrpSpPr>
              <p:nvPr/>
            </p:nvGrpSpPr>
            <p:grpSpPr bwMode="auto">
              <a:xfrm>
                <a:off x="998" y="921"/>
                <a:ext cx="430" cy="391"/>
                <a:chOff x="998" y="921"/>
                <a:chExt cx="430" cy="391"/>
              </a:xfrm>
            </p:grpSpPr>
            <p:sp>
              <p:nvSpPr>
                <p:cNvPr id="31778" name="Rectangle 41"/>
                <p:cNvSpPr>
                  <a:spLocks noChangeArrowheads="1"/>
                </p:cNvSpPr>
                <p:nvPr/>
              </p:nvSpPr>
              <p:spPr bwMode="auto">
                <a:xfrm>
                  <a:off x="1004" y="927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3600" b="1">
                      <a:latin typeface="Times New Roman" pitchFamily="18" charset="0"/>
                    </a:rPr>
                    <a:t>10X</a:t>
                  </a:r>
                </a:p>
              </p:txBody>
            </p:sp>
            <p:sp>
              <p:nvSpPr>
                <p:cNvPr id="31779" name="Rectangle 74"/>
                <p:cNvSpPr>
                  <a:spLocks noChangeArrowheads="1"/>
                </p:cNvSpPr>
                <p:nvPr/>
              </p:nvSpPr>
              <p:spPr bwMode="auto">
                <a:xfrm>
                  <a:off x="998" y="921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60" name="Group 77"/>
              <p:cNvGrpSpPr>
                <a:grpSpLocks/>
              </p:cNvGrpSpPr>
              <p:nvPr/>
            </p:nvGrpSpPr>
            <p:grpSpPr bwMode="auto">
              <a:xfrm>
                <a:off x="1428" y="921"/>
                <a:ext cx="651" cy="391"/>
                <a:chOff x="1428" y="921"/>
                <a:chExt cx="651" cy="391"/>
              </a:xfrm>
            </p:grpSpPr>
            <p:sp>
              <p:nvSpPr>
                <p:cNvPr id="31776" name="Rectangle 42"/>
                <p:cNvSpPr>
                  <a:spLocks noChangeArrowheads="1"/>
                </p:cNvSpPr>
                <p:nvPr/>
              </p:nvSpPr>
              <p:spPr bwMode="auto">
                <a:xfrm>
                  <a:off x="1434" y="927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1777" name="Rectangle 76"/>
                <p:cNvSpPr>
                  <a:spLocks noChangeArrowheads="1"/>
                </p:cNvSpPr>
                <p:nvPr/>
              </p:nvSpPr>
              <p:spPr bwMode="auto">
                <a:xfrm>
                  <a:off x="1428" y="921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61" name="Group 79"/>
              <p:cNvGrpSpPr>
                <a:grpSpLocks/>
              </p:cNvGrpSpPr>
              <p:nvPr/>
            </p:nvGrpSpPr>
            <p:grpSpPr bwMode="auto">
              <a:xfrm>
                <a:off x="2079" y="921"/>
                <a:ext cx="591" cy="391"/>
                <a:chOff x="2079" y="921"/>
                <a:chExt cx="591" cy="391"/>
              </a:xfrm>
            </p:grpSpPr>
            <p:sp>
              <p:nvSpPr>
                <p:cNvPr id="31774" name="Rectangle 43"/>
                <p:cNvSpPr>
                  <a:spLocks noChangeArrowheads="1"/>
                </p:cNvSpPr>
                <p:nvPr/>
              </p:nvSpPr>
              <p:spPr bwMode="auto">
                <a:xfrm>
                  <a:off x="2085" y="927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1775" name="Rectangle 78"/>
                <p:cNvSpPr>
                  <a:spLocks noChangeArrowheads="1"/>
                </p:cNvSpPr>
                <p:nvPr/>
              </p:nvSpPr>
              <p:spPr bwMode="auto">
                <a:xfrm>
                  <a:off x="2079" y="921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62" name="Group 81"/>
              <p:cNvGrpSpPr>
                <a:grpSpLocks/>
              </p:cNvGrpSpPr>
              <p:nvPr/>
            </p:nvGrpSpPr>
            <p:grpSpPr bwMode="auto">
              <a:xfrm>
                <a:off x="0" y="1324"/>
                <a:ext cx="998" cy="391"/>
                <a:chOff x="0" y="1324"/>
                <a:chExt cx="998" cy="391"/>
              </a:xfrm>
            </p:grpSpPr>
            <p:sp>
              <p:nvSpPr>
                <p:cNvPr id="31772" name="Rectangle 44"/>
                <p:cNvSpPr>
                  <a:spLocks noChangeArrowheads="1"/>
                </p:cNvSpPr>
                <p:nvPr/>
              </p:nvSpPr>
              <p:spPr bwMode="auto">
                <a:xfrm>
                  <a:off x="6" y="1330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6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High Power  (blue) </a:t>
                  </a:r>
                  <a:endParaRPr lang="en-US" sz="16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1773" name="Rectangle 80"/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63" name="Group 83"/>
              <p:cNvGrpSpPr>
                <a:grpSpLocks/>
              </p:cNvGrpSpPr>
              <p:nvPr/>
            </p:nvGrpSpPr>
            <p:grpSpPr bwMode="auto">
              <a:xfrm>
                <a:off x="998" y="1324"/>
                <a:ext cx="430" cy="391"/>
                <a:chOff x="998" y="1324"/>
                <a:chExt cx="430" cy="391"/>
              </a:xfrm>
            </p:grpSpPr>
            <p:sp>
              <p:nvSpPr>
                <p:cNvPr id="31770" name="Rectangle 45"/>
                <p:cNvSpPr>
                  <a:spLocks noChangeArrowheads="1"/>
                </p:cNvSpPr>
                <p:nvPr/>
              </p:nvSpPr>
              <p:spPr bwMode="auto">
                <a:xfrm>
                  <a:off x="1004" y="1330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 </a:t>
                  </a:r>
                </a:p>
                <a:p>
                  <a:pPr algn="ctr" eaLnBrk="1" hangingPunct="1"/>
                  <a:r>
                    <a:rPr lang="en-US" sz="3600" b="1">
                      <a:latin typeface="Times New Roman" pitchFamily="18" charset="0"/>
                    </a:rPr>
                    <a:t>10X</a:t>
                  </a:r>
                  <a:endParaRPr lang="en-US" sz="120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1771" name="Rectangle 82"/>
                <p:cNvSpPr>
                  <a:spLocks noChangeArrowheads="1"/>
                </p:cNvSpPr>
                <p:nvPr/>
              </p:nvSpPr>
              <p:spPr bwMode="auto">
                <a:xfrm>
                  <a:off x="998" y="1324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64" name="Group 85"/>
              <p:cNvGrpSpPr>
                <a:grpSpLocks/>
              </p:cNvGrpSpPr>
              <p:nvPr/>
            </p:nvGrpSpPr>
            <p:grpSpPr bwMode="auto">
              <a:xfrm>
                <a:off x="1428" y="1324"/>
                <a:ext cx="651" cy="391"/>
                <a:chOff x="1428" y="1324"/>
                <a:chExt cx="651" cy="391"/>
              </a:xfrm>
            </p:grpSpPr>
            <p:sp>
              <p:nvSpPr>
                <p:cNvPr id="31768" name="Rectangle 46"/>
                <p:cNvSpPr>
                  <a:spLocks noChangeArrowheads="1"/>
                </p:cNvSpPr>
                <p:nvPr/>
              </p:nvSpPr>
              <p:spPr bwMode="auto">
                <a:xfrm>
                  <a:off x="1434" y="1330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1769" name="Rectangle 84"/>
                <p:cNvSpPr>
                  <a:spLocks noChangeArrowheads="1"/>
                </p:cNvSpPr>
                <p:nvPr/>
              </p:nvSpPr>
              <p:spPr bwMode="auto">
                <a:xfrm>
                  <a:off x="1428" y="1324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765" name="Group 87"/>
              <p:cNvGrpSpPr>
                <a:grpSpLocks/>
              </p:cNvGrpSpPr>
              <p:nvPr/>
            </p:nvGrpSpPr>
            <p:grpSpPr bwMode="auto">
              <a:xfrm>
                <a:off x="2079" y="1324"/>
                <a:ext cx="591" cy="391"/>
                <a:chOff x="2079" y="1324"/>
                <a:chExt cx="591" cy="391"/>
              </a:xfrm>
            </p:grpSpPr>
            <p:sp>
              <p:nvSpPr>
                <p:cNvPr id="31766" name="Rectangle 47"/>
                <p:cNvSpPr>
                  <a:spLocks noChangeArrowheads="1"/>
                </p:cNvSpPr>
                <p:nvPr/>
              </p:nvSpPr>
              <p:spPr bwMode="auto">
                <a:xfrm>
                  <a:off x="2085" y="1330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1767" name="Rectangle 86"/>
                <p:cNvSpPr>
                  <a:spLocks noChangeArrowheads="1"/>
                </p:cNvSpPr>
                <p:nvPr/>
              </p:nvSpPr>
              <p:spPr bwMode="auto">
                <a:xfrm>
                  <a:off x="2079" y="1324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31749" name="Rectangle 89"/>
            <p:cNvSpPr>
              <a:spLocks noChangeArrowheads="1"/>
            </p:cNvSpPr>
            <p:nvPr/>
          </p:nvSpPr>
          <p:spPr bwMode="auto">
            <a:xfrm>
              <a:off x="-3" y="-3"/>
              <a:ext cx="2676" cy="1721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686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Magnification of a Compound Microscope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6600CC"/>
                </a:solidFill>
                <a:latin typeface="Times New Roman" pitchFamily="18" charset="0"/>
              </a:rPr>
              <a:t>Each of the objective lenses have their own magnification</a:t>
            </a:r>
          </a:p>
        </p:txBody>
      </p:sp>
      <p:grpSp>
        <p:nvGrpSpPr>
          <p:cNvPr id="32771" name="Group 3"/>
          <p:cNvGrpSpPr>
            <a:grpSpLocks/>
          </p:cNvGrpSpPr>
          <p:nvPr/>
        </p:nvGrpSpPr>
        <p:grpSpPr bwMode="auto">
          <a:xfrm>
            <a:off x="457200" y="2590800"/>
            <a:ext cx="7696200" cy="4027488"/>
            <a:chOff x="-3" y="-3"/>
            <a:chExt cx="2676" cy="1721"/>
          </a:xfrm>
        </p:grpSpPr>
        <p:grpSp>
          <p:nvGrpSpPr>
            <p:cNvPr id="32772" name="Group 4"/>
            <p:cNvGrpSpPr>
              <a:grpSpLocks/>
            </p:cNvGrpSpPr>
            <p:nvPr/>
          </p:nvGrpSpPr>
          <p:grpSpPr bwMode="auto">
            <a:xfrm>
              <a:off x="0" y="0"/>
              <a:ext cx="2670" cy="1715"/>
              <a:chOff x="0" y="0"/>
              <a:chExt cx="2670" cy="1715"/>
            </a:xfrm>
          </p:grpSpPr>
          <p:grpSp>
            <p:nvGrpSpPr>
              <p:cNvPr id="32774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998" cy="530"/>
                <a:chOff x="0" y="0"/>
                <a:chExt cx="998" cy="530"/>
              </a:xfrm>
            </p:grpSpPr>
            <p:sp>
              <p:nvSpPr>
                <p:cNvPr id="32826" name="Rectangle 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998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2827" name="Group 7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998" cy="506"/>
                  <a:chOff x="0" y="0"/>
                  <a:chExt cx="998" cy="506"/>
                </a:xfrm>
              </p:grpSpPr>
              <p:sp>
                <p:nvSpPr>
                  <p:cNvPr id="32828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6" y="6"/>
                    <a:ext cx="986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eaLnBrk="1" hangingPunct="1"/>
                    <a:r>
                      <a:rPr lang="en-US" sz="120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a:t> </a:t>
                    </a:r>
                  </a:p>
                  <a:p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2829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998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2775" name="Group 10"/>
              <p:cNvGrpSpPr>
                <a:grpSpLocks/>
              </p:cNvGrpSpPr>
              <p:nvPr/>
            </p:nvGrpSpPr>
            <p:grpSpPr bwMode="auto">
              <a:xfrm>
                <a:off x="998" y="0"/>
                <a:ext cx="430" cy="530"/>
                <a:chOff x="998" y="0"/>
                <a:chExt cx="430" cy="530"/>
              </a:xfrm>
            </p:grpSpPr>
            <p:sp>
              <p:nvSpPr>
                <p:cNvPr id="32822" name="Rectangle 11"/>
                <p:cNvSpPr>
                  <a:spLocks noChangeArrowheads="1"/>
                </p:cNvSpPr>
                <p:nvPr/>
              </p:nvSpPr>
              <p:spPr bwMode="auto">
                <a:xfrm>
                  <a:off x="998" y="0"/>
                  <a:ext cx="430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2823" name="Group 12"/>
                <p:cNvGrpSpPr>
                  <a:grpSpLocks/>
                </p:cNvGrpSpPr>
                <p:nvPr/>
              </p:nvGrpSpPr>
              <p:grpSpPr bwMode="auto">
                <a:xfrm>
                  <a:off x="998" y="0"/>
                  <a:ext cx="430" cy="506"/>
                  <a:chOff x="998" y="0"/>
                  <a:chExt cx="430" cy="506"/>
                </a:xfrm>
              </p:grpSpPr>
              <p:sp>
                <p:nvSpPr>
                  <p:cNvPr id="32824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1004" y="6"/>
                    <a:ext cx="418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Eyepiece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2825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998" y="0"/>
                    <a:ext cx="430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2776" name="Group 15"/>
              <p:cNvGrpSpPr>
                <a:grpSpLocks/>
              </p:cNvGrpSpPr>
              <p:nvPr/>
            </p:nvGrpSpPr>
            <p:grpSpPr bwMode="auto">
              <a:xfrm>
                <a:off x="1428" y="0"/>
                <a:ext cx="651" cy="530"/>
                <a:chOff x="1428" y="0"/>
                <a:chExt cx="651" cy="530"/>
              </a:xfrm>
            </p:grpSpPr>
            <p:sp>
              <p:nvSpPr>
                <p:cNvPr id="32818" name="Rectangle 16"/>
                <p:cNvSpPr>
                  <a:spLocks noChangeArrowheads="1"/>
                </p:cNvSpPr>
                <p:nvPr/>
              </p:nvSpPr>
              <p:spPr bwMode="auto">
                <a:xfrm>
                  <a:off x="1428" y="0"/>
                  <a:ext cx="651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2819" name="Group 17"/>
                <p:cNvGrpSpPr>
                  <a:grpSpLocks/>
                </p:cNvGrpSpPr>
                <p:nvPr/>
              </p:nvGrpSpPr>
              <p:grpSpPr bwMode="auto">
                <a:xfrm>
                  <a:off x="1428" y="0"/>
                  <a:ext cx="651" cy="506"/>
                  <a:chOff x="1428" y="0"/>
                  <a:chExt cx="651" cy="506"/>
                </a:xfrm>
              </p:grpSpPr>
              <p:sp>
                <p:nvSpPr>
                  <p:cNvPr id="32820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1434" y="6"/>
                    <a:ext cx="639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Objective Lens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2821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1428" y="0"/>
                    <a:ext cx="651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2777" name="Group 20"/>
              <p:cNvGrpSpPr>
                <a:grpSpLocks/>
              </p:cNvGrpSpPr>
              <p:nvPr/>
            </p:nvGrpSpPr>
            <p:grpSpPr bwMode="auto">
              <a:xfrm>
                <a:off x="2079" y="0"/>
                <a:ext cx="591" cy="530"/>
                <a:chOff x="2079" y="0"/>
                <a:chExt cx="591" cy="530"/>
              </a:xfrm>
            </p:grpSpPr>
            <p:sp>
              <p:nvSpPr>
                <p:cNvPr id="32814" name="Rectangle 21"/>
                <p:cNvSpPr>
                  <a:spLocks noChangeArrowheads="1"/>
                </p:cNvSpPr>
                <p:nvPr/>
              </p:nvSpPr>
              <p:spPr bwMode="auto">
                <a:xfrm>
                  <a:off x="2079" y="0"/>
                  <a:ext cx="591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2815" name="Group 22"/>
                <p:cNvGrpSpPr>
                  <a:grpSpLocks/>
                </p:cNvGrpSpPr>
                <p:nvPr/>
              </p:nvGrpSpPr>
              <p:grpSpPr bwMode="auto">
                <a:xfrm>
                  <a:off x="2079" y="0"/>
                  <a:ext cx="591" cy="506"/>
                  <a:chOff x="2079" y="0"/>
                  <a:chExt cx="591" cy="506"/>
                </a:xfrm>
              </p:grpSpPr>
              <p:sp>
                <p:nvSpPr>
                  <p:cNvPr id="32816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085" y="6"/>
                    <a:ext cx="579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Magnification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2817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2079" y="0"/>
                    <a:ext cx="591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2778" name="Group 25"/>
              <p:cNvGrpSpPr>
                <a:grpSpLocks/>
              </p:cNvGrpSpPr>
              <p:nvPr/>
            </p:nvGrpSpPr>
            <p:grpSpPr bwMode="auto">
              <a:xfrm>
                <a:off x="0" y="518"/>
                <a:ext cx="998" cy="391"/>
                <a:chOff x="0" y="518"/>
                <a:chExt cx="998" cy="391"/>
              </a:xfrm>
            </p:grpSpPr>
            <p:sp>
              <p:nvSpPr>
                <p:cNvPr id="32812" name="Rectangle 26"/>
                <p:cNvSpPr>
                  <a:spLocks noChangeArrowheads="1"/>
                </p:cNvSpPr>
                <p:nvPr/>
              </p:nvSpPr>
              <p:spPr bwMode="auto">
                <a:xfrm>
                  <a:off x="6" y="524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6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Scanning lens (red)</a:t>
                  </a:r>
                  <a:endParaRPr lang="en-US" sz="16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2813" name="Rectangle 27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79" name="Group 28"/>
              <p:cNvGrpSpPr>
                <a:grpSpLocks/>
              </p:cNvGrpSpPr>
              <p:nvPr/>
            </p:nvGrpSpPr>
            <p:grpSpPr bwMode="auto">
              <a:xfrm>
                <a:off x="998" y="518"/>
                <a:ext cx="430" cy="391"/>
                <a:chOff x="998" y="518"/>
                <a:chExt cx="430" cy="391"/>
              </a:xfrm>
            </p:grpSpPr>
            <p:sp>
              <p:nvSpPr>
                <p:cNvPr id="32810" name="Rectangle 29"/>
                <p:cNvSpPr>
                  <a:spLocks noChangeArrowheads="1"/>
                </p:cNvSpPr>
                <p:nvPr/>
              </p:nvSpPr>
              <p:spPr bwMode="auto">
                <a:xfrm>
                  <a:off x="1004" y="524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3600" b="1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 eaLnBrk="1" hangingPunct="1"/>
                  <a:r>
                    <a:rPr lang="en-US" sz="36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10X</a:t>
                  </a:r>
                </a:p>
                <a:p>
                  <a:pPr algn="ctr"/>
                  <a:endParaRPr lang="en-US" sz="3600" b="1">
                    <a:latin typeface="Times New Roman" pitchFamily="18" charset="0"/>
                  </a:endParaRPr>
                </a:p>
              </p:txBody>
            </p:sp>
            <p:sp>
              <p:nvSpPr>
                <p:cNvPr id="32811" name="Rectangle 30"/>
                <p:cNvSpPr>
                  <a:spLocks noChangeArrowheads="1"/>
                </p:cNvSpPr>
                <p:nvPr/>
              </p:nvSpPr>
              <p:spPr bwMode="auto">
                <a:xfrm>
                  <a:off x="998" y="518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0" name="Group 31"/>
              <p:cNvGrpSpPr>
                <a:grpSpLocks/>
              </p:cNvGrpSpPr>
              <p:nvPr/>
            </p:nvGrpSpPr>
            <p:grpSpPr bwMode="auto">
              <a:xfrm>
                <a:off x="1428" y="518"/>
                <a:ext cx="651" cy="391"/>
                <a:chOff x="1428" y="518"/>
                <a:chExt cx="651" cy="391"/>
              </a:xfrm>
            </p:grpSpPr>
            <p:sp>
              <p:nvSpPr>
                <p:cNvPr id="32808" name="Rectangle 32"/>
                <p:cNvSpPr>
                  <a:spLocks noChangeArrowheads="1"/>
                </p:cNvSpPr>
                <p:nvPr/>
              </p:nvSpPr>
              <p:spPr bwMode="auto">
                <a:xfrm>
                  <a:off x="1434" y="524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36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4X</a:t>
                  </a:r>
                </a:p>
              </p:txBody>
            </p:sp>
            <p:sp>
              <p:nvSpPr>
                <p:cNvPr id="32809" name="Rectangle 33"/>
                <p:cNvSpPr>
                  <a:spLocks noChangeArrowheads="1"/>
                </p:cNvSpPr>
                <p:nvPr/>
              </p:nvSpPr>
              <p:spPr bwMode="auto">
                <a:xfrm>
                  <a:off x="1428" y="518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1" name="Group 34"/>
              <p:cNvGrpSpPr>
                <a:grpSpLocks/>
              </p:cNvGrpSpPr>
              <p:nvPr/>
            </p:nvGrpSpPr>
            <p:grpSpPr bwMode="auto">
              <a:xfrm>
                <a:off x="2079" y="518"/>
                <a:ext cx="591" cy="391"/>
                <a:chOff x="2079" y="518"/>
                <a:chExt cx="591" cy="391"/>
              </a:xfrm>
            </p:grpSpPr>
            <p:sp>
              <p:nvSpPr>
                <p:cNvPr id="32806" name="Rectangle 35"/>
                <p:cNvSpPr>
                  <a:spLocks noChangeArrowheads="1"/>
                </p:cNvSpPr>
                <p:nvPr/>
              </p:nvSpPr>
              <p:spPr bwMode="auto">
                <a:xfrm>
                  <a:off x="2085" y="524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2807" name="Rectangle 36"/>
                <p:cNvSpPr>
                  <a:spLocks noChangeArrowheads="1"/>
                </p:cNvSpPr>
                <p:nvPr/>
              </p:nvSpPr>
              <p:spPr bwMode="auto">
                <a:xfrm>
                  <a:off x="2079" y="518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2" name="Group 37"/>
              <p:cNvGrpSpPr>
                <a:grpSpLocks/>
              </p:cNvGrpSpPr>
              <p:nvPr/>
            </p:nvGrpSpPr>
            <p:grpSpPr bwMode="auto">
              <a:xfrm>
                <a:off x="0" y="921"/>
                <a:ext cx="998" cy="391"/>
                <a:chOff x="0" y="921"/>
                <a:chExt cx="998" cy="391"/>
              </a:xfrm>
            </p:grpSpPr>
            <p:sp>
              <p:nvSpPr>
                <p:cNvPr id="32804" name="Rectangle 38"/>
                <p:cNvSpPr>
                  <a:spLocks noChangeArrowheads="1"/>
                </p:cNvSpPr>
                <p:nvPr/>
              </p:nvSpPr>
              <p:spPr bwMode="auto">
                <a:xfrm>
                  <a:off x="6" y="927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6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Low Power (yellow)</a:t>
                  </a:r>
                  <a:endParaRPr lang="en-US" sz="16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2805" name="Rectangle 39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3" name="Group 40"/>
              <p:cNvGrpSpPr>
                <a:grpSpLocks/>
              </p:cNvGrpSpPr>
              <p:nvPr/>
            </p:nvGrpSpPr>
            <p:grpSpPr bwMode="auto">
              <a:xfrm>
                <a:off x="998" y="921"/>
                <a:ext cx="430" cy="391"/>
                <a:chOff x="998" y="921"/>
                <a:chExt cx="430" cy="391"/>
              </a:xfrm>
            </p:grpSpPr>
            <p:sp>
              <p:nvSpPr>
                <p:cNvPr id="32802" name="Rectangle 41"/>
                <p:cNvSpPr>
                  <a:spLocks noChangeArrowheads="1"/>
                </p:cNvSpPr>
                <p:nvPr/>
              </p:nvSpPr>
              <p:spPr bwMode="auto">
                <a:xfrm>
                  <a:off x="1004" y="927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3600" b="1">
                      <a:latin typeface="Times New Roman" pitchFamily="18" charset="0"/>
                    </a:rPr>
                    <a:t>10X</a:t>
                  </a:r>
                </a:p>
              </p:txBody>
            </p:sp>
            <p:sp>
              <p:nvSpPr>
                <p:cNvPr id="32803" name="Rectangle 42"/>
                <p:cNvSpPr>
                  <a:spLocks noChangeArrowheads="1"/>
                </p:cNvSpPr>
                <p:nvPr/>
              </p:nvSpPr>
              <p:spPr bwMode="auto">
                <a:xfrm>
                  <a:off x="998" y="921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4" name="Group 43"/>
              <p:cNvGrpSpPr>
                <a:grpSpLocks/>
              </p:cNvGrpSpPr>
              <p:nvPr/>
            </p:nvGrpSpPr>
            <p:grpSpPr bwMode="auto">
              <a:xfrm>
                <a:off x="1428" y="921"/>
                <a:ext cx="651" cy="391"/>
                <a:chOff x="1428" y="921"/>
                <a:chExt cx="651" cy="391"/>
              </a:xfrm>
            </p:grpSpPr>
            <p:sp>
              <p:nvSpPr>
                <p:cNvPr id="32800" name="Rectangle 44"/>
                <p:cNvSpPr>
                  <a:spLocks noChangeArrowheads="1"/>
                </p:cNvSpPr>
                <p:nvPr/>
              </p:nvSpPr>
              <p:spPr bwMode="auto">
                <a:xfrm>
                  <a:off x="1434" y="927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36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10X</a:t>
                  </a:r>
                </a:p>
              </p:txBody>
            </p:sp>
            <p:sp>
              <p:nvSpPr>
                <p:cNvPr id="32801" name="Rectangle 45"/>
                <p:cNvSpPr>
                  <a:spLocks noChangeArrowheads="1"/>
                </p:cNvSpPr>
                <p:nvPr/>
              </p:nvSpPr>
              <p:spPr bwMode="auto">
                <a:xfrm>
                  <a:off x="1428" y="921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5" name="Group 46"/>
              <p:cNvGrpSpPr>
                <a:grpSpLocks/>
              </p:cNvGrpSpPr>
              <p:nvPr/>
            </p:nvGrpSpPr>
            <p:grpSpPr bwMode="auto">
              <a:xfrm>
                <a:off x="2079" y="921"/>
                <a:ext cx="591" cy="391"/>
                <a:chOff x="2079" y="921"/>
                <a:chExt cx="591" cy="391"/>
              </a:xfrm>
            </p:grpSpPr>
            <p:sp>
              <p:nvSpPr>
                <p:cNvPr id="32798" name="Rectangle 47"/>
                <p:cNvSpPr>
                  <a:spLocks noChangeArrowheads="1"/>
                </p:cNvSpPr>
                <p:nvPr/>
              </p:nvSpPr>
              <p:spPr bwMode="auto">
                <a:xfrm>
                  <a:off x="2085" y="927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2799" name="Rectangle 48"/>
                <p:cNvSpPr>
                  <a:spLocks noChangeArrowheads="1"/>
                </p:cNvSpPr>
                <p:nvPr/>
              </p:nvSpPr>
              <p:spPr bwMode="auto">
                <a:xfrm>
                  <a:off x="2079" y="921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6" name="Group 49"/>
              <p:cNvGrpSpPr>
                <a:grpSpLocks/>
              </p:cNvGrpSpPr>
              <p:nvPr/>
            </p:nvGrpSpPr>
            <p:grpSpPr bwMode="auto">
              <a:xfrm>
                <a:off x="0" y="1324"/>
                <a:ext cx="998" cy="391"/>
                <a:chOff x="0" y="1324"/>
                <a:chExt cx="998" cy="391"/>
              </a:xfrm>
            </p:grpSpPr>
            <p:sp>
              <p:nvSpPr>
                <p:cNvPr id="32796" name="Rectangle 50"/>
                <p:cNvSpPr>
                  <a:spLocks noChangeArrowheads="1"/>
                </p:cNvSpPr>
                <p:nvPr/>
              </p:nvSpPr>
              <p:spPr bwMode="auto">
                <a:xfrm>
                  <a:off x="6" y="1330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6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High Power  (blue) </a:t>
                  </a:r>
                  <a:endParaRPr lang="en-US" sz="16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2797" name="Rectangle 51"/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7" name="Group 52"/>
              <p:cNvGrpSpPr>
                <a:grpSpLocks/>
              </p:cNvGrpSpPr>
              <p:nvPr/>
            </p:nvGrpSpPr>
            <p:grpSpPr bwMode="auto">
              <a:xfrm>
                <a:off x="998" y="1324"/>
                <a:ext cx="430" cy="391"/>
                <a:chOff x="998" y="1324"/>
                <a:chExt cx="430" cy="391"/>
              </a:xfrm>
            </p:grpSpPr>
            <p:sp>
              <p:nvSpPr>
                <p:cNvPr id="32794" name="Rectangle 53"/>
                <p:cNvSpPr>
                  <a:spLocks noChangeArrowheads="1"/>
                </p:cNvSpPr>
                <p:nvPr/>
              </p:nvSpPr>
              <p:spPr bwMode="auto">
                <a:xfrm>
                  <a:off x="1004" y="1330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 </a:t>
                  </a:r>
                </a:p>
                <a:p>
                  <a:pPr algn="ctr" eaLnBrk="1" hangingPunct="1"/>
                  <a:r>
                    <a:rPr lang="en-US" sz="3600" b="1">
                      <a:latin typeface="Times New Roman" pitchFamily="18" charset="0"/>
                    </a:rPr>
                    <a:t>10X</a:t>
                  </a:r>
                  <a:endParaRPr lang="en-US" sz="120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2795" name="Rectangle 54"/>
                <p:cNvSpPr>
                  <a:spLocks noChangeArrowheads="1"/>
                </p:cNvSpPr>
                <p:nvPr/>
              </p:nvSpPr>
              <p:spPr bwMode="auto">
                <a:xfrm>
                  <a:off x="998" y="1324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8" name="Group 55"/>
              <p:cNvGrpSpPr>
                <a:grpSpLocks/>
              </p:cNvGrpSpPr>
              <p:nvPr/>
            </p:nvGrpSpPr>
            <p:grpSpPr bwMode="auto">
              <a:xfrm>
                <a:off x="1428" y="1324"/>
                <a:ext cx="651" cy="391"/>
                <a:chOff x="1428" y="1324"/>
                <a:chExt cx="651" cy="391"/>
              </a:xfrm>
            </p:grpSpPr>
            <p:sp>
              <p:nvSpPr>
                <p:cNvPr id="32792" name="Rectangle 56"/>
                <p:cNvSpPr>
                  <a:spLocks noChangeArrowheads="1"/>
                </p:cNvSpPr>
                <p:nvPr/>
              </p:nvSpPr>
              <p:spPr bwMode="auto">
                <a:xfrm>
                  <a:off x="1434" y="1330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 </a:t>
                  </a:r>
                  <a:r>
                    <a:rPr lang="en-US" sz="36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40X</a:t>
                  </a:r>
                  <a:endParaRPr lang="en-US" sz="120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2793" name="Rectangle 57"/>
                <p:cNvSpPr>
                  <a:spLocks noChangeArrowheads="1"/>
                </p:cNvSpPr>
                <p:nvPr/>
              </p:nvSpPr>
              <p:spPr bwMode="auto">
                <a:xfrm>
                  <a:off x="1428" y="1324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2789" name="Group 58"/>
              <p:cNvGrpSpPr>
                <a:grpSpLocks/>
              </p:cNvGrpSpPr>
              <p:nvPr/>
            </p:nvGrpSpPr>
            <p:grpSpPr bwMode="auto">
              <a:xfrm>
                <a:off x="2079" y="1324"/>
                <a:ext cx="591" cy="391"/>
                <a:chOff x="2079" y="1324"/>
                <a:chExt cx="591" cy="391"/>
              </a:xfrm>
            </p:grpSpPr>
            <p:sp>
              <p:nvSpPr>
                <p:cNvPr id="32790" name="Rectangle 59"/>
                <p:cNvSpPr>
                  <a:spLocks noChangeArrowheads="1"/>
                </p:cNvSpPr>
                <p:nvPr/>
              </p:nvSpPr>
              <p:spPr bwMode="auto">
                <a:xfrm>
                  <a:off x="2085" y="1330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2791" name="Rectangle 60"/>
                <p:cNvSpPr>
                  <a:spLocks noChangeArrowheads="1"/>
                </p:cNvSpPr>
                <p:nvPr/>
              </p:nvSpPr>
              <p:spPr bwMode="auto">
                <a:xfrm>
                  <a:off x="2079" y="1324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32773" name="Rectangle 61"/>
            <p:cNvSpPr>
              <a:spLocks noChangeArrowheads="1"/>
            </p:cNvSpPr>
            <p:nvPr/>
          </p:nvSpPr>
          <p:spPr bwMode="auto">
            <a:xfrm>
              <a:off x="-3" y="-3"/>
              <a:ext cx="2676" cy="1721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pPr eaLnBrk="1" hangingPunct="1"/>
            <a:r>
              <a:rPr lang="en-US" sz="4000" smtClean="0"/>
              <a:t>It is estimated that the human race grows daily by about 214,000 people.</a:t>
            </a:r>
          </a:p>
          <a:p>
            <a:pPr eaLnBrk="1" hangingPunct="1">
              <a:buFont typeface="Wingdings" pitchFamily="2" charset="2"/>
              <a:buNone/>
            </a:pPr>
            <a:endParaRPr lang="en-US" sz="4000" smtClean="0"/>
          </a:p>
          <a:p>
            <a:pPr eaLnBrk="1" hangingPunct="1"/>
            <a:r>
              <a:rPr lang="en-US" sz="4000" smtClean="0"/>
              <a:t>It takes only 15 watts of electricity going through a human body to stop the heart.  Common lightbulbs run on about 25 to 75 watts of electricity.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6868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Magnification of a Compound Microscope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6600CC"/>
                </a:solidFill>
                <a:latin typeface="Times New Roman" pitchFamily="18" charset="0"/>
              </a:rPr>
              <a:t>You then </a:t>
            </a:r>
            <a:r>
              <a:rPr lang="en-US" sz="2800" b="1">
                <a:solidFill>
                  <a:srgbClr val="6600CC"/>
                </a:solidFill>
                <a:latin typeface="Times New Roman" pitchFamily="18" charset="0"/>
              </a:rPr>
              <a:t>multiply</a:t>
            </a:r>
            <a:r>
              <a:rPr lang="en-US" sz="2400">
                <a:solidFill>
                  <a:srgbClr val="6600CC"/>
                </a:solidFill>
                <a:latin typeface="Times New Roman" pitchFamily="18" charset="0"/>
              </a:rPr>
              <a:t> the eyepiece with the objective lens to determine the total magnification</a:t>
            </a:r>
          </a:p>
        </p:txBody>
      </p:sp>
      <p:grpSp>
        <p:nvGrpSpPr>
          <p:cNvPr id="33795" name="Group 3"/>
          <p:cNvGrpSpPr>
            <a:grpSpLocks/>
          </p:cNvGrpSpPr>
          <p:nvPr/>
        </p:nvGrpSpPr>
        <p:grpSpPr bwMode="auto">
          <a:xfrm>
            <a:off x="457200" y="2590800"/>
            <a:ext cx="7696200" cy="4027488"/>
            <a:chOff x="-3" y="-3"/>
            <a:chExt cx="2676" cy="1721"/>
          </a:xfrm>
        </p:grpSpPr>
        <p:grpSp>
          <p:nvGrpSpPr>
            <p:cNvPr id="33797" name="Group 4"/>
            <p:cNvGrpSpPr>
              <a:grpSpLocks/>
            </p:cNvGrpSpPr>
            <p:nvPr/>
          </p:nvGrpSpPr>
          <p:grpSpPr bwMode="auto">
            <a:xfrm>
              <a:off x="0" y="0"/>
              <a:ext cx="2670" cy="1715"/>
              <a:chOff x="0" y="0"/>
              <a:chExt cx="2670" cy="1715"/>
            </a:xfrm>
          </p:grpSpPr>
          <p:grpSp>
            <p:nvGrpSpPr>
              <p:cNvPr id="33799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998" cy="530"/>
                <a:chOff x="0" y="0"/>
                <a:chExt cx="998" cy="530"/>
              </a:xfrm>
            </p:grpSpPr>
            <p:sp>
              <p:nvSpPr>
                <p:cNvPr id="33851" name="Rectangle 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998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3852" name="Group 7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998" cy="506"/>
                  <a:chOff x="0" y="0"/>
                  <a:chExt cx="998" cy="506"/>
                </a:xfrm>
              </p:grpSpPr>
              <p:sp>
                <p:nvSpPr>
                  <p:cNvPr id="33853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6" y="6"/>
                    <a:ext cx="986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eaLnBrk="1" hangingPunct="1"/>
                    <a:r>
                      <a:rPr lang="en-US" sz="120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a:t> </a:t>
                    </a:r>
                  </a:p>
                  <a:p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3854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998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3800" name="Group 10"/>
              <p:cNvGrpSpPr>
                <a:grpSpLocks/>
              </p:cNvGrpSpPr>
              <p:nvPr/>
            </p:nvGrpSpPr>
            <p:grpSpPr bwMode="auto">
              <a:xfrm>
                <a:off x="998" y="0"/>
                <a:ext cx="430" cy="530"/>
                <a:chOff x="998" y="0"/>
                <a:chExt cx="430" cy="530"/>
              </a:xfrm>
            </p:grpSpPr>
            <p:sp>
              <p:nvSpPr>
                <p:cNvPr id="33847" name="Rectangle 11"/>
                <p:cNvSpPr>
                  <a:spLocks noChangeArrowheads="1"/>
                </p:cNvSpPr>
                <p:nvPr/>
              </p:nvSpPr>
              <p:spPr bwMode="auto">
                <a:xfrm>
                  <a:off x="998" y="0"/>
                  <a:ext cx="430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3848" name="Group 12"/>
                <p:cNvGrpSpPr>
                  <a:grpSpLocks/>
                </p:cNvGrpSpPr>
                <p:nvPr/>
              </p:nvGrpSpPr>
              <p:grpSpPr bwMode="auto">
                <a:xfrm>
                  <a:off x="998" y="0"/>
                  <a:ext cx="430" cy="506"/>
                  <a:chOff x="998" y="0"/>
                  <a:chExt cx="430" cy="506"/>
                </a:xfrm>
              </p:grpSpPr>
              <p:sp>
                <p:nvSpPr>
                  <p:cNvPr id="33849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1004" y="6"/>
                    <a:ext cx="418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Eyepiece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3850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998" y="0"/>
                    <a:ext cx="430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3801" name="Group 15"/>
              <p:cNvGrpSpPr>
                <a:grpSpLocks/>
              </p:cNvGrpSpPr>
              <p:nvPr/>
            </p:nvGrpSpPr>
            <p:grpSpPr bwMode="auto">
              <a:xfrm>
                <a:off x="1428" y="0"/>
                <a:ext cx="651" cy="530"/>
                <a:chOff x="1428" y="0"/>
                <a:chExt cx="651" cy="530"/>
              </a:xfrm>
            </p:grpSpPr>
            <p:sp>
              <p:nvSpPr>
                <p:cNvPr id="33843" name="Rectangle 16"/>
                <p:cNvSpPr>
                  <a:spLocks noChangeArrowheads="1"/>
                </p:cNvSpPr>
                <p:nvPr/>
              </p:nvSpPr>
              <p:spPr bwMode="auto">
                <a:xfrm>
                  <a:off x="1428" y="0"/>
                  <a:ext cx="651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3844" name="Group 17"/>
                <p:cNvGrpSpPr>
                  <a:grpSpLocks/>
                </p:cNvGrpSpPr>
                <p:nvPr/>
              </p:nvGrpSpPr>
              <p:grpSpPr bwMode="auto">
                <a:xfrm>
                  <a:off x="1428" y="0"/>
                  <a:ext cx="651" cy="506"/>
                  <a:chOff x="1428" y="0"/>
                  <a:chExt cx="651" cy="506"/>
                </a:xfrm>
              </p:grpSpPr>
              <p:sp>
                <p:nvSpPr>
                  <p:cNvPr id="33845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1434" y="6"/>
                    <a:ext cx="639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Objective Lens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3846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1428" y="0"/>
                    <a:ext cx="651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3802" name="Group 20"/>
              <p:cNvGrpSpPr>
                <a:grpSpLocks/>
              </p:cNvGrpSpPr>
              <p:nvPr/>
            </p:nvGrpSpPr>
            <p:grpSpPr bwMode="auto">
              <a:xfrm>
                <a:off x="2079" y="0"/>
                <a:ext cx="591" cy="530"/>
                <a:chOff x="2079" y="0"/>
                <a:chExt cx="591" cy="530"/>
              </a:xfrm>
            </p:grpSpPr>
            <p:sp>
              <p:nvSpPr>
                <p:cNvPr id="33839" name="Rectangle 21"/>
                <p:cNvSpPr>
                  <a:spLocks noChangeArrowheads="1"/>
                </p:cNvSpPr>
                <p:nvPr/>
              </p:nvSpPr>
              <p:spPr bwMode="auto">
                <a:xfrm>
                  <a:off x="2079" y="0"/>
                  <a:ext cx="591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3840" name="Group 22"/>
                <p:cNvGrpSpPr>
                  <a:grpSpLocks/>
                </p:cNvGrpSpPr>
                <p:nvPr/>
              </p:nvGrpSpPr>
              <p:grpSpPr bwMode="auto">
                <a:xfrm>
                  <a:off x="2079" y="0"/>
                  <a:ext cx="591" cy="506"/>
                  <a:chOff x="2079" y="0"/>
                  <a:chExt cx="591" cy="506"/>
                </a:xfrm>
              </p:grpSpPr>
              <p:sp>
                <p:nvSpPr>
                  <p:cNvPr id="33841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085" y="6"/>
                    <a:ext cx="579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Magnification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3842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2079" y="0"/>
                    <a:ext cx="591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3803" name="Group 25"/>
              <p:cNvGrpSpPr>
                <a:grpSpLocks/>
              </p:cNvGrpSpPr>
              <p:nvPr/>
            </p:nvGrpSpPr>
            <p:grpSpPr bwMode="auto">
              <a:xfrm>
                <a:off x="0" y="518"/>
                <a:ext cx="998" cy="391"/>
                <a:chOff x="0" y="518"/>
                <a:chExt cx="998" cy="391"/>
              </a:xfrm>
            </p:grpSpPr>
            <p:sp>
              <p:nvSpPr>
                <p:cNvPr id="33837" name="Rectangle 26"/>
                <p:cNvSpPr>
                  <a:spLocks noChangeArrowheads="1"/>
                </p:cNvSpPr>
                <p:nvPr/>
              </p:nvSpPr>
              <p:spPr bwMode="auto">
                <a:xfrm>
                  <a:off x="6" y="524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6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Scanning lens (red)</a:t>
                  </a:r>
                  <a:endParaRPr lang="en-US" sz="16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3838" name="Rectangle 27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04" name="Group 28"/>
              <p:cNvGrpSpPr>
                <a:grpSpLocks/>
              </p:cNvGrpSpPr>
              <p:nvPr/>
            </p:nvGrpSpPr>
            <p:grpSpPr bwMode="auto">
              <a:xfrm>
                <a:off x="998" y="518"/>
                <a:ext cx="430" cy="391"/>
                <a:chOff x="998" y="518"/>
                <a:chExt cx="430" cy="391"/>
              </a:xfrm>
            </p:grpSpPr>
            <p:sp>
              <p:nvSpPr>
                <p:cNvPr id="33835" name="Rectangle 29"/>
                <p:cNvSpPr>
                  <a:spLocks noChangeArrowheads="1"/>
                </p:cNvSpPr>
                <p:nvPr/>
              </p:nvSpPr>
              <p:spPr bwMode="auto">
                <a:xfrm>
                  <a:off x="1004" y="524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3600" b="1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 eaLnBrk="1" hangingPunct="1"/>
                  <a:r>
                    <a:rPr lang="en-US" sz="36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10X</a:t>
                  </a:r>
                </a:p>
                <a:p>
                  <a:pPr algn="ctr"/>
                  <a:endParaRPr lang="en-US" sz="3600" b="1">
                    <a:latin typeface="Times New Roman" pitchFamily="18" charset="0"/>
                  </a:endParaRPr>
                </a:p>
              </p:txBody>
            </p:sp>
            <p:sp>
              <p:nvSpPr>
                <p:cNvPr id="33836" name="Rectangle 30"/>
                <p:cNvSpPr>
                  <a:spLocks noChangeArrowheads="1"/>
                </p:cNvSpPr>
                <p:nvPr/>
              </p:nvSpPr>
              <p:spPr bwMode="auto">
                <a:xfrm>
                  <a:off x="998" y="518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05" name="Group 31"/>
              <p:cNvGrpSpPr>
                <a:grpSpLocks/>
              </p:cNvGrpSpPr>
              <p:nvPr/>
            </p:nvGrpSpPr>
            <p:grpSpPr bwMode="auto">
              <a:xfrm>
                <a:off x="1428" y="518"/>
                <a:ext cx="651" cy="391"/>
                <a:chOff x="1428" y="518"/>
                <a:chExt cx="651" cy="391"/>
              </a:xfrm>
            </p:grpSpPr>
            <p:sp>
              <p:nvSpPr>
                <p:cNvPr id="33833" name="Rectangle 32"/>
                <p:cNvSpPr>
                  <a:spLocks noChangeArrowheads="1"/>
                </p:cNvSpPr>
                <p:nvPr/>
              </p:nvSpPr>
              <p:spPr bwMode="auto">
                <a:xfrm>
                  <a:off x="1434" y="524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36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4X</a:t>
                  </a:r>
                </a:p>
              </p:txBody>
            </p:sp>
            <p:sp>
              <p:nvSpPr>
                <p:cNvPr id="33834" name="Rectangle 33"/>
                <p:cNvSpPr>
                  <a:spLocks noChangeArrowheads="1"/>
                </p:cNvSpPr>
                <p:nvPr/>
              </p:nvSpPr>
              <p:spPr bwMode="auto">
                <a:xfrm>
                  <a:off x="1428" y="518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06" name="Group 34"/>
              <p:cNvGrpSpPr>
                <a:grpSpLocks/>
              </p:cNvGrpSpPr>
              <p:nvPr/>
            </p:nvGrpSpPr>
            <p:grpSpPr bwMode="auto">
              <a:xfrm>
                <a:off x="2079" y="518"/>
                <a:ext cx="591" cy="391"/>
                <a:chOff x="2079" y="518"/>
                <a:chExt cx="591" cy="391"/>
              </a:xfrm>
            </p:grpSpPr>
            <p:sp>
              <p:nvSpPr>
                <p:cNvPr id="33831" name="Rectangle 35"/>
                <p:cNvSpPr>
                  <a:spLocks noChangeArrowheads="1"/>
                </p:cNvSpPr>
                <p:nvPr/>
              </p:nvSpPr>
              <p:spPr bwMode="auto">
                <a:xfrm>
                  <a:off x="2085" y="524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3832" name="Rectangle 36"/>
                <p:cNvSpPr>
                  <a:spLocks noChangeArrowheads="1"/>
                </p:cNvSpPr>
                <p:nvPr/>
              </p:nvSpPr>
              <p:spPr bwMode="auto">
                <a:xfrm>
                  <a:off x="2079" y="518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07" name="Group 37"/>
              <p:cNvGrpSpPr>
                <a:grpSpLocks/>
              </p:cNvGrpSpPr>
              <p:nvPr/>
            </p:nvGrpSpPr>
            <p:grpSpPr bwMode="auto">
              <a:xfrm>
                <a:off x="0" y="921"/>
                <a:ext cx="998" cy="391"/>
                <a:chOff x="0" y="921"/>
                <a:chExt cx="998" cy="391"/>
              </a:xfrm>
            </p:grpSpPr>
            <p:sp>
              <p:nvSpPr>
                <p:cNvPr id="33829" name="Rectangle 38"/>
                <p:cNvSpPr>
                  <a:spLocks noChangeArrowheads="1"/>
                </p:cNvSpPr>
                <p:nvPr/>
              </p:nvSpPr>
              <p:spPr bwMode="auto">
                <a:xfrm>
                  <a:off x="6" y="927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6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Low Power (yellow)</a:t>
                  </a:r>
                  <a:endParaRPr lang="en-US" sz="16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3830" name="Rectangle 39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08" name="Group 40"/>
              <p:cNvGrpSpPr>
                <a:grpSpLocks/>
              </p:cNvGrpSpPr>
              <p:nvPr/>
            </p:nvGrpSpPr>
            <p:grpSpPr bwMode="auto">
              <a:xfrm>
                <a:off x="998" y="921"/>
                <a:ext cx="430" cy="391"/>
                <a:chOff x="998" y="921"/>
                <a:chExt cx="430" cy="391"/>
              </a:xfrm>
            </p:grpSpPr>
            <p:sp>
              <p:nvSpPr>
                <p:cNvPr id="33827" name="Rectangle 41"/>
                <p:cNvSpPr>
                  <a:spLocks noChangeArrowheads="1"/>
                </p:cNvSpPr>
                <p:nvPr/>
              </p:nvSpPr>
              <p:spPr bwMode="auto">
                <a:xfrm>
                  <a:off x="1004" y="927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3600" b="1">
                      <a:latin typeface="Times New Roman" pitchFamily="18" charset="0"/>
                    </a:rPr>
                    <a:t>10X</a:t>
                  </a:r>
                </a:p>
              </p:txBody>
            </p:sp>
            <p:sp>
              <p:nvSpPr>
                <p:cNvPr id="33828" name="Rectangle 42"/>
                <p:cNvSpPr>
                  <a:spLocks noChangeArrowheads="1"/>
                </p:cNvSpPr>
                <p:nvPr/>
              </p:nvSpPr>
              <p:spPr bwMode="auto">
                <a:xfrm>
                  <a:off x="998" y="921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09" name="Group 43"/>
              <p:cNvGrpSpPr>
                <a:grpSpLocks/>
              </p:cNvGrpSpPr>
              <p:nvPr/>
            </p:nvGrpSpPr>
            <p:grpSpPr bwMode="auto">
              <a:xfrm>
                <a:off x="1428" y="921"/>
                <a:ext cx="651" cy="391"/>
                <a:chOff x="1428" y="921"/>
                <a:chExt cx="651" cy="391"/>
              </a:xfrm>
            </p:grpSpPr>
            <p:sp>
              <p:nvSpPr>
                <p:cNvPr id="33825" name="Rectangle 44"/>
                <p:cNvSpPr>
                  <a:spLocks noChangeArrowheads="1"/>
                </p:cNvSpPr>
                <p:nvPr/>
              </p:nvSpPr>
              <p:spPr bwMode="auto">
                <a:xfrm>
                  <a:off x="1434" y="927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36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10X</a:t>
                  </a:r>
                </a:p>
              </p:txBody>
            </p:sp>
            <p:sp>
              <p:nvSpPr>
                <p:cNvPr id="33826" name="Rectangle 45"/>
                <p:cNvSpPr>
                  <a:spLocks noChangeArrowheads="1"/>
                </p:cNvSpPr>
                <p:nvPr/>
              </p:nvSpPr>
              <p:spPr bwMode="auto">
                <a:xfrm>
                  <a:off x="1428" y="921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10" name="Group 46"/>
              <p:cNvGrpSpPr>
                <a:grpSpLocks/>
              </p:cNvGrpSpPr>
              <p:nvPr/>
            </p:nvGrpSpPr>
            <p:grpSpPr bwMode="auto">
              <a:xfrm>
                <a:off x="2079" y="921"/>
                <a:ext cx="591" cy="391"/>
                <a:chOff x="2079" y="921"/>
                <a:chExt cx="591" cy="391"/>
              </a:xfrm>
            </p:grpSpPr>
            <p:sp>
              <p:nvSpPr>
                <p:cNvPr id="33823" name="Rectangle 47"/>
                <p:cNvSpPr>
                  <a:spLocks noChangeArrowheads="1"/>
                </p:cNvSpPr>
                <p:nvPr/>
              </p:nvSpPr>
              <p:spPr bwMode="auto">
                <a:xfrm>
                  <a:off x="2085" y="927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3600" b="1">
                      <a:solidFill>
                        <a:srgbClr val="CC0000"/>
                      </a:solidFill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100X</a:t>
                  </a:r>
                </a:p>
              </p:txBody>
            </p:sp>
            <p:sp>
              <p:nvSpPr>
                <p:cNvPr id="33824" name="Rectangle 48"/>
                <p:cNvSpPr>
                  <a:spLocks noChangeArrowheads="1"/>
                </p:cNvSpPr>
                <p:nvPr/>
              </p:nvSpPr>
              <p:spPr bwMode="auto">
                <a:xfrm>
                  <a:off x="2079" y="921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11" name="Group 49"/>
              <p:cNvGrpSpPr>
                <a:grpSpLocks/>
              </p:cNvGrpSpPr>
              <p:nvPr/>
            </p:nvGrpSpPr>
            <p:grpSpPr bwMode="auto">
              <a:xfrm>
                <a:off x="0" y="1324"/>
                <a:ext cx="998" cy="391"/>
                <a:chOff x="0" y="1324"/>
                <a:chExt cx="998" cy="391"/>
              </a:xfrm>
            </p:grpSpPr>
            <p:sp>
              <p:nvSpPr>
                <p:cNvPr id="33821" name="Rectangle 50"/>
                <p:cNvSpPr>
                  <a:spLocks noChangeArrowheads="1"/>
                </p:cNvSpPr>
                <p:nvPr/>
              </p:nvSpPr>
              <p:spPr bwMode="auto">
                <a:xfrm>
                  <a:off x="6" y="1330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6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High Power  (blue) </a:t>
                  </a:r>
                  <a:endParaRPr lang="en-US" sz="16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3822" name="Rectangle 51"/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12" name="Group 52"/>
              <p:cNvGrpSpPr>
                <a:grpSpLocks/>
              </p:cNvGrpSpPr>
              <p:nvPr/>
            </p:nvGrpSpPr>
            <p:grpSpPr bwMode="auto">
              <a:xfrm>
                <a:off x="998" y="1324"/>
                <a:ext cx="430" cy="391"/>
                <a:chOff x="998" y="1324"/>
                <a:chExt cx="430" cy="391"/>
              </a:xfrm>
            </p:grpSpPr>
            <p:sp>
              <p:nvSpPr>
                <p:cNvPr id="33819" name="Rectangle 53"/>
                <p:cNvSpPr>
                  <a:spLocks noChangeArrowheads="1"/>
                </p:cNvSpPr>
                <p:nvPr/>
              </p:nvSpPr>
              <p:spPr bwMode="auto">
                <a:xfrm>
                  <a:off x="1004" y="1330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 </a:t>
                  </a:r>
                </a:p>
                <a:p>
                  <a:pPr algn="ctr" eaLnBrk="1" hangingPunct="1"/>
                  <a:r>
                    <a:rPr lang="en-US" sz="3600" b="1">
                      <a:latin typeface="Times New Roman" pitchFamily="18" charset="0"/>
                    </a:rPr>
                    <a:t>10X</a:t>
                  </a:r>
                  <a:endParaRPr lang="en-US" sz="120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3820" name="Rectangle 54"/>
                <p:cNvSpPr>
                  <a:spLocks noChangeArrowheads="1"/>
                </p:cNvSpPr>
                <p:nvPr/>
              </p:nvSpPr>
              <p:spPr bwMode="auto">
                <a:xfrm>
                  <a:off x="998" y="1324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13" name="Group 55"/>
              <p:cNvGrpSpPr>
                <a:grpSpLocks/>
              </p:cNvGrpSpPr>
              <p:nvPr/>
            </p:nvGrpSpPr>
            <p:grpSpPr bwMode="auto">
              <a:xfrm>
                <a:off x="1428" y="1324"/>
                <a:ext cx="651" cy="391"/>
                <a:chOff x="1428" y="1324"/>
                <a:chExt cx="651" cy="391"/>
              </a:xfrm>
            </p:grpSpPr>
            <p:sp>
              <p:nvSpPr>
                <p:cNvPr id="33817" name="Rectangle 56"/>
                <p:cNvSpPr>
                  <a:spLocks noChangeArrowheads="1"/>
                </p:cNvSpPr>
                <p:nvPr/>
              </p:nvSpPr>
              <p:spPr bwMode="auto">
                <a:xfrm>
                  <a:off x="1434" y="1330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 </a:t>
                  </a:r>
                </a:p>
                <a:p>
                  <a:pPr algn="ctr" eaLnBrk="1" hangingPunct="1"/>
                  <a:r>
                    <a:rPr lang="en-US" sz="36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40X</a:t>
                  </a:r>
                  <a:endParaRPr lang="en-US" sz="120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3818" name="Rectangle 57"/>
                <p:cNvSpPr>
                  <a:spLocks noChangeArrowheads="1"/>
                </p:cNvSpPr>
                <p:nvPr/>
              </p:nvSpPr>
              <p:spPr bwMode="auto">
                <a:xfrm>
                  <a:off x="1428" y="1324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3814" name="Group 58"/>
              <p:cNvGrpSpPr>
                <a:grpSpLocks/>
              </p:cNvGrpSpPr>
              <p:nvPr/>
            </p:nvGrpSpPr>
            <p:grpSpPr bwMode="auto">
              <a:xfrm>
                <a:off x="2079" y="1324"/>
                <a:ext cx="591" cy="391"/>
                <a:chOff x="2079" y="1324"/>
                <a:chExt cx="591" cy="391"/>
              </a:xfrm>
            </p:grpSpPr>
            <p:sp>
              <p:nvSpPr>
                <p:cNvPr id="33815" name="Rectangle 59"/>
                <p:cNvSpPr>
                  <a:spLocks noChangeArrowheads="1"/>
                </p:cNvSpPr>
                <p:nvPr/>
              </p:nvSpPr>
              <p:spPr bwMode="auto">
                <a:xfrm>
                  <a:off x="2085" y="1330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3600" b="1">
                      <a:solidFill>
                        <a:srgbClr val="CC0000"/>
                      </a:solidFill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400X</a:t>
                  </a:r>
                </a:p>
              </p:txBody>
            </p:sp>
            <p:sp>
              <p:nvSpPr>
                <p:cNvPr id="33816" name="Rectangle 60"/>
                <p:cNvSpPr>
                  <a:spLocks noChangeArrowheads="1"/>
                </p:cNvSpPr>
                <p:nvPr/>
              </p:nvSpPr>
              <p:spPr bwMode="auto">
                <a:xfrm>
                  <a:off x="2079" y="1324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33798" name="Rectangle 61"/>
            <p:cNvSpPr>
              <a:spLocks noChangeArrowheads="1"/>
            </p:cNvSpPr>
            <p:nvPr/>
          </p:nvSpPr>
          <p:spPr bwMode="auto">
            <a:xfrm>
              <a:off x="-3" y="-3"/>
              <a:ext cx="2676" cy="1721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3796" name="Rectangle 62"/>
          <p:cNvSpPr>
            <a:spLocks noChangeArrowheads="1"/>
          </p:cNvSpPr>
          <p:nvPr/>
        </p:nvSpPr>
        <p:spPr bwMode="auto">
          <a:xfrm>
            <a:off x="6781800" y="3962400"/>
            <a:ext cx="971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CC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40X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Other Laboratory Techniques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828800"/>
            <a:ext cx="3810000" cy="1981200"/>
          </a:xfrm>
        </p:spPr>
        <p:txBody>
          <a:bodyPr/>
          <a:lstStyle/>
          <a:p>
            <a:pPr eaLnBrk="1" hangingPunct="1"/>
            <a:r>
              <a:rPr lang="en-US" sz="2800" smtClean="0"/>
              <a:t>Staining</a:t>
            </a:r>
          </a:p>
          <a:p>
            <a:pPr lvl="1" eaLnBrk="1" hangingPunct="1"/>
            <a:r>
              <a:rPr lang="en-US" sz="2400" smtClean="0"/>
              <a:t>Dyes are added to slides to bring out detail and stain certain features.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5562600" y="1752600"/>
            <a:ext cx="3810000" cy="1981200"/>
          </a:xfrm>
        </p:spPr>
        <p:txBody>
          <a:bodyPr/>
          <a:lstStyle/>
          <a:p>
            <a:pPr eaLnBrk="1" hangingPunct="1"/>
            <a:r>
              <a:rPr lang="en-US" sz="2400" b="1" smtClean="0"/>
              <a:t>Centrifugation</a:t>
            </a:r>
          </a:p>
          <a:p>
            <a:pPr lvl="1" eaLnBrk="1" hangingPunct="1"/>
            <a:r>
              <a:rPr lang="en-US" sz="2000" smtClean="0"/>
              <a:t>A device that can spin tubes up to 20,000X/min.  This is used to separate samples (I.e. parts of cells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sz="quarter" idx="3"/>
          </p:nvPr>
        </p:nvSpPr>
        <p:spPr>
          <a:xfrm>
            <a:off x="2819400" y="4419600"/>
            <a:ext cx="3810000" cy="1981200"/>
          </a:xfrm>
        </p:spPr>
        <p:txBody>
          <a:bodyPr/>
          <a:lstStyle/>
          <a:p>
            <a:pPr eaLnBrk="1" hangingPunct="1"/>
            <a:r>
              <a:rPr lang="en-US" sz="2400" smtClean="0"/>
              <a:t>Cell Culture</a:t>
            </a:r>
          </a:p>
          <a:p>
            <a:pPr lvl="1" eaLnBrk="1" hangingPunct="1"/>
            <a:r>
              <a:rPr lang="en-US" sz="2000" smtClean="0"/>
              <a:t>Cells of a particular kind are grown on plates with all their required nutrients.</a:t>
            </a:r>
          </a:p>
        </p:txBody>
      </p:sp>
      <p:pic>
        <p:nvPicPr>
          <p:cNvPr id="34822" name="Picture 6" descr="centrifu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429000"/>
            <a:ext cx="18669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7" descr="art-m548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257800"/>
            <a:ext cx="2795588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8" descr="l3-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447800"/>
            <a:ext cx="24003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1000"/>
            <a:ext cx="9066213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Limits of Resolution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685800" y="609600"/>
            <a:ext cx="8077200" cy="564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As we focus the microscope to higher powers we see more and more detail, until a certain point.  Then objects become blurry and detail is lost.  Think of blowing up a picture too big.</a:t>
            </a:r>
          </a:p>
          <a:p>
            <a:pPr algn="ctr"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hlinkClick r:id="rId2"/>
              </a:rPr>
              <a:t> </a:t>
            </a: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>
                <a:latin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sz="280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Resolution is out ability to distinguish two points as separate.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Electron Microscopes have a much higher limit of resolution. </a:t>
            </a:r>
          </a:p>
        </p:txBody>
      </p:sp>
      <p:pic>
        <p:nvPicPr>
          <p:cNvPr id="35844" name="Picture 4" descr="bd10301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724400"/>
            <a:ext cx="1381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5" descr="bd10301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724400"/>
            <a:ext cx="1381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11" descr="P109000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86000"/>
            <a:ext cx="2011363" cy="204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12" descr="&amp;b=Microsoft%20Internet%20Explorer%2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988" y="2760663"/>
            <a:ext cx="11112" cy="1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13" descr="setstat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388" y="2760663"/>
            <a:ext cx="11112" cy="1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9" name="Picture 14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588" y="2760663"/>
            <a:ext cx="11112" cy="1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0" name="Text Box 15"/>
          <p:cNvSpPr txBox="1">
            <a:spLocks noChangeArrowheads="1"/>
          </p:cNvSpPr>
          <p:nvPr/>
        </p:nvSpPr>
        <p:spPr bwMode="auto">
          <a:xfrm>
            <a:off x="5410200" y="3124200"/>
            <a:ext cx="2057400" cy="83502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hlinkClick r:id="rId7" action="ppaction://hlinksldjump"/>
              </a:rPr>
              <a:t>Click here to zoom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7" descr="P1090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336213" cy="1051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8" descr="&amp;b=Microsoft%20Internet%20Explorer%2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988" y="2760663"/>
            <a:ext cx="11112" cy="1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9" descr="setsta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388" y="2760663"/>
            <a:ext cx="11112" cy="1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1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588" y="2760663"/>
            <a:ext cx="11112" cy="1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11" descr="bd21470_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508750"/>
            <a:ext cx="5562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0"/>
            <a:ext cx="9066213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The Electron Microscope</a:t>
            </a:r>
            <a:br>
              <a:rPr lang="en-US" smtClean="0"/>
            </a:br>
            <a:r>
              <a:rPr lang="en-US" sz="2800" smtClean="0">
                <a:solidFill>
                  <a:srgbClr val="6600CC"/>
                </a:solidFill>
              </a:rPr>
              <a:t>Allows us to see very high resolution images</a:t>
            </a:r>
          </a:p>
        </p:txBody>
      </p:sp>
      <p:pic>
        <p:nvPicPr>
          <p:cNvPr id="37891" name="Picture 3" descr="antwpsyl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24200"/>
            <a:ext cx="2286000" cy="272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6172200"/>
            <a:ext cx="2582863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PREDATORY ANT WITH PEAR PSYLLA IN ITS MOUTH</a:t>
            </a:r>
          </a:p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276600" y="4343400"/>
            <a:ext cx="2506663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r>
              <a:rPr lang="en-US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  </a:t>
            </a:r>
            <a:br>
              <a:rPr lang="en-US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SCALES AND SETAE ON LEPIDOPTERA </a:t>
            </a:r>
          </a:p>
          <a:p>
            <a:pPr algn="ctr"/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4" name="Picture 6" descr="buttsc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124200"/>
            <a:ext cx="2286000" cy="264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7" descr="tetran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048000"/>
            <a:ext cx="22860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6705600" y="59436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Dust mite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0"/>
            <a:ext cx="9066213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The Electron Microscope</a:t>
            </a:r>
            <a:br>
              <a:rPr lang="en-US" smtClean="0"/>
            </a:br>
            <a:r>
              <a:rPr lang="en-US" sz="2800" smtClean="0">
                <a:solidFill>
                  <a:srgbClr val="6600CC"/>
                </a:solidFill>
              </a:rPr>
              <a:t>How does it work?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838200" y="2438400"/>
            <a:ext cx="76200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They use giant electromagnets to sent a stream of electrons over the specimen.  This image is then read by a computer.</a:t>
            </a:r>
          </a:p>
        </p:txBody>
      </p:sp>
      <p:pic>
        <p:nvPicPr>
          <p:cNvPr id="38916" name="Picture 4" descr="mcc6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191000"/>
            <a:ext cx="3294063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3622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Light verses Electron Microscopes</a:t>
            </a:r>
          </a:p>
        </p:txBody>
      </p:sp>
      <p:graphicFrame>
        <p:nvGraphicFramePr>
          <p:cNvPr id="60463" name="Group 47"/>
          <p:cNvGraphicFramePr>
            <a:graphicFrameLocks noGrp="1"/>
          </p:cNvGraphicFramePr>
          <p:nvPr/>
        </p:nvGraphicFramePr>
        <p:xfrm>
          <a:off x="2438400" y="0"/>
          <a:ext cx="6705600" cy="6007100"/>
        </p:xfrm>
        <a:graphic>
          <a:graphicData uri="http://schemas.openxmlformats.org/drawingml/2006/table">
            <a:tbl>
              <a:tblPr/>
              <a:tblGrid>
                <a:gridCol w="2819400"/>
                <a:gridCol w="1981200"/>
                <a:gridCol w="1905000"/>
              </a:tblGrid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Light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Electron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0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Means of Transmitting image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Ray of light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Beam of electron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Focuses with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Stains tissue with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Slices tissue with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magnification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Type of cells viewed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Year introduced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Amount of detail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9981" name="Picture 45" descr="mlucife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19685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3622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Light verses Electron Microscopes</a:t>
            </a:r>
          </a:p>
        </p:txBody>
      </p:sp>
      <p:graphicFrame>
        <p:nvGraphicFramePr>
          <p:cNvPr id="61487" name="Group 47"/>
          <p:cNvGraphicFramePr>
            <a:graphicFrameLocks noGrp="1"/>
          </p:cNvGraphicFramePr>
          <p:nvPr/>
        </p:nvGraphicFramePr>
        <p:xfrm>
          <a:off x="2438400" y="0"/>
          <a:ext cx="6705600" cy="6007100"/>
        </p:xfrm>
        <a:graphic>
          <a:graphicData uri="http://schemas.openxmlformats.org/drawingml/2006/table">
            <a:tbl>
              <a:tblPr/>
              <a:tblGrid>
                <a:gridCol w="2819400"/>
                <a:gridCol w="1981200"/>
                <a:gridCol w="1905000"/>
              </a:tblGrid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Light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Electron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0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Means of Transmitting image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Ray of light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Beam of electron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Focuses with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Lenses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Magnets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Stains tissue with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Slices tissue with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magnification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Type of cells viewed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Year introduced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Amount of detail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1005" name="Picture 45" descr="mlucife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19685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3622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Light verses Electron Microscopes</a:t>
            </a:r>
          </a:p>
        </p:txBody>
      </p:sp>
      <p:graphicFrame>
        <p:nvGraphicFramePr>
          <p:cNvPr id="62511" name="Group 47"/>
          <p:cNvGraphicFramePr>
            <a:graphicFrameLocks noGrp="1"/>
          </p:cNvGraphicFramePr>
          <p:nvPr/>
        </p:nvGraphicFramePr>
        <p:xfrm>
          <a:off x="2438400" y="0"/>
          <a:ext cx="6705600" cy="6432550"/>
        </p:xfrm>
        <a:graphic>
          <a:graphicData uri="http://schemas.openxmlformats.org/drawingml/2006/table">
            <a:tbl>
              <a:tblPr/>
              <a:tblGrid>
                <a:gridCol w="2819400"/>
                <a:gridCol w="1981200"/>
                <a:gridCol w="1905000"/>
              </a:tblGrid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Light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Electron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0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Means of Transmitting image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Ray of light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Beam of electron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Focuses with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Lenses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Magnets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7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Stains tissue with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Colorful dyes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Heavy metals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Slices tissue with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magnification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38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Type of cells viewed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Year introduced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Amount of detail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2029" name="Picture 45" descr="mlucife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19685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3622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Light verses Electron Microscopes</a:t>
            </a:r>
          </a:p>
        </p:txBody>
      </p:sp>
      <p:graphicFrame>
        <p:nvGraphicFramePr>
          <p:cNvPr id="63535" name="Group 47"/>
          <p:cNvGraphicFramePr>
            <a:graphicFrameLocks noGrp="1"/>
          </p:cNvGraphicFramePr>
          <p:nvPr/>
        </p:nvGraphicFramePr>
        <p:xfrm>
          <a:off x="2438400" y="0"/>
          <a:ext cx="6705600" cy="6432550"/>
        </p:xfrm>
        <a:graphic>
          <a:graphicData uri="http://schemas.openxmlformats.org/drawingml/2006/table">
            <a:tbl>
              <a:tblPr/>
              <a:tblGrid>
                <a:gridCol w="2819400"/>
                <a:gridCol w="1981200"/>
                <a:gridCol w="1905000"/>
              </a:tblGrid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Light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Electron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0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Means of Transmitting image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Ray of light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Beam of electron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Focuses with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Lenses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Magnets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7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Stains tissue with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Colorful dyes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Heavy metals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Slices tissue with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Steel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Diamonds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magnification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38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Type of cells viewed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Year introduced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Amount of detail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3053" name="Picture 45" descr="mlucife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19685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138-microscopes-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500"/>
            <a:ext cx="292576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438400" y="1828800"/>
            <a:ext cx="3581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Microscopes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895600" y="2895600"/>
            <a:ext cx="48006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Objectives:</a:t>
            </a:r>
            <a:r>
              <a:rPr lang="en-US" sz="2400">
                <a:latin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imes New Roman" pitchFamily="18" charset="0"/>
              </a:rPr>
              <a:t>To name the parts of the microscope and describe their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3622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Light verses Electron Microscopes</a:t>
            </a:r>
          </a:p>
        </p:txBody>
      </p:sp>
      <p:graphicFrame>
        <p:nvGraphicFramePr>
          <p:cNvPr id="64559" name="Group 47"/>
          <p:cNvGraphicFramePr>
            <a:graphicFrameLocks noGrp="1"/>
          </p:cNvGraphicFramePr>
          <p:nvPr/>
        </p:nvGraphicFramePr>
        <p:xfrm>
          <a:off x="2438400" y="0"/>
          <a:ext cx="6705600" cy="6859588"/>
        </p:xfrm>
        <a:graphic>
          <a:graphicData uri="http://schemas.openxmlformats.org/drawingml/2006/table">
            <a:tbl>
              <a:tblPr/>
              <a:tblGrid>
                <a:gridCol w="2819400"/>
                <a:gridCol w="1981200"/>
                <a:gridCol w="1905000"/>
              </a:tblGrid>
              <a:tr h="518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Light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Electron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0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Means of Transmitting image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Ray of light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Beam of electron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Focuses with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Lenses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Magnets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Stains tissue with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Colorful dyes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Heavy metals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Slices tissue with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Steel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Diamonds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magnification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2000X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250,000 or more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3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Type of cells viewed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Year introduced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Amount of detail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4077" name="Picture 45" descr="mlucife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19685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3622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Light verses Electron Microscopes</a:t>
            </a:r>
          </a:p>
        </p:txBody>
      </p:sp>
      <p:graphicFrame>
        <p:nvGraphicFramePr>
          <p:cNvPr id="65583" name="Group 47"/>
          <p:cNvGraphicFramePr>
            <a:graphicFrameLocks noGrp="1"/>
          </p:cNvGraphicFramePr>
          <p:nvPr/>
        </p:nvGraphicFramePr>
        <p:xfrm>
          <a:off x="2438400" y="0"/>
          <a:ext cx="6705600" cy="6921500"/>
        </p:xfrm>
        <a:graphic>
          <a:graphicData uri="http://schemas.openxmlformats.org/drawingml/2006/table">
            <a:tbl>
              <a:tblPr/>
              <a:tblGrid>
                <a:gridCol w="2819400"/>
                <a:gridCol w="1981200"/>
                <a:gridCol w="1905000"/>
              </a:tblGrid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Light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Electron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0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Means of Transmitting image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Ray of light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Beam of electron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Focuses with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Lenses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Magnets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Stains tissue with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Colorful dyes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Heavy metals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Slices tissue with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Steel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Diamonds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magnification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2000X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250,000 or more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Type of cells viewed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Living or dead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Dead only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Year introduced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Amount of detail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5101" name="Picture 45" descr="mlucife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19685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3622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Light verses Electron Microscopes</a:t>
            </a:r>
          </a:p>
        </p:txBody>
      </p:sp>
      <p:graphicFrame>
        <p:nvGraphicFramePr>
          <p:cNvPr id="66607" name="Group 47"/>
          <p:cNvGraphicFramePr>
            <a:graphicFrameLocks noGrp="1"/>
          </p:cNvGraphicFramePr>
          <p:nvPr/>
        </p:nvGraphicFramePr>
        <p:xfrm>
          <a:off x="2438400" y="0"/>
          <a:ext cx="6705600" cy="6921500"/>
        </p:xfrm>
        <a:graphic>
          <a:graphicData uri="http://schemas.openxmlformats.org/drawingml/2006/table">
            <a:tbl>
              <a:tblPr/>
              <a:tblGrid>
                <a:gridCol w="2819400"/>
                <a:gridCol w="1981200"/>
                <a:gridCol w="1905000"/>
              </a:tblGrid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Light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Electron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0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Means of Transmitting image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Ray of light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Beam of electron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Focuses with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Lenses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Magnets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Stains tissue with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Colorful dyes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Heavy metals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Slices tissue with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Steel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Diamonds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magnification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2000X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250,000 or more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Type of cells viewed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Living or dead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Dead only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Year introduced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1660’s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1930’s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Amount of detail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6125" name="Picture 45" descr="mlucife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19685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3622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Light verses Electron Microscopes</a:t>
            </a:r>
          </a:p>
        </p:txBody>
      </p:sp>
      <p:graphicFrame>
        <p:nvGraphicFramePr>
          <p:cNvPr id="67631" name="Group 47"/>
          <p:cNvGraphicFramePr>
            <a:graphicFrameLocks noGrp="1"/>
          </p:cNvGraphicFramePr>
          <p:nvPr/>
        </p:nvGraphicFramePr>
        <p:xfrm>
          <a:off x="2438400" y="0"/>
          <a:ext cx="6705600" cy="6921500"/>
        </p:xfrm>
        <a:graphic>
          <a:graphicData uri="http://schemas.openxmlformats.org/drawingml/2006/table">
            <a:tbl>
              <a:tblPr/>
              <a:tblGrid>
                <a:gridCol w="2819400"/>
                <a:gridCol w="1981200"/>
                <a:gridCol w="1905000"/>
              </a:tblGrid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Light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Electron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0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Means of Transmitting image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Ray of light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Beam of electron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Focuses with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Lenses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Magnets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Stains tissue with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Colorful dyes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Heavy metals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Slices tissue with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Steel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Diamonds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magnification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2000X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250,000 or more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Type of cells viewed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Living or dead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Dead only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Year introduced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1660’s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1930’s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Amount of detail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Flat image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3-D image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7149" name="Picture 45" descr="mlucife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19685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807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General Procedures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7315200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000000"/>
                </a:solidFill>
                <a:latin typeface="Symbol" pitchFamily="18" charset="2"/>
                <a:ea typeface="Arial Unicode MS" pitchFamily="34" charset="-128"/>
                <a:cs typeface="Arial Unicode MS" pitchFamily="34" charset="-128"/>
              </a:rPr>
              <a:t>·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n-US" sz="2800">
                <a:solidFill>
                  <a:srgbClr val="000000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Make sure all backpacks are out of the aisles before you get a microscope! Always carry the microscope with one hand on the </a:t>
            </a:r>
            <a:r>
              <a:rPr lang="en-US" sz="2800" b="1">
                <a:solidFill>
                  <a:srgbClr val="000000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Arm</a:t>
            </a:r>
            <a:r>
              <a:rPr lang="en-US" sz="2800">
                <a:solidFill>
                  <a:srgbClr val="000000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 and one hand on the </a:t>
            </a:r>
            <a:r>
              <a:rPr lang="en-US" sz="2800" b="1">
                <a:solidFill>
                  <a:srgbClr val="000000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Base</a:t>
            </a:r>
            <a:r>
              <a:rPr lang="en-US" sz="2800">
                <a:solidFill>
                  <a:srgbClr val="000000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. </a:t>
            </a:r>
            <a:endParaRPr lang="en-US" sz="28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Symbol" pitchFamily="18" charset="2"/>
                <a:ea typeface="Arial Unicode MS" pitchFamily="34" charset="-128"/>
                <a:cs typeface="Arial Unicode MS" pitchFamily="34" charset="-128"/>
              </a:rPr>
              <a:t>·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n-US" sz="28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Wear your glasses, the microscope will focus to your eyesight!</a:t>
            </a:r>
            <a:endParaRPr lang="en-US" sz="28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Symbol" pitchFamily="18" charset="2"/>
                <a:ea typeface="Arial Unicode MS" pitchFamily="34" charset="-128"/>
                <a:cs typeface="Arial Unicode MS" pitchFamily="34" charset="-128"/>
              </a:rPr>
              <a:t>·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n-US" sz="28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Keep both eyes open, your brain will learn to ignore the other eye.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sz="28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effectLst/>
                <a:latin typeface="Times New Roman" pitchFamily="18" charset="0"/>
              </a:rPr>
              <a:t>Focusing a Specimen</a:t>
            </a:r>
          </a:p>
        </p:txBody>
      </p:sp>
      <p:sp>
        <p:nvSpPr>
          <p:cNvPr id="49155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Always start on low power or scanning.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49156" name="Picture 6" descr="spring2000_14903_8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effectLst/>
                <a:latin typeface="Times New Roman" pitchFamily="18" charset="0"/>
              </a:rPr>
              <a:t>Focusing a Specimen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Always start on low power or scanning.</a:t>
            </a:r>
          </a:p>
          <a:p>
            <a:pPr eaLnBrk="1" hangingPunct="1"/>
            <a:r>
              <a:rPr lang="en-US" sz="3600" smtClean="0"/>
              <a:t>Focus the specimen using the course adjust</a:t>
            </a:r>
            <a:r>
              <a:rPr lang="en-US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50180" name="Picture 4" descr="spring2000_14903_8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effectLst/>
                <a:latin typeface="Times New Roman" pitchFamily="18" charset="0"/>
              </a:rPr>
              <a:t>Focusing a Specimen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Always start on low power or scanning.</a:t>
            </a:r>
          </a:p>
          <a:p>
            <a:pPr eaLnBrk="1" hangingPunct="1"/>
            <a:r>
              <a:rPr lang="en-US" sz="3600" smtClean="0"/>
              <a:t>Focus the specimen using the course adjust.</a:t>
            </a:r>
          </a:p>
          <a:p>
            <a:pPr eaLnBrk="1" hangingPunct="1"/>
            <a:r>
              <a:rPr lang="en-US" sz="3600" smtClean="0"/>
              <a:t>Re-center.  If high power is needed, turn only after re-centering!</a:t>
            </a:r>
          </a:p>
          <a:p>
            <a:pPr eaLnBrk="1" hangingPunct="1">
              <a:buFont typeface="Wingdings" pitchFamily="2" charset="2"/>
              <a:buNone/>
            </a:pPr>
            <a:endParaRPr lang="en-US" sz="3600" smtClean="0"/>
          </a:p>
        </p:txBody>
      </p:sp>
      <p:pic>
        <p:nvPicPr>
          <p:cNvPr id="51204" name="Picture 4" descr="spring2000_14903_8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effectLst/>
                <a:latin typeface="Times New Roman" pitchFamily="18" charset="0"/>
              </a:rPr>
              <a:t>Focusing a Specimen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Always start on low power or scanning.</a:t>
            </a:r>
          </a:p>
          <a:p>
            <a:pPr eaLnBrk="1" hangingPunct="1"/>
            <a:r>
              <a:rPr lang="en-US" smtClean="0"/>
              <a:t>Focus the specimen using the course adjust.</a:t>
            </a:r>
          </a:p>
          <a:p>
            <a:pPr eaLnBrk="1" hangingPunct="1"/>
            <a:r>
              <a:rPr lang="en-US" smtClean="0"/>
              <a:t>Re-center.  If high power is needed, turn only after re-centering!</a:t>
            </a:r>
          </a:p>
          <a:p>
            <a:pPr eaLnBrk="1" hangingPunct="1"/>
            <a:r>
              <a:rPr lang="en-US" smtClean="0"/>
              <a:t>Now use the </a:t>
            </a:r>
            <a:r>
              <a:rPr lang="en-US" b="1" smtClean="0"/>
              <a:t>FINE FOCUS ONLY</a:t>
            </a:r>
            <a:r>
              <a:rPr lang="en-US" smtClean="0"/>
              <a:t> for your final adjustments.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52228" name="Picture 4" descr="spring2000_14903_8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Making a Wet Mount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143000" y="1981200"/>
            <a:ext cx="71628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1. </a:t>
            </a:r>
            <a:r>
              <a:rPr lang="en-US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Gather a very thin</a:t>
            </a:r>
            <a:r>
              <a:rPr lang="en-US" sz="2000" b="1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slice/piece of whatever your specimen is. All samples should be paper thickness or thinner!</a:t>
            </a:r>
            <a:endParaRPr lang="en-US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2. </a:t>
            </a:r>
            <a:r>
              <a:rPr lang="en-US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Place  </a:t>
            </a:r>
            <a:r>
              <a:rPr lang="en-US" sz="2000" b="1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ONE</a:t>
            </a:r>
            <a:r>
              <a:rPr lang="en-US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 drop of water directly over the specimen. </a:t>
            </a:r>
            <a:r>
              <a:rPr lang="en-US" sz="2000" b="1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3. </a:t>
            </a:r>
            <a:r>
              <a:rPr lang="en-US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Place the cover slip at a 45 degree angle with one edge touching the water drop, and let go.</a:t>
            </a:r>
            <a:endParaRPr lang="en-US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3843338" y="3243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3253" name="Picture 4" descr="http://shs.westport.k12.ct.us/mjvl/biology/microscope/wm2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267200"/>
            <a:ext cx="60198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138-microscopes-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500"/>
            <a:ext cx="292576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438400" y="1828800"/>
            <a:ext cx="3581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Microscopes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95600" y="2895600"/>
            <a:ext cx="4800600" cy="283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Objectives:</a:t>
            </a:r>
            <a:r>
              <a:rPr lang="en-US" sz="2400">
                <a:latin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imes New Roman" pitchFamily="18" charset="0"/>
              </a:rPr>
              <a:t>To name the parts of the microscope and describe their functions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imes New Roman" pitchFamily="18" charset="0"/>
              </a:rPr>
              <a:t>To describe how to properly use a compound microscope.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Making good drawings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838200" y="1524000"/>
            <a:ext cx="7848600" cy="284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>
                <a:latin typeface="Comic Sans MS" pitchFamily="66" charset="0"/>
                <a:cs typeface="Times New Roman" pitchFamily="18" charset="0"/>
              </a:rPr>
              <a:t>Don’t even think of starting your drawing unless you have a pencil (colored are even better) drawings in pen are unacceptable.</a:t>
            </a:r>
            <a:r>
              <a:rPr lang="en-US" b="1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>
                <a:latin typeface="Comic Sans MS" pitchFamily="66" charset="0"/>
                <a:cs typeface="Times New Roman" pitchFamily="18" charset="0"/>
              </a:rPr>
              <a:t>This is for two reasons:</a:t>
            </a:r>
            <a:br>
              <a:rPr lang="en-US">
                <a:latin typeface="Comic Sans MS" pitchFamily="66" charset="0"/>
                <a:cs typeface="Times New Roman" pitchFamily="18" charset="0"/>
              </a:rPr>
            </a:br>
            <a:r>
              <a:rPr lang="en-US">
                <a:latin typeface="Comic Sans MS" pitchFamily="66" charset="0"/>
                <a:cs typeface="Times New Roman" pitchFamily="18" charset="0"/>
              </a:rPr>
              <a:t>        (a) You can erase pencil!</a:t>
            </a:r>
            <a:br>
              <a:rPr lang="en-US">
                <a:latin typeface="Comic Sans MS" pitchFamily="66" charset="0"/>
                <a:cs typeface="Times New Roman" pitchFamily="18" charset="0"/>
              </a:rPr>
            </a:br>
            <a:r>
              <a:rPr lang="en-US">
                <a:latin typeface="Comic Sans MS" pitchFamily="66" charset="0"/>
                <a:cs typeface="Times New Roman" pitchFamily="18" charset="0"/>
              </a:rPr>
              <a:t>        (b) You can shade in areas more easily in pencil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>
                <a:latin typeface="Comic Sans MS" pitchFamily="66" charset="0"/>
                <a:cs typeface="Times New Roman" pitchFamily="18" charset="0"/>
              </a:rPr>
              <a:t>In the upper left hand corner of each circle include the specimen name as written on the slide label</a:t>
            </a:r>
            <a:r>
              <a:rPr lang="en-US" b="1">
                <a:latin typeface="Comic Sans MS" pitchFamily="66" charset="0"/>
                <a:cs typeface="Times New Roman" pitchFamily="18" charset="0"/>
              </a:rPr>
              <a:t>. </a:t>
            </a:r>
            <a:r>
              <a:rPr lang="en-US">
                <a:latin typeface="Comic Sans MS" pitchFamily="66" charset="0"/>
                <a:cs typeface="Times New Roman" pitchFamily="18" charset="0"/>
              </a:rPr>
              <a:t>In the upper right hand corner, include the magnification (100x or 430x).</a:t>
            </a:r>
            <a:r>
              <a:rPr lang="en-US">
                <a:latin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>
                <a:latin typeface="Times New Roman" pitchFamily="18" charset="0"/>
              </a:rPr>
              <a:t>Label Everything you identify!</a:t>
            </a:r>
          </a:p>
        </p:txBody>
      </p:sp>
      <p:sp>
        <p:nvSpPr>
          <p:cNvPr id="54276" name="Oval 4"/>
          <p:cNvSpPr>
            <a:spLocks noChangeArrowheads="1"/>
          </p:cNvSpPr>
          <p:nvPr/>
        </p:nvSpPr>
        <p:spPr bwMode="auto">
          <a:xfrm>
            <a:off x="3733800" y="4495800"/>
            <a:ext cx="2057400" cy="2133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Text Box 6"/>
          <p:cNvSpPr txBox="1">
            <a:spLocks noChangeArrowheads="1"/>
          </p:cNvSpPr>
          <p:nvPr/>
        </p:nvSpPr>
        <p:spPr bwMode="auto">
          <a:xfrm>
            <a:off x="5486400" y="44958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100X</a:t>
            </a:r>
          </a:p>
        </p:txBody>
      </p:sp>
      <p:sp>
        <p:nvSpPr>
          <p:cNvPr id="54278" name="Text Box 7"/>
          <p:cNvSpPr txBox="1">
            <a:spLocks noChangeArrowheads="1"/>
          </p:cNvSpPr>
          <p:nvPr/>
        </p:nvSpPr>
        <p:spPr bwMode="auto">
          <a:xfrm>
            <a:off x="2286000" y="44958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u="sng">
                <a:latin typeface="Times New Roman" pitchFamily="18" charset="0"/>
              </a:rPr>
              <a:t>   Cheek cell</a:t>
            </a:r>
          </a:p>
        </p:txBody>
      </p:sp>
      <p:sp>
        <p:nvSpPr>
          <p:cNvPr id="54279" name="Freeform 8"/>
          <p:cNvSpPr>
            <a:spLocks/>
          </p:cNvSpPr>
          <p:nvPr/>
        </p:nvSpPr>
        <p:spPr bwMode="auto">
          <a:xfrm>
            <a:off x="4419600" y="4953000"/>
            <a:ext cx="963613" cy="796925"/>
          </a:xfrm>
          <a:custGeom>
            <a:avLst/>
            <a:gdLst>
              <a:gd name="T0" fmla="*/ 2147483647 w 607"/>
              <a:gd name="T1" fmla="*/ 2147483647 h 502"/>
              <a:gd name="T2" fmla="*/ 2147483647 w 607"/>
              <a:gd name="T3" fmla="*/ 2147483647 h 502"/>
              <a:gd name="T4" fmla="*/ 2147483647 w 607"/>
              <a:gd name="T5" fmla="*/ 2147483647 h 502"/>
              <a:gd name="T6" fmla="*/ 2147483647 w 607"/>
              <a:gd name="T7" fmla="*/ 2147483647 h 502"/>
              <a:gd name="T8" fmla="*/ 2147483647 w 607"/>
              <a:gd name="T9" fmla="*/ 2147483647 h 502"/>
              <a:gd name="T10" fmla="*/ 2147483647 w 607"/>
              <a:gd name="T11" fmla="*/ 2147483647 h 502"/>
              <a:gd name="T12" fmla="*/ 2147483647 w 607"/>
              <a:gd name="T13" fmla="*/ 2147483647 h 502"/>
              <a:gd name="T14" fmla="*/ 2147483647 w 607"/>
              <a:gd name="T15" fmla="*/ 2147483647 h 502"/>
              <a:gd name="T16" fmla="*/ 2147483647 w 607"/>
              <a:gd name="T17" fmla="*/ 2147483647 h 502"/>
              <a:gd name="T18" fmla="*/ 2147483647 w 607"/>
              <a:gd name="T19" fmla="*/ 2147483647 h 502"/>
              <a:gd name="T20" fmla="*/ 2147483647 w 607"/>
              <a:gd name="T21" fmla="*/ 2147483647 h 502"/>
              <a:gd name="T22" fmla="*/ 2147483647 w 607"/>
              <a:gd name="T23" fmla="*/ 2147483647 h 502"/>
              <a:gd name="T24" fmla="*/ 2147483647 w 607"/>
              <a:gd name="T25" fmla="*/ 2147483647 h 502"/>
              <a:gd name="T26" fmla="*/ 2147483647 w 607"/>
              <a:gd name="T27" fmla="*/ 2147483647 h 502"/>
              <a:gd name="T28" fmla="*/ 2147483647 w 607"/>
              <a:gd name="T29" fmla="*/ 2147483647 h 502"/>
              <a:gd name="T30" fmla="*/ 2147483647 w 607"/>
              <a:gd name="T31" fmla="*/ 2147483647 h 502"/>
              <a:gd name="T32" fmla="*/ 2147483647 w 607"/>
              <a:gd name="T33" fmla="*/ 2147483647 h 502"/>
              <a:gd name="T34" fmla="*/ 2147483647 w 607"/>
              <a:gd name="T35" fmla="*/ 2147483647 h 502"/>
              <a:gd name="T36" fmla="*/ 2147483647 w 607"/>
              <a:gd name="T37" fmla="*/ 2147483647 h 502"/>
              <a:gd name="T38" fmla="*/ 2147483647 w 607"/>
              <a:gd name="T39" fmla="*/ 0 h 502"/>
              <a:gd name="T40" fmla="*/ 2147483647 w 607"/>
              <a:gd name="T41" fmla="*/ 2147483647 h 502"/>
              <a:gd name="T42" fmla="*/ 2147483647 w 607"/>
              <a:gd name="T43" fmla="*/ 2147483647 h 502"/>
              <a:gd name="T44" fmla="*/ 2147483647 w 607"/>
              <a:gd name="T45" fmla="*/ 2147483647 h 502"/>
              <a:gd name="T46" fmla="*/ 2147483647 w 607"/>
              <a:gd name="T47" fmla="*/ 2147483647 h 50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07"/>
              <a:gd name="T73" fmla="*/ 0 h 502"/>
              <a:gd name="T74" fmla="*/ 607 w 607"/>
              <a:gd name="T75" fmla="*/ 502 h 50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07" h="502">
                <a:moveTo>
                  <a:pt x="243" y="60"/>
                </a:moveTo>
                <a:cubicBezTo>
                  <a:pt x="205" y="46"/>
                  <a:pt x="196" y="45"/>
                  <a:pt x="153" y="52"/>
                </a:cubicBezTo>
                <a:cubicBezTo>
                  <a:pt x="146" y="57"/>
                  <a:pt x="137" y="60"/>
                  <a:pt x="131" y="67"/>
                </a:cubicBezTo>
                <a:cubicBezTo>
                  <a:pt x="119" y="81"/>
                  <a:pt x="101" y="112"/>
                  <a:pt x="101" y="112"/>
                </a:cubicBezTo>
                <a:cubicBezTo>
                  <a:pt x="105" y="134"/>
                  <a:pt x="117" y="171"/>
                  <a:pt x="101" y="194"/>
                </a:cubicBezTo>
                <a:cubicBezTo>
                  <a:pt x="90" y="209"/>
                  <a:pt x="44" y="219"/>
                  <a:pt x="26" y="224"/>
                </a:cubicBezTo>
                <a:cubicBezTo>
                  <a:pt x="21" y="240"/>
                  <a:pt x="6" y="252"/>
                  <a:pt x="4" y="269"/>
                </a:cubicBezTo>
                <a:cubicBezTo>
                  <a:pt x="0" y="308"/>
                  <a:pt x="36" y="384"/>
                  <a:pt x="64" y="411"/>
                </a:cubicBezTo>
                <a:cubicBezTo>
                  <a:pt x="49" y="434"/>
                  <a:pt x="30" y="452"/>
                  <a:pt x="56" y="486"/>
                </a:cubicBezTo>
                <a:cubicBezTo>
                  <a:pt x="66" y="498"/>
                  <a:pt x="101" y="501"/>
                  <a:pt x="101" y="501"/>
                </a:cubicBezTo>
                <a:cubicBezTo>
                  <a:pt x="131" y="499"/>
                  <a:pt x="162" y="502"/>
                  <a:pt x="191" y="494"/>
                </a:cubicBezTo>
                <a:cubicBezTo>
                  <a:pt x="197" y="492"/>
                  <a:pt x="221" y="442"/>
                  <a:pt x="221" y="441"/>
                </a:cubicBezTo>
                <a:cubicBezTo>
                  <a:pt x="227" y="426"/>
                  <a:pt x="236" y="396"/>
                  <a:pt x="236" y="396"/>
                </a:cubicBezTo>
                <a:cubicBezTo>
                  <a:pt x="288" y="402"/>
                  <a:pt x="317" y="407"/>
                  <a:pt x="363" y="419"/>
                </a:cubicBezTo>
                <a:cubicBezTo>
                  <a:pt x="389" y="412"/>
                  <a:pt x="422" y="409"/>
                  <a:pt x="445" y="396"/>
                </a:cubicBezTo>
                <a:cubicBezTo>
                  <a:pt x="487" y="372"/>
                  <a:pt x="511" y="358"/>
                  <a:pt x="557" y="344"/>
                </a:cubicBezTo>
                <a:cubicBezTo>
                  <a:pt x="607" y="271"/>
                  <a:pt x="527" y="255"/>
                  <a:pt x="475" y="247"/>
                </a:cubicBezTo>
                <a:cubicBezTo>
                  <a:pt x="446" y="236"/>
                  <a:pt x="445" y="217"/>
                  <a:pt x="423" y="194"/>
                </a:cubicBezTo>
                <a:cubicBezTo>
                  <a:pt x="406" y="147"/>
                  <a:pt x="459" y="119"/>
                  <a:pt x="483" y="82"/>
                </a:cubicBezTo>
                <a:cubicBezTo>
                  <a:pt x="475" y="29"/>
                  <a:pt x="488" y="12"/>
                  <a:pt x="438" y="0"/>
                </a:cubicBezTo>
                <a:cubicBezTo>
                  <a:pt x="393" y="10"/>
                  <a:pt x="347" y="9"/>
                  <a:pt x="303" y="22"/>
                </a:cubicBezTo>
                <a:cubicBezTo>
                  <a:pt x="288" y="32"/>
                  <a:pt x="275" y="46"/>
                  <a:pt x="258" y="52"/>
                </a:cubicBezTo>
                <a:cubicBezTo>
                  <a:pt x="251" y="55"/>
                  <a:pt x="243" y="56"/>
                  <a:pt x="236" y="60"/>
                </a:cubicBezTo>
                <a:cubicBezTo>
                  <a:pt x="234" y="61"/>
                  <a:pt x="241" y="60"/>
                  <a:pt x="243" y="6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4280" name="Oval 9"/>
          <p:cNvSpPr>
            <a:spLocks noChangeArrowheads="1"/>
          </p:cNvSpPr>
          <p:nvPr/>
        </p:nvSpPr>
        <p:spPr bwMode="auto">
          <a:xfrm>
            <a:off x="4724400" y="5334000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1" name="Line 10"/>
          <p:cNvSpPr>
            <a:spLocks noChangeShapeType="1"/>
          </p:cNvSpPr>
          <p:nvPr/>
        </p:nvSpPr>
        <p:spPr bwMode="auto">
          <a:xfrm flipH="1" flipV="1">
            <a:off x="4876800" y="5410200"/>
            <a:ext cx="1981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82" name="Text Box 11"/>
          <p:cNvSpPr txBox="1">
            <a:spLocks noChangeArrowheads="1"/>
          </p:cNvSpPr>
          <p:nvPr/>
        </p:nvSpPr>
        <p:spPr bwMode="auto">
          <a:xfrm>
            <a:off x="6934200" y="5867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nucleus</a:t>
            </a:r>
          </a:p>
        </p:txBody>
      </p:sp>
      <p:sp>
        <p:nvSpPr>
          <p:cNvPr id="54283" name="Line 12"/>
          <p:cNvSpPr>
            <a:spLocks noChangeShapeType="1"/>
          </p:cNvSpPr>
          <p:nvPr/>
        </p:nvSpPr>
        <p:spPr bwMode="auto">
          <a:xfrm flipV="1">
            <a:off x="3048000" y="5638800"/>
            <a:ext cx="1447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84" name="Text Box 13"/>
          <p:cNvSpPr txBox="1">
            <a:spLocks noChangeArrowheads="1"/>
          </p:cNvSpPr>
          <p:nvPr/>
        </p:nvSpPr>
        <p:spPr bwMode="auto">
          <a:xfrm>
            <a:off x="1295400" y="54102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Cell membrane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Student handouts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Microscope notes page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3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28600"/>
            <a:ext cx="4597400" cy="616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3" name="Text Box 4"/>
          <p:cNvSpPr txBox="1">
            <a:spLocks noChangeArrowheads="1"/>
          </p:cNvSpPr>
          <p:nvPr/>
        </p:nvSpPr>
        <p:spPr bwMode="auto">
          <a:xfrm>
            <a:off x="0" y="838200"/>
            <a:ext cx="2743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Microscope Parts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Label with structure and function</a:t>
            </a:r>
          </a:p>
        </p:txBody>
      </p:sp>
      <p:grpSp>
        <p:nvGrpSpPr>
          <p:cNvPr id="56324" name="Group 5"/>
          <p:cNvGrpSpPr>
            <a:grpSpLocks/>
          </p:cNvGrpSpPr>
          <p:nvPr/>
        </p:nvGrpSpPr>
        <p:grpSpPr bwMode="auto">
          <a:xfrm>
            <a:off x="228600" y="4343400"/>
            <a:ext cx="3429000" cy="2362200"/>
            <a:chOff x="-3" y="-3"/>
            <a:chExt cx="2676" cy="1721"/>
          </a:xfrm>
        </p:grpSpPr>
        <p:grpSp>
          <p:nvGrpSpPr>
            <p:cNvPr id="56327" name="Group 6"/>
            <p:cNvGrpSpPr>
              <a:grpSpLocks/>
            </p:cNvGrpSpPr>
            <p:nvPr/>
          </p:nvGrpSpPr>
          <p:grpSpPr bwMode="auto">
            <a:xfrm>
              <a:off x="0" y="0"/>
              <a:ext cx="2670" cy="1715"/>
              <a:chOff x="0" y="0"/>
              <a:chExt cx="2670" cy="1715"/>
            </a:xfrm>
          </p:grpSpPr>
          <p:grpSp>
            <p:nvGrpSpPr>
              <p:cNvPr id="56329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998" cy="530"/>
                <a:chOff x="0" y="0"/>
                <a:chExt cx="998" cy="530"/>
              </a:xfrm>
            </p:grpSpPr>
            <p:sp>
              <p:nvSpPr>
                <p:cNvPr id="56381" name="Rectangl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998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56382" name="Group 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998" cy="506"/>
                  <a:chOff x="0" y="0"/>
                  <a:chExt cx="998" cy="506"/>
                </a:xfrm>
              </p:grpSpPr>
              <p:sp>
                <p:nvSpPr>
                  <p:cNvPr id="56383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6" y="6"/>
                    <a:ext cx="986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eaLnBrk="1" hangingPunct="1"/>
                    <a:r>
                      <a:rPr lang="en-US" sz="120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a:t> </a:t>
                    </a:r>
                  </a:p>
                  <a:p>
                    <a:endParaRPr lang="en-US" sz="12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6384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998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56330" name="Group 12"/>
              <p:cNvGrpSpPr>
                <a:grpSpLocks/>
              </p:cNvGrpSpPr>
              <p:nvPr/>
            </p:nvGrpSpPr>
            <p:grpSpPr bwMode="auto">
              <a:xfrm>
                <a:off x="998" y="0"/>
                <a:ext cx="430" cy="530"/>
                <a:chOff x="998" y="0"/>
                <a:chExt cx="430" cy="530"/>
              </a:xfrm>
            </p:grpSpPr>
            <p:sp>
              <p:nvSpPr>
                <p:cNvPr id="56377" name="Rectangle 13"/>
                <p:cNvSpPr>
                  <a:spLocks noChangeArrowheads="1"/>
                </p:cNvSpPr>
                <p:nvPr/>
              </p:nvSpPr>
              <p:spPr bwMode="auto">
                <a:xfrm>
                  <a:off x="998" y="0"/>
                  <a:ext cx="430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56378" name="Group 14"/>
                <p:cNvGrpSpPr>
                  <a:grpSpLocks/>
                </p:cNvGrpSpPr>
                <p:nvPr/>
              </p:nvGrpSpPr>
              <p:grpSpPr bwMode="auto">
                <a:xfrm>
                  <a:off x="998" y="0"/>
                  <a:ext cx="430" cy="506"/>
                  <a:chOff x="998" y="0"/>
                  <a:chExt cx="430" cy="506"/>
                </a:xfrm>
              </p:grpSpPr>
              <p:sp>
                <p:nvSpPr>
                  <p:cNvPr id="56379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1004" y="6"/>
                    <a:ext cx="418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Eyepiece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12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6380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998" y="0"/>
                    <a:ext cx="430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56331" name="Group 17"/>
              <p:cNvGrpSpPr>
                <a:grpSpLocks/>
              </p:cNvGrpSpPr>
              <p:nvPr/>
            </p:nvGrpSpPr>
            <p:grpSpPr bwMode="auto">
              <a:xfrm>
                <a:off x="1428" y="0"/>
                <a:ext cx="651" cy="530"/>
                <a:chOff x="1428" y="0"/>
                <a:chExt cx="651" cy="530"/>
              </a:xfrm>
            </p:grpSpPr>
            <p:sp>
              <p:nvSpPr>
                <p:cNvPr id="56373" name="Rectangle 18"/>
                <p:cNvSpPr>
                  <a:spLocks noChangeArrowheads="1"/>
                </p:cNvSpPr>
                <p:nvPr/>
              </p:nvSpPr>
              <p:spPr bwMode="auto">
                <a:xfrm>
                  <a:off x="1428" y="0"/>
                  <a:ext cx="651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56374" name="Group 19"/>
                <p:cNvGrpSpPr>
                  <a:grpSpLocks/>
                </p:cNvGrpSpPr>
                <p:nvPr/>
              </p:nvGrpSpPr>
              <p:grpSpPr bwMode="auto">
                <a:xfrm>
                  <a:off x="1428" y="0"/>
                  <a:ext cx="651" cy="506"/>
                  <a:chOff x="1428" y="0"/>
                  <a:chExt cx="651" cy="506"/>
                </a:xfrm>
              </p:grpSpPr>
              <p:sp>
                <p:nvSpPr>
                  <p:cNvPr id="56375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434" y="6"/>
                    <a:ext cx="639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12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Objective Lens</a:t>
                    </a:r>
                    <a:endPara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12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6376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1428" y="0"/>
                    <a:ext cx="651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56332" name="Group 22"/>
              <p:cNvGrpSpPr>
                <a:grpSpLocks/>
              </p:cNvGrpSpPr>
              <p:nvPr/>
            </p:nvGrpSpPr>
            <p:grpSpPr bwMode="auto">
              <a:xfrm>
                <a:off x="2079" y="0"/>
                <a:ext cx="591" cy="530"/>
                <a:chOff x="2079" y="0"/>
                <a:chExt cx="591" cy="530"/>
              </a:xfrm>
            </p:grpSpPr>
            <p:sp>
              <p:nvSpPr>
                <p:cNvPr id="56369" name="Rectangle 23"/>
                <p:cNvSpPr>
                  <a:spLocks noChangeArrowheads="1"/>
                </p:cNvSpPr>
                <p:nvPr/>
              </p:nvSpPr>
              <p:spPr bwMode="auto">
                <a:xfrm>
                  <a:off x="2079" y="0"/>
                  <a:ext cx="591" cy="530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56370" name="Group 24"/>
                <p:cNvGrpSpPr>
                  <a:grpSpLocks/>
                </p:cNvGrpSpPr>
                <p:nvPr/>
              </p:nvGrpSpPr>
              <p:grpSpPr bwMode="auto">
                <a:xfrm>
                  <a:off x="2079" y="0"/>
                  <a:ext cx="591" cy="506"/>
                  <a:chOff x="2079" y="0"/>
                  <a:chExt cx="591" cy="506"/>
                </a:xfrm>
              </p:grpSpPr>
              <p:sp>
                <p:nvSpPr>
                  <p:cNvPr id="56371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085" y="6"/>
                    <a:ext cx="579" cy="494"/>
                  </a:xfrm>
                  <a:prstGeom prst="rect">
                    <a:avLst/>
                  </a:prstGeom>
                  <a:solidFill>
                    <a:srgbClr val="000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eaLnBrk="1" hangingPunct="1"/>
                    <a:r>
                      <a:rPr lang="en-US" sz="900" b="1">
                        <a:solidFill>
                          <a:srgbClr val="FFFFFF"/>
                        </a:solidFill>
                        <a:latin typeface="Comic Sans MS" pitchFamily="66" charset="0"/>
                        <a:ea typeface="Arial Unicode MS" pitchFamily="34" charset="-128"/>
                        <a:cs typeface="Arial Unicode MS" pitchFamily="34" charset="-128"/>
                      </a:rPr>
                      <a:t>Magnification</a:t>
                    </a:r>
                    <a:endParaRPr lang="en-US" sz="9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endParaRPr>
                  </a:p>
                  <a:p>
                    <a:pPr algn="ctr"/>
                    <a:endParaRPr lang="en-US" sz="12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6372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079" y="0"/>
                    <a:ext cx="591" cy="50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56333" name="Group 27"/>
              <p:cNvGrpSpPr>
                <a:grpSpLocks/>
              </p:cNvGrpSpPr>
              <p:nvPr/>
            </p:nvGrpSpPr>
            <p:grpSpPr bwMode="auto">
              <a:xfrm>
                <a:off x="0" y="518"/>
                <a:ext cx="998" cy="391"/>
                <a:chOff x="0" y="518"/>
                <a:chExt cx="998" cy="391"/>
              </a:xfrm>
            </p:grpSpPr>
            <p:sp>
              <p:nvSpPr>
                <p:cNvPr id="56367" name="Rectangle 28"/>
                <p:cNvSpPr>
                  <a:spLocks noChangeArrowheads="1"/>
                </p:cNvSpPr>
                <p:nvPr/>
              </p:nvSpPr>
              <p:spPr bwMode="auto">
                <a:xfrm>
                  <a:off x="6" y="524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Scanning lens (red)</a:t>
                  </a:r>
                  <a:endParaRPr lang="en-US" sz="12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200" b="1">
                    <a:latin typeface="Times New Roman" pitchFamily="18" charset="0"/>
                  </a:endParaRPr>
                </a:p>
              </p:txBody>
            </p:sp>
            <p:sp>
              <p:nvSpPr>
                <p:cNvPr id="56368" name="Rectangle 29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34" name="Group 30"/>
              <p:cNvGrpSpPr>
                <a:grpSpLocks/>
              </p:cNvGrpSpPr>
              <p:nvPr/>
            </p:nvGrpSpPr>
            <p:grpSpPr bwMode="auto">
              <a:xfrm>
                <a:off x="998" y="518"/>
                <a:ext cx="430" cy="391"/>
                <a:chOff x="998" y="518"/>
                <a:chExt cx="430" cy="391"/>
              </a:xfrm>
            </p:grpSpPr>
            <p:sp>
              <p:nvSpPr>
                <p:cNvPr id="56365" name="Rectangle 31"/>
                <p:cNvSpPr>
                  <a:spLocks noChangeArrowheads="1"/>
                </p:cNvSpPr>
                <p:nvPr/>
              </p:nvSpPr>
              <p:spPr bwMode="auto">
                <a:xfrm>
                  <a:off x="1004" y="524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 b="1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 eaLnBrk="1" hangingPunct="1"/>
                  <a:r>
                    <a:rPr lang="en-US" sz="1200" b="1">
                      <a:latin typeface="Times New Roman" pitchFamily="18" charset="0"/>
                      <a:ea typeface="Arial Unicode MS" pitchFamily="34" charset="-128"/>
                      <a:cs typeface="Arial Unicode MS" pitchFamily="34" charset="-128"/>
                    </a:rPr>
                    <a:t>10X</a:t>
                  </a:r>
                </a:p>
                <a:p>
                  <a:pPr algn="ctr"/>
                  <a:endParaRPr lang="en-US" sz="1200" b="1">
                    <a:latin typeface="Times New Roman" pitchFamily="18" charset="0"/>
                  </a:endParaRPr>
                </a:p>
              </p:txBody>
            </p:sp>
            <p:sp>
              <p:nvSpPr>
                <p:cNvPr id="56366" name="Rectangle 32"/>
                <p:cNvSpPr>
                  <a:spLocks noChangeArrowheads="1"/>
                </p:cNvSpPr>
                <p:nvPr/>
              </p:nvSpPr>
              <p:spPr bwMode="auto">
                <a:xfrm>
                  <a:off x="998" y="518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35" name="Group 33"/>
              <p:cNvGrpSpPr>
                <a:grpSpLocks/>
              </p:cNvGrpSpPr>
              <p:nvPr/>
            </p:nvGrpSpPr>
            <p:grpSpPr bwMode="auto">
              <a:xfrm>
                <a:off x="1428" y="518"/>
                <a:ext cx="651" cy="391"/>
                <a:chOff x="1428" y="518"/>
                <a:chExt cx="651" cy="391"/>
              </a:xfrm>
            </p:grpSpPr>
            <p:sp>
              <p:nvSpPr>
                <p:cNvPr id="56363" name="Rectangle 34"/>
                <p:cNvSpPr>
                  <a:spLocks noChangeArrowheads="1"/>
                </p:cNvSpPr>
                <p:nvPr/>
              </p:nvSpPr>
              <p:spPr bwMode="auto">
                <a:xfrm>
                  <a:off x="1434" y="524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1200">
                    <a:latin typeface="Times New Roman" pitchFamily="18" charset="0"/>
                  </a:endParaRPr>
                </a:p>
              </p:txBody>
            </p:sp>
            <p:sp>
              <p:nvSpPr>
                <p:cNvPr id="56364" name="Rectangle 35"/>
                <p:cNvSpPr>
                  <a:spLocks noChangeArrowheads="1"/>
                </p:cNvSpPr>
                <p:nvPr/>
              </p:nvSpPr>
              <p:spPr bwMode="auto">
                <a:xfrm>
                  <a:off x="1428" y="518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36" name="Group 36"/>
              <p:cNvGrpSpPr>
                <a:grpSpLocks/>
              </p:cNvGrpSpPr>
              <p:nvPr/>
            </p:nvGrpSpPr>
            <p:grpSpPr bwMode="auto">
              <a:xfrm>
                <a:off x="2079" y="518"/>
                <a:ext cx="591" cy="391"/>
                <a:chOff x="2079" y="518"/>
                <a:chExt cx="591" cy="391"/>
              </a:xfrm>
            </p:grpSpPr>
            <p:sp>
              <p:nvSpPr>
                <p:cNvPr id="56361" name="Rectangle 37"/>
                <p:cNvSpPr>
                  <a:spLocks noChangeArrowheads="1"/>
                </p:cNvSpPr>
                <p:nvPr/>
              </p:nvSpPr>
              <p:spPr bwMode="auto">
                <a:xfrm>
                  <a:off x="2085" y="524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1200">
                    <a:latin typeface="Times New Roman" pitchFamily="18" charset="0"/>
                  </a:endParaRPr>
                </a:p>
              </p:txBody>
            </p:sp>
            <p:sp>
              <p:nvSpPr>
                <p:cNvPr id="56362" name="Rectangle 38"/>
                <p:cNvSpPr>
                  <a:spLocks noChangeArrowheads="1"/>
                </p:cNvSpPr>
                <p:nvPr/>
              </p:nvSpPr>
              <p:spPr bwMode="auto">
                <a:xfrm>
                  <a:off x="2079" y="518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37" name="Group 39"/>
              <p:cNvGrpSpPr>
                <a:grpSpLocks/>
              </p:cNvGrpSpPr>
              <p:nvPr/>
            </p:nvGrpSpPr>
            <p:grpSpPr bwMode="auto">
              <a:xfrm>
                <a:off x="0" y="921"/>
                <a:ext cx="998" cy="391"/>
                <a:chOff x="0" y="921"/>
                <a:chExt cx="998" cy="391"/>
              </a:xfrm>
            </p:grpSpPr>
            <p:sp>
              <p:nvSpPr>
                <p:cNvPr id="56359" name="Rectangle 40"/>
                <p:cNvSpPr>
                  <a:spLocks noChangeArrowheads="1"/>
                </p:cNvSpPr>
                <p:nvPr/>
              </p:nvSpPr>
              <p:spPr bwMode="auto">
                <a:xfrm>
                  <a:off x="6" y="927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Low Power (yellow)</a:t>
                  </a:r>
                  <a:endParaRPr lang="en-US" sz="12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200" b="1">
                    <a:latin typeface="Times New Roman" pitchFamily="18" charset="0"/>
                  </a:endParaRPr>
                </a:p>
              </p:txBody>
            </p:sp>
            <p:sp>
              <p:nvSpPr>
                <p:cNvPr id="56360" name="Rectangle 41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38" name="Group 42"/>
              <p:cNvGrpSpPr>
                <a:grpSpLocks/>
              </p:cNvGrpSpPr>
              <p:nvPr/>
            </p:nvGrpSpPr>
            <p:grpSpPr bwMode="auto">
              <a:xfrm>
                <a:off x="998" y="921"/>
                <a:ext cx="430" cy="391"/>
                <a:chOff x="998" y="921"/>
                <a:chExt cx="430" cy="391"/>
              </a:xfrm>
            </p:grpSpPr>
            <p:sp>
              <p:nvSpPr>
                <p:cNvPr id="56357" name="Rectangle 43"/>
                <p:cNvSpPr>
                  <a:spLocks noChangeArrowheads="1"/>
                </p:cNvSpPr>
                <p:nvPr/>
              </p:nvSpPr>
              <p:spPr bwMode="auto">
                <a:xfrm>
                  <a:off x="1004" y="927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r>
                    <a:rPr lang="en-US" sz="1200" b="1">
                      <a:latin typeface="Times New Roman" pitchFamily="18" charset="0"/>
                    </a:rPr>
                    <a:t>10X</a:t>
                  </a:r>
                </a:p>
              </p:txBody>
            </p:sp>
            <p:sp>
              <p:nvSpPr>
                <p:cNvPr id="56358" name="Rectangle 44"/>
                <p:cNvSpPr>
                  <a:spLocks noChangeArrowheads="1"/>
                </p:cNvSpPr>
                <p:nvPr/>
              </p:nvSpPr>
              <p:spPr bwMode="auto">
                <a:xfrm>
                  <a:off x="998" y="921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39" name="Group 45"/>
              <p:cNvGrpSpPr>
                <a:grpSpLocks/>
              </p:cNvGrpSpPr>
              <p:nvPr/>
            </p:nvGrpSpPr>
            <p:grpSpPr bwMode="auto">
              <a:xfrm>
                <a:off x="1428" y="921"/>
                <a:ext cx="651" cy="391"/>
                <a:chOff x="1428" y="921"/>
                <a:chExt cx="651" cy="391"/>
              </a:xfrm>
            </p:grpSpPr>
            <p:sp>
              <p:nvSpPr>
                <p:cNvPr id="56355" name="Rectangle 46"/>
                <p:cNvSpPr>
                  <a:spLocks noChangeArrowheads="1"/>
                </p:cNvSpPr>
                <p:nvPr/>
              </p:nvSpPr>
              <p:spPr bwMode="auto">
                <a:xfrm>
                  <a:off x="1434" y="927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1200">
                    <a:latin typeface="Times New Roman" pitchFamily="18" charset="0"/>
                  </a:endParaRPr>
                </a:p>
              </p:txBody>
            </p:sp>
            <p:sp>
              <p:nvSpPr>
                <p:cNvPr id="56356" name="Rectangle 47"/>
                <p:cNvSpPr>
                  <a:spLocks noChangeArrowheads="1"/>
                </p:cNvSpPr>
                <p:nvPr/>
              </p:nvSpPr>
              <p:spPr bwMode="auto">
                <a:xfrm>
                  <a:off x="1428" y="921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40" name="Group 48"/>
              <p:cNvGrpSpPr>
                <a:grpSpLocks/>
              </p:cNvGrpSpPr>
              <p:nvPr/>
            </p:nvGrpSpPr>
            <p:grpSpPr bwMode="auto">
              <a:xfrm>
                <a:off x="2079" y="921"/>
                <a:ext cx="591" cy="391"/>
                <a:chOff x="2079" y="921"/>
                <a:chExt cx="591" cy="391"/>
              </a:xfrm>
            </p:grpSpPr>
            <p:sp>
              <p:nvSpPr>
                <p:cNvPr id="56353" name="Rectangle 49"/>
                <p:cNvSpPr>
                  <a:spLocks noChangeArrowheads="1"/>
                </p:cNvSpPr>
                <p:nvPr/>
              </p:nvSpPr>
              <p:spPr bwMode="auto">
                <a:xfrm>
                  <a:off x="2085" y="927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1200">
                    <a:latin typeface="Times New Roman" pitchFamily="18" charset="0"/>
                  </a:endParaRPr>
                </a:p>
              </p:txBody>
            </p:sp>
            <p:sp>
              <p:nvSpPr>
                <p:cNvPr id="56354" name="Rectangle 50"/>
                <p:cNvSpPr>
                  <a:spLocks noChangeArrowheads="1"/>
                </p:cNvSpPr>
                <p:nvPr/>
              </p:nvSpPr>
              <p:spPr bwMode="auto">
                <a:xfrm>
                  <a:off x="2079" y="921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41" name="Group 51"/>
              <p:cNvGrpSpPr>
                <a:grpSpLocks/>
              </p:cNvGrpSpPr>
              <p:nvPr/>
            </p:nvGrpSpPr>
            <p:grpSpPr bwMode="auto">
              <a:xfrm>
                <a:off x="0" y="1324"/>
                <a:ext cx="998" cy="391"/>
                <a:chOff x="0" y="1324"/>
                <a:chExt cx="998" cy="391"/>
              </a:xfrm>
            </p:grpSpPr>
            <p:sp>
              <p:nvSpPr>
                <p:cNvPr id="56351" name="Rectangle 52"/>
                <p:cNvSpPr>
                  <a:spLocks noChangeArrowheads="1"/>
                </p:cNvSpPr>
                <p:nvPr/>
              </p:nvSpPr>
              <p:spPr bwMode="auto">
                <a:xfrm>
                  <a:off x="6" y="1330"/>
                  <a:ext cx="986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 b="1">
                      <a:latin typeface="Comic Sans MS" pitchFamily="66" charset="0"/>
                      <a:ea typeface="Arial Unicode MS" pitchFamily="34" charset="-128"/>
                      <a:cs typeface="Arial Unicode MS" pitchFamily="34" charset="-128"/>
                    </a:rPr>
                    <a:t>High Power  (blue) </a:t>
                  </a:r>
                  <a:endParaRPr lang="en-US" sz="12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200" b="1">
                    <a:latin typeface="Times New Roman" pitchFamily="18" charset="0"/>
                  </a:endParaRPr>
                </a:p>
              </p:txBody>
            </p:sp>
            <p:sp>
              <p:nvSpPr>
                <p:cNvPr id="56352" name="Rectangle 53"/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998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42" name="Group 54"/>
              <p:cNvGrpSpPr>
                <a:grpSpLocks/>
              </p:cNvGrpSpPr>
              <p:nvPr/>
            </p:nvGrpSpPr>
            <p:grpSpPr bwMode="auto">
              <a:xfrm>
                <a:off x="998" y="1324"/>
                <a:ext cx="430" cy="391"/>
                <a:chOff x="998" y="1324"/>
                <a:chExt cx="430" cy="391"/>
              </a:xfrm>
            </p:grpSpPr>
            <p:sp>
              <p:nvSpPr>
                <p:cNvPr id="56349" name="Rectangle 55"/>
                <p:cNvSpPr>
                  <a:spLocks noChangeArrowheads="1"/>
                </p:cNvSpPr>
                <p:nvPr/>
              </p:nvSpPr>
              <p:spPr bwMode="auto">
                <a:xfrm>
                  <a:off x="1004" y="1330"/>
                  <a:ext cx="418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 </a:t>
                  </a:r>
                </a:p>
                <a:p>
                  <a:pPr algn="ctr" eaLnBrk="1" hangingPunct="1"/>
                  <a:r>
                    <a:rPr lang="en-US" sz="1200" b="1">
                      <a:latin typeface="Times New Roman" pitchFamily="18" charset="0"/>
                    </a:rPr>
                    <a:t>10X</a:t>
                  </a:r>
                  <a:endParaRPr lang="en-US" sz="120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endParaRPr>
                </a:p>
                <a:p>
                  <a:pPr algn="ctr"/>
                  <a:endParaRPr lang="en-US" sz="1200">
                    <a:latin typeface="Times New Roman" pitchFamily="18" charset="0"/>
                  </a:endParaRPr>
                </a:p>
              </p:txBody>
            </p:sp>
            <p:sp>
              <p:nvSpPr>
                <p:cNvPr id="56350" name="Rectangle 56"/>
                <p:cNvSpPr>
                  <a:spLocks noChangeArrowheads="1"/>
                </p:cNvSpPr>
                <p:nvPr/>
              </p:nvSpPr>
              <p:spPr bwMode="auto">
                <a:xfrm>
                  <a:off x="998" y="1324"/>
                  <a:ext cx="430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43" name="Group 57"/>
              <p:cNvGrpSpPr>
                <a:grpSpLocks/>
              </p:cNvGrpSpPr>
              <p:nvPr/>
            </p:nvGrpSpPr>
            <p:grpSpPr bwMode="auto">
              <a:xfrm>
                <a:off x="1428" y="1324"/>
                <a:ext cx="651" cy="391"/>
                <a:chOff x="1428" y="1324"/>
                <a:chExt cx="651" cy="391"/>
              </a:xfrm>
            </p:grpSpPr>
            <p:sp>
              <p:nvSpPr>
                <p:cNvPr id="56347" name="Rectangle 58"/>
                <p:cNvSpPr>
                  <a:spLocks noChangeArrowheads="1"/>
                </p:cNvSpPr>
                <p:nvPr/>
              </p:nvSpPr>
              <p:spPr bwMode="auto">
                <a:xfrm>
                  <a:off x="1434" y="1330"/>
                  <a:ext cx="63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1200">
                    <a:latin typeface="Times New Roman" pitchFamily="18" charset="0"/>
                  </a:endParaRPr>
                </a:p>
              </p:txBody>
            </p:sp>
            <p:sp>
              <p:nvSpPr>
                <p:cNvPr id="56348" name="Rectangle 59"/>
                <p:cNvSpPr>
                  <a:spLocks noChangeArrowheads="1"/>
                </p:cNvSpPr>
                <p:nvPr/>
              </p:nvSpPr>
              <p:spPr bwMode="auto">
                <a:xfrm>
                  <a:off x="1428" y="1324"/>
                  <a:ext cx="65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56344" name="Group 60"/>
              <p:cNvGrpSpPr>
                <a:grpSpLocks/>
              </p:cNvGrpSpPr>
              <p:nvPr/>
            </p:nvGrpSpPr>
            <p:grpSpPr bwMode="auto">
              <a:xfrm>
                <a:off x="2079" y="1324"/>
                <a:ext cx="591" cy="391"/>
                <a:chOff x="2079" y="1324"/>
                <a:chExt cx="591" cy="391"/>
              </a:xfrm>
            </p:grpSpPr>
            <p:sp>
              <p:nvSpPr>
                <p:cNvPr id="56345" name="Rectangle 61"/>
                <p:cNvSpPr>
                  <a:spLocks noChangeArrowheads="1"/>
                </p:cNvSpPr>
                <p:nvPr/>
              </p:nvSpPr>
              <p:spPr bwMode="auto">
                <a:xfrm>
                  <a:off x="2085" y="1330"/>
                  <a:ext cx="579" cy="3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eaLnBrk="1" hangingPunct="1"/>
                  <a:r>
                    <a:rPr lang="en-US" sz="1200"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 </a:t>
                  </a:r>
                </a:p>
                <a:p>
                  <a:pPr algn="ctr"/>
                  <a:endParaRPr lang="en-US" sz="1200">
                    <a:latin typeface="Times New Roman" pitchFamily="18" charset="0"/>
                  </a:endParaRPr>
                </a:p>
              </p:txBody>
            </p:sp>
            <p:sp>
              <p:nvSpPr>
                <p:cNvPr id="56346" name="Rectangle 62"/>
                <p:cNvSpPr>
                  <a:spLocks noChangeArrowheads="1"/>
                </p:cNvSpPr>
                <p:nvPr/>
              </p:nvSpPr>
              <p:spPr bwMode="auto">
                <a:xfrm>
                  <a:off x="2079" y="1324"/>
                  <a:ext cx="591" cy="3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56328" name="Rectangle 63"/>
            <p:cNvSpPr>
              <a:spLocks noChangeArrowheads="1"/>
            </p:cNvSpPr>
            <p:nvPr/>
          </p:nvSpPr>
          <p:spPr bwMode="auto">
            <a:xfrm>
              <a:off x="-3" y="-3"/>
              <a:ext cx="2676" cy="1721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6325" name="Text Box 64"/>
          <p:cNvSpPr txBox="1">
            <a:spLocks noChangeArrowheads="1"/>
          </p:cNvSpPr>
          <p:nvPr/>
        </p:nvSpPr>
        <p:spPr bwMode="auto">
          <a:xfrm>
            <a:off x="228600" y="381000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Magnification of Lenses</a:t>
            </a:r>
          </a:p>
        </p:txBody>
      </p:sp>
      <p:sp>
        <p:nvSpPr>
          <p:cNvPr id="56326" name="Text Box 65"/>
          <p:cNvSpPr txBox="1">
            <a:spLocks noChangeArrowheads="1"/>
          </p:cNvSpPr>
          <p:nvPr/>
        </p:nvSpPr>
        <p:spPr bwMode="auto">
          <a:xfrm>
            <a:off x="3200400" y="0"/>
            <a:ext cx="3200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Microscopes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75" name="Group 47"/>
          <p:cNvGraphicFramePr>
            <a:graphicFrameLocks noGrp="1"/>
          </p:cNvGraphicFramePr>
          <p:nvPr/>
        </p:nvGraphicFramePr>
        <p:xfrm>
          <a:off x="4343400" y="487363"/>
          <a:ext cx="4800600" cy="6373812"/>
        </p:xfrm>
        <a:graphic>
          <a:graphicData uri="http://schemas.openxmlformats.org/drawingml/2006/table">
            <a:tbl>
              <a:tblPr/>
              <a:tblGrid>
                <a:gridCol w="1752600"/>
                <a:gridCol w="1600200"/>
                <a:gridCol w="1447800"/>
              </a:tblGrid>
              <a:tr h="518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Light 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Electron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11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Means of Transmitting image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Focuses with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Stains tissue with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Slices tissue with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magnification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Type of cells viewed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Year introduced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Amount of detail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88" name="Text Box 48"/>
          <p:cNvSpPr txBox="1">
            <a:spLocks noChangeArrowheads="1"/>
          </p:cNvSpPr>
          <p:nvPr/>
        </p:nvSpPr>
        <p:spPr bwMode="auto">
          <a:xfrm>
            <a:off x="4343400" y="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Light verses Electron Microscope</a:t>
            </a:r>
          </a:p>
        </p:txBody>
      </p:sp>
      <p:sp>
        <p:nvSpPr>
          <p:cNvPr id="57389" name="Oval 49"/>
          <p:cNvSpPr>
            <a:spLocks noChangeArrowheads="1"/>
          </p:cNvSpPr>
          <p:nvPr/>
        </p:nvSpPr>
        <p:spPr bwMode="auto">
          <a:xfrm>
            <a:off x="914400" y="1295400"/>
            <a:ext cx="2286000" cy="2286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0" name="Oval 51"/>
          <p:cNvSpPr>
            <a:spLocks noChangeArrowheads="1"/>
          </p:cNvSpPr>
          <p:nvPr/>
        </p:nvSpPr>
        <p:spPr bwMode="auto">
          <a:xfrm>
            <a:off x="990600" y="4267200"/>
            <a:ext cx="2286000" cy="2286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1" name="Text Box 52"/>
          <p:cNvSpPr txBox="1">
            <a:spLocks noChangeArrowheads="1"/>
          </p:cNvSpPr>
          <p:nvPr/>
        </p:nvSpPr>
        <p:spPr bwMode="auto">
          <a:xfrm>
            <a:off x="685800" y="152400"/>
            <a:ext cx="3048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Practice live Cell Sketches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1528763" y="1397000"/>
          <a:ext cx="6086475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2" name="Document" r:id="rId3" imgW="6086856" imgH="4064508" progId="Word.Document.8">
                  <p:embed/>
                </p:oleObj>
              </mc:Choice>
              <mc:Fallback>
                <p:oleObj name="Document" r:id="rId3" imgW="6086856" imgH="406450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763" y="1397000"/>
                        <a:ext cx="6086475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2133600" y="0"/>
          <a:ext cx="561022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3" name="Document" r:id="rId5" imgW="6858000" imgH="8385048" progId="Word.Document.8">
                  <p:embed/>
                </p:oleObj>
              </mc:Choice>
              <mc:Fallback>
                <p:oleObj name="Document" r:id="rId5" imgW="6858000" imgH="8385048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0"/>
                        <a:ext cx="5610225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1981200" y="0"/>
          <a:ext cx="4714875" cy="655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5" name="Document" r:id="rId3" imgW="6492240" imgH="9025128" progId="Word.Document.8">
                  <p:embed/>
                </p:oleObj>
              </mc:Choice>
              <mc:Fallback>
                <p:oleObj name="Document" r:id="rId3" imgW="6492240" imgH="902512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0"/>
                        <a:ext cx="4714875" cy="655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524000" y="1389063"/>
          <a:ext cx="6086475" cy="405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0" name="Document" r:id="rId3" imgW="6086856" imgH="4056888" progId="Word.Document.8">
                  <p:embed/>
                </p:oleObj>
              </mc:Choice>
              <mc:Fallback>
                <p:oleObj name="Document" r:id="rId3" imgW="6086856" imgH="405688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89063"/>
                        <a:ext cx="6086475" cy="405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762000" y="133350"/>
          <a:ext cx="8610600" cy="672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1" name="Document" r:id="rId5" imgW="9003792" imgH="7031736" progId="Word.Document.8">
                  <p:embed/>
                </p:oleObj>
              </mc:Choice>
              <mc:Fallback>
                <p:oleObj name="Document" r:id="rId5" imgW="9003792" imgH="7031736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3350"/>
                        <a:ext cx="8610600" cy="672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138-microscopes-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500"/>
            <a:ext cx="292576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438400" y="1828800"/>
            <a:ext cx="3581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Microscopes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895600" y="2895600"/>
            <a:ext cx="48006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Objectives:</a:t>
            </a:r>
            <a:r>
              <a:rPr lang="en-US" sz="2400">
                <a:latin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imes New Roman" pitchFamily="18" charset="0"/>
              </a:rPr>
              <a:t>To name the parts of the microscope and describe their functions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imes New Roman" pitchFamily="18" charset="0"/>
              </a:rPr>
              <a:t>To describe how to properly use a compound microscope.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>
                <a:latin typeface="Times New Roman" pitchFamily="18" charset="0"/>
              </a:rPr>
              <a:t>To compare a compound to a light microscope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MIC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7200"/>
            <a:ext cx="4640263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Label the parts on your microscope picture.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934200" y="457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Eyepiece/ocular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</a:rPr>
              <a:t>lens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>
                <a:solidFill>
                  <a:srgbClr val="6600CC"/>
                </a:solidFill>
                <a:latin typeface="Times New Roman" pitchFamily="18" charset="0"/>
              </a:rPr>
              <a:t>magnification = 10X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934200" y="2286000"/>
            <a:ext cx="1579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Arm-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934200" y="33528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00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934200" y="3352800"/>
            <a:ext cx="174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Stage</a:t>
            </a:r>
            <a:r>
              <a:rPr lang="en-US" sz="2000">
                <a:latin typeface="Times New Roman" pitchFamily="18" charset="0"/>
              </a:rPr>
              <a:t> -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support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6934200" y="3810000"/>
            <a:ext cx="2209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Coarse adjust</a:t>
            </a:r>
            <a:r>
              <a:rPr lang="en-US" sz="2000">
                <a:latin typeface="Times New Roman" pitchFamily="18" charset="0"/>
              </a:rPr>
              <a:t> – </a:t>
            </a:r>
            <a:r>
              <a:rPr lang="en-US" sz="2000">
                <a:solidFill>
                  <a:srgbClr val="6600CC"/>
                </a:solidFill>
                <a:latin typeface="Times New Roman" pitchFamily="18" charset="0"/>
              </a:rPr>
              <a:t>general focus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RING">
  <a:themeElements>
    <a:clrScheme name="SOARING 2">
      <a:dk1>
        <a:srgbClr val="000000"/>
      </a:dk1>
      <a:lt1>
        <a:srgbClr val="FFFFFF"/>
      </a:lt1>
      <a:dk2>
        <a:srgbClr val="000000"/>
      </a:dk2>
      <a:lt2>
        <a:srgbClr val="CCECFF"/>
      </a:lt2>
      <a:accent1>
        <a:srgbClr val="6699FF"/>
      </a:accent1>
      <a:accent2>
        <a:srgbClr val="66CCFF"/>
      </a:accent2>
      <a:accent3>
        <a:srgbClr val="FFFFFF"/>
      </a:accent3>
      <a:accent4>
        <a:srgbClr val="000000"/>
      </a:accent4>
      <a:accent5>
        <a:srgbClr val="B8CAFF"/>
      </a:accent5>
      <a:accent6>
        <a:srgbClr val="5CB9E7"/>
      </a:accent6>
      <a:hlink>
        <a:srgbClr val="CC99FF"/>
      </a:hlink>
      <a:folHlink>
        <a:srgbClr val="00CCCC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1449</TotalTime>
  <Words>1427</Words>
  <Application>Microsoft Office PowerPoint</Application>
  <PresentationFormat>On-screen Show (4:3)</PresentationFormat>
  <Paragraphs>432</Paragraphs>
  <Slides>46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Arial</vt:lpstr>
      <vt:lpstr>Times New Roman</vt:lpstr>
      <vt:lpstr>Wingdings</vt:lpstr>
      <vt:lpstr>Calibri</vt:lpstr>
      <vt:lpstr>Arial Unicode MS</vt:lpstr>
      <vt:lpstr>Comic Sans MS</vt:lpstr>
      <vt:lpstr>Symbol</vt:lpstr>
      <vt:lpstr>SOARING</vt:lpstr>
      <vt:lpstr>Microsoft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Laboratory Techniques</vt:lpstr>
      <vt:lpstr>Limits of Resolution</vt:lpstr>
      <vt:lpstr>PowerPoint Presentation</vt:lpstr>
      <vt:lpstr>The Electron Microscope Allows us to see very high resolution images</vt:lpstr>
      <vt:lpstr>The Electron Microscope How does it work?</vt:lpstr>
      <vt:lpstr>Light verses Electron Microscopes</vt:lpstr>
      <vt:lpstr>Light verses Electron Microscopes</vt:lpstr>
      <vt:lpstr>Light verses Electron Microscopes</vt:lpstr>
      <vt:lpstr>Light verses Electron Microscopes</vt:lpstr>
      <vt:lpstr>Light verses Electron Microscopes</vt:lpstr>
      <vt:lpstr>Light verses Electron Microscopes</vt:lpstr>
      <vt:lpstr>Light verses Electron Microscopes</vt:lpstr>
      <vt:lpstr>Light verses Electron Microscopes</vt:lpstr>
      <vt:lpstr>PowerPoint Presentation</vt:lpstr>
      <vt:lpstr>Focusing a Specimen</vt:lpstr>
      <vt:lpstr>Focusing a Specimen</vt:lpstr>
      <vt:lpstr>Focusing a Specimen</vt:lpstr>
      <vt:lpstr>Focusing a Specimen</vt:lpstr>
      <vt:lpstr>Making a Wet Mount</vt:lpstr>
      <vt:lpstr>Making good drawings</vt:lpstr>
      <vt:lpstr>Student handouts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Kaneland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Teacher E-Solutions</cp:lastModifiedBy>
  <cp:revision>68</cp:revision>
  <dcterms:created xsi:type="dcterms:W3CDTF">2004-02-05T14:06:51Z</dcterms:created>
  <dcterms:modified xsi:type="dcterms:W3CDTF">2019-01-18T16:33:44Z</dcterms:modified>
</cp:coreProperties>
</file>