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</p:sldMasterIdLst>
  <p:sldIdLst>
    <p:sldId id="256" r:id="rId5"/>
    <p:sldId id="257" r:id="rId6"/>
    <p:sldId id="258" r:id="rId7"/>
    <p:sldId id="259" r:id="rId8"/>
    <p:sldId id="260" r:id="rId9"/>
    <p:sldId id="264" r:id="rId10"/>
    <p:sldId id="266" r:id="rId11"/>
    <p:sldId id="262" r:id="rId12"/>
    <p:sldId id="265" r:id="rId13"/>
    <p:sldId id="263" r:id="rId14"/>
    <p:sldId id="267" r:id="rId15"/>
    <p:sldId id="268" r:id="rId16"/>
    <p:sldId id="286" r:id="rId17"/>
    <p:sldId id="287" r:id="rId18"/>
    <p:sldId id="288" r:id="rId19"/>
    <p:sldId id="273" r:id="rId20"/>
    <p:sldId id="274" r:id="rId21"/>
    <p:sldId id="278" r:id="rId22"/>
    <p:sldId id="275" r:id="rId23"/>
    <p:sldId id="283" r:id="rId24"/>
    <p:sldId id="294" r:id="rId25"/>
    <p:sldId id="290" r:id="rId26"/>
    <p:sldId id="292" r:id="rId27"/>
    <p:sldId id="291" r:id="rId28"/>
    <p:sldId id="293" r:id="rId29"/>
    <p:sldId id="295" r:id="rId30"/>
    <p:sldId id="289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CC0000"/>
    <a:srgbClr val="FFFF00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9" autoAdjust="0"/>
    <p:restoredTop sz="97084" autoAdjust="0"/>
  </p:normalViewPr>
  <p:slideViewPr>
    <p:cSldViewPr>
      <p:cViewPr>
        <p:scale>
          <a:sx n="79" d="100"/>
          <a:sy n="79" d="100"/>
        </p:scale>
        <p:origin x="-33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74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5.xml"/><Relationship Id="rId1" Type="http://schemas.openxmlformats.org/officeDocument/2006/relationships/slide" Target="slides/slide2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5" name="Rectangle 3"/>
          <p:cNvSpPr>
            <a:spLocks noChangeArrowheads="1"/>
          </p:cNvSpPr>
          <p:nvPr/>
        </p:nvSpPr>
        <p:spPr bwMode="invGray">
          <a:xfrm>
            <a:off x="685800" y="6529388"/>
            <a:ext cx="3505200" cy="32702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6996" name="Rectangle 4"/>
          <p:cNvSpPr>
            <a:spLocks noChangeArrowheads="1"/>
          </p:cNvSpPr>
          <p:nvPr/>
        </p:nvSpPr>
        <p:spPr bwMode="invGray">
          <a:xfrm>
            <a:off x="687388" y="1905000"/>
            <a:ext cx="8456612" cy="1524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6997" name="Oval 5"/>
          <p:cNvSpPr>
            <a:spLocks noChangeArrowheads="1"/>
          </p:cNvSpPr>
          <p:nvPr/>
        </p:nvSpPr>
        <p:spPr bwMode="invGray">
          <a:xfrm>
            <a:off x="881063" y="117475"/>
            <a:ext cx="66675" cy="66675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6998" name="Oval 6"/>
          <p:cNvSpPr>
            <a:spLocks noChangeArrowheads="1"/>
          </p:cNvSpPr>
          <p:nvPr/>
        </p:nvSpPr>
        <p:spPr bwMode="invGray">
          <a:xfrm>
            <a:off x="881063" y="347663"/>
            <a:ext cx="66675" cy="65087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6999" name="Oval 7"/>
          <p:cNvSpPr>
            <a:spLocks noChangeArrowheads="1"/>
          </p:cNvSpPr>
          <p:nvPr/>
        </p:nvSpPr>
        <p:spPr bwMode="invGray">
          <a:xfrm>
            <a:off x="881063" y="574675"/>
            <a:ext cx="66675" cy="65088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0" name="Oval 8"/>
          <p:cNvSpPr>
            <a:spLocks noChangeArrowheads="1"/>
          </p:cNvSpPr>
          <p:nvPr/>
        </p:nvSpPr>
        <p:spPr bwMode="invGray">
          <a:xfrm>
            <a:off x="881063" y="1033463"/>
            <a:ext cx="66675" cy="65087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1" name="Oval 9"/>
          <p:cNvSpPr>
            <a:spLocks noChangeArrowheads="1"/>
          </p:cNvSpPr>
          <p:nvPr/>
        </p:nvSpPr>
        <p:spPr bwMode="invGray">
          <a:xfrm>
            <a:off x="881063" y="1260475"/>
            <a:ext cx="66675" cy="66675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2" name="Oval 10"/>
          <p:cNvSpPr>
            <a:spLocks noChangeArrowheads="1"/>
          </p:cNvSpPr>
          <p:nvPr/>
        </p:nvSpPr>
        <p:spPr bwMode="invGray">
          <a:xfrm>
            <a:off x="881063" y="1490663"/>
            <a:ext cx="66675" cy="65087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3" name="Oval 11"/>
          <p:cNvSpPr>
            <a:spLocks noChangeArrowheads="1"/>
          </p:cNvSpPr>
          <p:nvPr/>
        </p:nvSpPr>
        <p:spPr bwMode="invGray">
          <a:xfrm>
            <a:off x="881063" y="1717675"/>
            <a:ext cx="66675" cy="65088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4" name="Oval 12"/>
          <p:cNvSpPr>
            <a:spLocks noChangeArrowheads="1"/>
          </p:cNvSpPr>
          <p:nvPr/>
        </p:nvSpPr>
        <p:spPr bwMode="invGray">
          <a:xfrm>
            <a:off x="881063" y="1947863"/>
            <a:ext cx="66675" cy="635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05" name="Oval 13"/>
          <p:cNvSpPr>
            <a:spLocks noChangeArrowheads="1"/>
          </p:cNvSpPr>
          <p:nvPr/>
        </p:nvSpPr>
        <p:spPr bwMode="invGray">
          <a:xfrm>
            <a:off x="881063" y="2176463"/>
            <a:ext cx="66675" cy="65087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97006" name="Group 14"/>
          <p:cNvGrpSpPr>
            <a:grpSpLocks/>
          </p:cNvGrpSpPr>
          <p:nvPr/>
        </p:nvGrpSpPr>
        <p:grpSpPr bwMode="auto">
          <a:xfrm>
            <a:off x="4538663" y="6670675"/>
            <a:ext cx="4332287" cy="65088"/>
            <a:chOff x="2859" y="4202"/>
            <a:chExt cx="2729" cy="41"/>
          </a:xfrm>
        </p:grpSpPr>
        <p:sp>
          <p:nvSpPr>
            <p:cNvPr id="597007" name="Oval 15"/>
            <p:cNvSpPr>
              <a:spLocks noChangeArrowheads="1"/>
            </p:cNvSpPr>
            <p:nvPr/>
          </p:nvSpPr>
          <p:spPr bwMode="invGray">
            <a:xfrm>
              <a:off x="2859" y="420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08" name="Oval 16"/>
            <p:cNvSpPr>
              <a:spLocks noChangeArrowheads="1"/>
            </p:cNvSpPr>
            <p:nvPr/>
          </p:nvSpPr>
          <p:spPr bwMode="invGray">
            <a:xfrm>
              <a:off x="3243" y="420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09" name="Oval 17"/>
            <p:cNvSpPr>
              <a:spLocks noChangeArrowheads="1"/>
            </p:cNvSpPr>
            <p:nvPr/>
          </p:nvSpPr>
          <p:spPr bwMode="invGray">
            <a:xfrm>
              <a:off x="3627" y="4202"/>
              <a:ext cx="41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0" name="Oval 18"/>
            <p:cNvSpPr>
              <a:spLocks noChangeArrowheads="1"/>
            </p:cNvSpPr>
            <p:nvPr/>
          </p:nvSpPr>
          <p:spPr bwMode="invGray">
            <a:xfrm>
              <a:off x="4011" y="4202"/>
              <a:ext cx="41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1" name="Oval 19"/>
            <p:cNvSpPr>
              <a:spLocks noChangeArrowheads="1"/>
            </p:cNvSpPr>
            <p:nvPr/>
          </p:nvSpPr>
          <p:spPr bwMode="invGray">
            <a:xfrm>
              <a:off x="4395" y="420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2" name="Oval 20"/>
            <p:cNvSpPr>
              <a:spLocks noChangeArrowheads="1"/>
            </p:cNvSpPr>
            <p:nvPr/>
          </p:nvSpPr>
          <p:spPr bwMode="invGray">
            <a:xfrm>
              <a:off x="4779" y="420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3" name="Oval 21"/>
            <p:cNvSpPr>
              <a:spLocks noChangeArrowheads="1"/>
            </p:cNvSpPr>
            <p:nvPr/>
          </p:nvSpPr>
          <p:spPr bwMode="invGray">
            <a:xfrm>
              <a:off x="5163" y="420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4" name="Oval 22"/>
            <p:cNvSpPr>
              <a:spLocks noChangeArrowheads="1"/>
            </p:cNvSpPr>
            <p:nvPr/>
          </p:nvSpPr>
          <p:spPr bwMode="invGray">
            <a:xfrm>
              <a:off x="5547" y="4202"/>
              <a:ext cx="41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7015" name="Oval 23"/>
          <p:cNvSpPr>
            <a:spLocks noChangeArrowheads="1"/>
          </p:cNvSpPr>
          <p:nvPr/>
        </p:nvSpPr>
        <p:spPr bwMode="invGray">
          <a:xfrm>
            <a:off x="881063" y="804863"/>
            <a:ext cx="66675" cy="635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2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9702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97022" name="Rectangle 3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97023" name="Rectangle 3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97024" name="Rectangle 3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CDE532-4579-4C08-B085-24D4A29FAA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36F2D-F48B-4D8B-9F13-37274342B1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9163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9029F-1075-4983-AC25-FFA6AAC0DC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06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DED25-E633-46C6-BA0B-8AA3F7944C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5136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1D6B3-D101-4762-9762-C622B76719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1993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F92C3-D12F-498B-9647-AB6DCB80A5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624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C2CEC-FF4C-4326-AC0B-1469A45FF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499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0EBBC-1FFB-4E23-A3E0-0A2732B5A7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5532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2C8BC-307C-4828-9D41-8FD2E12C69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1729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73376-C4D5-4853-9D66-ABFCE894F1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6574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0C03B-403A-410B-9C77-7BC91B7D46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956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5970" name="Group 2"/>
          <p:cNvGrpSpPr>
            <a:grpSpLocks/>
          </p:cNvGrpSpPr>
          <p:nvPr/>
        </p:nvGrpSpPr>
        <p:grpSpPr bwMode="auto">
          <a:xfrm>
            <a:off x="685800" y="117475"/>
            <a:ext cx="8456613" cy="6738938"/>
            <a:chOff x="432" y="74"/>
            <a:chExt cx="5327" cy="4245"/>
          </a:xfrm>
        </p:grpSpPr>
        <p:sp>
          <p:nvSpPr>
            <p:cNvPr id="595971" name="Rectangle 3"/>
            <p:cNvSpPr>
              <a:spLocks noChangeArrowheads="1"/>
            </p:cNvSpPr>
            <p:nvPr/>
          </p:nvSpPr>
          <p:spPr bwMode="invGray">
            <a:xfrm>
              <a:off x="432" y="4176"/>
              <a:ext cx="2208" cy="14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5972" name="Group 4"/>
            <p:cNvGrpSpPr>
              <a:grpSpLocks/>
            </p:cNvGrpSpPr>
            <p:nvPr/>
          </p:nvGrpSpPr>
          <p:grpSpPr bwMode="auto">
            <a:xfrm>
              <a:off x="2859" y="4250"/>
              <a:ext cx="2729" cy="41"/>
              <a:chOff x="2859" y="4250"/>
              <a:chExt cx="2729" cy="41"/>
            </a:xfrm>
          </p:grpSpPr>
          <p:sp>
            <p:nvSpPr>
              <p:cNvPr id="595973" name="Oval 5"/>
              <p:cNvSpPr>
                <a:spLocks noChangeArrowheads="1"/>
              </p:cNvSpPr>
              <p:nvPr/>
            </p:nvSpPr>
            <p:spPr bwMode="invGray">
              <a:xfrm>
                <a:off x="285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4" name="Oval 6"/>
              <p:cNvSpPr>
                <a:spLocks noChangeArrowheads="1"/>
              </p:cNvSpPr>
              <p:nvPr/>
            </p:nvSpPr>
            <p:spPr bwMode="invGray">
              <a:xfrm>
                <a:off x="324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5" name="Oval 7"/>
              <p:cNvSpPr>
                <a:spLocks noChangeArrowheads="1"/>
              </p:cNvSpPr>
              <p:nvPr/>
            </p:nvSpPr>
            <p:spPr bwMode="invGray">
              <a:xfrm>
                <a:off x="362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6" name="Oval 8"/>
              <p:cNvSpPr>
                <a:spLocks noChangeArrowheads="1"/>
              </p:cNvSpPr>
              <p:nvPr/>
            </p:nvSpPr>
            <p:spPr bwMode="invGray">
              <a:xfrm>
                <a:off x="4011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7" name="Oval 9"/>
              <p:cNvSpPr>
                <a:spLocks noChangeArrowheads="1"/>
              </p:cNvSpPr>
              <p:nvPr/>
            </p:nvSpPr>
            <p:spPr bwMode="invGray">
              <a:xfrm>
                <a:off x="4395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8" name="Oval 10"/>
              <p:cNvSpPr>
                <a:spLocks noChangeArrowheads="1"/>
              </p:cNvSpPr>
              <p:nvPr/>
            </p:nvSpPr>
            <p:spPr bwMode="invGray">
              <a:xfrm>
                <a:off x="477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79" name="Oval 11"/>
              <p:cNvSpPr>
                <a:spLocks noChangeArrowheads="1"/>
              </p:cNvSpPr>
              <p:nvPr/>
            </p:nvSpPr>
            <p:spPr bwMode="invGray">
              <a:xfrm>
                <a:off x="516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5980" name="Oval 12"/>
              <p:cNvSpPr>
                <a:spLocks noChangeArrowheads="1"/>
              </p:cNvSpPr>
              <p:nvPr/>
            </p:nvSpPr>
            <p:spPr bwMode="invGray">
              <a:xfrm>
                <a:off x="554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5981" name="Rectangle 13"/>
            <p:cNvSpPr>
              <a:spLocks noChangeArrowheads="1"/>
            </p:cNvSpPr>
            <p:nvPr/>
          </p:nvSpPr>
          <p:spPr bwMode="invGray">
            <a:xfrm>
              <a:off x="480" y="480"/>
              <a:ext cx="5279" cy="48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982" name="Oval 14"/>
            <p:cNvSpPr>
              <a:spLocks noChangeArrowheads="1"/>
            </p:cNvSpPr>
            <p:nvPr/>
          </p:nvSpPr>
          <p:spPr bwMode="invGray">
            <a:xfrm>
              <a:off x="507" y="7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983" name="Oval 15"/>
            <p:cNvSpPr>
              <a:spLocks noChangeArrowheads="1"/>
            </p:cNvSpPr>
            <p:nvPr/>
          </p:nvSpPr>
          <p:spPr bwMode="invGray">
            <a:xfrm>
              <a:off x="507" y="21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984" name="Oval 16"/>
            <p:cNvSpPr>
              <a:spLocks noChangeArrowheads="1"/>
            </p:cNvSpPr>
            <p:nvPr/>
          </p:nvSpPr>
          <p:spPr bwMode="invGray">
            <a:xfrm>
              <a:off x="507" y="36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598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95986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598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59598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59598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6F902DC4-B902-424D-8DF4-8CD0FE08F55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828800"/>
            <a:ext cx="7848600" cy="1752600"/>
          </a:xfrm>
        </p:spPr>
        <p:txBody>
          <a:bodyPr/>
          <a:lstStyle/>
          <a:p>
            <a:r>
              <a:rPr lang="en-US" sz="4000" b="1"/>
              <a:t>Factors, Prime Numbers &amp; Composite Numbers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495800"/>
            <a:ext cx="6400800" cy="1066800"/>
          </a:xfrm>
        </p:spPr>
        <p:txBody>
          <a:bodyPr/>
          <a:lstStyle/>
          <a:p>
            <a:r>
              <a:rPr lang="en-US" sz="3500"/>
              <a:t>by Carol Edelstein</a:t>
            </a:r>
          </a:p>
          <a:p>
            <a:endParaRPr lang="en-US" sz="35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772400" cy="1143000"/>
          </a:xfrm>
        </p:spPr>
        <p:txBody>
          <a:bodyPr/>
          <a:lstStyle/>
          <a:p>
            <a:r>
              <a:rPr lang="en-US" sz="4800" b="1"/>
              <a:t>One is special because </a:t>
            </a:r>
            <a:r>
              <a:rPr lang="en-US" sz="4500" b="1"/>
              <a:t>. . .</a:t>
            </a:r>
            <a:r>
              <a:rPr lang="en-US" sz="4800" b="1"/>
              <a:t> </a:t>
            </a:r>
          </a:p>
        </p:txBody>
      </p:sp>
      <p:sp>
        <p:nvSpPr>
          <p:cNvPr id="572426" name="Rectangle 10"/>
          <p:cNvSpPr>
            <a:spLocks noChangeArrowheads="1"/>
          </p:cNvSpPr>
          <p:nvPr/>
        </p:nvSpPr>
        <p:spPr bwMode="auto">
          <a:xfrm>
            <a:off x="533400" y="2514600"/>
            <a:ext cx="32004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80000"/>
              </a:lnSpc>
            </a:pPr>
            <a:r>
              <a:rPr lang="en-US" sz="3500">
                <a:solidFill>
                  <a:schemeClr val="bg2"/>
                </a:solidFill>
              </a:rPr>
              <a:t>One is </a:t>
            </a:r>
            <a:r>
              <a:rPr lang="en-US" sz="3500" u="sng">
                <a:solidFill>
                  <a:schemeClr val="bg2"/>
                </a:solidFill>
              </a:rPr>
              <a:t>not</a:t>
            </a:r>
            <a:r>
              <a:rPr lang="en-US" sz="3500">
                <a:solidFill>
                  <a:schemeClr val="bg2"/>
                </a:solidFill>
              </a:rPr>
              <a:t> prime.</a:t>
            </a:r>
          </a:p>
          <a:p>
            <a:pPr algn="ctr" eaLnBrk="1" hangingPunct="1">
              <a:lnSpc>
                <a:spcPct val="80000"/>
              </a:lnSpc>
            </a:pPr>
            <a:endParaRPr lang="en-US" sz="1000">
              <a:solidFill>
                <a:schemeClr val="bg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(because it does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not have exactly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two different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factors).</a:t>
            </a:r>
          </a:p>
        </p:txBody>
      </p:sp>
      <p:sp>
        <p:nvSpPr>
          <p:cNvPr id="572428" name="Rectangle 12"/>
          <p:cNvSpPr>
            <a:spLocks noChangeArrowheads="1"/>
          </p:cNvSpPr>
          <p:nvPr/>
        </p:nvSpPr>
        <p:spPr bwMode="auto">
          <a:xfrm>
            <a:off x="5638800" y="2514600"/>
            <a:ext cx="33528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80000"/>
              </a:lnSpc>
            </a:pPr>
            <a:r>
              <a:rPr lang="en-US" sz="3500">
                <a:solidFill>
                  <a:schemeClr val="bg2"/>
                </a:solidFill>
              </a:rPr>
              <a:t>One is </a:t>
            </a:r>
            <a:r>
              <a:rPr lang="en-US" sz="3500" u="sng">
                <a:solidFill>
                  <a:schemeClr val="bg2"/>
                </a:solidFill>
              </a:rPr>
              <a:t>not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3500">
                <a:solidFill>
                  <a:schemeClr val="bg2"/>
                </a:solidFill>
              </a:rPr>
              <a:t>Composite.</a:t>
            </a:r>
          </a:p>
          <a:p>
            <a:pPr algn="ctr" eaLnBrk="1" hangingPunct="1">
              <a:lnSpc>
                <a:spcPct val="80000"/>
              </a:lnSpc>
            </a:pPr>
            <a:endParaRPr lang="en-US" sz="1000">
              <a:solidFill>
                <a:schemeClr val="bg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(because it does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not have more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500">
                <a:solidFill>
                  <a:schemeClr val="bg2"/>
                </a:solidFill>
              </a:rPr>
              <a:t>than 2 factors).</a:t>
            </a:r>
          </a:p>
        </p:txBody>
      </p:sp>
      <p:pic>
        <p:nvPicPr>
          <p:cNvPr id="572440" name="Picture 24" descr="C:\Documents and Settings\Carol Edelstein\Application Data\Microsoft\Media Catalog\Downloaded Clips\cl47\j0178297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804863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2441" name="Picture 25" descr="C:\Documents and Settings\Carol Edelstein\Application Data\Microsoft\Media Catalog\Downloaded Clips\cl0\sy00329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8600"/>
            <a:ext cx="92233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2442" name="Picture 26" descr="C:\Documents and Settings\Carol Edelstein\Application Data\Microsoft\Media Catalog\Downloaded Clips\cl0\sy00329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105400"/>
            <a:ext cx="92233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2443" name="Picture 27" descr="C:\Documents and Settings\Carol Edelstein\Application Data\Microsoft\Media Catalog\Downloaded Clips\cl0\sy00329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92233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2445" name="Picture 29" descr="C:\Documents and Settings\Carol Edelstein\Application Data\Microsoft\Media Catalog\Downloaded Clips\cl0\sy00329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105400"/>
            <a:ext cx="92233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2446" name="Picture 30" descr="C:\Documents and Settings\Carol Edelstein\Application Data\Microsoft\Media Catalog\Downloaded Clips\cl0\sy00329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922338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2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2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72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26" grpId="0" animBg="1" autoUpdateAnimBg="0"/>
      <p:bldP spid="57242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/>
              <a:t>Prime Factorization</a:t>
            </a:r>
            <a:r>
              <a:rPr lang="en-US" sz="3600"/>
              <a:t> – A way to write a composite number as the product of its prime factors.</a:t>
            </a:r>
          </a:p>
        </p:txBody>
      </p:sp>
      <p:sp>
        <p:nvSpPr>
          <p:cNvPr id="576517" name="Text Box 5"/>
          <p:cNvSpPr txBox="1">
            <a:spLocks noChangeArrowheads="1"/>
          </p:cNvSpPr>
          <p:nvPr/>
        </p:nvSpPr>
        <p:spPr bwMode="auto">
          <a:xfrm>
            <a:off x="685800" y="3648075"/>
            <a:ext cx="8458200" cy="157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7200"/>
              <a:t>2 x 2 x 3</a:t>
            </a:r>
            <a:r>
              <a:rPr lang="en-US" sz="7200" baseline="34000"/>
              <a:t> </a:t>
            </a:r>
            <a:r>
              <a:rPr lang="en-US" sz="7200"/>
              <a:t>= 12</a:t>
            </a:r>
          </a:p>
          <a:p>
            <a:pPr algn="ctr" eaLnBrk="1" hangingPunct="1">
              <a:lnSpc>
                <a:spcPct val="80000"/>
              </a:lnSpc>
            </a:pPr>
            <a:endParaRPr lang="en-US" sz="1000"/>
          </a:p>
          <a:p>
            <a:pPr algn="ctr" eaLnBrk="1" hangingPunct="1">
              <a:lnSpc>
                <a:spcPct val="80000"/>
              </a:lnSpc>
            </a:pPr>
            <a:r>
              <a:rPr lang="en-US" sz="4000" b="1" i="1"/>
              <a:t>or</a:t>
            </a:r>
          </a:p>
        </p:txBody>
      </p:sp>
      <p:sp>
        <p:nvSpPr>
          <p:cNvPr id="576521" name="Text Box 9"/>
          <p:cNvSpPr txBox="1">
            <a:spLocks noChangeArrowheads="1"/>
          </p:cNvSpPr>
          <p:nvPr/>
        </p:nvSpPr>
        <p:spPr bwMode="auto">
          <a:xfrm>
            <a:off x="3200400" y="5029200"/>
            <a:ext cx="4419600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endParaRPr lang="en-US" sz="1000">
              <a:latin typeface="Kristen ITC" pitchFamily="66" charset="0"/>
            </a:endParaRPr>
          </a:p>
          <a:p>
            <a:pPr eaLnBrk="1" hangingPunct="1"/>
            <a:r>
              <a:rPr lang="en-US" sz="7200"/>
              <a:t>2</a:t>
            </a:r>
            <a:r>
              <a:rPr lang="en-US" sz="6000" baseline="48000"/>
              <a:t>2</a:t>
            </a:r>
            <a:r>
              <a:rPr lang="en-US" sz="7200"/>
              <a:t> x 3</a:t>
            </a:r>
            <a:r>
              <a:rPr lang="en-US" sz="7200" baseline="34000"/>
              <a:t>  </a:t>
            </a:r>
            <a:r>
              <a:rPr lang="en-US" sz="7200"/>
              <a:t>= 12</a:t>
            </a:r>
          </a:p>
          <a:p>
            <a:pPr eaLnBrk="1" hangingPunct="1"/>
            <a:endParaRPr lang="en-US" sz="2400">
              <a:latin typeface="Arial Narrow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76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576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576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576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 autoUpdateAnimBg="0"/>
      <p:bldP spid="576517" grpId="0" autoUpdateAnimBg="0"/>
      <p:bldP spid="57652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577540" name="Text Box 4"/>
          <p:cNvSpPr txBox="1">
            <a:spLocks noChangeArrowheads="1"/>
          </p:cNvSpPr>
          <p:nvPr/>
        </p:nvSpPr>
        <p:spPr bwMode="auto">
          <a:xfrm>
            <a:off x="6019800" y="2286000"/>
            <a:ext cx="1828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48</a:t>
            </a:r>
          </a:p>
        </p:txBody>
      </p:sp>
      <p:sp>
        <p:nvSpPr>
          <p:cNvPr id="577544" name="Rectangle 8"/>
          <p:cNvSpPr>
            <a:spLocks noChangeArrowheads="1"/>
          </p:cNvSpPr>
          <p:nvPr/>
        </p:nvSpPr>
        <p:spPr bwMode="auto">
          <a:xfrm>
            <a:off x="609600" y="2438400"/>
            <a:ext cx="43434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1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Write down any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composite number.</a:t>
            </a:r>
          </a:p>
        </p:txBody>
      </p:sp>
      <p:sp>
        <p:nvSpPr>
          <p:cNvPr id="577548" name="Text Box 12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Factor Tree Method  - - </a:t>
            </a:r>
          </a:p>
        </p:txBody>
      </p:sp>
      <p:sp>
        <p:nvSpPr>
          <p:cNvPr id="577549" name="Rectangle 13"/>
          <p:cNvSpPr>
            <a:spLocks noChangeArrowheads="1"/>
          </p:cNvSpPr>
          <p:nvPr/>
        </p:nvSpPr>
        <p:spPr bwMode="auto">
          <a:xfrm>
            <a:off x="609600" y="3962400"/>
            <a:ext cx="46482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2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2800">
                <a:solidFill>
                  <a:schemeClr val="bg2"/>
                </a:solidFill>
              </a:rPr>
              <a:t>Start dividing by</a:t>
            </a:r>
          </a:p>
          <a:p>
            <a:pPr eaLnBrk="1" hangingPunct="1"/>
            <a:r>
              <a:rPr lang="en-US" sz="2800">
                <a:solidFill>
                  <a:schemeClr val="bg2"/>
                </a:solidFill>
              </a:rPr>
              <a:t>the prime #s </a:t>
            </a:r>
            <a:r>
              <a:rPr lang="en-US" sz="2000">
                <a:solidFill>
                  <a:schemeClr val="bg2"/>
                </a:solidFill>
              </a:rPr>
              <a:t>(start with 2)</a:t>
            </a:r>
            <a:r>
              <a:rPr lang="en-US" sz="2500">
                <a:solidFill>
                  <a:schemeClr val="bg2"/>
                </a:solidFill>
              </a:rPr>
              <a:t>.</a:t>
            </a:r>
            <a:r>
              <a:rPr lang="en-US" sz="2700">
                <a:solidFill>
                  <a:schemeClr val="bg2"/>
                </a:solidFill>
              </a:rPr>
              <a:t> </a:t>
            </a:r>
            <a:endParaRPr lang="en-US" sz="4400">
              <a:solidFill>
                <a:schemeClr val="bg2"/>
              </a:solidFill>
            </a:endParaRPr>
          </a:p>
          <a:p>
            <a:pPr eaLnBrk="1" hangingPunct="1"/>
            <a:r>
              <a:rPr lang="en-US" sz="2000">
                <a:solidFill>
                  <a:schemeClr val="bg2"/>
                </a:solidFill>
              </a:rPr>
              <a:t>If the composite number is divisible </a:t>
            </a:r>
          </a:p>
          <a:p>
            <a:pPr eaLnBrk="1" hangingPunct="1"/>
            <a:r>
              <a:rPr lang="en-US" sz="2000">
                <a:solidFill>
                  <a:schemeClr val="bg2"/>
                </a:solidFill>
              </a:rPr>
              <a:t>by 2, write it down and find the next factor.</a:t>
            </a:r>
          </a:p>
          <a:p>
            <a:pPr eaLnBrk="1" hangingPunct="1"/>
            <a:endParaRPr lang="en-US" sz="500">
              <a:solidFill>
                <a:schemeClr val="bg2"/>
              </a:solidFill>
            </a:endParaRPr>
          </a:p>
          <a:p>
            <a:pPr eaLnBrk="1" hangingPunct="1"/>
            <a:r>
              <a:rPr lang="en-US" sz="2000">
                <a:solidFill>
                  <a:schemeClr val="bg2"/>
                </a:solidFill>
              </a:rPr>
              <a:t>If not, check if the factor is evenly </a:t>
            </a:r>
          </a:p>
          <a:p>
            <a:pPr eaLnBrk="1" hangingPunct="1"/>
            <a:r>
              <a:rPr lang="en-US" sz="2000">
                <a:solidFill>
                  <a:schemeClr val="bg2"/>
                </a:solidFill>
              </a:rPr>
              <a:t>divisible by 3, 5, 7, 9, etc. </a:t>
            </a:r>
          </a:p>
        </p:txBody>
      </p:sp>
      <p:sp>
        <p:nvSpPr>
          <p:cNvPr id="577550" name="Text Box 14"/>
          <p:cNvSpPr txBox="1">
            <a:spLocks noChangeArrowheads="1"/>
          </p:cNvSpPr>
          <p:nvPr/>
        </p:nvSpPr>
        <p:spPr bwMode="auto">
          <a:xfrm>
            <a:off x="5791200" y="2895600"/>
            <a:ext cx="236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 x  24</a:t>
            </a:r>
          </a:p>
        </p:txBody>
      </p:sp>
      <p:sp>
        <p:nvSpPr>
          <p:cNvPr id="577551" name="Line 15"/>
          <p:cNvSpPr>
            <a:spLocks noChangeShapeType="1"/>
          </p:cNvSpPr>
          <p:nvPr/>
        </p:nvSpPr>
        <p:spPr bwMode="auto">
          <a:xfrm flipH="1">
            <a:off x="64770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7552" name="Line 16"/>
          <p:cNvSpPr>
            <a:spLocks noChangeShapeType="1"/>
          </p:cNvSpPr>
          <p:nvPr/>
        </p:nvSpPr>
        <p:spPr bwMode="auto">
          <a:xfrm>
            <a:off x="71628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7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7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7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7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7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7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7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autoUpdateAnimBg="0"/>
      <p:bldP spid="577544" grpId="0" animBg="1" autoUpdateAnimBg="0"/>
      <p:bldP spid="577549" grpId="0" animBg="1" autoUpdateAnimBg="0"/>
      <p:bldP spid="577550" grpId="0" autoUpdateAnimBg="0"/>
      <p:bldP spid="577551" grpId="0" animBg="1"/>
      <p:bldP spid="5775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598019" name="Text Box 3"/>
          <p:cNvSpPr txBox="1">
            <a:spLocks noChangeArrowheads="1"/>
          </p:cNvSpPr>
          <p:nvPr/>
        </p:nvSpPr>
        <p:spPr bwMode="auto">
          <a:xfrm>
            <a:off x="6019800" y="2286000"/>
            <a:ext cx="1828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48</a:t>
            </a:r>
          </a:p>
        </p:txBody>
      </p:sp>
      <p:sp>
        <p:nvSpPr>
          <p:cNvPr id="598020" name="Rectangle 4"/>
          <p:cNvSpPr>
            <a:spLocks noChangeArrowheads="1"/>
          </p:cNvSpPr>
          <p:nvPr/>
        </p:nvSpPr>
        <p:spPr bwMode="auto">
          <a:xfrm>
            <a:off x="609600" y="2362200"/>
            <a:ext cx="4572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3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Check the factors. 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prime, you are done.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not, proceed to Step 4.</a:t>
            </a:r>
          </a:p>
        </p:txBody>
      </p:sp>
      <p:sp>
        <p:nvSpPr>
          <p:cNvPr id="598021" name="Text Box 5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Factor Tree Method  - - </a:t>
            </a:r>
          </a:p>
        </p:txBody>
      </p:sp>
      <p:sp>
        <p:nvSpPr>
          <p:cNvPr id="598022" name="Rectangle 6"/>
          <p:cNvSpPr>
            <a:spLocks noChangeArrowheads="1"/>
          </p:cNvSpPr>
          <p:nvPr/>
        </p:nvSpPr>
        <p:spPr bwMode="auto">
          <a:xfrm>
            <a:off x="609600" y="4114800"/>
            <a:ext cx="4724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4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Continue dividing.</a:t>
            </a:r>
            <a:r>
              <a:rPr lang="en-US" sz="3200">
                <a:solidFill>
                  <a:schemeClr val="bg2"/>
                </a:solidFill>
              </a:rPr>
              <a:t> </a:t>
            </a:r>
            <a:r>
              <a:rPr lang="en-US" sz="4400">
                <a:solidFill>
                  <a:schemeClr val="bg2"/>
                </a:solidFill>
              </a:rPr>
              <a:t>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one of the factors is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divisible by 2, write it down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and find the next factor.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not, check if the factor is evenly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divisible by 3, 5, 7, 9, etc.</a:t>
            </a:r>
            <a:r>
              <a:rPr lang="en-US" sz="27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598023" name="Text Box 7"/>
          <p:cNvSpPr txBox="1">
            <a:spLocks noChangeArrowheads="1"/>
          </p:cNvSpPr>
          <p:nvPr/>
        </p:nvSpPr>
        <p:spPr bwMode="auto">
          <a:xfrm>
            <a:off x="5791200" y="2895600"/>
            <a:ext cx="236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 x  24</a:t>
            </a:r>
          </a:p>
        </p:txBody>
      </p:sp>
      <p:sp>
        <p:nvSpPr>
          <p:cNvPr id="598024" name="Line 8"/>
          <p:cNvSpPr>
            <a:spLocks noChangeShapeType="1"/>
          </p:cNvSpPr>
          <p:nvPr/>
        </p:nvSpPr>
        <p:spPr bwMode="auto">
          <a:xfrm flipH="1">
            <a:off x="64770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8025" name="Line 9"/>
          <p:cNvSpPr>
            <a:spLocks noChangeShapeType="1"/>
          </p:cNvSpPr>
          <p:nvPr/>
        </p:nvSpPr>
        <p:spPr bwMode="auto">
          <a:xfrm>
            <a:off x="71628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8026" name="Text Box 10"/>
          <p:cNvSpPr txBox="1">
            <a:spLocks noChangeArrowheads="1"/>
          </p:cNvSpPr>
          <p:nvPr/>
        </p:nvSpPr>
        <p:spPr bwMode="auto">
          <a:xfrm>
            <a:off x="5715000" y="3581400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 x   2 x 12</a:t>
            </a:r>
          </a:p>
        </p:txBody>
      </p:sp>
      <p:sp>
        <p:nvSpPr>
          <p:cNvPr id="598028" name="Line 12"/>
          <p:cNvSpPr>
            <a:spLocks noChangeShapeType="1"/>
          </p:cNvSpPr>
          <p:nvPr/>
        </p:nvSpPr>
        <p:spPr bwMode="auto">
          <a:xfrm flipH="1">
            <a:off x="71628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8029" name="Line 13"/>
          <p:cNvSpPr>
            <a:spLocks noChangeShapeType="1"/>
          </p:cNvSpPr>
          <p:nvPr/>
        </p:nvSpPr>
        <p:spPr bwMode="auto">
          <a:xfrm>
            <a:off x="74676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8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8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8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8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8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8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20" grpId="0" animBg="1" autoUpdateAnimBg="0"/>
      <p:bldP spid="598022" grpId="0" animBg="1" autoUpdateAnimBg="0"/>
      <p:bldP spid="598026" grpId="0" autoUpdateAnimBg="0"/>
      <p:bldP spid="598028" grpId="0" animBg="1"/>
      <p:bldP spid="5980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599043" name="Text Box 3"/>
          <p:cNvSpPr txBox="1">
            <a:spLocks noChangeArrowheads="1"/>
          </p:cNvSpPr>
          <p:nvPr/>
        </p:nvSpPr>
        <p:spPr bwMode="auto">
          <a:xfrm>
            <a:off x="6019800" y="2286000"/>
            <a:ext cx="1828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48</a:t>
            </a:r>
          </a:p>
        </p:txBody>
      </p:sp>
      <p:sp>
        <p:nvSpPr>
          <p:cNvPr id="599044" name="Rectangle 4"/>
          <p:cNvSpPr>
            <a:spLocks noChangeArrowheads="1"/>
          </p:cNvSpPr>
          <p:nvPr/>
        </p:nvSpPr>
        <p:spPr bwMode="auto">
          <a:xfrm>
            <a:off x="609600" y="2362200"/>
            <a:ext cx="4572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5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Check the factors. 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prime, proceed to Step 6.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not, repeat Step 4.</a:t>
            </a:r>
          </a:p>
        </p:txBody>
      </p:sp>
      <p:sp>
        <p:nvSpPr>
          <p:cNvPr id="599045" name="Text Box 5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Factor Tree Method  - - </a:t>
            </a:r>
          </a:p>
        </p:txBody>
      </p:sp>
      <p:sp>
        <p:nvSpPr>
          <p:cNvPr id="599047" name="Text Box 7"/>
          <p:cNvSpPr txBox="1">
            <a:spLocks noChangeArrowheads="1"/>
          </p:cNvSpPr>
          <p:nvPr/>
        </p:nvSpPr>
        <p:spPr bwMode="auto">
          <a:xfrm>
            <a:off x="5791200" y="2895600"/>
            <a:ext cx="236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24</a:t>
            </a:r>
          </a:p>
        </p:txBody>
      </p:sp>
      <p:sp>
        <p:nvSpPr>
          <p:cNvPr id="599048" name="Line 8"/>
          <p:cNvSpPr>
            <a:spLocks noChangeShapeType="1"/>
          </p:cNvSpPr>
          <p:nvPr/>
        </p:nvSpPr>
        <p:spPr bwMode="auto">
          <a:xfrm flipH="1">
            <a:off x="64770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9049" name="Line 9"/>
          <p:cNvSpPr>
            <a:spLocks noChangeShapeType="1"/>
          </p:cNvSpPr>
          <p:nvPr/>
        </p:nvSpPr>
        <p:spPr bwMode="auto">
          <a:xfrm>
            <a:off x="71628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9050" name="Text Box 10"/>
          <p:cNvSpPr txBox="1">
            <a:spLocks noChangeArrowheads="1"/>
          </p:cNvSpPr>
          <p:nvPr/>
        </p:nvSpPr>
        <p:spPr bwMode="auto">
          <a:xfrm>
            <a:off x="5715000" y="3581400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 </a:t>
            </a:r>
            <a:r>
              <a:rPr lang="en-US" sz="3000">
                <a:latin typeface="Kristen ITC" pitchFamily="66" charset="0"/>
              </a:rPr>
              <a:t>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12</a:t>
            </a:r>
          </a:p>
        </p:txBody>
      </p:sp>
      <p:sp>
        <p:nvSpPr>
          <p:cNvPr id="599052" name="Line 12"/>
          <p:cNvSpPr>
            <a:spLocks noChangeShapeType="1"/>
          </p:cNvSpPr>
          <p:nvPr/>
        </p:nvSpPr>
        <p:spPr bwMode="auto">
          <a:xfrm flipH="1">
            <a:off x="70104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9053" name="Line 13"/>
          <p:cNvSpPr>
            <a:spLocks noChangeShapeType="1"/>
          </p:cNvSpPr>
          <p:nvPr/>
        </p:nvSpPr>
        <p:spPr bwMode="auto">
          <a:xfrm>
            <a:off x="73914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9054" name="Text Box 14"/>
          <p:cNvSpPr txBox="1">
            <a:spLocks noChangeArrowheads="1"/>
          </p:cNvSpPr>
          <p:nvPr/>
        </p:nvSpPr>
        <p:spPr bwMode="auto">
          <a:xfrm>
            <a:off x="5410200" y="4267200"/>
            <a:ext cx="320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</a:t>
            </a:r>
            <a:r>
              <a:rPr lang="en-US" sz="2800">
                <a:latin typeface="Kristen ITC" pitchFamily="66" charset="0"/>
              </a:rPr>
              <a:t>6</a:t>
            </a:r>
          </a:p>
        </p:txBody>
      </p:sp>
      <p:sp>
        <p:nvSpPr>
          <p:cNvPr id="599059" name="Line 19"/>
          <p:cNvSpPr>
            <a:spLocks noChangeShapeType="1"/>
          </p:cNvSpPr>
          <p:nvPr/>
        </p:nvSpPr>
        <p:spPr bwMode="auto">
          <a:xfrm flipH="1">
            <a:off x="7467600" y="40386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9060" name="Line 20"/>
          <p:cNvSpPr>
            <a:spLocks noChangeShapeType="1"/>
          </p:cNvSpPr>
          <p:nvPr/>
        </p:nvSpPr>
        <p:spPr bwMode="auto">
          <a:xfrm>
            <a:off x="7696200" y="4038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9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9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9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4" grpId="0" animBg="1" autoUpdateAnimBg="0"/>
      <p:bldP spid="599054" grpId="0" autoUpdateAnimBg="0"/>
      <p:bldP spid="599059" grpId="0" animBg="1"/>
      <p:bldP spid="5990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ChangeArrowheads="1"/>
          </p:cNvSpPr>
          <p:nvPr/>
        </p:nvSpPr>
        <p:spPr bwMode="auto">
          <a:xfrm>
            <a:off x="6477000" y="5715000"/>
            <a:ext cx="1905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67" name="Rectangle 3"/>
          <p:cNvSpPr>
            <a:spLocks noChangeArrowheads="1"/>
          </p:cNvSpPr>
          <p:nvPr/>
        </p:nvSpPr>
        <p:spPr bwMode="auto">
          <a:xfrm>
            <a:off x="5562600" y="5105400"/>
            <a:ext cx="2971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6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600069" name="Text Box 5"/>
          <p:cNvSpPr txBox="1">
            <a:spLocks noChangeArrowheads="1"/>
          </p:cNvSpPr>
          <p:nvPr/>
        </p:nvSpPr>
        <p:spPr bwMode="auto">
          <a:xfrm>
            <a:off x="6019800" y="2286000"/>
            <a:ext cx="1828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48</a:t>
            </a:r>
          </a:p>
        </p:txBody>
      </p:sp>
      <p:sp>
        <p:nvSpPr>
          <p:cNvPr id="600070" name="Rectangle 6"/>
          <p:cNvSpPr>
            <a:spLocks noChangeArrowheads="1"/>
          </p:cNvSpPr>
          <p:nvPr/>
        </p:nvSpPr>
        <p:spPr bwMode="auto">
          <a:xfrm>
            <a:off x="609600" y="2362200"/>
            <a:ext cx="4572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5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Check the factors. 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prime, proceed to Step 6.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not, repeat Step 4.</a:t>
            </a:r>
          </a:p>
        </p:txBody>
      </p:sp>
      <p:sp>
        <p:nvSpPr>
          <p:cNvPr id="600071" name="Text Box 7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Factor Tree Method  - - </a:t>
            </a:r>
          </a:p>
        </p:txBody>
      </p:sp>
      <p:sp>
        <p:nvSpPr>
          <p:cNvPr id="600072" name="Rectangle 8"/>
          <p:cNvSpPr>
            <a:spLocks noChangeArrowheads="1"/>
          </p:cNvSpPr>
          <p:nvPr/>
        </p:nvSpPr>
        <p:spPr bwMode="auto">
          <a:xfrm>
            <a:off x="609600" y="4343400"/>
            <a:ext cx="3810000" cy="1676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6 – </a:t>
            </a:r>
            <a:r>
              <a:rPr lang="en-US" sz="3000">
                <a:solidFill>
                  <a:schemeClr val="bg2"/>
                </a:solidFill>
              </a:rPr>
              <a:t>Write the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Prime Factorization in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Exponential Form.</a:t>
            </a:r>
            <a:r>
              <a:rPr lang="en-US" sz="27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600073" name="Text Box 9"/>
          <p:cNvSpPr txBox="1">
            <a:spLocks noChangeArrowheads="1"/>
          </p:cNvSpPr>
          <p:nvPr/>
        </p:nvSpPr>
        <p:spPr bwMode="auto">
          <a:xfrm>
            <a:off x="5791200" y="2895600"/>
            <a:ext cx="2362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24</a:t>
            </a:r>
          </a:p>
        </p:txBody>
      </p:sp>
      <p:sp>
        <p:nvSpPr>
          <p:cNvPr id="600074" name="Line 10"/>
          <p:cNvSpPr>
            <a:spLocks noChangeShapeType="1"/>
          </p:cNvSpPr>
          <p:nvPr/>
        </p:nvSpPr>
        <p:spPr bwMode="auto">
          <a:xfrm flipH="1">
            <a:off x="64770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75" name="Line 11"/>
          <p:cNvSpPr>
            <a:spLocks noChangeShapeType="1"/>
          </p:cNvSpPr>
          <p:nvPr/>
        </p:nvSpPr>
        <p:spPr bwMode="auto">
          <a:xfrm>
            <a:off x="7162800" y="2667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76" name="Text Box 12"/>
          <p:cNvSpPr txBox="1">
            <a:spLocks noChangeArrowheads="1"/>
          </p:cNvSpPr>
          <p:nvPr/>
        </p:nvSpPr>
        <p:spPr bwMode="auto">
          <a:xfrm>
            <a:off x="5715000" y="3581400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 </a:t>
            </a:r>
            <a:r>
              <a:rPr lang="en-US" sz="3000">
                <a:latin typeface="Kristen ITC" pitchFamily="66" charset="0"/>
              </a:rPr>
              <a:t>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12</a:t>
            </a:r>
          </a:p>
        </p:txBody>
      </p:sp>
      <p:sp>
        <p:nvSpPr>
          <p:cNvPr id="600078" name="Line 14"/>
          <p:cNvSpPr>
            <a:spLocks noChangeShapeType="1"/>
          </p:cNvSpPr>
          <p:nvPr/>
        </p:nvSpPr>
        <p:spPr bwMode="auto">
          <a:xfrm flipH="1">
            <a:off x="70104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79" name="Line 15"/>
          <p:cNvSpPr>
            <a:spLocks noChangeShapeType="1"/>
          </p:cNvSpPr>
          <p:nvPr/>
        </p:nvSpPr>
        <p:spPr bwMode="auto">
          <a:xfrm>
            <a:off x="73914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80" name="Text Box 16"/>
          <p:cNvSpPr txBox="1">
            <a:spLocks noChangeArrowheads="1"/>
          </p:cNvSpPr>
          <p:nvPr/>
        </p:nvSpPr>
        <p:spPr bwMode="auto">
          <a:xfrm>
            <a:off x="5410200" y="4267200"/>
            <a:ext cx="320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</a:t>
            </a:r>
            <a:r>
              <a:rPr lang="en-US" sz="2800">
                <a:latin typeface="Kristen ITC" pitchFamily="66" charset="0"/>
              </a:rPr>
              <a:t>6</a:t>
            </a:r>
          </a:p>
        </p:txBody>
      </p:sp>
      <p:sp>
        <p:nvSpPr>
          <p:cNvPr id="600083" name="Line 19"/>
          <p:cNvSpPr>
            <a:spLocks noChangeShapeType="1"/>
          </p:cNvSpPr>
          <p:nvPr/>
        </p:nvSpPr>
        <p:spPr bwMode="auto">
          <a:xfrm flipH="1">
            <a:off x="7467600" y="40386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84" name="Line 20"/>
          <p:cNvSpPr>
            <a:spLocks noChangeShapeType="1"/>
          </p:cNvSpPr>
          <p:nvPr/>
        </p:nvSpPr>
        <p:spPr bwMode="auto">
          <a:xfrm>
            <a:off x="7696200" y="4038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85" name="Text Box 21"/>
          <p:cNvSpPr txBox="1">
            <a:spLocks noChangeArrowheads="1"/>
          </p:cNvSpPr>
          <p:nvPr/>
        </p:nvSpPr>
        <p:spPr bwMode="auto">
          <a:xfrm>
            <a:off x="5486400" y="5029200"/>
            <a:ext cx="320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Kristen ITC" pitchFamily="66" charset="0"/>
              </a:rPr>
              <a:t>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2 </a:t>
            </a:r>
            <a:r>
              <a:rPr lang="en-US" sz="2000">
                <a:latin typeface="Kristen ITC" pitchFamily="66" charset="0"/>
              </a:rPr>
              <a:t>x</a:t>
            </a:r>
            <a:r>
              <a:rPr lang="en-US" sz="3000">
                <a:latin typeface="Kristen ITC" pitchFamily="66" charset="0"/>
              </a:rPr>
              <a:t> 3</a:t>
            </a:r>
          </a:p>
        </p:txBody>
      </p:sp>
      <p:sp>
        <p:nvSpPr>
          <p:cNvPr id="600089" name="Line 25"/>
          <p:cNvSpPr>
            <a:spLocks noChangeShapeType="1"/>
          </p:cNvSpPr>
          <p:nvPr/>
        </p:nvSpPr>
        <p:spPr bwMode="auto">
          <a:xfrm flipH="1">
            <a:off x="7772400" y="4724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90" name="Line 26"/>
          <p:cNvSpPr>
            <a:spLocks noChangeShapeType="1"/>
          </p:cNvSpPr>
          <p:nvPr/>
        </p:nvSpPr>
        <p:spPr bwMode="auto">
          <a:xfrm>
            <a:off x="8001000" y="4724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91" name="Text Box 27"/>
          <p:cNvSpPr txBox="1">
            <a:spLocks noChangeArrowheads="1"/>
          </p:cNvSpPr>
          <p:nvPr/>
        </p:nvSpPr>
        <p:spPr bwMode="auto">
          <a:xfrm>
            <a:off x="5791200" y="5715000"/>
            <a:ext cx="320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>
                <a:latin typeface="Kristen ITC" pitchFamily="66" charset="0"/>
              </a:rPr>
              <a:t>2</a:t>
            </a:r>
            <a:r>
              <a:rPr lang="en-US" sz="2400" b="1" baseline="42000">
                <a:latin typeface="Kristen ITC" pitchFamily="66" charset="0"/>
              </a:rPr>
              <a:t>4 </a:t>
            </a:r>
            <a:r>
              <a:rPr lang="en-US" sz="2000" b="1">
                <a:latin typeface="Kristen ITC" pitchFamily="66" charset="0"/>
              </a:rPr>
              <a:t>x</a:t>
            </a:r>
            <a:r>
              <a:rPr lang="en-US" sz="3000" b="1">
                <a:latin typeface="Kristen ITC" pitchFamily="66" charset="0"/>
              </a:rPr>
              <a:t> 3</a:t>
            </a:r>
            <a:r>
              <a:rPr lang="en-US" sz="3000">
                <a:latin typeface="Kristen ITC" pitchFamily="66" charset="0"/>
              </a:rPr>
              <a:t> </a:t>
            </a:r>
            <a:r>
              <a:rPr lang="en-US" sz="2700">
                <a:latin typeface="Kristen ITC" pitchFamily="66" charset="0"/>
              </a:rPr>
              <a:t>= 48</a:t>
            </a:r>
          </a:p>
        </p:txBody>
      </p:sp>
      <p:sp>
        <p:nvSpPr>
          <p:cNvPr id="600092" name="Line 28"/>
          <p:cNvSpPr>
            <a:spLocks noChangeShapeType="1"/>
          </p:cNvSpPr>
          <p:nvPr/>
        </p:nvSpPr>
        <p:spPr bwMode="auto">
          <a:xfrm>
            <a:off x="4419600" y="5334000"/>
            <a:ext cx="990600" cy="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0093" name="Line 29"/>
          <p:cNvSpPr>
            <a:spLocks noChangeShapeType="1"/>
          </p:cNvSpPr>
          <p:nvPr/>
        </p:nvSpPr>
        <p:spPr bwMode="auto">
          <a:xfrm>
            <a:off x="4419600" y="5334000"/>
            <a:ext cx="2057400" cy="68580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0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0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0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0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0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0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0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0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0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0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72" grpId="0" animBg="1" autoUpdateAnimBg="0"/>
      <p:bldP spid="600085" grpId="0" autoUpdateAnimBg="0"/>
      <p:bldP spid="600091" grpId="0" autoUpdateAnimBg="0"/>
      <p:bldP spid="600092" grpId="0" animBg="1"/>
      <p:bldP spid="60009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4582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Find the Prime Factorization</a:t>
            </a:r>
          </a:p>
        </p:txBody>
      </p:sp>
      <p:sp>
        <p:nvSpPr>
          <p:cNvPr id="582669" name="Text Box 13"/>
          <p:cNvSpPr txBox="1">
            <a:spLocks noChangeArrowheads="1"/>
          </p:cNvSpPr>
          <p:nvPr/>
        </p:nvSpPr>
        <p:spPr bwMode="auto">
          <a:xfrm>
            <a:off x="4648200" y="1828800"/>
            <a:ext cx="633413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 b="1">
                <a:latin typeface="Kristen ITC" pitchFamily="66" charset="0"/>
              </a:rPr>
              <a:t>4</a:t>
            </a:r>
          </a:p>
        </p:txBody>
      </p:sp>
      <p:sp>
        <p:nvSpPr>
          <p:cNvPr id="582670" name="Line 14"/>
          <p:cNvSpPr>
            <a:spLocks noChangeShapeType="1"/>
          </p:cNvSpPr>
          <p:nvPr/>
        </p:nvSpPr>
        <p:spPr bwMode="auto">
          <a:xfrm flipH="1">
            <a:off x="4267200" y="2819400"/>
            <a:ext cx="755650" cy="620713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2671" name="Line 15"/>
          <p:cNvSpPr>
            <a:spLocks noChangeShapeType="1"/>
          </p:cNvSpPr>
          <p:nvPr/>
        </p:nvSpPr>
        <p:spPr bwMode="auto">
          <a:xfrm>
            <a:off x="4953000" y="2819400"/>
            <a:ext cx="849313" cy="544513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2672" name="Text Box 16"/>
          <p:cNvSpPr txBox="1">
            <a:spLocks noChangeArrowheads="1"/>
          </p:cNvSpPr>
          <p:nvPr/>
        </p:nvSpPr>
        <p:spPr bwMode="auto">
          <a:xfrm>
            <a:off x="4006850" y="3360738"/>
            <a:ext cx="218281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2</a:t>
            </a:r>
          </a:p>
        </p:txBody>
      </p:sp>
      <p:sp>
        <p:nvSpPr>
          <p:cNvPr id="582673" name="Text Box 17"/>
          <p:cNvSpPr txBox="1">
            <a:spLocks noChangeArrowheads="1"/>
          </p:cNvSpPr>
          <p:nvPr/>
        </p:nvSpPr>
        <p:spPr bwMode="auto">
          <a:xfrm>
            <a:off x="4876800" y="5181600"/>
            <a:ext cx="43434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</a:t>
            </a:r>
            <a:r>
              <a:rPr lang="en-US" sz="5100" baseline="54000">
                <a:latin typeface="Kristen ITC" pitchFamily="66" charset="0"/>
              </a:rPr>
              <a:t>2</a:t>
            </a:r>
            <a:r>
              <a:rPr lang="en-US" sz="7200">
                <a:latin typeface="Kristen ITC" pitchFamily="66" charset="0"/>
              </a:rPr>
              <a:t>  = 4</a:t>
            </a:r>
          </a:p>
        </p:txBody>
      </p:sp>
      <p:grpSp>
        <p:nvGrpSpPr>
          <p:cNvPr id="582684" name="Group 28"/>
          <p:cNvGrpSpPr>
            <a:grpSpLocks/>
          </p:cNvGrpSpPr>
          <p:nvPr/>
        </p:nvGrpSpPr>
        <p:grpSpPr bwMode="auto">
          <a:xfrm>
            <a:off x="304800" y="3581400"/>
            <a:ext cx="3276600" cy="838200"/>
            <a:chOff x="192" y="2256"/>
            <a:chExt cx="2064" cy="528"/>
          </a:xfrm>
        </p:grpSpPr>
        <p:sp>
          <p:nvSpPr>
            <p:cNvPr id="582680" name="Rectangle 24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Prime Factorization</a:t>
              </a:r>
            </a:p>
          </p:txBody>
        </p:sp>
        <p:sp>
          <p:nvSpPr>
            <p:cNvPr id="582682" name="Line 26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82685" name="Group 29"/>
          <p:cNvGrpSpPr>
            <a:grpSpLocks/>
          </p:cNvGrpSpPr>
          <p:nvPr/>
        </p:nvGrpSpPr>
        <p:grpSpPr bwMode="auto">
          <a:xfrm>
            <a:off x="457200" y="5181600"/>
            <a:ext cx="3763963" cy="990600"/>
            <a:chOff x="288" y="3264"/>
            <a:chExt cx="2371" cy="624"/>
          </a:xfrm>
        </p:grpSpPr>
        <p:sp>
          <p:nvSpPr>
            <p:cNvPr id="582681" name="Rectangle 25"/>
            <p:cNvSpPr>
              <a:spLocks noChangeArrowheads="1"/>
            </p:cNvSpPr>
            <p:nvPr/>
          </p:nvSpPr>
          <p:spPr bwMode="auto">
            <a:xfrm>
              <a:off x="288" y="3264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582683" name="Line 27"/>
            <p:cNvSpPr>
              <a:spLocks noChangeShapeType="1"/>
            </p:cNvSpPr>
            <p:nvPr/>
          </p:nvSpPr>
          <p:spPr bwMode="auto">
            <a:xfrm>
              <a:off x="2064" y="3600"/>
              <a:ext cx="59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2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2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2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2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2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2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2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2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2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2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70" grpId="0" animBg="1"/>
      <p:bldP spid="582671" grpId="0" animBg="1"/>
      <p:bldP spid="582672" grpId="0" autoUpdateAnimBg="0"/>
      <p:bldP spid="58267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4582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Find the Prime Factorization</a:t>
            </a:r>
          </a:p>
        </p:txBody>
      </p:sp>
      <p:sp>
        <p:nvSpPr>
          <p:cNvPr id="583683" name="Text Box 3"/>
          <p:cNvSpPr txBox="1">
            <a:spLocks noChangeArrowheads="1"/>
          </p:cNvSpPr>
          <p:nvPr/>
        </p:nvSpPr>
        <p:spPr bwMode="auto">
          <a:xfrm>
            <a:off x="4540250" y="2111375"/>
            <a:ext cx="62865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6</a:t>
            </a:r>
          </a:p>
        </p:txBody>
      </p:sp>
      <p:sp>
        <p:nvSpPr>
          <p:cNvPr id="583684" name="Line 4"/>
          <p:cNvSpPr>
            <a:spLocks noChangeShapeType="1"/>
          </p:cNvSpPr>
          <p:nvPr/>
        </p:nvSpPr>
        <p:spPr bwMode="auto">
          <a:xfrm flipH="1">
            <a:off x="4419600" y="3124200"/>
            <a:ext cx="381000" cy="6096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685" name="Line 5"/>
          <p:cNvSpPr>
            <a:spLocks noChangeShapeType="1"/>
          </p:cNvSpPr>
          <p:nvPr/>
        </p:nvSpPr>
        <p:spPr bwMode="auto">
          <a:xfrm>
            <a:off x="4953000" y="3124200"/>
            <a:ext cx="381000" cy="6096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686" name="Text Box 6"/>
          <p:cNvSpPr txBox="1">
            <a:spLocks noChangeArrowheads="1"/>
          </p:cNvSpPr>
          <p:nvPr/>
        </p:nvSpPr>
        <p:spPr bwMode="auto">
          <a:xfrm>
            <a:off x="3905250" y="3676650"/>
            <a:ext cx="21463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3</a:t>
            </a:r>
          </a:p>
        </p:txBody>
      </p:sp>
      <p:sp>
        <p:nvSpPr>
          <p:cNvPr id="583689" name="Text Box 9"/>
          <p:cNvSpPr txBox="1">
            <a:spLocks noChangeArrowheads="1"/>
          </p:cNvSpPr>
          <p:nvPr/>
        </p:nvSpPr>
        <p:spPr bwMode="auto">
          <a:xfrm>
            <a:off x="5762625" y="3676650"/>
            <a:ext cx="152082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 b="1">
                <a:latin typeface="Kristen ITC" pitchFamily="66" charset="0"/>
              </a:rPr>
              <a:t> =</a:t>
            </a:r>
            <a:r>
              <a:rPr lang="en-US" sz="3000">
                <a:latin typeface="Kristen ITC" pitchFamily="66" charset="0"/>
              </a:rPr>
              <a:t> </a:t>
            </a:r>
            <a:r>
              <a:rPr lang="en-US" sz="7200">
                <a:latin typeface="Kristen ITC" pitchFamily="66" charset="0"/>
              </a:rPr>
              <a:t>6</a:t>
            </a:r>
          </a:p>
        </p:txBody>
      </p:sp>
      <p:grpSp>
        <p:nvGrpSpPr>
          <p:cNvPr id="583690" name="Group 10"/>
          <p:cNvGrpSpPr>
            <a:grpSpLocks/>
          </p:cNvGrpSpPr>
          <p:nvPr/>
        </p:nvGrpSpPr>
        <p:grpSpPr bwMode="auto">
          <a:xfrm>
            <a:off x="381000" y="3962400"/>
            <a:ext cx="3276600" cy="838200"/>
            <a:chOff x="192" y="2256"/>
            <a:chExt cx="2064" cy="528"/>
          </a:xfrm>
        </p:grpSpPr>
        <p:sp>
          <p:nvSpPr>
            <p:cNvPr id="583691" name="Rectangle 11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Prime Factorization</a:t>
              </a:r>
            </a:p>
          </p:txBody>
        </p:sp>
        <p:sp>
          <p:nvSpPr>
            <p:cNvPr id="583692" name="Line 12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4" grpId="0" animBg="1"/>
      <p:bldP spid="583685" grpId="0" animBg="1"/>
      <p:bldP spid="583686" grpId="0" autoUpdateAnimBg="0"/>
      <p:bldP spid="58368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4582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Find the Prime Factorization</a:t>
            </a:r>
          </a:p>
        </p:txBody>
      </p:sp>
      <p:sp>
        <p:nvSpPr>
          <p:cNvPr id="587779" name="Text Box 3"/>
          <p:cNvSpPr txBox="1">
            <a:spLocks noChangeArrowheads="1"/>
          </p:cNvSpPr>
          <p:nvPr/>
        </p:nvSpPr>
        <p:spPr bwMode="auto">
          <a:xfrm>
            <a:off x="4343400" y="1520825"/>
            <a:ext cx="1125538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27</a:t>
            </a:r>
          </a:p>
        </p:txBody>
      </p:sp>
      <p:sp>
        <p:nvSpPr>
          <p:cNvPr id="587780" name="Line 4"/>
          <p:cNvSpPr>
            <a:spLocks noChangeShapeType="1"/>
          </p:cNvSpPr>
          <p:nvPr/>
        </p:nvSpPr>
        <p:spPr bwMode="auto">
          <a:xfrm flipH="1">
            <a:off x="4114800" y="2503488"/>
            <a:ext cx="609600" cy="434975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7781" name="Line 5"/>
          <p:cNvSpPr>
            <a:spLocks noChangeShapeType="1"/>
          </p:cNvSpPr>
          <p:nvPr/>
        </p:nvSpPr>
        <p:spPr bwMode="auto">
          <a:xfrm>
            <a:off x="5029200" y="2503488"/>
            <a:ext cx="533400" cy="3810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7782" name="Text Box 6"/>
          <p:cNvSpPr txBox="1">
            <a:spLocks noChangeArrowheads="1"/>
          </p:cNvSpPr>
          <p:nvPr/>
        </p:nvSpPr>
        <p:spPr bwMode="auto">
          <a:xfrm>
            <a:off x="3854450" y="2774950"/>
            <a:ext cx="216852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3 x 9</a:t>
            </a:r>
          </a:p>
        </p:txBody>
      </p:sp>
      <p:sp>
        <p:nvSpPr>
          <p:cNvPr id="587783" name="Text Box 7"/>
          <p:cNvSpPr txBox="1">
            <a:spLocks noChangeArrowheads="1"/>
          </p:cNvSpPr>
          <p:nvPr/>
        </p:nvSpPr>
        <p:spPr bwMode="auto">
          <a:xfrm>
            <a:off x="4329113" y="5265738"/>
            <a:ext cx="3106737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3</a:t>
            </a:r>
            <a:r>
              <a:rPr lang="en-US" sz="6000" baseline="50000">
                <a:latin typeface="Kristen ITC" pitchFamily="66" charset="0"/>
              </a:rPr>
              <a:t>3</a:t>
            </a:r>
            <a:r>
              <a:rPr lang="en-US" sz="7200">
                <a:latin typeface="Kristen ITC" pitchFamily="66" charset="0"/>
              </a:rPr>
              <a:t>  = 27</a:t>
            </a:r>
          </a:p>
        </p:txBody>
      </p:sp>
      <p:sp>
        <p:nvSpPr>
          <p:cNvPr id="587786" name="Line 10"/>
          <p:cNvSpPr>
            <a:spLocks noChangeShapeType="1"/>
          </p:cNvSpPr>
          <p:nvPr/>
        </p:nvSpPr>
        <p:spPr bwMode="auto">
          <a:xfrm flipH="1">
            <a:off x="5181600" y="3733800"/>
            <a:ext cx="304800" cy="434975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7787" name="Line 11"/>
          <p:cNvSpPr>
            <a:spLocks noChangeShapeType="1"/>
          </p:cNvSpPr>
          <p:nvPr/>
        </p:nvSpPr>
        <p:spPr bwMode="auto">
          <a:xfrm>
            <a:off x="5943600" y="3733800"/>
            <a:ext cx="457200" cy="434975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7788" name="Text Box 12"/>
          <p:cNvSpPr txBox="1">
            <a:spLocks noChangeArrowheads="1"/>
          </p:cNvSpPr>
          <p:nvPr/>
        </p:nvSpPr>
        <p:spPr bwMode="auto">
          <a:xfrm>
            <a:off x="3321050" y="3994150"/>
            <a:ext cx="3614738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3 x 3 x 3</a:t>
            </a:r>
          </a:p>
          <a:p>
            <a:pPr eaLnBrk="1" hangingPunct="1"/>
            <a:endParaRPr lang="en-US" sz="2400">
              <a:latin typeface="Kristen ITC" pitchFamily="66" charset="0"/>
            </a:endParaRPr>
          </a:p>
        </p:txBody>
      </p:sp>
      <p:grpSp>
        <p:nvGrpSpPr>
          <p:cNvPr id="587792" name="Group 16"/>
          <p:cNvGrpSpPr>
            <a:grpSpLocks/>
          </p:cNvGrpSpPr>
          <p:nvPr/>
        </p:nvGrpSpPr>
        <p:grpSpPr bwMode="auto">
          <a:xfrm>
            <a:off x="228600" y="4038600"/>
            <a:ext cx="3048000" cy="838200"/>
            <a:chOff x="192" y="2256"/>
            <a:chExt cx="2064" cy="528"/>
          </a:xfrm>
        </p:grpSpPr>
        <p:sp>
          <p:nvSpPr>
            <p:cNvPr id="587793" name="Rectangle 17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Prime Factorization</a:t>
              </a:r>
            </a:p>
          </p:txBody>
        </p:sp>
        <p:sp>
          <p:nvSpPr>
            <p:cNvPr id="587794" name="Line 18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87799" name="Group 23"/>
          <p:cNvGrpSpPr>
            <a:grpSpLocks/>
          </p:cNvGrpSpPr>
          <p:nvPr/>
        </p:nvGrpSpPr>
        <p:grpSpPr bwMode="auto">
          <a:xfrm>
            <a:off x="457200" y="5334000"/>
            <a:ext cx="3429000" cy="990600"/>
            <a:chOff x="288" y="3360"/>
            <a:chExt cx="2160" cy="624"/>
          </a:xfrm>
        </p:grpSpPr>
        <p:sp>
          <p:nvSpPr>
            <p:cNvPr id="587795" name="Rectangle 19"/>
            <p:cNvSpPr>
              <a:spLocks noChangeArrowheads="1"/>
            </p:cNvSpPr>
            <p:nvPr/>
          </p:nvSpPr>
          <p:spPr bwMode="auto">
            <a:xfrm>
              <a:off x="288" y="3360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587796" name="Line 20"/>
            <p:cNvSpPr>
              <a:spLocks noChangeShapeType="1"/>
            </p:cNvSpPr>
            <p:nvPr/>
          </p:nvSpPr>
          <p:spPr bwMode="auto">
            <a:xfrm>
              <a:off x="2064" y="37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7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7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7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7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7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7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7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80" grpId="0" animBg="1"/>
      <p:bldP spid="587781" grpId="0" animBg="1"/>
      <p:bldP spid="587782" grpId="0" autoUpdateAnimBg="0"/>
      <p:bldP spid="587783" grpId="0" autoUpdateAnimBg="0"/>
      <p:bldP spid="587786" grpId="0" animBg="1"/>
      <p:bldP spid="587787" grpId="0" animBg="1"/>
      <p:bldP spid="5877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4582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Find the Prime Factorization</a:t>
            </a:r>
          </a:p>
        </p:txBody>
      </p:sp>
      <p:sp>
        <p:nvSpPr>
          <p:cNvPr id="584707" name="Text Box 3"/>
          <p:cNvSpPr txBox="1">
            <a:spLocks noChangeArrowheads="1"/>
          </p:cNvSpPr>
          <p:nvPr/>
        </p:nvSpPr>
        <p:spPr bwMode="auto">
          <a:xfrm>
            <a:off x="4267200" y="1501775"/>
            <a:ext cx="1062038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12</a:t>
            </a:r>
          </a:p>
        </p:txBody>
      </p:sp>
      <p:sp>
        <p:nvSpPr>
          <p:cNvPr id="584708" name="Line 4"/>
          <p:cNvSpPr>
            <a:spLocks noChangeShapeType="1"/>
          </p:cNvSpPr>
          <p:nvPr/>
        </p:nvSpPr>
        <p:spPr bwMode="auto">
          <a:xfrm flipH="1">
            <a:off x="4114800" y="2438400"/>
            <a:ext cx="304800" cy="3048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709" name="Line 5"/>
          <p:cNvSpPr>
            <a:spLocks noChangeShapeType="1"/>
          </p:cNvSpPr>
          <p:nvPr/>
        </p:nvSpPr>
        <p:spPr bwMode="auto">
          <a:xfrm>
            <a:off x="5029200" y="2438400"/>
            <a:ext cx="304800" cy="3048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4710" name="Text Box 6"/>
          <p:cNvSpPr txBox="1">
            <a:spLocks noChangeArrowheads="1"/>
          </p:cNvSpPr>
          <p:nvPr/>
        </p:nvSpPr>
        <p:spPr bwMode="auto">
          <a:xfrm>
            <a:off x="3773488" y="2644775"/>
            <a:ext cx="2170112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6</a:t>
            </a:r>
          </a:p>
        </p:txBody>
      </p:sp>
      <p:sp>
        <p:nvSpPr>
          <p:cNvPr id="584711" name="Text Box 7"/>
          <p:cNvSpPr txBox="1">
            <a:spLocks noChangeArrowheads="1"/>
          </p:cNvSpPr>
          <p:nvPr/>
        </p:nvSpPr>
        <p:spPr bwMode="auto">
          <a:xfrm>
            <a:off x="3425825" y="5006975"/>
            <a:ext cx="487997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</a:t>
            </a:r>
            <a:r>
              <a:rPr lang="en-US" sz="6000" baseline="48000">
                <a:latin typeface="Kristen ITC" pitchFamily="66" charset="0"/>
              </a:rPr>
              <a:t>2</a:t>
            </a:r>
            <a:r>
              <a:rPr lang="en-US" sz="7200">
                <a:latin typeface="Kristen ITC" pitchFamily="66" charset="0"/>
              </a:rPr>
              <a:t>  x 3  = 12</a:t>
            </a:r>
          </a:p>
        </p:txBody>
      </p:sp>
      <p:grpSp>
        <p:nvGrpSpPr>
          <p:cNvPr id="584720" name="Group 16"/>
          <p:cNvGrpSpPr>
            <a:grpSpLocks/>
          </p:cNvGrpSpPr>
          <p:nvPr/>
        </p:nvGrpSpPr>
        <p:grpSpPr bwMode="auto">
          <a:xfrm>
            <a:off x="5181600" y="3581400"/>
            <a:ext cx="1066800" cy="457200"/>
            <a:chOff x="2736" y="2249"/>
            <a:chExt cx="672" cy="288"/>
          </a:xfrm>
        </p:grpSpPr>
        <p:sp>
          <p:nvSpPr>
            <p:cNvPr id="584714" name="Line 10"/>
            <p:cNvSpPr>
              <a:spLocks noChangeShapeType="1"/>
            </p:cNvSpPr>
            <p:nvPr/>
          </p:nvSpPr>
          <p:spPr bwMode="auto">
            <a:xfrm flipH="1">
              <a:off x="2736" y="2249"/>
              <a:ext cx="336" cy="288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4715" name="Line 11"/>
            <p:cNvSpPr>
              <a:spLocks noChangeShapeType="1"/>
            </p:cNvSpPr>
            <p:nvPr/>
          </p:nvSpPr>
          <p:spPr bwMode="auto">
            <a:xfrm>
              <a:off x="3120" y="2249"/>
              <a:ext cx="288" cy="288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84716" name="Text Box 12"/>
          <p:cNvSpPr txBox="1">
            <a:spLocks noChangeArrowheads="1"/>
          </p:cNvSpPr>
          <p:nvPr/>
        </p:nvSpPr>
        <p:spPr bwMode="auto">
          <a:xfrm>
            <a:off x="3094038" y="3863975"/>
            <a:ext cx="3687762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2 x 3</a:t>
            </a:r>
          </a:p>
          <a:p>
            <a:pPr eaLnBrk="1" hangingPunct="1"/>
            <a:endParaRPr lang="en-US" sz="2400">
              <a:latin typeface="Kristen ITC" pitchFamily="66" charset="0"/>
            </a:endParaRPr>
          </a:p>
        </p:txBody>
      </p:sp>
      <p:grpSp>
        <p:nvGrpSpPr>
          <p:cNvPr id="584721" name="Group 17"/>
          <p:cNvGrpSpPr>
            <a:grpSpLocks/>
          </p:cNvGrpSpPr>
          <p:nvPr/>
        </p:nvGrpSpPr>
        <p:grpSpPr bwMode="auto">
          <a:xfrm>
            <a:off x="152400" y="4038600"/>
            <a:ext cx="3048000" cy="838200"/>
            <a:chOff x="192" y="2256"/>
            <a:chExt cx="2064" cy="528"/>
          </a:xfrm>
        </p:grpSpPr>
        <p:sp>
          <p:nvSpPr>
            <p:cNvPr id="584722" name="Rectangle 18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Prime Factorization</a:t>
              </a:r>
            </a:p>
          </p:txBody>
        </p:sp>
        <p:sp>
          <p:nvSpPr>
            <p:cNvPr id="584723" name="Line 19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84724" name="Group 20"/>
          <p:cNvGrpSpPr>
            <a:grpSpLocks/>
          </p:cNvGrpSpPr>
          <p:nvPr/>
        </p:nvGrpSpPr>
        <p:grpSpPr bwMode="auto">
          <a:xfrm>
            <a:off x="76200" y="5029200"/>
            <a:ext cx="3429000" cy="990600"/>
            <a:chOff x="288" y="3360"/>
            <a:chExt cx="2160" cy="624"/>
          </a:xfrm>
        </p:grpSpPr>
        <p:sp>
          <p:nvSpPr>
            <p:cNvPr id="584725" name="Rectangle 21"/>
            <p:cNvSpPr>
              <a:spLocks noChangeArrowheads="1"/>
            </p:cNvSpPr>
            <p:nvPr/>
          </p:nvSpPr>
          <p:spPr bwMode="auto">
            <a:xfrm>
              <a:off x="288" y="3360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584726" name="Line 22"/>
            <p:cNvSpPr>
              <a:spLocks noChangeShapeType="1"/>
            </p:cNvSpPr>
            <p:nvPr/>
          </p:nvSpPr>
          <p:spPr bwMode="auto">
            <a:xfrm>
              <a:off x="2064" y="37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4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4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4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4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4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4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8" grpId="0" animBg="1"/>
      <p:bldP spid="584709" grpId="0" animBg="1"/>
      <p:bldP spid="584710" grpId="0" autoUpdateAnimBg="0"/>
      <p:bldP spid="584711" grpId="0" autoUpdateAnimBg="0"/>
      <p:bldP spid="58471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620000" cy="2362200"/>
          </a:xfrm>
        </p:spPr>
        <p:txBody>
          <a:bodyPr/>
          <a:lstStyle/>
          <a:p>
            <a:r>
              <a:rPr lang="en-US" sz="4400" b="1"/>
              <a:t>Product</a:t>
            </a:r>
            <a:r>
              <a:rPr lang="en-US" sz="4400"/>
              <a:t> – An answer to a  multiplication problem.</a:t>
            </a:r>
          </a:p>
        </p:txBody>
      </p:sp>
      <p:sp>
        <p:nvSpPr>
          <p:cNvPr id="566276" name="Text Box 4"/>
          <p:cNvSpPr txBox="1">
            <a:spLocks noChangeArrowheads="1"/>
          </p:cNvSpPr>
          <p:nvPr/>
        </p:nvSpPr>
        <p:spPr bwMode="auto">
          <a:xfrm>
            <a:off x="2590800" y="3821113"/>
            <a:ext cx="39751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 Narrow" pitchFamily="34" charset="0"/>
              </a:rPr>
              <a:t> </a:t>
            </a:r>
            <a:r>
              <a:rPr lang="en-US" sz="7200" b="1"/>
              <a:t>7 x 8 = 56</a:t>
            </a:r>
          </a:p>
        </p:txBody>
      </p:sp>
      <p:sp>
        <p:nvSpPr>
          <p:cNvPr id="566277" name="Text Box 5"/>
          <p:cNvSpPr txBox="1">
            <a:spLocks noChangeArrowheads="1"/>
          </p:cNvSpPr>
          <p:nvPr/>
        </p:nvSpPr>
        <p:spPr bwMode="auto">
          <a:xfrm>
            <a:off x="4953000" y="5492750"/>
            <a:ext cx="22844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CC0000"/>
                </a:solidFill>
              </a:rPr>
              <a:t>Product</a:t>
            </a:r>
          </a:p>
        </p:txBody>
      </p:sp>
      <p:sp>
        <p:nvSpPr>
          <p:cNvPr id="566279" name="Line 7"/>
          <p:cNvSpPr>
            <a:spLocks noChangeShapeType="1"/>
          </p:cNvSpPr>
          <p:nvPr/>
        </p:nvSpPr>
        <p:spPr bwMode="auto">
          <a:xfrm flipV="1">
            <a:off x="6019800" y="4876800"/>
            <a:ext cx="0" cy="685800"/>
          </a:xfrm>
          <a:prstGeom prst="line">
            <a:avLst/>
          </a:prstGeom>
          <a:noFill/>
          <a:ln w="7620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6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6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6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6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 build="p" autoUpdateAnimBg="0"/>
      <p:bldP spid="566276" grpId="0" autoUpdateAnimBg="0"/>
      <p:bldP spid="566277" grpId="0" autoUpdateAnimBg="0"/>
      <p:bldP spid="56627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4582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Find the Prime Factorization</a:t>
            </a:r>
          </a:p>
        </p:txBody>
      </p:sp>
      <p:sp>
        <p:nvSpPr>
          <p:cNvPr id="592899" name="Text Box 3"/>
          <p:cNvSpPr txBox="1">
            <a:spLocks noChangeArrowheads="1"/>
          </p:cNvSpPr>
          <p:nvPr/>
        </p:nvSpPr>
        <p:spPr bwMode="auto">
          <a:xfrm>
            <a:off x="3962400" y="1524000"/>
            <a:ext cx="108902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18</a:t>
            </a:r>
          </a:p>
        </p:txBody>
      </p:sp>
      <p:sp>
        <p:nvSpPr>
          <p:cNvPr id="592900" name="Line 4"/>
          <p:cNvSpPr>
            <a:spLocks noChangeShapeType="1"/>
          </p:cNvSpPr>
          <p:nvPr/>
        </p:nvSpPr>
        <p:spPr bwMode="auto">
          <a:xfrm flipH="1">
            <a:off x="3886200" y="2590800"/>
            <a:ext cx="457200" cy="3810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2901" name="Line 5"/>
          <p:cNvSpPr>
            <a:spLocks noChangeShapeType="1"/>
          </p:cNvSpPr>
          <p:nvPr/>
        </p:nvSpPr>
        <p:spPr bwMode="auto">
          <a:xfrm>
            <a:off x="4800600" y="2590800"/>
            <a:ext cx="228600" cy="4572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2902" name="Text Box 6"/>
          <p:cNvSpPr txBox="1">
            <a:spLocks noChangeArrowheads="1"/>
          </p:cNvSpPr>
          <p:nvPr/>
        </p:nvSpPr>
        <p:spPr bwMode="auto">
          <a:xfrm>
            <a:off x="3352800" y="2838450"/>
            <a:ext cx="2205038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9</a:t>
            </a:r>
          </a:p>
        </p:txBody>
      </p:sp>
      <p:sp>
        <p:nvSpPr>
          <p:cNvPr id="592903" name="Text Box 7"/>
          <p:cNvSpPr txBox="1">
            <a:spLocks noChangeArrowheads="1"/>
          </p:cNvSpPr>
          <p:nvPr/>
        </p:nvSpPr>
        <p:spPr bwMode="auto">
          <a:xfrm>
            <a:off x="3001963" y="5211763"/>
            <a:ext cx="4313237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3</a:t>
            </a:r>
            <a:r>
              <a:rPr lang="en-US" sz="5000" baseline="58000">
                <a:latin typeface="Kristen ITC" pitchFamily="66" charset="0"/>
              </a:rPr>
              <a:t>2</a:t>
            </a:r>
            <a:r>
              <a:rPr lang="en-US" sz="7200">
                <a:latin typeface="Kristen ITC" pitchFamily="66" charset="0"/>
              </a:rPr>
              <a:t> = 18</a:t>
            </a:r>
          </a:p>
        </p:txBody>
      </p:sp>
      <p:sp>
        <p:nvSpPr>
          <p:cNvPr id="592906" name="Line 10"/>
          <p:cNvSpPr>
            <a:spLocks noChangeShapeType="1"/>
          </p:cNvSpPr>
          <p:nvPr/>
        </p:nvSpPr>
        <p:spPr bwMode="auto">
          <a:xfrm flipH="1">
            <a:off x="4419600" y="3810000"/>
            <a:ext cx="533400" cy="411163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2907" name="Line 11"/>
          <p:cNvSpPr>
            <a:spLocks noChangeShapeType="1"/>
          </p:cNvSpPr>
          <p:nvPr/>
        </p:nvSpPr>
        <p:spPr bwMode="auto">
          <a:xfrm>
            <a:off x="5257800" y="3763963"/>
            <a:ext cx="457200" cy="457200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2908" name="Text Box 12"/>
          <p:cNvSpPr txBox="1">
            <a:spLocks noChangeArrowheads="1"/>
          </p:cNvSpPr>
          <p:nvPr/>
        </p:nvSpPr>
        <p:spPr bwMode="auto">
          <a:xfrm>
            <a:off x="2514600" y="3992563"/>
            <a:ext cx="4706938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7200">
                <a:latin typeface="Kristen ITC" pitchFamily="66" charset="0"/>
              </a:rPr>
              <a:t>2 x 3 x 3 </a:t>
            </a:r>
            <a:endParaRPr lang="en-US" sz="2400">
              <a:latin typeface="Kristen ITC" pitchFamily="66" charset="0"/>
            </a:endParaRPr>
          </a:p>
        </p:txBody>
      </p:sp>
      <p:grpSp>
        <p:nvGrpSpPr>
          <p:cNvPr id="592917" name="Group 21"/>
          <p:cNvGrpSpPr>
            <a:grpSpLocks/>
          </p:cNvGrpSpPr>
          <p:nvPr/>
        </p:nvGrpSpPr>
        <p:grpSpPr bwMode="auto">
          <a:xfrm>
            <a:off x="152400" y="4038600"/>
            <a:ext cx="2590800" cy="838200"/>
            <a:chOff x="192" y="2256"/>
            <a:chExt cx="2064" cy="528"/>
          </a:xfrm>
        </p:grpSpPr>
        <p:sp>
          <p:nvSpPr>
            <p:cNvPr id="592918" name="Rectangle 22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 Prime Factorization </a:t>
              </a:r>
            </a:p>
          </p:txBody>
        </p:sp>
        <p:sp>
          <p:nvSpPr>
            <p:cNvPr id="592919" name="Line 23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92920" name="Group 24"/>
          <p:cNvGrpSpPr>
            <a:grpSpLocks/>
          </p:cNvGrpSpPr>
          <p:nvPr/>
        </p:nvGrpSpPr>
        <p:grpSpPr bwMode="auto">
          <a:xfrm>
            <a:off x="152400" y="5257800"/>
            <a:ext cx="2819400" cy="990600"/>
            <a:chOff x="288" y="3360"/>
            <a:chExt cx="2160" cy="624"/>
          </a:xfrm>
        </p:grpSpPr>
        <p:sp>
          <p:nvSpPr>
            <p:cNvPr id="592921" name="Rectangle 25"/>
            <p:cNvSpPr>
              <a:spLocks noChangeArrowheads="1"/>
            </p:cNvSpPr>
            <p:nvPr/>
          </p:nvSpPr>
          <p:spPr bwMode="auto">
            <a:xfrm>
              <a:off x="288" y="3360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592922" name="Line 26"/>
            <p:cNvSpPr>
              <a:spLocks noChangeShapeType="1"/>
            </p:cNvSpPr>
            <p:nvPr/>
          </p:nvSpPr>
          <p:spPr bwMode="auto">
            <a:xfrm>
              <a:off x="2064" y="37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2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2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2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2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2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2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2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2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2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2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2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2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2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2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2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2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900" grpId="0" animBg="1"/>
      <p:bldP spid="592901" grpId="0" animBg="1"/>
      <p:bldP spid="592902" grpId="0" autoUpdateAnimBg="0"/>
      <p:bldP spid="592903" grpId="0" autoUpdateAnimBg="0"/>
      <p:bldP spid="592906" grpId="0" animBg="1"/>
      <p:bldP spid="592907" grpId="0" animBg="1"/>
      <p:bldP spid="59290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Have Options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The following screens illustrate another method that you can use to find the Prime Factorization of a Composite Number.  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   </a:t>
            </a:r>
            <a:r>
              <a:rPr lang="en-US" sz="4000" b="1"/>
              <a:t>Try it! You may </a:t>
            </a:r>
          </a:p>
          <a:p>
            <a:pPr>
              <a:buFontTx/>
              <a:buNone/>
            </a:pPr>
            <a:r>
              <a:rPr lang="en-US" sz="4000" b="1"/>
              <a:t>   like it better.</a:t>
            </a:r>
          </a:p>
        </p:txBody>
      </p:sp>
      <p:pic>
        <p:nvPicPr>
          <p:cNvPr id="6062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14800"/>
            <a:ext cx="137001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858000" y="2362200"/>
            <a:ext cx="9906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18</a:t>
            </a:r>
          </a:p>
        </p:txBody>
      </p:sp>
      <p:sp>
        <p:nvSpPr>
          <p:cNvPr id="602116" name="Rectangle 4"/>
          <p:cNvSpPr>
            <a:spLocks noChangeArrowheads="1"/>
          </p:cNvSpPr>
          <p:nvPr/>
        </p:nvSpPr>
        <p:spPr bwMode="auto">
          <a:xfrm>
            <a:off x="609600" y="2286000"/>
            <a:ext cx="43434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1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Write down any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composite number.</a:t>
            </a:r>
          </a:p>
        </p:txBody>
      </p:sp>
      <p:sp>
        <p:nvSpPr>
          <p:cNvPr id="602117" name="Text Box 5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Ladder Method  - - </a:t>
            </a:r>
          </a:p>
        </p:txBody>
      </p:sp>
      <p:sp>
        <p:nvSpPr>
          <p:cNvPr id="602118" name="Rectangle 6"/>
          <p:cNvSpPr>
            <a:spLocks noChangeArrowheads="1"/>
          </p:cNvSpPr>
          <p:nvPr/>
        </p:nvSpPr>
        <p:spPr bwMode="auto">
          <a:xfrm>
            <a:off x="609600" y="3733800"/>
            <a:ext cx="5867400" cy="297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2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2800">
                <a:solidFill>
                  <a:schemeClr val="bg2"/>
                </a:solidFill>
              </a:rPr>
              <a:t>Start dividing by the </a:t>
            </a:r>
          </a:p>
          <a:p>
            <a:pPr eaLnBrk="1" hangingPunct="1"/>
            <a:r>
              <a:rPr lang="en-US" sz="2800">
                <a:solidFill>
                  <a:schemeClr val="bg2"/>
                </a:solidFill>
              </a:rPr>
              <a:t>prime #s </a:t>
            </a:r>
            <a:r>
              <a:rPr lang="en-US" sz="2000">
                <a:solidFill>
                  <a:schemeClr val="bg2"/>
                </a:solidFill>
              </a:rPr>
              <a:t>(start with 2)</a:t>
            </a:r>
            <a:r>
              <a:rPr lang="en-US" sz="2500">
                <a:solidFill>
                  <a:schemeClr val="bg2"/>
                </a:solidFill>
              </a:rPr>
              <a:t>.</a:t>
            </a:r>
            <a:r>
              <a:rPr lang="en-US" sz="2700">
                <a:solidFill>
                  <a:schemeClr val="bg2"/>
                </a:solidFill>
              </a:rPr>
              <a:t> </a:t>
            </a:r>
            <a:endParaRPr lang="en-US" sz="4400">
              <a:solidFill>
                <a:schemeClr val="bg2"/>
              </a:solidFill>
            </a:endParaRPr>
          </a:p>
          <a:p>
            <a:pPr eaLnBrk="1" hangingPunct="1"/>
            <a:r>
              <a:rPr lang="en-US" sz="2200">
                <a:solidFill>
                  <a:schemeClr val="bg2"/>
                </a:solidFill>
              </a:rPr>
              <a:t>If the composite number is divisible by 2, </a:t>
            </a:r>
          </a:p>
          <a:p>
            <a:pPr eaLnBrk="1" hangingPunct="1"/>
            <a:r>
              <a:rPr lang="en-US" sz="2200">
                <a:solidFill>
                  <a:schemeClr val="bg2"/>
                </a:solidFill>
              </a:rPr>
              <a:t>write it on the left of the L and write the </a:t>
            </a:r>
          </a:p>
          <a:p>
            <a:pPr eaLnBrk="1" hangingPunct="1"/>
            <a:r>
              <a:rPr lang="en-US" sz="2200">
                <a:solidFill>
                  <a:schemeClr val="bg2"/>
                </a:solidFill>
              </a:rPr>
              <a:t>other factor below the original composite #.</a:t>
            </a:r>
          </a:p>
          <a:p>
            <a:pPr eaLnBrk="1" hangingPunct="1"/>
            <a:r>
              <a:rPr lang="en-US" sz="2200">
                <a:solidFill>
                  <a:schemeClr val="bg2"/>
                </a:solidFill>
              </a:rPr>
              <a:t>If not, check if the number is evenly divisible </a:t>
            </a:r>
          </a:p>
          <a:p>
            <a:pPr eaLnBrk="1" hangingPunct="1"/>
            <a:r>
              <a:rPr lang="en-US" sz="2200">
                <a:solidFill>
                  <a:schemeClr val="bg2"/>
                </a:solidFill>
              </a:rPr>
              <a:t>by 3, 5, etc. </a:t>
            </a:r>
          </a:p>
        </p:txBody>
      </p:sp>
      <p:sp>
        <p:nvSpPr>
          <p:cNvPr id="602122" name="Freeform 10"/>
          <p:cNvSpPr>
            <a:spLocks/>
          </p:cNvSpPr>
          <p:nvPr/>
        </p:nvSpPr>
        <p:spPr bwMode="auto">
          <a:xfrm>
            <a:off x="6937375" y="24130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2123" name="Rectangle 11"/>
          <p:cNvSpPr>
            <a:spLocks noChangeArrowheads="1"/>
          </p:cNvSpPr>
          <p:nvPr/>
        </p:nvSpPr>
        <p:spPr bwMode="auto">
          <a:xfrm>
            <a:off x="6324600" y="2438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2125" name="Rectangle 13"/>
          <p:cNvSpPr>
            <a:spLocks noChangeArrowheads="1"/>
          </p:cNvSpPr>
          <p:nvPr/>
        </p:nvSpPr>
        <p:spPr bwMode="auto">
          <a:xfrm>
            <a:off x="71628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9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2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2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2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2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2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2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115" grpId="0" autoUpdateAnimBg="0"/>
      <p:bldP spid="602116" grpId="0" animBg="1" autoUpdateAnimBg="0"/>
      <p:bldP spid="602118" grpId="0" animBg="1" autoUpdateAnimBg="0"/>
      <p:bldP spid="602122" grpId="0" animBg="1"/>
      <p:bldP spid="602123" grpId="0" autoUpdateAnimBg="0"/>
      <p:bldP spid="60212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604163" name="Text Box 3"/>
          <p:cNvSpPr txBox="1">
            <a:spLocks noChangeArrowheads="1"/>
          </p:cNvSpPr>
          <p:nvPr/>
        </p:nvSpPr>
        <p:spPr bwMode="auto">
          <a:xfrm>
            <a:off x="6858000" y="2362200"/>
            <a:ext cx="9906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18</a:t>
            </a:r>
          </a:p>
        </p:txBody>
      </p:sp>
      <p:sp>
        <p:nvSpPr>
          <p:cNvPr id="604164" name="Rectangle 4"/>
          <p:cNvSpPr>
            <a:spLocks noChangeArrowheads="1"/>
          </p:cNvSpPr>
          <p:nvPr/>
        </p:nvSpPr>
        <p:spPr bwMode="auto">
          <a:xfrm>
            <a:off x="609600" y="2286000"/>
            <a:ext cx="4800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3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3000">
                <a:solidFill>
                  <a:schemeClr val="bg2"/>
                </a:solidFill>
              </a:rPr>
              <a:t>Check the factors.  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they are prime, proceed to Step 6.</a:t>
            </a:r>
          </a:p>
          <a:p>
            <a:pPr eaLnBrk="1" hangingPunct="1"/>
            <a:r>
              <a:rPr lang="en-US" sz="2400">
                <a:solidFill>
                  <a:schemeClr val="bg2"/>
                </a:solidFill>
              </a:rPr>
              <a:t>If not, continue the process.</a:t>
            </a:r>
          </a:p>
          <a:p>
            <a:pPr eaLnBrk="1" hangingPunct="1"/>
            <a:endParaRPr lang="en-US" sz="1000">
              <a:solidFill>
                <a:schemeClr val="bg2"/>
              </a:solidFill>
            </a:endParaRPr>
          </a:p>
        </p:txBody>
      </p:sp>
      <p:sp>
        <p:nvSpPr>
          <p:cNvPr id="604165" name="Text Box 5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Ladder Method  - - </a:t>
            </a:r>
          </a:p>
        </p:txBody>
      </p:sp>
      <p:sp>
        <p:nvSpPr>
          <p:cNvPr id="604166" name="Rectangle 6"/>
          <p:cNvSpPr>
            <a:spLocks noChangeArrowheads="1"/>
          </p:cNvSpPr>
          <p:nvPr/>
        </p:nvSpPr>
        <p:spPr bwMode="auto">
          <a:xfrm>
            <a:off x="609600" y="3886200"/>
            <a:ext cx="6781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4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2800">
                <a:solidFill>
                  <a:schemeClr val="bg2"/>
                </a:solidFill>
              </a:rPr>
              <a:t>Continue dividing the # on the next</a:t>
            </a:r>
          </a:p>
          <a:p>
            <a:pPr eaLnBrk="1" hangingPunct="1"/>
            <a:r>
              <a:rPr lang="en-US" sz="2800">
                <a:solidFill>
                  <a:schemeClr val="bg2"/>
                </a:solidFill>
              </a:rPr>
              <a:t>rung of the ladder by the prime #s </a:t>
            </a:r>
            <a:r>
              <a:rPr lang="en-US" sz="2000">
                <a:solidFill>
                  <a:schemeClr val="bg2"/>
                </a:solidFill>
              </a:rPr>
              <a:t>(start with 2)</a:t>
            </a:r>
            <a:r>
              <a:rPr lang="en-US" sz="2500">
                <a:solidFill>
                  <a:schemeClr val="bg2"/>
                </a:solidFill>
              </a:rPr>
              <a:t>.</a:t>
            </a:r>
            <a:r>
              <a:rPr lang="en-US" sz="2700">
                <a:solidFill>
                  <a:schemeClr val="bg2"/>
                </a:solidFill>
              </a:rPr>
              <a:t> </a:t>
            </a:r>
            <a:endParaRPr lang="en-US" sz="2200">
              <a:solidFill>
                <a:schemeClr val="bg2"/>
              </a:solidFill>
            </a:endParaRPr>
          </a:p>
        </p:txBody>
      </p:sp>
      <p:sp>
        <p:nvSpPr>
          <p:cNvPr id="604167" name="Freeform 7"/>
          <p:cNvSpPr>
            <a:spLocks/>
          </p:cNvSpPr>
          <p:nvPr/>
        </p:nvSpPr>
        <p:spPr bwMode="auto">
          <a:xfrm>
            <a:off x="6937375" y="24130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4168" name="Rectangle 8"/>
          <p:cNvSpPr>
            <a:spLocks noChangeArrowheads="1"/>
          </p:cNvSpPr>
          <p:nvPr/>
        </p:nvSpPr>
        <p:spPr bwMode="auto">
          <a:xfrm>
            <a:off x="6324600" y="2438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4169" name="Rectangle 9"/>
          <p:cNvSpPr>
            <a:spLocks noChangeArrowheads="1"/>
          </p:cNvSpPr>
          <p:nvPr/>
        </p:nvSpPr>
        <p:spPr bwMode="auto">
          <a:xfrm>
            <a:off x="71628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9</a:t>
            </a:r>
          </a:p>
        </p:txBody>
      </p:sp>
      <p:sp>
        <p:nvSpPr>
          <p:cNvPr id="604170" name="Freeform 10"/>
          <p:cNvSpPr>
            <a:spLocks/>
          </p:cNvSpPr>
          <p:nvPr/>
        </p:nvSpPr>
        <p:spPr bwMode="auto">
          <a:xfrm>
            <a:off x="6934200" y="28702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4171" name="Rectangle 11"/>
          <p:cNvSpPr>
            <a:spLocks noChangeArrowheads="1"/>
          </p:cNvSpPr>
          <p:nvPr/>
        </p:nvSpPr>
        <p:spPr bwMode="auto">
          <a:xfrm>
            <a:off x="63246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3</a:t>
            </a:r>
          </a:p>
        </p:txBody>
      </p:sp>
      <p:sp>
        <p:nvSpPr>
          <p:cNvPr id="604172" name="Rectangle 12"/>
          <p:cNvSpPr>
            <a:spLocks noChangeArrowheads="1"/>
          </p:cNvSpPr>
          <p:nvPr/>
        </p:nvSpPr>
        <p:spPr bwMode="auto">
          <a:xfrm>
            <a:off x="7162800" y="3429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3</a:t>
            </a:r>
          </a:p>
        </p:txBody>
      </p:sp>
      <p:sp>
        <p:nvSpPr>
          <p:cNvPr id="604182" name="Oval 22"/>
          <p:cNvSpPr>
            <a:spLocks noChangeArrowheads="1"/>
          </p:cNvSpPr>
          <p:nvPr/>
        </p:nvSpPr>
        <p:spPr bwMode="auto">
          <a:xfrm rot="1643126">
            <a:off x="6248400" y="2667000"/>
            <a:ext cx="1752600" cy="628650"/>
          </a:xfrm>
          <a:prstGeom prst="ellipse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83" name="Rectangle 23"/>
          <p:cNvSpPr>
            <a:spLocks noChangeArrowheads="1"/>
          </p:cNvSpPr>
          <p:nvPr/>
        </p:nvSpPr>
        <p:spPr bwMode="auto">
          <a:xfrm>
            <a:off x="609600" y="5334000"/>
            <a:ext cx="6781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5 –</a:t>
            </a:r>
            <a:r>
              <a:rPr lang="en-US" sz="4400">
                <a:solidFill>
                  <a:schemeClr val="bg2"/>
                </a:solidFill>
              </a:rPr>
              <a:t> </a:t>
            </a:r>
            <a:r>
              <a:rPr lang="en-US" sz="2800">
                <a:solidFill>
                  <a:schemeClr val="bg2"/>
                </a:solidFill>
              </a:rPr>
              <a:t>Repeat this process until the # on </a:t>
            </a:r>
          </a:p>
          <a:p>
            <a:pPr eaLnBrk="1" hangingPunct="1"/>
            <a:r>
              <a:rPr lang="en-US" sz="2800">
                <a:solidFill>
                  <a:schemeClr val="bg2"/>
                </a:solidFill>
              </a:rPr>
              <a:t>the next rung of the ladder is prime</a:t>
            </a:r>
            <a:r>
              <a:rPr lang="en-US" sz="2500">
                <a:solidFill>
                  <a:schemeClr val="bg2"/>
                </a:solidFill>
              </a:rPr>
              <a:t>.</a:t>
            </a:r>
            <a:r>
              <a:rPr lang="en-US" sz="2700">
                <a:solidFill>
                  <a:schemeClr val="bg2"/>
                </a:solidFill>
              </a:rPr>
              <a:t> </a:t>
            </a:r>
            <a:endParaRPr lang="en-US" sz="2200">
              <a:solidFill>
                <a:schemeClr val="bg2"/>
              </a:solidFill>
            </a:endParaRPr>
          </a:p>
        </p:txBody>
      </p:sp>
      <p:sp>
        <p:nvSpPr>
          <p:cNvPr id="604184" name="AutoShape 24"/>
          <p:cNvSpPr>
            <a:spLocks noChangeArrowheads="1"/>
          </p:cNvSpPr>
          <p:nvPr/>
        </p:nvSpPr>
        <p:spPr bwMode="auto">
          <a:xfrm>
            <a:off x="7772400" y="3276600"/>
            <a:ext cx="1295400" cy="838200"/>
          </a:xfrm>
          <a:prstGeom prst="leftArrowCallout">
            <a:avLst>
              <a:gd name="adj1" fmla="val 18935"/>
              <a:gd name="adj2" fmla="val 23486"/>
              <a:gd name="adj3" fmla="val 27654"/>
              <a:gd name="adj4" fmla="val 59069"/>
            </a:avLst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 Prime</a:t>
            </a:r>
          </a:p>
          <a:p>
            <a:pPr algn="ctr"/>
            <a:r>
              <a:rPr lang="en-US" sz="2400" b="1"/>
              <a:t>#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64" grpId="0" animBg="1" autoUpdateAnimBg="0"/>
      <p:bldP spid="604166" grpId="0" animBg="1" autoUpdateAnimBg="0"/>
      <p:bldP spid="604170" grpId="0" animBg="1"/>
      <p:bldP spid="604171" grpId="0" autoUpdateAnimBg="0"/>
      <p:bldP spid="604172" grpId="0" autoUpdateAnimBg="0"/>
      <p:bldP spid="604182" grpId="0" animBg="1"/>
      <p:bldP spid="604183" grpId="0" animBg="1" autoUpdateAnimBg="0"/>
      <p:bldP spid="604184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53" name="AutoShape 17"/>
          <p:cNvSpPr>
            <a:spLocks noChangeArrowheads="1"/>
          </p:cNvSpPr>
          <p:nvPr/>
        </p:nvSpPr>
        <p:spPr bwMode="auto">
          <a:xfrm rot="5380055">
            <a:off x="6473826" y="2281237"/>
            <a:ext cx="1530350" cy="1831975"/>
          </a:xfrm>
          <a:custGeom>
            <a:avLst/>
            <a:gdLst>
              <a:gd name="G0" fmla="+- 14370 0 0"/>
              <a:gd name="G1" fmla="+- 21600 0 0"/>
              <a:gd name="G2" fmla="+- 8692 0 0"/>
              <a:gd name="G3" fmla="*/ 14370 1 2"/>
              <a:gd name="G4" fmla="+- G3 10800 0"/>
              <a:gd name="G5" fmla="+- 21600 14370 21600"/>
              <a:gd name="G6" fmla="+- 21600 8692 0"/>
              <a:gd name="G7" fmla="*/ G6 1 2"/>
              <a:gd name="G8" fmla="*/ 21600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21600 1 2"/>
              <a:gd name="G15" fmla="+- G5 0 G4"/>
              <a:gd name="G16" fmla="+- G0 0 G4"/>
              <a:gd name="G17" fmla="*/ G2 G15 G16"/>
              <a:gd name="T0" fmla="*/ 17985 w 21600"/>
              <a:gd name="T1" fmla="*/ 0 h 21600"/>
              <a:gd name="T2" fmla="*/ 14370 w 21600"/>
              <a:gd name="T3" fmla="*/ 8692 h 21600"/>
              <a:gd name="T4" fmla="*/ 0 w 21600"/>
              <a:gd name="T5" fmla="*/ 17985 h 21600"/>
              <a:gd name="T6" fmla="*/ 10800 w 21600"/>
              <a:gd name="T7" fmla="*/ 21600 h 21600"/>
              <a:gd name="T8" fmla="*/ 21600 w 21600"/>
              <a:gd name="T9" fmla="*/ 15146 h 21600"/>
              <a:gd name="T10" fmla="*/ 21600 w 21600"/>
              <a:gd name="T11" fmla="*/ 8692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85" y="0"/>
                </a:moveTo>
                <a:lnTo>
                  <a:pt x="14370" y="8692"/>
                </a:lnTo>
                <a:lnTo>
                  <a:pt x="14370" y="8692"/>
                </a:lnTo>
                <a:lnTo>
                  <a:pt x="14370" y="14370"/>
                </a:lnTo>
                <a:lnTo>
                  <a:pt x="0" y="1437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8692"/>
                </a:lnTo>
                <a:lnTo>
                  <a:pt x="21600" y="8692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800"/>
              <a:t>How to do a Prime Factorization</a:t>
            </a:r>
          </a:p>
        </p:txBody>
      </p:sp>
      <p:sp>
        <p:nvSpPr>
          <p:cNvPr id="603139" name="Text Box 3"/>
          <p:cNvSpPr txBox="1">
            <a:spLocks noChangeArrowheads="1"/>
          </p:cNvSpPr>
          <p:nvPr/>
        </p:nvSpPr>
        <p:spPr bwMode="auto">
          <a:xfrm>
            <a:off x="6858000" y="2362200"/>
            <a:ext cx="9906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18</a:t>
            </a:r>
          </a:p>
        </p:txBody>
      </p:sp>
      <p:sp>
        <p:nvSpPr>
          <p:cNvPr id="603141" name="Text Box 5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Ladder Method  - - </a:t>
            </a:r>
          </a:p>
        </p:txBody>
      </p:sp>
      <p:sp>
        <p:nvSpPr>
          <p:cNvPr id="603143" name="Freeform 7"/>
          <p:cNvSpPr>
            <a:spLocks/>
          </p:cNvSpPr>
          <p:nvPr/>
        </p:nvSpPr>
        <p:spPr bwMode="auto">
          <a:xfrm>
            <a:off x="6937375" y="24130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3144" name="Rectangle 8"/>
          <p:cNvSpPr>
            <a:spLocks noChangeArrowheads="1"/>
          </p:cNvSpPr>
          <p:nvPr/>
        </p:nvSpPr>
        <p:spPr bwMode="auto">
          <a:xfrm>
            <a:off x="6324600" y="2438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3145" name="Rectangle 9"/>
          <p:cNvSpPr>
            <a:spLocks noChangeArrowheads="1"/>
          </p:cNvSpPr>
          <p:nvPr/>
        </p:nvSpPr>
        <p:spPr bwMode="auto">
          <a:xfrm>
            <a:off x="71628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9</a:t>
            </a:r>
          </a:p>
        </p:txBody>
      </p:sp>
      <p:sp>
        <p:nvSpPr>
          <p:cNvPr id="603146" name="Freeform 10"/>
          <p:cNvSpPr>
            <a:spLocks/>
          </p:cNvSpPr>
          <p:nvPr/>
        </p:nvSpPr>
        <p:spPr bwMode="auto">
          <a:xfrm>
            <a:off x="6934200" y="28702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3147" name="Rectangle 11"/>
          <p:cNvSpPr>
            <a:spLocks noChangeArrowheads="1"/>
          </p:cNvSpPr>
          <p:nvPr/>
        </p:nvSpPr>
        <p:spPr bwMode="auto">
          <a:xfrm>
            <a:off x="63246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3</a:t>
            </a:r>
          </a:p>
        </p:txBody>
      </p:sp>
      <p:sp>
        <p:nvSpPr>
          <p:cNvPr id="603148" name="Rectangle 12"/>
          <p:cNvSpPr>
            <a:spLocks noChangeArrowheads="1"/>
          </p:cNvSpPr>
          <p:nvPr/>
        </p:nvSpPr>
        <p:spPr bwMode="auto">
          <a:xfrm>
            <a:off x="7162800" y="3429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3</a:t>
            </a:r>
          </a:p>
        </p:txBody>
      </p:sp>
      <p:grpSp>
        <p:nvGrpSpPr>
          <p:cNvPr id="603149" name="Group 13"/>
          <p:cNvGrpSpPr>
            <a:grpSpLocks/>
          </p:cNvGrpSpPr>
          <p:nvPr/>
        </p:nvGrpSpPr>
        <p:grpSpPr bwMode="auto">
          <a:xfrm>
            <a:off x="5105400" y="4267200"/>
            <a:ext cx="2133600" cy="838200"/>
            <a:chOff x="192" y="2256"/>
            <a:chExt cx="2064" cy="528"/>
          </a:xfrm>
        </p:grpSpPr>
        <p:sp>
          <p:nvSpPr>
            <p:cNvPr id="603150" name="Rectangle 14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 Prime </a:t>
              </a:r>
            </a:p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Factorization </a:t>
              </a:r>
            </a:p>
          </p:txBody>
        </p:sp>
        <p:sp>
          <p:nvSpPr>
            <p:cNvPr id="603151" name="Line 15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3152" name="Rectangle 16"/>
          <p:cNvSpPr>
            <a:spLocks noChangeArrowheads="1"/>
          </p:cNvSpPr>
          <p:nvPr/>
        </p:nvSpPr>
        <p:spPr bwMode="auto">
          <a:xfrm>
            <a:off x="7467600" y="4495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  <a:r>
              <a:rPr lang="en-US" sz="1500" baseline="30000">
                <a:latin typeface="Kristen ITC" pitchFamily="66" charset="0"/>
              </a:rPr>
              <a:t> x </a:t>
            </a:r>
            <a:r>
              <a:rPr lang="en-US" sz="2400">
                <a:latin typeface="Kristen ITC" pitchFamily="66" charset="0"/>
              </a:rPr>
              <a:t>3</a:t>
            </a:r>
            <a:r>
              <a:rPr lang="en-US" sz="1500" baseline="30000">
                <a:latin typeface="Kristen ITC" pitchFamily="66" charset="0"/>
              </a:rPr>
              <a:t> x </a:t>
            </a:r>
            <a:r>
              <a:rPr lang="en-US" sz="2400">
                <a:latin typeface="Kristen ITC" pitchFamily="66" charset="0"/>
              </a:rPr>
              <a:t>3</a:t>
            </a:r>
          </a:p>
        </p:txBody>
      </p:sp>
      <p:grpSp>
        <p:nvGrpSpPr>
          <p:cNvPr id="603154" name="Group 18"/>
          <p:cNvGrpSpPr>
            <a:grpSpLocks/>
          </p:cNvGrpSpPr>
          <p:nvPr/>
        </p:nvGrpSpPr>
        <p:grpSpPr bwMode="auto">
          <a:xfrm>
            <a:off x="5029200" y="5334000"/>
            <a:ext cx="2819400" cy="990600"/>
            <a:chOff x="288" y="3360"/>
            <a:chExt cx="2160" cy="624"/>
          </a:xfrm>
        </p:grpSpPr>
        <p:sp>
          <p:nvSpPr>
            <p:cNvPr id="603155" name="Rectangle 19"/>
            <p:cNvSpPr>
              <a:spLocks noChangeArrowheads="1"/>
            </p:cNvSpPr>
            <p:nvPr/>
          </p:nvSpPr>
          <p:spPr bwMode="auto">
            <a:xfrm>
              <a:off x="288" y="3360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603156" name="Line 20"/>
            <p:cNvSpPr>
              <a:spLocks noChangeShapeType="1"/>
            </p:cNvSpPr>
            <p:nvPr/>
          </p:nvSpPr>
          <p:spPr bwMode="auto">
            <a:xfrm>
              <a:off x="2064" y="37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3157" name="Rectangle 21"/>
          <p:cNvSpPr>
            <a:spLocks noChangeArrowheads="1"/>
          </p:cNvSpPr>
          <p:nvPr/>
        </p:nvSpPr>
        <p:spPr bwMode="auto">
          <a:xfrm>
            <a:off x="7924800" y="563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  <a:r>
              <a:rPr lang="en-US" sz="1500" baseline="30000">
                <a:latin typeface="Kristen ITC" pitchFamily="66" charset="0"/>
              </a:rPr>
              <a:t> x </a:t>
            </a:r>
            <a:r>
              <a:rPr lang="en-US" sz="2400">
                <a:latin typeface="Kristen ITC" pitchFamily="66" charset="0"/>
              </a:rPr>
              <a:t>3</a:t>
            </a:r>
            <a:r>
              <a:rPr lang="en-US" sz="2400" baseline="40000">
                <a:latin typeface="Kristen ITC" pitchFamily="66" charset="0"/>
              </a:rPr>
              <a:t>2</a:t>
            </a:r>
            <a:endParaRPr lang="en-US" sz="2400">
              <a:latin typeface="Kristen ITC" pitchFamily="66" charset="0"/>
            </a:endParaRPr>
          </a:p>
        </p:txBody>
      </p:sp>
      <p:sp>
        <p:nvSpPr>
          <p:cNvPr id="603158" name="Rectangle 22"/>
          <p:cNvSpPr>
            <a:spLocks noChangeArrowheads="1"/>
          </p:cNvSpPr>
          <p:nvPr/>
        </p:nvSpPr>
        <p:spPr bwMode="auto">
          <a:xfrm>
            <a:off x="762000" y="2438400"/>
            <a:ext cx="3810000" cy="1676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500">
                <a:solidFill>
                  <a:schemeClr val="bg2"/>
                </a:solidFill>
              </a:rPr>
              <a:t>Step 6 – </a:t>
            </a:r>
            <a:r>
              <a:rPr lang="en-US" sz="3000">
                <a:solidFill>
                  <a:schemeClr val="bg2"/>
                </a:solidFill>
              </a:rPr>
              <a:t>Write the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Prime Factorization in </a:t>
            </a:r>
          </a:p>
          <a:p>
            <a:pPr eaLnBrk="1" hangingPunct="1"/>
            <a:r>
              <a:rPr lang="en-US" sz="3000">
                <a:solidFill>
                  <a:schemeClr val="bg2"/>
                </a:solidFill>
              </a:rPr>
              <a:t>Exponential Form.</a:t>
            </a:r>
            <a:r>
              <a:rPr lang="en-US" sz="2700">
                <a:solidFill>
                  <a:schemeClr val="bg2"/>
                </a:solidFill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3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3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3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3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3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3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3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3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3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3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3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53" grpId="0" animBg="1"/>
      <p:bldP spid="603152" grpId="0" autoUpdateAnimBg="0"/>
      <p:bldP spid="603157" grpId="0" autoUpdateAnimBg="0"/>
      <p:bldP spid="603158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99" name="AutoShape 15"/>
          <p:cNvSpPr>
            <a:spLocks noChangeArrowheads="1"/>
          </p:cNvSpPr>
          <p:nvPr/>
        </p:nvSpPr>
        <p:spPr bwMode="auto">
          <a:xfrm rot="5380055">
            <a:off x="2857500" y="2474913"/>
            <a:ext cx="2133600" cy="1600200"/>
          </a:xfrm>
          <a:custGeom>
            <a:avLst/>
            <a:gdLst>
              <a:gd name="G0" fmla="+- 15529 0 0"/>
              <a:gd name="G1" fmla="+- 21600 0 0"/>
              <a:gd name="G2" fmla="+- 5184 0 0"/>
              <a:gd name="G3" fmla="*/ 15529 1 2"/>
              <a:gd name="G4" fmla="+- G3 10800 0"/>
              <a:gd name="G5" fmla="+- 21600 15529 21600"/>
              <a:gd name="G6" fmla="+- 21600 5184 0"/>
              <a:gd name="G7" fmla="*/ G6 1 2"/>
              <a:gd name="G8" fmla="*/ 21600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21600 1 2"/>
              <a:gd name="G15" fmla="+- G5 0 G4"/>
              <a:gd name="G16" fmla="+- G0 0 G4"/>
              <a:gd name="G17" fmla="*/ G2 G15 G16"/>
              <a:gd name="T0" fmla="*/ 18565 w 21600"/>
              <a:gd name="T1" fmla="*/ 0 h 21600"/>
              <a:gd name="T2" fmla="*/ 15529 w 21600"/>
              <a:gd name="T3" fmla="*/ 5184 h 21600"/>
              <a:gd name="T4" fmla="*/ 0 w 21600"/>
              <a:gd name="T5" fmla="*/ 18565 h 21600"/>
              <a:gd name="T6" fmla="*/ 10800 w 21600"/>
              <a:gd name="T7" fmla="*/ 21600 h 21600"/>
              <a:gd name="T8" fmla="*/ 21600 w 21600"/>
              <a:gd name="T9" fmla="*/ 13392 h 21600"/>
              <a:gd name="T10" fmla="*/ 21600 w 21600"/>
              <a:gd name="T11" fmla="*/ 5184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565" y="0"/>
                </a:moveTo>
                <a:lnTo>
                  <a:pt x="15529" y="5184"/>
                </a:lnTo>
                <a:lnTo>
                  <a:pt x="15529" y="5184"/>
                </a:lnTo>
                <a:lnTo>
                  <a:pt x="15529" y="15529"/>
                </a:lnTo>
                <a:lnTo>
                  <a:pt x="0" y="15529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5184"/>
                </a:lnTo>
                <a:lnTo>
                  <a:pt x="21600" y="5184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87" name="Text Box 3"/>
          <p:cNvSpPr txBox="1">
            <a:spLocks noChangeArrowheads="1"/>
          </p:cNvSpPr>
          <p:nvPr/>
        </p:nvSpPr>
        <p:spPr bwMode="auto">
          <a:xfrm>
            <a:off x="3810000" y="2362200"/>
            <a:ext cx="9906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600">
                <a:latin typeface="Kristen ITC" pitchFamily="66" charset="0"/>
              </a:rPr>
              <a:t>56</a:t>
            </a:r>
          </a:p>
        </p:txBody>
      </p:sp>
      <p:sp>
        <p:nvSpPr>
          <p:cNvPr id="605188" name="Text Box 4"/>
          <p:cNvSpPr txBox="1">
            <a:spLocks noChangeArrowheads="1"/>
          </p:cNvSpPr>
          <p:nvPr/>
        </p:nvSpPr>
        <p:spPr bwMode="auto">
          <a:xfrm>
            <a:off x="2209800" y="1524000"/>
            <a:ext cx="5105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 - -  Ladder Method  - - </a:t>
            </a:r>
          </a:p>
        </p:txBody>
      </p:sp>
      <p:sp>
        <p:nvSpPr>
          <p:cNvPr id="605189" name="Freeform 5"/>
          <p:cNvSpPr>
            <a:spLocks/>
          </p:cNvSpPr>
          <p:nvPr/>
        </p:nvSpPr>
        <p:spPr bwMode="auto">
          <a:xfrm>
            <a:off x="3733800" y="24384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5190" name="Rectangle 6"/>
          <p:cNvSpPr>
            <a:spLocks noChangeArrowheads="1"/>
          </p:cNvSpPr>
          <p:nvPr/>
        </p:nvSpPr>
        <p:spPr bwMode="auto">
          <a:xfrm>
            <a:off x="3048000" y="2438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5191" name="Rectangle 7"/>
          <p:cNvSpPr>
            <a:spLocks noChangeArrowheads="1"/>
          </p:cNvSpPr>
          <p:nvPr/>
        </p:nvSpPr>
        <p:spPr bwMode="auto">
          <a:xfrm>
            <a:off x="40386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7</a:t>
            </a:r>
          </a:p>
        </p:txBody>
      </p:sp>
      <p:grpSp>
        <p:nvGrpSpPr>
          <p:cNvPr id="605195" name="Group 11"/>
          <p:cNvGrpSpPr>
            <a:grpSpLocks/>
          </p:cNvGrpSpPr>
          <p:nvPr/>
        </p:nvGrpSpPr>
        <p:grpSpPr bwMode="auto">
          <a:xfrm>
            <a:off x="609600" y="5257800"/>
            <a:ext cx="2133600" cy="838200"/>
            <a:chOff x="192" y="2256"/>
            <a:chExt cx="2064" cy="528"/>
          </a:xfrm>
        </p:grpSpPr>
        <p:sp>
          <p:nvSpPr>
            <p:cNvPr id="605196" name="Rectangle 12"/>
            <p:cNvSpPr>
              <a:spLocks noChangeArrowheads="1"/>
            </p:cNvSpPr>
            <p:nvPr/>
          </p:nvSpPr>
          <p:spPr bwMode="auto">
            <a:xfrm>
              <a:off x="192" y="2256"/>
              <a:ext cx="1776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 Prime </a:t>
              </a:r>
            </a:p>
            <a:p>
              <a:pPr algn="ctr"/>
              <a:r>
                <a:rPr lang="en-US" sz="2000" b="1">
                  <a:solidFill>
                    <a:schemeClr val="bg2"/>
                  </a:solidFill>
                </a:rPr>
                <a:t>Factorization </a:t>
              </a:r>
            </a:p>
          </p:txBody>
        </p:sp>
        <p:sp>
          <p:nvSpPr>
            <p:cNvPr id="605197" name="Line 13"/>
            <p:cNvSpPr>
              <a:spLocks noChangeShapeType="1"/>
            </p:cNvSpPr>
            <p:nvPr/>
          </p:nvSpPr>
          <p:spPr bwMode="auto">
            <a:xfrm>
              <a:off x="1968" y="25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5198" name="Rectangle 14"/>
          <p:cNvSpPr>
            <a:spLocks noChangeArrowheads="1"/>
          </p:cNvSpPr>
          <p:nvPr/>
        </p:nvSpPr>
        <p:spPr bwMode="auto">
          <a:xfrm>
            <a:off x="2743200" y="5334000"/>
            <a:ext cx="1752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  <a:r>
              <a:rPr lang="en-US" sz="1500" baseline="30000">
                <a:latin typeface="Kristen ITC" pitchFamily="66" charset="0"/>
              </a:rPr>
              <a:t> x </a:t>
            </a:r>
            <a:r>
              <a:rPr lang="en-US" sz="2400">
                <a:latin typeface="Kristen ITC" pitchFamily="66" charset="0"/>
              </a:rPr>
              <a:t>2</a:t>
            </a:r>
            <a:r>
              <a:rPr lang="en-US" sz="1500" baseline="30000">
                <a:latin typeface="Kristen ITC" pitchFamily="66" charset="0"/>
              </a:rPr>
              <a:t> x </a:t>
            </a:r>
            <a:r>
              <a:rPr lang="en-US" sz="2400">
                <a:latin typeface="Kristen ITC" pitchFamily="66" charset="0"/>
              </a:rPr>
              <a:t>2 </a:t>
            </a:r>
            <a:r>
              <a:rPr lang="en-US" sz="1500" baseline="30000">
                <a:latin typeface="Kristen ITC" pitchFamily="66" charset="0"/>
              </a:rPr>
              <a:t>x </a:t>
            </a:r>
            <a:r>
              <a:rPr lang="en-US" sz="2400">
                <a:latin typeface="Kristen ITC" pitchFamily="66" charset="0"/>
              </a:rPr>
              <a:t>7</a:t>
            </a:r>
          </a:p>
        </p:txBody>
      </p:sp>
      <p:grpSp>
        <p:nvGrpSpPr>
          <p:cNvPr id="605200" name="Group 16"/>
          <p:cNvGrpSpPr>
            <a:grpSpLocks/>
          </p:cNvGrpSpPr>
          <p:nvPr/>
        </p:nvGrpSpPr>
        <p:grpSpPr bwMode="auto">
          <a:xfrm>
            <a:off x="5029200" y="5181600"/>
            <a:ext cx="2819400" cy="990600"/>
            <a:chOff x="288" y="3360"/>
            <a:chExt cx="2160" cy="624"/>
          </a:xfrm>
        </p:grpSpPr>
        <p:sp>
          <p:nvSpPr>
            <p:cNvPr id="605201" name="Rectangle 17"/>
            <p:cNvSpPr>
              <a:spLocks noChangeArrowheads="1"/>
            </p:cNvSpPr>
            <p:nvPr/>
          </p:nvSpPr>
          <p:spPr bwMode="auto">
            <a:xfrm>
              <a:off x="288" y="3360"/>
              <a:ext cx="1776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2"/>
                  </a:solidFill>
                </a:rPr>
                <a:t>Prime Factorization </a:t>
              </a:r>
            </a:p>
            <a:p>
              <a:pPr algn="ctr"/>
              <a:r>
                <a:rPr lang="en-US" b="1">
                  <a:solidFill>
                    <a:schemeClr val="bg2"/>
                  </a:solidFill>
                </a:rPr>
                <a:t>in Exponential Form</a:t>
              </a:r>
            </a:p>
          </p:txBody>
        </p:sp>
        <p:sp>
          <p:nvSpPr>
            <p:cNvPr id="605202" name="Line 18"/>
            <p:cNvSpPr>
              <a:spLocks noChangeShapeType="1"/>
            </p:cNvSpPr>
            <p:nvPr/>
          </p:nvSpPr>
          <p:spPr bwMode="auto">
            <a:xfrm>
              <a:off x="2064" y="37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5203" name="Rectangle 19"/>
          <p:cNvSpPr>
            <a:spLocks noChangeArrowheads="1"/>
          </p:cNvSpPr>
          <p:nvPr/>
        </p:nvSpPr>
        <p:spPr bwMode="auto">
          <a:xfrm>
            <a:off x="7924800" y="5410200"/>
            <a:ext cx="762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  <a:r>
              <a:rPr lang="en-US" sz="2400" baseline="40000">
                <a:latin typeface="Kristen ITC" pitchFamily="66" charset="0"/>
              </a:rPr>
              <a:t>3 </a:t>
            </a:r>
            <a:r>
              <a:rPr lang="en-US" sz="1500" baseline="30000">
                <a:latin typeface="Kristen ITC" pitchFamily="66" charset="0"/>
              </a:rPr>
              <a:t>x </a:t>
            </a:r>
            <a:r>
              <a:rPr lang="en-US" sz="2400">
                <a:latin typeface="Kristen ITC" pitchFamily="66" charset="0"/>
              </a:rPr>
              <a:t>7</a:t>
            </a:r>
          </a:p>
        </p:txBody>
      </p:sp>
      <p:sp>
        <p:nvSpPr>
          <p:cNvPr id="605207" name="Rectangle 23"/>
          <p:cNvSpPr>
            <a:spLocks noChangeArrowheads="1"/>
          </p:cNvSpPr>
          <p:nvPr/>
        </p:nvSpPr>
        <p:spPr bwMode="auto">
          <a:xfrm>
            <a:off x="40386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28</a:t>
            </a:r>
          </a:p>
        </p:txBody>
      </p:sp>
      <p:sp>
        <p:nvSpPr>
          <p:cNvPr id="605208" name="Freeform 24"/>
          <p:cNvSpPr>
            <a:spLocks/>
          </p:cNvSpPr>
          <p:nvPr/>
        </p:nvSpPr>
        <p:spPr bwMode="auto">
          <a:xfrm>
            <a:off x="3733800" y="28194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5209" name="Rectangle 25"/>
          <p:cNvSpPr>
            <a:spLocks noChangeArrowheads="1"/>
          </p:cNvSpPr>
          <p:nvPr/>
        </p:nvSpPr>
        <p:spPr bwMode="auto">
          <a:xfrm>
            <a:off x="30480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5210" name="Rectangle 26"/>
          <p:cNvSpPr>
            <a:spLocks noChangeArrowheads="1"/>
          </p:cNvSpPr>
          <p:nvPr/>
        </p:nvSpPr>
        <p:spPr bwMode="auto">
          <a:xfrm>
            <a:off x="4038600" y="3352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14</a:t>
            </a:r>
          </a:p>
        </p:txBody>
      </p:sp>
      <p:sp>
        <p:nvSpPr>
          <p:cNvPr id="605211" name="Freeform 27"/>
          <p:cNvSpPr>
            <a:spLocks/>
          </p:cNvSpPr>
          <p:nvPr/>
        </p:nvSpPr>
        <p:spPr bwMode="auto">
          <a:xfrm>
            <a:off x="3733800" y="3251200"/>
            <a:ext cx="1050925" cy="482600"/>
          </a:xfrm>
          <a:custGeom>
            <a:avLst/>
            <a:gdLst>
              <a:gd name="T0" fmla="*/ 14 w 662"/>
              <a:gd name="T1" fmla="*/ 0 h 304"/>
              <a:gd name="T2" fmla="*/ 22 w 662"/>
              <a:gd name="T3" fmla="*/ 280 h 304"/>
              <a:gd name="T4" fmla="*/ 86 w 662"/>
              <a:gd name="T5" fmla="*/ 296 h 304"/>
              <a:gd name="T6" fmla="*/ 174 w 662"/>
              <a:gd name="T7" fmla="*/ 304 h 304"/>
              <a:gd name="T8" fmla="*/ 662 w 662"/>
              <a:gd name="T9" fmla="*/ 296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304">
                <a:moveTo>
                  <a:pt x="14" y="0"/>
                </a:moveTo>
                <a:cubicBezTo>
                  <a:pt x="17" y="93"/>
                  <a:pt x="0" y="189"/>
                  <a:pt x="22" y="280"/>
                </a:cubicBezTo>
                <a:cubicBezTo>
                  <a:pt x="27" y="301"/>
                  <a:pt x="64" y="294"/>
                  <a:pt x="86" y="296"/>
                </a:cubicBezTo>
                <a:cubicBezTo>
                  <a:pt x="115" y="299"/>
                  <a:pt x="145" y="301"/>
                  <a:pt x="174" y="304"/>
                </a:cubicBezTo>
                <a:cubicBezTo>
                  <a:pt x="497" y="293"/>
                  <a:pt x="334" y="296"/>
                  <a:pt x="662" y="2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5212" name="Rectangle 28"/>
          <p:cNvSpPr>
            <a:spLocks noChangeArrowheads="1"/>
          </p:cNvSpPr>
          <p:nvPr/>
        </p:nvSpPr>
        <p:spPr bwMode="auto">
          <a:xfrm>
            <a:off x="3048000" y="3352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Kristen ITC" pitchFamily="66" charset="0"/>
              </a:rPr>
              <a:t>2</a:t>
            </a:r>
          </a:p>
        </p:txBody>
      </p:sp>
      <p:sp>
        <p:nvSpPr>
          <p:cNvPr id="605213" name="AutoShape 29"/>
          <p:cNvSpPr>
            <a:spLocks noChangeArrowheads="1"/>
          </p:cNvSpPr>
          <p:nvPr/>
        </p:nvSpPr>
        <p:spPr bwMode="auto">
          <a:xfrm>
            <a:off x="4648200" y="3657600"/>
            <a:ext cx="1295400" cy="838200"/>
          </a:xfrm>
          <a:prstGeom prst="leftArrowCallout">
            <a:avLst>
              <a:gd name="adj1" fmla="val 15907"/>
              <a:gd name="adj2" fmla="val 23486"/>
              <a:gd name="adj3" fmla="val 27654"/>
              <a:gd name="adj4" fmla="val 59069"/>
            </a:avLst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 Prime</a:t>
            </a:r>
          </a:p>
          <a:p>
            <a:pPr algn="ctr"/>
            <a:r>
              <a:rPr lang="en-US" sz="2400" b="1"/>
              <a:t>#</a:t>
            </a:r>
          </a:p>
        </p:txBody>
      </p:sp>
      <p:sp>
        <p:nvSpPr>
          <p:cNvPr id="605214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the Prime Factorization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5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5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5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5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5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5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5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5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5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5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5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5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5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5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5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5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05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05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05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05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05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05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5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05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99" grpId="0" animBg="1"/>
      <p:bldP spid="605187" grpId="0" autoUpdateAnimBg="0"/>
      <p:bldP spid="605189" grpId="0" animBg="1"/>
      <p:bldP spid="605190" grpId="0" autoUpdateAnimBg="0"/>
      <p:bldP spid="605191" grpId="0" autoUpdateAnimBg="0"/>
      <p:bldP spid="605198" grpId="0" autoUpdateAnimBg="0"/>
      <p:bldP spid="605203" grpId="0" autoUpdateAnimBg="0"/>
      <p:bldP spid="605207" grpId="0" autoUpdateAnimBg="0"/>
      <p:bldP spid="605208" grpId="0" animBg="1"/>
      <p:bldP spid="605209" grpId="0" autoUpdateAnimBg="0"/>
      <p:bldP spid="605210" grpId="0" autoUpdateAnimBg="0"/>
      <p:bldP spid="605211" grpId="0" animBg="1"/>
      <p:bldP spid="605212" grpId="0" autoUpdateAnimBg="0"/>
      <p:bldP spid="605213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r>
              <a:rPr lang="en-US"/>
              <a:t>One is not a prime </a:t>
            </a:r>
            <a:r>
              <a:rPr lang="en-US" b="1" i="1"/>
              <a:t>or</a:t>
            </a:r>
            <a:r>
              <a:rPr lang="en-US"/>
              <a:t> composite number.</a:t>
            </a:r>
          </a:p>
          <a:p>
            <a:r>
              <a:rPr lang="en-US"/>
              <a:t>Two is the only even prime number.</a:t>
            </a:r>
          </a:p>
          <a:p>
            <a:r>
              <a:rPr lang="en-US"/>
              <a:t>Not all odd numbers are prime. </a:t>
            </a:r>
          </a:p>
          <a:p>
            <a:pPr>
              <a:buFontTx/>
              <a:buNone/>
            </a:pPr>
            <a:r>
              <a:rPr lang="en-US" sz="2800"/>
              <a:t>       (examples: 9, 15, 21, 27, 33, 35, …)</a:t>
            </a:r>
          </a:p>
          <a:p>
            <a:r>
              <a:rPr lang="en-US"/>
              <a:t>All composite numbers can be written as </a:t>
            </a:r>
          </a:p>
          <a:p>
            <a:pPr>
              <a:buFontTx/>
              <a:buNone/>
            </a:pPr>
            <a:r>
              <a:rPr lang="en-US"/>
              <a:t>   product of prime numbers.</a:t>
            </a:r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7772400" cy="1905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8000"/>
              <a:t>The End</a:t>
            </a:r>
          </a:p>
        </p:txBody>
      </p:sp>
      <p:pic>
        <p:nvPicPr>
          <p:cNvPr id="6010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057400"/>
            <a:ext cx="26670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362200"/>
          </a:xfrm>
        </p:spPr>
        <p:txBody>
          <a:bodyPr/>
          <a:lstStyle/>
          <a:p>
            <a:r>
              <a:rPr lang="en-US" sz="4400" b="1"/>
              <a:t>Factor</a:t>
            </a:r>
            <a:r>
              <a:rPr lang="en-US" sz="4400"/>
              <a:t> – a number that is multiplied by another to give a product.</a:t>
            </a:r>
          </a:p>
        </p:txBody>
      </p:sp>
      <p:sp>
        <p:nvSpPr>
          <p:cNvPr id="567300" name="Text Box 4"/>
          <p:cNvSpPr txBox="1">
            <a:spLocks noChangeArrowheads="1"/>
          </p:cNvSpPr>
          <p:nvPr/>
        </p:nvSpPr>
        <p:spPr bwMode="auto">
          <a:xfrm>
            <a:off x="3048000" y="3906838"/>
            <a:ext cx="36195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 </a:t>
            </a:r>
            <a:r>
              <a:rPr lang="en-US" sz="6500" b="1"/>
              <a:t>7 x 8 = 56</a:t>
            </a:r>
          </a:p>
        </p:txBody>
      </p:sp>
      <p:sp>
        <p:nvSpPr>
          <p:cNvPr id="567301" name="Text Box 5"/>
          <p:cNvSpPr txBox="1">
            <a:spLocks noChangeArrowheads="1"/>
          </p:cNvSpPr>
          <p:nvPr/>
        </p:nvSpPr>
        <p:spPr bwMode="auto">
          <a:xfrm>
            <a:off x="3200400" y="5616575"/>
            <a:ext cx="21463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CC0000"/>
                </a:solidFill>
              </a:rPr>
              <a:t>Factors</a:t>
            </a:r>
          </a:p>
        </p:txBody>
      </p:sp>
      <p:sp>
        <p:nvSpPr>
          <p:cNvPr id="567302" name="Line 6"/>
          <p:cNvSpPr>
            <a:spLocks noChangeShapeType="1"/>
          </p:cNvSpPr>
          <p:nvPr/>
        </p:nvSpPr>
        <p:spPr bwMode="auto">
          <a:xfrm flipH="1" flipV="1">
            <a:off x="3429000" y="4876800"/>
            <a:ext cx="609600" cy="914400"/>
          </a:xfrm>
          <a:prstGeom prst="line">
            <a:avLst/>
          </a:prstGeom>
          <a:noFill/>
          <a:ln w="7620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7303" name="Line 7"/>
          <p:cNvSpPr>
            <a:spLocks noChangeShapeType="1"/>
          </p:cNvSpPr>
          <p:nvPr/>
        </p:nvSpPr>
        <p:spPr bwMode="auto">
          <a:xfrm flipV="1">
            <a:off x="4191000" y="4876800"/>
            <a:ext cx="457200" cy="914400"/>
          </a:xfrm>
          <a:prstGeom prst="line">
            <a:avLst/>
          </a:prstGeom>
          <a:noFill/>
          <a:ln w="7620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6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299" grpId="0" build="p" autoUpdateAnimBg="0"/>
      <p:bldP spid="567300" grpId="0" autoUpdateAnimBg="0"/>
      <p:bldP spid="567301" grpId="0" autoUpdateAnimBg="0"/>
      <p:bldP spid="567302" grpId="0" animBg="1"/>
      <p:bldP spid="5673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76400"/>
          </a:xfrm>
        </p:spPr>
        <p:txBody>
          <a:bodyPr/>
          <a:lstStyle/>
          <a:p>
            <a:r>
              <a:rPr lang="en-US" sz="4400" b="1"/>
              <a:t>Factor</a:t>
            </a:r>
            <a:r>
              <a:rPr lang="en-US" sz="4400"/>
              <a:t> – a number that divides evenly into another number.</a:t>
            </a:r>
          </a:p>
        </p:txBody>
      </p:sp>
      <p:sp>
        <p:nvSpPr>
          <p:cNvPr id="568324" name="Text Box 4"/>
          <p:cNvSpPr txBox="1">
            <a:spLocks noChangeArrowheads="1"/>
          </p:cNvSpPr>
          <p:nvPr/>
        </p:nvSpPr>
        <p:spPr bwMode="auto">
          <a:xfrm>
            <a:off x="3048000" y="3602038"/>
            <a:ext cx="3582988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500" b="1"/>
              <a:t>56 ÷ 8 = 7</a:t>
            </a:r>
          </a:p>
        </p:txBody>
      </p:sp>
      <p:sp>
        <p:nvSpPr>
          <p:cNvPr id="568325" name="Text Box 5"/>
          <p:cNvSpPr txBox="1">
            <a:spLocks noChangeArrowheads="1"/>
          </p:cNvSpPr>
          <p:nvPr/>
        </p:nvSpPr>
        <p:spPr bwMode="auto">
          <a:xfrm>
            <a:off x="4506913" y="5492750"/>
            <a:ext cx="21463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CC0000"/>
                </a:solidFill>
              </a:rPr>
              <a:t>Factors</a:t>
            </a:r>
          </a:p>
        </p:txBody>
      </p:sp>
      <p:sp>
        <p:nvSpPr>
          <p:cNvPr id="568327" name="Line 7"/>
          <p:cNvSpPr>
            <a:spLocks noChangeShapeType="1"/>
          </p:cNvSpPr>
          <p:nvPr/>
        </p:nvSpPr>
        <p:spPr bwMode="auto">
          <a:xfrm flipV="1">
            <a:off x="5105400" y="4572000"/>
            <a:ext cx="0" cy="914400"/>
          </a:xfrm>
          <a:prstGeom prst="line">
            <a:avLst/>
          </a:prstGeom>
          <a:noFill/>
          <a:ln w="7620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8328" name="Line 8"/>
          <p:cNvSpPr>
            <a:spLocks noChangeShapeType="1"/>
          </p:cNvSpPr>
          <p:nvPr/>
        </p:nvSpPr>
        <p:spPr bwMode="auto">
          <a:xfrm rot="1763858" flipH="1" flipV="1">
            <a:off x="6030913" y="4651375"/>
            <a:ext cx="320675" cy="768350"/>
          </a:xfrm>
          <a:prstGeom prst="line">
            <a:avLst/>
          </a:prstGeom>
          <a:noFill/>
          <a:ln w="76200">
            <a:solidFill>
              <a:srgbClr val="CC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8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8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8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8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8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8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8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build="p" autoUpdateAnimBg="0"/>
      <p:bldP spid="568324" grpId="0" autoUpdateAnimBg="0"/>
      <p:bldP spid="568325" grpId="0" autoUpdateAnimBg="0"/>
      <p:bldP spid="568327" grpId="0" animBg="1"/>
      <p:bldP spid="5683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z="4800"/>
              <a:t>Test yourself…</a:t>
            </a:r>
            <a:br>
              <a:rPr lang="en-US" sz="4800"/>
            </a:br>
            <a:r>
              <a:rPr lang="en-US" sz="3600" i="1">
                <a:solidFill>
                  <a:schemeClr val="tx1"/>
                </a:solidFill>
              </a:rPr>
              <a:t>What are the factors and products?</a:t>
            </a:r>
          </a:p>
        </p:txBody>
      </p:sp>
      <p:sp>
        <p:nvSpPr>
          <p:cNvPr id="569348" name="Text Box 4"/>
          <p:cNvSpPr txBox="1">
            <a:spLocks noChangeArrowheads="1"/>
          </p:cNvSpPr>
          <p:nvPr/>
        </p:nvSpPr>
        <p:spPr bwMode="auto">
          <a:xfrm>
            <a:off x="762000" y="2286000"/>
            <a:ext cx="48863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6000"/>
              <a:t>1) 6 x 7 = 42</a:t>
            </a:r>
          </a:p>
        </p:txBody>
      </p:sp>
      <p:sp>
        <p:nvSpPr>
          <p:cNvPr id="569349" name="Text Box 5"/>
          <p:cNvSpPr txBox="1">
            <a:spLocks noChangeArrowheads="1"/>
          </p:cNvSpPr>
          <p:nvPr/>
        </p:nvSpPr>
        <p:spPr bwMode="auto">
          <a:xfrm>
            <a:off x="762000" y="3505200"/>
            <a:ext cx="4227513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000">
                <a:solidFill>
                  <a:schemeClr val="tx2"/>
                </a:solidFill>
              </a:rPr>
              <a:t>2) 63 </a:t>
            </a:r>
            <a:r>
              <a:rPr lang="en-US" sz="7200">
                <a:solidFill>
                  <a:schemeClr val="tx2"/>
                </a:solidFill>
              </a:rPr>
              <a:t>÷</a:t>
            </a:r>
            <a:r>
              <a:rPr lang="en-US" sz="6000">
                <a:solidFill>
                  <a:schemeClr val="tx2"/>
                </a:solidFill>
              </a:rPr>
              <a:t> 9 = 7</a:t>
            </a:r>
          </a:p>
        </p:txBody>
      </p:sp>
      <p:sp>
        <p:nvSpPr>
          <p:cNvPr id="569350" name="Text Box 6"/>
          <p:cNvSpPr txBox="1">
            <a:spLocks noChangeArrowheads="1"/>
          </p:cNvSpPr>
          <p:nvPr/>
        </p:nvSpPr>
        <p:spPr bwMode="auto">
          <a:xfrm>
            <a:off x="762000" y="5013325"/>
            <a:ext cx="41068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000"/>
              <a:t>3) 8 x 5 = 40</a:t>
            </a:r>
          </a:p>
        </p:txBody>
      </p:sp>
      <p:sp>
        <p:nvSpPr>
          <p:cNvPr id="569352" name="Text Box 8"/>
          <p:cNvSpPr txBox="1">
            <a:spLocks noChangeArrowheads="1"/>
          </p:cNvSpPr>
          <p:nvPr/>
        </p:nvSpPr>
        <p:spPr bwMode="auto">
          <a:xfrm>
            <a:off x="6324600" y="2422525"/>
            <a:ext cx="2667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500"/>
              <a:t>Factors: 6 and 7</a:t>
            </a:r>
          </a:p>
          <a:p>
            <a:pPr eaLnBrk="1" hangingPunct="1"/>
            <a:r>
              <a:rPr lang="en-US" sz="2500"/>
              <a:t>Product: 42</a:t>
            </a:r>
          </a:p>
        </p:txBody>
      </p:sp>
      <p:sp>
        <p:nvSpPr>
          <p:cNvPr id="569356" name="AutoShape 12"/>
          <p:cNvSpPr>
            <a:spLocks noChangeArrowheads="1"/>
          </p:cNvSpPr>
          <p:nvPr/>
        </p:nvSpPr>
        <p:spPr bwMode="auto">
          <a:xfrm>
            <a:off x="5029200" y="2590800"/>
            <a:ext cx="1219200" cy="381000"/>
          </a:xfrm>
          <a:custGeom>
            <a:avLst/>
            <a:gdLst>
              <a:gd name="G0" fmla="+- 16200 0 0"/>
              <a:gd name="G1" fmla="+- 7740 0 0"/>
              <a:gd name="G2" fmla="+- 21600 0 7740"/>
              <a:gd name="G3" fmla="+- 10800 0 774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7740"/>
                </a:lnTo>
                <a:lnTo>
                  <a:pt x="3375" y="7740"/>
                </a:lnTo>
                <a:lnTo>
                  <a:pt x="3375" y="13860"/>
                </a:lnTo>
                <a:lnTo>
                  <a:pt x="16200" y="1386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7740"/>
                </a:moveTo>
                <a:lnTo>
                  <a:pt x="1350" y="13860"/>
                </a:lnTo>
                <a:lnTo>
                  <a:pt x="2700" y="13860"/>
                </a:lnTo>
                <a:lnTo>
                  <a:pt x="2700" y="7740"/>
                </a:lnTo>
                <a:close/>
              </a:path>
              <a:path w="21600" h="21600">
                <a:moveTo>
                  <a:pt x="0" y="7740"/>
                </a:moveTo>
                <a:lnTo>
                  <a:pt x="0" y="13860"/>
                </a:lnTo>
                <a:lnTo>
                  <a:pt x="675" y="13860"/>
                </a:lnTo>
                <a:lnTo>
                  <a:pt x="675" y="774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9359" name="AutoShape 15"/>
          <p:cNvSpPr>
            <a:spLocks noChangeArrowheads="1"/>
          </p:cNvSpPr>
          <p:nvPr/>
        </p:nvSpPr>
        <p:spPr bwMode="auto">
          <a:xfrm>
            <a:off x="5029200" y="4016375"/>
            <a:ext cx="1219200" cy="381000"/>
          </a:xfrm>
          <a:custGeom>
            <a:avLst/>
            <a:gdLst>
              <a:gd name="G0" fmla="+- 16200 0 0"/>
              <a:gd name="G1" fmla="+- 7740 0 0"/>
              <a:gd name="G2" fmla="+- 21600 0 7740"/>
              <a:gd name="G3" fmla="+- 10800 0 774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7740"/>
                </a:lnTo>
                <a:lnTo>
                  <a:pt x="3375" y="7740"/>
                </a:lnTo>
                <a:lnTo>
                  <a:pt x="3375" y="13860"/>
                </a:lnTo>
                <a:lnTo>
                  <a:pt x="16200" y="1386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7740"/>
                </a:moveTo>
                <a:lnTo>
                  <a:pt x="1350" y="13860"/>
                </a:lnTo>
                <a:lnTo>
                  <a:pt x="2700" y="13860"/>
                </a:lnTo>
                <a:lnTo>
                  <a:pt x="2700" y="7740"/>
                </a:lnTo>
                <a:close/>
              </a:path>
              <a:path w="21600" h="21600">
                <a:moveTo>
                  <a:pt x="0" y="7740"/>
                </a:moveTo>
                <a:lnTo>
                  <a:pt x="0" y="13860"/>
                </a:lnTo>
                <a:lnTo>
                  <a:pt x="675" y="13860"/>
                </a:lnTo>
                <a:lnTo>
                  <a:pt x="675" y="774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9360" name="AutoShape 16"/>
          <p:cNvSpPr>
            <a:spLocks noChangeArrowheads="1"/>
          </p:cNvSpPr>
          <p:nvPr/>
        </p:nvSpPr>
        <p:spPr bwMode="auto">
          <a:xfrm>
            <a:off x="5029200" y="5464175"/>
            <a:ext cx="1219200" cy="381000"/>
          </a:xfrm>
          <a:custGeom>
            <a:avLst/>
            <a:gdLst>
              <a:gd name="G0" fmla="+- 16200 0 0"/>
              <a:gd name="G1" fmla="+- 7740 0 0"/>
              <a:gd name="G2" fmla="+- 21600 0 7740"/>
              <a:gd name="G3" fmla="+- 10800 0 774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7740"/>
                </a:lnTo>
                <a:lnTo>
                  <a:pt x="3375" y="7740"/>
                </a:lnTo>
                <a:lnTo>
                  <a:pt x="3375" y="13860"/>
                </a:lnTo>
                <a:lnTo>
                  <a:pt x="16200" y="1386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7740"/>
                </a:moveTo>
                <a:lnTo>
                  <a:pt x="1350" y="13860"/>
                </a:lnTo>
                <a:lnTo>
                  <a:pt x="2700" y="13860"/>
                </a:lnTo>
                <a:lnTo>
                  <a:pt x="2700" y="7740"/>
                </a:lnTo>
                <a:close/>
              </a:path>
              <a:path w="21600" h="21600">
                <a:moveTo>
                  <a:pt x="0" y="7740"/>
                </a:moveTo>
                <a:lnTo>
                  <a:pt x="0" y="13860"/>
                </a:lnTo>
                <a:lnTo>
                  <a:pt x="675" y="13860"/>
                </a:lnTo>
                <a:lnTo>
                  <a:pt x="675" y="774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9361" name="Text Box 17"/>
          <p:cNvSpPr txBox="1">
            <a:spLocks noChangeArrowheads="1"/>
          </p:cNvSpPr>
          <p:nvPr/>
        </p:nvSpPr>
        <p:spPr bwMode="auto">
          <a:xfrm>
            <a:off x="6324600" y="3810000"/>
            <a:ext cx="2667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500"/>
              <a:t>Factors: 7 and 9</a:t>
            </a:r>
          </a:p>
          <a:p>
            <a:pPr eaLnBrk="1" hangingPunct="1"/>
            <a:r>
              <a:rPr lang="en-US" sz="2500"/>
              <a:t>Product: 63</a:t>
            </a:r>
          </a:p>
        </p:txBody>
      </p:sp>
      <p:sp>
        <p:nvSpPr>
          <p:cNvPr id="569362" name="Text Box 18"/>
          <p:cNvSpPr txBox="1">
            <a:spLocks noChangeArrowheads="1"/>
          </p:cNvSpPr>
          <p:nvPr/>
        </p:nvSpPr>
        <p:spPr bwMode="auto">
          <a:xfrm>
            <a:off x="6324600" y="5318125"/>
            <a:ext cx="2667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500"/>
              <a:t>Factors: 5 and 8</a:t>
            </a:r>
          </a:p>
          <a:p>
            <a:pPr eaLnBrk="1" hangingPunct="1"/>
            <a:r>
              <a:rPr lang="en-US" sz="2500"/>
              <a:t>Product: 40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9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9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6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9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9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6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56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69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9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52" grpId="0" autoUpdateAnimBg="0"/>
      <p:bldP spid="569356" grpId="0" animBg="1"/>
      <p:bldP spid="569359" grpId="0" animBg="1"/>
      <p:bldP spid="569360" grpId="0" animBg="1"/>
      <p:bldP spid="569361" grpId="0" autoUpdateAnimBg="0"/>
      <p:bldP spid="56936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6" name="Rectangle 6"/>
          <p:cNvSpPr>
            <a:spLocks noChangeArrowheads="1"/>
          </p:cNvSpPr>
          <p:nvPr/>
        </p:nvSpPr>
        <p:spPr bwMode="auto">
          <a:xfrm>
            <a:off x="838200" y="4343400"/>
            <a:ext cx="7924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sz="2000" u="sng">
              <a:solidFill>
                <a:schemeClr val="bg2"/>
              </a:solidFill>
            </a:endParaRPr>
          </a:p>
          <a:p>
            <a:pPr eaLnBrk="1" hangingPunct="1"/>
            <a:r>
              <a:rPr lang="en-US" sz="3500" u="sng">
                <a:solidFill>
                  <a:schemeClr val="bg2"/>
                </a:solidFill>
              </a:rPr>
              <a:t>Example</a:t>
            </a:r>
            <a:r>
              <a:rPr lang="en-US" sz="3500">
                <a:solidFill>
                  <a:schemeClr val="bg2"/>
                </a:solidFill>
              </a:rPr>
              <a:t>: 7 is </a:t>
            </a:r>
            <a:r>
              <a:rPr lang="en-US" sz="3500" b="1" i="1">
                <a:solidFill>
                  <a:schemeClr val="bg2"/>
                </a:solidFill>
              </a:rPr>
              <a:t>prime</a:t>
            </a:r>
            <a:r>
              <a:rPr lang="en-US" sz="3500">
                <a:solidFill>
                  <a:schemeClr val="bg2"/>
                </a:solidFill>
              </a:rPr>
              <a:t> because the only </a:t>
            </a:r>
          </a:p>
          <a:p>
            <a:pPr eaLnBrk="1" hangingPunct="1"/>
            <a:r>
              <a:rPr lang="en-US" sz="3500">
                <a:solidFill>
                  <a:schemeClr val="bg2"/>
                </a:solidFill>
              </a:rPr>
              <a:t>numbers that will divide into it evenly are </a:t>
            </a:r>
          </a:p>
          <a:p>
            <a:pPr eaLnBrk="1" hangingPunct="1"/>
            <a:r>
              <a:rPr lang="en-US" sz="3500">
                <a:solidFill>
                  <a:schemeClr val="bg2"/>
                </a:solidFill>
              </a:rPr>
              <a:t>1 and 7.</a:t>
            </a:r>
          </a:p>
          <a:p>
            <a:endParaRPr 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76400"/>
          </a:xfrm>
        </p:spPr>
        <p:txBody>
          <a:bodyPr/>
          <a:lstStyle/>
          <a:p>
            <a:r>
              <a:rPr lang="en-US" sz="4000" b="1"/>
              <a:t>Prime Number</a:t>
            </a:r>
            <a:r>
              <a:rPr lang="en-US" sz="4000"/>
              <a:t> – a number that has only two factors, itself and 1.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6" grpId="0" animBg="1" autoUpdateAnimBg="0"/>
      <p:bldP spid="5734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r>
              <a:rPr lang="en-US" sz="4800"/>
              <a:t>Examples of Prime Numbers</a:t>
            </a:r>
          </a:p>
        </p:txBody>
      </p:sp>
      <p:sp>
        <p:nvSpPr>
          <p:cNvPr id="575491" name="Text Box 3"/>
          <p:cNvSpPr txBox="1">
            <a:spLocks noChangeArrowheads="1"/>
          </p:cNvSpPr>
          <p:nvPr/>
        </p:nvSpPr>
        <p:spPr bwMode="auto">
          <a:xfrm>
            <a:off x="1219200" y="1849438"/>
            <a:ext cx="72009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500"/>
              <a:t>2, 3, 5, 7, 11, 13, 17, </a:t>
            </a:r>
          </a:p>
          <a:p>
            <a:pPr eaLnBrk="1" hangingPunct="1"/>
            <a:r>
              <a:rPr lang="en-US" sz="6500"/>
              <a:t>19, 23, 29, 31, 37…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7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9" name="Rectangle 7"/>
          <p:cNvSpPr>
            <a:spLocks noChangeArrowheads="1"/>
          </p:cNvSpPr>
          <p:nvPr/>
        </p:nvSpPr>
        <p:spPr bwMode="auto">
          <a:xfrm>
            <a:off x="685800" y="4191000"/>
            <a:ext cx="79248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3800" u="sng">
                <a:solidFill>
                  <a:schemeClr val="bg2"/>
                </a:solidFill>
              </a:rPr>
              <a:t>Example</a:t>
            </a:r>
            <a:r>
              <a:rPr lang="en-US" sz="3800">
                <a:solidFill>
                  <a:schemeClr val="bg2"/>
                </a:solidFill>
              </a:rPr>
              <a:t>: The number </a:t>
            </a:r>
            <a:r>
              <a:rPr lang="en-US" sz="3800" b="1">
                <a:solidFill>
                  <a:schemeClr val="bg2"/>
                </a:solidFill>
              </a:rPr>
              <a:t>8</a:t>
            </a:r>
            <a:r>
              <a:rPr lang="en-US" sz="3800">
                <a:solidFill>
                  <a:schemeClr val="bg2"/>
                </a:solidFill>
              </a:rPr>
              <a:t>.  </a:t>
            </a:r>
          </a:p>
          <a:p>
            <a:pPr algn="ctr" eaLnBrk="1" hangingPunct="1"/>
            <a:r>
              <a:rPr lang="en-US" sz="3800">
                <a:solidFill>
                  <a:schemeClr val="bg2"/>
                </a:solidFill>
              </a:rPr>
              <a:t>       The factors of 8 are 1, 2, 4, 8.</a:t>
            </a:r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Definition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76400"/>
          </a:xfrm>
        </p:spPr>
        <p:txBody>
          <a:bodyPr/>
          <a:lstStyle/>
          <a:p>
            <a:r>
              <a:rPr lang="en-US" sz="4000" b="1"/>
              <a:t>Composite number</a:t>
            </a:r>
            <a:r>
              <a:rPr lang="en-US" sz="4000"/>
              <a:t>  – a number that has more than two factors.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9" grpId="0" animBg="1" autoUpdateAnimBg="0"/>
      <p:bldP spid="5713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8077200" cy="1143000"/>
          </a:xfrm>
        </p:spPr>
        <p:txBody>
          <a:bodyPr/>
          <a:lstStyle/>
          <a:p>
            <a:r>
              <a:rPr lang="en-US" sz="4500"/>
              <a:t>Examples of Composite Numbers</a:t>
            </a:r>
          </a:p>
        </p:txBody>
      </p:sp>
      <p:sp>
        <p:nvSpPr>
          <p:cNvPr id="574467" name="Text Box 3"/>
          <p:cNvSpPr txBox="1">
            <a:spLocks noChangeArrowheads="1"/>
          </p:cNvSpPr>
          <p:nvPr/>
        </p:nvSpPr>
        <p:spPr bwMode="auto">
          <a:xfrm>
            <a:off x="1038225" y="2078038"/>
            <a:ext cx="72009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500"/>
              <a:t>4, 6, 8, 9, 10, 12, 14, </a:t>
            </a:r>
          </a:p>
          <a:p>
            <a:pPr eaLnBrk="1" hangingPunct="1"/>
            <a:r>
              <a:rPr lang="en-US" sz="6500"/>
              <a:t>15, 16, 18, 20, 21, …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7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744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6|0.7|0.7|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6|0.9|1.2|1.1|0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8|0.9|0.7|0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8|0.8|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1.|0.9|2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8|0.8|0.9|0.8|0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7|0.7|0.8|0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8|0.8|0.8|0.7|0.7|0.7|0.7|0.6|0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0.6|0.6|0.6|0.7|0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|0.7|0.7|0.5|0.7|0.8|0.6|0.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6|0.9|1.2|1.1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1|0.8|0.8|0.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6|0.9|1.2|1.1|0.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6|0.9|1.2|1.1|0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6|0.9|1.2|1.1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1|6.9|0.8|1.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2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2|8.6"/>
</p:tagLst>
</file>

<file path=ppt/theme/theme1.xml><?xml version="1.0" encoding="utf-8"?>
<a:theme xmlns:a="http://schemas.openxmlformats.org/drawingml/2006/main" name="CONTEMP">
  <a:themeElements>
    <a:clrScheme name="CONTEMP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A21EC734734459435EF9C2A4571EC" ma:contentTypeVersion="0" ma:contentTypeDescription="Create a new document." ma:contentTypeScope="" ma:versionID="0ccc1006bdd933207b01bad95e9f44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866567-8084-47A2-819D-5C0A1E07CA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8188490-EF98-47A7-B7DA-2679B67C01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F3C279-3B41-4494-8477-F88573F86FBB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Settings\Carol Edelstein\Application Data\Microsoft\Templates\CONTEMP.POT</Template>
  <TotalTime>605</TotalTime>
  <Words>1078</Words>
  <Application>Microsoft Office PowerPoint</Application>
  <PresentationFormat>On-screen Show (4:3)</PresentationFormat>
  <Paragraphs>222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Times New Roman</vt:lpstr>
      <vt:lpstr>Arial Narrow</vt:lpstr>
      <vt:lpstr>Arial</vt:lpstr>
      <vt:lpstr>Kristen ITC</vt:lpstr>
      <vt:lpstr>CONTEMP</vt:lpstr>
      <vt:lpstr>Factors, Prime Numbers &amp; Composite Numbers</vt:lpstr>
      <vt:lpstr>Definition</vt:lpstr>
      <vt:lpstr>Definition</vt:lpstr>
      <vt:lpstr>Definition</vt:lpstr>
      <vt:lpstr>Test yourself… What are the factors and products?</vt:lpstr>
      <vt:lpstr>Definition</vt:lpstr>
      <vt:lpstr>Examples of Prime Numbers</vt:lpstr>
      <vt:lpstr>Definition</vt:lpstr>
      <vt:lpstr>Examples of Composite Numbers</vt:lpstr>
      <vt:lpstr>One is special because . . . </vt:lpstr>
      <vt:lpstr>Definition</vt:lpstr>
      <vt:lpstr>How to do a Prime Factorization</vt:lpstr>
      <vt:lpstr>How to do a Prime Factorization</vt:lpstr>
      <vt:lpstr>How to do a Prime Factorization</vt:lpstr>
      <vt:lpstr>How to do a Prime Factorization</vt:lpstr>
      <vt:lpstr>Find the Prime Factorization</vt:lpstr>
      <vt:lpstr>Find the Prime Factorization</vt:lpstr>
      <vt:lpstr>Find the Prime Factorization</vt:lpstr>
      <vt:lpstr>Find the Prime Factorization</vt:lpstr>
      <vt:lpstr>Find the Prime Factorization</vt:lpstr>
      <vt:lpstr>You Have Options</vt:lpstr>
      <vt:lpstr>How to do a Prime Factorization</vt:lpstr>
      <vt:lpstr>How to do a Prime Factorization</vt:lpstr>
      <vt:lpstr>How to do a Prime Factorization</vt:lpstr>
      <vt:lpstr>Find the Prime Factorization</vt:lpstr>
      <vt:lpstr>Summary</vt:lpstr>
      <vt:lpstr>PowerPoint Presentation</vt:lpstr>
    </vt:vector>
  </TitlesOfParts>
  <Company>Advantage Tutoring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Factors, Primes &amp; Composite Numbers</dc:title>
  <dc:creator>Monica/Bob Yuskaitis</dc:creator>
  <cp:lastModifiedBy>AKOBIA</cp:lastModifiedBy>
  <cp:revision>30</cp:revision>
  <cp:lastPrinted>1601-01-01T00:00:00Z</cp:lastPrinted>
  <dcterms:created xsi:type="dcterms:W3CDTF">2000-02-13T14:25:25Z</dcterms:created>
  <dcterms:modified xsi:type="dcterms:W3CDTF">2013-05-05T18:33:16Z</dcterms:modified>
</cp:coreProperties>
</file>