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318" r:id="rId2"/>
    <p:sldId id="319" r:id="rId3"/>
    <p:sldId id="320" r:id="rId4"/>
    <p:sldId id="307" r:id="rId5"/>
    <p:sldId id="322" r:id="rId6"/>
    <p:sldId id="323" r:id="rId7"/>
    <p:sldId id="324" r:id="rId8"/>
    <p:sldId id="325" r:id="rId9"/>
    <p:sldId id="328" r:id="rId10"/>
    <p:sldId id="327" r:id="rId11"/>
    <p:sldId id="329" r:id="rId12"/>
    <p:sldId id="330" r:id="rId13"/>
    <p:sldId id="332" r:id="rId14"/>
    <p:sldId id="333" r:id="rId15"/>
    <p:sldId id="334" r:id="rId16"/>
    <p:sldId id="335" r:id="rId17"/>
    <p:sldId id="336" r:id="rId18"/>
    <p:sldId id="337" r:id="rId19"/>
    <p:sldId id="345" r:id="rId20"/>
    <p:sldId id="340" r:id="rId21"/>
    <p:sldId id="341" r:id="rId22"/>
    <p:sldId id="342" r:id="rId23"/>
    <p:sldId id="343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CD9FF"/>
    <a:srgbClr val="D9D9FF"/>
    <a:srgbClr val="CDCDFF"/>
    <a:srgbClr val="0BC738"/>
    <a:srgbClr val="FFFF00"/>
    <a:srgbClr val="00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0" autoAdjust="0"/>
  </p:normalViewPr>
  <p:slideViewPr>
    <p:cSldViewPr snapToGrid="0">
      <p:cViewPr>
        <p:scale>
          <a:sx n="64" d="100"/>
          <a:sy n="64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0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0.wmf"/><Relationship Id="rId1" Type="http://schemas.openxmlformats.org/officeDocument/2006/relationships/image" Target="../media/image13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D131F3E-BD1B-498E-AB63-AC847030C093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2370B43-F0E2-4BD9-857B-02DEEFC03D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4269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</p:grpSp>
      <p:sp>
        <p:nvSpPr>
          <p:cNvPr id="18" name="Text Box 22"/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9" name="Picture 23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8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8808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479F5-AB44-49FA-8096-F7D43B9718A4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21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22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F1B5062D-EBB9-4D4C-8D1A-C6B973562D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756419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131E-4117-4175-8708-293ED3498172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BBBF7-0A9F-4076-BF16-E07205F55C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314031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647BC-0138-4CEF-B4AA-04A7E426525F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96851-EAF9-41C4-90F8-76AC7392E6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18692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2E6BC-85AA-4174-AAAC-2C0E71D34574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B53B3-40C6-4134-8DF5-2D28EF556B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060934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786E7-2BFD-44F5-AA05-9CE3E161BEB1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3A950-721D-4D1D-8CF6-F6D7DFC485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338870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CBF35-7849-486C-9925-4BBB64A86472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0A8D5-3B90-41E9-A224-C1EBACBAC2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885768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FD692-0931-4B48-8F8E-6BAB050057C6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10532-E1DF-4053-A554-B460C98945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889192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1DE45-5E71-4D9B-B09E-DED268760CD4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C27B2-6EAA-4630-9F24-04684813B4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940078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868C0-87AA-4ED5-BF17-BF378A7A9644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F3800-7310-4413-80C5-81EC7FDF2C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847171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DC0A1-FE4E-4F5E-8AEE-D7E82DB83DEC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E4AC3-29F4-4A96-91C7-C4A5D7EB06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272556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8F858-75D9-4C80-8EAF-7F208153EDFF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EDBA4-B4E1-4A99-83AF-74808AC04E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987167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5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5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</p:grpSp>
      <p:sp>
        <p:nvSpPr>
          <p:cNvPr id="8705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705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705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AF5547E4-02DB-4F8C-B18D-87AFFF1224CD}" type="datetime2">
              <a:rPr lang="en-US"/>
              <a:pPr>
                <a:defRPr/>
              </a:pPr>
              <a:t>Friday, January 18, 2019</a:t>
            </a:fld>
            <a:endParaRPr lang="en-GB"/>
          </a:p>
        </p:txBody>
      </p:sp>
      <p:sp>
        <p:nvSpPr>
          <p:cNvPr id="8705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8705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4BFCF9F7-A28A-403D-B2F3-B22AED9573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ransition>
    <p:zoom/>
  </p:transition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0.xml"/><Relationship Id="rId4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7.gif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7.gif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2.bin"/><Relationship Id="rId5" Type="http://schemas.openxmlformats.org/officeDocument/2006/relationships/image" Target="../media/image11.wmf"/><Relationship Id="rId10" Type="http://schemas.openxmlformats.org/officeDocument/2006/relationships/image" Target="../media/image12.wmf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18.bin"/><Relationship Id="rId3" Type="http://schemas.openxmlformats.org/officeDocument/2006/relationships/image" Target="../media/image7.gi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7.bin"/><Relationship Id="rId5" Type="http://schemas.openxmlformats.org/officeDocument/2006/relationships/image" Target="../media/image13.wmf"/><Relationship Id="rId15" Type="http://schemas.openxmlformats.org/officeDocument/2006/relationships/oleObject" Target="../embeddings/oleObject20.bin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9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1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1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5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6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38338" y="742950"/>
            <a:ext cx="52562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smtClean="0"/>
              <a:t>Scientific Notation</a:t>
            </a:r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1935163" y="2389188"/>
            <a:ext cx="6797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 b="1">
                <a:solidFill>
                  <a:srgbClr val="F9F911"/>
                </a:solidFill>
              </a:rPr>
              <a:t>Using the calculator and Scientific Notation</a:t>
            </a:r>
          </a:p>
        </p:txBody>
      </p:sp>
      <p:sp>
        <p:nvSpPr>
          <p:cNvPr id="99336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89038" y="2441575"/>
            <a:ext cx="593725" cy="415925"/>
          </a:xfrm>
          <a:prstGeom prst="actionButtonForwardNext">
            <a:avLst/>
          </a:prstGeom>
          <a:solidFill>
            <a:schemeClr val="tx1">
              <a:lumMod val="5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3748088" y="1370013"/>
            <a:ext cx="1662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 b="1">
                <a:solidFill>
                  <a:srgbClr val="F9F911"/>
                </a:solidFill>
              </a:rPr>
              <a:t>Calculator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8E542D-9A4F-46AA-84A5-F0A1706BCF5D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  <p:sp>
        <p:nvSpPr>
          <p:cNvPr id="13319" name="Text Box 6"/>
          <p:cNvSpPr txBox="1">
            <a:spLocks noChangeArrowheads="1"/>
          </p:cNvSpPr>
          <p:nvPr/>
        </p:nvSpPr>
        <p:spPr bwMode="auto">
          <a:xfrm>
            <a:off x="1941513" y="3309938"/>
            <a:ext cx="5246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 b="1">
                <a:solidFill>
                  <a:srgbClr val="F9F911"/>
                </a:solidFill>
              </a:rPr>
              <a:t>Using the calculator for fractions</a:t>
            </a:r>
          </a:p>
        </p:txBody>
      </p:sp>
      <p:sp>
        <p:nvSpPr>
          <p:cNvPr id="14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89038" y="3322638"/>
            <a:ext cx="593725" cy="415925"/>
          </a:xfrm>
          <a:prstGeom prst="actionButtonForwardNext">
            <a:avLst/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13321" name="Text Box 4"/>
          <p:cNvSpPr txBox="1">
            <a:spLocks noChangeArrowheads="1"/>
          </p:cNvSpPr>
          <p:nvPr/>
        </p:nvSpPr>
        <p:spPr bwMode="auto">
          <a:xfrm>
            <a:off x="1989138" y="4200525"/>
            <a:ext cx="2816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Simplifying Ratios</a:t>
            </a:r>
          </a:p>
        </p:txBody>
      </p:sp>
      <p:sp>
        <p:nvSpPr>
          <p:cNvPr id="13322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89038" y="4203700"/>
            <a:ext cx="587375" cy="438150"/>
          </a:xfrm>
          <a:prstGeom prst="actionButtonForwardNext">
            <a:avLst/>
          </a:prstGeom>
          <a:solidFill>
            <a:srgbClr val="FF66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13323" name="Text Box 25"/>
          <p:cNvSpPr txBox="1">
            <a:spLocks noChangeArrowheads="1"/>
          </p:cNvSpPr>
          <p:nvPr/>
        </p:nvSpPr>
        <p:spPr bwMode="auto">
          <a:xfrm>
            <a:off x="1971675" y="5094288"/>
            <a:ext cx="4410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Ratio &amp; Proportional Division</a:t>
            </a:r>
          </a:p>
        </p:txBody>
      </p:sp>
      <p:sp>
        <p:nvSpPr>
          <p:cNvPr id="13324" name="AutoShape 2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89038" y="5106988"/>
            <a:ext cx="600075" cy="433387"/>
          </a:xfrm>
          <a:prstGeom prst="actionButtonForwardNext">
            <a:avLst/>
          </a:prstGeom>
          <a:solidFill>
            <a:srgbClr val="663300"/>
          </a:soli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400"/>
              <a:t>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5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0481F4-1985-4387-9452-334342E41A3E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22532" name="Rectangle 1031"/>
          <p:cNvSpPr>
            <a:spLocks noChangeArrowheads="1"/>
          </p:cNvSpPr>
          <p:nvPr/>
        </p:nvSpPr>
        <p:spPr bwMode="auto">
          <a:xfrm>
            <a:off x="1212850" y="682625"/>
            <a:ext cx="651033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defTabSz="762000">
              <a:spcBef>
                <a:spcPct val="20000"/>
              </a:spcBef>
            </a:pPr>
            <a:r>
              <a:rPr lang="en-GB" sz="3200" b="1">
                <a:solidFill>
                  <a:srgbClr val="FFFF00"/>
                </a:solidFill>
                <a:ea typeface="PMingLiU" pitchFamily="18" charset="-120"/>
              </a:rPr>
              <a:t>Using the calculator</a:t>
            </a:r>
            <a:endParaRPr lang="en-GB" sz="3200" i="1">
              <a:solidFill>
                <a:srgbClr val="FFFF00"/>
              </a:solidFill>
              <a:latin typeface="Times New Roman" pitchFamily="18" charset="0"/>
              <a:ea typeface="PMingLiU" pitchFamily="18" charset="-120"/>
            </a:endParaRPr>
          </a:p>
        </p:txBody>
      </p:sp>
      <p:sp>
        <p:nvSpPr>
          <p:cNvPr id="22533" name="TextBox 13"/>
          <p:cNvSpPr txBox="1">
            <a:spLocks noChangeArrowheads="1"/>
          </p:cNvSpPr>
          <p:nvPr/>
        </p:nvSpPr>
        <p:spPr bwMode="auto">
          <a:xfrm>
            <a:off x="920750" y="2052638"/>
            <a:ext cx="8024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We can use the calculator when working with fractions</a:t>
            </a:r>
          </a:p>
        </p:txBody>
      </p:sp>
      <p:sp>
        <p:nvSpPr>
          <p:cNvPr id="22534" name="TextBox 14"/>
          <p:cNvSpPr txBox="1">
            <a:spLocks noChangeArrowheads="1"/>
          </p:cNvSpPr>
          <p:nvPr/>
        </p:nvSpPr>
        <p:spPr bwMode="auto">
          <a:xfrm>
            <a:off x="1023938" y="2709863"/>
            <a:ext cx="3563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C000"/>
                </a:solidFill>
              </a:rPr>
              <a:t>The fraction button is :</a:t>
            </a:r>
          </a:p>
        </p:txBody>
      </p:sp>
      <p:graphicFrame>
        <p:nvGraphicFramePr>
          <p:cNvPr id="22535" name="Object 2"/>
          <p:cNvGraphicFramePr>
            <a:graphicFrameLocks noChangeAspect="1"/>
          </p:cNvGraphicFramePr>
          <p:nvPr/>
        </p:nvGraphicFramePr>
        <p:xfrm>
          <a:off x="4848225" y="2986088"/>
          <a:ext cx="1006475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4" imgW="266469" imgH="203024" progId="Equation.3">
                  <p:embed/>
                </p:oleObj>
              </mc:Choice>
              <mc:Fallback>
                <p:oleObj name="Equation" r:id="rId4" imgW="266469" imgH="203024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8225" y="2986088"/>
                        <a:ext cx="1006475" cy="76676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4D4D4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996950" y="3910013"/>
            <a:ext cx="5795963" cy="827087"/>
            <a:chOff x="996287" y="3910427"/>
            <a:chExt cx="5796040" cy="827087"/>
          </a:xfrm>
        </p:grpSpPr>
        <p:sp>
          <p:nvSpPr>
            <p:cNvPr id="22547" name="TextBox 16"/>
            <p:cNvSpPr txBox="1">
              <a:spLocks noChangeArrowheads="1"/>
            </p:cNvSpPr>
            <p:nvPr/>
          </p:nvSpPr>
          <p:spPr bwMode="auto">
            <a:xfrm>
              <a:off x="996287" y="4067033"/>
              <a:ext cx="169309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 u="sng"/>
                <a:t>Example 1:</a:t>
              </a:r>
            </a:p>
          </p:txBody>
        </p:sp>
        <p:grpSp>
          <p:nvGrpSpPr>
            <p:cNvPr id="22548" name="Group 49"/>
            <p:cNvGrpSpPr>
              <a:grpSpLocks/>
            </p:cNvGrpSpPr>
            <p:nvPr/>
          </p:nvGrpSpPr>
          <p:grpSpPr bwMode="auto">
            <a:xfrm>
              <a:off x="3002507" y="3910427"/>
              <a:ext cx="3789820" cy="827087"/>
              <a:chOff x="3002507" y="3910427"/>
              <a:chExt cx="3789820" cy="827087"/>
            </a:xfrm>
          </p:grpSpPr>
          <p:sp>
            <p:nvSpPr>
              <p:cNvPr id="22549" name="TextBox 17"/>
              <p:cNvSpPr txBox="1">
                <a:spLocks noChangeArrowheads="1"/>
              </p:cNvSpPr>
              <p:nvPr/>
            </p:nvSpPr>
            <p:spPr bwMode="auto">
              <a:xfrm>
                <a:off x="3002507" y="4067032"/>
                <a:ext cx="378982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/>
                  <a:t>Express       as a decimal </a:t>
                </a:r>
              </a:p>
            </p:txBody>
          </p:sp>
          <p:graphicFrame>
            <p:nvGraphicFramePr>
              <p:cNvPr id="22550" name="Object 3"/>
              <p:cNvGraphicFramePr>
                <a:graphicFrameLocks noChangeAspect="1"/>
              </p:cNvGraphicFramePr>
              <p:nvPr/>
            </p:nvGraphicFramePr>
            <p:xfrm>
              <a:off x="4354029" y="3910427"/>
              <a:ext cx="320675" cy="8270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552" name="Equation" r:id="rId6" imgW="152334" imgH="393529" progId="Equation.3">
                      <p:embed/>
                    </p:oleObj>
                  </mc:Choice>
                  <mc:Fallback>
                    <p:oleObj name="Equation" r:id="rId6" imgW="152334" imgH="393529" progId="Equation.3">
                      <p:embed/>
                      <p:pic>
                        <p:nvPicPr>
                          <p:cNvPr id="0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54029" y="3910427"/>
                            <a:ext cx="320675" cy="827087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 w="38100">
                            <a:solidFill>
                              <a:srgbClr val="4D4D4D"/>
                            </a:solidFill>
                            <a:miter lim="800000"/>
                            <a:headEnd/>
                            <a:tailEnd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1055688" y="5006975"/>
            <a:ext cx="495300" cy="457200"/>
            <a:chOff x="612" y="3552"/>
            <a:chExt cx="312" cy="288"/>
          </a:xfrm>
        </p:grpSpPr>
        <p:sp>
          <p:nvSpPr>
            <p:cNvPr id="22545" name="Rectangle 20"/>
            <p:cNvSpPr>
              <a:spLocks noChangeArrowheads="1"/>
            </p:cNvSpPr>
            <p:nvPr/>
          </p:nvSpPr>
          <p:spPr bwMode="auto">
            <a:xfrm>
              <a:off x="61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6" name="Text Box 21"/>
            <p:cNvSpPr txBox="1">
              <a:spLocks noChangeArrowheads="1"/>
            </p:cNvSpPr>
            <p:nvPr/>
          </p:nvSpPr>
          <p:spPr bwMode="auto">
            <a:xfrm>
              <a:off x="678" y="3578"/>
              <a:ext cx="205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3</a:t>
              </a:r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3444589" y="5007226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26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7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19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cs typeface="+mn-cs"/>
                </a:rPr>
                <a:t>=</a:t>
              </a:r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2846388" y="5006975"/>
            <a:ext cx="495300" cy="457200"/>
            <a:chOff x="3590" y="3552"/>
            <a:chExt cx="312" cy="288"/>
          </a:xfrm>
        </p:grpSpPr>
        <p:sp>
          <p:nvSpPr>
            <p:cNvPr id="47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2544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4</a:t>
              </a:r>
            </a:p>
          </p:txBody>
        </p:sp>
      </p:grp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803400" y="4849813"/>
          <a:ext cx="817563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Equation" r:id="rId8" imgW="266469" imgH="203024" progId="Equation.3">
                  <p:embed/>
                </p:oleObj>
              </mc:Choice>
              <mc:Fallback>
                <p:oleObj name="Equation" r:id="rId8" imgW="266469" imgH="203024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4849813"/>
                        <a:ext cx="817563" cy="6238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4D4D4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094163" y="4968875"/>
            <a:ext cx="995362" cy="523875"/>
          </a:xfrm>
          <a:prstGeom prst="rect">
            <a:avLst/>
          </a:prstGeom>
          <a:solidFill>
            <a:schemeClr val="tx2">
              <a:lumMod val="25000"/>
            </a:schemeClr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cs typeface="Arial" charset="0"/>
              </a:rPr>
              <a:t>0.75</a:t>
            </a:r>
          </a:p>
        </p:txBody>
      </p:sp>
      <p:sp>
        <p:nvSpPr>
          <p:cNvPr id="22542" name="Text Box 6"/>
          <p:cNvSpPr txBox="1">
            <a:spLocks noChangeArrowheads="1"/>
          </p:cNvSpPr>
          <p:nvPr/>
        </p:nvSpPr>
        <p:spPr bwMode="auto">
          <a:xfrm>
            <a:off x="3748088" y="1370013"/>
            <a:ext cx="15541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 b="1">
                <a:solidFill>
                  <a:srgbClr val="F9F911"/>
                </a:solidFill>
              </a:rPr>
              <a:t>Fractions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5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D1C8A8-A0FB-48E0-99D6-8EF89A70022A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23556" name="Rectangle 1031"/>
          <p:cNvSpPr>
            <a:spLocks noChangeArrowheads="1"/>
          </p:cNvSpPr>
          <p:nvPr/>
        </p:nvSpPr>
        <p:spPr bwMode="auto">
          <a:xfrm>
            <a:off x="1212850" y="682625"/>
            <a:ext cx="651033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defTabSz="762000">
              <a:spcBef>
                <a:spcPct val="20000"/>
              </a:spcBef>
            </a:pPr>
            <a:r>
              <a:rPr lang="en-GB" sz="3200" b="1">
                <a:solidFill>
                  <a:srgbClr val="FFFF00"/>
                </a:solidFill>
                <a:ea typeface="PMingLiU" pitchFamily="18" charset="-120"/>
              </a:rPr>
              <a:t>Using the calculator</a:t>
            </a:r>
            <a:endParaRPr lang="en-GB" sz="3200" i="1">
              <a:solidFill>
                <a:srgbClr val="FFFF00"/>
              </a:solidFill>
              <a:latin typeface="Times New Roman" pitchFamily="18" charset="0"/>
              <a:ea typeface="PMingLiU" pitchFamily="18" charset="-120"/>
            </a:endParaRPr>
          </a:p>
        </p:txBody>
      </p:sp>
      <p:grpSp>
        <p:nvGrpSpPr>
          <p:cNvPr id="23557" name="Group 50"/>
          <p:cNvGrpSpPr>
            <a:grpSpLocks/>
          </p:cNvGrpSpPr>
          <p:nvPr/>
        </p:nvGrpSpPr>
        <p:grpSpPr bwMode="auto">
          <a:xfrm>
            <a:off x="996950" y="1736725"/>
            <a:ext cx="5795963" cy="827088"/>
            <a:chOff x="996287" y="3910467"/>
            <a:chExt cx="5796040" cy="827088"/>
          </a:xfrm>
        </p:grpSpPr>
        <p:sp>
          <p:nvSpPr>
            <p:cNvPr id="23589" name="TextBox 16"/>
            <p:cNvSpPr txBox="1">
              <a:spLocks noChangeArrowheads="1"/>
            </p:cNvSpPr>
            <p:nvPr/>
          </p:nvSpPr>
          <p:spPr bwMode="auto">
            <a:xfrm>
              <a:off x="996287" y="4067033"/>
              <a:ext cx="174280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 u="sng"/>
                <a:t>Example 2:</a:t>
              </a:r>
            </a:p>
          </p:txBody>
        </p:sp>
        <p:grpSp>
          <p:nvGrpSpPr>
            <p:cNvPr id="23590" name="Group 49"/>
            <p:cNvGrpSpPr>
              <a:grpSpLocks/>
            </p:cNvGrpSpPr>
            <p:nvPr/>
          </p:nvGrpSpPr>
          <p:grpSpPr bwMode="auto">
            <a:xfrm>
              <a:off x="3002507" y="3910467"/>
              <a:ext cx="3789820" cy="827088"/>
              <a:chOff x="3002507" y="3910467"/>
              <a:chExt cx="3789820" cy="827088"/>
            </a:xfrm>
          </p:grpSpPr>
          <p:sp>
            <p:nvSpPr>
              <p:cNvPr id="23591" name="TextBox 17"/>
              <p:cNvSpPr txBox="1">
                <a:spLocks noChangeArrowheads="1"/>
              </p:cNvSpPr>
              <p:nvPr/>
            </p:nvSpPr>
            <p:spPr bwMode="auto">
              <a:xfrm>
                <a:off x="3002507" y="4067032"/>
                <a:ext cx="378982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/>
                  <a:t>Express       as a decimal </a:t>
                </a:r>
              </a:p>
            </p:txBody>
          </p:sp>
          <p:graphicFrame>
            <p:nvGraphicFramePr>
              <p:cNvPr id="23592" name="Object 3"/>
              <p:cNvGraphicFramePr>
                <a:graphicFrameLocks noChangeAspect="1"/>
              </p:cNvGraphicFramePr>
              <p:nvPr/>
            </p:nvGraphicFramePr>
            <p:xfrm>
              <a:off x="4299919" y="3910467"/>
              <a:ext cx="428631" cy="8270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593" name="Equation" r:id="rId4" imgW="203112" imgH="393529" progId="Equation.3">
                      <p:embed/>
                    </p:oleObj>
                  </mc:Choice>
                  <mc:Fallback>
                    <p:oleObj name="Equation" r:id="rId4" imgW="203112" imgH="393529" progId="Equation.3">
                      <p:embed/>
                      <p:pic>
                        <p:nvPicPr>
                          <p:cNvPr id="0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99919" y="3910467"/>
                            <a:ext cx="428631" cy="827088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 w="38100">
                            <a:solidFill>
                              <a:srgbClr val="4D4D4D"/>
                            </a:solidFill>
                            <a:miter lim="800000"/>
                            <a:headEnd/>
                            <a:tailEnd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1055688" y="2801938"/>
            <a:ext cx="495300" cy="457200"/>
            <a:chOff x="612" y="3552"/>
            <a:chExt cx="312" cy="288"/>
          </a:xfrm>
        </p:grpSpPr>
        <p:sp>
          <p:nvSpPr>
            <p:cNvPr id="23587" name="Rectangle 20"/>
            <p:cNvSpPr>
              <a:spLocks noChangeArrowheads="1"/>
            </p:cNvSpPr>
            <p:nvPr/>
          </p:nvSpPr>
          <p:spPr bwMode="auto">
            <a:xfrm>
              <a:off x="61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8" name="Text Box 21"/>
            <p:cNvSpPr txBox="1">
              <a:spLocks noChangeArrowheads="1"/>
            </p:cNvSpPr>
            <p:nvPr/>
          </p:nvSpPr>
          <p:spPr bwMode="auto">
            <a:xfrm>
              <a:off x="678" y="3578"/>
              <a:ext cx="205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5</a:t>
              </a:r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6810643" y="2801538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26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7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19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cs typeface="+mn-cs"/>
                </a:rPr>
                <a:t>=</a:t>
              </a:r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2846388" y="2801938"/>
            <a:ext cx="508000" cy="457200"/>
            <a:chOff x="3590" y="3552"/>
            <a:chExt cx="320" cy="288"/>
          </a:xfrm>
        </p:grpSpPr>
        <p:sp>
          <p:nvSpPr>
            <p:cNvPr id="47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3586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7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10</a:t>
              </a:r>
            </a:p>
          </p:txBody>
        </p:sp>
      </p:grp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803400" y="2717800"/>
          <a:ext cx="817563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4" name="Equation" r:id="rId6" imgW="266469" imgH="203024" progId="Equation.3">
                  <p:embed/>
                </p:oleObj>
              </mc:Choice>
              <mc:Fallback>
                <p:oleObj name="Equation" r:id="rId6" imgW="266469" imgH="203024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2717800"/>
                        <a:ext cx="817563" cy="6238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4D4D4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7461250" y="2768600"/>
            <a:ext cx="755650" cy="523875"/>
          </a:xfrm>
          <a:prstGeom prst="rect">
            <a:avLst/>
          </a:prstGeom>
          <a:solidFill>
            <a:schemeClr val="tx2">
              <a:lumMod val="25000"/>
            </a:schemeClr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cs typeface="Arial" charset="0"/>
              </a:rPr>
              <a:t>0.5</a:t>
            </a:r>
          </a:p>
        </p:txBody>
      </p: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3557262" y="2801538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31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19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cs typeface="+mn-cs"/>
                </a:rPr>
                <a:t>=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4279900" y="2698750"/>
            <a:ext cx="1392238" cy="661988"/>
            <a:chOff x="4280452" y="2716696"/>
            <a:chExt cx="1391478" cy="662608"/>
          </a:xfrm>
        </p:grpSpPr>
        <p:sp>
          <p:nvSpPr>
            <p:cNvPr id="32" name="Rounded Rectangle 31"/>
            <p:cNvSpPr/>
            <p:nvPr/>
          </p:nvSpPr>
          <p:spPr>
            <a:xfrm>
              <a:off x="4280452" y="2716696"/>
              <a:ext cx="1391478" cy="662608"/>
            </a:xfrm>
            <a:prstGeom prst="roundRect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584" name="TextBox 32"/>
            <p:cNvSpPr txBox="1">
              <a:spLocks noChangeArrowheads="1"/>
            </p:cNvSpPr>
            <p:nvPr/>
          </p:nvSpPr>
          <p:spPr bwMode="auto">
            <a:xfrm>
              <a:off x="4545496" y="2782957"/>
              <a:ext cx="82105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800">
                  <a:solidFill>
                    <a:srgbClr val="000000"/>
                  </a:solidFill>
                </a:rPr>
                <a:t>1┌2</a:t>
              </a:r>
            </a:p>
          </p:txBody>
        </p:sp>
      </p:grpSp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5835650" y="2717800"/>
          <a:ext cx="817563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Equation" r:id="rId8" imgW="266469" imgH="203024" progId="Equation.3">
                  <p:embed/>
                </p:oleObj>
              </mc:Choice>
              <mc:Fallback>
                <p:oleObj name="Equation" r:id="rId8" imgW="266469" imgH="20302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650" y="2717800"/>
                        <a:ext cx="817563" cy="6238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4D4D4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66" name="Group 50"/>
          <p:cNvGrpSpPr>
            <a:grpSpLocks/>
          </p:cNvGrpSpPr>
          <p:nvPr/>
        </p:nvGrpSpPr>
        <p:grpSpPr bwMode="auto">
          <a:xfrm>
            <a:off x="950913" y="4010025"/>
            <a:ext cx="6726237" cy="827088"/>
            <a:chOff x="996287" y="3911047"/>
            <a:chExt cx="6727444" cy="827088"/>
          </a:xfrm>
        </p:grpSpPr>
        <p:sp>
          <p:nvSpPr>
            <p:cNvPr id="23579" name="TextBox 16"/>
            <p:cNvSpPr txBox="1">
              <a:spLocks noChangeArrowheads="1"/>
            </p:cNvSpPr>
            <p:nvPr/>
          </p:nvSpPr>
          <p:spPr bwMode="auto">
            <a:xfrm>
              <a:off x="996287" y="4067033"/>
              <a:ext cx="174280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 u="sng"/>
                <a:t>Example 3:</a:t>
              </a:r>
            </a:p>
          </p:txBody>
        </p:sp>
        <p:grpSp>
          <p:nvGrpSpPr>
            <p:cNvPr id="23580" name="Group 49"/>
            <p:cNvGrpSpPr>
              <a:grpSpLocks/>
            </p:cNvGrpSpPr>
            <p:nvPr/>
          </p:nvGrpSpPr>
          <p:grpSpPr bwMode="auto">
            <a:xfrm>
              <a:off x="3002506" y="3911047"/>
              <a:ext cx="4721225" cy="827088"/>
              <a:chOff x="3002506" y="3911047"/>
              <a:chExt cx="4721225" cy="827088"/>
            </a:xfrm>
          </p:grpSpPr>
          <p:sp>
            <p:nvSpPr>
              <p:cNvPr id="23581" name="TextBox 17"/>
              <p:cNvSpPr txBox="1">
                <a:spLocks noChangeArrowheads="1"/>
              </p:cNvSpPr>
              <p:nvPr/>
            </p:nvSpPr>
            <p:spPr bwMode="auto">
              <a:xfrm>
                <a:off x="3002506" y="4067032"/>
                <a:ext cx="472122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/>
                  <a:t>Express       as a mixed number </a:t>
                </a:r>
              </a:p>
            </p:txBody>
          </p:sp>
          <p:graphicFrame>
            <p:nvGraphicFramePr>
              <p:cNvPr id="23582" name="Object 6"/>
              <p:cNvGraphicFramePr>
                <a:graphicFrameLocks noChangeAspect="1"/>
              </p:cNvGraphicFramePr>
              <p:nvPr/>
            </p:nvGraphicFramePr>
            <p:xfrm>
              <a:off x="4352648" y="3911047"/>
              <a:ext cx="322266" cy="8270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596" name="Equation" r:id="rId9" imgW="152334" imgH="393529" progId="Equation.3">
                      <p:embed/>
                    </p:oleObj>
                  </mc:Choice>
                  <mc:Fallback>
                    <p:oleObj name="Equation" r:id="rId9" imgW="152334" imgH="393529" progId="Equation.3">
                      <p:embed/>
                      <p:pic>
                        <p:nvPicPr>
                          <p:cNvPr id="0" name="Object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52648" y="3911047"/>
                            <a:ext cx="322266" cy="827088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 w="38100">
                            <a:solidFill>
                              <a:srgbClr val="4D4D4D"/>
                            </a:solidFill>
                            <a:miter lim="800000"/>
                            <a:headEnd/>
                            <a:tailEnd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15" name="Group 19"/>
          <p:cNvGrpSpPr>
            <a:grpSpLocks/>
          </p:cNvGrpSpPr>
          <p:nvPr/>
        </p:nvGrpSpPr>
        <p:grpSpPr bwMode="auto">
          <a:xfrm>
            <a:off x="1009650" y="5073650"/>
            <a:ext cx="495300" cy="457200"/>
            <a:chOff x="612" y="3552"/>
            <a:chExt cx="312" cy="288"/>
          </a:xfrm>
        </p:grpSpPr>
        <p:sp>
          <p:nvSpPr>
            <p:cNvPr id="23577" name="Rectangle 20"/>
            <p:cNvSpPr>
              <a:spLocks noChangeArrowheads="1"/>
            </p:cNvSpPr>
            <p:nvPr/>
          </p:nvSpPr>
          <p:spPr bwMode="auto">
            <a:xfrm>
              <a:off x="61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8" name="Text Box 21"/>
            <p:cNvSpPr txBox="1">
              <a:spLocks noChangeArrowheads="1"/>
            </p:cNvSpPr>
            <p:nvPr/>
          </p:nvSpPr>
          <p:spPr bwMode="auto">
            <a:xfrm>
              <a:off x="678" y="3578"/>
              <a:ext cx="205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7</a:t>
              </a:r>
            </a:p>
          </p:txBody>
        </p:sp>
      </p:grpSp>
      <p:grpSp>
        <p:nvGrpSpPr>
          <p:cNvPr id="16" name="Group 49"/>
          <p:cNvGrpSpPr>
            <a:grpSpLocks/>
          </p:cNvGrpSpPr>
          <p:nvPr/>
        </p:nvGrpSpPr>
        <p:grpSpPr bwMode="auto">
          <a:xfrm>
            <a:off x="2800350" y="5073650"/>
            <a:ext cx="495300" cy="457200"/>
            <a:chOff x="3590" y="3552"/>
            <a:chExt cx="312" cy="288"/>
          </a:xfrm>
        </p:grpSpPr>
        <p:sp>
          <p:nvSpPr>
            <p:cNvPr id="49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3576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4</a:t>
              </a:r>
            </a:p>
          </p:txBody>
        </p:sp>
      </p:grpSp>
      <p:graphicFrame>
        <p:nvGraphicFramePr>
          <p:cNvPr id="51" name="Object 7"/>
          <p:cNvGraphicFramePr>
            <a:graphicFrameLocks noChangeAspect="1"/>
          </p:cNvGraphicFramePr>
          <p:nvPr/>
        </p:nvGraphicFramePr>
        <p:xfrm>
          <a:off x="1757363" y="4991100"/>
          <a:ext cx="817562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7" name="Equation" r:id="rId11" imgW="266469" imgH="203024" progId="Equation.3">
                  <p:embed/>
                </p:oleObj>
              </mc:Choice>
              <mc:Fallback>
                <p:oleObj name="Equation" r:id="rId11" imgW="266469" imgH="20302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363" y="4991100"/>
                        <a:ext cx="817562" cy="6238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4D4D4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52"/>
          <p:cNvGrpSpPr>
            <a:grpSpLocks/>
          </p:cNvGrpSpPr>
          <p:nvPr/>
        </p:nvGrpSpPr>
        <p:grpSpPr bwMode="auto">
          <a:xfrm>
            <a:off x="3510882" y="5074258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55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19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cs typeface="+mn-cs"/>
                </a:rPr>
                <a:t>=</a:t>
              </a:r>
            </a:p>
          </p:txBody>
        </p:sp>
      </p:grpSp>
      <p:grpSp>
        <p:nvGrpSpPr>
          <p:cNvPr id="18" name="Group 55"/>
          <p:cNvGrpSpPr>
            <a:grpSpLocks/>
          </p:cNvGrpSpPr>
          <p:nvPr/>
        </p:nvGrpSpPr>
        <p:grpSpPr bwMode="auto">
          <a:xfrm>
            <a:off x="4233863" y="4972050"/>
            <a:ext cx="1716087" cy="661988"/>
            <a:chOff x="4280452" y="2716696"/>
            <a:chExt cx="1716154" cy="662608"/>
          </a:xfrm>
        </p:grpSpPr>
        <p:sp>
          <p:nvSpPr>
            <p:cNvPr id="57" name="Rounded Rectangle 56"/>
            <p:cNvSpPr/>
            <p:nvPr/>
          </p:nvSpPr>
          <p:spPr>
            <a:xfrm>
              <a:off x="4280452" y="2716696"/>
              <a:ext cx="1716154" cy="662608"/>
            </a:xfrm>
            <a:prstGeom prst="roundRect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574" name="TextBox 57"/>
            <p:cNvSpPr txBox="1">
              <a:spLocks noChangeArrowheads="1"/>
            </p:cNvSpPr>
            <p:nvPr/>
          </p:nvSpPr>
          <p:spPr bwMode="auto">
            <a:xfrm>
              <a:off x="4545496" y="2782957"/>
              <a:ext cx="14029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800">
                  <a:solidFill>
                    <a:srgbClr val="000000"/>
                  </a:solidFill>
                </a:rPr>
                <a:t>1┌3 ┌4</a:t>
              </a:r>
            </a:p>
          </p:txBody>
        </p:sp>
      </p:grpSp>
      <p:sp>
        <p:nvSpPr>
          <p:cNvPr id="23572" name="Text Box 6"/>
          <p:cNvSpPr txBox="1">
            <a:spLocks noChangeArrowheads="1"/>
          </p:cNvSpPr>
          <p:nvPr/>
        </p:nvSpPr>
        <p:spPr bwMode="auto">
          <a:xfrm>
            <a:off x="3748088" y="1250950"/>
            <a:ext cx="1554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 b="1">
                <a:solidFill>
                  <a:srgbClr val="F9F911"/>
                </a:solidFill>
              </a:rPr>
              <a:t>Fractions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5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6DBDE9-9C5F-42A4-AE23-A371C7EC84E8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24580" name="Rectangle 1031"/>
          <p:cNvSpPr>
            <a:spLocks noChangeArrowheads="1"/>
          </p:cNvSpPr>
          <p:nvPr/>
        </p:nvSpPr>
        <p:spPr bwMode="auto">
          <a:xfrm>
            <a:off x="1212850" y="682625"/>
            <a:ext cx="651033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defTabSz="762000">
              <a:spcBef>
                <a:spcPct val="20000"/>
              </a:spcBef>
            </a:pPr>
            <a:r>
              <a:rPr lang="en-GB" sz="3200" b="1">
                <a:solidFill>
                  <a:srgbClr val="FFFF00"/>
                </a:solidFill>
                <a:ea typeface="PMingLiU" pitchFamily="18" charset="-120"/>
              </a:rPr>
              <a:t>Using the calculator</a:t>
            </a:r>
            <a:endParaRPr lang="en-GB" sz="3200" i="1">
              <a:solidFill>
                <a:srgbClr val="FFFF00"/>
              </a:solidFill>
              <a:latin typeface="Times New Roman" pitchFamily="18" charset="0"/>
              <a:ea typeface="PMingLiU" pitchFamily="18" charset="-120"/>
            </a:endParaRPr>
          </a:p>
        </p:txBody>
      </p:sp>
      <p:grpSp>
        <p:nvGrpSpPr>
          <p:cNvPr id="24581" name="Group 50"/>
          <p:cNvGrpSpPr>
            <a:grpSpLocks/>
          </p:cNvGrpSpPr>
          <p:nvPr/>
        </p:nvGrpSpPr>
        <p:grpSpPr bwMode="auto">
          <a:xfrm>
            <a:off x="996950" y="1736725"/>
            <a:ext cx="7267575" cy="827088"/>
            <a:chOff x="996287" y="3910467"/>
            <a:chExt cx="7267665" cy="827088"/>
          </a:xfrm>
        </p:grpSpPr>
        <p:sp>
          <p:nvSpPr>
            <p:cNvPr id="24630" name="TextBox 16"/>
            <p:cNvSpPr txBox="1">
              <a:spLocks noChangeArrowheads="1"/>
            </p:cNvSpPr>
            <p:nvPr/>
          </p:nvSpPr>
          <p:spPr bwMode="auto">
            <a:xfrm>
              <a:off x="996287" y="4067033"/>
              <a:ext cx="174280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 u="sng"/>
                <a:t>Example 4:</a:t>
              </a:r>
            </a:p>
          </p:txBody>
        </p:sp>
        <p:grpSp>
          <p:nvGrpSpPr>
            <p:cNvPr id="24631" name="Group 49"/>
            <p:cNvGrpSpPr>
              <a:grpSpLocks/>
            </p:cNvGrpSpPr>
            <p:nvPr/>
          </p:nvGrpSpPr>
          <p:grpSpPr bwMode="auto">
            <a:xfrm>
              <a:off x="3002506" y="3910467"/>
              <a:ext cx="5261446" cy="827088"/>
              <a:chOff x="3002506" y="3910467"/>
              <a:chExt cx="5261446" cy="827088"/>
            </a:xfrm>
          </p:grpSpPr>
          <p:sp>
            <p:nvSpPr>
              <p:cNvPr id="24632" name="TextBox 17"/>
              <p:cNvSpPr txBox="1">
                <a:spLocks noChangeArrowheads="1"/>
              </p:cNvSpPr>
              <p:nvPr/>
            </p:nvSpPr>
            <p:spPr bwMode="auto">
              <a:xfrm>
                <a:off x="3002506" y="4067032"/>
                <a:ext cx="5261446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/>
                  <a:t>Express       as a improper fraction</a:t>
                </a:r>
              </a:p>
            </p:txBody>
          </p:sp>
          <p:graphicFrame>
            <p:nvGraphicFramePr>
              <p:cNvPr id="24633" name="Object 9"/>
              <p:cNvGraphicFramePr>
                <a:graphicFrameLocks noChangeAspect="1"/>
              </p:cNvGraphicFramePr>
              <p:nvPr/>
            </p:nvGraphicFramePr>
            <p:xfrm>
              <a:off x="4260229" y="3910467"/>
              <a:ext cx="509595" cy="8270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4634" name="Equation" r:id="rId4" imgW="241195" imgH="393529" progId="Equation.3">
                      <p:embed/>
                    </p:oleObj>
                  </mc:Choice>
                  <mc:Fallback>
                    <p:oleObj name="Equation" r:id="rId4" imgW="241195" imgH="393529" progId="Equation.3">
                      <p:embed/>
                      <p:pic>
                        <p:nvPicPr>
                          <p:cNvPr id="0" name="Object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60229" y="3910467"/>
                            <a:ext cx="509595" cy="827088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 w="38100">
                            <a:solidFill>
                              <a:srgbClr val="4D4D4D"/>
                            </a:solidFill>
                            <a:miter lim="800000"/>
                            <a:headEnd/>
                            <a:tailEnd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1055688" y="2767013"/>
            <a:ext cx="495300" cy="457200"/>
            <a:chOff x="612" y="3552"/>
            <a:chExt cx="312" cy="288"/>
          </a:xfrm>
        </p:grpSpPr>
        <p:sp>
          <p:nvSpPr>
            <p:cNvPr id="24628" name="Rectangle 20"/>
            <p:cNvSpPr>
              <a:spLocks noChangeArrowheads="1"/>
            </p:cNvSpPr>
            <p:nvPr/>
          </p:nvSpPr>
          <p:spPr bwMode="auto">
            <a:xfrm>
              <a:off x="61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9" name="Text Box 21"/>
            <p:cNvSpPr txBox="1">
              <a:spLocks noChangeArrowheads="1"/>
            </p:cNvSpPr>
            <p:nvPr/>
          </p:nvSpPr>
          <p:spPr bwMode="auto">
            <a:xfrm>
              <a:off x="678" y="3578"/>
              <a:ext cx="205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4</a:t>
              </a:r>
            </a:p>
          </p:txBody>
        </p:sp>
      </p:grpSp>
      <p:grpSp>
        <p:nvGrpSpPr>
          <p:cNvPr id="5" name="Group 49"/>
          <p:cNvGrpSpPr>
            <a:grpSpLocks/>
          </p:cNvGrpSpPr>
          <p:nvPr/>
        </p:nvGrpSpPr>
        <p:grpSpPr bwMode="auto">
          <a:xfrm>
            <a:off x="2846388" y="2767013"/>
            <a:ext cx="495300" cy="457200"/>
            <a:chOff x="3590" y="3552"/>
            <a:chExt cx="312" cy="288"/>
          </a:xfrm>
        </p:grpSpPr>
        <p:sp>
          <p:nvSpPr>
            <p:cNvPr id="47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4627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2</a:t>
              </a:r>
            </a:p>
          </p:txBody>
        </p:sp>
      </p:grp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803400" y="2684463"/>
          <a:ext cx="817563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5" name="Equation" r:id="rId6" imgW="266469" imgH="203024" progId="Equation.3">
                  <p:embed/>
                </p:oleObj>
              </mc:Choice>
              <mc:Fallback>
                <p:oleObj name="Equation" r:id="rId6" imgW="266469" imgH="203024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2684463"/>
                        <a:ext cx="817563" cy="6238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4D4D4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4988496" y="2767658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31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19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cs typeface="+mn-cs"/>
                </a:rPr>
                <a:t>=</a:t>
              </a: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7553325" y="2665413"/>
            <a:ext cx="1392238" cy="661987"/>
            <a:chOff x="4280452" y="2716696"/>
            <a:chExt cx="1391478" cy="662608"/>
          </a:xfrm>
        </p:grpSpPr>
        <p:sp>
          <p:nvSpPr>
            <p:cNvPr id="32" name="Rounded Rectangle 31"/>
            <p:cNvSpPr/>
            <p:nvPr/>
          </p:nvSpPr>
          <p:spPr>
            <a:xfrm>
              <a:off x="4280452" y="2716696"/>
              <a:ext cx="1391478" cy="662608"/>
            </a:xfrm>
            <a:prstGeom prst="roundRect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625" name="TextBox 32"/>
            <p:cNvSpPr txBox="1">
              <a:spLocks noChangeArrowheads="1"/>
            </p:cNvSpPr>
            <p:nvPr/>
          </p:nvSpPr>
          <p:spPr bwMode="auto">
            <a:xfrm>
              <a:off x="4545496" y="2782957"/>
              <a:ext cx="104067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800">
                  <a:solidFill>
                    <a:srgbClr val="000000"/>
                  </a:solidFill>
                </a:rPr>
                <a:t>14┌3</a:t>
              </a:r>
            </a:p>
          </p:txBody>
        </p:sp>
      </p:grp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6670675" y="2684463"/>
          <a:ext cx="817563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6" name="Equation" r:id="rId8" imgW="266469" imgH="203024" progId="Equation.3">
                  <p:embed/>
                </p:oleObj>
              </mc:Choice>
              <mc:Fallback>
                <p:oleObj name="Equation" r:id="rId8" imgW="266469" imgH="203024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0675" y="2684463"/>
                        <a:ext cx="817563" cy="6238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4D4D4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49"/>
          <p:cNvGrpSpPr>
            <a:grpSpLocks/>
          </p:cNvGrpSpPr>
          <p:nvPr/>
        </p:nvGrpSpPr>
        <p:grpSpPr bwMode="auto">
          <a:xfrm>
            <a:off x="4376738" y="2767013"/>
            <a:ext cx="495300" cy="457200"/>
            <a:chOff x="3590" y="3552"/>
            <a:chExt cx="312" cy="288"/>
          </a:xfrm>
        </p:grpSpPr>
        <p:sp>
          <p:nvSpPr>
            <p:cNvPr id="53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4623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3</a:t>
              </a:r>
            </a:p>
          </p:txBody>
        </p:sp>
      </p:grpSp>
      <p:sp>
        <p:nvSpPr>
          <p:cNvPr id="59" name="Rounded Rectangle 58"/>
          <p:cNvSpPr/>
          <p:nvPr/>
        </p:nvSpPr>
        <p:spPr>
          <a:xfrm>
            <a:off x="5592763" y="2717800"/>
            <a:ext cx="954087" cy="557213"/>
          </a:xfrm>
          <a:prstGeom prst="roundRect">
            <a:avLst/>
          </a:prstGeom>
          <a:solidFill>
            <a:schemeClr val="tx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FFC000"/>
                </a:solidFill>
              </a:rPr>
              <a:t>2nd</a:t>
            </a:r>
          </a:p>
        </p:txBody>
      </p:sp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3427413" y="2684463"/>
          <a:ext cx="817562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7" name="Equation" r:id="rId10" imgW="266469" imgH="203024" progId="Equation.3">
                  <p:embed/>
                </p:oleObj>
              </mc:Choice>
              <mc:Fallback>
                <p:oleObj name="Equation" r:id="rId10" imgW="266469" imgH="20302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2684463"/>
                        <a:ext cx="817562" cy="6238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4D4D4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591" name="Group 50"/>
          <p:cNvGrpSpPr>
            <a:grpSpLocks/>
          </p:cNvGrpSpPr>
          <p:nvPr/>
        </p:nvGrpSpPr>
        <p:grpSpPr bwMode="auto">
          <a:xfrm>
            <a:off x="976313" y="4221163"/>
            <a:ext cx="4003675" cy="827087"/>
            <a:chOff x="996287" y="3910122"/>
            <a:chExt cx="4002198" cy="827087"/>
          </a:xfrm>
        </p:grpSpPr>
        <p:sp>
          <p:nvSpPr>
            <p:cNvPr id="24618" name="TextBox 16"/>
            <p:cNvSpPr txBox="1">
              <a:spLocks noChangeArrowheads="1"/>
            </p:cNvSpPr>
            <p:nvPr/>
          </p:nvSpPr>
          <p:spPr bwMode="auto">
            <a:xfrm>
              <a:off x="996287" y="4067033"/>
              <a:ext cx="174280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 u="sng"/>
                <a:t>Example 5:</a:t>
              </a:r>
            </a:p>
          </p:txBody>
        </p:sp>
        <p:grpSp>
          <p:nvGrpSpPr>
            <p:cNvPr id="24619" name="Group 49"/>
            <p:cNvGrpSpPr>
              <a:grpSpLocks/>
            </p:cNvGrpSpPr>
            <p:nvPr/>
          </p:nvGrpSpPr>
          <p:grpSpPr bwMode="auto">
            <a:xfrm>
              <a:off x="3002507" y="3910122"/>
              <a:ext cx="1995978" cy="827087"/>
              <a:chOff x="3002507" y="3910122"/>
              <a:chExt cx="1995978" cy="827087"/>
            </a:xfrm>
          </p:grpSpPr>
          <p:sp>
            <p:nvSpPr>
              <p:cNvPr id="24620" name="TextBox 17"/>
              <p:cNvSpPr txBox="1">
                <a:spLocks noChangeArrowheads="1"/>
              </p:cNvSpPr>
              <p:nvPr/>
            </p:nvSpPr>
            <p:spPr bwMode="auto">
              <a:xfrm>
                <a:off x="3002507" y="4067032"/>
                <a:ext cx="77137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/>
                  <a:t>Add</a:t>
                </a:r>
              </a:p>
            </p:txBody>
          </p:sp>
          <p:graphicFrame>
            <p:nvGraphicFramePr>
              <p:cNvPr id="24621" name="Object 8"/>
              <p:cNvGraphicFramePr>
                <a:graphicFrameLocks noChangeAspect="1"/>
              </p:cNvGraphicFramePr>
              <p:nvPr/>
            </p:nvGraphicFramePr>
            <p:xfrm>
              <a:off x="4006286" y="3910122"/>
              <a:ext cx="992199" cy="8270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4638" name="Equation" r:id="rId11" imgW="469696" imgH="393529" progId="Equation.3">
                      <p:embed/>
                    </p:oleObj>
                  </mc:Choice>
                  <mc:Fallback>
                    <p:oleObj name="Equation" r:id="rId11" imgW="469696" imgH="393529" progId="Equation.3">
                      <p:embed/>
                      <p:pic>
                        <p:nvPicPr>
                          <p:cNvPr id="0" name="Object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06286" y="3910122"/>
                            <a:ext cx="992199" cy="827087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 w="38100">
                            <a:solidFill>
                              <a:srgbClr val="4D4D4D"/>
                            </a:solidFill>
                            <a:miter lim="800000"/>
                            <a:headEnd/>
                            <a:tailEnd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15" name="Group 19"/>
          <p:cNvGrpSpPr>
            <a:grpSpLocks/>
          </p:cNvGrpSpPr>
          <p:nvPr/>
        </p:nvGrpSpPr>
        <p:grpSpPr bwMode="auto">
          <a:xfrm>
            <a:off x="1035050" y="5253038"/>
            <a:ext cx="495300" cy="457200"/>
            <a:chOff x="612" y="3552"/>
            <a:chExt cx="312" cy="288"/>
          </a:xfrm>
        </p:grpSpPr>
        <p:sp>
          <p:nvSpPr>
            <p:cNvPr id="24616" name="Rectangle 20"/>
            <p:cNvSpPr>
              <a:spLocks noChangeArrowheads="1"/>
            </p:cNvSpPr>
            <p:nvPr/>
          </p:nvSpPr>
          <p:spPr bwMode="auto">
            <a:xfrm>
              <a:off x="61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Text Box 21"/>
            <p:cNvSpPr txBox="1">
              <a:spLocks noChangeArrowheads="1"/>
            </p:cNvSpPr>
            <p:nvPr/>
          </p:nvSpPr>
          <p:spPr bwMode="auto">
            <a:xfrm>
              <a:off x="678" y="3578"/>
              <a:ext cx="205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4</a:t>
              </a:r>
            </a:p>
          </p:txBody>
        </p:sp>
      </p:grpSp>
      <p:grpSp>
        <p:nvGrpSpPr>
          <p:cNvPr id="16" name="Group 49"/>
          <p:cNvGrpSpPr>
            <a:grpSpLocks/>
          </p:cNvGrpSpPr>
          <p:nvPr/>
        </p:nvGrpSpPr>
        <p:grpSpPr bwMode="auto">
          <a:xfrm>
            <a:off x="2562225" y="5253038"/>
            <a:ext cx="495300" cy="457200"/>
            <a:chOff x="3590" y="3552"/>
            <a:chExt cx="312" cy="288"/>
          </a:xfrm>
        </p:grpSpPr>
        <p:sp>
          <p:nvSpPr>
            <p:cNvPr id="69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4615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3</a:t>
              </a:r>
            </a:p>
          </p:txBody>
        </p:sp>
      </p:grpSp>
      <p:graphicFrame>
        <p:nvGraphicFramePr>
          <p:cNvPr id="71" name="Object 5"/>
          <p:cNvGraphicFramePr>
            <a:graphicFrameLocks noChangeAspect="1"/>
          </p:cNvGraphicFramePr>
          <p:nvPr/>
        </p:nvGraphicFramePr>
        <p:xfrm>
          <a:off x="1638300" y="5168900"/>
          <a:ext cx="817563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9" name="Equation" r:id="rId13" imgW="266469" imgH="203024" progId="Equation.3">
                  <p:embed/>
                </p:oleObj>
              </mc:Choice>
              <mc:Fallback>
                <p:oleObj name="Equation" r:id="rId13" imgW="266469" imgH="20302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5168900"/>
                        <a:ext cx="817563" cy="6238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4D4D4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28"/>
          <p:cNvGrpSpPr>
            <a:grpSpLocks/>
          </p:cNvGrpSpPr>
          <p:nvPr/>
        </p:nvGrpSpPr>
        <p:grpSpPr bwMode="auto">
          <a:xfrm>
            <a:off x="4650570" y="5252441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74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186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cs typeface="+mn-cs"/>
                </a:rPr>
                <a:t>+</a:t>
              </a:r>
            </a:p>
          </p:txBody>
        </p:sp>
      </p:grpSp>
      <p:grpSp>
        <p:nvGrpSpPr>
          <p:cNvPr id="18" name="Group 33"/>
          <p:cNvGrpSpPr>
            <a:grpSpLocks/>
          </p:cNvGrpSpPr>
          <p:nvPr/>
        </p:nvGrpSpPr>
        <p:grpSpPr bwMode="auto">
          <a:xfrm>
            <a:off x="7016750" y="4513263"/>
            <a:ext cx="2020888" cy="663575"/>
            <a:chOff x="4280451" y="2716696"/>
            <a:chExt cx="2020957" cy="662608"/>
          </a:xfrm>
        </p:grpSpPr>
        <p:sp>
          <p:nvSpPr>
            <p:cNvPr id="76" name="Rounded Rectangle 75"/>
            <p:cNvSpPr/>
            <p:nvPr/>
          </p:nvSpPr>
          <p:spPr>
            <a:xfrm>
              <a:off x="4280451" y="2716696"/>
              <a:ext cx="2020957" cy="662608"/>
            </a:xfrm>
            <a:prstGeom prst="roundRect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613" name="TextBox 76"/>
            <p:cNvSpPr txBox="1">
              <a:spLocks noChangeArrowheads="1"/>
            </p:cNvSpPr>
            <p:nvPr/>
          </p:nvSpPr>
          <p:spPr bwMode="auto">
            <a:xfrm>
              <a:off x="4545496" y="2782957"/>
              <a:ext cx="16225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800">
                  <a:solidFill>
                    <a:srgbClr val="000000"/>
                  </a:solidFill>
                </a:rPr>
                <a:t>5┌4┌ 15</a:t>
              </a:r>
            </a:p>
          </p:txBody>
        </p:sp>
      </p:grpSp>
      <p:graphicFrame>
        <p:nvGraphicFramePr>
          <p:cNvPr id="78" name="Object 10"/>
          <p:cNvGraphicFramePr>
            <a:graphicFrameLocks noChangeAspect="1"/>
          </p:cNvGraphicFramePr>
          <p:nvPr/>
        </p:nvGraphicFramePr>
        <p:xfrm>
          <a:off x="5829300" y="5168900"/>
          <a:ext cx="817563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0" name="Equation" r:id="rId14" imgW="266469" imgH="203024" progId="Equation.3">
                  <p:embed/>
                </p:oleObj>
              </mc:Choice>
              <mc:Fallback>
                <p:oleObj name="Equation" r:id="rId14" imgW="266469" imgH="203024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5168900"/>
                        <a:ext cx="817563" cy="6238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4D4D4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Group 49"/>
          <p:cNvGrpSpPr>
            <a:grpSpLocks/>
          </p:cNvGrpSpPr>
          <p:nvPr/>
        </p:nvGrpSpPr>
        <p:grpSpPr bwMode="auto">
          <a:xfrm>
            <a:off x="4065588" y="5253038"/>
            <a:ext cx="495300" cy="457200"/>
            <a:chOff x="3590" y="3552"/>
            <a:chExt cx="312" cy="288"/>
          </a:xfrm>
        </p:grpSpPr>
        <p:sp>
          <p:nvSpPr>
            <p:cNvPr id="80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4611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5</a:t>
              </a:r>
            </a:p>
          </p:txBody>
        </p:sp>
      </p:grpSp>
      <p:graphicFrame>
        <p:nvGraphicFramePr>
          <p:cNvPr id="83" name="Object 11"/>
          <p:cNvGraphicFramePr>
            <a:graphicFrameLocks noChangeAspect="1"/>
          </p:cNvGraphicFramePr>
          <p:nvPr/>
        </p:nvGraphicFramePr>
        <p:xfrm>
          <a:off x="3155950" y="5168900"/>
          <a:ext cx="817563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1" name="Equation" r:id="rId15" imgW="266469" imgH="203024" progId="Equation.3">
                  <p:embed/>
                </p:oleObj>
              </mc:Choice>
              <mc:Fallback>
                <p:oleObj name="Equation" r:id="rId15" imgW="266469" imgH="203024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950" y="5168900"/>
                        <a:ext cx="817563" cy="6238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4D4D4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49"/>
          <p:cNvGrpSpPr>
            <a:grpSpLocks/>
          </p:cNvGrpSpPr>
          <p:nvPr/>
        </p:nvGrpSpPr>
        <p:grpSpPr bwMode="auto">
          <a:xfrm>
            <a:off x="5238750" y="5253038"/>
            <a:ext cx="495300" cy="457200"/>
            <a:chOff x="3590" y="3552"/>
            <a:chExt cx="312" cy="288"/>
          </a:xfrm>
        </p:grpSpPr>
        <p:sp>
          <p:nvSpPr>
            <p:cNvPr id="85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4609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2</a:t>
              </a:r>
            </a:p>
          </p:txBody>
        </p:sp>
      </p:grpSp>
      <p:grpSp>
        <p:nvGrpSpPr>
          <p:cNvPr id="22" name="Group 49"/>
          <p:cNvGrpSpPr>
            <a:grpSpLocks/>
          </p:cNvGrpSpPr>
          <p:nvPr/>
        </p:nvGrpSpPr>
        <p:grpSpPr bwMode="auto">
          <a:xfrm>
            <a:off x="6729413" y="5253038"/>
            <a:ext cx="495300" cy="457200"/>
            <a:chOff x="3590" y="3552"/>
            <a:chExt cx="312" cy="288"/>
          </a:xfrm>
        </p:grpSpPr>
        <p:sp>
          <p:nvSpPr>
            <p:cNvPr id="88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4607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3</a:t>
              </a:r>
            </a:p>
          </p:txBody>
        </p:sp>
      </p:grpSp>
      <p:grpSp>
        <p:nvGrpSpPr>
          <p:cNvPr id="23" name="Group 49"/>
          <p:cNvGrpSpPr>
            <a:grpSpLocks/>
          </p:cNvGrpSpPr>
          <p:nvPr/>
        </p:nvGrpSpPr>
        <p:grpSpPr bwMode="auto">
          <a:xfrm>
            <a:off x="7292975" y="5253038"/>
            <a:ext cx="495300" cy="457200"/>
            <a:chOff x="3590" y="3552"/>
            <a:chExt cx="312" cy="288"/>
          </a:xfrm>
        </p:grpSpPr>
        <p:sp>
          <p:nvSpPr>
            <p:cNvPr id="91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4605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19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=</a:t>
              </a:r>
            </a:p>
          </p:txBody>
        </p:sp>
      </p:grpSp>
      <p:sp>
        <p:nvSpPr>
          <p:cNvPr id="24603" name="Text Box 6"/>
          <p:cNvSpPr txBox="1">
            <a:spLocks noChangeArrowheads="1"/>
          </p:cNvSpPr>
          <p:nvPr/>
        </p:nvSpPr>
        <p:spPr bwMode="auto">
          <a:xfrm>
            <a:off x="3748088" y="1263650"/>
            <a:ext cx="1554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 b="1">
                <a:solidFill>
                  <a:srgbClr val="F9F911"/>
                </a:solidFill>
              </a:rPr>
              <a:t>Fractions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ratio. 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5605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 To understand what a ratio is and explain how we can sometimes simplify them.</a:t>
            </a:r>
          </a:p>
        </p:txBody>
      </p:sp>
      <p:sp>
        <p:nvSpPr>
          <p:cNvPr id="59409" name="Rectangle 17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5029200" y="3624263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Calculate and simplify basic ratios.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5609" name="Text Box 22"/>
          <p:cNvSpPr txBox="1">
            <a:spLocks noChangeArrowheads="1"/>
          </p:cNvSpPr>
          <p:nvPr/>
        </p:nvSpPr>
        <p:spPr bwMode="auto">
          <a:xfrm>
            <a:off x="3197225" y="1384300"/>
            <a:ext cx="2578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What is a ratio 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1136650" y="1997075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4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 can be used to compare different quantities</a:t>
            </a:r>
          </a:p>
        </p:txBody>
      </p:sp>
      <p:sp>
        <p:nvSpPr>
          <p:cNvPr id="26628" name="Text Box 33"/>
          <p:cNvSpPr txBox="1">
            <a:spLocks noChangeArrowheads="1"/>
          </p:cNvSpPr>
          <p:nvPr/>
        </p:nvSpPr>
        <p:spPr bwMode="auto">
          <a:xfrm>
            <a:off x="2846388" y="1384300"/>
            <a:ext cx="2578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What is a ratio ?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1270000" y="2928938"/>
            <a:ext cx="7189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</a:rPr>
              <a:t>Example</a:t>
            </a:r>
            <a:r>
              <a:rPr lang="en-GB" sz="2400">
                <a:solidFill>
                  <a:srgbClr val="FFFF00"/>
                </a:solidFill>
              </a:rPr>
              <a:t> : There are 2 triangles and 3 rectangles.</a:t>
            </a:r>
          </a:p>
        </p:txBody>
      </p:sp>
      <p:sp>
        <p:nvSpPr>
          <p:cNvPr id="58403" name="AutoShape 35"/>
          <p:cNvSpPr>
            <a:spLocks noChangeArrowheads="1"/>
          </p:cNvSpPr>
          <p:nvPr/>
        </p:nvSpPr>
        <p:spPr bwMode="auto">
          <a:xfrm>
            <a:off x="6516688" y="4292600"/>
            <a:ext cx="476250" cy="582613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4" name="AutoShape 36"/>
          <p:cNvSpPr>
            <a:spLocks noChangeArrowheads="1"/>
          </p:cNvSpPr>
          <p:nvPr/>
        </p:nvSpPr>
        <p:spPr bwMode="auto">
          <a:xfrm>
            <a:off x="7969250" y="3846513"/>
            <a:ext cx="476250" cy="58261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5" name="Rectangle 37"/>
          <p:cNvSpPr>
            <a:spLocks noChangeArrowheads="1"/>
          </p:cNvSpPr>
          <p:nvPr/>
        </p:nvSpPr>
        <p:spPr bwMode="auto">
          <a:xfrm>
            <a:off x="5427663" y="3455988"/>
            <a:ext cx="1058862" cy="663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6" name="Rectangle 38"/>
          <p:cNvSpPr>
            <a:spLocks noChangeArrowheads="1"/>
          </p:cNvSpPr>
          <p:nvPr/>
        </p:nvSpPr>
        <p:spPr bwMode="auto">
          <a:xfrm>
            <a:off x="6867525" y="3379788"/>
            <a:ext cx="1058863" cy="663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7" name="Rectangle 39"/>
          <p:cNvSpPr>
            <a:spLocks noChangeArrowheads="1"/>
          </p:cNvSpPr>
          <p:nvPr/>
        </p:nvSpPr>
        <p:spPr bwMode="auto">
          <a:xfrm>
            <a:off x="7594600" y="4589463"/>
            <a:ext cx="1058863" cy="663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931863" y="4102100"/>
            <a:ext cx="5286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The ratio of triangles to rectangles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 is said to be 2 : 3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1049338" y="5419725"/>
            <a:ext cx="63833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 u="sng">
                <a:solidFill>
                  <a:schemeClr val="tx2"/>
                </a:solidFill>
              </a:rPr>
              <a:t>Note</a:t>
            </a:r>
            <a:r>
              <a:rPr lang="en-GB" sz="2400">
                <a:solidFill>
                  <a:schemeClr val="tx2"/>
                </a:solidFill>
              </a:rPr>
              <a:t>: The ratio of rectangles to triangles is said to be 3 : 2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8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8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8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8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8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8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2" grpId="0"/>
      <p:bldP spid="58402" grpId="0"/>
      <p:bldP spid="58403" grpId="0" animBg="1"/>
      <p:bldP spid="58404" grpId="0" animBg="1"/>
      <p:bldP spid="58405" grpId="0" animBg="1"/>
      <p:bldP spid="58406" grpId="0" animBg="1"/>
      <p:bldP spid="58407" grpId="0" animBg="1"/>
      <p:bldP spid="58408" grpId="0"/>
      <p:bldP spid="5840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1360488" y="2127250"/>
            <a:ext cx="6734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4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Simplifying a ratio is like simplifying fractions</a:t>
            </a:r>
          </a:p>
        </p:txBody>
      </p:sp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2846388" y="1384300"/>
            <a:ext cx="305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Simplifying a ratio ?</a:t>
            </a:r>
          </a:p>
        </p:txBody>
      </p:sp>
      <p:sp>
        <p:nvSpPr>
          <p:cNvPr id="118791" name="Text Box 7"/>
          <p:cNvSpPr txBox="1">
            <a:spLocks noChangeArrowheads="1"/>
          </p:cNvSpPr>
          <p:nvPr/>
        </p:nvSpPr>
        <p:spPr bwMode="auto">
          <a:xfrm>
            <a:off x="2324100" y="3222625"/>
            <a:ext cx="1558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</a:rPr>
              <a:t>Fraction</a:t>
            </a:r>
            <a:r>
              <a:rPr lang="en-GB" sz="2400">
                <a:solidFill>
                  <a:srgbClr val="FFFF00"/>
                </a:solidFill>
              </a:rPr>
              <a:t> :</a:t>
            </a:r>
          </a:p>
        </p:txBody>
      </p:sp>
      <p:graphicFrame>
        <p:nvGraphicFramePr>
          <p:cNvPr id="118799" name="Object 2"/>
          <p:cNvGraphicFramePr>
            <a:graphicFrameLocks noChangeAspect="1"/>
          </p:cNvGraphicFramePr>
          <p:nvPr/>
        </p:nvGraphicFramePr>
        <p:xfrm>
          <a:off x="4024313" y="2974975"/>
          <a:ext cx="1846262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7" name="Equation" r:id="rId3" imgW="1257300" imgH="647700" progId="Equation.DSMT4">
                  <p:embed/>
                </p:oleObj>
              </mc:Choice>
              <mc:Fallback>
                <p:oleObj name="Equation" r:id="rId3" imgW="1257300" imgH="647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313" y="2974975"/>
                        <a:ext cx="1846262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800" name="Text Box 16"/>
          <p:cNvSpPr txBox="1">
            <a:spLocks noChangeArrowheads="1"/>
          </p:cNvSpPr>
          <p:nvPr/>
        </p:nvSpPr>
        <p:spPr bwMode="auto">
          <a:xfrm>
            <a:off x="2781300" y="4519613"/>
            <a:ext cx="1101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</a:rPr>
              <a:t>Ratio</a:t>
            </a:r>
            <a:r>
              <a:rPr lang="en-GB" sz="2400">
                <a:solidFill>
                  <a:srgbClr val="FFFF00"/>
                </a:solidFill>
              </a:rPr>
              <a:t> :</a:t>
            </a:r>
          </a:p>
        </p:txBody>
      </p:sp>
      <p:graphicFrame>
        <p:nvGraphicFramePr>
          <p:cNvPr id="118801" name="Object 3"/>
          <p:cNvGraphicFramePr>
            <a:graphicFrameLocks noChangeAspect="1"/>
          </p:cNvGraphicFramePr>
          <p:nvPr/>
        </p:nvGraphicFramePr>
        <p:xfrm>
          <a:off x="4024313" y="4511675"/>
          <a:ext cx="38036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8" name="Equation" r:id="rId5" imgW="2235200" imgH="292100" progId="Equation.DSMT4">
                  <p:embed/>
                </p:oleObj>
              </mc:Choice>
              <mc:Fallback>
                <p:oleObj name="Equation" r:id="rId5" imgW="2235200" imgH="292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313" y="4511675"/>
                        <a:ext cx="38036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8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9" grpId="0"/>
      <p:bldP spid="118791" grpId="0"/>
      <p:bldP spid="11880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1647825" y="2127250"/>
            <a:ext cx="6167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4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Sometimes we need to multiply to simplify</a:t>
            </a:r>
          </a:p>
        </p:txBody>
      </p:sp>
      <p:sp>
        <p:nvSpPr>
          <p:cNvPr id="28676" name="Text Box 6"/>
          <p:cNvSpPr txBox="1">
            <a:spLocks noChangeArrowheads="1"/>
          </p:cNvSpPr>
          <p:nvPr/>
        </p:nvSpPr>
        <p:spPr bwMode="auto">
          <a:xfrm>
            <a:off x="2846388" y="1384300"/>
            <a:ext cx="305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Simplifying a ratio ?</a:t>
            </a:r>
          </a:p>
        </p:txBody>
      </p:sp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1311275" y="3692525"/>
            <a:ext cx="1101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</a:rPr>
              <a:t>Ratio</a:t>
            </a:r>
            <a:r>
              <a:rPr lang="en-GB" sz="2400">
                <a:solidFill>
                  <a:srgbClr val="FFFF00"/>
                </a:solidFill>
              </a:rPr>
              <a:t> :</a:t>
            </a:r>
          </a:p>
        </p:txBody>
      </p:sp>
      <p:graphicFrame>
        <p:nvGraphicFramePr>
          <p:cNvPr id="119818" name="Object 2"/>
          <p:cNvGraphicFramePr>
            <a:graphicFrameLocks noChangeAspect="1"/>
          </p:cNvGraphicFramePr>
          <p:nvPr/>
        </p:nvGraphicFramePr>
        <p:xfrm>
          <a:off x="2574925" y="3405188"/>
          <a:ext cx="1793875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1" name="Equation" r:id="rId3" imgW="1054100" imgH="609600" progId="Equation.DSMT4">
                  <p:embed/>
                </p:oleObj>
              </mc:Choice>
              <mc:Fallback>
                <p:oleObj name="Equation" r:id="rId3" imgW="1054100" imgH="609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3405188"/>
                        <a:ext cx="1793875" cy="1033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9" name="Object 3"/>
          <p:cNvGraphicFramePr>
            <a:graphicFrameLocks noChangeAspect="1"/>
          </p:cNvGraphicFramePr>
          <p:nvPr/>
        </p:nvGraphicFramePr>
        <p:xfrm>
          <a:off x="4244975" y="3416300"/>
          <a:ext cx="2786063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2" name="Equation" r:id="rId5" imgW="1676400" imgH="609600" progId="Equation.DSMT4">
                  <p:embed/>
                </p:oleObj>
              </mc:Choice>
              <mc:Fallback>
                <p:oleObj name="Equation" r:id="rId5" imgW="1676400" imgH="609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3416300"/>
                        <a:ext cx="2786063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0" name="Object 4"/>
          <p:cNvGraphicFramePr>
            <a:graphicFrameLocks noChangeAspect="1"/>
          </p:cNvGraphicFramePr>
          <p:nvPr/>
        </p:nvGraphicFramePr>
        <p:xfrm>
          <a:off x="6929438" y="3657600"/>
          <a:ext cx="1608137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3" name="Equation" r:id="rId7" imgW="774364" imgH="253890" progId="Equation.DSMT4">
                  <p:embed/>
                </p:oleObj>
              </mc:Choice>
              <mc:Fallback>
                <p:oleObj name="Equation" r:id="rId7" imgW="774364" imgH="25389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8" y="3657600"/>
                        <a:ext cx="1608137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9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9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9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3" grpId="0"/>
      <p:bldP spid="1198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120837" name="Text Box 5"/>
          <p:cNvSpPr txBox="1">
            <a:spLocks noChangeArrowheads="1"/>
          </p:cNvSpPr>
          <p:nvPr/>
        </p:nvSpPr>
        <p:spPr bwMode="auto">
          <a:xfrm>
            <a:off x="2300288" y="2127250"/>
            <a:ext cx="49180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When working with ratios, </a:t>
            </a:r>
          </a:p>
          <a:p>
            <a:pPr algn="ctr">
              <a:defRPr/>
            </a:pPr>
            <a:r>
              <a:rPr lang="en-GB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the two units </a:t>
            </a:r>
            <a:r>
              <a:rPr lang="en-GB" sz="24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MUST</a:t>
            </a:r>
            <a:r>
              <a:rPr lang="en-GB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be the same</a:t>
            </a:r>
          </a:p>
        </p:txBody>
      </p:sp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2846388" y="1384300"/>
            <a:ext cx="3079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Simplifying a ratio ?</a:t>
            </a:r>
          </a:p>
        </p:txBody>
      </p:sp>
      <p:sp>
        <p:nvSpPr>
          <p:cNvPr id="120841" name="Text Box 9"/>
          <p:cNvSpPr txBox="1">
            <a:spLocks noChangeArrowheads="1"/>
          </p:cNvSpPr>
          <p:nvPr/>
        </p:nvSpPr>
        <p:spPr bwMode="auto">
          <a:xfrm>
            <a:off x="1116013" y="3529013"/>
            <a:ext cx="1101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</a:rPr>
              <a:t>Ratio</a:t>
            </a:r>
            <a:r>
              <a:rPr lang="en-GB" sz="2400">
                <a:solidFill>
                  <a:srgbClr val="FFFF00"/>
                </a:solidFill>
              </a:rPr>
              <a:t> :</a:t>
            </a:r>
          </a:p>
        </p:txBody>
      </p:sp>
      <p:graphicFrame>
        <p:nvGraphicFramePr>
          <p:cNvPr id="120842" name="Object 2"/>
          <p:cNvGraphicFramePr>
            <a:graphicFrameLocks noChangeAspect="1"/>
          </p:cNvGraphicFramePr>
          <p:nvPr/>
        </p:nvGraphicFramePr>
        <p:xfrm>
          <a:off x="2479675" y="3276600"/>
          <a:ext cx="3824288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name="Equation" r:id="rId3" imgW="2247900" imgH="609600" progId="Equation.DSMT4">
                  <p:embed/>
                </p:oleObj>
              </mc:Choice>
              <mc:Fallback>
                <p:oleObj name="Equation" r:id="rId3" imgW="2247900" imgH="609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75" y="3276600"/>
                        <a:ext cx="3824288" cy="103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43" name="Object 3"/>
          <p:cNvGraphicFramePr>
            <a:graphicFrameLocks noChangeAspect="1"/>
          </p:cNvGraphicFramePr>
          <p:nvPr/>
        </p:nvGraphicFramePr>
        <p:xfrm>
          <a:off x="2265363" y="4522788"/>
          <a:ext cx="51657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Equation" r:id="rId5" imgW="3035300" imgH="266700" progId="Equation.DSMT4">
                  <p:embed/>
                </p:oleObj>
              </mc:Choice>
              <mc:Fallback>
                <p:oleObj name="Equation" r:id="rId5" imgW="3035300" imgH="266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3" y="4522788"/>
                        <a:ext cx="516572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44" name="Object 4"/>
          <p:cNvGraphicFramePr>
            <a:graphicFrameLocks noChangeAspect="1"/>
          </p:cNvGraphicFramePr>
          <p:nvPr/>
        </p:nvGraphicFramePr>
        <p:xfrm>
          <a:off x="2286000" y="5303838"/>
          <a:ext cx="44069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name="Equation" r:id="rId7" imgW="2590800" imgH="254000" progId="Equation.DSMT4">
                  <p:embed/>
                </p:oleObj>
              </mc:Choice>
              <mc:Fallback>
                <p:oleObj name="Equation" r:id="rId7" imgW="2590800" imgH="254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303838"/>
                        <a:ext cx="4406900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0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0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0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7" grpId="0"/>
      <p:bldP spid="1208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30723" name="Text Box 2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 sz="2800">
              <a:latin typeface="Tahoma" pitchFamily="34" charset="0"/>
            </a:endParaRPr>
          </a:p>
        </p:txBody>
      </p:sp>
      <p:sp>
        <p:nvSpPr>
          <p:cNvPr id="30724" name="Text Box 47"/>
          <p:cNvSpPr txBox="1">
            <a:spLocks noChangeArrowheads="1"/>
          </p:cNvSpPr>
          <p:nvPr/>
        </p:nvSpPr>
        <p:spPr bwMode="auto">
          <a:xfrm>
            <a:off x="1036638" y="2014538"/>
            <a:ext cx="77231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By first multiplying by ten to get rid of the decimals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simplifying the following ratios:</a:t>
            </a:r>
            <a:endParaRPr lang="en-GB" sz="2400" u="sng">
              <a:solidFill>
                <a:srgbClr val="FFFF00"/>
              </a:solidFill>
            </a:endParaRPr>
          </a:p>
        </p:txBody>
      </p:sp>
      <p:sp>
        <p:nvSpPr>
          <p:cNvPr id="30725" name="Text Box 6"/>
          <p:cNvSpPr txBox="1">
            <a:spLocks noChangeArrowheads="1"/>
          </p:cNvSpPr>
          <p:nvPr/>
        </p:nvSpPr>
        <p:spPr bwMode="auto">
          <a:xfrm>
            <a:off x="3151188" y="1384300"/>
            <a:ext cx="305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Simplifying a ratio ?</a:t>
            </a:r>
          </a:p>
        </p:txBody>
      </p:sp>
      <p:sp>
        <p:nvSpPr>
          <p:cNvPr id="30726" name="TextBox 24"/>
          <p:cNvSpPr txBox="1">
            <a:spLocks noChangeArrowheads="1"/>
          </p:cNvSpPr>
          <p:nvPr/>
        </p:nvSpPr>
        <p:spPr bwMode="auto">
          <a:xfrm>
            <a:off x="1073150" y="3081338"/>
            <a:ext cx="228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(a)	2.2 : 3.3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778250" y="3081338"/>
            <a:ext cx="1209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22 : 33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473950" y="3081338"/>
            <a:ext cx="833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2 : 3</a:t>
            </a:r>
          </a:p>
        </p:txBody>
      </p:sp>
      <p:sp>
        <p:nvSpPr>
          <p:cNvPr id="30729" name="TextBox 27"/>
          <p:cNvSpPr txBox="1">
            <a:spLocks noChangeArrowheads="1"/>
          </p:cNvSpPr>
          <p:nvPr/>
        </p:nvSpPr>
        <p:spPr bwMode="auto">
          <a:xfrm>
            <a:off x="1106488" y="3803650"/>
            <a:ext cx="2236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(b)	1.6 : 9.6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811588" y="3803650"/>
            <a:ext cx="1158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16 : 96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507288" y="3803650"/>
            <a:ext cx="784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1 : 6</a:t>
            </a:r>
          </a:p>
        </p:txBody>
      </p:sp>
      <p:sp>
        <p:nvSpPr>
          <p:cNvPr id="30732" name="TextBox 30"/>
          <p:cNvSpPr txBox="1">
            <a:spLocks noChangeArrowheads="1"/>
          </p:cNvSpPr>
          <p:nvPr/>
        </p:nvSpPr>
        <p:spPr bwMode="auto">
          <a:xfrm>
            <a:off x="1100138" y="4565650"/>
            <a:ext cx="2346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(c)	0.5 : 100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805238" y="4565650"/>
            <a:ext cx="134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5 : 1000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500938" y="4565650"/>
            <a:ext cx="1158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1 : 200</a:t>
            </a:r>
          </a:p>
        </p:txBody>
      </p:sp>
      <p:sp>
        <p:nvSpPr>
          <p:cNvPr id="30735" name="TextBox 33"/>
          <p:cNvSpPr txBox="1">
            <a:spLocks noChangeArrowheads="1"/>
          </p:cNvSpPr>
          <p:nvPr/>
        </p:nvSpPr>
        <p:spPr bwMode="auto">
          <a:xfrm>
            <a:off x="1173163" y="5340350"/>
            <a:ext cx="2286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(d)	8.5 : 9.5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78263" y="5340350"/>
            <a:ext cx="1209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85 : 95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7573963" y="5340350"/>
            <a:ext cx="11096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17 : 19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9" grpId="0"/>
      <p:bldP spid="30" grpId="0"/>
      <p:bldP spid="32" grpId="0"/>
      <p:bldP spid="33" grpId="0"/>
      <p:bldP spid="35" grpId="0"/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31747" name="Text Box 2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 sz="2800">
              <a:latin typeface="Tahoma" pitchFamily="34" charset="0"/>
            </a:endParaRPr>
          </a:p>
        </p:txBody>
      </p:sp>
      <p:sp>
        <p:nvSpPr>
          <p:cNvPr id="31748" name="Text Box 47"/>
          <p:cNvSpPr txBox="1">
            <a:spLocks noChangeArrowheads="1"/>
          </p:cNvSpPr>
          <p:nvPr/>
        </p:nvSpPr>
        <p:spPr bwMode="auto">
          <a:xfrm>
            <a:off x="1036638" y="2014538"/>
            <a:ext cx="6985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By eliminating the fractions simplify the ratios.</a:t>
            </a:r>
            <a:endParaRPr lang="en-GB" sz="2400" u="sng">
              <a:solidFill>
                <a:srgbClr val="FFFF00"/>
              </a:solidFill>
            </a:endParaRPr>
          </a:p>
        </p:txBody>
      </p:sp>
      <p:sp>
        <p:nvSpPr>
          <p:cNvPr id="31749" name="Text Box 6"/>
          <p:cNvSpPr txBox="1">
            <a:spLocks noChangeArrowheads="1"/>
          </p:cNvSpPr>
          <p:nvPr/>
        </p:nvSpPr>
        <p:spPr bwMode="auto">
          <a:xfrm>
            <a:off x="3151188" y="1384300"/>
            <a:ext cx="305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Simplifying a ratio ?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507288" y="2859088"/>
            <a:ext cx="833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2 : 3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965450" y="4035425"/>
            <a:ext cx="3813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Multiply each side by 35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507288" y="4035425"/>
            <a:ext cx="971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5 : 21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965450" y="2859088"/>
            <a:ext cx="3487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Multiply each side by 4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7507288" y="5260975"/>
            <a:ext cx="971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8 : 21</a:t>
            </a:r>
          </a:p>
        </p:txBody>
      </p:sp>
      <p:graphicFrame>
        <p:nvGraphicFramePr>
          <p:cNvPr id="31755" name="Object 2"/>
          <p:cNvGraphicFramePr>
            <a:graphicFrameLocks noChangeAspect="1"/>
          </p:cNvGraphicFramePr>
          <p:nvPr/>
        </p:nvGraphicFramePr>
        <p:xfrm>
          <a:off x="1101725" y="2692400"/>
          <a:ext cx="1614488" cy="320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Equation" r:id="rId3" imgW="838200" imgH="1663700" progId="Equation.3">
                  <p:embed/>
                </p:oleObj>
              </mc:Choice>
              <mc:Fallback>
                <p:oleObj name="Equation" r:id="rId3" imgW="838200" imgH="1663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2692400"/>
                        <a:ext cx="1614488" cy="32067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965450" y="5260975"/>
            <a:ext cx="3624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Multiply each side by 12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/>
      <p:bldP spid="30" grpId="0"/>
      <p:bldP spid="33" grpId="0"/>
      <p:bldP spid="36" grpId="0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Starter Questions</a:t>
            </a:r>
          </a:p>
        </p:txBody>
      </p:sp>
      <p:graphicFrame>
        <p:nvGraphicFramePr>
          <p:cNvPr id="14339" name="Object 10"/>
          <p:cNvGraphicFramePr>
            <a:graphicFrameLocks noChangeAspect="1"/>
          </p:cNvGraphicFramePr>
          <p:nvPr/>
        </p:nvGraphicFramePr>
        <p:xfrm>
          <a:off x="985838" y="2162175"/>
          <a:ext cx="7724775" cy="356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3" imgW="3937000" imgH="1816100" progId="Equation.DSMT4">
                  <p:embed/>
                </p:oleObj>
              </mc:Choice>
              <mc:Fallback>
                <p:oleObj name="Equation" r:id="rId3" imgW="3937000" imgH="18161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2162175"/>
                        <a:ext cx="7724775" cy="35623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ight Triangle 10"/>
          <p:cNvSpPr/>
          <p:nvPr/>
        </p:nvSpPr>
        <p:spPr>
          <a:xfrm>
            <a:off x="6135688" y="4233863"/>
            <a:ext cx="1816100" cy="1100137"/>
          </a:xfrm>
          <a:prstGeom prst="rtTriangl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4341" name="TextBox 11"/>
          <p:cNvSpPr txBox="1">
            <a:spLocks noChangeArrowheads="1"/>
          </p:cNvSpPr>
          <p:nvPr/>
        </p:nvSpPr>
        <p:spPr bwMode="auto">
          <a:xfrm>
            <a:off x="6824663" y="4154488"/>
            <a:ext cx="908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00000"/>
                </a:solidFill>
              </a:rPr>
              <a:t>10cm</a:t>
            </a:r>
          </a:p>
        </p:txBody>
      </p:sp>
      <p:sp>
        <p:nvSpPr>
          <p:cNvPr id="14342" name="TextBox 12"/>
          <p:cNvSpPr txBox="1">
            <a:spLocks noChangeArrowheads="1"/>
          </p:cNvSpPr>
          <p:nvPr/>
        </p:nvSpPr>
        <p:spPr bwMode="auto">
          <a:xfrm>
            <a:off x="6461125" y="5353050"/>
            <a:ext cx="768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00000"/>
                </a:solidFill>
              </a:rPr>
              <a:t>8cm</a:t>
            </a:r>
          </a:p>
        </p:txBody>
      </p:sp>
      <p:sp>
        <p:nvSpPr>
          <p:cNvPr id="14343" name="TextBox 13"/>
          <p:cNvSpPr txBox="1">
            <a:spLocks noChangeArrowheads="1"/>
          </p:cNvSpPr>
          <p:nvPr/>
        </p:nvSpPr>
        <p:spPr bwMode="auto">
          <a:xfrm>
            <a:off x="5327650" y="4565650"/>
            <a:ext cx="795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GB" sz="2400">
                <a:solidFill>
                  <a:srgbClr val="000000"/>
                </a:solidFill>
              </a:rPr>
              <a:t>cm</a:t>
            </a:r>
          </a:p>
        </p:txBody>
      </p:sp>
      <p:sp>
        <p:nvSpPr>
          <p:cNvPr id="14344" name="Text Box 6"/>
          <p:cNvSpPr txBox="1">
            <a:spLocks noChangeArrowheads="1"/>
          </p:cNvSpPr>
          <p:nvPr/>
        </p:nvSpPr>
        <p:spPr bwMode="auto">
          <a:xfrm>
            <a:off x="3748088" y="1370013"/>
            <a:ext cx="1662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 b="1">
                <a:solidFill>
                  <a:srgbClr val="F9F911"/>
                </a:solidFill>
              </a:rPr>
              <a:t>Calculator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7FA39-B972-4290-9E9F-D35CB3A2BEFE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30375" y="374650"/>
            <a:ext cx="6843713" cy="949325"/>
          </a:xfrm>
        </p:spPr>
        <p:txBody>
          <a:bodyPr/>
          <a:lstStyle/>
          <a:p>
            <a:pPr>
              <a:defRPr/>
            </a:pPr>
            <a:r>
              <a:rPr lang="en-GB" dirty="0"/>
              <a:t> Starter Questions</a:t>
            </a:r>
          </a:p>
        </p:txBody>
      </p:sp>
      <p:graphicFrame>
        <p:nvGraphicFramePr>
          <p:cNvPr id="32771" name="Object 2"/>
          <p:cNvGraphicFramePr>
            <a:graphicFrameLocks noChangeAspect="1"/>
          </p:cNvGraphicFramePr>
          <p:nvPr/>
        </p:nvGraphicFramePr>
        <p:xfrm>
          <a:off x="1187450" y="2112963"/>
          <a:ext cx="5430838" cy="385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6" name="Equation" r:id="rId3" imgW="3759200" imgH="3162300" progId="Equation.DSMT4">
                  <p:embed/>
                </p:oleObj>
              </mc:Choice>
              <mc:Fallback>
                <p:oleObj name="Equation" r:id="rId3" imgW="3759200" imgH="31623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2112963"/>
                        <a:ext cx="5430838" cy="385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2" name="Text Box 9"/>
          <p:cNvSpPr txBox="1">
            <a:spLocks noChangeArrowheads="1"/>
          </p:cNvSpPr>
          <p:nvPr/>
        </p:nvSpPr>
        <p:spPr bwMode="auto">
          <a:xfrm>
            <a:off x="7319963" y="207010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9</a:t>
            </a:r>
          </a:p>
        </p:txBody>
      </p:sp>
      <p:sp>
        <p:nvSpPr>
          <p:cNvPr id="32773" name="Text Box 11"/>
          <p:cNvSpPr txBox="1">
            <a:spLocks noChangeArrowheads="1"/>
          </p:cNvSpPr>
          <p:nvPr/>
        </p:nvSpPr>
        <p:spPr bwMode="auto">
          <a:xfrm>
            <a:off x="8358188" y="2689225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8</a:t>
            </a:r>
          </a:p>
        </p:txBody>
      </p:sp>
      <p:sp>
        <p:nvSpPr>
          <p:cNvPr id="32774" name="Line 12"/>
          <p:cNvSpPr>
            <a:spLocks noChangeShapeType="1"/>
          </p:cNvSpPr>
          <p:nvPr/>
        </p:nvSpPr>
        <p:spPr bwMode="auto">
          <a:xfrm flipV="1">
            <a:off x="8247063" y="2490788"/>
            <a:ext cx="0" cy="9318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AutoShape 13"/>
          <p:cNvSpPr>
            <a:spLocks noChangeArrowheads="1"/>
          </p:cNvSpPr>
          <p:nvPr/>
        </p:nvSpPr>
        <p:spPr bwMode="auto">
          <a:xfrm>
            <a:off x="6853238" y="2516188"/>
            <a:ext cx="1271587" cy="862012"/>
          </a:xfrm>
          <a:prstGeom prst="parallelogram">
            <a:avLst>
              <a:gd name="adj" fmla="val 36878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3796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1" name="Rectangle 9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Explain how to work out Ratio &amp; Proportional division by using shares.</a:t>
            </a:r>
          </a:p>
        </p:txBody>
      </p:sp>
      <p:sp>
        <p:nvSpPr>
          <p:cNvPr id="64522" name="Rectangle 10"/>
          <p:cNvSpPr>
            <a:spLocks noChangeArrowheads="1"/>
          </p:cNvSpPr>
          <p:nvPr/>
        </p:nvSpPr>
        <p:spPr bwMode="auto">
          <a:xfrm>
            <a:off x="5537200" y="2892425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1.  Work out the number of shares for a ratio.</a:t>
            </a:r>
          </a:p>
        </p:txBody>
      </p:sp>
      <p:sp>
        <p:nvSpPr>
          <p:cNvPr id="64523" name="Rectangle 11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33800" name="Text Box 13"/>
          <p:cNvSpPr txBox="1">
            <a:spLocks noChangeArrowheads="1"/>
          </p:cNvSpPr>
          <p:nvPr/>
        </p:nvSpPr>
        <p:spPr bwMode="auto">
          <a:xfrm>
            <a:off x="2495550" y="1344613"/>
            <a:ext cx="4249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Ratio &amp; Proportional Division</a:t>
            </a:r>
          </a:p>
        </p:txBody>
      </p:sp>
      <p:sp>
        <p:nvSpPr>
          <p:cNvPr id="64526" name="Rectangle 14"/>
          <p:cNvSpPr>
            <a:spLocks noChangeArrowheads="1"/>
          </p:cNvSpPr>
          <p:nvPr/>
        </p:nvSpPr>
        <p:spPr bwMode="auto">
          <a:xfrm>
            <a:off x="5556250" y="3652838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2.  Solve problems using shares.</a:t>
            </a:r>
          </a:p>
        </p:txBody>
      </p:sp>
      <p:sp>
        <p:nvSpPr>
          <p:cNvPr id="64527" name="Rectangle 15"/>
          <p:cNvSpPr>
            <a:spLocks noChangeArrowheads="1"/>
          </p:cNvSpPr>
          <p:nvPr/>
        </p:nvSpPr>
        <p:spPr bwMode="auto">
          <a:xfrm>
            <a:off x="5546725" y="4360863"/>
            <a:ext cx="33607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3.  Show appropriate working.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1" grpId="0"/>
      <p:bldP spid="64522" grpId="0"/>
      <p:bldP spid="64526" grpId="0"/>
      <p:bldP spid="6452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34819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 sz="2800">
              <a:latin typeface="Tahoma" pitchFamily="34" charset="0"/>
            </a:endParaRPr>
          </a:p>
        </p:txBody>
      </p:sp>
      <p:sp>
        <p:nvSpPr>
          <p:cNvPr id="122888" name="Text Box 8"/>
          <p:cNvSpPr txBox="1">
            <a:spLocks noChangeArrowheads="1"/>
          </p:cNvSpPr>
          <p:nvPr/>
        </p:nvSpPr>
        <p:spPr bwMode="auto">
          <a:xfrm>
            <a:off x="900113" y="2233613"/>
            <a:ext cx="80803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</a:rPr>
              <a:t>Example</a:t>
            </a:r>
            <a:r>
              <a:rPr lang="en-GB" sz="2400">
                <a:solidFill>
                  <a:srgbClr val="FFFF00"/>
                </a:solidFill>
              </a:rPr>
              <a:t> : 	Bill and Ben share a raffle win of £400 in 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		the ratio 3:5. How much does each get ?</a:t>
            </a:r>
            <a:endParaRPr lang="en-GB" sz="2400" u="sng">
              <a:solidFill>
                <a:srgbClr val="FFFF00"/>
              </a:solidFill>
            </a:endParaRPr>
          </a:p>
        </p:txBody>
      </p:sp>
      <p:sp>
        <p:nvSpPr>
          <p:cNvPr id="34821" name="Text Box 20"/>
          <p:cNvSpPr txBox="1">
            <a:spLocks noChangeArrowheads="1"/>
          </p:cNvSpPr>
          <p:nvPr/>
        </p:nvSpPr>
        <p:spPr bwMode="auto">
          <a:xfrm>
            <a:off x="2846388" y="1384300"/>
            <a:ext cx="42497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Ratio &amp; Proportional Division</a:t>
            </a:r>
          </a:p>
        </p:txBody>
      </p:sp>
      <p:sp>
        <p:nvSpPr>
          <p:cNvPr id="122901" name="Text Box 21"/>
          <p:cNvSpPr txBox="1">
            <a:spLocks noChangeArrowheads="1"/>
          </p:cNvSpPr>
          <p:nvPr/>
        </p:nvSpPr>
        <p:spPr bwMode="auto">
          <a:xfrm>
            <a:off x="1017588" y="3289300"/>
            <a:ext cx="674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Step 1 :	Since the ratio is 3:5, there are :</a:t>
            </a:r>
          </a:p>
        </p:txBody>
      </p:sp>
      <p:sp>
        <p:nvSpPr>
          <p:cNvPr id="122902" name="Text Box 22"/>
          <p:cNvSpPr txBox="1">
            <a:spLocks noChangeArrowheads="1"/>
          </p:cNvSpPr>
          <p:nvPr/>
        </p:nvSpPr>
        <p:spPr bwMode="auto">
          <a:xfrm>
            <a:off x="3741738" y="3856038"/>
            <a:ext cx="2274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3+5 = 8 shares</a:t>
            </a:r>
          </a:p>
        </p:txBody>
      </p:sp>
      <p:sp>
        <p:nvSpPr>
          <p:cNvPr id="122903" name="Text Box 23"/>
          <p:cNvSpPr txBox="1">
            <a:spLocks noChangeArrowheads="1"/>
          </p:cNvSpPr>
          <p:nvPr/>
        </p:nvSpPr>
        <p:spPr bwMode="auto">
          <a:xfrm>
            <a:off x="1081088" y="4406900"/>
            <a:ext cx="5094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Step 2 :	Each share is worth : </a:t>
            </a:r>
          </a:p>
        </p:txBody>
      </p:sp>
      <p:graphicFrame>
        <p:nvGraphicFramePr>
          <p:cNvPr id="122905" name="Object 2"/>
          <p:cNvGraphicFramePr>
            <a:graphicFrameLocks noChangeAspect="1"/>
          </p:cNvGraphicFramePr>
          <p:nvPr/>
        </p:nvGraphicFramePr>
        <p:xfrm>
          <a:off x="6210300" y="4098925"/>
          <a:ext cx="9921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9" name="Equation" r:id="rId3" imgW="774364" imgH="660113" progId="Equation.DSMT4">
                  <p:embed/>
                </p:oleObj>
              </mc:Choice>
              <mc:Fallback>
                <p:oleObj name="Equation" r:id="rId3" imgW="774364" imgH="66011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4098925"/>
                        <a:ext cx="992188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6" name="Text Box 26"/>
          <p:cNvSpPr txBox="1">
            <a:spLocks noChangeArrowheads="1"/>
          </p:cNvSpPr>
          <p:nvPr/>
        </p:nvSpPr>
        <p:spPr bwMode="auto">
          <a:xfrm>
            <a:off x="1133475" y="5111750"/>
            <a:ext cx="5262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Step 3 :	Bill gets 3 x 50 = £150</a:t>
            </a:r>
          </a:p>
        </p:txBody>
      </p:sp>
      <p:sp>
        <p:nvSpPr>
          <p:cNvPr id="122907" name="Text Box 27"/>
          <p:cNvSpPr txBox="1">
            <a:spLocks noChangeArrowheads="1"/>
          </p:cNvSpPr>
          <p:nvPr/>
        </p:nvSpPr>
        <p:spPr bwMode="auto">
          <a:xfrm>
            <a:off x="3001963" y="5622925"/>
            <a:ext cx="3675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Ben gets 5 x 50 = £250</a:t>
            </a:r>
          </a:p>
        </p:txBody>
      </p:sp>
      <p:sp>
        <p:nvSpPr>
          <p:cNvPr id="122908" name="AutoShape 28"/>
          <p:cNvSpPr>
            <a:spLocks noChangeArrowheads="1"/>
          </p:cNvSpPr>
          <p:nvPr/>
        </p:nvSpPr>
        <p:spPr bwMode="auto">
          <a:xfrm>
            <a:off x="6424613" y="4975225"/>
            <a:ext cx="2719387" cy="1644650"/>
          </a:xfrm>
          <a:prstGeom prst="cloudCallout">
            <a:avLst>
              <a:gd name="adj1" fmla="val -61940"/>
              <a:gd name="adj2" fmla="val 2189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solidFill>
                  <a:srgbClr val="080808"/>
                </a:solidFill>
              </a:rPr>
              <a:t>Check !</a:t>
            </a:r>
          </a:p>
          <a:p>
            <a:pPr algn="ctr"/>
            <a:r>
              <a:rPr lang="en-GB" sz="2400">
                <a:solidFill>
                  <a:srgbClr val="080808"/>
                </a:solidFill>
              </a:rPr>
              <a:t>150 + 250 = 400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29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29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29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2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229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229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229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229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229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229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22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8" grpId="0"/>
      <p:bldP spid="122901" grpId="0"/>
      <p:bldP spid="122902" grpId="0"/>
      <p:bldP spid="122903" grpId="0"/>
      <p:bldP spid="122906" grpId="0"/>
      <p:bldP spid="122907" grpId="0"/>
      <p:bldP spid="12290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 sz="2400">
              <a:latin typeface="Tahoma" pitchFamily="34" charset="0"/>
            </a:endParaRPr>
          </a:p>
        </p:txBody>
      </p:sp>
      <p:sp>
        <p:nvSpPr>
          <p:cNvPr id="123911" name="Text Box 7"/>
          <p:cNvSpPr txBox="1">
            <a:spLocks noChangeArrowheads="1"/>
          </p:cNvSpPr>
          <p:nvPr/>
        </p:nvSpPr>
        <p:spPr bwMode="auto">
          <a:xfrm>
            <a:off x="900113" y="2233613"/>
            <a:ext cx="8001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</a:rPr>
              <a:t>Example</a:t>
            </a:r>
            <a:r>
              <a:rPr lang="en-GB" sz="2400">
                <a:solidFill>
                  <a:srgbClr val="FFFF00"/>
                </a:solidFill>
              </a:rPr>
              <a:t> : 	Ryan and Ross share 24 cakes in the ratio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		3:1. How many cakes does each get ?</a:t>
            </a:r>
            <a:endParaRPr lang="en-GB" sz="2400" u="sng">
              <a:solidFill>
                <a:srgbClr val="FFFF00"/>
              </a:solidFill>
            </a:endParaRPr>
          </a:p>
        </p:txBody>
      </p:sp>
      <p:sp>
        <p:nvSpPr>
          <p:cNvPr id="35845" name="Text Box 8"/>
          <p:cNvSpPr txBox="1">
            <a:spLocks noChangeArrowheads="1"/>
          </p:cNvSpPr>
          <p:nvPr/>
        </p:nvSpPr>
        <p:spPr bwMode="auto">
          <a:xfrm>
            <a:off x="2846388" y="1384300"/>
            <a:ext cx="42497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Ratio &amp; Proportional Division</a:t>
            </a:r>
          </a:p>
        </p:txBody>
      </p:sp>
      <p:sp>
        <p:nvSpPr>
          <p:cNvPr id="123913" name="Text Box 9"/>
          <p:cNvSpPr txBox="1">
            <a:spLocks noChangeArrowheads="1"/>
          </p:cNvSpPr>
          <p:nvPr/>
        </p:nvSpPr>
        <p:spPr bwMode="auto">
          <a:xfrm>
            <a:off x="1017588" y="3289300"/>
            <a:ext cx="6691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Step 1 :	Since the ratio is 3:1, there are :</a:t>
            </a:r>
          </a:p>
        </p:txBody>
      </p:sp>
      <p:sp>
        <p:nvSpPr>
          <p:cNvPr id="123914" name="Text Box 10"/>
          <p:cNvSpPr txBox="1">
            <a:spLocks noChangeArrowheads="1"/>
          </p:cNvSpPr>
          <p:nvPr/>
        </p:nvSpPr>
        <p:spPr bwMode="auto">
          <a:xfrm>
            <a:off x="4481513" y="3856038"/>
            <a:ext cx="2205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3+1 = 4 shares</a:t>
            </a:r>
          </a:p>
        </p:txBody>
      </p:sp>
      <p:sp>
        <p:nvSpPr>
          <p:cNvPr id="123915" name="Text Box 11"/>
          <p:cNvSpPr txBox="1">
            <a:spLocks noChangeArrowheads="1"/>
          </p:cNvSpPr>
          <p:nvPr/>
        </p:nvSpPr>
        <p:spPr bwMode="auto">
          <a:xfrm>
            <a:off x="1081088" y="4406900"/>
            <a:ext cx="5094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Step 2 :	Each share is worth : </a:t>
            </a:r>
          </a:p>
        </p:txBody>
      </p:sp>
      <p:graphicFrame>
        <p:nvGraphicFramePr>
          <p:cNvPr id="123916" name="Object 2"/>
          <p:cNvGraphicFramePr>
            <a:graphicFrameLocks noChangeAspect="1"/>
          </p:cNvGraphicFramePr>
          <p:nvPr/>
        </p:nvGraphicFramePr>
        <p:xfrm>
          <a:off x="6307138" y="4098925"/>
          <a:ext cx="796925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3" name="Equation" r:id="rId3" imgW="622030" imgH="660113" progId="Equation.DSMT4">
                  <p:embed/>
                </p:oleObj>
              </mc:Choice>
              <mc:Fallback>
                <p:oleObj name="Equation" r:id="rId3" imgW="622030" imgH="66011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7138" y="4098925"/>
                        <a:ext cx="796925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917" name="Text Box 13"/>
          <p:cNvSpPr txBox="1">
            <a:spLocks noChangeArrowheads="1"/>
          </p:cNvSpPr>
          <p:nvPr/>
        </p:nvSpPr>
        <p:spPr bwMode="auto">
          <a:xfrm>
            <a:off x="1133475" y="5111750"/>
            <a:ext cx="487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Step 3 :	Ryan gets 3 x 6 = 18</a:t>
            </a:r>
          </a:p>
        </p:txBody>
      </p:sp>
      <p:sp>
        <p:nvSpPr>
          <p:cNvPr id="123918" name="Text Box 14"/>
          <p:cNvSpPr txBox="1">
            <a:spLocks noChangeArrowheads="1"/>
          </p:cNvSpPr>
          <p:nvPr/>
        </p:nvSpPr>
        <p:spPr bwMode="auto">
          <a:xfrm>
            <a:off x="3001963" y="5622925"/>
            <a:ext cx="2836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Ross gets 1 x 6 = 6</a:t>
            </a:r>
          </a:p>
        </p:txBody>
      </p:sp>
      <p:sp>
        <p:nvSpPr>
          <p:cNvPr id="123919" name="AutoShape 15"/>
          <p:cNvSpPr>
            <a:spLocks noChangeArrowheads="1"/>
          </p:cNvSpPr>
          <p:nvPr/>
        </p:nvSpPr>
        <p:spPr bwMode="auto">
          <a:xfrm>
            <a:off x="6737350" y="4975225"/>
            <a:ext cx="2406650" cy="1644650"/>
          </a:xfrm>
          <a:prstGeom prst="cloudCallout">
            <a:avLst>
              <a:gd name="adj1" fmla="val -97523"/>
              <a:gd name="adj2" fmla="val -1322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solidFill>
                  <a:srgbClr val="080808"/>
                </a:solidFill>
              </a:rPr>
              <a:t>Check !</a:t>
            </a:r>
          </a:p>
          <a:p>
            <a:pPr algn="ctr"/>
            <a:r>
              <a:rPr lang="en-GB" sz="2400">
                <a:solidFill>
                  <a:srgbClr val="080808"/>
                </a:solidFill>
              </a:rPr>
              <a:t>18 + 6 </a:t>
            </a:r>
          </a:p>
          <a:p>
            <a:pPr algn="ctr"/>
            <a:r>
              <a:rPr lang="en-GB" sz="2400">
                <a:solidFill>
                  <a:srgbClr val="080808"/>
                </a:solidFill>
              </a:rPr>
              <a:t>= 24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3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23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1" grpId="0"/>
      <p:bldP spid="123913" grpId="0"/>
      <p:bldP spid="123914" grpId="0"/>
      <p:bldP spid="123915" grpId="0"/>
      <p:bldP spid="123917" grpId="0"/>
      <p:bldP spid="123918" grpId="0"/>
      <p:bldP spid="1239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be able to use the calculator to calculate values using scientific notation.</a:t>
            </a:r>
          </a:p>
        </p:txBody>
      </p:sp>
      <p:sp>
        <p:nvSpPr>
          <p:cNvPr id="15365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85" name="Rectangle 9"/>
          <p:cNvSpPr>
            <a:spLocks noChangeArrowheads="1"/>
          </p:cNvSpPr>
          <p:nvPr/>
        </p:nvSpPr>
        <p:spPr bwMode="auto">
          <a:xfrm>
            <a:off x="901700" y="3044825"/>
            <a:ext cx="3962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show how to do calculation using scientific notation on the calculator.</a:t>
            </a:r>
          </a:p>
        </p:txBody>
      </p:sp>
      <p:sp>
        <p:nvSpPr>
          <p:cNvPr id="15367" name="Rectangle 10"/>
          <p:cNvSpPr>
            <a:spLocks noChangeArrowheads="1"/>
          </p:cNvSpPr>
          <p:nvPr/>
        </p:nvSpPr>
        <p:spPr bwMode="auto">
          <a:xfrm>
            <a:off x="1958975" y="477838"/>
            <a:ext cx="5395913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defTabSz="762000">
              <a:spcBef>
                <a:spcPct val="20000"/>
              </a:spcBef>
            </a:pPr>
            <a:r>
              <a:rPr lang="en-GB" sz="4000" b="1">
                <a:solidFill>
                  <a:srgbClr val="F9F911"/>
                </a:solidFill>
                <a:ea typeface="PMingLiU" pitchFamily="18" charset="-120"/>
              </a:rPr>
              <a:t>Scientific Notation</a:t>
            </a:r>
            <a:endParaRPr lang="en-GB" sz="2400" i="1">
              <a:solidFill>
                <a:srgbClr val="F9F911"/>
              </a:solidFill>
              <a:latin typeface="Times New Roman" pitchFamily="18" charset="0"/>
              <a:ea typeface="PMingLiU" pitchFamily="18" charset="-120"/>
            </a:endParaRPr>
          </a:p>
        </p:txBody>
      </p:sp>
      <p:sp>
        <p:nvSpPr>
          <p:cNvPr id="15368" name="Text Box 6"/>
          <p:cNvSpPr txBox="1">
            <a:spLocks noChangeArrowheads="1"/>
          </p:cNvSpPr>
          <p:nvPr/>
        </p:nvSpPr>
        <p:spPr bwMode="auto">
          <a:xfrm>
            <a:off x="3748088" y="1370013"/>
            <a:ext cx="1662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 b="1">
                <a:solidFill>
                  <a:srgbClr val="F9F911"/>
                </a:solidFill>
              </a:rPr>
              <a:t>Calculator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FDF713-BCDA-4B72-B940-521720E58F1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3" grpId="0"/>
      <p:bldP spid="1013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31"/>
          <p:cNvSpPr>
            <a:spLocks noChangeArrowheads="1"/>
          </p:cNvSpPr>
          <p:nvPr/>
        </p:nvSpPr>
        <p:spPr bwMode="auto">
          <a:xfrm>
            <a:off x="987425" y="788988"/>
            <a:ext cx="651033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defTabSz="762000">
              <a:spcBef>
                <a:spcPct val="20000"/>
              </a:spcBef>
            </a:pPr>
            <a:r>
              <a:rPr lang="en-GB" sz="3200" b="1">
                <a:solidFill>
                  <a:srgbClr val="FFFF00"/>
                </a:solidFill>
                <a:ea typeface="PMingLiU" pitchFamily="18" charset="-120"/>
              </a:rPr>
              <a:t>Using the calculator</a:t>
            </a:r>
            <a:endParaRPr lang="en-GB" sz="3200" i="1">
              <a:solidFill>
                <a:srgbClr val="FFFF00"/>
              </a:solidFill>
              <a:latin typeface="Times New Roman" pitchFamily="18" charset="0"/>
              <a:ea typeface="PMingLiU" pitchFamily="18" charset="-120"/>
            </a:endParaRPr>
          </a:p>
        </p:txBody>
      </p:sp>
      <p:sp>
        <p:nvSpPr>
          <p:cNvPr id="16387" name="TextBox 25"/>
          <p:cNvSpPr txBox="1">
            <a:spLocks noChangeArrowheads="1"/>
          </p:cNvSpPr>
          <p:nvPr/>
        </p:nvSpPr>
        <p:spPr bwMode="auto">
          <a:xfrm>
            <a:off x="1033463" y="1960563"/>
            <a:ext cx="7585075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We can use scientific notation on the calculator.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Depending on your calculator you will use one of the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following buttons.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014538" y="3398838"/>
            <a:ext cx="712787" cy="769937"/>
          </a:xfrm>
          <a:prstGeom prst="rect">
            <a:avLst/>
          </a:prstGeom>
          <a:solidFill>
            <a:srgbClr val="00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x</a:t>
            </a:r>
            <a:r>
              <a:rPr lang="en-GB" baseline="30000"/>
              <a:t>y</a:t>
            </a:r>
            <a:endParaRPr lang="en-GB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957513" y="3398838"/>
            <a:ext cx="1004887" cy="769937"/>
          </a:xfrm>
          <a:prstGeom prst="rect">
            <a:avLst/>
          </a:prstGeom>
          <a:solidFill>
            <a:srgbClr val="00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10</a:t>
            </a:r>
            <a:r>
              <a:rPr lang="en-GB" baseline="30000"/>
              <a:t>x</a:t>
            </a:r>
            <a:endParaRPr lang="en-GB"/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110163" y="3398838"/>
            <a:ext cx="1239837" cy="769937"/>
          </a:xfrm>
          <a:prstGeom prst="rect">
            <a:avLst/>
          </a:prstGeom>
          <a:solidFill>
            <a:srgbClr val="00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EXP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580188" y="3398838"/>
            <a:ext cx="889000" cy="769937"/>
          </a:xfrm>
          <a:prstGeom prst="rect">
            <a:avLst/>
          </a:prstGeom>
          <a:solidFill>
            <a:srgbClr val="00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EE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192588" y="3398838"/>
            <a:ext cx="688975" cy="769937"/>
          </a:xfrm>
          <a:prstGeom prst="rect">
            <a:avLst/>
          </a:prstGeom>
          <a:solidFill>
            <a:srgbClr val="00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ym typeface="Wingdings 3" pitchFamily="18" charset="2"/>
              </a:rPr>
              <a:t></a:t>
            </a:r>
            <a:endParaRPr lang="en-GB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563688" y="4254500"/>
            <a:ext cx="66182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(you may have to use the shift button)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112838" y="4849813"/>
            <a:ext cx="6515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C000"/>
                </a:solidFill>
              </a:rPr>
              <a:t>Enter the 5.4x10</a:t>
            </a:r>
            <a:r>
              <a:rPr lang="en-GB" sz="2800" baseline="30000">
                <a:solidFill>
                  <a:srgbClr val="FFC000"/>
                </a:solidFill>
              </a:rPr>
              <a:t>3 </a:t>
            </a:r>
            <a:r>
              <a:rPr lang="en-GB" sz="2800">
                <a:solidFill>
                  <a:srgbClr val="FFC000"/>
                </a:solidFill>
              </a:rPr>
              <a:t>into your calculator</a:t>
            </a:r>
          </a:p>
        </p:txBody>
      </p:sp>
      <p:sp>
        <p:nvSpPr>
          <p:cNvPr id="34" name="Text Box 18"/>
          <p:cNvSpPr txBox="1">
            <a:spLocks noChangeArrowheads="1"/>
          </p:cNvSpPr>
          <p:nvPr/>
        </p:nvSpPr>
        <p:spPr bwMode="auto">
          <a:xfrm>
            <a:off x="3400425" y="5319713"/>
            <a:ext cx="1819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u="sng">
                <a:solidFill>
                  <a:srgbClr val="FFFF00"/>
                </a:solidFill>
              </a:rPr>
              <a:t>Calculator Keys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498725" y="5735638"/>
            <a:ext cx="495300" cy="457200"/>
            <a:chOff x="612" y="3552"/>
            <a:chExt cx="312" cy="288"/>
          </a:xfrm>
        </p:grpSpPr>
        <p:sp>
          <p:nvSpPr>
            <p:cNvPr id="16416" name="Rectangle 20"/>
            <p:cNvSpPr>
              <a:spLocks noChangeArrowheads="1"/>
            </p:cNvSpPr>
            <p:nvPr/>
          </p:nvSpPr>
          <p:spPr bwMode="auto">
            <a:xfrm>
              <a:off x="61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7" name="Text Box 21"/>
            <p:cNvSpPr txBox="1">
              <a:spLocks noChangeArrowheads="1"/>
            </p:cNvSpPr>
            <p:nvPr/>
          </p:nvSpPr>
          <p:spPr bwMode="auto">
            <a:xfrm>
              <a:off x="678" y="3578"/>
              <a:ext cx="205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5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3713163" y="5735638"/>
            <a:ext cx="495300" cy="457200"/>
            <a:chOff x="1699" y="3552"/>
            <a:chExt cx="312" cy="288"/>
          </a:xfrm>
        </p:grpSpPr>
        <p:sp>
          <p:nvSpPr>
            <p:cNvPr id="16414" name="Rectangle 26"/>
            <p:cNvSpPr>
              <a:spLocks noChangeArrowheads="1"/>
            </p:cNvSpPr>
            <p:nvPr/>
          </p:nvSpPr>
          <p:spPr bwMode="auto">
            <a:xfrm>
              <a:off x="1699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5" name="Text Box 27"/>
            <p:cNvSpPr txBox="1">
              <a:spLocks noChangeArrowheads="1"/>
            </p:cNvSpPr>
            <p:nvPr/>
          </p:nvSpPr>
          <p:spPr bwMode="auto">
            <a:xfrm>
              <a:off x="1762" y="3571"/>
              <a:ext cx="205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4</a:t>
              </a: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4332493" y="5736075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45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6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201" cy="23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>
                  <a:solidFill>
                    <a:srgbClr val="000000"/>
                  </a:solidFill>
                  <a:cs typeface="+mn-cs"/>
                </a:rPr>
                <a:t>x</a:t>
              </a:r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6100763" y="5729288"/>
            <a:ext cx="504825" cy="463550"/>
            <a:chOff x="3203" y="3548"/>
            <a:chExt cx="318" cy="292"/>
          </a:xfrm>
        </p:grpSpPr>
        <p:sp>
          <p:nvSpPr>
            <p:cNvPr id="16412" name="Rectangle 32"/>
            <p:cNvSpPr>
              <a:spLocks noChangeArrowheads="1"/>
            </p:cNvSpPr>
            <p:nvPr/>
          </p:nvSpPr>
          <p:spPr bwMode="auto">
            <a:xfrm>
              <a:off x="3203" y="3552"/>
              <a:ext cx="31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3" name="Text Box 33"/>
            <p:cNvSpPr txBox="1">
              <a:spLocks noChangeArrowheads="1"/>
            </p:cNvSpPr>
            <p:nvPr/>
          </p:nvSpPr>
          <p:spPr bwMode="auto">
            <a:xfrm>
              <a:off x="3223" y="3548"/>
              <a:ext cx="29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000000"/>
                  </a:solidFill>
                </a:rPr>
                <a:t>x</a:t>
              </a:r>
              <a:r>
                <a:rPr lang="en-GB" sz="2400" baseline="30000">
                  <a:solidFill>
                    <a:srgbClr val="000000"/>
                  </a:solidFill>
                </a:rPr>
                <a:t>y</a:t>
              </a:r>
              <a:endParaRPr lang="en-GB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5494338" y="5735638"/>
            <a:ext cx="495300" cy="457200"/>
            <a:chOff x="2462" y="3552"/>
            <a:chExt cx="312" cy="288"/>
          </a:xfrm>
        </p:grpSpPr>
        <p:sp>
          <p:nvSpPr>
            <p:cNvPr id="16410" name="Rectangle 47"/>
            <p:cNvSpPr>
              <a:spLocks noChangeArrowheads="1"/>
            </p:cNvSpPr>
            <p:nvPr/>
          </p:nvSpPr>
          <p:spPr bwMode="auto">
            <a:xfrm>
              <a:off x="246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1" name="Text Box 48"/>
            <p:cNvSpPr txBox="1">
              <a:spLocks noChangeArrowheads="1"/>
            </p:cNvSpPr>
            <p:nvPr/>
          </p:nvSpPr>
          <p:spPr bwMode="auto">
            <a:xfrm>
              <a:off x="2529" y="3575"/>
              <a:ext cx="204" cy="231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0</a:t>
              </a:r>
            </a:p>
          </p:txBody>
        </p: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6715125" y="5735638"/>
            <a:ext cx="495300" cy="457200"/>
            <a:chOff x="3590" y="3552"/>
            <a:chExt cx="312" cy="288"/>
          </a:xfrm>
        </p:grpSpPr>
        <p:sp>
          <p:nvSpPr>
            <p:cNvPr id="63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6409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3</a:t>
              </a:r>
            </a:p>
          </p:txBody>
        </p:sp>
      </p:grpSp>
      <p:grpSp>
        <p:nvGrpSpPr>
          <p:cNvPr id="8" name="Group 74"/>
          <p:cNvGrpSpPr>
            <a:grpSpLocks/>
          </p:cNvGrpSpPr>
          <p:nvPr/>
        </p:nvGrpSpPr>
        <p:grpSpPr bwMode="auto">
          <a:xfrm>
            <a:off x="3106738" y="5735638"/>
            <a:ext cx="495300" cy="457200"/>
            <a:chOff x="3107342" y="5736075"/>
            <a:chExt cx="495300" cy="457200"/>
          </a:xfrm>
        </p:grpSpPr>
        <p:sp>
          <p:nvSpPr>
            <p:cNvPr id="16406" name="Rectangle 23"/>
            <p:cNvSpPr>
              <a:spLocks noChangeArrowheads="1"/>
            </p:cNvSpPr>
            <p:nvPr/>
          </p:nvSpPr>
          <p:spPr bwMode="auto">
            <a:xfrm>
              <a:off x="3107342" y="5736075"/>
              <a:ext cx="495300" cy="457200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3313717" y="5937687"/>
              <a:ext cx="79375" cy="65088"/>
            </a:xfrm>
            <a:prstGeom prst="ellipse">
              <a:avLst/>
            </a:prstGeom>
            <a:solidFill>
              <a:srgbClr val="000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9" name="Group 28"/>
          <p:cNvGrpSpPr>
            <a:grpSpLocks/>
          </p:cNvGrpSpPr>
          <p:nvPr/>
        </p:nvGrpSpPr>
        <p:grpSpPr bwMode="auto">
          <a:xfrm>
            <a:off x="4908957" y="5742703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70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71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182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cs typeface="+mn-cs"/>
                </a:rPr>
                <a:t>1</a:t>
              </a:r>
            </a:p>
          </p:txBody>
        </p:sp>
      </p:grpSp>
      <p:sp>
        <p:nvSpPr>
          <p:cNvPr id="73" name="Footer Placeholder 7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@www.mathsrevision.com</a:t>
            </a:r>
          </a:p>
        </p:txBody>
      </p:sp>
      <p:sp>
        <p:nvSpPr>
          <p:cNvPr id="74" name="Slide Number Placeholder 7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6B6B15-6B3E-46BD-BB3E-B0C19CC9ACF0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/>
          <p:cNvSpPr>
            <a:spLocks noChangeArrowheads="1"/>
          </p:cNvSpPr>
          <p:nvPr/>
        </p:nvSpPr>
        <p:spPr bwMode="auto">
          <a:xfrm>
            <a:off x="987425" y="788988"/>
            <a:ext cx="651033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defTabSz="762000">
              <a:spcBef>
                <a:spcPct val="20000"/>
              </a:spcBef>
            </a:pPr>
            <a:r>
              <a:rPr lang="en-GB" sz="3200" b="1">
                <a:solidFill>
                  <a:srgbClr val="FFFF00"/>
                </a:solidFill>
                <a:ea typeface="PMingLiU" pitchFamily="18" charset="-120"/>
              </a:rPr>
              <a:t>Using the calculator</a:t>
            </a:r>
            <a:endParaRPr lang="en-GB" sz="3200" i="1">
              <a:solidFill>
                <a:srgbClr val="FFFF00"/>
              </a:solidFill>
              <a:latin typeface="Times New Roman" pitchFamily="18" charset="0"/>
              <a:ea typeface="PMingLiU" pitchFamily="18" charset="-120"/>
            </a:endParaRPr>
          </a:p>
        </p:txBody>
      </p:sp>
      <p:sp>
        <p:nvSpPr>
          <p:cNvPr id="17411" name="TextBox 26"/>
          <p:cNvSpPr txBox="1">
            <a:spLocks noChangeArrowheads="1"/>
          </p:cNvSpPr>
          <p:nvPr/>
        </p:nvSpPr>
        <p:spPr bwMode="auto">
          <a:xfrm>
            <a:off x="2173288" y="1928813"/>
            <a:ext cx="714375" cy="768350"/>
          </a:xfrm>
          <a:prstGeom prst="rect">
            <a:avLst/>
          </a:prstGeom>
          <a:solidFill>
            <a:srgbClr val="00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x</a:t>
            </a:r>
            <a:r>
              <a:rPr lang="en-GB" baseline="30000"/>
              <a:t>y</a:t>
            </a:r>
            <a:endParaRPr lang="en-GB"/>
          </a:p>
        </p:txBody>
      </p:sp>
      <p:sp>
        <p:nvSpPr>
          <p:cNvPr id="17412" name="TextBox 27"/>
          <p:cNvSpPr txBox="1">
            <a:spLocks noChangeArrowheads="1"/>
          </p:cNvSpPr>
          <p:nvPr/>
        </p:nvSpPr>
        <p:spPr bwMode="auto">
          <a:xfrm>
            <a:off x="3116263" y="1928813"/>
            <a:ext cx="1006475" cy="768350"/>
          </a:xfrm>
          <a:prstGeom prst="rect">
            <a:avLst/>
          </a:prstGeom>
          <a:solidFill>
            <a:srgbClr val="00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10</a:t>
            </a:r>
            <a:r>
              <a:rPr lang="en-GB" baseline="30000"/>
              <a:t>x</a:t>
            </a:r>
            <a:endParaRPr lang="en-GB"/>
          </a:p>
        </p:txBody>
      </p:sp>
      <p:sp>
        <p:nvSpPr>
          <p:cNvPr id="17413" name="TextBox 28"/>
          <p:cNvSpPr txBox="1">
            <a:spLocks noChangeArrowheads="1"/>
          </p:cNvSpPr>
          <p:nvPr/>
        </p:nvSpPr>
        <p:spPr bwMode="auto">
          <a:xfrm>
            <a:off x="5268913" y="1928813"/>
            <a:ext cx="1239837" cy="768350"/>
          </a:xfrm>
          <a:prstGeom prst="rect">
            <a:avLst/>
          </a:prstGeom>
          <a:solidFill>
            <a:srgbClr val="00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EXP</a:t>
            </a:r>
          </a:p>
        </p:txBody>
      </p:sp>
      <p:sp>
        <p:nvSpPr>
          <p:cNvPr id="17414" name="TextBox 29"/>
          <p:cNvSpPr txBox="1">
            <a:spLocks noChangeArrowheads="1"/>
          </p:cNvSpPr>
          <p:nvPr/>
        </p:nvSpPr>
        <p:spPr bwMode="auto">
          <a:xfrm>
            <a:off x="6738938" y="1928813"/>
            <a:ext cx="889000" cy="768350"/>
          </a:xfrm>
          <a:prstGeom prst="rect">
            <a:avLst/>
          </a:prstGeom>
          <a:solidFill>
            <a:srgbClr val="00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EE</a:t>
            </a:r>
          </a:p>
        </p:txBody>
      </p:sp>
      <p:sp>
        <p:nvSpPr>
          <p:cNvPr id="17415" name="TextBox 30"/>
          <p:cNvSpPr txBox="1">
            <a:spLocks noChangeArrowheads="1"/>
          </p:cNvSpPr>
          <p:nvPr/>
        </p:nvSpPr>
        <p:spPr bwMode="auto">
          <a:xfrm>
            <a:off x="4351338" y="1928813"/>
            <a:ext cx="688975" cy="768350"/>
          </a:xfrm>
          <a:prstGeom prst="rect">
            <a:avLst/>
          </a:prstGeom>
          <a:solidFill>
            <a:srgbClr val="00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ym typeface="Wingdings 3" pitchFamily="18" charset="2"/>
              </a:rPr>
              <a:t></a:t>
            </a:r>
            <a:endParaRPr lang="en-GB"/>
          </a:p>
        </p:txBody>
      </p:sp>
      <p:sp>
        <p:nvSpPr>
          <p:cNvPr id="17416" name="TextBox 31"/>
          <p:cNvSpPr txBox="1">
            <a:spLocks noChangeArrowheads="1"/>
          </p:cNvSpPr>
          <p:nvPr/>
        </p:nvSpPr>
        <p:spPr bwMode="auto">
          <a:xfrm>
            <a:off x="1722438" y="2730500"/>
            <a:ext cx="66182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(you may have to use the shift button)</a:t>
            </a:r>
          </a:p>
        </p:txBody>
      </p:sp>
      <p:sp>
        <p:nvSpPr>
          <p:cNvPr id="17417" name="TextBox 32"/>
          <p:cNvSpPr txBox="1">
            <a:spLocks noChangeArrowheads="1"/>
          </p:cNvSpPr>
          <p:nvPr/>
        </p:nvSpPr>
        <p:spPr bwMode="auto">
          <a:xfrm>
            <a:off x="1166813" y="3325813"/>
            <a:ext cx="344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C000"/>
                </a:solidFill>
              </a:rPr>
              <a:t>Example: 6.25x10</a:t>
            </a:r>
            <a:r>
              <a:rPr lang="en-GB" sz="2800" baseline="30000">
                <a:solidFill>
                  <a:srgbClr val="FFC000"/>
                </a:solidFill>
              </a:rPr>
              <a:t>-7 </a:t>
            </a:r>
            <a:endParaRPr lang="en-GB" sz="2800">
              <a:solidFill>
                <a:srgbClr val="FFC000"/>
              </a:solidFill>
            </a:endParaRPr>
          </a:p>
        </p:txBody>
      </p:sp>
      <p:sp>
        <p:nvSpPr>
          <p:cNvPr id="34" name="Text Box 18"/>
          <p:cNvSpPr txBox="1">
            <a:spLocks noChangeArrowheads="1"/>
          </p:cNvSpPr>
          <p:nvPr/>
        </p:nvSpPr>
        <p:spPr bwMode="auto">
          <a:xfrm>
            <a:off x="3454400" y="3743325"/>
            <a:ext cx="1819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u="sng">
                <a:solidFill>
                  <a:srgbClr val="FFFF00"/>
                </a:solidFill>
              </a:rPr>
              <a:t>Calculator Keys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552700" y="4159250"/>
            <a:ext cx="495300" cy="457200"/>
            <a:chOff x="612" y="3552"/>
            <a:chExt cx="312" cy="288"/>
          </a:xfrm>
        </p:grpSpPr>
        <p:sp>
          <p:nvSpPr>
            <p:cNvPr id="17473" name="Rectangle 20"/>
            <p:cNvSpPr>
              <a:spLocks noChangeArrowheads="1"/>
            </p:cNvSpPr>
            <p:nvPr/>
          </p:nvSpPr>
          <p:spPr bwMode="auto">
            <a:xfrm>
              <a:off x="61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74" name="Text Box 21"/>
            <p:cNvSpPr txBox="1">
              <a:spLocks noChangeArrowheads="1"/>
            </p:cNvSpPr>
            <p:nvPr/>
          </p:nvSpPr>
          <p:spPr bwMode="auto">
            <a:xfrm>
              <a:off x="678" y="3578"/>
              <a:ext cx="205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6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3767138" y="4159250"/>
            <a:ext cx="495300" cy="457200"/>
            <a:chOff x="1699" y="3552"/>
            <a:chExt cx="312" cy="288"/>
          </a:xfrm>
        </p:grpSpPr>
        <p:sp>
          <p:nvSpPr>
            <p:cNvPr id="17471" name="Rectangle 26"/>
            <p:cNvSpPr>
              <a:spLocks noChangeArrowheads="1"/>
            </p:cNvSpPr>
            <p:nvPr/>
          </p:nvSpPr>
          <p:spPr bwMode="auto">
            <a:xfrm>
              <a:off x="1699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72" name="Text Box 27"/>
            <p:cNvSpPr txBox="1">
              <a:spLocks noChangeArrowheads="1"/>
            </p:cNvSpPr>
            <p:nvPr/>
          </p:nvSpPr>
          <p:spPr bwMode="auto">
            <a:xfrm>
              <a:off x="1762" y="3571"/>
              <a:ext cx="205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2</a:t>
              </a: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4942085" y="4159087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45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6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201" cy="23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>
                  <a:solidFill>
                    <a:srgbClr val="000000"/>
                  </a:solidFill>
                  <a:cs typeface="+mn-cs"/>
                </a:rPr>
                <a:t>x</a:t>
              </a:r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6710363" y="4152900"/>
            <a:ext cx="504825" cy="463550"/>
            <a:chOff x="3203" y="3548"/>
            <a:chExt cx="318" cy="292"/>
          </a:xfrm>
        </p:grpSpPr>
        <p:sp>
          <p:nvSpPr>
            <p:cNvPr id="17469" name="Rectangle 32"/>
            <p:cNvSpPr>
              <a:spLocks noChangeArrowheads="1"/>
            </p:cNvSpPr>
            <p:nvPr/>
          </p:nvSpPr>
          <p:spPr bwMode="auto">
            <a:xfrm>
              <a:off x="3203" y="3552"/>
              <a:ext cx="31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70" name="Text Box 33"/>
            <p:cNvSpPr txBox="1">
              <a:spLocks noChangeArrowheads="1"/>
            </p:cNvSpPr>
            <p:nvPr/>
          </p:nvSpPr>
          <p:spPr bwMode="auto">
            <a:xfrm>
              <a:off x="3223" y="3548"/>
              <a:ext cx="29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000000"/>
                  </a:solidFill>
                </a:rPr>
                <a:t>x</a:t>
              </a:r>
              <a:r>
                <a:rPr lang="en-GB" sz="2400" baseline="30000">
                  <a:solidFill>
                    <a:srgbClr val="000000"/>
                  </a:solidFill>
                </a:rPr>
                <a:t>y</a:t>
              </a:r>
              <a:endParaRPr lang="en-GB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6103938" y="4159250"/>
            <a:ext cx="495300" cy="457200"/>
            <a:chOff x="2462" y="3552"/>
            <a:chExt cx="312" cy="288"/>
          </a:xfrm>
        </p:grpSpPr>
        <p:sp>
          <p:nvSpPr>
            <p:cNvPr id="17467" name="Rectangle 47"/>
            <p:cNvSpPr>
              <a:spLocks noChangeArrowheads="1"/>
            </p:cNvSpPr>
            <p:nvPr/>
          </p:nvSpPr>
          <p:spPr bwMode="auto">
            <a:xfrm>
              <a:off x="246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8" name="Text Box 48"/>
            <p:cNvSpPr txBox="1">
              <a:spLocks noChangeArrowheads="1"/>
            </p:cNvSpPr>
            <p:nvPr/>
          </p:nvSpPr>
          <p:spPr bwMode="auto">
            <a:xfrm>
              <a:off x="2529" y="3575"/>
              <a:ext cx="204" cy="231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0</a:t>
              </a:r>
            </a:p>
          </p:txBody>
        </p: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7324725" y="4159250"/>
            <a:ext cx="495300" cy="457200"/>
            <a:chOff x="3590" y="3552"/>
            <a:chExt cx="312" cy="288"/>
          </a:xfrm>
        </p:grpSpPr>
        <p:sp>
          <p:nvSpPr>
            <p:cNvPr id="63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7466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17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-</a:t>
              </a:r>
            </a:p>
          </p:txBody>
        </p:sp>
      </p:grpSp>
      <p:grpSp>
        <p:nvGrpSpPr>
          <p:cNvPr id="8" name="Group 86"/>
          <p:cNvGrpSpPr>
            <a:grpSpLocks/>
          </p:cNvGrpSpPr>
          <p:nvPr/>
        </p:nvGrpSpPr>
        <p:grpSpPr bwMode="auto">
          <a:xfrm>
            <a:off x="3160713" y="4159250"/>
            <a:ext cx="495300" cy="457200"/>
            <a:chOff x="3160350" y="4159087"/>
            <a:chExt cx="495300" cy="457200"/>
          </a:xfrm>
        </p:grpSpPr>
        <p:sp>
          <p:nvSpPr>
            <p:cNvPr id="17463" name="Rectangle 23"/>
            <p:cNvSpPr>
              <a:spLocks noChangeArrowheads="1"/>
            </p:cNvSpPr>
            <p:nvPr/>
          </p:nvSpPr>
          <p:spPr bwMode="auto">
            <a:xfrm>
              <a:off x="3160350" y="4159087"/>
              <a:ext cx="495300" cy="457200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3366725" y="4360700"/>
              <a:ext cx="79375" cy="65087"/>
            </a:xfrm>
            <a:prstGeom prst="ellipse">
              <a:avLst/>
            </a:prstGeom>
            <a:solidFill>
              <a:srgbClr val="000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9" name="Group 28"/>
          <p:cNvGrpSpPr>
            <a:grpSpLocks/>
          </p:cNvGrpSpPr>
          <p:nvPr/>
        </p:nvGrpSpPr>
        <p:grpSpPr bwMode="auto">
          <a:xfrm>
            <a:off x="5518549" y="4165715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70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71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182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cs typeface="+mn-cs"/>
                </a:rPr>
                <a:t>1</a:t>
              </a:r>
            </a:p>
          </p:txBody>
        </p:sp>
      </p:grp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FF0B1-6EF4-4A4A-8974-C976A9C3F09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17428" name="TextBox 46"/>
          <p:cNvSpPr txBox="1">
            <a:spLocks noChangeArrowheads="1"/>
          </p:cNvSpPr>
          <p:nvPr/>
        </p:nvSpPr>
        <p:spPr bwMode="auto">
          <a:xfrm>
            <a:off x="1198563" y="4776788"/>
            <a:ext cx="33575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C000"/>
                </a:solidFill>
              </a:rPr>
              <a:t>Example: 8.31x10</a:t>
            </a:r>
            <a:r>
              <a:rPr lang="en-GB" sz="2800" baseline="30000">
                <a:solidFill>
                  <a:srgbClr val="FFC000"/>
                </a:solidFill>
              </a:rPr>
              <a:t>11 </a:t>
            </a:r>
            <a:endParaRPr lang="en-GB" sz="2800">
              <a:solidFill>
                <a:srgbClr val="FFC000"/>
              </a:solidFill>
            </a:endParaRPr>
          </a:p>
        </p:txBody>
      </p:sp>
      <p:sp>
        <p:nvSpPr>
          <p:cNvPr id="50" name="Text Box 18"/>
          <p:cNvSpPr txBox="1">
            <a:spLocks noChangeArrowheads="1"/>
          </p:cNvSpPr>
          <p:nvPr/>
        </p:nvSpPr>
        <p:spPr bwMode="auto">
          <a:xfrm>
            <a:off x="3487738" y="5194300"/>
            <a:ext cx="1819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u="sng">
                <a:solidFill>
                  <a:srgbClr val="FFFF00"/>
                </a:solidFill>
              </a:rPr>
              <a:t>Calculator Keys</a:t>
            </a:r>
          </a:p>
        </p:txBody>
      </p:sp>
      <p:grpSp>
        <p:nvGrpSpPr>
          <p:cNvPr id="10" name="Group 49"/>
          <p:cNvGrpSpPr>
            <a:grpSpLocks/>
          </p:cNvGrpSpPr>
          <p:nvPr/>
        </p:nvGrpSpPr>
        <p:grpSpPr bwMode="auto">
          <a:xfrm>
            <a:off x="7942263" y="4165600"/>
            <a:ext cx="495300" cy="457200"/>
            <a:chOff x="3590" y="3552"/>
            <a:chExt cx="312" cy="288"/>
          </a:xfrm>
        </p:grpSpPr>
        <p:sp>
          <p:nvSpPr>
            <p:cNvPr id="82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7462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7</a:t>
              </a:r>
            </a:p>
          </p:txBody>
        </p:sp>
      </p:grpSp>
      <p:grpSp>
        <p:nvGrpSpPr>
          <p:cNvPr id="11" name="Group 49"/>
          <p:cNvGrpSpPr>
            <a:grpSpLocks/>
          </p:cNvGrpSpPr>
          <p:nvPr/>
        </p:nvGrpSpPr>
        <p:grpSpPr bwMode="auto">
          <a:xfrm>
            <a:off x="4343400" y="4159250"/>
            <a:ext cx="495300" cy="457200"/>
            <a:chOff x="3590" y="3552"/>
            <a:chExt cx="312" cy="288"/>
          </a:xfrm>
        </p:grpSpPr>
        <p:sp>
          <p:nvSpPr>
            <p:cNvPr id="85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7460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5</a:t>
              </a:r>
            </a:p>
          </p:txBody>
        </p:sp>
      </p:grpSp>
      <p:grpSp>
        <p:nvGrpSpPr>
          <p:cNvPr id="12" name="Group 19"/>
          <p:cNvGrpSpPr>
            <a:grpSpLocks/>
          </p:cNvGrpSpPr>
          <p:nvPr/>
        </p:nvGrpSpPr>
        <p:grpSpPr bwMode="auto">
          <a:xfrm>
            <a:off x="2519363" y="5649913"/>
            <a:ext cx="495300" cy="457200"/>
            <a:chOff x="612" y="3552"/>
            <a:chExt cx="312" cy="288"/>
          </a:xfrm>
        </p:grpSpPr>
        <p:sp>
          <p:nvSpPr>
            <p:cNvPr id="17457" name="Rectangle 20"/>
            <p:cNvSpPr>
              <a:spLocks noChangeArrowheads="1"/>
            </p:cNvSpPr>
            <p:nvPr/>
          </p:nvSpPr>
          <p:spPr bwMode="auto">
            <a:xfrm>
              <a:off x="61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8" name="Text Box 21"/>
            <p:cNvSpPr txBox="1">
              <a:spLocks noChangeArrowheads="1"/>
            </p:cNvSpPr>
            <p:nvPr/>
          </p:nvSpPr>
          <p:spPr bwMode="auto">
            <a:xfrm>
              <a:off x="678" y="3578"/>
              <a:ext cx="205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8</a:t>
              </a:r>
            </a:p>
          </p:txBody>
        </p:sp>
      </p:grpSp>
      <p:grpSp>
        <p:nvGrpSpPr>
          <p:cNvPr id="13" name="Group 25"/>
          <p:cNvGrpSpPr>
            <a:grpSpLocks/>
          </p:cNvGrpSpPr>
          <p:nvPr/>
        </p:nvGrpSpPr>
        <p:grpSpPr bwMode="auto">
          <a:xfrm>
            <a:off x="3733800" y="5649913"/>
            <a:ext cx="495300" cy="457200"/>
            <a:chOff x="1699" y="3552"/>
            <a:chExt cx="312" cy="288"/>
          </a:xfrm>
        </p:grpSpPr>
        <p:sp>
          <p:nvSpPr>
            <p:cNvPr id="17455" name="Rectangle 26"/>
            <p:cNvSpPr>
              <a:spLocks noChangeArrowheads="1"/>
            </p:cNvSpPr>
            <p:nvPr/>
          </p:nvSpPr>
          <p:spPr bwMode="auto">
            <a:xfrm>
              <a:off x="1699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6" name="Text Box 27"/>
            <p:cNvSpPr txBox="1">
              <a:spLocks noChangeArrowheads="1"/>
            </p:cNvSpPr>
            <p:nvPr/>
          </p:nvSpPr>
          <p:spPr bwMode="auto">
            <a:xfrm>
              <a:off x="1762" y="3571"/>
              <a:ext cx="205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3</a:t>
              </a:r>
            </a:p>
          </p:txBody>
        </p:sp>
      </p:grpSp>
      <p:grpSp>
        <p:nvGrpSpPr>
          <p:cNvPr id="14" name="Group 28"/>
          <p:cNvGrpSpPr>
            <a:grpSpLocks/>
          </p:cNvGrpSpPr>
          <p:nvPr/>
        </p:nvGrpSpPr>
        <p:grpSpPr bwMode="auto">
          <a:xfrm>
            <a:off x="4908955" y="5649957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95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96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201" cy="23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>
                  <a:solidFill>
                    <a:srgbClr val="000000"/>
                  </a:solidFill>
                  <a:cs typeface="+mn-cs"/>
                </a:rPr>
                <a:t>x</a:t>
              </a:r>
            </a:p>
          </p:txBody>
        </p:sp>
      </p:grpSp>
      <p:grpSp>
        <p:nvGrpSpPr>
          <p:cNvPr id="15" name="Group 31"/>
          <p:cNvGrpSpPr>
            <a:grpSpLocks/>
          </p:cNvGrpSpPr>
          <p:nvPr/>
        </p:nvGrpSpPr>
        <p:grpSpPr bwMode="auto">
          <a:xfrm>
            <a:off x="6678613" y="5643563"/>
            <a:ext cx="504825" cy="463550"/>
            <a:chOff x="3203" y="3548"/>
            <a:chExt cx="318" cy="292"/>
          </a:xfrm>
        </p:grpSpPr>
        <p:sp>
          <p:nvSpPr>
            <p:cNvPr id="17453" name="Rectangle 32"/>
            <p:cNvSpPr>
              <a:spLocks noChangeArrowheads="1"/>
            </p:cNvSpPr>
            <p:nvPr/>
          </p:nvSpPr>
          <p:spPr bwMode="auto">
            <a:xfrm>
              <a:off x="3203" y="3552"/>
              <a:ext cx="31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4" name="Text Box 33"/>
            <p:cNvSpPr txBox="1">
              <a:spLocks noChangeArrowheads="1"/>
            </p:cNvSpPr>
            <p:nvPr/>
          </p:nvSpPr>
          <p:spPr bwMode="auto">
            <a:xfrm>
              <a:off x="3223" y="3548"/>
              <a:ext cx="29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000000"/>
                  </a:solidFill>
                </a:rPr>
                <a:t>x</a:t>
              </a:r>
              <a:r>
                <a:rPr lang="en-GB" sz="2400" baseline="30000">
                  <a:solidFill>
                    <a:srgbClr val="000000"/>
                  </a:solidFill>
                </a:rPr>
                <a:t>y</a:t>
              </a:r>
              <a:endParaRPr lang="en-GB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16" name="Group 46"/>
          <p:cNvGrpSpPr>
            <a:grpSpLocks/>
          </p:cNvGrpSpPr>
          <p:nvPr/>
        </p:nvGrpSpPr>
        <p:grpSpPr bwMode="auto">
          <a:xfrm>
            <a:off x="6070600" y="5649913"/>
            <a:ext cx="495300" cy="457200"/>
            <a:chOff x="2462" y="3552"/>
            <a:chExt cx="312" cy="288"/>
          </a:xfrm>
        </p:grpSpPr>
        <p:sp>
          <p:nvSpPr>
            <p:cNvPr id="17451" name="Rectangle 47"/>
            <p:cNvSpPr>
              <a:spLocks noChangeArrowheads="1"/>
            </p:cNvSpPr>
            <p:nvPr/>
          </p:nvSpPr>
          <p:spPr bwMode="auto">
            <a:xfrm>
              <a:off x="246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2" name="Text Box 48"/>
            <p:cNvSpPr txBox="1">
              <a:spLocks noChangeArrowheads="1"/>
            </p:cNvSpPr>
            <p:nvPr/>
          </p:nvSpPr>
          <p:spPr bwMode="auto">
            <a:xfrm>
              <a:off x="2529" y="3575"/>
              <a:ext cx="204" cy="231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0</a:t>
              </a:r>
            </a:p>
          </p:txBody>
        </p:sp>
      </p:grpSp>
      <p:grpSp>
        <p:nvGrpSpPr>
          <p:cNvPr id="17" name="Group 49"/>
          <p:cNvGrpSpPr>
            <a:grpSpLocks/>
          </p:cNvGrpSpPr>
          <p:nvPr/>
        </p:nvGrpSpPr>
        <p:grpSpPr bwMode="auto">
          <a:xfrm>
            <a:off x="7292975" y="5649913"/>
            <a:ext cx="495300" cy="457200"/>
            <a:chOff x="3590" y="3552"/>
            <a:chExt cx="312" cy="288"/>
          </a:xfrm>
        </p:grpSpPr>
        <p:sp>
          <p:nvSpPr>
            <p:cNvPr id="104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7450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18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18" name="Group 105"/>
          <p:cNvGrpSpPr>
            <a:grpSpLocks/>
          </p:cNvGrpSpPr>
          <p:nvPr/>
        </p:nvGrpSpPr>
        <p:grpSpPr bwMode="auto">
          <a:xfrm>
            <a:off x="3127375" y="5649913"/>
            <a:ext cx="495300" cy="457200"/>
            <a:chOff x="3160350" y="4159087"/>
            <a:chExt cx="495300" cy="457200"/>
          </a:xfrm>
        </p:grpSpPr>
        <p:sp>
          <p:nvSpPr>
            <p:cNvPr id="17447" name="Rectangle 23"/>
            <p:cNvSpPr>
              <a:spLocks noChangeArrowheads="1"/>
            </p:cNvSpPr>
            <p:nvPr/>
          </p:nvSpPr>
          <p:spPr bwMode="auto">
            <a:xfrm>
              <a:off x="3160350" y="4159087"/>
              <a:ext cx="495300" cy="457200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>
              <a:off x="3366725" y="4360699"/>
              <a:ext cx="79375" cy="65088"/>
            </a:xfrm>
            <a:prstGeom prst="ellipse">
              <a:avLst/>
            </a:prstGeom>
            <a:solidFill>
              <a:srgbClr val="000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19" name="Group 28"/>
          <p:cNvGrpSpPr>
            <a:grpSpLocks/>
          </p:cNvGrpSpPr>
          <p:nvPr/>
        </p:nvGrpSpPr>
        <p:grpSpPr bwMode="auto">
          <a:xfrm>
            <a:off x="5485419" y="5656585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110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11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182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cs typeface="+mn-cs"/>
                </a:rPr>
                <a:t>1</a:t>
              </a:r>
            </a:p>
          </p:txBody>
        </p:sp>
      </p:grpSp>
      <p:grpSp>
        <p:nvGrpSpPr>
          <p:cNvPr id="20" name="Group 49"/>
          <p:cNvGrpSpPr>
            <a:grpSpLocks/>
          </p:cNvGrpSpPr>
          <p:nvPr/>
        </p:nvGrpSpPr>
        <p:grpSpPr bwMode="auto">
          <a:xfrm>
            <a:off x="7908925" y="5656263"/>
            <a:ext cx="495300" cy="457200"/>
            <a:chOff x="3590" y="3552"/>
            <a:chExt cx="312" cy="288"/>
          </a:xfrm>
        </p:grpSpPr>
        <p:sp>
          <p:nvSpPr>
            <p:cNvPr id="113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7446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18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21" name="Group 49"/>
          <p:cNvGrpSpPr>
            <a:grpSpLocks/>
          </p:cNvGrpSpPr>
          <p:nvPr/>
        </p:nvGrpSpPr>
        <p:grpSpPr bwMode="auto">
          <a:xfrm>
            <a:off x="4310063" y="5649913"/>
            <a:ext cx="495300" cy="457200"/>
            <a:chOff x="3590" y="3552"/>
            <a:chExt cx="312" cy="288"/>
          </a:xfrm>
        </p:grpSpPr>
        <p:sp>
          <p:nvSpPr>
            <p:cNvPr id="116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7444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18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1</a:t>
              </a:r>
            </a:p>
          </p:txBody>
        </p:sp>
      </p:grpSp>
      <p:sp>
        <p:nvSpPr>
          <p:cNvPr id="118" name="Cloud 117"/>
          <p:cNvSpPr/>
          <p:nvPr/>
        </p:nvSpPr>
        <p:spPr>
          <a:xfrm>
            <a:off x="6148388" y="2795588"/>
            <a:ext cx="2544762" cy="133985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00000"/>
                </a:solidFill>
              </a:rPr>
              <a:t>Not the subtraction button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0" grpId="0"/>
      <p:bldP spid="118" grpId="0" animBg="1"/>
      <p:bldP spid="11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/>
          <p:cNvSpPr>
            <a:spLocks noChangeArrowheads="1"/>
          </p:cNvSpPr>
          <p:nvPr/>
        </p:nvSpPr>
        <p:spPr bwMode="auto">
          <a:xfrm>
            <a:off x="987425" y="788988"/>
            <a:ext cx="651033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defTabSz="762000">
              <a:spcBef>
                <a:spcPct val="20000"/>
              </a:spcBef>
            </a:pPr>
            <a:r>
              <a:rPr lang="en-GB" sz="3200" b="1">
                <a:solidFill>
                  <a:srgbClr val="FFFF00"/>
                </a:solidFill>
                <a:ea typeface="PMingLiU" pitchFamily="18" charset="-120"/>
              </a:rPr>
              <a:t>Using the calculator</a:t>
            </a:r>
            <a:endParaRPr lang="en-GB" sz="3200" i="1">
              <a:solidFill>
                <a:srgbClr val="FFFF00"/>
              </a:solidFill>
              <a:latin typeface="Times New Roman" pitchFamily="18" charset="0"/>
              <a:ea typeface="PMingLiU" pitchFamily="18" charset="-120"/>
            </a:endParaRPr>
          </a:p>
        </p:txBody>
      </p:sp>
      <p:sp>
        <p:nvSpPr>
          <p:cNvPr id="18435" name="TextBox 25"/>
          <p:cNvSpPr txBox="1">
            <a:spLocks noChangeArrowheads="1"/>
          </p:cNvSpPr>
          <p:nvPr/>
        </p:nvSpPr>
        <p:spPr bwMode="auto">
          <a:xfrm>
            <a:off x="1033463" y="1960563"/>
            <a:ext cx="4338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Calculate:     4 x 10</a:t>
            </a:r>
            <a:r>
              <a:rPr lang="en-GB" sz="2400" baseline="30000">
                <a:solidFill>
                  <a:srgbClr val="FFFF00"/>
                </a:solidFill>
              </a:rPr>
              <a:t>6 </a:t>
            </a:r>
            <a:r>
              <a:rPr lang="en-GB" sz="2400">
                <a:solidFill>
                  <a:srgbClr val="FFFF00"/>
                </a:solidFill>
              </a:rPr>
              <a:t>÷ 8 x 10</a:t>
            </a:r>
            <a:r>
              <a:rPr lang="en-GB" sz="2400" baseline="30000">
                <a:solidFill>
                  <a:srgbClr val="FFFF00"/>
                </a:solidFill>
              </a:rPr>
              <a:t>6</a:t>
            </a:r>
            <a:endParaRPr lang="en-GB" sz="2400">
              <a:solidFill>
                <a:srgbClr val="FFFF00"/>
              </a:solidFill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884238" y="2649538"/>
            <a:ext cx="8258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It is good practice to put each value in brackets</a:t>
            </a:r>
          </a:p>
        </p:txBody>
      </p: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994D0A-9DC5-45F4-884D-0E123E328B13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152775" y="3438525"/>
            <a:ext cx="495300" cy="457200"/>
            <a:chOff x="612" y="3552"/>
            <a:chExt cx="312" cy="288"/>
          </a:xfrm>
        </p:grpSpPr>
        <p:sp>
          <p:nvSpPr>
            <p:cNvPr id="18480" name="Rectangle 20"/>
            <p:cNvSpPr>
              <a:spLocks noChangeArrowheads="1"/>
            </p:cNvSpPr>
            <p:nvPr/>
          </p:nvSpPr>
          <p:spPr bwMode="auto">
            <a:xfrm>
              <a:off x="61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1" name="Text Box 21"/>
            <p:cNvSpPr txBox="1">
              <a:spLocks noChangeArrowheads="1"/>
            </p:cNvSpPr>
            <p:nvPr/>
          </p:nvSpPr>
          <p:spPr bwMode="auto">
            <a:xfrm>
              <a:off x="678" y="3578"/>
              <a:ext cx="205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4</a:t>
              </a: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740141" y="3438654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56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57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201" cy="23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>
                  <a:solidFill>
                    <a:srgbClr val="000000"/>
                  </a:solidFill>
                  <a:cs typeface="+mn-cs"/>
                </a:rPr>
                <a:t>x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5508625" y="3435350"/>
            <a:ext cx="504825" cy="463550"/>
            <a:chOff x="3203" y="3548"/>
            <a:chExt cx="318" cy="292"/>
          </a:xfrm>
        </p:grpSpPr>
        <p:sp>
          <p:nvSpPr>
            <p:cNvPr id="18478" name="Rectangle 32"/>
            <p:cNvSpPr>
              <a:spLocks noChangeArrowheads="1"/>
            </p:cNvSpPr>
            <p:nvPr/>
          </p:nvSpPr>
          <p:spPr bwMode="auto">
            <a:xfrm>
              <a:off x="3203" y="3552"/>
              <a:ext cx="31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9" name="Text Box 33"/>
            <p:cNvSpPr txBox="1">
              <a:spLocks noChangeArrowheads="1"/>
            </p:cNvSpPr>
            <p:nvPr/>
          </p:nvSpPr>
          <p:spPr bwMode="auto">
            <a:xfrm>
              <a:off x="3223" y="3548"/>
              <a:ext cx="29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000000"/>
                  </a:solidFill>
                </a:rPr>
                <a:t>x</a:t>
              </a:r>
              <a:r>
                <a:rPr lang="en-GB" sz="2400" baseline="30000">
                  <a:solidFill>
                    <a:srgbClr val="000000"/>
                  </a:solidFill>
                </a:rPr>
                <a:t>y</a:t>
              </a:r>
              <a:endParaRPr lang="en-GB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4902200" y="3438525"/>
            <a:ext cx="495300" cy="457200"/>
            <a:chOff x="2462" y="3552"/>
            <a:chExt cx="312" cy="288"/>
          </a:xfrm>
        </p:grpSpPr>
        <p:sp>
          <p:nvSpPr>
            <p:cNvPr id="18476" name="Rectangle 47"/>
            <p:cNvSpPr>
              <a:spLocks noChangeArrowheads="1"/>
            </p:cNvSpPr>
            <p:nvPr/>
          </p:nvSpPr>
          <p:spPr bwMode="auto">
            <a:xfrm>
              <a:off x="246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7" name="Text Box 48"/>
            <p:cNvSpPr txBox="1">
              <a:spLocks noChangeArrowheads="1"/>
            </p:cNvSpPr>
            <p:nvPr/>
          </p:nvSpPr>
          <p:spPr bwMode="auto">
            <a:xfrm>
              <a:off x="2529" y="3575"/>
              <a:ext cx="204" cy="231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0</a:t>
              </a:r>
            </a:p>
          </p:txBody>
        </p:sp>
      </p:grp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4316605" y="3438654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78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79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182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cs typeface="+mn-cs"/>
                </a:rPr>
                <a:t>1</a:t>
              </a:r>
            </a:p>
          </p:txBody>
        </p: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6103938" y="3438525"/>
            <a:ext cx="495300" cy="457200"/>
            <a:chOff x="3590" y="3552"/>
            <a:chExt cx="312" cy="288"/>
          </a:xfrm>
        </p:grpSpPr>
        <p:sp>
          <p:nvSpPr>
            <p:cNvPr id="82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8475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6</a:t>
              </a:r>
            </a:p>
          </p:txBody>
        </p:sp>
      </p:grpSp>
      <p:grpSp>
        <p:nvGrpSpPr>
          <p:cNvPr id="8" name="Group 19"/>
          <p:cNvGrpSpPr>
            <a:grpSpLocks/>
          </p:cNvGrpSpPr>
          <p:nvPr/>
        </p:nvGrpSpPr>
        <p:grpSpPr bwMode="auto">
          <a:xfrm>
            <a:off x="2546350" y="4784725"/>
            <a:ext cx="495300" cy="457200"/>
            <a:chOff x="612" y="3552"/>
            <a:chExt cx="312" cy="288"/>
          </a:xfrm>
        </p:grpSpPr>
        <p:sp>
          <p:nvSpPr>
            <p:cNvPr id="18472" name="Rectangle 20"/>
            <p:cNvSpPr>
              <a:spLocks noChangeArrowheads="1"/>
            </p:cNvSpPr>
            <p:nvPr/>
          </p:nvSpPr>
          <p:spPr bwMode="auto">
            <a:xfrm>
              <a:off x="61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3" name="Text Box 21"/>
            <p:cNvSpPr txBox="1">
              <a:spLocks noChangeArrowheads="1"/>
            </p:cNvSpPr>
            <p:nvPr/>
          </p:nvSpPr>
          <p:spPr bwMode="auto">
            <a:xfrm>
              <a:off x="678" y="3578"/>
              <a:ext cx="170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(</a:t>
              </a:r>
            </a:p>
          </p:txBody>
        </p:sp>
      </p:grpSp>
      <p:grpSp>
        <p:nvGrpSpPr>
          <p:cNvPr id="9" name="Group 25"/>
          <p:cNvGrpSpPr>
            <a:grpSpLocks/>
          </p:cNvGrpSpPr>
          <p:nvPr/>
        </p:nvGrpSpPr>
        <p:grpSpPr bwMode="auto">
          <a:xfrm>
            <a:off x="2546350" y="3438525"/>
            <a:ext cx="495300" cy="457200"/>
            <a:chOff x="1699" y="3552"/>
            <a:chExt cx="312" cy="288"/>
          </a:xfrm>
        </p:grpSpPr>
        <p:sp>
          <p:nvSpPr>
            <p:cNvPr id="18470" name="Rectangle 26"/>
            <p:cNvSpPr>
              <a:spLocks noChangeArrowheads="1"/>
            </p:cNvSpPr>
            <p:nvPr/>
          </p:nvSpPr>
          <p:spPr bwMode="auto">
            <a:xfrm>
              <a:off x="1699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1" name="Text Box 27"/>
            <p:cNvSpPr txBox="1">
              <a:spLocks noChangeArrowheads="1"/>
            </p:cNvSpPr>
            <p:nvPr/>
          </p:nvSpPr>
          <p:spPr bwMode="auto">
            <a:xfrm>
              <a:off x="1762" y="3571"/>
              <a:ext cx="170" cy="233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(</a:t>
              </a:r>
            </a:p>
          </p:txBody>
        </p:sp>
      </p:grpSp>
      <p:grpSp>
        <p:nvGrpSpPr>
          <p:cNvPr id="10" name="Group 28"/>
          <p:cNvGrpSpPr>
            <a:grpSpLocks/>
          </p:cNvGrpSpPr>
          <p:nvPr/>
        </p:nvGrpSpPr>
        <p:grpSpPr bwMode="auto">
          <a:xfrm>
            <a:off x="3721395" y="4784043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94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95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201" cy="23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>
                  <a:solidFill>
                    <a:srgbClr val="000000"/>
                  </a:solidFill>
                  <a:cs typeface="+mn-cs"/>
                </a:rPr>
                <a:t>x</a:t>
              </a:r>
            </a:p>
          </p:txBody>
        </p:sp>
      </p:grpSp>
      <p:grpSp>
        <p:nvGrpSpPr>
          <p:cNvPr id="11" name="Group 31"/>
          <p:cNvGrpSpPr>
            <a:grpSpLocks/>
          </p:cNvGrpSpPr>
          <p:nvPr/>
        </p:nvGrpSpPr>
        <p:grpSpPr bwMode="auto">
          <a:xfrm>
            <a:off x="5489575" y="4781550"/>
            <a:ext cx="504825" cy="463550"/>
            <a:chOff x="3203" y="3548"/>
            <a:chExt cx="318" cy="292"/>
          </a:xfrm>
        </p:grpSpPr>
        <p:sp>
          <p:nvSpPr>
            <p:cNvPr id="18468" name="Rectangle 32"/>
            <p:cNvSpPr>
              <a:spLocks noChangeArrowheads="1"/>
            </p:cNvSpPr>
            <p:nvPr/>
          </p:nvSpPr>
          <p:spPr bwMode="auto">
            <a:xfrm>
              <a:off x="3203" y="3552"/>
              <a:ext cx="31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9" name="Text Box 33"/>
            <p:cNvSpPr txBox="1">
              <a:spLocks noChangeArrowheads="1"/>
            </p:cNvSpPr>
            <p:nvPr/>
          </p:nvSpPr>
          <p:spPr bwMode="auto">
            <a:xfrm>
              <a:off x="3223" y="3548"/>
              <a:ext cx="29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000000"/>
                  </a:solidFill>
                </a:rPr>
                <a:t>x</a:t>
              </a:r>
              <a:r>
                <a:rPr lang="en-GB" sz="2400" baseline="30000">
                  <a:solidFill>
                    <a:srgbClr val="000000"/>
                  </a:solidFill>
                </a:rPr>
                <a:t>y</a:t>
              </a:r>
              <a:endParaRPr lang="en-GB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12" name="Group 46"/>
          <p:cNvGrpSpPr>
            <a:grpSpLocks/>
          </p:cNvGrpSpPr>
          <p:nvPr/>
        </p:nvGrpSpPr>
        <p:grpSpPr bwMode="auto">
          <a:xfrm>
            <a:off x="4883150" y="4784725"/>
            <a:ext cx="495300" cy="457200"/>
            <a:chOff x="2462" y="3552"/>
            <a:chExt cx="312" cy="288"/>
          </a:xfrm>
        </p:grpSpPr>
        <p:sp>
          <p:nvSpPr>
            <p:cNvPr id="18466" name="Rectangle 47"/>
            <p:cNvSpPr>
              <a:spLocks noChangeArrowheads="1"/>
            </p:cNvSpPr>
            <p:nvPr/>
          </p:nvSpPr>
          <p:spPr bwMode="auto">
            <a:xfrm>
              <a:off x="2462" y="3552"/>
              <a:ext cx="312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7" name="Text Box 48"/>
            <p:cNvSpPr txBox="1">
              <a:spLocks noChangeArrowheads="1"/>
            </p:cNvSpPr>
            <p:nvPr/>
          </p:nvSpPr>
          <p:spPr bwMode="auto">
            <a:xfrm>
              <a:off x="2529" y="3575"/>
              <a:ext cx="204" cy="231"/>
            </a:xfrm>
            <a:prstGeom prst="rect">
              <a:avLst/>
            </a:prstGeom>
            <a:solidFill>
              <a:srgbClr val="96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0</a:t>
              </a:r>
            </a:p>
          </p:txBody>
        </p:sp>
      </p:grpSp>
      <p:grpSp>
        <p:nvGrpSpPr>
          <p:cNvPr id="13" name="Group 49"/>
          <p:cNvGrpSpPr>
            <a:grpSpLocks/>
          </p:cNvGrpSpPr>
          <p:nvPr/>
        </p:nvGrpSpPr>
        <p:grpSpPr bwMode="auto">
          <a:xfrm>
            <a:off x="6664325" y="3438525"/>
            <a:ext cx="495300" cy="457200"/>
            <a:chOff x="3590" y="3552"/>
            <a:chExt cx="312" cy="288"/>
          </a:xfrm>
        </p:grpSpPr>
        <p:sp>
          <p:nvSpPr>
            <p:cNvPr id="103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8465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17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)</a:t>
              </a:r>
            </a:p>
          </p:txBody>
        </p:sp>
      </p:grpSp>
      <p:grpSp>
        <p:nvGrpSpPr>
          <p:cNvPr id="14" name="Group 28"/>
          <p:cNvGrpSpPr>
            <a:grpSpLocks/>
          </p:cNvGrpSpPr>
          <p:nvPr/>
        </p:nvGrpSpPr>
        <p:grpSpPr bwMode="auto">
          <a:xfrm>
            <a:off x="4297859" y="4784043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109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10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182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cs typeface="+mn-cs"/>
                </a:rPr>
                <a:t>1</a:t>
              </a:r>
            </a:p>
          </p:txBody>
        </p:sp>
      </p:grpSp>
      <p:grpSp>
        <p:nvGrpSpPr>
          <p:cNvPr id="15" name="Group 49"/>
          <p:cNvGrpSpPr>
            <a:grpSpLocks/>
          </p:cNvGrpSpPr>
          <p:nvPr/>
        </p:nvGrpSpPr>
        <p:grpSpPr bwMode="auto">
          <a:xfrm>
            <a:off x="6080125" y="4784725"/>
            <a:ext cx="495300" cy="457200"/>
            <a:chOff x="3590" y="3552"/>
            <a:chExt cx="312" cy="288"/>
          </a:xfrm>
        </p:grpSpPr>
        <p:sp>
          <p:nvSpPr>
            <p:cNvPr id="112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8463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6</a:t>
              </a:r>
            </a:p>
          </p:txBody>
        </p:sp>
      </p:grpSp>
      <p:grpSp>
        <p:nvGrpSpPr>
          <p:cNvPr id="16" name="Group 49"/>
          <p:cNvGrpSpPr>
            <a:grpSpLocks/>
          </p:cNvGrpSpPr>
          <p:nvPr/>
        </p:nvGrpSpPr>
        <p:grpSpPr bwMode="auto">
          <a:xfrm>
            <a:off x="3122613" y="4784725"/>
            <a:ext cx="495300" cy="457200"/>
            <a:chOff x="3590" y="3552"/>
            <a:chExt cx="312" cy="288"/>
          </a:xfrm>
        </p:grpSpPr>
        <p:sp>
          <p:nvSpPr>
            <p:cNvPr id="115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8461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8</a:t>
              </a:r>
            </a:p>
          </p:txBody>
        </p:sp>
      </p:grpSp>
      <p:grpSp>
        <p:nvGrpSpPr>
          <p:cNvPr id="17" name="Group 49"/>
          <p:cNvGrpSpPr>
            <a:grpSpLocks/>
          </p:cNvGrpSpPr>
          <p:nvPr/>
        </p:nvGrpSpPr>
        <p:grpSpPr bwMode="auto">
          <a:xfrm>
            <a:off x="6665913" y="4784725"/>
            <a:ext cx="495300" cy="457200"/>
            <a:chOff x="3590" y="3552"/>
            <a:chExt cx="312" cy="288"/>
          </a:xfrm>
        </p:grpSpPr>
        <p:sp>
          <p:nvSpPr>
            <p:cNvPr id="118" name="Rectangle 50"/>
            <p:cNvSpPr>
              <a:spLocks noChangeArrowheads="1"/>
            </p:cNvSpPr>
            <p:nvPr/>
          </p:nvSpPr>
          <p:spPr bwMode="auto">
            <a:xfrm>
              <a:off x="3590" y="3552"/>
              <a:ext cx="312" cy="288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8459" name="Text Box 51"/>
            <p:cNvSpPr txBox="1">
              <a:spLocks noChangeArrowheads="1"/>
            </p:cNvSpPr>
            <p:nvPr/>
          </p:nvSpPr>
          <p:spPr bwMode="auto">
            <a:xfrm>
              <a:off x="3639" y="3581"/>
              <a:ext cx="17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000000"/>
                  </a:solidFill>
                </a:rPr>
                <a:t>)</a:t>
              </a:r>
            </a:p>
          </p:txBody>
        </p:sp>
      </p:grpSp>
      <p:grpSp>
        <p:nvGrpSpPr>
          <p:cNvPr id="18" name="Group 28"/>
          <p:cNvGrpSpPr>
            <a:grpSpLocks/>
          </p:cNvGrpSpPr>
          <p:nvPr/>
        </p:nvGrpSpPr>
        <p:grpSpPr bwMode="auto">
          <a:xfrm>
            <a:off x="4465744" y="4095883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121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22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201" cy="23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>
                  <a:solidFill>
                    <a:srgbClr val="000000"/>
                  </a:solidFill>
                  <a:cs typeface="+mn-cs"/>
                </a:rPr>
                <a:t>x</a:t>
              </a:r>
            </a:p>
          </p:txBody>
        </p:sp>
      </p:grpSp>
      <p:grpSp>
        <p:nvGrpSpPr>
          <p:cNvPr id="19" name="Group 28"/>
          <p:cNvGrpSpPr>
            <a:grpSpLocks/>
          </p:cNvGrpSpPr>
          <p:nvPr/>
        </p:nvGrpSpPr>
        <p:grpSpPr bwMode="auto">
          <a:xfrm>
            <a:off x="3976699" y="5490229"/>
            <a:ext cx="495300" cy="457200"/>
            <a:chOff x="2861" y="3665"/>
            <a:chExt cx="312" cy="288"/>
          </a:xfrm>
          <a:solidFill>
            <a:schemeClr val="tx1">
              <a:lumMod val="65000"/>
            </a:schemeClr>
          </a:solidFill>
        </p:grpSpPr>
        <p:sp>
          <p:nvSpPr>
            <p:cNvPr id="124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312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25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19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cs typeface="+mn-cs"/>
                </a:rPr>
                <a:t>=</a:t>
              </a:r>
            </a:p>
          </p:txBody>
        </p:sp>
      </p:grpSp>
      <p:grpSp>
        <p:nvGrpSpPr>
          <p:cNvPr id="20" name="Group 28"/>
          <p:cNvGrpSpPr>
            <a:grpSpLocks/>
          </p:cNvGrpSpPr>
          <p:nvPr/>
        </p:nvGrpSpPr>
        <p:grpSpPr bwMode="auto">
          <a:xfrm>
            <a:off x="4620428" y="5492503"/>
            <a:ext cx="757239" cy="457200"/>
            <a:chOff x="2861" y="3665"/>
            <a:chExt cx="477" cy="288"/>
          </a:xfrm>
          <a:solidFill>
            <a:srgbClr val="000000"/>
          </a:solidFill>
        </p:grpSpPr>
        <p:sp>
          <p:nvSpPr>
            <p:cNvPr id="127" name="Rectangle 29"/>
            <p:cNvSpPr>
              <a:spLocks noChangeArrowheads="1"/>
            </p:cNvSpPr>
            <p:nvPr/>
          </p:nvSpPr>
          <p:spPr bwMode="auto">
            <a:xfrm>
              <a:off x="2861" y="3665"/>
              <a:ext cx="477" cy="28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28" name="Text Box 30"/>
            <p:cNvSpPr txBox="1">
              <a:spLocks noChangeArrowheads="1"/>
            </p:cNvSpPr>
            <p:nvPr/>
          </p:nvSpPr>
          <p:spPr bwMode="auto">
            <a:xfrm>
              <a:off x="2913" y="3685"/>
              <a:ext cx="33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cs typeface="+mn-cs"/>
                </a:rPr>
                <a:t>0.5</a:t>
              </a:r>
            </a:p>
          </p:txBody>
        </p:sp>
      </p:grpSp>
      <p:sp>
        <p:nvSpPr>
          <p:cNvPr id="129" name="Cloud 128"/>
          <p:cNvSpPr/>
          <p:nvPr/>
        </p:nvSpPr>
        <p:spPr>
          <a:xfrm>
            <a:off x="2143125" y="5432425"/>
            <a:ext cx="1227138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</a:rPr>
              <a:t>exe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29" grpId="0" animBg="1"/>
      <p:bldP spid="12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Starter Questions</a:t>
            </a:r>
          </a:p>
        </p:txBody>
      </p:sp>
      <p:graphicFrame>
        <p:nvGraphicFramePr>
          <p:cNvPr id="19459" name="Object 10"/>
          <p:cNvGraphicFramePr>
            <a:graphicFrameLocks noChangeAspect="1"/>
          </p:cNvGraphicFramePr>
          <p:nvPr/>
        </p:nvGraphicFramePr>
        <p:xfrm>
          <a:off x="1808163" y="2151063"/>
          <a:ext cx="6080125" cy="358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3" imgW="3098800" imgH="1828800" progId="Equation.DSMT4">
                  <p:embed/>
                </p:oleObj>
              </mc:Choice>
              <mc:Fallback>
                <p:oleObj name="Equation" r:id="rId3" imgW="3098800" imgH="1828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163" y="2151063"/>
                        <a:ext cx="6080125" cy="358616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ight Triangle 10"/>
          <p:cNvSpPr/>
          <p:nvPr/>
        </p:nvSpPr>
        <p:spPr>
          <a:xfrm>
            <a:off x="6135688" y="4002088"/>
            <a:ext cx="1816100" cy="1100137"/>
          </a:xfrm>
          <a:prstGeom prst="rtTriangl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9461" name="TextBox 11"/>
          <p:cNvSpPr txBox="1">
            <a:spLocks noChangeArrowheads="1"/>
          </p:cNvSpPr>
          <p:nvPr/>
        </p:nvSpPr>
        <p:spPr bwMode="auto">
          <a:xfrm>
            <a:off x="6824663" y="3922713"/>
            <a:ext cx="795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GB" sz="2400">
                <a:solidFill>
                  <a:srgbClr val="000000"/>
                </a:solidFill>
              </a:rPr>
              <a:t>cm</a:t>
            </a:r>
          </a:p>
        </p:txBody>
      </p:sp>
      <p:sp>
        <p:nvSpPr>
          <p:cNvPr id="19462" name="TextBox 12"/>
          <p:cNvSpPr txBox="1">
            <a:spLocks noChangeArrowheads="1"/>
          </p:cNvSpPr>
          <p:nvPr/>
        </p:nvSpPr>
        <p:spPr bwMode="auto">
          <a:xfrm>
            <a:off x="6461125" y="512127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00000"/>
                </a:solidFill>
              </a:rPr>
              <a:t>5cm</a:t>
            </a:r>
          </a:p>
        </p:txBody>
      </p:sp>
      <p:sp>
        <p:nvSpPr>
          <p:cNvPr id="1035" name="TextBox 13"/>
          <p:cNvSpPr txBox="1">
            <a:spLocks noChangeArrowheads="1"/>
          </p:cNvSpPr>
          <p:nvPr/>
        </p:nvSpPr>
        <p:spPr bwMode="auto">
          <a:xfrm>
            <a:off x="5434013" y="4546600"/>
            <a:ext cx="796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12 </a:t>
            </a:r>
            <a:r>
              <a:rPr lang="en-GB" sz="1800" dirty="0">
                <a:solidFill>
                  <a:srgbClr val="000000"/>
                </a:solidFill>
                <a:cs typeface="+mn-cs"/>
              </a:rPr>
              <a:t>cm</a:t>
            </a:r>
          </a:p>
        </p:txBody>
      </p:sp>
      <p:sp>
        <p:nvSpPr>
          <p:cNvPr id="19464" name="Text Box 6"/>
          <p:cNvSpPr txBox="1">
            <a:spLocks noChangeArrowheads="1"/>
          </p:cNvSpPr>
          <p:nvPr/>
        </p:nvSpPr>
        <p:spPr bwMode="auto">
          <a:xfrm>
            <a:off x="3748088" y="1370013"/>
            <a:ext cx="1662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 b="1">
                <a:solidFill>
                  <a:srgbClr val="F9F911"/>
                </a:solidFill>
              </a:rPr>
              <a:t>Calculator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BEE03-0622-401A-9682-EC13DB48CDF0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be able to use the calculator to calculate fractions.</a:t>
            </a:r>
          </a:p>
        </p:txBody>
      </p:sp>
      <p:sp>
        <p:nvSpPr>
          <p:cNvPr id="20485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85" name="Rectangle 9"/>
          <p:cNvSpPr>
            <a:spLocks noChangeArrowheads="1"/>
          </p:cNvSpPr>
          <p:nvPr/>
        </p:nvSpPr>
        <p:spPr bwMode="auto">
          <a:xfrm>
            <a:off x="901700" y="3044825"/>
            <a:ext cx="3962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show how to do calculation using fractions on the calculator.</a:t>
            </a:r>
          </a:p>
        </p:txBody>
      </p:sp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3748088" y="1370013"/>
            <a:ext cx="15541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 b="1">
                <a:solidFill>
                  <a:srgbClr val="F9F911"/>
                </a:solidFill>
              </a:rPr>
              <a:t>Fractions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038006-783E-41D6-B243-0BCC0305956E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20489" name="Rectangle 1031"/>
          <p:cNvSpPr>
            <a:spLocks noChangeArrowheads="1"/>
          </p:cNvSpPr>
          <p:nvPr/>
        </p:nvSpPr>
        <p:spPr bwMode="auto">
          <a:xfrm>
            <a:off x="1212850" y="682625"/>
            <a:ext cx="651033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defTabSz="762000">
              <a:spcBef>
                <a:spcPct val="20000"/>
              </a:spcBef>
            </a:pPr>
            <a:r>
              <a:rPr lang="en-GB" sz="3200" b="1">
                <a:solidFill>
                  <a:srgbClr val="FFFF00"/>
                </a:solidFill>
                <a:ea typeface="PMingLiU" pitchFamily="18" charset="-120"/>
              </a:rPr>
              <a:t>Using the calculator</a:t>
            </a:r>
            <a:endParaRPr lang="en-GB" sz="3200" i="1">
              <a:solidFill>
                <a:srgbClr val="FFFF00"/>
              </a:solidFill>
              <a:latin typeface="Times New Roman" pitchFamily="18" charset="0"/>
              <a:ea typeface="PMingLiU" pitchFamily="18" charset="-12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3" grpId="0"/>
      <p:bldP spid="1013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5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3C5ED-19EE-46AA-857E-5B175C8D18AF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  <p:sp>
        <p:nvSpPr>
          <p:cNvPr id="21508" name="Rectangle 1031"/>
          <p:cNvSpPr>
            <a:spLocks noChangeArrowheads="1"/>
          </p:cNvSpPr>
          <p:nvPr/>
        </p:nvSpPr>
        <p:spPr bwMode="auto">
          <a:xfrm>
            <a:off x="1212850" y="682625"/>
            <a:ext cx="651033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defTabSz="762000">
              <a:spcBef>
                <a:spcPct val="20000"/>
              </a:spcBef>
            </a:pPr>
            <a:r>
              <a:rPr lang="en-GB" sz="3200" b="1">
                <a:solidFill>
                  <a:srgbClr val="FFFF00"/>
                </a:solidFill>
                <a:ea typeface="PMingLiU" pitchFamily="18" charset="-120"/>
              </a:rPr>
              <a:t>Using the calculator</a:t>
            </a:r>
            <a:endParaRPr lang="en-GB" sz="3200" i="1">
              <a:solidFill>
                <a:srgbClr val="FFFF00"/>
              </a:solidFill>
              <a:latin typeface="Times New Roman" pitchFamily="18" charset="0"/>
              <a:ea typeface="PMingLiU" pitchFamily="18" charset="-120"/>
            </a:endParaRPr>
          </a:p>
        </p:txBody>
      </p:sp>
      <p:sp>
        <p:nvSpPr>
          <p:cNvPr id="21509" name="TextBox 13"/>
          <p:cNvSpPr txBox="1">
            <a:spLocks noChangeArrowheads="1"/>
          </p:cNvSpPr>
          <p:nvPr/>
        </p:nvSpPr>
        <p:spPr bwMode="auto">
          <a:xfrm>
            <a:off x="2106613" y="1319213"/>
            <a:ext cx="49498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600">
                <a:solidFill>
                  <a:srgbClr val="FFFF00"/>
                </a:solidFill>
              </a:rPr>
              <a:t>Reminder on fractions</a:t>
            </a:r>
          </a:p>
        </p:txBody>
      </p:sp>
      <p:sp>
        <p:nvSpPr>
          <p:cNvPr id="21510" name="TextBox 14"/>
          <p:cNvSpPr txBox="1">
            <a:spLocks noChangeArrowheads="1"/>
          </p:cNvSpPr>
          <p:nvPr/>
        </p:nvSpPr>
        <p:spPr bwMode="auto">
          <a:xfrm>
            <a:off x="1069975" y="2206625"/>
            <a:ext cx="6532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A fraction has a </a:t>
            </a:r>
            <a:r>
              <a:rPr lang="en-GB" sz="2400">
                <a:solidFill>
                  <a:srgbClr val="FFC000"/>
                </a:solidFill>
              </a:rPr>
              <a:t>numerator</a:t>
            </a:r>
            <a:r>
              <a:rPr lang="en-GB" sz="2400"/>
              <a:t> and </a:t>
            </a:r>
            <a:r>
              <a:rPr lang="en-GB" sz="2400">
                <a:solidFill>
                  <a:srgbClr val="FFC000"/>
                </a:solidFill>
              </a:rPr>
              <a:t>denominator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063625" y="2909888"/>
            <a:ext cx="64706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The value of a fraction can be calculated by</a:t>
            </a:r>
          </a:p>
          <a:p>
            <a:pPr eaLnBrk="1" hangingPunct="1"/>
            <a:r>
              <a:rPr lang="en-GB" sz="2400"/>
              <a:t>dividing the numerator by the denominator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154113" y="4065588"/>
            <a:ext cx="6372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A </a:t>
            </a:r>
            <a:r>
              <a:rPr lang="en-GB" sz="2400">
                <a:solidFill>
                  <a:srgbClr val="FFC000"/>
                </a:solidFill>
              </a:rPr>
              <a:t>proper fraction </a:t>
            </a:r>
            <a:r>
              <a:rPr lang="en-GB" sz="2400"/>
              <a:t>has a value of less than 1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189038" y="4754563"/>
            <a:ext cx="5324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An </a:t>
            </a:r>
            <a:r>
              <a:rPr lang="en-GB" sz="2400">
                <a:solidFill>
                  <a:srgbClr val="FFC000"/>
                </a:solidFill>
              </a:rPr>
              <a:t>improper fraction </a:t>
            </a:r>
            <a:r>
              <a:rPr lang="en-GB" sz="2400"/>
              <a:t>is of the form</a:t>
            </a:r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6894513" y="4573588"/>
          <a:ext cx="1417637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Equation" r:id="rId4" imgW="672808" imgH="393529" progId="Equation.3">
                  <p:embed/>
                </p:oleObj>
              </mc:Choice>
              <mc:Fallback>
                <p:oleObj name="Equation" r:id="rId4" imgW="672808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4513" y="4573588"/>
                        <a:ext cx="1417637" cy="8270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4D4D4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196975" y="5541963"/>
            <a:ext cx="7832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A </a:t>
            </a:r>
            <a:r>
              <a:rPr lang="en-GB" sz="2400">
                <a:solidFill>
                  <a:srgbClr val="FFC000"/>
                </a:solidFill>
              </a:rPr>
              <a:t>mixed number </a:t>
            </a:r>
            <a:r>
              <a:rPr lang="en-GB" sz="2400"/>
              <a:t>contains whole number and fractions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7540625" y="2830513"/>
          <a:ext cx="141287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8" name="Equation" r:id="rId6" imgW="761669" imgH="482391" progId="Equation.3">
                  <p:embed/>
                </p:oleObj>
              </mc:Choice>
              <mc:Fallback>
                <p:oleObj name="Equation" r:id="rId6" imgW="761669" imgH="48239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0625" y="2830513"/>
                        <a:ext cx="1412875" cy="8921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4D4D4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92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0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Lateral_Thinking</Template>
  <TotalTime>2621</TotalTime>
  <Words>774</Words>
  <Application>Microsoft Office PowerPoint</Application>
  <PresentationFormat>On-screen Show (4:3)</PresentationFormat>
  <Paragraphs>255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5" baseType="lpstr">
      <vt:lpstr>Comic Sans MS</vt:lpstr>
      <vt:lpstr>Arial</vt:lpstr>
      <vt:lpstr>Wingdings</vt:lpstr>
      <vt:lpstr>Calibri</vt:lpstr>
      <vt:lpstr>Times New Roman</vt:lpstr>
      <vt:lpstr>PMingLiU</vt:lpstr>
      <vt:lpstr>Wingdings 3</vt:lpstr>
      <vt:lpstr>Tahoma</vt:lpstr>
      <vt:lpstr>1_Shimmer</vt:lpstr>
      <vt:lpstr>MathType 5.0 Equation</vt:lpstr>
      <vt:lpstr>Equation</vt:lpstr>
      <vt:lpstr>Microsoft Equation 3.0</vt:lpstr>
      <vt:lpstr>Scientific Notation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</vt:vector>
  </TitlesOfParts>
  <Company>Glasgow City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Project 2002</dc:creator>
  <cp:lastModifiedBy>Teacher E-Solutions</cp:lastModifiedBy>
  <cp:revision>266</cp:revision>
  <dcterms:created xsi:type="dcterms:W3CDTF">2002-01-28T14:58:41Z</dcterms:created>
  <dcterms:modified xsi:type="dcterms:W3CDTF">2019-01-18T16:59:56Z</dcterms:modified>
</cp:coreProperties>
</file>