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slideLayouts/slideLayout14.xml" ContentType="application/vnd.openxmlformats-officedocument.presentationml.slideLayout+xml"/>
  <Override PartName="/ppt/theme/theme4.xml" ContentType="application/vnd.openxmlformats-officedocument.theme+xml"/>
  <Override PartName="/ppt/slideLayouts/slideLayout15.xml" ContentType="application/vnd.openxmlformats-officedocument.presentationml.slideLayout+xml"/>
  <Override PartName="/ppt/theme/theme5.xml" ContentType="application/vnd.openxmlformats-officedocument.theme+xml"/>
  <Override PartName="/ppt/slideLayouts/slideLayout16.xml" ContentType="application/vnd.openxmlformats-officedocument.presentationml.slideLayout+xml"/>
  <Override PartName="/ppt/theme/theme6.xml" ContentType="application/vnd.openxmlformats-officedocument.theme+xml"/>
  <Override PartName="/ppt/slideLayouts/slideLayout17.xml" ContentType="application/vnd.openxmlformats-officedocument.presentationml.slideLayout+xml"/>
  <Override PartName="/ppt/theme/theme7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8.xml" ContentType="application/vnd.openxmlformats-officedocument.theme+xml"/>
  <Override PartName="/ppt/slideLayouts/slideLayout20.xml" ContentType="application/vnd.openxmlformats-officedocument.presentationml.slideLayout+xml"/>
  <Override PartName="/ppt/theme/theme9.xml" ContentType="application/vnd.openxmlformats-officedocument.theme+xml"/>
  <Override PartName="/ppt/slideLayouts/slideLayout21.xml" ContentType="application/vnd.openxmlformats-officedocument.presentationml.slideLayout+xml"/>
  <Override PartName="/ppt/theme/theme10.xml" ContentType="application/vnd.openxmlformats-officedocument.theme+xml"/>
  <Override PartName="/ppt/slideLayouts/slideLayout22.xml" ContentType="application/vnd.openxmlformats-officedocument.presentationml.slideLayout+xml"/>
  <Override PartName="/ppt/theme/theme11.xml" ContentType="application/vnd.openxmlformats-officedocument.theme+xml"/>
  <Override PartName="/ppt/slideLayouts/slideLayout23.xml" ContentType="application/vnd.openxmlformats-officedocument.presentationml.slideLayout+xml"/>
  <Override PartName="/ppt/theme/theme12.xml" ContentType="application/vnd.openxmlformats-officedocument.theme+xml"/>
  <Override PartName="/ppt/slideLayouts/slideLayout24.xml" ContentType="application/vnd.openxmlformats-officedocument.presentationml.slideLayout+xml"/>
  <Override PartName="/ppt/theme/theme13.xml" ContentType="application/vnd.openxmlformats-officedocument.theme+xml"/>
  <Override PartName="/ppt/slideLayouts/slideLayout25.xml" ContentType="application/vnd.openxmlformats-officedocument.presentationml.slideLayout+xml"/>
  <Override PartName="/ppt/theme/theme14.xml" ContentType="application/vnd.openxmlformats-officedocument.theme+xml"/>
  <Override PartName="/ppt/slideLayouts/slideLayout26.xml" ContentType="application/vnd.openxmlformats-officedocument.presentationml.slideLayout+xml"/>
  <Override PartName="/ppt/theme/theme15.xml" ContentType="application/vnd.openxmlformats-officedocument.theme+xml"/>
  <Override PartName="/ppt/slideLayouts/slideLayout27.xml" ContentType="application/vnd.openxmlformats-officedocument.presentationml.slideLayout+xml"/>
  <Override PartName="/ppt/theme/theme16.xml" ContentType="application/vnd.openxmlformats-officedocument.theme+xml"/>
  <Override PartName="/ppt/slideLayouts/slideLayout28.xml" ContentType="application/vnd.openxmlformats-officedocument.presentationml.slideLayout+xml"/>
  <Override PartName="/ppt/theme/theme17.xml" ContentType="application/vnd.openxmlformats-officedocument.theme+xml"/>
  <Override PartName="/ppt/slideLayouts/slideLayout29.xml" ContentType="application/vnd.openxmlformats-officedocument.presentationml.slideLayout+xml"/>
  <Override PartName="/ppt/theme/theme18.xml" ContentType="application/vnd.openxmlformats-officedocument.theme+xml"/>
  <Override PartName="/ppt/slideLayouts/slideLayout30.xml" ContentType="application/vnd.openxmlformats-officedocument.presentationml.slideLayout+xml"/>
  <Override PartName="/ppt/theme/theme19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20.xml" ContentType="application/vnd.openxmlformats-officedocument.theme+xml"/>
  <Override PartName="/ppt/theme/theme2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699" r:id="rId2"/>
    <p:sldMasterId id="2147483701" r:id="rId3"/>
    <p:sldMasterId id="2147483703" r:id="rId4"/>
    <p:sldMasterId id="2147483705" r:id="rId5"/>
    <p:sldMasterId id="2147483707" r:id="rId6"/>
    <p:sldMasterId id="2147483709" r:id="rId7"/>
    <p:sldMasterId id="2147483711" r:id="rId8"/>
    <p:sldMasterId id="2147483716" r:id="rId9"/>
    <p:sldMasterId id="2147483718" r:id="rId10"/>
    <p:sldMasterId id="2147483720" r:id="rId11"/>
    <p:sldMasterId id="2147483722" r:id="rId12"/>
    <p:sldMasterId id="2147483724" r:id="rId13"/>
    <p:sldMasterId id="2147483726" r:id="rId14"/>
    <p:sldMasterId id="2147483734" r:id="rId15"/>
    <p:sldMasterId id="2147483736" r:id="rId16"/>
    <p:sldMasterId id="2147483738" r:id="rId17"/>
    <p:sldMasterId id="2147483740" r:id="rId18"/>
    <p:sldMasterId id="2147483742" r:id="rId19"/>
    <p:sldMasterId id="2147484211" r:id="rId20"/>
  </p:sldMasterIdLst>
  <p:notesMasterIdLst>
    <p:notesMasterId r:id="rId61"/>
  </p:notesMasterIdLst>
  <p:sldIdLst>
    <p:sldId id="298" r:id="rId21"/>
    <p:sldId id="268" r:id="rId22"/>
    <p:sldId id="428" r:id="rId23"/>
    <p:sldId id="372" r:id="rId24"/>
    <p:sldId id="373" r:id="rId25"/>
    <p:sldId id="374" r:id="rId26"/>
    <p:sldId id="378" r:id="rId27"/>
    <p:sldId id="375" r:id="rId28"/>
    <p:sldId id="376" r:id="rId29"/>
    <p:sldId id="332" r:id="rId30"/>
    <p:sldId id="351" r:id="rId31"/>
    <p:sldId id="352" r:id="rId32"/>
    <p:sldId id="353" r:id="rId33"/>
    <p:sldId id="364" r:id="rId34"/>
    <p:sldId id="363" r:id="rId35"/>
    <p:sldId id="392" r:id="rId36"/>
    <p:sldId id="393" r:id="rId37"/>
    <p:sldId id="394" r:id="rId38"/>
    <p:sldId id="395" r:id="rId39"/>
    <p:sldId id="396" r:id="rId40"/>
    <p:sldId id="397" r:id="rId41"/>
    <p:sldId id="401" r:id="rId42"/>
    <p:sldId id="403" r:id="rId43"/>
    <p:sldId id="404" r:id="rId44"/>
    <p:sldId id="406" r:id="rId45"/>
    <p:sldId id="407" r:id="rId46"/>
    <p:sldId id="409" r:id="rId47"/>
    <p:sldId id="410" r:id="rId48"/>
    <p:sldId id="411" r:id="rId49"/>
    <p:sldId id="408" r:id="rId50"/>
    <p:sldId id="412" r:id="rId51"/>
    <p:sldId id="413" r:id="rId52"/>
    <p:sldId id="380" r:id="rId53"/>
    <p:sldId id="381" r:id="rId54"/>
    <p:sldId id="382" r:id="rId55"/>
    <p:sldId id="383" r:id="rId56"/>
    <p:sldId id="385" r:id="rId57"/>
    <p:sldId id="386" r:id="rId58"/>
    <p:sldId id="387" r:id="rId59"/>
    <p:sldId id="390" r:id="rId60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Arial" pitchFamily="34" charset="0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Comic Sans MS" pitchFamily="66" charset="0"/>
        <a:ea typeface="+mn-ea"/>
        <a:cs typeface="Arial" pitchFamily="34" charset="0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Comic Sans MS" pitchFamily="66" charset="0"/>
        <a:ea typeface="+mn-ea"/>
        <a:cs typeface="Arial" pitchFamily="34" charset="0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Comic Sans MS" pitchFamily="66" charset="0"/>
        <a:ea typeface="+mn-ea"/>
        <a:cs typeface="Arial" pitchFamily="34" charset="0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Comic Sans MS" pitchFamily="66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80808"/>
    <a:srgbClr val="00FFFF"/>
    <a:srgbClr val="FFFFCC"/>
    <a:srgbClr val="3333FF"/>
    <a:srgbClr val="FF0000"/>
    <a:srgbClr val="4D4D4D"/>
    <a:srgbClr val="FFFF00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822" autoAdjust="0"/>
    <p:restoredTop sz="94718" autoAdjust="0"/>
  </p:normalViewPr>
  <p:slideViewPr>
    <p:cSldViewPr snapToGrid="0">
      <p:cViewPr>
        <p:scale>
          <a:sx n="59" d="100"/>
          <a:sy n="59" d="100"/>
        </p:scale>
        <p:origin x="-115" y="-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" Target="slides/slide6.xml"/><Relationship Id="rId39" Type="http://schemas.openxmlformats.org/officeDocument/2006/relationships/slide" Target="slides/slide19.xml"/><Relationship Id="rId21" Type="http://schemas.openxmlformats.org/officeDocument/2006/relationships/slide" Target="slides/slide1.xml"/><Relationship Id="rId34" Type="http://schemas.openxmlformats.org/officeDocument/2006/relationships/slide" Target="slides/slide14.xml"/><Relationship Id="rId42" Type="http://schemas.openxmlformats.org/officeDocument/2006/relationships/slide" Target="slides/slide22.xml"/><Relationship Id="rId47" Type="http://schemas.openxmlformats.org/officeDocument/2006/relationships/slide" Target="slides/slide27.xml"/><Relationship Id="rId50" Type="http://schemas.openxmlformats.org/officeDocument/2006/relationships/slide" Target="slides/slide30.xml"/><Relationship Id="rId55" Type="http://schemas.openxmlformats.org/officeDocument/2006/relationships/slide" Target="slides/slide35.xml"/><Relationship Id="rId63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Master" Target="slideMasters/slideMaster20.xml"/><Relationship Id="rId29" Type="http://schemas.openxmlformats.org/officeDocument/2006/relationships/slide" Target="slides/slide9.xml"/><Relationship Id="rId41" Type="http://schemas.openxmlformats.org/officeDocument/2006/relationships/slide" Target="slides/slide21.xml"/><Relationship Id="rId54" Type="http://schemas.openxmlformats.org/officeDocument/2006/relationships/slide" Target="slides/slide34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4.xml"/><Relationship Id="rId32" Type="http://schemas.openxmlformats.org/officeDocument/2006/relationships/slide" Target="slides/slide12.xml"/><Relationship Id="rId37" Type="http://schemas.openxmlformats.org/officeDocument/2006/relationships/slide" Target="slides/slide17.xml"/><Relationship Id="rId40" Type="http://schemas.openxmlformats.org/officeDocument/2006/relationships/slide" Target="slides/slide20.xml"/><Relationship Id="rId45" Type="http://schemas.openxmlformats.org/officeDocument/2006/relationships/slide" Target="slides/slide25.xml"/><Relationship Id="rId53" Type="http://schemas.openxmlformats.org/officeDocument/2006/relationships/slide" Target="slides/slide33.xml"/><Relationship Id="rId58" Type="http://schemas.openxmlformats.org/officeDocument/2006/relationships/slide" Target="slides/slide38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3.xml"/><Relationship Id="rId28" Type="http://schemas.openxmlformats.org/officeDocument/2006/relationships/slide" Target="slides/slide8.xml"/><Relationship Id="rId36" Type="http://schemas.openxmlformats.org/officeDocument/2006/relationships/slide" Target="slides/slide16.xml"/><Relationship Id="rId49" Type="http://schemas.openxmlformats.org/officeDocument/2006/relationships/slide" Target="slides/slide29.xml"/><Relationship Id="rId57" Type="http://schemas.openxmlformats.org/officeDocument/2006/relationships/slide" Target="slides/slide37.xml"/><Relationship Id="rId61" Type="http://schemas.openxmlformats.org/officeDocument/2006/relationships/notesMaster" Target="notesMasters/notesMaster1.xml"/><Relationship Id="rId10" Type="http://schemas.openxmlformats.org/officeDocument/2006/relationships/slideMaster" Target="slideMasters/slideMaster10.xml"/><Relationship Id="rId19" Type="http://schemas.openxmlformats.org/officeDocument/2006/relationships/slideMaster" Target="slideMasters/slideMaster19.xml"/><Relationship Id="rId31" Type="http://schemas.openxmlformats.org/officeDocument/2006/relationships/slide" Target="slides/slide11.xml"/><Relationship Id="rId44" Type="http://schemas.openxmlformats.org/officeDocument/2006/relationships/slide" Target="slides/slide24.xml"/><Relationship Id="rId52" Type="http://schemas.openxmlformats.org/officeDocument/2006/relationships/slide" Target="slides/slide32.xml"/><Relationship Id="rId60" Type="http://schemas.openxmlformats.org/officeDocument/2006/relationships/slide" Target="slides/slide40.xml"/><Relationship Id="rId65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2.xml"/><Relationship Id="rId27" Type="http://schemas.openxmlformats.org/officeDocument/2006/relationships/slide" Target="slides/slide7.xml"/><Relationship Id="rId30" Type="http://schemas.openxmlformats.org/officeDocument/2006/relationships/slide" Target="slides/slide10.xml"/><Relationship Id="rId35" Type="http://schemas.openxmlformats.org/officeDocument/2006/relationships/slide" Target="slides/slide15.xml"/><Relationship Id="rId43" Type="http://schemas.openxmlformats.org/officeDocument/2006/relationships/slide" Target="slides/slide23.xml"/><Relationship Id="rId48" Type="http://schemas.openxmlformats.org/officeDocument/2006/relationships/slide" Target="slides/slide28.xml"/><Relationship Id="rId56" Type="http://schemas.openxmlformats.org/officeDocument/2006/relationships/slide" Target="slides/slide36.xml"/><Relationship Id="rId64" Type="http://schemas.openxmlformats.org/officeDocument/2006/relationships/theme" Target="theme/theme1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1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5.xml"/><Relationship Id="rId33" Type="http://schemas.openxmlformats.org/officeDocument/2006/relationships/slide" Target="slides/slide13.xml"/><Relationship Id="rId38" Type="http://schemas.openxmlformats.org/officeDocument/2006/relationships/slide" Target="slides/slide18.xml"/><Relationship Id="rId46" Type="http://schemas.openxmlformats.org/officeDocument/2006/relationships/slide" Target="slides/slide26.xml"/><Relationship Id="rId59" Type="http://schemas.openxmlformats.org/officeDocument/2006/relationships/slide" Target="slides/slide39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17.wmf"/><Relationship Id="rId3" Type="http://schemas.openxmlformats.org/officeDocument/2006/relationships/image" Target="../media/image12.wmf"/><Relationship Id="rId7" Type="http://schemas.openxmlformats.org/officeDocument/2006/relationships/image" Target="../media/image16.wmf"/><Relationship Id="rId2" Type="http://schemas.openxmlformats.org/officeDocument/2006/relationships/image" Target="../media/image11.wmf"/><Relationship Id="rId1" Type="http://schemas.openxmlformats.org/officeDocument/2006/relationships/image" Target="../media/image10.wmf"/><Relationship Id="rId6" Type="http://schemas.openxmlformats.org/officeDocument/2006/relationships/image" Target="../media/image15.wmf"/><Relationship Id="rId5" Type="http://schemas.openxmlformats.org/officeDocument/2006/relationships/image" Target="../media/image14.wmf"/><Relationship Id="rId10" Type="http://schemas.openxmlformats.org/officeDocument/2006/relationships/image" Target="../media/image19.wmf"/><Relationship Id="rId4" Type="http://schemas.openxmlformats.org/officeDocument/2006/relationships/image" Target="../media/image13.wmf"/><Relationship Id="rId9" Type="http://schemas.openxmlformats.org/officeDocument/2006/relationships/image" Target="../media/image18.wmf"/></Relationships>
</file>

<file path=ppt/drawings/_rels/vmlDrawing3.vml.rels><?xml version="1.0" encoding="UTF-8" standalone="yes"?>
<Relationships xmlns="http://schemas.openxmlformats.org/package/2006/relationships"><Relationship Id="rId8" Type="http://schemas.openxmlformats.org/officeDocument/2006/relationships/image" Target="../media/image27.wmf"/><Relationship Id="rId3" Type="http://schemas.openxmlformats.org/officeDocument/2006/relationships/image" Target="../media/image22.wmf"/><Relationship Id="rId7" Type="http://schemas.openxmlformats.org/officeDocument/2006/relationships/image" Target="../media/image26.wmf"/><Relationship Id="rId2" Type="http://schemas.openxmlformats.org/officeDocument/2006/relationships/image" Target="../media/image21.wmf"/><Relationship Id="rId1" Type="http://schemas.openxmlformats.org/officeDocument/2006/relationships/image" Target="../media/image20.wmf"/><Relationship Id="rId6" Type="http://schemas.openxmlformats.org/officeDocument/2006/relationships/image" Target="../media/image25.wmf"/><Relationship Id="rId5" Type="http://schemas.openxmlformats.org/officeDocument/2006/relationships/image" Target="../media/image24.wmf"/><Relationship Id="rId4" Type="http://schemas.openxmlformats.org/officeDocument/2006/relationships/image" Target="../media/image2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4452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225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25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2FA46520-684A-49F1-8E4C-A18EA8A1651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284795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547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54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fld id="{D26F9733-2B8B-46FB-8346-7186B2589471}" type="slidenum">
              <a:rPr lang="en-GB" sz="1200" smtClean="0">
                <a:latin typeface="Arial" pitchFamily="34" charset="0"/>
              </a:rPr>
              <a:pPr eaLnBrk="1" hangingPunct="1"/>
              <a:t>11</a:t>
            </a:fld>
            <a:endParaRPr lang="en-GB" sz="1200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649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650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fld id="{591F5B6E-8FA8-42E6-98A3-ED995A7021D2}" type="slidenum">
              <a:rPr lang="en-GB" sz="1200" smtClean="0">
                <a:latin typeface="Arial" pitchFamily="34" charset="0"/>
              </a:rPr>
              <a:pPr eaLnBrk="1" hangingPunct="1"/>
              <a:t>12</a:t>
            </a:fld>
            <a:endParaRPr lang="en-GB" sz="1200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752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752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fld id="{E9A16AFB-7C8F-49F2-BDEC-E7A985D8C9A4}" type="slidenum">
              <a:rPr lang="en-GB" sz="1200" smtClean="0">
                <a:latin typeface="Arial" pitchFamily="34" charset="0"/>
              </a:rPr>
              <a:pPr eaLnBrk="1" hangingPunct="1"/>
              <a:t>13</a:t>
            </a:fld>
            <a:endParaRPr lang="en-GB" sz="1200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854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854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fld id="{EFBE2C71-2AB9-4DB6-944A-C559366B26C0}" type="slidenum">
              <a:rPr lang="en-GB" sz="1200" smtClean="0">
                <a:latin typeface="Arial" pitchFamily="34" charset="0"/>
              </a:rPr>
              <a:pPr eaLnBrk="1" hangingPunct="1"/>
              <a:t>14</a:t>
            </a:fld>
            <a:endParaRPr lang="en-GB" sz="1200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957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957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fld id="{046011B3-D445-4C8D-A150-8289A1CF3FF0}" type="slidenum">
              <a:rPr lang="en-GB" sz="1200" smtClean="0">
                <a:latin typeface="Arial" pitchFamily="34" charset="0"/>
              </a:rPr>
              <a:pPr eaLnBrk="1" hangingPunct="1"/>
              <a:t>15</a:t>
            </a:fld>
            <a:endParaRPr lang="en-GB" sz="1200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7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6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>
                  <a:gd name="T0" fmla="*/ 0 w 5184"/>
                  <a:gd name="T1" fmla="*/ 3159 h 3159"/>
                  <a:gd name="T2" fmla="*/ 5200 w 5184"/>
                  <a:gd name="T3" fmla="*/ 3159 h 3159"/>
                  <a:gd name="T4" fmla="*/ 5200 w 5184"/>
                  <a:gd name="T5" fmla="*/ 0 h 3159"/>
                  <a:gd name="T6" fmla="*/ 0 w 5184"/>
                  <a:gd name="T7" fmla="*/ 0 h 3159"/>
                  <a:gd name="T8" fmla="*/ 0 w 5184"/>
                  <a:gd name="T9" fmla="*/ 3159 h 3159"/>
                  <a:gd name="T10" fmla="*/ 0 w 5184"/>
                  <a:gd name="T11" fmla="*/ 3159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>
                  <a:gd name="T0" fmla="*/ 0 w 556"/>
                  <a:gd name="T1" fmla="*/ 0 h 3159"/>
                  <a:gd name="T2" fmla="*/ 0 w 556"/>
                  <a:gd name="T3" fmla="*/ 3159 h 3159"/>
                  <a:gd name="T4" fmla="*/ 558 w 556"/>
                  <a:gd name="T5" fmla="*/ 3159 h 3159"/>
                  <a:gd name="T6" fmla="*/ 558 w 556"/>
                  <a:gd name="T7" fmla="*/ 0 h 3159"/>
                  <a:gd name="T8" fmla="*/ 0 w 556"/>
                  <a:gd name="T9" fmla="*/ 0 h 3159"/>
                  <a:gd name="T10" fmla="*/ 0 w 556"/>
                  <a:gd name="T11" fmla="*/ 0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6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>
                <a:gd name="T0" fmla="*/ 252 w 251"/>
                <a:gd name="T1" fmla="*/ 0 h 12"/>
                <a:gd name="T2" fmla="*/ 0 w 251"/>
                <a:gd name="T3" fmla="*/ 0 h 12"/>
                <a:gd name="T4" fmla="*/ 0 w 251"/>
                <a:gd name="T5" fmla="*/ 12 h 12"/>
                <a:gd name="T6" fmla="*/ 252 w 251"/>
                <a:gd name="T7" fmla="*/ 12 h 12"/>
                <a:gd name="T8" fmla="*/ 252 w 251"/>
                <a:gd name="T9" fmla="*/ 0 h 12"/>
                <a:gd name="T10" fmla="*/ 252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>
                <a:gd name="T0" fmla="*/ 0 w 251"/>
                <a:gd name="T1" fmla="*/ 0 h 12"/>
                <a:gd name="T2" fmla="*/ 0 w 251"/>
                <a:gd name="T3" fmla="*/ 12 h 12"/>
                <a:gd name="T4" fmla="*/ 351 w 251"/>
                <a:gd name="T5" fmla="*/ 12 h 12"/>
                <a:gd name="T6" fmla="*/ 351 w 251"/>
                <a:gd name="T7" fmla="*/ 0 h 12"/>
                <a:gd name="T8" fmla="*/ 0 w 251"/>
                <a:gd name="T9" fmla="*/ 0 h 12"/>
                <a:gd name="T10" fmla="*/ 0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9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10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39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39 w 4724"/>
                  <a:gd name="T7" fmla="*/ 12 h 12"/>
                  <a:gd name="T8" fmla="*/ 4739 w 4724"/>
                  <a:gd name="T9" fmla="*/ 0 h 12"/>
                  <a:gd name="T10" fmla="*/ 4739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</p:grpSp>
      <p:sp>
        <p:nvSpPr>
          <p:cNvPr id="19472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9473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18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169DDB-8927-4F52-B20F-7BB3D9B9EEBF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19" name="Rectangle 19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20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pPr>
              <a:defRPr/>
            </a:pPr>
            <a:fld id="{D1B39928-7DA4-4077-85E6-9B57DF76242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89955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AE4FEA-FADD-45F3-990B-47184636F4DE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9501E7-9732-4882-8059-40668440E9D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32589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4650" y="304800"/>
            <a:ext cx="1885950" cy="579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304800"/>
            <a:ext cx="5505450" cy="5791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07D454-A97C-4A87-9137-700DC7CE76B4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5E853D-BC1E-4E62-A1AB-0438A28724A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41925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6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>
                  <a:gd name="T0" fmla="*/ 0 w 5184"/>
                  <a:gd name="T1" fmla="*/ 3159 h 3159"/>
                  <a:gd name="T2" fmla="*/ 5200 w 5184"/>
                  <a:gd name="T3" fmla="*/ 3159 h 3159"/>
                  <a:gd name="T4" fmla="*/ 5200 w 5184"/>
                  <a:gd name="T5" fmla="*/ 0 h 3159"/>
                  <a:gd name="T6" fmla="*/ 0 w 5184"/>
                  <a:gd name="T7" fmla="*/ 0 h 3159"/>
                  <a:gd name="T8" fmla="*/ 0 w 5184"/>
                  <a:gd name="T9" fmla="*/ 3159 h 3159"/>
                  <a:gd name="T10" fmla="*/ 0 w 5184"/>
                  <a:gd name="T11" fmla="*/ 3159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>
                  <a:gd name="T0" fmla="*/ 0 w 556"/>
                  <a:gd name="T1" fmla="*/ 0 h 3159"/>
                  <a:gd name="T2" fmla="*/ 0 w 556"/>
                  <a:gd name="T3" fmla="*/ 3159 h 3159"/>
                  <a:gd name="T4" fmla="*/ 558 w 556"/>
                  <a:gd name="T5" fmla="*/ 3159 h 3159"/>
                  <a:gd name="T6" fmla="*/ 558 w 556"/>
                  <a:gd name="T7" fmla="*/ 0 h 3159"/>
                  <a:gd name="T8" fmla="*/ 0 w 556"/>
                  <a:gd name="T9" fmla="*/ 0 h 3159"/>
                  <a:gd name="T10" fmla="*/ 0 w 556"/>
                  <a:gd name="T11" fmla="*/ 0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6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1800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>
                <a:gd name="T0" fmla="*/ 252 w 251"/>
                <a:gd name="T1" fmla="*/ 0 h 12"/>
                <a:gd name="T2" fmla="*/ 0 w 251"/>
                <a:gd name="T3" fmla="*/ 0 h 12"/>
                <a:gd name="T4" fmla="*/ 0 w 251"/>
                <a:gd name="T5" fmla="*/ 12 h 12"/>
                <a:gd name="T6" fmla="*/ 252 w 251"/>
                <a:gd name="T7" fmla="*/ 12 h 12"/>
                <a:gd name="T8" fmla="*/ 252 w 251"/>
                <a:gd name="T9" fmla="*/ 0 h 12"/>
                <a:gd name="T10" fmla="*/ 252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>
                <a:gd name="T0" fmla="*/ 0 w 251"/>
                <a:gd name="T1" fmla="*/ 0 h 12"/>
                <a:gd name="T2" fmla="*/ 0 w 251"/>
                <a:gd name="T3" fmla="*/ 12 h 12"/>
                <a:gd name="T4" fmla="*/ 351 w 251"/>
                <a:gd name="T5" fmla="*/ 12 h 12"/>
                <a:gd name="T6" fmla="*/ 351 w 251"/>
                <a:gd name="T7" fmla="*/ 0 h 12"/>
                <a:gd name="T8" fmla="*/ 0 w 251"/>
                <a:gd name="T9" fmla="*/ 0 h 12"/>
                <a:gd name="T10" fmla="*/ 0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9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10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39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39 w 4724"/>
                  <a:gd name="T7" fmla="*/ 12 h 12"/>
                  <a:gd name="T8" fmla="*/ 4739 w 4724"/>
                  <a:gd name="T9" fmla="*/ 0 h 12"/>
                  <a:gd name="T10" fmla="*/ 4739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800">
                  <a:solidFill>
                    <a:srgbClr val="FFFFFF"/>
                  </a:solidFill>
                  <a:cs typeface="+mn-cs"/>
                </a:endParaRPr>
              </a:p>
            </p:txBody>
          </p:sp>
        </p:grpSp>
      </p:grpSp>
      <p:sp>
        <p:nvSpPr>
          <p:cNvPr id="5136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>
                <a:latin typeface="Comic Sans MS" pitchFamily="66" charset="0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5137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>
                <a:latin typeface="Comic Sans MS" pitchFamily="66" charset="0"/>
              </a:defRPr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18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5999A0F8-BCED-4F19-AB39-481B20477426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19" name="Rectangle 19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20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>
                <a:cs typeface="Arial" charset="0"/>
              </a:defRPr>
            </a:lvl1pPr>
          </a:lstStyle>
          <a:p>
            <a:pPr>
              <a:defRPr/>
            </a:pPr>
            <a:fld id="{03F56312-C4C2-4E47-980F-F436054DF8B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1130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6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>
                  <a:gd name="T0" fmla="*/ 0 w 5184"/>
                  <a:gd name="T1" fmla="*/ 3159 h 3159"/>
                  <a:gd name="T2" fmla="*/ 5200 w 5184"/>
                  <a:gd name="T3" fmla="*/ 3159 h 3159"/>
                  <a:gd name="T4" fmla="*/ 5200 w 5184"/>
                  <a:gd name="T5" fmla="*/ 0 h 3159"/>
                  <a:gd name="T6" fmla="*/ 0 w 5184"/>
                  <a:gd name="T7" fmla="*/ 0 h 3159"/>
                  <a:gd name="T8" fmla="*/ 0 w 5184"/>
                  <a:gd name="T9" fmla="*/ 3159 h 3159"/>
                  <a:gd name="T10" fmla="*/ 0 w 5184"/>
                  <a:gd name="T11" fmla="*/ 3159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>
                  <a:gd name="T0" fmla="*/ 0 w 556"/>
                  <a:gd name="T1" fmla="*/ 0 h 3159"/>
                  <a:gd name="T2" fmla="*/ 0 w 556"/>
                  <a:gd name="T3" fmla="*/ 3159 h 3159"/>
                  <a:gd name="T4" fmla="*/ 558 w 556"/>
                  <a:gd name="T5" fmla="*/ 3159 h 3159"/>
                  <a:gd name="T6" fmla="*/ 558 w 556"/>
                  <a:gd name="T7" fmla="*/ 0 h 3159"/>
                  <a:gd name="T8" fmla="*/ 0 w 556"/>
                  <a:gd name="T9" fmla="*/ 0 h 3159"/>
                  <a:gd name="T10" fmla="*/ 0 w 556"/>
                  <a:gd name="T11" fmla="*/ 0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6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1800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>
                <a:gd name="T0" fmla="*/ 252 w 251"/>
                <a:gd name="T1" fmla="*/ 0 h 12"/>
                <a:gd name="T2" fmla="*/ 0 w 251"/>
                <a:gd name="T3" fmla="*/ 0 h 12"/>
                <a:gd name="T4" fmla="*/ 0 w 251"/>
                <a:gd name="T5" fmla="*/ 12 h 12"/>
                <a:gd name="T6" fmla="*/ 252 w 251"/>
                <a:gd name="T7" fmla="*/ 12 h 12"/>
                <a:gd name="T8" fmla="*/ 252 w 251"/>
                <a:gd name="T9" fmla="*/ 0 h 12"/>
                <a:gd name="T10" fmla="*/ 252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>
                <a:gd name="T0" fmla="*/ 0 w 251"/>
                <a:gd name="T1" fmla="*/ 0 h 12"/>
                <a:gd name="T2" fmla="*/ 0 w 251"/>
                <a:gd name="T3" fmla="*/ 12 h 12"/>
                <a:gd name="T4" fmla="*/ 351 w 251"/>
                <a:gd name="T5" fmla="*/ 12 h 12"/>
                <a:gd name="T6" fmla="*/ 351 w 251"/>
                <a:gd name="T7" fmla="*/ 0 h 12"/>
                <a:gd name="T8" fmla="*/ 0 w 251"/>
                <a:gd name="T9" fmla="*/ 0 h 12"/>
                <a:gd name="T10" fmla="*/ 0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9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10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39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39 w 4724"/>
                  <a:gd name="T7" fmla="*/ 12 h 12"/>
                  <a:gd name="T8" fmla="*/ 4739 w 4724"/>
                  <a:gd name="T9" fmla="*/ 0 h 12"/>
                  <a:gd name="T10" fmla="*/ 4739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800">
                  <a:solidFill>
                    <a:srgbClr val="FFFFFF"/>
                  </a:solidFill>
                  <a:cs typeface="+mn-cs"/>
                </a:endParaRPr>
              </a:p>
            </p:txBody>
          </p:sp>
        </p:grpSp>
      </p:grpSp>
      <p:sp>
        <p:nvSpPr>
          <p:cNvPr id="5136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>
                <a:latin typeface="Comic Sans MS" pitchFamily="66" charset="0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5137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>
                <a:latin typeface="Comic Sans MS" pitchFamily="66" charset="0"/>
              </a:defRPr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18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B6C3C009-8639-4ACD-A680-1E01340F3DF4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19" name="Rectangle 19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20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>
                <a:cs typeface="Arial" charset="0"/>
              </a:defRPr>
            </a:lvl1pPr>
          </a:lstStyle>
          <a:p>
            <a:pPr>
              <a:defRPr/>
            </a:pPr>
            <a:fld id="{3689FD84-B2C7-4933-BE89-9992BC63E51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40905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6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>
                  <a:gd name="T0" fmla="*/ 0 w 5184"/>
                  <a:gd name="T1" fmla="*/ 3159 h 3159"/>
                  <a:gd name="T2" fmla="*/ 5200 w 5184"/>
                  <a:gd name="T3" fmla="*/ 3159 h 3159"/>
                  <a:gd name="T4" fmla="*/ 5200 w 5184"/>
                  <a:gd name="T5" fmla="*/ 0 h 3159"/>
                  <a:gd name="T6" fmla="*/ 0 w 5184"/>
                  <a:gd name="T7" fmla="*/ 0 h 3159"/>
                  <a:gd name="T8" fmla="*/ 0 w 5184"/>
                  <a:gd name="T9" fmla="*/ 3159 h 3159"/>
                  <a:gd name="T10" fmla="*/ 0 w 5184"/>
                  <a:gd name="T11" fmla="*/ 3159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>
                  <a:gd name="T0" fmla="*/ 0 w 556"/>
                  <a:gd name="T1" fmla="*/ 0 h 3159"/>
                  <a:gd name="T2" fmla="*/ 0 w 556"/>
                  <a:gd name="T3" fmla="*/ 3159 h 3159"/>
                  <a:gd name="T4" fmla="*/ 558 w 556"/>
                  <a:gd name="T5" fmla="*/ 3159 h 3159"/>
                  <a:gd name="T6" fmla="*/ 558 w 556"/>
                  <a:gd name="T7" fmla="*/ 0 h 3159"/>
                  <a:gd name="T8" fmla="*/ 0 w 556"/>
                  <a:gd name="T9" fmla="*/ 0 h 3159"/>
                  <a:gd name="T10" fmla="*/ 0 w 556"/>
                  <a:gd name="T11" fmla="*/ 0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6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1800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>
                <a:gd name="T0" fmla="*/ 252 w 251"/>
                <a:gd name="T1" fmla="*/ 0 h 12"/>
                <a:gd name="T2" fmla="*/ 0 w 251"/>
                <a:gd name="T3" fmla="*/ 0 h 12"/>
                <a:gd name="T4" fmla="*/ 0 w 251"/>
                <a:gd name="T5" fmla="*/ 12 h 12"/>
                <a:gd name="T6" fmla="*/ 252 w 251"/>
                <a:gd name="T7" fmla="*/ 12 h 12"/>
                <a:gd name="T8" fmla="*/ 252 w 251"/>
                <a:gd name="T9" fmla="*/ 0 h 12"/>
                <a:gd name="T10" fmla="*/ 252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>
                <a:gd name="T0" fmla="*/ 0 w 251"/>
                <a:gd name="T1" fmla="*/ 0 h 12"/>
                <a:gd name="T2" fmla="*/ 0 w 251"/>
                <a:gd name="T3" fmla="*/ 12 h 12"/>
                <a:gd name="T4" fmla="*/ 351 w 251"/>
                <a:gd name="T5" fmla="*/ 12 h 12"/>
                <a:gd name="T6" fmla="*/ 351 w 251"/>
                <a:gd name="T7" fmla="*/ 0 h 12"/>
                <a:gd name="T8" fmla="*/ 0 w 251"/>
                <a:gd name="T9" fmla="*/ 0 h 12"/>
                <a:gd name="T10" fmla="*/ 0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9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10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39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39 w 4724"/>
                  <a:gd name="T7" fmla="*/ 12 h 12"/>
                  <a:gd name="T8" fmla="*/ 4739 w 4724"/>
                  <a:gd name="T9" fmla="*/ 0 h 12"/>
                  <a:gd name="T10" fmla="*/ 4739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800">
                  <a:solidFill>
                    <a:srgbClr val="FFFFFF"/>
                  </a:solidFill>
                  <a:cs typeface="+mn-cs"/>
                </a:endParaRPr>
              </a:p>
            </p:txBody>
          </p:sp>
        </p:grpSp>
      </p:grpSp>
      <p:sp>
        <p:nvSpPr>
          <p:cNvPr id="5136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>
                <a:latin typeface="Comic Sans MS" pitchFamily="66" charset="0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5137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>
                <a:latin typeface="Comic Sans MS" pitchFamily="66" charset="0"/>
              </a:defRPr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18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00BA1E20-0DE7-4615-A0F7-F4EFFA32D468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19" name="Rectangle 19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20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>
                <a:cs typeface="Arial" charset="0"/>
              </a:defRPr>
            </a:lvl1pPr>
          </a:lstStyle>
          <a:p>
            <a:pPr>
              <a:defRPr/>
            </a:pPr>
            <a:fld id="{3488A3BF-384F-467A-9B39-9193131D894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71952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6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>
                  <a:gd name="T0" fmla="*/ 0 w 5184"/>
                  <a:gd name="T1" fmla="*/ 3159 h 3159"/>
                  <a:gd name="T2" fmla="*/ 5200 w 5184"/>
                  <a:gd name="T3" fmla="*/ 3159 h 3159"/>
                  <a:gd name="T4" fmla="*/ 5200 w 5184"/>
                  <a:gd name="T5" fmla="*/ 0 h 3159"/>
                  <a:gd name="T6" fmla="*/ 0 w 5184"/>
                  <a:gd name="T7" fmla="*/ 0 h 3159"/>
                  <a:gd name="T8" fmla="*/ 0 w 5184"/>
                  <a:gd name="T9" fmla="*/ 3159 h 3159"/>
                  <a:gd name="T10" fmla="*/ 0 w 5184"/>
                  <a:gd name="T11" fmla="*/ 3159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>
                  <a:gd name="T0" fmla="*/ 0 w 556"/>
                  <a:gd name="T1" fmla="*/ 0 h 3159"/>
                  <a:gd name="T2" fmla="*/ 0 w 556"/>
                  <a:gd name="T3" fmla="*/ 3159 h 3159"/>
                  <a:gd name="T4" fmla="*/ 558 w 556"/>
                  <a:gd name="T5" fmla="*/ 3159 h 3159"/>
                  <a:gd name="T6" fmla="*/ 558 w 556"/>
                  <a:gd name="T7" fmla="*/ 0 h 3159"/>
                  <a:gd name="T8" fmla="*/ 0 w 556"/>
                  <a:gd name="T9" fmla="*/ 0 h 3159"/>
                  <a:gd name="T10" fmla="*/ 0 w 556"/>
                  <a:gd name="T11" fmla="*/ 0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6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>
                <a:gd name="T0" fmla="*/ 252 w 251"/>
                <a:gd name="T1" fmla="*/ 0 h 12"/>
                <a:gd name="T2" fmla="*/ 0 w 251"/>
                <a:gd name="T3" fmla="*/ 0 h 12"/>
                <a:gd name="T4" fmla="*/ 0 w 251"/>
                <a:gd name="T5" fmla="*/ 12 h 12"/>
                <a:gd name="T6" fmla="*/ 252 w 251"/>
                <a:gd name="T7" fmla="*/ 12 h 12"/>
                <a:gd name="T8" fmla="*/ 252 w 251"/>
                <a:gd name="T9" fmla="*/ 0 h 12"/>
                <a:gd name="T10" fmla="*/ 252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>
                <a:gd name="T0" fmla="*/ 0 w 251"/>
                <a:gd name="T1" fmla="*/ 0 h 12"/>
                <a:gd name="T2" fmla="*/ 0 w 251"/>
                <a:gd name="T3" fmla="*/ 12 h 12"/>
                <a:gd name="T4" fmla="*/ 351 w 251"/>
                <a:gd name="T5" fmla="*/ 12 h 12"/>
                <a:gd name="T6" fmla="*/ 351 w 251"/>
                <a:gd name="T7" fmla="*/ 0 h 12"/>
                <a:gd name="T8" fmla="*/ 0 w 251"/>
                <a:gd name="T9" fmla="*/ 0 h 12"/>
                <a:gd name="T10" fmla="*/ 0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9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10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39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39 w 4724"/>
                  <a:gd name="T7" fmla="*/ 12 h 12"/>
                  <a:gd name="T8" fmla="*/ 4739 w 4724"/>
                  <a:gd name="T9" fmla="*/ 0 h 12"/>
                  <a:gd name="T10" fmla="*/ 4739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solidFill>
                    <a:srgbClr val="FFFFFF"/>
                  </a:solidFill>
                  <a:cs typeface="+mn-cs"/>
                </a:endParaRPr>
              </a:p>
            </p:txBody>
          </p:sp>
        </p:grpSp>
      </p:grpSp>
      <p:sp>
        <p:nvSpPr>
          <p:cNvPr id="5136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>
                <a:latin typeface="Comic Sans MS" pitchFamily="66" charset="0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5137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>
                <a:latin typeface="Comic Sans MS" pitchFamily="66" charset="0"/>
              </a:defRPr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18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0482E245-B5D2-4124-8731-781014A8752F}" type="datetime5">
              <a:rPr lang="en-US"/>
              <a:pPr>
                <a:defRPr/>
              </a:pPr>
              <a:t>18-Jan-19</a:t>
            </a:fld>
            <a:endParaRPr lang="en-GB" dirty="0"/>
          </a:p>
        </p:txBody>
      </p:sp>
      <p:sp>
        <p:nvSpPr>
          <p:cNvPr id="19" name="Rectangle 19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Created by Mr. Lafferty@mathsrevision.com</a:t>
            </a:r>
          </a:p>
        </p:txBody>
      </p:sp>
      <p:sp>
        <p:nvSpPr>
          <p:cNvPr id="20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>
                <a:cs typeface="Arial" charset="0"/>
              </a:defRPr>
            </a:lvl1pPr>
          </a:lstStyle>
          <a:p>
            <a:pPr>
              <a:defRPr/>
            </a:pPr>
            <a:fld id="{C340D59E-3895-42F0-BC30-26D57A295BDD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028031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6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>
                  <a:gd name="T0" fmla="*/ 0 w 5184"/>
                  <a:gd name="T1" fmla="*/ 3159 h 3159"/>
                  <a:gd name="T2" fmla="*/ 5200 w 5184"/>
                  <a:gd name="T3" fmla="*/ 3159 h 3159"/>
                  <a:gd name="T4" fmla="*/ 5200 w 5184"/>
                  <a:gd name="T5" fmla="*/ 0 h 3159"/>
                  <a:gd name="T6" fmla="*/ 0 w 5184"/>
                  <a:gd name="T7" fmla="*/ 0 h 3159"/>
                  <a:gd name="T8" fmla="*/ 0 w 5184"/>
                  <a:gd name="T9" fmla="*/ 3159 h 3159"/>
                  <a:gd name="T10" fmla="*/ 0 w 5184"/>
                  <a:gd name="T11" fmla="*/ 3159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>
                  <a:gd name="T0" fmla="*/ 0 w 556"/>
                  <a:gd name="T1" fmla="*/ 0 h 3159"/>
                  <a:gd name="T2" fmla="*/ 0 w 556"/>
                  <a:gd name="T3" fmla="*/ 3159 h 3159"/>
                  <a:gd name="T4" fmla="*/ 558 w 556"/>
                  <a:gd name="T5" fmla="*/ 3159 h 3159"/>
                  <a:gd name="T6" fmla="*/ 558 w 556"/>
                  <a:gd name="T7" fmla="*/ 0 h 3159"/>
                  <a:gd name="T8" fmla="*/ 0 w 556"/>
                  <a:gd name="T9" fmla="*/ 0 h 3159"/>
                  <a:gd name="T10" fmla="*/ 0 w 556"/>
                  <a:gd name="T11" fmla="*/ 0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6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>
                <a:gd name="T0" fmla="*/ 252 w 251"/>
                <a:gd name="T1" fmla="*/ 0 h 12"/>
                <a:gd name="T2" fmla="*/ 0 w 251"/>
                <a:gd name="T3" fmla="*/ 0 h 12"/>
                <a:gd name="T4" fmla="*/ 0 w 251"/>
                <a:gd name="T5" fmla="*/ 12 h 12"/>
                <a:gd name="T6" fmla="*/ 252 w 251"/>
                <a:gd name="T7" fmla="*/ 12 h 12"/>
                <a:gd name="T8" fmla="*/ 252 w 251"/>
                <a:gd name="T9" fmla="*/ 0 h 12"/>
                <a:gd name="T10" fmla="*/ 252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>
                <a:gd name="T0" fmla="*/ 0 w 251"/>
                <a:gd name="T1" fmla="*/ 0 h 12"/>
                <a:gd name="T2" fmla="*/ 0 w 251"/>
                <a:gd name="T3" fmla="*/ 12 h 12"/>
                <a:gd name="T4" fmla="*/ 351 w 251"/>
                <a:gd name="T5" fmla="*/ 12 h 12"/>
                <a:gd name="T6" fmla="*/ 351 w 251"/>
                <a:gd name="T7" fmla="*/ 0 h 12"/>
                <a:gd name="T8" fmla="*/ 0 w 251"/>
                <a:gd name="T9" fmla="*/ 0 h 12"/>
                <a:gd name="T10" fmla="*/ 0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9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10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39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39 w 4724"/>
                  <a:gd name="T7" fmla="*/ 12 h 12"/>
                  <a:gd name="T8" fmla="*/ 4739 w 4724"/>
                  <a:gd name="T9" fmla="*/ 0 h 12"/>
                  <a:gd name="T10" fmla="*/ 4739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solidFill>
                    <a:srgbClr val="FFFFFF"/>
                  </a:solidFill>
                  <a:cs typeface="+mn-cs"/>
                </a:endParaRPr>
              </a:p>
            </p:txBody>
          </p:sp>
        </p:grpSp>
      </p:grpSp>
      <p:sp>
        <p:nvSpPr>
          <p:cNvPr id="5136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>
                <a:latin typeface="Comic Sans MS" pitchFamily="66" charset="0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5137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>
                <a:latin typeface="Comic Sans MS" pitchFamily="66" charset="0"/>
              </a:defRPr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18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4F1C1879-7E27-4D60-88DD-98FC7AFCBF6E}" type="datetime5">
              <a:rPr lang="en-US"/>
              <a:pPr>
                <a:defRPr/>
              </a:pPr>
              <a:t>18-Jan-19</a:t>
            </a:fld>
            <a:endParaRPr lang="en-GB" dirty="0"/>
          </a:p>
        </p:txBody>
      </p:sp>
      <p:sp>
        <p:nvSpPr>
          <p:cNvPr id="19" name="Rectangle 19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Created by Mr. Lafferty@mathsrevision.com</a:t>
            </a:r>
          </a:p>
        </p:txBody>
      </p:sp>
      <p:sp>
        <p:nvSpPr>
          <p:cNvPr id="20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>
                <a:cs typeface="Arial" charset="0"/>
              </a:defRPr>
            </a:lvl1pPr>
          </a:lstStyle>
          <a:p>
            <a:pPr>
              <a:defRPr/>
            </a:pPr>
            <a:fld id="{0A7FC046-B536-4B54-BDEF-71D0FA688502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40954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>
            <a:spLocks noChangeArrowheads="1"/>
          </p:cNvSpPr>
          <p:nvPr userDrawn="1"/>
        </p:nvSpPr>
        <p:spPr bwMode="auto">
          <a:xfrm rot="16200000">
            <a:off x="-1323975" y="3994151"/>
            <a:ext cx="350678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GB" sz="2400" smtClean="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4" name="Picture 20" descr="scottishflag"/>
          <p:cNvPicPr>
            <a:picLocks noChangeAspect="1" noChangeArrowheads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1" descr="Office Objects 057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20"/>
          <p:cNvSpPr txBox="1">
            <a:spLocks noChangeArrowheads="1"/>
          </p:cNvSpPr>
          <p:nvPr userDrawn="1"/>
        </p:nvSpPr>
        <p:spPr bwMode="auto">
          <a:xfrm>
            <a:off x="142875" y="1298575"/>
            <a:ext cx="62388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en-GB" sz="1600" smtClean="0">
                <a:solidFill>
                  <a:srgbClr val="FFFF00"/>
                </a:solidFill>
              </a:rPr>
              <a:t>S3.3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7850" y="304800"/>
            <a:ext cx="5486400" cy="1431925"/>
          </a:xfrm>
        </p:spPr>
        <p:txBody>
          <a:bodyPr/>
          <a:lstStyle>
            <a:lvl1pPr>
              <a:defRPr sz="3600">
                <a:solidFill>
                  <a:srgbClr val="FFFF00"/>
                </a:solidFill>
                <a:latin typeface="Comic Sans MS" pitchFamily="66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7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9D7F0897-9660-4B9C-98D8-398236DE0F25}" type="datetime5">
              <a:rPr lang="en-US"/>
              <a:pPr>
                <a:defRPr/>
              </a:pPr>
              <a:t>18-Jan-19</a:t>
            </a:fld>
            <a:endParaRPr lang="en-GB" dirty="0"/>
          </a:p>
        </p:txBody>
      </p:sp>
      <p:sp>
        <p:nvSpPr>
          <p:cNvPr id="8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Created by Mr. Lafferty@mathsrevision.com</a:t>
            </a:r>
          </a:p>
        </p:txBody>
      </p:sp>
      <p:sp>
        <p:nvSpPr>
          <p:cNvPr id="9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13F2C69F-D0CE-4FE6-A8A8-82CD78FEF17C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850803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531BA217-18D7-4429-A3E7-BB4CE78F7B7F}" type="datetime5">
              <a:rPr lang="en-US"/>
              <a:pPr>
                <a:defRPr/>
              </a:pPr>
              <a:t>18-Jan-19</a:t>
            </a:fld>
            <a:endParaRPr lang="en-GB" dirty="0"/>
          </a:p>
        </p:txBody>
      </p:sp>
      <p:sp>
        <p:nvSpPr>
          <p:cNvPr id="3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Created by Mr. Lafferty@mathsrevision.com</a:t>
            </a:r>
          </a:p>
        </p:txBody>
      </p:sp>
      <p:sp>
        <p:nvSpPr>
          <p:cNvPr id="4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BA381597-797E-4C1A-937A-6EFB14DA686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55124519"/>
      </p:ext>
    </p:extLst>
  </p:cSld>
  <p:clrMapOvr>
    <a:masterClrMapping/>
  </p:clrMapOvr>
  <p:transition>
    <p:zoom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6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>
                  <a:gd name="T0" fmla="*/ 0 w 5184"/>
                  <a:gd name="T1" fmla="*/ 3159 h 3159"/>
                  <a:gd name="T2" fmla="*/ 5200 w 5184"/>
                  <a:gd name="T3" fmla="*/ 3159 h 3159"/>
                  <a:gd name="T4" fmla="*/ 5200 w 5184"/>
                  <a:gd name="T5" fmla="*/ 0 h 3159"/>
                  <a:gd name="T6" fmla="*/ 0 w 5184"/>
                  <a:gd name="T7" fmla="*/ 0 h 3159"/>
                  <a:gd name="T8" fmla="*/ 0 w 5184"/>
                  <a:gd name="T9" fmla="*/ 3159 h 3159"/>
                  <a:gd name="T10" fmla="*/ 0 w 5184"/>
                  <a:gd name="T11" fmla="*/ 3159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>
                  <a:gd name="T0" fmla="*/ 0 w 556"/>
                  <a:gd name="T1" fmla="*/ 0 h 3159"/>
                  <a:gd name="T2" fmla="*/ 0 w 556"/>
                  <a:gd name="T3" fmla="*/ 3159 h 3159"/>
                  <a:gd name="T4" fmla="*/ 558 w 556"/>
                  <a:gd name="T5" fmla="*/ 3159 h 3159"/>
                  <a:gd name="T6" fmla="*/ 558 w 556"/>
                  <a:gd name="T7" fmla="*/ 0 h 3159"/>
                  <a:gd name="T8" fmla="*/ 0 w 556"/>
                  <a:gd name="T9" fmla="*/ 0 h 3159"/>
                  <a:gd name="T10" fmla="*/ 0 w 556"/>
                  <a:gd name="T11" fmla="*/ 0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6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>
                <a:gd name="T0" fmla="*/ 252 w 251"/>
                <a:gd name="T1" fmla="*/ 0 h 12"/>
                <a:gd name="T2" fmla="*/ 0 w 251"/>
                <a:gd name="T3" fmla="*/ 0 h 12"/>
                <a:gd name="T4" fmla="*/ 0 w 251"/>
                <a:gd name="T5" fmla="*/ 12 h 12"/>
                <a:gd name="T6" fmla="*/ 252 w 251"/>
                <a:gd name="T7" fmla="*/ 12 h 12"/>
                <a:gd name="T8" fmla="*/ 252 w 251"/>
                <a:gd name="T9" fmla="*/ 0 h 12"/>
                <a:gd name="T10" fmla="*/ 252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>
                <a:gd name="T0" fmla="*/ 0 w 251"/>
                <a:gd name="T1" fmla="*/ 0 h 12"/>
                <a:gd name="T2" fmla="*/ 0 w 251"/>
                <a:gd name="T3" fmla="*/ 12 h 12"/>
                <a:gd name="T4" fmla="*/ 351 w 251"/>
                <a:gd name="T5" fmla="*/ 12 h 12"/>
                <a:gd name="T6" fmla="*/ 351 w 251"/>
                <a:gd name="T7" fmla="*/ 0 h 12"/>
                <a:gd name="T8" fmla="*/ 0 w 251"/>
                <a:gd name="T9" fmla="*/ 0 h 12"/>
                <a:gd name="T10" fmla="*/ 0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9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10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39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39 w 4724"/>
                  <a:gd name="T7" fmla="*/ 12 h 12"/>
                  <a:gd name="T8" fmla="*/ 4739 w 4724"/>
                  <a:gd name="T9" fmla="*/ 0 h 12"/>
                  <a:gd name="T10" fmla="*/ 4739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solidFill>
                    <a:srgbClr val="FFFFFF"/>
                  </a:solidFill>
                  <a:cs typeface="+mn-cs"/>
                </a:endParaRPr>
              </a:p>
            </p:txBody>
          </p:sp>
        </p:grpSp>
      </p:grpSp>
      <p:sp>
        <p:nvSpPr>
          <p:cNvPr id="5136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>
                <a:latin typeface="Comic Sans MS" pitchFamily="66" charset="0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5137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>
                <a:latin typeface="Comic Sans MS" pitchFamily="66" charset="0"/>
              </a:defRPr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18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339DB71C-3A1D-4014-927D-632B4F2FA038}" type="datetime5">
              <a:rPr lang="en-US"/>
              <a:pPr>
                <a:defRPr/>
              </a:pPr>
              <a:t>18-Jan-19</a:t>
            </a:fld>
            <a:endParaRPr lang="en-GB" dirty="0"/>
          </a:p>
        </p:txBody>
      </p:sp>
      <p:sp>
        <p:nvSpPr>
          <p:cNvPr id="19" name="Rectangle 19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Created by Mr. Lafferty@mathsrevision.com</a:t>
            </a:r>
          </a:p>
        </p:txBody>
      </p:sp>
      <p:sp>
        <p:nvSpPr>
          <p:cNvPr id="20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>
                <a:cs typeface="Arial" charset="0"/>
              </a:defRPr>
            </a:lvl1pPr>
          </a:lstStyle>
          <a:p>
            <a:pPr>
              <a:defRPr/>
            </a:pPr>
            <a:fld id="{BE9F6A1F-44D8-4425-95A2-04AA2E6D95EF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13234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AEFFAC-EFA1-451B-B060-B549B04F84D1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B044D7-5810-4C82-85FA-8E078C345D1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104238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6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>
                  <a:gd name="T0" fmla="*/ 0 w 5184"/>
                  <a:gd name="T1" fmla="*/ 3159 h 3159"/>
                  <a:gd name="T2" fmla="*/ 5200 w 5184"/>
                  <a:gd name="T3" fmla="*/ 3159 h 3159"/>
                  <a:gd name="T4" fmla="*/ 5200 w 5184"/>
                  <a:gd name="T5" fmla="*/ 0 h 3159"/>
                  <a:gd name="T6" fmla="*/ 0 w 5184"/>
                  <a:gd name="T7" fmla="*/ 0 h 3159"/>
                  <a:gd name="T8" fmla="*/ 0 w 5184"/>
                  <a:gd name="T9" fmla="*/ 3159 h 3159"/>
                  <a:gd name="T10" fmla="*/ 0 w 5184"/>
                  <a:gd name="T11" fmla="*/ 3159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>
                  <a:gd name="T0" fmla="*/ 0 w 556"/>
                  <a:gd name="T1" fmla="*/ 0 h 3159"/>
                  <a:gd name="T2" fmla="*/ 0 w 556"/>
                  <a:gd name="T3" fmla="*/ 3159 h 3159"/>
                  <a:gd name="T4" fmla="*/ 558 w 556"/>
                  <a:gd name="T5" fmla="*/ 3159 h 3159"/>
                  <a:gd name="T6" fmla="*/ 558 w 556"/>
                  <a:gd name="T7" fmla="*/ 0 h 3159"/>
                  <a:gd name="T8" fmla="*/ 0 w 556"/>
                  <a:gd name="T9" fmla="*/ 0 h 3159"/>
                  <a:gd name="T10" fmla="*/ 0 w 556"/>
                  <a:gd name="T11" fmla="*/ 0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6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1800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>
                <a:gd name="T0" fmla="*/ 252 w 251"/>
                <a:gd name="T1" fmla="*/ 0 h 12"/>
                <a:gd name="T2" fmla="*/ 0 w 251"/>
                <a:gd name="T3" fmla="*/ 0 h 12"/>
                <a:gd name="T4" fmla="*/ 0 w 251"/>
                <a:gd name="T5" fmla="*/ 12 h 12"/>
                <a:gd name="T6" fmla="*/ 252 w 251"/>
                <a:gd name="T7" fmla="*/ 12 h 12"/>
                <a:gd name="T8" fmla="*/ 252 w 251"/>
                <a:gd name="T9" fmla="*/ 0 h 12"/>
                <a:gd name="T10" fmla="*/ 252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>
                <a:gd name="T0" fmla="*/ 0 w 251"/>
                <a:gd name="T1" fmla="*/ 0 h 12"/>
                <a:gd name="T2" fmla="*/ 0 w 251"/>
                <a:gd name="T3" fmla="*/ 12 h 12"/>
                <a:gd name="T4" fmla="*/ 351 w 251"/>
                <a:gd name="T5" fmla="*/ 12 h 12"/>
                <a:gd name="T6" fmla="*/ 351 w 251"/>
                <a:gd name="T7" fmla="*/ 0 h 12"/>
                <a:gd name="T8" fmla="*/ 0 w 251"/>
                <a:gd name="T9" fmla="*/ 0 h 12"/>
                <a:gd name="T10" fmla="*/ 0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9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10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39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39 w 4724"/>
                  <a:gd name="T7" fmla="*/ 12 h 12"/>
                  <a:gd name="T8" fmla="*/ 4739 w 4724"/>
                  <a:gd name="T9" fmla="*/ 0 h 12"/>
                  <a:gd name="T10" fmla="*/ 4739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800">
                  <a:solidFill>
                    <a:srgbClr val="FFFFFF"/>
                  </a:solidFill>
                  <a:cs typeface="+mn-cs"/>
                </a:endParaRPr>
              </a:p>
            </p:txBody>
          </p:sp>
        </p:grpSp>
      </p:grpSp>
      <p:sp>
        <p:nvSpPr>
          <p:cNvPr id="5136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>
                <a:latin typeface="Comic Sans MS" pitchFamily="66" charset="0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5137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>
                <a:latin typeface="Comic Sans MS" pitchFamily="66" charset="0"/>
              </a:defRPr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18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5730C911-6C57-459D-ABFE-75681A96083C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19" name="Rectangle 19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20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>
                <a:cs typeface="Arial" charset="0"/>
              </a:defRPr>
            </a:lvl1pPr>
          </a:lstStyle>
          <a:p>
            <a:pPr>
              <a:defRPr/>
            </a:pPr>
            <a:fld id="{892F3CC9-4A17-4890-B29A-2021FE6AF5C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41430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6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>
                  <a:gd name="T0" fmla="*/ 0 w 5184"/>
                  <a:gd name="T1" fmla="*/ 3159 h 3159"/>
                  <a:gd name="T2" fmla="*/ 5200 w 5184"/>
                  <a:gd name="T3" fmla="*/ 3159 h 3159"/>
                  <a:gd name="T4" fmla="*/ 5200 w 5184"/>
                  <a:gd name="T5" fmla="*/ 0 h 3159"/>
                  <a:gd name="T6" fmla="*/ 0 w 5184"/>
                  <a:gd name="T7" fmla="*/ 0 h 3159"/>
                  <a:gd name="T8" fmla="*/ 0 w 5184"/>
                  <a:gd name="T9" fmla="*/ 3159 h 3159"/>
                  <a:gd name="T10" fmla="*/ 0 w 5184"/>
                  <a:gd name="T11" fmla="*/ 3159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>
                  <a:gd name="T0" fmla="*/ 0 w 556"/>
                  <a:gd name="T1" fmla="*/ 0 h 3159"/>
                  <a:gd name="T2" fmla="*/ 0 w 556"/>
                  <a:gd name="T3" fmla="*/ 3159 h 3159"/>
                  <a:gd name="T4" fmla="*/ 558 w 556"/>
                  <a:gd name="T5" fmla="*/ 3159 h 3159"/>
                  <a:gd name="T6" fmla="*/ 558 w 556"/>
                  <a:gd name="T7" fmla="*/ 0 h 3159"/>
                  <a:gd name="T8" fmla="*/ 0 w 556"/>
                  <a:gd name="T9" fmla="*/ 0 h 3159"/>
                  <a:gd name="T10" fmla="*/ 0 w 556"/>
                  <a:gd name="T11" fmla="*/ 0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6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1800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>
                <a:gd name="T0" fmla="*/ 252 w 251"/>
                <a:gd name="T1" fmla="*/ 0 h 12"/>
                <a:gd name="T2" fmla="*/ 0 w 251"/>
                <a:gd name="T3" fmla="*/ 0 h 12"/>
                <a:gd name="T4" fmla="*/ 0 w 251"/>
                <a:gd name="T5" fmla="*/ 12 h 12"/>
                <a:gd name="T6" fmla="*/ 252 w 251"/>
                <a:gd name="T7" fmla="*/ 12 h 12"/>
                <a:gd name="T8" fmla="*/ 252 w 251"/>
                <a:gd name="T9" fmla="*/ 0 h 12"/>
                <a:gd name="T10" fmla="*/ 252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>
                <a:gd name="T0" fmla="*/ 0 w 251"/>
                <a:gd name="T1" fmla="*/ 0 h 12"/>
                <a:gd name="T2" fmla="*/ 0 w 251"/>
                <a:gd name="T3" fmla="*/ 12 h 12"/>
                <a:gd name="T4" fmla="*/ 351 w 251"/>
                <a:gd name="T5" fmla="*/ 12 h 12"/>
                <a:gd name="T6" fmla="*/ 351 w 251"/>
                <a:gd name="T7" fmla="*/ 0 h 12"/>
                <a:gd name="T8" fmla="*/ 0 w 251"/>
                <a:gd name="T9" fmla="*/ 0 h 12"/>
                <a:gd name="T10" fmla="*/ 0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9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10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39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39 w 4724"/>
                  <a:gd name="T7" fmla="*/ 12 h 12"/>
                  <a:gd name="T8" fmla="*/ 4739 w 4724"/>
                  <a:gd name="T9" fmla="*/ 0 h 12"/>
                  <a:gd name="T10" fmla="*/ 4739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800">
                  <a:solidFill>
                    <a:srgbClr val="FFFFFF"/>
                  </a:solidFill>
                  <a:cs typeface="+mn-cs"/>
                </a:endParaRPr>
              </a:p>
            </p:txBody>
          </p:sp>
        </p:grpSp>
      </p:grpSp>
      <p:sp>
        <p:nvSpPr>
          <p:cNvPr id="5136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>
                <a:latin typeface="Comic Sans MS" pitchFamily="66" charset="0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5137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>
                <a:latin typeface="Comic Sans MS" pitchFamily="66" charset="0"/>
              </a:defRPr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18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F770E7A7-8274-4D27-B089-1D52F6B2B83E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19" name="Rectangle 19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20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>
                <a:cs typeface="Arial" charset="0"/>
              </a:defRPr>
            </a:lvl1pPr>
          </a:lstStyle>
          <a:p>
            <a:pPr>
              <a:defRPr/>
            </a:pPr>
            <a:fld id="{76FE4B32-4C3A-491A-B131-B420F0E7FA5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61207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6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>
                  <a:gd name="T0" fmla="*/ 0 w 5184"/>
                  <a:gd name="T1" fmla="*/ 3159 h 3159"/>
                  <a:gd name="T2" fmla="*/ 5200 w 5184"/>
                  <a:gd name="T3" fmla="*/ 3159 h 3159"/>
                  <a:gd name="T4" fmla="*/ 5200 w 5184"/>
                  <a:gd name="T5" fmla="*/ 0 h 3159"/>
                  <a:gd name="T6" fmla="*/ 0 w 5184"/>
                  <a:gd name="T7" fmla="*/ 0 h 3159"/>
                  <a:gd name="T8" fmla="*/ 0 w 5184"/>
                  <a:gd name="T9" fmla="*/ 3159 h 3159"/>
                  <a:gd name="T10" fmla="*/ 0 w 5184"/>
                  <a:gd name="T11" fmla="*/ 3159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>
                  <a:gd name="T0" fmla="*/ 0 w 556"/>
                  <a:gd name="T1" fmla="*/ 0 h 3159"/>
                  <a:gd name="T2" fmla="*/ 0 w 556"/>
                  <a:gd name="T3" fmla="*/ 3159 h 3159"/>
                  <a:gd name="T4" fmla="*/ 558 w 556"/>
                  <a:gd name="T5" fmla="*/ 3159 h 3159"/>
                  <a:gd name="T6" fmla="*/ 558 w 556"/>
                  <a:gd name="T7" fmla="*/ 0 h 3159"/>
                  <a:gd name="T8" fmla="*/ 0 w 556"/>
                  <a:gd name="T9" fmla="*/ 0 h 3159"/>
                  <a:gd name="T10" fmla="*/ 0 w 556"/>
                  <a:gd name="T11" fmla="*/ 0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6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1800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>
                <a:gd name="T0" fmla="*/ 252 w 251"/>
                <a:gd name="T1" fmla="*/ 0 h 12"/>
                <a:gd name="T2" fmla="*/ 0 w 251"/>
                <a:gd name="T3" fmla="*/ 0 h 12"/>
                <a:gd name="T4" fmla="*/ 0 w 251"/>
                <a:gd name="T5" fmla="*/ 12 h 12"/>
                <a:gd name="T6" fmla="*/ 252 w 251"/>
                <a:gd name="T7" fmla="*/ 12 h 12"/>
                <a:gd name="T8" fmla="*/ 252 w 251"/>
                <a:gd name="T9" fmla="*/ 0 h 12"/>
                <a:gd name="T10" fmla="*/ 252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>
                <a:gd name="T0" fmla="*/ 0 w 251"/>
                <a:gd name="T1" fmla="*/ 0 h 12"/>
                <a:gd name="T2" fmla="*/ 0 w 251"/>
                <a:gd name="T3" fmla="*/ 12 h 12"/>
                <a:gd name="T4" fmla="*/ 351 w 251"/>
                <a:gd name="T5" fmla="*/ 12 h 12"/>
                <a:gd name="T6" fmla="*/ 351 w 251"/>
                <a:gd name="T7" fmla="*/ 0 h 12"/>
                <a:gd name="T8" fmla="*/ 0 w 251"/>
                <a:gd name="T9" fmla="*/ 0 h 12"/>
                <a:gd name="T10" fmla="*/ 0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9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10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39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39 w 4724"/>
                  <a:gd name="T7" fmla="*/ 12 h 12"/>
                  <a:gd name="T8" fmla="*/ 4739 w 4724"/>
                  <a:gd name="T9" fmla="*/ 0 h 12"/>
                  <a:gd name="T10" fmla="*/ 4739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800">
                  <a:solidFill>
                    <a:srgbClr val="FFFFFF"/>
                  </a:solidFill>
                  <a:cs typeface="+mn-cs"/>
                </a:endParaRPr>
              </a:p>
            </p:txBody>
          </p:sp>
        </p:grpSp>
      </p:grpSp>
      <p:sp>
        <p:nvSpPr>
          <p:cNvPr id="5136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>
                <a:latin typeface="Comic Sans MS" pitchFamily="66" charset="0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5137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>
                <a:latin typeface="Comic Sans MS" pitchFamily="66" charset="0"/>
              </a:defRPr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18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D625F701-183F-463E-B8B6-9C7477261111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19" name="Rectangle 19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20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>
                <a:cs typeface="Arial" charset="0"/>
              </a:defRPr>
            </a:lvl1pPr>
          </a:lstStyle>
          <a:p>
            <a:pPr>
              <a:defRPr/>
            </a:pPr>
            <a:fld id="{A2BA921B-E005-4EAC-98E8-D7E86CAA83F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60209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6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>
                  <a:gd name="T0" fmla="*/ 0 w 5184"/>
                  <a:gd name="T1" fmla="*/ 3159 h 3159"/>
                  <a:gd name="T2" fmla="*/ 5200 w 5184"/>
                  <a:gd name="T3" fmla="*/ 3159 h 3159"/>
                  <a:gd name="T4" fmla="*/ 5200 w 5184"/>
                  <a:gd name="T5" fmla="*/ 0 h 3159"/>
                  <a:gd name="T6" fmla="*/ 0 w 5184"/>
                  <a:gd name="T7" fmla="*/ 0 h 3159"/>
                  <a:gd name="T8" fmla="*/ 0 w 5184"/>
                  <a:gd name="T9" fmla="*/ 3159 h 3159"/>
                  <a:gd name="T10" fmla="*/ 0 w 5184"/>
                  <a:gd name="T11" fmla="*/ 3159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>
                  <a:gd name="T0" fmla="*/ 0 w 556"/>
                  <a:gd name="T1" fmla="*/ 0 h 3159"/>
                  <a:gd name="T2" fmla="*/ 0 w 556"/>
                  <a:gd name="T3" fmla="*/ 3159 h 3159"/>
                  <a:gd name="T4" fmla="*/ 558 w 556"/>
                  <a:gd name="T5" fmla="*/ 3159 h 3159"/>
                  <a:gd name="T6" fmla="*/ 558 w 556"/>
                  <a:gd name="T7" fmla="*/ 0 h 3159"/>
                  <a:gd name="T8" fmla="*/ 0 w 556"/>
                  <a:gd name="T9" fmla="*/ 0 h 3159"/>
                  <a:gd name="T10" fmla="*/ 0 w 556"/>
                  <a:gd name="T11" fmla="*/ 0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6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1800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>
                <a:gd name="T0" fmla="*/ 252 w 251"/>
                <a:gd name="T1" fmla="*/ 0 h 12"/>
                <a:gd name="T2" fmla="*/ 0 w 251"/>
                <a:gd name="T3" fmla="*/ 0 h 12"/>
                <a:gd name="T4" fmla="*/ 0 w 251"/>
                <a:gd name="T5" fmla="*/ 12 h 12"/>
                <a:gd name="T6" fmla="*/ 252 w 251"/>
                <a:gd name="T7" fmla="*/ 12 h 12"/>
                <a:gd name="T8" fmla="*/ 252 w 251"/>
                <a:gd name="T9" fmla="*/ 0 h 12"/>
                <a:gd name="T10" fmla="*/ 252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>
                <a:gd name="T0" fmla="*/ 0 w 251"/>
                <a:gd name="T1" fmla="*/ 0 h 12"/>
                <a:gd name="T2" fmla="*/ 0 w 251"/>
                <a:gd name="T3" fmla="*/ 12 h 12"/>
                <a:gd name="T4" fmla="*/ 351 w 251"/>
                <a:gd name="T5" fmla="*/ 12 h 12"/>
                <a:gd name="T6" fmla="*/ 351 w 251"/>
                <a:gd name="T7" fmla="*/ 0 h 12"/>
                <a:gd name="T8" fmla="*/ 0 w 251"/>
                <a:gd name="T9" fmla="*/ 0 h 12"/>
                <a:gd name="T10" fmla="*/ 0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9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10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39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39 w 4724"/>
                  <a:gd name="T7" fmla="*/ 12 h 12"/>
                  <a:gd name="T8" fmla="*/ 4739 w 4724"/>
                  <a:gd name="T9" fmla="*/ 0 h 12"/>
                  <a:gd name="T10" fmla="*/ 4739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800">
                  <a:solidFill>
                    <a:srgbClr val="FFFFFF"/>
                  </a:solidFill>
                  <a:cs typeface="+mn-cs"/>
                </a:endParaRPr>
              </a:p>
            </p:txBody>
          </p:sp>
        </p:grpSp>
      </p:grpSp>
      <p:sp>
        <p:nvSpPr>
          <p:cNvPr id="5136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>
                <a:latin typeface="Comic Sans MS" pitchFamily="66" charset="0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5137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>
                <a:latin typeface="Comic Sans MS" pitchFamily="66" charset="0"/>
              </a:defRPr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18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F85FBA9A-6EA0-4099-A98C-D1E105E77467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19" name="Rectangle 19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20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>
                <a:cs typeface="Arial" charset="0"/>
              </a:defRPr>
            </a:lvl1pPr>
          </a:lstStyle>
          <a:p>
            <a:pPr>
              <a:defRPr/>
            </a:pPr>
            <a:fld id="{B91C2D5F-D436-4924-84AB-5C0FC8C69C0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123775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6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>
                  <a:gd name="T0" fmla="*/ 0 w 5184"/>
                  <a:gd name="T1" fmla="*/ 3159 h 3159"/>
                  <a:gd name="T2" fmla="*/ 5200 w 5184"/>
                  <a:gd name="T3" fmla="*/ 3159 h 3159"/>
                  <a:gd name="T4" fmla="*/ 5200 w 5184"/>
                  <a:gd name="T5" fmla="*/ 0 h 3159"/>
                  <a:gd name="T6" fmla="*/ 0 w 5184"/>
                  <a:gd name="T7" fmla="*/ 0 h 3159"/>
                  <a:gd name="T8" fmla="*/ 0 w 5184"/>
                  <a:gd name="T9" fmla="*/ 3159 h 3159"/>
                  <a:gd name="T10" fmla="*/ 0 w 5184"/>
                  <a:gd name="T11" fmla="*/ 3159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>
                  <a:gd name="T0" fmla="*/ 0 w 556"/>
                  <a:gd name="T1" fmla="*/ 0 h 3159"/>
                  <a:gd name="T2" fmla="*/ 0 w 556"/>
                  <a:gd name="T3" fmla="*/ 3159 h 3159"/>
                  <a:gd name="T4" fmla="*/ 558 w 556"/>
                  <a:gd name="T5" fmla="*/ 3159 h 3159"/>
                  <a:gd name="T6" fmla="*/ 558 w 556"/>
                  <a:gd name="T7" fmla="*/ 0 h 3159"/>
                  <a:gd name="T8" fmla="*/ 0 w 556"/>
                  <a:gd name="T9" fmla="*/ 0 h 3159"/>
                  <a:gd name="T10" fmla="*/ 0 w 556"/>
                  <a:gd name="T11" fmla="*/ 0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6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1800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>
                <a:gd name="T0" fmla="*/ 252 w 251"/>
                <a:gd name="T1" fmla="*/ 0 h 12"/>
                <a:gd name="T2" fmla="*/ 0 w 251"/>
                <a:gd name="T3" fmla="*/ 0 h 12"/>
                <a:gd name="T4" fmla="*/ 0 w 251"/>
                <a:gd name="T5" fmla="*/ 12 h 12"/>
                <a:gd name="T6" fmla="*/ 252 w 251"/>
                <a:gd name="T7" fmla="*/ 12 h 12"/>
                <a:gd name="T8" fmla="*/ 252 w 251"/>
                <a:gd name="T9" fmla="*/ 0 h 12"/>
                <a:gd name="T10" fmla="*/ 252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>
                <a:gd name="T0" fmla="*/ 0 w 251"/>
                <a:gd name="T1" fmla="*/ 0 h 12"/>
                <a:gd name="T2" fmla="*/ 0 w 251"/>
                <a:gd name="T3" fmla="*/ 12 h 12"/>
                <a:gd name="T4" fmla="*/ 351 w 251"/>
                <a:gd name="T5" fmla="*/ 12 h 12"/>
                <a:gd name="T6" fmla="*/ 351 w 251"/>
                <a:gd name="T7" fmla="*/ 0 h 12"/>
                <a:gd name="T8" fmla="*/ 0 w 251"/>
                <a:gd name="T9" fmla="*/ 0 h 12"/>
                <a:gd name="T10" fmla="*/ 0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9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10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39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39 w 4724"/>
                  <a:gd name="T7" fmla="*/ 12 h 12"/>
                  <a:gd name="T8" fmla="*/ 4739 w 4724"/>
                  <a:gd name="T9" fmla="*/ 0 h 12"/>
                  <a:gd name="T10" fmla="*/ 4739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800">
                  <a:solidFill>
                    <a:srgbClr val="FFFFFF"/>
                  </a:solidFill>
                  <a:cs typeface="+mn-cs"/>
                </a:endParaRPr>
              </a:p>
            </p:txBody>
          </p:sp>
        </p:grpSp>
      </p:grpSp>
      <p:sp>
        <p:nvSpPr>
          <p:cNvPr id="5136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>
                <a:latin typeface="Comic Sans MS" pitchFamily="66" charset="0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5137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>
                <a:latin typeface="Comic Sans MS" pitchFamily="66" charset="0"/>
              </a:defRPr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18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1185DC15-8FD0-4C26-96B3-DC51B0E5C515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19" name="Rectangle 19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20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>
                <a:cs typeface="Arial" charset="0"/>
              </a:defRPr>
            </a:lvl1pPr>
          </a:lstStyle>
          <a:p>
            <a:pPr>
              <a:defRPr/>
            </a:pPr>
            <a:fld id="{90573BE7-F5F8-48BD-900F-D7549776FBC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102491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C1C23FD1-9A9D-4A0D-9B3B-FEA99ACFE279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3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4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A5B96C5E-D91F-4039-9D4A-BB18C75AAD5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796615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6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>
                  <a:gd name="T0" fmla="*/ 0 w 5184"/>
                  <a:gd name="T1" fmla="*/ 3159 h 3159"/>
                  <a:gd name="T2" fmla="*/ 5200 w 5184"/>
                  <a:gd name="T3" fmla="*/ 3159 h 3159"/>
                  <a:gd name="T4" fmla="*/ 5200 w 5184"/>
                  <a:gd name="T5" fmla="*/ 0 h 3159"/>
                  <a:gd name="T6" fmla="*/ 0 w 5184"/>
                  <a:gd name="T7" fmla="*/ 0 h 3159"/>
                  <a:gd name="T8" fmla="*/ 0 w 5184"/>
                  <a:gd name="T9" fmla="*/ 3159 h 3159"/>
                  <a:gd name="T10" fmla="*/ 0 w 5184"/>
                  <a:gd name="T11" fmla="*/ 3159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>
                  <a:gd name="T0" fmla="*/ 0 w 556"/>
                  <a:gd name="T1" fmla="*/ 0 h 3159"/>
                  <a:gd name="T2" fmla="*/ 0 w 556"/>
                  <a:gd name="T3" fmla="*/ 3159 h 3159"/>
                  <a:gd name="T4" fmla="*/ 558 w 556"/>
                  <a:gd name="T5" fmla="*/ 3159 h 3159"/>
                  <a:gd name="T6" fmla="*/ 558 w 556"/>
                  <a:gd name="T7" fmla="*/ 0 h 3159"/>
                  <a:gd name="T8" fmla="*/ 0 w 556"/>
                  <a:gd name="T9" fmla="*/ 0 h 3159"/>
                  <a:gd name="T10" fmla="*/ 0 w 556"/>
                  <a:gd name="T11" fmla="*/ 0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6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1800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>
                <a:gd name="T0" fmla="*/ 252 w 251"/>
                <a:gd name="T1" fmla="*/ 0 h 12"/>
                <a:gd name="T2" fmla="*/ 0 w 251"/>
                <a:gd name="T3" fmla="*/ 0 h 12"/>
                <a:gd name="T4" fmla="*/ 0 w 251"/>
                <a:gd name="T5" fmla="*/ 12 h 12"/>
                <a:gd name="T6" fmla="*/ 252 w 251"/>
                <a:gd name="T7" fmla="*/ 12 h 12"/>
                <a:gd name="T8" fmla="*/ 252 w 251"/>
                <a:gd name="T9" fmla="*/ 0 h 12"/>
                <a:gd name="T10" fmla="*/ 252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>
                <a:gd name="T0" fmla="*/ 0 w 251"/>
                <a:gd name="T1" fmla="*/ 0 h 12"/>
                <a:gd name="T2" fmla="*/ 0 w 251"/>
                <a:gd name="T3" fmla="*/ 12 h 12"/>
                <a:gd name="T4" fmla="*/ 351 w 251"/>
                <a:gd name="T5" fmla="*/ 12 h 12"/>
                <a:gd name="T6" fmla="*/ 351 w 251"/>
                <a:gd name="T7" fmla="*/ 0 h 12"/>
                <a:gd name="T8" fmla="*/ 0 w 251"/>
                <a:gd name="T9" fmla="*/ 0 h 12"/>
                <a:gd name="T10" fmla="*/ 0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9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10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39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39 w 4724"/>
                  <a:gd name="T7" fmla="*/ 12 h 12"/>
                  <a:gd name="T8" fmla="*/ 4739 w 4724"/>
                  <a:gd name="T9" fmla="*/ 0 h 12"/>
                  <a:gd name="T10" fmla="*/ 4739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800">
                  <a:solidFill>
                    <a:srgbClr val="FFFFFF"/>
                  </a:solidFill>
                  <a:cs typeface="+mn-cs"/>
                </a:endParaRPr>
              </a:p>
            </p:txBody>
          </p:sp>
        </p:grpSp>
      </p:grpSp>
      <p:sp>
        <p:nvSpPr>
          <p:cNvPr id="5136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>
                <a:latin typeface="Comic Sans MS" pitchFamily="66" charset="0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5137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>
                <a:latin typeface="Comic Sans MS" pitchFamily="66" charset="0"/>
              </a:defRPr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18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F39CF5E3-68BF-4006-A723-608B12415F84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19" name="Rectangle 19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20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>
                <a:cs typeface="Arial" charset="0"/>
              </a:defRPr>
            </a:lvl1pPr>
          </a:lstStyle>
          <a:p>
            <a:pPr>
              <a:defRPr/>
            </a:pPr>
            <a:fld id="{DA091A45-B745-4C0E-8EBF-02409A66B21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01719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F98C1771-98E0-4919-90E0-B59029659700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3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4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41930AFE-3B1F-48AD-87A7-FFDD016602B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128243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6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>
                  <a:gd name="T0" fmla="*/ 0 w 5184"/>
                  <a:gd name="T1" fmla="*/ 3159 h 3159"/>
                  <a:gd name="T2" fmla="*/ 5200 w 5184"/>
                  <a:gd name="T3" fmla="*/ 3159 h 3159"/>
                  <a:gd name="T4" fmla="*/ 5200 w 5184"/>
                  <a:gd name="T5" fmla="*/ 0 h 3159"/>
                  <a:gd name="T6" fmla="*/ 0 w 5184"/>
                  <a:gd name="T7" fmla="*/ 0 h 3159"/>
                  <a:gd name="T8" fmla="*/ 0 w 5184"/>
                  <a:gd name="T9" fmla="*/ 3159 h 3159"/>
                  <a:gd name="T10" fmla="*/ 0 w 5184"/>
                  <a:gd name="T11" fmla="*/ 3159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>
                  <a:gd name="T0" fmla="*/ 0 w 556"/>
                  <a:gd name="T1" fmla="*/ 0 h 3159"/>
                  <a:gd name="T2" fmla="*/ 0 w 556"/>
                  <a:gd name="T3" fmla="*/ 3159 h 3159"/>
                  <a:gd name="T4" fmla="*/ 558 w 556"/>
                  <a:gd name="T5" fmla="*/ 3159 h 3159"/>
                  <a:gd name="T6" fmla="*/ 558 w 556"/>
                  <a:gd name="T7" fmla="*/ 0 h 3159"/>
                  <a:gd name="T8" fmla="*/ 0 w 556"/>
                  <a:gd name="T9" fmla="*/ 0 h 3159"/>
                  <a:gd name="T10" fmla="*/ 0 w 556"/>
                  <a:gd name="T11" fmla="*/ 0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6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1800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>
                <a:gd name="T0" fmla="*/ 252 w 251"/>
                <a:gd name="T1" fmla="*/ 0 h 12"/>
                <a:gd name="T2" fmla="*/ 0 w 251"/>
                <a:gd name="T3" fmla="*/ 0 h 12"/>
                <a:gd name="T4" fmla="*/ 0 w 251"/>
                <a:gd name="T5" fmla="*/ 12 h 12"/>
                <a:gd name="T6" fmla="*/ 252 w 251"/>
                <a:gd name="T7" fmla="*/ 12 h 12"/>
                <a:gd name="T8" fmla="*/ 252 w 251"/>
                <a:gd name="T9" fmla="*/ 0 h 12"/>
                <a:gd name="T10" fmla="*/ 252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>
                <a:gd name="T0" fmla="*/ 0 w 251"/>
                <a:gd name="T1" fmla="*/ 0 h 12"/>
                <a:gd name="T2" fmla="*/ 0 w 251"/>
                <a:gd name="T3" fmla="*/ 12 h 12"/>
                <a:gd name="T4" fmla="*/ 351 w 251"/>
                <a:gd name="T5" fmla="*/ 12 h 12"/>
                <a:gd name="T6" fmla="*/ 351 w 251"/>
                <a:gd name="T7" fmla="*/ 0 h 12"/>
                <a:gd name="T8" fmla="*/ 0 w 251"/>
                <a:gd name="T9" fmla="*/ 0 h 12"/>
                <a:gd name="T10" fmla="*/ 0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9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10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39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39 w 4724"/>
                  <a:gd name="T7" fmla="*/ 12 h 12"/>
                  <a:gd name="T8" fmla="*/ 4739 w 4724"/>
                  <a:gd name="T9" fmla="*/ 0 h 12"/>
                  <a:gd name="T10" fmla="*/ 4739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800">
                  <a:solidFill>
                    <a:srgbClr val="FFFFFF"/>
                  </a:solidFill>
                  <a:cs typeface="+mn-cs"/>
                </a:endParaRPr>
              </a:p>
            </p:txBody>
          </p:sp>
        </p:grpSp>
      </p:grpSp>
      <p:sp>
        <p:nvSpPr>
          <p:cNvPr id="5136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>
                <a:latin typeface="Comic Sans MS" pitchFamily="66" charset="0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5137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>
                <a:latin typeface="Comic Sans MS" pitchFamily="66" charset="0"/>
              </a:defRPr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18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9034F705-62BF-468E-A49A-897AAC3CD212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19" name="Rectangle 19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20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>
                <a:cs typeface="Arial" charset="0"/>
              </a:defRPr>
            </a:lvl1pPr>
          </a:lstStyle>
          <a:p>
            <a:pPr>
              <a:defRPr/>
            </a:pPr>
            <a:fld id="{DCA1DE77-28AF-4389-835E-4D1758A1D6A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375747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6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>
                  <a:gd name="T0" fmla="*/ 0 w 5184"/>
                  <a:gd name="T1" fmla="*/ 3159 h 3159"/>
                  <a:gd name="T2" fmla="*/ 5200 w 5184"/>
                  <a:gd name="T3" fmla="*/ 3159 h 3159"/>
                  <a:gd name="T4" fmla="*/ 5200 w 5184"/>
                  <a:gd name="T5" fmla="*/ 0 h 3159"/>
                  <a:gd name="T6" fmla="*/ 0 w 5184"/>
                  <a:gd name="T7" fmla="*/ 0 h 3159"/>
                  <a:gd name="T8" fmla="*/ 0 w 5184"/>
                  <a:gd name="T9" fmla="*/ 3159 h 3159"/>
                  <a:gd name="T10" fmla="*/ 0 w 5184"/>
                  <a:gd name="T11" fmla="*/ 3159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>
                  <a:gd name="T0" fmla="*/ 0 w 556"/>
                  <a:gd name="T1" fmla="*/ 0 h 3159"/>
                  <a:gd name="T2" fmla="*/ 0 w 556"/>
                  <a:gd name="T3" fmla="*/ 3159 h 3159"/>
                  <a:gd name="T4" fmla="*/ 558 w 556"/>
                  <a:gd name="T5" fmla="*/ 3159 h 3159"/>
                  <a:gd name="T6" fmla="*/ 558 w 556"/>
                  <a:gd name="T7" fmla="*/ 0 h 3159"/>
                  <a:gd name="T8" fmla="*/ 0 w 556"/>
                  <a:gd name="T9" fmla="*/ 0 h 3159"/>
                  <a:gd name="T10" fmla="*/ 0 w 556"/>
                  <a:gd name="T11" fmla="*/ 0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6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1800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>
                <a:gd name="T0" fmla="*/ 252 w 251"/>
                <a:gd name="T1" fmla="*/ 0 h 12"/>
                <a:gd name="T2" fmla="*/ 0 w 251"/>
                <a:gd name="T3" fmla="*/ 0 h 12"/>
                <a:gd name="T4" fmla="*/ 0 w 251"/>
                <a:gd name="T5" fmla="*/ 12 h 12"/>
                <a:gd name="T6" fmla="*/ 252 w 251"/>
                <a:gd name="T7" fmla="*/ 12 h 12"/>
                <a:gd name="T8" fmla="*/ 252 w 251"/>
                <a:gd name="T9" fmla="*/ 0 h 12"/>
                <a:gd name="T10" fmla="*/ 252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>
                <a:gd name="T0" fmla="*/ 0 w 251"/>
                <a:gd name="T1" fmla="*/ 0 h 12"/>
                <a:gd name="T2" fmla="*/ 0 w 251"/>
                <a:gd name="T3" fmla="*/ 12 h 12"/>
                <a:gd name="T4" fmla="*/ 351 w 251"/>
                <a:gd name="T5" fmla="*/ 12 h 12"/>
                <a:gd name="T6" fmla="*/ 351 w 251"/>
                <a:gd name="T7" fmla="*/ 0 h 12"/>
                <a:gd name="T8" fmla="*/ 0 w 251"/>
                <a:gd name="T9" fmla="*/ 0 h 12"/>
                <a:gd name="T10" fmla="*/ 0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9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10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39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39 w 4724"/>
                  <a:gd name="T7" fmla="*/ 12 h 12"/>
                  <a:gd name="T8" fmla="*/ 4739 w 4724"/>
                  <a:gd name="T9" fmla="*/ 0 h 12"/>
                  <a:gd name="T10" fmla="*/ 4739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800">
                  <a:solidFill>
                    <a:srgbClr val="FFFFFF"/>
                  </a:solidFill>
                  <a:cs typeface="+mn-cs"/>
                </a:endParaRPr>
              </a:p>
            </p:txBody>
          </p:sp>
        </p:grpSp>
      </p:grpSp>
      <p:sp>
        <p:nvSpPr>
          <p:cNvPr id="5136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>
                <a:latin typeface="Comic Sans MS" pitchFamily="66" charset="0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5137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>
                <a:latin typeface="Comic Sans MS" pitchFamily="66" charset="0"/>
              </a:defRPr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18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89F27BBE-E396-4020-AD80-95AD043D331C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19" name="Rectangle 19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20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>
                <a:cs typeface="Arial" charset="0"/>
              </a:defRPr>
            </a:lvl1pPr>
          </a:lstStyle>
          <a:p>
            <a:pPr>
              <a:defRPr/>
            </a:pPr>
            <a:fld id="{24E7535E-F007-4E91-A5F9-21A62B40D46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92395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C6E13F-E479-4113-8A64-E4DE8F2609D9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5A697F-FA46-40C0-B81E-659EFD14A6E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055083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6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>
                  <a:gd name="T0" fmla="*/ 0 w 5184"/>
                  <a:gd name="T1" fmla="*/ 3159 h 3159"/>
                  <a:gd name="T2" fmla="*/ 5200 w 5184"/>
                  <a:gd name="T3" fmla="*/ 3159 h 3159"/>
                  <a:gd name="T4" fmla="*/ 5200 w 5184"/>
                  <a:gd name="T5" fmla="*/ 0 h 3159"/>
                  <a:gd name="T6" fmla="*/ 0 w 5184"/>
                  <a:gd name="T7" fmla="*/ 0 h 3159"/>
                  <a:gd name="T8" fmla="*/ 0 w 5184"/>
                  <a:gd name="T9" fmla="*/ 3159 h 3159"/>
                  <a:gd name="T10" fmla="*/ 0 w 5184"/>
                  <a:gd name="T11" fmla="*/ 3159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>
                  <a:gd name="T0" fmla="*/ 0 w 556"/>
                  <a:gd name="T1" fmla="*/ 0 h 3159"/>
                  <a:gd name="T2" fmla="*/ 0 w 556"/>
                  <a:gd name="T3" fmla="*/ 3159 h 3159"/>
                  <a:gd name="T4" fmla="*/ 558 w 556"/>
                  <a:gd name="T5" fmla="*/ 3159 h 3159"/>
                  <a:gd name="T6" fmla="*/ 558 w 556"/>
                  <a:gd name="T7" fmla="*/ 0 h 3159"/>
                  <a:gd name="T8" fmla="*/ 0 w 556"/>
                  <a:gd name="T9" fmla="*/ 0 h 3159"/>
                  <a:gd name="T10" fmla="*/ 0 w 556"/>
                  <a:gd name="T11" fmla="*/ 0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6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1800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>
                <a:gd name="T0" fmla="*/ 252 w 251"/>
                <a:gd name="T1" fmla="*/ 0 h 12"/>
                <a:gd name="T2" fmla="*/ 0 w 251"/>
                <a:gd name="T3" fmla="*/ 0 h 12"/>
                <a:gd name="T4" fmla="*/ 0 w 251"/>
                <a:gd name="T5" fmla="*/ 12 h 12"/>
                <a:gd name="T6" fmla="*/ 252 w 251"/>
                <a:gd name="T7" fmla="*/ 12 h 12"/>
                <a:gd name="T8" fmla="*/ 252 w 251"/>
                <a:gd name="T9" fmla="*/ 0 h 12"/>
                <a:gd name="T10" fmla="*/ 252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>
                <a:gd name="T0" fmla="*/ 0 w 251"/>
                <a:gd name="T1" fmla="*/ 0 h 12"/>
                <a:gd name="T2" fmla="*/ 0 w 251"/>
                <a:gd name="T3" fmla="*/ 12 h 12"/>
                <a:gd name="T4" fmla="*/ 351 w 251"/>
                <a:gd name="T5" fmla="*/ 12 h 12"/>
                <a:gd name="T6" fmla="*/ 351 w 251"/>
                <a:gd name="T7" fmla="*/ 0 h 12"/>
                <a:gd name="T8" fmla="*/ 0 w 251"/>
                <a:gd name="T9" fmla="*/ 0 h 12"/>
                <a:gd name="T10" fmla="*/ 0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9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10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39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39 w 4724"/>
                  <a:gd name="T7" fmla="*/ 12 h 12"/>
                  <a:gd name="T8" fmla="*/ 4739 w 4724"/>
                  <a:gd name="T9" fmla="*/ 0 h 12"/>
                  <a:gd name="T10" fmla="*/ 4739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800">
                  <a:solidFill>
                    <a:srgbClr val="FFFFFF"/>
                  </a:solidFill>
                  <a:cs typeface="+mn-cs"/>
                </a:endParaRPr>
              </a:p>
            </p:txBody>
          </p:sp>
        </p:grpSp>
      </p:grpSp>
      <p:sp>
        <p:nvSpPr>
          <p:cNvPr id="5136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>
                <a:latin typeface="Comic Sans MS" pitchFamily="66" charset="0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5137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>
                <a:latin typeface="Comic Sans MS" pitchFamily="66" charset="0"/>
              </a:defRPr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18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98274467-A245-42B5-BB40-EA3DFC7916AB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19" name="Rectangle 19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20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>
                <a:cs typeface="Arial" charset="0"/>
              </a:defRPr>
            </a:lvl1pPr>
          </a:lstStyle>
          <a:p>
            <a:pPr>
              <a:defRPr/>
            </a:pPr>
            <a:fld id="{55150F26-F10E-4320-AEF5-5F2CEB8BD22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258981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sosceles Triangle 3"/>
          <p:cNvSpPr/>
          <p:nvPr/>
        </p:nvSpPr>
        <p:spPr>
          <a:xfrm rot="16200000">
            <a:off x="7553325" y="5254626"/>
            <a:ext cx="1893887" cy="1293812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/>
          <a:lstStyle>
            <a:lvl1pPr algn="r"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Date Placeholder 27"/>
          <p:cNvSpPr>
            <a:spLocks noGrp="1"/>
          </p:cNvSpPr>
          <p:nvPr>
            <p:ph type="dt" sz="half" idx="10"/>
          </p:nvPr>
        </p:nvSpPr>
        <p:spPr>
          <a:xfrm>
            <a:off x="1371600" y="6011863"/>
            <a:ext cx="5791200" cy="365125"/>
          </a:xfrm>
        </p:spPr>
        <p:txBody>
          <a:bodyPr tIns="0" bIns="0" anchor="t"/>
          <a:lstStyle>
            <a:lvl1pPr algn="r">
              <a:defRPr sz="1000" smtClean="0"/>
            </a:lvl1pPr>
          </a:lstStyle>
          <a:p>
            <a:pPr>
              <a:defRPr/>
            </a:pPr>
            <a:fld id="{51261428-B7CC-4E9F-ADE0-297BCDDB61D4}" type="datetime5">
              <a:rPr lang="en-US"/>
              <a:pPr>
                <a:defRPr/>
              </a:pPr>
              <a:t>18-Jan-19</a:t>
            </a:fld>
            <a:endParaRPr lang="en-GB" dirty="0"/>
          </a:p>
        </p:txBody>
      </p:sp>
      <p:sp>
        <p:nvSpPr>
          <p:cNvPr id="6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371600" y="5649913"/>
            <a:ext cx="5791200" cy="365125"/>
          </a:xfrm>
        </p:spPr>
        <p:txBody>
          <a:bodyPr tIns="0" bIns="0"/>
          <a:lstStyle>
            <a:lvl1pPr algn="r">
              <a:defRPr sz="1100" smtClean="0"/>
            </a:lvl1pPr>
          </a:lstStyle>
          <a:p>
            <a:pPr>
              <a:defRPr/>
            </a:pPr>
            <a:r>
              <a:rPr lang="en-GB"/>
              <a:t>Created by Mr. Lafferty@mathsrevision.com</a:t>
            </a:r>
            <a:endParaRPr lang="en-GB"/>
          </a:p>
        </p:txBody>
      </p:sp>
      <p:sp>
        <p:nvSpPr>
          <p:cNvPr id="7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91525" y="5753100"/>
            <a:ext cx="503238" cy="365125"/>
          </a:xfrm>
        </p:spPr>
        <p:txBody>
          <a:bodyPr anchor="ctr"/>
          <a:lstStyle>
            <a:lvl1pPr algn="ctr">
              <a:defRPr sz="1300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3BB99948-3FFD-402B-A6EE-44998EB3930D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5444624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91075" y="6480175"/>
            <a:ext cx="2133600" cy="3016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D7FA72-35D7-4C1F-9CEF-868F1DF1C6F0}" type="datetime5">
              <a:rPr lang="en-US"/>
              <a:pPr>
                <a:defRPr/>
              </a:pPr>
              <a:t>18-Jan-19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481763"/>
            <a:ext cx="4259263" cy="30003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Lafferty@mathsrevision.com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1AC3F4-4466-4091-9BD9-1D31CAF1251C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64868865"/>
      </p:ext>
    </p:extLst>
  </p:cSld>
  <p:clrMapOvr>
    <a:masterClrMapping/>
  </p:clrMapOvr>
  <p:hf sldNum="0" hdr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3"/>
          <p:cNvSpPr/>
          <p:nvPr/>
        </p:nvSpPr>
        <p:spPr>
          <a:xfrm flipV="1">
            <a:off x="6350" y="6350"/>
            <a:ext cx="9131300" cy="6837363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5" name="Isosceles Triangle 4"/>
          <p:cNvSpPr/>
          <p:nvPr/>
        </p:nvSpPr>
        <p:spPr>
          <a:xfrm rot="5400000" flipV="1">
            <a:off x="7553325" y="309563"/>
            <a:ext cx="1893888" cy="1293812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6" name="Straight Connector 5"/>
          <p:cNvCxnSpPr/>
          <p:nvPr/>
        </p:nvCxnSpPr>
        <p:spPr>
          <a:xfrm rot="10800000">
            <a:off x="6469063" y="9525"/>
            <a:ext cx="2673350" cy="1900238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V="1">
            <a:off x="0" y="6350"/>
            <a:ext cx="9137650" cy="684530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/>
          <a:lstStyle>
            <a:lvl1pPr marL="0" algn="l">
              <a:buNone/>
              <a:defRPr sz="3600" b="1" cap="none" baseline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6956425" y="6477000"/>
            <a:ext cx="2133600" cy="3048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74B631-B6C4-4A51-86F9-F454120924D1}" type="datetime5">
              <a:rPr lang="en-US"/>
              <a:pPr>
                <a:defRPr/>
              </a:pPr>
              <a:t>18-Jan-19</a:t>
            </a:fld>
            <a:endParaRPr lang="en-GB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19375" y="6481763"/>
            <a:ext cx="4260850" cy="30003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Lafferty@mathsrevision.com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0263" y="809625"/>
            <a:ext cx="503237" cy="30003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64499F-E5C1-4618-BF31-0542B336ED5D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900931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hf sldNum="0" hdr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6E051-7B73-4CAB-9406-4D6AA31CB4AC}" type="datetime5">
              <a:rPr lang="en-US"/>
              <a:pPr>
                <a:defRPr/>
              </a:pPr>
              <a:t>18-Jan-19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Lafferty@mathsrevision.com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9D197F-8213-4AFA-BBDE-AC0433A94EB3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96756407"/>
      </p:ext>
    </p:extLst>
  </p:cSld>
  <p:clrMapOvr>
    <a:masterClrMapping/>
  </p:clrMapOvr>
  <p:hf sldNum="0" hdr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791075" y="6481763"/>
            <a:ext cx="2130425" cy="3016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50F741-C738-45C8-A104-C1E1ABEE3FA6}" type="datetime5">
              <a:rPr lang="en-US"/>
              <a:pPr>
                <a:defRPr/>
              </a:pPr>
              <a:t>18-Jan-19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57200" y="6481763"/>
            <a:ext cx="4260850" cy="3016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Lafferty@mathsrevision.com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589838" y="6483350"/>
            <a:ext cx="503237" cy="301625"/>
          </a:xfrm>
        </p:spPr>
        <p:txBody>
          <a:bodyPr/>
          <a:lstStyle>
            <a:lvl1pPr algn="ctr">
              <a:defRPr smtClean="0"/>
            </a:lvl1pPr>
          </a:lstStyle>
          <a:p>
            <a:pPr>
              <a:defRPr/>
            </a:pPr>
            <a:fld id="{83418D3C-0C0A-4283-A22E-A0A0F641CDFD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5762420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hf sldNum="0" hdr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CFED4B-4EFF-485B-B596-129236B1CEFC}" type="datetime5">
              <a:rPr lang="en-US"/>
              <a:pPr>
                <a:defRPr/>
              </a:pPr>
              <a:t>18-Jan-19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Lafferty@mathsrevision.com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B0FC35-CC67-4F79-AB46-4E542DB451E6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61068601"/>
      </p:ext>
    </p:extLst>
  </p:cSld>
  <p:clrMapOvr>
    <a:masterClrMapping/>
  </p:clrMapOvr>
  <p:hf sldNum="0" hdr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776EF5-1FCB-4CEA-A10D-697E4BD5F2F1}" type="datetime5">
              <a:rPr lang="en-US"/>
              <a:pPr>
                <a:defRPr/>
              </a:pPr>
              <a:t>18-Jan-19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Lafferty@mathsrevision.com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240619-533E-4F3C-9C5D-5CD0F5D334C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19056973"/>
      </p:ext>
    </p:extLst>
  </p:cSld>
  <p:clrMapOvr>
    <a:masterClrMapping/>
  </p:clrMapOvr>
  <p:transition>
    <p:zoom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78563" y="6556375"/>
            <a:ext cx="2133600" cy="301625"/>
          </a:xfrm>
        </p:spPr>
        <p:txBody>
          <a:bodyPr/>
          <a:lstStyle>
            <a:lvl1pPr>
              <a:defRPr sz="900" smtClean="0"/>
            </a:lvl1pPr>
          </a:lstStyle>
          <a:p>
            <a:pPr>
              <a:defRPr/>
            </a:pPr>
            <a:fld id="{45AAA7B4-3242-437B-8F15-85D0302AC6EE}" type="datetime5">
              <a:rPr lang="en-US"/>
              <a:pPr>
                <a:defRPr/>
              </a:pPr>
              <a:t>18-Jan-19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35063" y="6556375"/>
            <a:ext cx="5143500" cy="301625"/>
          </a:xfrm>
        </p:spPr>
        <p:txBody>
          <a:bodyPr/>
          <a:lstStyle>
            <a:lvl1pPr>
              <a:defRPr sz="900" smtClean="0"/>
            </a:lvl1pPr>
          </a:lstStyle>
          <a:p>
            <a:pPr>
              <a:defRPr/>
            </a:pPr>
            <a:r>
              <a:rPr lang="en-GB"/>
              <a:t>Created by Mr. Lafferty@mathsrevision.com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10575" y="6556375"/>
            <a:ext cx="503238" cy="301625"/>
          </a:xfrm>
        </p:spPr>
        <p:txBody>
          <a:bodyPr/>
          <a:lstStyle>
            <a:lvl1pPr>
              <a:defRPr sz="900" smtClean="0"/>
            </a:lvl1pPr>
          </a:lstStyle>
          <a:p>
            <a:pPr>
              <a:defRPr/>
            </a:pPr>
            <a:fld id="{291D4275-88EE-415C-A84E-FE138E83F80E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6253965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hf sldNum="0" hdr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108700" y="6556375"/>
            <a:ext cx="2101850" cy="301625"/>
          </a:xfrm>
        </p:spPr>
        <p:txBody>
          <a:bodyPr/>
          <a:lstStyle>
            <a:lvl1pPr>
              <a:defRPr sz="900" smtClean="0"/>
            </a:lvl1pPr>
          </a:lstStyle>
          <a:p>
            <a:pPr>
              <a:defRPr/>
            </a:pPr>
            <a:fld id="{258FADBD-361F-4A0B-838E-2D88E133302E}" type="datetime5">
              <a:rPr lang="en-US"/>
              <a:pPr>
                <a:defRPr/>
              </a:pPr>
              <a:t>18-Jan-19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69988" y="6557963"/>
            <a:ext cx="4948237" cy="301625"/>
          </a:xfrm>
        </p:spPr>
        <p:txBody>
          <a:bodyPr/>
          <a:lstStyle>
            <a:lvl1pPr>
              <a:defRPr sz="900" smtClean="0"/>
            </a:lvl1pPr>
          </a:lstStyle>
          <a:p>
            <a:pPr>
              <a:defRPr/>
            </a:pPr>
            <a:r>
              <a:rPr lang="en-GB"/>
              <a:t>Created by Mr. Lafferty@mathsrevision.com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16900" y="6556375"/>
            <a:ext cx="366713" cy="301625"/>
          </a:xfrm>
        </p:spPr>
        <p:txBody>
          <a:bodyPr/>
          <a:lstStyle>
            <a:lvl1pPr algn="ctr">
              <a:defRPr sz="900" smtClean="0"/>
            </a:lvl1pPr>
          </a:lstStyle>
          <a:p>
            <a:pPr>
              <a:defRPr/>
            </a:pPr>
            <a:fld id="{132E4180-4958-4C2C-8995-4091915F8496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304620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220590-8404-428B-89BF-50AB6A7DCE6C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624806-E59E-4551-A92C-2D6E5EF4EAA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142151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6EB980-090F-4AE5-8F57-835D66F3A7A0}" type="datetime5">
              <a:rPr lang="en-US"/>
              <a:pPr>
                <a:defRPr/>
              </a:pPr>
              <a:t>18-Jan-19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Lafferty@mathsrevision.com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D03622-2B87-4294-83AC-AA6E065B026C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13724528"/>
      </p:ext>
    </p:extLst>
  </p:cSld>
  <p:clrMapOvr>
    <a:masterClrMapping/>
  </p:clrMapOvr>
  <p:hf sldNum="0" hdr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FC91DC-647C-4C6A-973D-097CD1B63AD9}" type="datetime5">
              <a:rPr lang="en-US"/>
              <a:pPr>
                <a:defRPr/>
              </a:pPr>
              <a:t>18-Jan-19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Lafferty@mathsrevision.com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344FCA-33C6-4520-B8D4-CE391C77113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63257190"/>
      </p:ext>
    </p:extLst>
  </p:cSld>
  <p:clrMapOvr>
    <a:masterClrMapping/>
  </p:clrMapOvr>
  <p:hf sldNum="0" hd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40E5B6-696B-4EFF-8832-99542004E3CE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8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9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EA21EE-DD20-483F-81C7-4738B7B9CB6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57390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367E68-4AE2-45DC-B27F-B018DE2B6441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899B91-1FB1-424E-9153-CD90C8284BE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78840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46ABE7-0BB6-4DAD-8499-36E945CAC200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3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4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F1B766-C8A5-45F3-A969-E6B2504085D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40137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3828A6-16EA-4A77-8B89-196DE2CEB6D5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55ADC3-7B4F-46F2-8926-BFF4C728988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28933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C2B910-F15A-4140-869F-C8FC68702704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2AE5C4-FC4D-49C4-9D44-7D9FC64A76E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91920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0.xml"/><Relationship Id="rId1" Type="http://schemas.openxmlformats.org/officeDocument/2006/relationships/slideLayout" Target="../slideLayouts/slideLayout21.xml"/></Relationships>
</file>

<file path=ppt/slideMasters/_rels/slideMaster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1.xml"/><Relationship Id="rId1" Type="http://schemas.openxmlformats.org/officeDocument/2006/relationships/slideLayout" Target="../slideLayouts/slideLayout22.xml"/></Relationships>
</file>

<file path=ppt/slideMasters/_rels/slideMaster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2.xml"/><Relationship Id="rId1" Type="http://schemas.openxmlformats.org/officeDocument/2006/relationships/slideLayout" Target="../slideLayouts/slideLayout23.xml"/></Relationships>
</file>

<file path=ppt/slideMasters/_rels/slideMaster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3.xml"/><Relationship Id="rId1" Type="http://schemas.openxmlformats.org/officeDocument/2006/relationships/slideLayout" Target="../slideLayouts/slideLayout24.xml"/></Relationships>
</file>

<file path=ppt/slideMasters/_rels/slideMaster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4.xml"/><Relationship Id="rId1" Type="http://schemas.openxmlformats.org/officeDocument/2006/relationships/slideLayout" Target="../slideLayouts/slideLayout25.xml"/></Relationships>
</file>

<file path=ppt/slideMasters/_rels/slideMaster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5.xml"/><Relationship Id="rId1" Type="http://schemas.openxmlformats.org/officeDocument/2006/relationships/slideLayout" Target="../slideLayouts/slideLayout26.xml"/></Relationships>
</file>

<file path=ppt/slideMasters/_rels/slideMaster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6.xml"/><Relationship Id="rId1" Type="http://schemas.openxmlformats.org/officeDocument/2006/relationships/slideLayout" Target="../slideLayouts/slideLayout27.xml"/></Relationships>
</file>

<file path=ppt/slideMasters/_rels/slideMaster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7.xml"/><Relationship Id="rId1" Type="http://schemas.openxmlformats.org/officeDocument/2006/relationships/slideLayout" Target="../slideLayouts/slideLayout28.xml"/></Relationships>
</file>

<file path=ppt/slideMasters/_rels/slideMaster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8.xml"/><Relationship Id="rId1" Type="http://schemas.openxmlformats.org/officeDocument/2006/relationships/slideLayout" Target="../slideLayouts/slideLayout29.xml"/></Relationships>
</file>

<file path=ppt/slideMasters/_rels/slideMaster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9.xml"/><Relationship Id="rId1" Type="http://schemas.openxmlformats.org/officeDocument/2006/relationships/slideLayout" Target="../slideLayouts/slideLayout30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_rels/slideMaster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theme" Target="../theme/theme20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1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1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theme" Target="../theme/theme8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.jpeg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1032" name="Freeform 3"/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>
                <a:gd name="T0" fmla="*/ 0 w 5184"/>
                <a:gd name="T1" fmla="*/ 3159 h 3159"/>
                <a:gd name="T2" fmla="*/ 5200 w 5184"/>
                <a:gd name="T3" fmla="*/ 3159 h 3159"/>
                <a:gd name="T4" fmla="*/ 5200 w 5184"/>
                <a:gd name="T5" fmla="*/ 0 h 3159"/>
                <a:gd name="T6" fmla="*/ 0 w 5184"/>
                <a:gd name="T7" fmla="*/ 0 h 3159"/>
                <a:gd name="T8" fmla="*/ 0 w 5184"/>
                <a:gd name="T9" fmla="*/ 3159 h 3159"/>
                <a:gd name="T10" fmla="*/ 0 w 5184"/>
                <a:gd name="T11" fmla="*/ 3159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3" name="Freeform 4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>
                <a:gd name="T0" fmla="*/ 0 w 556"/>
                <a:gd name="T1" fmla="*/ 0 h 3159"/>
                <a:gd name="T2" fmla="*/ 0 w 556"/>
                <a:gd name="T3" fmla="*/ 3159 h 3159"/>
                <a:gd name="T4" fmla="*/ 558 w 556"/>
                <a:gd name="T5" fmla="*/ 3159 h 3159"/>
                <a:gd name="T6" fmla="*/ 558 w 556"/>
                <a:gd name="T7" fmla="*/ 0 h 3159"/>
                <a:gd name="T8" fmla="*/ 0 w 556"/>
                <a:gd name="T9" fmla="*/ 0 h 3159"/>
                <a:gd name="T10" fmla="*/ 0 w 556"/>
                <a:gd name="T11" fmla="*/ 0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034" name="Group 5"/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1035" name="Freeform 6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6" name="Freeform 7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7" name="Freeform 8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39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39 w 4724"/>
                  <a:gd name="T7" fmla="*/ 12 h 12"/>
                  <a:gd name="T8" fmla="*/ 4739 w 4724"/>
                  <a:gd name="T9" fmla="*/ 0 h 12"/>
                  <a:gd name="T10" fmla="*/ 4739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8" name="Freeform 9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9" name="Freeform 10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443" name="Freeform 11"/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041" name="Freeform 12"/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>
                  <a:gd name="T0" fmla="*/ 0 w 251"/>
                  <a:gd name="T1" fmla="*/ 0 h 12"/>
                  <a:gd name="T2" fmla="*/ 0 w 251"/>
                  <a:gd name="T3" fmla="*/ 12 h 12"/>
                  <a:gd name="T4" fmla="*/ 351 w 251"/>
                  <a:gd name="T5" fmla="*/ 12 h 12"/>
                  <a:gd name="T6" fmla="*/ 351 w 251"/>
                  <a:gd name="T7" fmla="*/ 0 h 12"/>
                  <a:gd name="T8" fmla="*/ 0 w 251"/>
                  <a:gd name="T9" fmla="*/ 0 h 12"/>
                  <a:gd name="T10" fmla="*/ 0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2" name="Freeform 13"/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>
                  <a:gd name="T0" fmla="*/ 252 w 251"/>
                  <a:gd name="T1" fmla="*/ 0 h 12"/>
                  <a:gd name="T2" fmla="*/ 0 w 251"/>
                  <a:gd name="T3" fmla="*/ 0 h 12"/>
                  <a:gd name="T4" fmla="*/ 0 w 251"/>
                  <a:gd name="T5" fmla="*/ 12 h 12"/>
                  <a:gd name="T6" fmla="*/ 252 w 251"/>
                  <a:gd name="T7" fmla="*/ 12 h 12"/>
                  <a:gd name="T8" fmla="*/ 252 w 251"/>
                  <a:gd name="T9" fmla="*/ 0 h 12"/>
                  <a:gd name="T10" fmla="*/ 252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446" name="Freeform 14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</p:grpSp>
      <p:sp>
        <p:nvSpPr>
          <p:cNvPr id="18447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8448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8449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defRPr>
            </a:lvl1pPr>
          </a:lstStyle>
          <a:p>
            <a:pPr>
              <a:defRPr/>
            </a:pPr>
            <a:fld id="{5997AE0C-0167-459E-8DCF-0D69ADBFDC41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18450" name="Rectangle 1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8451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defRPr>
            </a:lvl1pPr>
          </a:lstStyle>
          <a:p>
            <a:pPr>
              <a:defRPr/>
            </a:pPr>
            <a:fld id="{2DEE50A1-CEE6-4ED2-914E-7C3078BEA4A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264" r:id="rId1"/>
    <p:sldLayoutId id="2147484265" r:id="rId2"/>
    <p:sldLayoutId id="2147484266" r:id="rId3"/>
    <p:sldLayoutId id="2147484267" r:id="rId4"/>
    <p:sldLayoutId id="2147484268" r:id="rId5"/>
    <p:sldLayoutId id="2147484269" r:id="rId6"/>
    <p:sldLayoutId id="2147484270" r:id="rId7"/>
    <p:sldLayoutId id="2147484271" r:id="rId8"/>
    <p:sldLayoutId id="2147484272" r:id="rId9"/>
    <p:sldLayoutId id="2147484273" r:id="rId10"/>
    <p:sldLayoutId id="2147484274" r:id="rId11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42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10248" name="Freeform 3"/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>
                <a:gd name="T0" fmla="*/ 0 w 5184"/>
                <a:gd name="T1" fmla="*/ 3159 h 3159"/>
                <a:gd name="T2" fmla="*/ 5200 w 5184"/>
                <a:gd name="T3" fmla="*/ 3159 h 3159"/>
                <a:gd name="T4" fmla="*/ 5200 w 5184"/>
                <a:gd name="T5" fmla="*/ 0 h 3159"/>
                <a:gd name="T6" fmla="*/ 0 w 5184"/>
                <a:gd name="T7" fmla="*/ 0 h 3159"/>
                <a:gd name="T8" fmla="*/ 0 w 5184"/>
                <a:gd name="T9" fmla="*/ 3159 h 3159"/>
                <a:gd name="T10" fmla="*/ 0 w 5184"/>
                <a:gd name="T11" fmla="*/ 3159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49" name="Freeform 4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>
                <a:gd name="T0" fmla="*/ 0 w 556"/>
                <a:gd name="T1" fmla="*/ 0 h 3159"/>
                <a:gd name="T2" fmla="*/ 0 w 556"/>
                <a:gd name="T3" fmla="*/ 3159 h 3159"/>
                <a:gd name="T4" fmla="*/ 558 w 556"/>
                <a:gd name="T5" fmla="*/ 3159 h 3159"/>
                <a:gd name="T6" fmla="*/ 558 w 556"/>
                <a:gd name="T7" fmla="*/ 0 h 3159"/>
                <a:gd name="T8" fmla="*/ 0 w 556"/>
                <a:gd name="T9" fmla="*/ 0 h 3159"/>
                <a:gd name="T10" fmla="*/ 0 w 556"/>
                <a:gd name="T11" fmla="*/ 0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0250" name="Group 5"/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10251" name="Freeform 6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52" name="Freeform 7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53" name="Freeform 8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39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39 w 4724"/>
                  <a:gd name="T7" fmla="*/ 12 h 12"/>
                  <a:gd name="T8" fmla="*/ 4739 w 4724"/>
                  <a:gd name="T9" fmla="*/ 0 h 12"/>
                  <a:gd name="T10" fmla="*/ 4739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54" name="Freeform 9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55" name="Freeform 10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07" name="Freeform 11"/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80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0257" name="Freeform 12"/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>
                  <a:gd name="T0" fmla="*/ 0 w 251"/>
                  <a:gd name="T1" fmla="*/ 0 h 12"/>
                  <a:gd name="T2" fmla="*/ 0 w 251"/>
                  <a:gd name="T3" fmla="*/ 12 h 12"/>
                  <a:gd name="T4" fmla="*/ 351 w 251"/>
                  <a:gd name="T5" fmla="*/ 12 h 12"/>
                  <a:gd name="T6" fmla="*/ 351 w 251"/>
                  <a:gd name="T7" fmla="*/ 0 h 12"/>
                  <a:gd name="T8" fmla="*/ 0 w 251"/>
                  <a:gd name="T9" fmla="*/ 0 h 12"/>
                  <a:gd name="T10" fmla="*/ 0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58" name="Freeform 13"/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>
                  <a:gd name="T0" fmla="*/ 252 w 251"/>
                  <a:gd name="T1" fmla="*/ 0 h 12"/>
                  <a:gd name="T2" fmla="*/ 0 w 251"/>
                  <a:gd name="T3" fmla="*/ 0 h 12"/>
                  <a:gd name="T4" fmla="*/ 0 w 251"/>
                  <a:gd name="T5" fmla="*/ 12 h 12"/>
                  <a:gd name="T6" fmla="*/ 252 w 251"/>
                  <a:gd name="T7" fmla="*/ 12 h 12"/>
                  <a:gd name="T8" fmla="*/ 252 w 251"/>
                  <a:gd name="T9" fmla="*/ 0 h 12"/>
                  <a:gd name="T10" fmla="*/ 252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10" name="Freeform 14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800">
                  <a:solidFill>
                    <a:srgbClr val="FFFFFF"/>
                  </a:solidFill>
                  <a:cs typeface="+mn-cs"/>
                </a:endParaRPr>
              </a:p>
            </p:txBody>
          </p:sp>
        </p:grpSp>
      </p:grpSp>
      <p:sp>
        <p:nvSpPr>
          <p:cNvPr id="4111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4112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4113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fld id="{EBAD437B-29A7-4565-B864-F85667795C37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4114" name="Rectangle 1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4115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fld id="{564E08EA-E4B4-406E-A6E4-62A35209F67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284" r:id="rId1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6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11272" name="Freeform 3"/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>
                <a:gd name="T0" fmla="*/ 0 w 5184"/>
                <a:gd name="T1" fmla="*/ 3159 h 3159"/>
                <a:gd name="T2" fmla="*/ 5200 w 5184"/>
                <a:gd name="T3" fmla="*/ 3159 h 3159"/>
                <a:gd name="T4" fmla="*/ 5200 w 5184"/>
                <a:gd name="T5" fmla="*/ 0 h 3159"/>
                <a:gd name="T6" fmla="*/ 0 w 5184"/>
                <a:gd name="T7" fmla="*/ 0 h 3159"/>
                <a:gd name="T8" fmla="*/ 0 w 5184"/>
                <a:gd name="T9" fmla="*/ 3159 h 3159"/>
                <a:gd name="T10" fmla="*/ 0 w 5184"/>
                <a:gd name="T11" fmla="*/ 3159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73" name="Freeform 4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>
                <a:gd name="T0" fmla="*/ 0 w 556"/>
                <a:gd name="T1" fmla="*/ 0 h 3159"/>
                <a:gd name="T2" fmla="*/ 0 w 556"/>
                <a:gd name="T3" fmla="*/ 3159 h 3159"/>
                <a:gd name="T4" fmla="*/ 558 w 556"/>
                <a:gd name="T5" fmla="*/ 3159 h 3159"/>
                <a:gd name="T6" fmla="*/ 558 w 556"/>
                <a:gd name="T7" fmla="*/ 0 h 3159"/>
                <a:gd name="T8" fmla="*/ 0 w 556"/>
                <a:gd name="T9" fmla="*/ 0 h 3159"/>
                <a:gd name="T10" fmla="*/ 0 w 556"/>
                <a:gd name="T11" fmla="*/ 0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1274" name="Group 5"/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11275" name="Freeform 6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276" name="Freeform 7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277" name="Freeform 8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39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39 w 4724"/>
                  <a:gd name="T7" fmla="*/ 12 h 12"/>
                  <a:gd name="T8" fmla="*/ 4739 w 4724"/>
                  <a:gd name="T9" fmla="*/ 0 h 12"/>
                  <a:gd name="T10" fmla="*/ 4739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278" name="Freeform 9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279" name="Freeform 10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07" name="Freeform 11"/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80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1281" name="Freeform 12"/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>
                  <a:gd name="T0" fmla="*/ 0 w 251"/>
                  <a:gd name="T1" fmla="*/ 0 h 12"/>
                  <a:gd name="T2" fmla="*/ 0 w 251"/>
                  <a:gd name="T3" fmla="*/ 12 h 12"/>
                  <a:gd name="T4" fmla="*/ 351 w 251"/>
                  <a:gd name="T5" fmla="*/ 12 h 12"/>
                  <a:gd name="T6" fmla="*/ 351 w 251"/>
                  <a:gd name="T7" fmla="*/ 0 h 12"/>
                  <a:gd name="T8" fmla="*/ 0 w 251"/>
                  <a:gd name="T9" fmla="*/ 0 h 12"/>
                  <a:gd name="T10" fmla="*/ 0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282" name="Freeform 13"/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>
                  <a:gd name="T0" fmla="*/ 252 w 251"/>
                  <a:gd name="T1" fmla="*/ 0 h 12"/>
                  <a:gd name="T2" fmla="*/ 0 w 251"/>
                  <a:gd name="T3" fmla="*/ 0 h 12"/>
                  <a:gd name="T4" fmla="*/ 0 w 251"/>
                  <a:gd name="T5" fmla="*/ 12 h 12"/>
                  <a:gd name="T6" fmla="*/ 252 w 251"/>
                  <a:gd name="T7" fmla="*/ 12 h 12"/>
                  <a:gd name="T8" fmla="*/ 252 w 251"/>
                  <a:gd name="T9" fmla="*/ 0 h 12"/>
                  <a:gd name="T10" fmla="*/ 252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10" name="Freeform 14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800">
                  <a:solidFill>
                    <a:srgbClr val="FFFFFF"/>
                  </a:solidFill>
                  <a:cs typeface="+mn-cs"/>
                </a:endParaRPr>
              </a:p>
            </p:txBody>
          </p:sp>
        </p:grpSp>
      </p:grpSp>
      <p:sp>
        <p:nvSpPr>
          <p:cNvPr id="4111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4112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4113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fld id="{EC99C90F-3365-4502-9FEF-B551DE6959D6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4114" name="Rectangle 1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4115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fld id="{6DDF02B2-421D-42D9-9EBF-C1C333D4E02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285" r:id="rId1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0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12296" name="Freeform 3"/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>
                <a:gd name="T0" fmla="*/ 0 w 5184"/>
                <a:gd name="T1" fmla="*/ 3159 h 3159"/>
                <a:gd name="T2" fmla="*/ 5200 w 5184"/>
                <a:gd name="T3" fmla="*/ 3159 h 3159"/>
                <a:gd name="T4" fmla="*/ 5200 w 5184"/>
                <a:gd name="T5" fmla="*/ 0 h 3159"/>
                <a:gd name="T6" fmla="*/ 0 w 5184"/>
                <a:gd name="T7" fmla="*/ 0 h 3159"/>
                <a:gd name="T8" fmla="*/ 0 w 5184"/>
                <a:gd name="T9" fmla="*/ 3159 h 3159"/>
                <a:gd name="T10" fmla="*/ 0 w 5184"/>
                <a:gd name="T11" fmla="*/ 3159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297" name="Freeform 4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>
                <a:gd name="T0" fmla="*/ 0 w 556"/>
                <a:gd name="T1" fmla="*/ 0 h 3159"/>
                <a:gd name="T2" fmla="*/ 0 w 556"/>
                <a:gd name="T3" fmla="*/ 3159 h 3159"/>
                <a:gd name="T4" fmla="*/ 558 w 556"/>
                <a:gd name="T5" fmla="*/ 3159 h 3159"/>
                <a:gd name="T6" fmla="*/ 558 w 556"/>
                <a:gd name="T7" fmla="*/ 0 h 3159"/>
                <a:gd name="T8" fmla="*/ 0 w 556"/>
                <a:gd name="T9" fmla="*/ 0 h 3159"/>
                <a:gd name="T10" fmla="*/ 0 w 556"/>
                <a:gd name="T11" fmla="*/ 0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2298" name="Group 5"/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12299" name="Freeform 6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300" name="Freeform 7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301" name="Freeform 8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39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39 w 4724"/>
                  <a:gd name="T7" fmla="*/ 12 h 12"/>
                  <a:gd name="T8" fmla="*/ 4739 w 4724"/>
                  <a:gd name="T9" fmla="*/ 0 h 12"/>
                  <a:gd name="T10" fmla="*/ 4739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302" name="Freeform 9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303" name="Freeform 10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07" name="Freeform 11"/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80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2305" name="Freeform 12"/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>
                  <a:gd name="T0" fmla="*/ 0 w 251"/>
                  <a:gd name="T1" fmla="*/ 0 h 12"/>
                  <a:gd name="T2" fmla="*/ 0 w 251"/>
                  <a:gd name="T3" fmla="*/ 12 h 12"/>
                  <a:gd name="T4" fmla="*/ 351 w 251"/>
                  <a:gd name="T5" fmla="*/ 12 h 12"/>
                  <a:gd name="T6" fmla="*/ 351 w 251"/>
                  <a:gd name="T7" fmla="*/ 0 h 12"/>
                  <a:gd name="T8" fmla="*/ 0 w 251"/>
                  <a:gd name="T9" fmla="*/ 0 h 12"/>
                  <a:gd name="T10" fmla="*/ 0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306" name="Freeform 13"/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>
                  <a:gd name="T0" fmla="*/ 252 w 251"/>
                  <a:gd name="T1" fmla="*/ 0 h 12"/>
                  <a:gd name="T2" fmla="*/ 0 w 251"/>
                  <a:gd name="T3" fmla="*/ 0 h 12"/>
                  <a:gd name="T4" fmla="*/ 0 w 251"/>
                  <a:gd name="T5" fmla="*/ 12 h 12"/>
                  <a:gd name="T6" fmla="*/ 252 w 251"/>
                  <a:gd name="T7" fmla="*/ 12 h 12"/>
                  <a:gd name="T8" fmla="*/ 252 w 251"/>
                  <a:gd name="T9" fmla="*/ 0 h 12"/>
                  <a:gd name="T10" fmla="*/ 252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10" name="Freeform 14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800">
                  <a:solidFill>
                    <a:srgbClr val="FFFFFF"/>
                  </a:solidFill>
                  <a:cs typeface="+mn-cs"/>
                </a:endParaRPr>
              </a:p>
            </p:txBody>
          </p:sp>
        </p:grpSp>
      </p:grpSp>
      <p:sp>
        <p:nvSpPr>
          <p:cNvPr id="4111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4112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4113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fld id="{F7ACB2B2-A247-47C6-AD1B-9FA15D91BBF5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4114" name="Rectangle 1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4115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fld id="{5F3FF232-E074-4380-A993-219AA3D4376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286" r:id="rId1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14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13320" name="Freeform 3"/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>
                <a:gd name="T0" fmla="*/ 0 w 5184"/>
                <a:gd name="T1" fmla="*/ 3159 h 3159"/>
                <a:gd name="T2" fmla="*/ 5200 w 5184"/>
                <a:gd name="T3" fmla="*/ 3159 h 3159"/>
                <a:gd name="T4" fmla="*/ 5200 w 5184"/>
                <a:gd name="T5" fmla="*/ 0 h 3159"/>
                <a:gd name="T6" fmla="*/ 0 w 5184"/>
                <a:gd name="T7" fmla="*/ 0 h 3159"/>
                <a:gd name="T8" fmla="*/ 0 w 5184"/>
                <a:gd name="T9" fmla="*/ 3159 h 3159"/>
                <a:gd name="T10" fmla="*/ 0 w 5184"/>
                <a:gd name="T11" fmla="*/ 3159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21" name="Freeform 4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>
                <a:gd name="T0" fmla="*/ 0 w 556"/>
                <a:gd name="T1" fmla="*/ 0 h 3159"/>
                <a:gd name="T2" fmla="*/ 0 w 556"/>
                <a:gd name="T3" fmla="*/ 3159 h 3159"/>
                <a:gd name="T4" fmla="*/ 558 w 556"/>
                <a:gd name="T5" fmla="*/ 3159 h 3159"/>
                <a:gd name="T6" fmla="*/ 558 w 556"/>
                <a:gd name="T7" fmla="*/ 0 h 3159"/>
                <a:gd name="T8" fmla="*/ 0 w 556"/>
                <a:gd name="T9" fmla="*/ 0 h 3159"/>
                <a:gd name="T10" fmla="*/ 0 w 556"/>
                <a:gd name="T11" fmla="*/ 0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3322" name="Group 5"/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13323" name="Freeform 6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24" name="Freeform 7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25" name="Freeform 8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39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39 w 4724"/>
                  <a:gd name="T7" fmla="*/ 12 h 12"/>
                  <a:gd name="T8" fmla="*/ 4739 w 4724"/>
                  <a:gd name="T9" fmla="*/ 0 h 12"/>
                  <a:gd name="T10" fmla="*/ 4739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26" name="Freeform 9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27" name="Freeform 10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07" name="Freeform 11"/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80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3329" name="Freeform 12"/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>
                  <a:gd name="T0" fmla="*/ 0 w 251"/>
                  <a:gd name="T1" fmla="*/ 0 h 12"/>
                  <a:gd name="T2" fmla="*/ 0 w 251"/>
                  <a:gd name="T3" fmla="*/ 12 h 12"/>
                  <a:gd name="T4" fmla="*/ 351 w 251"/>
                  <a:gd name="T5" fmla="*/ 12 h 12"/>
                  <a:gd name="T6" fmla="*/ 351 w 251"/>
                  <a:gd name="T7" fmla="*/ 0 h 12"/>
                  <a:gd name="T8" fmla="*/ 0 w 251"/>
                  <a:gd name="T9" fmla="*/ 0 h 12"/>
                  <a:gd name="T10" fmla="*/ 0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30" name="Freeform 13"/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>
                  <a:gd name="T0" fmla="*/ 252 w 251"/>
                  <a:gd name="T1" fmla="*/ 0 h 12"/>
                  <a:gd name="T2" fmla="*/ 0 w 251"/>
                  <a:gd name="T3" fmla="*/ 0 h 12"/>
                  <a:gd name="T4" fmla="*/ 0 w 251"/>
                  <a:gd name="T5" fmla="*/ 12 h 12"/>
                  <a:gd name="T6" fmla="*/ 252 w 251"/>
                  <a:gd name="T7" fmla="*/ 12 h 12"/>
                  <a:gd name="T8" fmla="*/ 252 w 251"/>
                  <a:gd name="T9" fmla="*/ 0 h 12"/>
                  <a:gd name="T10" fmla="*/ 252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10" name="Freeform 14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800">
                  <a:solidFill>
                    <a:srgbClr val="FFFFFF"/>
                  </a:solidFill>
                  <a:cs typeface="+mn-cs"/>
                </a:endParaRPr>
              </a:p>
            </p:txBody>
          </p:sp>
        </p:grpSp>
      </p:grpSp>
      <p:sp>
        <p:nvSpPr>
          <p:cNvPr id="4111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4112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4113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fld id="{75347B44-4737-4332-B899-18DF6C88AC03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4114" name="Rectangle 1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4115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fld id="{361D2FC9-70AF-4884-8233-44F71E0C870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287" r:id="rId1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38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14344" name="Freeform 3"/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>
                <a:gd name="T0" fmla="*/ 0 w 5184"/>
                <a:gd name="T1" fmla="*/ 3159 h 3159"/>
                <a:gd name="T2" fmla="*/ 5200 w 5184"/>
                <a:gd name="T3" fmla="*/ 3159 h 3159"/>
                <a:gd name="T4" fmla="*/ 5200 w 5184"/>
                <a:gd name="T5" fmla="*/ 0 h 3159"/>
                <a:gd name="T6" fmla="*/ 0 w 5184"/>
                <a:gd name="T7" fmla="*/ 0 h 3159"/>
                <a:gd name="T8" fmla="*/ 0 w 5184"/>
                <a:gd name="T9" fmla="*/ 3159 h 3159"/>
                <a:gd name="T10" fmla="*/ 0 w 5184"/>
                <a:gd name="T11" fmla="*/ 3159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45" name="Freeform 4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>
                <a:gd name="T0" fmla="*/ 0 w 556"/>
                <a:gd name="T1" fmla="*/ 0 h 3159"/>
                <a:gd name="T2" fmla="*/ 0 w 556"/>
                <a:gd name="T3" fmla="*/ 3159 h 3159"/>
                <a:gd name="T4" fmla="*/ 558 w 556"/>
                <a:gd name="T5" fmla="*/ 3159 h 3159"/>
                <a:gd name="T6" fmla="*/ 558 w 556"/>
                <a:gd name="T7" fmla="*/ 0 h 3159"/>
                <a:gd name="T8" fmla="*/ 0 w 556"/>
                <a:gd name="T9" fmla="*/ 0 h 3159"/>
                <a:gd name="T10" fmla="*/ 0 w 556"/>
                <a:gd name="T11" fmla="*/ 0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4346" name="Group 5"/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14347" name="Freeform 6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48" name="Freeform 7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49" name="Freeform 8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39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39 w 4724"/>
                  <a:gd name="T7" fmla="*/ 12 h 12"/>
                  <a:gd name="T8" fmla="*/ 4739 w 4724"/>
                  <a:gd name="T9" fmla="*/ 0 h 12"/>
                  <a:gd name="T10" fmla="*/ 4739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50" name="Freeform 9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51" name="Freeform 10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07" name="Freeform 11"/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80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4353" name="Freeform 12"/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>
                  <a:gd name="T0" fmla="*/ 0 w 251"/>
                  <a:gd name="T1" fmla="*/ 0 h 12"/>
                  <a:gd name="T2" fmla="*/ 0 w 251"/>
                  <a:gd name="T3" fmla="*/ 12 h 12"/>
                  <a:gd name="T4" fmla="*/ 351 w 251"/>
                  <a:gd name="T5" fmla="*/ 12 h 12"/>
                  <a:gd name="T6" fmla="*/ 351 w 251"/>
                  <a:gd name="T7" fmla="*/ 0 h 12"/>
                  <a:gd name="T8" fmla="*/ 0 w 251"/>
                  <a:gd name="T9" fmla="*/ 0 h 12"/>
                  <a:gd name="T10" fmla="*/ 0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54" name="Freeform 13"/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>
                  <a:gd name="T0" fmla="*/ 252 w 251"/>
                  <a:gd name="T1" fmla="*/ 0 h 12"/>
                  <a:gd name="T2" fmla="*/ 0 w 251"/>
                  <a:gd name="T3" fmla="*/ 0 h 12"/>
                  <a:gd name="T4" fmla="*/ 0 w 251"/>
                  <a:gd name="T5" fmla="*/ 12 h 12"/>
                  <a:gd name="T6" fmla="*/ 252 w 251"/>
                  <a:gd name="T7" fmla="*/ 12 h 12"/>
                  <a:gd name="T8" fmla="*/ 252 w 251"/>
                  <a:gd name="T9" fmla="*/ 0 h 12"/>
                  <a:gd name="T10" fmla="*/ 252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10" name="Freeform 14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800">
                  <a:solidFill>
                    <a:srgbClr val="FFFFFF"/>
                  </a:solidFill>
                  <a:cs typeface="+mn-cs"/>
                </a:endParaRPr>
              </a:p>
            </p:txBody>
          </p:sp>
        </p:grpSp>
      </p:grpSp>
      <p:sp>
        <p:nvSpPr>
          <p:cNvPr id="4111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4112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4113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fld id="{8052A246-5F55-4332-B2A2-9B3A80E0FCF5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4114" name="Rectangle 1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4115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fld id="{5B3789E3-A77B-44E4-BCF6-E2BF7B7EA5A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288" r:id="rId1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62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15368" name="Freeform 3"/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>
                <a:gd name="T0" fmla="*/ 0 w 5184"/>
                <a:gd name="T1" fmla="*/ 3159 h 3159"/>
                <a:gd name="T2" fmla="*/ 5200 w 5184"/>
                <a:gd name="T3" fmla="*/ 3159 h 3159"/>
                <a:gd name="T4" fmla="*/ 5200 w 5184"/>
                <a:gd name="T5" fmla="*/ 0 h 3159"/>
                <a:gd name="T6" fmla="*/ 0 w 5184"/>
                <a:gd name="T7" fmla="*/ 0 h 3159"/>
                <a:gd name="T8" fmla="*/ 0 w 5184"/>
                <a:gd name="T9" fmla="*/ 3159 h 3159"/>
                <a:gd name="T10" fmla="*/ 0 w 5184"/>
                <a:gd name="T11" fmla="*/ 3159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369" name="Freeform 4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>
                <a:gd name="T0" fmla="*/ 0 w 556"/>
                <a:gd name="T1" fmla="*/ 0 h 3159"/>
                <a:gd name="T2" fmla="*/ 0 w 556"/>
                <a:gd name="T3" fmla="*/ 3159 h 3159"/>
                <a:gd name="T4" fmla="*/ 558 w 556"/>
                <a:gd name="T5" fmla="*/ 3159 h 3159"/>
                <a:gd name="T6" fmla="*/ 558 w 556"/>
                <a:gd name="T7" fmla="*/ 0 h 3159"/>
                <a:gd name="T8" fmla="*/ 0 w 556"/>
                <a:gd name="T9" fmla="*/ 0 h 3159"/>
                <a:gd name="T10" fmla="*/ 0 w 556"/>
                <a:gd name="T11" fmla="*/ 0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5370" name="Group 5"/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15371" name="Freeform 6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72" name="Freeform 7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73" name="Freeform 8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39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39 w 4724"/>
                  <a:gd name="T7" fmla="*/ 12 h 12"/>
                  <a:gd name="T8" fmla="*/ 4739 w 4724"/>
                  <a:gd name="T9" fmla="*/ 0 h 12"/>
                  <a:gd name="T10" fmla="*/ 4739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74" name="Freeform 9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75" name="Freeform 10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07" name="Freeform 11"/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80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5377" name="Freeform 12"/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>
                  <a:gd name="T0" fmla="*/ 0 w 251"/>
                  <a:gd name="T1" fmla="*/ 0 h 12"/>
                  <a:gd name="T2" fmla="*/ 0 w 251"/>
                  <a:gd name="T3" fmla="*/ 12 h 12"/>
                  <a:gd name="T4" fmla="*/ 351 w 251"/>
                  <a:gd name="T5" fmla="*/ 12 h 12"/>
                  <a:gd name="T6" fmla="*/ 351 w 251"/>
                  <a:gd name="T7" fmla="*/ 0 h 12"/>
                  <a:gd name="T8" fmla="*/ 0 w 251"/>
                  <a:gd name="T9" fmla="*/ 0 h 12"/>
                  <a:gd name="T10" fmla="*/ 0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78" name="Freeform 13"/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>
                  <a:gd name="T0" fmla="*/ 252 w 251"/>
                  <a:gd name="T1" fmla="*/ 0 h 12"/>
                  <a:gd name="T2" fmla="*/ 0 w 251"/>
                  <a:gd name="T3" fmla="*/ 0 h 12"/>
                  <a:gd name="T4" fmla="*/ 0 w 251"/>
                  <a:gd name="T5" fmla="*/ 12 h 12"/>
                  <a:gd name="T6" fmla="*/ 252 w 251"/>
                  <a:gd name="T7" fmla="*/ 12 h 12"/>
                  <a:gd name="T8" fmla="*/ 252 w 251"/>
                  <a:gd name="T9" fmla="*/ 0 h 12"/>
                  <a:gd name="T10" fmla="*/ 252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10" name="Freeform 14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800">
                  <a:solidFill>
                    <a:srgbClr val="FFFFFF"/>
                  </a:solidFill>
                  <a:cs typeface="+mn-cs"/>
                </a:endParaRPr>
              </a:p>
            </p:txBody>
          </p:sp>
        </p:grpSp>
      </p:grpSp>
      <p:sp>
        <p:nvSpPr>
          <p:cNvPr id="4111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4112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4113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fld id="{3FE5CDF4-4F8C-441C-9CD4-34EFE99B1E4F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4114" name="Rectangle 1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4115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fld id="{16A00C5D-43DB-46E7-8F6E-DC77231B580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289" r:id="rId1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86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16392" name="Freeform 3"/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>
                <a:gd name="T0" fmla="*/ 0 w 5184"/>
                <a:gd name="T1" fmla="*/ 3159 h 3159"/>
                <a:gd name="T2" fmla="*/ 5200 w 5184"/>
                <a:gd name="T3" fmla="*/ 3159 h 3159"/>
                <a:gd name="T4" fmla="*/ 5200 w 5184"/>
                <a:gd name="T5" fmla="*/ 0 h 3159"/>
                <a:gd name="T6" fmla="*/ 0 w 5184"/>
                <a:gd name="T7" fmla="*/ 0 h 3159"/>
                <a:gd name="T8" fmla="*/ 0 w 5184"/>
                <a:gd name="T9" fmla="*/ 3159 h 3159"/>
                <a:gd name="T10" fmla="*/ 0 w 5184"/>
                <a:gd name="T11" fmla="*/ 3159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393" name="Freeform 4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>
                <a:gd name="T0" fmla="*/ 0 w 556"/>
                <a:gd name="T1" fmla="*/ 0 h 3159"/>
                <a:gd name="T2" fmla="*/ 0 w 556"/>
                <a:gd name="T3" fmla="*/ 3159 h 3159"/>
                <a:gd name="T4" fmla="*/ 558 w 556"/>
                <a:gd name="T5" fmla="*/ 3159 h 3159"/>
                <a:gd name="T6" fmla="*/ 558 w 556"/>
                <a:gd name="T7" fmla="*/ 0 h 3159"/>
                <a:gd name="T8" fmla="*/ 0 w 556"/>
                <a:gd name="T9" fmla="*/ 0 h 3159"/>
                <a:gd name="T10" fmla="*/ 0 w 556"/>
                <a:gd name="T11" fmla="*/ 0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6394" name="Group 5"/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16395" name="Freeform 6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396" name="Freeform 7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397" name="Freeform 8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39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39 w 4724"/>
                  <a:gd name="T7" fmla="*/ 12 h 12"/>
                  <a:gd name="T8" fmla="*/ 4739 w 4724"/>
                  <a:gd name="T9" fmla="*/ 0 h 12"/>
                  <a:gd name="T10" fmla="*/ 4739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398" name="Freeform 9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399" name="Freeform 10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07" name="Freeform 11"/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80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6401" name="Freeform 12"/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>
                  <a:gd name="T0" fmla="*/ 0 w 251"/>
                  <a:gd name="T1" fmla="*/ 0 h 12"/>
                  <a:gd name="T2" fmla="*/ 0 w 251"/>
                  <a:gd name="T3" fmla="*/ 12 h 12"/>
                  <a:gd name="T4" fmla="*/ 351 w 251"/>
                  <a:gd name="T5" fmla="*/ 12 h 12"/>
                  <a:gd name="T6" fmla="*/ 351 w 251"/>
                  <a:gd name="T7" fmla="*/ 0 h 12"/>
                  <a:gd name="T8" fmla="*/ 0 w 251"/>
                  <a:gd name="T9" fmla="*/ 0 h 12"/>
                  <a:gd name="T10" fmla="*/ 0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402" name="Freeform 13"/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>
                  <a:gd name="T0" fmla="*/ 252 w 251"/>
                  <a:gd name="T1" fmla="*/ 0 h 12"/>
                  <a:gd name="T2" fmla="*/ 0 w 251"/>
                  <a:gd name="T3" fmla="*/ 0 h 12"/>
                  <a:gd name="T4" fmla="*/ 0 w 251"/>
                  <a:gd name="T5" fmla="*/ 12 h 12"/>
                  <a:gd name="T6" fmla="*/ 252 w 251"/>
                  <a:gd name="T7" fmla="*/ 12 h 12"/>
                  <a:gd name="T8" fmla="*/ 252 w 251"/>
                  <a:gd name="T9" fmla="*/ 0 h 12"/>
                  <a:gd name="T10" fmla="*/ 252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10" name="Freeform 14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800">
                  <a:solidFill>
                    <a:srgbClr val="FFFFFF"/>
                  </a:solidFill>
                  <a:cs typeface="+mn-cs"/>
                </a:endParaRPr>
              </a:p>
            </p:txBody>
          </p:sp>
        </p:grpSp>
      </p:grpSp>
      <p:sp>
        <p:nvSpPr>
          <p:cNvPr id="4111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4112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4113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fld id="{3AA6785D-CC44-4C8E-9180-15B29C15695F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4114" name="Rectangle 1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4115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fld id="{9AB39E72-B574-4801-A3D8-A7C5589631C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290" r:id="rId1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10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17416" name="Freeform 3"/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>
                <a:gd name="T0" fmla="*/ 0 w 5184"/>
                <a:gd name="T1" fmla="*/ 3159 h 3159"/>
                <a:gd name="T2" fmla="*/ 5200 w 5184"/>
                <a:gd name="T3" fmla="*/ 3159 h 3159"/>
                <a:gd name="T4" fmla="*/ 5200 w 5184"/>
                <a:gd name="T5" fmla="*/ 0 h 3159"/>
                <a:gd name="T6" fmla="*/ 0 w 5184"/>
                <a:gd name="T7" fmla="*/ 0 h 3159"/>
                <a:gd name="T8" fmla="*/ 0 w 5184"/>
                <a:gd name="T9" fmla="*/ 3159 h 3159"/>
                <a:gd name="T10" fmla="*/ 0 w 5184"/>
                <a:gd name="T11" fmla="*/ 3159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17" name="Freeform 4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>
                <a:gd name="T0" fmla="*/ 0 w 556"/>
                <a:gd name="T1" fmla="*/ 0 h 3159"/>
                <a:gd name="T2" fmla="*/ 0 w 556"/>
                <a:gd name="T3" fmla="*/ 3159 h 3159"/>
                <a:gd name="T4" fmla="*/ 558 w 556"/>
                <a:gd name="T5" fmla="*/ 3159 h 3159"/>
                <a:gd name="T6" fmla="*/ 558 w 556"/>
                <a:gd name="T7" fmla="*/ 0 h 3159"/>
                <a:gd name="T8" fmla="*/ 0 w 556"/>
                <a:gd name="T9" fmla="*/ 0 h 3159"/>
                <a:gd name="T10" fmla="*/ 0 w 556"/>
                <a:gd name="T11" fmla="*/ 0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7418" name="Group 5"/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17419" name="Freeform 6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420" name="Freeform 7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421" name="Freeform 8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39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39 w 4724"/>
                  <a:gd name="T7" fmla="*/ 12 h 12"/>
                  <a:gd name="T8" fmla="*/ 4739 w 4724"/>
                  <a:gd name="T9" fmla="*/ 0 h 12"/>
                  <a:gd name="T10" fmla="*/ 4739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422" name="Freeform 9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423" name="Freeform 10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07" name="Freeform 11"/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80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7425" name="Freeform 12"/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>
                  <a:gd name="T0" fmla="*/ 0 w 251"/>
                  <a:gd name="T1" fmla="*/ 0 h 12"/>
                  <a:gd name="T2" fmla="*/ 0 w 251"/>
                  <a:gd name="T3" fmla="*/ 12 h 12"/>
                  <a:gd name="T4" fmla="*/ 351 w 251"/>
                  <a:gd name="T5" fmla="*/ 12 h 12"/>
                  <a:gd name="T6" fmla="*/ 351 w 251"/>
                  <a:gd name="T7" fmla="*/ 0 h 12"/>
                  <a:gd name="T8" fmla="*/ 0 w 251"/>
                  <a:gd name="T9" fmla="*/ 0 h 12"/>
                  <a:gd name="T10" fmla="*/ 0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426" name="Freeform 13"/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>
                  <a:gd name="T0" fmla="*/ 252 w 251"/>
                  <a:gd name="T1" fmla="*/ 0 h 12"/>
                  <a:gd name="T2" fmla="*/ 0 w 251"/>
                  <a:gd name="T3" fmla="*/ 0 h 12"/>
                  <a:gd name="T4" fmla="*/ 0 w 251"/>
                  <a:gd name="T5" fmla="*/ 12 h 12"/>
                  <a:gd name="T6" fmla="*/ 252 w 251"/>
                  <a:gd name="T7" fmla="*/ 12 h 12"/>
                  <a:gd name="T8" fmla="*/ 252 w 251"/>
                  <a:gd name="T9" fmla="*/ 0 h 12"/>
                  <a:gd name="T10" fmla="*/ 252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10" name="Freeform 14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800">
                  <a:solidFill>
                    <a:srgbClr val="FFFFFF"/>
                  </a:solidFill>
                  <a:cs typeface="+mn-cs"/>
                </a:endParaRPr>
              </a:p>
            </p:txBody>
          </p:sp>
        </p:grpSp>
      </p:grpSp>
      <p:sp>
        <p:nvSpPr>
          <p:cNvPr id="4111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4112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4113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fld id="{5EA2A658-67C3-453D-94AC-3092F5609637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4114" name="Rectangle 1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4115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fld id="{3701DF20-A297-4CD8-8A3D-86453A2D11B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291" r:id="rId1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34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18440" name="Freeform 3"/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>
                <a:gd name="T0" fmla="*/ 0 w 5184"/>
                <a:gd name="T1" fmla="*/ 3159 h 3159"/>
                <a:gd name="T2" fmla="*/ 5200 w 5184"/>
                <a:gd name="T3" fmla="*/ 3159 h 3159"/>
                <a:gd name="T4" fmla="*/ 5200 w 5184"/>
                <a:gd name="T5" fmla="*/ 0 h 3159"/>
                <a:gd name="T6" fmla="*/ 0 w 5184"/>
                <a:gd name="T7" fmla="*/ 0 h 3159"/>
                <a:gd name="T8" fmla="*/ 0 w 5184"/>
                <a:gd name="T9" fmla="*/ 3159 h 3159"/>
                <a:gd name="T10" fmla="*/ 0 w 5184"/>
                <a:gd name="T11" fmla="*/ 3159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41" name="Freeform 4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>
                <a:gd name="T0" fmla="*/ 0 w 556"/>
                <a:gd name="T1" fmla="*/ 0 h 3159"/>
                <a:gd name="T2" fmla="*/ 0 w 556"/>
                <a:gd name="T3" fmla="*/ 3159 h 3159"/>
                <a:gd name="T4" fmla="*/ 558 w 556"/>
                <a:gd name="T5" fmla="*/ 3159 h 3159"/>
                <a:gd name="T6" fmla="*/ 558 w 556"/>
                <a:gd name="T7" fmla="*/ 0 h 3159"/>
                <a:gd name="T8" fmla="*/ 0 w 556"/>
                <a:gd name="T9" fmla="*/ 0 h 3159"/>
                <a:gd name="T10" fmla="*/ 0 w 556"/>
                <a:gd name="T11" fmla="*/ 0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8442" name="Group 5"/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18443" name="Freeform 6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444" name="Freeform 7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445" name="Freeform 8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39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39 w 4724"/>
                  <a:gd name="T7" fmla="*/ 12 h 12"/>
                  <a:gd name="T8" fmla="*/ 4739 w 4724"/>
                  <a:gd name="T9" fmla="*/ 0 h 12"/>
                  <a:gd name="T10" fmla="*/ 4739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446" name="Freeform 9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447" name="Freeform 10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07" name="Freeform 11"/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80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8449" name="Freeform 12"/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>
                  <a:gd name="T0" fmla="*/ 0 w 251"/>
                  <a:gd name="T1" fmla="*/ 0 h 12"/>
                  <a:gd name="T2" fmla="*/ 0 w 251"/>
                  <a:gd name="T3" fmla="*/ 12 h 12"/>
                  <a:gd name="T4" fmla="*/ 351 w 251"/>
                  <a:gd name="T5" fmla="*/ 12 h 12"/>
                  <a:gd name="T6" fmla="*/ 351 w 251"/>
                  <a:gd name="T7" fmla="*/ 0 h 12"/>
                  <a:gd name="T8" fmla="*/ 0 w 251"/>
                  <a:gd name="T9" fmla="*/ 0 h 12"/>
                  <a:gd name="T10" fmla="*/ 0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450" name="Freeform 13"/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>
                  <a:gd name="T0" fmla="*/ 252 w 251"/>
                  <a:gd name="T1" fmla="*/ 0 h 12"/>
                  <a:gd name="T2" fmla="*/ 0 w 251"/>
                  <a:gd name="T3" fmla="*/ 0 h 12"/>
                  <a:gd name="T4" fmla="*/ 0 w 251"/>
                  <a:gd name="T5" fmla="*/ 12 h 12"/>
                  <a:gd name="T6" fmla="*/ 252 w 251"/>
                  <a:gd name="T7" fmla="*/ 12 h 12"/>
                  <a:gd name="T8" fmla="*/ 252 w 251"/>
                  <a:gd name="T9" fmla="*/ 0 h 12"/>
                  <a:gd name="T10" fmla="*/ 252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10" name="Freeform 14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800">
                  <a:solidFill>
                    <a:srgbClr val="FFFFFF"/>
                  </a:solidFill>
                  <a:cs typeface="+mn-cs"/>
                </a:endParaRPr>
              </a:p>
            </p:txBody>
          </p:sp>
        </p:grpSp>
      </p:grpSp>
      <p:sp>
        <p:nvSpPr>
          <p:cNvPr id="4111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4112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4113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fld id="{24EF0411-6FEB-491E-9D07-0ADFA083902B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4114" name="Rectangle 1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4115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fld id="{676892E0-6F57-4FCD-A38F-8BBEE83EE39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292" r:id="rId1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58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19464" name="Freeform 3"/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>
                <a:gd name="T0" fmla="*/ 0 w 5184"/>
                <a:gd name="T1" fmla="*/ 3159 h 3159"/>
                <a:gd name="T2" fmla="*/ 5200 w 5184"/>
                <a:gd name="T3" fmla="*/ 3159 h 3159"/>
                <a:gd name="T4" fmla="*/ 5200 w 5184"/>
                <a:gd name="T5" fmla="*/ 0 h 3159"/>
                <a:gd name="T6" fmla="*/ 0 w 5184"/>
                <a:gd name="T7" fmla="*/ 0 h 3159"/>
                <a:gd name="T8" fmla="*/ 0 w 5184"/>
                <a:gd name="T9" fmla="*/ 3159 h 3159"/>
                <a:gd name="T10" fmla="*/ 0 w 5184"/>
                <a:gd name="T11" fmla="*/ 3159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465" name="Freeform 4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>
                <a:gd name="T0" fmla="*/ 0 w 556"/>
                <a:gd name="T1" fmla="*/ 0 h 3159"/>
                <a:gd name="T2" fmla="*/ 0 w 556"/>
                <a:gd name="T3" fmla="*/ 3159 h 3159"/>
                <a:gd name="T4" fmla="*/ 558 w 556"/>
                <a:gd name="T5" fmla="*/ 3159 h 3159"/>
                <a:gd name="T6" fmla="*/ 558 w 556"/>
                <a:gd name="T7" fmla="*/ 0 h 3159"/>
                <a:gd name="T8" fmla="*/ 0 w 556"/>
                <a:gd name="T9" fmla="*/ 0 h 3159"/>
                <a:gd name="T10" fmla="*/ 0 w 556"/>
                <a:gd name="T11" fmla="*/ 0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9466" name="Group 5"/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19467" name="Freeform 6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468" name="Freeform 7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469" name="Freeform 8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39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39 w 4724"/>
                  <a:gd name="T7" fmla="*/ 12 h 12"/>
                  <a:gd name="T8" fmla="*/ 4739 w 4724"/>
                  <a:gd name="T9" fmla="*/ 0 h 12"/>
                  <a:gd name="T10" fmla="*/ 4739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470" name="Freeform 9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471" name="Freeform 10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07" name="Freeform 11"/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80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9473" name="Freeform 12"/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>
                  <a:gd name="T0" fmla="*/ 0 w 251"/>
                  <a:gd name="T1" fmla="*/ 0 h 12"/>
                  <a:gd name="T2" fmla="*/ 0 w 251"/>
                  <a:gd name="T3" fmla="*/ 12 h 12"/>
                  <a:gd name="T4" fmla="*/ 351 w 251"/>
                  <a:gd name="T5" fmla="*/ 12 h 12"/>
                  <a:gd name="T6" fmla="*/ 351 w 251"/>
                  <a:gd name="T7" fmla="*/ 0 h 12"/>
                  <a:gd name="T8" fmla="*/ 0 w 251"/>
                  <a:gd name="T9" fmla="*/ 0 h 12"/>
                  <a:gd name="T10" fmla="*/ 0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474" name="Freeform 13"/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>
                  <a:gd name="T0" fmla="*/ 252 w 251"/>
                  <a:gd name="T1" fmla="*/ 0 h 12"/>
                  <a:gd name="T2" fmla="*/ 0 w 251"/>
                  <a:gd name="T3" fmla="*/ 0 h 12"/>
                  <a:gd name="T4" fmla="*/ 0 w 251"/>
                  <a:gd name="T5" fmla="*/ 12 h 12"/>
                  <a:gd name="T6" fmla="*/ 252 w 251"/>
                  <a:gd name="T7" fmla="*/ 12 h 12"/>
                  <a:gd name="T8" fmla="*/ 252 w 251"/>
                  <a:gd name="T9" fmla="*/ 0 h 12"/>
                  <a:gd name="T10" fmla="*/ 252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10" name="Freeform 14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800">
                  <a:solidFill>
                    <a:srgbClr val="FFFFFF"/>
                  </a:solidFill>
                  <a:cs typeface="+mn-cs"/>
                </a:endParaRPr>
              </a:p>
            </p:txBody>
          </p:sp>
        </p:grpSp>
      </p:grpSp>
      <p:sp>
        <p:nvSpPr>
          <p:cNvPr id="4111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4112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4113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fld id="{72337F29-949C-4E48-9691-95264C5AB457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4114" name="Rectangle 1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4115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fld id="{93ACBE37-E938-402C-BFCE-3B0E632BD23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293" r:id="rId1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2056" name="Freeform 3"/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>
                <a:gd name="T0" fmla="*/ 0 w 5184"/>
                <a:gd name="T1" fmla="*/ 3159 h 3159"/>
                <a:gd name="T2" fmla="*/ 5200 w 5184"/>
                <a:gd name="T3" fmla="*/ 3159 h 3159"/>
                <a:gd name="T4" fmla="*/ 5200 w 5184"/>
                <a:gd name="T5" fmla="*/ 0 h 3159"/>
                <a:gd name="T6" fmla="*/ 0 w 5184"/>
                <a:gd name="T7" fmla="*/ 0 h 3159"/>
                <a:gd name="T8" fmla="*/ 0 w 5184"/>
                <a:gd name="T9" fmla="*/ 3159 h 3159"/>
                <a:gd name="T10" fmla="*/ 0 w 5184"/>
                <a:gd name="T11" fmla="*/ 3159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57" name="Freeform 4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>
                <a:gd name="T0" fmla="*/ 0 w 556"/>
                <a:gd name="T1" fmla="*/ 0 h 3159"/>
                <a:gd name="T2" fmla="*/ 0 w 556"/>
                <a:gd name="T3" fmla="*/ 3159 h 3159"/>
                <a:gd name="T4" fmla="*/ 558 w 556"/>
                <a:gd name="T5" fmla="*/ 3159 h 3159"/>
                <a:gd name="T6" fmla="*/ 558 w 556"/>
                <a:gd name="T7" fmla="*/ 0 h 3159"/>
                <a:gd name="T8" fmla="*/ 0 w 556"/>
                <a:gd name="T9" fmla="*/ 0 h 3159"/>
                <a:gd name="T10" fmla="*/ 0 w 556"/>
                <a:gd name="T11" fmla="*/ 0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2058" name="Group 5"/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2059" name="Freeform 6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60" name="Freeform 7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61" name="Freeform 8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39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39 w 4724"/>
                  <a:gd name="T7" fmla="*/ 12 h 12"/>
                  <a:gd name="T8" fmla="*/ 4739 w 4724"/>
                  <a:gd name="T9" fmla="*/ 0 h 12"/>
                  <a:gd name="T10" fmla="*/ 4739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62" name="Freeform 9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63" name="Freeform 10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07" name="Freeform 11"/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80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2065" name="Freeform 12"/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>
                  <a:gd name="T0" fmla="*/ 0 w 251"/>
                  <a:gd name="T1" fmla="*/ 0 h 12"/>
                  <a:gd name="T2" fmla="*/ 0 w 251"/>
                  <a:gd name="T3" fmla="*/ 12 h 12"/>
                  <a:gd name="T4" fmla="*/ 351 w 251"/>
                  <a:gd name="T5" fmla="*/ 12 h 12"/>
                  <a:gd name="T6" fmla="*/ 351 w 251"/>
                  <a:gd name="T7" fmla="*/ 0 h 12"/>
                  <a:gd name="T8" fmla="*/ 0 w 251"/>
                  <a:gd name="T9" fmla="*/ 0 h 12"/>
                  <a:gd name="T10" fmla="*/ 0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66" name="Freeform 13"/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>
                  <a:gd name="T0" fmla="*/ 252 w 251"/>
                  <a:gd name="T1" fmla="*/ 0 h 12"/>
                  <a:gd name="T2" fmla="*/ 0 w 251"/>
                  <a:gd name="T3" fmla="*/ 0 h 12"/>
                  <a:gd name="T4" fmla="*/ 0 w 251"/>
                  <a:gd name="T5" fmla="*/ 12 h 12"/>
                  <a:gd name="T6" fmla="*/ 252 w 251"/>
                  <a:gd name="T7" fmla="*/ 12 h 12"/>
                  <a:gd name="T8" fmla="*/ 252 w 251"/>
                  <a:gd name="T9" fmla="*/ 0 h 12"/>
                  <a:gd name="T10" fmla="*/ 252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10" name="Freeform 14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800">
                  <a:solidFill>
                    <a:srgbClr val="FFFFFF"/>
                  </a:solidFill>
                  <a:cs typeface="+mn-cs"/>
                </a:endParaRPr>
              </a:p>
            </p:txBody>
          </p:sp>
        </p:grpSp>
      </p:grpSp>
      <p:sp>
        <p:nvSpPr>
          <p:cNvPr id="4111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4112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4113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fld id="{E11146D5-1C40-4D8A-991A-41B006454A94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4114" name="Rectangle 1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4115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fld id="{4E80A80D-C97F-43BD-8EDE-CA3A1CF0202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275" r:id="rId1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Triangle 10"/>
          <p:cNvSpPr/>
          <p:nvPr/>
        </p:nvSpPr>
        <p:spPr>
          <a:xfrm>
            <a:off x="6350" y="14288"/>
            <a:ext cx="9131300" cy="6837362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6350"/>
            <a:ext cx="9137650" cy="684530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rot="10800000" flipV="1">
            <a:off x="6469063" y="4948238"/>
            <a:ext cx="2673350" cy="1900237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68288"/>
            <a:ext cx="8229600" cy="1398587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0486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57200" y="1882775"/>
            <a:ext cx="82296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791075" y="6481763"/>
            <a:ext cx="2133600" cy="3016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 smtClean="0">
                <a:solidFill>
                  <a:schemeClr val="tx1"/>
                </a:solidFill>
                <a:cs typeface="Arial" charset="0"/>
              </a:defRPr>
            </a:lvl1pPr>
          </a:lstStyle>
          <a:p>
            <a:pPr>
              <a:defRPr/>
            </a:pPr>
            <a:fld id="{38B9525E-2944-4E19-A9C1-B38C7D944B2F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457200" y="6481763"/>
            <a:ext cx="4259263" cy="3016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smtClean="0">
                <a:solidFill>
                  <a:schemeClr val="tx1"/>
                </a:solidFill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Created by Mr. Lafferty Maths Dept.</a:t>
            </a:r>
            <a:endParaRPr lang="en-GB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589838" y="6481763"/>
            <a:ext cx="503237" cy="3016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 smtClean="0">
                <a:solidFill>
                  <a:schemeClr val="tx1"/>
                </a:solidFill>
                <a:cs typeface="Arial" charset="0"/>
              </a:defRPr>
            </a:lvl1pPr>
          </a:lstStyle>
          <a:p>
            <a:pPr>
              <a:defRPr/>
            </a:pPr>
            <a:fld id="{3C8E06DE-5218-44E8-AF95-E82B14253B1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294" r:id="rId1"/>
    <p:sldLayoutId id="2147484295" r:id="rId2"/>
    <p:sldLayoutId id="2147484296" r:id="rId3"/>
    <p:sldLayoutId id="2147484297" r:id="rId4"/>
    <p:sldLayoutId id="2147484298" r:id="rId5"/>
    <p:sldLayoutId id="2147484299" r:id="rId6"/>
    <p:sldLayoutId id="2147484300" r:id="rId7"/>
    <p:sldLayoutId id="2147484301" r:id="rId8"/>
    <p:sldLayoutId id="2147484302" r:id="rId9"/>
    <p:sldLayoutId id="2147484303" r:id="rId10"/>
    <p:sldLayoutId id="2147484304" r:id="rId11"/>
  </p:sldLayoutIdLst>
  <p:hf sldNum="0" hdr="0"/>
  <p:txStyles>
    <p:titleStyle>
      <a:lvl1pPr marL="484188" indent="-484188" algn="l" rtl="0" fontAlgn="base">
        <a:spcBef>
          <a:spcPct val="0"/>
        </a:spcBef>
        <a:spcAft>
          <a:spcPct val="0"/>
        </a:spcAft>
        <a:defRPr sz="4200" kern="1200">
          <a:ln w="6350">
            <a:solidFill>
              <a:schemeClr val="accent1">
                <a:shade val="43000"/>
              </a:schemeClr>
            </a:solidFill>
          </a:ln>
          <a:solidFill>
            <a:srgbClr val="FF5C9C"/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marL="484188" indent="-484188" algn="l" rtl="0" fontAlgn="base">
        <a:spcBef>
          <a:spcPct val="0"/>
        </a:spcBef>
        <a:spcAft>
          <a:spcPct val="0"/>
        </a:spcAft>
        <a:defRPr sz="4200">
          <a:solidFill>
            <a:srgbClr val="FF5C9C"/>
          </a:solidFill>
          <a:latin typeface="Century Gothic" pitchFamily="34" charset="0"/>
        </a:defRPr>
      </a:lvl2pPr>
      <a:lvl3pPr marL="484188" indent="-484188" algn="l" rtl="0" fontAlgn="base">
        <a:spcBef>
          <a:spcPct val="0"/>
        </a:spcBef>
        <a:spcAft>
          <a:spcPct val="0"/>
        </a:spcAft>
        <a:defRPr sz="4200">
          <a:solidFill>
            <a:srgbClr val="FF5C9C"/>
          </a:solidFill>
          <a:latin typeface="Century Gothic" pitchFamily="34" charset="0"/>
        </a:defRPr>
      </a:lvl3pPr>
      <a:lvl4pPr marL="484188" indent="-484188" algn="l" rtl="0" fontAlgn="base">
        <a:spcBef>
          <a:spcPct val="0"/>
        </a:spcBef>
        <a:spcAft>
          <a:spcPct val="0"/>
        </a:spcAft>
        <a:defRPr sz="4200">
          <a:solidFill>
            <a:srgbClr val="FF5C9C"/>
          </a:solidFill>
          <a:latin typeface="Century Gothic" pitchFamily="34" charset="0"/>
        </a:defRPr>
      </a:lvl4pPr>
      <a:lvl5pPr marL="484188" indent="-484188" algn="l" rtl="0" fontAlgn="base">
        <a:spcBef>
          <a:spcPct val="0"/>
        </a:spcBef>
        <a:spcAft>
          <a:spcPct val="0"/>
        </a:spcAft>
        <a:defRPr sz="4200">
          <a:solidFill>
            <a:srgbClr val="FF5C9C"/>
          </a:solidFill>
          <a:latin typeface="Century Gothic" pitchFamily="34" charset="0"/>
        </a:defRPr>
      </a:lvl5pPr>
      <a:lvl6pPr marL="941388" indent="-484188" algn="l" rtl="0" fontAlgn="base">
        <a:spcBef>
          <a:spcPct val="0"/>
        </a:spcBef>
        <a:spcAft>
          <a:spcPct val="0"/>
        </a:spcAft>
        <a:defRPr sz="4200">
          <a:solidFill>
            <a:srgbClr val="FF5C9C"/>
          </a:solidFill>
          <a:latin typeface="Century Gothic" pitchFamily="34" charset="0"/>
        </a:defRPr>
      </a:lvl6pPr>
      <a:lvl7pPr marL="1398588" indent="-484188" algn="l" rtl="0" fontAlgn="base">
        <a:spcBef>
          <a:spcPct val="0"/>
        </a:spcBef>
        <a:spcAft>
          <a:spcPct val="0"/>
        </a:spcAft>
        <a:defRPr sz="4200">
          <a:solidFill>
            <a:srgbClr val="FF5C9C"/>
          </a:solidFill>
          <a:latin typeface="Century Gothic" pitchFamily="34" charset="0"/>
        </a:defRPr>
      </a:lvl7pPr>
      <a:lvl8pPr marL="1855788" indent="-484188" algn="l" rtl="0" fontAlgn="base">
        <a:spcBef>
          <a:spcPct val="0"/>
        </a:spcBef>
        <a:spcAft>
          <a:spcPct val="0"/>
        </a:spcAft>
        <a:defRPr sz="4200">
          <a:solidFill>
            <a:srgbClr val="FF5C9C"/>
          </a:solidFill>
          <a:latin typeface="Century Gothic" pitchFamily="34" charset="0"/>
        </a:defRPr>
      </a:lvl8pPr>
      <a:lvl9pPr marL="2312988" indent="-484188" algn="l" rtl="0" fontAlgn="base">
        <a:spcBef>
          <a:spcPct val="0"/>
        </a:spcBef>
        <a:spcAft>
          <a:spcPct val="0"/>
        </a:spcAft>
        <a:defRPr sz="4200">
          <a:solidFill>
            <a:srgbClr val="FF5C9C"/>
          </a:solidFill>
          <a:latin typeface="Century Gothic" pitchFamily="34" charset="0"/>
        </a:defRPr>
      </a:lvl9pPr>
    </p:titleStyle>
    <p:bodyStyle>
      <a:lvl1pPr marL="447675" indent="-382588" algn="l" rtl="0" fontAlgn="base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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325" indent="-2857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95000"/>
        <a:buFont typeface="Verdana" pitchFamily="34" charset="0"/>
        <a:buChar char="›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49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0955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09550" algn="l" rtl="0" fontAlgn="base">
        <a:spcBef>
          <a:spcPct val="20000"/>
        </a:spcBef>
        <a:spcAft>
          <a:spcPct val="0"/>
        </a:spcAft>
        <a:buClr>
          <a:srgbClr val="FF90B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3080" name="Freeform 3"/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>
                <a:gd name="T0" fmla="*/ 0 w 5184"/>
                <a:gd name="T1" fmla="*/ 3159 h 3159"/>
                <a:gd name="T2" fmla="*/ 5200 w 5184"/>
                <a:gd name="T3" fmla="*/ 3159 h 3159"/>
                <a:gd name="T4" fmla="*/ 5200 w 5184"/>
                <a:gd name="T5" fmla="*/ 0 h 3159"/>
                <a:gd name="T6" fmla="*/ 0 w 5184"/>
                <a:gd name="T7" fmla="*/ 0 h 3159"/>
                <a:gd name="T8" fmla="*/ 0 w 5184"/>
                <a:gd name="T9" fmla="*/ 3159 h 3159"/>
                <a:gd name="T10" fmla="*/ 0 w 5184"/>
                <a:gd name="T11" fmla="*/ 3159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1" name="Freeform 4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>
                <a:gd name="T0" fmla="*/ 0 w 556"/>
                <a:gd name="T1" fmla="*/ 0 h 3159"/>
                <a:gd name="T2" fmla="*/ 0 w 556"/>
                <a:gd name="T3" fmla="*/ 3159 h 3159"/>
                <a:gd name="T4" fmla="*/ 558 w 556"/>
                <a:gd name="T5" fmla="*/ 3159 h 3159"/>
                <a:gd name="T6" fmla="*/ 558 w 556"/>
                <a:gd name="T7" fmla="*/ 0 h 3159"/>
                <a:gd name="T8" fmla="*/ 0 w 556"/>
                <a:gd name="T9" fmla="*/ 0 h 3159"/>
                <a:gd name="T10" fmla="*/ 0 w 556"/>
                <a:gd name="T11" fmla="*/ 0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3082" name="Group 5"/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3083" name="Freeform 6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84" name="Freeform 7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85" name="Freeform 8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39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39 w 4724"/>
                  <a:gd name="T7" fmla="*/ 12 h 12"/>
                  <a:gd name="T8" fmla="*/ 4739 w 4724"/>
                  <a:gd name="T9" fmla="*/ 0 h 12"/>
                  <a:gd name="T10" fmla="*/ 4739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86" name="Freeform 9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87" name="Freeform 10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07" name="Freeform 11"/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80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089" name="Freeform 12"/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>
                  <a:gd name="T0" fmla="*/ 0 w 251"/>
                  <a:gd name="T1" fmla="*/ 0 h 12"/>
                  <a:gd name="T2" fmla="*/ 0 w 251"/>
                  <a:gd name="T3" fmla="*/ 12 h 12"/>
                  <a:gd name="T4" fmla="*/ 351 w 251"/>
                  <a:gd name="T5" fmla="*/ 12 h 12"/>
                  <a:gd name="T6" fmla="*/ 351 w 251"/>
                  <a:gd name="T7" fmla="*/ 0 h 12"/>
                  <a:gd name="T8" fmla="*/ 0 w 251"/>
                  <a:gd name="T9" fmla="*/ 0 h 12"/>
                  <a:gd name="T10" fmla="*/ 0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90" name="Freeform 13"/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>
                  <a:gd name="T0" fmla="*/ 252 w 251"/>
                  <a:gd name="T1" fmla="*/ 0 h 12"/>
                  <a:gd name="T2" fmla="*/ 0 w 251"/>
                  <a:gd name="T3" fmla="*/ 0 h 12"/>
                  <a:gd name="T4" fmla="*/ 0 w 251"/>
                  <a:gd name="T5" fmla="*/ 12 h 12"/>
                  <a:gd name="T6" fmla="*/ 252 w 251"/>
                  <a:gd name="T7" fmla="*/ 12 h 12"/>
                  <a:gd name="T8" fmla="*/ 252 w 251"/>
                  <a:gd name="T9" fmla="*/ 0 h 12"/>
                  <a:gd name="T10" fmla="*/ 252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10" name="Freeform 14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800">
                  <a:solidFill>
                    <a:srgbClr val="FFFFFF"/>
                  </a:solidFill>
                  <a:cs typeface="+mn-cs"/>
                </a:endParaRPr>
              </a:p>
            </p:txBody>
          </p:sp>
        </p:grpSp>
      </p:grpSp>
      <p:sp>
        <p:nvSpPr>
          <p:cNvPr id="4111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4112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4113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fld id="{FD91687A-970E-4F8C-B612-D5C8C5956C53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4114" name="Rectangle 1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4115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fld id="{D32D407D-3E2E-402A-A53A-A35FEC1925A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276" r:id="rId1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4104" name="Freeform 3"/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>
                <a:gd name="T0" fmla="*/ 0 w 5184"/>
                <a:gd name="T1" fmla="*/ 3159 h 3159"/>
                <a:gd name="T2" fmla="*/ 5200 w 5184"/>
                <a:gd name="T3" fmla="*/ 3159 h 3159"/>
                <a:gd name="T4" fmla="*/ 5200 w 5184"/>
                <a:gd name="T5" fmla="*/ 0 h 3159"/>
                <a:gd name="T6" fmla="*/ 0 w 5184"/>
                <a:gd name="T7" fmla="*/ 0 h 3159"/>
                <a:gd name="T8" fmla="*/ 0 w 5184"/>
                <a:gd name="T9" fmla="*/ 3159 h 3159"/>
                <a:gd name="T10" fmla="*/ 0 w 5184"/>
                <a:gd name="T11" fmla="*/ 3159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05" name="Freeform 4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>
                <a:gd name="T0" fmla="*/ 0 w 556"/>
                <a:gd name="T1" fmla="*/ 0 h 3159"/>
                <a:gd name="T2" fmla="*/ 0 w 556"/>
                <a:gd name="T3" fmla="*/ 3159 h 3159"/>
                <a:gd name="T4" fmla="*/ 558 w 556"/>
                <a:gd name="T5" fmla="*/ 3159 h 3159"/>
                <a:gd name="T6" fmla="*/ 558 w 556"/>
                <a:gd name="T7" fmla="*/ 0 h 3159"/>
                <a:gd name="T8" fmla="*/ 0 w 556"/>
                <a:gd name="T9" fmla="*/ 0 h 3159"/>
                <a:gd name="T10" fmla="*/ 0 w 556"/>
                <a:gd name="T11" fmla="*/ 0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4106" name="Group 5"/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4107" name="Freeform 6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08" name="Freeform 7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09" name="Freeform 8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39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39 w 4724"/>
                  <a:gd name="T7" fmla="*/ 12 h 12"/>
                  <a:gd name="T8" fmla="*/ 4739 w 4724"/>
                  <a:gd name="T9" fmla="*/ 0 h 12"/>
                  <a:gd name="T10" fmla="*/ 4739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10" name="Freeform 9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" name="Freeform 10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" name="Freeform 11"/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80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" name="Freeform 12"/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>
                  <a:gd name="T0" fmla="*/ 0 w 251"/>
                  <a:gd name="T1" fmla="*/ 0 h 12"/>
                  <a:gd name="T2" fmla="*/ 0 w 251"/>
                  <a:gd name="T3" fmla="*/ 12 h 12"/>
                  <a:gd name="T4" fmla="*/ 351 w 251"/>
                  <a:gd name="T5" fmla="*/ 12 h 12"/>
                  <a:gd name="T6" fmla="*/ 351 w 251"/>
                  <a:gd name="T7" fmla="*/ 0 h 12"/>
                  <a:gd name="T8" fmla="*/ 0 w 251"/>
                  <a:gd name="T9" fmla="*/ 0 h 12"/>
                  <a:gd name="T10" fmla="*/ 0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" name="Freeform 13"/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>
                  <a:gd name="T0" fmla="*/ 252 w 251"/>
                  <a:gd name="T1" fmla="*/ 0 h 12"/>
                  <a:gd name="T2" fmla="*/ 0 w 251"/>
                  <a:gd name="T3" fmla="*/ 0 h 12"/>
                  <a:gd name="T4" fmla="*/ 0 w 251"/>
                  <a:gd name="T5" fmla="*/ 12 h 12"/>
                  <a:gd name="T6" fmla="*/ 252 w 251"/>
                  <a:gd name="T7" fmla="*/ 12 h 12"/>
                  <a:gd name="T8" fmla="*/ 252 w 251"/>
                  <a:gd name="T9" fmla="*/ 0 h 12"/>
                  <a:gd name="T10" fmla="*/ 252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" name="Freeform 14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800">
                  <a:solidFill>
                    <a:srgbClr val="FFFFFF"/>
                  </a:solidFill>
                  <a:cs typeface="+mn-cs"/>
                </a:endParaRPr>
              </a:p>
            </p:txBody>
          </p:sp>
        </p:grpSp>
      </p:grpSp>
      <p:sp>
        <p:nvSpPr>
          <p:cNvPr id="4111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4112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4113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fld id="{3F58CD0B-7DA6-4B37-8C5E-307E58C69F9B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4114" name="Rectangle 1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4115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fld id="{C8029BF8-7DF3-4D34-A039-687FEBE7BDC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277" r:id="rId1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5128" name="Freeform 3"/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>
                <a:gd name="T0" fmla="*/ 0 w 5184"/>
                <a:gd name="T1" fmla="*/ 3159 h 3159"/>
                <a:gd name="T2" fmla="*/ 5200 w 5184"/>
                <a:gd name="T3" fmla="*/ 3159 h 3159"/>
                <a:gd name="T4" fmla="*/ 5200 w 5184"/>
                <a:gd name="T5" fmla="*/ 0 h 3159"/>
                <a:gd name="T6" fmla="*/ 0 w 5184"/>
                <a:gd name="T7" fmla="*/ 0 h 3159"/>
                <a:gd name="T8" fmla="*/ 0 w 5184"/>
                <a:gd name="T9" fmla="*/ 3159 h 3159"/>
                <a:gd name="T10" fmla="*/ 0 w 5184"/>
                <a:gd name="T11" fmla="*/ 3159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29" name="Freeform 4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>
                <a:gd name="T0" fmla="*/ 0 w 556"/>
                <a:gd name="T1" fmla="*/ 0 h 3159"/>
                <a:gd name="T2" fmla="*/ 0 w 556"/>
                <a:gd name="T3" fmla="*/ 3159 h 3159"/>
                <a:gd name="T4" fmla="*/ 558 w 556"/>
                <a:gd name="T5" fmla="*/ 3159 h 3159"/>
                <a:gd name="T6" fmla="*/ 558 w 556"/>
                <a:gd name="T7" fmla="*/ 0 h 3159"/>
                <a:gd name="T8" fmla="*/ 0 w 556"/>
                <a:gd name="T9" fmla="*/ 0 h 3159"/>
                <a:gd name="T10" fmla="*/ 0 w 556"/>
                <a:gd name="T11" fmla="*/ 0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5130" name="Group 5"/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5131" name="Freeform 6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32" name="Freeform 7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33" name="Freeform 8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39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39 w 4724"/>
                  <a:gd name="T7" fmla="*/ 12 h 12"/>
                  <a:gd name="T8" fmla="*/ 4739 w 4724"/>
                  <a:gd name="T9" fmla="*/ 0 h 12"/>
                  <a:gd name="T10" fmla="*/ 4739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34" name="Freeform 9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35" name="Freeform 10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07" name="Freeform 11"/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5137" name="Freeform 12"/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>
                  <a:gd name="T0" fmla="*/ 0 w 251"/>
                  <a:gd name="T1" fmla="*/ 0 h 12"/>
                  <a:gd name="T2" fmla="*/ 0 w 251"/>
                  <a:gd name="T3" fmla="*/ 12 h 12"/>
                  <a:gd name="T4" fmla="*/ 351 w 251"/>
                  <a:gd name="T5" fmla="*/ 12 h 12"/>
                  <a:gd name="T6" fmla="*/ 351 w 251"/>
                  <a:gd name="T7" fmla="*/ 0 h 12"/>
                  <a:gd name="T8" fmla="*/ 0 w 251"/>
                  <a:gd name="T9" fmla="*/ 0 h 12"/>
                  <a:gd name="T10" fmla="*/ 0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38" name="Freeform 13"/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>
                  <a:gd name="T0" fmla="*/ 252 w 251"/>
                  <a:gd name="T1" fmla="*/ 0 h 12"/>
                  <a:gd name="T2" fmla="*/ 0 w 251"/>
                  <a:gd name="T3" fmla="*/ 0 h 12"/>
                  <a:gd name="T4" fmla="*/ 0 w 251"/>
                  <a:gd name="T5" fmla="*/ 12 h 12"/>
                  <a:gd name="T6" fmla="*/ 252 w 251"/>
                  <a:gd name="T7" fmla="*/ 12 h 12"/>
                  <a:gd name="T8" fmla="*/ 252 w 251"/>
                  <a:gd name="T9" fmla="*/ 0 h 12"/>
                  <a:gd name="T10" fmla="*/ 252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10" name="Freeform 14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solidFill>
                    <a:srgbClr val="FFFFFF"/>
                  </a:solidFill>
                  <a:cs typeface="+mn-cs"/>
                </a:endParaRPr>
              </a:p>
            </p:txBody>
          </p:sp>
        </p:grpSp>
      </p:grpSp>
      <p:sp>
        <p:nvSpPr>
          <p:cNvPr id="4111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4112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sp>
        <p:nvSpPr>
          <p:cNvPr id="4113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fld id="{87A5F6BD-4C4D-4F1A-9E3F-FA3014862E75}" type="datetime5">
              <a:rPr lang="en-US"/>
              <a:pPr>
                <a:defRPr/>
              </a:pPr>
              <a:t>18-Jan-19</a:t>
            </a:fld>
            <a:endParaRPr lang="en-GB" dirty="0"/>
          </a:p>
        </p:txBody>
      </p:sp>
      <p:sp>
        <p:nvSpPr>
          <p:cNvPr id="4114" name="Rectangle 1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r>
              <a:rPr lang="en-GB"/>
              <a:t>Created by Mr. Lafferty@mathsrevision.com</a:t>
            </a:r>
          </a:p>
        </p:txBody>
      </p:sp>
      <p:sp>
        <p:nvSpPr>
          <p:cNvPr id="4115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fld id="{ED8F9624-41E8-4708-8DA1-D1E3F65FF74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278" r:id="rId1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6152" name="Freeform 3"/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>
                <a:gd name="T0" fmla="*/ 0 w 5184"/>
                <a:gd name="T1" fmla="*/ 3159 h 3159"/>
                <a:gd name="T2" fmla="*/ 5200 w 5184"/>
                <a:gd name="T3" fmla="*/ 3159 h 3159"/>
                <a:gd name="T4" fmla="*/ 5200 w 5184"/>
                <a:gd name="T5" fmla="*/ 0 h 3159"/>
                <a:gd name="T6" fmla="*/ 0 w 5184"/>
                <a:gd name="T7" fmla="*/ 0 h 3159"/>
                <a:gd name="T8" fmla="*/ 0 w 5184"/>
                <a:gd name="T9" fmla="*/ 3159 h 3159"/>
                <a:gd name="T10" fmla="*/ 0 w 5184"/>
                <a:gd name="T11" fmla="*/ 3159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53" name="Freeform 4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>
                <a:gd name="T0" fmla="*/ 0 w 556"/>
                <a:gd name="T1" fmla="*/ 0 h 3159"/>
                <a:gd name="T2" fmla="*/ 0 w 556"/>
                <a:gd name="T3" fmla="*/ 3159 h 3159"/>
                <a:gd name="T4" fmla="*/ 558 w 556"/>
                <a:gd name="T5" fmla="*/ 3159 h 3159"/>
                <a:gd name="T6" fmla="*/ 558 w 556"/>
                <a:gd name="T7" fmla="*/ 0 h 3159"/>
                <a:gd name="T8" fmla="*/ 0 w 556"/>
                <a:gd name="T9" fmla="*/ 0 h 3159"/>
                <a:gd name="T10" fmla="*/ 0 w 556"/>
                <a:gd name="T11" fmla="*/ 0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6154" name="Group 5"/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6155" name="Freeform 6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56" name="Freeform 7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57" name="Freeform 8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39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39 w 4724"/>
                  <a:gd name="T7" fmla="*/ 12 h 12"/>
                  <a:gd name="T8" fmla="*/ 4739 w 4724"/>
                  <a:gd name="T9" fmla="*/ 0 h 12"/>
                  <a:gd name="T10" fmla="*/ 4739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58" name="Freeform 9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59" name="Freeform 10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07" name="Freeform 11"/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6161" name="Freeform 12"/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>
                  <a:gd name="T0" fmla="*/ 0 w 251"/>
                  <a:gd name="T1" fmla="*/ 0 h 12"/>
                  <a:gd name="T2" fmla="*/ 0 w 251"/>
                  <a:gd name="T3" fmla="*/ 12 h 12"/>
                  <a:gd name="T4" fmla="*/ 351 w 251"/>
                  <a:gd name="T5" fmla="*/ 12 h 12"/>
                  <a:gd name="T6" fmla="*/ 351 w 251"/>
                  <a:gd name="T7" fmla="*/ 0 h 12"/>
                  <a:gd name="T8" fmla="*/ 0 w 251"/>
                  <a:gd name="T9" fmla="*/ 0 h 12"/>
                  <a:gd name="T10" fmla="*/ 0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62" name="Freeform 13"/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>
                  <a:gd name="T0" fmla="*/ 252 w 251"/>
                  <a:gd name="T1" fmla="*/ 0 h 12"/>
                  <a:gd name="T2" fmla="*/ 0 w 251"/>
                  <a:gd name="T3" fmla="*/ 0 h 12"/>
                  <a:gd name="T4" fmla="*/ 0 w 251"/>
                  <a:gd name="T5" fmla="*/ 12 h 12"/>
                  <a:gd name="T6" fmla="*/ 252 w 251"/>
                  <a:gd name="T7" fmla="*/ 12 h 12"/>
                  <a:gd name="T8" fmla="*/ 252 w 251"/>
                  <a:gd name="T9" fmla="*/ 0 h 12"/>
                  <a:gd name="T10" fmla="*/ 252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10" name="Freeform 14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solidFill>
                    <a:srgbClr val="FFFFFF"/>
                  </a:solidFill>
                  <a:cs typeface="+mn-cs"/>
                </a:endParaRPr>
              </a:p>
            </p:txBody>
          </p:sp>
        </p:grpSp>
      </p:grpSp>
      <p:sp>
        <p:nvSpPr>
          <p:cNvPr id="4111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4112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sp>
        <p:nvSpPr>
          <p:cNvPr id="4113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fld id="{78C8CC24-DB4A-4FA0-98DF-DE13CF2AA98F}" type="datetime5">
              <a:rPr lang="en-US"/>
              <a:pPr>
                <a:defRPr/>
              </a:pPr>
              <a:t>18-Jan-19</a:t>
            </a:fld>
            <a:endParaRPr lang="en-GB" dirty="0"/>
          </a:p>
        </p:txBody>
      </p:sp>
      <p:sp>
        <p:nvSpPr>
          <p:cNvPr id="4114" name="Rectangle 1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r>
              <a:rPr lang="en-GB"/>
              <a:t>Created by Mr. Lafferty@mathsrevision.com</a:t>
            </a:r>
          </a:p>
        </p:txBody>
      </p:sp>
      <p:sp>
        <p:nvSpPr>
          <p:cNvPr id="4115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fld id="{0FFF0F6C-EBD3-4B89-AFBE-EBB0004DD6D7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279" r:id="rId1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7176" name="Freeform 3"/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>
                <a:gd name="T0" fmla="*/ 0 w 5184"/>
                <a:gd name="T1" fmla="*/ 3159 h 3159"/>
                <a:gd name="T2" fmla="*/ 5200 w 5184"/>
                <a:gd name="T3" fmla="*/ 3159 h 3159"/>
                <a:gd name="T4" fmla="*/ 5200 w 5184"/>
                <a:gd name="T5" fmla="*/ 0 h 3159"/>
                <a:gd name="T6" fmla="*/ 0 w 5184"/>
                <a:gd name="T7" fmla="*/ 0 h 3159"/>
                <a:gd name="T8" fmla="*/ 0 w 5184"/>
                <a:gd name="T9" fmla="*/ 3159 h 3159"/>
                <a:gd name="T10" fmla="*/ 0 w 5184"/>
                <a:gd name="T11" fmla="*/ 3159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177" name="Freeform 4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>
                <a:gd name="T0" fmla="*/ 0 w 556"/>
                <a:gd name="T1" fmla="*/ 0 h 3159"/>
                <a:gd name="T2" fmla="*/ 0 w 556"/>
                <a:gd name="T3" fmla="*/ 3159 h 3159"/>
                <a:gd name="T4" fmla="*/ 558 w 556"/>
                <a:gd name="T5" fmla="*/ 3159 h 3159"/>
                <a:gd name="T6" fmla="*/ 558 w 556"/>
                <a:gd name="T7" fmla="*/ 0 h 3159"/>
                <a:gd name="T8" fmla="*/ 0 w 556"/>
                <a:gd name="T9" fmla="*/ 0 h 3159"/>
                <a:gd name="T10" fmla="*/ 0 w 556"/>
                <a:gd name="T11" fmla="*/ 0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7178" name="Group 5"/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7179" name="Freeform 6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80" name="Freeform 7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81" name="Freeform 8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39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39 w 4724"/>
                  <a:gd name="T7" fmla="*/ 12 h 12"/>
                  <a:gd name="T8" fmla="*/ 4739 w 4724"/>
                  <a:gd name="T9" fmla="*/ 0 h 12"/>
                  <a:gd name="T10" fmla="*/ 4739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82" name="Freeform 9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83" name="Freeform 10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07" name="Freeform 11"/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7185" name="Freeform 12"/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>
                  <a:gd name="T0" fmla="*/ 0 w 251"/>
                  <a:gd name="T1" fmla="*/ 0 h 12"/>
                  <a:gd name="T2" fmla="*/ 0 w 251"/>
                  <a:gd name="T3" fmla="*/ 12 h 12"/>
                  <a:gd name="T4" fmla="*/ 351 w 251"/>
                  <a:gd name="T5" fmla="*/ 12 h 12"/>
                  <a:gd name="T6" fmla="*/ 351 w 251"/>
                  <a:gd name="T7" fmla="*/ 0 h 12"/>
                  <a:gd name="T8" fmla="*/ 0 w 251"/>
                  <a:gd name="T9" fmla="*/ 0 h 12"/>
                  <a:gd name="T10" fmla="*/ 0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86" name="Freeform 13"/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>
                  <a:gd name="T0" fmla="*/ 252 w 251"/>
                  <a:gd name="T1" fmla="*/ 0 h 12"/>
                  <a:gd name="T2" fmla="*/ 0 w 251"/>
                  <a:gd name="T3" fmla="*/ 0 h 12"/>
                  <a:gd name="T4" fmla="*/ 0 w 251"/>
                  <a:gd name="T5" fmla="*/ 12 h 12"/>
                  <a:gd name="T6" fmla="*/ 252 w 251"/>
                  <a:gd name="T7" fmla="*/ 12 h 12"/>
                  <a:gd name="T8" fmla="*/ 252 w 251"/>
                  <a:gd name="T9" fmla="*/ 0 h 12"/>
                  <a:gd name="T10" fmla="*/ 252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10" name="Freeform 14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solidFill>
                    <a:srgbClr val="FFFFFF"/>
                  </a:solidFill>
                  <a:cs typeface="+mn-cs"/>
                </a:endParaRPr>
              </a:p>
            </p:txBody>
          </p:sp>
        </p:grpSp>
      </p:grpSp>
      <p:sp>
        <p:nvSpPr>
          <p:cNvPr id="4111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4112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sp>
        <p:nvSpPr>
          <p:cNvPr id="4113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fld id="{E7646823-00C8-495E-B283-1E80455429A7}" type="datetime5">
              <a:rPr lang="en-US"/>
              <a:pPr>
                <a:defRPr/>
              </a:pPr>
              <a:t>18-Jan-19</a:t>
            </a:fld>
            <a:endParaRPr lang="en-GB" dirty="0"/>
          </a:p>
        </p:txBody>
      </p:sp>
      <p:sp>
        <p:nvSpPr>
          <p:cNvPr id="4114" name="Rectangle 1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r>
              <a:rPr lang="en-GB"/>
              <a:t>Created by Mr. Lafferty@mathsrevision.com</a:t>
            </a:r>
          </a:p>
        </p:txBody>
      </p:sp>
      <p:sp>
        <p:nvSpPr>
          <p:cNvPr id="4115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fld id="{3BF905F0-BC1C-4FC9-B7D2-DD283E70765F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280" r:id="rId1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4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8200" name="Freeform 3"/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>
                <a:gd name="T0" fmla="*/ 0 w 5184"/>
                <a:gd name="T1" fmla="*/ 3159 h 3159"/>
                <a:gd name="T2" fmla="*/ 5200 w 5184"/>
                <a:gd name="T3" fmla="*/ 3159 h 3159"/>
                <a:gd name="T4" fmla="*/ 5200 w 5184"/>
                <a:gd name="T5" fmla="*/ 0 h 3159"/>
                <a:gd name="T6" fmla="*/ 0 w 5184"/>
                <a:gd name="T7" fmla="*/ 0 h 3159"/>
                <a:gd name="T8" fmla="*/ 0 w 5184"/>
                <a:gd name="T9" fmla="*/ 3159 h 3159"/>
                <a:gd name="T10" fmla="*/ 0 w 5184"/>
                <a:gd name="T11" fmla="*/ 3159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01" name="Freeform 4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>
                <a:gd name="T0" fmla="*/ 0 w 556"/>
                <a:gd name="T1" fmla="*/ 0 h 3159"/>
                <a:gd name="T2" fmla="*/ 0 w 556"/>
                <a:gd name="T3" fmla="*/ 3159 h 3159"/>
                <a:gd name="T4" fmla="*/ 558 w 556"/>
                <a:gd name="T5" fmla="*/ 3159 h 3159"/>
                <a:gd name="T6" fmla="*/ 558 w 556"/>
                <a:gd name="T7" fmla="*/ 0 h 3159"/>
                <a:gd name="T8" fmla="*/ 0 w 556"/>
                <a:gd name="T9" fmla="*/ 0 h 3159"/>
                <a:gd name="T10" fmla="*/ 0 w 556"/>
                <a:gd name="T11" fmla="*/ 0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8202" name="Group 5"/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8203" name="Freeform 6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04" name="Freeform 7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05" name="Freeform 8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39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39 w 4724"/>
                  <a:gd name="T7" fmla="*/ 12 h 12"/>
                  <a:gd name="T8" fmla="*/ 4739 w 4724"/>
                  <a:gd name="T9" fmla="*/ 0 h 12"/>
                  <a:gd name="T10" fmla="*/ 4739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06" name="Freeform 9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07" name="Freeform 10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07" name="Freeform 11"/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8209" name="Freeform 12"/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>
                  <a:gd name="T0" fmla="*/ 0 w 251"/>
                  <a:gd name="T1" fmla="*/ 0 h 12"/>
                  <a:gd name="T2" fmla="*/ 0 w 251"/>
                  <a:gd name="T3" fmla="*/ 12 h 12"/>
                  <a:gd name="T4" fmla="*/ 351 w 251"/>
                  <a:gd name="T5" fmla="*/ 12 h 12"/>
                  <a:gd name="T6" fmla="*/ 351 w 251"/>
                  <a:gd name="T7" fmla="*/ 0 h 12"/>
                  <a:gd name="T8" fmla="*/ 0 w 251"/>
                  <a:gd name="T9" fmla="*/ 0 h 12"/>
                  <a:gd name="T10" fmla="*/ 0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10" name="Freeform 13"/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>
                  <a:gd name="T0" fmla="*/ 252 w 251"/>
                  <a:gd name="T1" fmla="*/ 0 h 12"/>
                  <a:gd name="T2" fmla="*/ 0 w 251"/>
                  <a:gd name="T3" fmla="*/ 0 h 12"/>
                  <a:gd name="T4" fmla="*/ 0 w 251"/>
                  <a:gd name="T5" fmla="*/ 12 h 12"/>
                  <a:gd name="T6" fmla="*/ 252 w 251"/>
                  <a:gd name="T7" fmla="*/ 12 h 12"/>
                  <a:gd name="T8" fmla="*/ 252 w 251"/>
                  <a:gd name="T9" fmla="*/ 0 h 12"/>
                  <a:gd name="T10" fmla="*/ 252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10" name="Freeform 14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solidFill>
                    <a:srgbClr val="FFFFFF"/>
                  </a:solidFill>
                  <a:cs typeface="+mn-cs"/>
                </a:endParaRPr>
              </a:p>
            </p:txBody>
          </p:sp>
        </p:grpSp>
      </p:grpSp>
      <p:sp>
        <p:nvSpPr>
          <p:cNvPr id="4111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4112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sp>
        <p:nvSpPr>
          <p:cNvPr id="4113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fld id="{9152ED92-8E9F-43A6-8E82-01649287F4B7}" type="datetime5">
              <a:rPr lang="en-US"/>
              <a:pPr>
                <a:defRPr/>
              </a:pPr>
              <a:t>18-Jan-19</a:t>
            </a:fld>
            <a:endParaRPr lang="en-GB" dirty="0"/>
          </a:p>
        </p:txBody>
      </p:sp>
      <p:sp>
        <p:nvSpPr>
          <p:cNvPr id="4114" name="Rectangle 1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r>
              <a:rPr lang="en-GB"/>
              <a:t>Created by Mr. Lafferty@mathsrevision.com</a:t>
            </a:r>
          </a:p>
        </p:txBody>
      </p:sp>
      <p:sp>
        <p:nvSpPr>
          <p:cNvPr id="4115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fld id="{E4B8484E-6F6C-404E-B60A-CFAC55F58CAC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281" r:id="rId1"/>
    <p:sldLayoutId id="2147484282" r:id="rId2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8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9224" name="Freeform 3"/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>
                <a:gd name="T0" fmla="*/ 0 w 5184"/>
                <a:gd name="T1" fmla="*/ 3159 h 3159"/>
                <a:gd name="T2" fmla="*/ 5200 w 5184"/>
                <a:gd name="T3" fmla="*/ 3159 h 3159"/>
                <a:gd name="T4" fmla="*/ 5200 w 5184"/>
                <a:gd name="T5" fmla="*/ 0 h 3159"/>
                <a:gd name="T6" fmla="*/ 0 w 5184"/>
                <a:gd name="T7" fmla="*/ 0 h 3159"/>
                <a:gd name="T8" fmla="*/ 0 w 5184"/>
                <a:gd name="T9" fmla="*/ 3159 h 3159"/>
                <a:gd name="T10" fmla="*/ 0 w 5184"/>
                <a:gd name="T11" fmla="*/ 3159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25" name="Freeform 4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>
                <a:gd name="T0" fmla="*/ 0 w 556"/>
                <a:gd name="T1" fmla="*/ 0 h 3159"/>
                <a:gd name="T2" fmla="*/ 0 w 556"/>
                <a:gd name="T3" fmla="*/ 3159 h 3159"/>
                <a:gd name="T4" fmla="*/ 558 w 556"/>
                <a:gd name="T5" fmla="*/ 3159 h 3159"/>
                <a:gd name="T6" fmla="*/ 558 w 556"/>
                <a:gd name="T7" fmla="*/ 0 h 3159"/>
                <a:gd name="T8" fmla="*/ 0 w 556"/>
                <a:gd name="T9" fmla="*/ 0 h 3159"/>
                <a:gd name="T10" fmla="*/ 0 w 556"/>
                <a:gd name="T11" fmla="*/ 0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9226" name="Group 5"/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9227" name="Freeform 6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28" name="Freeform 7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29" name="Freeform 8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39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39 w 4724"/>
                  <a:gd name="T7" fmla="*/ 12 h 12"/>
                  <a:gd name="T8" fmla="*/ 4739 w 4724"/>
                  <a:gd name="T9" fmla="*/ 0 h 12"/>
                  <a:gd name="T10" fmla="*/ 4739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30" name="Freeform 9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31" name="Freeform 10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07" name="Freeform 11"/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80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9233" name="Freeform 12"/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>
                  <a:gd name="T0" fmla="*/ 0 w 251"/>
                  <a:gd name="T1" fmla="*/ 0 h 12"/>
                  <a:gd name="T2" fmla="*/ 0 w 251"/>
                  <a:gd name="T3" fmla="*/ 12 h 12"/>
                  <a:gd name="T4" fmla="*/ 351 w 251"/>
                  <a:gd name="T5" fmla="*/ 12 h 12"/>
                  <a:gd name="T6" fmla="*/ 351 w 251"/>
                  <a:gd name="T7" fmla="*/ 0 h 12"/>
                  <a:gd name="T8" fmla="*/ 0 w 251"/>
                  <a:gd name="T9" fmla="*/ 0 h 12"/>
                  <a:gd name="T10" fmla="*/ 0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34" name="Freeform 13"/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>
                  <a:gd name="T0" fmla="*/ 252 w 251"/>
                  <a:gd name="T1" fmla="*/ 0 h 12"/>
                  <a:gd name="T2" fmla="*/ 0 w 251"/>
                  <a:gd name="T3" fmla="*/ 0 h 12"/>
                  <a:gd name="T4" fmla="*/ 0 w 251"/>
                  <a:gd name="T5" fmla="*/ 12 h 12"/>
                  <a:gd name="T6" fmla="*/ 252 w 251"/>
                  <a:gd name="T7" fmla="*/ 12 h 12"/>
                  <a:gd name="T8" fmla="*/ 252 w 251"/>
                  <a:gd name="T9" fmla="*/ 0 h 12"/>
                  <a:gd name="T10" fmla="*/ 252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10" name="Freeform 14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800">
                  <a:solidFill>
                    <a:srgbClr val="FFFFFF"/>
                  </a:solidFill>
                  <a:cs typeface="+mn-cs"/>
                </a:endParaRPr>
              </a:p>
            </p:txBody>
          </p:sp>
        </p:grpSp>
      </p:grpSp>
      <p:sp>
        <p:nvSpPr>
          <p:cNvPr id="4111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4112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4113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fld id="{B46D65A6-F6B3-41A2-AD08-D27AE93D4622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4114" name="Rectangle 1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4115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fld id="{09B320DA-0706-473B-9541-31291F3CB92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283" r:id="rId1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7" Type="http://schemas.openxmlformats.org/officeDocument/2006/relationships/slide" Target="slide37.xml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Relationship Id="rId6" Type="http://schemas.openxmlformats.org/officeDocument/2006/relationships/slide" Target="slide33.xml"/><Relationship Id="rId5" Type="http://schemas.openxmlformats.org/officeDocument/2006/relationships/slide" Target="slide21.xml"/><Relationship Id="rId4" Type="http://schemas.openxmlformats.org/officeDocument/2006/relationships/slide" Target="slide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5.wmf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9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wmf"/><Relationship Id="rId13" Type="http://schemas.openxmlformats.org/officeDocument/2006/relationships/oleObject" Target="../embeddings/oleObject7.bin"/><Relationship Id="rId18" Type="http://schemas.openxmlformats.org/officeDocument/2006/relationships/image" Target="../media/image17.wmf"/><Relationship Id="rId3" Type="http://schemas.openxmlformats.org/officeDocument/2006/relationships/oleObject" Target="../embeddings/oleObject2.bin"/><Relationship Id="rId21" Type="http://schemas.openxmlformats.org/officeDocument/2006/relationships/oleObject" Target="../embeddings/oleObject11.bin"/><Relationship Id="rId7" Type="http://schemas.openxmlformats.org/officeDocument/2006/relationships/oleObject" Target="../embeddings/oleObject4.bin"/><Relationship Id="rId12" Type="http://schemas.openxmlformats.org/officeDocument/2006/relationships/image" Target="../media/image14.wmf"/><Relationship Id="rId17" Type="http://schemas.openxmlformats.org/officeDocument/2006/relationships/oleObject" Target="../embeddings/oleObject9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16.wmf"/><Relationship Id="rId20" Type="http://schemas.openxmlformats.org/officeDocument/2006/relationships/image" Target="../media/image18.wmf"/><Relationship Id="rId1" Type="http://schemas.openxmlformats.org/officeDocument/2006/relationships/vmlDrawing" Target="../drawings/vmlDrawing2.vml"/><Relationship Id="rId6" Type="http://schemas.openxmlformats.org/officeDocument/2006/relationships/image" Target="../media/image11.wmf"/><Relationship Id="rId11" Type="http://schemas.openxmlformats.org/officeDocument/2006/relationships/oleObject" Target="../embeddings/oleObject6.bin"/><Relationship Id="rId5" Type="http://schemas.openxmlformats.org/officeDocument/2006/relationships/oleObject" Target="../embeddings/oleObject3.bin"/><Relationship Id="rId15" Type="http://schemas.openxmlformats.org/officeDocument/2006/relationships/oleObject" Target="../embeddings/oleObject8.bin"/><Relationship Id="rId10" Type="http://schemas.openxmlformats.org/officeDocument/2006/relationships/image" Target="../media/image13.wmf"/><Relationship Id="rId19" Type="http://schemas.openxmlformats.org/officeDocument/2006/relationships/oleObject" Target="../embeddings/oleObject10.bin"/><Relationship Id="rId4" Type="http://schemas.openxmlformats.org/officeDocument/2006/relationships/image" Target="../media/image10.wmf"/><Relationship Id="rId9" Type="http://schemas.openxmlformats.org/officeDocument/2006/relationships/oleObject" Target="../embeddings/oleObject5.bin"/><Relationship Id="rId14" Type="http://schemas.openxmlformats.org/officeDocument/2006/relationships/image" Target="../media/image15.wmf"/><Relationship Id="rId22" Type="http://schemas.openxmlformats.org/officeDocument/2006/relationships/image" Target="../media/image19.w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wmf"/><Relationship Id="rId13" Type="http://schemas.openxmlformats.org/officeDocument/2006/relationships/oleObject" Target="../embeddings/oleObject17.bin"/><Relationship Id="rId18" Type="http://schemas.openxmlformats.org/officeDocument/2006/relationships/image" Target="../media/image27.wmf"/><Relationship Id="rId3" Type="http://schemas.openxmlformats.org/officeDocument/2006/relationships/oleObject" Target="../embeddings/oleObject12.bin"/><Relationship Id="rId7" Type="http://schemas.openxmlformats.org/officeDocument/2006/relationships/oleObject" Target="../embeddings/oleObject14.bin"/><Relationship Id="rId12" Type="http://schemas.openxmlformats.org/officeDocument/2006/relationships/image" Target="../media/image24.wmf"/><Relationship Id="rId17" Type="http://schemas.openxmlformats.org/officeDocument/2006/relationships/oleObject" Target="../embeddings/oleObject19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26.wmf"/><Relationship Id="rId1" Type="http://schemas.openxmlformats.org/officeDocument/2006/relationships/vmlDrawing" Target="../drawings/vmlDrawing3.vml"/><Relationship Id="rId6" Type="http://schemas.openxmlformats.org/officeDocument/2006/relationships/image" Target="../media/image21.wmf"/><Relationship Id="rId11" Type="http://schemas.openxmlformats.org/officeDocument/2006/relationships/oleObject" Target="../embeddings/oleObject16.bin"/><Relationship Id="rId5" Type="http://schemas.openxmlformats.org/officeDocument/2006/relationships/oleObject" Target="../embeddings/oleObject13.bin"/><Relationship Id="rId15" Type="http://schemas.openxmlformats.org/officeDocument/2006/relationships/oleObject" Target="../embeddings/oleObject18.bin"/><Relationship Id="rId10" Type="http://schemas.openxmlformats.org/officeDocument/2006/relationships/image" Target="../media/image23.wmf"/><Relationship Id="rId4" Type="http://schemas.openxmlformats.org/officeDocument/2006/relationships/image" Target="../media/image20.wmf"/><Relationship Id="rId9" Type="http://schemas.openxmlformats.org/officeDocument/2006/relationships/oleObject" Target="../embeddings/oleObject15.bin"/><Relationship Id="rId14" Type="http://schemas.openxmlformats.org/officeDocument/2006/relationships/image" Target="../media/image25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Text Box 4"/>
          <p:cNvSpPr txBox="1">
            <a:spLocks noChangeArrowheads="1"/>
          </p:cNvSpPr>
          <p:nvPr/>
        </p:nvSpPr>
        <p:spPr bwMode="auto">
          <a:xfrm>
            <a:off x="2863850" y="1955800"/>
            <a:ext cx="2827338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 b="1">
                <a:solidFill>
                  <a:srgbClr val="F9F911"/>
                </a:solidFill>
              </a:rPr>
              <a:t>Tidying Up Terms</a:t>
            </a:r>
          </a:p>
        </p:txBody>
      </p:sp>
      <p:sp>
        <p:nvSpPr>
          <p:cNvPr id="63491" name="Text Box 5"/>
          <p:cNvSpPr txBox="1">
            <a:spLocks noChangeArrowheads="1"/>
          </p:cNvSpPr>
          <p:nvPr/>
        </p:nvSpPr>
        <p:spPr bwMode="auto">
          <a:xfrm>
            <a:off x="2863850" y="2470150"/>
            <a:ext cx="2819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 b="1">
                <a:solidFill>
                  <a:srgbClr val="F9F911"/>
                </a:solidFill>
              </a:rPr>
              <a:t>Multiplying Terms</a:t>
            </a:r>
          </a:p>
        </p:txBody>
      </p:sp>
      <p:sp>
        <p:nvSpPr>
          <p:cNvPr id="63492" name="AutoShape 6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2101850" y="2003425"/>
            <a:ext cx="484188" cy="365125"/>
          </a:xfrm>
          <a:prstGeom prst="actionButtonForwardNext">
            <a:avLst/>
          </a:prstGeom>
          <a:solidFill>
            <a:srgbClr val="FF66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3493" name="AutoShape 7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2101850" y="2517775"/>
            <a:ext cx="484188" cy="366713"/>
          </a:xfrm>
          <a:prstGeom prst="actionButtonForwardNex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7592" name="Rectangle 8"/>
          <p:cNvSpPr>
            <a:spLocks noGrp="1" noChangeArrowheads="1"/>
          </p:cNvSpPr>
          <p:nvPr>
            <p:ph type="ctrTitle"/>
          </p:nvPr>
        </p:nvSpPr>
        <p:spPr>
          <a:xfrm>
            <a:off x="2022475" y="374650"/>
            <a:ext cx="5537200" cy="949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mtClean="0">
                <a:solidFill>
                  <a:srgbClr val="FFFF00"/>
                </a:solidFill>
                <a:latin typeface="Comic Sans MS" pitchFamily="66" charset="0"/>
              </a:rPr>
              <a:t>Algebra</a:t>
            </a:r>
            <a:endParaRPr lang="en-GB" sz="2800" smtClean="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63495" name="AutoShape 15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2101850" y="3043238"/>
            <a:ext cx="484188" cy="366712"/>
          </a:xfrm>
          <a:prstGeom prst="actionButtonForwardNex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3496" name="Text Box 23"/>
          <p:cNvSpPr txBox="1">
            <a:spLocks noChangeArrowheads="1"/>
          </p:cNvSpPr>
          <p:nvPr/>
        </p:nvSpPr>
        <p:spPr bwMode="auto">
          <a:xfrm>
            <a:off x="2863850" y="3511550"/>
            <a:ext cx="537527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 b="1">
                <a:solidFill>
                  <a:srgbClr val="F9F911"/>
                </a:solidFill>
              </a:rPr>
              <a:t>Solving Simple Equations ( x+1=5 )</a:t>
            </a:r>
          </a:p>
        </p:txBody>
      </p:sp>
      <p:sp>
        <p:nvSpPr>
          <p:cNvPr id="63497" name="AutoShape 24">
            <a:hlinkClick r:id="rId5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2101850" y="3559175"/>
            <a:ext cx="484188" cy="365125"/>
          </a:xfrm>
          <a:prstGeom prst="actionButtonForwardNext">
            <a:avLst/>
          </a:prstGeom>
          <a:solidFill>
            <a:srgbClr val="080808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3498" name="Text Box 12"/>
          <p:cNvSpPr txBox="1">
            <a:spLocks noChangeArrowheads="1"/>
          </p:cNvSpPr>
          <p:nvPr/>
        </p:nvSpPr>
        <p:spPr bwMode="auto">
          <a:xfrm>
            <a:off x="2863850" y="2995613"/>
            <a:ext cx="50339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 b="1">
                <a:solidFill>
                  <a:srgbClr val="F9F911"/>
                </a:solidFill>
              </a:rPr>
              <a:t>Removing Brackets &amp; Simplifying</a:t>
            </a:r>
          </a:p>
        </p:txBody>
      </p:sp>
      <p:sp>
        <p:nvSpPr>
          <p:cNvPr id="63499" name="Text Box 23"/>
          <p:cNvSpPr txBox="1">
            <a:spLocks noChangeArrowheads="1"/>
          </p:cNvSpPr>
          <p:nvPr/>
        </p:nvSpPr>
        <p:spPr bwMode="auto">
          <a:xfrm>
            <a:off x="2874963" y="4025900"/>
            <a:ext cx="46355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 b="1">
                <a:solidFill>
                  <a:srgbClr val="F9F911"/>
                </a:solidFill>
              </a:rPr>
              <a:t>Harder Equations ( 2x+1=9 )</a:t>
            </a:r>
          </a:p>
        </p:txBody>
      </p:sp>
      <p:sp>
        <p:nvSpPr>
          <p:cNvPr id="63500" name="AutoShape 24">
            <a:hlinkClick r:id="rId6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2101850" y="4073525"/>
            <a:ext cx="484188" cy="366713"/>
          </a:xfrm>
          <a:prstGeom prst="actionButtonForwardNext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3501" name="Text Box 23"/>
          <p:cNvSpPr txBox="1">
            <a:spLocks noChangeArrowheads="1"/>
          </p:cNvSpPr>
          <p:nvPr/>
        </p:nvSpPr>
        <p:spPr bwMode="auto">
          <a:xfrm>
            <a:off x="2868613" y="4541838"/>
            <a:ext cx="451008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 b="1">
                <a:solidFill>
                  <a:srgbClr val="F9F911"/>
                </a:solidFill>
              </a:rPr>
              <a:t>Solving Equations ( brackets)</a:t>
            </a:r>
          </a:p>
        </p:txBody>
      </p:sp>
      <p:sp>
        <p:nvSpPr>
          <p:cNvPr id="63502" name="AutoShape 24">
            <a:hlinkClick r:id="rId6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2101850" y="4589463"/>
            <a:ext cx="484188" cy="365125"/>
          </a:xfrm>
          <a:prstGeom prst="actionButtonForwardNext">
            <a:avLst/>
          </a:prstGeom>
          <a:solidFill>
            <a:srgbClr val="7030A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3503" name="Text Box 23"/>
          <p:cNvSpPr txBox="1">
            <a:spLocks noChangeArrowheads="1"/>
          </p:cNvSpPr>
          <p:nvPr/>
        </p:nvSpPr>
        <p:spPr bwMode="auto">
          <a:xfrm>
            <a:off x="2895600" y="5056188"/>
            <a:ext cx="5689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 b="1">
                <a:solidFill>
                  <a:srgbClr val="F9F911"/>
                </a:solidFill>
              </a:rPr>
              <a:t>Solving Equations (terms either side)</a:t>
            </a:r>
          </a:p>
        </p:txBody>
      </p:sp>
      <p:sp>
        <p:nvSpPr>
          <p:cNvPr id="63504" name="AutoShape 24">
            <a:hlinkClick r:id="rId7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2101850" y="5103813"/>
            <a:ext cx="484188" cy="366712"/>
          </a:xfrm>
          <a:prstGeom prst="actionButtonForwardNext">
            <a:avLst/>
          </a:pr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3505" name="Text Box 23"/>
          <p:cNvSpPr txBox="1">
            <a:spLocks noChangeArrowheads="1"/>
          </p:cNvSpPr>
          <p:nvPr/>
        </p:nvSpPr>
        <p:spPr bwMode="auto">
          <a:xfrm>
            <a:off x="2889250" y="5572125"/>
            <a:ext cx="190182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 b="1">
                <a:solidFill>
                  <a:srgbClr val="F9F911"/>
                </a:solidFill>
              </a:rPr>
              <a:t>Inequalities</a:t>
            </a:r>
          </a:p>
        </p:txBody>
      </p:sp>
      <p:sp>
        <p:nvSpPr>
          <p:cNvPr id="63506" name="AutoShape 24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2101850" y="5619750"/>
            <a:ext cx="484188" cy="365125"/>
          </a:xfrm>
          <a:prstGeom prst="actionButtonForwardNext">
            <a:avLst/>
          </a:prstGeom>
          <a:solidFill>
            <a:srgbClr val="B2B2B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41" name="Rectangle 5"/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116742" name="Rectangle 6"/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116743" name="Text Box 7"/>
          <p:cNvSpPr txBox="1">
            <a:spLocks noChangeArrowheads="1"/>
          </p:cNvSpPr>
          <p:nvPr/>
        </p:nvSpPr>
        <p:spPr bwMode="auto">
          <a:xfrm>
            <a:off x="5029200" y="3025775"/>
            <a:ext cx="4114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Understand the key steps in removing brackets.</a:t>
            </a:r>
            <a:endParaRPr lang="en-GB" sz="360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72709" name="Line 8"/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6745" name="Rectangle 9"/>
          <p:cNvSpPr>
            <a:spLocks noChangeArrowheads="1"/>
          </p:cNvSpPr>
          <p:nvPr/>
        </p:nvSpPr>
        <p:spPr bwMode="auto">
          <a:xfrm>
            <a:off x="977900" y="3044825"/>
            <a:ext cx="3886200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800100" lvl="1" indent="-342900"/>
            <a:r>
              <a:rPr lang="en-GB" sz="1800">
                <a:solidFill>
                  <a:srgbClr val="FFFF00"/>
                </a:solidFill>
              </a:rPr>
              <a:t>1.   To explain how to multiply out simply algebraic brackets.</a:t>
            </a:r>
          </a:p>
        </p:txBody>
      </p:sp>
      <p:sp>
        <p:nvSpPr>
          <p:cNvPr id="116746" name="Rectangle 10"/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Algebra</a:t>
            </a:r>
          </a:p>
        </p:txBody>
      </p:sp>
      <p:sp>
        <p:nvSpPr>
          <p:cNvPr id="116747" name="Text Box 11"/>
          <p:cNvSpPr txBox="1">
            <a:spLocks noChangeArrowheads="1"/>
          </p:cNvSpPr>
          <p:nvPr/>
        </p:nvSpPr>
        <p:spPr bwMode="auto">
          <a:xfrm>
            <a:off x="4940300" y="4027488"/>
            <a:ext cx="4203700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522288" lvl="1">
              <a:defRPr/>
            </a:pPr>
            <a:r>
              <a:rPr lang="en-GB" sz="180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2.	 Apply multiplication rules 	for integers numbers when 	removing brackets.</a:t>
            </a:r>
          </a:p>
        </p:txBody>
      </p:sp>
      <p:sp>
        <p:nvSpPr>
          <p:cNvPr id="72713" name="Text Box 12"/>
          <p:cNvSpPr txBox="1">
            <a:spLocks noChangeArrowheads="1"/>
          </p:cNvSpPr>
          <p:nvPr/>
        </p:nvSpPr>
        <p:spPr bwMode="auto">
          <a:xfrm>
            <a:off x="3087688" y="1352550"/>
            <a:ext cx="29384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 Removing brackets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67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67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16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743" grpId="0"/>
      <p:bldP spid="116745" grpId="0"/>
      <p:bldP spid="11674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84"/>
          <p:cNvSpPr txBox="1">
            <a:spLocks noChangeArrowheads="1"/>
          </p:cNvSpPr>
          <p:nvPr/>
        </p:nvSpPr>
        <p:spPr bwMode="auto">
          <a:xfrm>
            <a:off x="3459163" y="2806700"/>
            <a:ext cx="2436812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>
                <a:solidFill>
                  <a:srgbClr val="FFFFFF"/>
                </a:solidFill>
                <a:cs typeface="+mn-cs"/>
              </a:rPr>
              <a:t>3(b + 5) =</a:t>
            </a:r>
          </a:p>
        </p:txBody>
      </p:sp>
      <p:sp>
        <p:nvSpPr>
          <p:cNvPr id="5" name="Text Box 87"/>
          <p:cNvSpPr txBox="1">
            <a:spLocks noChangeArrowheads="1"/>
          </p:cNvSpPr>
          <p:nvPr/>
        </p:nvSpPr>
        <p:spPr bwMode="auto">
          <a:xfrm>
            <a:off x="5810250" y="2806700"/>
            <a:ext cx="79533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>
                <a:solidFill>
                  <a:srgbClr val="FFFF00"/>
                </a:solidFill>
                <a:cs typeface="+mn-cs"/>
              </a:rPr>
              <a:t>3b</a:t>
            </a:r>
          </a:p>
        </p:txBody>
      </p:sp>
      <p:sp>
        <p:nvSpPr>
          <p:cNvPr id="8" name="Arc 7"/>
          <p:cNvSpPr/>
          <p:nvPr/>
        </p:nvSpPr>
        <p:spPr>
          <a:xfrm rot="16200000">
            <a:off x="3448050" y="2571750"/>
            <a:ext cx="933450" cy="476250"/>
          </a:xfrm>
          <a:prstGeom prst="arc">
            <a:avLst>
              <a:gd name="adj1" fmla="val 16200000"/>
              <a:gd name="adj2" fmla="val 4721404"/>
            </a:avLst>
          </a:prstGeom>
          <a:ln w="57150">
            <a:solidFill>
              <a:srgbClr val="FFFF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9" name="Arc 8"/>
          <p:cNvSpPr/>
          <p:nvPr/>
        </p:nvSpPr>
        <p:spPr>
          <a:xfrm rot="16200000">
            <a:off x="3924300" y="2095500"/>
            <a:ext cx="857250" cy="1352550"/>
          </a:xfrm>
          <a:prstGeom prst="arc">
            <a:avLst>
              <a:gd name="adj1" fmla="val 16200000"/>
              <a:gd name="adj2" fmla="val 5686447"/>
            </a:avLst>
          </a:prstGeom>
          <a:ln w="57150">
            <a:solidFill>
              <a:srgbClr val="FFFF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10" name="Text Box 87"/>
          <p:cNvSpPr txBox="1">
            <a:spLocks noChangeArrowheads="1"/>
          </p:cNvSpPr>
          <p:nvPr/>
        </p:nvSpPr>
        <p:spPr bwMode="auto">
          <a:xfrm>
            <a:off x="6515100" y="2800350"/>
            <a:ext cx="12827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>
                <a:solidFill>
                  <a:srgbClr val="FFFF00"/>
                </a:solidFill>
                <a:cs typeface="+mn-cs"/>
              </a:rPr>
              <a:t> + 15</a:t>
            </a:r>
          </a:p>
        </p:txBody>
      </p:sp>
      <p:sp>
        <p:nvSpPr>
          <p:cNvPr id="16391" name="TextBox 10"/>
          <p:cNvSpPr txBox="1">
            <a:spLocks noChangeArrowheads="1"/>
          </p:cNvSpPr>
          <p:nvPr/>
        </p:nvSpPr>
        <p:spPr bwMode="auto">
          <a:xfrm>
            <a:off x="914400" y="1905000"/>
            <a:ext cx="20764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3200" u="sng">
                <a:solidFill>
                  <a:srgbClr val="FFFFFF"/>
                </a:solidFill>
                <a:cs typeface="+mn-cs"/>
              </a:rPr>
              <a:t>Example 1</a:t>
            </a:r>
          </a:p>
        </p:txBody>
      </p:sp>
      <p:sp>
        <p:nvSpPr>
          <p:cNvPr id="16392" name="Text Box 84"/>
          <p:cNvSpPr txBox="1">
            <a:spLocks noChangeArrowheads="1"/>
          </p:cNvSpPr>
          <p:nvPr/>
        </p:nvSpPr>
        <p:spPr bwMode="auto">
          <a:xfrm>
            <a:off x="3535363" y="5054600"/>
            <a:ext cx="247173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>
                <a:solidFill>
                  <a:srgbClr val="FFFFFF"/>
                </a:solidFill>
                <a:cs typeface="+mn-cs"/>
              </a:rPr>
              <a:t>4(w - 2) =</a:t>
            </a:r>
          </a:p>
        </p:txBody>
      </p:sp>
      <p:sp>
        <p:nvSpPr>
          <p:cNvPr id="13" name="Text Box 87"/>
          <p:cNvSpPr txBox="1">
            <a:spLocks noChangeArrowheads="1"/>
          </p:cNvSpPr>
          <p:nvPr/>
        </p:nvSpPr>
        <p:spPr bwMode="auto">
          <a:xfrm>
            <a:off x="5886450" y="5054600"/>
            <a:ext cx="8477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>
                <a:solidFill>
                  <a:srgbClr val="FFFF00"/>
                </a:solidFill>
                <a:cs typeface="+mn-cs"/>
              </a:rPr>
              <a:t>4w</a:t>
            </a:r>
          </a:p>
        </p:txBody>
      </p:sp>
      <p:sp>
        <p:nvSpPr>
          <p:cNvPr id="14" name="Arc 13"/>
          <p:cNvSpPr/>
          <p:nvPr/>
        </p:nvSpPr>
        <p:spPr>
          <a:xfrm rot="16200000">
            <a:off x="3571875" y="4772025"/>
            <a:ext cx="914400" cy="552450"/>
          </a:xfrm>
          <a:prstGeom prst="arc">
            <a:avLst>
              <a:gd name="adj1" fmla="val 16200000"/>
              <a:gd name="adj2" fmla="val 4721404"/>
            </a:avLst>
          </a:prstGeom>
          <a:ln w="57150">
            <a:solidFill>
              <a:srgbClr val="FFFF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15" name="Arc 14"/>
          <p:cNvSpPr/>
          <p:nvPr/>
        </p:nvSpPr>
        <p:spPr>
          <a:xfrm rot="16200000">
            <a:off x="4010025" y="4333875"/>
            <a:ext cx="800100" cy="1314450"/>
          </a:xfrm>
          <a:prstGeom prst="arc">
            <a:avLst>
              <a:gd name="adj1" fmla="val 16200000"/>
              <a:gd name="adj2" fmla="val 5686447"/>
            </a:avLst>
          </a:prstGeom>
          <a:ln w="57150">
            <a:solidFill>
              <a:srgbClr val="FFFF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16" name="Text Box 87"/>
          <p:cNvSpPr txBox="1">
            <a:spLocks noChangeArrowheads="1"/>
          </p:cNvSpPr>
          <p:nvPr/>
        </p:nvSpPr>
        <p:spPr bwMode="auto">
          <a:xfrm>
            <a:off x="6591300" y="5048250"/>
            <a:ext cx="101758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>
                <a:solidFill>
                  <a:srgbClr val="FFFF00"/>
                </a:solidFill>
                <a:cs typeface="+mn-cs"/>
              </a:rPr>
              <a:t> - 8</a:t>
            </a:r>
          </a:p>
        </p:txBody>
      </p:sp>
      <p:sp>
        <p:nvSpPr>
          <p:cNvPr id="16397" name="TextBox 16"/>
          <p:cNvSpPr txBox="1">
            <a:spLocks noChangeArrowheads="1"/>
          </p:cNvSpPr>
          <p:nvPr/>
        </p:nvSpPr>
        <p:spPr bwMode="auto">
          <a:xfrm>
            <a:off x="952500" y="4152900"/>
            <a:ext cx="214153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3200" u="sng">
                <a:solidFill>
                  <a:srgbClr val="FFFFFF"/>
                </a:solidFill>
                <a:cs typeface="+mn-cs"/>
              </a:rPr>
              <a:t>Example 2</a:t>
            </a:r>
          </a:p>
        </p:txBody>
      </p:sp>
      <p:sp>
        <p:nvSpPr>
          <p:cNvPr id="21" name="Title 1"/>
          <p:cNvSpPr txBox="1">
            <a:spLocks/>
          </p:cNvSpPr>
          <p:nvPr/>
        </p:nvSpPr>
        <p:spPr bwMode="auto">
          <a:xfrm>
            <a:off x="1847850" y="304800"/>
            <a:ext cx="54864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Removing a</a:t>
            </a:r>
          </a:p>
          <a:p>
            <a:pPr algn="ctr">
              <a:defRPr/>
            </a:pPr>
            <a:r>
              <a:rPr lang="en-GB" sz="44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Single Bracket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utoUpdateAnimBg="0"/>
      <p:bldP spid="10" grpId="0" autoUpdateAnimBg="0"/>
      <p:bldP spid="13" grpId="0" autoUpdateAnimBg="0"/>
      <p:bldP spid="16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84"/>
          <p:cNvSpPr txBox="1">
            <a:spLocks noChangeArrowheads="1"/>
          </p:cNvSpPr>
          <p:nvPr/>
        </p:nvSpPr>
        <p:spPr bwMode="auto">
          <a:xfrm>
            <a:off x="3459163" y="2806700"/>
            <a:ext cx="2286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>
                <a:solidFill>
                  <a:srgbClr val="FFFFFF"/>
                </a:solidFill>
                <a:cs typeface="+mn-cs"/>
              </a:rPr>
              <a:t>2(y - 1) =</a:t>
            </a:r>
          </a:p>
        </p:txBody>
      </p:sp>
      <p:sp>
        <p:nvSpPr>
          <p:cNvPr id="5" name="Text Box 87"/>
          <p:cNvSpPr txBox="1">
            <a:spLocks noChangeArrowheads="1"/>
          </p:cNvSpPr>
          <p:nvPr/>
        </p:nvSpPr>
        <p:spPr bwMode="auto">
          <a:xfrm>
            <a:off x="5810250" y="2806700"/>
            <a:ext cx="7588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>
                <a:solidFill>
                  <a:srgbClr val="FFFF00"/>
                </a:solidFill>
                <a:cs typeface="+mn-cs"/>
              </a:rPr>
              <a:t>2y</a:t>
            </a:r>
          </a:p>
        </p:txBody>
      </p:sp>
      <p:sp>
        <p:nvSpPr>
          <p:cNvPr id="8" name="Arc 7"/>
          <p:cNvSpPr/>
          <p:nvPr/>
        </p:nvSpPr>
        <p:spPr>
          <a:xfrm rot="16200000">
            <a:off x="3400425" y="2619375"/>
            <a:ext cx="952500" cy="400050"/>
          </a:xfrm>
          <a:prstGeom prst="arc">
            <a:avLst>
              <a:gd name="adj1" fmla="val 16200000"/>
              <a:gd name="adj2" fmla="val 4721404"/>
            </a:avLst>
          </a:prstGeom>
          <a:ln w="57150">
            <a:solidFill>
              <a:srgbClr val="FFFF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9" name="Arc 8"/>
          <p:cNvSpPr/>
          <p:nvPr/>
        </p:nvSpPr>
        <p:spPr>
          <a:xfrm rot="16200000">
            <a:off x="3819525" y="2200275"/>
            <a:ext cx="838200" cy="1123950"/>
          </a:xfrm>
          <a:prstGeom prst="arc">
            <a:avLst>
              <a:gd name="adj1" fmla="val 16200000"/>
              <a:gd name="adj2" fmla="val 5686447"/>
            </a:avLst>
          </a:prstGeom>
          <a:ln w="57150">
            <a:solidFill>
              <a:srgbClr val="FFFF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10" name="Text Box 87"/>
          <p:cNvSpPr txBox="1">
            <a:spLocks noChangeArrowheads="1"/>
          </p:cNvSpPr>
          <p:nvPr/>
        </p:nvSpPr>
        <p:spPr bwMode="auto">
          <a:xfrm>
            <a:off x="6515100" y="2800350"/>
            <a:ext cx="8572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>
                <a:solidFill>
                  <a:srgbClr val="FFFF00"/>
                </a:solidFill>
                <a:cs typeface="+mn-cs"/>
              </a:rPr>
              <a:t>- 2</a:t>
            </a:r>
          </a:p>
        </p:txBody>
      </p:sp>
      <p:sp>
        <p:nvSpPr>
          <p:cNvPr id="17415" name="TextBox 10"/>
          <p:cNvSpPr txBox="1">
            <a:spLocks noChangeArrowheads="1"/>
          </p:cNvSpPr>
          <p:nvPr/>
        </p:nvSpPr>
        <p:spPr bwMode="auto">
          <a:xfrm>
            <a:off x="914400" y="1905000"/>
            <a:ext cx="214153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3200" u="sng">
                <a:solidFill>
                  <a:srgbClr val="FFFFFF"/>
                </a:solidFill>
                <a:cs typeface="+mn-cs"/>
              </a:rPr>
              <a:t>Example 3</a:t>
            </a:r>
          </a:p>
        </p:txBody>
      </p:sp>
      <p:sp>
        <p:nvSpPr>
          <p:cNvPr id="17416" name="Text Box 84"/>
          <p:cNvSpPr txBox="1">
            <a:spLocks noChangeArrowheads="1"/>
          </p:cNvSpPr>
          <p:nvPr/>
        </p:nvSpPr>
        <p:spPr bwMode="auto">
          <a:xfrm>
            <a:off x="3535363" y="5054600"/>
            <a:ext cx="2449512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>
                <a:solidFill>
                  <a:srgbClr val="FFFFFF"/>
                </a:solidFill>
                <a:cs typeface="+mn-cs"/>
              </a:rPr>
              <a:t>7(w - 6) =</a:t>
            </a:r>
          </a:p>
        </p:txBody>
      </p:sp>
      <p:sp>
        <p:nvSpPr>
          <p:cNvPr id="13" name="Text Box 87"/>
          <p:cNvSpPr txBox="1">
            <a:spLocks noChangeArrowheads="1"/>
          </p:cNvSpPr>
          <p:nvPr/>
        </p:nvSpPr>
        <p:spPr bwMode="auto">
          <a:xfrm>
            <a:off x="5886450" y="5054600"/>
            <a:ext cx="8413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>
                <a:solidFill>
                  <a:srgbClr val="FFFF00"/>
                </a:solidFill>
                <a:cs typeface="+mn-cs"/>
              </a:rPr>
              <a:t>7w</a:t>
            </a:r>
          </a:p>
        </p:txBody>
      </p:sp>
      <p:sp>
        <p:nvSpPr>
          <p:cNvPr id="14" name="Arc 13"/>
          <p:cNvSpPr/>
          <p:nvPr/>
        </p:nvSpPr>
        <p:spPr>
          <a:xfrm rot="16200000">
            <a:off x="3571875" y="4772025"/>
            <a:ext cx="914400" cy="552450"/>
          </a:xfrm>
          <a:prstGeom prst="arc">
            <a:avLst>
              <a:gd name="adj1" fmla="val 16200000"/>
              <a:gd name="adj2" fmla="val 4721404"/>
            </a:avLst>
          </a:prstGeom>
          <a:ln w="57150">
            <a:solidFill>
              <a:srgbClr val="FFFF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15" name="Arc 14"/>
          <p:cNvSpPr/>
          <p:nvPr/>
        </p:nvSpPr>
        <p:spPr>
          <a:xfrm rot="16200000">
            <a:off x="3962400" y="4381500"/>
            <a:ext cx="876300" cy="1295400"/>
          </a:xfrm>
          <a:prstGeom prst="arc">
            <a:avLst>
              <a:gd name="adj1" fmla="val 16200000"/>
              <a:gd name="adj2" fmla="val 5686447"/>
            </a:avLst>
          </a:prstGeom>
          <a:ln w="57150">
            <a:solidFill>
              <a:srgbClr val="FFFF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16" name="Text Box 87"/>
          <p:cNvSpPr txBox="1">
            <a:spLocks noChangeArrowheads="1"/>
          </p:cNvSpPr>
          <p:nvPr/>
        </p:nvSpPr>
        <p:spPr bwMode="auto">
          <a:xfrm>
            <a:off x="6591300" y="5048250"/>
            <a:ext cx="11668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>
                <a:solidFill>
                  <a:srgbClr val="FFFF00"/>
                </a:solidFill>
                <a:cs typeface="+mn-cs"/>
              </a:rPr>
              <a:t>- 42</a:t>
            </a:r>
          </a:p>
        </p:txBody>
      </p:sp>
      <p:sp>
        <p:nvSpPr>
          <p:cNvPr id="17421" name="TextBox 16"/>
          <p:cNvSpPr txBox="1">
            <a:spLocks noChangeArrowheads="1"/>
          </p:cNvSpPr>
          <p:nvPr/>
        </p:nvSpPr>
        <p:spPr bwMode="auto">
          <a:xfrm>
            <a:off x="952500" y="4152900"/>
            <a:ext cx="214153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3200" u="sng">
                <a:solidFill>
                  <a:srgbClr val="FFFFFF"/>
                </a:solidFill>
                <a:cs typeface="+mn-cs"/>
              </a:rPr>
              <a:t>Example 4</a:t>
            </a:r>
          </a:p>
        </p:txBody>
      </p:sp>
      <p:sp>
        <p:nvSpPr>
          <p:cNvPr id="21" name="Title 1"/>
          <p:cNvSpPr txBox="1">
            <a:spLocks/>
          </p:cNvSpPr>
          <p:nvPr/>
        </p:nvSpPr>
        <p:spPr bwMode="auto">
          <a:xfrm>
            <a:off x="1873250" y="266700"/>
            <a:ext cx="54864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Removing a</a:t>
            </a:r>
          </a:p>
          <a:p>
            <a:pPr algn="ctr">
              <a:defRPr/>
            </a:pPr>
            <a:r>
              <a:rPr lang="en-GB" sz="44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Single Bracket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utoUpdateAnimBg="0"/>
      <p:bldP spid="10" grpId="0" autoUpdateAnimBg="0"/>
      <p:bldP spid="13" grpId="0" autoUpdateAnimBg="0"/>
      <p:bldP spid="16" grpId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84"/>
          <p:cNvSpPr txBox="1">
            <a:spLocks noChangeArrowheads="1"/>
          </p:cNvSpPr>
          <p:nvPr/>
        </p:nvSpPr>
        <p:spPr bwMode="auto">
          <a:xfrm>
            <a:off x="3459163" y="2806700"/>
            <a:ext cx="24574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>
                <a:solidFill>
                  <a:srgbClr val="FFFFFF"/>
                </a:solidFill>
                <a:cs typeface="+mn-cs"/>
              </a:rPr>
              <a:t>8(x + 3) =</a:t>
            </a:r>
          </a:p>
        </p:txBody>
      </p:sp>
      <p:sp>
        <p:nvSpPr>
          <p:cNvPr id="5" name="Text Box 87"/>
          <p:cNvSpPr txBox="1">
            <a:spLocks noChangeArrowheads="1"/>
          </p:cNvSpPr>
          <p:nvPr/>
        </p:nvSpPr>
        <p:spPr bwMode="auto">
          <a:xfrm>
            <a:off x="5810250" y="2806700"/>
            <a:ext cx="8001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>
                <a:solidFill>
                  <a:srgbClr val="FFFF00"/>
                </a:solidFill>
                <a:cs typeface="+mn-cs"/>
              </a:rPr>
              <a:t>8x</a:t>
            </a:r>
          </a:p>
        </p:txBody>
      </p:sp>
      <p:sp>
        <p:nvSpPr>
          <p:cNvPr id="8" name="Arc 7"/>
          <p:cNvSpPr/>
          <p:nvPr/>
        </p:nvSpPr>
        <p:spPr>
          <a:xfrm rot="16200000">
            <a:off x="3495675" y="2524125"/>
            <a:ext cx="914400" cy="552450"/>
          </a:xfrm>
          <a:prstGeom prst="arc">
            <a:avLst>
              <a:gd name="adj1" fmla="val 16200000"/>
              <a:gd name="adj2" fmla="val 4721404"/>
            </a:avLst>
          </a:prstGeom>
          <a:ln w="57150">
            <a:solidFill>
              <a:srgbClr val="FFFF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9" name="Arc 8"/>
          <p:cNvSpPr/>
          <p:nvPr/>
        </p:nvSpPr>
        <p:spPr>
          <a:xfrm rot="16200000">
            <a:off x="3924300" y="2095500"/>
            <a:ext cx="857250" cy="1352550"/>
          </a:xfrm>
          <a:prstGeom prst="arc">
            <a:avLst>
              <a:gd name="adj1" fmla="val 16200000"/>
              <a:gd name="adj2" fmla="val 5686447"/>
            </a:avLst>
          </a:prstGeom>
          <a:ln w="57150">
            <a:solidFill>
              <a:srgbClr val="FFFF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10" name="Text Box 87"/>
          <p:cNvSpPr txBox="1">
            <a:spLocks noChangeArrowheads="1"/>
          </p:cNvSpPr>
          <p:nvPr/>
        </p:nvSpPr>
        <p:spPr bwMode="auto">
          <a:xfrm>
            <a:off x="6515100" y="2800350"/>
            <a:ext cx="121126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>
                <a:solidFill>
                  <a:srgbClr val="FFFF00"/>
                </a:solidFill>
                <a:cs typeface="+mn-cs"/>
              </a:rPr>
              <a:t>+ 24</a:t>
            </a:r>
          </a:p>
        </p:txBody>
      </p:sp>
      <p:sp>
        <p:nvSpPr>
          <p:cNvPr id="18439" name="TextBox 10"/>
          <p:cNvSpPr txBox="1">
            <a:spLocks noChangeArrowheads="1"/>
          </p:cNvSpPr>
          <p:nvPr/>
        </p:nvSpPr>
        <p:spPr bwMode="auto">
          <a:xfrm>
            <a:off x="914400" y="1905000"/>
            <a:ext cx="214153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3200" u="sng">
                <a:solidFill>
                  <a:srgbClr val="FFFFFF"/>
                </a:solidFill>
                <a:cs typeface="+mn-cs"/>
              </a:rPr>
              <a:t>Example 5</a:t>
            </a:r>
          </a:p>
        </p:txBody>
      </p:sp>
      <p:sp>
        <p:nvSpPr>
          <p:cNvPr id="18440" name="Text Box 84"/>
          <p:cNvSpPr txBox="1">
            <a:spLocks noChangeArrowheads="1"/>
          </p:cNvSpPr>
          <p:nvPr/>
        </p:nvSpPr>
        <p:spPr bwMode="auto">
          <a:xfrm>
            <a:off x="2982913" y="5054600"/>
            <a:ext cx="26797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>
                <a:solidFill>
                  <a:srgbClr val="FFFFFF"/>
                </a:solidFill>
                <a:cs typeface="+mn-cs"/>
              </a:rPr>
              <a:t>4(3 -2m) =</a:t>
            </a:r>
          </a:p>
        </p:txBody>
      </p:sp>
      <p:sp>
        <p:nvSpPr>
          <p:cNvPr id="13" name="Text Box 87"/>
          <p:cNvSpPr txBox="1">
            <a:spLocks noChangeArrowheads="1"/>
          </p:cNvSpPr>
          <p:nvPr/>
        </p:nvSpPr>
        <p:spPr bwMode="auto">
          <a:xfrm>
            <a:off x="6057900" y="5054600"/>
            <a:ext cx="72866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>
                <a:solidFill>
                  <a:srgbClr val="FFFF00"/>
                </a:solidFill>
                <a:cs typeface="+mn-cs"/>
              </a:rPr>
              <a:t>12</a:t>
            </a:r>
          </a:p>
        </p:txBody>
      </p:sp>
      <p:sp>
        <p:nvSpPr>
          <p:cNvPr id="14" name="Arc 13"/>
          <p:cNvSpPr/>
          <p:nvPr/>
        </p:nvSpPr>
        <p:spPr>
          <a:xfrm rot="16200000">
            <a:off x="3181350" y="4876800"/>
            <a:ext cx="876300" cy="304800"/>
          </a:xfrm>
          <a:prstGeom prst="arc">
            <a:avLst>
              <a:gd name="adj1" fmla="val 16200000"/>
              <a:gd name="adj2" fmla="val 4907134"/>
            </a:avLst>
          </a:prstGeom>
          <a:ln w="57150">
            <a:solidFill>
              <a:srgbClr val="FFFF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15" name="Arc 14"/>
          <p:cNvSpPr/>
          <p:nvPr/>
        </p:nvSpPr>
        <p:spPr>
          <a:xfrm rot="16200000">
            <a:off x="3667125" y="4391025"/>
            <a:ext cx="876300" cy="1276350"/>
          </a:xfrm>
          <a:prstGeom prst="arc">
            <a:avLst>
              <a:gd name="adj1" fmla="val 16200000"/>
              <a:gd name="adj2" fmla="val 5686447"/>
            </a:avLst>
          </a:prstGeom>
          <a:ln w="57150">
            <a:solidFill>
              <a:srgbClr val="FFFF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16" name="Text Box 87"/>
          <p:cNvSpPr txBox="1">
            <a:spLocks noChangeArrowheads="1"/>
          </p:cNvSpPr>
          <p:nvPr/>
        </p:nvSpPr>
        <p:spPr bwMode="auto">
          <a:xfrm>
            <a:off x="6762750" y="5048250"/>
            <a:ext cx="14176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>
                <a:solidFill>
                  <a:srgbClr val="FFFF00"/>
                </a:solidFill>
                <a:cs typeface="+mn-cs"/>
              </a:rPr>
              <a:t> - 8m</a:t>
            </a:r>
          </a:p>
        </p:txBody>
      </p:sp>
      <p:sp>
        <p:nvSpPr>
          <p:cNvPr id="18445" name="TextBox 16"/>
          <p:cNvSpPr txBox="1">
            <a:spLocks noChangeArrowheads="1"/>
          </p:cNvSpPr>
          <p:nvPr/>
        </p:nvSpPr>
        <p:spPr bwMode="auto">
          <a:xfrm>
            <a:off x="952500" y="4152900"/>
            <a:ext cx="214153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3200" u="sng">
                <a:solidFill>
                  <a:srgbClr val="FFFFFF"/>
                </a:solidFill>
                <a:cs typeface="+mn-cs"/>
              </a:rPr>
              <a:t>Example 6</a:t>
            </a:r>
          </a:p>
        </p:txBody>
      </p:sp>
      <p:sp>
        <p:nvSpPr>
          <p:cNvPr id="21" name="Title 1"/>
          <p:cNvSpPr txBox="1">
            <a:spLocks/>
          </p:cNvSpPr>
          <p:nvPr/>
        </p:nvSpPr>
        <p:spPr bwMode="auto">
          <a:xfrm>
            <a:off x="1847850" y="304800"/>
            <a:ext cx="54864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Removing a</a:t>
            </a:r>
          </a:p>
          <a:p>
            <a:pPr algn="ctr">
              <a:defRPr/>
            </a:pPr>
            <a:r>
              <a:rPr lang="en-GB" sz="44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Single Bracket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utoUpdateAnimBg="0"/>
      <p:bldP spid="10" grpId="0" autoUpdateAnimBg="0"/>
      <p:bldP spid="13" grpId="0" autoUpdateAnimBg="0"/>
      <p:bldP spid="16" grpId="0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 Box 84"/>
          <p:cNvSpPr txBox="1">
            <a:spLocks noChangeArrowheads="1"/>
          </p:cNvSpPr>
          <p:nvPr/>
        </p:nvSpPr>
        <p:spPr bwMode="auto">
          <a:xfrm>
            <a:off x="2620963" y="2806700"/>
            <a:ext cx="325596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>
                <a:solidFill>
                  <a:srgbClr val="FFFFFF"/>
                </a:solidFill>
                <a:cs typeface="+mn-cs"/>
              </a:rPr>
              <a:t>7 + 3(4 - y) =</a:t>
            </a:r>
          </a:p>
        </p:txBody>
      </p:sp>
      <p:sp>
        <p:nvSpPr>
          <p:cNvPr id="5" name="Text Box 87"/>
          <p:cNvSpPr txBox="1">
            <a:spLocks noChangeArrowheads="1"/>
          </p:cNvSpPr>
          <p:nvPr/>
        </p:nvSpPr>
        <p:spPr bwMode="auto">
          <a:xfrm>
            <a:off x="5810250" y="2806700"/>
            <a:ext cx="8985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>
                <a:solidFill>
                  <a:srgbClr val="FFFF00"/>
                </a:solidFill>
                <a:cs typeface="+mn-cs"/>
              </a:rPr>
              <a:t>7 +</a:t>
            </a:r>
          </a:p>
        </p:txBody>
      </p:sp>
      <p:sp>
        <p:nvSpPr>
          <p:cNvPr id="8" name="Arc 7"/>
          <p:cNvSpPr/>
          <p:nvPr/>
        </p:nvSpPr>
        <p:spPr>
          <a:xfrm rot="16200000">
            <a:off x="3400425" y="2619375"/>
            <a:ext cx="952500" cy="400050"/>
          </a:xfrm>
          <a:prstGeom prst="arc">
            <a:avLst>
              <a:gd name="adj1" fmla="val 16200000"/>
              <a:gd name="adj2" fmla="val 4721404"/>
            </a:avLst>
          </a:prstGeom>
          <a:ln w="57150">
            <a:solidFill>
              <a:srgbClr val="FFFF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9" name="Arc 8"/>
          <p:cNvSpPr/>
          <p:nvPr/>
        </p:nvSpPr>
        <p:spPr>
          <a:xfrm rot="16200000">
            <a:off x="3895725" y="2162175"/>
            <a:ext cx="800100" cy="1238250"/>
          </a:xfrm>
          <a:prstGeom prst="arc">
            <a:avLst>
              <a:gd name="adj1" fmla="val 16200000"/>
              <a:gd name="adj2" fmla="val 5686447"/>
            </a:avLst>
          </a:prstGeom>
          <a:ln w="57150">
            <a:solidFill>
              <a:srgbClr val="FFFF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10" name="Text Box 87"/>
          <p:cNvSpPr txBox="1">
            <a:spLocks noChangeArrowheads="1"/>
          </p:cNvSpPr>
          <p:nvPr/>
        </p:nvSpPr>
        <p:spPr bwMode="auto">
          <a:xfrm>
            <a:off x="6515100" y="2800350"/>
            <a:ext cx="8826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>
                <a:solidFill>
                  <a:srgbClr val="FFFF00"/>
                </a:solidFill>
                <a:cs typeface="+mn-cs"/>
              </a:rPr>
              <a:t> 12</a:t>
            </a:r>
          </a:p>
        </p:txBody>
      </p:sp>
      <p:sp>
        <p:nvSpPr>
          <p:cNvPr id="31751" name="TextBox 10"/>
          <p:cNvSpPr txBox="1">
            <a:spLocks noChangeArrowheads="1"/>
          </p:cNvSpPr>
          <p:nvPr/>
        </p:nvSpPr>
        <p:spPr bwMode="auto">
          <a:xfrm>
            <a:off x="914400" y="1905000"/>
            <a:ext cx="214153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3200" u="sng" dirty="0">
                <a:solidFill>
                  <a:srgbClr val="FFFFFF"/>
                </a:solidFill>
                <a:cs typeface="+mn-cs"/>
              </a:rPr>
              <a:t>Example 7</a:t>
            </a:r>
          </a:p>
        </p:txBody>
      </p:sp>
      <p:sp>
        <p:nvSpPr>
          <p:cNvPr id="31752" name="Text Box 84"/>
          <p:cNvSpPr txBox="1">
            <a:spLocks noChangeArrowheads="1"/>
          </p:cNvSpPr>
          <p:nvPr/>
        </p:nvSpPr>
        <p:spPr bwMode="auto">
          <a:xfrm>
            <a:off x="2716213" y="5054600"/>
            <a:ext cx="32226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>
                <a:solidFill>
                  <a:srgbClr val="FFFFFF"/>
                </a:solidFill>
                <a:cs typeface="+mn-cs"/>
              </a:rPr>
              <a:t>9 - 3(8 - y) =</a:t>
            </a:r>
          </a:p>
        </p:txBody>
      </p:sp>
      <p:sp>
        <p:nvSpPr>
          <p:cNvPr id="13" name="Text Box 87"/>
          <p:cNvSpPr txBox="1">
            <a:spLocks noChangeArrowheads="1"/>
          </p:cNvSpPr>
          <p:nvPr/>
        </p:nvSpPr>
        <p:spPr bwMode="auto">
          <a:xfrm>
            <a:off x="5886450" y="5054600"/>
            <a:ext cx="6508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>
                <a:solidFill>
                  <a:srgbClr val="FFFF00"/>
                </a:solidFill>
                <a:cs typeface="+mn-cs"/>
              </a:rPr>
              <a:t>9 </a:t>
            </a:r>
          </a:p>
        </p:txBody>
      </p:sp>
      <p:sp>
        <p:nvSpPr>
          <p:cNvPr id="14" name="Arc 13"/>
          <p:cNvSpPr/>
          <p:nvPr/>
        </p:nvSpPr>
        <p:spPr>
          <a:xfrm rot="16200000">
            <a:off x="3571875" y="4772025"/>
            <a:ext cx="914400" cy="552450"/>
          </a:xfrm>
          <a:prstGeom prst="arc">
            <a:avLst>
              <a:gd name="adj1" fmla="val 16200000"/>
              <a:gd name="adj2" fmla="val 4721404"/>
            </a:avLst>
          </a:prstGeom>
          <a:ln w="57150">
            <a:solidFill>
              <a:srgbClr val="FFFF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15" name="Arc 14"/>
          <p:cNvSpPr/>
          <p:nvPr/>
        </p:nvSpPr>
        <p:spPr>
          <a:xfrm rot="16200000">
            <a:off x="3962400" y="4381500"/>
            <a:ext cx="876300" cy="1295400"/>
          </a:xfrm>
          <a:prstGeom prst="arc">
            <a:avLst>
              <a:gd name="adj1" fmla="val 16200000"/>
              <a:gd name="adj2" fmla="val 5686447"/>
            </a:avLst>
          </a:prstGeom>
          <a:ln w="57150">
            <a:solidFill>
              <a:srgbClr val="FFFF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16" name="Text Box 87"/>
          <p:cNvSpPr txBox="1">
            <a:spLocks noChangeArrowheads="1"/>
          </p:cNvSpPr>
          <p:nvPr/>
        </p:nvSpPr>
        <p:spPr bwMode="auto">
          <a:xfrm>
            <a:off x="6305550" y="5048250"/>
            <a:ext cx="11763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>
                <a:solidFill>
                  <a:srgbClr val="FFFF00"/>
                </a:solidFill>
                <a:cs typeface="+mn-cs"/>
              </a:rPr>
              <a:t>- 24</a:t>
            </a:r>
          </a:p>
        </p:txBody>
      </p:sp>
      <p:sp>
        <p:nvSpPr>
          <p:cNvPr id="31757" name="TextBox 16"/>
          <p:cNvSpPr txBox="1">
            <a:spLocks noChangeArrowheads="1"/>
          </p:cNvSpPr>
          <p:nvPr/>
        </p:nvSpPr>
        <p:spPr bwMode="auto">
          <a:xfrm>
            <a:off x="952500" y="4152900"/>
            <a:ext cx="214153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3200" u="sng" dirty="0">
                <a:solidFill>
                  <a:srgbClr val="FFFFFF"/>
                </a:solidFill>
                <a:cs typeface="+mn-cs"/>
              </a:rPr>
              <a:t>Example 8</a:t>
            </a:r>
          </a:p>
        </p:txBody>
      </p:sp>
      <p:sp>
        <p:nvSpPr>
          <p:cNvPr id="21" name="Title 1"/>
          <p:cNvSpPr txBox="1">
            <a:spLocks/>
          </p:cNvSpPr>
          <p:nvPr/>
        </p:nvSpPr>
        <p:spPr bwMode="auto">
          <a:xfrm>
            <a:off x="1847850" y="304800"/>
            <a:ext cx="54864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Removing a</a:t>
            </a:r>
          </a:p>
          <a:p>
            <a:pPr algn="ctr">
              <a:defRPr/>
            </a:pPr>
            <a:r>
              <a:rPr lang="en-GB" sz="44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Single Bracket</a:t>
            </a:r>
          </a:p>
        </p:txBody>
      </p:sp>
      <p:sp>
        <p:nvSpPr>
          <p:cNvPr id="17" name="Text Box 87"/>
          <p:cNvSpPr txBox="1">
            <a:spLocks noChangeArrowheads="1"/>
          </p:cNvSpPr>
          <p:nvPr/>
        </p:nvSpPr>
        <p:spPr bwMode="auto">
          <a:xfrm>
            <a:off x="7277100" y="2781300"/>
            <a:ext cx="12858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>
                <a:solidFill>
                  <a:srgbClr val="FFFF00"/>
                </a:solidFill>
                <a:cs typeface="+mn-cs"/>
              </a:rPr>
              <a:t> - 3y</a:t>
            </a:r>
          </a:p>
        </p:txBody>
      </p:sp>
      <p:sp>
        <p:nvSpPr>
          <p:cNvPr id="20" name="Text Box 87"/>
          <p:cNvSpPr txBox="1">
            <a:spLocks noChangeArrowheads="1"/>
          </p:cNvSpPr>
          <p:nvPr/>
        </p:nvSpPr>
        <p:spPr bwMode="auto">
          <a:xfrm>
            <a:off x="5372100" y="3486150"/>
            <a:ext cx="22447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>
                <a:solidFill>
                  <a:srgbClr val="FFFF00"/>
                </a:solidFill>
                <a:cs typeface="+mn-cs"/>
              </a:rPr>
              <a:t>= 19 - 3y</a:t>
            </a:r>
          </a:p>
        </p:txBody>
      </p:sp>
      <p:sp>
        <p:nvSpPr>
          <p:cNvPr id="22" name="Cloud 21"/>
          <p:cNvSpPr/>
          <p:nvPr/>
        </p:nvSpPr>
        <p:spPr>
          <a:xfrm>
            <a:off x="6705600" y="1162050"/>
            <a:ext cx="2438400" cy="1581150"/>
          </a:xfrm>
          <a:prstGeom prst="cloud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800" dirty="0">
                <a:solidFill>
                  <a:srgbClr val="000000"/>
                </a:solidFill>
                <a:latin typeface="Comic Sans MS" pitchFamily="66" charset="0"/>
              </a:rPr>
              <a:t>Tidy Up</a:t>
            </a:r>
          </a:p>
        </p:txBody>
      </p:sp>
      <p:sp>
        <p:nvSpPr>
          <p:cNvPr id="23" name="Text Box 87"/>
          <p:cNvSpPr txBox="1">
            <a:spLocks noChangeArrowheads="1"/>
          </p:cNvSpPr>
          <p:nvPr/>
        </p:nvSpPr>
        <p:spPr bwMode="auto">
          <a:xfrm>
            <a:off x="7429500" y="5048250"/>
            <a:ext cx="11652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>
                <a:solidFill>
                  <a:srgbClr val="FFFF00"/>
                </a:solidFill>
                <a:cs typeface="+mn-cs"/>
              </a:rPr>
              <a:t>+ 3y</a:t>
            </a:r>
          </a:p>
        </p:txBody>
      </p:sp>
      <p:sp>
        <p:nvSpPr>
          <p:cNvPr id="24" name="Cloud 23"/>
          <p:cNvSpPr/>
          <p:nvPr/>
        </p:nvSpPr>
        <p:spPr>
          <a:xfrm>
            <a:off x="6705600" y="3524250"/>
            <a:ext cx="2438400" cy="1581150"/>
          </a:xfrm>
          <a:prstGeom prst="cloud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800" dirty="0">
                <a:solidFill>
                  <a:srgbClr val="000000"/>
                </a:solidFill>
                <a:latin typeface="Comic Sans MS" pitchFamily="66" charset="0"/>
              </a:rPr>
              <a:t>Tidy Up</a:t>
            </a:r>
          </a:p>
        </p:txBody>
      </p:sp>
      <p:sp>
        <p:nvSpPr>
          <p:cNvPr id="25" name="Text Box 87"/>
          <p:cNvSpPr txBox="1">
            <a:spLocks noChangeArrowheads="1"/>
          </p:cNvSpPr>
          <p:nvPr/>
        </p:nvSpPr>
        <p:spPr bwMode="auto">
          <a:xfrm>
            <a:off x="5429250" y="5695950"/>
            <a:ext cx="249078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>
                <a:solidFill>
                  <a:srgbClr val="FFFF00"/>
                </a:solidFill>
                <a:cs typeface="+mn-cs"/>
              </a:rPr>
              <a:t>= -15 + 3y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6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7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utoUpdateAnimBg="0"/>
      <p:bldP spid="10" grpId="0" autoUpdateAnimBg="0"/>
      <p:bldP spid="13" grpId="0" autoUpdateAnimBg="0"/>
      <p:bldP spid="16" grpId="0" autoUpdateAnimBg="0"/>
      <p:bldP spid="17" grpId="0" autoUpdateAnimBg="0"/>
      <p:bldP spid="20" grpId="0" autoUpdateAnimBg="0"/>
      <p:bldP spid="22" grpId="0" animBg="1"/>
      <p:bldP spid="23" grpId="0" autoUpdateAnimBg="0"/>
      <p:bldP spid="24" grpId="0" animBg="1"/>
      <p:bldP spid="25" grpId="0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ext Box 84"/>
          <p:cNvSpPr txBox="1">
            <a:spLocks noChangeArrowheads="1"/>
          </p:cNvSpPr>
          <p:nvPr/>
        </p:nvSpPr>
        <p:spPr bwMode="auto">
          <a:xfrm>
            <a:off x="887413" y="2806700"/>
            <a:ext cx="46831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>
                <a:solidFill>
                  <a:srgbClr val="FFFFFF"/>
                </a:solidFill>
                <a:cs typeface="+mn-cs"/>
              </a:rPr>
              <a:t>4(m - 3) - (m + 2) =</a:t>
            </a:r>
          </a:p>
        </p:txBody>
      </p:sp>
      <p:sp>
        <p:nvSpPr>
          <p:cNvPr id="5" name="Text Box 87"/>
          <p:cNvSpPr txBox="1">
            <a:spLocks noChangeArrowheads="1"/>
          </p:cNvSpPr>
          <p:nvPr/>
        </p:nvSpPr>
        <p:spPr bwMode="auto">
          <a:xfrm>
            <a:off x="5410200" y="2806700"/>
            <a:ext cx="196056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>
                <a:solidFill>
                  <a:srgbClr val="FFFF00"/>
                </a:solidFill>
                <a:cs typeface="+mn-cs"/>
              </a:rPr>
              <a:t>4m - 12</a:t>
            </a:r>
          </a:p>
        </p:txBody>
      </p:sp>
      <p:sp>
        <p:nvSpPr>
          <p:cNvPr id="10" name="Text Box 87"/>
          <p:cNvSpPr txBox="1">
            <a:spLocks noChangeArrowheads="1"/>
          </p:cNvSpPr>
          <p:nvPr/>
        </p:nvSpPr>
        <p:spPr bwMode="auto">
          <a:xfrm>
            <a:off x="7162800" y="2800350"/>
            <a:ext cx="19383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>
                <a:solidFill>
                  <a:srgbClr val="FFFF00"/>
                </a:solidFill>
                <a:cs typeface="+mn-cs"/>
              </a:rPr>
              <a:t> - m - 2</a:t>
            </a:r>
          </a:p>
        </p:txBody>
      </p:sp>
      <p:sp>
        <p:nvSpPr>
          <p:cNvPr id="37893" name="TextBox 10"/>
          <p:cNvSpPr txBox="1">
            <a:spLocks noChangeArrowheads="1"/>
          </p:cNvSpPr>
          <p:nvPr/>
        </p:nvSpPr>
        <p:spPr bwMode="auto">
          <a:xfrm>
            <a:off x="914400" y="1905000"/>
            <a:ext cx="214153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3200" u="sng" dirty="0">
                <a:solidFill>
                  <a:srgbClr val="FFFFFF"/>
                </a:solidFill>
                <a:cs typeface="+mn-cs"/>
              </a:rPr>
              <a:t>Example 9</a:t>
            </a:r>
          </a:p>
        </p:txBody>
      </p:sp>
      <p:sp>
        <p:nvSpPr>
          <p:cNvPr id="37894" name="TextBox 16"/>
          <p:cNvSpPr txBox="1">
            <a:spLocks noChangeArrowheads="1"/>
          </p:cNvSpPr>
          <p:nvPr/>
        </p:nvSpPr>
        <p:spPr bwMode="auto">
          <a:xfrm>
            <a:off x="952500" y="4152900"/>
            <a:ext cx="232568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3200" u="sng" dirty="0">
                <a:solidFill>
                  <a:srgbClr val="FFFFFF"/>
                </a:solidFill>
                <a:cs typeface="+mn-cs"/>
              </a:rPr>
              <a:t>Example 10</a:t>
            </a:r>
          </a:p>
        </p:txBody>
      </p:sp>
      <p:sp>
        <p:nvSpPr>
          <p:cNvPr id="17" name="Text Box 87"/>
          <p:cNvSpPr txBox="1">
            <a:spLocks noChangeArrowheads="1"/>
          </p:cNvSpPr>
          <p:nvPr/>
        </p:nvSpPr>
        <p:spPr bwMode="auto">
          <a:xfrm>
            <a:off x="4991100" y="3486150"/>
            <a:ext cx="25304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>
                <a:solidFill>
                  <a:srgbClr val="FFFF00"/>
                </a:solidFill>
                <a:cs typeface="+mn-cs"/>
              </a:rPr>
              <a:t> = 3m - 14</a:t>
            </a:r>
          </a:p>
        </p:txBody>
      </p:sp>
      <p:sp>
        <p:nvSpPr>
          <p:cNvPr id="20" name="Cloud 19"/>
          <p:cNvSpPr/>
          <p:nvPr/>
        </p:nvSpPr>
        <p:spPr>
          <a:xfrm>
            <a:off x="6705600" y="1162050"/>
            <a:ext cx="2438400" cy="1581150"/>
          </a:xfrm>
          <a:prstGeom prst="cloud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800" dirty="0">
                <a:solidFill>
                  <a:srgbClr val="000000"/>
                </a:solidFill>
                <a:latin typeface="Comic Sans MS" pitchFamily="66" charset="0"/>
              </a:rPr>
              <a:t>Tidy Up</a:t>
            </a:r>
          </a:p>
        </p:txBody>
      </p:sp>
      <p:sp>
        <p:nvSpPr>
          <p:cNvPr id="37899" name="Text Box 84"/>
          <p:cNvSpPr txBox="1">
            <a:spLocks noChangeArrowheads="1"/>
          </p:cNvSpPr>
          <p:nvPr/>
        </p:nvSpPr>
        <p:spPr bwMode="auto">
          <a:xfrm>
            <a:off x="930275" y="4864100"/>
            <a:ext cx="46513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>
                <a:solidFill>
                  <a:srgbClr val="FFFFFF"/>
                </a:solidFill>
                <a:cs typeface="+mn-cs"/>
              </a:rPr>
              <a:t>7(y - 1) - 2(y + 4) =</a:t>
            </a:r>
          </a:p>
        </p:txBody>
      </p:sp>
      <p:sp>
        <p:nvSpPr>
          <p:cNvPr id="23" name="Text Box 87"/>
          <p:cNvSpPr txBox="1">
            <a:spLocks noChangeArrowheads="1"/>
          </p:cNvSpPr>
          <p:nvPr/>
        </p:nvSpPr>
        <p:spPr bwMode="auto">
          <a:xfrm>
            <a:off x="5453063" y="4864100"/>
            <a:ext cx="159861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>
                <a:solidFill>
                  <a:srgbClr val="FFFF00"/>
                </a:solidFill>
                <a:cs typeface="+mn-cs"/>
              </a:rPr>
              <a:t>7y - 7</a:t>
            </a:r>
          </a:p>
        </p:txBody>
      </p:sp>
      <p:sp>
        <p:nvSpPr>
          <p:cNvPr id="24" name="Text Box 87"/>
          <p:cNvSpPr txBox="1">
            <a:spLocks noChangeArrowheads="1"/>
          </p:cNvSpPr>
          <p:nvPr/>
        </p:nvSpPr>
        <p:spPr bwMode="auto">
          <a:xfrm>
            <a:off x="6919913" y="4857750"/>
            <a:ext cx="211931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>
                <a:solidFill>
                  <a:srgbClr val="FFFF00"/>
                </a:solidFill>
                <a:cs typeface="+mn-cs"/>
              </a:rPr>
              <a:t> - 2y - 8</a:t>
            </a:r>
          </a:p>
        </p:txBody>
      </p:sp>
      <p:sp>
        <p:nvSpPr>
          <p:cNvPr id="25" name="Text Box 87"/>
          <p:cNvSpPr txBox="1">
            <a:spLocks noChangeArrowheads="1"/>
          </p:cNvSpPr>
          <p:nvPr/>
        </p:nvSpPr>
        <p:spPr bwMode="auto">
          <a:xfrm>
            <a:off x="5033963" y="5543550"/>
            <a:ext cx="239871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>
                <a:solidFill>
                  <a:srgbClr val="FFFF00"/>
                </a:solidFill>
                <a:cs typeface="+mn-cs"/>
              </a:rPr>
              <a:t> = 5y - 15</a:t>
            </a:r>
          </a:p>
        </p:txBody>
      </p:sp>
      <p:sp>
        <p:nvSpPr>
          <p:cNvPr id="26" name="Cloud 25"/>
          <p:cNvSpPr/>
          <p:nvPr/>
        </p:nvSpPr>
        <p:spPr>
          <a:xfrm>
            <a:off x="6705600" y="3486150"/>
            <a:ext cx="2438400" cy="1581150"/>
          </a:xfrm>
          <a:prstGeom prst="cloud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800" dirty="0">
                <a:solidFill>
                  <a:srgbClr val="000000"/>
                </a:solidFill>
                <a:latin typeface="Comic Sans MS" pitchFamily="66" charset="0"/>
              </a:rPr>
              <a:t>Tidy Up</a:t>
            </a:r>
          </a:p>
        </p:txBody>
      </p:sp>
      <p:sp>
        <p:nvSpPr>
          <p:cNvPr id="22" name="Title 1"/>
          <p:cNvSpPr txBox="1">
            <a:spLocks/>
          </p:cNvSpPr>
          <p:nvPr/>
        </p:nvSpPr>
        <p:spPr bwMode="auto">
          <a:xfrm>
            <a:off x="1847850" y="609600"/>
            <a:ext cx="5486400" cy="68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28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Removing Two Single Brackets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utoUpdateAnimBg="0"/>
      <p:bldP spid="10" grpId="0" autoUpdateAnimBg="0"/>
      <p:bldP spid="17" grpId="0" autoUpdateAnimBg="0"/>
      <p:bldP spid="20" grpId="0" animBg="1"/>
      <p:bldP spid="23" grpId="0" autoUpdateAnimBg="0"/>
      <p:bldP spid="24" grpId="0" autoUpdateAnimBg="0"/>
      <p:bldP spid="25" grpId="0" autoUpdateAnimBg="0"/>
      <p:bldP spid="2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9" name="Rectangle 5"/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36870" name="Rectangle 6"/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36871" name="Text Box 7"/>
          <p:cNvSpPr txBox="1">
            <a:spLocks noChangeArrowheads="1"/>
          </p:cNvSpPr>
          <p:nvPr/>
        </p:nvSpPr>
        <p:spPr bwMode="auto">
          <a:xfrm>
            <a:off x="5057775" y="3992563"/>
            <a:ext cx="383381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defRPr/>
            </a:pPr>
            <a:r>
              <a:rPr lang="en-GB" sz="18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2.	Solving simple algebraic equations.</a:t>
            </a:r>
            <a:endParaRPr lang="en-GB" sz="360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40970" name="Line 8"/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GB" sz="1800">
              <a:solidFill>
                <a:srgbClr val="FFFFFF"/>
              </a:solidFill>
              <a:cs typeface="+mn-cs"/>
            </a:endParaRPr>
          </a:p>
        </p:txBody>
      </p:sp>
      <p:sp>
        <p:nvSpPr>
          <p:cNvPr id="36873" name="Rectangle 9"/>
          <p:cNvSpPr>
            <a:spLocks noChangeArrowheads="1"/>
          </p:cNvSpPr>
          <p:nvPr/>
        </p:nvSpPr>
        <p:spPr bwMode="auto">
          <a:xfrm>
            <a:off x="977900" y="3005138"/>
            <a:ext cx="3886200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 dirty="0">
                <a:solidFill>
                  <a:srgbClr val="FFFF00"/>
                </a:solidFill>
                <a:cs typeface="Arial" charset="0"/>
              </a:rPr>
              <a:t>To solve simple equations using the</a:t>
            </a:r>
          </a:p>
          <a:p>
            <a:pPr marL="800100" lvl="1" indent="-342900">
              <a:defRPr/>
            </a:pPr>
            <a:r>
              <a:rPr lang="en-GB" sz="18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	‘Balancing Method’.</a:t>
            </a:r>
          </a:p>
        </p:txBody>
      </p:sp>
      <p:sp>
        <p:nvSpPr>
          <p:cNvPr id="36875" name="Text Box 11"/>
          <p:cNvSpPr txBox="1">
            <a:spLocks noChangeArrowheads="1"/>
          </p:cNvSpPr>
          <p:nvPr/>
        </p:nvSpPr>
        <p:spPr bwMode="auto">
          <a:xfrm>
            <a:off x="5057775" y="3005138"/>
            <a:ext cx="4086225" cy="671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defRPr/>
            </a:pPr>
            <a:r>
              <a:rPr lang="en-GB" sz="18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1.	Know the process of the</a:t>
            </a:r>
          </a:p>
          <a:p>
            <a:pPr marL="800100" lvl="1" indent="-342900">
              <a:defRPr/>
            </a:pPr>
            <a:r>
              <a:rPr lang="en-GB" sz="18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	‘Balancing Method’.</a:t>
            </a:r>
          </a:p>
        </p:txBody>
      </p:sp>
      <p:sp>
        <p:nvSpPr>
          <p:cNvPr id="3687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808163" y="374650"/>
            <a:ext cx="5537200" cy="949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4000" smtClean="0">
                <a:solidFill>
                  <a:srgbClr val="FFFF00"/>
                </a:solidFill>
              </a:rPr>
              <a:t>Equations</a:t>
            </a:r>
          </a:p>
        </p:txBody>
      </p:sp>
      <p:sp>
        <p:nvSpPr>
          <p:cNvPr id="78857" name="Text Box 13"/>
          <p:cNvSpPr txBox="1">
            <a:spLocks noChangeArrowheads="1"/>
          </p:cNvSpPr>
          <p:nvPr/>
        </p:nvSpPr>
        <p:spPr bwMode="auto">
          <a:xfrm>
            <a:off x="3214688" y="1409700"/>
            <a:ext cx="26701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>
                <a:solidFill>
                  <a:srgbClr val="FFFFFF"/>
                </a:solidFill>
              </a:rPr>
              <a:t>Solving Equations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68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68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68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71" grpId="0"/>
      <p:bldP spid="36873" grpId="0"/>
      <p:bldP spid="3687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52500" y="742950"/>
            <a:ext cx="6242050" cy="695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dirty="0" smtClean="0">
                <a:solidFill>
                  <a:srgbClr val="FFFF00"/>
                </a:solidFill>
              </a:rPr>
              <a:t>Balancing Method</a:t>
            </a:r>
          </a:p>
        </p:txBody>
      </p:sp>
      <p:sp>
        <p:nvSpPr>
          <p:cNvPr id="60" name="Isosceles Triangle 59"/>
          <p:cNvSpPr/>
          <p:nvPr/>
        </p:nvSpPr>
        <p:spPr>
          <a:xfrm>
            <a:off x="7454900" y="4013200"/>
            <a:ext cx="1587500" cy="965200"/>
          </a:xfrm>
          <a:prstGeom prst="triangle">
            <a:avLst/>
          </a:prstGeom>
          <a:solidFill>
            <a:schemeClr val="tx1"/>
          </a:solidFill>
          <a:ln w="5715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1800">
              <a:solidFill>
                <a:srgbClr val="FFFFFF"/>
              </a:solidFill>
            </a:endParaRPr>
          </a:p>
        </p:txBody>
      </p:sp>
      <p:sp>
        <p:nvSpPr>
          <p:cNvPr id="59" name="Isosceles Triangle 58"/>
          <p:cNvSpPr/>
          <p:nvPr/>
        </p:nvSpPr>
        <p:spPr>
          <a:xfrm>
            <a:off x="5207000" y="4064000"/>
            <a:ext cx="1587500" cy="965200"/>
          </a:xfrm>
          <a:prstGeom prst="triangle">
            <a:avLst/>
          </a:prstGeom>
          <a:solidFill>
            <a:schemeClr val="tx1"/>
          </a:solidFill>
          <a:ln w="5715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1800">
              <a:solidFill>
                <a:srgbClr val="FFFFFF"/>
              </a:solidFill>
            </a:endParaRPr>
          </a:p>
        </p:txBody>
      </p:sp>
      <p:sp>
        <p:nvSpPr>
          <p:cNvPr id="51" name="Isosceles Triangle 50"/>
          <p:cNvSpPr/>
          <p:nvPr/>
        </p:nvSpPr>
        <p:spPr>
          <a:xfrm>
            <a:off x="6692900" y="3987800"/>
            <a:ext cx="838200" cy="2806700"/>
          </a:xfrm>
          <a:prstGeom prst="triangle">
            <a:avLst/>
          </a:prstGeom>
          <a:solidFill>
            <a:srgbClr val="FFFF00"/>
          </a:solidFill>
          <a:ln w="5715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1800">
              <a:solidFill>
                <a:srgbClr val="FFFFFF"/>
              </a:solidFill>
            </a:endParaRPr>
          </a:p>
        </p:txBody>
      </p:sp>
      <p:grpSp>
        <p:nvGrpSpPr>
          <p:cNvPr id="2" name="Group 56"/>
          <p:cNvGrpSpPr>
            <a:grpSpLocks/>
          </p:cNvGrpSpPr>
          <p:nvPr/>
        </p:nvGrpSpPr>
        <p:grpSpPr bwMode="auto">
          <a:xfrm>
            <a:off x="5829300" y="3829050"/>
            <a:ext cx="2508250" cy="323850"/>
            <a:chOff x="6413500" y="3270250"/>
            <a:chExt cx="2508400" cy="324000"/>
          </a:xfrm>
        </p:grpSpPr>
        <p:cxnSp>
          <p:nvCxnSpPr>
            <p:cNvPr id="46" name="Straight Connector 45"/>
            <p:cNvCxnSpPr/>
            <p:nvPr/>
          </p:nvCxnSpPr>
          <p:spPr>
            <a:xfrm>
              <a:off x="6731019" y="3416368"/>
              <a:ext cx="2044822" cy="1589"/>
            </a:xfrm>
            <a:prstGeom prst="line">
              <a:avLst/>
            </a:prstGeom>
            <a:ln w="5715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Oval 48"/>
            <p:cNvSpPr/>
            <p:nvPr/>
          </p:nvSpPr>
          <p:spPr>
            <a:xfrm>
              <a:off x="6413500" y="3270250"/>
              <a:ext cx="323869" cy="324000"/>
            </a:xfrm>
            <a:prstGeom prst="ellipse">
              <a:avLst/>
            </a:prstGeom>
            <a:solidFill>
              <a:srgbClr val="FF0000"/>
            </a:solidFill>
            <a:ln w="57150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800">
                <a:solidFill>
                  <a:srgbClr val="FFFFFF"/>
                </a:solidFill>
              </a:endParaRPr>
            </a:p>
          </p:txBody>
        </p:sp>
        <p:sp>
          <p:nvSpPr>
            <p:cNvPr id="50" name="Oval 49"/>
            <p:cNvSpPr/>
            <p:nvPr/>
          </p:nvSpPr>
          <p:spPr>
            <a:xfrm>
              <a:off x="8598031" y="3270250"/>
              <a:ext cx="323869" cy="324000"/>
            </a:xfrm>
            <a:prstGeom prst="ellipse">
              <a:avLst/>
            </a:prstGeom>
            <a:solidFill>
              <a:srgbClr val="FF0000"/>
            </a:solidFill>
            <a:ln w="57150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800">
                <a:solidFill>
                  <a:srgbClr val="FFFFFF"/>
                </a:solidFill>
              </a:endParaRPr>
            </a:p>
          </p:txBody>
        </p:sp>
      </p:grpSp>
      <p:grpSp>
        <p:nvGrpSpPr>
          <p:cNvPr id="3" name="Group 25"/>
          <p:cNvGrpSpPr>
            <a:grpSpLocks/>
          </p:cNvGrpSpPr>
          <p:nvPr/>
        </p:nvGrpSpPr>
        <p:grpSpPr bwMode="auto">
          <a:xfrm>
            <a:off x="5384800" y="4279900"/>
            <a:ext cx="1308100" cy="736600"/>
            <a:chOff x="5384800" y="4279900"/>
            <a:chExt cx="1308100" cy="736600"/>
          </a:xfrm>
        </p:grpSpPr>
        <p:sp>
          <p:nvSpPr>
            <p:cNvPr id="61" name="Rectangle 60"/>
            <p:cNvSpPr/>
            <p:nvPr/>
          </p:nvSpPr>
          <p:spPr>
            <a:xfrm>
              <a:off x="5384800" y="4279900"/>
              <a:ext cx="431800" cy="736600"/>
            </a:xfrm>
            <a:prstGeom prst="rect">
              <a:avLst/>
            </a:prstGeom>
            <a:solidFill>
              <a:srgbClr val="FF00FF"/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800">
                <a:solidFill>
                  <a:srgbClr val="FFFFFF"/>
                </a:solidFill>
              </a:endParaRPr>
            </a:p>
          </p:txBody>
        </p:sp>
        <p:sp>
          <p:nvSpPr>
            <p:cNvPr id="62" name="Rectangle 61"/>
            <p:cNvSpPr/>
            <p:nvPr/>
          </p:nvSpPr>
          <p:spPr>
            <a:xfrm>
              <a:off x="5861050" y="4279900"/>
              <a:ext cx="431800" cy="736600"/>
            </a:xfrm>
            <a:prstGeom prst="rect">
              <a:avLst/>
            </a:prstGeom>
            <a:solidFill>
              <a:srgbClr val="FF00FF"/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800">
                <a:solidFill>
                  <a:srgbClr val="FFFFFF"/>
                </a:solidFill>
              </a:endParaRPr>
            </a:p>
          </p:txBody>
        </p:sp>
        <p:sp>
          <p:nvSpPr>
            <p:cNvPr id="66" name="Rectangle 65"/>
            <p:cNvSpPr/>
            <p:nvPr/>
          </p:nvSpPr>
          <p:spPr>
            <a:xfrm>
              <a:off x="6337300" y="4597400"/>
              <a:ext cx="355600" cy="419100"/>
            </a:xfrm>
            <a:prstGeom prst="rect">
              <a:avLst/>
            </a:prstGeom>
            <a:solidFill>
              <a:srgbClr val="00FF00"/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GB" sz="1800" dirty="0">
                  <a:solidFill>
                    <a:srgbClr val="000000"/>
                  </a:solidFill>
                  <a:latin typeface="Comic Sans MS" pitchFamily="66" charset="0"/>
                </a:rPr>
                <a:t>4</a:t>
              </a:r>
            </a:p>
          </p:txBody>
        </p:sp>
      </p:grpSp>
      <p:grpSp>
        <p:nvGrpSpPr>
          <p:cNvPr id="4" name="Group 44"/>
          <p:cNvGrpSpPr>
            <a:grpSpLocks/>
          </p:cNvGrpSpPr>
          <p:nvPr/>
        </p:nvGrpSpPr>
        <p:grpSpPr bwMode="auto">
          <a:xfrm>
            <a:off x="7632700" y="3708400"/>
            <a:ext cx="1257300" cy="850900"/>
            <a:chOff x="7632700" y="3797300"/>
            <a:chExt cx="1257300" cy="850900"/>
          </a:xfrm>
        </p:grpSpPr>
        <p:grpSp>
          <p:nvGrpSpPr>
            <p:cNvPr id="79885" name="Group 26"/>
            <p:cNvGrpSpPr>
              <a:grpSpLocks/>
            </p:cNvGrpSpPr>
            <p:nvPr/>
          </p:nvGrpSpPr>
          <p:grpSpPr bwMode="auto">
            <a:xfrm>
              <a:off x="7632700" y="3911600"/>
              <a:ext cx="1257300" cy="736600"/>
              <a:chOff x="7632700" y="3911600"/>
              <a:chExt cx="1257300" cy="736600"/>
            </a:xfrm>
          </p:grpSpPr>
          <p:sp>
            <p:nvSpPr>
              <p:cNvPr id="65" name="Rectangle 64"/>
              <p:cNvSpPr/>
              <p:nvPr/>
            </p:nvSpPr>
            <p:spPr>
              <a:xfrm>
                <a:off x="7632700" y="3911600"/>
                <a:ext cx="431800" cy="736600"/>
              </a:xfrm>
              <a:prstGeom prst="rect">
                <a:avLst/>
              </a:prstGeom>
              <a:solidFill>
                <a:srgbClr val="FF00FF"/>
              </a:solidFill>
              <a:ln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67" name="Rectangle 66"/>
              <p:cNvSpPr/>
              <p:nvPr/>
            </p:nvSpPr>
            <p:spPr>
              <a:xfrm>
                <a:off x="8534400" y="4229100"/>
                <a:ext cx="355600" cy="419100"/>
              </a:xfrm>
              <a:prstGeom prst="rect">
                <a:avLst/>
              </a:prstGeom>
              <a:solidFill>
                <a:srgbClr val="00FF00"/>
              </a:solidFill>
              <a:ln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GB" sz="1800" dirty="0">
                    <a:solidFill>
                      <a:srgbClr val="000000"/>
                    </a:solidFill>
                    <a:latin typeface="Comic Sans MS" pitchFamily="66" charset="0"/>
                  </a:rPr>
                  <a:t>4</a:t>
                </a:r>
              </a:p>
            </p:txBody>
          </p:sp>
          <p:sp>
            <p:nvSpPr>
              <p:cNvPr id="68" name="Rectangle 67"/>
              <p:cNvSpPr/>
              <p:nvPr/>
            </p:nvSpPr>
            <p:spPr>
              <a:xfrm>
                <a:off x="8121650" y="4229100"/>
                <a:ext cx="355600" cy="419100"/>
              </a:xfrm>
              <a:prstGeom prst="rect">
                <a:avLst/>
              </a:prstGeom>
              <a:solidFill>
                <a:srgbClr val="00FF00"/>
              </a:solidFill>
              <a:ln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GB" sz="1800" dirty="0">
                    <a:solidFill>
                      <a:srgbClr val="000000"/>
                    </a:solidFill>
                    <a:latin typeface="Comic Sans MS" pitchFamily="66" charset="0"/>
                  </a:rPr>
                  <a:t>4</a:t>
                </a:r>
              </a:p>
            </p:txBody>
          </p:sp>
        </p:grpSp>
        <p:sp>
          <p:nvSpPr>
            <p:cNvPr id="69" name="Rectangle 68"/>
            <p:cNvSpPr/>
            <p:nvPr/>
          </p:nvSpPr>
          <p:spPr>
            <a:xfrm>
              <a:off x="8343900" y="3797300"/>
              <a:ext cx="355600" cy="419100"/>
            </a:xfrm>
            <a:prstGeom prst="rect">
              <a:avLst/>
            </a:prstGeom>
            <a:solidFill>
              <a:srgbClr val="00FF00"/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GB" sz="1800" dirty="0">
                  <a:solidFill>
                    <a:srgbClr val="000000"/>
                  </a:solidFill>
                  <a:latin typeface="Comic Sans MS" pitchFamily="66" charset="0"/>
                </a:rPr>
                <a:t>4</a:t>
              </a:r>
            </a:p>
          </p:txBody>
        </p:sp>
      </p:grpSp>
      <p:sp>
        <p:nvSpPr>
          <p:cNvPr id="41998" name="TextBox 69"/>
          <p:cNvSpPr txBox="1">
            <a:spLocks noChangeArrowheads="1"/>
          </p:cNvSpPr>
          <p:nvPr/>
        </p:nvSpPr>
        <p:spPr bwMode="auto">
          <a:xfrm>
            <a:off x="825500" y="1866900"/>
            <a:ext cx="8718550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>
                <a:solidFill>
                  <a:srgbClr val="FFFFFF"/>
                </a:solidFill>
                <a:cs typeface="+mn-cs"/>
              </a:rPr>
              <a:t>Kirsty goes to the shops every week to buy some potatoes. </a:t>
            </a:r>
          </a:p>
          <a:p>
            <a:pPr>
              <a:defRPr/>
            </a:pPr>
            <a:r>
              <a:rPr lang="en-GB" sz="1800">
                <a:solidFill>
                  <a:srgbClr val="FFFFFF"/>
                </a:solidFill>
                <a:cs typeface="+mn-cs"/>
              </a:rPr>
              <a:t>She always buys the </a:t>
            </a:r>
            <a:r>
              <a:rPr lang="en-GB" sz="1800">
                <a:solidFill>
                  <a:srgbClr val="FFFF00"/>
                </a:solidFill>
                <a:cs typeface="+mn-cs"/>
              </a:rPr>
              <a:t>same</a:t>
            </a:r>
            <a:r>
              <a:rPr lang="en-GB" sz="1800">
                <a:solidFill>
                  <a:srgbClr val="FFFFFF"/>
                </a:solidFill>
                <a:cs typeface="+mn-cs"/>
              </a:rPr>
              <a:t> total weight. </a:t>
            </a:r>
          </a:p>
          <a:p>
            <a:pPr>
              <a:defRPr/>
            </a:pPr>
            <a:r>
              <a:rPr lang="en-GB" sz="1800">
                <a:solidFill>
                  <a:srgbClr val="FFFFFF"/>
                </a:solidFill>
                <a:cs typeface="+mn-cs"/>
              </a:rPr>
              <a:t>One week she buys </a:t>
            </a:r>
            <a:r>
              <a:rPr lang="en-GB" sz="1800">
                <a:solidFill>
                  <a:srgbClr val="FF00FF"/>
                </a:solidFill>
                <a:cs typeface="+mn-cs"/>
              </a:rPr>
              <a:t>2 large bags </a:t>
            </a:r>
            <a:r>
              <a:rPr lang="en-GB" sz="1800">
                <a:solidFill>
                  <a:srgbClr val="FFFFFF"/>
                </a:solidFill>
                <a:cs typeface="+mn-cs"/>
              </a:rPr>
              <a:t>and </a:t>
            </a:r>
            <a:r>
              <a:rPr lang="en-GB" sz="1800">
                <a:solidFill>
                  <a:srgbClr val="00FF00"/>
                </a:solidFill>
                <a:cs typeface="+mn-cs"/>
              </a:rPr>
              <a:t>1 small bag</a:t>
            </a:r>
            <a:r>
              <a:rPr lang="en-GB" sz="1800">
                <a:solidFill>
                  <a:srgbClr val="FFFFFF"/>
                </a:solidFill>
                <a:cs typeface="+mn-cs"/>
              </a:rPr>
              <a:t>. </a:t>
            </a:r>
          </a:p>
          <a:p>
            <a:pPr>
              <a:defRPr/>
            </a:pPr>
            <a:r>
              <a:rPr lang="en-GB" sz="1800">
                <a:solidFill>
                  <a:srgbClr val="FFFFFF"/>
                </a:solidFill>
                <a:cs typeface="+mn-cs"/>
              </a:rPr>
              <a:t>The following week she buys </a:t>
            </a:r>
            <a:r>
              <a:rPr lang="en-GB" sz="1800">
                <a:solidFill>
                  <a:srgbClr val="FF00FF"/>
                </a:solidFill>
                <a:cs typeface="+mn-cs"/>
              </a:rPr>
              <a:t>1 large bag </a:t>
            </a:r>
            <a:r>
              <a:rPr lang="en-GB" sz="1800">
                <a:solidFill>
                  <a:srgbClr val="FFFFFF"/>
                </a:solidFill>
                <a:cs typeface="+mn-cs"/>
              </a:rPr>
              <a:t>and </a:t>
            </a:r>
            <a:r>
              <a:rPr lang="en-GB" sz="1800">
                <a:solidFill>
                  <a:srgbClr val="00FF00"/>
                </a:solidFill>
                <a:cs typeface="+mn-cs"/>
              </a:rPr>
              <a:t>3 small bags</a:t>
            </a:r>
            <a:r>
              <a:rPr lang="en-GB" sz="1800">
                <a:solidFill>
                  <a:srgbClr val="FFFFFF"/>
                </a:solidFill>
                <a:cs typeface="+mn-cs"/>
              </a:rPr>
              <a:t>.</a:t>
            </a:r>
          </a:p>
        </p:txBody>
      </p:sp>
      <p:sp>
        <p:nvSpPr>
          <p:cNvPr id="41999" name="TextBox 70"/>
          <p:cNvSpPr txBox="1">
            <a:spLocks noChangeArrowheads="1"/>
          </p:cNvSpPr>
          <p:nvPr/>
        </p:nvSpPr>
        <p:spPr bwMode="auto">
          <a:xfrm>
            <a:off x="977900" y="3505200"/>
            <a:ext cx="42799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1800">
                <a:solidFill>
                  <a:srgbClr val="FFFF00"/>
                </a:solidFill>
                <a:cs typeface="+mn-cs"/>
              </a:rPr>
              <a:t>If a small bags weighs 4 kgs. How much does a large bag weigh?</a:t>
            </a:r>
          </a:p>
        </p:txBody>
      </p:sp>
      <p:sp>
        <p:nvSpPr>
          <p:cNvPr id="73" name="Cloud 72"/>
          <p:cNvSpPr/>
          <p:nvPr/>
        </p:nvSpPr>
        <p:spPr>
          <a:xfrm>
            <a:off x="927100" y="4914900"/>
            <a:ext cx="4241800" cy="1498600"/>
          </a:xfrm>
          <a:prstGeom prst="cloud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800" dirty="0">
                <a:solidFill>
                  <a:srgbClr val="000000"/>
                </a:solidFill>
                <a:latin typeface="Comic Sans MS" pitchFamily="66" charset="0"/>
              </a:rPr>
              <a:t>What instrument measures balance</a:t>
            </a:r>
          </a:p>
        </p:txBody>
      </p:sp>
      <p:sp>
        <p:nvSpPr>
          <p:cNvPr id="25" name="Cloud 24"/>
          <p:cNvSpPr/>
          <p:nvPr/>
        </p:nvSpPr>
        <p:spPr>
          <a:xfrm>
            <a:off x="939800" y="4927600"/>
            <a:ext cx="4241800" cy="1498600"/>
          </a:xfrm>
          <a:prstGeom prst="cloud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800" dirty="0">
                <a:solidFill>
                  <a:srgbClr val="000000"/>
                </a:solidFill>
                <a:latin typeface="Comic Sans MS" pitchFamily="66" charset="0"/>
              </a:rPr>
              <a:t>How can we go about solving this using balance 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7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7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2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3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-1320000">
                                      <p:cBhvr>
                                        <p:cTn id="4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4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-2.96296E-6 L 1.11022E-16 0.06297 " pathEditMode="relative" rAng="0" ptsTypes="AA">
                                      <p:cBhvr>
                                        <p:cTn id="45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148"/>
                                    </p:animMotion>
                                  </p:childTnLst>
                                </p:cTn>
                              </p:par>
                              <p:par>
                                <p:cTn id="46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77 0.0037 L -0.00833 -0.05741 " pathEditMode="relative" rAng="0" ptsTypes="AA">
                                      <p:cBhvr>
                                        <p:cTn id="47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8" y="-3056"/>
                                    </p:animMotion>
                                  </p:childTnLst>
                                </p:cTn>
                              </p:par>
                              <p:par>
                                <p:cTn id="4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39 2.22222E-6 L 3.33333E-6 0.06481 " pathEditMode="relative" rAng="0" ptsTypes="AA">
                                      <p:cBhvr>
                                        <p:cTn id="4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" y="32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320000">
                                      <p:cBhvr>
                                        <p:cTn id="5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2.22222E-6 L 0.00972 0.08148 " pathEditMode="relative" rAng="0" ptsTypes="AA">
                                      <p:cBhvr>
                                        <p:cTn id="5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6" y="4074"/>
                                    </p:animMotion>
                                  </p:childTnLst>
                                </p:cTn>
                              </p:par>
                              <p:par>
                                <p:cTn id="60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833 -0.0574 L -0.00694 0.02408 " pathEditMode="relative" rAng="0" ptsTypes="AA">
                                      <p:cBhvr>
                                        <p:cTn id="61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" y="4074"/>
                                    </p:animMotion>
                                  </p:childTnLst>
                                </p:cTn>
                              </p:par>
                              <p:par>
                                <p:cTn id="62" presetID="64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0.06667 L 1.11022E-16 0.01482 " pathEditMode="relative" rAng="0" ptsTypes="AA">
                                      <p:cBhvr>
                                        <p:cTn id="63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593"/>
                                    </p:animMotion>
                                  </p:childTnLst>
                                </p:cTn>
                              </p:par>
                              <p:par>
                                <p:cTn id="64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0.06296 L 0.00139 0.01666 " pathEditMode="relative" rAng="0" ptsTypes="AA">
                                      <p:cBhvr>
                                        <p:cTn id="6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" y="-23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 animBg="1"/>
      <p:bldP spid="60" grpId="1" animBg="1"/>
      <p:bldP spid="59" grpId="0" animBg="1"/>
      <p:bldP spid="59" grpId="1" animBg="1"/>
      <p:bldP spid="59" grpId="2" animBg="1"/>
      <p:bldP spid="51" grpId="0" animBg="1"/>
      <p:bldP spid="73" grpId="0" animBg="1"/>
      <p:bldP spid="2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52500" y="742950"/>
            <a:ext cx="6242050" cy="695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dirty="0" smtClean="0">
                <a:solidFill>
                  <a:srgbClr val="FFFF00"/>
                </a:solidFill>
              </a:rPr>
              <a:t>Balancing Method</a:t>
            </a:r>
          </a:p>
        </p:txBody>
      </p:sp>
      <p:sp>
        <p:nvSpPr>
          <p:cNvPr id="60" name="Isosceles Triangle 59"/>
          <p:cNvSpPr/>
          <p:nvPr/>
        </p:nvSpPr>
        <p:spPr>
          <a:xfrm>
            <a:off x="7442200" y="2336800"/>
            <a:ext cx="1587500" cy="965200"/>
          </a:xfrm>
          <a:prstGeom prst="triangle">
            <a:avLst/>
          </a:prstGeom>
          <a:solidFill>
            <a:schemeClr val="tx1"/>
          </a:solidFill>
          <a:ln w="5715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1800">
              <a:solidFill>
                <a:srgbClr val="FFFFFF"/>
              </a:solidFill>
            </a:endParaRPr>
          </a:p>
        </p:txBody>
      </p:sp>
      <p:sp>
        <p:nvSpPr>
          <p:cNvPr id="59" name="Isosceles Triangle 58"/>
          <p:cNvSpPr/>
          <p:nvPr/>
        </p:nvSpPr>
        <p:spPr>
          <a:xfrm>
            <a:off x="5257800" y="2324100"/>
            <a:ext cx="1587500" cy="965200"/>
          </a:xfrm>
          <a:prstGeom prst="triangle">
            <a:avLst/>
          </a:prstGeom>
          <a:solidFill>
            <a:schemeClr val="tx1"/>
          </a:solidFill>
          <a:ln w="5715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1800">
              <a:solidFill>
                <a:srgbClr val="FFFFFF"/>
              </a:solidFill>
            </a:endParaRPr>
          </a:p>
        </p:txBody>
      </p:sp>
      <p:sp>
        <p:nvSpPr>
          <p:cNvPr id="51" name="Isosceles Triangle 50"/>
          <p:cNvSpPr/>
          <p:nvPr/>
        </p:nvSpPr>
        <p:spPr>
          <a:xfrm>
            <a:off x="6743700" y="2247900"/>
            <a:ext cx="838200" cy="2806700"/>
          </a:xfrm>
          <a:prstGeom prst="triangle">
            <a:avLst/>
          </a:prstGeom>
          <a:solidFill>
            <a:srgbClr val="FFFF00"/>
          </a:solidFill>
          <a:ln w="5715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1800">
              <a:solidFill>
                <a:srgbClr val="FFFFFF"/>
              </a:solidFill>
            </a:endParaRPr>
          </a:p>
        </p:txBody>
      </p:sp>
      <p:grpSp>
        <p:nvGrpSpPr>
          <p:cNvPr id="80902" name="Group 56"/>
          <p:cNvGrpSpPr>
            <a:grpSpLocks/>
          </p:cNvGrpSpPr>
          <p:nvPr/>
        </p:nvGrpSpPr>
        <p:grpSpPr bwMode="auto">
          <a:xfrm>
            <a:off x="5880100" y="2089150"/>
            <a:ext cx="2508250" cy="323850"/>
            <a:chOff x="6413500" y="3270250"/>
            <a:chExt cx="2508400" cy="324000"/>
          </a:xfrm>
        </p:grpSpPr>
        <p:cxnSp>
          <p:nvCxnSpPr>
            <p:cNvPr id="46" name="Straight Connector 45"/>
            <p:cNvCxnSpPr/>
            <p:nvPr/>
          </p:nvCxnSpPr>
          <p:spPr>
            <a:xfrm>
              <a:off x="6731019" y="3416368"/>
              <a:ext cx="2044822" cy="1589"/>
            </a:xfrm>
            <a:prstGeom prst="line">
              <a:avLst/>
            </a:prstGeom>
            <a:ln w="5715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Oval 48"/>
            <p:cNvSpPr/>
            <p:nvPr/>
          </p:nvSpPr>
          <p:spPr>
            <a:xfrm>
              <a:off x="6413500" y="3270250"/>
              <a:ext cx="323869" cy="324000"/>
            </a:xfrm>
            <a:prstGeom prst="ellipse">
              <a:avLst/>
            </a:prstGeom>
            <a:solidFill>
              <a:srgbClr val="FF0000"/>
            </a:solidFill>
            <a:ln w="57150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800">
                <a:solidFill>
                  <a:srgbClr val="FFFFFF"/>
                </a:solidFill>
              </a:endParaRPr>
            </a:p>
          </p:txBody>
        </p:sp>
        <p:sp>
          <p:nvSpPr>
            <p:cNvPr id="50" name="Oval 49"/>
            <p:cNvSpPr/>
            <p:nvPr/>
          </p:nvSpPr>
          <p:spPr>
            <a:xfrm>
              <a:off x="8598031" y="3270250"/>
              <a:ext cx="323869" cy="324000"/>
            </a:xfrm>
            <a:prstGeom prst="ellipse">
              <a:avLst/>
            </a:prstGeom>
            <a:solidFill>
              <a:srgbClr val="FF0000"/>
            </a:solidFill>
            <a:ln w="57150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800">
                <a:solidFill>
                  <a:srgbClr val="FFFFFF"/>
                </a:solidFill>
              </a:endParaRPr>
            </a:p>
          </p:txBody>
        </p:sp>
      </p:grpSp>
      <p:sp>
        <p:nvSpPr>
          <p:cNvPr id="61" name="Rectangle 60"/>
          <p:cNvSpPr/>
          <p:nvPr/>
        </p:nvSpPr>
        <p:spPr>
          <a:xfrm>
            <a:off x="5435600" y="2540000"/>
            <a:ext cx="431800" cy="736600"/>
          </a:xfrm>
          <a:prstGeom prst="rect">
            <a:avLst/>
          </a:prstGeom>
          <a:solidFill>
            <a:srgbClr val="FF00FF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1800">
              <a:solidFill>
                <a:srgbClr val="FFFFFF"/>
              </a:solidFill>
            </a:endParaRPr>
          </a:p>
        </p:txBody>
      </p:sp>
      <p:sp>
        <p:nvSpPr>
          <p:cNvPr id="62" name="Rectangle 61"/>
          <p:cNvSpPr/>
          <p:nvPr/>
        </p:nvSpPr>
        <p:spPr>
          <a:xfrm>
            <a:off x="5911850" y="2540000"/>
            <a:ext cx="431800" cy="736600"/>
          </a:xfrm>
          <a:prstGeom prst="rect">
            <a:avLst/>
          </a:prstGeom>
          <a:solidFill>
            <a:srgbClr val="FF00FF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1800">
              <a:solidFill>
                <a:srgbClr val="FFFFFF"/>
              </a:solidFill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6388100" y="2857500"/>
            <a:ext cx="355600" cy="419100"/>
          </a:xfrm>
          <a:prstGeom prst="rect">
            <a:avLst/>
          </a:prstGeom>
          <a:solidFill>
            <a:srgbClr val="00FF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800" dirty="0">
                <a:solidFill>
                  <a:srgbClr val="000000"/>
                </a:solidFill>
                <a:latin typeface="Comic Sans MS" pitchFamily="66" charset="0"/>
              </a:rPr>
              <a:t>4</a:t>
            </a:r>
          </a:p>
        </p:txBody>
      </p:sp>
      <p:sp>
        <p:nvSpPr>
          <p:cNvPr id="65" name="Rectangle 64"/>
          <p:cNvSpPr/>
          <p:nvPr/>
        </p:nvSpPr>
        <p:spPr>
          <a:xfrm>
            <a:off x="7620000" y="2552700"/>
            <a:ext cx="431800" cy="736600"/>
          </a:xfrm>
          <a:prstGeom prst="rect">
            <a:avLst/>
          </a:prstGeom>
          <a:solidFill>
            <a:srgbClr val="FF00FF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1800">
              <a:solidFill>
                <a:srgbClr val="FFFFFF"/>
              </a:solidFill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8521700" y="2870200"/>
            <a:ext cx="355600" cy="419100"/>
          </a:xfrm>
          <a:prstGeom prst="rect">
            <a:avLst/>
          </a:prstGeom>
          <a:solidFill>
            <a:srgbClr val="00FF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800" dirty="0">
                <a:solidFill>
                  <a:srgbClr val="000000"/>
                </a:solidFill>
                <a:latin typeface="Comic Sans MS" pitchFamily="66" charset="0"/>
              </a:rPr>
              <a:t>4</a:t>
            </a:r>
          </a:p>
        </p:txBody>
      </p:sp>
      <p:sp>
        <p:nvSpPr>
          <p:cNvPr id="68" name="Rectangle 67"/>
          <p:cNvSpPr/>
          <p:nvPr/>
        </p:nvSpPr>
        <p:spPr>
          <a:xfrm>
            <a:off x="8108950" y="2870200"/>
            <a:ext cx="355600" cy="419100"/>
          </a:xfrm>
          <a:prstGeom prst="rect">
            <a:avLst/>
          </a:prstGeom>
          <a:solidFill>
            <a:srgbClr val="00FF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800" dirty="0">
                <a:solidFill>
                  <a:srgbClr val="000000"/>
                </a:solidFill>
                <a:latin typeface="Comic Sans MS" pitchFamily="66" charset="0"/>
              </a:rPr>
              <a:t>4</a:t>
            </a:r>
          </a:p>
        </p:txBody>
      </p:sp>
      <p:sp>
        <p:nvSpPr>
          <p:cNvPr id="69" name="Rectangle 68"/>
          <p:cNvSpPr/>
          <p:nvPr/>
        </p:nvSpPr>
        <p:spPr>
          <a:xfrm>
            <a:off x="8331200" y="2438400"/>
            <a:ext cx="355600" cy="419100"/>
          </a:xfrm>
          <a:prstGeom prst="rect">
            <a:avLst/>
          </a:prstGeom>
          <a:solidFill>
            <a:srgbClr val="00FF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800" dirty="0">
                <a:solidFill>
                  <a:srgbClr val="000000"/>
                </a:solidFill>
                <a:latin typeface="Comic Sans MS" pitchFamily="66" charset="0"/>
              </a:rPr>
              <a:t>4</a:t>
            </a:r>
          </a:p>
        </p:txBody>
      </p:sp>
      <p:sp>
        <p:nvSpPr>
          <p:cNvPr id="29" name="TextBox 28"/>
          <p:cNvSpPr txBox="1">
            <a:spLocks noChangeArrowheads="1"/>
          </p:cNvSpPr>
          <p:nvPr/>
        </p:nvSpPr>
        <p:spPr bwMode="auto">
          <a:xfrm>
            <a:off x="1068388" y="1981200"/>
            <a:ext cx="3948112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2800">
                <a:solidFill>
                  <a:srgbClr val="FFFFFF"/>
                </a:solidFill>
                <a:cs typeface="+mn-cs"/>
              </a:rPr>
              <a:t>Take a </a:t>
            </a:r>
            <a:r>
              <a:rPr lang="en-GB" sz="2800">
                <a:solidFill>
                  <a:srgbClr val="00FF00"/>
                </a:solidFill>
                <a:cs typeface="+mn-cs"/>
              </a:rPr>
              <a:t>small bag</a:t>
            </a:r>
            <a:r>
              <a:rPr lang="en-GB" sz="2800">
                <a:solidFill>
                  <a:srgbClr val="FFFFFF"/>
                </a:solidFill>
                <a:cs typeface="+mn-cs"/>
              </a:rPr>
              <a:t> away </a:t>
            </a:r>
          </a:p>
          <a:p>
            <a:pPr algn="ctr">
              <a:defRPr/>
            </a:pPr>
            <a:r>
              <a:rPr lang="en-GB" sz="2800">
                <a:solidFill>
                  <a:srgbClr val="FFFFFF"/>
                </a:solidFill>
                <a:cs typeface="+mn-cs"/>
              </a:rPr>
              <a:t>from each side.</a:t>
            </a:r>
          </a:p>
        </p:txBody>
      </p:sp>
      <p:sp>
        <p:nvSpPr>
          <p:cNvPr id="30" name="TextBox 29"/>
          <p:cNvSpPr txBox="1">
            <a:spLocks noChangeArrowheads="1"/>
          </p:cNvSpPr>
          <p:nvPr/>
        </p:nvSpPr>
        <p:spPr bwMode="auto">
          <a:xfrm>
            <a:off x="1231900" y="3086100"/>
            <a:ext cx="3621088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2800">
                <a:solidFill>
                  <a:srgbClr val="FFFFFF"/>
                </a:solidFill>
                <a:cs typeface="+mn-cs"/>
              </a:rPr>
              <a:t>Take a </a:t>
            </a:r>
            <a:r>
              <a:rPr lang="en-GB" sz="2800">
                <a:solidFill>
                  <a:srgbClr val="FF00FF"/>
                </a:solidFill>
                <a:cs typeface="+mn-cs"/>
              </a:rPr>
              <a:t>big bag </a:t>
            </a:r>
            <a:r>
              <a:rPr lang="en-GB" sz="2800">
                <a:solidFill>
                  <a:srgbClr val="FFFFFF"/>
                </a:solidFill>
                <a:cs typeface="+mn-cs"/>
              </a:rPr>
              <a:t>away </a:t>
            </a:r>
          </a:p>
          <a:p>
            <a:pPr algn="ctr">
              <a:defRPr/>
            </a:pPr>
            <a:r>
              <a:rPr lang="en-GB" sz="2800">
                <a:solidFill>
                  <a:srgbClr val="FFFFFF"/>
                </a:solidFill>
                <a:cs typeface="+mn-cs"/>
              </a:rPr>
              <a:t>from each side.</a:t>
            </a:r>
          </a:p>
        </p:txBody>
      </p:sp>
      <p:sp>
        <p:nvSpPr>
          <p:cNvPr id="31" name="TextBox 30"/>
          <p:cNvSpPr txBox="1">
            <a:spLocks noChangeArrowheads="1"/>
          </p:cNvSpPr>
          <p:nvPr/>
        </p:nvSpPr>
        <p:spPr bwMode="auto">
          <a:xfrm>
            <a:off x="927100" y="4864100"/>
            <a:ext cx="4640263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2800">
                <a:solidFill>
                  <a:srgbClr val="FFFFFF"/>
                </a:solidFill>
                <a:cs typeface="+mn-cs"/>
              </a:rPr>
              <a:t>We can see that a big bag </a:t>
            </a:r>
          </a:p>
          <a:p>
            <a:pPr algn="ctr">
              <a:defRPr/>
            </a:pPr>
            <a:r>
              <a:rPr lang="en-GB" sz="2800">
                <a:solidFill>
                  <a:srgbClr val="FFFFFF"/>
                </a:solidFill>
                <a:cs typeface="+mn-cs"/>
              </a:rPr>
              <a:t>is equal to</a:t>
            </a:r>
          </a:p>
        </p:txBody>
      </p:sp>
      <p:sp>
        <p:nvSpPr>
          <p:cNvPr id="32" name="TextBox 31"/>
          <p:cNvSpPr txBox="1">
            <a:spLocks noChangeArrowheads="1"/>
          </p:cNvSpPr>
          <p:nvPr/>
        </p:nvSpPr>
        <p:spPr bwMode="auto">
          <a:xfrm>
            <a:off x="2324100" y="5994400"/>
            <a:ext cx="13017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>
                <a:solidFill>
                  <a:srgbClr val="00FF00"/>
                </a:solidFill>
                <a:cs typeface="+mn-cs"/>
              </a:rPr>
              <a:t>4 + 4 =</a:t>
            </a:r>
          </a:p>
        </p:txBody>
      </p:sp>
      <p:sp>
        <p:nvSpPr>
          <p:cNvPr id="33" name="TextBox 32"/>
          <p:cNvSpPr txBox="1">
            <a:spLocks noChangeArrowheads="1"/>
          </p:cNvSpPr>
          <p:nvPr/>
        </p:nvSpPr>
        <p:spPr bwMode="auto">
          <a:xfrm>
            <a:off x="3556000" y="5994400"/>
            <a:ext cx="89693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>
                <a:solidFill>
                  <a:srgbClr val="FF00FF"/>
                </a:solidFill>
                <a:cs typeface="+mn-cs"/>
              </a:rPr>
              <a:t>8 kg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1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2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8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9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5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6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 animBg="1"/>
      <p:bldP spid="66" grpId="0" animBg="1"/>
      <p:bldP spid="65" grpId="0" animBg="1"/>
      <p:bldP spid="69" grpId="0" animBg="1"/>
      <p:bldP spid="29" grpId="0"/>
      <p:bldP spid="30" grpId="0"/>
      <p:bldP spid="31" grpId="0"/>
      <p:bldP spid="32" grpId="0"/>
      <p:bldP spid="3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52500" y="742950"/>
            <a:ext cx="6242050" cy="695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dirty="0" smtClean="0">
                <a:solidFill>
                  <a:srgbClr val="FFFF00"/>
                </a:solidFill>
              </a:rPr>
              <a:t>Balancing Method</a:t>
            </a:r>
          </a:p>
        </p:txBody>
      </p:sp>
      <p:sp>
        <p:nvSpPr>
          <p:cNvPr id="60" name="Isosceles Triangle 59"/>
          <p:cNvSpPr/>
          <p:nvPr/>
        </p:nvSpPr>
        <p:spPr>
          <a:xfrm>
            <a:off x="7442200" y="2336800"/>
            <a:ext cx="1587500" cy="965200"/>
          </a:xfrm>
          <a:prstGeom prst="triangle">
            <a:avLst/>
          </a:prstGeom>
          <a:solidFill>
            <a:schemeClr val="tx1"/>
          </a:solidFill>
          <a:ln w="5715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1800">
              <a:solidFill>
                <a:srgbClr val="FFFFFF"/>
              </a:solidFill>
            </a:endParaRPr>
          </a:p>
        </p:txBody>
      </p:sp>
      <p:sp>
        <p:nvSpPr>
          <p:cNvPr id="59" name="Isosceles Triangle 58"/>
          <p:cNvSpPr/>
          <p:nvPr/>
        </p:nvSpPr>
        <p:spPr>
          <a:xfrm>
            <a:off x="5257800" y="2324100"/>
            <a:ext cx="1587500" cy="965200"/>
          </a:xfrm>
          <a:prstGeom prst="triangle">
            <a:avLst/>
          </a:prstGeom>
          <a:solidFill>
            <a:schemeClr val="tx1"/>
          </a:solidFill>
          <a:ln w="5715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1800">
              <a:solidFill>
                <a:srgbClr val="FFFFFF"/>
              </a:solidFill>
            </a:endParaRPr>
          </a:p>
        </p:txBody>
      </p:sp>
      <p:sp>
        <p:nvSpPr>
          <p:cNvPr id="51" name="Isosceles Triangle 50"/>
          <p:cNvSpPr/>
          <p:nvPr/>
        </p:nvSpPr>
        <p:spPr>
          <a:xfrm>
            <a:off x="6743700" y="2247900"/>
            <a:ext cx="838200" cy="2806700"/>
          </a:xfrm>
          <a:prstGeom prst="triangle">
            <a:avLst/>
          </a:prstGeom>
          <a:solidFill>
            <a:srgbClr val="FFFF00"/>
          </a:solidFill>
          <a:ln w="5715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1800">
              <a:solidFill>
                <a:srgbClr val="FFFFFF"/>
              </a:solidFill>
            </a:endParaRPr>
          </a:p>
        </p:txBody>
      </p:sp>
      <p:grpSp>
        <p:nvGrpSpPr>
          <p:cNvPr id="81926" name="Group 56"/>
          <p:cNvGrpSpPr>
            <a:grpSpLocks/>
          </p:cNvGrpSpPr>
          <p:nvPr/>
        </p:nvGrpSpPr>
        <p:grpSpPr bwMode="auto">
          <a:xfrm>
            <a:off x="5880100" y="2089150"/>
            <a:ext cx="2508250" cy="323850"/>
            <a:chOff x="6413500" y="3270250"/>
            <a:chExt cx="2508400" cy="324000"/>
          </a:xfrm>
        </p:grpSpPr>
        <p:cxnSp>
          <p:nvCxnSpPr>
            <p:cNvPr id="46" name="Straight Connector 45"/>
            <p:cNvCxnSpPr/>
            <p:nvPr/>
          </p:nvCxnSpPr>
          <p:spPr>
            <a:xfrm>
              <a:off x="6731019" y="3416368"/>
              <a:ext cx="2044822" cy="1589"/>
            </a:xfrm>
            <a:prstGeom prst="line">
              <a:avLst/>
            </a:prstGeom>
            <a:ln w="5715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Oval 48"/>
            <p:cNvSpPr/>
            <p:nvPr/>
          </p:nvSpPr>
          <p:spPr>
            <a:xfrm>
              <a:off x="6413500" y="3270250"/>
              <a:ext cx="323869" cy="324000"/>
            </a:xfrm>
            <a:prstGeom prst="ellipse">
              <a:avLst/>
            </a:prstGeom>
            <a:solidFill>
              <a:srgbClr val="FF0000"/>
            </a:solidFill>
            <a:ln w="57150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800">
                <a:solidFill>
                  <a:srgbClr val="FFFFFF"/>
                </a:solidFill>
              </a:endParaRPr>
            </a:p>
          </p:txBody>
        </p:sp>
        <p:sp>
          <p:nvSpPr>
            <p:cNvPr id="50" name="Oval 49"/>
            <p:cNvSpPr/>
            <p:nvPr/>
          </p:nvSpPr>
          <p:spPr>
            <a:xfrm>
              <a:off x="8598031" y="3270250"/>
              <a:ext cx="323869" cy="324000"/>
            </a:xfrm>
            <a:prstGeom prst="ellipse">
              <a:avLst/>
            </a:prstGeom>
            <a:solidFill>
              <a:srgbClr val="FF0000"/>
            </a:solidFill>
            <a:ln w="57150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800">
                <a:solidFill>
                  <a:srgbClr val="FFFFFF"/>
                </a:solidFill>
              </a:endParaRPr>
            </a:p>
          </p:txBody>
        </p:sp>
      </p:grpSp>
      <p:sp>
        <p:nvSpPr>
          <p:cNvPr id="61" name="Rectangle 60"/>
          <p:cNvSpPr/>
          <p:nvPr/>
        </p:nvSpPr>
        <p:spPr>
          <a:xfrm>
            <a:off x="5435600" y="2540000"/>
            <a:ext cx="431800" cy="736600"/>
          </a:xfrm>
          <a:prstGeom prst="rect">
            <a:avLst/>
          </a:prstGeom>
          <a:solidFill>
            <a:srgbClr val="FF00FF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800" dirty="0">
                <a:solidFill>
                  <a:srgbClr val="000000"/>
                </a:solidFill>
              </a:rPr>
              <a:t>P</a:t>
            </a:r>
          </a:p>
        </p:txBody>
      </p:sp>
      <p:sp>
        <p:nvSpPr>
          <p:cNvPr id="62" name="Rectangle 61"/>
          <p:cNvSpPr/>
          <p:nvPr/>
        </p:nvSpPr>
        <p:spPr>
          <a:xfrm>
            <a:off x="5911850" y="2540000"/>
            <a:ext cx="431800" cy="736600"/>
          </a:xfrm>
          <a:prstGeom prst="rect">
            <a:avLst/>
          </a:prstGeom>
          <a:solidFill>
            <a:srgbClr val="FF00FF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800" dirty="0">
                <a:solidFill>
                  <a:srgbClr val="000000"/>
                </a:solidFill>
              </a:rPr>
              <a:t>P</a:t>
            </a:r>
          </a:p>
        </p:txBody>
      </p:sp>
      <p:sp>
        <p:nvSpPr>
          <p:cNvPr id="66" name="Rectangle 65"/>
          <p:cNvSpPr/>
          <p:nvPr/>
        </p:nvSpPr>
        <p:spPr>
          <a:xfrm>
            <a:off x="6388100" y="2857500"/>
            <a:ext cx="355600" cy="419100"/>
          </a:xfrm>
          <a:prstGeom prst="rect">
            <a:avLst/>
          </a:prstGeom>
          <a:solidFill>
            <a:srgbClr val="00FF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800" dirty="0">
                <a:solidFill>
                  <a:srgbClr val="000000"/>
                </a:solidFill>
                <a:latin typeface="Comic Sans MS" pitchFamily="66" charset="0"/>
              </a:rPr>
              <a:t>4</a:t>
            </a:r>
          </a:p>
        </p:txBody>
      </p:sp>
      <p:sp>
        <p:nvSpPr>
          <p:cNvPr id="65" name="Rectangle 64"/>
          <p:cNvSpPr/>
          <p:nvPr/>
        </p:nvSpPr>
        <p:spPr>
          <a:xfrm>
            <a:off x="7620000" y="2552700"/>
            <a:ext cx="431800" cy="736600"/>
          </a:xfrm>
          <a:prstGeom prst="rect">
            <a:avLst/>
          </a:prstGeom>
          <a:solidFill>
            <a:srgbClr val="FF00FF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800" dirty="0">
                <a:solidFill>
                  <a:srgbClr val="000000"/>
                </a:solidFill>
              </a:rPr>
              <a:t>P</a:t>
            </a:r>
          </a:p>
        </p:txBody>
      </p:sp>
      <p:sp>
        <p:nvSpPr>
          <p:cNvPr id="67" name="Rectangle 66"/>
          <p:cNvSpPr/>
          <p:nvPr/>
        </p:nvSpPr>
        <p:spPr>
          <a:xfrm>
            <a:off x="8521700" y="2870200"/>
            <a:ext cx="355600" cy="419100"/>
          </a:xfrm>
          <a:prstGeom prst="rect">
            <a:avLst/>
          </a:prstGeom>
          <a:solidFill>
            <a:srgbClr val="00FF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800" dirty="0">
                <a:solidFill>
                  <a:srgbClr val="000000"/>
                </a:solidFill>
                <a:latin typeface="Comic Sans MS" pitchFamily="66" charset="0"/>
              </a:rPr>
              <a:t>4</a:t>
            </a:r>
          </a:p>
        </p:txBody>
      </p:sp>
      <p:sp>
        <p:nvSpPr>
          <p:cNvPr id="68" name="Rectangle 67"/>
          <p:cNvSpPr/>
          <p:nvPr/>
        </p:nvSpPr>
        <p:spPr>
          <a:xfrm>
            <a:off x="8108950" y="2870200"/>
            <a:ext cx="355600" cy="419100"/>
          </a:xfrm>
          <a:prstGeom prst="rect">
            <a:avLst/>
          </a:prstGeom>
          <a:solidFill>
            <a:srgbClr val="00FF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800" dirty="0">
                <a:solidFill>
                  <a:srgbClr val="000000"/>
                </a:solidFill>
                <a:latin typeface="Comic Sans MS" pitchFamily="66" charset="0"/>
              </a:rPr>
              <a:t>4</a:t>
            </a:r>
          </a:p>
        </p:txBody>
      </p:sp>
      <p:sp>
        <p:nvSpPr>
          <p:cNvPr id="69" name="Rectangle 68"/>
          <p:cNvSpPr/>
          <p:nvPr/>
        </p:nvSpPr>
        <p:spPr>
          <a:xfrm>
            <a:off x="8331200" y="2438400"/>
            <a:ext cx="355600" cy="419100"/>
          </a:xfrm>
          <a:prstGeom prst="rect">
            <a:avLst/>
          </a:prstGeom>
          <a:solidFill>
            <a:srgbClr val="00FF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800" dirty="0">
                <a:solidFill>
                  <a:srgbClr val="000000"/>
                </a:solidFill>
                <a:latin typeface="Comic Sans MS" pitchFamily="66" charset="0"/>
              </a:rPr>
              <a:t>4</a:t>
            </a:r>
          </a:p>
        </p:txBody>
      </p:sp>
      <p:sp>
        <p:nvSpPr>
          <p:cNvPr id="29" name="TextBox 28"/>
          <p:cNvSpPr txBox="1">
            <a:spLocks noChangeArrowheads="1"/>
          </p:cNvSpPr>
          <p:nvPr/>
        </p:nvSpPr>
        <p:spPr bwMode="auto">
          <a:xfrm>
            <a:off x="828675" y="1981200"/>
            <a:ext cx="45402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2800">
                <a:solidFill>
                  <a:srgbClr val="FFFFFF"/>
                </a:solidFill>
                <a:cs typeface="+mn-cs"/>
              </a:rPr>
              <a:t>Let’s solve it using maths.</a:t>
            </a:r>
          </a:p>
        </p:txBody>
      </p:sp>
      <p:sp>
        <p:nvSpPr>
          <p:cNvPr id="30" name="TextBox 29"/>
          <p:cNvSpPr txBox="1">
            <a:spLocks noChangeArrowheads="1"/>
          </p:cNvSpPr>
          <p:nvPr/>
        </p:nvSpPr>
        <p:spPr bwMode="auto">
          <a:xfrm>
            <a:off x="1236663" y="2730500"/>
            <a:ext cx="3567112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2800">
                <a:solidFill>
                  <a:srgbClr val="FFFFFF"/>
                </a:solidFill>
                <a:cs typeface="+mn-cs"/>
              </a:rPr>
              <a:t>Let </a:t>
            </a:r>
            <a:r>
              <a:rPr lang="en-GB" sz="2800">
                <a:solidFill>
                  <a:srgbClr val="FF00FF"/>
                </a:solidFill>
                <a:cs typeface="+mn-cs"/>
              </a:rPr>
              <a:t>P</a:t>
            </a:r>
            <a:r>
              <a:rPr lang="en-GB" sz="2800">
                <a:solidFill>
                  <a:srgbClr val="FFFFFF"/>
                </a:solidFill>
                <a:cs typeface="+mn-cs"/>
              </a:rPr>
              <a:t> be the weight </a:t>
            </a:r>
          </a:p>
          <a:p>
            <a:pPr algn="ctr">
              <a:defRPr/>
            </a:pPr>
            <a:r>
              <a:rPr lang="en-GB" sz="2800">
                <a:solidFill>
                  <a:srgbClr val="FFFFFF"/>
                </a:solidFill>
                <a:cs typeface="+mn-cs"/>
              </a:rPr>
              <a:t>of a big bag.</a:t>
            </a:r>
          </a:p>
        </p:txBody>
      </p:sp>
      <p:sp>
        <p:nvSpPr>
          <p:cNvPr id="31" name="TextBox 30"/>
          <p:cNvSpPr txBox="1">
            <a:spLocks noChangeArrowheads="1"/>
          </p:cNvSpPr>
          <p:nvPr/>
        </p:nvSpPr>
        <p:spPr bwMode="auto">
          <a:xfrm>
            <a:off x="863600" y="3873500"/>
            <a:ext cx="50577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2800">
                <a:solidFill>
                  <a:srgbClr val="FFFFFF"/>
                </a:solidFill>
                <a:cs typeface="+mn-cs"/>
              </a:rPr>
              <a:t>We know that a small bag = </a:t>
            </a:r>
            <a:r>
              <a:rPr lang="en-GB" sz="2800">
                <a:solidFill>
                  <a:srgbClr val="00FF00"/>
                </a:solidFill>
                <a:cs typeface="+mn-cs"/>
              </a:rPr>
              <a:t>4</a:t>
            </a:r>
          </a:p>
        </p:txBody>
      </p:sp>
      <p:sp>
        <p:nvSpPr>
          <p:cNvPr id="32" name="TextBox 31"/>
          <p:cNvSpPr txBox="1">
            <a:spLocks noChangeArrowheads="1"/>
          </p:cNvSpPr>
          <p:nvPr/>
        </p:nvSpPr>
        <p:spPr bwMode="auto">
          <a:xfrm>
            <a:off x="1879600" y="4584700"/>
            <a:ext cx="12001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>
                <a:solidFill>
                  <a:srgbClr val="FF00FF"/>
                </a:solidFill>
                <a:cs typeface="+mn-cs"/>
              </a:rPr>
              <a:t>2P</a:t>
            </a:r>
            <a:r>
              <a:rPr lang="en-GB" sz="2800">
                <a:solidFill>
                  <a:srgbClr val="00FF00"/>
                </a:solidFill>
                <a:cs typeface="+mn-cs"/>
              </a:rPr>
              <a:t> + 4</a:t>
            </a:r>
          </a:p>
        </p:txBody>
      </p:sp>
      <p:sp>
        <p:nvSpPr>
          <p:cNvPr id="33" name="TextBox 32"/>
          <p:cNvSpPr txBox="1">
            <a:spLocks noChangeArrowheads="1"/>
          </p:cNvSpPr>
          <p:nvPr/>
        </p:nvSpPr>
        <p:spPr bwMode="auto">
          <a:xfrm>
            <a:off x="3276600" y="4584700"/>
            <a:ext cx="114141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>
                <a:solidFill>
                  <a:srgbClr val="FF00FF"/>
                </a:solidFill>
                <a:cs typeface="+mn-cs"/>
              </a:rPr>
              <a:t>P </a:t>
            </a:r>
            <a:r>
              <a:rPr lang="en-GB" sz="2800">
                <a:solidFill>
                  <a:srgbClr val="00FF00"/>
                </a:solidFill>
                <a:cs typeface="+mn-cs"/>
              </a:rPr>
              <a:t>+ 12</a:t>
            </a:r>
          </a:p>
        </p:txBody>
      </p:sp>
      <p:sp>
        <p:nvSpPr>
          <p:cNvPr id="27" name="Cloud 26"/>
          <p:cNvSpPr/>
          <p:nvPr/>
        </p:nvSpPr>
        <p:spPr>
          <a:xfrm>
            <a:off x="4991100" y="368300"/>
            <a:ext cx="4152900" cy="1612900"/>
          </a:xfrm>
          <a:prstGeom prst="cloud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800" dirty="0">
                <a:solidFill>
                  <a:srgbClr val="000000"/>
                </a:solidFill>
                <a:latin typeface="Comic Sans MS" pitchFamily="66" charset="0"/>
              </a:rPr>
              <a:t>What symbol should we use for the scales ?</a:t>
            </a:r>
          </a:p>
        </p:txBody>
      </p: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2971800" y="4597400"/>
            <a:ext cx="36671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2800">
                <a:solidFill>
                  <a:srgbClr val="FFFF00"/>
                </a:solidFill>
                <a:cs typeface="+mn-cs"/>
              </a:rPr>
              <a:t>=</a:t>
            </a:r>
          </a:p>
        </p:txBody>
      </p:sp>
      <p:sp>
        <p:nvSpPr>
          <p:cNvPr id="34" name="Cloud 33"/>
          <p:cNvSpPr/>
          <p:nvPr/>
        </p:nvSpPr>
        <p:spPr>
          <a:xfrm>
            <a:off x="4622800" y="4381500"/>
            <a:ext cx="3060700" cy="1333500"/>
          </a:xfrm>
          <a:prstGeom prst="cloud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00000"/>
                </a:solidFill>
                <a:latin typeface="Comic Sans MS" pitchFamily="66" charset="0"/>
              </a:rPr>
              <a:t>Subtract 4 from each side</a:t>
            </a:r>
          </a:p>
        </p:txBody>
      </p:sp>
      <p:sp>
        <p:nvSpPr>
          <p:cNvPr id="35" name="TextBox 34"/>
          <p:cNvSpPr txBox="1">
            <a:spLocks noChangeArrowheads="1"/>
          </p:cNvSpPr>
          <p:nvPr/>
        </p:nvSpPr>
        <p:spPr bwMode="auto">
          <a:xfrm>
            <a:off x="2552700" y="5003800"/>
            <a:ext cx="50006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>
                <a:solidFill>
                  <a:srgbClr val="FFFFFF"/>
                </a:solidFill>
                <a:cs typeface="+mn-cs"/>
              </a:rPr>
              <a:t>-4</a:t>
            </a:r>
          </a:p>
        </p:txBody>
      </p:sp>
      <p:sp>
        <p:nvSpPr>
          <p:cNvPr id="36" name="TextBox 35"/>
          <p:cNvSpPr txBox="1">
            <a:spLocks noChangeArrowheads="1"/>
          </p:cNvSpPr>
          <p:nvPr/>
        </p:nvSpPr>
        <p:spPr bwMode="auto">
          <a:xfrm>
            <a:off x="3860800" y="5003800"/>
            <a:ext cx="50006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>
                <a:solidFill>
                  <a:srgbClr val="FFFFFF"/>
                </a:solidFill>
                <a:cs typeface="+mn-cs"/>
              </a:rPr>
              <a:t>-4</a:t>
            </a:r>
          </a:p>
        </p:txBody>
      </p:sp>
      <p:sp>
        <p:nvSpPr>
          <p:cNvPr id="37" name="TextBox 36"/>
          <p:cNvSpPr txBox="1">
            <a:spLocks noChangeArrowheads="1"/>
          </p:cNvSpPr>
          <p:nvPr/>
        </p:nvSpPr>
        <p:spPr bwMode="auto">
          <a:xfrm>
            <a:off x="2514600" y="5448300"/>
            <a:ext cx="59213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>
                <a:solidFill>
                  <a:srgbClr val="FF00FF"/>
                </a:solidFill>
                <a:cs typeface="+mn-cs"/>
              </a:rPr>
              <a:t>2P</a:t>
            </a:r>
            <a:endParaRPr lang="en-GB" sz="2800">
              <a:solidFill>
                <a:srgbClr val="00FF00"/>
              </a:solidFill>
              <a:cs typeface="+mn-cs"/>
            </a:endParaRPr>
          </a:p>
        </p:txBody>
      </p:sp>
      <p:sp>
        <p:nvSpPr>
          <p:cNvPr id="38" name="TextBox 37"/>
          <p:cNvSpPr txBox="1">
            <a:spLocks noChangeArrowheads="1"/>
          </p:cNvSpPr>
          <p:nvPr/>
        </p:nvSpPr>
        <p:spPr bwMode="auto">
          <a:xfrm>
            <a:off x="2971800" y="5448300"/>
            <a:ext cx="36671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2800">
                <a:solidFill>
                  <a:srgbClr val="FFFF00"/>
                </a:solidFill>
                <a:cs typeface="+mn-cs"/>
              </a:rPr>
              <a:t>=</a:t>
            </a:r>
          </a:p>
        </p:txBody>
      </p:sp>
      <p:sp>
        <p:nvSpPr>
          <p:cNvPr id="39" name="TextBox 38"/>
          <p:cNvSpPr txBox="1">
            <a:spLocks noChangeArrowheads="1"/>
          </p:cNvSpPr>
          <p:nvPr/>
        </p:nvSpPr>
        <p:spPr bwMode="auto">
          <a:xfrm>
            <a:off x="3276600" y="5448300"/>
            <a:ext cx="97948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>
                <a:solidFill>
                  <a:srgbClr val="FF00FF"/>
                </a:solidFill>
                <a:cs typeface="+mn-cs"/>
              </a:rPr>
              <a:t>P </a:t>
            </a:r>
            <a:r>
              <a:rPr lang="en-GB" sz="2800">
                <a:solidFill>
                  <a:srgbClr val="00FF00"/>
                </a:solidFill>
                <a:cs typeface="+mn-cs"/>
              </a:rPr>
              <a:t>+ 8</a:t>
            </a:r>
          </a:p>
        </p:txBody>
      </p:sp>
      <p:sp>
        <p:nvSpPr>
          <p:cNvPr id="40" name="Cloud 39"/>
          <p:cNvSpPr/>
          <p:nvPr/>
        </p:nvSpPr>
        <p:spPr>
          <a:xfrm>
            <a:off x="4813300" y="5143500"/>
            <a:ext cx="3060700" cy="1333500"/>
          </a:xfrm>
          <a:prstGeom prst="cloud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00000"/>
                </a:solidFill>
                <a:latin typeface="Comic Sans MS" pitchFamily="66" charset="0"/>
              </a:rPr>
              <a:t>Subtract P from each side</a:t>
            </a:r>
          </a:p>
        </p:txBody>
      </p:sp>
      <p:sp>
        <p:nvSpPr>
          <p:cNvPr id="41" name="TextBox 40"/>
          <p:cNvSpPr txBox="1">
            <a:spLocks noChangeArrowheads="1"/>
          </p:cNvSpPr>
          <p:nvPr/>
        </p:nvSpPr>
        <p:spPr bwMode="auto">
          <a:xfrm>
            <a:off x="2603500" y="5803900"/>
            <a:ext cx="4730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>
                <a:solidFill>
                  <a:srgbClr val="FFFFFF"/>
                </a:solidFill>
                <a:cs typeface="+mn-cs"/>
              </a:rPr>
              <a:t>-P</a:t>
            </a:r>
          </a:p>
        </p:txBody>
      </p:sp>
      <p:sp>
        <p:nvSpPr>
          <p:cNvPr id="42" name="TextBox 41"/>
          <p:cNvSpPr txBox="1">
            <a:spLocks noChangeArrowheads="1"/>
          </p:cNvSpPr>
          <p:nvPr/>
        </p:nvSpPr>
        <p:spPr bwMode="auto">
          <a:xfrm>
            <a:off x="3149600" y="5803900"/>
            <a:ext cx="4730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>
                <a:solidFill>
                  <a:srgbClr val="FFFFFF"/>
                </a:solidFill>
                <a:cs typeface="+mn-cs"/>
              </a:rPr>
              <a:t>-P</a:t>
            </a:r>
          </a:p>
        </p:txBody>
      </p:sp>
      <p:sp>
        <p:nvSpPr>
          <p:cNvPr id="43" name="TextBox 42"/>
          <p:cNvSpPr txBox="1">
            <a:spLocks noChangeArrowheads="1"/>
          </p:cNvSpPr>
          <p:nvPr/>
        </p:nvSpPr>
        <p:spPr bwMode="auto">
          <a:xfrm>
            <a:off x="2692400" y="6146800"/>
            <a:ext cx="3714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>
                <a:solidFill>
                  <a:srgbClr val="FF00FF"/>
                </a:solidFill>
                <a:cs typeface="+mn-cs"/>
              </a:rPr>
              <a:t>P</a:t>
            </a:r>
            <a:endParaRPr lang="en-GB" sz="2800">
              <a:solidFill>
                <a:srgbClr val="00FF00"/>
              </a:solidFill>
              <a:cs typeface="+mn-cs"/>
            </a:endParaRPr>
          </a:p>
        </p:txBody>
      </p:sp>
      <p:sp>
        <p:nvSpPr>
          <p:cNvPr id="44" name="TextBox 43"/>
          <p:cNvSpPr txBox="1">
            <a:spLocks noChangeArrowheads="1"/>
          </p:cNvSpPr>
          <p:nvPr/>
        </p:nvSpPr>
        <p:spPr bwMode="auto">
          <a:xfrm>
            <a:off x="2987675" y="6146800"/>
            <a:ext cx="36671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2800">
                <a:solidFill>
                  <a:srgbClr val="FFFF00"/>
                </a:solidFill>
                <a:cs typeface="+mn-cs"/>
              </a:rPr>
              <a:t>=</a:t>
            </a:r>
          </a:p>
        </p:txBody>
      </p:sp>
      <p:sp>
        <p:nvSpPr>
          <p:cNvPr id="45" name="TextBox 44"/>
          <p:cNvSpPr txBox="1">
            <a:spLocks noChangeArrowheads="1"/>
          </p:cNvSpPr>
          <p:nvPr/>
        </p:nvSpPr>
        <p:spPr bwMode="auto">
          <a:xfrm>
            <a:off x="3276600" y="6146800"/>
            <a:ext cx="40481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>
                <a:solidFill>
                  <a:srgbClr val="00FF00"/>
                </a:solidFill>
                <a:cs typeface="+mn-cs"/>
              </a:rPr>
              <a:t>8</a:t>
            </a:r>
          </a:p>
        </p:txBody>
      </p:sp>
      <p:pic>
        <p:nvPicPr>
          <p:cNvPr id="47" name="Picture 46" descr="TIC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448300" y="5664200"/>
            <a:ext cx="990600" cy="9906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5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9" presetID="22" presetClass="exit" presetSubtype="1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wipe(up)">
                                      <p:cBhvr>
                                        <p:cTn id="8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6" dur="80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7" dur="80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80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3" dur="80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4" dur="80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5" dur="80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 nodeType="clickPar">
                      <p:stCondLst>
                        <p:cond delay="indefinite"/>
                      </p:stCondLst>
                      <p:childTnLst>
                        <p:par>
                          <p:cTn id="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0" dur="80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1" dur="80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" dur="80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 nodeType="clickPar">
                      <p:stCondLst>
                        <p:cond delay="indefinite"/>
                      </p:stCondLst>
                      <p:childTnLst>
                        <p:par>
                          <p:cTn id="1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0" presetID="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1" dur="5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5" dur="5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 nodeType="clickPar">
                      <p:stCondLst>
                        <p:cond delay="indefinite"/>
                      </p:stCondLst>
                      <p:childTnLst>
                        <p:par>
                          <p:cTn id="1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7" presetID="22" presetClass="exit" presetSubtype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2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 nodeType="clickPar">
                      <p:stCondLst>
                        <p:cond delay="indefinite"/>
                      </p:stCondLst>
                      <p:childTnLst>
                        <p:par>
                          <p:cTn id="1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4" dur="80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5" dur="80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6" dur="80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 nodeType="clickPar">
                      <p:stCondLst>
                        <p:cond delay="indefinite"/>
                      </p:stCondLst>
                      <p:childTnLst>
                        <p:par>
                          <p:cTn id="1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1" dur="80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2" dur="80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3" dur="80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 nodeType="clickPar">
                      <p:stCondLst>
                        <p:cond delay="indefinite"/>
                      </p:stCondLst>
                      <p:childTnLst>
                        <p:par>
                          <p:cTn id="1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8" dur="80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9" dur="80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0" dur="80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 nodeType="clickPar">
                      <p:stCondLst>
                        <p:cond delay="indefinite"/>
                      </p:stCondLst>
                      <p:childTnLst>
                        <p:par>
                          <p:cTn id="1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 animBg="1"/>
      <p:bldP spid="66" grpId="0" animBg="1"/>
      <p:bldP spid="65" grpId="0" animBg="1"/>
      <p:bldP spid="69" grpId="0" animBg="1"/>
      <p:bldP spid="29" grpId="0"/>
      <p:bldP spid="30" grpId="0"/>
      <p:bldP spid="31" grpId="0"/>
      <p:bldP spid="32" grpId="0"/>
      <p:bldP spid="33" grpId="0"/>
      <p:bldP spid="27" grpId="0" animBg="1"/>
      <p:bldP spid="27" grpId="1" animBg="1"/>
      <p:bldP spid="28" grpId="0"/>
      <p:bldP spid="34" grpId="0" animBg="1"/>
      <p:bldP spid="34" grpId="1" animBg="1"/>
      <p:bldP spid="35" grpId="0"/>
      <p:bldP spid="36" grpId="0"/>
      <p:bldP spid="37" grpId="0"/>
      <p:bldP spid="38" grpId="0"/>
      <p:bldP spid="39" grpId="0"/>
      <p:bldP spid="40" grpId="0" animBg="1"/>
      <p:bldP spid="40" grpId="1" animBg="1"/>
      <p:bldP spid="41" grpId="0"/>
      <p:bldP spid="42" grpId="0"/>
      <p:bldP spid="43" grpId="0"/>
      <p:bldP spid="44" grpId="0"/>
      <p:bldP spid="4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022475" y="374650"/>
            <a:ext cx="6843713" cy="949325"/>
          </a:xfrm>
        </p:spPr>
        <p:txBody>
          <a:bodyPr/>
          <a:lstStyle/>
          <a:p>
            <a:pPr eaLnBrk="1" hangingPunct="1">
              <a:defRPr/>
            </a:pPr>
            <a:r>
              <a:rPr lang="en-GB" smtClean="0">
                <a:solidFill>
                  <a:srgbClr val="FFFF00"/>
                </a:solidFill>
                <a:latin typeface="Comic Sans MS" pitchFamily="66" charset="0"/>
              </a:rPr>
              <a:t> Starter Questions</a:t>
            </a:r>
          </a:p>
        </p:txBody>
      </p:sp>
      <p:graphicFrame>
        <p:nvGraphicFramePr>
          <p:cNvPr id="64515" name="Object 14"/>
          <p:cNvGraphicFramePr>
            <a:graphicFrameLocks noChangeAspect="1"/>
          </p:cNvGraphicFramePr>
          <p:nvPr/>
        </p:nvGraphicFramePr>
        <p:xfrm>
          <a:off x="1025525" y="2033588"/>
          <a:ext cx="7854950" cy="4098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522" name="Equation" r:id="rId3" imgW="5410200" imgH="2679700" progId="Equation.DSMT4">
                  <p:embed/>
                </p:oleObj>
              </mc:Choice>
              <mc:Fallback>
                <p:oleObj name="Equation" r:id="rId3" imgW="5410200" imgH="2679700" progId="Equation.DSMT4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25525" y="2033588"/>
                        <a:ext cx="7854950" cy="4098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4516" name="Rectangle 18"/>
          <p:cNvSpPr>
            <a:spLocks noChangeArrowheads="1"/>
          </p:cNvSpPr>
          <p:nvPr/>
        </p:nvSpPr>
        <p:spPr bwMode="auto">
          <a:xfrm>
            <a:off x="6669088" y="4657725"/>
            <a:ext cx="1435100" cy="723900"/>
          </a:xfrm>
          <a:prstGeom prst="rect">
            <a:avLst/>
          </a:prstGeom>
          <a:solidFill>
            <a:schemeClr val="accent1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4517" name="AutoShape 19"/>
          <p:cNvSpPr>
            <a:spLocks noChangeArrowheads="1"/>
          </p:cNvSpPr>
          <p:nvPr/>
        </p:nvSpPr>
        <p:spPr bwMode="auto">
          <a:xfrm>
            <a:off x="8105775" y="4668838"/>
            <a:ext cx="714375" cy="712787"/>
          </a:xfrm>
          <a:prstGeom prst="rtTriangle">
            <a:avLst/>
          </a:prstGeom>
          <a:solidFill>
            <a:schemeClr val="accent1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4518" name="Text Box 21"/>
          <p:cNvSpPr txBox="1">
            <a:spLocks noChangeArrowheads="1"/>
          </p:cNvSpPr>
          <p:nvPr/>
        </p:nvSpPr>
        <p:spPr bwMode="auto">
          <a:xfrm>
            <a:off x="7029450" y="5413375"/>
            <a:ext cx="6667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6cm</a:t>
            </a:r>
          </a:p>
        </p:txBody>
      </p:sp>
      <p:sp>
        <p:nvSpPr>
          <p:cNvPr id="64519" name="Text Box 22"/>
          <p:cNvSpPr txBox="1">
            <a:spLocks noChangeArrowheads="1"/>
          </p:cNvSpPr>
          <p:nvPr/>
        </p:nvSpPr>
        <p:spPr bwMode="auto">
          <a:xfrm>
            <a:off x="5946775" y="4764088"/>
            <a:ext cx="6667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2cm</a:t>
            </a:r>
          </a:p>
        </p:txBody>
      </p:sp>
      <p:sp>
        <p:nvSpPr>
          <p:cNvPr id="64520" name="Text Box 23"/>
          <p:cNvSpPr txBox="1">
            <a:spLocks noChangeArrowheads="1"/>
          </p:cNvSpPr>
          <p:nvPr/>
        </p:nvSpPr>
        <p:spPr bwMode="auto">
          <a:xfrm>
            <a:off x="8166100" y="5413375"/>
            <a:ext cx="6667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2cm</a:t>
            </a:r>
          </a:p>
        </p:txBody>
      </p:sp>
      <p:sp>
        <p:nvSpPr>
          <p:cNvPr id="64521" name="Text Box 24"/>
          <p:cNvSpPr txBox="1">
            <a:spLocks noChangeArrowheads="1"/>
          </p:cNvSpPr>
          <p:nvPr/>
        </p:nvSpPr>
        <p:spPr bwMode="auto">
          <a:xfrm>
            <a:off x="8477250" y="4764088"/>
            <a:ext cx="6667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3cm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52500" y="742950"/>
            <a:ext cx="6242050" cy="695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dirty="0" smtClean="0">
                <a:solidFill>
                  <a:srgbClr val="FFFF00"/>
                </a:solidFill>
              </a:rPr>
              <a:t>Balancing Method</a:t>
            </a:r>
          </a:p>
        </p:txBody>
      </p:sp>
      <p:sp>
        <p:nvSpPr>
          <p:cNvPr id="62" name="TextBox 61"/>
          <p:cNvSpPr txBox="1">
            <a:spLocks noChangeArrowheads="1"/>
          </p:cNvSpPr>
          <p:nvPr/>
        </p:nvSpPr>
        <p:spPr bwMode="auto">
          <a:xfrm>
            <a:off x="801688" y="2768600"/>
            <a:ext cx="8347075" cy="2246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2800" dirty="0">
                <a:solidFill>
                  <a:srgbClr val="FFFFFF"/>
                </a:solidFill>
                <a:cs typeface="+mn-cs"/>
              </a:rPr>
              <a:t>It would be far too time consuming to draw out</a:t>
            </a:r>
          </a:p>
          <a:p>
            <a:pPr algn="ctr">
              <a:defRPr/>
            </a:pPr>
            <a:r>
              <a:rPr lang="en-GB" sz="2800" dirty="0">
                <a:solidFill>
                  <a:srgbClr val="FFFFFF"/>
                </a:solidFill>
                <a:cs typeface="+mn-cs"/>
              </a:rPr>
              <a:t>the balancing scales each time.</a:t>
            </a:r>
          </a:p>
          <a:p>
            <a:pPr algn="ctr">
              <a:defRPr/>
            </a:pPr>
            <a:r>
              <a:rPr lang="en-GB" sz="2800" dirty="0">
                <a:solidFill>
                  <a:srgbClr val="FFFF00"/>
                </a:solidFill>
                <a:cs typeface="+mn-cs"/>
              </a:rPr>
              <a:t> </a:t>
            </a:r>
          </a:p>
          <a:p>
            <a:pPr algn="ctr">
              <a:defRPr/>
            </a:pPr>
            <a:r>
              <a:rPr lang="en-GB" sz="2800" dirty="0">
                <a:solidFill>
                  <a:srgbClr val="FFFF00"/>
                </a:solidFill>
                <a:cs typeface="+mn-cs"/>
              </a:rPr>
              <a:t>We will now learn how to use the rules for solving equations.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Text Box 3"/>
          <p:cNvSpPr txBox="1">
            <a:spLocks noChangeArrowheads="1"/>
          </p:cNvSpPr>
          <p:nvPr/>
        </p:nvSpPr>
        <p:spPr bwMode="auto">
          <a:xfrm>
            <a:off x="1606550" y="2811463"/>
            <a:ext cx="6648450" cy="646112"/>
          </a:xfrm>
          <a:prstGeom prst="rect">
            <a:avLst/>
          </a:prstGeom>
          <a:solidFill>
            <a:srgbClr val="4D4D4D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 sz="3600">
                <a:solidFill>
                  <a:srgbClr val="FFFF00"/>
                </a:solidFill>
              </a:rPr>
              <a:t>The Balancing Method</a:t>
            </a:r>
          </a:p>
        </p:txBody>
      </p:sp>
      <p:sp>
        <p:nvSpPr>
          <p:cNvPr id="41991" name="Text Box 7"/>
          <p:cNvSpPr txBox="1">
            <a:spLocks noChangeArrowheads="1"/>
          </p:cNvSpPr>
          <p:nvPr/>
        </p:nvSpPr>
        <p:spPr bwMode="auto">
          <a:xfrm>
            <a:off x="1589088" y="2103438"/>
            <a:ext cx="688181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800">
                <a:solidFill>
                  <a:srgbClr val="FFFFFF"/>
                </a:solidFill>
              </a:rPr>
              <a:t>The method we use to solve equations is</a:t>
            </a:r>
          </a:p>
        </p:txBody>
      </p:sp>
      <p:sp>
        <p:nvSpPr>
          <p:cNvPr id="42000" name="Rectangle 16"/>
          <p:cNvSpPr>
            <a:spLocks noChangeArrowheads="1"/>
          </p:cNvSpPr>
          <p:nvPr/>
        </p:nvSpPr>
        <p:spPr bwMode="auto">
          <a:xfrm>
            <a:off x="1808163" y="374650"/>
            <a:ext cx="5537200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6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Equations</a:t>
            </a:r>
          </a:p>
        </p:txBody>
      </p:sp>
      <p:sp>
        <p:nvSpPr>
          <p:cNvPr id="48138" name="Text Box 17"/>
          <p:cNvSpPr txBox="1">
            <a:spLocks noChangeArrowheads="1"/>
          </p:cNvSpPr>
          <p:nvPr/>
        </p:nvSpPr>
        <p:spPr bwMode="auto">
          <a:xfrm>
            <a:off x="1101725" y="3830638"/>
            <a:ext cx="62134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>
                <a:solidFill>
                  <a:srgbClr val="FFFFFF"/>
                </a:solidFill>
                <a:cs typeface="+mn-cs"/>
              </a:rPr>
              <a:t>Write down the opposite of the following :</a:t>
            </a:r>
          </a:p>
        </p:txBody>
      </p:sp>
      <p:sp>
        <p:nvSpPr>
          <p:cNvPr id="48139" name="Text Box 18"/>
          <p:cNvSpPr txBox="1">
            <a:spLocks noChangeArrowheads="1"/>
          </p:cNvSpPr>
          <p:nvPr/>
        </p:nvSpPr>
        <p:spPr bwMode="auto">
          <a:xfrm>
            <a:off x="1004888" y="4014788"/>
            <a:ext cx="623887" cy="118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7200">
                <a:solidFill>
                  <a:srgbClr val="FFFFFF"/>
                </a:solidFill>
                <a:cs typeface="+mn-cs"/>
              </a:rPr>
              <a:t>+</a:t>
            </a:r>
          </a:p>
        </p:txBody>
      </p:sp>
      <p:sp>
        <p:nvSpPr>
          <p:cNvPr id="48140" name="Text Box 19"/>
          <p:cNvSpPr txBox="1">
            <a:spLocks noChangeArrowheads="1"/>
          </p:cNvSpPr>
          <p:nvPr/>
        </p:nvSpPr>
        <p:spPr bwMode="auto">
          <a:xfrm>
            <a:off x="1724025" y="4319588"/>
            <a:ext cx="22098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3200">
                <a:solidFill>
                  <a:srgbClr val="FFFF00"/>
                </a:solidFill>
                <a:cs typeface="+mn-cs"/>
              </a:rPr>
              <a:t>opposite is</a:t>
            </a:r>
          </a:p>
        </p:txBody>
      </p:sp>
      <p:sp>
        <p:nvSpPr>
          <p:cNvPr id="48141" name="Text Box 20"/>
          <p:cNvSpPr txBox="1">
            <a:spLocks noChangeArrowheads="1"/>
          </p:cNvSpPr>
          <p:nvPr/>
        </p:nvSpPr>
        <p:spPr bwMode="auto">
          <a:xfrm>
            <a:off x="1000125" y="4749800"/>
            <a:ext cx="633413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6000">
                <a:solidFill>
                  <a:srgbClr val="FFFFFF"/>
                </a:solidFill>
                <a:cs typeface="+mn-cs"/>
              </a:rPr>
              <a:t>x</a:t>
            </a:r>
          </a:p>
        </p:txBody>
      </p:sp>
      <p:sp>
        <p:nvSpPr>
          <p:cNvPr id="48142" name="Text Box 21"/>
          <p:cNvSpPr txBox="1">
            <a:spLocks noChangeArrowheads="1"/>
          </p:cNvSpPr>
          <p:nvPr/>
        </p:nvSpPr>
        <p:spPr bwMode="auto">
          <a:xfrm>
            <a:off x="5486400" y="4106863"/>
            <a:ext cx="50165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6000">
                <a:solidFill>
                  <a:srgbClr val="FFFFFF"/>
                </a:solidFill>
                <a:cs typeface="+mn-cs"/>
              </a:rPr>
              <a:t>-</a:t>
            </a:r>
          </a:p>
        </p:txBody>
      </p:sp>
      <p:sp>
        <p:nvSpPr>
          <p:cNvPr id="83978" name="Text Box 22"/>
          <p:cNvSpPr txBox="1">
            <a:spLocks noChangeArrowheads="1"/>
          </p:cNvSpPr>
          <p:nvPr/>
        </p:nvSpPr>
        <p:spPr bwMode="auto">
          <a:xfrm>
            <a:off x="5368925" y="4860925"/>
            <a:ext cx="6604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6000">
                <a:solidFill>
                  <a:srgbClr val="FFFFFF"/>
                </a:solidFill>
                <a:latin typeface="Shruti" pitchFamily="2" charset="0"/>
                <a:cs typeface="Shruti" pitchFamily="2" charset="0"/>
              </a:rPr>
              <a:t>÷</a:t>
            </a:r>
          </a:p>
        </p:txBody>
      </p:sp>
      <p:sp>
        <p:nvSpPr>
          <p:cNvPr id="48144" name="Text Box 23"/>
          <p:cNvSpPr txBox="1">
            <a:spLocks noChangeArrowheads="1"/>
          </p:cNvSpPr>
          <p:nvPr/>
        </p:nvSpPr>
        <p:spPr bwMode="auto">
          <a:xfrm>
            <a:off x="1762125" y="4964113"/>
            <a:ext cx="22098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3200">
                <a:solidFill>
                  <a:srgbClr val="FFFF00"/>
                </a:solidFill>
                <a:cs typeface="+mn-cs"/>
              </a:rPr>
              <a:t>opposite is</a:t>
            </a:r>
          </a:p>
        </p:txBody>
      </p:sp>
      <p:sp>
        <p:nvSpPr>
          <p:cNvPr id="48145" name="Text Box 24"/>
          <p:cNvSpPr txBox="1">
            <a:spLocks noChangeArrowheads="1"/>
          </p:cNvSpPr>
          <p:nvPr/>
        </p:nvSpPr>
        <p:spPr bwMode="auto">
          <a:xfrm>
            <a:off x="6042025" y="4319588"/>
            <a:ext cx="22098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3200">
                <a:solidFill>
                  <a:srgbClr val="FFFF00"/>
                </a:solidFill>
                <a:cs typeface="+mn-cs"/>
              </a:rPr>
              <a:t>opposite is</a:t>
            </a:r>
          </a:p>
        </p:txBody>
      </p:sp>
      <p:sp>
        <p:nvSpPr>
          <p:cNvPr id="48146" name="Text Box 25"/>
          <p:cNvSpPr txBox="1">
            <a:spLocks noChangeArrowheads="1"/>
          </p:cNvSpPr>
          <p:nvPr/>
        </p:nvSpPr>
        <p:spPr bwMode="auto">
          <a:xfrm>
            <a:off x="6042025" y="4933950"/>
            <a:ext cx="22098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3200">
                <a:solidFill>
                  <a:srgbClr val="FFFF00"/>
                </a:solidFill>
                <a:cs typeface="+mn-cs"/>
              </a:rPr>
              <a:t>opposite is</a:t>
            </a:r>
          </a:p>
        </p:txBody>
      </p:sp>
      <p:sp>
        <p:nvSpPr>
          <p:cNvPr id="42010" name="Text Box 26"/>
          <p:cNvSpPr txBox="1">
            <a:spLocks noChangeArrowheads="1"/>
          </p:cNvSpPr>
          <p:nvPr/>
        </p:nvSpPr>
        <p:spPr bwMode="auto">
          <a:xfrm>
            <a:off x="4064000" y="4105275"/>
            <a:ext cx="50165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6000">
                <a:solidFill>
                  <a:srgbClr val="FFFFFF"/>
                </a:solidFill>
                <a:cs typeface="+mn-cs"/>
              </a:rPr>
              <a:t>-</a:t>
            </a:r>
          </a:p>
        </p:txBody>
      </p:sp>
      <p:sp>
        <p:nvSpPr>
          <p:cNvPr id="42011" name="Text Box 27"/>
          <p:cNvSpPr txBox="1">
            <a:spLocks noChangeArrowheads="1"/>
          </p:cNvSpPr>
          <p:nvPr/>
        </p:nvSpPr>
        <p:spPr bwMode="auto">
          <a:xfrm>
            <a:off x="8231188" y="3976688"/>
            <a:ext cx="623887" cy="118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7200">
                <a:solidFill>
                  <a:srgbClr val="FFFFFF"/>
                </a:solidFill>
                <a:cs typeface="+mn-cs"/>
              </a:rPr>
              <a:t>+</a:t>
            </a:r>
          </a:p>
        </p:txBody>
      </p:sp>
      <p:sp>
        <p:nvSpPr>
          <p:cNvPr id="42012" name="Text Box 28"/>
          <p:cNvSpPr txBox="1">
            <a:spLocks noChangeArrowheads="1"/>
          </p:cNvSpPr>
          <p:nvPr/>
        </p:nvSpPr>
        <p:spPr bwMode="auto">
          <a:xfrm>
            <a:off x="3997325" y="4860925"/>
            <a:ext cx="6604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6000">
                <a:solidFill>
                  <a:srgbClr val="FFFFFF"/>
                </a:solidFill>
                <a:latin typeface="Shruti" pitchFamily="2" charset="0"/>
                <a:cs typeface="Shruti" pitchFamily="2" charset="0"/>
              </a:rPr>
              <a:t>÷</a:t>
            </a:r>
          </a:p>
        </p:txBody>
      </p:sp>
      <p:sp>
        <p:nvSpPr>
          <p:cNvPr id="42013" name="Text Box 29"/>
          <p:cNvSpPr txBox="1">
            <a:spLocks noChangeArrowheads="1"/>
          </p:cNvSpPr>
          <p:nvPr/>
        </p:nvSpPr>
        <p:spPr bwMode="auto">
          <a:xfrm>
            <a:off x="8239125" y="4648200"/>
            <a:ext cx="633413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6000">
                <a:solidFill>
                  <a:srgbClr val="FFFFFF"/>
                </a:solidFill>
                <a:cs typeface="+mn-cs"/>
              </a:rPr>
              <a:t>x</a:t>
            </a:r>
          </a:p>
        </p:txBody>
      </p:sp>
      <p:sp>
        <p:nvSpPr>
          <p:cNvPr id="83986" name="Text Box 30"/>
          <p:cNvSpPr txBox="1">
            <a:spLocks noChangeArrowheads="1"/>
          </p:cNvSpPr>
          <p:nvPr/>
        </p:nvSpPr>
        <p:spPr bwMode="auto">
          <a:xfrm>
            <a:off x="3246438" y="1409700"/>
            <a:ext cx="26701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>
                <a:solidFill>
                  <a:srgbClr val="FFFFFF"/>
                </a:solidFill>
              </a:rPr>
              <a:t>Solving Equations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199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199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199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4198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4198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4198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420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420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420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420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420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420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420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420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420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420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420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420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7" grpId="0" animBg="1"/>
      <p:bldP spid="41991" grpId="0"/>
      <p:bldP spid="42010" grpId="0"/>
      <p:bldP spid="42011" grpId="0"/>
      <p:bldP spid="42012" grpId="0"/>
      <p:bldP spid="4201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 Box 84"/>
          <p:cNvSpPr txBox="1">
            <a:spLocks noChangeArrowheads="1"/>
          </p:cNvSpPr>
          <p:nvPr/>
        </p:nvSpPr>
        <p:spPr bwMode="auto">
          <a:xfrm>
            <a:off x="3421063" y="2382838"/>
            <a:ext cx="177006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 dirty="0">
                <a:solidFill>
                  <a:srgbClr val="FFFFFF"/>
                </a:solidFill>
                <a:cs typeface="+mn-cs"/>
              </a:rPr>
              <a:t>x + 3 =</a:t>
            </a:r>
          </a:p>
        </p:txBody>
      </p:sp>
      <p:sp>
        <p:nvSpPr>
          <p:cNvPr id="43011" name="Text Box 87"/>
          <p:cNvSpPr txBox="1">
            <a:spLocks noChangeArrowheads="1"/>
          </p:cNvSpPr>
          <p:nvPr/>
        </p:nvSpPr>
        <p:spPr bwMode="auto">
          <a:xfrm>
            <a:off x="5129213" y="2363788"/>
            <a:ext cx="8096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 dirty="0">
                <a:solidFill>
                  <a:srgbClr val="FFFFFF"/>
                </a:solidFill>
                <a:cs typeface="+mn-cs"/>
              </a:rPr>
              <a:t>20</a:t>
            </a:r>
          </a:p>
        </p:txBody>
      </p:sp>
      <p:sp>
        <p:nvSpPr>
          <p:cNvPr id="43015" name="TextBox 10"/>
          <p:cNvSpPr txBox="1">
            <a:spLocks noChangeArrowheads="1"/>
          </p:cNvSpPr>
          <p:nvPr/>
        </p:nvSpPr>
        <p:spPr bwMode="auto">
          <a:xfrm>
            <a:off x="914400" y="1995488"/>
            <a:ext cx="20764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3200" u="sng">
                <a:solidFill>
                  <a:srgbClr val="FFFFFF"/>
                </a:solidFill>
                <a:cs typeface="+mn-cs"/>
              </a:rPr>
              <a:t>Example 1</a:t>
            </a:r>
          </a:p>
        </p:txBody>
      </p:sp>
      <p:sp>
        <p:nvSpPr>
          <p:cNvPr id="31" name="Text Box 87"/>
          <p:cNvSpPr txBox="1">
            <a:spLocks noChangeArrowheads="1"/>
          </p:cNvSpPr>
          <p:nvPr/>
        </p:nvSpPr>
        <p:spPr bwMode="auto">
          <a:xfrm>
            <a:off x="4138613" y="3068638"/>
            <a:ext cx="10572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 dirty="0">
                <a:solidFill>
                  <a:srgbClr val="FFFF00"/>
                </a:solidFill>
                <a:cs typeface="+mn-cs"/>
              </a:rPr>
              <a:t> x =</a:t>
            </a:r>
          </a:p>
        </p:txBody>
      </p:sp>
      <p:sp>
        <p:nvSpPr>
          <p:cNvPr id="32" name="Text Box 87"/>
          <p:cNvSpPr txBox="1">
            <a:spLocks noChangeArrowheads="1"/>
          </p:cNvSpPr>
          <p:nvPr/>
        </p:nvSpPr>
        <p:spPr bwMode="auto">
          <a:xfrm>
            <a:off x="4964113" y="3068638"/>
            <a:ext cx="17970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 dirty="0">
                <a:solidFill>
                  <a:srgbClr val="FFFF00"/>
                </a:solidFill>
                <a:cs typeface="+mn-cs"/>
              </a:rPr>
              <a:t> 20 - 3</a:t>
            </a:r>
          </a:p>
        </p:txBody>
      </p:sp>
      <p:sp>
        <p:nvSpPr>
          <p:cNvPr id="34" name="Rectangle 33"/>
          <p:cNvSpPr>
            <a:spLocks noChangeArrowheads="1"/>
          </p:cNvSpPr>
          <p:nvPr/>
        </p:nvSpPr>
        <p:spPr bwMode="auto">
          <a:xfrm>
            <a:off x="5068888" y="3767138"/>
            <a:ext cx="72866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 dirty="0">
                <a:solidFill>
                  <a:srgbClr val="FFFF00"/>
                </a:solidFill>
                <a:cs typeface="+mn-cs"/>
              </a:rPr>
              <a:t>17</a:t>
            </a: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1095375" y="3160713"/>
            <a:ext cx="9239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800"/>
              <a:t>(- 3)</a:t>
            </a:r>
          </a:p>
        </p:txBody>
      </p:sp>
      <p:sp>
        <p:nvSpPr>
          <p:cNvPr id="24" name="Text Box 87"/>
          <p:cNvSpPr txBox="1">
            <a:spLocks noChangeArrowheads="1"/>
          </p:cNvSpPr>
          <p:nvPr/>
        </p:nvSpPr>
        <p:spPr bwMode="auto">
          <a:xfrm>
            <a:off x="4121150" y="3767138"/>
            <a:ext cx="10572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 dirty="0">
                <a:solidFill>
                  <a:srgbClr val="FFFF00"/>
                </a:solidFill>
                <a:cs typeface="+mn-cs"/>
              </a:rPr>
              <a:t> x =</a:t>
            </a:r>
          </a:p>
        </p:txBody>
      </p:sp>
      <p:sp>
        <p:nvSpPr>
          <p:cNvPr id="25" name="Title 1"/>
          <p:cNvSpPr txBox="1">
            <a:spLocks/>
          </p:cNvSpPr>
          <p:nvPr/>
        </p:nvSpPr>
        <p:spPr bwMode="auto">
          <a:xfrm>
            <a:off x="1847850" y="628650"/>
            <a:ext cx="5486400" cy="63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6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Simple Equations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utoUpdateAnimBg="0"/>
      <p:bldP spid="32" grpId="0" autoUpdateAnimBg="0"/>
      <p:bldP spid="34" grpId="0"/>
      <p:bldP spid="21" grpId="0"/>
      <p:bldP spid="24" grpId="0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 Box 87"/>
          <p:cNvSpPr txBox="1">
            <a:spLocks noChangeArrowheads="1"/>
          </p:cNvSpPr>
          <p:nvPr/>
        </p:nvSpPr>
        <p:spPr bwMode="auto">
          <a:xfrm>
            <a:off x="3330575" y="3802063"/>
            <a:ext cx="22256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 dirty="0">
                <a:solidFill>
                  <a:srgbClr val="FFFF00"/>
                </a:solidFill>
                <a:cs typeface="+mn-cs"/>
              </a:rPr>
              <a:t> 24 – 8 =</a:t>
            </a:r>
          </a:p>
        </p:txBody>
      </p:sp>
      <p:sp>
        <p:nvSpPr>
          <p:cNvPr id="43010" name="Text Box 84"/>
          <p:cNvSpPr txBox="1">
            <a:spLocks noChangeArrowheads="1"/>
          </p:cNvSpPr>
          <p:nvPr/>
        </p:nvSpPr>
        <p:spPr bwMode="auto">
          <a:xfrm>
            <a:off x="3421063" y="2382838"/>
            <a:ext cx="204946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 dirty="0">
                <a:solidFill>
                  <a:srgbClr val="FFFFFF"/>
                </a:solidFill>
                <a:cs typeface="+mn-cs"/>
              </a:rPr>
              <a:t>24 - x =</a:t>
            </a:r>
          </a:p>
        </p:txBody>
      </p:sp>
      <p:sp>
        <p:nvSpPr>
          <p:cNvPr id="43011" name="Text Box 87"/>
          <p:cNvSpPr txBox="1">
            <a:spLocks noChangeArrowheads="1"/>
          </p:cNvSpPr>
          <p:nvPr/>
        </p:nvSpPr>
        <p:spPr bwMode="auto">
          <a:xfrm>
            <a:off x="5310188" y="2363788"/>
            <a:ext cx="49688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 dirty="0">
                <a:solidFill>
                  <a:srgbClr val="FFFFFF"/>
                </a:solidFill>
                <a:cs typeface="+mn-cs"/>
              </a:rPr>
              <a:t>8</a:t>
            </a:r>
          </a:p>
        </p:txBody>
      </p:sp>
      <p:sp>
        <p:nvSpPr>
          <p:cNvPr id="43015" name="TextBox 10"/>
          <p:cNvSpPr txBox="1">
            <a:spLocks noChangeArrowheads="1"/>
          </p:cNvSpPr>
          <p:nvPr/>
        </p:nvSpPr>
        <p:spPr bwMode="auto">
          <a:xfrm>
            <a:off x="914400" y="1995488"/>
            <a:ext cx="2141538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3200" u="sng" dirty="0">
                <a:solidFill>
                  <a:srgbClr val="FFFFFF"/>
                </a:solidFill>
                <a:cs typeface="+mn-cs"/>
              </a:rPr>
              <a:t>Example 2</a:t>
            </a:r>
          </a:p>
        </p:txBody>
      </p:sp>
      <p:sp>
        <p:nvSpPr>
          <p:cNvPr id="31" name="Text Box 87"/>
          <p:cNvSpPr txBox="1">
            <a:spLocks noChangeArrowheads="1"/>
          </p:cNvSpPr>
          <p:nvPr/>
        </p:nvSpPr>
        <p:spPr bwMode="auto">
          <a:xfrm>
            <a:off x="4138613" y="3068638"/>
            <a:ext cx="13779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 dirty="0">
                <a:solidFill>
                  <a:srgbClr val="FFFF00"/>
                </a:solidFill>
                <a:cs typeface="+mn-cs"/>
              </a:rPr>
              <a:t> 24 =</a:t>
            </a:r>
          </a:p>
        </p:txBody>
      </p:sp>
      <p:sp>
        <p:nvSpPr>
          <p:cNvPr id="32" name="Text Box 87"/>
          <p:cNvSpPr txBox="1">
            <a:spLocks noChangeArrowheads="1"/>
          </p:cNvSpPr>
          <p:nvPr/>
        </p:nvSpPr>
        <p:spPr bwMode="auto">
          <a:xfrm>
            <a:off x="5213350" y="3068638"/>
            <a:ext cx="15081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 dirty="0">
                <a:solidFill>
                  <a:srgbClr val="FFFF00"/>
                </a:solidFill>
                <a:cs typeface="+mn-cs"/>
              </a:rPr>
              <a:t> 8 + x</a:t>
            </a:r>
          </a:p>
        </p:txBody>
      </p:sp>
      <p:sp>
        <p:nvSpPr>
          <p:cNvPr id="34" name="Rectangle 33"/>
          <p:cNvSpPr>
            <a:spLocks noChangeArrowheads="1"/>
          </p:cNvSpPr>
          <p:nvPr/>
        </p:nvSpPr>
        <p:spPr bwMode="auto">
          <a:xfrm>
            <a:off x="5484813" y="3802063"/>
            <a:ext cx="48736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 dirty="0">
                <a:solidFill>
                  <a:srgbClr val="FFFF00"/>
                </a:solidFill>
                <a:cs typeface="+mn-cs"/>
              </a:rPr>
              <a:t>x</a:t>
            </a: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1095375" y="3160713"/>
            <a:ext cx="9398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800"/>
              <a:t>(+ x)</a:t>
            </a:r>
          </a:p>
        </p:txBody>
      </p:sp>
      <p:sp>
        <p:nvSpPr>
          <p:cNvPr id="25" name="Title 1"/>
          <p:cNvSpPr txBox="1">
            <a:spLocks/>
          </p:cNvSpPr>
          <p:nvPr/>
        </p:nvSpPr>
        <p:spPr bwMode="auto">
          <a:xfrm>
            <a:off x="1847850" y="628650"/>
            <a:ext cx="5486400" cy="63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6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Simple Equations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1138238" y="3894138"/>
            <a:ext cx="9223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800"/>
              <a:t>(- 8)</a:t>
            </a:r>
          </a:p>
        </p:txBody>
      </p:sp>
      <p:sp>
        <p:nvSpPr>
          <p:cNvPr id="14" name="Text Box 87"/>
          <p:cNvSpPr txBox="1">
            <a:spLocks noChangeArrowheads="1"/>
          </p:cNvSpPr>
          <p:nvPr/>
        </p:nvSpPr>
        <p:spPr bwMode="auto">
          <a:xfrm>
            <a:off x="4259263" y="4446588"/>
            <a:ext cx="129698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 dirty="0">
                <a:solidFill>
                  <a:srgbClr val="FFFF00"/>
                </a:solidFill>
                <a:cs typeface="+mn-cs"/>
              </a:rPr>
              <a:t> 16 =</a:t>
            </a: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5526088" y="4446588"/>
            <a:ext cx="48736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 dirty="0">
                <a:solidFill>
                  <a:srgbClr val="FFFF00"/>
                </a:solidFill>
                <a:cs typeface="+mn-cs"/>
              </a:rPr>
              <a:t>x</a:t>
            </a: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4652963" y="5138738"/>
            <a:ext cx="4889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 dirty="0">
                <a:solidFill>
                  <a:srgbClr val="FFFF00"/>
                </a:solidFill>
                <a:cs typeface="+mn-cs"/>
              </a:rPr>
              <a:t>x</a:t>
            </a:r>
          </a:p>
        </p:txBody>
      </p:sp>
      <p:sp>
        <p:nvSpPr>
          <p:cNvPr id="17" name="Text Box 87"/>
          <p:cNvSpPr txBox="1">
            <a:spLocks noChangeArrowheads="1"/>
          </p:cNvSpPr>
          <p:nvPr/>
        </p:nvSpPr>
        <p:spPr bwMode="auto">
          <a:xfrm>
            <a:off x="4965700" y="5138738"/>
            <a:ext cx="129698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 dirty="0">
                <a:solidFill>
                  <a:srgbClr val="FFFF00"/>
                </a:solidFill>
                <a:cs typeface="+mn-cs"/>
              </a:rPr>
              <a:t> = 16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0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1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7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8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utoUpdateAnimBg="0"/>
      <p:bldP spid="31" grpId="0" autoUpdateAnimBg="0"/>
      <p:bldP spid="32" grpId="0" autoUpdateAnimBg="0"/>
      <p:bldP spid="34" grpId="0"/>
      <p:bldP spid="21" grpId="0"/>
      <p:bldP spid="13" grpId="0"/>
      <p:bldP spid="14" grpId="0" autoUpdateAnimBg="0"/>
      <p:bldP spid="15" grpId="0"/>
      <p:bldP spid="16" grpId="0"/>
      <p:bldP spid="17" grpId="0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 Box 84"/>
          <p:cNvSpPr txBox="1">
            <a:spLocks noChangeArrowheads="1"/>
          </p:cNvSpPr>
          <p:nvPr/>
        </p:nvSpPr>
        <p:spPr bwMode="auto">
          <a:xfrm>
            <a:off x="4003675" y="2366963"/>
            <a:ext cx="12160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 dirty="0">
                <a:solidFill>
                  <a:srgbClr val="FFFFFF"/>
                </a:solidFill>
                <a:cs typeface="+mn-cs"/>
              </a:rPr>
              <a:t>4x =</a:t>
            </a:r>
          </a:p>
        </p:txBody>
      </p:sp>
      <p:sp>
        <p:nvSpPr>
          <p:cNvPr id="43011" name="Text Box 87"/>
          <p:cNvSpPr txBox="1">
            <a:spLocks noChangeArrowheads="1"/>
          </p:cNvSpPr>
          <p:nvPr/>
        </p:nvSpPr>
        <p:spPr bwMode="auto">
          <a:xfrm>
            <a:off x="5129213" y="2363788"/>
            <a:ext cx="8096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 dirty="0">
                <a:solidFill>
                  <a:srgbClr val="FFFFFF"/>
                </a:solidFill>
                <a:cs typeface="+mn-cs"/>
              </a:rPr>
              <a:t>20</a:t>
            </a:r>
          </a:p>
        </p:txBody>
      </p:sp>
      <p:sp>
        <p:nvSpPr>
          <p:cNvPr id="43015" name="TextBox 10"/>
          <p:cNvSpPr txBox="1">
            <a:spLocks noChangeArrowheads="1"/>
          </p:cNvSpPr>
          <p:nvPr/>
        </p:nvSpPr>
        <p:spPr bwMode="auto">
          <a:xfrm>
            <a:off x="914400" y="1995488"/>
            <a:ext cx="2141538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3200" u="sng" dirty="0">
                <a:solidFill>
                  <a:srgbClr val="FFFFFF"/>
                </a:solidFill>
                <a:cs typeface="+mn-cs"/>
              </a:rPr>
              <a:t>Example 3</a:t>
            </a:r>
          </a:p>
        </p:txBody>
      </p:sp>
      <p:sp>
        <p:nvSpPr>
          <p:cNvPr id="31" name="Text Box 87"/>
          <p:cNvSpPr txBox="1">
            <a:spLocks noChangeArrowheads="1"/>
          </p:cNvSpPr>
          <p:nvPr/>
        </p:nvSpPr>
        <p:spPr bwMode="auto">
          <a:xfrm>
            <a:off x="4138613" y="3068638"/>
            <a:ext cx="10572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 dirty="0">
                <a:solidFill>
                  <a:srgbClr val="FFFF00"/>
                </a:solidFill>
                <a:cs typeface="+mn-cs"/>
              </a:rPr>
              <a:t> x =</a:t>
            </a:r>
          </a:p>
        </p:txBody>
      </p:sp>
      <p:sp>
        <p:nvSpPr>
          <p:cNvPr id="32" name="Text Box 87"/>
          <p:cNvSpPr txBox="1">
            <a:spLocks noChangeArrowheads="1"/>
          </p:cNvSpPr>
          <p:nvPr/>
        </p:nvSpPr>
        <p:spPr bwMode="auto">
          <a:xfrm>
            <a:off x="4964113" y="3068638"/>
            <a:ext cx="186531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 dirty="0">
                <a:solidFill>
                  <a:srgbClr val="FFFF00"/>
                </a:solidFill>
                <a:cs typeface="+mn-cs"/>
              </a:rPr>
              <a:t> 20 ÷ 4</a:t>
            </a:r>
          </a:p>
        </p:txBody>
      </p:sp>
      <p:sp>
        <p:nvSpPr>
          <p:cNvPr id="34" name="Rectangle 33"/>
          <p:cNvSpPr>
            <a:spLocks noChangeArrowheads="1"/>
          </p:cNvSpPr>
          <p:nvPr/>
        </p:nvSpPr>
        <p:spPr bwMode="auto">
          <a:xfrm>
            <a:off x="5068888" y="3767138"/>
            <a:ext cx="49688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 dirty="0">
                <a:solidFill>
                  <a:srgbClr val="FFFF00"/>
                </a:solidFill>
                <a:cs typeface="+mn-cs"/>
              </a:rPr>
              <a:t>5</a:t>
            </a: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1095375" y="3160713"/>
            <a:ext cx="9715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800"/>
              <a:t>(÷ 4)</a:t>
            </a:r>
          </a:p>
        </p:txBody>
      </p:sp>
      <p:sp>
        <p:nvSpPr>
          <p:cNvPr id="24" name="Text Box 87"/>
          <p:cNvSpPr txBox="1">
            <a:spLocks noChangeArrowheads="1"/>
          </p:cNvSpPr>
          <p:nvPr/>
        </p:nvSpPr>
        <p:spPr bwMode="auto">
          <a:xfrm>
            <a:off x="4121150" y="3767138"/>
            <a:ext cx="10572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 dirty="0">
                <a:solidFill>
                  <a:srgbClr val="FFFF00"/>
                </a:solidFill>
                <a:cs typeface="+mn-cs"/>
              </a:rPr>
              <a:t> x =</a:t>
            </a:r>
          </a:p>
        </p:txBody>
      </p:sp>
      <p:sp>
        <p:nvSpPr>
          <p:cNvPr id="25" name="Title 1"/>
          <p:cNvSpPr txBox="1">
            <a:spLocks/>
          </p:cNvSpPr>
          <p:nvPr/>
        </p:nvSpPr>
        <p:spPr bwMode="auto">
          <a:xfrm>
            <a:off x="1847850" y="628650"/>
            <a:ext cx="5486400" cy="63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6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Simple Equations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utoUpdateAnimBg="0"/>
      <p:bldP spid="32" grpId="0" autoUpdateAnimBg="0"/>
      <p:bldP spid="34" grpId="0"/>
      <p:bldP spid="21" grpId="0"/>
      <p:bldP spid="24" grpId="0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 Box 84"/>
          <p:cNvSpPr txBox="1">
            <a:spLocks noChangeArrowheads="1"/>
          </p:cNvSpPr>
          <p:nvPr/>
        </p:nvSpPr>
        <p:spPr bwMode="auto">
          <a:xfrm>
            <a:off x="4003675" y="2366963"/>
            <a:ext cx="12160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 dirty="0">
                <a:solidFill>
                  <a:srgbClr val="FFFFFF"/>
                </a:solidFill>
                <a:cs typeface="+mn-cs"/>
              </a:rPr>
              <a:t>8x =</a:t>
            </a:r>
          </a:p>
        </p:txBody>
      </p:sp>
      <p:sp>
        <p:nvSpPr>
          <p:cNvPr id="43011" name="Text Box 87"/>
          <p:cNvSpPr txBox="1">
            <a:spLocks noChangeArrowheads="1"/>
          </p:cNvSpPr>
          <p:nvPr/>
        </p:nvSpPr>
        <p:spPr bwMode="auto">
          <a:xfrm>
            <a:off x="5129213" y="2363788"/>
            <a:ext cx="8096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 dirty="0">
                <a:solidFill>
                  <a:srgbClr val="FFFFFF"/>
                </a:solidFill>
                <a:cs typeface="+mn-cs"/>
              </a:rPr>
              <a:t>28</a:t>
            </a:r>
          </a:p>
        </p:txBody>
      </p:sp>
      <p:sp>
        <p:nvSpPr>
          <p:cNvPr id="43015" name="TextBox 10"/>
          <p:cNvSpPr txBox="1">
            <a:spLocks noChangeArrowheads="1"/>
          </p:cNvSpPr>
          <p:nvPr/>
        </p:nvSpPr>
        <p:spPr bwMode="auto">
          <a:xfrm>
            <a:off x="914400" y="1995488"/>
            <a:ext cx="2141538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3200" u="sng" dirty="0">
                <a:solidFill>
                  <a:srgbClr val="FFFFFF"/>
                </a:solidFill>
                <a:cs typeface="+mn-cs"/>
              </a:rPr>
              <a:t>Example 4</a:t>
            </a:r>
          </a:p>
        </p:txBody>
      </p:sp>
      <p:sp>
        <p:nvSpPr>
          <p:cNvPr id="31" name="Text Box 87"/>
          <p:cNvSpPr txBox="1">
            <a:spLocks noChangeArrowheads="1"/>
          </p:cNvSpPr>
          <p:nvPr/>
        </p:nvSpPr>
        <p:spPr bwMode="auto">
          <a:xfrm>
            <a:off x="4138613" y="3068638"/>
            <a:ext cx="10572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 dirty="0">
                <a:solidFill>
                  <a:srgbClr val="FFFF00"/>
                </a:solidFill>
                <a:cs typeface="+mn-cs"/>
              </a:rPr>
              <a:t> x =</a:t>
            </a:r>
          </a:p>
        </p:txBody>
      </p:sp>
      <p:sp>
        <p:nvSpPr>
          <p:cNvPr id="32" name="Text Box 87"/>
          <p:cNvSpPr txBox="1">
            <a:spLocks noChangeArrowheads="1"/>
          </p:cNvSpPr>
          <p:nvPr/>
        </p:nvSpPr>
        <p:spPr bwMode="auto">
          <a:xfrm>
            <a:off x="4964113" y="3068638"/>
            <a:ext cx="186531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 dirty="0">
                <a:solidFill>
                  <a:srgbClr val="FFFF00"/>
                </a:solidFill>
                <a:cs typeface="+mn-cs"/>
              </a:rPr>
              <a:t> 20 ÷ 8</a:t>
            </a:r>
          </a:p>
        </p:txBody>
      </p:sp>
      <p:sp>
        <p:nvSpPr>
          <p:cNvPr id="34" name="Rectangle 33"/>
          <p:cNvSpPr>
            <a:spLocks noChangeArrowheads="1"/>
          </p:cNvSpPr>
          <p:nvPr/>
        </p:nvSpPr>
        <p:spPr bwMode="auto">
          <a:xfrm>
            <a:off x="5068888" y="3767138"/>
            <a:ext cx="93821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 dirty="0">
                <a:solidFill>
                  <a:srgbClr val="FFFF00"/>
                </a:solidFill>
                <a:cs typeface="+mn-cs"/>
              </a:rPr>
              <a:t>3.5</a:t>
            </a: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1095375" y="3160713"/>
            <a:ext cx="9715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800"/>
              <a:t>(÷ 8)</a:t>
            </a:r>
          </a:p>
        </p:txBody>
      </p:sp>
      <p:sp>
        <p:nvSpPr>
          <p:cNvPr id="24" name="Text Box 87"/>
          <p:cNvSpPr txBox="1">
            <a:spLocks noChangeArrowheads="1"/>
          </p:cNvSpPr>
          <p:nvPr/>
        </p:nvSpPr>
        <p:spPr bwMode="auto">
          <a:xfrm>
            <a:off x="4121150" y="3767138"/>
            <a:ext cx="10572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 dirty="0">
                <a:solidFill>
                  <a:srgbClr val="FFFF00"/>
                </a:solidFill>
                <a:cs typeface="+mn-cs"/>
              </a:rPr>
              <a:t> x =</a:t>
            </a:r>
          </a:p>
        </p:txBody>
      </p:sp>
      <p:sp>
        <p:nvSpPr>
          <p:cNvPr id="25" name="Title 1"/>
          <p:cNvSpPr txBox="1">
            <a:spLocks/>
          </p:cNvSpPr>
          <p:nvPr/>
        </p:nvSpPr>
        <p:spPr bwMode="auto">
          <a:xfrm>
            <a:off x="1847850" y="628650"/>
            <a:ext cx="5486400" cy="63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6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Simple Equations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utoUpdateAnimBg="0"/>
      <p:bldP spid="32" grpId="0" autoUpdateAnimBg="0"/>
      <p:bldP spid="34" grpId="0"/>
      <p:bldP spid="21" grpId="0"/>
      <p:bldP spid="24" grpId="0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61" name="Rectangle 5"/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45062" name="Rectangle 6"/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45063" name="Text Box 7"/>
          <p:cNvSpPr txBox="1">
            <a:spLocks noChangeArrowheads="1"/>
          </p:cNvSpPr>
          <p:nvPr/>
        </p:nvSpPr>
        <p:spPr bwMode="auto">
          <a:xfrm>
            <a:off x="5057775" y="3992563"/>
            <a:ext cx="3833813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defRPr/>
            </a:pPr>
            <a:r>
              <a:rPr lang="en-GB" sz="18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2.	Solving harder algebraic equations by using rule repeatedly.</a:t>
            </a:r>
            <a:endParaRPr lang="en-GB" sz="360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50186" name="Line 8"/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GB" sz="1800">
              <a:solidFill>
                <a:srgbClr val="FFFFFF"/>
              </a:solidFill>
              <a:cs typeface="+mn-cs"/>
            </a:endParaRPr>
          </a:p>
        </p:txBody>
      </p:sp>
      <p:sp>
        <p:nvSpPr>
          <p:cNvPr id="45065" name="Rectangle 9"/>
          <p:cNvSpPr>
            <a:spLocks noChangeArrowheads="1"/>
          </p:cNvSpPr>
          <p:nvPr/>
        </p:nvSpPr>
        <p:spPr bwMode="auto">
          <a:xfrm>
            <a:off x="977900" y="3005138"/>
            <a:ext cx="38862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 dirty="0">
                <a:solidFill>
                  <a:srgbClr val="FFFF00"/>
                </a:solidFill>
                <a:cs typeface="Arial" charset="0"/>
              </a:rPr>
              <a:t>To solve harder equations using the rule </a:t>
            </a:r>
          </a:p>
          <a:p>
            <a:pPr marL="800100" lvl="1" indent="-342900">
              <a:defRPr/>
            </a:pPr>
            <a:r>
              <a:rPr lang="en-GB" sz="18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	‘Balancing Method’.</a:t>
            </a:r>
          </a:p>
          <a:p>
            <a:pPr marL="800100" lvl="1" indent="-342900">
              <a:defRPr/>
            </a:pPr>
            <a:r>
              <a:rPr lang="en-GB" sz="18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	repeatedly.</a:t>
            </a:r>
          </a:p>
        </p:txBody>
      </p:sp>
      <p:sp>
        <p:nvSpPr>
          <p:cNvPr id="45067" name="Text Box 11"/>
          <p:cNvSpPr txBox="1">
            <a:spLocks noChangeArrowheads="1"/>
          </p:cNvSpPr>
          <p:nvPr/>
        </p:nvSpPr>
        <p:spPr bwMode="auto">
          <a:xfrm>
            <a:off x="5057775" y="3005138"/>
            <a:ext cx="4086225" cy="671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defRPr/>
            </a:pPr>
            <a:r>
              <a:rPr lang="en-GB" sz="18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1.	Know the process of 	‘Balancing Method’.</a:t>
            </a:r>
          </a:p>
        </p:txBody>
      </p:sp>
      <p:sp>
        <p:nvSpPr>
          <p:cNvPr id="45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808163" y="374650"/>
            <a:ext cx="5537200" cy="949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4000" smtClean="0">
                <a:solidFill>
                  <a:srgbClr val="FFFF00"/>
                </a:solidFill>
              </a:rPr>
              <a:t>Equations</a:t>
            </a:r>
          </a:p>
        </p:txBody>
      </p:sp>
      <p:sp>
        <p:nvSpPr>
          <p:cNvPr id="89097" name="Text Box 13"/>
          <p:cNvSpPr txBox="1">
            <a:spLocks noChangeArrowheads="1"/>
          </p:cNvSpPr>
          <p:nvPr/>
        </p:nvSpPr>
        <p:spPr bwMode="auto">
          <a:xfrm>
            <a:off x="3276600" y="1409700"/>
            <a:ext cx="27797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>
                <a:solidFill>
                  <a:srgbClr val="FFFFFF"/>
                </a:solidFill>
              </a:rPr>
              <a:t>Harder Equations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50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50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50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63" grpId="0"/>
      <p:bldP spid="45065" grpId="0"/>
      <p:bldP spid="4506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Isosceles Triangle 58"/>
          <p:cNvSpPr/>
          <p:nvPr/>
        </p:nvSpPr>
        <p:spPr>
          <a:xfrm>
            <a:off x="5207000" y="4089400"/>
            <a:ext cx="1587500" cy="965200"/>
          </a:xfrm>
          <a:prstGeom prst="triangle">
            <a:avLst/>
          </a:prstGeom>
          <a:solidFill>
            <a:schemeClr val="tx1"/>
          </a:solidFill>
          <a:ln w="5715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1800">
              <a:solidFill>
                <a:srgbClr val="FFFFFF"/>
              </a:solidFill>
            </a:endParaRPr>
          </a:p>
        </p:txBody>
      </p:sp>
      <p:sp>
        <p:nvSpPr>
          <p:cNvPr id="337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52500" y="742950"/>
            <a:ext cx="6242050" cy="695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dirty="0" smtClean="0">
                <a:solidFill>
                  <a:srgbClr val="FFFF00"/>
                </a:solidFill>
              </a:rPr>
              <a:t>Balancing Method</a:t>
            </a:r>
          </a:p>
        </p:txBody>
      </p:sp>
      <p:sp>
        <p:nvSpPr>
          <p:cNvPr id="60" name="Isosceles Triangle 59"/>
          <p:cNvSpPr/>
          <p:nvPr/>
        </p:nvSpPr>
        <p:spPr>
          <a:xfrm>
            <a:off x="7454900" y="4013200"/>
            <a:ext cx="1587500" cy="965200"/>
          </a:xfrm>
          <a:prstGeom prst="triangle">
            <a:avLst/>
          </a:prstGeom>
          <a:solidFill>
            <a:schemeClr val="tx1"/>
          </a:solidFill>
          <a:ln w="5715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1800">
              <a:solidFill>
                <a:srgbClr val="FFFFFF"/>
              </a:solidFill>
            </a:endParaRPr>
          </a:p>
        </p:txBody>
      </p:sp>
      <p:sp>
        <p:nvSpPr>
          <p:cNvPr id="51" name="Isosceles Triangle 50"/>
          <p:cNvSpPr/>
          <p:nvPr/>
        </p:nvSpPr>
        <p:spPr>
          <a:xfrm>
            <a:off x="6692900" y="3987800"/>
            <a:ext cx="838200" cy="2806700"/>
          </a:xfrm>
          <a:prstGeom prst="triangle">
            <a:avLst/>
          </a:prstGeom>
          <a:solidFill>
            <a:srgbClr val="FFFF00"/>
          </a:solidFill>
          <a:ln w="5715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1800">
              <a:solidFill>
                <a:srgbClr val="FFFFFF"/>
              </a:solidFill>
            </a:endParaRPr>
          </a:p>
        </p:txBody>
      </p:sp>
      <p:grpSp>
        <p:nvGrpSpPr>
          <p:cNvPr id="2" name="Group 56"/>
          <p:cNvGrpSpPr>
            <a:grpSpLocks/>
          </p:cNvGrpSpPr>
          <p:nvPr/>
        </p:nvGrpSpPr>
        <p:grpSpPr bwMode="auto">
          <a:xfrm>
            <a:off x="5829300" y="3829050"/>
            <a:ext cx="2508250" cy="323850"/>
            <a:chOff x="6413500" y="3270250"/>
            <a:chExt cx="2508400" cy="324000"/>
          </a:xfrm>
        </p:grpSpPr>
        <p:cxnSp>
          <p:nvCxnSpPr>
            <p:cNvPr id="46" name="Straight Connector 45"/>
            <p:cNvCxnSpPr/>
            <p:nvPr/>
          </p:nvCxnSpPr>
          <p:spPr>
            <a:xfrm>
              <a:off x="6731019" y="3416368"/>
              <a:ext cx="2044822" cy="1589"/>
            </a:xfrm>
            <a:prstGeom prst="line">
              <a:avLst/>
            </a:prstGeom>
            <a:ln w="5715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Oval 48"/>
            <p:cNvSpPr/>
            <p:nvPr/>
          </p:nvSpPr>
          <p:spPr>
            <a:xfrm>
              <a:off x="6413500" y="3270250"/>
              <a:ext cx="323869" cy="324000"/>
            </a:xfrm>
            <a:prstGeom prst="ellipse">
              <a:avLst/>
            </a:prstGeom>
            <a:solidFill>
              <a:srgbClr val="FF0000"/>
            </a:solidFill>
            <a:ln w="57150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800">
                <a:solidFill>
                  <a:srgbClr val="FFFFFF"/>
                </a:solidFill>
              </a:endParaRPr>
            </a:p>
          </p:txBody>
        </p:sp>
        <p:sp>
          <p:nvSpPr>
            <p:cNvPr id="50" name="Oval 49"/>
            <p:cNvSpPr/>
            <p:nvPr/>
          </p:nvSpPr>
          <p:spPr>
            <a:xfrm>
              <a:off x="8598031" y="3270250"/>
              <a:ext cx="323869" cy="324000"/>
            </a:xfrm>
            <a:prstGeom prst="ellipse">
              <a:avLst/>
            </a:prstGeom>
            <a:solidFill>
              <a:srgbClr val="FF0000"/>
            </a:solidFill>
            <a:ln w="57150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800">
                <a:solidFill>
                  <a:srgbClr val="FFFFFF"/>
                </a:solidFill>
              </a:endParaRPr>
            </a:p>
          </p:txBody>
        </p:sp>
      </p:grpSp>
      <p:sp>
        <p:nvSpPr>
          <p:cNvPr id="45068" name="TextBox 69"/>
          <p:cNvSpPr txBox="1">
            <a:spLocks noChangeArrowheads="1"/>
          </p:cNvSpPr>
          <p:nvPr/>
        </p:nvSpPr>
        <p:spPr bwMode="auto">
          <a:xfrm>
            <a:off x="825500" y="1866900"/>
            <a:ext cx="8269288" cy="150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300">
                <a:solidFill>
                  <a:srgbClr val="FFFFFF"/>
                </a:solidFill>
                <a:cs typeface="+mn-cs"/>
              </a:rPr>
              <a:t>Group of </a:t>
            </a:r>
            <a:r>
              <a:rPr lang="en-GB" sz="2300">
                <a:solidFill>
                  <a:srgbClr val="FF00FF"/>
                </a:solidFill>
                <a:cs typeface="+mn-cs"/>
              </a:rPr>
              <a:t>5</a:t>
            </a:r>
            <a:r>
              <a:rPr lang="en-GB" sz="2300">
                <a:solidFill>
                  <a:srgbClr val="FFFFFF"/>
                </a:solidFill>
                <a:cs typeface="+mn-cs"/>
              </a:rPr>
              <a:t> adults and </a:t>
            </a:r>
            <a:r>
              <a:rPr lang="en-GB" sz="2300">
                <a:solidFill>
                  <a:srgbClr val="00FF00"/>
                </a:solidFill>
                <a:cs typeface="+mn-cs"/>
              </a:rPr>
              <a:t>3</a:t>
            </a:r>
            <a:r>
              <a:rPr lang="en-GB" sz="2300">
                <a:solidFill>
                  <a:srgbClr val="FFFFFF"/>
                </a:solidFill>
                <a:cs typeface="+mn-cs"/>
              </a:rPr>
              <a:t> children go to the local swimming.</a:t>
            </a:r>
          </a:p>
          <a:p>
            <a:pPr>
              <a:defRPr/>
            </a:pPr>
            <a:r>
              <a:rPr lang="en-GB" sz="2300">
                <a:solidFill>
                  <a:srgbClr val="FFFFFF"/>
                </a:solidFill>
                <a:cs typeface="+mn-cs"/>
              </a:rPr>
              <a:t>Another group of </a:t>
            </a:r>
            <a:r>
              <a:rPr lang="en-GB" sz="2300">
                <a:solidFill>
                  <a:srgbClr val="FF00FF"/>
                </a:solidFill>
                <a:cs typeface="+mn-cs"/>
              </a:rPr>
              <a:t>3</a:t>
            </a:r>
            <a:r>
              <a:rPr lang="en-GB" sz="2300">
                <a:solidFill>
                  <a:srgbClr val="FFFFFF"/>
                </a:solidFill>
                <a:cs typeface="+mn-cs"/>
              </a:rPr>
              <a:t> adults and </a:t>
            </a:r>
            <a:r>
              <a:rPr lang="en-GB" sz="2300">
                <a:solidFill>
                  <a:srgbClr val="00FF00"/>
                </a:solidFill>
                <a:cs typeface="+mn-cs"/>
              </a:rPr>
              <a:t>8</a:t>
            </a:r>
            <a:r>
              <a:rPr lang="en-GB" sz="2300">
                <a:solidFill>
                  <a:srgbClr val="FFFFFF"/>
                </a:solidFill>
                <a:cs typeface="+mn-cs"/>
              </a:rPr>
              <a:t> children also go swimming.</a:t>
            </a:r>
          </a:p>
          <a:p>
            <a:pPr>
              <a:defRPr/>
            </a:pPr>
            <a:r>
              <a:rPr lang="en-GB" sz="2300">
                <a:solidFill>
                  <a:srgbClr val="FFFFFF"/>
                </a:solidFill>
                <a:cs typeface="+mn-cs"/>
              </a:rPr>
              <a:t>The total cost for each group is the same. </a:t>
            </a:r>
          </a:p>
          <a:p>
            <a:pPr>
              <a:defRPr/>
            </a:pPr>
            <a:r>
              <a:rPr lang="en-GB" sz="2300">
                <a:solidFill>
                  <a:srgbClr val="FFFFFF"/>
                </a:solidFill>
                <a:cs typeface="+mn-cs"/>
              </a:rPr>
              <a:t>A child’s ticket costs £</a:t>
            </a:r>
            <a:r>
              <a:rPr lang="en-GB" sz="2300">
                <a:solidFill>
                  <a:srgbClr val="00FF00"/>
                </a:solidFill>
                <a:cs typeface="+mn-cs"/>
              </a:rPr>
              <a:t>2</a:t>
            </a:r>
            <a:r>
              <a:rPr lang="en-GB" sz="2300">
                <a:solidFill>
                  <a:srgbClr val="FFFFFF"/>
                </a:solidFill>
                <a:cs typeface="+mn-cs"/>
              </a:rPr>
              <a:t>.</a:t>
            </a:r>
          </a:p>
        </p:txBody>
      </p:sp>
      <p:sp>
        <p:nvSpPr>
          <p:cNvPr id="45069" name="TextBox 70"/>
          <p:cNvSpPr txBox="1">
            <a:spLocks noChangeArrowheads="1"/>
          </p:cNvSpPr>
          <p:nvPr/>
        </p:nvSpPr>
        <p:spPr bwMode="auto">
          <a:xfrm>
            <a:off x="977900" y="3505200"/>
            <a:ext cx="45974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1800">
                <a:solidFill>
                  <a:srgbClr val="FFFF00"/>
                </a:solidFill>
                <a:cs typeface="+mn-cs"/>
              </a:rPr>
              <a:t>If a child’s ticket costs £</a:t>
            </a:r>
            <a:r>
              <a:rPr lang="en-GB" sz="1800">
                <a:solidFill>
                  <a:srgbClr val="00FF00"/>
                </a:solidFill>
                <a:cs typeface="+mn-cs"/>
              </a:rPr>
              <a:t>2</a:t>
            </a:r>
            <a:r>
              <a:rPr lang="en-GB" sz="1800">
                <a:solidFill>
                  <a:srgbClr val="FFFF00"/>
                </a:solidFill>
                <a:cs typeface="+mn-cs"/>
              </a:rPr>
              <a:t>. How much for an adult ticket ?</a:t>
            </a:r>
          </a:p>
        </p:txBody>
      </p:sp>
      <p:grpSp>
        <p:nvGrpSpPr>
          <p:cNvPr id="3" name="Group 25"/>
          <p:cNvGrpSpPr>
            <a:grpSpLocks/>
          </p:cNvGrpSpPr>
          <p:nvPr/>
        </p:nvGrpSpPr>
        <p:grpSpPr bwMode="auto">
          <a:xfrm>
            <a:off x="5524500" y="4292600"/>
            <a:ext cx="1181100" cy="330200"/>
            <a:chOff x="5511800" y="4686300"/>
            <a:chExt cx="1181100" cy="330200"/>
          </a:xfrm>
        </p:grpSpPr>
        <p:sp>
          <p:nvSpPr>
            <p:cNvPr id="32" name="Rectangle 31"/>
            <p:cNvSpPr/>
            <p:nvPr/>
          </p:nvSpPr>
          <p:spPr>
            <a:xfrm>
              <a:off x="5511800" y="4686300"/>
              <a:ext cx="304800" cy="330200"/>
            </a:xfrm>
            <a:prstGeom prst="rect">
              <a:avLst/>
            </a:prstGeom>
            <a:solidFill>
              <a:srgbClr val="FF00FF"/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GB" sz="1800" dirty="0">
                  <a:solidFill>
                    <a:srgbClr val="000000"/>
                  </a:solidFill>
                  <a:latin typeface="Comic Sans MS" pitchFamily="66" charset="0"/>
                </a:rPr>
                <a:t>a</a:t>
              </a: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5956300" y="4686300"/>
              <a:ext cx="266700" cy="330200"/>
            </a:xfrm>
            <a:prstGeom prst="rect">
              <a:avLst/>
            </a:prstGeom>
            <a:solidFill>
              <a:srgbClr val="FF00FF"/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GB" sz="1800" dirty="0">
                  <a:solidFill>
                    <a:srgbClr val="000000"/>
                  </a:solidFill>
                  <a:latin typeface="Comic Sans MS" pitchFamily="66" charset="0"/>
                </a:rPr>
                <a:t>a</a:t>
              </a: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6350000" y="4686300"/>
              <a:ext cx="342900" cy="330200"/>
            </a:xfrm>
            <a:prstGeom prst="rect">
              <a:avLst/>
            </a:prstGeom>
            <a:solidFill>
              <a:srgbClr val="00FF00"/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GB" sz="1800" dirty="0">
                  <a:solidFill>
                    <a:srgbClr val="000000"/>
                  </a:solidFill>
                  <a:latin typeface="Comic Sans MS" pitchFamily="66" charset="0"/>
                </a:rPr>
                <a:t>2</a:t>
              </a:r>
            </a:p>
          </p:txBody>
        </p:sp>
      </p:grpSp>
      <p:grpSp>
        <p:nvGrpSpPr>
          <p:cNvPr id="4" name="Group 25"/>
          <p:cNvGrpSpPr>
            <a:grpSpLocks/>
          </p:cNvGrpSpPr>
          <p:nvPr/>
        </p:nvGrpSpPr>
        <p:grpSpPr bwMode="auto">
          <a:xfrm>
            <a:off x="5524500" y="3873500"/>
            <a:ext cx="1181100" cy="368300"/>
            <a:chOff x="5511800" y="4660900"/>
            <a:chExt cx="1181100" cy="368300"/>
          </a:xfrm>
        </p:grpSpPr>
        <p:sp>
          <p:nvSpPr>
            <p:cNvPr id="41" name="Rectangle 40"/>
            <p:cNvSpPr/>
            <p:nvPr/>
          </p:nvSpPr>
          <p:spPr>
            <a:xfrm>
              <a:off x="5511800" y="4711700"/>
              <a:ext cx="330200" cy="317500"/>
            </a:xfrm>
            <a:prstGeom prst="rect">
              <a:avLst/>
            </a:prstGeom>
            <a:solidFill>
              <a:srgbClr val="FF00FF"/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GB" sz="1800" dirty="0">
                  <a:solidFill>
                    <a:srgbClr val="000000"/>
                  </a:solidFill>
                  <a:latin typeface="Comic Sans MS" pitchFamily="66" charset="0"/>
                </a:rPr>
                <a:t>a</a:t>
              </a:r>
            </a:p>
          </p:txBody>
        </p:sp>
        <p:sp>
          <p:nvSpPr>
            <p:cNvPr id="43" name="Rectangle 42"/>
            <p:cNvSpPr/>
            <p:nvPr/>
          </p:nvSpPr>
          <p:spPr>
            <a:xfrm>
              <a:off x="6362700" y="4660900"/>
              <a:ext cx="330200" cy="355600"/>
            </a:xfrm>
            <a:prstGeom prst="rect">
              <a:avLst/>
            </a:prstGeom>
            <a:solidFill>
              <a:srgbClr val="00FF00"/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GB" sz="1800" dirty="0">
                  <a:solidFill>
                    <a:srgbClr val="000000"/>
                  </a:solidFill>
                  <a:latin typeface="Comic Sans MS" pitchFamily="66" charset="0"/>
                </a:rPr>
                <a:t>2</a:t>
              </a:r>
            </a:p>
          </p:txBody>
        </p:sp>
      </p:grpSp>
      <p:grpSp>
        <p:nvGrpSpPr>
          <p:cNvPr id="5" name="Group 25"/>
          <p:cNvGrpSpPr>
            <a:grpSpLocks/>
          </p:cNvGrpSpPr>
          <p:nvPr/>
        </p:nvGrpSpPr>
        <p:grpSpPr bwMode="auto">
          <a:xfrm>
            <a:off x="5537200" y="4724400"/>
            <a:ext cx="1155700" cy="292100"/>
            <a:chOff x="5537200" y="4724400"/>
            <a:chExt cx="1155700" cy="292100"/>
          </a:xfrm>
        </p:grpSpPr>
        <p:sp>
          <p:nvSpPr>
            <p:cNvPr id="61" name="Rectangle 60"/>
            <p:cNvSpPr/>
            <p:nvPr/>
          </p:nvSpPr>
          <p:spPr>
            <a:xfrm>
              <a:off x="5537200" y="4724400"/>
              <a:ext cx="279400" cy="292100"/>
            </a:xfrm>
            <a:prstGeom prst="rect">
              <a:avLst/>
            </a:prstGeom>
            <a:solidFill>
              <a:srgbClr val="FF00FF"/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GB" sz="1800" dirty="0">
                  <a:solidFill>
                    <a:srgbClr val="000000"/>
                  </a:solidFill>
                  <a:latin typeface="Comic Sans MS" pitchFamily="66" charset="0"/>
                </a:rPr>
                <a:t>a</a:t>
              </a:r>
            </a:p>
          </p:txBody>
        </p:sp>
        <p:sp>
          <p:nvSpPr>
            <p:cNvPr id="62" name="Rectangle 61"/>
            <p:cNvSpPr/>
            <p:nvPr/>
          </p:nvSpPr>
          <p:spPr>
            <a:xfrm>
              <a:off x="5969000" y="4737100"/>
              <a:ext cx="254000" cy="279400"/>
            </a:xfrm>
            <a:prstGeom prst="rect">
              <a:avLst/>
            </a:prstGeom>
            <a:solidFill>
              <a:srgbClr val="FF00FF"/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GB" sz="1800" dirty="0">
                  <a:solidFill>
                    <a:srgbClr val="000000"/>
                  </a:solidFill>
                  <a:latin typeface="Comic Sans MS" pitchFamily="66" charset="0"/>
                </a:rPr>
                <a:t>a</a:t>
              </a:r>
              <a:endParaRPr lang="en-GB" sz="1800" dirty="0">
                <a:solidFill>
                  <a:srgbClr val="FFFFFF"/>
                </a:solidFill>
              </a:endParaRPr>
            </a:p>
          </p:txBody>
        </p:sp>
        <p:sp>
          <p:nvSpPr>
            <p:cNvPr id="66" name="Rectangle 65"/>
            <p:cNvSpPr/>
            <p:nvPr/>
          </p:nvSpPr>
          <p:spPr>
            <a:xfrm>
              <a:off x="6375400" y="4724400"/>
              <a:ext cx="317500" cy="292100"/>
            </a:xfrm>
            <a:prstGeom prst="rect">
              <a:avLst/>
            </a:prstGeom>
            <a:solidFill>
              <a:srgbClr val="00FF00"/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GB" sz="1800" dirty="0">
                  <a:solidFill>
                    <a:srgbClr val="000000"/>
                  </a:solidFill>
                  <a:latin typeface="Comic Sans MS" pitchFamily="66" charset="0"/>
                </a:rPr>
                <a:t>2</a:t>
              </a:r>
            </a:p>
          </p:txBody>
        </p:sp>
      </p:grpSp>
      <p:sp>
        <p:nvSpPr>
          <p:cNvPr id="70" name="TextBox 69"/>
          <p:cNvSpPr txBox="1">
            <a:spLocks noChangeArrowheads="1"/>
          </p:cNvSpPr>
          <p:nvPr/>
        </p:nvSpPr>
        <p:spPr bwMode="auto">
          <a:xfrm>
            <a:off x="1320800" y="4508500"/>
            <a:ext cx="3303588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2800" dirty="0">
                <a:solidFill>
                  <a:srgbClr val="FFFFFF"/>
                </a:solidFill>
                <a:cs typeface="+mn-cs"/>
              </a:rPr>
              <a:t>Let </a:t>
            </a:r>
            <a:r>
              <a:rPr lang="en-GB" sz="2800" dirty="0">
                <a:solidFill>
                  <a:srgbClr val="FF00FF"/>
                </a:solidFill>
                <a:cs typeface="+mn-cs"/>
              </a:rPr>
              <a:t>a</a:t>
            </a:r>
            <a:r>
              <a:rPr lang="en-GB" sz="2800" dirty="0">
                <a:solidFill>
                  <a:srgbClr val="FFFFFF"/>
                </a:solidFill>
                <a:cs typeface="+mn-cs"/>
              </a:rPr>
              <a:t> be the price </a:t>
            </a:r>
          </a:p>
          <a:p>
            <a:pPr algn="ctr">
              <a:defRPr/>
            </a:pPr>
            <a:r>
              <a:rPr lang="en-GB" sz="2800" dirty="0">
                <a:solidFill>
                  <a:srgbClr val="FFFFFF"/>
                </a:solidFill>
                <a:cs typeface="+mn-cs"/>
              </a:rPr>
              <a:t>of an adult ticket.</a:t>
            </a:r>
          </a:p>
        </p:txBody>
      </p:sp>
      <p:sp>
        <p:nvSpPr>
          <p:cNvPr id="71" name="TextBox 70"/>
          <p:cNvSpPr txBox="1">
            <a:spLocks noChangeArrowheads="1"/>
          </p:cNvSpPr>
          <p:nvPr/>
        </p:nvSpPr>
        <p:spPr bwMode="auto">
          <a:xfrm>
            <a:off x="863600" y="5651500"/>
            <a:ext cx="55753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2800">
                <a:solidFill>
                  <a:srgbClr val="FFFFFF"/>
                </a:solidFill>
                <a:cs typeface="+mn-cs"/>
              </a:rPr>
              <a:t>We know that a child price = </a:t>
            </a:r>
            <a:r>
              <a:rPr lang="en-GB" sz="2800">
                <a:solidFill>
                  <a:srgbClr val="00FF00"/>
                </a:solidFill>
                <a:cs typeface="+mn-cs"/>
              </a:rPr>
              <a:t>£2</a:t>
            </a:r>
          </a:p>
        </p:txBody>
      </p:sp>
      <p:grpSp>
        <p:nvGrpSpPr>
          <p:cNvPr id="6" name="Group 95"/>
          <p:cNvGrpSpPr>
            <a:grpSpLocks/>
          </p:cNvGrpSpPr>
          <p:nvPr/>
        </p:nvGrpSpPr>
        <p:grpSpPr bwMode="auto">
          <a:xfrm>
            <a:off x="7683500" y="3048000"/>
            <a:ext cx="1193800" cy="1498600"/>
            <a:chOff x="7683500" y="3048000"/>
            <a:chExt cx="1193800" cy="1498600"/>
          </a:xfrm>
        </p:grpSpPr>
        <p:grpSp>
          <p:nvGrpSpPr>
            <p:cNvPr id="90127" name="Group 81"/>
            <p:cNvGrpSpPr>
              <a:grpSpLocks/>
            </p:cNvGrpSpPr>
            <p:nvPr/>
          </p:nvGrpSpPr>
          <p:grpSpPr bwMode="auto">
            <a:xfrm>
              <a:off x="7683500" y="3048000"/>
              <a:ext cx="1193800" cy="1104900"/>
              <a:chOff x="7683500" y="3441700"/>
              <a:chExt cx="1193800" cy="1104900"/>
            </a:xfrm>
          </p:grpSpPr>
          <p:grpSp>
            <p:nvGrpSpPr>
              <p:cNvPr id="90132" name="Group 63"/>
              <p:cNvGrpSpPr>
                <a:grpSpLocks/>
              </p:cNvGrpSpPr>
              <p:nvPr/>
            </p:nvGrpSpPr>
            <p:grpSpPr bwMode="auto">
              <a:xfrm>
                <a:off x="7683500" y="3441700"/>
                <a:ext cx="1181100" cy="723900"/>
                <a:chOff x="7899400" y="3835400"/>
                <a:chExt cx="1181100" cy="723900"/>
              </a:xfrm>
            </p:grpSpPr>
            <p:grpSp>
              <p:nvGrpSpPr>
                <p:cNvPr id="90137" name="Group 26"/>
                <p:cNvGrpSpPr>
                  <a:grpSpLocks/>
                </p:cNvGrpSpPr>
                <p:nvPr/>
              </p:nvGrpSpPr>
              <p:grpSpPr bwMode="auto">
                <a:xfrm>
                  <a:off x="7899400" y="4216400"/>
                  <a:ext cx="1181100" cy="342900"/>
                  <a:chOff x="7747000" y="4305300"/>
                  <a:chExt cx="1181100" cy="342900"/>
                </a:xfrm>
              </p:grpSpPr>
              <p:sp>
                <p:nvSpPr>
                  <p:cNvPr id="53" name="Rectangle 52"/>
                  <p:cNvSpPr/>
                  <p:nvPr/>
                </p:nvSpPr>
                <p:spPr>
                  <a:xfrm>
                    <a:off x="7747000" y="4305300"/>
                    <a:ext cx="317500" cy="342900"/>
                  </a:xfrm>
                  <a:prstGeom prst="rect">
                    <a:avLst/>
                  </a:prstGeom>
                  <a:solidFill>
                    <a:srgbClr val="00FF00"/>
                  </a:solidFill>
                  <a:ln>
                    <a:solidFill>
                      <a:srgbClr val="00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r>
                      <a:rPr lang="en-GB" sz="1800" dirty="0">
                        <a:solidFill>
                          <a:srgbClr val="000000"/>
                        </a:solidFill>
                        <a:latin typeface="Comic Sans MS" pitchFamily="66" charset="0"/>
                      </a:rPr>
                      <a:t>2</a:t>
                    </a:r>
                  </a:p>
                </p:txBody>
              </p:sp>
              <p:sp>
                <p:nvSpPr>
                  <p:cNvPr id="54" name="Rectangle 53"/>
                  <p:cNvSpPr/>
                  <p:nvPr/>
                </p:nvSpPr>
                <p:spPr>
                  <a:xfrm>
                    <a:off x="8636000" y="4318000"/>
                    <a:ext cx="292100" cy="330200"/>
                  </a:xfrm>
                  <a:prstGeom prst="rect">
                    <a:avLst/>
                  </a:prstGeom>
                  <a:solidFill>
                    <a:srgbClr val="FF00FF"/>
                  </a:solidFill>
                  <a:ln>
                    <a:solidFill>
                      <a:srgbClr val="00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r>
                      <a:rPr lang="en-GB" sz="1800" dirty="0">
                        <a:solidFill>
                          <a:srgbClr val="000000"/>
                        </a:solidFill>
                        <a:latin typeface="Comic Sans MS" pitchFamily="66" charset="0"/>
                      </a:rPr>
                      <a:t>a</a:t>
                    </a:r>
                  </a:p>
                </p:txBody>
              </p:sp>
              <p:sp>
                <p:nvSpPr>
                  <p:cNvPr id="55" name="Rectangle 54"/>
                  <p:cNvSpPr/>
                  <p:nvPr/>
                </p:nvSpPr>
                <p:spPr>
                  <a:xfrm>
                    <a:off x="8305800" y="4318000"/>
                    <a:ext cx="254000" cy="330200"/>
                  </a:xfrm>
                  <a:prstGeom prst="rect">
                    <a:avLst/>
                  </a:prstGeom>
                  <a:solidFill>
                    <a:srgbClr val="FF00FF"/>
                  </a:solidFill>
                  <a:ln>
                    <a:solidFill>
                      <a:srgbClr val="00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r>
                      <a:rPr lang="en-GB" sz="1800" dirty="0">
                        <a:solidFill>
                          <a:srgbClr val="000000"/>
                        </a:solidFill>
                        <a:latin typeface="Comic Sans MS" pitchFamily="66" charset="0"/>
                      </a:rPr>
                      <a:t>a</a:t>
                    </a:r>
                  </a:p>
                </p:txBody>
              </p:sp>
            </p:grpSp>
            <p:grpSp>
              <p:nvGrpSpPr>
                <p:cNvPr id="90138" name="Group 26"/>
                <p:cNvGrpSpPr>
                  <a:grpSpLocks/>
                </p:cNvGrpSpPr>
                <p:nvPr/>
              </p:nvGrpSpPr>
              <p:grpSpPr bwMode="auto">
                <a:xfrm>
                  <a:off x="7899400" y="3835400"/>
                  <a:ext cx="1181100" cy="342900"/>
                  <a:chOff x="7747000" y="4305300"/>
                  <a:chExt cx="1181100" cy="342900"/>
                </a:xfrm>
              </p:grpSpPr>
              <p:sp>
                <p:nvSpPr>
                  <p:cNvPr id="57" name="Rectangle 56"/>
                  <p:cNvSpPr/>
                  <p:nvPr/>
                </p:nvSpPr>
                <p:spPr>
                  <a:xfrm>
                    <a:off x="7747000" y="4305300"/>
                    <a:ext cx="317500" cy="342900"/>
                  </a:xfrm>
                  <a:prstGeom prst="rect">
                    <a:avLst/>
                  </a:prstGeom>
                  <a:solidFill>
                    <a:srgbClr val="00FF00"/>
                  </a:solidFill>
                  <a:ln>
                    <a:solidFill>
                      <a:srgbClr val="00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r>
                      <a:rPr lang="en-GB" sz="1800" dirty="0">
                        <a:solidFill>
                          <a:srgbClr val="000000"/>
                        </a:solidFill>
                        <a:latin typeface="Comic Sans MS" pitchFamily="66" charset="0"/>
                      </a:rPr>
                      <a:t>2</a:t>
                    </a:r>
                  </a:p>
                </p:txBody>
              </p:sp>
              <p:sp>
                <p:nvSpPr>
                  <p:cNvPr id="58" name="Rectangle 57"/>
                  <p:cNvSpPr/>
                  <p:nvPr/>
                </p:nvSpPr>
                <p:spPr>
                  <a:xfrm>
                    <a:off x="8648700" y="4305300"/>
                    <a:ext cx="279400" cy="342900"/>
                  </a:xfrm>
                  <a:prstGeom prst="rect">
                    <a:avLst/>
                  </a:prstGeom>
                  <a:solidFill>
                    <a:srgbClr val="FF00FF"/>
                  </a:solidFill>
                  <a:ln>
                    <a:solidFill>
                      <a:srgbClr val="00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r>
                      <a:rPr lang="en-GB" sz="1800" dirty="0">
                        <a:solidFill>
                          <a:srgbClr val="000000"/>
                        </a:solidFill>
                        <a:latin typeface="Comic Sans MS" pitchFamily="66" charset="0"/>
                      </a:rPr>
                      <a:t>a</a:t>
                    </a:r>
                  </a:p>
                </p:txBody>
              </p:sp>
            </p:grpSp>
          </p:grpSp>
          <p:grpSp>
            <p:nvGrpSpPr>
              <p:cNvPr id="90133" name="Group 26"/>
              <p:cNvGrpSpPr>
                <a:grpSpLocks/>
              </p:cNvGrpSpPr>
              <p:nvPr/>
            </p:nvGrpSpPr>
            <p:grpSpPr bwMode="auto">
              <a:xfrm>
                <a:off x="7696200" y="4203700"/>
                <a:ext cx="1181100" cy="342900"/>
                <a:chOff x="7747000" y="4305300"/>
                <a:chExt cx="1181100" cy="342900"/>
              </a:xfrm>
            </p:grpSpPr>
            <p:sp>
              <p:nvSpPr>
                <p:cNvPr id="79" name="Rectangle 78"/>
                <p:cNvSpPr/>
                <p:nvPr/>
              </p:nvSpPr>
              <p:spPr>
                <a:xfrm>
                  <a:off x="7747000" y="4305300"/>
                  <a:ext cx="317500" cy="342900"/>
                </a:xfrm>
                <a:prstGeom prst="rect">
                  <a:avLst/>
                </a:prstGeom>
                <a:solidFill>
                  <a:srgbClr val="00FF00"/>
                </a:solidFill>
                <a:ln>
                  <a:solidFill>
                    <a:srgbClr val="0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GB" sz="1800" dirty="0">
                      <a:solidFill>
                        <a:srgbClr val="000000"/>
                      </a:solidFill>
                      <a:latin typeface="Comic Sans MS" pitchFamily="66" charset="0"/>
                    </a:rPr>
                    <a:t>2</a:t>
                  </a:r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8636000" y="4318000"/>
                  <a:ext cx="292100" cy="330200"/>
                </a:xfrm>
                <a:prstGeom prst="rect">
                  <a:avLst/>
                </a:prstGeom>
                <a:solidFill>
                  <a:srgbClr val="00FF00"/>
                </a:solidFill>
                <a:ln>
                  <a:solidFill>
                    <a:srgbClr val="0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GB" sz="1800" dirty="0">
                      <a:solidFill>
                        <a:srgbClr val="000000"/>
                      </a:solidFill>
                      <a:latin typeface="Comic Sans MS" pitchFamily="66" charset="0"/>
                    </a:rPr>
                    <a:t>2</a:t>
                  </a:r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8305800" y="4318000"/>
                  <a:ext cx="254000" cy="330200"/>
                </a:xfrm>
                <a:prstGeom prst="rect">
                  <a:avLst/>
                </a:prstGeom>
                <a:solidFill>
                  <a:srgbClr val="00FF00"/>
                </a:solidFill>
                <a:ln>
                  <a:solidFill>
                    <a:srgbClr val="0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GB" sz="1800" dirty="0">
                      <a:solidFill>
                        <a:srgbClr val="000000"/>
                      </a:solidFill>
                      <a:latin typeface="Comic Sans MS" pitchFamily="66" charset="0"/>
                    </a:rPr>
                    <a:t>2</a:t>
                  </a:r>
                </a:p>
              </p:txBody>
            </p:sp>
          </p:grpSp>
        </p:grpSp>
        <p:grpSp>
          <p:nvGrpSpPr>
            <p:cNvPr id="90128" name="Group 26"/>
            <p:cNvGrpSpPr>
              <a:grpSpLocks/>
            </p:cNvGrpSpPr>
            <p:nvPr/>
          </p:nvGrpSpPr>
          <p:grpSpPr bwMode="auto">
            <a:xfrm>
              <a:off x="7696200" y="4203700"/>
              <a:ext cx="1181100" cy="342900"/>
              <a:chOff x="7747000" y="4305300"/>
              <a:chExt cx="1181100" cy="342900"/>
            </a:xfrm>
          </p:grpSpPr>
          <p:sp>
            <p:nvSpPr>
              <p:cNvPr id="86" name="Rectangle 85"/>
              <p:cNvSpPr/>
              <p:nvPr/>
            </p:nvSpPr>
            <p:spPr>
              <a:xfrm>
                <a:off x="7747000" y="4305300"/>
                <a:ext cx="317500" cy="342900"/>
              </a:xfrm>
              <a:prstGeom prst="rect">
                <a:avLst/>
              </a:prstGeom>
              <a:solidFill>
                <a:srgbClr val="00FF00"/>
              </a:solidFill>
              <a:ln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GB" sz="1800" dirty="0">
                    <a:solidFill>
                      <a:srgbClr val="000000"/>
                    </a:solidFill>
                    <a:latin typeface="Comic Sans MS" pitchFamily="66" charset="0"/>
                  </a:rPr>
                  <a:t>2</a:t>
                </a:r>
              </a:p>
            </p:txBody>
          </p:sp>
          <p:sp>
            <p:nvSpPr>
              <p:cNvPr id="87" name="Rectangle 86"/>
              <p:cNvSpPr/>
              <p:nvPr/>
            </p:nvSpPr>
            <p:spPr>
              <a:xfrm>
                <a:off x="8636000" y="4318000"/>
                <a:ext cx="292100" cy="330200"/>
              </a:xfrm>
              <a:prstGeom prst="rect">
                <a:avLst/>
              </a:prstGeom>
              <a:solidFill>
                <a:srgbClr val="00FF00"/>
              </a:solidFill>
              <a:ln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GB" sz="1800" dirty="0">
                    <a:solidFill>
                      <a:srgbClr val="000000"/>
                    </a:solidFill>
                    <a:latin typeface="Comic Sans MS" pitchFamily="66" charset="0"/>
                  </a:rPr>
                  <a:t>2</a:t>
                </a:r>
              </a:p>
            </p:txBody>
          </p:sp>
          <p:sp>
            <p:nvSpPr>
              <p:cNvPr id="88" name="Rectangle 87"/>
              <p:cNvSpPr/>
              <p:nvPr/>
            </p:nvSpPr>
            <p:spPr>
              <a:xfrm>
                <a:off x="8305800" y="4318000"/>
                <a:ext cx="254000" cy="330200"/>
              </a:xfrm>
              <a:prstGeom prst="rect">
                <a:avLst/>
              </a:prstGeom>
              <a:solidFill>
                <a:srgbClr val="00FF00"/>
              </a:solidFill>
              <a:ln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GB" sz="1800" dirty="0">
                    <a:solidFill>
                      <a:srgbClr val="000000"/>
                    </a:solidFill>
                    <a:latin typeface="Comic Sans MS" pitchFamily="66" charset="0"/>
                  </a:rPr>
                  <a:t>2</a:t>
                </a: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-1320000">
                                      <p:cBhvr>
                                        <p:cTn id="1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1.85185E-6 L 0.00139 0.07037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" y="3519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-2.96296E-6 L 1.11022E-16 0.06297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148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77 0.0037 L -0.00833 -0.05741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8" y="-3056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39 2.22222E-6 L 3.33333E-6 0.06481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" y="3241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39 -0.0037 L -4.44444E-6 0.07037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" y="37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320000">
                                      <p:cBhvr>
                                        <p:cTn id="3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833 -0.0574 L -0.00694 0.02408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" y="4074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0.06296 L 1.11022E-16 0.01111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593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0.06296 L 0.00139 0.01666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" y="-2315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39 2.22222E-6 L 3.33333E-6 0.06481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" y="3241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0.06296 L 0.00139 0.01666 " pathEditMode="relative" rAng="0" ptsTypes="AA">
                                      <p:cBhvr>
                                        <p:cTn id="4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" y="-2315"/>
                                    </p:animMotion>
                                  </p:childTnLst>
                                </p:cTn>
                              </p:par>
                              <p:par>
                                <p:cTn id="4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39 2.22222E-6 L 3.33333E-6 0.06481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" y="3241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0.06296 L 0.00139 0.01666 " pathEditMode="relative" rAng="0" ptsTypes="AA">
                                      <p:cBhvr>
                                        <p:cTn id="5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" y="-2315"/>
                                    </p:animMotion>
                                  </p:childTnLst>
                                </p:cTn>
                              </p:par>
                              <p:par>
                                <p:cTn id="5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77 -3.7037E-6 L 0.00138 0.08704 " pathEditMode="relative" rAng="0" ptsTypes="AA">
                                      <p:cBhvr>
                                        <p:cTn id="5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" y="43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9" dur="80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0" dur="80"/>
                                        <p:tgtEl>
                                          <p:spTgt spid="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80"/>
                                        <p:tgtEl>
                                          <p:spTgt spid="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6" dur="80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7" dur="80"/>
                                        <p:tgtEl>
                                          <p:spTgt spid="7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80"/>
                                        <p:tgtEl>
                                          <p:spTgt spid="7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 animBg="1"/>
      <p:bldP spid="60" grpId="0" animBg="1"/>
      <p:bldP spid="70" grpId="0"/>
      <p:bldP spid="71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52500" y="742950"/>
            <a:ext cx="6242050" cy="695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dirty="0" smtClean="0">
                <a:solidFill>
                  <a:srgbClr val="FFFF00"/>
                </a:solidFill>
              </a:rPr>
              <a:t>Balancing Method</a:t>
            </a:r>
          </a:p>
        </p:txBody>
      </p:sp>
      <p:sp>
        <p:nvSpPr>
          <p:cNvPr id="29" name="TextBox 28"/>
          <p:cNvSpPr txBox="1">
            <a:spLocks noChangeArrowheads="1"/>
          </p:cNvSpPr>
          <p:nvPr/>
        </p:nvSpPr>
        <p:spPr bwMode="auto">
          <a:xfrm>
            <a:off x="852488" y="1981200"/>
            <a:ext cx="363061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2800">
                <a:solidFill>
                  <a:srgbClr val="FFFFFF"/>
                </a:solidFill>
                <a:cs typeface="+mn-cs"/>
              </a:rPr>
              <a:t>For balance we have</a:t>
            </a:r>
          </a:p>
        </p:txBody>
      </p:sp>
      <p:sp>
        <p:nvSpPr>
          <p:cNvPr id="32" name="TextBox 31"/>
          <p:cNvSpPr txBox="1">
            <a:spLocks noChangeArrowheads="1"/>
          </p:cNvSpPr>
          <p:nvPr/>
        </p:nvSpPr>
        <p:spPr bwMode="auto">
          <a:xfrm>
            <a:off x="1371600" y="2692400"/>
            <a:ext cx="119538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>
                <a:solidFill>
                  <a:srgbClr val="FF00FF"/>
                </a:solidFill>
                <a:cs typeface="+mn-cs"/>
              </a:rPr>
              <a:t>5a</a:t>
            </a:r>
            <a:r>
              <a:rPr lang="en-GB" sz="2800">
                <a:solidFill>
                  <a:srgbClr val="00FF00"/>
                </a:solidFill>
                <a:cs typeface="+mn-cs"/>
              </a:rPr>
              <a:t> + 6</a:t>
            </a:r>
          </a:p>
        </p:txBody>
      </p:sp>
      <p:sp>
        <p:nvSpPr>
          <p:cNvPr id="33" name="TextBox 32"/>
          <p:cNvSpPr txBox="1">
            <a:spLocks noChangeArrowheads="1"/>
          </p:cNvSpPr>
          <p:nvPr/>
        </p:nvSpPr>
        <p:spPr bwMode="auto">
          <a:xfrm>
            <a:off x="2768600" y="2692400"/>
            <a:ext cx="135731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>
                <a:solidFill>
                  <a:srgbClr val="FF00FF"/>
                </a:solidFill>
                <a:cs typeface="+mn-cs"/>
              </a:rPr>
              <a:t>3a </a:t>
            </a:r>
            <a:r>
              <a:rPr lang="en-GB" sz="2800">
                <a:solidFill>
                  <a:srgbClr val="00FF00"/>
                </a:solidFill>
                <a:cs typeface="+mn-cs"/>
              </a:rPr>
              <a:t>+ 16</a:t>
            </a:r>
          </a:p>
        </p:txBody>
      </p: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2463800" y="2705100"/>
            <a:ext cx="36671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2800">
                <a:solidFill>
                  <a:srgbClr val="FFFF00"/>
                </a:solidFill>
                <a:cs typeface="+mn-cs"/>
              </a:rPr>
              <a:t>=</a:t>
            </a:r>
          </a:p>
        </p:txBody>
      </p:sp>
      <p:sp>
        <p:nvSpPr>
          <p:cNvPr id="34" name="Cloud 33"/>
          <p:cNvSpPr/>
          <p:nvPr/>
        </p:nvSpPr>
        <p:spPr>
          <a:xfrm>
            <a:off x="3606800" y="1460500"/>
            <a:ext cx="3060700" cy="1333500"/>
          </a:xfrm>
          <a:prstGeom prst="cloud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00000"/>
                </a:solidFill>
                <a:latin typeface="Comic Sans MS" pitchFamily="66" charset="0"/>
              </a:rPr>
              <a:t>Subtract 6 from each side</a:t>
            </a:r>
          </a:p>
        </p:txBody>
      </p:sp>
      <p:sp>
        <p:nvSpPr>
          <p:cNvPr id="35" name="TextBox 34"/>
          <p:cNvSpPr txBox="1">
            <a:spLocks noChangeArrowheads="1"/>
          </p:cNvSpPr>
          <p:nvPr/>
        </p:nvSpPr>
        <p:spPr bwMode="auto">
          <a:xfrm>
            <a:off x="2044700" y="3111500"/>
            <a:ext cx="50006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>
                <a:solidFill>
                  <a:srgbClr val="FFFFFF"/>
                </a:solidFill>
                <a:cs typeface="+mn-cs"/>
              </a:rPr>
              <a:t>-6</a:t>
            </a:r>
          </a:p>
        </p:txBody>
      </p:sp>
      <p:sp>
        <p:nvSpPr>
          <p:cNvPr id="36" name="TextBox 35"/>
          <p:cNvSpPr txBox="1">
            <a:spLocks noChangeArrowheads="1"/>
          </p:cNvSpPr>
          <p:nvPr/>
        </p:nvSpPr>
        <p:spPr bwMode="auto">
          <a:xfrm>
            <a:off x="3606800" y="3111500"/>
            <a:ext cx="50006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>
                <a:solidFill>
                  <a:srgbClr val="FFFFFF"/>
                </a:solidFill>
                <a:cs typeface="+mn-cs"/>
              </a:rPr>
              <a:t>-6</a:t>
            </a:r>
          </a:p>
        </p:txBody>
      </p:sp>
      <p:sp>
        <p:nvSpPr>
          <p:cNvPr id="37" name="TextBox 36"/>
          <p:cNvSpPr txBox="1">
            <a:spLocks noChangeArrowheads="1"/>
          </p:cNvSpPr>
          <p:nvPr/>
        </p:nvSpPr>
        <p:spPr bwMode="auto">
          <a:xfrm>
            <a:off x="2006600" y="3556000"/>
            <a:ext cx="5889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>
                <a:solidFill>
                  <a:srgbClr val="FF00FF"/>
                </a:solidFill>
                <a:cs typeface="+mn-cs"/>
              </a:rPr>
              <a:t>5a</a:t>
            </a:r>
            <a:endParaRPr lang="en-GB" sz="2800">
              <a:solidFill>
                <a:srgbClr val="00FF00"/>
              </a:solidFill>
              <a:cs typeface="+mn-cs"/>
            </a:endParaRPr>
          </a:p>
        </p:txBody>
      </p:sp>
      <p:sp>
        <p:nvSpPr>
          <p:cNvPr id="38" name="TextBox 37"/>
          <p:cNvSpPr txBox="1">
            <a:spLocks noChangeArrowheads="1"/>
          </p:cNvSpPr>
          <p:nvPr/>
        </p:nvSpPr>
        <p:spPr bwMode="auto">
          <a:xfrm>
            <a:off x="2463800" y="3556000"/>
            <a:ext cx="36671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2800">
                <a:solidFill>
                  <a:srgbClr val="FFFF00"/>
                </a:solidFill>
                <a:cs typeface="+mn-cs"/>
              </a:rPr>
              <a:t>=</a:t>
            </a:r>
          </a:p>
        </p:txBody>
      </p:sp>
      <p:sp>
        <p:nvSpPr>
          <p:cNvPr id="39" name="TextBox 38"/>
          <p:cNvSpPr txBox="1">
            <a:spLocks noChangeArrowheads="1"/>
          </p:cNvSpPr>
          <p:nvPr/>
        </p:nvSpPr>
        <p:spPr bwMode="auto">
          <a:xfrm>
            <a:off x="2768600" y="3556000"/>
            <a:ext cx="135731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>
                <a:solidFill>
                  <a:srgbClr val="FF00FF"/>
                </a:solidFill>
                <a:cs typeface="+mn-cs"/>
              </a:rPr>
              <a:t>3a </a:t>
            </a:r>
            <a:r>
              <a:rPr lang="en-GB" sz="2800">
                <a:solidFill>
                  <a:srgbClr val="00FF00"/>
                </a:solidFill>
                <a:cs typeface="+mn-cs"/>
              </a:rPr>
              <a:t>+ 10</a:t>
            </a:r>
          </a:p>
        </p:txBody>
      </p:sp>
      <p:sp>
        <p:nvSpPr>
          <p:cNvPr id="40" name="Cloud 39"/>
          <p:cNvSpPr/>
          <p:nvPr/>
        </p:nvSpPr>
        <p:spPr>
          <a:xfrm>
            <a:off x="3594100" y="1460500"/>
            <a:ext cx="3060700" cy="1333500"/>
          </a:xfrm>
          <a:prstGeom prst="cloud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00000"/>
                </a:solidFill>
                <a:latin typeface="Comic Sans MS" pitchFamily="66" charset="0"/>
              </a:rPr>
              <a:t>Subtract 3a from each side</a:t>
            </a:r>
          </a:p>
        </p:txBody>
      </p:sp>
      <p:sp>
        <p:nvSpPr>
          <p:cNvPr id="41" name="TextBox 40"/>
          <p:cNvSpPr txBox="1">
            <a:spLocks noChangeArrowheads="1"/>
          </p:cNvSpPr>
          <p:nvPr/>
        </p:nvSpPr>
        <p:spPr bwMode="auto">
          <a:xfrm>
            <a:off x="1930400" y="3911600"/>
            <a:ext cx="6572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>
                <a:solidFill>
                  <a:srgbClr val="FFFFFF"/>
                </a:solidFill>
                <a:cs typeface="+mn-cs"/>
              </a:rPr>
              <a:t>-3a</a:t>
            </a:r>
          </a:p>
        </p:txBody>
      </p:sp>
      <p:sp>
        <p:nvSpPr>
          <p:cNvPr id="42" name="TextBox 41"/>
          <p:cNvSpPr txBox="1">
            <a:spLocks noChangeArrowheads="1"/>
          </p:cNvSpPr>
          <p:nvPr/>
        </p:nvSpPr>
        <p:spPr bwMode="auto">
          <a:xfrm>
            <a:off x="2692400" y="3911600"/>
            <a:ext cx="6572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>
                <a:solidFill>
                  <a:srgbClr val="FFFFFF"/>
                </a:solidFill>
                <a:cs typeface="+mn-cs"/>
              </a:rPr>
              <a:t>-3a</a:t>
            </a:r>
          </a:p>
        </p:txBody>
      </p:sp>
      <p:sp>
        <p:nvSpPr>
          <p:cNvPr id="43" name="TextBox 42"/>
          <p:cNvSpPr txBox="1">
            <a:spLocks noChangeArrowheads="1"/>
          </p:cNvSpPr>
          <p:nvPr/>
        </p:nvSpPr>
        <p:spPr bwMode="auto">
          <a:xfrm>
            <a:off x="2032000" y="4406900"/>
            <a:ext cx="5889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>
                <a:solidFill>
                  <a:srgbClr val="FF00FF"/>
                </a:solidFill>
                <a:cs typeface="+mn-cs"/>
              </a:rPr>
              <a:t>2a</a:t>
            </a:r>
            <a:endParaRPr lang="en-GB" sz="2800">
              <a:solidFill>
                <a:srgbClr val="00FF00"/>
              </a:solidFill>
              <a:cs typeface="+mn-cs"/>
            </a:endParaRPr>
          </a:p>
        </p:txBody>
      </p:sp>
      <p:sp>
        <p:nvSpPr>
          <p:cNvPr id="44" name="TextBox 43"/>
          <p:cNvSpPr txBox="1">
            <a:spLocks noChangeArrowheads="1"/>
          </p:cNvSpPr>
          <p:nvPr/>
        </p:nvSpPr>
        <p:spPr bwMode="auto">
          <a:xfrm>
            <a:off x="2479675" y="4406900"/>
            <a:ext cx="36671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2800">
                <a:solidFill>
                  <a:srgbClr val="FFFF00"/>
                </a:solidFill>
                <a:cs typeface="+mn-cs"/>
              </a:rPr>
              <a:t>=</a:t>
            </a:r>
          </a:p>
        </p:txBody>
      </p:sp>
      <p:sp>
        <p:nvSpPr>
          <p:cNvPr id="45" name="TextBox 44"/>
          <p:cNvSpPr txBox="1">
            <a:spLocks noChangeArrowheads="1"/>
          </p:cNvSpPr>
          <p:nvPr/>
        </p:nvSpPr>
        <p:spPr bwMode="auto">
          <a:xfrm>
            <a:off x="2768600" y="4406900"/>
            <a:ext cx="56673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>
                <a:solidFill>
                  <a:srgbClr val="00FF00"/>
                </a:solidFill>
                <a:cs typeface="+mn-cs"/>
              </a:rPr>
              <a:t>10</a:t>
            </a:r>
          </a:p>
        </p:txBody>
      </p:sp>
      <p:pic>
        <p:nvPicPr>
          <p:cNvPr id="47" name="Picture 46" descr="TIC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00400" y="4864100"/>
            <a:ext cx="990600" cy="9906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7" name="Isosceles Triangle 116"/>
          <p:cNvSpPr/>
          <p:nvPr/>
        </p:nvSpPr>
        <p:spPr>
          <a:xfrm>
            <a:off x="5207000" y="2908300"/>
            <a:ext cx="1587500" cy="965200"/>
          </a:xfrm>
          <a:prstGeom prst="triangle">
            <a:avLst/>
          </a:prstGeom>
          <a:solidFill>
            <a:schemeClr val="tx1"/>
          </a:solidFill>
          <a:ln w="5715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1800">
              <a:solidFill>
                <a:srgbClr val="FFFFFF"/>
              </a:solidFill>
            </a:endParaRPr>
          </a:p>
        </p:txBody>
      </p:sp>
      <p:sp>
        <p:nvSpPr>
          <p:cNvPr id="118" name="Isosceles Triangle 117"/>
          <p:cNvSpPr/>
          <p:nvPr/>
        </p:nvSpPr>
        <p:spPr>
          <a:xfrm>
            <a:off x="7454900" y="2832100"/>
            <a:ext cx="1587500" cy="965200"/>
          </a:xfrm>
          <a:prstGeom prst="triangle">
            <a:avLst/>
          </a:prstGeom>
          <a:solidFill>
            <a:schemeClr val="tx1"/>
          </a:solidFill>
          <a:ln w="5715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1800">
              <a:solidFill>
                <a:srgbClr val="FFFFFF"/>
              </a:solidFill>
            </a:endParaRPr>
          </a:p>
        </p:txBody>
      </p:sp>
      <p:sp>
        <p:nvSpPr>
          <p:cNvPr id="119" name="Isosceles Triangle 118"/>
          <p:cNvSpPr/>
          <p:nvPr/>
        </p:nvSpPr>
        <p:spPr>
          <a:xfrm>
            <a:off x="6692900" y="2806700"/>
            <a:ext cx="838200" cy="2806700"/>
          </a:xfrm>
          <a:prstGeom prst="triangle">
            <a:avLst/>
          </a:prstGeom>
          <a:solidFill>
            <a:srgbClr val="FFFF00"/>
          </a:solidFill>
          <a:ln w="5715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1800">
              <a:solidFill>
                <a:srgbClr val="FFFFFF"/>
              </a:solidFill>
            </a:endParaRPr>
          </a:p>
        </p:txBody>
      </p:sp>
      <p:grpSp>
        <p:nvGrpSpPr>
          <p:cNvPr id="91159" name="Group 56"/>
          <p:cNvGrpSpPr>
            <a:grpSpLocks/>
          </p:cNvGrpSpPr>
          <p:nvPr/>
        </p:nvGrpSpPr>
        <p:grpSpPr bwMode="auto">
          <a:xfrm>
            <a:off x="5829300" y="2647950"/>
            <a:ext cx="2508250" cy="323850"/>
            <a:chOff x="6413500" y="3270250"/>
            <a:chExt cx="2508400" cy="324000"/>
          </a:xfrm>
        </p:grpSpPr>
        <p:cxnSp>
          <p:nvCxnSpPr>
            <p:cNvPr id="121" name="Straight Connector 120"/>
            <p:cNvCxnSpPr/>
            <p:nvPr/>
          </p:nvCxnSpPr>
          <p:spPr>
            <a:xfrm>
              <a:off x="6731019" y="3416368"/>
              <a:ext cx="2044822" cy="1589"/>
            </a:xfrm>
            <a:prstGeom prst="line">
              <a:avLst/>
            </a:prstGeom>
            <a:ln w="5715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2" name="Oval 121"/>
            <p:cNvSpPr/>
            <p:nvPr/>
          </p:nvSpPr>
          <p:spPr>
            <a:xfrm>
              <a:off x="6413500" y="3270250"/>
              <a:ext cx="323869" cy="324000"/>
            </a:xfrm>
            <a:prstGeom prst="ellipse">
              <a:avLst/>
            </a:prstGeom>
            <a:solidFill>
              <a:srgbClr val="FF0000"/>
            </a:solidFill>
            <a:ln w="57150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800">
                <a:solidFill>
                  <a:srgbClr val="FFFFFF"/>
                </a:solidFill>
              </a:endParaRPr>
            </a:p>
          </p:txBody>
        </p:sp>
        <p:sp>
          <p:nvSpPr>
            <p:cNvPr id="123" name="Oval 122"/>
            <p:cNvSpPr/>
            <p:nvPr/>
          </p:nvSpPr>
          <p:spPr>
            <a:xfrm>
              <a:off x="8598031" y="3270250"/>
              <a:ext cx="323869" cy="324000"/>
            </a:xfrm>
            <a:prstGeom prst="ellipse">
              <a:avLst/>
            </a:prstGeom>
            <a:solidFill>
              <a:srgbClr val="FF0000"/>
            </a:solidFill>
            <a:ln w="57150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800">
                <a:solidFill>
                  <a:srgbClr val="FFFFFF"/>
                </a:solidFill>
              </a:endParaRPr>
            </a:p>
          </p:txBody>
        </p:sp>
      </p:grpSp>
      <p:grpSp>
        <p:nvGrpSpPr>
          <p:cNvPr id="3" name="Group 161"/>
          <p:cNvGrpSpPr>
            <a:grpSpLocks/>
          </p:cNvGrpSpPr>
          <p:nvPr/>
        </p:nvGrpSpPr>
        <p:grpSpPr bwMode="auto">
          <a:xfrm>
            <a:off x="5524500" y="2743200"/>
            <a:ext cx="711200" cy="698500"/>
            <a:chOff x="5524500" y="2743200"/>
            <a:chExt cx="711200" cy="698500"/>
          </a:xfrm>
        </p:grpSpPr>
        <p:sp>
          <p:nvSpPr>
            <p:cNvPr id="125" name="Rectangle 124"/>
            <p:cNvSpPr/>
            <p:nvPr/>
          </p:nvSpPr>
          <p:spPr>
            <a:xfrm>
              <a:off x="5524500" y="3111500"/>
              <a:ext cx="304800" cy="330200"/>
            </a:xfrm>
            <a:prstGeom prst="rect">
              <a:avLst/>
            </a:prstGeom>
            <a:solidFill>
              <a:srgbClr val="FF00FF"/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GB" sz="1800" dirty="0">
                  <a:solidFill>
                    <a:srgbClr val="000000"/>
                  </a:solidFill>
                  <a:latin typeface="Comic Sans MS" pitchFamily="66" charset="0"/>
                </a:rPr>
                <a:t>a</a:t>
              </a:r>
            </a:p>
          </p:txBody>
        </p:sp>
        <p:sp>
          <p:nvSpPr>
            <p:cNvPr id="126" name="Rectangle 125"/>
            <p:cNvSpPr/>
            <p:nvPr/>
          </p:nvSpPr>
          <p:spPr>
            <a:xfrm>
              <a:off x="5969000" y="3111500"/>
              <a:ext cx="266700" cy="330200"/>
            </a:xfrm>
            <a:prstGeom prst="rect">
              <a:avLst/>
            </a:prstGeom>
            <a:solidFill>
              <a:srgbClr val="FF00FF"/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GB" sz="1800" dirty="0">
                  <a:solidFill>
                    <a:srgbClr val="000000"/>
                  </a:solidFill>
                  <a:latin typeface="Comic Sans MS" pitchFamily="66" charset="0"/>
                </a:rPr>
                <a:t>a</a:t>
              </a:r>
            </a:p>
          </p:txBody>
        </p:sp>
        <p:sp>
          <p:nvSpPr>
            <p:cNvPr id="129" name="Rectangle 128"/>
            <p:cNvSpPr/>
            <p:nvPr/>
          </p:nvSpPr>
          <p:spPr>
            <a:xfrm>
              <a:off x="5524500" y="2743200"/>
              <a:ext cx="330200" cy="317500"/>
            </a:xfrm>
            <a:prstGeom prst="rect">
              <a:avLst/>
            </a:prstGeom>
            <a:solidFill>
              <a:srgbClr val="FF00FF"/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GB" sz="1800" dirty="0">
                  <a:solidFill>
                    <a:srgbClr val="000000"/>
                  </a:solidFill>
                  <a:latin typeface="Comic Sans MS" pitchFamily="66" charset="0"/>
                </a:rPr>
                <a:t>a</a:t>
              </a:r>
            </a:p>
          </p:txBody>
        </p:sp>
      </p:grpSp>
      <p:sp>
        <p:nvSpPr>
          <p:cNvPr id="132" name="Rectangle 131"/>
          <p:cNvSpPr/>
          <p:nvPr/>
        </p:nvSpPr>
        <p:spPr>
          <a:xfrm>
            <a:off x="5537200" y="3543300"/>
            <a:ext cx="279400" cy="292100"/>
          </a:xfrm>
          <a:prstGeom prst="rect">
            <a:avLst/>
          </a:prstGeom>
          <a:solidFill>
            <a:srgbClr val="FF00FF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800" dirty="0">
                <a:solidFill>
                  <a:srgbClr val="000000"/>
                </a:solidFill>
                <a:latin typeface="Comic Sans MS" pitchFamily="66" charset="0"/>
              </a:rPr>
              <a:t>a</a:t>
            </a:r>
          </a:p>
        </p:txBody>
      </p:sp>
      <p:sp>
        <p:nvSpPr>
          <p:cNvPr id="133" name="Rectangle 132"/>
          <p:cNvSpPr/>
          <p:nvPr/>
        </p:nvSpPr>
        <p:spPr>
          <a:xfrm>
            <a:off x="5969000" y="3556000"/>
            <a:ext cx="254000" cy="279400"/>
          </a:xfrm>
          <a:prstGeom prst="rect">
            <a:avLst/>
          </a:prstGeom>
          <a:solidFill>
            <a:srgbClr val="FF00FF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800" dirty="0">
                <a:solidFill>
                  <a:srgbClr val="000000"/>
                </a:solidFill>
                <a:latin typeface="Comic Sans MS" pitchFamily="66" charset="0"/>
              </a:rPr>
              <a:t>a</a:t>
            </a:r>
            <a:endParaRPr lang="en-GB" sz="1800" dirty="0">
              <a:solidFill>
                <a:srgbClr val="FFFFFF"/>
              </a:solidFill>
            </a:endParaRPr>
          </a:p>
        </p:txBody>
      </p:sp>
      <p:grpSp>
        <p:nvGrpSpPr>
          <p:cNvPr id="4" name="Group 158"/>
          <p:cNvGrpSpPr>
            <a:grpSpLocks/>
          </p:cNvGrpSpPr>
          <p:nvPr/>
        </p:nvGrpSpPr>
        <p:grpSpPr bwMode="auto">
          <a:xfrm>
            <a:off x="6362700" y="2692400"/>
            <a:ext cx="342900" cy="1143000"/>
            <a:chOff x="6362700" y="2692400"/>
            <a:chExt cx="342900" cy="1143000"/>
          </a:xfrm>
        </p:grpSpPr>
        <p:sp>
          <p:nvSpPr>
            <p:cNvPr id="127" name="Rectangle 126"/>
            <p:cNvSpPr/>
            <p:nvPr/>
          </p:nvSpPr>
          <p:spPr>
            <a:xfrm>
              <a:off x="6362700" y="3111500"/>
              <a:ext cx="342900" cy="330200"/>
            </a:xfrm>
            <a:prstGeom prst="rect">
              <a:avLst/>
            </a:prstGeom>
            <a:solidFill>
              <a:srgbClr val="00FF00"/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GB" sz="1800" dirty="0">
                  <a:solidFill>
                    <a:srgbClr val="000000"/>
                  </a:solidFill>
                  <a:latin typeface="Comic Sans MS" pitchFamily="66" charset="0"/>
                </a:rPr>
                <a:t>2</a:t>
              </a:r>
            </a:p>
          </p:txBody>
        </p:sp>
        <p:sp>
          <p:nvSpPr>
            <p:cNvPr id="130" name="Rectangle 129"/>
            <p:cNvSpPr/>
            <p:nvPr/>
          </p:nvSpPr>
          <p:spPr>
            <a:xfrm>
              <a:off x="6375400" y="2692400"/>
              <a:ext cx="330200" cy="355600"/>
            </a:xfrm>
            <a:prstGeom prst="rect">
              <a:avLst/>
            </a:prstGeom>
            <a:solidFill>
              <a:srgbClr val="00FF00"/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GB" sz="1800" dirty="0">
                  <a:solidFill>
                    <a:srgbClr val="000000"/>
                  </a:solidFill>
                  <a:latin typeface="Comic Sans MS" pitchFamily="66" charset="0"/>
                </a:rPr>
                <a:t>2</a:t>
              </a:r>
            </a:p>
          </p:txBody>
        </p:sp>
        <p:sp>
          <p:nvSpPr>
            <p:cNvPr id="134" name="Rectangle 133"/>
            <p:cNvSpPr/>
            <p:nvPr/>
          </p:nvSpPr>
          <p:spPr>
            <a:xfrm>
              <a:off x="6375400" y="3543300"/>
              <a:ext cx="317500" cy="292100"/>
            </a:xfrm>
            <a:prstGeom prst="rect">
              <a:avLst/>
            </a:prstGeom>
            <a:solidFill>
              <a:srgbClr val="00FF00"/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GB" sz="1800" dirty="0">
                  <a:solidFill>
                    <a:srgbClr val="000000"/>
                  </a:solidFill>
                  <a:latin typeface="Comic Sans MS" pitchFamily="66" charset="0"/>
                </a:rPr>
                <a:t>2</a:t>
              </a:r>
            </a:p>
          </p:txBody>
        </p:sp>
      </p:grpSp>
      <p:grpSp>
        <p:nvGrpSpPr>
          <p:cNvPr id="5" name="Group 160"/>
          <p:cNvGrpSpPr>
            <a:grpSpLocks/>
          </p:cNvGrpSpPr>
          <p:nvPr/>
        </p:nvGrpSpPr>
        <p:grpSpPr bwMode="auto">
          <a:xfrm>
            <a:off x="8242300" y="2286000"/>
            <a:ext cx="622300" cy="723900"/>
            <a:chOff x="8242300" y="2286000"/>
            <a:chExt cx="622300" cy="723900"/>
          </a:xfrm>
        </p:grpSpPr>
        <p:sp>
          <p:nvSpPr>
            <p:cNvPr id="151" name="Rectangle 150"/>
            <p:cNvSpPr/>
            <p:nvPr/>
          </p:nvSpPr>
          <p:spPr>
            <a:xfrm>
              <a:off x="8572500" y="2679700"/>
              <a:ext cx="292100" cy="330200"/>
            </a:xfrm>
            <a:prstGeom prst="rect">
              <a:avLst/>
            </a:prstGeom>
            <a:solidFill>
              <a:srgbClr val="FF00FF"/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GB" sz="1800" dirty="0">
                  <a:solidFill>
                    <a:srgbClr val="000000"/>
                  </a:solidFill>
                  <a:latin typeface="Comic Sans MS" pitchFamily="66" charset="0"/>
                </a:rPr>
                <a:t>a</a:t>
              </a:r>
            </a:p>
          </p:txBody>
        </p:sp>
        <p:sp>
          <p:nvSpPr>
            <p:cNvPr id="152" name="Rectangle 151"/>
            <p:cNvSpPr/>
            <p:nvPr/>
          </p:nvSpPr>
          <p:spPr>
            <a:xfrm>
              <a:off x="8242300" y="2679700"/>
              <a:ext cx="254000" cy="330200"/>
            </a:xfrm>
            <a:prstGeom prst="rect">
              <a:avLst/>
            </a:prstGeom>
            <a:solidFill>
              <a:srgbClr val="FF00FF"/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GB" sz="1800" dirty="0">
                  <a:solidFill>
                    <a:srgbClr val="000000"/>
                  </a:solidFill>
                  <a:latin typeface="Comic Sans MS" pitchFamily="66" charset="0"/>
                </a:rPr>
                <a:t>a</a:t>
              </a:r>
            </a:p>
          </p:txBody>
        </p:sp>
        <p:sp>
          <p:nvSpPr>
            <p:cNvPr id="149" name="Rectangle 148"/>
            <p:cNvSpPr/>
            <p:nvPr/>
          </p:nvSpPr>
          <p:spPr>
            <a:xfrm>
              <a:off x="8585200" y="2286000"/>
              <a:ext cx="279400" cy="342900"/>
            </a:xfrm>
            <a:prstGeom prst="rect">
              <a:avLst/>
            </a:prstGeom>
            <a:solidFill>
              <a:srgbClr val="FF00FF"/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GB" sz="1800" dirty="0">
                  <a:solidFill>
                    <a:srgbClr val="000000"/>
                  </a:solidFill>
                  <a:latin typeface="Comic Sans MS" pitchFamily="66" charset="0"/>
                </a:rPr>
                <a:t>a</a:t>
              </a:r>
            </a:p>
          </p:txBody>
        </p:sp>
      </p:grpSp>
      <p:grpSp>
        <p:nvGrpSpPr>
          <p:cNvPr id="6" name="Group 159"/>
          <p:cNvGrpSpPr>
            <a:grpSpLocks/>
          </p:cNvGrpSpPr>
          <p:nvPr/>
        </p:nvGrpSpPr>
        <p:grpSpPr bwMode="auto">
          <a:xfrm>
            <a:off x="7683500" y="2286000"/>
            <a:ext cx="330200" cy="1104900"/>
            <a:chOff x="7683500" y="2286000"/>
            <a:chExt cx="330200" cy="1104900"/>
          </a:xfrm>
        </p:grpSpPr>
        <p:sp>
          <p:nvSpPr>
            <p:cNvPr id="150" name="Rectangle 149"/>
            <p:cNvSpPr/>
            <p:nvPr/>
          </p:nvSpPr>
          <p:spPr>
            <a:xfrm>
              <a:off x="7683500" y="2667000"/>
              <a:ext cx="317500" cy="342900"/>
            </a:xfrm>
            <a:prstGeom prst="rect">
              <a:avLst/>
            </a:prstGeom>
            <a:solidFill>
              <a:srgbClr val="00FF00"/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GB" sz="1800" dirty="0">
                  <a:solidFill>
                    <a:srgbClr val="000000"/>
                  </a:solidFill>
                  <a:latin typeface="Comic Sans MS" pitchFamily="66" charset="0"/>
                </a:rPr>
                <a:t>2</a:t>
              </a:r>
            </a:p>
          </p:txBody>
        </p:sp>
        <p:sp>
          <p:nvSpPr>
            <p:cNvPr id="148" name="Rectangle 147"/>
            <p:cNvSpPr/>
            <p:nvPr/>
          </p:nvSpPr>
          <p:spPr>
            <a:xfrm>
              <a:off x="7683500" y="2286000"/>
              <a:ext cx="317500" cy="342900"/>
            </a:xfrm>
            <a:prstGeom prst="rect">
              <a:avLst/>
            </a:prstGeom>
            <a:solidFill>
              <a:srgbClr val="00FF00"/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GB" sz="1800" dirty="0">
                  <a:solidFill>
                    <a:srgbClr val="000000"/>
                  </a:solidFill>
                  <a:latin typeface="Comic Sans MS" pitchFamily="66" charset="0"/>
                </a:rPr>
                <a:t>2</a:t>
              </a:r>
            </a:p>
          </p:txBody>
        </p:sp>
        <p:sp>
          <p:nvSpPr>
            <p:cNvPr id="143" name="Rectangle 142"/>
            <p:cNvSpPr/>
            <p:nvPr/>
          </p:nvSpPr>
          <p:spPr>
            <a:xfrm>
              <a:off x="7696200" y="3048000"/>
              <a:ext cx="317500" cy="342900"/>
            </a:xfrm>
            <a:prstGeom prst="rect">
              <a:avLst/>
            </a:prstGeom>
            <a:solidFill>
              <a:srgbClr val="00FF00"/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GB" sz="1800" dirty="0">
                  <a:solidFill>
                    <a:srgbClr val="000000"/>
                  </a:solidFill>
                  <a:latin typeface="Comic Sans MS" pitchFamily="66" charset="0"/>
                </a:rPr>
                <a:t>2</a:t>
              </a:r>
            </a:p>
          </p:txBody>
        </p:sp>
      </p:grpSp>
      <p:sp>
        <p:nvSpPr>
          <p:cNvPr id="138" name="Rectangle 137"/>
          <p:cNvSpPr/>
          <p:nvPr/>
        </p:nvSpPr>
        <p:spPr>
          <a:xfrm>
            <a:off x="7696200" y="3441700"/>
            <a:ext cx="317500" cy="342900"/>
          </a:xfrm>
          <a:prstGeom prst="rect">
            <a:avLst/>
          </a:prstGeom>
          <a:solidFill>
            <a:srgbClr val="00FF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800" dirty="0">
                <a:solidFill>
                  <a:srgbClr val="000000"/>
                </a:solidFill>
                <a:latin typeface="Comic Sans MS" pitchFamily="66" charset="0"/>
              </a:rPr>
              <a:t>2</a:t>
            </a:r>
          </a:p>
        </p:txBody>
      </p:sp>
      <p:grpSp>
        <p:nvGrpSpPr>
          <p:cNvPr id="7" name="Group 162"/>
          <p:cNvGrpSpPr>
            <a:grpSpLocks/>
          </p:cNvGrpSpPr>
          <p:nvPr/>
        </p:nvGrpSpPr>
        <p:grpSpPr bwMode="auto">
          <a:xfrm>
            <a:off x="8255000" y="3060700"/>
            <a:ext cx="622300" cy="723900"/>
            <a:chOff x="8255000" y="3060700"/>
            <a:chExt cx="622300" cy="723900"/>
          </a:xfrm>
        </p:grpSpPr>
        <p:sp>
          <p:nvSpPr>
            <p:cNvPr id="144" name="Rectangle 143"/>
            <p:cNvSpPr/>
            <p:nvPr/>
          </p:nvSpPr>
          <p:spPr>
            <a:xfrm>
              <a:off x="8585200" y="3060700"/>
              <a:ext cx="292100" cy="330200"/>
            </a:xfrm>
            <a:prstGeom prst="rect">
              <a:avLst/>
            </a:prstGeom>
            <a:solidFill>
              <a:srgbClr val="00FF00"/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GB" sz="1800" dirty="0">
                  <a:solidFill>
                    <a:srgbClr val="000000"/>
                  </a:solidFill>
                  <a:latin typeface="Comic Sans MS" pitchFamily="66" charset="0"/>
                </a:rPr>
                <a:t>2</a:t>
              </a:r>
            </a:p>
          </p:txBody>
        </p:sp>
        <p:sp>
          <p:nvSpPr>
            <p:cNvPr id="145" name="Rectangle 144"/>
            <p:cNvSpPr/>
            <p:nvPr/>
          </p:nvSpPr>
          <p:spPr>
            <a:xfrm>
              <a:off x="8255000" y="3060700"/>
              <a:ext cx="254000" cy="330200"/>
            </a:xfrm>
            <a:prstGeom prst="rect">
              <a:avLst/>
            </a:prstGeom>
            <a:solidFill>
              <a:srgbClr val="00FF00"/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GB" sz="1800" dirty="0">
                  <a:solidFill>
                    <a:srgbClr val="000000"/>
                  </a:solidFill>
                  <a:latin typeface="Comic Sans MS" pitchFamily="66" charset="0"/>
                </a:rPr>
                <a:t>2</a:t>
              </a:r>
            </a:p>
          </p:txBody>
        </p:sp>
        <p:sp>
          <p:nvSpPr>
            <p:cNvPr id="139" name="Rectangle 138"/>
            <p:cNvSpPr/>
            <p:nvPr/>
          </p:nvSpPr>
          <p:spPr>
            <a:xfrm>
              <a:off x="8585200" y="3454400"/>
              <a:ext cx="292100" cy="330200"/>
            </a:xfrm>
            <a:prstGeom prst="rect">
              <a:avLst/>
            </a:prstGeom>
            <a:solidFill>
              <a:srgbClr val="00FF00"/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GB" sz="1800" dirty="0">
                  <a:solidFill>
                    <a:srgbClr val="000000"/>
                  </a:solidFill>
                  <a:latin typeface="Comic Sans MS" pitchFamily="66" charset="0"/>
                </a:rPr>
                <a:t>2</a:t>
              </a:r>
            </a:p>
          </p:txBody>
        </p:sp>
      </p:grpSp>
      <p:sp>
        <p:nvSpPr>
          <p:cNvPr id="140" name="Rectangle 139"/>
          <p:cNvSpPr/>
          <p:nvPr/>
        </p:nvSpPr>
        <p:spPr>
          <a:xfrm>
            <a:off x="8255000" y="3454400"/>
            <a:ext cx="254000" cy="330200"/>
          </a:xfrm>
          <a:prstGeom prst="rect">
            <a:avLst/>
          </a:prstGeom>
          <a:solidFill>
            <a:srgbClr val="00FF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800" dirty="0">
                <a:solidFill>
                  <a:srgbClr val="000000"/>
                </a:solidFill>
                <a:latin typeface="Comic Sans MS" pitchFamily="66" charset="0"/>
              </a:rPr>
              <a:t>2</a:t>
            </a:r>
          </a:p>
        </p:txBody>
      </p:sp>
      <p:sp>
        <p:nvSpPr>
          <p:cNvPr id="153" name="Cloud 152"/>
          <p:cNvSpPr/>
          <p:nvPr/>
        </p:nvSpPr>
        <p:spPr>
          <a:xfrm>
            <a:off x="3759200" y="4089400"/>
            <a:ext cx="3060700" cy="1333500"/>
          </a:xfrm>
          <a:prstGeom prst="cloud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00000"/>
                </a:solidFill>
                <a:latin typeface="Comic Sans MS" pitchFamily="66" charset="0"/>
              </a:rPr>
              <a:t>Divide each side by 2</a:t>
            </a:r>
          </a:p>
        </p:txBody>
      </p:sp>
      <p:sp>
        <p:nvSpPr>
          <p:cNvPr id="154" name="TextBox 153"/>
          <p:cNvSpPr txBox="1">
            <a:spLocks noChangeArrowheads="1"/>
          </p:cNvSpPr>
          <p:nvPr/>
        </p:nvSpPr>
        <p:spPr bwMode="auto">
          <a:xfrm>
            <a:off x="2273300" y="5041900"/>
            <a:ext cx="3683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>
                <a:solidFill>
                  <a:srgbClr val="FF00FF"/>
                </a:solidFill>
                <a:cs typeface="+mn-cs"/>
              </a:rPr>
              <a:t>a</a:t>
            </a:r>
            <a:endParaRPr lang="en-GB" sz="2800">
              <a:solidFill>
                <a:srgbClr val="00FF00"/>
              </a:solidFill>
              <a:cs typeface="+mn-cs"/>
            </a:endParaRPr>
          </a:p>
        </p:txBody>
      </p:sp>
      <p:sp>
        <p:nvSpPr>
          <p:cNvPr id="155" name="TextBox 154"/>
          <p:cNvSpPr txBox="1">
            <a:spLocks noChangeArrowheads="1"/>
          </p:cNvSpPr>
          <p:nvPr/>
        </p:nvSpPr>
        <p:spPr bwMode="auto">
          <a:xfrm>
            <a:off x="2530475" y="5041900"/>
            <a:ext cx="36671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2800">
                <a:solidFill>
                  <a:srgbClr val="FFFF00"/>
                </a:solidFill>
                <a:cs typeface="+mn-cs"/>
              </a:rPr>
              <a:t>=</a:t>
            </a:r>
          </a:p>
        </p:txBody>
      </p:sp>
      <p:sp>
        <p:nvSpPr>
          <p:cNvPr id="156" name="TextBox 155"/>
          <p:cNvSpPr txBox="1">
            <a:spLocks noChangeArrowheads="1"/>
          </p:cNvSpPr>
          <p:nvPr/>
        </p:nvSpPr>
        <p:spPr bwMode="auto">
          <a:xfrm>
            <a:off x="2819400" y="5041900"/>
            <a:ext cx="40481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>
                <a:solidFill>
                  <a:srgbClr val="00FF00"/>
                </a:solidFill>
                <a:cs typeface="+mn-cs"/>
              </a:rPr>
              <a:t>5</a:t>
            </a:r>
          </a:p>
        </p:txBody>
      </p:sp>
      <p:sp>
        <p:nvSpPr>
          <p:cNvPr id="157" name="TextBox 156"/>
          <p:cNvSpPr txBox="1">
            <a:spLocks noChangeArrowheads="1"/>
          </p:cNvSpPr>
          <p:nvPr/>
        </p:nvSpPr>
        <p:spPr bwMode="auto">
          <a:xfrm>
            <a:off x="1282700" y="6172200"/>
            <a:ext cx="41878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>
                <a:solidFill>
                  <a:srgbClr val="FFFFFF"/>
                </a:solidFill>
                <a:cs typeface="+mn-cs"/>
              </a:rPr>
              <a:t>Adult ticket price is </a:t>
            </a:r>
            <a:r>
              <a:rPr lang="en-GB" sz="2800">
                <a:solidFill>
                  <a:srgbClr val="00FF00"/>
                </a:solidFill>
                <a:cs typeface="+mn-cs"/>
              </a:rPr>
              <a:t>£5</a:t>
            </a:r>
          </a:p>
        </p:txBody>
      </p:sp>
      <p:sp>
        <p:nvSpPr>
          <p:cNvPr id="164" name="Rectangle 163"/>
          <p:cNvSpPr/>
          <p:nvPr/>
        </p:nvSpPr>
        <p:spPr>
          <a:xfrm>
            <a:off x="8612188" y="3454400"/>
            <a:ext cx="254000" cy="330200"/>
          </a:xfrm>
          <a:prstGeom prst="rect">
            <a:avLst/>
          </a:prstGeom>
          <a:solidFill>
            <a:srgbClr val="00FF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800" dirty="0">
                <a:solidFill>
                  <a:srgbClr val="000000"/>
                </a:solidFill>
                <a:latin typeface="Comic Sans MS" pitchFamily="66" charset="0"/>
              </a:rPr>
              <a:t>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xit" presetSubtype="1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wipe(up)">
                                      <p:cBhvr>
                                        <p:cTn id="5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2" dur="80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3" dur="80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80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9" dur="80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0" dur="80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80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6" dur="80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7" dur="80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80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 nodeType="clickPar">
                      <p:stCondLst>
                        <p:cond delay="indefinite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3" presetID="22" presetClass="exit" presetSubtype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0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 nodeType="clickPar">
                      <p:stCondLst>
                        <p:cond delay="indefinite"/>
                      </p:stCondLst>
                      <p:childTnLst>
                        <p:par>
                          <p:cTn id="10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0" dur="80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1" dur="80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2" dur="80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 nodeType="clickPar">
                      <p:stCondLst>
                        <p:cond delay="indefinite"/>
                      </p:stCondLst>
                      <p:childTnLst>
                        <p:par>
                          <p:cTn id="1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7" dur="80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8" dur="80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9" dur="80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 nodeType="clickPar">
                      <p:stCondLst>
                        <p:cond delay="indefinite"/>
                      </p:stCondLst>
                      <p:childTnLst>
                        <p:par>
                          <p:cTn id="1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4" dur="80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5" dur="80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6" dur="80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 nodeType="clickPar">
                      <p:stCondLst>
                        <p:cond delay="indefinite"/>
                      </p:stCondLst>
                      <p:childTnLst>
                        <p:par>
                          <p:cTn id="1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1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 nodeType="clickPar">
                      <p:stCondLst>
                        <p:cond delay="indefinite"/>
                      </p:stCondLst>
                      <p:childTnLst>
                        <p:par>
                          <p:cTn id="1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4" presetID="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5" dur="500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500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 nodeType="clickPar">
                      <p:stCondLst>
                        <p:cond delay="indefinite"/>
                      </p:stCondLst>
                      <p:childTnLst>
                        <p:par>
                          <p:cTn id="1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0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 nodeType="clickPar">
                      <p:stCondLst>
                        <p:cond delay="indefinite"/>
                      </p:stCondLst>
                      <p:childTnLst>
                        <p:par>
                          <p:cTn id="1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3" dur="80"/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4" dur="80"/>
                                        <p:tgtEl>
                                          <p:spTgt spid="1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5" dur="80"/>
                                        <p:tgtEl>
                                          <p:spTgt spid="1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 nodeType="clickPar">
                      <p:stCondLst>
                        <p:cond delay="indefinite"/>
                      </p:stCondLst>
                      <p:childTnLst>
                        <p:par>
                          <p:cTn id="1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0" dur="80"/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1" dur="80"/>
                                        <p:tgtEl>
                                          <p:spTgt spid="1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2" dur="80"/>
                                        <p:tgtEl>
                                          <p:spTgt spid="1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 nodeType="clickPar">
                      <p:stCondLst>
                        <p:cond delay="indefinite"/>
                      </p:stCondLst>
                      <p:childTnLst>
                        <p:par>
                          <p:cTn id="1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7" dur="80"/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8" dur="80"/>
                                        <p:tgtEl>
                                          <p:spTgt spid="1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9" dur="80"/>
                                        <p:tgtEl>
                                          <p:spTgt spid="1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 nodeType="afterGroup">
                            <p:stCondLst>
                              <p:cond delay="80"/>
                            </p:stCondLst>
                            <p:childTnLst>
                              <p:par>
                                <p:cTn id="171" presetID="22" presetClass="exit" presetSubtype="1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wipe(up)">
                                      <p:cBhvr>
                                        <p:cTn id="172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 nodeType="clickPar">
                      <p:stCondLst>
                        <p:cond delay="indefinite"/>
                      </p:stCondLst>
                      <p:childTnLst>
                        <p:par>
                          <p:cTn id="1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 nodeType="clickPar">
                      <p:stCondLst>
                        <p:cond delay="indefinite"/>
                      </p:stCondLst>
                      <p:childTnLst>
                        <p:par>
                          <p:cTn id="1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3" dur="80"/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4" dur="80"/>
                                        <p:tgtEl>
                                          <p:spTgt spid="1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5" dur="80"/>
                                        <p:tgtEl>
                                          <p:spTgt spid="1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2" grpId="0"/>
      <p:bldP spid="33" grpId="0"/>
      <p:bldP spid="28" grpId="0"/>
      <p:bldP spid="34" grpId="0" animBg="1"/>
      <p:bldP spid="34" grpId="1" animBg="1"/>
      <p:bldP spid="35" grpId="0"/>
      <p:bldP spid="36" grpId="0"/>
      <p:bldP spid="37" grpId="0"/>
      <p:bldP spid="38" grpId="0"/>
      <p:bldP spid="39" grpId="0"/>
      <p:bldP spid="40" grpId="0" animBg="1"/>
      <p:bldP spid="40" grpId="1" animBg="1"/>
      <p:bldP spid="41" grpId="0"/>
      <p:bldP spid="42" grpId="0"/>
      <p:bldP spid="43" grpId="0"/>
      <p:bldP spid="44" grpId="0"/>
      <p:bldP spid="45" grpId="0"/>
      <p:bldP spid="132" grpId="0" animBg="1"/>
      <p:bldP spid="153" grpId="0" animBg="1"/>
      <p:bldP spid="153" grpId="1" animBg="1"/>
      <p:bldP spid="154" grpId="0"/>
      <p:bldP spid="155" grpId="0"/>
      <p:bldP spid="156" grpId="0"/>
      <p:bldP spid="157" grpId="0"/>
      <p:bldP spid="164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52500" y="742950"/>
            <a:ext cx="6242050" cy="695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dirty="0" smtClean="0">
                <a:solidFill>
                  <a:srgbClr val="FFFF00"/>
                </a:solidFill>
              </a:rPr>
              <a:t>Balancing Method</a:t>
            </a:r>
          </a:p>
        </p:txBody>
      </p:sp>
      <p:sp>
        <p:nvSpPr>
          <p:cNvPr id="62" name="TextBox 61"/>
          <p:cNvSpPr txBox="1">
            <a:spLocks noChangeArrowheads="1"/>
          </p:cNvSpPr>
          <p:nvPr/>
        </p:nvSpPr>
        <p:spPr bwMode="auto">
          <a:xfrm>
            <a:off x="801688" y="2768600"/>
            <a:ext cx="8347075" cy="2246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2800" dirty="0">
                <a:solidFill>
                  <a:srgbClr val="FFFFFF"/>
                </a:solidFill>
                <a:cs typeface="+mn-cs"/>
              </a:rPr>
              <a:t>It would be far too time consuming to draw out</a:t>
            </a:r>
          </a:p>
          <a:p>
            <a:pPr algn="ctr">
              <a:defRPr/>
            </a:pPr>
            <a:r>
              <a:rPr lang="en-GB" sz="2800" dirty="0">
                <a:solidFill>
                  <a:srgbClr val="FFFFFF"/>
                </a:solidFill>
                <a:cs typeface="+mn-cs"/>
              </a:rPr>
              <a:t>the balancing scales each time.</a:t>
            </a:r>
          </a:p>
          <a:p>
            <a:pPr algn="ctr">
              <a:defRPr/>
            </a:pPr>
            <a:r>
              <a:rPr lang="en-GB" sz="2800" dirty="0">
                <a:solidFill>
                  <a:srgbClr val="FFFF00"/>
                </a:solidFill>
                <a:cs typeface="+mn-cs"/>
              </a:rPr>
              <a:t> </a:t>
            </a:r>
          </a:p>
          <a:p>
            <a:pPr algn="ctr">
              <a:defRPr/>
            </a:pPr>
            <a:r>
              <a:rPr lang="en-GB" sz="2800" dirty="0">
                <a:solidFill>
                  <a:srgbClr val="FFFF00"/>
                </a:solidFill>
                <a:cs typeface="+mn-cs"/>
              </a:rPr>
              <a:t>We will now learn how to use the rules for solving equations.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41" name="Rectangle 5"/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116742" name="Rectangle 6"/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116743" name="Text Box 7"/>
          <p:cNvSpPr txBox="1">
            <a:spLocks noChangeArrowheads="1"/>
          </p:cNvSpPr>
          <p:nvPr/>
        </p:nvSpPr>
        <p:spPr bwMode="auto">
          <a:xfrm>
            <a:off x="5029200" y="3025775"/>
            <a:ext cx="41148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Understand the term ‘like terms’.</a:t>
            </a:r>
            <a:endParaRPr lang="en-GB" sz="3600" dirty="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65541" name="Line 8"/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6745" name="Rectangle 9"/>
          <p:cNvSpPr>
            <a:spLocks noChangeArrowheads="1"/>
          </p:cNvSpPr>
          <p:nvPr/>
        </p:nvSpPr>
        <p:spPr bwMode="auto">
          <a:xfrm>
            <a:off x="977900" y="3044825"/>
            <a:ext cx="38862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800100" lvl="1" indent="-342900"/>
            <a:r>
              <a:rPr lang="en-GB" sz="1800">
                <a:solidFill>
                  <a:srgbClr val="FFFF00"/>
                </a:solidFill>
              </a:rPr>
              <a:t>1.   To explain how to gather ‘algebraic like terms’.</a:t>
            </a:r>
          </a:p>
        </p:txBody>
      </p:sp>
      <p:sp>
        <p:nvSpPr>
          <p:cNvPr id="116746" name="Rectangle 10"/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Algebra</a:t>
            </a:r>
          </a:p>
        </p:txBody>
      </p:sp>
      <p:sp>
        <p:nvSpPr>
          <p:cNvPr id="116747" name="Text Box 11"/>
          <p:cNvSpPr txBox="1">
            <a:spLocks noChangeArrowheads="1"/>
          </p:cNvSpPr>
          <p:nvPr/>
        </p:nvSpPr>
        <p:spPr bwMode="auto">
          <a:xfrm>
            <a:off x="4940300" y="4027488"/>
            <a:ext cx="42037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522288" lvl="1"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2.	 Gather like terms for simple     </a:t>
            </a:r>
          </a:p>
          <a:p>
            <a:pPr marL="522288" lvl="1"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      expressions.</a:t>
            </a:r>
          </a:p>
        </p:txBody>
      </p:sp>
      <p:sp>
        <p:nvSpPr>
          <p:cNvPr id="65545" name="Text Box 12"/>
          <p:cNvSpPr txBox="1">
            <a:spLocks noChangeArrowheads="1"/>
          </p:cNvSpPr>
          <p:nvPr/>
        </p:nvSpPr>
        <p:spPr bwMode="auto">
          <a:xfrm>
            <a:off x="3087688" y="1352550"/>
            <a:ext cx="28527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 Multiplying Terms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67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67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16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743" grpId="0"/>
      <p:bldP spid="116745" grpId="0"/>
      <p:bldP spid="116747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Text Box 3"/>
          <p:cNvSpPr txBox="1">
            <a:spLocks noChangeArrowheads="1"/>
          </p:cNvSpPr>
          <p:nvPr/>
        </p:nvSpPr>
        <p:spPr bwMode="auto">
          <a:xfrm>
            <a:off x="1352550" y="2747963"/>
            <a:ext cx="6978650" cy="646112"/>
          </a:xfrm>
          <a:prstGeom prst="rect">
            <a:avLst/>
          </a:prstGeom>
          <a:solidFill>
            <a:srgbClr val="4D4D4D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 sz="3600">
                <a:solidFill>
                  <a:srgbClr val="FFFF00"/>
                </a:solidFill>
              </a:rPr>
              <a:t>The Balancing Method</a:t>
            </a:r>
          </a:p>
        </p:txBody>
      </p:sp>
      <p:sp>
        <p:nvSpPr>
          <p:cNvPr id="46087" name="Text Box 7"/>
          <p:cNvSpPr txBox="1">
            <a:spLocks noChangeArrowheads="1"/>
          </p:cNvSpPr>
          <p:nvPr/>
        </p:nvSpPr>
        <p:spPr bwMode="auto">
          <a:xfrm>
            <a:off x="1589088" y="2103438"/>
            <a:ext cx="6223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800">
                <a:solidFill>
                  <a:srgbClr val="FFFFFF"/>
                </a:solidFill>
              </a:rPr>
              <a:t>The rule we use to solve equations is</a:t>
            </a:r>
          </a:p>
        </p:txBody>
      </p:sp>
      <p:sp>
        <p:nvSpPr>
          <p:cNvPr id="46089" name="Rectangle 9"/>
          <p:cNvSpPr>
            <a:spLocks noChangeArrowheads="1"/>
          </p:cNvSpPr>
          <p:nvPr/>
        </p:nvSpPr>
        <p:spPr bwMode="auto">
          <a:xfrm>
            <a:off x="1808163" y="374650"/>
            <a:ext cx="5537200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6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Equations</a:t>
            </a:r>
          </a:p>
        </p:txBody>
      </p:sp>
      <p:sp>
        <p:nvSpPr>
          <p:cNvPr id="51210" name="Text Box 10"/>
          <p:cNvSpPr txBox="1">
            <a:spLocks noChangeArrowheads="1"/>
          </p:cNvSpPr>
          <p:nvPr/>
        </p:nvSpPr>
        <p:spPr bwMode="auto">
          <a:xfrm>
            <a:off x="1101725" y="3830638"/>
            <a:ext cx="62134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>
                <a:solidFill>
                  <a:srgbClr val="FFFFFF"/>
                </a:solidFill>
                <a:cs typeface="+mn-cs"/>
              </a:rPr>
              <a:t>Write down the opposite of the following :</a:t>
            </a:r>
          </a:p>
        </p:txBody>
      </p:sp>
      <p:sp>
        <p:nvSpPr>
          <p:cNvPr id="51211" name="Text Box 11"/>
          <p:cNvSpPr txBox="1">
            <a:spLocks noChangeArrowheads="1"/>
          </p:cNvSpPr>
          <p:nvPr/>
        </p:nvSpPr>
        <p:spPr bwMode="auto">
          <a:xfrm>
            <a:off x="1004888" y="4014788"/>
            <a:ext cx="623887" cy="118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7200">
                <a:solidFill>
                  <a:srgbClr val="FFFFFF"/>
                </a:solidFill>
                <a:cs typeface="+mn-cs"/>
              </a:rPr>
              <a:t>+</a:t>
            </a:r>
          </a:p>
        </p:txBody>
      </p:sp>
      <p:sp>
        <p:nvSpPr>
          <p:cNvPr id="51212" name="Text Box 12"/>
          <p:cNvSpPr txBox="1">
            <a:spLocks noChangeArrowheads="1"/>
          </p:cNvSpPr>
          <p:nvPr/>
        </p:nvSpPr>
        <p:spPr bwMode="auto">
          <a:xfrm>
            <a:off x="1724025" y="4319588"/>
            <a:ext cx="22098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3200">
                <a:solidFill>
                  <a:srgbClr val="FFFF00"/>
                </a:solidFill>
                <a:cs typeface="+mn-cs"/>
              </a:rPr>
              <a:t>opposite is</a:t>
            </a:r>
          </a:p>
        </p:txBody>
      </p:sp>
      <p:sp>
        <p:nvSpPr>
          <p:cNvPr id="51213" name="Text Box 13"/>
          <p:cNvSpPr txBox="1">
            <a:spLocks noChangeArrowheads="1"/>
          </p:cNvSpPr>
          <p:nvPr/>
        </p:nvSpPr>
        <p:spPr bwMode="auto">
          <a:xfrm>
            <a:off x="1000125" y="4749800"/>
            <a:ext cx="633413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6000">
                <a:solidFill>
                  <a:srgbClr val="FFFFFF"/>
                </a:solidFill>
                <a:cs typeface="+mn-cs"/>
              </a:rPr>
              <a:t>x</a:t>
            </a:r>
          </a:p>
        </p:txBody>
      </p:sp>
      <p:sp>
        <p:nvSpPr>
          <p:cNvPr id="51214" name="Text Box 14"/>
          <p:cNvSpPr txBox="1">
            <a:spLocks noChangeArrowheads="1"/>
          </p:cNvSpPr>
          <p:nvPr/>
        </p:nvSpPr>
        <p:spPr bwMode="auto">
          <a:xfrm>
            <a:off x="5486400" y="4106863"/>
            <a:ext cx="50165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6000">
                <a:solidFill>
                  <a:srgbClr val="FFFFFF"/>
                </a:solidFill>
                <a:cs typeface="+mn-cs"/>
              </a:rPr>
              <a:t>-</a:t>
            </a:r>
          </a:p>
        </p:txBody>
      </p:sp>
      <p:sp>
        <p:nvSpPr>
          <p:cNvPr id="93194" name="Text Box 15"/>
          <p:cNvSpPr txBox="1">
            <a:spLocks noChangeArrowheads="1"/>
          </p:cNvSpPr>
          <p:nvPr/>
        </p:nvSpPr>
        <p:spPr bwMode="auto">
          <a:xfrm>
            <a:off x="5368925" y="4860925"/>
            <a:ext cx="6604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6000">
                <a:solidFill>
                  <a:srgbClr val="FFFFFF"/>
                </a:solidFill>
                <a:latin typeface="Shruti" pitchFamily="2" charset="0"/>
                <a:cs typeface="Shruti" pitchFamily="2" charset="0"/>
              </a:rPr>
              <a:t>÷</a:t>
            </a:r>
          </a:p>
        </p:txBody>
      </p:sp>
      <p:sp>
        <p:nvSpPr>
          <p:cNvPr id="51216" name="Text Box 16"/>
          <p:cNvSpPr txBox="1">
            <a:spLocks noChangeArrowheads="1"/>
          </p:cNvSpPr>
          <p:nvPr/>
        </p:nvSpPr>
        <p:spPr bwMode="auto">
          <a:xfrm>
            <a:off x="1762125" y="4964113"/>
            <a:ext cx="22098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3200">
                <a:solidFill>
                  <a:srgbClr val="FFFF00"/>
                </a:solidFill>
                <a:cs typeface="+mn-cs"/>
              </a:rPr>
              <a:t>opposite is</a:t>
            </a:r>
          </a:p>
        </p:txBody>
      </p:sp>
      <p:sp>
        <p:nvSpPr>
          <p:cNvPr id="51217" name="Text Box 17"/>
          <p:cNvSpPr txBox="1">
            <a:spLocks noChangeArrowheads="1"/>
          </p:cNvSpPr>
          <p:nvPr/>
        </p:nvSpPr>
        <p:spPr bwMode="auto">
          <a:xfrm>
            <a:off x="6042025" y="4319588"/>
            <a:ext cx="22098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3200">
                <a:solidFill>
                  <a:srgbClr val="FFFF00"/>
                </a:solidFill>
                <a:cs typeface="+mn-cs"/>
              </a:rPr>
              <a:t>opposite is</a:t>
            </a:r>
          </a:p>
        </p:txBody>
      </p:sp>
      <p:sp>
        <p:nvSpPr>
          <p:cNvPr id="51218" name="Text Box 18"/>
          <p:cNvSpPr txBox="1">
            <a:spLocks noChangeArrowheads="1"/>
          </p:cNvSpPr>
          <p:nvPr/>
        </p:nvSpPr>
        <p:spPr bwMode="auto">
          <a:xfrm>
            <a:off x="6042025" y="4933950"/>
            <a:ext cx="22098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3200">
                <a:solidFill>
                  <a:srgbClr val="FFFF00"/>
                </a:solidFill>
                <a:cs typeface="+mn-cs"/>
              </a:rPr>
              <a:t>opposite is</a:t>
            </a:r>
          </a:p>
        </p:txBody>
      </p:sp>
      <p:sp>
        <p:nvSpPr>
          <p:cNvPr id="46099" name="Text Box 19"/>
          <p:cNvSpPr txBox="1">
            <a:spLocks noChangeArrowheads="1"/>
          </p:cNvSpPr>
          <p:nvPr/>
        </p:nvSpPr>
        <p:spPr bwMode="auto">
          <a:xfrm>
            <a:off x="4064000" y="4105275"/>
            <a:ext cx="50165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6000">
                <a:solidFill>
                  <a:srgbClr val="FFFFFF"/>
                </a:solidFill>
                <a:cs typeface="+mn-cs"/>
              </a:rPr>
              <a:t>-</a:t>
            </a:r>
          </a:p>
        </p:txBody>
      </p:sp>
      <p:sp>
        <p:nvSpPr>
          <p:cNvPr id="46100" name="Text Box 20"/>
          <p:cNvSpPr txBox="1">
            <a:spLocks noChangeArrowheads="1"/>
          </p:cNvSpPr>
          <p:nvPr/>
        </p:nvSpPr>
        <p:spPr bwMode="auto">
          <a:xfrm>
            <a:off x="8231188" y="3976688"/>
            <a:ext cx="623887" cy="118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7200">
                <a:solidFill>
                  <a:srgbClr val="FFFFFF"/>
                </a:solidFill>
                <a:cs typeface="+mn-cs"/>
              </a:rPr>
              <a:t>+</a:t>
            </a:r>
          </a:p>
        </p:txBody>
      </p:sp>
      <p:sp>
        <p:nvSpPr>
          <p:cNvPr id="46101" name="Text Box 21"/>
          <p:cNvSpPr txBox="1">
            <a:spLocks noChangeArrowheads="1"/>
          </p:cNvSpPr>
          <p:nvPr/>
        </p:nvSpPr>
        <p:spPr bwMode="auto">
          <a:xfrm>
            <a:off x="3997325" y="4860925"/>
            <a:ext cx="6604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6000">
                <a:solidFill>
                  <a:srgbClr val="FFFFFF"/>
                </a:solidFill>
                <a:latin typeface="Shruti" pitchFamily="2" charset="0"/>
                <a:cs typeface="Shruti" pitchFamily="2" charset="0"/>
              </a:rPr>
              <a:t>÷</a:t>
            </a:r>
          </a:p>
        </p:txBody>
      </p:sp>
      <p:sp>
        <p:nvSpPr>
          <p:cNvPr id="46102" name="Text Box 22"/>
          <p:cNvSpPr txBox="1">
            <a:spLocks noChangeArrowheads="1"/>
          </p:cNvSpPr>
          <p:nvPr/>
        </p:nvSpPr>
        <p:spPr bwMode="auto">
          <a:xfrm>
            <a:off x="8239125" y="4648200"/>
            <a:ext cx="633413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6000">
                <a:solidFill>
                  <a:srgbClr val="FFFFFF"/>
                </a:solidFill>
                <a:cs typeface="+mn-cs"/>
              </a:rPr>
              <a:t>x</a:t>
            </a:r>
          </a:p>
        </p:txBody>
      </p:sp>
      <p:sp>
        <p:nvSpPr>
          <p:cNvPr id="93202" name="Text Box 23"/>
          <p:cNvSpPr txBox="1">
            <a:spLocks noChangeArrowheads="1"/>
          </p:cNvSpPr>
          <p:nvPr/>
        </p:nvSpPr>
        <p:spPr bwMode="auto">
          <a:xfrm>
            <a:off x="2693988" y="1409700"/>
            <a:ext cx="37671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>
                <a:solidFill>
                  <a:srgbClr val="FFFFFF"/>
                </a:solidFill>
              </a:rPr>
              <a:t>Level E Harder Equations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608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608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608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4608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4608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4608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4609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4609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4609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4610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4610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4610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4610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4610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4610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4610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4610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4610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3" grpId="0" animBg="1"/>
      <p:bldP spid="46087" grpId="0"/>
      <p:bldP spid="46099" grpId="0"/>
      <p:bldP spid="46100" grpId="0"/>
      <p:bldP spid="46101" grpId="0"/>
      <p:bldP spid="4610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 Box 84"/>
          <p:cNvSpPr txBox="1">
            <a:spLocks noChangeArrowheads="1"/>
          </p:cNvSpPr>
          <p:nvPr/>
        </p:nvSpPr>
        <p:spPr bwMode="auto">
          <a:xfrm>
            <a:off x="3421063" y="2382838"/>
            <a:ext cx="20828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 dirty="0">
                <a:solidFill>
                  <a:srgbClr val="FFFFFF"/>
                </a:solidFill>
                <a:cs typeface="+mn-cs"/>
              </a:rPr>
              <a:t>2x + 4 =</a:t>
            </a:r>
          </a:p>
        </p:txBody>
      </p:sp>
      <p:sp>
        <p:nvSpPr>
          <p:cNvPr id="43011" name="Text Box 87"/>
          <p:cNvSpPr txBox="1">
            <a:spLocks noChangeArrowheads="1"/>
          </p:cNvSpPr>
          <p:nvPr/>
        </p:nvSpPr>
        <p:spPr bwMode="auto">
          <a:xfrm>
            <a:off x="5421313" y="2363788"/>
            <a:ext cx="81121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 dirty="0">
                <a:solidFill>
                  <a:srgbClr val="FFFFFF"/>
                </a:solidFill>
                <a:cs typeface="+mn-cs"/>
              </a:rPr>
              <a:t>22</a:t>
            </a:r>
          </a:p>
        </p:txBody>
      </p:sp>
      <p:sp>
        <p:nvSpPr>
          <p:cNvPr id="10" name="Text Box 87"/>
          <p:cNvSpPr txBox="1">
            <a:spLocks noChangeArrowheads="1"/>
          </p:cNvSpPr>
          <p:nvPr/>
        </p:nvSpPr>
        <p:spPr bwMode="auto">
          <a:xfrm>
            <a:off x="4060825" y="3106738"/>
            <a:ext cx="95408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 dirty="0">
                <a:solidFill>
                  <a:srgbClr val="FFFF00"/>
                </a:solidFill>
                <a:cs typeface="+mn-cs"/>
              </a:rPr>
              <a:t> 2x</a:t>
            </a:r>
          </a:p>
        </p:txBody>
      </p:sp>
      <p:sp>
        <p:nvSpPr>
          <p:cNvPr id="43015" name="TextBox 10"/>
          <p:cNvSpPr txBox="1">
            <a:spLocks noChangeArrowheads="1"/>
          </p:cNvSpPr>
          <p:nvPr/>
        </p:nvSpPr>
        <p:spPr bwMode="auto">
          <a:xfrm>
            <a:off x="914400" y="1995488"/>
            <a:ext cx="20764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3200" u="sng">
                <a:solidFill>
                  <a:srgbClr val="FFFFFF"/>
                </a:solidFill>
                <a:cs typeface="+mn-cs"/>
              </a:rPr>
              <a:t>Example 1</a:t>
            </a:r>
          </a:p>
        </p:txBody>
      </p:sp>
      <p:sp>
        <p:nvSpPr>
          <p:cNvPr id="20" name="Text Box 87"/>
          <p:cNvSpPr txBox="1">
            <a:spLocks noChangeArrowheads="1"/>
          </p:cNvSpPr>
          <p:nvPr/>
        </p:nvSpPr>
        <p:spPr bwMode="auto">
          <a:xfrm>
            <a:off x="5013325" y="3106738"/>
            <a:ext cx="1143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 dirty="0">
                <a:solidFill>
                  <a:srgbClr val="FFFF00"/>
                </a:solidFill>
                <a:cs typeface="+mn-cs"/>
              </a:rPr>
              <a:t>= 18</a:t>
            </a:r>
          </a:p>
        </p:txBody>
      </p:sp>
      <p:sp>
        <p:nvSpPr>
          <p:cNvPr id="28" name="Title 1"/>
          <p:cNvSpPr txBox="1">
            <a:spLocks/>
          </p:cNvSpPr>
          <p:nvPr/>
        </p:nvSpPr>
        <p:spPr bwMode="auto">
          <a:xfrm>
            <a:off x="1847850" y="628650"/>
            <a:ext cx="5486400" cy="63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6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Equations</a:t>
            </a:r>
          </a:p>
        </p:txBody>
      </p:sp>
      <p:sp>
        <p:nvSpPr>
          <p:cNvPr id="29" name="Text Box 87"/>
          <p:cNvSpPr txBox="1">
            <a:spLocks noChangeArrowheads="1"/>
          </p:cNvSpPr>
          <p:nvPr/>
        </p:nvSpPr>
        <p:spPr bwMode="auto">
          <a:xfrm>
            <a:off x="4418013" y="3935413"/>
            <a:ext cx="1055687" cy="70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 dirty="0">
                <a:solidFill>
                  <a:srgbClr val="FFFF00"/>
                </a:solidFill>
                <a:cs typeface="+mn-cs"/>
              </a:rPr>
              <a:t> x =</a:t>
            </a:r>
          </a:p>
        </p:txBody>
      </p:sp>
      <p:sp>
        <p:nvSpPr>
          <p:cNvPr id="30" name="Text Box 87"/>
          <p:cNvSpPr txBox="1">
            <a:spLocks noChangeArrowheads="1"/>
          </p:cNvSpPr>
          <p:nvPr/>
        </p:nvSpPr>
        <p:spPr bwMode="auto">
          <a:xfrm>
            <a:off x="5264150" y="3935413"/>
            <a:ext cx="650875" cy="70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 dirty="0">
                <a:solidFill>
                  <a:srgbClr val="FFFF00"/>
                </a:solidFill>
                <a:cs typeface="+mn-cs"/>
              </a:rPr>
              <a:t> 9</a:t>
            </a: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1012825" y="3198813"/>
            <a:ext cx="9239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800"/>
              <a:t>(- 4)</a:t>
            </a:r>
          </a:p>
        </p:txBody>
      </p: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1012825" y="3995738"/>
            <a:ext cx="923925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800"/>
              <a:t>(</a:t>
            </a:r>
            <a:r>
              <a:rPr lang="en-GB" sz="3200"/>
              <a:t>÷2</a:t>
            </a:r>
            <a:r>
              <a:rPr lang="en-GB" sz="2800"/>
              <a:t>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utoUpdateAnimBg="0"/>
      <p:bldP spid="20" grpId="0" autoUpdateAnimBg="0"/>
      <p:bldP spid="29" grpId="0" autoUpdateAnimBg="0"/>
      <p:bldP spid="30" grpId="0" autoUpdateAnimBg="0"/>
      <p:bldP spid="21" grpId="0"/>
      <p:bldP spid="2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 Box 84"/>
          <p:cNvSpPr txBox="1">
            <a:spLocks noChangeArrowheads="1"/>
          </p:cNvSpPr>
          <p:nvPr/>
        </p:nvSpPr>
        <p:spPr bwMode="auto">
          <a:xfrm>
            <a:off x="3421063" y="2382838"/>
            <a:ext cx="204946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 dirty="0">
                <a:solidFill>
                  <a:srgbClr val="FFFFFF"/>
                </a:solidFill>
                <a:cs typeface="+mn-cs"/>
              </a:rPr>
              <a:t>9x - 5 =</a:t>
            </a:r>
          </a:p>
        </p:txBody>
      </p:sp>
      <p:sp>
        <p:nvSpPr>
          <p:cNvPr id="43011" name="Text Box 87"/>
          <p:cNvSpPr txBox="1">
            <a:spLocks noChangeArrowheads="1"/>
          </p:cNvSpPr>
          <p:nvPr/>
        </p:nvSpPr>
        <p:spPr bwMode="auto">
          <a:xfrm>
            <a:off x="5421313" y="2363788"/>
            <a:ext cx="81121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 dirty="0">
                <a:solidFill>
                  <a:srgbClr val="FFFFFF"/>
                </a:solidFill>
                <a:cs typeface="+mn-cs"/>
              </a:rPr>
              <a:t>40</a:t>
            </a:r>
          </a:p>
        </p:txBody>
      </p:sp>
      <p:sp>
        <p:nvSpPr>
          <p:cNvPr id="10" name="Text Box 87"/>
          <p:cNvSpPr txBox="1">
            <a:spLocks noChangeArrowheads="1"/>
          </p:cNvSpPr>
          <p:nvPr/>
        </p:nvSpPr>
        <p:spPr bwMode="auto">
          <a:xfrm>
            <a:off x="4060825" y="3106738"/>
            <a:ext cx="95408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 dirty="0">
                <a:solidFill>
                  <a:srgbClr val="FFFF00"/>
                </a:solidFill>
                <a:cs typeface="+mn-cs"/>
              </a:rPr>
              <a:t> 9x</a:t>
            </a:r>
          </a:p>
        </p:txBody>
      </p:sp>
      <p:sp>
        <p:nvSpPr>
          <p:cNvPr id="43015" name="TextBox 10"/>
          <p:cNvSpPr txBox="1">
            <a:spLocks noChangeArrowheads="1"/>
          </p:cNvSpPr>
          <p:nvPr/>
        </p:nvSpPr>
        <p:spPr bwMode="auto">
          <a:xfrm>
            <a:off x="914400" y="1995488"/>
            <a:ext cx="2141538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3200" u="sng" dirty="0">
                <a:solidFill>
                  <a:srgbClr val="FFFFFF"/>
                </a:solidFill>
                <a:cs typeface="+mn-cs"/>
              </a:rPr>
              <a:t>Example 2</a:t>
            </a:r>
          </a:p>
        </p:txBody>
      </p:sp>
      <p:sp>
        <p:nvSpPr>
          <p:cNvPr id="20" name="Text Box 87"/>
          <p:cNvSpPr txBox="1">
            <a:spLocks noChangeArrowheads="1"/>
          </p:cNvSpPr>
          <p:nvPr/>
        </p:nvSpPr>
        <p:spPr bwMode="auto">
          <a:xfrm>
            <a:off x="5013325" y="3106738"/>
            <a:ext cx="122396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 dirty="0">
                <a:solidFill>
                  <a:srgbClr val="FFFF00"/>
                </a:solidFill>
                <a:cs typeface="+mn-cs"/>
              </a:rPr>
              <a:t>= 45</a:t>
            </a:r>
          </a:p>
        </p:txBody>
      </p:sp>
      <p:sp>
        <p:nvSpPr>
          <p:cNvPr id="28" name="Title 1"/>
          <p:cNvSpPr txBox="1">
            <a:spLocks/>
          </p:cNvSpPr>
          <p:nvPr/>
        </p:nvSpPr>
        <p:spPr bwMode="auto">
          <a:xfrm>
            <a:off x="1847850" y="628650"/>
            <a:ext cx="5486400" cy="63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6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Equations</a:t>
            </a:r>
          </a:p>
        </p:txBody>
      </p:sp>
      <p:sp>
        <p:nvSpPr>
          <p:cNvPr id="29" name="Text Box 87"/>
          <p:cNvSpPr txBox="1">
            <a:spLocks noChangeArrowheads="1"/>
          </p:cNvSpPr>
          <p:nvPr/>
        </p:nvSpPr>
        <p:spPr bwMode="auto">
          <a:xfrm>
            <a:off x="4433888" y="3935413"/>
            <a:ext cx="1055687" cy="70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 dirty="0">
                <a:solidFill>
                  <a:srgbClr val="FFFF00"/>
                </a:solidFill>
                <a:cs typeface="+mn-cs"/>
              </a:rPr>
              <a:t> x =</a:t>
            </a:r>
          </a:p>
        </p:txBody>
      </p:sp>
      <p:sp>
        <p:nvSpPr>
          <p:cNvPr id="30" name="Text Box 87"/>
          <p:cNvSpPr txBox="1">
            <a:spLocks noChangeArrowheads="1"/>
          </p:cNvSpPr>
          <p:nvPr/>
        </p:nvSpPr>
        <p:spPr bwMode="auto">
          <a:xfrm>
            <a:off x="5264150" y="3935413"/>
            <a:ext cx="650875" cy="70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 dirty="0">
                <a:solidFill>
                  <a:srgbClr val="FFFF00"/>
                </a:solidFill>
                <a:cs typeface="+mn-cs"/>
              </a:rPr>
              <a:t> 5</a:t>
            </a: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1012825" y="3198813"/>
            <a:ext cx="9477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800"/>
              <a:t>(+ 5)</a:t>
            </a:r>
          </a:p>
        </p:txBody>
      </p: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1012825" y="3995738"/>
            <a:ext cx="923925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800"/>
              <a:t>(</a:t>
            </a:r>
            <a:r>
              <a:rPr lang="en-GB" sz="3200"/>
              <a:t>÷9</a:t>
            </a:r>
            <a:r>
              <a:rPr lang="en-GB" sz="2800"/>
              <a:t>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utoUpdateAnimBg="0"/>
      <p:bldP spid="20" grpId="0" autoUpdateAnimBg="0"/>
      <p:bldP spid="29" grpId="0" autoUpdateAnimBg="0"/>
      <p:bldP spid="30" grpId="0" autoUpdateAnimBg="0"/>
      <p:bldP spid="21" grpId="0"/>
      <p:bldP spid="2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022475" y="374650"/>
            <a:ext cx="6843713" cy="949325"/>
          </a:xfrm>
        </p:spPr>
        <p:txBody>
          <a:bodyPr/>
          <a:lstStyle/>
          <a:p>
            <a:pPr eaLnBrk="1" hangingPunct="1">
              <a:defRPr/>
            </a:pPr>
            <a:r>
              <a:rPr lang="en-GB" sz="4000" dirty="0" smtClean="0">
                <a:solidFill>
                  <a:srgbClr val="FFFF00"/>
                </a:solidFill>
              </a:rPr>
              <a:t>Starter Questions</a:t>
            </a:r>
          </a:p>
        </p:txBody>
      </p:sp>
      <p:sp>
        <p:nvSpPr>
          <p:cNvPr id="3079" name="Text Box 7"/>
          <p:cNvSpPr txBox="1">
            <a:spLocks noChangeArrowheads="1"/>
          </p:cNvSpPr>
          <p:nvPr/>
        </p:nvSpPr>
        <p:spPr bwMode="auto">
          <a:xfrm>
            <a:off x="874713" y="1974850"/>
            <a:ext cx="8116887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800">
                <a:solidFill>
                  <a:srgbClr val="FFFFCC"/>
                </a:solidFill>
                <a:cs typeface="+mn-cs"/>
              </a:rPr>
              <a:t>Q1.	Solve for x</a:t>
            </a:r>
          </a:p>
          <a:p>
            <a:pPr>
              <a:defRPr/>
            </a:pPr>
            <a:endParaRPr lang="en-GB" sz="2800">
              <a:solidFill>
                <a:srgbClr val="FFFFCC"/>
              </a:solidFill>
              <a:cs typeface="+mn-cs"/>
            </a:endParaRPr>
          </a:p>
          <a:p>
            <a:pPr>
              <a:defRPr/>
            </a:pPr>
            <a:r>
              <a:rPr lang="en-GB" sz="2800">
                <a:solidFill>
                  <a:srgbClr val="FFFFCC"/>
                </a:solidFill>
                <a:cs typeface="+mn-cs"/>
              </a:rPr>
              <a:t>	(a)	x + 3 = 8	(b)	2x – 14 = 50 </a:t>
            </a:r>
          </a:p>
        </p:txBody>
      </p:sp>
      <p:sp>
        <p:nvSpPr>
          <p:cNvPr id="3080" name="Text Box 8"/>
          <p:cNvSpPr txBox="1">
            <a:spLocks noChangeArrowheads="1"/>
          </p:cNvSpPr>
          <p:nvPr/>
        </p:nvSpPr>
        <p:spPr bwMode="auto">
          <a:xfrm>
            <a:off x="862013" y="3638550"/>
            <a:ext cx="5292725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>
                <a:solidFill>
                  <a:srgbClr val="FFFFCC"/>
                </a:solidFill>
                <a:cs typeface="+mn-cs"/>
              </a:rPr>
              <a:t>Q2.	Is this statement true  </a:t>
            </a:r>
          </a:p>
          <a:p>
            <a:pPr>
              <a:defRPr/>
            </a:pPr>
            <a:r>
              <a:rPr lang="en-GB" sz="2800">
                <a:solidFill>
                  <a:srgbClr val="FFFFCC"/>
                </a:solidFill>
                <a:cs typeface="+mn-cs"/>
              </a:rPr>
              <a:t>	</a:t>
            </a:r>
          </a:p>
          <a:p>
            <a:pPr>
              <a:defRPr/>
            </a:pPr>
            <a:r>
              <a:rPr lang="en-GB" sz="2800">
                <a:solidFill>
                  <a:srgbClr val="FFFFCC"/>
                </a:solidFill>
                <a:cs typeface="+mn-cs"/>
              </a:rPr>
              <a:t>	(x – 1) – 3(x + 1) = -2x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81" name="Rectangle 5"/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126982" name="Rectangle 6"/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41992" name="Line 8"/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GB">
              <a:solidFill>
                <a:srgbClr val="FFFFFF"/>
              </a:solidFill>
              <a:cs typeface="+mn-cs"/>
            </a:endParaRPr>
          </a:p>
        </p:txBody>
      </p:sp>
      <p:sp>
        <p:nvSpPr>
          <p:cNvPr id="126985" name="Rectangle 9"/>
          <p:cNvSpPr>
            <a:spLocks noChangeArrowheads="1"/>
          </p:cNvSpPr>
          <p:nvPr/>
        </p:nvSpPr>
        <p:spPr bwMode="auto">
          <a:xfrm>
            <a:off x="977900" y="3005138"/>
            <a:ext cx="38862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</a:pPr>
            <a:r>
              <a:rPr lang="en-GB" sz="1800">
                <a:solidFill>
                  <a:srgbClr val="FFFF00"/>
                </a:solidFill>
              </a:rPr>
              <a:t>To show how to solve equations that have bracket terms.</a:t>
            </a:r>
          </a:p>
        </p:txBody>
      </p:sp>
      <p:sp>
        <p:nvSpPr>
          <p:cNvPr id="126986" name="Text Box 10"/>
          <p:cNvSpPr txBox="1">
            <a:spLocks noChangeArrowheads="1"/>
          </p:cNvSpPr>
          <p:nvPr/>
        </p:nvSpPr>
        <p:spPr bwMode="auto">
          <a:xfrm>
            <a:off x="5057775" y="3005138"/>
            <a:ext cx="408622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Be able to multiply out brackets and solve equations.</a:t>
            </a:r>
          </a:p>
        </p:txBody>
      </p:sp>
      <p:sp>
        <p:nvSpPr>
          <p:cNvPr id="19" name="Title 1"/>
          <p:cNvSpPr txBox="1">
            <a:spLocks/>
          </p:cNvSpPr>
          <p:nvPr/>
        </p:nvSpPr>
        <p:spPr bwMode="auto">
          <a:xfrm>
            <a:off x="1847850" y="628650"/>
            <a:ext cx="5486400" cy="63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6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Equations and brackets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69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26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6985" grpId="0"/>
      <p:bldP spid="126986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 Box 84"/>
          <p:cNvSpPr txBox="1">
            <a:spLocks noChangeArrowheads="1"/>
          </p:cNvSpPr>
          <p:nvPr/>
        </p:nvSpPr>
        <p:spPr bwMode="auto">
          <a:xfrm>
            <a:off x="3421063" y="3517900"/>
            <a:ext cx="242411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>
                <a:solidFill>
                  <a:srgbClr val="FFFFFF"/>
                </a:solidFill>
                <a:cs typeface="+mn-cs"/>
              </a:rPr>
              <a:t>5(x - 3) =</a:t>
            </a:r>
          </a:p>
        </p:txBody>
      </p:sp>
      <p:sp>
        <p:nvSpPr>
          <p:cNvPr id="43011" name="Text Box 87"/>
          <p:cNvSpPr txBox="1">
            <a:spLocks noChangeArrowheads="1"/>
          </p:cNvSpPr>
          <p:nvPr/>
        </p:nvSpPr>
        <p:spPr bwMode="auto">
          <a:xfrm>
            <a:off x="5753100" y="3498850"/>
            <a:ext cx="8096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>
                <a:solidFill>
                  <a:srgbClr val="FFFFFF"/>
                </a:solidFill>
                <a:cs typeface="+mn-cs"/>
              </a:rPr>
              <a:t>25</a:t>
            </a:r>
          </a:p>
        </p:txBody>
      </p:sp>
      <p:sp>
        <p:nvSpPr>
          <p:cNvPr id="8" name="Arc 7"/>
          <p:cNvSpPr/>
          <p:nvPr/>
        </p:nvSpPr>
        <p:spPr>
          <a:xfrm rot="16200000">
            <a:off x="3419475" y="3330575"/>
            <a:ext cx="952500" cy="400050"/>
          </a:xfrm>
          <a:prstGeom prst="arc">
            <a:avLst>
              <a:gd name="adj1" fmla="val 16200000"/>
              <a:gd name="adj2" fmla="val 4721404"/>
            </a:avLst>
          </a:prstGeom>
          <a:ln w="57150">
            <a:solidFill>
              <a:srgbClr val="FFFF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9" name="Arc 8"/>
          <p:cNvSpPr/>
          <p:nvPr/>
        </p:nvSpPr>
        <p:spPr>
          <a:xfrm rot="16200000">
            <a:off x="3914775" y="2873375"/>
            <a:ext cx="800100" cy="1238250"/>
          </a:xfrm>
          <a:prstGeom prst="arc">
            <a:avLst>
              <a:gd name="adj1" fmla="val 16200000"/>
              <a:gd name="adj2" fmla="val 5686447"/>
            </a:avLst>
          </a:prstGeom>
          <a:ln w="57150">
            <a:solidFill>
              <a:srgbClr val="FFFF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10" name="Text Box 87"/>
          <p:cNvSpPr txBox="1">
            <a:spLocks noChangeArrowheads="1"/>
          </p:cNvSpPr>
          <p:nvPr/>
        </p:nvSpPr>
        <p:spPr bwMode="auto">
          <a:xfrm>
            <a:off x="3524250" y="4121150"/>
            <a:ext cx="95408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>
                <a:solidFill>
                  <a:srgbClr val="FFFF00"/>
                </a:solidFill>
                <a:cs typeface="+mn-cs"/>
              </a:rPr>
              <a:t> 5x</a:t>
            </a:r>
          </a:p>
        </p:txBody>
      </p:sp>
      <p:sp>
        <p:nvSpPr>
          <p:cNvPr id="43015" name="TextBox 10"/>
          <p:cNvSpPr txBox="1">
            <a:spLocks noChangeArrowheads="1"/>
          </p:cNvSpPr>
          <p:nvPr/>
        </p:nvSpPr>
        <p:spPr bwMode="auto">
          <a:xfrm>
            <a:off x="914400" y="3130550"/>
            <a:ext cx="20764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3200" u="sng">
                <a:solidFill>
                  <a:srgbClr val="FFFFFF"/>
                </a:solidFill>
                <a:cs typeface="+mn-cs"/>
              </a:rPr>
              <a:t>Example 1</a:t>
            </a:r>
          </a:p>
        </p:txBody>
      </p:sp>
      <p:sp>
        <p:nvSpPr>
          <p:cNvPr id="17" name="Text Box 87"/>
          <p:cNvSpPr txBox="1">
            <a:spLocks noChangeArrowheads="1"/>
          </p:cNvSpPr>
          <p:nvPr/>
        </p:nvSpPr>
        <p:spPr bwMode="auto">
          <a:xfrm>
            <a:off x="4229100" y="4121150"/>
            <a:ext cx="124936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>
                <a:solidFill>
                  <a:srgbClr val="FFFF00"/>
                </a:solidFill>
                <a:cs typeface="+mn-cs"/>
              </a:rPr>
              <a:t> - 15</a:t>
            </a:r>
          </a:p>
        </p:txBody>
      </p:sp>
      <p:sp>
        <p:nvSpPr>
          <p:cNvPr id="20" name="Text Box 87"/>
          <p:cNvSpPr txBox="1">
            <a:spLocks noChangeArrowheads="1"/>
          </p:cNvSpPr>
          <p:nvPr/>
        </p:nvSpPr>
        <p:spPr bwMode="auto">
          <a:xfrm>
            <a:off x="5391150" y="4140200"/>
            <a:ext cx="12255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>
                <a:solidFill>
                  <a:srgbClr val="FFFF00"/>
                </a:solidFill>
                <a:cs typeface="+mn-cs"/>
              </a:rPr>
              <a:t>= 25</a:t>
            </a:r>
          </a:p>
        </p:txBody>
      </p:sp>
      <p:sp>
        <p:nvSpPr>
          <p:cNvPr id="43020" name="Rectangle 2"/>
          <p:cNvSpPr>
            <a:spLocks noChangeArrowheads="1"/>
          </p:cNvSpPr>
          <p:nvPr/>
        </p:nvSpPr>
        <p:spPr bwMode="auto">
          <a:xfrm>
            <a:off x="1241425" y="1984375"/>
            <a:ext cx="7346950" cy="900113"/>
          </a:xfrm>
          <a:prstGeom prst="rect">
            <a:avLst/>
          </a:prstGeom>
          <a:solidFill>
            <a:srgbClr val="4D4D4D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srgbClr val="FFFFFF"/>
              </a:solidFill>
              <a:cs typeface="+mn-cs"/>
            </a:endParaRPr>
          </a:p>
        </p:txBody>
      </p:sp>
      <p:sp>
        <p:nvSpPr>
          <p:cNvPr id="27" name="Text Box 5"/>
          <p:cNvSpPr txBox="1">
            <a:spLocks noChangeArrowheads="1"/>
          </p:cNvSpPr>
          <p:nvPr/>
        </p:nvSpPr>
        <p:spPr bwMode="auto">
          <a:xfrm>
            <a:off x="2630488" y="1997075"/>
            <a:ext cx="456882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 sz="2400">
                <a:solidFill>
                  <a:srgbClr val="FFFF00"/>
                </a:solidFill>
              </a:rPr>
              <a:t>Multiply out the bracket first </a:t>
            </a:r>
          </a:p>
          <a:p>
            <a:pPr algn="ctr" eaLnBrk="1" hangingPunct="1"/>
            <a:r>
              <a:rPr lang="en-GB" sz="2400">
                <a:solidFill>
                  <a:srgbClr val="FFFF00"/>
                </a:solidFill>
              </a:rPr>
              <a:t>and then solve.</a:t>
            </a:r>
          </a:p>
        </p:txBody>
      </p:sp>
      <p:sp>
        <p:nvSpPr>
          <p:cNvPr id="28" name="Title 1"/>
          <p:cNvSpPr txBox="1">
            <a:spLocks/>
          </p:cNvSpPr>
          <p:nvPr/>
        </p:nvSpPr>
        <p:spPr bwMode="auto">
          <a:xfrm>
            <a:off x="1847850" y="628650"/>
            <a:ext cx="5486400" cy="63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6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Equations and brackets</a:t>
            </a:r>
          </a:p>
        </p:txBody>
      </p:sp>
      <p:sp>
        <p:nvSpPr>
          <p:cNvPr id="29" name="Text Box 87"/>
          <p:cNvSpPr txBox="1">
            <a:spLocks noChangeArrowheads="1"/>
          </p:cNvSpPr>
          <p:nvPr/>
        </p:nvSpPr>
        <p:spPr bwMode="auto">
          <a:xfrm>
            <a:off x="4511675" y="4770438"/>
            <a:ext cx="13700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 dirty="0">
                <a:solidFill>
                  <a:srgbClr val="FFFF00"/>
                </a:solidFill>
                <a:cs typeface="+mn-cs"/>
              </a:rPr>
              <a:t> 5x =</a:t>
            </a:r>
          </a:p>
        </p:txBody>
      </p:sp>
      <p:sp>
        <p:nvSpPr>
          <p:cNvPr id="30" name="Text Box 87"/>
          <p:cNvSpPr txBox="1">
            <a:spLocks noChangeArrowheads="1"/>
          </p:cNvSpPr>
          <p:nvPr/>
        </p:nvSpPr>
        <p:spPr bwMode="auto">
          <a:xfrm>
            <a:off x="5673725" y="4770438"/>
            <a:ext cx="206216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 dirty="0">
                <a:solidFill>
                  <a:srgbClr val="FFFF00"/>
                </a:solidFill>
                <a:cs typeface="+mn-cs"/>
              </a:rPr>
              <a:t> 25 + 15</a:t>
            </a:r>
          </a:p>
        </p:txBody>
      </p:sp>
      <p:sp>
        <p:nvSpPr>
          <p:cNvPr id="31" name="Text Box 87"/>
          <p:cNvSpPr txBox="1">
            <a:spLocks noChangeArrowheads="1"/>
          </p:cNvSpPr>
          <p:nvPr/>
        </p:nvSpPr>
        <p:spPr bwMode="auto">
          <a:xfrm>
            <a:off x="4838700" y="5441950"/>
            <a:ext cx="10572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>
                <a:solidFill>
                  <a:srgbClr val="FFFF00"/>
                </a:solidFill>
                <a:cs typeface="+mn-cs"/>
              </a:rPr>
              <a:t> x =</a:t>
            </a:r>
          </a:p>
        </p:txBody>
      </p:sp>
      <p:sp>
        <p:nvSpPr>
          <p:cNvPr id="32" name="Text Box 87"/>
          <p:cNvSpPr txBox="1">
            <a:spLocks noChangeArrowheads="1"/>
          </p:cNvSpPr>
          <p:nvPr/>
        </p:nvSpPr>
        <p:spPr bwMode="auto">
          <a:xfrm>
            <a:off x="5664200" y="5441950"/>
            <a:ext cx="18319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>
                <a:solidFill>
                  <a:srgbClr val="FFFF00"/>
                </a:solidFill>
                <a:cs typeface="+mn-cs"/>
              </a:rPr>
              <a:t> 40 ÷ 5</a:t>
            </a:r>
          </a:p>
        </p:txBody>
      </p:sp>
      <p:sp>
        <p:nvSpPr>
          <p:cNvPr id="33" name="Rectangle 32"/>
          <p:cNvSpPr>
            <a:spLocks noChangeArrowheads="1"/>
          </p:cNvSpPr>
          <p:nvPr/>
        </p:nvSpPr>
        <p:spPr bwMode="auto">
          <a:xfrm>
            <a:off x="7627938" y="4770438"/>
            <a:ext cx="12255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>
                <a:solidFill>
                  <a:srgbClr val="FFFF00"/>
                </a:solidFill>
                <a:cs typeface="+mn-cs"/>
              </a:rPr>
              <a:t>= 40</a:t>
            </a:r>
            <a:endParaRPr lang="en-GB" sz="4000">
              <a:solidFill>
                <a:srgbClr val="FFFFFF"/>
              </a:solidFill>
              <a:cs typeface="+mn-cs"/>
            </a:endParaRPr>
          </a:p>
        </p:txBody>
      </p:sp>
      <p:sp>
        <p:nvSpPr>
          <p:cNvPr id="34" name="Rectangle 33"/>
          <p:cNvSpPr>
            <a:spLocks noChangeArrowheads="1"/>
          </p:cNvSpPr>
          <p:nvPr/>
        </p:nvSpPr>
        <p:spPr bwMode="auto">
          <a:xfrm>
            <a:off x="7421563" y="5441950"/>
            <a:ext cx="9112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>
                <a:solidFill>
                  <a:srgbClr val="FFFF00"/>
                </a:solidFill>
                <a:cs typeface="+mn-cs"/>
              </a:rPr>
              <a:t>= 8</a:t>
            </a: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1136650" y="4862513"/>
            <a:ext cx="10017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800"/>
              <a:t>(+15)</a:t>
            </a:r>
          </a:p>
        </p:txBody>
      </p: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1192213" y="5503863"/>
            <a:ext cx="8921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800"/>
              <a:t>(</a:t>
            </a:r>
            <a:r>
              <a:rPr lang="en-GB" sz="3200"/>
              <a:t>÷</a:t>
            </a:r>
            <a:r>
              <a:rPr lang="en-GB" sz="2800"/>
              <a:t>5)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1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2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3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4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0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1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7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8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9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0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6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7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utoUpdateAnimBg="0"/>
      <p:bldP spid="17" grpId="0" autoUpdateAnimBg="0"/>
      <p:bldP spid="20" grpId="0" autoUpdateAnimBg="0"/>
      <p:bldP spid="27" grpId="0"/>
      <p:bldP spid="29" grpId="0" autoUpdateAnimBg="0"/>
      <p:bldP spid="30" grpId="0" autoUpdateAnimBg="0"/>
      <p:bldP spid="31" grpId="0" autoUpdateAnimBg="0"/>
      <p:bldP spid="32" grpId="0" autoUpdateAnimBg="0"/>
      <p:bldP spid="33" grpId="0"/>
      <p:bldP spid="34" grpId="0"/>
      <p:bldP spid="21" grpId="0"/>
      <p:bldP spid="2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 Box 84"/>
          <p:cNvSpPr txBox="1">
            <a:spLocks noChangeArrowheads="1"/>
          </p:cNvSpPr>
          <p:nvPr/>
        </p:nvSpPr>
        <p:spPr bwMode="auto">
          <a:xfrm>
            <a:off x="3421063" y="3892550"/>
            <a:ext cx="23114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 dirty="0">
                <a:solidFill>
                  <a:srgbClr val="FFFFFF"/>
                </a:solidFill>
                <a:cs typeface="+mn-cs"/>
              </a:rPr>
              <a:t>3(g - 1) =</a:t>
            </a:r>
          </a:p>
        </p:txBody>
      </p:sp>
      <p:sp>
        <p:nvSpPr>
          <p:cNvPr id="43011" name="Text Box 87"/>
          <p:cNvSpPr txBox="1">
            <a:spLocks noChangeArrowheads="1"/>
          </p:cNvSpPr>
          <p:nvPr/>
        </p:nvSpPr>
        <p:spPr bwMode="auto">
          <a:xfrm>
            <a:off x="5753100" y="3873500"/>
            <a:ext cx="49688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 dirty="0">
                <a:solidFill>
                  <a:srgbClr val="FFFFFF"/>
                </a:solidFill>
                <a:cs typeface="+mn-cs"/>
              </a:rPr>
              <a:t>9</a:t>
            </a:r>
          </a:p>
        </p:txBody>
      </p:sp>
      <p:sp>
        <p:nvSpPr>
          <p:cNvPr id="8" name="Arc 7"/>
          <p:cNvSpPr/>
          <p:nvPr/>
        </p:nvSpPr>
        <p:spPr>
          <a:xfrm rot="16200000">
            <a:off x="3419475" y="3705225"/>
            <a:ext cx="952500" cy="400050"/>
          </a:xfrm>
          <a:prstGeom prst="arc">
            <a:avLst>
              <a:gd name="adj1" fmla="val 16200000"/>
              <a:gd name="adj2" fmla="val 4721404"/>
            </a:avLst>
          </a:prstGeom>
          <a:ln w="57150">
            <a:solidFill>
              <a:srgbClr val="FFFF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9" name="Arc 8"/>
          <p:cNvSpPr/>
          <p:nvPr/>
        </p:nvSpPr>
        <p:spPr>
          <a:xfrm rot="16200000">
            <a:off x="3914775" y="3248025"/>
            <a:ext cx="800100" cy="1238250"/>
          </a:xfrm>
          <a:prstGeom prst="arc">
            <a:avLst>
              <a:gd name="adj1" fmla="val 16200000"/>
              <a:gd name="adj2" fmla="val 5686447"/>
            </a:avLst>
          </a:prstGeom>
          <a:ln w="57150">
            <a:solidFill>
              <a:srgbClr val="FFFF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10" name="Text Box 87"/>
          <p:cNvSpPr txBox="1">
            <a:spLocks noChangeArrowheads="1"/>
          </p:cNvSpPr>
          <p:nvPr/>
        </p:nvSpPr>
        <p:spPr bwMode="auto">
          <a:xfrm>
            <a:off x="3524250" y="4495800"/>
            <a:ext cx="9239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 dirty="0">
                <a:solidFill>
                  <a:srgbClr val="FFFF00"/>
                </a:solidFill>
                <a:cs typeface="+mn-cs"/>
              </a:rPr>
              <a:t> 3g</a:t>
            </a:r>
          </a:p>
        </p:txBody>
      </p:sp>
      <p:sp>
        <p:nvSpPr>
          <p:cNvPr id="43015" name="TextBox 10"/>
          <p:cNvSpPr txBox="1">
            <a:spLocks noChangeArrowheads="1"/>
          </p:cNvSpPr>
          <p:nvPr/>
        </p:nvSpPr>
        <p:spPr bwMode="auto">
          <a:xfrm>
            <a:off x="914400" y="3505200"/>
            <a:ext cx="214153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3200" u="sng" dirty="0">
                <a:solidFill>
                  <a:srgbClr val="FFFFFF"/>
                </a:solidFill>
                <a:cs typeface="+mn-cs"/>
              </a:rPr>
              <a:t>Example 2</a:t>
            </a:r>
          </a:p>
        </p:txBody>
      </p:sp>
      <p:sp>
        <p:nvSpPr>
          <p:cNvPr id="17" name="Text Box 87"/>
          <p:cNvSpPr txBox="1">
            <a:spLocks noChangeArrowheads="1"/>
          </p:cNvSpPr>
          <p:nvPr/>
        </p:nvSpPr>
        <p:spPr bwMode="auto">
          <a:xfrm>
            <a:off x="4229100" y="4495800"/>
            <a:ext cx="101758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 dirty="0">
                <a:solidFill>
                  <a:srgbClr val="FFFF00"/>
                </a:solidFill>
                <a:cs typeface="+mn-cs"/>
              </a:rPr>
              <a:t> - 3</a:t>
            </a:r>
          </a:p>
        </p:txBody>
      </p:sp>
      <p:sp>
        <p:nvSpPr>
          <p:cNvPr id="20" name="Text Box 87"/>
          <p:cNvSpPr txBox="1">
            <a:spLocks noChangeArrowheads="1"/>
          </p:cNvSpPr>
          <p:nvPr/>
        </p:nvSpPr>
        <p:spPr bwMode="auto">
          <a:xfrm>
            <a:off x="5295900" y="4514850"/>
            <a:ext cx="9128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 dirty="0">
                <a:solidFill>
                  <a:srgbClr val="FFFF00"/>
                </a:solidFill>
                <a:cs typeface="+mn-cs"/>
              </a:rPr>
              <a:t>= 9</a:t>
            </a:r>
          </a:p>
        </p:txBody>
      </p:sp>
      <p:sp>
        <p:nvSpPr>
          <p:cNvPr id="43020" name="Rectangle 2"/>
          <p:cNvSpPr>
            <a:spLocks noChangeArrowheads="1"/>
          </p:cNvSpPr>
          <p:nvPr/>
        </p:nvSpPr>
        <p:spPr bwMode="auto">
          <a:xfrm>
            <a:off x="1241425" y="1957388"/>
            <a:ext cx="7346950" cy="900112"/>
          </a:xfrm>
          <a:prstGeom prst="rect">
            <a:avLst/>
          </a:prstGeom>
          <a:solidFill>
            <a:srgbClr val="4D4D4D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srgbClr val="FFFFFF"/>
              </a:solidFill>
              <a:cs typeface="+mn-cs"/>
            </a:endParaRPr>
          </a:p>
        </p:txBody>
      </p:sp>
      <p:sp>
        <p:nvSpPr>
          <p:cNvPr id="99339" name="Text Box 5"/>
          <p:cNvSpPr txBox="1">
            <a:spLocks noChangeArrowheads="1"/>
          </p:cNvSpPr>
          <p:nvPr/>
        </p:nvSpPr>
        <p:spPr bwMode="auto">
          <a:xfrm>
            <a:off x="2374900" y="2011363"/>
            <a:ext cx="4567238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 sz="2400">
                <a:solidFill>
                  <a:srgbClr val="FFFF00"/>
                </a:solidFill>
              </a:rPr>
              <a:t>Multiply out the bracket first </a:t>
            </a:r>
          </a:p>
          <a:p>
            <a:pPr algn="ctr" eaLnBrk="1" hangingPunct="1"/>
            <a:r>
              <a:rPr lang="en-GB" sz="2400">
                <a:solidFill>
                  <a:srgbClr val="FFFF00"/>
                </a:solidFill>
              </a:rPr>
              <a:t>and then solve.</a:t>
            </a:r>
          </a:p>
        </p:txBody>
      </p:sp>
      <p:sp>
        <p:nvSpPr>
          <p:cNvPr id="28" name="Title 1"/>
          <p:cNvSpPr txBox="1">
            <a:spLocks/>
          </p:cNvSpPr>
          <p:nvPr/>
        </p:nvSpPr>
        <p:spPr bwMode="auto">
          <a:xfrm>
            <a:off x="1847850" y="628650"/>
            <a:ext cx="5486400" cy="63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6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Equations and brackets</a:t>
            </a:r>
          </a:p>
        </p:txBody>
      </p:sp>
      <p:sp>
        <p:nvSpPr>
          <p:cNvPr id="29" name="Text Box 87"/>
          <p:cNvSpPr txBox="1">
            <a:spLocks noChangeArrowheads="1"/>
          </p:cNvSpPr>
          <p:nvPr/>
        </p:nvSpPr>
        <p:spPr bwMode="auto">
          <a:xfrm>
            <a:off x="4433888" y="5033963"/>
            <a:ext cx="133826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 dirty="0">
                <a:solidFill>
                  <a:srgbClr val="FFFF00"/>
                </a:solidFill>
                <a:cs typeface="+mn-cs"/>
              </a:rPr>
              <a:t> 3g =</a:t>
            </a:r>
          </a:p>
        </p:txBody>
      </p:sp>
      <p:sp>
        <p:nvSpPr>
          <p:cNvPr id="30" name="Text Box 87"/>
          <p:cNvSpPr txBox="1">
            <a:spLocks noChangeArrowheads="1"/>
          </p:cNvSpPr>
          <p:nvPr/>
        </p:nvSpPr>
        <p:spPr bwMode="auto">
          <a:xfrm>
            <a:off x="5532438" y="5033963"/>
            <a:ext cx="15176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 dirty="0">
                <a:solidFill>
                  <a:srgbClr val="FFFF00"/>
                </a:solidFill>
                <a:cs typeface="+mn-cs"/>
              </a:rPr>
              <a:t> 9 + 3</a:t>
            </a:r>
          </a:p>
        </p:txBody>
      </p:sp>
      <p:sp>
        <p:nvSpPr>
          <p:cNvPr id="31" name="Text Box 87"/>
          <p:cNvSpPr txBox="1">
            <a:spLocks noChangeArrowheads="1"/>
          </p:cNvSpPr>
          <p:nvPr/>
        </p:nvSpPr>
        <p:spPr bwMode="auto">
          <a:xfrm>
            <a:off x="4713288" y="5675313"/>
            <a:ext cx="10255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 dirty="0">
                <a:solidFill>
                  <a:srgbClr val="FFFF00"/>
                </a:solidFill>
                <a:cs typeface="+mn-cs"/>
              </a:rPr>
              <a:t> g =</a:t>
            </a:r>
          </a:p>
        </p:txBody>
      </p:sp>
      <p:sp>
        <p:nvSpPr>
          <p:cNvPr id="32" name="Text Box 87"/>
          <p:cNvSpPr txBox="1">
            <a:spLocks noChangeArrowheads="1"/>
          </p:cNvSpPr>
          <p:nvPr/>
        </p:nvSpPr>
        <p:spPr bwMode="auto">
          <a:xfrm>
            <a:off x="5475288" y="5675313"/>
            <a:ext cx="17843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 dirty="0">
                <a:solidFill>
                  <a:srgbClr val="FFFF00"/>
                </a:solidFill>
                <a:cs typeface="+mn-cs"/>
              </a:rPr>
              <a:t> 12 ÷ 3</a:t>
            </a:r>
          </a:p>
        </p:txBody>
      </p:sp>
      <p:sp>
        <p:nvSpPr>
          <p:cNvPr id="33" name="Rectangle 32"/>
          <p:cNvSpPr>
            <a:spLocks noChangeArrowheads="1"/>
          </p:cNvSpPr>
          <p:nvPr/>
        </p:nvSpPr>
        <p:spPr bwMode="auto">
          <a:xfrm>
            <a:off x="7123113" y="5033963"/>
            <a:ext cx="1143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 dirty="0">
                <a:solidFill>
                  <a:srgbClr val="FFFF00"/>
                </a:solidFill>
                <a:cs typeface="+mn-cs"/>
              </a:rPr>
              <a:t>= 12</a:t>
            </a:r>
            <a:endParaRPr lang="en-GB" sz="4000" dirty="0">
              <a:solidFill>
                <a:srgbClr val="FFFFFF"/>
              </a:solidFill>
              <a:cs typeface="+mn-cs"/>
            </a:endParaRPr>
          </a:p>
        </p:txBody>
      </p:sp>
      <p:sp>
        <p:nvSpPr>
          <p:cNvPr id="34" name="Rectangle 33"/>
          <p:cNvSpPr>
            <a:spLocks noChangeArrowheads="1"/>
          </p:cNvSpPr>
          <p:nvPr/>
        </p:nvSpPr>
        <p:spPr bwMode="auto">
          <a:xfrm>
            <a:off x="7153275" y="5675313"/>
            <a:ext cx="9128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 dirty="0">
                <a:solidFill>
                  <a:srgbClr val="FFFF00"/>
                </a:solidFill>
                <a:cs typeface="+mn-cs"/>
              </a:rPr>
              <a:t>= 4</a:t>
            </a: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1136650" y="5126038"/>
            <a:ext cx="8397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800"/>
              <a:t>(+3)</a:t>
            </a:r>
          </a:p>
        </p:txBody>
      </p: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1192213" y="5737225"/>
            <a:ext cx="92233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800"/>
              <a:t>(</a:t>
            </a:r>
            <a:r>
              <a:rPr lang="en-GB" sz="3200"/>
              <a:t>÷3</a:t>
            </a:r>
            <a:r>
              <a:rPr lang="en-GB" sz="2800"/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6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7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3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4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0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1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2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3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9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0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utoUpdateAnimBg="0"/>
      <p:bldP spid="17" grpId="0" autoUpdateAnimBg="0"/>
      <p:bldP spid="20" grpId="0" autoUpdateAnimBg="0"/>
      <p:bldP spid="29" grpId="0" autoUpdateAnimBg="0"/>
      <p:bldP spid="30" grpId="0" autoUpdateAnimBg="0"/>
      <p:bldP spid="31" grpId="0" autoUpdateAnimBg="0"/>
      <p:bldP spid="32" grpId="0" autoUpdateAnimBg="0"/>
      <p:bldP spid="33" grpId="0"/>
      <p:bldP spid="34" grpId="0"/>
      <p:bldP spid="21" grpId="0"/>
      <p:bldP spid="22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022475" y="374650"/>
            <a:ext cx="6843713" cy="949325"/>
          </a:xfrm>
        </p:spPr>
        <p:txBody>
          <a:bodyPr/>
          <a:lstStyle/>
          <a:p>
            <a:pPr marL="484632" indent="0" fontAlgn="auto">
              <a:spcAft>
                <a:spcPts val="0"/>
              </a:spcAft>
              <a:defRPr/>
            </a:pPr>
            <a:r>
              <a:rPr lang="en-GB" sz="4000" dirty="0" smtClean="0">
                <a:solidFill>
                  <a:srgbClr val="FFFF00"/>
                </a:solidFill>
              </a:rPr>
              <a:t>Starter Questions</a:t>
            </a:r>
          </a:p>
        </p:txBody>
      </p:sp>
      <p:sp>
        <p:nvSpPr>
          <p:cNvPr id="3079" name="Text Box 7"/>
          <p:cNvSpPr txBox="1">
            <a:spLocks noChangeArrowheads="1"/>
          </p:cNvSpPr>
          <p:nvPr/>
        </p:nvSpPr>
        <p:spPr bwMode="auto">
          <a:xfrm>
            <a:off x="874713" y="1974850"/>
            <a:ext cx="8116887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200" dirty="0">
                <a:solidFill>
                  <a:srgbClr val="FFFFCC"/>
                </a:solidFill>
                <a:cs typeface="+mn-cs"/>
              </a:rPr>
              <a:t>Q1.	Solve for x</a:t>
            </a:r>
          </a:p>
          <a:p>
            <a:pPr>
              <a:defRPr/>
            </a:pPr>
            <a:endParaRPr lang="en-GB" sz="3200" dirty="0">
              <a:solidFill>
                <a:srgbClr val="FFFFCC"/>
              </a:solidFill>
              <a:cs typeface="+mn-cs"/>
            </a:endParaRPr>
          </a:p>
          <a:p>
            <a:pPr>
              <a:defRPr/>
            </a:pPr>
            <a:r>
              <a:rPr lang="en-GB" sz="3200" dirty="0">
                <a:solidFill>
                  <a:srgbClr val="FFFFCC"/>
                </a:solidFill>
                <a:cs typeface="+mn-cs"/>
              </a:rPr>
              <a:t>	(a)	x + 7 = 29	(b)	2x – 5 = 21 </a:t>
            </a:r>
          </a:p>
        </p:txBody>
      </p:sp>
      <p:sp>
        <p:nvSpPr>
          <p:cNvPr id="3080" name="Text Box 8"/>
          <p:cNvSpPr txBox="1">
            <a:spLocks noChangeArrowheads="1"/>
          </p:cNvSpPr>
          <p:nvPr/>
        </p:nvSpPr>
        <p:spPr bwMode="auto">
          <a:xfrm>
            <a:off x="862013" y="3954463"/>
            <a:ext cx="6265862" cy="175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3600" dirty="0">
                <a:solidFill>
                  <a:srgbClr val="FFFFCC"/>
                </a:solidFill>
                <a:cs typeface="+mn-cs"/>
              </a:rPr>
              <a:t>Q2.	Is this statement true  </a:t>
            </a:r>
          </a:p>
          <a:p>
            <a:pPr>
              <a:defRPr/>
            </a:pPr>
            <a:r>
              <a:rPr lang="en-GB" sz="3600" dirty="0">
                <a:solidFill>
                  <a:srgbClr val="FFFFCC"/>
                </a:solidFill>
                <a:cs typeface="+mn-cs"/>
              </a:rPr>
              <a:t>	</a:t>
            </a:r>
          </a:p>
          <a:p>
            <a:pPr>
              <a:defRPr/>
            </a:pPr>
            <a:r>
              <a:rPr lang="en-GB" sz="3600" dirty="0">
                <a:solidFill>
                  <a:srgbClr val="FFFFCC"/>
                </a:solidFill>
                <a:cs typeface="+mn-cs"/>
              </a:rPr>
              <a:t>	(x + 1) – 2(x + 1) = -x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81" name="Rectangle 5"/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126982" name="Rectangle 6"/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41992" name="Line 8"/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GB">
              <a:solidFill>
                <a:srgbClr val="FFFFFF"/>
              </a:solidFill>
              <a:cs typeface="+mn-cs"/>
            </a:endParaRPr>
          </a:p>
        </p:txBody>
      </p:sp>
      <p:sp>
        <p:nvSpPr>
          <p:cNvPr id="126985" name="Rectangle 9"/>
          <p:cNvSpPr>
            <a:spLocks noChangeArrowheads="1"/>
          </p:cNvSpPr>
          <p:nvPr/>
        </p:nvSpPr>
        <p:spPr bwMode="auto">
          <a:xfrm>
            <a:off x="977900" y="3005138"/>
            <a:ext cx="38862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</a:pPr>
            <a:r>
              <a:rPr lang="en-GB" sz="1800">
                <a:solidFill>
                  <a:srgbClr val="FFFF00"/>
                </a:solidFill>
              </a:rPr>
              <a:t>To show how to solve equations with  terms on both sides.</a:t>
            </a:r>
          </a:p>
        </p:txBody>
      </p:sp>
      <p:sp>
        <p:nvSpPr>
          <p:cNvPr id="126986" name="Text Box 10"/>
          <p:cNvSpPr txBox="1">
            <a:spLocks noChangeArrowheads="1"/>
          </p:cNvSpPr>
          <p:nvPr/>
        </p:nvSpPr>
        <p:spPr bwMode="auto">
          <a:xfrm>
            <a:off x="5057775" y="3005138"/>
            <a:ext cx="40862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Be able to solve equations with terms on both sides.</a:t>
            </a:r>
          </a:p>
        </p:txBody>
      </p:sp>
      <p:sp>
        <p:nvSpPr>
          <p:cNvPr id="19" name="Title 1"/>
          <p:cNvSpPr txBox="1">
            <a:spLocks/>
          </p:cNvSpPr>
          <p:nvPr/>
        </p:nvSpPr>
        <p:spPr bwMode="auto">
          <a:xfrm>
            <a:off x="1847850" y="628650"/>
            <a:ext cx="5486400" cy="63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6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Equations and brackets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69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26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6985" grpId="0"/>
      <p:bldP spid="126986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 Box 84"/>
          <p:cNvSpPr txBox="1">
            <a:spLocks noChangeArrowheads="1"/>
          </p:cNvSpPr>
          <p:nvPr/>
        </p:nvSpPr>
        <p:spPr bwMode="auto">
          <a:xfrm>
            <a:off x="3421063" y="2382838"/>
            <a:ext cx="204946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 dirty="0">
                <a:solidFill>
                  <a:srgbClr val="FFFFFF"/>
                </a:solidFill>
                <a:cs typeface="+mn-cs"/>
              </a:rPr>
              <a:t>6x - 3 =</a:t>
            </a:r>
          </a:p>
        </p:txBody>
      </p:sp>
      <p:sp>
        <p:nvSpPr>
          <p:cNvPr id="43011" name="Text Box 87"/>
          <p:cNvSpPr txBox="1">
            <a:spLocks noChangeArrowheads="1"/>
          </p:cNvSpPr>
          <p:nvPr/>
        </p:nvSpPr>
        <p:spPr bwMode="auto">
          <a:xfrm>
            <a:off x="5753100" y="2363788"/>
            <a:ext cx="13541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 dirty="0">
                <a:solidFill>
                  <a:srgbClr val="FFFFFF"/>
                </a:solidFill>
                <a:cs typeface="+mn-cs"/>
              </a:rPr>
              <a:t>x + 7</a:t>
            </a:r>
          </a:p>
        </p:txBody>
      </p:sp>
      <p:sp>
        <p:nvSpPr>
          <p:cNvPr id="10" name="Text Box 87"/>
          <p:cNvSpPr txBox="1">
            <a:spLocks noChangeArrowheads="1"/>
          </p:cNvSpPr>
          <p:nvPr/>
        </p:nvSpPr>
        <p:spPr bwMode="auto">
          <a:xfrm>
            <a:off x="3287713" y="2995613"/>
            <a:ext cx="95408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 dirty="0">
                <a:solidFill>
                  <a:srgbClr val="FFFF00"/>
                </a:solidFill>
                <a:cs typeface="+mn-cs"/>
              </a:rPr>
              <a:t> 5x</a:t>
            </a:r>
          </a:p>
        </p:txBody>
      </p:sp>
      <p:sp>
        <p:nvSpPr>
          <p:cNvPr id="43015" name="TextBox 10"/>
          <p:cNvSpPr txBox="1">
            <a:spLocks noChangeArrowheads="1"/>
          </p:cNvSpPr>
          <p:nvPr/>
        </p:nvSpPr>
        <p:spPr bwMode="auto">
          <a:xfrm>
            <a:off x="914400" y="1995488"/>
            <a:ext cx="20764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3200" u="sng">
                <a:solidFill>
                  <a:srgbClr val="FFFFFF"/>
                </a:solidFill>
                <a:cs typeface="+mn-cs"/>
              </a:rPr>
              <a:t>Example 1</a:t>
            </a:r>
          </a:p>
        </p:txBody>
      </p:sp>
      <p:sp>
        <p:nvSpPr>
          <p:cNvPr id="17" name="Text Box 87"/>
          <p:cNvSpPr txBox="1">
            <a:spLocks noChangeArrowheads="1"/>
          </p:cNvSpPr>
          <p:nvPr/>
        </p:nvSpPr>
        <p:spPr bwMode="auto">
          <a:xfrm>
            <a:off x="4008438" y="2995613"/>
            <a:ext cx="101758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 dirty="0">
                <a:solidFill>
                  <a:srgbClr val="FFFF00"/>
                </a:solidFill>
                <a:cs typeface="+mn-cs"/>
              </a:rPr>
              <a:t> - 3</a:t>
            </a:r>
          </a:p>
        </p:txBody>
      </p:sp>
      <p:sp>
        <p:nvSpPr>
          <p:cNvPr id="20" name="Text Box 87"/>
          <p:cNvSpPr txBox="1">
            <a:spLocks noChangeArrowheads="1"/>
          </p:cNvSpPr>
          <p:nvPr/>
        </p:nvSpPr>
        <p:spPr bwMode="auto">
          <a:xfrm>
            <a:off x="5013325" y="2995613"/>
            <a:ext cx="9112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 dirty="0">
                <a:solidFill>
                  <a:srgbClr val="FFFF00"/>
                </a:solidFill>
                <a:cs typeface="+mn-cs"/>
              </a:rPr>
              <a:t>= 7</a:t>
            </a:r>
          </a:p>
        </p:txBody>
      </p:sp>
      <p:sp>
        <p:nvSpPr>
          <p:cNvPr id="28" name="Title 1"/>
          <p:cNvSpPr txBox="1">
            <a:spLocks/>
          </p:cNvSpPr>
          <p:nvPr/>
        </p:nvSpPr>
        <p:spPr bwMode="auto">
          <a:xfrm>
            <a:off x="1847850" y="628650"/>
            <a:ext cx="5486400" cy="63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6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Equations and brackets</a:t>
            </a:r>
          </a:p>
        </p:txBody>
      </p:sp>
      <p:sp>
        <p:nvSpPr>
          <p:cNvPr id="29" name="Text Box 87"/>
          <p:cNvSpPr txBox="1">
            <a:spLocks noChangeArrowheads="1"/>
          </p:cNvSpPr>
          <p:nvPr/>
        </p:nvSpPr>
        <p:spPr bwMode="auto">
          <a:xfrm>
            <a:off x="4102100" y="3760788"/>
            <a:ext cx="13700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 dirty="0">
                <a:solidFill>
                  <a:srgbClr val="FFFF00"/>
                </a:solidFill>
                <a:cs typeface="+mn-cs"/>
              </a:rPr>
              <a:t> 5x =</a:t>
            </a:r>
          </a:p>
        </p:txBody>
      </p:sp>
      <p:sp>
        <p:nvSpPr>
          <p:cNvPr id="30" name="Text Box 87"/>
          <p:cNvSpPr txBox="1">
            <a:spLocks noChangeArrowheads="1"/>
          </p:cNvSpPr>
          <p:nvPr/>
        </p:nvSpPr>
        <p:spPr bwMode="auto">
          <a:xfrm>
            <a:off x="5264150" y="3760788"/>
            <a:ext cx="15176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 dirty="0">
                <a:solidFill>
                  <a:srgbClr val="FFFF00"/>
                </a:solidFill>
                <a:cs typeface="+mn-cs"/>
              </a:rPr>
              <a:t> 7 + 3</a:t>
            </a:r>
          </a:p>
        </p:txBody>
      </p:sp>
      <p:sp>
        <p:nvSpPr>
          <p:cNvPr id="31" name="Text Box 87"/>
          <p:cNvSpPr txBox="1">
            <a:spLocks noChangeArrowheads="1"/>
          </p:cNvSpPr>
          <p:nvPr/>
        </p:nvSpPr>
        <p:spPr bwMode="auto">
          <a:xfrm>
            <a:off x="4429125" y="4495800"/>
            <a:ext cx="10572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 dirty="0">
                <a:solidFill>
                  <a:srgbClr val="FFFF00"/>
                </a:solidFill>
                <a:cs typeface="+mn-cs"/>
              </a:rPr>
              <a:t> x =</a:t>
            </a:r>
          </a:p>
        </p:txBody>
      </p:sp>
      <p:sp>
        <p:nvSpPr>
          <p:cNvPr id="32" name="Text Box 87"/>
          <p:cNvSpPr txBox="1">
            <a:spLocks noChangeArrowheads="1"/>
          </p:cNvSpPr>
          <p:nvPr/>
        </p:nvSpPr>
        <p:spPr bwMode="auto">
          <a:xfrm>
            <a:off x="5254625" y="4495800"/>
            <a:ext cx="17843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 dirty="0">
                <a:solidFill>
                  <a:srgbClr val="FFFF00"/>
                </a:solidFill>
                <a:cs typeface="+mn-cs"/>
              </a:rPr>
              <a:t> 10 ÷ 5</a:t>
            </a:r>
          </a:p>
        </p:txBody>
      </p:sp>
      <p:sp>
        <p:nvSpPr>
          <p:cNvPr id="33" name="Rectangle 32"/>
          <p:cNvSpPr>
            <a:spLocks noChangeArrowheads="1"/>
          </p:cNvSpPr>
          <p:nvPr/>
        </p:nvSpPr>
        <p:spPr bwMode="auto">
          <a:xfrm>
            <a:off x="6713538" y="3760788"/>
            <a:ext cx="1143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 dirty="0">
                <a:solidFill>
                  <a:srgbClr val="FFFF00"/>
                </a:solidFill>
                <a:cs typeface="+mn-cs"/>
              </a:rPr>
              <a:t>= 10</a:t>
            </a:r>
            <a:endParaRPr lang="en-GB" sz="4000" dirty="0">
              <a:solidFill>
                <a:srgbClr val="FFFFFF"/>
              </a:solidFill>
              <a:cs typeface="+mn-cs"/>
            </a:endParaRPr>
          </a:p>
        </p:txBody>
      </p:sp>
      <p:sp>
        <p:nvSpPr>
          <p:cNvPr id="34" name="Rectangle 33"/>
          <p:cNvSpPr>
            <a:spLocks noChangeArrowheads="1"/>
          </p:cNvSpPr>
          <p:nvPr/>
        </p:nvSpPr>
        <p:spPr bwMode="auto">
          <a:xfrm>
            <a:off x="5387975" y="5194300"/>
            <a:ext cx="49688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 dirty="0">
                <a:solidFill>
                  <a:srgbClr val="FFFF00"/>
                </a:solidFill>
                <a:cs typeface="+mn-cs"/>
              </a:rPr>
              <a:t>2</a:t>
            </a: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1012825" y="3087688"/>
            <a:ext cx="9159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800"/>
              <a:t>(- x)</a:t>
            </a:r>
          </a:p>
        </p:txBody>
      </p: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1012825" y="3822700"/>
            <a:ext cx="8953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800"/>
              <a:t>(</a:t>
            </a:r>
            <a:r>
              <a:rPr lang="en-GB" sz="3200"/>
              <a:t>+3</a:t>
            </a:r>
            <a:r>
              <a:rPr lang="en-GB" sz="2800"/>
              <a:t>)</a:t>
            </a:r>
          </a:p>
        </p:txBody>
      </p:sp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1012825" y="4557713"/>
            <a:ext cx="8953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800"/>
              <a:t>(÷</a:t>
            </a:r>
            <a:r>
              <a:rPr lang="en-GB" sz="3200"/>
              <a:t>5</a:t>
            </a:r>
            <a:r>
              <a:rPr lang="en-GB" sz="2800"/>
              <a:t>)</a:t>
            </a:r>
          </a:p>
        </p:txBody>
      </p:sp>
      <p:sp>
        <p:nvSpPr>
          <p:cNvPr id="24" name="Text Box 87"/>
          <p:cNvSpPr txBox="1">
            <a:spLocks noChangeArrowheads="1"/>
          </p:cNvSpPr>
          <p:nvPr/>
        </p:nvSpPr>
        <p:spPr bwMode="auto">
          <a:xfrm>
            <a:off x="4438650" y="5194300"/>
            <a:ext cx="10572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 dirty="0">
                <a:solidFill>
                  <a:srgbClr val="FFFF00"/>
                </a:solidFill>
                <a:cs typeface="+mn-cs"/>
              </a:rPr>
              <a:t> x =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3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4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0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1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7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8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9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0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1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2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utoUpdateAnimBg="0"/>
      <p:bldP spid="17" grpId="0" autoUpdateAnimBg="0"/>
      <p:bldP spid="20" grpId="0" autoUpdateAnimBg="0"/>
      <p:bldP spid="29" grpId="0" autoUpdateAnimBg="0"/>
      <p:bldP spid="30" grpId="0" autoUpdateAnimBg="0"/>
      <p:bldP spid="31" grpId="0" autoUpdateAnimBg="0"/>
      <p:bldP spid="32" grpId="0" autoUpdateAnimBg="0"/>
      <p:bldP spid="33" grpId="0"/>
      <p:bldP spid="34" grpId="0"/>
      <p:bldP spid="21" grpId="0"/>
      <p:bldP spid="22" grpId="0"/>
      <p:bldP spid="23" grpId="0"/>
      <p:bldP spid="24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60" name="Text Box 79"/>
          <p:cNvSpPr txBox="1">
            <a:spLocks noChangeArrowheads="1"/>
          </p:cNvSpPr>
          <p:nvPr/>
        </p:nvSpPr>
        <p:spPr bwMode="auto">
          <a:xfrm>
            <a:off x="949325" y="2339975"/>
            <a:ext cx="18478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400">
                <a:solidFill>
                  <a:srgbClr val="FFFFFF"/>
                </a:solidFill>
                <a:cs typeface="+mn-cs"/>
              </a:rPr>
              <a:t>First Row :</a:t>
            </a:r>
          </a:p>
        </p:txBody>
      </p:sp>
      <p:grpSp>
        <p:nvGrpSpPr>
          <p:cNvPr id="2" name="Group 137"/>
          <p:cNvGrpSpPr>
            <a:grpSpLocks/>
          </p:cNvGrpSpPr>
          <p:nvPr/>
        </p:nvGrpSpPr>
        <p:grpSpPr bwMode="auto">
          <a:xfrm>
            <a:off x="2711450" y="2378075"/>
            <a:ext cx="850900" cy="496888"/>
            <a:chOff x="1708" y="1498"/>
            <a:chExt cx="536" cy="313"/>
          </a:xfrm>
        </p:grpSpPr>
        <p:pic>
          <p:nvPicPr>
            <p:cNvPr id="66619" name="Picture 80" descr="Education uid 1247836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40" y="1498"/>
              <a:ext cx="504" cy="1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6620" name="Picture 83" descr="Education uid 1247836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08" y="1650"/>
              <a:ext cx="504" cy="1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" name="Group 136"/>
          <p:cNvGrpSpPr>
            <a:grpSpLocks/>
          </p:cNvGrpSpPr>
          <p:nvPr/>
        </p:nvGrpSpPr>
        <p:grpSpPr bwMode="auto">
          <a:xfrm>
            <a:off x="5784850" y="2022475"/>
            <a:ext cx="876300" cy="992188"/>
            <a:chOff x="3644" y="1274"/>
            <a:chExt cx="552" cy="625"/>
          </a:xfrm>
        </p:grpSpPr>
        <p:pic>
          <p:nvPicPr>
            <p:cNvPr id="66615" name="Picture 84" descr="Education uid 1247836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52" y="1594"/>
              <a:ext cx="504" cy="1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6616" name="Picture 85" descr="Education uid 1247836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84" y="1434"/>
              <a:ext cx="504" cy="1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6617" name="Picture 86" descr="Education uid 1247836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92" y="1274"/>
              <a:ext cx="504" cy="1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6618" name="Picture 87" descr="Education uid 1247836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44" y="1746"/>
              <a:ext cx="504" cy="1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136" name="Picture 88" descr="Education uid 124783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3550" y="2365375"/>
            <a:ext cx="800100" cy="255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37" name="Text Box 89"/>
          <p:cNvSpPr txBox="1">
            <a:spLocks noChangeArrowheads="1"/>
          </p:cNvSpPr>
          <p:nvPr/>
        </p:nvSpPr>
        <p:spPr bwMode="auto">
          <a:xfrm>
            <a:off x="3692525" y="2008188"/>
            <a:ext cx="51435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5400">
                <a:solidFill>
                  <a:srgbClr val="FFFFFF"/>
                </a:solidFill>
                <a:cs typeface="+mn-cs"/>
              </a:rPr>
              <a:t>+</a:t>
            </a:r>
          </a:p>
        </p:txBody>
      </p:sp>
      <p:sp>
        <p:nvSpPr>
          <p:cNvPr id="2138" name="Text Box 90"/>
          <p:cNvSpPr txBox="1">
            <a:spLocks noChangeArrowheads="1"/>
          </p:cNvSpPr>
          <p:nvPr/>
        </p:nvSpPr>
        <p:spPr bwMode="auto">
          <a:xfrm>
            <a:off x="5216525" y="1982788"/>
            <a:ext cx="51435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5400">
                <a:solidFill>
                  <a:srgbClr val="FFFFFF"/>
                </a:solidFill>
                <a:cs typeface="+mn-cs"/>
              </a:rPr>
              <a:t>+</a:t>
            </a:r>
          </a:p>
        </p:txBody>
      </p:sp>
      <p:sp>
        <p:nvSpPr>
          <p:cNvPr id="2139" name="Text Box 91"/>
          <p:cNvSpPr txBox="1">
            <a:spLocks noChangeArrowheads="1"/>
          </p:cNvSpPr>
          <p:nvPr/>
        </p:nvSpPr>
        <p:spPr bwMode="auto">
          <a:xfrm>
            <a:off x="6778625" y="2020888"/>
            <a:ext cx="5334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5400">
                <a:solidFill>
                  <a:srgbClr val="FFFFFF"/>
                </a:solidFill>
                <a:cs typeface="+mn-cs"/>
              </a:rPr>
              <a:t>=</a:t>
            </a:r>
          </a:p>
        </p:txBody>
      </p:sp>
      <p:sp>
        <p:nvSpPr>
          <p:cNvPr id="2141" name="Text Box 93"/>
          <p:cNvSpPr txBox="1">
            <a:spLocks noChangeArrowheads="1"/>
          </p:cNvSpPr>
          <p:nvPr/>
        </p:nvSpPr>
        <p:spPr bwMode="auto">
          <a:xfrm>
            <a:off x="2663825" y="3138488"/>
            <a:ext cx="6985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3600">
                <a:solidFill>
                  <a:srgbClr val="FFFFFF"/>
                </a:solidFill>
                <a:cs typeface="+mn-cs"/>
              </a:rPr>
              <a:t>2c</a:t>
            </a:r>
          </a:p>
        </p:txBody>
      </p:sp>
      <p:sp>
        <p:nvSpPr>
          <p:cNvPr id="2142" name="Text Box 94"/>
          <p:cNvSpPr txBox="1">
            <a:spLocks noChangeArrowheads="1"/>
          </p:cNvSpPr>
          <p:nvPr/>
        </p:nvSpPr>
        <p:spPr bwMode="auto">
          <a:xfrm>
            <a:off x="4454525" y="3138488"/>
            <a:ext cx="4191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3600">
                <a:solidFill>
                  <a:srgbClr val="FFFFFF"/>
                </a:solidFill>
                <a:cs typeface="+mn-cs"/>
              </a:rPr>
              <a:t>c</a:t>
            </a:r>
          </a:p>
        </p:txBody>
      </p:sp>
      <p:sp>
        <p:nvSpPr>
          <p:cNvPr id="2143" name="Text Box 95"/>
          <p:cNvSpPr txBox="1">
            <a:spLocks noChangeArrowheads="1"/>
          </p:cNvSpPr>
          <p:nvPr/>
        </p:nvSpPr>
        <p:spPr bwMode="auto">
          <a:xfrm>
            <a:off x="5851525" y="3138488"/>
            <a:ext cx="6985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3600">
                <a:solidFill>
                  <a:srgbClr val="FFFFFF"/>
                </a:solidFill>
                <a:cs typeface="+mn-cs"/>
              </a:rPr>
              <a:t>4c</a:t>
            </a:r>
          </a:p>
        </p:txBody>
      </p:sp>
      <p:sp>
        <p:nvSpPr>
          <p:cNvPr id="2144" name="Text Box 96"/>
          <p:cNvSpPr txBox="1">
            <a:spLocks noChangeArrowheads="1"/>
          </p:cNvSpPr>
          <p:nvPr/>
        </p:nvSpPr>
        <p:spPr bwMode="auto">
          <a:xfrm>
            <a:off x="3616325" y="2947988"/>
            <a:ext cx="51435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5400">
                <a:solidFill>
                  <a:srgbClr val="FFFFFF"/>
                </a:solidFill>
                <a:cs typeface="+mn-cs"/>
              </a:rPr>
              <a:t>+</a:t>
            </a:r>
          </a:p>
        </p:txBody>
      </p:sp>
      <p:sp>
        <p:nvSpPr>
          <p:cNvPr id="2145" name="Text Box 97"/>
          <p:cNvSpPr txBox="1">
            <a:spLocks noChangeArrowheads="1"/>
          </p:cNvSpPr>
          <p:nvPr/>
        </p:nvSpPr>
        <p:spPr bwMode="auto">
          <a:xfrm>
            <a:off x="5191125" y="2947988"/>
            <a:ext cx="51435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5400">
                <a:solidFill>
                  <a:srgbClr val="FFFFFF"/>
                </a:solidFill>
                <a:cs typeface="+mn-cs"/>
              </a:rPr>
              <a:t>+</a:t>
            </a:r>
          </a:p>
        </p:txBody>
      </p:sp>
      <p:grpSp>
        <p:nvGrpSpPr>
          <p:cNvPr id="4" name="Group 135"/>
          <p:cNvGrpSpPr>
            <a:grpSpLocks/>
          </p:cNvGrpSpPr>
          <p:nvPr/>
        </p:nvGrpSpPr>
        <p:grpSpPr bwMode="auto">
          <a:xfrm>
            <a:off x="7410450" y="1958975"/>
            <a:ext cx="800100" cy="1169988"/>
            <a:chOff x="4668" y="1234"/>
            <a:chExt cx="504" cy="737"/>
          </a:xfrm>
        </p:grpSpPr>
        <p:pic>
          <p:nvPicPr>
            <p:cNvPr id="66608" name="Picture 104" descr="Education uid 1247836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68" y="1818"/>
              <a:ext cx="504" cy="1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6609" name="Picture 103" descr="Education uid 1247836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68" y="1730"/>
              <a:ext cx="504" cy="1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6610" name="Picture 101" descr="Education uid 1247836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68" y="1626"/>
              <a:ext cx="504" cy="1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6611" name="Picture 100" descr="Education uid 1247836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68" y="1522"/>
              <a:ext cx="504" cy="1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6612" name="Picture 99" descr="Education uid 1247836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68" y="1426"/>
              <a:ext cx="504" cy="1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6613" name="Picture 98" descr="Education uid 1247836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68" y="1330"/>
              <a:ext cx="504" cy="1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6614" name="Picture 102" descr="Education uid 1247836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68" y="1234"/>
              <a:ext cx="504" cy="1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153" name="Text Box 105"/>
          <p:cNvSpPr txBox="1">
            <a:spLocks noChangeArrowheads="1"/>
          </p:cNvSpPr>
          <p:nvPr/>
        </p:nvSpPr>
        <p:spPr bwMode="auto">
          <a:xfrm>
            <a:off x="6791325" y="3176588"/>
            <a:ext cx="120491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3600">
                <a:solidFill>
                  <a:srgbClr val="FFFFFF"/>
                </a:solidFill>
                <a:cs typeface="+mn-cs"/>
              </a:rPr>
              <a:t>=  7c</a:t>
            </a:r>
          </a:p>
        </p:txBody>
      </p:sp>
      <p:sp>
        <p:nvSpPr>
          <p:cNvPr id="23574" name="Text Box 110"/>
          <p:cNvSpPr txBox="1">
            <a:spLocks noChangeArrowheads="1"/>
          </p:cNvSpPr>
          <p:nvPr/>
        </p:nvSpPr>
        <p:spPr bwMode="auto">
          <a:xfrm>
            <a:off x="1000125" y="4752975"/>
            <a:ext cx="18478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400">
                <a:solidFill>
                  <a:srgbClr val="FFFFFF"/>
                </a:solidFill>
                <a:cs typeface="+mn-cs"/>
              </a:rPr>
              <a:t>2nd Row :</a:t>
            </a:r>
          </a:p>
        </p:txBody>
      </p:sp>
      <p:sp>
        <p:nvSpPr>
          <p:cNvPr id="2166" name="Text Box 118"/>
          <p:cNvSpPr txBox="1">
            <a:spLocks noChangeArrowheads="1"/>
          </p:cNvSpPr>
          <p:nvPr/>
        </p:nvSpPr>
        <p:spPr bwMode="auto">
          <a:xfrm>
            <a:off x="3743325" y="4421188"/>
            <a:ext cx="51435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5400">
                <a:solidFill>
                  <a:srgbClr val="FFFFFF"/>
                </a:solidFill>
                <a:cs typeface="+mn-cs"/>
              </a:rPr>
              <a:t>+</a:t>
            </a:r>
          </a:p>
        </p:txBody>
      </p:sp>
      <p:sp>
        <p:nvSpPr>
          <p:cNvPr id="2167" name="Text Box 119"/>
          <p:cNvSpPr txBox="1">
            <a:spLocks noChangeArrowheads="1"/>
          </p:cNvSpPr>
          <p:nvPr/>
        </p:nvSpPr>
        <p:spPr bwMode="auto">
          <a:xfrm>
            <a:off x="5267325" y="4395788"/>
            <a:ext cx="51435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5400">
                <a:solidFill>
                  <a:srgbClr val="FFFFFF"/>
                </a:solidFill>
                <a:cs typeface="+mn-cs"/>
              </a:rPr>
              <a:t>+</a:t>
            </a:r>
          </a:p>
        </p:txBody>
      </p:sp>
      <p:sp>
        <p:nvSpPr>
          <p:cNvPr id="2168" name="Text Box 120"/>
          <p:cNvSpPr txBox="1">
            <a:spLocks noChangeArrowheads="1"/>
          </p:cNvSpPr>
          <p:nvPr/>
        </p:nvSpPr>
        <p:spPr bwMode="auto">
          <a:xfrm>
            <a:off x="6829425" y="4433888"/>
            <a:ext cx="5334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5400">
                <a:solidFill>
                  <a:srgbClr val="FFFFFF"/>
                </a:solidFill>
                <a:cs typeface="+mn-cs"/>
              </a:rPr>
              <a:t>=</a:t>
            </a:r>
          </a:p>
        </p:txBody>
      </p:sp>
      <p:sp>
        <p:nvSpPr>
          <p:cNvPr id="2169" name="Text Box 121"/>
          <p:cNvSpPr txBox="1">
            <a:spLocks noChangeArrowheads="1"/>
          </p:cNvSpPr>
          <p:nvPr/>
        </p:nvSpPr>
        <p:spPr bwMode="auto">
          <a:xfrm>
            <a:off x="2803525" y="5856288"/>
            <a:ext cx="73183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3600">
                <a:solidFill>
                  <a:srgbClr val="FFFFFF"/>
                </a:solidFill>
                <a:cs typeface="+mn-cs"/>
              </a:rPr>
              <a:t>2d</a:t>
            </a:r>
          </a:p>
        </p:txBody>
      </p:sp>
      <p:sp>
        <p:nvSpPr>
          <p:cNvPr id="2170" name="Text Box 122"/>
          <p:cNvSpPr txBox="1">
            <a:spLocks noChangeArrowheads="1"/>
          </p:cNvSpPr>
          <p:nvPr/>
        </p:nvSpPr>
        <p:spPr bwMode="auto">
          <a:xfrm>
            <a:off x="4594225" y="5856288"/>
            <a:ext cx="73183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3600" dirty="0">
                <a:solidFill>
                  <a:srgbClr val="FFFFFF"/>
                </a:solidFill>
                <a:cs typeface="+mn-cs"/>
              </a:rPr>
              <a:t>2d</a:t>
            </a:r>
          </a:p>
        </p:txBody>
      </p:sp>
      <p:sp>
        <p:nvSpPr>
          <p:cNvPr id="2171" name="Text Box 123"/>
          <p:cNvSpPr txBox="1">
            <a:spLocks noChangeArrowheads="1"/>
          </p:cNvSpPr>
          <p:nvPr/>
        </p:nvSpPr>
        <p:spPr bwMode="auto">
          <a:xfrm>
            <a:off x="5991225" y="5856288"/>
            <a:ext cx="73183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3600">
                <a:solidFill>
                  <a:srgbClr val="FFFFFF"/>
                </a:solidFill>
                <a:cs typeface="+mn-cs"/>
              </a:rPr>
              <a:t>3d</a:t>
            </a:r>
          </a:p>
        </p:txBody>
      </p:sp>
      <p:sp>
        <p:nvSpPr>
          <p:cNvPr id="2175" name="Text Box 127"/>
          <p:cNvSpPr txBox="1">
            <a:spLocks noChangeArrowheads="1"/>
          </p:cNvSpPr>
          <p:nvPr/>
        </p:nvSpPr>
        <p:spPr bwMode="auto">
          <a:xfrm>
            <a:off x="3857625" y="5691188"/>
            <a:ext cx="51435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5400" dirty="0">
                <a:solidFill>
                  <a:srgbClr val="FFFFFF"/>
                </a:solidFill>
                <a:cs typeface="+mn-cs"/>
              </a:rPr>
              <a:t>+</a:t>
            </a:r>
          </a:p>
        </p:txBody>
      </p:sp>
      <p:sp>
        <p:nvSpPr>
          <p:cNvPr id="2176" name="Text Box 128"/>
          <p:cNvSpPr txBox="1">
            <a:spLocks noChangeArrowheads="1"/>
          </p:cNvSpPr>
          <p:nvPr/>
        </p:nvSpPr>
        <p:spPr bwMode="auto">
          <a:xfrm>
            <a:off x="5432425" y="5691188"/>
            <a:ext cx="51435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5400" dirty="0">
                <a:solidFill>
                  <a:srgbClr val="FFFFFF"/>
                </a:solidFill>
                <a:cs typeface="+mn-cs"/>
              </a:rPr>
              <a:t>+</a:t>
            </a:r>
          </a:p>
        </p:txBody>
      </p:sp>
      <p:sp>
        <p:nvSpPr>
          <p:cNvPr id="2201" name="Text Box 153"/>
          <p:cNvSpPr txBox="1">
            <a:spLocks noChangeArrowheads="1"/>
          </p:cNvSpPr>
          <p:nvPr/>
        </p:nvSpPr>
        <p:spPr bwMode="auto">
          <a:xfrm>
            <a:off x="7108825" y="5856288"/>
            <a:ext cx="12382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3600">
                <a:solidFill>
                  <a:srgbClr val="FFFFFF"/>
                </a:solidFill>
                <a:cs typeface="+mn-cs"/>
              </a:rPr>
              <a:t>=  7d</a:t>
            </a:r>
          </a:p>
        </p:txBody>
      </p:sp>
      <p:grpSp>
        <p:nvGrpSpPr>
          <p:cNvPr id="5" name="Group 155"/>
          <p:cNvGrpSpPr>
            <a:grpSpLocks/>
          </p:cNvGrpSpPr>
          <p:nvPr/>
        </p:nvGrpSpPr>
        <p:grpSpPr bwMode="auto">
          <a:xfrm>
            <a:off x="2784475" y="4411663"/>
            <a:ext cx="755650" cy="777875"/>
            <a:chOff x="1778" y="1307"/>
            <a:chExt cx="476" cy="490"/>
          </a:xfrm>
        </p:grpSpPr>
        <p:pic>
          <p:nvPicPr>
            <p:cNvPr id="66606" name="Picture 156" descr="books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78" y="1307"/>
              <a:ext cx="476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6607" name="Picture 157" descr="books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78" y="1539"/>
              <a:ext cx="476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6" name="Group 158"/>
          <p:cNvGrpSpPr>
            <a:grpSpLocks/>
          </p:cNvGrpSpPr>
          <p:nvPr/>
        </p:nvGrpSpPr>
        <p:grpSpPr bwMode="auto">
          <a:xfrm>
            <a:off x="4295775" y="4411663"/>
            <a:ext cx="755650" cy="777875"/>
            <a:chOff x="1778" y="1307"/>
            <a:chExt cx="476" cy="490"/>
          </a:xfrm>
        </p:grpSpPr>
        <p:pic>
          <p:nvPicPr>
            <p:cNvPr id="66604" name="Picture 159" descr="books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78" y="1307"/>
              <a:ext cx="476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6605" name="Picture 160" descr="books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78" y="1539"/>
              <a:ext cx="476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7" name="Group 161"/>
          <p:cNvGrpSpPr>
            <a:grpSpLocks/>
          </p:cNvGrpSpPr>
          <p:nvPr/>
        </p:nvGrpSpPr>
        <p:grpSpPr bwMode="auto">
          <a:xfrm>
            <a:off x="5730875" y="4170363"/>
            <a:ext cx="755650" cy="1158875"/>
            <a:chOff x="2034" y="2851"/>
            <a:chExt cx="476" cy="730"/>
          </a:xfrm>
        </p:grpSpPr>
        <p:pic>
          <p:nvPicPr>
            <p:cNvPr id="66601" name="Picture 162" descr="books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34" y="2851"/>
              <a:ext cx="476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6602" name="Picture 163" descr="books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34" y="3083"/>
              <a:ext cx="476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6603" name="Picture 164" descr="books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34" y="3323"/>
              <a:ext cx="476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8" name="Group 165"/>
          <p:cNvGrpSpPr>
            <a:grpSpLocks/>
          </p:cNvGrpSpPr>
          <p:nvPr/>
        </p:nvGrpSpPr>
        <p:grpSpPr bwMode="auto">
          <a:xfrm>
            <a:off x="7521575" y="4132263"/>
            <a:ext cx="1352550" cy="1501775"/>
            <a:chOff x="4322" y="2795"/>
            <a:chExt cx="852" cy="946"/>
          </a:xfrm>
        </p:grpSpPr>
        <p:grpSp>
          <p:nvGrpSpPr>
            <p:cNvPr id="66591" name="Group 166"/>
            <p:cNvGrpSpPr>
              <a:grpSpLocks/>
            </p:cNvGrpSpPr>
            <p:nvPr/>
          </p:nvGrpSpPr>
          <p:grpSpPr bwMode="auto">
            <a:xfrm>
              <a:off x="4322" y="2795"/>
              <a:ext cx="476" cy="490"/>
              <a:chOff x="1778" y="1307"/>
              <a:chExt cx="476" cy="490"/>
            </a:xfrm>
          </p:grpSpPr>
          <p:pic>
            <p:nvPicPr>
              <p:cNvPr id="66599" name="Picture 167" descr="books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778" y="1307"/>
                <a:ext cx="476" cy="2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66600" name="Picture 168" descr="books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778" y="1539"/>
                <a:ext cx="476" cy="2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66592" name="Group 169"/>
            <p:cNvGrpSpPr>
              <a:grpSpLocks/>
            </p:cNvGrpSpPr>
            <p:nvPr/>
          </p:nvGrpSpPr>
          <p:grpSpPr bwMode="auto">
            <a:xfrm>
              <a:off x="4330" y="3251"/>
              <a:ext cx="476" cy="490"/>
              <a:chOff x="1778" y="1307"/>
              <a:chExt cx="476" cy="490"/>
            </a:xfrm>
          </p:grpSpPr>
          <p:pic>
            <p:nvPicPr>
              <p:cNvPr id="66597" name="Picture 170" descr="books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778" y="1307"/>
                <a:ext cx="476" cy="2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66598" name="Picture 171" descr="books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778" y="1539"/>
                <a:ext cx="476" cy="2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66593" name="Group 172"/>
            <p:cNvGrpSpPr>
              <a:grpSpLocks/>
            </p:cNvGrpSpPr>
            <p:nvPr/>
          </p:nvGrpSpPr>
          <p:grpSpPr bwMode="auto">
            <a:xfrm>
              <a:off x="4698" y="2995"/>
              <a:ext cx="476" cy="730"/>
              <a:chOff x="2034" y="2851"/>
              <a:chExt cx="476" cy="730"/>
            </a:xfrm>
          </p:grpSpPr>
          <p:pic>
            <p:nvPicPr>
              <p:cNvPr id="66594" name="Picture 173" descr="books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34" y="2851"/>
                <a:ext cx="476" cy="2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66595" name="Picture 174" descr="books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34" y="3083"/>
                <a:ext cx="476" cy="2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66596" name="Picture 175" descr="books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34" y="3323"/>
                <a:ext cx="476" cy="2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sp>
        <p:nvSpPr>
          <p:cNvPr id="23588" name="Text Box 176"/>
          <p:cNvSpPr txBox="1">
            <a:spLocks noChangeArrowheads="1"/>
          </p:cNvSpPr>
          <p:nvPr/>
        </p:nvSpPr>
        <p:spPr bwMode="auto">
          <a:xfrm>
            <a:off x="2625725" y="677863"/>
            <a:ext cx="35798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>
                <a:solidFill>
                  <a:srgbClr val="FFFF00"/>
                </a:solidFill>
                <a:cs typeface="+mn-cs"/>
              </a:rPr>
              <a:t>Tidying Terms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41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41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2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1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1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2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4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2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4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4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2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2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6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6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4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6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4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7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5" dur="500"/>
                                        <p:tgtEl>
                                          <p:spTgt spid="2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2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2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02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03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69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0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69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 nodeType="clickPar">
                      <p:stCondLst>
                        <p:cond delay="indefinite"/>
                      </p:stCondLst>
                      <p:childTnLst>
                        <p:par>
                          <p:cTn id="10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0" dur="500"/>
                                        <p:tgtEl>
                                          <p:spTgt spid="2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 nodeType="clickPar">
                      <p:stCondLst>
                        <p:cond delay="indefinite"/>
                      </p:stCondLst>
                      <p:childTnLst>
                        <p:par>
                          <p:cTn id="1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 nodeType="clickPar">
                      <p:stCondLst>
                        <p:cond delay="indefinite"/>
                      </p:stCondLst>
                      <p:childTnLst>
                        <p:par>
                          <p:cTn id="1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1" dur="500"/>
                                        <p:tgtEl>
                                          <p:spTgt spid="2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 nodeType="clickPar">
                      <p:stCondLst>
                        <p:cond delay="indefinite"/>
                      </p:stCondLst>
                      <p:childTnLst>
                        <p:par>
                          <p:cTn id="1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4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26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27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70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2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70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2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 nodeType="clickPar">
                      <p:stCondLst>
                        <p:cond delay="indefinite"/>
                      </p:stCondLst>
                      <p:childTnLst>
                        <p:par>
                          <p:cTn id="1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4" dur="500"/>
                                        <p:tgtEl>
                                          <p:spTgt spid="2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 nodeType="clickPar">
                      <p:stCondLst>
                        <p:cond delay="indefinite"/>
                      </p:stCondLst>
                      <p:childTnLst>
                        <p:par>
                          <p:cTn id="1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7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 nodeType="clickPar">
                      <p:stCondLst>
                        <p:cond delay="indefinite"/>
                      </p:stCondLst>
                      <p:childTnLst>
                        <p:par>
                          <p:cTn id="1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7" dur="500"/>
                                        <p:tgtEl>
                                          <p:spTgt spid="2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 nodeType="clickPar">
                      <p:stCondLst>
                        <p:cond delay="indefinite"/>
                      </p:stCondLst>
                      <p:childTnLst>
                        <p:par>
                          <p:cTn id="1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0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52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53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71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5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71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5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 nodeType="clickPar">
                      <p:stCondLst>
                        <p:cond delay="indefinite"/>
                      </p:stCondLst>
                      <p:childTnLst>
                        <p:par>
                          <p:cTn id="1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0" dur="500"/>
                                        <p:tgtEl>
                                          <p:spTgt spid="2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 nodeType="clickPar">
                      <p:stCondLst>
                        <p:cond delay="indefinite"/>
                      </p:stCondLst>
                      <p:childTnLst>
                        <p:par>
                          <p:cTn id="1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3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 nodeType="clickPar">
                      <p:stCondLst>
                        <p:cond delay="indefinite"/>
                      </p:stCondLst>
                      <p:childTnLst>
                        <p:par>
                          <p:cTn id="1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3" dur="500" fill="hold"/>
                                        <p:tgtEl>
                                          <p:spTgt spid="22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4" dur="500" fill="hold"/>
                                        <p:tgtEl>
                                          <p:spTgt spid="22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37" grpId="0"/>
      <p:bldP spid="2138" grpId="0"/>
      <p:bldP spid="2139" grpId="0"/>
      <p:bldP spid="2141" grpId="0"/>
      <p:bldP spid="2142" grpId="0"/>
      <p:bldP spid="2143" grpId="0"/>
      <p:bldP spid="2144" grpId="0"/>
      <p:bldP spid="2145" grpId="0"/>
      <p:bldP spid="2153" grpId="0"/>
      <p:bldP spid="2166" grpId="0"/>
      <p:bldP spid="2167" grpId="0"/>
      <p:bldP spid="2168" grpId="0"/>
      <p:bldP spid="2169" grpId="0"/>
      <p:bldP spid="2170" grpId="0"/>
      <p:bldP spid="2171" grpId="0"/>
      <p:bldP spid="2175" grpId="0"/>
      <p:bldP spid="2176" grpId="0"/>
      <p:bldP spid="2201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 Box 84"/>
          <p:cNvSpPr txBox="1">
            <a:spLocks noChangeArrowheads="1"/>
          </p:cNvSpPr>
          <p:nvPr/>
        </p:nvSpPr>
        <p:spPr bwMode="auto">
          <a:xfrm>
            <a:off x="3421063" y="2382838"/>
            <a:ext cx="19653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 dirty="0">
                <a:solidFill>
                  <a:srgbClr val="FFFFFF"/>
                </a:solidFill>
                <a:cs typeface="+mn-cs"/>
              </a:rPr>
              <a:t>8y + 1 =</a:t>
            </a:r>
          </a:p>
        </p:txBody>
      </p:sp>
      <p:sp>
        <p:nvSpPr>
          <p:cNvPr id="43011" name="Text Box 87"/>
          <p:cNvSpPr txBox="1">
            <a:spLocks noChangeArrowheads="1"/>
          </p:cNvSpPr>
          <p:nvPr/>
        </p:nvSpPr>
        <p:spPr bwMode="auto">
          <a:xfrm>
            <a:off x="5753100" y="2363788"/>
            <a:ext cx="16319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 dirty="0">
                <a:solidFill>
                  <a:srgbClr val="FFFFFF"/>
                </a:solidFill>
                <a:cs typeface="+mn-cs"/>
              </a:rPr>
              <a:t>5y + 7</a:t>
            </a:r>
          </a:p>
        </p:txBody>
      </p:sp>
      <p:sp>
        <p:nvSpPr>
          <p:cNvPr id="10" name="Text Box 87"/>
          <p:cNvSpPr txBox="1">
            <a:spLocks noChangeArrowheads="1"/>
          </p:cNvSpPr>
          <p:nvPr/>
        </p:nvSpPr>
        <p:spPr bwMode="auto">
          <a:xfrm>
            <a:off x="3224213" y="2995613"/>
            <a:ext cx="91916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 dirty="0">
                <a:solidFill>
                  <a:srgbClr val="FFFF00"/>
                </a:solidFill>
                <a:cs typeface="+mn-cs"/>
              </a:rPr>
              <a:t> 3y</a:t>
            </a:r>
          </a:p>
        </p:txBody>
      </p:sp>
      <p:sp>
        <p:nvSpPr>
          <p:cNvPr id="43015" name="TextBox 10"/>
          <p:cNvSpPr txBox="1">
            <a:spLocks noChangeArrowheads="1"/>
          </p:cNvSpPr>
          <p:nvPr/>
        </p:nvSpPr>
        <p:spPr bwMode="auto">
          <a:xfrm>
            <a:off x="914400" y="1995488"/>
            <a:ext cx="2141538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3200" u="sng" dirty="0">
                <a:solidFill>
                  <a:srgbClr val="FFFFFF"/>
                </a:solidFill>
                <a:cs typeface="+mn-cs"/>
              </a:rPr>
              <a:t>Example 2</a:t>
            </a:r>
          </a:p>
        </p:txBody>
      </p:sp>
      <p:sp>
        <p:nvSpPr>
          <p:cNvPr id="17" name="Text Box 87"/>
          <p:cNvSpPr txBox="1">
            <a:spLocks noChangeArrowheads="1"/>
          </p:cNvSpPr>
          <p:nvPr/>
        </p:nvSpPr>
        <p:spPr bwMode="auto">
          <a:xfrm>
            <a:off x="3944938" y="2995613"/>
            <a:ext cx="96996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 dirty="0">
                <a:solidFill>
                  <a:srgbClr val="FFFF00"/>
                </a:solidFill>
                <a:cs typeface="+mn-cs"/>
              </a:rPr>
              <a:t> + 1</a:t>
            </a:r>
          </a:p>
        </p:txBody>
      </p:sp>
      <p:sp>
        <p:nvSpPr>
          <p:cNvPr id="20" name="Text Box 87"/>
          <p:cNvSpPr txBox="1">
            <a:spLocks noChangeArrowheads="1"/>
          </p:cNvSpPr>
          <p:nvPr/>
        </p:nvSpPr>
        <p:spPr bwMode="auto">
          <a:xfrm>
            <a:off x="4918075" y="2995613"/>
            <a:ext cx="9128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 dirty="0">
                <a:solidFill>
                  <a:srgbClr val="FFFF00"/>
                </a:solidFill>
                <a:cs typeface="+mn-cs"/>
              </a:rPr>
              <a:t>= 7</a:t>
            </a:r>
          </a:p>
        </p:txBody>
      </p:sp>
      <p:sp>
        <p:nvSpPr>
          <p:cNvPr id="28" name="Title 1"/>
          <p:cNvSpPr txBox="1">
            <a:spLocks/>
          </p:cNvSpPr>
          <p:nvPr/>
        </p:nvSpPr>
        <p:spPr bwMode="auto">
          <a:xfrm>
            <a:off x="1847850" y="628650"/>
            <a:ext cx="5486400" cy="63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6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Equations and brackets</a:t>
            </a:r>
          </a:p>
        </p:txBody>
      </p:sp>
      <p:sp>
        <p:nvSpPr>
          <p:cNvPr id="29" name="Text Box 87"/>
          <p:cNvSpPr txBox="1">
            <a:spLocks noChangeArrowheads="1"/>
          </p:cNvSpPr>
          <p:nvPr/>
        </p:nvSpPr>
        <p:spPr bwMode="auto">
          <a:xfrm>
            <a:off x="4038600" y="3760788"/>
            <a:ext cx="133508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 dirty="0">
                <a:solidFill>
                  <a:srgbClr val="FFFF00"/>
                </a:solidFill>
                <a:cs typeface="+mn-cs"/>
              </a:rPr>
              <a:t> 3y =</a:t>
            </a:r>
          </a:p>
        </p:txBody>
      </p:sp>
      <p:sp>
        <p:nvSpPr>
          <p:cNvPr id="30" name="Text Box 87"/>
          <p:cNvSpPr txBox="1">
            <a:spLocks noChangeArrowheads="1"/>
          </p:cNvSpPr>
          <p:nvPr/>
        </p:nvSpPr>
        <p:spPr bwMode="auto">
          <a:xfrm>
            <a:off x="5200650" y="3760788"/>
            <a:ext cx="6508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 dirty="0">
                <a:solidFill>
                  <a:srgbClr val="FFFF00"/>
                </a:solidFill>
                <a:cs typeface="+mn-cs"/>
              </a:rPr>
              <a:t> 6</a:t>
            </a:r>
          </a:p>
        </p:txBody>
      </p:sp>
      <p:sp>
        <p:nvSpPr>
          <p:cNvPr id="31" name="Text Box 87"/>
          <p:cNvSpPr txBox="1">
            <a:spLocks noChangeArrowheads="1"/>
          </p:cNvSpPr>
          <p:nvPr/>
        </p:nvSpPr>
        <p:spPr bwMode="auto">
          <a:xfrm>
            <a:off x="4365625" y="4495800"/>
            <a:ext cx="102076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 dirty="0">
                <a:solidFill>
                  <a:srgbClr val="FFFF00"/>
                </a:solidFill>
                <a:cs typeface="+mn-cs"/>
              </a:rPr>
              <a:t> y =</a:t>
            </a:r>
          </a:p>
        </p:txBody>
      </p:sp>
      <p:sp>
        <p:nvSpPr>
          <p:cNvPr id="32" name="Text Box 87"/>
          <p:cNvSpPr txBox="1">
            <a:spLocks noChangeArrowheads="1"/>
          </p:cNvSpPr>
          <p:nvPr/>
        </p:nvSpPr>
        <p:spPr bwMode="auto">
          <a:xfrm>
            <a:off x="5191125" y="4495800"/>
            <a:ext cx="6508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 dirty="0">
                <a:solidFill>
                  <a:srgbClr val="FFFF00"/>
                </a:solidFill>
                <a:cs typeface="+mn-cs"/>
              </a:rPr>
              <a:t> 2</a:t>
            </a: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1012825" y="3087688"/>
            <a:ext cx="11112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800"/>
              <a:t>(- 5y)</a:t>
            </a:r>
          </a:p>
        </p:txBody>
      </p: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1012825" y="3822700"/>
            <a:ext cx="8032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800"/>
              <a:t>(</a:t>
            </a:r>
            <a:r>
              <a:rPr lang="en-GB" sz="3200"/>
              <a:t>-1</a:t>
            </a:r>
            <a:r>
              <a:rPr lang="en-GB" sz="2800"/>
              <a:t>)</a:t>
            </a:r>
          </a:p>
        </p:txBody>
      </p:sp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1012825" y="4557713"/>
            <a:ext cx="8953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800"/>
              <a:t>(÷</a:t>
            </a:r>
            <a:r>
              <a:rPr lang="en-GB" sz="3200"/>
              <a:t>2</a:t>
            </a:r>
            <a:r>
              <a:rPr lang="en-GB" sz="2800"/>
              <a:t>)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3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4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0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1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2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3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utoUpdateAnimBg="0"/>
      <p:bldP spid="17" grpId="0" autoUpdateAnimBg="0"/>
      <p:bldP spid="20" grpId="0" autoUpdateAnimBg="0"/>
      <p:bldP spid="29" grpId="0" autoUpdateAnimBg="0"/>
      <p:bldP spid="30" grpId="0" autoUpdateAnimBg="0"/>
      <p:bldP spid="31" grpId="0" autoUpdateAnimBg="0"/>
      <p:bldP spid="32" grpId="0" autoUpdateAnimBg="0"/>
      <p:bldP spid="21" grpId="0"/>
      <p:bldP spid="22" grpId="0"/>
      <p:bldP spid="2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4" name="Text Box 7"/>
          <p:cNvSpPr txBox="1">
            <a:spLocks noChangeArrowheads="1"/>
          </p:cNvSpPr>
          <p:nvPr/>
        </p:nvSpPr>
        <p:spPr bwMode="auto">
          <a:xfrm>
            <a:off x="949325" y="2339975"/>
            <a:ext cx="18478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400">
                <a:solidFill>
                  <a:srgbClr val="FFFFFF"/>
                </a:solidFill>
                <a:cs typeface="+mn-cs"/>
              </a:rPr>
              <a:t>3rd Row :</a:t>
            </a:r>
          </a:p>
        </p:txBody>
      </p:sp>
      <p:sp>
        <p:nvSpPr>
          <p:cNvPr id="11281" name="Text Box 17"/>
          <p:cNvSpPr txBox="1">
            <a:spLocks noChangeArrowheads="1"/>
          </p:cNvSpPr>
          <p:nvPr/>
        </p:nvSpPr>
        <p:spPr bwMode="auto">
          <a:xfrm>
            <a:off x="3692525" y="2008188"/>
            <a:ext cx="51435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5400">
                <a:solidFill>
                  <a:srgbClr val="FFFFFF"/>
                </a:solidFill>
                <a:cs typeface="+mn-cs"/>
              </a:rPr>
              <a:t>+</a:t>
            </a:r>
          </a:p>
        </p:txBody>
      </p:sp>
      <p:sp>
        <p:nvSpPr>
          <p:cNvPr id="11282" name="Text Box 18"/>
          <p:cNvSpPr txBox="1">
            <a:spLocks noChangeArrowheads="1"/>
          </p:cNvSpPr>
          <p:nvPr/>
        </p:nvSpPr>
        <p:spPr bwMode="auto">
          <a:xfrm>
            <a:off x="5216525" y="1982788"/>
            <a:ext cx="51435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5400">
                <a:solidFill>
                  <a:srgbClr val="FFFFFF"/>
                </a:solidFill>
                <a:cs typeface="+mn-cs"/>
              </a:rPr>
              <a:t>+</a:t>
            </a:r>
          </a:p>
        </p:txBody>
      </p:sp>
      <p:sp>
        <p:nvSpPr>
          <p:cNvPr id="11283" name="Text Box 19"/>
          <p:cNvSpPr txBox="1">
            <a:spLocks noChangeArrowheads="1"/>
          </p:cNvSpPr>
          <p:nvPr/>
        </p:nvSpPr>
        <p:spPr bwMode="auto">
          <a:xfrm>
            <a:off x="6778625" y="2020888"/>
            <a:ext cx="5334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5400">
                <a:solidFill>
                  <a:srgbClr val="FFFFFF"/>
                </a:solidFill>
                <a:cs typeface="+mn-cs"/>
              </a:rPr>
              <a:t>=</a:t>
            </a:r>
          </a:p>
        </p:txBody>
      </p:sp>
      <p:sp>
        <p:nvSpPr>
          <p:cNvPr id="11284" name="Text Box 20"/>
          <p:cNvSpPr txBox="1">
            <a:spLocks noChangeArrowheads="1"/>
          </p:cNvSpPr>
          <p:nvPr/>
        </p:nvSpPr>
        <p:spPr bwMode="auto">
          <a:xfrm>
            <a:off x="2663825" y="3316288"/>
            <a:ext cx="6953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3600">
                <a:solidFill>
                  <a:srgbClr val="FFFFFF"/>
                </a:solidFill>
                <a:cs typeface="+mn-cs"/>
              </a:rPr>
              <a:t>3f</a:t>
            </a:r>
          </a:p>
        </p:txBody>
      </p:sp>
      <p:sp>
        <p:nvSpPr>
          <p:cNvPr id="11285" name="Text Box 21"/>
          <p:cNvSpPr txBox="1">
            <a:spLocks noChangeArrowheads="1"/>
          </p:cNvSpPr>
          <p:nvPr/>
        </p:nvSpPr>
        <p:spPr bwMode="auto">
          <a:xfrm>
            <a:off x="4454525" y="3316288"/>
            <a:ext cx="4159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3600">
                <a:solidFill>
                  <a:srgbClr val="FFFFFF"/>
                </a:solidFill>
                <a:cs typeface="+mn-cs"/>
              </a:rPr>
              <a:t>f</a:t>
            </a:r>
          </a:p>
        </p:txBody>
      </p:sp>
      <p:sp>
        <p:nvSpPr>
          <p:cNvPr id="11286" name="Text Box 22"/>
          <p:cNvSpPr txBox="1">
            <a:spLocks noChangeArrowheads="1"/>
          </p:cNvSpPr>
          <p:nvPr/>
        </p:nvSpPr>
        <p:spPr bwMode="auto">
          <a:xfrm>
            <a:off x="5851525" y="3316288"/>
            <a:ext cx="6953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3600">
                <a:solidFill>
                  <a:srgbClr val="FFFFFF"/>
                </a:solidFill>
                <a:cs typeface="+mn-cs"/>
              </a:rPr>
              <a:t>2f</a:t>
            </a:r>
          </a:p>
        </p:txBody>
      </p:sp>
      <p:sp>
        <p:nvSpPr>
          <p:cNvPr id="11287" name="Text Box 23"/>
          <p:cNvSpPr txBox="1">
            <a:spLocks noChangeArrowheads="1"/>
          </p:cNvSpPr>
          <p:nvPr/>
        </p:nvSpPr>
        <p:spPr bwMode="auto">
          <a:xfrm>
            <a:off x="3616325" y="3125788"/>
            <a:ext cx="51435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5400">
                <a:solidFill>
                  <a:srgbClr val="FFFFFF"/>
                </a:solidFill>
                <a:cs typeface="+mn-cs"/>
              </a:rPr>
              <a:t>+</a:t>
            </a:r>
          </a:p>
        </p:txBody>
      </p:sp>
      <p:sp>
        <p:nvSpPr>
          <p:cNvPr id="11288" name="Text Box 24"/>
          <p:cNvSpPr txBox="1">
            <a:spLocks noChangeArrowheads="1"/>
          </p:cNvSpPr>
          <p:nvPr/>
        </p:nvSpPr>
        <p:spPr bwMode="auto">
          <a:xfrm>
            <a:off x="5191125" y="3125788"/>
            <a:ext cx="51435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5400">
                <a:solidFill>
                  <a:srgbClr val="FFFFFF"/>
                </a:solidFill>
                <a:cs typeface="+mn-cs"/>
              </a:rPr>
              <a:t>+</a:t>
            </a:r>
          </a:p>
        </p:txBody>
      </p:sp>
      <p:sp>
        <p:nvSpPr>
          <p:cNvPr id="11297" name="Text Box 33"/>
          <p:cNvSpPr txBox="1">
            <a:spLocks noChangeArrowheads="1"/>
          </p:cNvSpPr>
          <p:nvPr/>
        </p:nvSpPr>
        <p:spPr bwMode="auto">
          <a:xfrm>
            <a:off x="6791325" y="3316288"/>
            <a:ext cx="120173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3600">
                <a:solidFill>
                  <a:srgbClr val="FFFFFF"/>
                </a:solidFill>
                <a:cs typeface="+mn-cs"/>
              </a:rPr>
              <a:t>=  6f</a:t>
            </a:r>
          </a:p>
        </p:txBody>
      </p:sp>
      <p:grpSp>
        <p:nvGrpSpPr>
          <p:cNvPr id="2" name="Group 108"/>
          <p:cNvGrpSpPr>
            <a:grpSpLocks/>
          </p:cNvGrpSpPr>
          <p:nvPr/>
        </p:nvGrpSpPr>
        <p:grpSpPr bwMode="auto">
          <a:xfrm>
            <a:off x="5991225" y="1914525"/>
            <a:ext cx="501650" cy="892175"/>
            <a:chOff x="1798" y="2550"/>
            <a:chExt cx="316" cy="562"/>
          </a:xfrm>
        </p:grpSpPr>
        <p:pic>
          <p:nvPicPr>
            <p:cNvPr id="67616" name="Picture 109" descr="BookF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8" y="2550"/>
              <a:ext cx="316" cy="2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7617" name="Picture 110" descr="BookF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8" y="2830"/>
              <a:ext cx="316" cy="2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1376" name="Picture 112" descr="Book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6425" y="1927225"/>
            <a:ext cx="501650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Group 114"/>
          <p:cNvGrpSpPr>
            <a:grpSpLocks/>
          </p:cNvGrpSpPr>
          <p:nvPr/>
        </p:nvGrpSpPr>
        <p:grpSpPr bwMode="auto">
          <a:xfrm>
            <a:off x="2765425" y="1851025"/>
            <a:ext cx="946150" cy="1158875"/>
            <a:chOff x="3662" y="2494"/>
            <a:chExt cx="596" cy="730"/>
          </a:xfrm>
        </p:grpSpPr>
        <p:pic>
          <p:nvPicPr>
            <p:cNvPr id="67613" name="Picture 115" descr="BookF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42" y="2494"/>
              <a:ext cx="316" cy="2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7614" name="Picture 116" descr="BookF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90" y="2726"/>
              <a:ext cx="316" cy="2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7615" name="Picture 117" descr="BookF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2" y="2942"/>
              <a:ext cx="316" cy="2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4" name="Group 128"/>
          <p:cNvGrpSpPr>
            <a:grpSpLocks/>
          </p:cNvGrpSpPr>
          <p:nvPr/>
        </p:nvGrpSpPr>
        <p:grpSpPr bwMode="auto">
          <a:xfrm>
            <a:off x="7223125" y="1774825"/>
            <a:ext cx="1238250" cy="1450975"/>
            <a:chOff x="4550" y="1118"/>
            <a:chExt cx="780" cy="914"/>
          </a:xfrm>
        </p:grpSpPr>
        <p:grpSp>
          <p:nvGrpSpPr>
            <p:cNvPr id="67605" name="Group 119"/>
            <p:cNvGrpSpPr>
              <a:grpSpLocks/>
            </p:cNvGrpSpPr>
            <p:nvPr/>
          </p:nvGrpSpPr>
          <p:grpSpPr bwMode="auto">
            <a:xfrm>
              <a:off x="4550" y="1118"/>
              <a:ext cx="596" cy="730"/>
              <a:chOff x="3662" y="2494"/>
              <a:chExt cx="596" cy="730"/>
            </a:xfrm>
          </p:grpSpPr>
          <p:pic>
            <p:nvPicPr>
              <p:cNvPr id="67610" name="Picture 120" descr="BookF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42" y="2494"/>
                <a:ext cx="316" cy="2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67611" name="Picture 121" descr="BookF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790" y="2726"/>
                <a:ext cx="316" cy="2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67612" name="Picture 122" descr="BookF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662" y="2942"/>
                <a:ext cx="316" cy="2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67606" name="Group 123"/>
            <p:cNvGrpSpPr>
              <a:grpSpLocks/>
            </p:cNvGrpSpPr>
            <p:nvPr/>
          </p:nvGrpSpPr>
          <p:grpSpPr bwMode="auto">
            <a:xfrm>
              <a:off x="4734" y="1302"/>
              <a:ext cx="596" cy="730"/>
              <a:chOff x="3662" y="2494"/>
              <a:chExt cx="596" cy="730"/>
            </a:xfrm>
          </p:grpSpPr>
          <p:pic>
            <p:nvPicPr>
              <p:cNvPr id="67607" name="Picture 124" descr="BookF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42" y="2494"/>
                <a:ext cx="316" cy="2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67608" name="Picture 125" descr="BookF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790" y="2726"/>
                <a:ext cx="316" cy="2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67609" name="Picture 126" descr="BookF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662" y="2942"/>
                <a:ext cx="316" cy="2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sp>
        <p:nvSpPr>
          <p:cNvPr id="11404" name="Text Box 140"/>
          <p:cNvSpPr txBox="1">
            <a:spLocks noChangeArrowheads="1"/>
          </p:cNvSpPr>
          <p:nvPr/>
        </p:nvSpPr>
        <p:spPr bwMode="auto">
          <a:xfrm>
            <a:off x="885825" y="4389438"/>
            <a:ext cx="26447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>
                <a:solidFill>
                  <a:srgbClr val="FFFF00"/>
                </a:solidFill>
                <a:cs typeface="+mn-cs"/>
              </a:rPr>
              <a:t>In Total we have </a:t>
            </a:r>
          </a:p>
        </p:txBody>
      </p:sp>
      <p:sp>
        <p:nvSpPr>
          <p:cNvPr id="11405" name="Text Box 141"/>
          <p:cNvSpPr txBox="1">
            <a:spLocks noChangeArrowheads="1"/>
          </p:cNvSpPr>
          <p:nvPr/>
        </p:nvSpPr>
        <p:spPr bwMode="auto">
          <a:xfrm>
            <a:off x="3044825" y="5043488"/>
            <a:ext cx="274161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3600">
                <a:solidFill>
                  <a:srgbClr val="FFFFFF"/>
                </a:solidFill>
                <a:cs typeface="+mn-cs"/>
              </a:rPr>
              <a:t>7c + 7d + 6f</a:t>
            </a:r>
          </a:p>
        </p:txBody>
      </p:sp>
      <p:sp>
        <p:nvSpPr>
          <p:cNvPr id="11406" name="AutoShape 142"/>
          <p:cNvSpPr>
            <a:spLocks noChangeArrowheads="1"/>
          </p:cNvSpPr>
          <p:nvPr/>
        </p:nvSpPr>
        <p:spPr bwMode="auto">
          <a:xfrm>
            <a:off x="6235700" y="4064000"/>
            <a:ext cx="2362200" cy="1333500"/>
          </a:xfrm>
          <a:prstGeom prst="cloudCallout">
            <a:avLst>
              <a:gd name="adj1" fmla="val -66736"/>
              <a:gd name="adj2" fmla="val 34167"/>
            </a:avLst>
          </a:prstGeom>
          <a:solidFill>
            <a:schemeClr val="accent1"/>
          </a:solidFill>
          <a:ln w="9525">
            <a:solidFill>
              <a:srgbClr val="080808"/>
            </a:solidFill>
            <a:round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lang="en-GB" sz="1800">
                <a:solidFill>
                  <a:srgbClr val="000000"/>
                </a:solidFill>
                <a:cs typeface="+mn-cs"/>
              </a:rPr>
              <a:t>CANNOT</a:t>
            </a:r>
          </a:p>
          <a:p>
            <a:pPr algn="ctr">
              <a:defRPr/>
            </a:pPr>
            <a:r>
              <a:rPr lang="en-GB" sz="1800">
                <a:solidFill>
                  <a:srgbClr val="000000"/>
                </a:solidFill>
                <a:cs typeface="+mn-cs"/>
              </a:rPr>
              <a:t>TIDY UP</a:t>
            </a:r>
          </a:p>
          <a:p>
            <a:pPr algn="ctr">
              <a:defRPr/>
            </a:pPr>
            <a:r>
              <a:rPr lang="en-GB" sz="1800">
                <a:solidFill>
                  <a:srgbClr val="000000"/>
                </a:solidFill>
                <a:cs typeface="+mn-cs"/>
              </a:rPr>
              <a:t>ANYMORE</a:t>
            </a:r>
          </a:p>
        </p:txBody>
      </p:sp>
      <p:sp>
        <p:nvSpPr>
          <p:cNvPr id="11408" name="Text Box 144"/>
          <p:cNvSpPr txBox="1">
            <a:spLocks noChangeArrowheads="1"/>
          </p:cNvSpPr>
          <p:nvPr/>
        </p:nvSpPr>
        <p:spPr bwMode="auto">
          <a:xfrm>
            <a:off x="1330325" y="5686425"/>
            <a:ext cx="6950075" cy="523875"/>
          </a:xfrm>
          <a:prstGeom prst="rect">
            <a:avLst/>
          </a:prstGeom>
          <a:solidFill>
            <a:srgbClr val="969696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>
                <a:solidFill>
                  <a:srgbClr val="000000"/>
                </a:solidFill>
                <a:cs typeface="+mn-cs"/>
              </a:rPr>
              <a:t>WE CAN ONLY TIDY UP “LIKE TERMS”</a:t>
            </a:r>
          </a:p>
        </p:txBody>
      </p:sp>
      <p:sp>
        <p:nvSpPr>
          <p:cNvPr id="24602" name="Text Box 145"/>
          <p:cNvSpPr txBox="1">
            <a:spLocks noChangeArrowheads="1"/>
          </p:cNvSpPr>
          <p:nvPr/>
        </p:nvSpPr>
        <p:spPr bwMode="auto">
          <a:xfrm>
            <a:off x="2625725" y="677863"/>
            <a:ext cx="35798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>
                <a:solidFill>
                  <a:srgbClr val="FFFF00"/>
                </a:solidFill>
                <a:cs typeface="+mn-cs"/>
              </a:rPr>
              <a:t>Tidying Terms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28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28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2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1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3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3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3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3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11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4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2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28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285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2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11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11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6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6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28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6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28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7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2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5" dur="500"/>
                                        <p:tgtEl>
                                          <p:spTgt spid="11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12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1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4" dur="500"/>
                                        <p:tgtEl>
                                          <p:spTgt spid="11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114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114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 nodeType="clickPar">
                      <p:stCondLst>
                        <p:cond delay="indefinite"/>
                      </p:stCondLst>
                      <p:childTnLst>
                        <p:par>
                          <p:cTn id="10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14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14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7" dur="1000"/>
                                        <p:tgtEl>
                                          <p:spTgt spid="11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 nodeType="clickPar">
                      <p:stCondLst>
                        <p:cond delay="indefinite"/>
                      </p:stCondLst>
                      <p:childTnLst>
                        <p:par>
                          <p:cTn id="1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2" dur="500"/>
                                        <p:tgtEl>
                                          <p:spTgt spid="114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81" grpId="0"/>
      <p:bldP spid="11282" grpId="0"/>
      <p:bldP spid="11283" grpId="0"/>
      <p:bldP spid="11284" grpId="0"/>
      <p:bldP spid="11285" grpId="0"/>
      <p:bldP spid="11286" grpId="0"/>
      <p:bldP spid="11287" grpId="0"/>
      <p:bldP spid="11288" grpId="0"/>
      <p:bldP spid="11297" grpId="0"/>
      <p:bldP spid="11404" grpId="0"/>
      <p:bldP spid="11405" grpId="0"/>
      <p:bldP spid="11406" grpId="0" animBg="1"/>
      <p:bldP spid="1140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4" name="Text Box 2"/>
          <p:cNvSpPr txBox="1">
            <a:spLocks noChangeArrowheads="1"/>
          </p:cNvSpPr>
          <p:nvPr/>
        </p:nvSpPr>
        <p:spPr bwMode="auto">
          <a:xfrm>
            <a:off x="2625725" y="677863"/>
            <a:ext cx="35798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>
                <a:solidFill>
                  <a:srgbClr val="FFFF00"/>
                </a:solidFill>
                <a:cs typeface="+mn-cs"/>
              </a:rPr>
              <a:t>Tidying Terms</a:t>
            </a:r>
          </a:p>
        </p:txBody>
      </p:sp>
      <p:sp>
        <p:nvSpPr>
          <p:cNvPr id="25609" name="Text Box 37"/>
          <p:cNvSpPr txBox="1">
            <a:spLocks noChangeArrowheads="1"/>
          </p:cNvSpPr>
          <p:nvPr/>
        </p:nvSpPr>
        <p:spPr bwMode="auto">
          <a:xfrm>
            <a:off x="1431925" y="1901825"/>
            <a:ext cx="6883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>
                <a:solidFill>
                  <a:srgbClr val="FFFF00"/>
                </a:solidFill>
                <a:cs typeface="+mn-cs"/>
              </a:rPr>
              <a:t>WE CAN ONLY TIDY UP “LIKE TERMS”</a:t>
            </a:r>
          </a:p>
        </p:txBody>
      </p:sp>
      <p:sp>
        <p:nvSpPr>
          <p:cNvPr id="25610" name="Text Box 38"/>
          <p:cNvSpPr txBox="1">
            <a:spLocks noChangeArrowheads="1"/>
          </p:cNvSpPr>
          <p:nvPr/>
        </p:nvSpPr>
        <p:spPr bwMode="auto">
          <a:xfrm>
            <a:off x="1203325" y="2657475"/>
            <a:ext cx="5413375" cy="280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>
                <a:solidFill>
                  <a:srgbClr val="FFFFFF"/>
                </a:solidFill>
                <a:cs typeface="+mn-cs"/>
              </a:rPr>
              <a:t>Tidy up the following:</a:t>
            </a:r>
          </a:p>
          <a:p>
            <a:pPr>
              <a:defRPr/>
            </a:pPr>
            <a:endParaRPr lang="en-GB">
              <a:solidFill>
                <a:srgbClr val="FFFFFF"/>
              </a:solidFill>
              <a:cs typeface="+mn-cs"/>
            </a:endParaRPr>
          </a:p>
          <a:p>
            <a:pPr>
              <a:defRPr/>
            </a:pPr>
            <a:r>
              <a:rPr lang="en-GB" sz="3200">
                <a:solidFill>
                  <a:srgbClr val="FFFFFF"/>
                </a:solidFill>
                <a:cs typeface="+mn-cs"/>
              </a:rPr>
              <a:t>Q1.	2x + 4x + 5y -3y + 18 =</a:t>
            </a:r>
          </a:p>
          <a:p>
            <a:pPr>
              <a:defRPr/>
            </a:pPr>
            <a:endParaRPr lang="en-GB" sz="3200">
              <a:solidFill>
                <a:srgbClr val="FFFFFF"/>
              </a:solidFill>
              <a:cs typeface="+mn-cs"/>
            </a:endParaRPr>
          </a:p>
          <a:p>
            <a:pPr>
              <a:defRPr/>
            </a:pPr>
            <a:endParaRPr lang="en-GB" sz="3200">
              <a:solidFill>
                <a:srgbClr val="FFFFFF"/>
              </a:solidFill>
              <a:cs typeface="+mn-cs"/>
            </a:endParaRPr>
          </a:p>
          <a:p>
            <a:pPr>
              <a:defRPr/>
            </a:pPr>
            <a:r>
              <a:rPr lang="en-GB" sz="3200">
                <a:solidFill>
                  <a:srgbClr val="FFFFFF"/>
                </a:solidFill>
                <a:cs typeface="+mn-cs"/>
              </a:rPr>
              <a:t>Q2.	4a + 3b + 5a + 6 – b = </a:t>
            </a:r>
          </a:p>
        </p:txBody>
      </p:sp>
      <p:sp>
        <p:nvSpPr>
          <p:cNvPr id="12329" name="Rectangle 41"/>
          <p:cNvSpPr>
            <a:spLocks noChangeArrowheads="1"/>
          </p:cNvSpPr>
          <p:nvPr/>
        </p:nvSpPr>
        <p:spPr bwMode="auto">
          <a:xfrm>
            <a:off x="6459538" y="3386138"/>
            <a:ext cx="246221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3200">
                <a:solidFill>
                  <a:srgbClr val="FFFF00"/>
                </a:solidFill>
                <a:cs typeface="+mn-cs"/>
              </a:rPr>
              <a:t>6x + 2y + 18</a:t>
            </a:r>
          </a:p>
        </p:txBody>
      </p:sp>
      <p:sp>
        <p:nvSpPr>
          <p:cNvPr id="12330" name="Rectangle 42"/>
          <p:cNvSpPr>
            <a:spLocks noChangeArrowheads="1"/>
          </p:cNvSpPr>
          <p:nvPr/>
        </p:nvSpPr>
        <p:spPr bwMode="auto">
          <a:xfrm>
            <a:off x="6257925" y="4872038"/>
            <a:ext cx="22764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3200">
                <a:solidFill>
                  <a:srgbClr val="FFFF00"/>
                </a:solidFill>
                <a:cs typeface="+mn-cs"/>
              </a:rPr>
              <a:t>9a + 2b + 6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2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29" grpId="0"/>
      <p:bldP spid="1233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41" name="Rectangle 5"/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116742" name="Rectangle 6"/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116743" name="Text Box 7"/>
          <p:cNvSpPr txBox="1">
            <a:spLocks noChangeArrowheads="1"/>
          </p:cNvSpPr>
          <p:nvPr/>
        </p:nvSpPr>
        <p:spPr bwMode="auto">
          <a:xfrm>
            <a:off x="5029200" y="3025775"/>
            <a:ext cx="41148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Understand the key steps of multiplying terms.</a:t>
            </a:r>
            <a:endParaRPr lang="en-GB" sz="3600" dirty="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69637" name="Line 8"/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6745" name="Rectangle 9"/>
          <p:cNvSpPr>
            <a:spLocks noChangeArrowheads="1"/>
          </p:cNvSpPr>
          <p:nvPr/>
        </p:nvSpPr>
        <p:spPr bwMode="auto">
          <a:xfrm>
            <a:off x="977900" y="3044825"/>
            <a:ext cx="38862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800100" lvl="1" indent="-342900"/>
            <a:r>
              <a:rPr lang="en-GB" sz="1800">
                <a:solidFill>
                  <a:srgbClr val="FFFF00"/>
                </a:solidFill>
              </a:rPr>
              <a:t>1.   To explain how to multiply out algebraic terms.</a:t>
            </a:r>
          </a:p>
        </p:txBody>
      </p:sp>
      <p:sp>
        <p:nvSpPr>
          <p:cNvPr id="116746" name="Rectangle 10"/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Algebra</a:t>
            </a:r>
          </a:p>
        </p:txBody>
      </p:sp>
      <p:sp>
        <p:nvSpPr>
          <p:cNvPr id="116747" name="Text Box 11"/>
          <p:cNvSpPr txBox="1">
            <a:spLocks noChangeArrowheads="1"/>
          </p:cNvSpPr>
          <p:nvPr/>
        </p:nvSpPr>
        <p:spPr bwMode="auto">
          <a:xfrm>
            <a:off x="4940300" y="4027488"/>
            <a:ext cx="42037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522288" lvl="1"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2.	 Apply multiplication rules 	for simple expressions.</a:t>
            </a:r>
          </a:p>
        </p:txBody>
      </p:sp>
      <p:sp>
        <p:nvSpPr>
          <p:cNvPr id="69641" name="Text Box 12"/>
          <p:cNvSpPr txBox="1">
            <a:spLocks noChangeArrowheads="1"/>
          </p:cNvSpPr>
          <p:nvPr/>
        </p:nvSpPr>
        <p:spPr bwMode="auto">
          <a:xfrm>
            <a:off x="3087688" y="1352550"/>
            <a:ext cx="28527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 Multiplying Terms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67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67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16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743" grpId="0"/>
      <p:bldP spid="116745" grpId="0"/>
      <p:bldP spid="11674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6" name="Rectangle 8"/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Algebra</a:t>
            </a:r>
          </a:p>
        </p:txBody>
      </p:sp>
      <p:sp>
        <p:nvSpPr>
          <p:cNvPr id="70659" name="Text Box 33"/>
          <p:cNvSpPr txBox="1">
            <a:spLocks noChangeArrowheads="1"/>
          </p:cNvSpPr>
          <p:nvPr/>
        </p:nvSpPr>
        <p:spPr bwMode="auto">
          <a:xfrm>
            <a:off x="2106613" y="1374775"/>
            <a:ext cx="5010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Simplifying Algebraic Expressions</a:t>
            </a:r>
          </a:p>
        </p:txBody>
      </p:sp>
      <p:sp>
        <p:nvSpPr>
          <p:cNvPr id="70660" name="Text Box 34"/>
          <p:cNvSpPr txBox="1">
            <a:spLocks noChangeArrowheads="1"/>
          </p:cNvSpPr>
          <p:nvPr/>
        </p:nvSpPr>
        <p:spPr bwMode="auto">
          <a:xfrm>
            <a:off x="3443288" y="2039938"/>
            <a:ext cx="29273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4400"/>
              <a:t>Reminder !</a:t>
            </a:r>
          </a:p>
        </p:txBody>
      </p:sp>
      <p:sp>
        <p:nvSpPr>
          <p:cNvPr id="58404" name="Text Box 36"/>
          <p:cNvSpPr txBox="1">
            <a:spLocks noChangeArrowheads="1"/>
          </p:cNvSpPr>
          <p:nvPr/>
        </p:nvSpPr>
        <p:spPr bwMode="auto">
          <a:xfrm>
            <a:off x="1619250" y="2722563"/>
            <a:ext cx="63436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>
                <a:solidFill>
                  <a:srgbClr val="FFFF00"/>
                </a:solidFill>
              </a:rPr>
              <a:t>We can only add and subtract “ like terms “</a:t>
            </a:r>
          </a:p>
        </p:txBody>
      </p:sp>
      <p:graphicFrame>
        <p:nvGraphicFramePr>
          <p:cNvPr id="58406" name="Object 2"/>
          <p:cNvGraphicFramePr>
            <a:graphicFrameLocks noChangeAspect="1"/>
          </p:cNvGraphicFramePr>
          <p:nvPr/>
        </p:nvGraphicFramePr>
        <p:xfrm>
          <a:off x="2244725" y="3414713"/>
          <a:ext cx="2686050" cy="377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672" name="Equation" r:id="rId3" imgW="1447172" imgH="203112" progId="Equation.DSMT4">
                  <p:embed/>
                </p:oleObj>
              </mc:Choice>
              <mc:Fallback>
                <p:oleObj name="Equation" r:id="rId3" imgW="1447172" imgH="203112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44725" y="3414713"/>
                        <a:ext cx="2686050" cy="377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8407" name="Object 3"/>
          <p:cNvGraphicFramePr>
            <a:graphicFrameLocks noChangeAspect="1"/>
          </p:cNvGraphicFramePr>
          <p:nvPr/>
        </p:nvGraphicFramePr>
        <p:xfrm>
          <a:off x="5060950" y="3330575"/>
          <a:ext cx="565150" cy="447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673" name="Equation" r:id="rId5" imgW="304668" imgH="241195" progId="Equation.DSMT4">
                  <p:embed/>
                </p:oleObj>
              </mc:Choice>
              <mc:Fallback>
                <p:oleObj name="Equation" r:id="rId5" imgW="304668" imgH="241195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60950" y="3330575"/>
                        <a:ext cx="565150" cy="447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8408" name="Object 4"/>
          <p:cNvGraphicFramePr>
            <a:graphicFrameLocks noChangeAspect="1"/>
          </p:cNvGraphicFramePr>
          <p:nvPr/>
        </p:nvGraphicFramePr>
        <p:xfrm>
          <a:off x="2244725" y="3890963"/>
          <a:ext cx="1955800" cy="542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674" name="Equation" r:id="rId7" imgW="1054100" imgH="292100" progId="Equation.DSMT4">
                  <p:embed/>
                </p:oleObj>
              </mc:Choice>
              <mc:Fallback>
                <p:oleObj name="Equation" r:id="rId7" imgW="1054100" imgH="2921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44725" y="3890963"/>
                        <a:ext cx="1955800" cy="542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8409" name="Object 5"/>
          <p:cNvGraphicFramePr>
            <a:graphicFrameLocks noChangeAspect="1"/>
          </p:cNvGraphicFramePr>
          <p:nvPr/>
        </p:nvGraphicFramePr>
        <p:xfrm>
          <a:off x="4300538" y="3868738"/>
          <a:ext cx="635000" cy="542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675" name="Equation" r:id="rId9" imgW="342751" imgH="291973" progId="Equation.DSMT4">
                  <p:embed/>
                </p:oleObj>
              </mc:Choice>
              <mc:Fallback>
                <p:oleObj name="Equation" r:id="rId9" imgW="342751" imgH="291973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00538" y="3868738"/>
                        <a:ext cx="635000" cy="542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8410" name="Object 6"/>
          <p:cNvGraphicFramePr>
            <a:graphicFrameLocks noChangeAspect="1"/>
          </p:cNvGraphicFramePr>
          <p:nvPr/>
        </p:nvGraphicFramePr>
        <p:xfrm>
          <a:off x="2244725" y="5103813"/>
          <a:ext cx="2403475" cy="447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676" name="Equation" r:id="rId11" imgW="1295400" imgH="241300" progId="Equation.DSMT4">
                  <p:embed/>
                </p:oleObj>
              </mc:Choice>
              <mc:Fallback>
                <p:oleObj name="Equation" r:id="rId11" imgW="1295400" imgH="24130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44725" y="5103813"/>
                        <a:ext cx="2403475" cy="447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8411" name="Object 7"/>
          <p:cNvGraphicFramePr>
            <a:graphicFrameLocks noChangeAspect="1"/>
          </p:cNvGraphicFramePr>
          <p:nvPr/>
        </p:nvGraphicFramePr>
        <p:xfrm>
          <a:off x="2244725" y="4532313"/>
          <a:ext cx="3111500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677" name="Equation" r:id="rId13" imgW="1675673" imgH="253890" progId="Equation.DSMT4">
                  <p:embed/>
                </p:oleObj>
              </mc:Choice>
              <mc:Fallback>
                <p:oleObj name="Equation" r:id="rId13" imgW="1675673" imgH="25389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44725" y="4532313"/>
                        <a:ext cx="3111500" cy="473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8412" name="Object 8"/>
          <p:cNvGraphicFramePr>
            <a:graphicFrameLocks noChangeAspect="1"/>
          </p:cNvGraphicFramePr>
          <p:nvPr/>
        </p:nvGraphicFramePr>
        <p:xfrm>
          <a:off x="2244725" y="5649913"/>
          <a:ext cx="2638425" cy="542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678" name="Equation" r:id="rId15" imgW="1422400" imgH="292100" progId="Equation.DSMT4">
                  <p:embed/>
                </p:oleObj>
              </mc:Choice>
              <mc:Fallback>
                <p:oleObj name="Equation" r:id="rId15" imgW="1422400" imgH="292100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44725" y="5649913"/>
                        <a:ext cx="2638425" cy="542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8413" name="Object 9"/>
          <p:cNvGraphicFramePr>
            <a:graphicFrameLocks noChangeAspect="1"/>
          </p:cNvGraphicFramePr>
          <p:nvPr/>
        </p:nvGraphicFramePr>
        <p:xfrm>
          <a:off x="5434013" y="4503738"/>
          <a:ext cx="1457325" cy="471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679" name="Equation" r:id="rId17" imgW="787058" imgH="253890" progId="Equation.DSMT4">
                  <p:embed/>
                </p:oleObj>
              </mc:Choice>
              <mc:Fallback>
                <p:oleObj name="Equation" r:id="rId17" imgW="787058" imgH="253890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34013" y="4503738"/>
                        <a:ext cx="1457325" cy="4714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8414" name="Object 10"/>
          <p:cNvGraphicFramePr>
            <a:graphicFrameLocks noChangeAspect="1"/>
          </p:cNvGraphicFramePr>
          <p:nvPr/>
        </p:nvGraphicFramePr>
        <p:xfrm>
          <a:off x="4848225" y="5067300"/>
          <a:ext cx="1270000" cy="447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680" name="Equation" r:id="rId19" imgW="685800" imgH="241300" progId="Equation.DSMT4">
                  <p:embed/>
                </p:oleObj>
              </mc:Choice>
              <mc:Fallback>
                <p:oleObj name="Equation" r:id="rId19" imgW="685800" imgH="24130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48225" y="5067300"/>
                        <a:ext cx="1270000" cy="447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8415" name="Object 11"/>
          <p:cNvGraphicFramePr>
            <a:graphicFrameLocks noChangeAspect="1"/>
          </p:cNvGraphicFramePr>
          <p:nvPr/>
        </p:nvGraphicFramePr>
        <p:xfrm>
          <a:off x="5035550" y="5649913"/>
          <a:ext cx="682625" cy="542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681" name="Equation" r:id="rId21" imgW="368140" imgH="291973" progId="Equation.DSMT4">
                  <p:embed/>
                </p:oleObj>
              </mc:Choice>
              <mc:Fallback>
                <p:oleObj name="Equation" r:id="rId21" imgW="368140" imgH="291973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35550" y="5649913"/>
                        <a:ext cx="682625" cy="542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840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840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840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58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84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84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8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584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84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84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8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58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84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84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8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58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84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84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8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58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584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584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58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40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8" name="Rectangle 4"/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Algebra</a:t>
            </a:r>
          </a:p>
        </p:txBody>
      </p:sp>
      <p:sp>
        <p:nvSpPr>
          <p:cNvPr id="71683" name="Text Box 5"/>
          <p:cNvSpPr txBox="1">
            <a:spLocks noChangeArrowheads="1"/>
          </p:cNvSpPr>
          <p:nvPr/>
        </p:nvSpPr>
        <p:spPr bwMode="auto">
          <a:xfrm>
            <a:off x="2106613" y="1374775"/>
            <a:ext cx="5010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Simplifying Algebraic Expressions</a:t>
            </a:r>
          </a:p>
        </p:txBody>
      </p:sp>
      <p:sp>
        <p:nvSpPr>
          <p:cNvPr id="71684" name="Text Box 6"/>
          <p:cNvSpPr txBox="1">
            <a:spLocks noChangeArrowheads="1"/>
          </p:cNvSpPr>
          <p:nvPr/>
        </p:nvSpPr>
        <p:spPr bwMode="auto">
          <a:xfrm>
            <a:off x="3443288" y="2039938"/>
            <a:ext cx="29273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4400"/>
              <a:t>Reminder !</a:t>
            </a:r>
          </a:p>
        </p:txBody>
      </p:sp>
      <p:sp>
        <p:nvSpPr>
          <p:cNvPr id="118792" name="Text Box 8"/>
          <p:cNvSpPr txBox="1">
            <a:spLocks noChangeArrowheads="1"/>
          </p:cNvSpPr>
          <p:nvPr/>
        </p:nvSpPr>
        <p:spPr bwMode="auto">
          <a:xfrm>
            <a:off x="3546475" y="2776538"/>
            <a:ext cx="26701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 u="sng">
                <a:solidFill>
                  <a:srgbClr val="FFFF00"/>
                </a:solidFill>
              </a:rPr>
              <a:t>Multiplying terms</a:t>
            </a:r>
          </a:p>
        </p:txBody>
      </p:sp>
      <p:graphicFrame>
        <p:nvGraphicFramePr>
          <p:cNvPr id="118793" name="Object 2"/>
          <p:cNvGraphicFramePr>
            <a:graphicFrameLocks noChangeAspect="1"/>
          </p:cNvGraphicFramePr>
          <p:nvPr/>
        </p:nvGraphicFramePr>
        <p:xfrm>
          <a:off x="2444750" y="3379788"/>
          <a:ext cx="1460500" cy="449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696" name="Equation" r:id="rId3" imgW="787400" imgH="241300" progId="Equation.DSMT4">
                  <p:embed/>
                </p:oleObj>
              </mc:Choice>
              <mc:Fallback>
                <p:oleObj name="Equation" r:id="rId3" imgW="787400" imgH="24130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44750" y="3379788"/>
                        <a:ext cx="1460500" cy="4492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8794" name="Object 3"/>
          <p:cNvGraphicFramePr>
            <a:graphicFrameLocks noChangeAspect="1"/>
          </p:cNvGraphicFramePr>
          <p:nvPr/>
        </p:nvGraphicFramePr>
        <p:xfrm>
          <a:off x="3962400" y="3375025"/>
          <a:ext cx="565150" cy="447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697" name="Equation" r:id="rId5" imgW="304668" imgH="241195" progId="Equation.DSMT4">
                  <p:embed/>
                </p:oleObj>
              </mc:Choice>
              <mc:Fallback>
                <p:oleObj name="Equation" r:id="rId5" imgW="304668" imgH="241195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62400" y="3375025"/>
                        <a:ext cx="565150" cy="447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8795" name="Object 4"/>
          <p:cNvGraphicFramePr>
            <a:graphicFrameLocks noChangeAspect="1"/>
          </p:cNvGraphicFramePr>
          <p:nvPr/>
        </p:nvGraphicFramePr>
        <p:xfrm>
          <a:off x="2444750" y="3946525"/>
          <a:ext cx="1343025" cy="447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698" name="Equation" r:id="rId7" imgW="723586" imgH="241195" progId="Equation.DSMT4">
                  <p:embed/>
                </p:oleObj>
              </mc:Choice>
              <mc:Fallback>
                <p:oleObj name="Equation" r:id="rId7" imgW="723586" imgH="241195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44750" y="3946525"/>
                        <a:ext cx="1343025" cy="447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8796" name="Object 5"/>
          <p:cNvGraphicFramePr>
            <a:graphicFrameLocks noChangeAspect="1"/>
          </p:cNvGraphicFramePr>
          <p:nvPr/>
        </p:nvGraphicFramePr>
        <p:xfrm>
          <a:off x="3962400" y="3935413"/>
          <a:ext cx="611188" cy="449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699" name="Equation" r:id="rId9" imgW="330057" imgH="241195" progId="Equation.DSMT4">
                  <p:embed/>
                </p:oleObj>
              </mc:Choice>
              <mc:Fallback>
                <p:oleObj name="Equation" r:id="rId9" imgW="330057" imgH="241195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62400" y="3935413"/>
                        <a:ext cx="611188" cy="4492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8797" name="Object 6"/>
          <p:cNvGraphicFramePr>
            <a:graphicFrameLocks noChangeAspect="1"/>
          </p:cNvGraphicFramePr>
          <p:nvPr/>
        </p:nvGraphicFramePr>
        <p:xfrm>
          <a:off x="2444750" y="5103813"/>
          <a:ext cx="2003425" cy="447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00" name="Equation" r:id="rId11" imgW="1079032" imgH="241195" progId="Equation.DSMT4">
                  <p:embed/>
                </p:oleObj>
              </mc:Choice>
              <mc:Fallback>
                <p:oleObj name="Equation" r:id="rId11" imgW="1079032" imgH="241195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44750" y="5103813"/>
                        <a:ext cx="2003425" cy="447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8798" name="Object 7"/>
          <p:cNvGraphicFramePr>
            <a:graphicFrameLocks noChangeAspect="1"/>
          </p:cNvGraphicFramePr>
          <p:nvPr/>
        </p:nvGraphicFramePr>
        <p:xfrm>
          <a:off x="2444750" y="4511675"/>
          <a:ext cx="1273175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01" name="Equation" r:id="rId13" imgW="685800" imgH="254000" progId="Equation.DSMT4">
                  <p:embed/>
                </p:oleObj>
              </mc:Choice>
              <mc:Fallback>
                <p:oleObj name="Equation" r:id="rId13" imgW="685800" imgH="25400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44750" y="4511675"/>
                        <a:ext cx="1273175" cy="473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8800" name="Object 8"/>
          <p:cNvGraphicFramePr>
            <a:graphicFrameLocks noChangeAspect="1"/>
          </p:cNvGraphicFramePr>
          <p:nvPr/>
        </p:nvGraphicFramePr>
        <p:xfrm>
          <a:off x="3948113" y="4403725"/>
          <a:ext cx="469900" cy="541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02" name="Equation" r:id="rId15" imgW="253890" imgH="291973" progId="Equation.DSMT4">
                  <p:embed/>
                </p:oleObj>
              </mc:Choice>
              <mc:Fallback>
                <p:oleObj name="Equation" r:id="rId15" imgW="253890" imgH="291973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48113" y="4403725"/>
                        <a:ext cx="469900" cy="5413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8802" name="Object 9"/>
          <p:cNvGraphicFramePr>
            <a:graphicFrameLocks noChangeAspect="1"/>
          </p:cNvGraphicFramePr>
          <p:nvPr/>
        </p:nvGraphicFramePr>
        <p:xfrm>
          <a:off x="4495800" y="5019675"/>
          <a:ext cx="800100" cy="542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03" name="Equation" r:id="rId17" imgW="431613" imgH="291973" progId="Equation.DSMT4">
                  <p:embed/>
                </p:oleObj>
              </mc:Choice>
              <mc:Fallback>
                <p:oleObj name="Equation" r:id="rId17" imgW="431613" imgH="291973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5800" y="5019675"/>
                        <a:ext cx="800100" cy="542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8803" name="Text Box 19"/>
          <p:cNvSpPr txBox="1">
            <a:spLocks noChangeArrowheads="1"/>
          </p:cNvSpPr>
          <p:nvPr/>
        </p:nvSpPr>
        <p:spPr bwMode="auto">
          <a:xfrm>
            <a:off x="4567238" y="4502150"/>
            <a:ext cx="14859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( NOT 2b )</a:t>
            </a:r>
          </a:p>
        </p:txBody>
      </p:sp>
      <p:sp>
        <p:nvSpPr>
          <p:cNvPr id="118804" name="Text Box 20"/>
          <p:cNvSpPr txBox="1">
            <a:spLocks noChangeArrowheads="1"/>
          </p:cNvSpPr>
          <p:nvPr/>
        </p:nvSpPr>
        <p:spPr bwMode="auto">
          <a:xfrm>
            <a:off x="5437188" y="5156200"/>
            <a:ext cx="15319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( NOT 8m 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1879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1879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1879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1187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87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87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8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187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187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187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8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1187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88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188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188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0" dur="80"/>
                                        <p:tgtEl>
                                          <p:spTgt spid="11880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1" dur="80"/>
                                        <p:tgtEl>
                                          <p:spTgt spid="11880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80"/>
                                        <p:tgtEl>
                                          <p:spTgt spid="11880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118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188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188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188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9" dur="80"/>
                                        <p:tgtEl>
                                          <p:spTgt spid="11880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0" dur="80"/>
                                        <p:tgtEl>
                                          <p:spTgt spid="11880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80"/>
                                        <p:tgtEl>
                                          <p:spTgt spid="11880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8792" grpId="0"/>
      <p:bldP spid="118803" grpId="0"/>
      <p:bldP spid="118804" grpId="0"/>
    </p:bldLst>
  </p:timing>
</p:sld>
</file>

<file path=ppt/theme/_rels/them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theme/theme1.xml><?xml version="1.0" encoding="utf-8"?>
<a:theme xmlns:a="http://schemas.openxmlformats.org/drawingml/2006/main" name="1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8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9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10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11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12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13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14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7.xml><?xml version="1.0" encoding="utf-8"?>
<a:theme xmlns:a="http://schemas.openxmlformats.org/drawingml/2006/main" name="16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8.xml><?xml version="1.0" encoding="utf-8"?>
<a:theme xmlns:a="http://schemas.openxmlformats.org/drawingml/2006/main" name="17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9.xml><?xml version="1.0" encoding="utf-8"?>
<a:theme xmlns:a="http://schemas.openxmlformats.org/drawingml/2006/main" name="18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3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0.xml><?xml version="1.0" encoding="utf-8"?>
<a:theme xmlns:a="http://schemas.openxmlformats.org/drawingml/2006/main" name="Verve">
  <a:themeElements>
    <a:clrScheme name="Verve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Ver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erve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1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4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5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Website_Front_Screen_PowerPoint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1_Website_Front_Screen_PowerPoint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2_Website_Front_Screen_PowerPoint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3_Website_Front_Screen_PowerPoint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7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1875</TotalTime>
  <Words>1388</Words>
  <Application>Microsoft Office PowerPoint</Application>
  <PresentationFormat>On-screen Show (4:3)</PresentationFormat>
  <Paragraphs>493</Paragraphs>
  <Slides>40</Slides>
  <Notes>5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20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69" baseType="lpstr">
      <vt:lpstr>Comic Sans MS</vt:lpstr>
      <vt:lpstr>Arial</vt:lpstr>
      <vt:lpstr>Tahoma</vt:lpstr>
      <vt:lpstr>Wingdings</vt:lpstr>
      <vt:lpstr>Century Gothic</vt:lpstr>
      <vt:lpstr>Wingdings 2</vt:lpstr>
      <vt:lpstr>Verdana</vt:lpstr>
      <vt:lpstr>Shruti</vt:lpstr>
      <vt:lpstr>1_Shimmer</vt:lpstr>
      <vt:lpstr>3_Shimmer</vt:lpstr>
      <vt:lpstr>4_Shimmer</vt:lpstr>
      <vt:lpstr>5_Shimmer</vt:lpstr>
      <vt:lpstr>Website_Front_Screen_PowerPoint</vt:lpstr>
      <vt:lpstr>1_Website_Front_Screen_PowerPoint</vt:lpstr>
      <vt:lpstr>2_Website_Front_Screen_PowerPoint</vt:lpstr>
      <vt:lpstr>3_Website_Front_Screen_PowerPoint</vt:lpstr>
      <vt:lpstr>7_Shimmer</vt:lpstr>
      <vt:lpstr>8_Shimmer</vt:lpstr>
      <vt:lpstr>9_Shimmer</vt:lpstr>
      <vt:lpstr>10_Shimmer</vt:lpstr>
      <vt:lpstr>11_Shimmer</vt:lpstr>
      <vt:lpstr>12_Shimmer</vt:lpstr>
      <vt:lpstr>13_Shimmer</vt:lpstr>
      <vt:lpstr>14_Shimmer</vt:lpstr>
      <vt:lpstr>16_Shimmer</vt:lpstr>
      <vt:lpstr>17_Shimmer</vt:lpstr>
      <vt:lpstr>18_Shimmer</vt:lpstr>
      <vt:lpstr>Verve</vt:lpstr>
      <vt:lpstr>MathType 5.0 Equation</vt:lpstr>
      <vt:lpstr>Algebra</vt:lpstr>
      <vt:lpstr> Starter Questions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Equations</vt:lpstr>
      <vt:lpstr>Balancing Method</vt:lpstr>
      <vt:lpstr>Balancing Method</vt:lpstr>
      <vt:lpstr>Balancing Method</vt:lpstr>
      <vt:lpstr>Balancing Method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Equations</vt:lpstr>
      <vt:lpstr>Balancing Method</vt:lpstr>
      <vt:lpstr>Balancing Method</vt:lpstr>
      <vt:lpstr>Balancing Method</vt:lpstr>
      <vt:lpstr>PowerPoint Presentation</vt:lpstr>
      <vt:lpstr>PowerPoint Presentation</vt:lpstr>
      <vt:lpstr>PowerPoint Presentation</vt:lpstr>
      <vt:lpstr>Starter Questions</vt:lpstr>
      <vt:lpstr>PowerPoint Presentation</vt:lpstr>
      <vt:lpstr>PowerPoint Presentation</vt:lpstr>
      <vt:lpstr>PowerPoint Presentation</vt:lpstr>
      <vt:lpstr>Starter Questions</vt:lpstr>
      <vt:lpstr>PowerPoint Presentation</vt:lpstr>
      <vt:lpstr>PowerPoint Presentation</vt:lpstr>
      <vt:lpstr>PowerPoint Presentation</vt:lpstr>
    </vt:vector>
  </TitlesOfParts>
  <Company>University of Strathclyde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UOS</dc:creator>
  <cp:lastModifiedBy>Teacher E-Solutions</cp:lastModifiedBy>
  <cp:revision>208</cp:revision>
  <dcterms:created xsi:type="dcterms:W3CDTF">2005-04-06T16:52:43Z</dcterms:created>
  <dcterms:modified xsi:type="dcterms:W3CDTF">2019-01-18T17:00:06Z</dcterms:modified>
</cp:coreProperties>
</file>