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8.xml" ContentType="application/vnd.openxmlformats-officedocument.theme+xml"/>
  <Override PartName="/ppt/slideLayouts/slideLayout20.xml" ContentType="application/vnd.openxmlformats-officedocument.presentationml.slideLayout+xml"/>
  <Override PartName="/ppt/theme/theme9.xml" ContentType="application/vnd.openxmlformats-officedocument.theme+xml"/>
  <Override PartName="/ppt/slideLayouts/slideLayout21.xml" ContentType="application/vnd.openxmlformats-officedocument.presentationml.slideLayout+xml"/>
  <Override PartName="/ppt/theme/theme10.xml" ContentType="application/vnd.openxmlformats-officedocument.theme+xml"/>
  <Override PartName="/ppt/slideLayouts/slideLayout22.xml" ContentType="application/vnd.openxmlformats-officedocument.presentationml.slideLayout+xml"/>
  <Override PartName="/ppt/theme/theme11.xml" ContentType="application/vnd.openxmlformats-officedocument.theme+xml"/>
  <Override PartName="/ppt/slideLayouts/slideLayout23.xml" ContentType="application/vnd.openxmlformats-officedocument.presentationml.slideLayout+xml"/>
  <Override PartName="/ppt/theme/theme12.xml" ContentType="application/vnd.openxmlformats-officedocument.theme+xml"/>
  <Override PartName="/ppt/slideLayouts/slideLayout24.xml" ContentType="application/vnd.openxmlformats-officedocument.presentationml.slideLayout+xml"/>
  <Override PartName="/ppt/theme/theme13.xml" ContentType="application/vnd.openxmlformats-officedocument.theme+xml"/>
  <Override PartName="/ppt/slideLayouts/slideLayout25.xml" ContentType="application/vnd.openxmlformats-officedocument.presentationml.slideLayout+xml"/>
  <Override PartName="/ppt/theme/theme14.xml" ContentType="application/vnd.openxmlformats-officedocument.theme+xml"/>
  <Override PartName="/ppt/slideLayouts/slideLayout26.xml" ContentType="application/vnd.openxmlformats-officedocument.presentationml.slideLayout+xml"/>
  <Override PartName="/ppt/theme/theme15.xml" ContentType="application/vnd.openxmlformats-officedocument.theme+xml"/>
  <Override PartName="/ppt/slideLayouts/slideLayout27.xml" ContentType="application/vnd.openxmlformats-officedocument.presentationml.slideLayout+xml"/>
  <Override PartName="/ppt/theme/theme16.xml" ContentType="application/vnd.openxmlformats-officedocument.theme+xml"/>
  <Override PartName="/ppt/slideLayouts/slideLayout28.xml" ContentType="application/vnd.openxmlformats-officedocument.presentationml.slideLayout+xml"/>
  <Override PartName="/ppt/theme/theme17.xml" ContentType="application/vnd.openxmlformats-officedocument.theme+xml"/>
  <Override PartName="/ppt/slideLayouts/slideLayout29.xml" ContentType="application/vnd.openxmlformats-officedocument.presentationml.slideLayout+xml"/>
  <Override PartName="/ppt/theme/theme18.xml" ContentType="application/vnd.openxmlformats-officedocument.theme+xml"/>
  <Override PartName="/ppt/slideLayouts/slideLayout30.xml" ContentType="application/vnd.openxmlformats-officedocument.presentationml.slideLayout+xml"/>
  <Override PartName="/ppt/theme/theme19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0.xml" ContentType="application/vnd.openxmlformats-officedocument.theme+xml"/>
  <Override PartName="/ppt/theme/theme2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9" r:id="rId2"/>
    <p:sldMasterId id="2147483701" r:id="rId3"/>
    <p:sldMasterId id="2147483703" r:id="rId4"/>
    <p:sldMasterId id="2147483705" r:id="rId5"/>
    <p:sldMasterId id="2147483707" r:id="rId6"/>
    <p:sldMasterId id="2147483709" r:id="rId7"/>
    <p:sldMasterId id="2147483711" r:id="rId8"/>
    <p:sldMasterId id="2147483716" r:id="rId9"/>
    <p:sldMasterId id="2147483718" r:id="rId10"/>
    <p:sldMasterId id="2147483720" r:id="rId11"/>
    <p:sldMasterId id="2147483722" r:id="rId12"/>
    <p:sldMasterId id="2147483724" r:id="rId13"/>
    <p:sldMasterId id="2147483726" r:id="rId14"/>
    <p:sldMasterId id="2147483734" r:id="rId15"/>
    <p:sldMasterId id="2147483736" r:id="rId16"/>
    <p:sldMasterId id="2147483738" r:id="rId17"/>
    <p:sldMasterId id="2147483740" r:id="rId18"/>
    <p:sldMasterId id="2147483742" r:id="rId19"/>
    <p:sldMasterId id="2147484211" r:id="rId20"/>
  </p:sldMasterIdLst>
  <p:notesMasterIdLst>
    <p:notesMasterId r:id="rId61"/>
  </p:notesMasterIdLst>
  <p:sldIdLst>
    <p:sldId id="298" r:id="rId21"/>
    <p:sldId id="268" r:id="rId22"/>
    <p:sldId id="428" r:id="rId23"/>
    <p:sldId id="372" r:id="rId24"/>
    <p:sldId id="373" r:id="rId25"/>
    <p:sldId id="374" r:id="rId26"/>
    <p:sldId id="378" r:id="rId27"/>
    <p:sldId id="375" r:id="rId28"/>
    <p:sldId id="376" r:id="rId29"/>
    <p:sldId id="332" r:id="rId30"/>
    <p:sldId id="351" r:id="rId31"/>
    <p:sldId id="352" r:id="rId32"/>
    <p:sldId id="353" r:id="rId33"/>
    <p:sldId id="364" r:id="rId34"/>
    <p:sldId id="363" r:id="rId35"/>
    <p:sldId id="392" r:id="rId36"/>
    <p:sldId id="393" r:id="rId37"/>
    <p:sldId id="394" r:id="rId38"/>
    <p:sldId id="395" r:id="rId39"/>
    <p:sldId id="396" r:id="rId40"/>
    <p:sldId id="397" r:id="rId41"/>
    <p:sldId id="401" r:id="rId42"/>
    <p:sldId id="403" r:id="rId43"/>
    <p:sldId id="404" r:id="rId44"/>
    <p:sldId id="406" r:id="rId45"/>
    <p:sldId id="407" r:id="rId46"/>
    <p:sldId id="409" r:id="rId47"/>
    <p:sldId id="410" r:id="rId48"/>
    <p:sldId id="411" r:id="rId49"/>
    <p:sldId id="408" r:id="rId50"/>
    <p:sldId id="412" r:id="rId51"/>
    <p:sldId id="413" r:id="rId52"/>
    <p:sldId id="380" r:id="rId53"/>
    <p:sldId id="381" r:id="rId54"/>
    <p:sldId id="382" r:id="rId55"/>
    <p:sldId id="383" r:id="rId56"/>
    <p:sldId id="385" r:id="rId57"/>
    <p:sldId id="386" r:id="rId58"/>
    <p:sldId id="387" r:id="rId59"/>
    <p:sldId id="390" r:id="rId6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00FFFF"/>
    <a:srgbClr val="FFFFCC"/>
    <a:srgbClr val="3333FF"/>
    <a:srgbClr val="FF0000"/>
    <a:srgbClr val="4D4D4D"/>
    <a:srgbClr val="FFFF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2" autoAdjust="0"/>
    <p:restoredTop sz="94718" autoAdjust="0"/>
  </p:normalViewPr>
  <p:slideViewPr>
    <p:cSldViewPr snapToGrid="0">
      <p:cViewPr>
        <p:scale>
          <a:sx n="59" d="100"/>
          <a:sy n="59" d="100"/>
        </p:scale>
        <p:origin x="-11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6.xml"/><Relationship Id="rId39" Type="http://schemas.openxmlformats.org/officeDocument/2006/relationships/slide" Target="slides/slide19.xml"/><Relationship Id="rId21" Type="http://schemas.openxmlformats.org/officeDocument/2006/relationships/slide" Target="slides/slide1.xml"/><Relationship Id="rId34" Type="http://schemas.openxmlformats.org/officeDocument/2006/relationships/slide" Target="slides/slide14.xml"/><Relationship Id="rId42" Type="http://schemas.openxmlformats.org/officeDocument/2006/relationships/slide" Target="slides/slide22.xml"/><Relationship Id="rId47" Type="http://schemas.openxmlformats.org/officeDocument/2006/relationships/slide" Target="slides/slide27.xml"/><Relationship Id="rId50" Type="http://schemas.openxmlformats.org/officeDocument/2006/relationships/slide" Target="slides/slide30.xml"/><Relationship Id="rId55" Type="http://schemas.openxmlformats.org/officeDocument/2006/relationships/slide" Target="slides/slide35.xml"/><Relationship Id="rId63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9.xml"/><Relationship Id="rId41" Type="http://schemas.openxmlformats.org/officeDocument/2006/relationships/slide" Target="slides/slide21.xml"/><Relationship Id="rId54" Type="http://schemas.openxmlformats.org/officeDocument/2006/relationships/slide" Target="slides/slide34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4.xml"/><Relationship Id="rId32" Type="http://schemas.openxmlformats.org/officeDocument/2006/relationships/slide" Target="slides/slide12.xml"/><Relationship Id="rId37" Type="http://schemas.openxmlformats.org/officeDocument/2006/relationships/slide" Target="slides/slide17.xml"/><Relationship Id="rId40" Type="http://schemas.openxmlformats.org/officeDocument/2006/relationships/slide" Target="slides/slide20.xml"/><Relationship Id="rId45" Type="http://schemas.openxmlformats.org/officeDocument/2006/relationships/slide" Target="slides/slide25.xml"/><Relationship Id="rId53" Type="http://schemas.openxmlformats.org/officeDocument/2006/relationships/slide" Target="slides/slide33.xml"/><Relationship Id="rId58" Type="http://schemas.openxmlformats.org/officeDocument/2006/relationships/slide" Target="slides/slide38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3.xml"/><Relationship Id="rId28" Type="http://schemas.openxmlformats.org/officeDocument/2006/relationships/slide" Target="slides/slide8.xml"/><Relationship Id="rId36" Type="http://schemas.openxmlformats.org/officeDocument/2006/relationships/slide" Target="slides/slide16.xml"/><Relationship Id="rId49" Type="http://schemas.openxmlformats.org/officeDocument/2006/relationships/slide" Target="slides/slide29.xml"/><Relationship Id="rId57" Type="http://schemas.openxmlformats.org/officeDocument/2006/relationships/slide" Target="slides/slide37.xml"/><Relationship Id="rId61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11.xml"/><Relationship Id="rId44" Type="http://schemas.openxmlformats.org/officeDocument/2006/relationships/slide" Target="slides/slide24.xml"/><Relationship Id="rId52" Type="http://schemas.openxmlformats.org/officeDocument/2006/relationships/slide" Target="slides/slide32.xml"/><Relationship Id="rId60" Type="http://schemas.openxmlformats.org/officeDocument/2006/relationships/slide" Target="slides/slide40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2.xml"/><Relationship Id="rId27" Type="http://schemas.openxmlformats.org/officeDocument/2006/relationships/slide" Target="slides/slide7.xml"/><Relationship Id="rId30" Type="http://schemas.openxmlformats.org/officeDocument/2006/relationships/slide" Target="slides/slide10.xml"/><Relationship Id="rId35" Type="http://schemas.openxmlformats.org/officeDocument/2006/relationships/slide" Target="slides/slide15.xml"/><Relationship Id="rId43" Type="http://schemas.openxmlformats.org/officeDocument/2006/relationships/slide" Target="slides/slide23.xml"/><Relationship Id="rId48" Type="http://schemas.openxmlformats.org/officeDocument/2006/relationships/slide" Target="slides/slide28.xml"/><Relationship Id="rId56" Type="http://schemas.openxmlformats.org/officeDocument/2006/relationships/slide" Target="slides/slide36.xml"/><Relationship Id="rId64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5.xml"/><Relationship Id="rId33" Type="http://schemas.openxmlformats.org/officeDocument/2006/relationships/slide" Target="slides/slide13.xml"/><Relationship Id="rId38" Type="http://schemas.openxmlformats.org/officeDocument/2006/relationships/slide" Target="slides/slide18.xml"/><Relationship Id="rId46" Type="http://schemas.openxmlformats.org/officeDocument/2006/relationships/slide" Target="slides/slide26.xml"/><Relationship Id="rId59" Type="http://schemas.openxmlformats.org/officeDocument/2006/relationships/slide" Target="slides/slide3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44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A46520-684A-49F1-8E4C-A18EA8A165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847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D26F9733-2B8B-46FB-8346-7186B2589471}" type="slidenum">
              <a:rPr lang="en-GB" sz="1200" smtClean="0">
                <a:latin typeface="Arial" pitchFamily="34" charset="0"/>
              </a:rPr>
              <a:pPr eaLnBrk="1" hangingPunct="1"/>
              <a:t>11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591F5B6E-8FA8-42E6-98A3-ED995A7021D2}" type="slidenum">
              <a:rPr lang="en-GB" sz="1200" smtClean="0">
                <a:latin typeface="Arial" pitchFamily="34" charset="0"/>
              </a:rPr>
              <a:pPr eaLnBrk="1" hangingPunct="1"/>
              <a:t>12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E9A16AFB-7C8F-49F2-BDEC-E7A985D8C9A4}" type="slidenum">
              <a:rPr lang="en-GB" sz="1200" smtClean="0">
                <a:latin typeface="Arial" pitchFamily="34" charset="0"/>
              </a:rPr>
              <a:pPr eaLnBrk="1" hangingPunct="1"/>
              <a:t>13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EFBE2C71-2AB9-4DB6-944A-C559366B26C0}" type="slidenum">
              <a:rPr lang="en-GB" sz="1200" smtClean="0">
                <a:latin typeface="Arial" pitchFamily="34" charset="0"/>
              </a:rPr>
              <a:pPr eaLnBrk="1" hangingPunct="1"/>
              <a:t>14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95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fld id="{046011B3-D445-4C8D-A150-8289A1CF3FF0}" type="slidenum">
              <a:rPr lang="en-GB" sz="1200" smtClean="0">
                <a:latin typeface="Arial" pitchFamily="34" charset="0"/>
              </a:rPr>
              <a:pPr eaLnBrk="1" hangingPunct="1"/>
              <a:t>15</a:t>
            </a:fld>
            <a:endParaRPr lang="en-GB" sz="120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9DDB-8927-4F52-B20F-7BB3D9B9EEB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D1B39928-7DA4-4077-85E6-9B57DF7624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95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E4FEA-FADD-45F3-990B-47184636F4D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501E7-9732-4882-8059-40668440E9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25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7D454-A97C-4A87-9137-700DC7CE76B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E853D-BC1E-4E62-A1AB-0438A28724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192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999A0F8-BCED-4F19-AB39-481B2047742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03F56312-C4C2-4E47-980F-F436054DF8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13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6C3C009-8639-4ACD-A680-1E01340F3DF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3689FD84-B2C7-4933-BE89-9992BC63E5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905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0BA1E20-0DE7-4615-A0F7-F4EFFA32D46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3488A3BF-384F-467A-9B39-9193131D89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7195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482E245-B5D2-4124-8731-781014A8752F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C340D59E-3895-42F0-BC30-26D57A295BD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803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F1C1879-7E27-4D60-88DD-98FC7AFCBF6E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0A7FC046-B536-4B54-BDEF-71D0FA68850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95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 rot="16200000">
            <a:off x="-1323975" y="3994151"/>
            <a:ext cx="35067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GB" sz="2400" smtClean="0">
                <a:solidFill>
                  <a:srgbClr val="FFFF00"/>
                </a:solidFill>
              </a:rPr>
              <a:t>www.mathsrevision.com</a:t>
            </a:r>
          </a:p>
        </p:txBody>
      </p:sp>
      <p:pic>
        <p:nvPicPr>
          <p:cNvPr id="4" name="Picture 20" descr="scottishflag"/>
          <p:cNvPicPr>
            <a:picLocks noChangeAspect="1" noChangeArrowheads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275" y="714375"/>
            <a:ext cx="6477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Office Objects 057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"/>
          <p:cNvSpPr txBox="1">
            <a:spLocks noChangeArrowheads="1"/>
          </p:cNvSpPr>
          <p:nvPr userDrawn="1"/>
        </p:nvSpPr>
        <p:spPr bwMode="auto">
          <a:xfrm>
            <a:off x="142875" y="1298575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1600" smtClean="0">
                <a:solidFill>
                  <a:srgbClr val="FFFF00"/>
                </a:solidFill>
              </a:rPr>
              <a:t>S3.3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304800"/>
            <a:ext cx="5486400" cy="1431925"/>
          </a:xfrm>
        </p:spPr>
        <p:txBody>
          <a:bodyPr/>
          <a:lstStyle>
            <a:lvl1pPr>
              <a:defRPr sz="3600">
                <a:solidFill>
                  <a:srgbClr val="FFFF00"/>
                </a:solidFill>
                <a:latin typeface="Comic Sans MS" pitchFamily="66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D7F0897-9660-4B9C-98D8-398236DE0F25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3F2C69F-D0CE-4FE6-A8A8-82CD78FEF1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50803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31BA217-18D7-4429-A3E7-BB4CE78F7B7F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A381597-797E-4C1A-937A-6EFB14DA686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5124519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339DB71C-3A1D-4014-927D-632B4F2FA038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BE9F6A1F-44D8-4425-95A2-04AA2E6D95E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23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EFFAC-EFA1-451B-B060-B549B04F84D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044D7-5810-4C82-85FA-8E078C345D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042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5730C911-6C57-459D-ABFE-75681A96083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892F3CC9-4A17-4890-B29A-2021FE6AF5C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14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770E7A7-8274-4D27-B089-1D52F6B2B83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76FE4B32-4C3A-491A-B131-B420F0E7FA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1207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625F701-183F-463E-B8B6-9C747726111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A2BA921B-E005-4EAC-98E8-D7E86CAA83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0209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85FBA9A-6EA0-4099-A98C-D1E105E7746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B91C2D5F-D436-4924-84AB-5C0FC8C69C0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2377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1185DC15-8FD0-4C26-96B3-DC51B0E5C51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90573BE7-F5F8-48BD-900F-D7549776FB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0249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C1C23FD1-9A9D-4A0D-9B3B-FEA99ACFE27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5B96C5E-D91F-4039-9D4A-BB18C75AAD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966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39CF5E3-68BF-4006-A723-608B12415F8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DA091A45-B745-4C0E-8EBF-02409A66B2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719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F98C1771-98E0-4919-90E0-B5902965970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41930AFE-3B1F-48AD-87A7-FFDD016602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2824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034F705-62BF-468E-A49A-897AAC3CD21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DCA1DE77-28AF-4389-835E-4D1758A1D6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574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9F27BBE-E396-4020-AD80-95AD043D331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24E7535E-F007-4E91-A5F9-21A62B40D4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23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6E13F-E479-4113-8A64-E4DE8F2609D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A697F-FA46-40C0-B81E-659EFD14A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55083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sz="1800">
                <a:solidFill>
                  <a:srgbClr val="FFFFFF"/>
                </a:solidFill>
                <a:cs typeface="+mn-cs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98274467-A245-42B5-BB40-EA3DFC7916A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>
                <a:cs typeface="Arial" charset="0"/>
              </a:defRPr>
            </a:lvl1pPr>
          </a:lstStyle>
          <a:p>
            <a:pPr>
              <a:defRPr/>
            </a:pPr>
            <a:fld id="{55150F26-F10E-4320-AEF5-5F2CEB8BD2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5898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51261428-B7CC-4E9F-ADE0-297BCDDB61D4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 smtClean="0"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  <a:endParaRPr lang="en-GB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BB99948-3FFD-402B-A6EE-44998EB3930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44462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7FA72-35D7-4C1F-9CEF-868F1DF1C6F0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AC3F4-4466-4091-9BD9-1D31CAF1251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868865"/>
      </p:ext>
    </p:extLst>
  </p:cSld>
  <p:clrMapOvr>
    <a:masterClrMapping/>
  </p:clrMapOvr>
  <p:hf sldNum="0" hd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Isosceles Triangle 4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4B631-B6C4-4A51-86F9-F454120924D1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4499F-E5C1-4618-BF31-0542B336ED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09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6E051-7B73-4CAB-9406-4D6AA31CB4AC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D197F-8213-4AFA-BBDE-AC0433A94EB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6756407"/>
      </p:ext>
    </p:extLst>
  </p:cSld>
  <p:clrMapOvr>
    <a:masterClrMapping/>
  </p:clrMapOvr>
  <p:hf sldNum="0" hdr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0F741-C738-45C8-A104-C1E1ABEE3FA6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3418D3C-0C0A-4283-A22E-A0A0F641CDF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7624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FED4B-4EFF-485B-B596-129236B1CEFC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0FC35-CC67-4F79-AB46-4E542DB451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1068601"/>
      </p:ext>
    </p:extLst>
  </p:cSld>
  <p:clrMapOvr>
    <a:masterClrMapping/>
  </p:clrMapOvr>
  <p:hf sldNum="0" hdr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76EF5-1FCB-4CEA-A10D-697E4BD5F2F1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40619-533E-4F3C-9C5D-5CD0F5D334C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056973"/>
      </p:ext>
    </p:extLst>
  </p:cSld>
  <p:clrMapOvr>
    <a:masterClrMapping/>
  </p:clrMapOvr>
  <p:transition>
    <p:zo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45AAA7B4-3242-437B-8F15-85D0302AC6EE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91D4275-88EE-415C-A84E-FE138E83F80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5396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258FADBD-361F-4A0B-838E-2D88E133302E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132E4180-4958-4C2C-8995-4091915F84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46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20590-8404-428B-89BF-50AB6A7DCE6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4806-E59E-4551-A92C-2D6E5EF4EA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421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EB980-090F-4AE5-8F57-835D66F3A7A0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03622-2B87-4294-83AC-AA6E065B026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724528"/>
      </p:ext>
    </p:extLst>
  </p:cSld>
  <p:clrMapOvr>
    <a:masterClrMapping/>
  </p:clrMapOvr>
  <p:hf sldNum="0" hdr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C91DC-647C-4C6A-973D-097CD1B63AD9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344FCA-33C6-4520-B8D4-CE391C77113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257190"/>
      </p:ext>
    </p:extLst>
  </p:cSld>
  <p:clrMapOvr>
    <a:masterClrMapping/>
  </p:clrMapOvr>
  <p:hf sldNum="0"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E5B6-696B-4EFF-8832-99542004E3C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A21EE-DD20-483F-81C7-4738B7B9CB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3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67E68-4AE2-45DC-B27F-B018DE2B644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99B91-1FB1-424E-9153-CD90C8284B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884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6ABE7-0BB6-4DAD-8499-36E945CAC20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1B766-C8A5-45F3-A969-E6B2504085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01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828A6-16EA-4A77-8B89-196DE2CEB6D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5ADC3-7B4F-46F2-8926-BFF4C72898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893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2B910-F15A-4140-869F-C8FC6870270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AE5C4-FC4D-49C4-9D44-7D9FC64A76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192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1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2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3.xml"/></Relationships>
</file>

<file path=ppt/slideMasters/_rels/slideMaster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4.xml"/></Relationships>
</file>

<file path=ppt/slideMasters/_rels/slideMaster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5.xml"/></Relationships>
</file>

<file path=ppt/slideMasters/_rels/slideMaster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6.xml"/></Relationships>
</file>

<file path=ppt/slideMasters/_rels/slideMaster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7.xml"/></Relationships>
</file>

<file path=ppt/slideMasters/_rels/slideMaster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8.xml"/></Relationships>
</file>

<file path=ppt/slideMasters/_rels/slideMaster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9.xml"/></Relationships>
</file>

<file path=ppt/slideMasters/_rels/slideMaster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997AE0C-0167-459E-8DCF-0D69ADBFDC4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2DEE50A1-CEE6-4ED2-914E-7C3078BEA4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64" r:id="rId1"/>
    <p:sldLayoutId id="2147484265" r:id="rId2"/>
    <p:sldLayoutId id="2147484266" r:id="rId3"/>
    <p:sldLayoutId id="2147484267" r:id="rId4"/>
    <p:sldLayoutId id="2147484268" r:id="rId5"/>
    <p:sldLayoutId id="2147484269" r:id="rId6"/>
    <p:sldLayoutId id="2147484270" r:id="rId7"/>
    <p:sldLayoutId id="2147484271" r:id="rId8"/>
    <p:sldLayoutId id="2147484272" r:id="rId9"/>
    <p:sldLayoutId id="2147484273" r:id="rId10"/>
    <p:sldLayoutId id="214748427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248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5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251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2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3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4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0257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BAD437B-29A7-4565-B864-F85667795C3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64E08EA-E4B4-406E-A6E4-62A35209F6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4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127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27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127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128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8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C99C90F-3365-4502-9FEF-B551DE6959D6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DDF02B2-421D-42D9-9EBF-C1C333D4E0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5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229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229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229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230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0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7ACB2B2-A247-47C6-AD1B-9FA15D91BBF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F3FF232-E074-4380-A993-219AA3D43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332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32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332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332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5347B44-4737-4332-B899-18DF6C88AC0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61D2FC9-70AF-4884-8233-44F71E0C87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7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434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4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434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435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5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8052A246-5F55-4332-B2A2-9B3A80E0FCF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B3789E3-A77B-44E4-BCF6-E2BF7B7EA5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8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5368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5371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2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3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5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5377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8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FE5CDF4-4F8C-441C-9CD4-34EFE99B1E4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16A00C5D-43DB-46E7-8F6E-DC77231B58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639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39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639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640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AA6785D-CC44-4C8E-9180-15B29C15695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9AB39E72-B574-4801-A3D8-A7C5589631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741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1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1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741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742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2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5EA2A658-67C3-453D-94AC-3092F560963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701DF20-A297-4CD8-8A3D-86453A2D11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4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44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4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844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24EF0411-6FEB-491E-9D07-0ADFA083902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676892E0-6F57-4FCD-A38F-8BBEE83EE3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2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946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6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946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6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1947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47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2337F29-949C-4E48-9691-95264C5AB45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93ACBE37-E938-402C-BFCE-3B0E632BD2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9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5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5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206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11146D5-1C40-4D8A-991A-41B006454A9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4E80A80D-C97F-43BD-8EDE-CA3A1CF020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5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48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 smtClean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38B9525E-2944-4E19-A9C1-B38C7D944B2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 smtClean="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3C8E06DE-5218-44E8-AF95-E82B14253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94" r:id="rId1"/>
    <p:sldLayoutId id="2147484295" r:id="rId2"/>
    <p:sldLayoutId id="2147484296" r:id="rId3"/>
    <p:sldLayoutId id="2147484297" r:id="rId4"/>
    <p:sldLayoutId id="2147484298" r:id="rId5"/>
    <p:sldLayoutId id="2147484299" r:id="rId6"/>
    <p:sldLayoutId id="2147484300" r:id="rId7"/>
    <p:sldLayoutId id="2147484301" r:id="rId8"/>
    <p:sldLayoutId id="2147484302" r:id="rId9"/>
    <p:sldLayoutId id="2147484303" r:id="rId10"/>
    <p:sldLayoutId id="2147484304" r:id="rId11"/>
  </p:sldLayoutIdLst>
  <p:hf sldNum="0" hdr="0"/>
  <p:txStyles>
    <p:titleStyle>
      <a:lvl1pPr marL="484188" indent="-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indent="-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08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08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308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FD91687A-970E-4F8C-B612-D5C8C5956C5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D32D407D-3E2E-402A-A53A-A35FEC1925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6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10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F58CD0B-7DA6-4B37-8C5E-307E58C69F9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C8029BF8-7DF3-4D34-A039-687FEBE7BD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7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128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31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5137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87A5F6BD-4C4D-4F1A-9E3F-FA3014862E75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D8F9624-41E8-4708-8DA1-D1E3F65FF74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8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615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615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616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78C8CC24-DB4A-4FA0-98DF-DE13CF2AA98F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FFF0F6C-EBD3-4B89-AFBE-EBB0004DD6D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79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717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717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718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7646823-00C8-495E-B283-1E80455429A7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3BF905F0-BC1C-4FC9-B7D2-DD283E70765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820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0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820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820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9152ED92-8E9F-43A6-8E82-01649287F4B7}" type="datetime5">
              <a:rPr lang="en-US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 Lafferty@mathsrevision.com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E4B8484E-6F6C-404E-B60A-CFAC55F58C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1" r:id="rId1"/>
    <p:sldLayoutId id="2147484282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922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2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922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  <p:sp>
            <p:nvSpPr>
              <p:cNvPr id="923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sz="1800">
                  <a:solidFill>
                    <a:srgbClr val="FFFFFF"/>
                  </a:solidFill>
                  <a:cs typeface="+mn-cs"/>
                </a:endParaRPr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B46D65A6-F6B3-41A2-AD08-D27AE93D462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fld id="{09B320DA-0706-473B-9541-31291F3CB9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28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7" Type="http://schemas.openxmlformats.org/officeDocument/2006/relationships/slide" Target="slide37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33.xml"/><Relationship Id="rId5" Type="http://schemas.openxmlformats.org/officeDocument/2006/relationships/slide" Target="slide21.xml"/><Relationship Id="rId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4"/>
          <p:cNvSpPr txBox="1">
            <a:spLocks noChangeArrowheads="1"/>
          </p:cNvSpPr>
          <p:nvPr/>
        </p:nvSpPr>
        <p:spPr bwMode="auto">
          <a:xfrm>
            <a:off x="2863850" y="1955800"/>
            <a:ext cx="2827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Tidying Up Terms</a:t>
            </a:r>
          </a:p>
        </p:txBody>
      </p:sp>
      <p:sp>
        <p:nvSpPr>
          <p:cNvPr id="63491" name="Text Box 5"/>
          <p:cNvSpPr txBox="1">
            <a:spLocks noChangeArrowheads="1"/>
          </p:cNvSpPr>
          <p:nvPr/>
        </p:nvSpPr>
        <p:spPr bwMode="auto">
          <a:xfrm>
            <a:off x="2863850" y="247015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Multiplying Terms</a:t>
            </a:r>
          </a:p>
        </p:txBody>
      </p:sp>
      <p:sp>
        <p:nvSpPr>
          <p:cNvPr id="6349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2003425"/>
            <a:ext cx="484188" cy="365125"/>
          </a:xfrm>
          <a:prstGeom prst="actionButtonForwardNext">
            <a:avLst/>
          </a:prstGeom>
          <a:solidFill>
            <a:srgbClr val="FF66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2517775"/>
            <a:ext cx="484188" cy="366713"/>
          </a:xfrm>
          <a:prstGeom prst="actionButtonForwardNex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Algebra</a:t>
            </a:r>
            <a:endParaRPr lang="en-GB" sz="280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63495" name="AutoShape 15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3043238"/>
            <a:ext cx="484188" cy="366712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6" name="Text Box 23"/>
          <p:cNvSpPr txBox="1">
            <a:spLocks noChangeArrowheads="1"/>
          </p:cNvSpPr>
          <p:nvPr/>
        </p:nvSpPr>
        <p:spPr bwMode="auto">
          <a:xfrm>
            <a:off x="2863850" y="3511550"/>
            <a:ext cx="53752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Solving Simple Equations ( x+1=5 )</a:t>
            </a:r>
          </a:p>
        </p:txBody>
      </p:sp>
      <p:sp>
        <p:nvSpPr>
          <p:cNvPr id="63497" name="AutoShape 24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3559175"/>
            <a:ext cx="484188" cy="365125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8" name="Text Box 12"/>
          <p:cNvSpPr txBox="1">
            <a:spLocks noChangeArrowheads="1"/>
          </p:cNvSpPr>
          <p:nvPr/>
        </p:nvSpPr>
        <p:spPr bwMode="auto">
          <a:xfrm>
            <a:off x="2863850" y="2995613"/>
            <a:ext cx="5033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Removing Brackets &amp; Simplifying</a:t>
            </a:r>
          </a:p>
        </p:txBody>
      </p:sp>
      <p:sp>
        <p:nvSpPr>
          <p:cNvPr id="63499" name="Text Box 23"/>
          <p:cNvSpPr txBox="1">
            <a:spLocks noChangeArrowheads="1"/>
          </p:cNvSpPr>
          <p:nvPr/>
        </p:nvSpPr>
        <p:spPr bwMode="auto">
          <a:xfrm>
            <a:off x="2874963" y="4025900"/>
            <a:ext cx="4635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Harder Equations ( 2x+1=9 )</a:t>
            </a:r>
          </a:p>
        </p:txBody>
      </p:sp>
      <p:sp>
        <p:nvSpPr>
          <p:cNvPr id="63500" name="AutoShape 2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4073525"/>
            <a:ext cx="484188" cy="366713"/>
          </a:xfrm>
          <a:prstGeom prst="actionButtonForwardNex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Text Box 23"/>
          <p:cNvSpPr txBox="1">
            <a:spLocks noChangeArrowheads="1"/>
          </p:cNvSpPr>
          <p:nvPr/>
        </p:nvSpPr>
        <p:spPr bwMode="auto">
          <a:xfrm>
            <a:off x="2868613" y="4541838"/>
            <a:ext cx="45100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Solving Equations ( brackets)</a:t>
            </a:r>
          </a:p>
        </p:txBody>
      </p:sp>
      <p:sp>
        <p:nvSpPr>
          <p:cNvPr id="63502" name="AutoShape 2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4589463"/>
            <a:ext cx="484188" cy="365125"/>
          </a:xfrm>
          <a:prstGeom prst="actionButtonForwardNext">
            <a:avLst/>
          </a:prstGeom>
          <a:solidFill>
            <a:srgbClr val="7030A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Text Box 23"/>
          <p:cNvSpPr txBox="1">
            <a:spLocks noChangeArrowheads="1"/>
          </p:cNvSpPr>
          <p:nvPr/>
        </p:nvSpPr>
        <p:spPr bwMode="auto">
          <a:xfrm>
            <a:off x="2895600" y="5056188"/>
            <a:ext cx="5689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Solving Equations (terms either side)</a:t>
            </a:r>
          </a:p>
        </p:txBody>
      </p:sp>
      <p:sp>
        <p:nvSpPr>
          <p:cNvPr id="63504" name="AutoShape 2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101850" y="5103813"/>
            <a:ext cx="484188" cy="366712"/>
          </a:xfrm>
          <a:prstGeom prst="actionButtonForwardNex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505" name="Text Box 23"/>
          <p:cNvSpPr txBox="1">
            <a:spLocks noChangeArrowheads="1"/>
          </p:cNvSpPr>
          <p:nvPr/>
        </p:nvSpPr>
        <p:spPr bwMode="auto">
          <a:xfrm>
            <a:off x="2889250" y="5572125"/>
            <a:ext cx="19018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b="1">
                <a:solidFill>
                  <a:srgbClr val="F9F911"/>
                </a:solidFill>
              </a:rPr>
              <a:t>Inequalities</a:t>
            </a:r>
          </a:p>
        </p:txBody>
      </p:sp>
      <p:sp>
        <p:nvSpPr>
          <p:cNvPr id="63506" name="AutoShape 2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101850" y="5619750"/>
            <a:ext cx="484188" cy="365125"/>
          </a:xfrm>
          <a:prstGeom prst="actionButtonForwardNex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key steps in removing brackets.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72709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multiply out simply algebraic brackets.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4940300" y="4027488"/>
            <a:ext cx="42037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 Apply multiplication rules 	for integers numbers when 	removing brackets.</a:t>
            </a:r>
          </a:p>
        </p:txBody>
      </p:sp>
      <p:sp>
        <p:nvSpPr>
          <p:cNvPr id="72713" name="Text Box 12"/>
          <p:cNvSpPr txBox="1">
            <a:spLocks noChangeArrowheads="1"/>
          </p:cNvSpPr>
          <p:nvPr/>
        </p:nvSpPr>
        <p:spPr bwMode="auto">
          <a:xfrm>
            <a:off x="3087688" y="1352550"/>
            <a:ext cx="2938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 Removing brackets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4"/>
          <p:cNvSpPr txBox="1">
            <a:spLocks noChangeArrowheads="1"/>
          </p:cNvSpPr>
          <p:nvPr/>
        </p:nvSpPr>
        <p:spPr bwMode="auto">
          <a:xfrm>
            <a:off x="3459163" y="2806700"/>
            <a:ext cx="24368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3(b + 5) =</a:t>
            </a:r>
          </a:p>
        </p:txBody>
      </p: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5810250" y="2806700"/>
            <a:ext cx="7953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3b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48050" y="2571750"/>
            <a:ext cx="933450" cy="4762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924300" y="20955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6515100" y="2800350"/>
            <a:ext cx="1282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+ 15</a:t>
            </a:r>
          </a:p>
        </p:txBody>
      </p:sp>
      <p:sp>
        <p:nvSpPr>
          <p:cNvPr id="16391" name="TextBox 10"/>
          <p:cNvSpPr txBox="1">
            <a:spLocks noChangeArrowheads="1"/>
          </p:cNvSpPr>
          <p:nvPr/>
        </p:nvSpPr>
        <p:spPr bwMode="auto">
          <a:xfrm>
            <a:off x="914400" y="1905000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16392" name="Text Box 84"/>
          <p:cNvSpPr txBox="1">
            <a:spLocks noChangeArrowheads="1"/>
          </p:cNvSpPr>
          <p:nvPr/>
        </p:nvSpPr>
        <p:spPr bwMode="auto">
          <a:xfrm>
            <a:off x="3535363" y="5054600"/>
            <a:ext cx="24717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4(w - 2) =</a:t>
            </a:r>
          </a:p>
        </p:txBody>
      </p:sp>
      <p:sp>
        <p:nvSpPr>
          <p:cNvPr id="13" name="Text Box 87"/>
          <p:cNvSpPr txBox="1">
            <a:spLocks noChangeArrowheads="1"/>
          </p:cNvSpPr>
          <p:nvPr/>
        </p:nvSpPr>
        <p:spPr bwMode="auto">
          <a:xfrm>
            <a:off x="5886450" y="5054600"/>
            <a:ext cx="847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4w</a:t>
            </a:r>
          </a:p>
        </p:txBody>
      </p:sp>
      <p:sp>
        <p:nvSpPr>
          <p:cNvPr id="14" name="Arc 13"/>
          <p:cNvSpPr/>
          <p:nvPr/>
        </p:nvSpPr>
        <p:spPr>
          <a:xfrm rot="16200000">
            <a:off x="3571875" y="47720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rot="16200000">
            <a:off x="4010025" y="4333875"/>
            <a:ext cx="800100" cy="13144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/>
          <p:cNvSpPr txBox="1">
            <a:spLocks noChangeArrowheads="1"/>
          </p:cNvSpPr>
          <p:nvPr/>
        </p:nvSpPr>
        <p:spPr bwMode="auto">
          <a:xfrm>
            <a:off x="6591300" y="5048250"/>
            <a:ext cx="10175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- 8</a:t>
            </a:r>
          </a:p>
        </p:txBody>
      </p:sp>
      <p:sp>
        <p:nvSpPr>
          <p:cNvPr id="16397" name="TextBox 16"/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4"/>
          <p:cNvSpPr txBox="1">
            <a:spLocks noChangeArrowheads="1"/>
          </p:cNvSpPr>
          <p:nvPr/>
        </p:nvSpPr>
        <p:spPr bwMode="auto">
          <a:xfrm>
            <a:off x="3459163" y="2806700"/>
            <a:ext cx="2286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2(y - 1) =</a:t>
            </a:r>
          </a:p>
        </p:txBody>
      </p: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5810250" y="2806700"/>
            <a:ext cx="7588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2y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00425" y="2619375"/>
            <a:ext cx="952500" cy="4000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819525" y="2200275"/>
            <a:ext cx="838200" cy="11239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6515100" y="2800350"/>
            <a:ext cx="857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- 2</a:t>
            </a:r>
          </a:p>
        </p:txBody>
      </p:sp>
      <p:sp>
        <p:nvSpPr>
          <p:cNvPr id="17415" name="TextBox 10"/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3</a:t>
            </a:r>
          </a:p>
        </p:txBody>
      </p:sp>
      <p:sp>
        <p:nvSpPr>
          <p:cNvPr id="17416" name="Text Box 84"/>
          <p:cNvSpPr txBox="1">
            <a:spLocks noChangeArrowheads="1"/>
          </p:cNvSpPr>
          <p:nvPr/>
        </p:nvSpPr>
        <p:spPr bwMode="auto">
          <a:xfrm>
            <a:off x="3535363" y="5054600"/>
            <a:ext cx="24495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7(w - 6) =</a:t>
            </a:r>
          </a:p>
        </p:txBody>
      </p:sp>
      <p:sp>
        <p:nvSpPr>
          <p:cNvPr id="13" name="Text Box 87"/>
          <p:cNvSpPr txBox="1">
            <a:spLocks noChangeArrowheads="1"/>
          </p:cNvSpPr>
          <p:nvPr/>
        </p:nvSpPr>
        <p:spPr bwMode="auto">
          <a:xfrm>
            <a:off x="5886450" y="5054600"/>
            <a:ext cx="841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7w</a:t>
            </a:r>
          </a:p>
        </p:txBody>
      </p:sp>
      <p:sp>
        <p:nvSpPr>
          <p:cNvPr id="14" name="Arc 13"/>
          <p:cNvSpPr/>
          <p:nvPr/>
        </p:nvSpPr>
        <p:spPr>
          <a:xfrm rot="16200000">
            <a:off x="3571875" y="47720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rot="16200000">
            <a:off x="3962400" y="4381500"/>
            <a:ext cx="876300" cy="129540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/>
          <p:cNvSpPr txBox="1">
            <a:spLocks noChangeArrowheads="1"/>
          </p:cNvSpPr>
          <p:nvPr/>
        </p:nvSpPr>
        <p:spPr bwMode="auto">
          <a:xfrm>
            <a:off x="6591300" y="5048250"/>
            <a:ext cx="1166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- 42</a:t>
            </a:r>
          </a:p>
        </p:txBody>
      </p:sp>
      <p:sp>
        <p:nvSpPr>
          <p:cNvPr id="17421" name="TextBox 16"/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4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1873250" y="2667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4"/>
          <p:cNvSpPr txBox="1">
            <a:spLocks noChangeArrowheads="1"/>
          </p:cNvSpPr>
          <p:nvPr/>
        </p:nvSpPr>
        <p:spPr bwMode="auto">
          <a:xfrm>
            <a:off x="3459163" y="2806700"/>
            <a:ext cx="2457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8(x + 3) =</a:t>
            </a:r>
          </a:p>
        </p:txBody>
      </p: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5810250" y="2806700"/>
            <a:ext cx="800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8x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95675" y="25241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924300" y="2095500"/>
            <a:ext cx="857250" cy="13525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6515100" y="2800350"/>
            <a:ext cx="1211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+ 24</a:t>
            </a:r>
          </a:p>
        </p:txBody>
      </p:sp>
      <p:sp>
        <p:nvSpPr>
          <p:cNvPr id="18439" name="TextBox 10"/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5</a:t>
            </a:r>
          </a:p>
        </p:txBody>
      </p:sp>
      <p:sp>
        <p:nvSpPr>
          <p:cNvPr id="18440" name="Text Box 84"/>
          <p:cNvSpPr txBox="1">
            <a:spLocks noChangeArrowheads="1"/>
          </p:cNvSpPr>
          <p:nvPr/>
        </p:nvSpPr>
        <p:spPr bwMode="auto">
          <a:xfrm>
            <a:off x="2982913" y="5054600"/>
            <a:ext cx="26797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4(3 -2m) =</a:t>
            </a:r>
          </a:p>
        </p:txBody>
      </p:sp>
      <p:sp>
        <p:nvSpPr>
          <p:cNvPr id="13" name="Text Box 87"/>
          <p:cNvSpPr txBox="1">
            <a:spLocks noChangeArrowheads="1"/>
          </p:cNvSpPr>
          <p:nvPr/>
        </p:nvSpPr>
        <p:spPr bwMode="auto">
          <a:xfrm>
            <a:off x="6057900" y="5054600"/>
            <a:ext cx="7286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12</a:t>
            </a:r>
          </a:p>
        </p:txBody>
      </p:sp>
      <p:sp>
        <p:nvSpPr>
          <p:cNvPr id="14" name="Arc 13"/>
          <p:cNvSpPr/>
          <p:nvPr/>
        </p:nvSpPr>
        <p:spPr>
          <a:xfrm rot="16200000">
            <a:off x="3181350" y="4876800"/>
            <a:ext cx="876300" cy="304800"/>
          </a:xfrm>
          <a:prstGeom prst="arc">
            <a:avLst>
              <a:gd name="adj1" fmla="val 16200000"/>
              <a:gd name="adj2" fmla="val 490713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rot="16200000">
            <a:off x="3667125" y="4391025"/>
            <a:ext cx="876300" cy="12763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/>
          <p:cNvSpPr txBox="1">
            <a:spLocks noChangeArrowheads="1"/>
          </p:cNvSpPr>
          <p:nvPr/>
        </p:nvSpPr>
        <p:spPr bwMode="auto">
          <a:xfrm>
            <a:off x="6762750" y="5048250"/>
            <a:ext cx="14176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- 8m</a:t>
            </a:r>
          </a:p>
        </p:txBody>
      </p:sp>
      <p:sp>
        <p:nvSpPr>
          <p:cNvPr id="18445" name="TextBox 16"/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6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84"/>
          <p:cNvSpPr txBox="1">
            <a:spLocks noChangeArrowheads="1"/>
          </p:cNvSpPr>
          <p:nvPr/>
        </p:nvSpPr>
        <p:spPr bwMode="auto">
          <a:xfrm>
            <a:off x="2620963" y="2806700"/>
            <a:ext cx="3255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7 + 3(4 - y) =</a:t>
            </a:r>
          </a:p>
        </p:txBody>
      </p: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5810250" y="2806700"/>
            <a:ext cx="898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7 +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00425" y="2619375"/>
            <a:ext cx="952500" cy="4000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895725" y="2162175"/>
            <a:ext cx="800100" cy="12382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6515100" y="2800350"/>
            <a:ext cx="882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12</a:t>
            </a:r>
          </a:p>
        </p:txBody>
      </p:sp>
      <p:sp>
        <p:nvSpPr>
          <p:cNvPr id="31751" name="TextBox 10"/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7</a:t>
            </a:r>
          </a:p>
        </p:txBody>
      </p:sp>
      <p:sp>
        <p:nvSpPr>
          <p:cNvPr id="31752" name="Text Box 84"/>
          <p:cNvSpPr txBox="1">
            <a:spLocks noChangeArrowheads="1"/>
          </p:cNvSpPr>
          <p:nvPr/>
        </p:nvSpPr>
        <p:spPr bwMode="auto">
          <a:xfrm>
            <a:off x="2716213" y="5054600"/>
            <a:ext cx="3222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9 - 3(8 - y) =</a:t>
            </a:r>
          </a:p>
        </p:txBody>
      </p:sp>
      <p:sp>
        <p:nvSpPr>
          <p:cNvPr id="13" name="Text Box 87"/>
          <p:cNvSpPr txBox="1">
            <a:spLocks noChangeArrowheads="1"/>
          </p:cNvSpPr>
          <p:nvPr/>
        </p:nvSpPr>
        <p:spPr bwMode="auto">
          <a:xfrm>
            <a:off x="5886450" y="5054600"/>
            <a:ext cx="650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9 </a:t>
            </a:r>
          </a:p>
        </p:txBody>
      </p:sp>
      <p:sp>
        <p:nvSpPr>
          <p:cNvPr id="14" name="Arc 13"/>
          <p:cNvSpPr/>
          <p:nvPr/>
        </p:nvSpPr>
        <p:spPr>
          <a:xfrm rot="16200000">
            <a:off x="3571875" y="4772025"/>
            <a:ext cx="914400" cy="5524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rot="16200000">
            <a:off x="3962400" y="4381500"/>
            <a:ext cx="876300" cy="129540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6" name="Text Box 87"/>
          <p:cNvSpPr txBox="1">
            <a:spLocks noChangeArrowheads="1"/>
          </p:cNvSpPr>
          <p:nvPr/>
        </p:nvSpPr>
        <p:spPr bwMode="auto">
          <a:xfrm>
            <a:off x="6305550" y="5048250"/>
            <a:ext cx="1176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- 24</a:t>
            </a:r>
          </a:p>
        </p:txBody>
      </p:sp>
      <p:sp>
        <p:nvSpPr>
          <p:cNvPr id="31757" name="TextBox 16"/>
          <p:cNvSpPr txBox="1">
            <a:spLocks noChangeArrowheads="1"/>
          </p:cNvSpPr>
          <p:nvPr/>
        </p:nvSpPr>
        <p:spPr bwMode="auto">
          <a:xfrm>
            <a:off x="952500" y="41529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8</a:t>
            </a:r>
          </a:p>
        </p:txBody>
      </p:sp>
      <p:sp>
        <p:nvSpPr>
          <p:cNvPr id="21" name="Title 1"/>
          <p:cNvSpPr txBox="1">
            <a:spLocks/>
          </p:cNvSpPr>
          <p:nvPr/>
        </p:nvSpPr>
        <p:spPr bwMode="auto">
          <a:xfrm>
            <a:off x="1847850" y="304800"/>
            <a:ext cx="54864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a</a:t>
            </a:r>
          </a:p>
          <a:p>
            <a:pPr algn="ctr">
              <a:defRPr/>
            </a:pPr>
            <a:r>
              <a:rPr lang="en-GB" sz="4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Single Bracket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7277100" y="2781300"/>
            <a:ext cx="1285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- 3y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372100" y="3486150"/>
            <a:ext cx="22447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19 - 3y</a:t>
            </a:r>
          </a:p>
        </p:txBody>
      </p:sp>
      <p:sp>
        <p:nvSpPr>
          <p:cNvPr id="22" name="Cloud 21"/>
          <p:cNvSpPr/>
          <p:nvPr/>
        </p:nvSpPr>
        <p:spPr>
          <a:xfrm>
            <a:off x="6705600" y="1162050"/>
            <a:ext cx="2438400" cy="158115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Tidy Up</a:t>
            </a:r>
          </a:p>
        </p:txBody>
      </p:sp>
      <p:sp>
        <p:nvSpPr>
          <p:cNvPr id="23" name="Text Box 87"/>
          <p:cNvSpPr txBox="1">
            <a:spLocks noChangeArrowheads="1"/>
          </p:cNvSpPr>
          <p:nvPr/>
        </p:nvSpPr>
        <p:spPr bwMode="auto">
          <a:xfrm>
            <a:off x="7429500" y="5048250"/>
            <a:ext cx="1165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+ 3y</a:t>
            </a:r>
          </a:p>
        </p:txBody>
      </p:sp>
      <p:sp>
        <p:nvSpPr>
          <p:cNvPr id="24" name="Cloud 23"/>
          <p:cNvSpPr/>
          <p:nvPr/>
        </p:nvSpPr>
        <p:spPr>
          <a:xfrm>
            <a:off x="6705600" y="3524250"/>
            <a:ext cx="2438400" cy="158115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Tidy Up</a:t>
            </a:r>
          </a:p>
        </p:txBody>
      </p:sp>
      <p:sp>
        <p:nvSpPr>
          <p:cNvPr id="25" name="Text Box 87"/>
          <p:cNvSpPr txBox="1">
            <a:spLocks noChangeArrowheads="1"/>
          </p:cNvSpPr>
          <p:nvPr/>
        </p:nvSpPr>
        <p:spPr bwMode="auto">
          <a:xfrm>
            <a:off x="5429250" y="5695950"/>
            <a:ext cx="2490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-15 + 3y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3" grpId="0" autoUpdateAnimBg="0"/>
      <p:bldP spid="16" grpId="0" autoUpdateAnimBg="0"/>
      <p:bldP spid="17" grpId="0" autoUpdateAnimBg="0"/>
      <p:bldP spid="20" grpId="0" autoUpdateAnimBg="0"/>
      <p:bldP spid="22" grpId="0" animBg="1"/>
      <p:bldP spid="23" grpId="0" autoUpdateAnimBg="0"/>
      <p:bldP spid="24" grpId="0" animBg="1"/>
      <p:bldP spid="2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84"/>
          <p:cNvSpPr txBox="1">
            <a:spLocks noChangeArrowheads="1"/>
          </p:cNvSpPr>
          <p:nvPr/>
        </p:nvSpPr>
        <p:spPr bwMode="auto">
          <a:xfrm>
            <a:off x="887413" y="2806700"/>
            <a:ext cx="4683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4(m - 3) - (m + 2) =</a:t>
            </a:r>
          </a:p>
        </p:txBody>
      </p:sp>
      <p:sp>
        <p:nvSpPr>
          <p:cNvPr id="5" name="Text Box 87"/>
          <p:cNvSpPr txBox="1">
            <a:spLocks noChangeArrowheads="1"/>
          </p:cNvSpPr>
          <p:nvPr/>
        </p:nvSpPr>
        <p:spPr bwMode="auto">
          <a:xfrm>
            <a:off x="5410200" y="2806700"/>
            <a:ext cx="19605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4m - 12</a:t>
            </a: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7162800" y="2800350"/>
            <a:ext cx="19383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m - 2</a:t>
            </a:r>
          </a:p>
        </p:txBody>
      </p:sp>
      <p:sp>
        <p:nvSpPr>
          <p:cNvPr id="37893" name="TextBox 10"/>
          <p:cNvSpPr txBox="1">
            <a:spLocks noChangeArrowheads="1"/>
          </p:cNvSpPr>
          <p:nvPr/>
        </p:nvSpPr>
        <p:spPr bwMode="auto">
          <a:xfrm>
            <a:off x="914400" y="19050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9</a:t>
            </a:r>
          </a:p>
        </p:txBody>
      </p:sp>
      <p:sp>
        <p:nvSpPr>
          <p:cNvPr id="37894" name="TextBox 16"/>
          <p:cNvSpPr txBox="1">
            <a:spLocks noChangeArrowheads="1"/>
          </p:cNvSpPr>
          <p:nvPr/>
        </p:nvSpPr>
        <p:spPr bwMode="auto">
          <a:xfrm>
            <a:off x="952500" y="4152900"/>
            <a:ext cx="23256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10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4991100" y="3486150"/>
            <a:ext cx="2530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= 3m - 14</a:t>
            </a:r>
          </a:p>
        </p:txBody>
      </p:sp>
      <p:sp>
        <p:nvSpPr>
          <p:cNvPr id="20" name="Cloud 19"/>
          <p:cNvSpPr/>
          <p:nvPr/>
        </p:nvSpPr>
        <p:spPr>
          <a:xfrm>
            <a:off x="6705600" y="1162050"/>
            <a:ext cx="2438400" cy="158115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Tidy Up</a:t>
            </a:r>
          </a:p>
        </p:txBody>
      </p:sp>
      <p:sp>
        <p:nvSpPr>
          <p:cNvPr id="37899" name="Text Box 84"/>
          <p:cNvSpPr txBox="1">
            <a:spLocks noChangeArrowheads="1"/>
          </p:cNvSpPr>
          <p:nvPr/>
        </p:nvSpPr>
        <p:spPr bwMode="auto">
          <a:xfrm>
            <a:off x="930275" y="4864100"/>
            <a:ext cx="4651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7(y - 1) - 2(y + 4) =</a:t>
            </a:r>
          </a:p>
        </p:txBody>
      </p:sp>
      <p:sp>
        <p:nvSpPr>
          <p:cNvPr id="23" name="Text Box 87"/>
          <p:cNvSpPr txBox="1">
            <a:spLocks noChangeArrowheads="1"/>
          </p:cNvSpPr>
          <p:nvPr/>
        </p:nvSpPr>
        <p:spPr bwMode="auto">
          <a:xfrm>
            <a:off x="5453063" y="4864100"/>
            <a:ext cx="15986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7y - 7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6919913" y="4857750"/>
            <a:ext cx="2119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- 2y - 8</a:t>
            </a:r>
          </a:p>
        </p:txBody>
      </p:sp>
      <p:sp>
        <p:nvSpPr>
          <p:cNvPr id="25" name="Text Box 87"/>
          <p:cNvSpPr txBox="1">
            <a:spLocks noChangeArrowheads="1"/>
          </p:cNvSpPr>
          <p:nvPr/>
        </p:nvSpPr>
        <p:spPr bwMode="auto">
          <a:xfrm>
            <a:off x="5033963" y="5543550"/>
            <a:ext cx="2398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= 5y - 15</a:t>
            </a:r>
          </a:p>
        </p:txBody>
      </p:sp>
      <p:sp>
        <p:nvSpPr>
          <p:cNvPr id="26" name="Cloud 25"/>
          <p:cNvSpPr/>
          <p:nvPr/>
        </p:nvSpPr>
        <p:spPr>
          <a:xfrm>
            <a:off x="6705600" y="3486150"/>
            <a:ext cx="2438400" cy="158115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800" dirty="0">
                <a:solidFill>
                  <a:srgbClr val="000000"/>
                </a:solidFill>
                <a:latin typeface="Comic Sans MS" pitchFamily="66" charset="0"/>
              </a:rPr>
              <a:t>Tidy Up</a:t>
            </a: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847850" y="609600"/>
            <a:ext cx="54864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28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Removing Two Single Brackets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0" grpId="0" autoUpdateAnimBg="0"/>
      <p:bldP spid="17" grpId="0" autoUpdateAnimBg="0"/>
      <p:bldP spid="20" grpId="0" animBg="1"/>
      <p:bldP spid="23" grpId="0" autoUpdateAnimBg="0"/>
      <p:bldP spid="24" grpId="0" autoUpdateAnimBg="0"/>
      <p:bldP spid="25" grpId="0" autoUpdateAnimBg="0"/>
      <p:bldP spid="2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5057775" y="3992563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Solving simple algebraic equations.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40970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cs typeface="+mn-cs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solve simple equations using the</a:t>
            </a:r>
          </a:p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‘Balancing Method’.</a:t>
            </a:r>
          </a:p>
        </p:txBody>
      </p:sp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Know the process of the</a:t>
            </a:r>
          </a:p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‘Balancing Method’.</a:t>
            </a:r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Equations</a:t>
            </a:r>
          </a:p>
        </p:txBody>
      </p:sp>
      <p:sp>
        <p:nvSpPr>
          <p:cNvPr id="78857" name="Text Box 13"/>
          <p:cNvSpPr txBox="1">
            <a:spLocks noChangeArrowheads="1"/>
          </p:cNvSpPr>
          <p:nvPr/>
        </p:nvSpPr>
        <p:spPr bwMode="auto">
          <a:xfrm>
            <a:off x="3214688" y="1409700"/>
            <a:ext cx="2670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Solving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3" grpId="0"/>
      <p:bldP spid="368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0" name="Isosceles Triangle 59"/>
          <p:cNvSpPr/>
          <p:nvPr/>
        </p:nvSpPr>
        <p:spPr>
          <a:xfrm>
            <a:off x="7454900" y="40132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5207000" y="40640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1" name="Isosceles Triangle 50"/>
          <p:cNvSpPr/>
          <p:nvPr/>
        </p:nvSpPr>
        <p:spPr>
          <a:xfrm>
            <a:off x="6692900" y="3987800"/>
            <a:ext cx="838200" cy="2806700"/>
          </a:xfrm>
          <a:prstGeom prst="triangle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5829300" y="3829050"/>
            <a:ext cx="2508250" cy="323850"/>
            <a:chOff x="6413500" y="3270250"/>
            <a:chExt cx="2508400" cy="324000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6731019" y="3416368"/>
              <a:ext cx="2044822" cy="1589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413500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8598031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84800" y="4279900"/>
            <a:ext cx="1308100" cy="736600"/>
            <a:chOff x="5384800" y="4279900"/>
            <a:chExt cx="1308100" cy="736600"/>
          </a:xfrm>
        </p:grpSpPr>
        <p:sp>
          <p:nvSpPr>
            <p:cNvPr id="61" name="Rectangle 60"/>
            <p:cNvSpPr/>
            <p:nvPr/>
          </p:nvSpPr>
          <p:spPr>
            <a:xfrm>
              <a:off x="5384800" y="4279900"/>
              <a:ext cx="431800" cy="7366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861050" y="4279900"/>
              <a:ext cx="431800" cy="7366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37300" y="4597400"/>
              <a:ext cx="355600" cy="4191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4</a:t>
              </a:r>
            </a:p>
          </p:txBody>
        </p:sp>
      </p:grp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7632700" y="3708400"/>
            <a:ext cx="1257300" cy="850900"/>
            <a:chOff x="7632700" y="3797300"/>
            <a:chExt cx="1257300" cy="850900"/>
          </a:xfrm>
        </p:grpSpPr>
        <p:grpSp>
          <p:nvGrpSpPr>
            <p:cNvPr id="79885" name="Group 26"/>
            <p:cNvGrpSpPr>
              <a:grpSpLocks/>
            </p:cNvGrpSpPr>
            <p:nvPr/>
          </p:nvGrpSpPr>
          <p:grpSpPr bwMode="auto">
            <a:xfrm>
              <a:off x="7632700" y="3911600"/>
              <a:ext cx="1257300" cy="736600"/>
              <a:chOff x="7632700" y="3911600"/>
              <a:chExt cx="1257300" cy="73660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7632700" y="3911600"/>
                <a:ext cx="431800" cy="736600"/>
              </a:xfrm>
              <a:prstGeom prst="rect">
                <a:avLst/>
              </a:prstGeom>
              <a:solidFill>
                <a:srgbClr val="FF00FF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8534400" y="4229100"/>
                <a:ext cx="355600" cy="4191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000000"/>
                    </a:solidFill>
                    <a:latin typeface="Comic Sans MS" pitchFamily="66" charset="0"/>
                  </a:rPr>
                  <a:t>4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8121650" y="4229100"/>
                <a:ext cx="355600" cy="4191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000000"/>
                    </a:solidFill>
                    <a:latin typeface="Comic Sans MS" pitchFamily="66" charset="0"/>
                  </a:rPr>
                  <a:t>4</a:t>
                </a:r>
              </a:p>
            </p:txBody>
          </p:sp>
        </p:grpSp>
        <p:sp>
          <p:nvSpPr>
            <p:cNvPr id="69" name="Rectangle 68"/>
            <p:cNvSpPr/>
            <p:nvPr/>
          </p:nvSpPr>
          <p:spPr>
            <a:xfrm>
              <a:off x="8343900" y="3797300"/>
              <a:ext cx="355600" cy="4191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4</a:t>
              </a:r>
            </a:p>
          </p:txBody>
        </p:sp>
      </p:grpSp>
      <p:sp>
        <p:nvSpPr>
          <p:cNvPr id="41998" name="TextBox 69"/>
          <p:cNvSpPr txBox="1">
            <a:spLocks noChangeArrowheads="1"/>
          </p:cNvSpPr>
          <p:nvPr/>
        </p:nvSpPr>
        <p:spPr bwMode="auto">
          <a:xfrm>
            <a:off x="825500" y="1866900"/>
            <a:ext cx="87185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Kirsty goes to the shops every week to buy some potatoes. </a:t>
            </a:r>
          </a:p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She always buys the </a:t>
            </a:r>
            <a:r>
              <a:rPr lang="en-GB" sz="1800">
                <a:solidFill>
                  <a:srgbClr val="FFFF00"/>
                </a:solidFill>
                <a:cs typeface="+mn-cs"/>
              </a:rPr>
              <a:t>same</a:t>
            </a:r>
            <a:r>
              <a:rPr lang="en-GB" sz="1800">
                <a:solidFill>
                  <a:srgbClr val="FFFFFF"/>
                </a:solidFill>
                <a:cs typeface="+mn-cs"/>
              </a:rPr>
              <a:t> total weight. </a:t>
            </a:r>
          </a:p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One week she buys </a:t>
            </a:r>
            <a:r>
              <a:rPr lang="en-GB" sz="1800">
                <a:solidFill>
                  <a:srgbClr val="FF00FF"/>
                </a:solidFill>
                <a:cs typeface="+mn-cs"/>
              </a:rPr>
              <a:t>2 large bags </a:t>
            </a:r>
            <a:r>
              <a:rPr lang="en-GB" sz="1800">
                <a:solidFill>
                  <a:srgbClr val="FFFFFF"/>
                </a:solidFill>
                <a:cs typeface="+mn-cs"/>
              </a:rPr>
              <a:t>and </a:t>
            </a:r>
            <a:r>
              <a:rPr lang="en-GB" sz="1800">
                <a:solidFill>
                  <a:srgbClr val="00FF00"/>
                </a:solidFill>
                <a:cs typeface="+mn-cs"/>
              </a:rPr>
              <a:t>1 small bag</a:t>
            </a:r>
            <a:r>
              <a:rPr lang="en-GB" sz="1800">
                <a:solidFill>
                  <a:srgbClr val="FFFFFF"/>
                </a:solidFill>
                <a:cs typeface="+mn-cs"/>
              </a:rPr>
              <a:t>. </a:t>
            </a:r>
          </a:p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The following week she buys </a:t>
            </a:r>
            <a:r>
              <a:rPr lang="en-GB" sz="1800">
                <a:solidFill>
                  <a:srgbClr val="FF00FF"/>
                </a:solidFill>
                <a:cs typeface="+mn-cs"/>
              </a:rPr>
              <a:t>1 large bag </a:t>
            </a:r>
            <a:r>
              <a:rPr lang="en-GB" sz="1800">
                <a:solidFill>
                  <a:srgbClr val="FFFFFF"/>
                </a:solidFill>
                <a:cs typeface="+mn-cs"/>
              </a:rPr>
              <a:t>and </a:t>
            </a:r>
            <a:r>
              <a:rPr lang="en-GB" sz="1800">
                <a:solidFill>
                  <a:srgbClr val="00FF00"/>
                </a:solidFill>
                <a:cs typeface="+mn-cs"/>
              </a:rPr>
              <a:t>3 small bags</a:t>
            </a:r>
            <a:r>
              <a:rPr lang="en-GB" sz="1800">
                <a:solidFill>
                  <a:srgbClr val="FFFFFF"/>
                </a:solidFill>
                <a:cs typeface="+mn-cs"/>
              </a:rPr>
              <a:t>.</a:t>
            </a:r>
          </a:p>
        </p:txBody>
      </p:sp>
      <p:sp>
        <p:nvSpPr>
          <p:cNvPr id="41999" name="TextBox 70"/>
          <p:cNvSpPr txBox="1">
            <a:spLocks noChangeArrowheads="1"/>
          </p:cNvSpPr>
          <p:nvPr/>
        </p:nvSpPr>
        <p:spPr bwMode="auto">
          <a:xfrm>
            <a:off x="977900" y="3505200"/>
            <a:ext cx="4279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00"/>
                </a:solidFill>
                <a:cs typeface="+mn-cs"/>
              </a:rPr>
              <a:t>If a small bags weighs 4 kgs. How much does a large bag weigh?</a:t>
            </a:r>
          </a:p>
        </p:txBody>
      </p:sp>
      <p:sp>
        <p:nvSpPr>
          <p:cNvPr id="73" name="Cloud 72"/>
          <p:cNvSpPr/>
          <p:nvPr/>
        </p:nvSpPr>
        <p:spPr>
          <a:xfrm>
            <a:off x="927100" y="4914900"/>
            <a:ext cx="4241800" cy="14986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What instrument measures balance</a:t>
            </a:r>
          </a:p>
        </p:txBody>
      </p:sp>
      <p:sp>
        <p:nvSpPr>
          <p:cNvPr id="25" name="Cloud 24"/>
          <p:cNvSpPr/>
          <p:nvPr/>
        </p:nvSpPr>
        <p:spPr>
          <a:xfrm>
            <a:off x="939800" y="4927600"/>
            <a:ext cx="4241800" cy="14986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How can we go about solving this using balance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96296E-6 L 1.11022E-16 0.06297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-30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6 L 3.33333E-6 0.0648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5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00972 0.08148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6" y="4074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4074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06667 L 1.11022E-16 0.01482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93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6296 L 0.00139 0.01666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59" grpId="0" animBg="1"/>
      <p:bldP spid="59" grpId="1" animBg="1"/>
      <p:bldP spid="59" grpId="2" animBg="1"/>
      <p:bldP spid="51" grpId="0" animBg="1"/>
      <p:bldP spid="73" grpId="0" animBg="1"/>
      <p:bldP spid="2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0" name="Isosceles Triangle 59"/>
          <p:cNvSpPr/>
          <p:nvPr/>
        </p:nvSpPr>
        <p:spPr>
          <a:xfrm>
            <a:off x="7442200" y="23368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5257800" y="23241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1" name="Isosceles Triangle 50"/>
          <p:cNvSpPr/>
          <p:nvPr/>
        </p:nvSpPr>
        <p:spPr>
          <a:xfrm>
            <a:off x="6743700" y="2247900"/>
            <a:ext cx="838200" cy="2806700"/>
          </a:xfrm>
          <a:prstGeom prst="triangle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grpSp>
        <p:nvGrpSpPr>
          <p:cNvPr id="80902" name="Group 56"/>
          <p:cNvGrpSpPr>
            <a:grpSpLocks/>
          </p:cNvGrpSpPr>
          <p:nvPr/>
        </p:nvGrpSpPr>
        <p:grpSpPr bwMode="auto">
          <a:xfrm>
            <a:off x="5880100" y="2089150"/>
            <a:ext cx="2508250" cy="323850"/>
            <a:chOff x="6413500" y="3270250"/>
            <a:chExt cx="2508400" cy="324000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6731019" y="3416368"/>
              <a:ext cx="2044822" cy="1589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413500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8598031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5435600" y="25400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911850" y="25400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388100" y="28575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620000" y="25527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521700" y="28702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108950" y="28702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331200" y="24384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068388" y="1981200"/>
            <a:ext cx="39481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Take a </a:t>
            </a:r>
            <a:r>
              <a:rPr lang="en-GB" sz="2800">
                <a:solidFill>
                  <a:srgbClr val="00FF00"/>
                </a:solidFill>
                <a:cs typeface="+mn-cs"/>
              </a:rPr>
              <a:t>small bag</a:t>
            </a:r>
            <a:r>
              <a:rPr lang="en-GB" sz="2800">
                <a:solidFill>
                  <a:srgbClr val="FFFFFF"/>
                </a:solidFill>
                <a:cs typeface="+mn-cs"/>
              </a:rPr>
              <a:t> away </a:t>
            </a:r>
          </a:p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from each side.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231900" y="3086100"/>
            <a:ext cx="36210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Take a </a:t>
            </a:r>
            <a:r>
              <a:rPr lang="en-GB" sz="2800">
                <a:solidFill>
                  <a:srgbClr val="FF00FF"/>
                </a:solidFill>
                <a:cs typeface="+mn-cs"/>
              </a:rPr>
              <a:t>big bag </a:t>
            </a:r>
            <a:r>
              <a:rPr lang="en-GB" sz="2800">
                <a:solidFill>
                  <a:srgbClr val="FFFFFF"/>
                </a:solidFill>
                <a:cs typeface="+mn-cs"/>
              </a:rPr>
              <a:t>away </a:t>
            </a:r>
          </a:p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from each side.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927100" y="4864100"/>
            <a:ext cx="46402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We can see that a big bag </a:t>
            </a:r>
          </a:p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is equal to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324100" y="5994400"/>
            <a:ext cx="130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00FF00"/>
                </a:solidFill>
                <a:cs typeface="+mn-cs"/>
              </a:rPr>
              <a:t>4 + 4 =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556000" y="5994400"/>
            <a:ext cx="896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8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  <p:bldP spid="65" grpId="0" animBg="1"/>
      <p:bldP spid="69" grpId="0" animBg="1"/>
      <p:bldP spid="29" grpId="0"/>
      <p:bldP spid="30" grpId="0"/>
      <p:bldP spid="31" grpId="0"/>
      <p:bldP spid="32" grpId="0"/>
      <p:bldP spid="3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0" name="Isosceles Triangle 59"/>
          <p:cNvSpPr/>
          <p:nvPr/>
        </p:nvSpPr>
        <p:spPr>
          <a:xfrm>
            <a:off x="7442200" y="23368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5257800" y="23241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1" name="Isosceles Triangle 50"/>
          <p:cNvSpPr/>
          <p:nvPr/>
        </p:nvSpPr>
        <p:spPr>
          <a:xfrm>
            <a:off x="6743700" y="2247900"/>
            <a:ext cx="838200" cy="2806700"/>
          </a:xfrm>
          <a:prstGeom prst="triangle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grpSp>
        <p:nvGrpSpPr>
          <p:cNvPr id="81926" name="Group 56"/>
          <p:cNvGrpSpPr>
            <a:grpSpLocks/>
          </p:cNvGrpSpPr>
          <p:nvPr/>
        </p:nvGrpSpPr>
        <p:grpSpPr bwMode="auto">
          <a:xfrm>
            <a:off x="5880100" y="2089150"/>
            <a:ext cx="2508250" cy="323850"/>
            <a:chOff x="6413500" y="3270250"/>
            <a:chExt cx="2508400" cy="324000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6731019" y="3416368"/>
              <a:ext cx="2044822" cy="1589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413500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8598031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</p:grpSp>
      <p:sp>
        <p:nvSpPr>
          <p:cNvPr id="61" name="Rectangle 60"/>
          <p:cNvSpPr/>
          <p:nvPr/>
        </p:nvSpPr>
        <p:spPr>
          <a:xfrm>
            <a:off x="5435600" y="25400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911850" y="25400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388100" y="28575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620000" y="2552700"/>
            <a:ext cx="431800" cy="7366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</a:rPr>
              <a:t>P</a:t>
            </a:r>
          </a:p>
        </p:txBody>
      </p:sp>
      <p:sp>
        <p:nvSpPr>
          <p:cNvPr id="67" name="Rectangle 66"/>
          <p:cNvSpPr/>
          <p:nvPr/>
        </p:nvSpPr>
        <p:spPr>
          <a:xfrm>
            <a:off x="8521700" y="28702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8108950" y="28702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331200" y="2438400"/>
            <a:ext cx="355600" cy="4191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28675" y="1981200"/>
            <a:ext cx="4540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Let’s solve it using maths.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236663" y="2730500"/>
            <a:ext cx="35671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Let </a:t>
            </a:r>
            <a:r>
              <a:rPr lang="en-GB" sz="2800">
                <a:solidFill>
                  <a:srgbClr val="FF00FF"/>
                </a:solidFill>
                <a:cs typeface="+mn-cs"/>
              </a:rPr>
              <a:t>P</a:t>
            </a:r>
            <a:r>
              <a:rPr lang="en-GB" sz="2800">
                <a:solidFill>
                  <a:srgbClr val="FFFFFF"/>
                </a:solidFill>
                <a:cs typeface="+mn-cs"/>
              </a:rPr>
              <a:t> be the weight </a:t>
            </a:r>
          </a:p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of a big bag.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63600" y="3873500"/>
            <a:ext cx="50577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We know that a small bag = </a:t>
            </a:r>
            <a:r>
              <a:rPr lang="en-GB" sz="2800">
                <a:solidFill>
                  <a:srgbClr val="00FF00"/>
                </a:solidFill>
                <a:cs typeface="+mn-cs"/>
              </a:rPr>
              <a:t>4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879600" y="4584700"/>
            <a:ext cx="1200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2P</a:t>
            </a:r>
            <a:r>
              <a:rPr lang="en-GB" sz="2800">
                <a:solidFill>
                  <a:srgbClr val="00FF00"/>
                </a:solidFill>
                <a:cs typeface="+mn-cs"/>
              </a:rPr>
              <a:t> + 4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276600" y="4584700"/>
            <a:ext cx="11414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P </a:t>
            </a:r>
            <a:r>
              <a:rPr lang="en-GB" sz="2800">
                <a:solidFill>
                  <a:srgbClr val="00FF00"/>
                </a:solidFill>
                <a:cs typeface="+mn-cs"/>
              </a:rPr>
              <a:t>+ 12</a:t>
            </a:r>
          </a:p>
        </p:txBody>
      </p:sp>
      <p:sp>
        <p:nvSpPr>
          <p:cNvPr id="27" name="Cloud 26"/>
          <p:cNvSpPr/>
          <p:nvPr/>
        </p:nvSpPr>
        <p:spPr>
          <a:xfrm>
            <a:off x="4991100" y="368300"/>
            <a:ext cx="4152900" cy="16129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What symbol should we use for the scales ?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971800" y="45974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34" name="Cloud 33"/>
          <p:cNvSpPr/>
          <p:nvPr/>
        </p:nvSpPr>
        <p:spPr>
          <a:xfrm>
            <a:off x="4622800" y="4381500"/>
            <a:ext cx="3060700" cy="13335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Subtract 4 from each side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552700" y="500380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860800" y="500380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-4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514600" y="5448300"/>
            <a:ext cx="592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2P</a:t>
            </a:r>
            <a:endParaRPr lang="en-GB" sz="2800">
              <a:solidFill>
                <a:srgbClr val="00FF00"/>
              </a:solidFill>
              <a:cs typeface="+mn-cs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971800" y="54483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276600" y="5448300"/>
            <a:ext cx="9794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P </a:t>
            </a:r>
            <a:r>
              <a:rPr lang="en-GB" sz="2800">
                <a:solidFill>
                  <a:srgbClr val="00FF00"/>
                </a:solidFill>
                <a:cs typeface="+mn-cs"/>
              </a:rPr>
              <a:t>+ 8</a:t>
            </a:r>
          </a:p>
        </p:txBody>
      </p:sp>
      <p:sp>
        <p:nvSpPr>
          <p:cNvPr id="40" name="Cloud 39"/>
          <p:cNvSpPr/>
          <p:nvPr/>
        </p:nvSpPr>
        <p:spPr>
          <a:xfrm>
            <a:off x="4813300" y="5143500"/>
            <a:ext cx="3060700" cy="13335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Subtract P from each side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603500" y="5803900"/>
            <a:ext cx="47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-P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149600" y="5803900"/>
            <a:ext cx="473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-P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692400" y="6146800"/>
            <a:ext cx="371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P</a:t>
            </a:r>
            <a:endParaRPr lang="en-GB" sz="2800">
              <a:solidFill>
                <a:srgbClr val="00FF00"/>
              </a:solidFill>
              <a:cs typeface="+mn-cs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987675" y="61468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3276600" y="6146800"/>
            <a:ext cx="404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00FF00"/>
                </a:solidFill>
                <a:cs typeface="+mn-cs"/>
              </a:rPr>
              <a:t>8</a:t>
            </a:r>
          </a:p>
        </p:txBody>
      </p:sp>
      <p:pic>
        <p:nvPicPr>
          <p:cNvPr id="47" name="Picture 46" descr="TI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48300" y="5664200"/>
            <a:ext cx="990600" cy="990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0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1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6" grpId="0" animBg="1"/>
      <p:bldP spid="65" grpId="0" animBg="1"/>
      <p:bldP spid="69" grpId="0" animBg="1"/>
      <p:bldP spid="29" grpId="0"/>
      <p:bldP spid="30" grpId="0"/>
      <p:bldP spid="31" grpId="0"/>
      <p:bldP spid="32" grpId="0"/>
      <p:bldP spid="33" grpId="0"/>
      <p:bldP spid="27" grpId="0" animBg="1"/>
      <p:bldP spid="27" grpId="1" animBg="1"/>
      <p:bldP spid="28" grpId="0"/>
      <p:bldP spid="34" grpId="0" animBg="1"/>
      <p:bldP spid="34" grpId="1" animBg="1"/>
      <p:bldP spid="35" grpId="0"/>
      <p:bldP spid="36" grpId="0"/>
      <p:bldP spid="37" grpId="0"/>
      <p:bldP spid="38" grpId="0"/>
      <p:bldP spid="39" grpId="0"/>
      <p:bldP spid="40" grpId="0" animBg="1"/>
      <p:bldP spid="40" grpId="1" animBg="1"/>
      <p:bldP spid="41" grpId="0"/>
      <p:bldP spid="42" grpId="0"/>
      <p:bldP spid="43" grpId="0"/>
      <p:bldP spid="44" grpId="0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solidFill>
                  <a:srgbClr val="FFFF00"/>
                </a:solidFill>
                <a:latin typeface="Comic Sans MS" pitchFamily="66" charset="0"/>
              </a:rPr>
              <a:t> Starter Questions</a:t>
            </a:r>
          </a:p>
        </p:txBody>
      </p:sp>
      <p:graphicFrame>
        <p:nvGraphicFramePr>
          <p:cNvPr id="64515" name="Object 14"/>
          <p:cNvGraphicFramePr>
            <a:graphicFrameLocks noChangeAspect="1"/>
          </p:cNvGraphicFramePr>
          <p:nvPr/>
        </p:nvGraphicFramePr>
        <p:xfrm>
          <a:off x="1025525" y="2033588"/>
          <a:ext cx="7854950" cy="409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2" name="Equation" r:id="rId3" imgW="5410200" imgH="2679700" progId="Equation.DSMT4">
                  <p:embed/>
                </p:oleObj>
              </mc:Choice>
              <mc:Fallback>
                <p:oleObj name="Equation" r:id="rId3" imgW="5410200" imgH="2679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2033588"/>
                        <a:ext cx="7854950" cy="409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16" name="Rectangle 18"/>
          <p:cNvSpPr>
            <a:spLocks noChangeArrowheads="1"/>
          </p:cNvSpPr>
          <p:nvPr/>
        </p:nvSpPr>
        <p:spPr bwMode="auto">
          <a:xfrm>
            <a:off x="6669088" y="4657725"/>
            <a:ext cx="1435100" cy="7239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AutoShape 19"/>
          <p:cNvSpPr>
            <a:spLocks noChangeArrowheads="1"/>
          </p:cNvSpPr>
          <p:nvPr/>
        </p:nvSpPr>
        <p:spPr bwMode="auto">
          <a:xfrm>
            <a:off x="8105775" y="4668838"/>
            <a:ext cx="714375" cy="712787"/>
          </a:xfrm>
          <a:prstGeom prst="rtTriangle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Text Box 21"/>
          <p:cNvSpPr txBox="1">
            <a:spLocks noChangeArrowheads="1"/>
          </p:cNvSpPr>
          <p:nvPr/>
        </p:nvSpPr>
        <p:spPr bwMode="auto">
          <a:xfrm>
            <a:off x="7029450" y="5413375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6cm</a:t>
            </a:r>
          </a:p>
        </p:txBody>
      </p:sp>
      <p:sp>
        <p:nvSpPr>
          <p:cNvPr id="64519" name="Text Box 22"/>
          <p:cNvSpPr txBox="1">
            <a:spLocks noChangeArrowheads="1"/>
          </p:cNvSpPr>
          <p:nvPr/>
        </p:nvSpPr>
        <p:spPr bwMode="auto">
          <a:xfrm>
            <a:off x="5946775" y="47640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2cm</a:t>
            </a:r>
          </a:p>
        </p:txBody>
      </p:sp>
      <p:sp>
        <p:nvSpPr>
          <p:cNvPr id="64520" name="Text Box 23"/>
          <p:cNvSpPr txBox="1">
            <a:spLocks noChangeArrowheads="1"/>
          </p:cNvSpPr>
          <p:nvPr/>
        </p:nvSpPr>
        <p:spPr bwMode="auto">
          <a:xfrm>
            <a:off x="8166100" y="5413375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2cm</a:t>
            </a:r>
          </a:p>
        </p:txBody>
      </p:sp>
      <p:sp>
        <p:nvSpPr>
          <p:cNvPr id="64521" name="Text Box 24"/>
          <p:cNvSpPr txBox="1">
            <a:spLocks noChangeArrowheads="1"/>
          </p:cNvSpPr>
          <p:nvPr/>
        </p:nvSpPr>
        <p:spPr bwMode="auto">
          <a:xfrm>
            <a:off x="8477250" y="4764088"/>
            <a:ext cx="666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3cm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01688" y="2768600"/>
            <a:ext cx="83470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It would be far too time consuming to draw out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the balancing scales each time.</a:t>
            </a:r>
          </a:p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 </a:t>
            </a:r>
          </a:p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We will now learn how to use the rules for solving equations.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606550" y="2811463"/>
            <a:ext cx="6648450" cy="6461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The Balancing Method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589088" y="2103438"/>
            <a:ext cx="6881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FF"/>
                </a:solidFill>
              </a:rPr>
              <a:t>The method we use to solve equations is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</a:t>
            </a:r>
          </a:p>
        </p:txBody>
      </p:sp>
      <p:sp>
        <p:nvSpPr>
          <p:cNvPr id="48138" name="Text Box 17"/>
          <p:cNvSpPr txBox="1">
            <a:spLocks noChangeArrowheads="1"/>
          </p:cNvSpPr>
          <p:nvPr/>
        </p:nvSpPr>
        <p:spPr bwMode="auto">
          <a:xfrm>
            <a:off x="1101725" y="3830638"/>
            <a:ext cx="621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Write down the opposite of the following :</a:t>
            </a:r>
          </a:p>
        </p:txBody>
      </p:sp>
      <p:sp>
        <p:nvSpPr>
          <p:cNvPr id="48139" name="Text Box 18"/>
          <p:cNvSpPr txBox="1">
            <a:spLocks noChangeArrowheads="1"/>
          </p:cNvSpPr>
          <p:nvPr/>
        </p:nvSpPr>
        <p:spPr bwMode="auto">
          <a:xfrm>
            <a:off x="1004888" y="4014788"/>
            <a:ext cx="6238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72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48140" name="Text Box 19"/>
          <p:cNvSpPr txBox="1">
            <a:spLocks noChangeArrowheads="1"/>
          </p:cNvSpPr>
          <p:nvPr/>
        </p:nvSpPr>
        <p:spPr bwMode="auto">
          <a:xfrm>
            <a:off x="1724025" y="4319588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48141" name="Text Box 20"/>
          <p:cNvSpPr txBox="1">
            <a:spLocks noChangeArrowheads="1"/>
          </p:cNvSpPr>
          <p:nvPr/>
        </p:nvSpPr>
        <p:spPr bwMode="auto">
          <a:xfrm>
            <a:off x="1000125" y="4749800"/>
            <a:ext cx="6334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x</a:t>
            </a:r>
          </a:p>
        </p:txBody>
      </p:sp>
      <p:sp>
        <p:nvSpPr>
          <p:cNvPr id="48142" name="Text Box 21"/>
          <p:cNvSpPr txBox="1">
            <a:spLocks noChangeArrowheads="1"/>
          </p:cNvSpPr>
          <p:nvPr/>
        </p:nvSpPr>
        <p:spPr bwMode="auto">
          <a:xfrm>
            <a:off x="5486400" y="4106863"/>
            <a:ext cx="501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-</a:t>
            </a:r>
          </a:p>
        </p:txBody>
      </p:sp>
      <p:sp>
        <p:nvSpPr>
          <p:cNvPr id="83978" name="Text Box 22"/>
          <p:cNvSpPr txBox="1">
            <a:spLocks noChangeArrowheads="1"/>
          </p:cNvSpPr>
          <p:nvPr/>
        </p:nvSpPr>
        <p:spPr bwMode="auto">
          <a:xfrm>
            <a:off x="5368925" y="4860925"/>
            <a:ext cx="660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FFFF"/>
                </a:solidFill>
                <a:latin typeface="Shruti" pitchFamily="2" charset="0"/>
                <a:cs typeface="Shruti" pitchFamily="2" charset="0"/>
              </a:rPr>
              <a:t>÷</a:t>
            </a:r>
          </a:p>
        </p:txBody>
      </p:sp>
      <p:sp>
        <p:nvSpPr>
          <p:cNvPr id="48144" name="Text Box 23"/>
          <p:cNvSpPr txBox="1">
            <a:spLocks noChangeArrowheads="1"/>
          </p:cNvSpPr>
          <p:nvPr/>
        </p:nvSpPr>
        <p:spPr bwMode="auto">
          <a:xfrm>
            <a:off x="1762125" y="4964113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48145" name="Text Box 24"/>
          <p:cNvSpPr txBox="1">
            <a:spLocks noChangeArrowheads="1"/>
          </p:cNvSpPr>
          <p:nvPr/>
        </p:nvSpPr>
        <p:spPr bwMode="auto">
          <a:xfrm>
            <a:off x="6042025" y="4319588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48146" name="Text Box 25"/>
          <p:cNvSpPr txBox="1">
            <a:spLocks noChangeArrowheads="1"/>
          </p:cNvSpPr>
          <p:nvPr/>
        </p:nvSpPr>
        <p:spPr bwMode="auto">
          <a:xfrm>
            <a:off x="6042025" y="493395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4064000" y="4105275"/>
            <a:ext cx="501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-</a:t>
            </a:r>
          </a:p>
        </p:txBody>
      </p:sp>
      <p:sp>
        <p:nvSpPr>
          <p:cNvPr id="42011" name="Text Box 27"/>
          <p:cNvSpPr txBox="1">
            <a:spLocks noChangeArrowheads="1"/>
          </p:cNvSpPr>
          <p:nvPr/>
        </p:nvSpPr>
        <p:spPr bwMode="auto">
          <a:xfrm>
            <a:off x="8231188" y="3976688"/>
            <a:ext cx="6238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72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42012" name="Text Box 28"/>
          <p:cNvSpPr txBox="1">
            <a:spLocks noChangeArrowheads="1"/>
          </p:cNvSpPr>
          <p:nvPr/>
        </p:nvSpPr>
        <p:spPr bwMode="auto">
          <a:xfrm>
            <a:off x="3997325" y="4860925"/>
            <a:ext cx="660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FFFF"/>
                </a:solidFill>
                <a:latin typeface="Shruti" pitchFamily="2" charset="0"/>
                <a:cs typeface="Shruti" pitchFamily="2" charset="0"/>
              </a:rPr>
              <a:t>÷</a:t>
            </a: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8239125" y="4648200"/>
            <a:ext cx="6334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x</a:t>
            </a:r>
          </a:p>
        </p:txBody>
      </p:sp>
      <p:sp>
        <p:nvSpPr>
          <p:cNvPr id="83986" name="Text Box 30"/>
          <p:cNvSpPr txBox="1">
            <a:spLocks noChangeArrowheads="1"/>
          </p:cNvSpPr>
          <p:nvPr/>
        </p:nvSpPr>
        <p:spPr bwMode="auto">
          <a:xfrm>
            <a:off x="3246438" y="1409700"/>
            <a:ext cx="2670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Solving Equations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91" grpId="0"/>
      <p:bldP spid="42010" grpId="0"/>
      <p:bldP spid="42011" grpId="0"/>
      <p:bldP spid="42012" grpId="0"/>
      <p:bldP spid="420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17700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x + 3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129213" y="2363788"/>
            <a:ext cx="809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20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138613" y="30686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4964113" y="3068638"/>
            <a:ext cx="17970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20 - 3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068888" y="3767138"/>
            <a:ext cx="728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17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95375" y="3160713"/>
            <a:ext cx="923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(- 3)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4121150" y="37671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Simple Equations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utoUpdateAnimBg="0"/>
      <p:bldP spid="32" grpId="0" autoUpdateAnimBg="0"/>
      <p:bldP spid="34" grpId="0"/>
      <p:bldP spid="21" grpId="0"/>
      <p:bldP spid="2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3330575" y="3802063"/>
            <a:ext cx="22256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24 – 8 =</a:t>
            </a:r>
          </a:p>
        </p:txBody>
      </p:sp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20494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24 - x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310188" y="2363788"/>
            <a:ext cx="496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8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1415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138613" y="3068638"/>
            <a:ext cx="1377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24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5213350" y="3068638"/>
            <a:ext cx="1508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8 + x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484813" y="3802063"/>
            <a:ext cx="4873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x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95375" y="3160713"/>
            <a:ext cx="939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(+ x)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Simple Equations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138238" y="3894138"/>
            <a:ext cx="922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(- 8)</a:t>
            </a:r>
          </a:p>
        </p:txBody>
      </p:sp>
      <p:sp>
        <p:nvSpPr>
          <p:cNvPr id="14" name="Text Box 87"/>
          <p:cNvSpPr txBox="1">
            <a:spLocks noChangeArrowheads="1"/>
          </p:cNvSpPr>
          <p:nvPr/>
        </p:nvSpPr>
        <p:spPr bwMode="auto">
          <a:xfrm>
            <a:off x="4259263" y="4446588"/>
            <a:ext cx="12969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16 =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26088" y="4446588"/>
            <a:ext cx="4873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x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4652963" y="5138738"/>
            <a:ext cx="488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x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4965700" y="5138738"/>
            <a:ext cx="12969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= 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utoUpdateAnimBg="0"/>
      <p:bldP spid="31" grpId="0" autoUpdateAnimBg="0"/>
      <p:bldP spid="32" grpId="0" autoUpdateAnimBg="0"/>
      <p:bldP spid="34" grpId="0"/>
      <p:bldP spid="21" grpId="0"/>
      <p:bldP spid="13" grpId="0"/>
      <p:bldP spid="14" grpId="0" autoUpdateAnimBg="0"/>
      <p:bldP spid="15" grpId="0"/>
      <p:bldP spid="16" grpId="0"/>
      <p:bldP spid="17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4003675" y="2366963"/>
            <a:ext cx="1216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4x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129213" y="2363788"/>
            <a:ext cx="809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20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1415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3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138613" y="30686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4964113" y="3068638"/>
            <a:ext cx="1865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20 ÷ 4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068888" y="3767138"/>
            <a:ext cx="4968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5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95375" y="3160713"/>
            <a:ext cx="971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(÷ 4)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4121150" y="37671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Simple Equations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utoUpdateAnimBg="0"/>
      <p:bldP spid="32" grpId="0" autoUpdateAnimBg="0"/>
      <p:bldP spid="34" grpId="0"/>
      <p:bldP spid="21" grpId="0"/>
      <p:bldP spid="2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4003675" y="2366963"/>
            <a:ext cx="1216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8x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129213" y="2363788"/>
            <a:ext cx="809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28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1415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4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138613" y="30686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4964113" y="3068638"/>
            <a:ext cx="18653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20 ÷ 8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068888" y="3767138"/>
            <a:ext cx="938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3.5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95375" y="3160713"/>
            <a:ext cx="971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(÷ 8)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4121150" y="3767138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Simple Equations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utoUpdateAnimBg="0"/>
      <p:bldP spid="32" grpId="0" autoUpdateAnimBg="0"/>
      <p:bldP spid="34" grpId="0"/>
      <p:bldP spid="21" grpId="0"/>
      <p:bldP spid="2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057775" y="3992563"/>
            <a:ext cx="38338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Solving harder algebraic equations by using rule repeatedly.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0186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800">
              <a:solidFill>
                <a:srgbClr val="FFFFFF"/>
              </a:solidFill>
              <a:cs typeface="+mn-cs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solve harder equations using the rule </a:t>
            </a:r>
          </a:p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‘Balancing Method’.</a:t>
            </a:r>
          </a:p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	repeatedly.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Know the process of 	‘Balancing Method’.</a:t>
            </a:r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Equations</a:t>
            </a:r>
          </a:p>
        </p:txBody>
      </p:sp>
      <p:sp>
        <p:nvSpPr>
          <p:cNvPr id="89097" name="Text Box 13"/>
          <p:cNvSpPr txBox="1">
            <a:spLocks noChangeArrowheads="1"/>
          </p:cNvSpPr>
          <p:nvPr/>
        </p:nvSpPr>
        <p:spPr bwMode="auto">
          <a:xfrm>
            <a:off x="3276600" y="1409700"/>
            <a:ext cx="2779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Harder Equations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5" grpId="0"/>
      <p:bldP spid="4506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Isosceles Triangle 58"/>
          <p:cNvSpPr/>
          <p:nvPr/>
        </p:nvSpPr>
        <p:spPr>
          <a:xfrm>
            <a:off x="5207000" y="40894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0" name="Isosceles Triangle 59"/>
          <p:cNvSpPr/>
          <p:nvPr/>
        </p:nvSpPr>
        <p:spPr>
          <a:xfrm>
            <a:off x="7454900" y="40132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51" name="Isosceles Triangle 50"/>
          <p:cNvSpPr/>
          <p:nvPr/>
        </p:nvSpPr>
        <p:spPr>
          <a:xfrm>
            <a:off x="6692900" y="3987800"/>
            <a:ext cx="838200" cy="2806700"/>
          </a:xfrm>
          <a:prstGeom prst="triangle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grpSp>
        <p:nvGrpSpPr>
          <p:cNvPr id="2" name="Group 56"/>
          <p:cNvGrpSpPr>
            <a:grpSpLocks/>
          </p:cNvGrpSpPr>
          <p:nvPr/>
        </p:nvGrpSpPr>
        <p:grpSpPr bwMode="auto">
          <a:xfrm>
            <a:off x="5829300" y="3829050"/>
            <a:ext cx="2508250" cy="323850"/>
            <a:chOff x="6413500" y="3270250"/>
            <a:chExt cx="2508400" cy="324000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6731019" y="3416368"/>
              <a:ext cx="2044822" cy="1589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val 48"/>
            <p:cNvSpPr/>
            <p:nvPr/>
          </p:nvSpPr>
          <p:spPr>
            <a:xfrm>
              <a:off x="6413500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8598031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</p:grpSp>
      <p:sp>
        <p:nvSpPr>
          <p:cNvPr id="45068" name="TextBox 69"/>
          <p:cNvSpPr txBox="1">
            <a:spLocks noChangeArrowheads="1"/>
          </p:cNvSpPr>
          <p:nvPr/>
        </p:nvSpPr>
        <p:spPr bwMode="auto">
          <a:xfrm>
            <a:off x="825500" y="1866900"/>
            <a:ext cx="8269288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300">
                <a:solidFill>
                  <a:srgbClr val="FFFFFF"/>
                </a:solidFill>
                <a:cs typeface="+mn-cs"/>
              </a:rPr>
              <a:t>Group of </a:t>
            </a:r>
            <a:r>
              <a:rPr lang="en-GB" sz="2300">
                <a:solidFill>
                  <a:srgbClr val="FF00FF"/>
                </a:solidFill>
                <a:cs typeface="+mn-cs"/>
              </a:rPr>
              <a:t>5</a:t>
            </a:r>
            <a:r>
              <a:rPr lang="en-GB" sz="2300">
                <a:solidFill>
                  <a:srgbClr val="FFFFFF"/>
                </a:solidFill>
                <a:cs typeface="+mn-cs"/>
              </a:rPr>
              <a:t> adults and </a:t>
            </a:r>
            <a:r>
              <a:rPr lang="en-GB" sz="2300">
                <a:solidFill>
                  <a:srgbClr val="00FF00"/>
                </a:solidFill>
                <a:cs typeface="+mn-cs"/>
              </a:rPr>
              <a:t>3</a:t>
            </a:r>
            <a:r>
              <a:rPr lang="en-GB" sz="2300">
                <a:solidFill>
                  <a:srgbClr val="FFFFFF"/>
                </a:solidFill>
                <a:cs typeface="+mn-cs"/>
              </a:rPr>
              <a:t> children go to the local swimming.</a:t>
            </a:r>
          </a:p>
          <a:p>
            <a:pPr>
              <a:defRPr/>
            </a:pPr>
            <a:r>
              <a:rPr lang="en-GB" sz="2300">
                <a:solidFill>
                  <a:srgbClr val="FFFFFF"/>
                </a:solidFill>
                <a:cs typeface="+mn-cs"/>
              </a:rPr>
              <a:t>Another group of </a:t>
            </a:r>
            <a:r>
              <a:rPr lang="en-GB" sz="2300">
                <a:solidFill>
                  <a:srgbClr val="FF00FF"/>
                </a:solidFill>
                <a:cs typeface="+mn-cs"/>
              </a:rPr>
              <a:t>3</a:t>
            </a:r>
            <a:r>
              <a:rPr lang="en-GB" sz="2300">
                <a:solidFill>
                  <a:srgbClr val="FFFFFF"/>
                </a:solidFill>
                <a:cs typeface="+mn-cs"/>
              </a:rPr>
              <a:t> adults and </a:t>
            </a:r>
            <a:r>
              <a:rPr lang="en-GB" sz="2300">
                <a:solidFill>
                  <a:srgbClr val="00FF00"/>
                </a:solidFill>
                <a:cs typeface="+mn-cs"/>
              </a:rPr>
              <a:t>8</a:t>
            </a:r>
            <a:r>
              <a:rPr lang="en-GB" sz="2300">
                <a:solidFill>
                  <a:srgbClr val="FFFFFF"/>
                </a:solidFill>
                <a:cs typeface="+mn-cs"/>
              </a:rPr>
              <a:t> children also go swimming.</a:t>
            </a:r>
          </a:p>
          <a:p>
            <a:pPr>
              <a:defRPr/>
            </a:pPr>
            <a:r>
              <a:rPr lang="en-GB" sz="2300">
                <a:solidFill>
                  <a:srgbClr val="FFFFFF"/>
                </a:solidFill>
                <a:cs typeface="+mn-cs"/>
              </a:rPr>
              <a:t>The total cost for each group is the same. </a:t>
            </a:r>
          </a:p>
          <a:p>
            <a:pPr>
              <a:defRPr/>
            </a:pPr>
            <a:r>
              <a:rPr lang="en-GB" sz="2300">
                <a:solidFill>
                  <a:srgbClr val="FFFFFF"/>
                </a:solidFill>
                <a:cs typeface="+mn-cs"/>
              </a:rPr>
              <a:t>A child’s ticket costs £</a:t>
            </a:r>
            <a:r>
              <a:rPr lang="en-GB" sz="2300">
                <a:solidFill>
                  <a:srgbClr val="00FF00"/>
                </a:solidFill>
                <a:cs typeface="+mn-cs"/>
              </a:rPr>
              <a:t>2</a:t>
            </a:r>
            <a:r>
              <a:rPr lang="en-GB" sz="2300">
                <a:solidFill>
                  <a:srgbClr val="FFFFFF"/>
                </a:solidFill>
                <a:cs typeface="+mn-cs"/>
              </a:rPr>
              <a:t>.</a:t>
            </a:r>
          </a:p>
        </p:txBody>
      </p:sp>
      <p:sp>
        <p:nvSpPr>
          <p:cNvPr id="45069" name="TextBox 70"/>
          <p:cNvSpPr txBox="1">
            <a:spLocks noChangeArrowheads="1"/>
          </p:cNvSpPr>
          <p:nvPr/>
        </p:nvSpPr>
        <p:spPr bwMode="auto">
          <a:xfrm>
            <a:off x="977900" y="3505200"/>
            <a:ext cx="4597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00"/>
                </a:solidFill>
                <a:cs typeface="+mn-cs"/>
              </a:rPr>
              <a:t>If a child’s ticket costs £</a:t>
            </a:r>
            <a:r>
              <a:rPr lang="en-GB" sz="1800">
                <a:solidFill>
                  <a:srgbClr val="00FF00"/>
                </a:solidFill>
                <a:cs typeface="+mn-cs"/>
              </a:rPr>
              <a:t>2</a:t>
            </a:r>
            <a:r>
              <a:rPr lang="en-GB" sz="1800">
                <a:solidFill>
                  <a:srgbClr val="FFFF00"/>
                </a:solidFill>
                <a:cs typeface="+mn-cs"/>
              </a:rPr>
              <a:t>. How much for an adult ticket ?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524500" y="4292600"/>
            <a:ext cx="1181100" cy="330200"/>
            <a:chOff x="5511800" y="4686300"/>
            <a:chExt cx="1181100" cy="330200"/>
          </a:xfrm>
        </p:grpSpPr>
        <p:sp>
          <p:nvSpPr>
            <p:cNvPr id="32" name="Rectangle 31"/>
            <p:cNvSpPr/>
            <p:nvPr/>
          </p:nvSpPr>
          <p:spPr>
            <a:xfrm>
              <a:off x="5511800" y="4686300"/>
              <a:ext cx="3048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956300" y="4686300"/>
              <a:ext cx="2667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350000" y="4686300"/>
              <a:ext cx="342900" cy="3302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5524500" y="3873500"/>
            <a:ext cx="1181100" cy="368300"/>
            <a:chOff x="5511800" y="4660900"/>
            <a:chExt cx="1181100" cy="368300"/>
          </a:xfrm>
        </p:grpSpPr>
        <p:sp>
          <p:nvSpPr>
            <p:cNvPr id="41" name="Rectangle 40"/>
            <p:cNvSpPr/>
            <p:nvPr/>
          </p:nvSpPr>
          <p:spPr>
            <a:xfrm>
              <a:off x="5511800" y="4711700"/>
              <a:ext cx="330200" cy="3175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6362700" y="4660900"/>
              <a:ext cx="330200" cy="3556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5537200" y="4724400"/>
            <a:ext cx="1155700" cy="292100"/>
            <a:chOff x="5537200" y="4724400"/>
            <a:chExt cx="1155700" cy="292100"/>
          </a:xfrm>
        </p:grpSpPr>
        <p:sp>
          <p:nvSpPr>
            <p:cNvPr id="61" name="Rectangle 60"/>
            <p:cNvSpPr/>
            <p:nvPr/>
          </p:nvSpPr>
          <p:spPr>
            <a:xfrm>
              <a:off x="5537200" y="4724400"/>
              <a:ext cx="279400" cy="2921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969000" y="4737100"/>
              <a:ext cx="254000" cy="2794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  <a:endParaRPr lang="en-GB" sz="1800" dirty="0">
                <a:solidFill>
                  <a:srgbClr val="FFFFFF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375400" y="4724400"/>
              <a:ext cx="317500" cy="2921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1320800" y="4508500"/>
            <a:ext cx="33035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Let </a:t>
            </a:r>
            <a:r>
              <a:rPr lang="en-GB" sz="2800" dirty="0">
                <a:solidFill>
                  <a:srgbClr val="FF00FF"/>
                </a:solidFill>
                <a:cs typeface="+mn-cs"/>
              </a:rPr>
              <a:t>a</a:t>
            </a:r>
            <a:r>
              <a:rPr lang="en-GB" sz="2800" dirty="0">
                <a:solidFill>
                  <a:srgbClr val="FFFFFF"/>
                </a:solidFill>
                <a:cs typeface="+mn-cs"/>
              </a:rPr>
              <a:t> be the price 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of an adult ticket.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863600" y="5651500"/>
            <a:ext cx="5575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We know that a child price = </a:t>
            </a:r>
            <a:r>
              <a:rPr lang="en-GB" sz="2800">
                <a:solidFill>
                  <a:srgbClr val="00FF00"/>
                </a:solidFill>
                <a:cs typeface="+mn-cs"/>
              </a:rPr>
              <a:t>£2</a:t>
            </a:r>
          </a:p>
        </p:txBody>
      </p:sp>
      <p:grpSp>
        <p:nvGrpSpPr>
          <p:cNvPr id="6" name="Group 95"/>
          <p:cNvGrpSpPr>
            <a:grpSpLocks/>
          </p:cNvGrpSpPr>
          <p:nvPr/>
        </p:nvGrpSpPr>
        <p:grpSpPr bwMode="auto">
          <a:xfrm>
            <a:off x="7683500" y="3048000"/>
            <a:ext cx="1193800" cy="1498600"/>
            <a:chOff x="7683500" y="3048000"/>
            <a:chExt cx="1193800" cy="1498600"/>
          </a:xfrm>
        </p:grpSpPr>
        <p:grpSp>
          <p:nvGrpSpPr>
            <p:cNvPr id="90127" name="Group 81"/>
            <p:cNvGrpSpPr>
              <a:grpSpLocks/>
            </p:cNvGrpSpPr>
            <p:nvPr/>
          </p:nvGrpSpPr>
          <p:grpSpPr bwMode="auto">
            <a:xfrm>
              <a:off x="7683500" y="3048000"/>
              <a:ext cx="1193800" cy="1104900"/>
              <a:chOff x="7683500" y="3441700"/>
              <a:chExt cx="1193800" cy="1104900"/>
            </a:xfrm>
          </p:grpSpPr>
          <p:grpSp>
            <p:nvGrpSpPr>
              <p:cNvPr id="90132" name="Group 63"/>
              <p:cNvGrpSpPr>
                <a:grpSpLocks/>
              </p:cNvGrpSpPr>
              <p:nvPr/>
            </p:nvGrpSpPr>
            <p:grpSpPr bwMode="auto">
              <a:xfrm>
                <a:off x="7683500" y="3441700"/>
                <a:ext cx="1181100" cy="723900"/>
                <a:chOff x="7899400" y="3835400"/>
                <a:chExt cx="1181100" cy="723900"/>
              </a:xfrm>
            </p:grpSpPr>
            <p:grpSp>
              <p:nvGrpSpPr>
                <p:cNvPr id="90137" name="Group 26"/>
                <p:cNvGrpSpPr>
                  <a:grpSpLocks/>
                </p:cNvGrpSpPr>
                <p:nvPr/>
              </p:nvGrpSpPr>
              <p:grpSpPr bwMode="auto">
                <a:xfrm>
                  <a:off x="7899400" y="4216400"/>
                  <a:ext cx="1181100" cy="342900"/>
                  <a:chOff x="7747000" y="4305300"/>
                  <a:chExt cx="1181100" cy="342900"/>
                </a:xfrm>
              </p:grpSpPr>
              <p:sp>
                <p:nvSpPr>
                  <p:cNvPr id="53" name="Rectangle 52"/>
                  <p:cNvSpPr/>
                  <p:nvPr/>
                </p:nvSpPr>
                <p:spPr>
                  <a:xfrm>
                    <a:off x="7747000" y="4305300"/>
                    <a:ext cx="317500" cy="342900"/>
                  </a:xfrm>
                  <a:prstGeom prst="rect">
                    <a:avLst/>
                  </a:prstGeom>
                  <a:solidFill>
                    <a:srgbClr val="00FF00"/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800" dirty="0">
                        <a:solidFill>
                          <a:srgbClr val="000000"/>
                        </a:solidFill>
                        <a:latin typeface="Comic Sans MS" pitchFamily="66" charset="0"/>
                      </a:rPr>
                      <a:t>2</a:t>
                    </a:r>
                  </a:p>
                </p:txBody>
              </p:sp>
              <p:sp>
                <p:nvSpPr>
                  <p:cNvPr id="54" name="Rectangle 53"/>
                  <p:cNvSpPr/>
                  <p:nvPr/>
                </p:nvSpPr>
                <p:spPr>
                  <a:xfrm>
                    <a:off x="8636000" y="4318000"/>
                    <a:ext cx="292100" cy="330200"/>
                  </a:xfrm>
                  <a:prstGeom prst="rect">
                    <a:avLst/>
                  </a:prstGeom>
                  <a:solidFill>
                    <a:srgbClr val="FF00FF"/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800" dirty="0">
                        <a:solidFill>
                          <a:srgbClr val="000000"/>
                        </a:solidFill>
                        <a:latin typeface="Comic Sans MS" pitchFamily="66" charset="0"/>
                      </a:rPr>
                      <a:t>a</a:t>
                    </a:r>
                  </a:p>
                </p:txBody>
              </p:sp>
              <p:sp>
                <p:nvSpPr>
                  <p:cNvPr id="55" name="Rectangle 54"/>
                  <p:cNvSpPr/>
                  <p:nvPr/>
                </p:nvSpPr>
                <p:spPr>
                  <a:xfrm>
                    <a:off x="8305800" y="4318000"/>
                    <a:ext cx="254000" cy="330200"/>
                  </a:xfrm>
                  <a:prstGeom prst="rect">
                    <a:avLst/>
                  </a:prstGeom>
                  <a:solidFill>
                    <a:srgbClr val="FF00FF"/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800" dirty="0">
                        <a:solidFill>
                          <a:srgbClr val="000000"/>
                        </a:solidFill>
                        <a:latin typeface="Comic Sans MS" pitchFamily="66" charset="0"/>
                      </a:rPr>
                      <a:t>a</a:t>
                    </a:r>
                  </a:p>
                </p:txBody>
              </p:sp>
            </p:grpSp>
            <p:grpSp>
              <p:nvGrpSpPr>
                <p:cNvPr id="90138" name="Group 26"/>
                <p:cNvGrpSpPr>
                  <a:grpSpLocks/>
                </p:cNvGrpSpPr>
                <p:nvPr/>
              </p:nvGrpSpPr>
              <p:grpSpPr bwMode="auto">
                <a:xfrm>
                  <a:off x="7899400" y="3835400"/>
                  <a:ext cx="1181100" cy="342900"/>
                  <a:chOff x="7747000" y="4305300"/>
                  <a:chExt cx="1181100" cy="342900"/>
                </a:xfrm>
              </p:grpSpPr>
              <p:sp>
                <p:nvSpPr>
                  <p:cNvPr id="57" name="Rectangle 56"/>
                  <p:cNvSpPr/>
                  <p:nvPr/>
                </p:nvSpPr>
                <p:spPr>
                  <a:xfrm>
                    <a:off x="7747000" y="4305300"/>
                    <a:ext cx="317500" cy="342900"/>
                  </a:xfrm>
                  <a:prstGeom prst="rect">
                    <a:avLst/>
                  </a:prstGeom>
                  <a:solidFill>
                    <a:srgbClr val="00FF00"/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800" dirty="0">
                        <a:solidFill>
                          <a:srgbClr val="000000"/>
                        </a:solidFill>
                        <a:latin typeface="Comic Sans MS" pitchFamily="66" charset="0"/>
                      </a:rPr>
                      <a:t>2</a:t>
                    </a: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8648700" y="4305300"/>
                    <a:ext cx="279400" cy="342900"/>
                  </a:xfrm>
                  <a:prstGeom prst="rect">
                    <a:avLst/>
                  </a:prstGeom>
                  <a:solidFill>
                    <a:srgbClr val="FF00FF"/>
                  </a:solidFill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r>
                      <a:rPr lang="en-GB" sz="1800" dirty="0">
                        <a:solidFill>
                          <a:srgbClr val="000000"/>
                        </a:solidFill>
                        <a:latin typeface="Comic Sans MS" pitchFamily="66" charset="0"/>
                      </a:rPr>
                      <a:t>a</a:t>
                    </a:r>
                  </a:p>
                </p:txBody>
              </p:sp>
            </p:grpSp>
          </p:grpSp>
          <p:grpSp>
            <p:nvGrpSpPr>
              <p:cNvPr id="90133" name="Group 26"/>
              <p:cNvGrpSpPr>
                <a:grpSpLocks/>
              </p:cNvGrpSpPr>
              <p:nvPr/>
            </p:nvGrpSpPr>
            <p:grpSpPr bwMode="auto">
              <a:xfrm>
                <a:off x="7696200" y="4203700"/>
                <a:ext cx="1181100" cy="342900"/>
                <a:chOff x="7747000" y="4305300"/>
                <a:chExt cx="1181100" cy="342900"/>
              </a:xfrm>
            </p:grpSpPr>
            <p:sp>
              <p:nvSpPr>
                <p:cNvPr id="79" name="Rectangle 78"/>
                <p:cNvSpPr/>
                <p:nvPr/>
              </p:nvSpPr>
              <p:spPr>
                <a:xfrm>
                  <a:off x="7747000" y="4305300"/>
                  <a:ext cx="317500" cy="342900"/>
                </a:xfrm>
                <a:prstGeom prst="rect">
                  <a:avLst/>
                </a:prstGeom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GB" sz="1800" dirty="0">
                      <a:solidFill>
                        <a:srgbClr val="000000"/>
                      </a:solidFill>
                      <a:latin typeface="Comic Sans MS" pitchFamily="66" charset="0"/>
                    </a:rPr>
                    <a:t>2</a:t>
                  </a: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8636000" y="4318000"/>
                  <a:ext cx="292100" cy="330200"/>
                </a:xfrm>
                <a:prstGeom prst="rect">
                  <a:avLst/>
                </a:prstGeom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GB" sz="1800" dirty="0">
                      <a:solidFill>
                        <a:srgbClr val="000000"/>
                      </a:solidFill>
                      <a:latin typeface="Comic Sans MS" pitchFamily="66" charset="0"/>
                    </a:rPr>
                    <a:t>2</a:t>
                  </a: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8305800" y="4318000"/>
                  <a:ext cx="254000" cy="330200"/>
                </a:xfrm>
                <a:prstGeom prst="rect">
                  <a:avLst/>
                </a:prstGeom>
                <a:solidFill>
                  <a:srgbClr val="00FF00"/>
                </a:solidFill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n-GB" sz="1800" dirty="0">
                      <a:solidFill>
                        <a:srgbClr val="000000"/>
                      </a:solidFill>
                      <a:latin typeface="Comic Sans MS" pitchFamily="66" charset="0"/>
                    </a:rPr>
                    <a:t>2</a:t>
                  </a:r>
                </a:p>
              </p:txBody>
            </p:sp>
          </p:grpSp>
        </p:grpSp>
        <p:grpSp>
          <p:nvGrpSpPr>
            <p:cNvPr id="90128" name="Group 26"/>
            <p:cNvGrpSpPr>
              <a:grpSpLocks/>
            </p:cNvGrpSpPr>
            <p:nvPr/>
          </p:nvGrpSpPr>
          <p:grpSpPr bwMode="auto">
            <a:xfrm>
              <a:off x="7696200" y="4203700"/>
              <a:ext cx="1181100" cy="342900"/>
              <a:chOff x="7747000" y="4305300"/>
              <a:chExt cx="1181100" cy="342900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7747000" y="4305300"/>
                <a:ext cx="317500" cy="3429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000000"/>
                    </a:solidFill>
                    <a:latin typeface="Comic Sans MS" pitchFamily="66" charset="0"/>
                  </a:rPr>
                  <a:t>2</a:t>
                </a:r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8636000" y="4318000"/>
                <a:ext cx="292100" cy="3302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000000"/>
                    </a:solidFill>
                    <a:latin typeface="Comic Sans MS" pitchFamily="66" charset="0"/>
                  </a:rPr>
                  <a:t>2</a:t>
                </a:r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8305800" y="4318000"/>
                <a:ext cx="254000" cy="330200"/>
              </a:xfrm>
              <a:prstGeom prst="rect">
                <a:avLst/>
              </a:prstGeom>
              <a:solidFill>
                <a:srgbClr val="00FF00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GB" sz="1800" dirty="0">
                    <a:solidFill>
                      <a:srgbClr val="000000"/>
                    </a:solidFill>
                    <a:latin typeface="Comic Sans MS" pitchFamily="66" charset="0"/>
                  </a:rPr>
                  <a:t>2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85185E-6 L 0.00139 0.07037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3519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96296E-6 L 1.11022E-16 0.0629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148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" y="-305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6 L 3.33333E-6 0.0648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241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7 L -4.44444E-6 0.07037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4074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0.06296 L 1.11022E-16 0.01111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93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6296 L 0.00139 0.0166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315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6 L 3.33333E-6 0.0648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24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6296 L 0.00139 0.0166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315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6 L 3.33333E-6 0.0648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324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6296 L 0.00139 0.01666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-231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3.7037E-6 L 0.00138 0.0870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70" grpId="0"/>
      <p:bldP spid="7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52488" y="1981200"/>
            <a:ext cx="36306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For balance we have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371600" y="2692400"/>
            <a:ext cx="11953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5a</a:t>
            </a:r>
            <a:r>
              <a:rPr lang="en-GB" sz="2800">
                <a:solidFill>
                  <a:srgbClr val="00FF00"/>
                </a:solidFill>
                <a:cs typeface="+mn-cs"/>
              </a:rPr>
              <a:t> + 6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768600" y="2692400"/>
            <a:ext cx="1357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3a </a:t>
            </a:r>
            <a:r>
              <a:rPr lang="en-GB" sz="2800">
                <a:solidFill>
                  <a:srgbClr val="00FF00"/>
                </a:solidFill>
                <a:cs typeface="+mn-cs"/>
              </a:rPr>
              <a:t>+ 16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63800" y="27051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34" name="Cloud 33"/>
          <p:cNvSpPr/>
          <p:nvPr/>
        </p:nvSpPr>
        <p:spPr>
          <a:xfrm>
            <a:off x="3606800" y="1460500"/>
            <a:ext cx="3060700" cy="13335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Subtract 6 from each side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044700" y="311150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-6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606800" y="3111500"/>
            <a:ext cx="50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-6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006600" y="3556000"/>
            <a:ext cx="58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5a</a:t>
            </a:r>
            <a:endParaRPr lang="en-GB" sz="2800">
              <a:solidFill>
                <a:srgbClr val="00FF00"/>
              </a:solidFill>
              <a:cs typeface="+mn-cs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463800" y="35560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2768600" y="3556000"/>
            <a:ext cx="1357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3a </a:t>
            </a:r>
            <a:r>
              <a:rPr lang="en-GB" sz="2800">
                <a:solidFill>
                  <a:srgbClr val="00FF00"/>
                </a:solidFill>
                <a:cs typeface="+mn-cs"/>
              </a:rPr>
              <a:t>+ 10</a:t>
            </a:r>
          </a:p>
        </p:txBody>
      </p:sp>
      <p:sp>
        <p:nvSpPr>
          <p:cNvPr id="40" name="Cloud 39"/>
          <p:cNvSpPr/>
          <p:nvPr/>
        </p:nvSpPr>
        <p:spPr>
          <a:xfrm>
            <a:off x="3594100" y="1460500"/>
            <a:ext cx="3060700" cy="13335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Subtract 3a from each side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930400" y="3911600"/>
            <a:ext cx="657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-3a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692400" y="3911600"/>
            <a:ext cx="657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>
                <a:solidFill>
                  <a:srgbClr val="FFFFFF"/>
                </a:solidFill>
                <a:cs typeface="+mn-cs"/>
              </a:rPr>
              <a:t>-3a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2032000" y="4406900"/>
            <a:ext cx="5889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2a</a:t>
            </a:r>
            <a:endParaRPr lang="en-GB" sz="2800">
              <a:solidFill>
                <a:srgbClr val="00FF00"/>
              </a:solidFill>
              <a:cs typeface="+mn-cs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479675" y="44069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768600" y="4406900"/>
            <a:ext cx="5667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00FF00"/>
                </a:solidFill>
                <a:cs typeface="+mn-cs"/>
              </a:rPr>
              <a:t>10</a:t>
            </a:r>
          </a:p>
        </p:txBody>
      </p:sp>
      <p:pic>
        <p:nvPicPr>
          <p:cNvPr id="47" name="Picture 46" descr="TI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4864100"/>
            <a:ext cx="990600" cy="990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7" name="Isosceles Triangle 116"/>
          <p:cNvSpPr/>
          <p:nvPr/>
        </p:nvSpPr>
        <p:spPr>
          <a:xfrm>
            <a:off x="5207000" y="29083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118" name="Isosceles Triangle 117"/>
          <p:cNvSpPr/>
          <p:nvPr/>
        </p:nvSpPr>
        <p:spPr>
          <a:xfrm>
            <a:off x="7454900" y="2832100"/>
            <a:ext cx="1587500" cy="965200"/>
          </a:xfrm>
          <a:prstGeom prst="triangle">
            <a:avLst/>
          </a:prstGeom>
          <a:solidFill>
            <a:schemeClr val="tx1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sp>
        <p:nvSpPr>
          <p:cNvPr id="119" name="Isosceles Triangle 118"/>
          <p:cNvSpPr/>
          <p:nvPr/>
        </p:nvSpPr>
        <p:spPr>
          <a:xfrm>
            <a:off x="6692900" y="2806700"/>
            <a:ext cx="838200" cy="2806700"/>
          </a:xfrm>
          <a:prstGeom prst="triangle">
            <a:avLst/>
          </a:prstGeom>
          <a:solidFill>
            <a:srgbClr val="FFFF00"/>
          </a:solidFill>
          <a:ln w="571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sz="1800">
              <a:solidFill>
                <a:srgbClr val="FFFFFF"/>
              </a:solidFill>
            </a:endParaRPr>
          </a:p>
        </p:txBody>
      </p:sp>
      <p:grpSp>
        <p:nvGrpSpPr>
          <p:cNvPr id="91159" name="Group 56"/>
          <p:cNvGrpSpPr>
            <a:grpSpLocks/>
          </p:cNvGrpSpPr>
          <p:nvPr/>
        </p:nvGrpSpPr>
        <p:grpSpPr bwMode="auto">
          <a:xfrm>
            <a:off x="5829300" y="2647950"/>
            <a:ext cx="2508250" cy="323850"/>
            <a:chOff x="6413500" y="3270250"/>
            <a:chExt cx="2508400" cy="324000"/>
          </a:xfrm>
        </p:grpSpPr>
        <p:cxnSp>
          <p:nvCxnSpPr>
            <p:cNvPr id="121" name="Straight Connector 120"/>
            <p:cNvCxnSpPr/>
            <p:nvPr/>
          </p:nvCxnSpPr>
          <p:spPr>
            <a:xfrm>
              <a:off x="6731019" y="3416368"/>
              <a:ext cx="2044822" cy="1589"/>
            </a:xfrm>
            <a:prstGeom prst="line">
              <a:avLst/>
            </a:prstGeom>
            <a:ln w="571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Oval 121"/>
            <p:cNvSpPr/>
            <p:nvPr/>
          </p:nvSpPr>
          <p:spPr>
            <a:xfrm>
              <a:off x="6413500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  <p:sp>
          <p:nvSpPr>
            <p:cNvPr id="123" name="Oval 122"/>
            <p:cNvSpPr/>
            <p:nvPr/>
          </p:nvSpPr>
          <p:spPr>
            <a:xfrm>
              <a:off x="8598031" y="3270250"/>
              <a:ext cx="323869" cy="324000"/>
            </a:xfrm>
            <a:prstGeom prst="ellipse">
              <a:avLst/>
            </a:prstGeom>
            <a:solidFill>
              <a:srgbClr val="FF0000"/>
            </a:solidFill>
            <a:ln w="57150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3" name="Group 161"/>
          <p:cNvGrpSpPr>
            <a:grpSpLocks/>
          </p:cNvGrpSpPr>
          <p:nvPr/>
        </p:nvGrpSpPr>
        <p:grpSpPr bwMode="auto">
          <a:xfrm>
            <a:off x="5524500" y="2743200"/>
            <a:ext cx="711200" cy="698500"/>
            <a:chOff x="5524500" y="2743200"/>
            <a:chExt cx="711200" cy="698500"/>
          </a:xfrm>
        </p:grpSpPr>
        <p:sp>
          <p:nvSpPr>
            <p:cNvPr id="125" name="Rectangle 124"/>
            <p:cNvSpPr/>
            <p:nvPr/>
          </p:nvSpPr>
          <p:spPr>
            <a:xfrm>
              <a:off x="5524500" y="3111500"/>
              <a:ext cx="3048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5969000" y="3111500"/>
              <a:ext cx="2667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5524500" y="2743200"/>
              <a:ext cx="330200" cy="3175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</p:grpSp>
      <p:sp>
        <p:nvSpPr>
          <p:cNvPr id="132" name="Rectangle 131"/>
          <p:cNvSpPr/>
          <p:nvPr/>
        </p:nvSpPr>
        <p:spPr>
          <a:xfrm>
            <a:off x="5537200" y="3543300"/>
            <a:ext cx="279400" cy="2921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969000" y="3556000"/>
            <a:ext cx="254000" cy="279400"/>
          </a:xfrm>
          <a:prstGeom prst="rect">
            <a:avLst/>
          </a:prstGeom>
          <a:solidFill>
            <a:srgbClr val="FF00FF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a</a:t>
            </a:r>
            <a:endParaRPr lang="en-GB" sz="1800" dirty="0">
              <a:solidFill>
                <a:srgbClr val="FFFFFF"/>
              </a:solidFill>
            </a:endParaRPr>
          </a:p>
        </p:txBody>
      </p:sp>
      <p:grpSp>
        <p:nvGrpSpPr>
          <p:cNvPr id="4" name="Group 158"/>
          <p:cNvGrpSpPr>
            <a:grpSpLocks/>
          </p:cNvGrpSpPr>
          <p:nvPr/>
        </p:nvGrpSpPr>
        <p:grpSpPr bwMode="auto">
          <a:xfrm>
            <a:off x="6362700" y="2692400"/>
            <a:ext cx="342900" cy="1143000"/>
            <a:chOff x="6362700" y="2692400"/>
            <a:chExt cx="342900" cy="1143000"/>
          </a:xfrm>
        </p:grpSpPr>
        <p:sp>
          <p:nvSpPr>
            <p:cNvPr id="127" name="Rectangle 126"/>
            <p:cNvSpPr/>
            <p:nvPr/>
          </p:nvSpPr>
          <p:spPr>
            <a:xfrm>
              <a:off x="6362700" y="3111500"/>
              <a:ext cx="342900" cy="3302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30" name="Rectangle 129"/>
            <p:cNvSpPr/>
            <p:nvPr/>
          </p:nvSpPr>
          <p:spPr>
            <a:xfrm>
              <a:off x="6375400" y="2692400"/>
              <a:ext cx="330200" cy="3556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6375400" y="3543300"/>
              <a:ext cx="317500" cy="2921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grpSp>
        <p:nvGrpSpPr>
          <p:cNvPr id="5" name="Group 160"/>
          <p:cNvGrpSpPr>
            <a:grpSpLocks/>
          </p:cNvGrpSpPr>
          <p:nvPr/>
        </p:nvGrpSpPr>
        <p:grpSpPr bwMode="auto">
          <a:xfrm>
            <a:off x="8242300" y="2286000"/>
            <a:ext cx="622300" cy="723900"/>
            <a:chOff x="8242300" y="2286000"/>
            <a:chExt cx="622300" cy="723900"/>
          </a:xfrm>
        </p:grpSpPr>
        <p:sp>
          <p:nvSpPr>
            <p:cNvPr id="151" name="Rectangle 150"/>
            <p:cNvSpPr/>
            <p:nvPr/>
          </p:nvSpPr>
          <p:spPr>
            <a:xfrm>
              <a:off x="8572500" y="2679700"/>
              <a:ext cx="2921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8242300" y="2679700"/>
              <a:ext cx="254000" cy="3302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8585200" y="2286000"/>
              <a:ext cx="279400" cy="342900"/>
            </a:xfrm>
            <a:prstGeom prst="rect">
              <a:avLst/>
            </a:prstGeom>
            <a:solidFill>
              <a:srgbClr val="FF00FF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a</a:t>
              </a:r>
            </a:p>
          </p:txBody>
        </p:sp>
      </p:grpSp>
      <p:grpSp>
        <p:nvGrpSpPr>
          <p:cNvPr id="6" name="Group 159"/>
          <p:cNvGrpSpPr>
            <a:grpSpLocks/>
          </p:cNvGrpSpPr>
          <p:nvPr/>
        </p:nvGrpSpPr>
        <p:grpSpPr bwMode="auto">
          <a:xfrm>
            <a:off x="7683500" y="2286000"/>
            <a:ext cx="330200" cy="1104900"/>
            <a:chOff x="7683500" y="2286000"/>
            <a:chExt cx="330200" cy="1104900"/>
          </a:xfrm>
        </p:grpSpPr>
        <p:sp>
          <p:nvSpPr>
            <p:cNvPr id="150" name="Rectangle 149"/>
            <p:cNvSpPr/>
            <p:nvPr/>
          </p:nvSpPr>
          <p:spPr>
            <a:xfrm>
              <a:off x="7683500" y="2667000"/>
              <a:ext cx="317500" cy="3429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7683500" y="2286000"/>
              <a:ext cx="317500" cy="3429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7696200" y="3048000"/>
              <a:ext cx="317500" cy="3429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sp>
        <p:nvSpPr>
          <p:cNvPr id="138" name="Rectangle 137"/>
          <p:cNvSpPr/>
          <p:nvPr/>
        </p:nvSpPr>
        <p:spPr>
          <a:xfrm>
            <a:off x="7696200" y="3441700"/>
            <a:ext cx="317500" cy="3429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</a:p>
        </p:txBody>
      </p:sp>
      <p:grpSp>
        <p:nvGrpSpPr>
          <p:cNvPr id="7" name="Group 162"/>
          <p:cNvGrpSpPr>
            <a:grpSpLocks/>
          </p:cNvGrpSpPr>
          <p:nvPr/>
        </p:nvGrpSpPr>
        <p:grpSpPr bwMode="auto">
          <a:xfrm>
            <a:off x="8255000" y="3060700"/>
            <a:ext cx="622300" cy="723900"/>
            <a:chOff x="8255000" y="3060700"/>
            <a:chExt cx="622300" cy="723900"/>
          </a:xfrm>
        </p:grpSpPr>
        <p:sp>
          <p:nvSpPr>
            <p:cNvPr id="144" name="Rectangle 143"/>
            <p:cNvSpPr/>
            <p:nvPr/>
          </p:nvSpPr>
          <p:spPr>
            <a:xfrm>
              <a:off x="8585200" y="3060700"/>
              <a:ext cx="292100" cy="3302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8255000" y="3060700"/>
              <a:ext cx="254000" cy="3302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8585200" y="3454400"/>
              <a:ext cx="292100" cy="330200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GB" sz="1800" dirty="0">
                  <a:solidFill>
                    <a:srgbClr val="000000"/>
                  </a:solidFill>
                  <a:latin typeface="Comic Sans MS" pitchFamily="66" charset="0"/>
                </a:rPr>
                <a:t>2</a:t>
              </a:r>
            </a:p>
          </p:txBody>
        </p:sp>
      </p:grpSp>
      <p:sp>
        <p:nvSpPr>
          <p:cNvPr id="140" name="Rectangle 139"/>
          <p:cNvSpPr/>
          <p:nvPr/>
        </p:nvSpPr>
        <p:spPr>
          <a:xfrm>
            <a:off x="8255000" y="3454400"/>
            <a:ext cx="254000" cy="3302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53" name="Cloud 152"/>
          <p:cNvSpPr/>
          <p:nvPr/>
        </p:nvSpPr>
        <p:spPr>
          <a:xfrm>
            <a:off x="3759200" y="4089400"/>
            <a:ext cx="3060700" cy="1333500"/>
          </a:xfrm>
          <a:prstGeom prst="cloud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00000"/>
                </a:solidFill>
                <a:latin typeface="Comic Sans MS" pitchFamily="66" charset="0"/>
              </a:rPr>
              <a:t>Divide each side by 2</a:t>
            </a:r>
          </a:p>
        </p:txBody>
      </p:sp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2273300" y="5041900"/>
            <a:ext cx="36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00FF"/>
                </a:solidFill>
                <a:cs typeface="+mn-cs"/>
              </a:rPr>
              <a:t>a</a:t>
            </a:r>
            <a:endParaRPr lang="en-GB" sz="2800">
              <a:solidFill>
                <a:srgbClr val="00FF00"/>
              </a:solidFill>
              <a:cs typeface="+mn-cs"/>
            </a:endParaRPr>
          </a:p>
        </p:txBody>
      </p:sp>
      <p:sp>
        <p:nvSpPr>
          <p:cNvPr id="155" name="TextBox 154"/>
          <p:cNvSpPr txBox="1">
            <a:spLocks noChangeArrowheads="1"/>
          </p:cNvSpPr>
          <p:nvPr/>
        </p:nvSpPr>
        <p:spPr bwMode="auto">
          <a:xfrm>
            <a:off x="2530475" y="5041900"/>
            <a:ext cx="366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=</a:t>
            </a:r>
          </a:p>
        </p:txBody>
      </p:sp>
      <p:sp>
        <p:nvSpPr>
          <p:cNvPr id="156" name="TextBox 155"/>
          <p:cNvSpPr txBox="1">
            <a:spLocks noChangeArrowheads="1"/>
          </p:cNvSpPr>
          <p:nvPr/>
        </p:nvSpPr>
        <p:spPr bwMode="auto">
          <a:xfrm>
            <a:off x="2819400" y="5041900"/>
            <a:ext cx="404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00FF00"/>
                </a:solidFill>
                <a:cs typeface="+mn-cs"/>
              </a:rPr>
              <a:t>5</a:t>
            </a:r>
          </a:p>
        </p:txBody>
      </p:sp>
      <p:sp>
        <p:nvSpPr>
          <p:cNvPr id="157" name="TextBox 156"/>
          <p:cNvSpPr txBox="1">
            <a:spLocks noChangeArrowheads="1"/>
          </p:cNvSpPr>
          <p:nvPr/>
        </p:nvSpPr>
        <p:spPr bwMode="auto">
          <a:xfrm>
            <a:off x="1282700" y="6172200"/>
            <a:ext cx="4187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Adult ticket price is </a:t>
            </a:r>
            <a:r>
              <a:rPr lang="en-GB" sz="2800">
                <a:solidFill>
                  <a:srgbClr val="00FF00"/>
                </a:solidFill>
                <a:cs typeface="+mn-cs"/>
              </a:rPr>
              <a:t>£5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8612188" y="3454400"/>
            <a:ext cx="254000" cy="330200"/>
          </a:xfrm>
          <a:prstGeom prst="rect">
            <a:avLst/>
          </a:prstGeom>
          <a:solidFill>
            <a:srgbClr val="00FF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8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7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8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4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3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4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0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1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71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up)">
                                      <p:cBhvr>
                                        <p:cTn id="17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3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4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2" grpId="0"/>
      <p:bldP spid="33" grpId="0"/>
      <p:bldP spid="28" grpId="0"/>
      <p:bldP spid="34" grpId="0" animBg="1"/>
      <p:bldP spid="34" grpId="1" animBg="1"/>
      <p:bldP spid="35" grpId="0"/>
      <p:bldP spid="36" grpId="0"/>
      <p:bldP spid="37" grpId="0"/>
      <p:bldP spid="38" grpId="0"/>
      <p:bldP spid="39" grpId="0"/>
      <p:bldP spid="40" grpId="0" animBg="1"/>
      <p:bldP spid="40" grpId="1" animBg="1"/>
      <p:bldP spid="41" grpId="0"/>
      <p:bldP spid="42" grpId="0"/>
      <p:bldP spid="43" grpId="0"/>
      <p:bldP spid="44" grpId="0"/>
      <p:bldP spid="45" grpId="0"/>
      <p:bldP spid="132" grpId="0" animBg="1"/>
      <p:bldP spid="153" grpId="0" animBg="1"/>
      <p:bldP spid="153" grpId="1" animBg="1"/>
      <p:bldP spid="154" grpId="0"/>
      <p:bldP spid="155" grpId="0"/>
      <p:bldP spid="156" grpId="0"/>
      <p:bldP spid="157" grpId="0"/>
      <p:bldP spid="16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52500" y="742950"/>
            <a:ext cx="6242050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</a:rPr>
              <a:t>Balancing Method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801688" y="2768600"/>
            <a:ext cx="834707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It would be far too time consuming to draw out</a:t>
            </a:r>
          </a:p>
          <a:p>
            <a:pPr algn="ctr">
              <a:defRPr/>
            </a:pPr>
            <a:r>
              <a:rPr lang="en-GB" sz="2800" dirty="0">
                <a:solidFill>
                  <a:srgbClr val="FFFFFF"/>
                </a:solidFill>
                <a:cs typeface="+mn-cs"/>
              </a:rPr>
              <a:t>the balancing scales each time.</a:t>
            </a:r>
          </a:p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 </a:t>
            </a:r>
          </a:p>
          <a:p>
            <a:pPr algn="ctr">
              <a:defRPr/>
            </a:pPr>
            <a:r>
              <a:rPr lang="en-GB" sz="2800" dirty="0">
                <a:solidFill>
                  <a:srgbClr val="FFFF00"/>
                </a:solidFill>
                <a:cs typeface="+mn-cs"/>
              </a:rPr>
              <a:t>We will now learn how to use the rules for solving equations.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term ‘like terms’.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65541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gather ‘algebraic like terms’.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4940300" y="4027488"/>
            <a:ext cx="4203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 Gather like terms for simple     </a:t>
            </a:r>
          </a:p>
          <a:p>
            <a:pPr marL="522288" lvl="1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     expressions.</a:t>
            </a:r>
          </a:p>
        </p:txBody>
      </p:sp>
      <p:sp>
        <p:nvSpPr>
          <p:cNvPr id="65545" name="Text Box 12"/>
          <p:cNvSpPr txBox="1">
            <a:spLocks noChangeArrowheads="1"/>
          </p:cNvSpPr>
          <p:nvPr/>
        </p:nvSpPr>
        <p:spPr bwMode="auto">
          <a:xfrm>
            <a:off x="3087688" y="1352550"/>
            <a:ext cx="2852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 Multiplying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352550" y="2747963"/>
            <a:ext cx="6978650" cy="6461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3600">
                <a:solidFill>
                  <a:srgbClr val="FFFF00"/>
                </a:solidFill>
              </a:rPr>
              <a:t>The Balancing Method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1589088" y="2103438"/>
            <a:ext cx="6223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FFFFFF"/>
                </a:solidFill>
              </a:rPr>
              <a:t>The rule we use to solve equations is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1101725" y="3830638"/>
            <a:ext cx="62134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Write down the opposite of the following :</a:t>
            </a:r>
          </a:p>
        </p:txBody>
      </p:sp>
      <p:sp>
        <p:nvSpPr>
          <p:cNvPr id="51211" name="Text Box 11"/>
          <p:cNvSpPr txBox="1">
            <a:spLocks noChangeArrowheads="1"/>
          </p:cNvSpPr>
          <p:nvPr/>
        </p:nvSpPr>
        <p:spPr bwMode="auto">
          <a:xfrm>
            <a:off x="1004888" y="4014788"/>
            <a:ext cx="6238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72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51212" name="Text Box 12"/>
          <p:cNvSpPr txBox="1">
            <a:spLocks noChangeArrowheads="1"/>
          </p:cNvSpPr>
          <p:nvPr/>
        </p:nvSpPr>
        <p:spPr bwMode="auto">
          <a:xfrm>
            <a:off x="1724025" y="4319588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1000125" y="4749800"/>
            <a:ext cx="6334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x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5486400" y="4106863"/>
            <a:ext cx="501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-</a:t>
            </a:r>
          </a:p>
        </p:txBody>
      </p:sp>
      <p:sp>
        <p:nvSpPr>
          <p:cNvPr id="93194" name="Text Box 15"/>
          <p:cNvSpPr txBox="1">
            <a:spLocks noChangeArrowheads="1"/>
          </p:cNvSpPr>
          <p:nvPr/>
        </p:nvSpPr>
        <p:spPr bwMode="auto">
          <a:xfrm>
            <a:off x="5368925" y="4860925"/>
            <a:ext cx="660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FFFF"/>
                </a:solidFill>
                <a:latin typeface="Shruti" pitchFamily="2" charset="0"/>
                <a:cs typeface="Shruti" pitchFamily="2" charset="0"/>
              </a:rPr>
              <a:t>÷</a:t>
            </a: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1762125" y="4964113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51217" name="Text Box 17"/>
          <p:cNvSpPr txBox="1">
            <a:spLocks noChangeArrowheads="1"/>
          </p:cNvSpPr>
          <p:nvPr/>
        </p:nvSpPr>
        <p:spPr bwMode="auto">
          <a:xfrm>
            <a:off x="6042025" y="4319588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6042025" y="4933950"/>
            <a:ext cx="220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opposite is</a:t>
            </a:r>
          </a:p>
        </p:txBody>
      </p:sp>
      <p:sp>
        <p:nvSpPr>
          <p:cNvPr id="46099" name="Text Box 19"/>
          <p:cNvSpPr txBox="1">
            <a:spLocks noChangeArrowheads="1"/>
          </p:cNvSpPr>
          <p:nvPr/>
        </p:nvSpPr>
        <p:spPr bwMode="auto">
          <a:xfrm>
            <a:off x="4064000" y="4105275"/>
            <a:ext cx="5016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-</a:t>
            </a:r>
          </a:p>
        </p:txBody>
      </p:sp>
      <p:sp>
        <p:nvSpPr>
          <p:cNvPr id="46100" name="Text Box 20"/>
          <p:cNvSpPr txBox="1">
            <a:spLocks noChangeArrowheads="1"/>
          </p:cNvSpPr>
          <p:nvPr/>
        </p:nvSpPr>
        <p:spPr bwMode="auto">
          <a:xfrm>
            <a:off x="8231188" y="3976688"/>
            <a:ext cx="623887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72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46101" name="Text Box 21"/>
          <p:cNvSpPr txBox="1">
            <a:spLocks noChangeArrowheads="1"/>
          </p:cNvSpPr>
          <p:nvPr/>
        </p:nvSpPr>
        <p:spPr bwMode="auto">
          <a:xfrm>
            <a:off x="3997325" y="4860925"/>
            <a:ext cx="660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6000">
                <a:solidFill>
                  <a:srgbClr val="FFFFFF"/>
                </a:solidFill>
                <a:latin typeface="Shruti" pitchFamily="2" charset="0"/>
                <a:cs typeface="Shruti" pitchFamily="2" charset="0"/>
              </a:rPr>
              <a:t>÷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8239125" y="4648200"/>
            <a:ext cx="63341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6000">
                <a:solidFill>
                  <a:srgbClr val="FFFFFF"/>
                </a:solidFill>
                <a:cs typeface="+mn-cs"/>
              </a:rPr>
              <a:t>x</a:t>
            </a:r>
          </a:p>
        </p:txBody>
      </p:sp>
      <p:sp>
        <p:nvSpPr>
          <p:cNvPr id="93202" name="Text Box 23"/>
          <p:cNvSpPr txBox="1">
            <a:spLocks noChangeArrowheads="1"/>
          </p:cNvSpPr>
          <p:nvPr/>
        </p:nvSpPr>
        <p:spPr bwMode="auto">
          <a:xfrm>
            <a:off x="2693988" y="1409700"/>
            <a:ext cx="37671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Level E Harder Equations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6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46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6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/>
      <p:bldP spid="46087" grpId="0"/>
      <p:bldP spid="46099" grpId="0"/>
      <p:bldP spid="46100" grpId="0"/>
      <p:bldP spid="46101" grpId="0"/>
      <p:bldP spid="4610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208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2x + 4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421313" y="23637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22</a:t>
            </a: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4060825" y="3106738"/>
            <a:ext cx="954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2x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013325" y="3106738"/>
            <a:ext cx="114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18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418013" y="3935413"/>
            <a:ext cx="1055687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264150" y="3935413"/>
            <a:ext cx="6508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9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12825" y="3198813"/>
            <a:ext cx="923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(- 4)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12825" y="3995738"/>
            <a:ext cx="9239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÷2</a:t>
            </a:r>
            <a:r>
              <a:rPr lang="en-GB" sz="280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20" grpId="0" autoUpdateAnimBg="0"/>
      <p:bldP spid="29" grpId="0" autoUpdateAnimBg="0"/>
      <p:bldP spid="30" grpId="0" autoUpdateAnimBg="0"/>
      <p:bldP spid="21" grpId="0"/>
      <p:bldP spid="2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20494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9x - 5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421313" y="2363788"/>
            <a:ext cx="8112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40</a:t>
            </a: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4060825" y="3106738"/>
            <a:ext cx="954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9x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1415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013325" y="3106738"/>
            <a:ext cx="12239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45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433888" y="3935413"/>
            <a:ext cx="1055687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264150" y="3935413"/>
            <a:ext cx="6508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5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12825" y="3198813"/>
            <a:ext cx="9477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(+ 5)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12825" y="3995738"/>
            <a:ext cx="9239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÷9</a:t>
            </a:r>
            <a:r>
              <a:rPr lang="en-GB" sz="2800"/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20" grpId="0" autoUpdateAnimBg="0"/>
      <p:bldP spid="29" grpId="0" autoUpdateAnimBg="0"/>
      <p:bldP spid="30" grpId="0" autoUpdateAnimBg="0"/>
      <p:bldP spid="21" grpId="0"/>
      <p:bldP spid="2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74713" y="1974850"/>
            <a:ext cx="81168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Q1.	Solve for x</a:t>
            </a:r>
          </a:p>
          <a:p>
            <a:pPr>
              <a:defRPr/>
            </a:pPr>
            <a:endParaRPr lang="en-GB" sz="2800">
              <a:solidFill>
                <a:srgbClr val="FFFFCC"/>
              </a:solidFill>
              <a:cs typeface="+mn-cs"/>
            </a:endParaRPr>
          </a:p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	(a)	x + 3 = 8	(b)	2x – 14 = 50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62013" y="3638550"/>
            <a:ext cx="52927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Q2.	Is this statement true  </a:t>
            </a:r>
          </a:p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	</a:t>
            </a:r>
          </a:p>
          <a:p>
            <a:pPr>
              <a:defRPr/>
            </a:pPr>
            <a:r>
              <a:rPr lang="en-GB" sz="2800">
                <a:solidFill>
                  <a:srgbClr val="FFFFCC"/>
                </a:solidFill>
                <a:cs typeface="+mn-cs"/>
              </a:rPr>
              <a:t>	(x – 1) – 3(x + 1) = -2x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solve equations that have bracket terms.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multiply out brackets and solve equations.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/>
      <p:bldP spid="12698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3517900"/>
            <a:ext cx="24241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5(x - 3)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753100" y="3498850"/>
            <a:ext cx="809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FF"/>
                </a:solidFill>
                <a:cs typeface="+mn-cs"/>
              </a:rPr>
              <a:t>25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19475" y="3330575"/>
            <a:ext cx="952500" cy="4000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914775" y="2873375"/>
            <a:ext cx="800100" cy="12382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3524250" y="4121150"/>
            <a:ext cx="954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5x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3130550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4229100" y="4121150"/>
            <a:ext cx="12493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- 15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391150" y="4140200"/>
            <a:ext cx="1225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25</a:t>
            </a:r>
          </a:p>
        </p:txBody>
      </p:sp>
      <p:sp>
        <p:nvSpPr>
          <p:cNvPr id="43020" name="Rectangle 2"/>
          <p:cNvSpPr>
            <a:spLocks noChangeArrowheads="1"/>
          </p:cNvSpPr>
          <p:nvPr/>
        </p:nvSpPr>
        <p:spPr bwMode="auto">
          <a:xfrm>
            <a:off x="1241425" y="1984375"/>
            <a:ext cx="7346950" cy="900113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2630488" y="1997075"/>
            <a:ext cx="45688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Multiply out the bracket first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and then solve.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511675" y="4770438"/>
            <a:ext cx="1370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5x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673725" y="4770438"/>
            <a:ext cx="20621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25 + 15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838700" y="5441950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5664200" y="5441950"/>
            <a:ext cx="1831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 40 ÷ 5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627938" y="4770438"/>
            <a:ext cx="12255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40</a:t>
            </a:r>
            <a:endParaRPr lang="en-GB" sz="4000">
              <a:solidFill>
                <a:srgbClr val="FFFFFF"/>
              </a:solidFill>
              <a:cs typeface="+mn-cs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7421563" y="5441950"/>
            <a:ext cx="911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= 8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136650" y="4862513"/>
            <a:ext cx="1001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(+15)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192213" y="5503863"/>
            <a:ext cx="8921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÷</a:t>
            </a:r>
            <a:r>
              <a:rPr lang="en-GB" sz="2800"/>
              <a:t>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7" grpId="0" autoUpdateAnimBg="0"/>
      <p:bldP spid="20" grpId="0" autoUpdateAnimBg="0"/>
      <p:bldP spid="27" grpId="0"/>
      <p:bldP spid="29" grpId="0" autoUpdateAnimBg="0"/>
      <p:bldP spid="30" grpId="0" autoUpdateAnimBg="0"/>
      <p:bldP spid="31" grpId="0" autoUpdateAnimBg="0"/>
      <p:bldP spid="32" grpId="0" autoUpdateAnimBg="0"/>
      <p:bldP spid="33" grpId="0"/>
      <p:bldP spid="34" grpId="0"/>
      <p:bldP spid="21" grpId="0"/>
      <p:bldP spid="2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3892550"/>
            <a:ext cx="2311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3(g - 1)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753100" y="38735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9</a:t>
            </a:r>
          </a:p>
        </p:txBody>
      </p:sp>
      <p:sp>
        <p:nvSpPr>
          <p:cNvPr id="8" name="Arc 7"/>
          <p:cNvSpPr/>
          <p:nvPr/>
        </p:nvSpPr>
        <p:spPr>
          <a:xfrm rot="16200000">
            <a:off x="3419475" y="3705225"/>
            <a:ext cx="952500" cy="400050"/>
          </a:xfrm>
          <a:prstGeom prst="arc">
            <a:avLst>
              <a:gd name="adj1" fmla="val 16200000"/>
              <a:gd name="adj2" fmla="val 4721404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Arc 8"/>
          <p:cNvSpPr/>
          <p:nvPr/>
        </p:nvSpPr>
        <p:spPr>
          <a:xfrm rot="16200000">
            <a:off x="3914775" y="3248025"/>
            <a:ext cx="800100" cy="1238250"/>
          </a:xfrm>
          <a:prstGeom prst="arc">
            <a:avLst>
              <a:gd name="adj1" fmla="val 16200000"/>
              <a:gd name="adj2" fmla="val 5686447"/>
            </a:avLst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3524250" y="4495800"/>
            <a:ext cx="923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3g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3505200"/>
            <a:ext cx="21415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4229100" y="4495800"/>
            <a:ext cx="10175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- 3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295900" y="4514850"/>
            <a:ext cx="912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9</a:t>
            </a:r>
          </a:p>
        </p:txBody>
      </p:sp>
      <p:sp>
        <p:nvSpPr>
          <p:cNvPr id="43020" name="Rectangle 2"/>
          <p:cNvSpPr>
            <a:spLocks noChangeArrowheads="1"/>
          </p:cNvSpPr>
          <p:nvPr/>
        </p:nvSpPr>
        <p:spPr bwMode="auto">
          <a:xfrm>
            <a:off x="1241425" y="1957388"/>
            <a:ext cx="7346950" cy="900112"/>
          </a:xfrm>
          <a:prstGeom prst="rect">
            <a:avLst/>
          </a:prstGeom>
          <a:solidFill>
            <a:srgbClr val="4D4D4D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99339" name="Text Box 5"/>
          <p:cNvSpPr txBox="1">
            <a:spLocks noChangeArrowheads="1"/>
          </p:cNvSpPr>
          <p:nvPr/>
        </p:nvSpPr>
        <p:spPr bwMode="auto">
          <a:xfrm>
            <a:off x="2374900" y="2011363"/>
            <a:ext cx="45672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Multiply out the bracket first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and then solve.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433888" y="5033963"/>
            <a:ext cx="13382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3g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532438" y="5033963"/>
            <a:ext cx="1517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9 + 3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713288" y="5675313"/>
            <a:ext cx="10255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g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5475288" y="5675313"/>
            <a:ext cx="1784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12 ÷ 3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7123113" y="5033963"/>
            <a:ext cx="114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12</a:t>
            </a:r>
            <a:endParaRPr lang="en-GB" sz="40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7153275" y="5675313"/>
            <a:ext cx="912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4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136650" y="5126038"/>
            <a:ext cx="8397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(+3)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192213" y="5737225"/>
            <a:ext cx="9223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÷3</a:t>
            </a:r>
            <a:r>
              <a:rPr lang="en-GB" sz="28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7" grpId="0" autoUpdateAnimBg="0"/>
      <p:bldP spid="20" grpId="0" autoUpdateAnimBg="0"/>
      <p:bldP spid="29" grpId="0" autoUpdateAnimBg="0"/>
      <p:bldP spid="30" grpId="0" autoUpdateAnimBg="0"/>
      <p:bldP spid="31" grpId="0" autoUpdateAnimBg="0"/>
      <p:bldP spid="32" grpId="0" autoUpdateAnimBg="0"/>
      <p:bldP spid="33" grpId="0"/>
      <p:bldP spid="34" grpId="0"/>
      <p:bldP spid="21" grpId="0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6843713" cy="949325"/>
          </a:xfrm>
        </p:spPr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en-GB" sz="4000" dirty="0" smtClean="0">
                <a:solidFill>
                  <a:srgbClr val="FFFF00"/>
                </a:solidFill>
              </a:rPr>
              <a:t>Starter Questions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874713" y="1974850"/>
            <a:ext cx="8116887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3200" dirty="0">
                <a:solidFill>
                  <a:srgbClr val="FFFFCC"/>
                </a:solidFill>
                <a:cs typeface="+mn-cs"/>
              </a:rPr>
              <a:t>Q1.	Solve for x</a:t>
            </a:r>
          </a:p>
          <a:p>
            <a:pPr>
              <a:defRPr/>
            </a:pPr>
            <a:endParaRPr lang="en-GB" sz="3200" dirty="0">
              <a:solidFill>
                <a:srgbClr val="FFFFCC"/>
              </a:solidFill>
              <a:cs typeface="+mn-cs"/>
            </a:endParaRPr>
          </a:p>
          <a:p>
            <a:pPr>
              <a:defRPr/>
            </a:pPr>
            <a:r>
              <a:rPr lang="en-GB" sz="3200" dirty="0">
                <a:solidFill>
                  <a:srgbClr val="FFFFCC"/>
                </a:solidFill>
                <a:cs typeface="+mn-cs"/>
              </a:rPr>
              <a:t>	(a)	x + 7 = 29	(b)	2x – 5 = 21 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862013" y="3954463"/>
            <a:ext cx="626586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CC"/>
                </a:solidFill>
                <a:cs typeface="+mn-cs"/>
              </a:rPr>
              <a:t>Q2.	Is this statement true  </a:t>
            </a:r>
          </a:p>
          <a:p>
            <a:pPr>
              <a:defRPr/>
            </a:pPr>
            <a:r>
              <a:rPr lang="en-GB" sz="3600" dirty="0">
                <a:solidFill>
                  <a:srgbClr val="FFFFCC"/>
                </a:solidFill>
                <a:cs typeface="+mn-cs"/>
              </a:rPr>
              <a:t>	</a:t>
            </a:r>
          </a:p>
          <a:p>
            <a:pPr>
              <a:defRPr/>
            </a:pPr>
            <a:r>
              <a:rPr lang="en-GB" sz="3600" dirty="0">
                <a:solidFill>
                  <a:srgbClr val="FFFFCC"/>
                </a:solidFill>
                <a:cs typeface="+mn-cs"/>
              </a:rPr>
              <a:t>	(x + 1) – 2(x + 1) = -x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2698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</p:txBody>
      </p:sp>
      <p:sp>
        <p:nvSpPr>
          <p:cNvPr id="126985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show how to solve equations with  terms on both sides.</a:t>
            </a:r>
          </a:p>
        </p:txBody>
      </p:sp>
      <p:sp>
        <p:nvSpPr>
          <p:cNvPr id="126986" name="Text Box 10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solve equations with terms on both sides.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5" grpId="0"/>
      <p:bldP spid="12698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20494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6x - 3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753100" y="2363788"/>
            <a:ext cx="13541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x + 7</a:t>
            </a: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3287713" y="2995613"/>
            <a:ext cx="9540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5x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076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>
                <a:solidFill>
                  <a:srgbClr val="FFFFFF"/>
                </a:solidFill>
                <a:cs typeface="+mn-cs"/>
              </a:rPr>
              <a:t>Example 1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4008438" y="2995613"/>
            <a:ext cx="10175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- 3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5013325" y="2995613"/>
            <a:ext cx="911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7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102100" y="3760788"/>
            <a:ext cx="1370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5x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264150" y="3760788"/>
            <a:ext cx="15176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7 + 3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429125" y="4495800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5254625" y="4495800"/>
            <a:ext cx="17843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10 ÷ 5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6713538" y="3760788"/>
            <a:ext cx="114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10</a:t>
            </a:r>
            <a:endParaRPr lang="en-GB" sz="40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387975" y="5194300"/>
            <a:ext cx="496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12825" y="3087688"/>
            <a:ext cx="9159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(- x)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12825" y="3822700"/>
            <a:ext cx="895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+3</a:t>
            </a:r>
            <a:r>
              <a:rPr lang="en-GB" sz="2800"/>
              <a:t>)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012825" y="4557713"/>
            <a:ext cx="895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(÷</a:t>
            </a:r>
            <a:r>
              <a:rPr lang="en-GB" sz="3200"/>
              <a:t>5</a:t>
            </a:r>
            <a:r>
              <a:rPr lang="en-GB" sz="2800"/>
              <a:t>)</a:t>
            </a:r>
          </a:p>
        </p:txBody>
      </p:sp>
      <p:sp>
        <p:nvSpPr>
          <p:cNvPr id="24" name="Text Box 87"/>
          <p:cNvSpPr txBox="1">
            <a:spLocks noChangeArrowheads="1"/>
          </p:cNvSpPr>
          <p:nvPr/>
        </p:nvSpPr>
        <p:spPr bwMode="auto">
          <a:xfrm>
            <a:off x="4438650" y="5194300"/>
            <a:ext cx="10572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x =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7" grpId="0" autoUpdateAnimBg="0"/>
      <p:bldP spid="20" grpId="0" autoUpdateAnimBg="0"/>
      <p:bldP spid="29" grpId="0" autoUpdateAnimBg="0"/>
      <p:bldP spid="30" grpId="0" autoUpdateAnimBg="0"/>
      <p:bldP spid="31" grpId="0" autoUpdateAnimBg="0"/>
      <p:bldP spid="32" grpId="0" autoUpdateAnimBg="0"/>
      <p:bldP spid="33" grpId="0"/>
      <p:bldP spid="34" grpId="0"/>
      <p:bldP spid="21" grpId="0"/>
      <p:bldP spid="22" grpId="0"/>
      <p:bldP spid="23" grpId="0"/>
      <p:bldP spid="2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0" name="Text Box 79"/>
          <p:cNvSpPr txBox="1">
            <a:spLocks noChangeArrowheads="1"/>
          </p:cNvSpPr>
          <p:nvPr/>
        </p:nvSpPr>
        <p:spPr bwMode="auto">
          <a:xfrm>
            <a:off x="949325" y="2339975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First Row :</a:t>
            </a:r>
          </a:p>
        </p:txBody>
      </p:sp>
      <p:grpSp>
        <p:nvGrpSpPr>
          <p:cNvPr id="2" name="Group 137"/>
          <p:cNvGrpSpPr>
            <a:grpSpLocks/>
          </p:cNvGrpSpPr>
          <p:nvPr/>
        </p:nvGrpSpPr>
        <p:grpSpPr bwMode="auto">
          <a:xfrm>
            <a:off x="2711450" y="2378075"/>
            <a:ext cx="850900" cy="496888"/>
            <a:chOff x="1708" y="1498"/>
            <a:chExt cx="536" cy="313"/>
          </a:xfrm>
        </p:grpSpPr>
        <p:pic>
          <p:nvPicPr>
            <p:cNvPr id="66619" name="Picture 80" descr="Education uid 124783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40" y="1498"/>
              <a:ext cx="50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20" name="Picture 83" descr="Education uid 124783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8" y="1650"/>
              <a:ext cx="50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136"/>
          <p:cNvGrpSpPr>
            <a:grpSpLocks/>
          </p:cNvGrpSpPr>
          <p:nvPr/>
        </p:nvGrpSpPr>
        <p:grpSpPr bwMode="auto">
          <a:xfrm>
            <a:off x="5784850" y="2022475"/>
            <a:ext cx="876300" cy="992188"/>
            <a:chOff x="3644" y="1274"/>
            <a:chExt cx="552" cy="625"/>
          </a:xfrm>
        </p:grpSpPr>
        <p:pic>
          <p:nvPicPr>
            <p:cNvPr id="66615" name="Picture 84" descr="Education uid 124783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2" y="1594"/>
              <a:ext cx="50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6" name="Picture 85" descr="Education uid 124783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4" y="1434"/>
              <a:ext cx="50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7" name="Picture 86" descr="Education uid 124783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2" y="1274"/>
              <a:ext cx="504" cy="1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8" name="Picture 87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4" y="1746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36" name="Picture 88" descr="Education uid 124783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550" y="2365375"/>
            <a:ext cx="8001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3692525" y="20081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38" name="Text Box 90"/>
          <p:cNvSpPr txBox="1">
            <a:spLocks noChangeArrowheads="1"/>
          </p:cNvSpPr>
          <p:nvPr/>
        </p:nvSpPr>
        <p:spPr bwMode="auto">
          <a:xfrm>
            <a:off x="5216525" y="19827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6778625" y="2020888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=</a:t>
            </a:r>
          </a:p>
        </p:txBody>
      </p: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2663825" y="3138488"/>
            <a:ext cx="698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2c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4454525" y="3138488"/>
            <a:ext cx="4191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c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5851525" y="3138488"/>
            <a:ext cx="698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4c</a:t>
            </a:r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3616325" y="29479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45" name="Text Box 97"/>
          <p:cNvSpPr txBox="1">
            <a:spLocks noChangeArrowheads="1"/>
          </p:cNvSpPr>
          <p:nvPr/>
        </p:nvSpPr>
        <p:spPr bwMode="auto">
          <a:xfrm>
            <a:off x="5191125" y="29479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grpSp>
        <p:nvGrpSpPr>
          <p:cNvPr id="4" name="Group 135"/>
          <p:cNvGrpSpPr>
            <a:grpSpLocks/>
          </p:cNvGrpSpPr>
          <p:nvPr/>
        </p:nvGrpSpPr>
        <p:grpSpPr bwMode="auto">
          <a:xfrm>
            <a:off x="7410450" y="1958975"/>
            <a:ext cx="800100" cy="1169988"/>
            <a:chOff x="4668" y="1234"/>
            <a:chExt cx="504" cy="737"/>
          </a:xfrm>
        </p:grpSpPr>
        <p:pic>
          <p:nvPicPr>
            <p:cNvPr id="66608" name="Picture 104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818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09" name="Picture 103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730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0" name="Picture 101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626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1" name="Picture 100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522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2" name="Picture 99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426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3" name="Picture 98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330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14" name="Picture 102" descr="Education uid 124783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" y="1234"/>
              <a:ext cx="504" cy="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3" name="Text Box 105"/>
          <p:cNvSpPr txBox="1">
            <a:spLocks noChangeArrowheads="1"/>
          </p:cNvSpPr>
          <p:nvPr/>
        </p:nvSpPr>
        <p:spPr bwMode="auto">
          <a:xfrm>
            <a:off x="6791325" y="3176588"/>
            <a:ext cx="12049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=  7c</a:t>
            </a:r>
          </a:p>
        </p:txBody>
      </p:sp>
      <p:sp>
        <p:nvSpPr>
          <p:cNvPr id="23574" name="Text Box 110"/>
          <p:cNvSpPr txBox="1">
            <a:spLocks noChangeArrowheads="1"/>
          </p:cNvSpPr>
          <p:nvPr/>
        </p:nvSpPr>
        <p:spPr bwMode="auto">
          <a:xfrm>
            <a:off x="1000125" y="4752975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2nd Row :</a:t>
            </a:r>
          </a:p>
        </p:txBody>
      </p: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3743325" y="44211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67" name="Text Box 119"/>
          <p:cNvSpPr txBox="1">
            <a:spLocks noChangeArrowheads="1"/>
          </p:cNvSpPr>
          <p:nvPr/>
        </p:nvSpPr>
        <p:spPr bwMode="auto">
          <a:xfrm>
            <a:off x="5267325" y="43957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68" name="Text Box 120"/>
          <p:cNvSpPr txBox="1">
            <a:spLocks noChangeArrowheads="1"/>
          </p:cNvSpPr>
          <p:nvPr/>
        </p:nvSpPr>
        <p:spPr bwMode="auto">
          <a:xfrm>
            <a:off x="6829425" y="4433888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=</a:t>
            </a:r>
          </a:p>
        </p:txBody>
      </p: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2803525" y="5856288"/>
            <a:ext cx="731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2d</a:t>
            </a:r>
          </a:p>
        </p:txBody>
      </p:sp>
      <p:sp>
        <p:nvSpPr>
          <p:cNvPr id="2170" name="Text Box 122"/>
          <p:cNvSpPr txBox="1">
            <a:spLocks noChangeArrowheads="1"/>
          </p:cNvSpPr>
          <p:nvPr/>
        </p:nvSpPr>
        <p:spPr bwMode="auto">
          <a:xfrm>
            <a:off x="4594225" y="5856288"/>
            <a:ext cx="731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 dirty="0">
                <a:solidFill>
                  <a:srgbClr val="FFFFFF"/>
                </a:solidFill>
                <a:cs typeface="+mn-cs"/>
              </a:rPr>
              <a:t>2d</a:t>
            </a: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5991225" y="5856288"/>
            <a:ext cx="7318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3d</a:t>
            </a:r>
          </a:p>
        </p:txBody>
      </p:sp>
      <p:sp>
        <p:nvSpPr>
          <p:cNvPr id="2175" name="Text Box 127"/>
          <p:cNvSpPr txBox="1">
            <a:spLocks noChangeArrowheads="1"/>
          </p:cNvSpPr>
          <p:nvPr/>
        </p:nvSpPr>
        <p:spPr bwMode="auto">
          <a:xfrm>
            <a:off x="3857625" y="56911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 dirty="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176" name="Text Box 128"/>
          <p:cNvSpPr txBox="1">
            <a:spLocks noChangeArrowheads="1"/>
          </p:cNvSpPr>
          <p:nvPr/>
        </p:nvSpPr>
        <p:spPr bwMode="auto">
          <a:xfrm>
            <a:off x="5432425" y="56911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 dirty="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2201" name="Text Box 153"/>
          <p:cNvSpPr txBox="1">
            <a:spLocks noChangeArrowheads="1"/>
          </p:cNvSpPr>
          <p:nvPr/>
        </p:nvSpPr>
        <p:spPr bwMode="auto">
          <a:xfrm>
            <a:off x="7108825" y="5856288"/>
            <a:ext cx="1238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=  7d</a:t>
            </a:r>
          </a:p>
        </p:txBody>
      </p:sp>
      <p:grpSp>
        <p:nvGrpSpPr>
          <p:cNvPr id="5" name="Group 155"/>
          <p:cNvGrpSpPr>
            <a:grpSpLocks/>
          </p:cNvGrpSpPr>
          <p:nvPr/>
        </p:nvGrpSpPr>
        <p:grpSpPr bwMode="auto">
          <a:xfrm>
            <a:off x="2784475" y="4411663"/>
            <a:ext cx="755650" cy="777875"/>
            <a:chOff x="1778" y="1307"/>
            <a:chExt cx="476" cy="490"/>
          </a:xfrm>
        </p:grpSpPr>
        <p:pic>
          <p:nvPicPr>
            <p:cNvPr id="66606" name="Picture 156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307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07" name="Picture 157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539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158"/>
          <p:cNvGrpSpPr>
            <a:grpSpLocks/>
          </p:cNvGrpSpPr>
          <p:nvPr/>
        </p:nvGrpSpPr>
        <p:grpSpPr bwMode="auto">
          <a:xfrm>
            <a:off x="4295775" y="4411663"/>
            <a:ext cx="755650" cy="777875"/>
            <a:chOff x="1778" y="1307"/>
            <a:chExt cx="476" cy="490"/>
          </a:xfrm>
        </p:grpSpPr>
        <p:pic>
          <p:nvPicPr>
            <p:cNvPr id="66604" name="Picture 159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307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05" name="Picture 160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8" y="1539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161"/>
          <p:cNvGrpSpPr>
            <a:grpSpLocks/>
          </p:cNvGrpSpPr>
          <p:nvPr/>
        </p:nvGrpSpPr>
        <p:grpSpPr bwMode="auto">
          <a:xfrm>
            <a:off x="5730875" y="4170363"/>
            <a:ext cx="755650" cy="1158875"/>
            <a:chOff x="2034" y="2851"/>
            <a:chExt cx="476" cy="730"/>
          </a:xfrm>
        </p:grpSpPr>
        <p:pic>
          <p:nvPicPr>
            <p:cNvPr id="66601" name="Picture 162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2851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02" name="Picture 163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3083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6603" name="Picture 164" descr="books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4" y="3323"/>
              <a:ext cx="476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oup 165"/>
          <p:cNvGrpSpPr>
            <a:grpSpLocks/>
          </p:cNvGrpSpPr>
          <p:nvPr/>
        </p:nvGrpSpPr>
        <p:grpSpPr bwMode="auto">
          <a:xfrm>
            <a:off x="7521575" y="4132263"/>
            <a:ext cx="1352550" cy="1501775"/>
            <a:chOff x="4322" y="2795"/>
            <a:chExt cx="852" cy="946"/>
          </a:xfrm>
        </p:grpSpPr>
        <p:grpSp>
          <p:nvGrpSpPr>
            <p:cNvPr id="66591" name="Group 166"/>
            <p:cNvGrpSpPr>
              <a:grpSpLocks/>
            </p:cNvGrpSpPr>
            <p:nvPr/>
          </p:nvGrpSpPr>
          <p:grpSpPr bwMode="auto">
            <a:xfrm>
              <a:off x="4322" y="2795"/>
              <a:ext cx="476" cy="490"/>
              <a:chOff x="1778" y="1307"/>
              <a:chExt cx="476" cy="490"/>
            </a:xfrm>
          </p:grpSpPr>
          <p:pic>
            <p:nvPicPr>
              <p:cNvPr id="66599" name="Picture 167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8" y="1307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6600" name="Picture 168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8" y="1539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6592" name="Group 169"/>
            <p:cNvGrpSpPr>
              <a:grpSpLocks/>
            </p:cNvGrpSpPr>
            <p:nvPr/>
          </p:nvGrpSpPr>
          <p:grpSpPr bwMode="auto">
            <a:xfrm>
              <a:off x="4330" y="3251"/>
              <a:ext cx="476" cy="490"/>
              <a:chOff x="1778" y="1307"/>
              <a:chExt cx="476" cy="490"/>
            </a:xfrm>
          </p:grpSpPr>
          <p:pic>
            <p:nvPicPr>
              <p:cNvPr id="66597" name="Picture 170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8" y="1307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6598" name="Picture 171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78" y="1539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6593" name="Group 172"/>
            <p:cNvGrpSpPr>
              <a:grpSpLocks/>
            </p:cNvGrpSpPr>
            <p:nvPr/>
          </p:nvGrpSpPr>
          <p:grpSpPr bwMode="auto">
            <a:xfrm>
              <a:off x="4698" y="2995"/>
              <a:ext cx="476" cy="730"/>
              <a:chOff x="2034" y="2851"/>
              <a:chExt cx="476" cy="730"/>
            </a:xfrm>
          </p:grpSpPr>
          <p:pic>
            <p:nvPicPr>
              <p:cNvPr id="66594" name="Picture 173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34" y="2851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6595" name="Picture 174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34" y="3083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6596" name="Picture 175" descr="books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34" y="3323"/>
                <a:ext cx="476" cy="2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23588" name="Text Box 176"/>
          <p:cNvSpPr txBox="1">
            <a:spLocks noChangeArrowheads="1"/>
          </p:cNvSpPr>
          <p:nvPr/>
        </p:nvSpPr>
        <p:spPr bwMode="auto">
          <a:xfrm>
            <a:off x="2625725" y="677863"/>
            <a:ext cx="3579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Tidying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7" grpId="0"/>
      <p:bldP spid="2138" grpId="0"/>
      <p:bldP spid="2139" grpId="0"/>
      <p:bldP spid="2141" grpId="0"/>
      <p:bldP spid="2142" grpId="0"/>
      <p:bldP spid="2143" grpId="0"/>
      <p:bldP spid="2144" grpId="0"/>
      <p:bldP spid="2145" grpId="0"/>
      <p:bldP spid="2153" grpId="0"/>
      <p:bldP spid="2166" grpId="0"/>
      <p:bldP spid="2167" grpId="0"/>
      <p:bldP spid="2168" grpId="0"/>
      <p:bldP spid="2169" grpId="0"/>
      <p:bldP spid="2170" grpId="0"/>
      <p:bldP spid="2171" grpId="0"/>
      <p:bldP spid="2175" grpId="0"/>
      <p:bldP spid="2176" grpId="0"/>
      <p:bldP spid="220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84"/>
          <p:cNvSpPr txBox="1">
            <a:spLocks noChangeArrowheads="1"/>
          </p:cNvSpPr>
          <p:nvPr/>
        </p:nvSpPr>
        <p:spPr bwMode="auto">
          <a:xfrm>
            <a:off x="3421063" y="2382838"/>
            <a:ext cx="19653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8y + 1 =</a:t>
            </a:r>
          </a:p>
        </p:txBody>
      </p:sp>
      <p:sp>
        <p:nvSpPr>
          <p:cNvPr id="43011" name="Text Box 87"/>
          <p:cNvSpPr txBox="1">
            <a:spLocks noChangeArrowheads="1"/>
          </p:cNvSpPr>
          <p:nvPr/>
        </p:nvSpPr>
        <p:spPr bwMode="auto">
          <a:xfrm>
            <a:off x="5753100" y="2363788"/>
            <a:ext cx="1631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FF"/>
                </a:solidFill>
                <a:cs typeface="+mn-cs"/>
              </a:rPr>
              <a:t>5y + 7</a:t>
            </a:r>
          </a:p>
        </p:txBody>
      </p:sp>
      <p:sp>
        <p:nvSpPr>
          <p:cNvPr id="10" name="Text Box 87"/>
          <p:cNvSpPr txBox="1">
            <a:spLocks noChangeArrowheads="1"/>
          </p:cNvSpPr>
          <p:nvPr/>
        </p:nvSpPr>
        <p:spPr bwMode="auto">
          <a:xfrm>
            <a:off x="3224213" y="2995613"/>
            <a:ext cx="919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3y</a:t>
            </a:r>
          </a:p>
        </p:txBody>
      </p:sp>
      <p:sp>
        <p:nvSpPr>
          <p:cNvPr id="43015" name="TextBox 10"/>
          <p:cNvSpPr txBox="1">
            <a:spLocks noChangeArrowheads="1"/>
          </p:cNvSpPr>
          <p:nvPr/>
        </p:nvSpPr>
        <p:spPr bwMode="auto">
          <a:xfrm>
            <a:off x="914400" y="1995488"/>
            <a:ext cx="21415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 u="sng" dirty="0">
                <a:solidFill>
                  <a:srgbClr val="FFFFFF"/>
                </a:solidFill>
                <a:cs typeface="+mn-cs"/>
              </a:rPr>
              <a:t>Example 2</a:t>
            </a:r>
          </a:p>
        </p:txBody>
      </p:sp>
      <p:sp>
        <p:nvSpPr>
          <p:cNvPr id="17" name="Text Box 87"/>
          <p:cNvSpPr txBox="1">
            <a:spLocks noChangeArrowheads="1"/>
          </p:cNvSpPr>
          <p:nvPr/>
        </p:nvSpPr>
        <p:spPr bwMode="auto">
          <a:xfrm>
            <a:off x="3944938" y="2995613"/>
            <a:ext cx="9699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+ 1</a:t>
            </a:r>
          </a:p>
        </p:txBody>
      </p:sp>
      <p:sp>
        <p:nvSpPr>
          <p:cNvPr id="20" name="Text Box 87"/>
          <p:cNvSpPr txBox="1">
            <a:spLocks noChangeArrowheads="1"/>
          </p:cNvSpPr>
          <p:nvPr/>
        </p:nvSpPr>
        <p:spPr bwMode="auto">
          <a:xfrm>
            <a:off x="4918075" y="2995613"/>
            <a:ext cx="9128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= 7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 bwMode="auto">
          <a:xfrm>
            <a:off x="1847850" y="628650"/>
            <a:ext cx="54864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Equations and brackets</a:t>
            </a:r>
          </a:p>
        </p:txBody>
      </p:sp>
      <p:sp>
        <p:nvSpPr>
          <p:cNvPr id="29" name="Text Box 87"/>
          <p:cNvSpPr txBox="1">
            <a:spLocks noChangeArrowheads="1"/>
          </p:cNvSpPr>
          <p:nvPr/>
        </p:nvSpPr>
        <p:spPr bwMode="auto">
          <a:xfrm>
            <a:off x="4038600" y="3760788"/>
            <a:ext cx="1335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3y =</a:t>
            </a:r>
          </a:p>
        </p:txBody>
      </p:sp>
      <p:sp>
        <p:nvSpPr>
          <p:cNvPr id="30" name="Text Box 87"/>
          <p:cNvSpPr txBox="1">
            <a:spLocks noChangeArrowheads="1"/>
          </p:cNvSpPr>
          <p:nvPr/>
        </p:nvSpPr>
        <p:spPr bwMode="auto">
          <a:xfrm>
            <a:off x="5200650" y="3760788"/>
            <a:ext cx="650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6</a:t>
            </a:r>
          </a:p>
        </p:txBody>
      </p:sp>
      <p:sp>
        <p:nvSpPr>
          <p:cNvPr id="31" name="Text Box 87"/>
          <p:cNvSpPr txBox="1">
            <a:spLocks noChangeArrowheads="1"/>
          </p:cNvSpPr>
          <p:nvPr/>
        </p:nvSpPr>
        <p:spPr bwMode="auto">
          <a:xfrm>
            <a:off x="4365625" y="4495800"/>
            <a:ext cx="10207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y =</a:t>
            </a:r>
          </a:p>
        </p:txBody>
      </p:sp>
      <p:sp>
        <p:nvSpPr>
          <p:cNvPr id="32" name="Text Box 87"/>
          <p:cNvSpPr txBox="1">
            <a:spLocks noChangeArrowheads="1"/>
          </p:cNvSpPr>
          <p:nvPr/>
        </p:nvSpPr>
        <p:spPr bwMode="auto">
          <a:xfrm>
            <a:off x="5191125" y="4495800"/>
            <a:ext cx="650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FFFF00"/>
                </a:solidFill>
                <a:cs typeface="+mn-cs"/>
              </a:rPr>
              <a:t> 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012825" y="3087688"/>
            <a:ext cx="1111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(- 5y)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012825" y="3822700"/>
            <a:ext cx="803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</a:t>
            </a:r>
            <a:r>
              <a:rPr lang="en-GB" sz="3200"/>
              <a:t>-1</a:t>
            </a:r>
            <a:r>
              <a:rPr lang="en-GB" sz="2800"/>
              <a:t>)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012825" y="4557713"/>
            <a:ext cx="895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/>
              <a:t>(÷</a:t>
            </a:r>
            <a:r>
              <a:rPr lang="en-GB" sz="3200"/>
              <a:t>2</a:t>
            </a:r>
            <a:r>
              <a:rPr lang="en-GB" sz="2800"/>
              <a:t>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7" grpId="0" autoUpdateAnimBg="0"/>
      <p:bldP spid="20" grpId="0" autoUpdateAnimBg="0"/>
      <p:bldP spid="29" grpId="0" autoUpdateAnimBg="0"/>
      <p:bldP spid="30" grpId="0" autoUpdateAnimBg="0"/>
      <p:bldP spid="31" grpId="0" autoUpdateAnimBg="0"/>
      <p:bldP spid="32" grpId="0" autoUpdateAnimBg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949325" y="2339975"/>
            <a:ext cx="184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FF"/>
                </a:solidFill>
                <a:cs typeface="+mn-cs"/>
              </a:rPr>
              <a:t>3rd Row :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692525" y="20081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5216525" y="19827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6778625" y="2020888"/>
            <a:ext cx="53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=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2663825" y="3316288"/>
            <a:ext cx="695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3f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4454525" y="3316288"/>
            <a:ext cx="415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f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5851525" y="3316288"/>
            <a:ext cx="695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2f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616325" y="31257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191125" y="3125788"/>
            <a:ext cx="5143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5400">
                <a:solidFill>
                  <a:srgbClr val="FFFFFF"/>
                </a:solidFill>
                <a:cs typeface="+mn-cs"/>
              </a:rPr>
              <a:t>+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6791325" y="3316288"/>
            <a:ext cx="1201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=  6f</a:t>
            </a:r>
          </a:p>
        </p:txBody>
      </p:sp>
      <p:grpSp>
        <p:nvGrpSpPr>
          <p:cNvPr id="2" name="Group 108"/>
          <p:cNvGrpSpPr>
            <a:grpSpLocks/>
          </p:cNvGrpSpPr>
          <p:nvPr/>
        </p:nvGrpSpPr>
        <p:grpSpPr bwMode="auto">
          <a:xfrm>
            <a:off x="5991225" y="1914525"/>
            <a:ext cx="501650" cy="892175"/>
            <a:chOff x="1798" y="2550"/>
            <a:chExt cx="316" cy="562"/>
          </a:xfrm>
        </p:grpSpPr>
        <p:pic>
          <p:nvPicPr>
            <p:cNvPr id="67616" name="Picture 109" descr="Book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8" y="2550"/>
              <a:ext cx="31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617" name="Picture 110" descr="Book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8" y="2830"/>
              <a:ext cx="31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376" name="Picture 112" descr="Book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6425" y="1927225"/>
            <a:ext cx="5016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14"/>
          <p:cNvGrpSpPr>
            <a:grpSpLocks/>
          </p:cNvGrpSpPr>
          <p:nvPr/>
        </p:nvGrpSpPr>
        <p:grpSpPr bwMode="auto">
          <a:xfrm>
            <a:off x="2765425" y="1851025"/>
            <a:ext cx="946150" cy="1158875"/>
            <a:chOff x="3662" y="2494"/>
            <a:chExt cx="596" cy="730"/>
          </a:xfrm>
        </p:grpSpPr>
        <p:pic>
          <p:nvPicPr>
            <p:cNvPr id="67613" name="Picture 115" descr="Book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2" y="2494"/>
              <a:ext cx="31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614" name="Picture 116" descr="Book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2726"/>
              <a:ext cx="31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7615" name="Picture 117" descr="Book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2" y="2942"/>
              <a:ext cx="316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28"/>
          <p:cNvGrpSpPr>
            <a:grpSpLocks/>
          </p:cNvGrpSpPr>
          <p:nvPr/>
        </p:nvGrpSpPr>
        <p:grpSpPr bwMode="auto">
          <a:xfrm>
            <a:off x="7223125" y="1774825"/>
            <a:ext cx="1238250" cy="1450975"/>
            <a:chOff x="4550" y="1118"/>
            <a:chExt cx="780" cy="914"/>
          </a:xfrm>
        </p:grpSpPr>
        <p:grpSp>
          <p:nvGrpSpPr>
            <p:cNvPr id="67605" name="Group 119"/>
            <p:cNvGrpSpPr>
              <a:grpSpLocks/>
            </p:cNvGrpSpPr>
            <p:nvPr/>
          </p:nvGrpSpPr>
          <p:grpSpPr bwMode="auto">
            <a:xfrm>
              <a:off x="4550" y="1118"/>
              <a:ext cx="596" cy="730"/>
              <a:chOff x="3662" y="2494"/>
              <a:chExt cx="596" cy="730"/>
            </a:xfrm>
          </p:grpSpPr>
          <p:pic>
            <p:nvPicPr>
              <p:cNvPr id="67610" name="Picture 120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42" y="2494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7611" name="Picture 121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90" y="2726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7612" name="Picture 122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62" y="2942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67606" name="Group 123"/>
            <p:cNvGrpSpPr>
              <a:grpSpLocks/>
            </p:cNvGrpSpPr>
            <p:nvPr/>
          </p:nvGrpSpPr>
          <p:grpSpPr bwMode="auto">
            <a:xfrm>
              <a:off x="4734" y="1302"/>
              <a:ext cx="596" cy="730"/>
              <a:chOff x="3662" y="2494"/>
              <a:chExt cx="596" cy="730"/>
            </a:xfrm>
          </p:grpSpPr>
          <p:pic>
            <p:nvPicPr>
              <p:cNvPr id="67607" name="Picture 124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42" y="2494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7608" name="Picture 125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90" y="2726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67609" name="Picture 126" descr="BookF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62" y="2942"/>
                <a:ext cx="316" cy="2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1404" name="Text Box 140"/>
          <p:cNvSpPr txBox="1">
            <a:spLocks noChangeArrowheads="1"/>
          </p:cNvSpPr>
          <p:nvPr/>
        </p:nvSpPr>
        <p:spPr bwMode="auto">
          <a:xfrm>
            <a:off x="885825" y="4389438"/>
            <a:ext cx="2644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400">
                <a:solidFill>
                  <a:srgbClr val="FFFF00"/>
                </a:solidFill>
                <a:cs typeface="+mn-cs"/>
              </a:rPr>
              <a:t>In Total we have </a:t>
            </a:r>
          </a:p>
        </p:txBody>
      </p:sp>
      <p:sp>
        <p:nvSpPr>
          <p:cNvPr id="11405" name="Text Box 141"/>
          <p:cNvSpPr txBox="1">
            <a:spLocks noChangeArrowheads="1"/>
          </p:cNvSpPr>
          <p:nvPr/>
        </p:nvSpPr>
        <p:spPr bwMode="auto">
          <a:xfrm>
            <a:off x="3044825" y="5043488"/>
            <a:ext cx="27416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600">
                <a:solidFill>
                  <a:srgbClr val="FFFFFF"/>
                </a:solidFill>
                <a:cs typeface="+mn-cs"/>
              </a:rPr>
              <a:t>7c + 7d + 6f</a:t>
            </a:r>
          </a:p>
        </p:txBody>
      </p:sp>
      <p:sp>
        <p:nvSpPr>
          <p:cNvPr id="11406" name="AutoShape 142"/>
          <p:cNvSpPr>
            <a:spLocks noChangeArrowheads="1"/>
          </p:cNvSpPr>
          <p:nvPr/>
        </p:nvSpPr>
        <p:spPr bwMode="auto">
          <a:xfrm>
            <a:off x="6235700" y="4064000"/>
            <a:ext cx="2362200" cy="1333500"/>
          </a:xfrm>
          <a:prstGeom prst="cloudCallout">
            <a:avLst>
              <a:gd name="adj1" fmla="val -66736"/>
              <a:gd name="adj2" fmla="val 34167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CANNOT</a:t>
            </a:r>
          </a:p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TIDY UP</a:t>
            </a:r>
          </a:p>
          <a:p>
            <a:pPr algn="ctr">
              <a:defRPr/>
            </a:pPr>
            <a:r>
              <a:rPr lang="en-GB" sz="1800">
                <a:solidFill>
                  <a:srgbClr val="000000"/>
                </a:solidFill>
                <a:cs typeface="+mn-cs"/>
              </a:rPr>
              <a:t>ANYMORE</a:t>
            </a:r>
          </a:p>
        </p:txBody>
      </p:sp>
      <p:sp>
        <p:nvSpPr>
          <p:cNvPr id="11408" name="Text Box 144"/>
          <p:cNvSpPr txBox="1">
            <a:spLocks noChangeArrowheads="1"/>
          </p:cNvSpPr>
          <p:nvPr/>
        </p:nvSpPr>
        <p:spPr bwMode="auto">
          <a:xfrm>
            <a:off x="1330325" y="5686425"/>
            <a:ext cx="6950075" cy="523875"/>
          </a:xfrm>
          <a:prstGeom prst="rect">
            <a:avLst/>
          </a:prstGeom>
          <a:solidFill>
            <a:srgbClr val="96969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000000"/>
                </a:solidFill>
                <a:cs typeface="+mn-cs"/>
              </a:rPr>
              <a:t>WE CAN ONLY TIDY UP “LIKE TERMS”</a:t>
            </a:r>
          </a:p>
        </p:txBody>
      </p:sp>
      <p:sp>
        <p:nvSpPr>
          <p:cNvPr id="24602" name="Text Box 145"/>
          <p:cNvSpPr txBox="1">
            <a:spLocks noChangeArrowheads="1"/>
          </p:cNvSpPr>
          <p:nvPr/>
        </p:nvSpPr>
        <p:spPr bwMode="auto">
          <a:xfrm>
            <a:off x="2625725" y="677863"/>
            <a:ext cx="3579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Tidying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1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/>
      <p:bldP spid="11282" grpId="0"/>
      <p:bldP spid="11283" grpId="0"/>
      <p:bldP spid="11284" grpId="0"/>
      <p:bldP spid="11285" grpId="0"/>
      <p:bldP spid="11286" grpId="0"/>
      <p:bldP spid="11287" grpId="0"/>
      <p:bldP spid="11288" grpId="0"/>
      <p:bldP spid="11297" grpId="0"/>
      <p:bldP spid="11404" grpId="0"/>
      <p:bldP spid="11405" grpId="0"/>
      <p:bldP spid="11406" grpId="0" animBg="1"/>
      <p:bldP spid="1140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2625725" y="677863"/>
            <a:ext cx="3579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4000">
                <a:solidFill>
                  <a:srgbClr val="FFFF00"/>
                </a:solidFill>
                <a:cs typeface="+mn-cs"/>
              </a:rPr>
              <a:t>Tidying Terms</a:t>
            </a:r>
          </a:p>
        </p:txBody>
      </p:sp>
      <p:sp>
        <p:nvSpPr>
          <p:cNvPr id="25609" name="Text Box 37"/>
          <p:cNvSpPr txBox="1">
            <a:spLocks noChangeArrowheads="1"/>
          </p:cNvSpPr>
          <p:nvPr/>
        </p:nvSpPr>
        <p:spPr bwMode="auto">
          <a:xfrm>
            <a:off x="1431925" y="1901825"/>
            <a:ext cx="688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00"/>
                </a:solidFill>
                <a:cs typeface="+mn-cs"/>
              </a:rPr>
              <a:t>WE CAN ONLY TIDY UP “LIKE TERMS”</a:t>
            </a:r>
          </a:p>
        </p:txBody>
      </p:sp>
      <p:sp>
        <p:nvSpPr>
          <p:cNvPr id="25610" name="Text Box 38"/>
          <p:cNvSpPr txBox="1">
            <a:spLocks noChangeArrowheads="1"/>
          </p:cNvSpPr>
          <p:nvPr/>
        </p:nvSpPr>
        <p:spPr bwMode="auto">
          <a:xfrm>
            <a:off x="1203325" y="2657475"/>
            <a:ext cx="5413375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2800">
                <a:solidFill>
                  <a:srgbClr val="FFFFFF"/>
                </a:solidFill>
                <a:cs typeface="+mn-cs"/>
              </a:rPr>
              <a:t>Tidy up the following:</a:t>
            </a:r>
          </a:p>
          <a:p>
            <a:pPr>
              <a:defRPr/>
            </a:pPr>
            <a:endParaRPr lang="en-GB">
              <a:solidFill>
                <a:srgbClr val="FFFFFF"/>
              </a:solidFill>
              <a:cs typeface="+mn-cs"/>
            </a:endParaRPr>
          </a:p>
          <a:p>
            <a:pPr>
              <a:defRPr/>
            </a:pPr>
            <a:r>
              <a:rPr lang="en-GB" sz="3200">
                <a:solidFill>
                  <a:srgbClr val="FFFFFF"/>
                </a:solidFill>
                <a:cs typeface="+mn-cs"/>
              </a:rPr>
              <a:t>Q1.	2x + 4x + 5y -3y + 18 =</a:t>
            </a:r>
          </a:p>
          <a:p>
            <a:pPr>
              <a:defRPr/>
            </a:pPr>
            <a:endParaRPr lang="en-GB" sz="3200">
              <a:solidFill>
                <a:srgbClr val="FFFFFF"/>
              </a:solidFill>
              <a:cs typeface="+mn-cs"/>
            </a:endParaRPr>
          </a:p>
          <a:p>
            <a:pPr>
              <a:defRPr/>
            </a:pPr>
            <a:endParaRPr lang="en-GB" sz="3200">
              <a:solidFill>
                <a:srgbClr val="FFFFFF"/>
              </a:solidFill>
              <a:cs typeface="+mn-cs"/>
            </a:endParaRPr>
          </a:p>
          <a:p>
            <a:pPr>
              <a:defRPr/>
            </a:pPr>
            <a:r>
              <a:rPr lang="en-GB" sz="3200">
                <a:solidFill>
                  <a:srgbClr val="FFFFFF"/>
                </a:solidFill>
                <a:cs typeface="+mn-cs"/>
              </a:rPr>
              <a:t>Q2.	4a + 3b + 5a + 6 – b = </a:t>
            </a:r>
          </a:p>
        </p:txBody>
      </p:sp>
      <p:sp>
        <p:nvSpPr>
          <p:cNvPr id="12329" name="Rectangle 41"/>
          <p:cNvSpPr>
            <a:spLocks noChangeArrowheads="1"/>
          </p:cNvSpPr>
          <p:nvPr/>
        </p:nvSpPr>
        <p:spPr bwMode="auto">
          <a:xfrm>
            <a:off x="6459538" y="3386138"/>
            <a:ext cx="24622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6x + 2y + 18</a:t>
            </a:r>
          </a:p>
        </p:txBody>
      </p:sp>
      <p:sp>
        <p:nvSpPr>
          <p:cNvPr id="12330" name="Rectangle 42"/>
          <p:cNvSpPr>
            <a:spLocks noChangeArrowheads="1"/>
          </p:cNvSpPr>
          <p:nvPr/>
        </p:nvSpPr>
        <p:spPr bwMode="auto">
          <a:xfrm>
            <a:off x="6257925" y="4872038"/>
            <a:ext cx="2276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3200">
                <a:solidFill>
                  <a:srgbClr val="FFFF00"/>
                </a:solidFill>
                <a:cs typeface="+mn-cs"/>
              </a:rPr>
              <a:t>9a + 2b + 6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9" grpId="0"/>
      <p:bldP spid="123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674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Understand the key steps of multiplying terms.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69637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6745" name="Rectangle 9"/>
          <p:cNvSpPr>
            <a:spLocks noChangeArrowheads="1"/>
          </p:cNvSpPr>
          <p:nvPr/>
        </p:nvSpPr>
        <p:spPr bwMode="auto">
          <a:xfrm>
            <a:off x="977900" y="3044825"/>
            <a:ext cx="3886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multiply out algebraic terms.</a:t>
            </a:r>
          </a:p>
        </p:txBody>
      </p:sp>
      <p:sp>
        <p:nvSpPr>
          <p:cNvPr id="116746" name="Rectangle 10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116747" name="Text Box 11"/>
          <p:cNvSpPr txBox="1">
            <a:spLocks noChangeArrowheads="1"/>
          </p:cNvSpPr>
          <p:nvPr/>
        </p:nvSpPr>
        <p:spPr bwMode="auto">
          <a:xfrm>
            <a:off x="4940300" y="4027488"/>
            <a:ext cx="4203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22288" lvl="1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 Apply multiplication rules 	for simple expressions.</a:t>
            </a:r>
          </a:p>
        </p:txBody>
      </p:sp>
      <p:sp>
        <p:nvSpPr>
          <p:cNvPr id="69641" name="Text Box 12"/>
          <p:cNvSpPr txBox="1">
            <a:spLocks noChangeArrowheads="1"/>
          </p:cNvSpPr>
          <p:nvPr/>
        </p:nvSpPr>
        <p:spPr bwMode="auto">
          <a:xfrm>
            <a:off x="3087688" y="1352550"/>
            <a:ext cx="28527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 Multiplying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3" grpId="0"/>
      <p:bldP spid="116745" grpId="0"/>
      <p:bldP spid="1167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6" name="Rectangle 8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70659" name="Text Box 33"/>
          <p:cNvSpPr txBox="1">
            <a:spLocks noChangeArrowheads="1"/>
          </p:cNvSpPr>
          <p:nvPr/>
        </p:nvSpPr>
        <p:spPr bwMode="auto">
          <a:xfrm>
            <a:off x="2106613" y="1374775"/>
            <a:ext cx="501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Algebraic Expressions</a:t>
            </a:r>
          </a:p>
        </p:txBody>
      </p:sp>
      <p:sp>
        <p:nvSpPr>
          <p:cNvPr id="70660" name="Text Box 34"/>
          <p:cNvSpPr txBox="1">
            <a:spLocks noChangeArrowheads="1"/>
          </p:cNvSpPr>
          <p:nvPr/>
        </p:nvSpPr>
        <p:spPr bwMode="auto">
          <a:xfrm>
            <a:off x="3443288" y="2039938"/>
            <a:ext cx="292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400"/>
              <a:t>Reminder !</a:t>
            </a:r>
          </a:p>
        </p:txBody>
      </p: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1619250" y="2722563"/>
            <a:ext cx="6343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00"/>
                </a:solidFill>
              </a:rPr>
              <a:t>We can only add and subtract “ like terms “</a:t>
            </a:r>
          </a:p>
        </p:txBody>
      </p:sp>
      <p:graphicFrame>
        <p:nvGraphicFramePr>
          <p:cNvPr id="58406" name="Object 2"/>
          <p:cNvGraphicFramePr>
            <a:graphicFrameLocks noChangeAspect="1"/>
          </p:cNvGraphicFramePr>
          <p:nvPr/>
        </p:nvGraphicFramePr>
        <p:xfrm>
          <a:off x="2244725" y="3414713"/>
          <a:ext cx="26860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2" name="Equation" r:id="rId3" imgW="1447172" imgH="203112" progId="Equation.DSMT4">
                  <p:embed/>
                </p:oleObj>
              </mc:Choice>
              <mc:Fallback>
                <p:oleObj name="Equation" r:id="rId3" imgW="1447172" imgH="203112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3414713"/>
                        <a:ext cx="26860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7" name="Object 3"/>
          <p:cNvGraphicFramePr>
            <a:graphicFrameLocks noChangeAspect="1"/>
          </p:cNvGraphicFramePr>
          <p:nvPr/>
        </p:nvGraphicFramePr>
        <p:xfrm>
          <a:off x="5060950" y="3330575"/>
          <a:ext cx="565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3" name="Equation" r:id="rId5" imgW="304668" imgH="241195" progId="Equation.DSMT4">
                  <p:embed/>
                </p:oleObj>
              </mc:Choice>
              <mc:Fallback>
                <p:oleObj name="Equation" r:id="rId5" imgW="304668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330575"/>
                        <a:ext cx="5651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8" name="Object 4"/>
          <p:cNvGraphicFramePr>
            <a:graphicFrameLocks noChangeAspect="1"/>
          </p:cNvGraphicFramePr>
          <p:nvPr/>
        </p:nvGraphicFramePr>
        <p:xfrm>
          <a:off x="2244725" y="3890963"/>
          <a:ext cx="19558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4" name="Equation" r:id="rId7" imgW="1054100" imgH="292100" progId="Equation.DSMT4">
                  <p:embed/>
                </p:oleObj>
              </mc:Choice>
              <mc:Fallback>
                <p:oleObj name="Equation" r:id="rId7" imgW="1054100" imgH="29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3890963"/>
                        <a:ext cx="19558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09" name="Object 5"/>
          <p:cNvGraphicFramePr>
            <a:graphicFrameLocks noChangeAspect="1"/>
          </p:cNvGraphicFramePr>
          <p:nvPr/>
        </p:nvGraphicFramePr>
        <p:xfrm>
          <a:off x="4300538" y="3868738"/>
          <a:ext cx="6350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5" name="Equation" r:id="rId9" imgW="342751" imgH="291973" progId="Equation.DSMT4">
                  <p:embed/>
                </p:oleObj>
              </mc:Choice>
              <mc:Fallback>
                <p:oleObj name="Equation" r:id="rId9" imgW="342751" imgH="291973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0538" y="3868738"/>
                        <a:ext cx="6350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0" name="Object 6"/>
          <p:cNvGraphicFramePr>
            <a:graphicFrameLocks noChangeAspect="1"/>
          </p:cNvGraphicFramePr>
          <p:nvPr/>
        </p:nvGraphicFramePr>
        <p:xfrm>
          <a:off x="2244725" y="5103813"/>
          <a:ext cx="24034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6" name="Equation" r:id="rId11" imgW="1295400" imgH="241300" progId="Equation.DSMT4">
                  <p:embed/>
                </p:oleObj>
              </mc:Choice>
              <mc:Fallback>
                <p:oleObj name="Equation" r:id="rId11" imgW="1295400" imgH="2413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5103813"/>
                        <a:ext cx="240347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1" name="Object 7"/>
          <p:cNvGraphicFramePr>
            <a:graphicFrameLocks noChangeAspect="1"/>
          </p:cNvGraphicFramePr>
          <p:nvPr/>
        </p:nvGraphicFramePr>
        <p:xfrm>
          <a:off x="2244725" y="4532313"/>
          <a:ext cx="311150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7" name="Equation" r:id="rId13" imgW="1675673" imgH="253890" progId="Equation.DSMT4">
                  <p:embed/>
                </p:oleObj>
              </mc:Choice>
              <mc:Fallback>
                <p:oleObj name="Equation" r:id="rId13" imgW="1675673" imgH="25389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4532313"/>
                        <a:ext cx="3111500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2" name="Object 8"/>
          <p:cNvGraphicFramePr>
            <a:graphicFrameLocks noChangeAspect="1"/>
          </p:cNvGraphicFramePr>
          <p:nvPr/>
        </p:nvGraphicFramePr>
        <p:xfrm>
          <a:off x="2244725" y="5649913"/>
          <a:ext cx="2638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Equation" r:id="rId15" imgW="1422400" imgH="292100" progId="Equation.DSMT4">
                  <p:embed/>
                </p:oleObj>
              </mc:Choice>
              <mc:Fallback>
                <p:oleObj name="Equation" r:id="rId15" imgW="1422400" imgH="29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4725" y="5649913"/>
                        <a:ext cx="26384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3" name="Object 9"/>
          <p:cNvGraphicFramePr>
            <a:graphicFrameLocks noChangeAspect="1"/>
          </p:cNvGraphicFramePr>
          <p:nvPr/>
        </p:nvGraphicFramePr>
        <p:xfrm>
          <a:off x="5434013" y="4503738"/>
          <a:ext cx="14573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9" name="Equation" r:id="rId17" imgW="787058" imgH="253890" progId="Equation.DSMT4">
                  <p:embed/>
                </p:oleObj>
              </mc:Choice>
              <mc:Fallback>
                <p:oleObj name="Equation" r:id="rId17" imgW="787058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013" y="4503738"/>
                        <a:ext cx="14573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4" name="Object 10"/>
          <p:cNvGraphicFramePr>
            <a:graphicFrameLocks noChangeAspect="1"/>
          </p:cNvGraphicFramePr>
          <p:nvPr/>
        </p:nvGraphicFramePr>
        <p:xfrm>
          <a:off x="4848225" y="5067300"/>
          <a:ext cx="12700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0" name="Equation" r:id="rId19" imgW="685800" imgH="241300" progId="Equation.DSMT4">
                  <p:embed/>
                </p:oleObj>
              </mc:Choice>
              <mc:Fallback>
                <p:oleObj name="Equation" r:id="rId19" imgW="685800" imgH="2413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225" y="5067300"/>
                        <a:ext cx="127000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415" name="Object 11"/>
          <p:cNvGraphicFramePr>
            <a:graphicFrameLocks noChangeAspect="1"/>
          </p:cNvGraphicFramePr>
          <p:nvPr/>
        </p:nvGraphicFramePr>
        <p:xfrm>
          <a:off x="5035550" y="5649913"/>
          <a:ext cx="6826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1" name="Equation" r:id="rId21" imgW="368140" imgH="291973" progId="Equation.DSMT4">
                  <p:embed/>
                </p:oleObj>
              </mc:Choice>
              <mc:Fallback>
                <p:oleObj name="Equation" r:id="rId21" imgW="368140" imgH="291973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5550" y="5649913"/>
                        <a:ext cx="6826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84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8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8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8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8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8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8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8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1938338" y="742950"/>
            <a:ext cx="5256212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Algebra</a:t>
            </a:r>
          </a:p>
        </p:txBody>
      </p:sp>
      <p:sp>
        <p:nvSpPr>
          <p:cNvPr id="71683" name="Text Box 5"/>
          <p:cNvSpPr txBox="1">
            <a:spLocks noChangeArrowheads="1"/>
          </p:cNvSpPr>
          <p:nvPr/>
        </p:nvSpPr>
        <p:spPr bwMode="auto">
          <a:xfrm>
            <a:off x="2106613" y="1374775"/>
            <a:ext cx="501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/>
              <a:t>Simplifying Algebraic Expressions</a:t>
            </a:r>
          </a:p>
        </p:txBody>
      </p:sp>
      <p:sp>
        <p:nvSpPr>
          <p:cNvPr id="71684" name="Text Box 6"/>
          <p:cNvSpPr txBox="1">
            <a:spLocks noChangeArrowheads="1"/>
          </p:cNvSpPr>
          <p:nvPr/>
        </p:nvSpPr>
        <p:spPr bwMode="auto">
          <a:xfrm>
            <a:off x="3443288" y="2039938"/>
            <a:ext cx="29273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4400"/>
              <a:t>Reminder !</a:t>
            </a:r>
          </a:p>
        </p:txBody>
      </p:sp>
      <p:sp>
        <p:nvSpPr>
          <p:cNvPr id="118792" name="Text Box 8"/>
          <p:cNvSpPr txBox="1">
            <a:spLocks noChangeArrowheads="1"/>
          </p:cNvSpPr>
          <p:nvPr/>
        </p:nvSpPr>
        <p:spPr bwMode="auto">
          <a:xfrm>
            <a:off x="3546475" y="2776538"/>
            <a:ext cx="2670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 u="sng">
                <a:solidFill>
                  <a:srgbClr val="FFFF00"/>
                </a:solidFill>
              </a:rPr>
              <a:t>Multiplying terms</a:t>
            </a:r>
          </a:p>
        </p:txBody>
      </p:sp>
      <p:graphicFrame>
        <p:nvGraphicFramePr>
          <p:cNvPr id="118793" name="Object 2"/>
          <p:cNvGraphicFramePr>
            <a:graphicFrameLocks noChangeAspect="1"/>
          </p:cNvGraphicFramePr>
          <p:nvPr/>
        </p:nvGraphicFramePr>
        <p:xfrm>
          <a:off x="2444750" y="3379788"/>
          <a:ext cx="146050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6" name="Equation" r:id="rId3" imgW="787400" imgH="241300" progId="Equation.DSMT4">
                  <p:embed/>
                </p:oleObj>
              </mc:Choice>
              <mc:Fallback>
                <p:oleObj name="Equation" r:id="rId3" imgW="787400" imgH="2413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3379788"/>
                        <a:ext cx="1460500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4" name="Object 3"/>
          <p:cNvGraphicFramePr>
            <a:graphicFrameLocks noChangeAspect="1"/>
          </p:cNvGraphicFramePr>
          <p:nvPr/>
        </p:nvGraphicFramePr>
        <p:xfrm>
          <a:off x="3962400" y="3375025"/>
          <a:ext cx="56515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7" name="Equation" r:id="rId5" imgW="304668" imgH="241195" progId="Equation.DSMT4">
                  <p:embed/>
                </p:oleObj>
              </mc:Choice>
              <mc:Fallback>
                <p:oleObj name="Equation" r:id="rId5" imgW="304668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375025"/>
                        <a:ext cx="565150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5" name="Object 4"/>
          <p:cNvGraphicFramePr>
            <a:graphicFrameLocks noChangeAspect="1"/>
          </p:cNvGraphicFramePr>
          <p:nvPr/>
        </p:nvGraphicFramePr>
        <p:xfrm>
          <a:off x="2444750" y="3946525"/>
          <a:ext cx="13430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8" name="Equation" r:id="rId7" imgW="723586" imgH="241195" progId="Equation.DSMT4">
                  <p:embed/>
                </p:oleObj>
              </mc:Choice>
              <mc:Fallback>
                <p:oleObj name="Equation" r:id="rId7" imgW="723586" imgH="241195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3946525"/>
                        <a:ext cx="13430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6" name="Object 5"/>
          <p:cNvGraphicFramePr>
            <a:graphicFrameLocks noChangeAspect="1"/>
          </p:cNvGraphicFramePr>
          <p:nvPr/>
        </p:nvGraphicFramePr>
        <p:xfrm>
          <a:off x="3962400" y="3935413"/>
          <a:ext cx="61118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9" name="Equation" r:id="rId9" imgW="330057" imgH="241195" progId="Equation.DSMT4">
                  <p:embed/>
                </p:oleObj>
              </mc:Choice>
              <mc:Fallback>
                <p:oleObj name="Equation" r:id="rId9" imgW="330057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35413"/>
                        <a:ext cx="61118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7" name="Object 6"/>
          <p:cNvGraphicFramePr>
            <a:graphicFrameLocks noChangeAspect="1"/>
          </p:cNvGraphicFramePr>
          <p:nvPr/>
        </p:nvGraphicFramePr>
        <p:xfrm>
          <a:off x="2444750" y="5103813"/>
          <a:ext cx="20034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0" name="Equation" r:id="rId11" imgW="1079032" imgH="241195" progId="Equation.DSMT4">
                  <p:embed/>
                </p:oleObj>
              </mc:Choice>
              <mc:Fallback>
                <p:oleObj name="Equation" r:id="rId11" imgW="1079032" imgH="241195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5103813"/>
                        <a:ext cx="2003425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8" name="Object 7"/>
          <p:cNvGraphicFramePr>
            <a:graphicFrameLocks noChangeAspect="1"/>
          </p:cNvGraphicFramePr>
          <p:nvPr/>
        </p:nvGraphicFramePr>
        <p:xfrm>
          <a:off x="2444750" y="4511675"/>
          <a:ext cx="12731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Equation" r:id="rId13" imgW="685800" imgH="254000" progId="Equation.DSMT4">
                  <p:embed/>
                </p:oleObj>
              </mc:Choice>
              <mc:Fallback>
                <p:oleObj name="Equation" r:id="rId13" imgW="685800" imgH="254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511675"/>
                        <a:ext cx="127317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00" name="Object 8"/>
          <p:cNvGraphicFramePr>
            <a:graphicFrameLocks noChangeAspect="1"/>
          </p:cNvGraphicFramePr>
          <p:nvPr/>
        </p:nvGraphicFramePr>
        <p:xfrm>
          <a:off x="3948113" y="4403725"/>
          <a:ext cx="4699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Equation" r:id="rId15" imgW="253890" imgH="291973" progId="Equation.DSMT4">
                  <p:embed/>
                </p:oleObj>
              </mc:Choice>
              <mc:Fallback>
                <p:oleObj name="Equation" r:id="rId15" imgW="253890" imgH="29197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4403725"/>
                        <a:ext cx="4699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802" name="Object 9"/>
          <p:cNvGraphicFramePr>
            <a:graphicFrameLocks noChangeAspect="1"/>
          </p:cNvGraphicFramePr>
          <p:nvPr/>
        </p:nvGraphicFramePr>
        <p:xfrm>
          <a:off x="4495800" y="5019675"/>
          <a:ext cx="800100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3" name="Equation" r:id="rId17" imgW="431613" imgH="291973" progId="Equation.DSMT4">
                  <p:embed/>
                </p:oleObj>
              </mc:Choice>
              <mc:Fallback>
                <p:oleObj name="Equation" r:id="rId17" imgW="431613" imgH="29197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019675"/>
                        <a:ext cx="800100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803" name="Text Box 19"/>
          <p:cNvSpPr txBox="1">
            <a:spLocks noChangeArrowheads="1"/>
          </p:cNvSpPr>
          <p:nvPr/>
        </p:nvSpPr>
        <p:spPr bwMode="auto">
          <a:xfrm>
            <a:off x="4567238" y="4502150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 NOT 2b )</a:t>
            </a:r>
          </a:p>
        </p:txBody>
      </p:sp>
      <p:sp>
        <p:nvSpPr>
          <p:cNvPr id="118804" name="Text Box 20"/>
          <p:cNvSpPr txBox="1">
            <a:spLocks noChangeArrowheads="1"/>
          </p:cNvSpPr>
          <p:nvPr/>
        </p:nvSpPr>
        <p:spPr bwMode="auto">
          <a:xfrm>
            <a:off x="5437188" y="5156200"/>
            <a:ext cx="15319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 NOT 8m 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8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8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8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92" grpId="0"/>
      <p:bldP spid="118803" grpId="0"/>
      <p:bldP spid="118804" grpId="0"/>
    </p:bldLst>
  </p:timing>
</p:sld>
</file>

<file path=ppt/theme/_rels/them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8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9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0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6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7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8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2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3_Website_Front_Screen_PowerPoint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1875</TotalTime>
  <Words>1388</Words>
  <Application>Microsoft Office PowerPoint</Application>
  <PresentationFormat>On-screen Show (4:3)</PresentationFormat>
  <Paragraphs>493</Paragraphs>
  <Slides>40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20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69" baseType="lpstr">
      <vt:lpstr>Comic Sans MS</vt:lpstr>
      <vt:lpstr>Arial</vt:lpstr>
      <vt:lpstr>Tahoma</vt:lpstr>
      <vt:lpstr>Wingdings</vt:lpstr>
      <vt:lpstr>Century Gothic</vt:lpstr>
      <vt:lpstr>Wingdings 2</vt:lpstr>
      <vt:lpstr>Verdana</vt:lpstr>
      <vt:lpstr>Shruti</vt:lpstr>
      <vt:lpstr>1_Shimmer</vt:lpstr>
      <vt:lpstr>3_Shimmer</vt:lpstr>
      <vt:lpstr>4_Shimmer</vt:lpstr>
      <vt:lpstr>5_Shimmer</vt:lpstr>
      <vt:lpstr>Website_Front_Screen_PowerPoint</vt:lpstr>
      <vt:lpstr>1_Website_Front_Screen_PowerPoint</vt:lpstr>
      <vt:lpstr>2_Website_Front_Screen_PowerPoint</vt:lpstr>
      <vt:lpstr>3_Website_Front_Screen_PowerPoint</vt:lpstr>
      <vt:lpstr>7_Shimmer</vt:lpstr>
      <vt:lpstr>8_Shimmer</vt:lpstr>
      <vt:lpstr>9_Shimmer</vt:lpstr>
      <vt:lpstr>10_Shimmer</vt:lpstr>
      <vt:lpstr>11_Shimmer</vt:lpstr>
      <vt:lpstr>12_Shimmer</vt:lpstr>
      <vt:lpstr>13_Shimmer</vt:lpstr>
      <vt:lpstr>14_Shimmer</vt:lpstr>
      <vt:lpstr>16_Shimmer</vt:lpstr>
      <vt:lpstr>17_Shimmer</vt:lpstr>
      <vt:lpstr>18_Shimmer</vt:lpstr>
      <vt:lpstr>Verve</vt:lpstr>
      <vt:lpstr>MathType 5.0 Equation</vt:lpstr>
      <vt:lpstr>Algebra</vt:lpstr>
      <vt:lpstr> Starter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Equations</vt:lpstr>
      <vt:lpstr>Balancing Method</vt:lpstr>
      <vt:lpstr>Balancing Method</vt:lpstr>
      <vt:lpstr>Balancing Method</vt:lpstr>
      <vt:lpstr>Balancing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Equations</vt:lpstr>
      <vt:lpstr>Balancing Method</vt:lpstr>
      <vt:lpstr>Balancing Method</vt:lpstr>
      <vt:lpstr>Balancing Method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  <vt:lpstr>Starter Questions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208</cp:revision>
  <dcterms:created xsi:type="dcterms:W3CDTF">2005-04-06T16:52:43Z</dcterms:created>
  <dcterms:modified xsi:type="dcterms:W3CDTF">2019-01-18T17:00:06Z</dcterms:modified>
</cp:coreProperties>
</file>