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sldIdLst>
    <p:sldId id="282" r:id="rId2"/>
    <p:sldId id="256" r:id="rId3"/>
    <p:sldId id="270" r:id="rId4"/>
    <p:sldId id="289" r:id="rId5"/>
    <p:sldId id="258" r:id="rId6"/>
    <p:sldId id="259" r:id="rId7"/>
    <p:sldId id="271" r:id="rId8"/>
    <p:sldId id="302" r:id="rId9"/>
    <p:sldId id="301" r:id="rId10"/>
    <p:sldId id="279" r:id="rId11"/>
    <p:sldId id="290" r:id="rId12"/>
    <p:sldId id="274" r:id="rId13"/>
    <p:sldId id="260" r:id="rId14"/>
    <p:sldId id="261" r:id="rId15"/>
    <p:sldId id="277" r:id="rId16"/>
    <p:sldId id="280" r:id="rId17"/>
    <p:sldId id="262" r:id="rId18"/>
    <p:sldId id="304" r:id="rId19"/>
    <p:sldId id="264" r:id="rId20"/>
    <p:sldId id="295" r:id="rId21"/>
    <p:sldId id="303" r:id="rId22"/>
    <p:sldId id="299" r:id="rId23"/>
    <p:sldId id="294" r:id="rId24"/>
    <p:sldId id="296" r:id="rId25"/>
    <p:sldId id="297" r:id="rId26"/>
    <p:sldId id="300" r:id="rId27"/>
  </p:sldIdLst>
  <p:sldSz cx="9144000" cy="6858000" type="screen4x3"/>
  <p:notesSz cx="6954838" cy="9309100"/>
  <p:defaultTextStyle>
    <a:defPPr>
      <a:defRPr lang="en-US"/>
    </a:defPPr>
    <a:lvl1pPr algn="l" rtl="0" fontAlgn="base">
      <a:spcBef>
        <a:spcPct val="0"/>
      </a:spcBef>
      <a:spcAft>
        <a:spcPct val="0"/>
      </a:spcAft>
      <a:defRPr sz="1600" kern="1200">
        <a:solidFill>
          <a:schemeClr val="tx1"/>
        </a:solidFill>
        <a:latin typeface="Arial" pitchFamily="34" charset="0"/>
        <a:ea typeface="+mn-ea"/>
        <a:cs typeface="+mn-cs"/>
      </a:defRPr>
    </a:lvl1pPr>
    <a:lvl2pPr marL="457200" algn="l" rtl="0" fontAlgn="base">
      <a:spcBef>
        <a:spcPct val="0"/>
      </a:spcBef>
      <a:spcAft>
        <a:spcPct val="0"/>
      </a:spcAft>
      <a:defRPr sz="1600" kern="1200">
        <a:solidFill>
          <a:schemeClr val="tx1"/>
        </a:solidFill>
        <a:latin typeface="Arial" pitchFamily="34" charset="0"/>
        <a:ea typeface="+mn-ea"/>
        <a:cs typeface="+mn-cs"/>
      </a:defRPr>
    </a:lvl2pPr>
    <a:lvl3pPr marL="914400" algn="l" rtl="0" fontAlgn="base">
      <a:spcBef>
        <a:spcPct val="0"/>
      </a:spcBef>
      <a:spcAft>
        <a:spcPct val="0"/>
      </a:spcAft>
      <a:defRPr sz="1600" kern="1200">
        <a:solidFill>
          <a:schemeClr val="tx1"/>
        </a:solidFill>
        <a:latin typeface="Arial" pitchFamily="34" charset="0"/>
        <a:ea typeface="+mn-ea"/>
        <a:cs typeface="+mn-cs"/>
      </a:defRPr>
    </a:lvl3pPr>
    <a:lvl4pPr marL="1371600" algn="l" rtl="0" fontAlgn="base">
      <a:spcBef>
        <a:spcPct val="0"/>
      </a:spcBef>
      <a:spcAft>
        <a:spcPct val="0"/>
      </a:spcAft>
      <a:defRPr sz="1600" kern="1200">
        <a:solidFill>
          <a:schemeClr val="tx1"/>
        </a:solidFill>
        <a:latin typeface="Arial" pitchFamily="34" charset="0"/>
        <a:ea typeface="+mn-ea"/>
        <a:cs typeface="+mn-cs"/>
      </a:defRPr>
    </a:lvl4pPr>
    <a:lvl5pPr marL="1828800" algn="l" rtl="0" fontAlgn="base">
      <a:spcBef>
        <a:spcPct val="0"/>
      </a:spcBef>
      <a:spcAft>
        <a:spcPct val="0"/>
      </a:spcAft>
      <a:defRPr sz="1600" kern="1200">
        <a:solidFill>
          <a:schemeClr val="tx1"/>
        </a:solidFill>
        <a:latin typeface="Arial" pitchFamily="34" charset="0"/>
        <a:ea typeface="+mn-ea"/>
        <a:cs typeface="+mn-cs"/>
      </a:defRPr>
    </a:lvl5pPr>
    <a:lvl6pPr marL="2286000" algn="l" defTabSz="914400" rtl="0" eaLnBrk="1" latinLnBrk="0" hangingPunct="1">
      <a:defRPr sz="1600" kern="1200">
        <a:solidFill>
          <a:schemeClr val="tx1"/>
        </a:solidFill>
        <a:latin typeface="Arial" pitchFamily="34" charset="0"/>
        <a:ea typeface="+mn-ea"/>
        <a:cs typeface="+mn-cs"/>
      </a:defRPr>
    </a:lvl6pPr>
    <a:lvl7pPr marL="2743200" algn="l" defTabSz="914400" rtl="0" eaLnBrk="1" latinLnBrk="0" hangingPunct="1">
      <a:defRPr sz="1600" kern="1200">
        <a:solidFill>
          <a:schemeClr val="tx1"/>
        </a:solidFill>
        <a:latin typeface="Arial" pitchFamily="34" charset="0"/>
        <a:ea typeface="+mn-ea"/>
        <a:cs typeface="+mn-cs"/>
      </a:defRPr>
    </a:lvl7pPr>
    <a:lvl8pPr marL="3200400" algn="l" defTabSz="914400" rtl="0" eaLnBrk="1" latinLnBrk="0" hangingPunct="1">
      <a:defRPr sz="1600" kern="1200">
        <a:solidFill>
          <a:schemeClr val="tx1"/>
        </a:solidFill>
        <a:latin typeface="Arial" pitchFamily="34" charset="0"/>
        <a:ea typeface="+mn-ea"/>
        <a:cs typeface="+mn-cs"/>
      </a:defRPr>
    </a:lvl8pPr>
    <a:lvl9pPr marL="3657600" algn="l" defTabSz="914400" rtl="0" eaLnBrk="1" latinLnBrk="0" hangingPunct="1">
      <a:defRPr sz="16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FFF"/>
    <a:srgbClr val="D5FFFF"/>
    <a:srgbClr val="0000FF"/>
    <a:srgbClr val="669900"/>
    <a:srgbClr val="FF3399"/>
    <a:srgbClr val="FFFF66"/>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468" autoAdjust="0"/>
  </p:normalViewPr>
  <p:slideViewPr>
    <p:cSldViewPr>
      <p:cViewPr>
        <p:scale>
          <a:sx n="100" d="100"/>
          <a:sy n="100" d="100"/>
        </p:scale>
        <p:origin x="-58"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489D15-B184-468D-A920-AC6A21807FC7}" type="slidenum">
              <a:rPr lang="en-US"/>
              <a:pPr>
                <a:defRPr/>
              </a:pPr>
              <a:t>‹#›</a:t>
            </a:fld>
            <a:endParaRPr lang="en-US"/>
          </a:p>
        </p:txBody>
      </p:sp>
    </p:spTree>
    <p:extLst>
      <p:ext uri="{BB962C8B-B14F-4D97-AF65-F5344CB8AC3E}">
        <p14:creationId xmlns:p14="http://schemas.microsoft.com/office/powerpoint/2010/main" val="2610939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FF2A36-555E-4D6A-A766-C22E346468B2}" type="slidenum">
              <a:rPr lang="en-US"/>
              <a:pPr>
                <a:defRPr/>
              </a:pPr>
              <a:t>‹#›</a:t>
            </a:fld>
            <a:endParaRPr lang="en-US"/>
          </a:p>
        </p:txBody>
      </p:sp>
    </p:spTree>
    <p:extLst>
      <p:ext uri="{BB962C8B-B14F-4D97-AF65-F5344CB8AC3E}">
        <p14:creationId xmlns:p14="http://schemas.microsoft.com/office/powerpoint/2010/main" val="335959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6E9447-1680-412F-97DF-97B6684EC088}" type="slidenum">
              <a:rPr lang="en-US"/>
              <a:pPr>
                <a:defRPr/>
              </a:pPr>
              <a:t>‹#›</a:t>
            </a:fld>
            <a:endParaRPr lang="en-US"/>
          </a:p>
        </p:txBody>
      </p:sp>
    </p:spTree>
    <p:extLst>
      <p:ext uri="{BB962C8B-B14F-4D97-AF65-F5344CB8AC3E}">
        <p14:creationId xmlns:p14="http://schemas.microsoft.com/office/powerpoint/2010/main" val="96990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21361D-FB4A-458D-8A4A-1C6D4B582F93}" type="slidenum">
              <a:rPr lang="en-US"/>
              <a:pPr>
                <a:defRPr/>
              </a:pPr>
              <a:t>‹#›</a:t>
            </a:fld>
            <a:endParaRPr lang="en-US"/>
          </a:p>
        </p:txBody>
      </p:sp>
    </p:spTree>
    <p:extLst>
      <p:ext uri="{BB962C8B-B14F-4D97-AF65-F5344CB8AC3E}">
        <p14:creationId xmlns:p14="http://schemas.microsoft.com/office/powerpoint/2010/main" val="4089580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2765E-9DB0-47DA-9327-2ED54D06B7B9}" type="slidenum">
              <a:rPr lang="en-US"/>
              <a:pPr>
                <a:defRPr/>
              </a:pPr>
              <a:t>‹#›</a:t>
            </a:fld>
            <a:endParaRPr lang="en-US"/>
          </a:p>
        </p:txBody>
      </p:sp>
    </p:spTree>
    <p:extLst>
      <p:ext uri="{BB962C8B-B14F-4D97-AF65-F5344CB8AC3E}">
        <p14:creationId xmlns:p14="http://schemas.microsoft.com/office/powerpoint/2010/main" val="257414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ECD3C6-BB89-4AD0-AA33-B5AE449C4DD3}" type="slidenum">
              <a:rPr lang="en-US"/>
              <a:pPr>
                <a:defRPr/>
              </a:pPr>
              <a:t>‹#›</a:t>
            </a:fld>
            <a:endParaRPr lang="en-US"/>
          </a:p>
        </p:txBody>
      </p:sp>
    </p:spTree>
    <p:extLst>
      <p:ext uri="{BB962C8B-B14F-4D97-AF65-F5344CB8AC3E}">
        <p14:creationId xmlns:p14="http://schemas.microsoft.com/office/powerpoint/2010/main" val="71919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D7165F-596D-40C2-98FB-DCEA9BB7993F}" type="slidenum">
              <a:rPr lang="en-US"/>
              <a:pPr>
                <a:defRPr/>
              </a:pPr>
              <a:t>‹#›</a:t>
            </a:fld>
            <a:endParaRPr lang="en-US"/>
          </a:p>
        </p:txBody>
      </p:sp>
    </p:spTree>
    <p:extLst>
      <p:ext uri="{BB962C8B-B14F-4D97-AF65-F5344CB8AC3E}">
        <p14:creationId xmlns:p14="http://schemas.microsoft.com/office/powerpoint/2010/main" val="427630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F9ECD2C-2408-4917-98CC-A537E91589FF}" type="slidenum">
              <a:rPr lang="en-US"/>
              <a:pPr>
                <a:defRPr/>
              </a:pPr>
              <a:t>‹#›</a:t>
            </a:fld>
            <a:endParaRPr lang="en-US"/>
          </a:p>
        </p:txBody>
      </p:sp>
    </p:spTree>
    <p:extLst>
      <p:ext uri="{BB962C8B-B14F-4D97-AF65-F5344CB8AC3E}">
        <p14:creationId xmlns:p14="http://schemas.microsoft.com/office/powerpoint/2010/main" val="126008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FB51DB7-4051-4795-90D4-FABA813A677A}" type="slidenum">
              <a:rPr lang="en-US"/>
              <a:pPr>
                <a:defRPr/>
              </a:pPr>
              <a:t>‹#›</a:t>
            </a:fld>
            <a:endParaRPr lang="en-US"/>
          </a:p>
        </p:txBody>
      </p:sp>
    </p:spTree>
    <p:extLst>
      <p:ext uri="{BB962C8B-B14F-4D97-AF65-F5344CB8AC3E}">
        <p14:creationId xmlns:p14="http://schemas.microsoft.com/office/powerpoint/2010/main" val="2692368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C3DFF8-4DE7-4FAE-8E75-14A3C50BD61F}" type="slidenum">
              <a:rPr lang="en-US"/>
              <a:pPr>
                <a:defRPr/>
              </a:pPr>
              <a:t>‹#›</a:t>
            </a:fld>
            <a:endParaRPr lang="en-US"/>
          </a:p>
        </p:txBody>
      </p:sp>
    </p:spTree>
    <p:extLst>
      <p:ext uri="{BB962C8B-B14F-4D97-AF65-F5344CB8AC3E}">
        <p14:creationId xmlns:p14="http://schemas.microsoft.com/office/powerpoint/2010/main" val="2749088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3D1C1E-D942-4197-B5D6-9A602DFA5FC7}" type="slidenum">
              <a:rPr lang="en-US"/>
              <a:pPr>
                <a:defRPr/>
              </a:pPr>
              <a:t>‹#›</a:t>
            </a:fld>
            <a:endParaRPr lang="en-US"/>
          </a:p>
        </p:txBody>
      </p:sp>
    </p:spTree>
    <p:extLst>
      <p:ext uri="{BB962C8B-B14F-4D97-AF65-F5344CB8AC3E}">
        <p14:creationId xmlns:p14="http://schemas.microsoft.com/office/powerpoint/2010/main" val="363071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7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59D6BDC7-8824-41F6-B84F-D4591B1BF1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mpoweruk.com/lithiumP.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Grp="1" noChangeArrowheads="1"/>
          </p:cNvSpPr>
          <p:nvPr>
            <p:ph type="body" idx="1"/>
          </p:nvPr>
        </p:nvSpPr>
        <p:spPr>
          <a:xfrm>
            <a:off x="304800" y="2743200"/>
            <a:ext cx="8839200" cy="3657600"/>
          </a:xfrm>
          <a:noFill/>
        </p:spPr>
        <p:txBody>
          <a:bodyPr/>
          <a:lstStyle/>
          <a:p>
            <a:pPr marL="609600" indent="-609600" eaLnBrk="1" hangingPunct="1">
              <a:lnSpc>
                <a:spcPct val="90000"/>
              </a:lnSpc>
              <a:buFont typeface="Wingdings" pitchFamily="2" charset="2"/>
              <a:buChar char="Ø"/>
            </a:pPr>
            <a:r>
              <a:rPr lang="en-US" sz="2800" smtClean="0"/>
              <a:t>Definition</a:t>
            </a:r>
          </a:p>
          <a:p>
            <a:pPr marL="609600" indent="-609600" eaLnBrk="1" hangingPunct="1">
              <a:lnSpc>
                <a:spcPct val="90000"/>
              </a:lnSpc>
              <a:buFont typeface="Wingdings" pitchFamily="2" charset="2"/>
              <a:buChar char="Ø"/>
            </a:pPr>
            <a:r>
              <a:rPr lang="en-US" sz="2800" smtClean="0"/>
              <a:t>Types of Batteries</a:t>
            </a:r>
          </a:p>
          <a:p>
            <a:pPr marL="609600" indent="-609600" eaLnBrk="1" hangingPunct="1">
              <a:lnSpc>
                <a:spcPct val="90000"/>
              </a:lnSpc>
              <a:buFont typeface="Wingdings" pitchFamily="2" charset="2"/>
              <a:buChar char="Ø"/>
            </a:pPr>
            <a:r>
              <a:rPr lang="en-US" sz="2800" smtClean="0"/>
              <a:t>Primary Batteries</a:t>
            </a:r>
          </a:p>
          <a:p>
            <a:pPr marL="609600" indent="-609600" eaLnBrk="1" hangingPunct="1">
              <a:lnSpc>
                <a:spcPct val="90000"/>
              </a:lnSpc>
              <a:buFontTx/>
              <a:buNone/>
            </a:pPr>
            <a:r>
              <a:rPr lang="en-US" sz="1800" smtClean="0"/>
              <a:t>	A. Lithium cell, B. Leclanche cell</a:t>
            </a:r>
          </a:p>
          <a:p>
            <a:pPr marL="609600" indent="-609600" eaLnBrk="1" hangingPunct="1">
              <a:lnSpc>
                <a:spcPct val="90000"/>
              </a:lnSpc>
              <a:buFont typeface="Wingdings" pitchFamily="2" charset="2"/>
              <a:buChar char="Ø"/>
            </a:pPr>
            <a:r>
              <a:rPr lang="en-US" sz="2800" smtClean="0"/>
              <a:t>Secondary Batteries</a:t>
            </a:r>
          </a:p>
          <a:p>
            <a:pPr marL="609600" indent="-609600" eaLnBrk="1" hangingPunct="1">
              <a:lnSpc>
                <a:spcPct val="90000"/>
              </a:lnSpc>
              <a:buFontTx/>
              <a:buNone/>
            </a:pPr>
            <a:r>
              <a:rPr lang="en-US" sz="1800" smtClean="0"/>
              <a:t>	A. Lead-acid Batteries, B. Nicad Batteries, C. Lithium-ion Batteries. </a:t>
            </a:r>
          </a:p>
          <a:p>
            <a:pPr marL="609600" indent="-609600" eaLnBrk="1" hangingPunct="1">
              <a:lnSpc>
                <a:spcPct val="90000"/>
              </a:lnSpc>
              <a:buFont typeface="Wingdings" pitchFamily="2" charset="2"/>
              <a:buChar char="Ø"/>
            </a:pPr>
            <a:r>
              <a:rPr lang="en-US" sz="2800" smtClean="0"/>
              <a:t>Fuel cells / Flow Batteries.</a:t>
            </a:r>
          </a:p>
          <a:p>
            <a:pPr marL="609600" indent="-609600" eaLnBrk="1" hangingPunct="1">
              <a:lnSpc>
                <a:spcPct val="90000"/>
              </a:lnSpc>
              <a:buFontTx/>
              <a:buNone/>
            </a:pPr>
            <a:r>
              <a:rPr lang="en-US" sz="1800" smtClean="0"/>
              <a:t>	A. Hydrogen-oxygen fuel cell.</a:t>
            </a:r>
            <a:endParaRPr lang="en-US" sz="2800" smtClean="0"/>
          </a:p>
        </p:txBody>
      </p:sp>
      <p:graphicFrame>
        <p:nvGraphicFramePr>
          <p:cNvPr id="68625" name="Group 17"/>
          <p:cNvGraphicFramePr>
            <a:graphicFrameLocks noGrp="1"/>
          </p:cNvGraphicFramePr>
          <p:nvPr/>
        </p:nvGraphicFramePr>
        <p:xfrm>
          <a:off x="1447800" y="1828800"/>
          <a:ext cx="6477000" cy="762000"/>
        </p:xfrm>
        <a:graphic>
          <a:graphicData uri="http://schemas.openxmlformats.org/drawingml/2006/table">
            <a:tbl>
              <a:tblPr/>
              <a:tblGrid>
                <a:gridCol w="6477000"/>
              </a:tblGrid>
              <a:tr h="762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4000" b="1" i="0" u="none" strike="noStrike" cap="none" normalizeH="0" baseline="0" dirty="0" smtClean="0">
                          <a:ln>
                            <a:noFill/>
                          </a:ln>
                          <a:solidFill>
                            <a:srgbClr val="FF0000"/>
                          </a:solidFill>
                          <a:effectLst/>
                          <a:latin typeface="Arial" charset="0"/>
                        </a:rPr>
                        <a:t>           BATTERIES</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057" name="Rectangle 9"/>
          <p:cNvSpPr>
            <a:spLocks noChangeArrowheads="1"/>
          </p:cNvSpPr>
          <p:nvPr/>
        </p:nvSpPr>
        <p:spPr bwMode="auto">
          <a:xfrm>
            <a:off x="0" y="0"/>
            <a:ext cx="3657600" cy="1724025"/>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spAutoFit/>
          </a:bodyPr>
          <a:lstStyle/>
          <a:p>
            <a:pPr eaLnBrk="0" hangingPunct="0">
              <a:defRPr/>
            </a:pPr>
            <a:r>
              <a:rPr lang="en-US" sz="2400" b="1" dirty="0">
                <a:solidFill>
                  <a:schemeClr val="tx1"/>
                </a:solidFill>
                <a:latin typeface="Tempus Sans ITC" pitchFamily="82" charset="0"/>
                <a:ea typeface="Times New Roman" pitchFamily="18" charset="0"/>
                <a:cs typeface="Arial" pitchFamily="34" charset="0"/>
              </a:rPr>
              <a:t>By</a:t>
            </a:r>
          </a:p>
          <a:p>
            <a:pPr eaLnBrk="0" hangingPunct="0">
              <a:defRPr/>
            </a:pPr>
            <a:r>
              <a:rPr lang="en-US" sz="2400" b="1" dirty="0" err="1">
                <a:solidFill>
                  <a:srgbClr val="FF0000"/>
                </a:solidFill>
                <a:latin typeface="Tempus Sans ITC" pitchFamily="82" charset="0"/>
                <a:ea typeface="Times New Roman" pitchFamily="18" charset="0"/>
                <a:cs typeface="Arial" pitchFamily="34" charset="0"/>
              </a:rPr>
              <a:t>Dr.B.Rama</a:t>
            </a:r>
            <a:r>
              <a:rPr lang="en-US" sz="2400" b="1" dirty="0">
                <a:solidFill>
                  <a:srgbClr val="FF0000"/>
                </a:solidFill>
                <a:latin typeface="Tempus Sans ITC" pitchFamily="82" charset="0"/>
                <a:ea typeface="Times New Roman" pitchFamily="18" charset="0"/>
                <a:cs typeface="Arial" pitchFamily="34" charset="0"/>
              </a:rPr>
              <a:t> </a:t>
            </a:r>
            <a:r>
              <a:rPr lang="en-US" sz="2400" b="1" dirty="0" err="1">
                <a:solidFill>
                  <a:srgbClr val="FF0000"/>
                </a:solidFill>
                <a:latin typeface="Tempus Sans ITC" pitchFamily="82" charset="0"/>
                <a:ea typeface="Times New Roman" pitchFamily="18" charset="0"/>
                <a:cs typeface="Arial" pitchFamily="34" charset="0"/>
              </a:rPr>
              <a:t>devi</a:t>
            </a:r>
            <a:r>
              <a:rPr lang="en-US" sz="1400" dirty="0">
                <a:solidFill>
                  <a:srgbClr val="000000"/>
                </a:solidFill>
                <a:latin typeface="Helvetica Condensed" pitchFamily="34" charset="0"/>
                <a:ea typeface="Times New Roman" pitchFamily="18" charset="0"/>
                <a:cs typeface="Arial" pitchFamily="34" charset="0"/>
              </a:rPr>
              <a:t>, </a:t>
            </a:r>
            <a:r>
              <a:rPr lang="en-US" sz="1200" dirty="0" err="1">
                <a:solidFill>
                  <a:srgbClr val="000000"/>
                </a:solidFill>
                <a:latin typeface="Helvetica Condensed" pitchFamily="34" charset="0"/>
                <a:ea typeface="Times New Roman" pitchFamily="18" charset="0"/>
                <a:cs typeface="Arial" pitchFamily="34" charset="0"/>
              </a:rPr>
              <a:t>M,Sc</a:t>
            </a:r>
            <a:r>
              <a:rPr lang="en-US" sz="1200" dirty="0">
                <a:solidFill>
                  <a:srgbClr val="000000"/>
                </a:solidFill>
                <a:latin typeface="Helvetica Condensed" pitchFamily="34" charset="0"/>
                <a:ea typeface="Times New Roman" pitchFamily="18" charset="0"/>
                <a:cs typeface="Arial" pitchFamily="34" charset="0"/>
              </a:rPr>
              <a:t>., </a:t>
            </a:r>
            <a:r>
              <a:rPr lang="en-US" sz="1200" dirty="0" err="1">
                <a:solidFill>
                  <a:srgbClr val="000000"/>
                </a:solidFill>
                <a:latin typeface="Helvetica Condensed" pitchFamily="34" charset="0"/>
                <a:ea typeface="Times New Roman" pitchFamily="18" charset="0"/>
                <a:cs typeface="Arial" pitchFamily="34" charset="0"/>
              </a:rPr>
              <a:t>M.Phil.</a:t>
            </a:r>
            <a:r>
              <a:rPr lang="en-US" sz="1200" dirty="0">
                <a:solidFill>
                  <a:srgbClr val="000000"/>
                </a:solidFill>
                <a:latin typeface="Helvetica Condensed" pitchFamily="34" charset="0"/>
                <a:ea typeface="Times New Roman" pitchFamily="18" charset="0"/>
                <a:cs typeface="Arial" pitchFamily="34" charset="0"/>
              </a:rPr>
              <a:t>, Ph.D.</a:t>
            </a:r>
            <a:endParaRPr lang="en-US" sz="1800" dirty="0">
              <a:solidFill>
                <a:schemeClr val="tx1"/>
              </a:solidFill>
            </a:endParaRPr>
          </a:p>
          <a:p>
            <a:pPr eaLnBrk="0" hangingPunct="0">
              <a:defRPr/>
            </a:pPr>
            <a:r>
              <a:rPr lang="en-US" sz="1400" dirty="0">
                <a:solidFill>
                  <a:srgbClr val="000000"/>
                </a:solidFill>
                <a:latin typeface="Helvetica Condensed" pitchFamily="34" charset="0"/>
                <a:ea typeface="Times New Roman" pitchFamily="18" charset="0"/>
                <a:cs typeface="Arial" pitchFamily="34" charset="0"/>
              </a:rPr>
              <a:t>Department of chemistry</a:t>
            </a:r>
            <a:endParaRPr lang="en-US" sz="1800" dirty="0">
              <a:solidFill>
                <a:schemeClr val="tx1"/>
              </a:solidFill>
            </a:endParaRPr>
          </a:p>
          <a:p>
            <a:pPr eaLnBrk="0" hangingPunct="0">
              <a:defRPr/>
            </a:pPr>
            <a:r>
              <a:rPr lang="en-US" sz="1400" dirty="0">
                <a:solidFill>
                  <a:srgbClr val="000000"/>
                </a:solidFill>
                <a:latin typeface="Helvetica Condensed" pitchFamily="34" charset="0"/>
                <a:ea typeface="Times New Roman" pitchFamily="18" charset="0"/>
                <a:cs typeface="Arial" pitchFamily="34" charset="0"/>
              </a:rPr>
              <a:t>JNTUH-CEH</a:t>
            </a:r>
            <a:endParaRPr lang="en-US" sz="1800" dirty="0">
              <a:solidFill>
                <a:schemeClr val="tx1"/>
              </a:solidFill>
            </a:endParaRPr>
          </a:p>
          <a:p>
            <a:pPr eaLnBrk="0" hangingPunct="0">
              <a:defRPr/>
            </a:pPr>
            <a:r>
              <a:rPr lang="en-US" sz="1400" dirty="0" err="1">
                <a:solidFill>
                  <a:srgbClr val="000000"/>
                </a:solidFill>
                <a:latin typeface="Helvetica Condensed" pitchFamily="34" charset="0"/>
                <a:ea typeface="Times New Roman" pitchFamily="18" charset="0"/>
                <a:cs typeface="Arial" pitchFamily="34" charset="0"/>
              </a:rPr>
              <a:t>kukatpally</a:t>
            </a:r>
            <a:endParaRPr lang="en-US" sz="1800" dirty="0">
              <a:solidFill>
                <a:schemeClr val="tx1"/>
              </a:solidFill>
            </a:endParaRPr>
          </a:p>
          <a:p>
            <a:pPr eaLnBrk="0" hangingPunct="0">
              <a:defRPr/>
            </a:pPr>
            <a:r>
              <a:rPr lang="en-US" sz="1400" dirty="0">
                <a:solidFill>
                  <a:srgbClr val="000000"/>
                </a:solidFill>
                <a:latin typeface="Helvetica Condensed" pitchFamily="34" charset="0"/>
                <a:ea typeface="Times New Roman" pitchFamily="18" charset="0"/>
                <a:cs typeface="Arial" pitchFamily="34" charset="0"/>
              </a:rPr>
              <a:t>Hyderabad.</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685800" y="152400"/>
            <a:ext cx="8001000" cy="589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spcBef>
                <a:spcPct val="50000"/>
              </a:spcBef>
            </a:pPr>
            <a:r>
              <a:rPr lang="en-US" sz="2000" b="1" u="sng">
                <a:solidFill>
                  <a:srgbClr val="FF3399"/>
                </a:solidFill>
              </a:rPr>
              <a:t>II. Secondary Cells (or) Accumulator batteries </a:t>
            </a:r>
            <a:r>
              <a:rPr lang="en-US" sz="2000" b="1">
                <a:solidFill>
                  <a:srgbClr val="FF3399"/>
                </a:solidFill>
              </a:rPr>
              <a:t>:-</a:t>
            </a:r>
          </a:p>
          <a:p>
            <a:pPr marL="342900" indent="-342900">
              <a:spcBef>
                <a:spcPct val="50000"/>
              </a:spcBef>
            </a:pPr>
            <a:r>
              <a:rPr lang="en-US" sz="1800"/>
              <a:t>These cells can be recharged by passing an  electric current through them and can be used again and again.</a:t>
            </a:r>
          </a:p>
          <a:p>
            <a:pPr marL="342900" indent="-342900">
              <a:spcBef>
                <a:spcPct val="50000"/>
              </a:spcBef>
            </a:pPr>
            <a:r>
              <a:rPr lang="en-US" sz="1800"/>
              <a:t>Eg:  A. Lead storage battery</a:t>
            </a:r>
          </a:p>
          <a:p>
            <a:pPr marL="342900" indent="-342900">
              <a:spcBef>
                <a:spcPct val="50000"/>
              </a:spcBef>
            </a:pPr>
            <a:r>
              <a:rPr lang="en-US" sz="1800"/>
              <a:t>       B. Nickel-Cadmium battery</a:t>
            </a:r>
          </a:p>
          <a:p>
            <a:pPr marL="342900" indent="-342900">
              <a:spcBef>
                <a:spcPct val="50000"/>
              </a:spcBef>
            </a:pPr>
            <a:r>
              <a:rPr lang="en-US" sz="1800"/>
              <a:t>       C. Lithium-ion cell battery </a:t>
            </a:r>
          </a:p>
          <a:p>
            <a:pPr marL="342900" indent="-342900">
              <a:spcBef>
                <a:spcPct val="50000"/>
              </a:spcBef>
            </a:pPr>
            <a:r>
              <a:rPr lang="en-US" sz="1800"/>
              <a:t>Secondary cells are widely used in cars,trains,motors,electric clocks, power stations, laboratories, emergency lights, telephone exchange, digital cameras, laptops  etc.</a:t>
            </a:r>
          </a:p>
          <a:p>
            <a:pPr marL="342900" indent="-342900">
              <a:spcBef>
                <a:spcPct val="50000"/>
              </a:spcBef>
            </a:pPr>
            <a:r>
              <a:rPr lang="en-US" sz="1800"/>
              <a:t>These are reversible cells, they behave as galvanic cell while discharging and as electrolytic cell while charging.</a:t>
            </a:r>
          </a:p>
          <a:p>
            <a:pPr marL="342900" indent="-342900">
              <a:spcBef>
                <a:spcPct val="50000"/>
              </a:spcBef>
            </a:pPr>
            <a:r>
              <a:rPr lang="en-US" sz="1800"/>
              <a:t>To improve the performance of battery for commercial purpose</a:t>
            </a:r>
          </a:p>
          <a:p>
            <a:pPr marL="342900" indent="-342900">
              <a:spcBef>
                <a:spcPct val="50000"/>
              </a:spcBef>
              <a:buFontTx/>
              <a:buAutoNum type="alphaLcParenR"/>
            </a:pPr>
            <a:r>
              <a:rPr lang="en-US" sz="1800"/>
              <a:t>The anodes and cathodes with very small separation to conserve space are used.</a:t>
            </a:r>
          </a:p>
          <a:p>
            <a:pPr marL="342900" indent="-342900">
              <a:spcBef>
                <a:spcPct val="50000"/>
              </a:spcBef>
              <a:buFontTx/>
              <a:buAutoNum type="alphaLcParenR"/>
            </a:pPr>
            <a:r>
              <a:rPr lang="en-US" sz="1800"/>
              <a:t>Current discharge should be high at low temperature.</a:t>
            </a:r>
          </a:p>
          <a:p>
            <a:pPr marL="342900" indent="-342900">
              <a:spcBef>
                <a:spcPct val="50000"/>
              </a:spcBef>
              <a:buFontTx/>
              <a:buAutoNum type="alphaLcParenR"/>
            </a:pPr>
            <a:r>
              <a:rPr lang="en-US" sz="1800"/>
              <a:t>It should have less variation in voltage during discharge.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685800" y="228600"/>
            <a:ext cx="7772400" cy="649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r>
              <a:rPr lang="en-US" sz="1800"/>
              <a:t>d) It should have high energy efficiency.</a:t>
            </a:r>
          </a:p>
          <a:p>
            <a:pPr marL="342900" indent="-342900"/>
            <a:r>
              <a:rPr lang="en-US" sz="1800"/>
              <a:t>             % energy efficiency = </a:t>
            </a:r>
            <a:r>
              <a:rPr lang="en-US" sz="1800" u="sng"/>
              <a:t>energy released on discharge  x 100</a:t>
            </a:r>
          </a:p>
          <a:p>
            <a:pPr marL="342900" indent="-342900"/>
            <a:r>
              <a:rPr lang="en-US" sz="1800"/>
              <a:t>                                                      energy required for charge</a:t>
            </a:r>
          </a:p>
          <a:p>
            <a:pPr marL="342900" indent="-342900"/>
            <a:r>
              <a:rPr lang="en-US" sz="1800"/>
              <a:t>e) It should be reliable.</a:t>
            </a:r>
          </a:p>
          <a:p>
            <a:pPr marL="342900" indent="-342900"/>
            <a:r>
              <a:rPr lang="en-US" sz="1800"/>
              <a:t>f) It should have tolerance to shock, temperature etc.</a:t>
            </a:r>
          </a:p>
          <a:p>
            <a:pPr marL="342900" indent="-342900"/>
            <a:r>
              <a:rPr lang="en-US" sz="1800"/>
              <a:t>g) It should have number of charging and discharging cycles before failure of battery (Cycle life)</a:t>
            </a:r>
          </a:p>
          <a:p>
            <a:pPr marL="342900" indent="-342900"/>
            <a:endParaRPr lang="en-US" sz="2000">
              <a:solidFill>
                <a:srgbClr val="FF3399"/>
              </a:solidFill>
            </a:endParaRPr>
          </a:p>
          <a:p>
            <a:pPr marL="342900" indent="-342900"/>
            <a:r>
              <a:rPr lang="en-US" sz="2000">
                <a:solidFill>
                  <a:srgbClr val="FF3399"/>
                </a:solidFill>
              </a:rPr>
              <a:t>Lead –acid battery:</a:t>
            </a:r>
          </a:p>
          <a:p>
            <a:pPr marL="342900" indent="-342900"/>
            <a:r>
              <a:rPr lang="en-US" sz="1800"/>
              <a:t>     If a number of cells are connected in series, the arrangement is called a battery. The lead storage battery is one of the most common batteries that is used in the automobiles. A 12 V lead storage battery is generally used, which consists of six cells each providing 2 V. Each cell consists of a lead anode and a grid of lead packed with lead oxide as the cathode. These electrodes are arranged alternately, separated by a thin wooden piece and suspended in  dil. H2SO4 (38%), which acts as an electrolyte (Fig. 1.13).Hence it is called Lead-acid battery.</a:t>
            </a:r>
          </a:p>
          <a:p>
            <a:pPr marL="342900" indent="-342900"/>
            <a:endParaRPr lang="en-US" sz="1800"/>
          </a:p>
          <a:p>
            <a:pPr marL="342900" indent="-342900"/>
            <a:r>
              <a:rPr lang="en-US" sz="1800"/>
              <a:t>Anode:  Pb</a:t>
            </a:r>
          </a:p>
          <a:p>
            <a:pPr marL="342900" indent="-342900"/>
            <a:r>
              <a:rPr lang="en-US" sz="1800"/>
              <a:t>Cathode:PbO</a:t>
            </a:r>
            <a:r>
              <a:rPr lang="en-US" sz="1800" b="1" baseline="-25000"/>
              <a:t>2</a:t>
            </a:r>
            <a:endParaRPr lang="en-US" sz="1800" b="1"/>
          </a:p>
          <a:p>
            <a:pPr marL="342900" indent="-342900"/>
            <a:r>
              <a:rPr lang="en-US" sz="1800" b="1"/>
              <a:t>E</a:t>
            </a:r>
            <a:r>
              <a:rPr lang="en-US" sz="1800"/>
              <a:t>lectrolyte: H2SO4(20.22%)</a:t>
            </a:r>
          </a:p>
          <a:p>
            <a:pPr marL="342900" indent="-342900"/>
            <a:r>
              <a:rPr lang="en-US" sz="1800"/>
              <a:t>EMF=2V</a:t>
            </a:r>
            <a:endParaRPr lang="en-US" sz="1400" b="1" baseline="-25000"/>
          </a:p>
          <a:p>
            <a:pPr marL="342900" indent="-342900"/>
            <a:endParaRPr lang="en-US" sz="2000">
              <a:solidFill>
                <a:srgbClr val="FF339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lead acid batte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610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7"/>
          <p:cNvSpPr>
            <a:spLocks noChangeArrowheads="1"/>
          </p:cNvSpPr>
          <p:nvPr/>
        </p:nvSpPr>
        <p:spPr bwMode="auto">
          <a:xfrm>
            <a:off x="3292475" y="6300788"/>
            <a:ext cx="227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u="sng">
                <a:solidFill>
                  <a:srgbClr val="FF0000"/>
                </a:solidFill>
              </a:rPr>
              <a:t>Lead storage battery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9"/>
          <p:cNvSpPr>
            <a:spLocks noChangeArrowheads="1"/>
          </p:cNvSpPr>
          <p:nvPr/>
        </p:nvSpPr>
        <p:spPr bwMode="auto">
          <a:xfrm>
            <a:off x="219075" y="320675"/>
            <a:ext cx="870585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a:t>To increase the current output of each cell, the cathode and the anode plates are</a:t>
            </a:r>
          </a:p>
          <a:p>
            <a:r>
              <a:rPr lang="en-US" sz="1800"/>
              <a:t>joined together, keeping them in alternate positions. The cells are connected parallel</a:t>
            </a:r>
          </a:p>
          <a:p>
            <a:r>
              <a:rPr lang="en-US" sz="1800"/>
              <a:t>to each other (anode to anode and cathode to cathode). The cell is represented as</a:t>
            </a:r>
          </a:p>
          <a:p>
            <a:r>
              <a:rPr lang="en-US" sz="1800"/>
              <a:t>                     Pb | PbSO4 (s), H2SO4 (aq.) | PbSO4 (s), Pb</a:t>
            </a:r>
          </a:p>
          <a:p>
            <a:endParaRPr lang="en-US" sz="1800"/>
          </a:p>
          <a:p>
            <a:r>
              <a:rPr lang="en-US" sz="1800"/>
              <a:t>In the process of discharging, i.e. when battery produces current, the reactions at</a:t>
            </a:r>
          </a:p>
          <a:p>
            <a:r>
              <a:rPr lang="en-US" sz="1800"/>
              <a:t>the electrodes are as follows:</a:t>
            </a:r>
          </a:p>
        </p:txBody>
      </p:sp>
      <p:sp>
        <p:nvSpPr>
          <p:cNvPr id="14339" name="Rectangle 10"/>
          <p:cNvSpPr>
            <a:spLocks noChangeArrowheads="1"/>
          </p:cNvSpPr>
          <p:nvPr/>
        </p:nvSpPr>
        <p:spPr bwMode="auto">
          <a:xfrm>
            <a:off x="304800" y="2514600"/>
            <a:ext cx="8631238"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a:solidFill>
                  <a:srgbClr val="FF3399"/>
                </a:solidFill>
              </a:rPr>
              <a:t>At anode:</a:t>
            </a:r>
          </a:p>
          <a:p>
            <a:r>
              <a:rPr lang="en-US" sz="1800"/>
              <a:t>                Pb  </a:t>
            </a:r>
            <a:r>
              <a:rPr lang="en-US" sz="1800" b="1">
                <a:sym typeface="Wingdings" pitchFamily="2" charset="2"/>
              </a:rPr>
              <a:t></a:t>
            </a:r>
            <a:r>
              <a:rPr lang="en-US" sz="1800"/>
              <a:t> Pb+2 + 2e- </a:t>
            </a:r>
          </a:p>
          <a:p>
            <a:r>
              <a:rPr lang="en-US" sz="1800"/>
              <a:t>                Pb (s) + SO4 (aq.) </a:t>
            </a:r>
            <a:r>
              <a:rPr lang="en-US" sz="1800" b="1">
                <a:sym typeface="Wingdings" pitchFamily="2" charset="2"/>
              </a:rPr>
              <a:t></a:t>
            </a:r>
            <a:r>
              <a:rPr lang="en-US" sz="1800"/>
              <a:t> PbSO4 (s)</a:t>
            </a:r>
          </a:p>
          <a:p>
            <a:r>
              <a:rPr lang="en-US" sz="1800">
                <a:solidFill>
                  <a:srgbClr val="FF3399"/>
                </a:solidFill>
              </a:rPr>
              <a:t>At cathode</a:t>
            </a:r>
            <a:r>
              <a:rPr lang="en-US" sz="1800"/>
              <a:t>:</a:t>
            </a:r>
          </a:p>
          <a:p>
            <a:r>
              <a:rPr lang="en-US" sz="1800"/>
              <a:t>                PbO2 (s) + SO4 (aq.) + 4H+ (aq.) + 2e–  </a:t>
            </a:r>
            <a:r>
              <a:rPr lang="en-US" sz="1800" b="1">
                <a:sym typeface="Wingdings" pitchFamily="2" charset="2"/>
              </a:rPr>
              <a:t> </a:t>
            </a:r>
            <a:r>
              <a:rPr lang="en-US" sz="1800"/>
              <a:t>PbSO4 (s) + 2H2O</a:t>
            </a:r>
          </a:p>
          <a:p>
            <a:endParaRPr lang="en-US" sz="1800"/>
          </a:p>
          <a:p>
            <a:r>
              <a:rPr lang="en-US" sz="1800"/>
              <a:t>Therefore, overall reaction is</a:t>
            </a:r>
          </a:p>
          <a:p>
            <a:r>
              <a:rPr lang="en-US" sz="1800"/>
              <a:t>                Pb (s) + PbO2 (s) + 4H2SO4 (aq.) </a:t>
            </a:r>
            <a:r>
              <a:rPr lang="en-US" sz="1800" b="1">
                <a:sym typeface="Wingdings" pitchFamily="2" charset="2"/>
              </a:rPr>
              <a:t></a:t>
            </a:r>
            <a:r>
              <a:rPr lang="en-US" sz="1800"/>
              <a:t> 2PbSO4 (s) + 2H2O</a:t>
            </a:r>
          </a:p>
          <a:p>
            <a:r>
              <a:rPr lang="en-US" sz="1800"/>
              <a:t>During discharging the battery, H2SO4 is consumed, and as a result, the density of</a:t>
            </a:r>
          </a:p>
          <a:p>
            <a:r>
              <a:rPr lang="en-US" sz="1800"/>
              <a:t>H2SO4 falls; when it falls below 1.20 g/cm3, the battery needs recharging.In</a:t>
            </a:r>
          </a:p>
          <a:p>
            <a:r>
              <a:rPr lang="en-US" sz="1800"/>
              <a:t>Discharging, the cell acts as a voltoic cell where oxidation of lead occurs.</a:t>
            </a:r>
          </a:p>
          <a:p>
            <a:r>
              <a:rPr lang="en-US" sz="1800"/>
              <a:t>During recharging, the cell is operated like an electrolytic cell, i.e. electrical</a:t>
            </a:r>
          </a:p>
          <a:p>
            <a:r>
              <a:rPr lang="en-US" sz="1800"/>
              <a:t>energy is supplied to it from an external source. The electrode reactions are the</a:t>
            </a:r>
          </a:p>
          <a:p>
            <a:r>
              <a:rPr lang="en-US" sz="1800"/>
              <a:t>reverse of those that occur during discharge.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p:cNvSpPr>
            <a:spLocks noChangeArrowheads="1"/>
          </p:cNvSpPr>
          <p:nvPr/>
        </p:nvSpPr>
        <p:spPr bwMode="auto">
          <a:xfrm>
            <a:off x="301625" y="304800"/>
            <a:ext cx="854075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sz="1800"/>
              <a:t>PbSO4 (s) + 2e–   </a:t>
            </a:r>
            <a:r>
              <a:rPr lang="en-US" sz="1800" b="1">
                <a:sym typeface="Wingdings" pitchFamily="2" charset="2"/>
              </a:rPr>
              <a:t></a:t>
            </a:r>
            <a:r>
              <a:rPr lang="en-US" sz="1800"/>
              <a:t>Pb (s) + SO4– – (aq.)</a:t>
            </a:r>
          </a:p>
          <a:p>
            <a:pPr algn="ctr"/>
            <a:r>
              <a:rPr lang="en-US" sz="1800"/>
              <a:t>          </a:t>
            </a:r>
            <a:r>
              <a:rPr lang="en-US" sz="1800" u="sng"/>
              <a:t>PbSO4 (s) + 2H2O </a:t>
            </a:r>
            <a:r>
              <a:rPr lang="en-US" sz="1800" b="1" u="sng">
                <a:sym typeface="Wingdings" pitchFamily="2" charset="2"/>
              </a:rPr>
              <a:t></a:t>
            </a:r>
            <a:r>
              <a:rPr lang="en-US" sz="1800" u="sng"/>
              <a:t> PbO2 (s) + 2H2SO4 + 2e–</a:t>
            </a:r>
          </a:p>
          <a:p>
            <a:pPr algn="ctr"/>
            <a:r>
              <a:rPr lang="en-US" sz="1800"/>
              <a:t>                        2PbSO4 (s) + 2H2O </a:t>
            </a:r>
            <a:r>
              <a:rPr lang="en-US" sz="1800" b="1">
                <a:sym typeface="Wingdings" pitchFamily="2" charset="2"/>
              </a:rPr>
              <a:t></a:t>
            </a:r>
            <a:r>
              <a:rPr lang="en-US" sz="1800"/>
              <a:t> Pb (s) + PbO2 (s) + 2H2SO4 (aq.)</a:t>
            </a:r>
          </a:p>
          <a:p>
            <a:r>
              <a:rPr lang="en-US"/>
              <a:t>During this process, lead is deposited at the cathode, PbO2 is formed at the anode</a:t>
            </a:r>
          </a:p>
          <a:p>
            <a:r>
              <a:rPr lang="en-US"/>
              <a:t>and H2SO4 is regenerated in the cell.</a:t>
            </a:r>
          </a:p>
          <a:p>
            <a:pPr algn="ctr"/>
            <a:endParaRPr lang="en-US"/>
          </a:p>
          <a:p>
            <a:r>
              <a:rPr lang="en-US" sz="1800">
                <a:solidFill>
                  <a:srgbClr val="FF3399"/>
                </a:solidFill>
              </a:rPr>
              <a:t>Advantages:</a:t>
            </a:r>
            <a:r>
              <a:rPr lang="en-US" sz="1800"/>
              <a:t> Lead acid batteries are used f</a:t>
            </a:r>
            <a:r>
              <a:rPr lang="en-US"/>
              <a:t>or supplying current to railways, mines, laboratories, hospitals, automobiles, power stations, telephone exchange, gas engine ignition, Ups (stand-by supplies). Other advantages are its rechargeability, portability and Its relatively constant potential &amp; low cost.</a:t>
            </a:r>
          </a:p>
          <a:p>
            <a:endParaRPr lang="en-US"/>
          </a:p>
          <a:p>
            <a:r>
              <a:rPr lang="en-US" sz="1800">
                <a:solidFill>
                  <a:srgbClr val="FF3399"/>
                </a:solidFill>
              </a:rPr>
              <a:t>Disadvantages: </a:t>
            </a:r>
            <a:r>
              <a:rPr lang="en-US"/>
              <a:t>Use of Conc.H2SO4 is dangerous, Use of lead battery is fragile.</a:t>
            </a:r>
          </a:p>
        </p:txBody>
      </p:sp>
      <p:sp>
        <p:nvSpPr>
          <p:cNvPr id="15363" name="Rectangle 10"/>
          <p:cNvSpPr>
            <a:spLocks noChangeArrowheads="1"/>
          </p:cNvSpPr>
          <p:nvPr/>
        </p:nvSpPr>
        <p:spPr bwMode="auto">
          <a:xfrm>
            <a:off x="161925" y="3535363"/>
            <a:ext cx="8666163"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800" b="1">
                <a:solidFill>
                  <a:srgbClr val="FF3399"/>
                </a:solidFill>
              </a:rPr>
              <a:t>Nickel–cadmium cell (Nicad cell) </a:t>
            </a:r>
            <a:endParaRPr lang="en-US" sz="1800">
              <a:solidFill>
                <a:srgbClr val="FF3399"/>
              </a:solidFill>
            </a:endParaRPr>
          </a:p>
          <a:p>
            <a:endParaRPr lang="en-US"/>
          </a:p>
          <a:p>
            <a:r>
              <a:rPr lang="en-US"/>
              <a:t>It is rechargeable secondary cell. It consists of cadmium  as the negative electrode</a:t>
            </a:r>
          </a:p>
          <a:p>
            <a:r>
              <a:rPr lang="en-US"/>
              <a:t>(anode) and NiO2 acting as a positive electrode (cathode). Potassium hydroxide(KOH) is used</a:t>
            </a:r>
          </a:p>
          <a:p>
            <a:r>
              <a:rPr lang="en-US"/>
              <a:t>as an electrolyte. The cell reaction during charging and discharging are as follows.</a:t>
            </a:r>
          </a:p>
        </p:txBody>
      </p:sp>
      <p:sp>
        <p:nvSpPr>
          <p:cNvPr id="15364" name="Rectangle 11"/>
          <p:cNvSpPr>
            <a:spLocks noChangeArrowheads="1"/>
          </p:cNvSpPr>
          <p:nvPr/>
        </p:nvSpPr>
        <p:spPr bwMode="auto">
          <a:xfrm>
            <a:off x="304800" y="5105400"/>
            <a:ext cx="4572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t>Anode: Cd </a:t>
            </a:r>
          </a:p>
          <a:p>
            <a:r>
              <a:rPr lang="en-US" sz="1800"/>
              <a:t>Cathode:NiO(OH)</a:t>
            </a:r>
          </a:p>
          <a:p>
            <a:r>
              <a:rPr lang="en-US" sz="1800" b="1"/>
              <a:t>E</a:t>
            </a:r>
            <a:r>
              <a:rPr lang="en-US" sz="1800"/>
              <a:t>lectrolyte: KOH</a:t>
            </a:r>
          </a:p>
          <a:p>
            <a:r>
              <a:rPr lang="en-US" sz="1800"/>
              <a:t>EMF=1.4V</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8"/>
          <p:cNvSpPr>
            <a:spLocks noChangeArrowheads="1"/>
          </p:cNvSpPr>
          <p:nvPr/>
        </p:nvSpPr>
        <p:spPr bwMode="auto">
          <a:xfrm>
            <a:off x="533400" y="1416050"/>
            <a:ext cx="8001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800"/>
              <a:t>At Anode</a:t>
            </a:r>
          </a:p>
          <a:p>
            <a:pPr algn="ctr"/>
            <a:r>
              <a:rPr lang="en-US" sz="1800"/>
              <a:t>      Cd(S) + 2OH</a:t>
            </a:r>
            <a:r>
              <a:rPr lang="en-US" sz="1800" b="1" baseline="30000"/>
              <a:t>-</a:t>
            </a:r>
            <a:r>
              <a:rPr lang="en-US" sz="1800" b="1"/>
              <a:t> 	</a:t>
            </a:r>
            <a:r>
              <a:rPr lang="en-US" sz="1800"/>
              <a:t>(Aq)   </a:t>
            </a:r>
            <a:r>
              <a:rPr lang="en-US" sz="1800" b="1">
                <a:sym typeface="Wingdings" pitchFamily="2" charset="2"/>
              </a:rPr>
              <a:t></a:t>
            </a:r>
            <a:r>
              <a:rPr lang="en-US" sz="1800"/>
              <a:t>  Cd(OH)</a:t>
            </a:r>
            <a:r>
              <a:rPr lang="en-US" sz="1800" b="1" baseline="-25000"/>
              <a:t>2</a:t>
            </a:r>
            <a:r>
              <a:rPr lang="en-US" sz="1800"/>
              <a:t> (s) + 2e-</a:t>
            </a:r>
          </a:p>
          <a:p>
            <a:pPr algn="ctr"/>
            <a:endParaRPr lang="en-US" sz="1800"/>
          </a:p>
          <a:p>
            <a:r>
              <a:rPr lang="en-US" sz="1800"/>
              <a:t>At Cathode</a:t>
            </a:r>
          </a:p>
          <a:p>
            <a:r>
              <a:rPr lang="en-US" sz="1800"/>
              <a:t>               NiO(OH) </a:t>
            </a:r>
            <a:r>
              <a:rPr lang="en-US" sz="1800" b="1"/>
              <a:t>(s)</a:t>
            </a:r>
            <a:r>
              <a:rPr lang="en-US" sz="1800"/>
              <a:t> + 2H2O + 2e- </a:t>
            </a:r>
            <a:r>
              <a:rPr lang="en-US" sz="1800" b="1">
                <a:sym typeface="Wingdings" pitchFamily="2" charset="2"/>
              </a:rPr>
              <a:t>2 </a:t>
            </a:r>
            <a:r>
              <a:rPr lang="en-US" sz="1800"/>
              <a:t>Ni(OH)</a:t>
            </a:r>
            <a:r>
              <a:rPr lang="en-US" sz="1800" b="1" baseline="-25000"/>
              <a:t>2</a:t>
            </a:r>
            <a:r>
              <a:rPr lang="en-US" sz="1800"/>
              <a:t>+ OH</a:t>
            </a:r>
            <a:r>
              <a:rPr lang="en-US" sz="2400" b="1" baseline="30000"/>
              <a:t>-</a:t>
            </a:r>
            <a:r>
              <a:rPr lang="en-US" sz="1800"/>
              <a:t>(aq)</a:t>
            </a:r>
          </a:p>
          <a:p>
            <a:endParaRPr lang="en-US" sz="1800"/>
          </a:p>
          <a:p>
            <a:r>
              <a:rPr lang="en-US" sz="1800"/>
              <a:t>Overall reaction</a:t>
            </a:r>
          </a:p>
          <a:p>
            <a:r>
              <a:rPr lang="en-US" sz="1800"/>
              <a:t>                Cd(s) + 2 Ni(OH) + 2H2O </a:t>
            </a:r>
            <a:r>
              <a:rPr lang="en-US" sz="1800" b="1">
                <a:sym typeface="Wingdings" pitchFamily="2" charset="2"/>
              </a:rPr>
              <a:t></a:t>
            </a:r>
            <a:r>
              <a:rPr lang="en-US" sz="1800"/>
              <a:t>  Cd(OH)</a:t>
            </a:r>
            <a:r>
              <a:rPr lang="en-US" sz="1800" b="1"/>
              <a:t>2</a:t>
            </a:r>
            <a:r>
              <a:rPr lang="en-US" sz="1800"/>
              <a:t> (s) + 2 Ni(OH)</a:t>
            </a:r>
            <a:r>
              <a:rPr lang="en-US" sz="1800" b="1" baseline="-25000"/>
              <a:t>2</a:t>
            </a:r>
            <a:r>
              <a:rPr lang="en-US" sz="1800" b="1"/>
              <a: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p:cNvSpPr>
            <a:spLocks noChangeArrowheads="1"/>
          </p:cNvSpPr>
          <p:nvPr/>
        </p:nvSpPr>
        <p:spPr bwMode="auto">
          <a:xfrm>
            <a:off x="304800" y="685800"/>
            <a:ext cx="83820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endParaRPr lang="en-US" sz="1800" b="1">
              <a:solidFill>
                <a:srgbClr val="0000FF"/>
              </a:solidFill>
              <a:latin typeface="Times New Roman" pitchFamily="18" charset="0"/>
              <a:cs typeface="Times New Roman" pitchFamily="18" charset="0"/>
            </a:endParaRPr>
          </a:p>
          <a:p>
            <a:pPr marL="342900" indent="-342900"/>
            <a:endParaRPr lang="en-US" sz="1800" b="1">
              <a:latin typeface="Times New Roman" pitchFamily="18" charset="0"/>
              <a:cs typeface="Times New Roman" pitchFamily="18" charset="0"/>
            </a:endParaRPr>
          </a:p>
          <a:p>
            <a:pPr marL="342900" indent="-342900"/>
            <a:r>
              <a:rPr lang="en-US" sz="1800" i="1">
                <a:solidFill>
                  <a:srgbClr val="FF3399"/>
                </a:solidFill>
              </a:rPr>
              <a:t>Advantages and uses</a:t>
            </a:r>
            <a:endParaRPr lang="en-US" sz="1800">
              <a:solidFill>
                <a:srgbClr val="FF3399"/>
              </a:solidFill>
            </a:endParaRPr>
          </a:p>
          <a:p>
            <a:pPr marL="342900" indent="-342900">
              <a:buFontTx/>
              <a:buAutoNum type="arabicPeriod"/>
            </a:pPr>
            <a:r>
              <a:rPr lang="en-US" sz="1800"/>
              <a:t>The Nickel-Cadmium cell has small size and high rate charge/discharge capacity, which makes it very useful. </a:t>
            </a:r>
          </a:p>
          <a:p>
            <a:pPr marL="342900" indent="-342900">
              <a:buFontTx/>
              <a:buAutoNum type="arabicPeriod"/>
            </a:pPr>
            <a:r>
              <a:rPr lang="en-US" sz="1800"/>
              <a:t>It has also very low internal resistance and wide temperature range (up to 70°C).</a:t>
            </a:r>
          </a:p>
          <a:p>
            <a:pPr marL="342900" indent="-342900">
              <a:buFontTx/>
              <a:buAutoNum type="arabicPeriod"/>
            </a:pPr>
            <a:r>
              <a:rPr lang="en-US" sz="1800"/>
              <a:t> It produces a potential about 1.4 volt and has longer life than lead storage cell. </a:t>
            </a:r>
          </a:p>
          <a:p>
            <a:pPr marL="342900" indent="-342900">
              <a:buFontTx/>
              <a:buAutoNum type="arabicPeriod"/>
            </a:pPr>
            <a:r>
              <a:rPr lang="en-US" sz="1800"/>
              <a:t>These cells are used in electronic calculators, electronic flash units, transistors etc.</a:t>
            </a:r>
          </a:p>
          <a:p>
            <a:pPr marL="342900" indent="-342900">
              <a:buFontTx/>
              <a:buAutoNum type="arabicPeriod"/>
            </a:pPr>
            <a:r>
              <a:rPr lang="en-US" sz="1800"/>
              <a:t> Ni- Cd cells are widely used in medical instrumentation and in emergency lighting, toys etc.</a:t>
            </a:r>
          </a:p>
          <a:p>
            <a:pPr marL="342900" indent="-342900">
              <a:buFont typeface="Wingdings" pitchFamily="2" charset="2"/>
              <a:buAutoNum type="arabicPeriod"/>
            </a:pPr>
            <a:endParaRPr lang="en-US" sz="1800"/>
          </a:p>
          <a:p>
            <a:pPr marL="342900" indent="-342900">
              <a:buFont typeface="Wingdings" pitchFamily="2" charset="2"/>
              <a:buAutoNum type="arabicPeriod"/>
            </a:pPr>
            <a:endParaRPr lang="en-US" sz="1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57200" y="838200"/>
            <a:ext cx="79248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buFontTx/>
              <a:buAutoNum type="romanUcPeriod" startAt="3"/>
            </a:pPr>
            <a:r>
              <a:rPr lang="en-US" sz="2000" b="1">
                <a:solidFill>
                  <a:srgbClr val="FF3399"/>
                </a:solidFill>
              </a:rPr>
              <a:t>Fuel Cell : </a:t>
            </a:r>
            <a:r>
              <a:rPr lang="en-US" sz="2000" b="1"/>
              <a:t> </a:t>
            </a:r>
          </a:p>
          <a:p>
            <a:pPr eaLnBrk="1" hangingPunct="1">
              <a:spcBef>
                <a:spcPct val="50000"/>
              </a:spcBef>
            </a:pPr>
            <a:r>
              <a:rPr lang="en-US" sz="1800"/>
              <a:t>     		</a:t>
            </a:r>
            <a:r>
              <a:rPr lang="en-US" sz="1800">
                <a:solidFill>
                  <a:srgbClr val="FF3399"/>
                </a:solidFill>
              </a:rPr>
              <a:t>Definition:</a:t>
            </a:r>
            <a:r>
              <a:rPr lang="en-US" sz="1800"/>
              <a:t> A Fuel cell is an electrochemical cell which    converts   chemical energy contained in readily available fuel oxidant system into electrical energy.</a:t>
            </a:r>
            <a:endParaRPr lang="en-US" sz="1800" b="1"/>
          </a:p>
        </p:txBody>
      </p:sp>
      <p:sp>
        <p:nvSpPr>
          <p:cNvPr id="18435" name="Text Box 3"/>
          <p:cNvSpPr txBox="1">
            <a:spLocks noChangeArrowheads="1"/>
          </p:cNvSpPr>
          <p:nvPr/>
        </p:nvSpPr>
        <p:spPr bwMode="auto">
          <a:xfrm>
            <a:off x="914400" y="2209800"/>
            <a:ext cx="7543800"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a:t>       </a:t>
            </a:r>
            <a:r>
              <a:rPr lang="en-US" sz="1800">
                <a:solidFill>
                  <a:srgbClr val="FF3399"/>
                </a:solidFill>
              </a:rPr>
              <a:t>Principle:</a:t>
            </a:r>
            <a:r>
              <a:rPr lang="en-US" sz="1800"/>
              <a:t> The basic principle of the fuel cell is same as that of electrochemical cell.</a:t>
            </a:r>
          </a:p>
          <a:p>
            <a:pPr eaLnBrk="1" hangingPunct="1">
              <a:spcBef>
                <a:spcPct val="50000"/>
              </a:spcBef>
            </a:pPr>
            <a:r>
              <a:rPr lang="en-US" sz="1800"/>
              <a:t>The only difference is that the fuel &amp; oxidant are stored outside the cell. Fuel and Oxidant are supplied continuously and separately to the electrodes at which they undergo redox reactions.</a:t>
            </a:r>
          </a:p>
        </p:txBody>
      </p:sp>
      <p:sp>
        <p:nvSpPr>
          <p:cNvPr id="18436" name="Text Box 4"/>
          <p:cNvSpPr txBox="1">
            <a:spLocks noChangeArrowheads="1"/>
          </p:cNvSpPr>
          <p:nvPr/>
        </p:nvSpPr>
        <p:spPr bwMode="auto">
          <a:xfrm>
            <a:off x="914400" y="3733800"/>
            <a:ext cx="7391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a:t>Fuel cells are capable of supplying current as long as reactants are replenished.</a:t>
            </a:r>
          </a:p>
        </p:txBody>
      </p:sp>
      <p:sp>
        <p:nvSpPr>
          <p:cNvPr id="18437" name="Text Box 5"/>
          <p:cNvSpPr txBox="1">
            <a:spLocks noChangeArrowheads="1"/>
          </p:cNvSpPr>
          <p:nvPr/>
        </p:nvSpPr>
        <p:spPr bwMode="auto">
          <a:xfrm>
            <a:off x="1295400" y="4495800"/>
            <a:ext cx="685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a:t>Fuel + Oxidant </a:t>
            </a:r>
            <a:r>
              <a:rPr lang="en-US" sz="1800">
                <a:sym typeface="Wingdings" pitchFamily="2" charset="2"/>
              </a:rPr>
              <a:t> Oxidation Products + electricity</a:t>
            </a:r>
            <a:endParaRPr lang="en-US" sz="1800"/>
          </a:p>
        </p:txBody>
      </p:sp>
      <p:sp>
        <p:nvSpPr>
          <p:cNvPr id="18438" name="Text Box 6"/>
          <p:cNvSpPr txBox="1">
            <a:spLocks noChangeArrowheads="1"/>
          </p:cNvSpPr>
          <p:nvPr/>
        </p:nvSpPr>
        <p:spPr bwMode="auto">
          <a:xfrm>
            <a:off x="1066800" y="5334000"/>
            <a:ext cx="73914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a:solidFill>
                  <a:srgbClr val="0000FF"/>
                </a:solidFill>
              </a:rPr>
              <a:t>Eg</a:t>
            </a:r>
            <a:r>
              <a:rPr lang="en-US" sz="1800"/>
              <a:t> : 1)H</a:t>
            </a:r>
            <a:r>
              <a:rPr lang="en-US" sz="1800" baseline="-25000"/>
              <a:t>2</a:t>
            </a:r>
            <a:r>
              <a:rPr lang="en-US" sz="1800"/>
              <a:t> -O</a:t>
            </a:r>
            <a:r>
              <a:rPr lang="en-US" sz="1800" baseline="-25000"/>
              <a:t>2  </a:t>
            </a:r>
            <a:r>
              <a:rPr lang="en-US" sz="1800"/>
              <a:t> fuel cell</a:t>
            </a:r>
          </a:p>
          <a:p>
            <a:pPr eaLnBrk="1" hangingPunct="1">
              <a:spcBef>
                <a:spcPct val="50000"/>
              </a:spcBef>
            </a:pPr>
            <a:r>
              <a:rPr lang="en-US" sz="1800"/>
              <a:t>        2) Propane -O</a:t>
            </a:r>
            <a:r>
              <a:rPr lang="en-US" sz="1800" baseline="-25000"/>
              <a:t>2</a:t>
            </a:r>
            <a:r>
              <a:rPr lang="en-US" sz="1800"/>
              <a:t>   fuel cell</a:t>
            </a:r>
          </a:p>
          <a:p>
            <a:pPr eaLnBrk="1" hangingPunct="1">
              <a:spcBef>
                <a:spcPct val="50000"/>
              </a:spcBef>
            </a:pPr>
            <a:r>
              <a:rPr lang="en-US" sz="1800"/>
              <a:t>        3) CH</a:t>
            </a:r>
            <a:r>
              <a:rPr lang="en-US" sz="1800" baseline="-25000"/>
              <a:t>3</a:t>
            </a:r>
            <a:r>
              <a:rPr lang="en-US" sz="1800"/>
              <a:t>OH-O</a:t>
            </a:r>
            <a:r>
              <a:rPr lang="en-US" sz="1800" baseline="-25000"/>
              <a:t>2</a:t>
            </a:r>
            <a:r>
              <a:rPr lang="en-US" sz="1800"/>
              <a:t>  fuel cell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762000" y="381000"/>
            <a:ext cx="7391400" cy="174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b="1" u="sng">
                <a:solidFill>
                  <a:srgbClr val="FF0000"/>
                </a:solidFill>
              </a:rPr>
              <a:t>A. Hydrogen – Oxygen fuel cell : -</a:t>
            </a:r>
          </a:p>
          <a:p>
            <a:pPr eaLnBrk="1" hangingPunct="1">
              <a:spcBef>
                <a:spcPct val="50000"/>
              </a:spcBef>
            </a:pPr>
            <a:r>
              <a:rPr lang="en-US" sz="1800"/>
              <a:t>	One of the most successful fuel cell is H</a:t>
            </a:r>
            <a:r>
              <a:rPr lang="en-US" sz="1800" baseline="-25000"/>
              <a:t>2</a:t>
            </a:r>
            <a:r>
              <a:rPr lang="en-US" sz="1800"/>
              <a:t> –O</a:t>
            </a:r>
            <a:r>
              <a:rPr lang="en-US" sz="1800" baseline="-25000"/>
              <a:t>2</a:t>
            </a:r>
            <a:r>
              <a:rPr lang="en-US" sz="1800"/>
              <a:t> fuel cell.</a:t>
            </a:r>
          </a:p>
          <a:p>
            <a:pPr eaLnBrk="1" hangingPunct="1">
              <a:spcBef>
                <a:spcPct val="50000"/>
              </a:spcBef>
            </a:pPr>
            <a:r>
              <a:rPr lang="en-US" sz="1800"/>
              <a:t>The cell consists of two inert porous electrodes made of graphite impregnated with finely divided ‘Pt’ (or) Ni (or) Pd – Ag alloy</a:t>
            </a:r>
            <a:r>
              <a:rPr lang="en-US" sz="1800" b="1"/>
              <a:t> </a:t>
            </a:r>
            <a:r>
              <a:rPr lang="en-US" sz="1800"/>
              <a:t>and a solution of</a:t>
            </a:r>
            <a:r>
              <a:rPr lang="en-US" sz="1800" b="1"/>
              <a:t> </a:t>
            </a:r>
            <a:r>
              <a:rPr lang="en-US" sz="1800"/>
              <a:t>2.5% KOH as electrolyte.</a:t>
            </a:r>
            <a:endParaRPr lang="en-US" sz="1800" b="1"/>
          </a:p>
        </p:txBody>
      </p:sp>
      <p:grpSp>
        <p:nvGrpSpPr>
          <p:cNvPr id="19459" name="Group 1"/>
          <p:cNvGrpSpPr>
            <a:grpSpLocks/>
          </p:cNvGrpSpPr>
          <p:nvPr/>
        </p:nvGrpSpPr>
        <p:grpSpPr bwMode="auto">
          <a:xfrm>
            <a:off x="3109913" y="2438400"/>
            <a:ext cx="1955800" cy="2016125"/>
            <a:chOff x="2232" y="-3170"/>
            <a:chExt cx="3081" cy="3176"/>
          </a:xfrm>
        </p:grpSpPr>
        <p:sp>
          <p:nvSpPr>
            <p:cNvPr id="19470" name="Freeform 37"/>
            <p:cNvSpPr>
              <a:spLocks/>
            </p:cNvSpPr>
            <p:nvPr/>
          </p:nvSpPr>
          <p:spPr bwMode="auto">
            <a:xfrm>
              <a:off x="2723" y="-2950"/>
              <a:ext cx="2094" cy="497"/>
            </a:xfrm>
            <a:custGeom>
              <a:avLst/>
              <a:gdLst>
                <a:gd name="T0" fmla="*/ 0 w 2094"/>
                <a:gd name="T1" fmla="*/ 497 h 497"/>
                <a:gd name="T2" fmla="*/ 0 w 2094"/>
                <a:gd name="T3" fmla="*/ 0 h 497"/>
                <a:gd name="T4" fmla="*/ 2093 w 2094"/>
                <a:gd name="T5" fmla="*/ 0 h 497"/>
                <a:gd name="T6" fmla="*/ 2093 w 2094"/>
                <a:gd name="T7" fmla="*/ 497 h 497"/>
                <a:gd name="T8" fmla="*/ 0 60000 65536"/>
                <a:gd name="T9" fmla="*/ 0 60000 65536"/>
                <a:gd name="T10" fmla="*/ 0 60000 65536"/>
                <a:gd name="T11" fmla="*/ 0 60000 65536"/>
                <a:gd name="T12" fmla="*/ 0 w 2094"/>
                <a:gd name="T13" fmla="*/ 0 h 497"/>
                <a:gd name="T14" fmla="*/ 2094 w 2094"/>
                <a:gd name="T15" fmla="*/ 497 h 497"/>
              </a:gdLst>
              <a:ahLst/>
              <a:cxnLst>
                <a:cxn ang="T8">
                  <a:pos x="T0" y="T1"/>
                </a:cxn>
                <a:cxn ang="T9">
                  <a:pos x="T2" y="T3"/>
                </a:cxn>
                <a:cxn ang="T10">
                  <a:pos x="T4" y="T5"/>
                </a:cxn>
                <a:cxn ang="T11">
                  <a:pos x="T6" y="T7"/>
                </a:cxn>
              </a:cxnLst>
              <a:rect l="T12" t="T13" r="T14" b="T15"/>
              <a:pathLst>
                <a:path w="2094" h="497">
                  <a:moveTo>
                    <a:pt x="0" y="497"/>
                  </a:moveTo>
                  <a:lnTo>
                    <a:pt x="0" y="0"/>
                  </a:lnTo>
                  <a:lnTo>
                    <a:pt x="2093" y="0"/>
                  </a:lnTo>
                  <a:lnTo>
                    <a:pt x="2093" y="497"/>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1" name="Freeform 36"/>
            <p:cNvSpPr>
              <a:spLocks/>
            </p:cNvSpPr>
            <p:nvPr/>
          </p:nvSpPr>
          <p:spPr bwMode="auto">
            <a:xfrm>
              <a:off x="2723" y="-2352"/>
              <a:ext cx="0" cy="1043"/>
            </a:xfrm>
            <a:custGeom>
              <a:avLst/>
              <a:gdLst>
                <a:gd name="T0" fmla="*/ 1042 h 1043"/>
                <a:gd name="T1" fmla="*/ 0 h 1043"/>
                <a:gd name="T2" fmla="*/ 0 60000 65536"/>
                <a:gd name="T3" fmla="*/ 0 60000 65536"/>
                <a:gd name="T4" fmla="*/ 0 h 1043"/>
                <a:gd name="T5" fmla="*/ 1043 h 1043"/>
              </a:gdLst>
              <a:ahLst/>
              <a:cxnLst>
                <a:cxn ang="T2">
                  <a:pos x="0" y="T0"/>
                </a:cxn>
                <a:cxn ang="T3">
                  <a:pos x="0" y="T1"/>
                </a:cxn>
              </a:cxnLst>
              <a:rect l="0" t="T4" r="0" b="T5"/>
              <a:pathLst>
                <a:path h="1043">
                  <a:moveTo>
                    <a:pt x="0" y="1042"/>
                  </a:moveTo>
                  <a:lnTo>
                    <a:pt x="0"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2" name="Freeform 35"/>
            <p:cNvSpPr>
              <a:spLocks/>
            </p:cNvSpPr>
            <p:nvPr/>
          </p:nvSpPr>
          <p:spPr bwMode="auto">
            <a:xfrm>
              <a:off x="2723" y="-2351"/>
              <a:ext cx="2094" cy="1898"/>
            </a:xfrm>
            <a:custGeom>
              <a:avLst/>
              <a:gdLst>
                <a:gd name="T0" fmla="*/ 2093 w 2094"/>
                <a:gd name="T1" fmla="*/ 0 h 1898"/>
                <a:gd name="T2" fmla="*/ 2093 w 2094"/>
                <a:gd name="T3" fmla="*/ 1898 h 1898"/>
                <a:gd name="T4" fmla="*/ 0 w 2094"/>
                <a:gd name="T5" fmla="*/ 1898 h 1898"/>
                <a:gd name="T6" fmla="*/ 0 w 2094"/>
                <a:gd name="T7" fmla="*/ 1142 h 1898"/>
                <a:gd name="T8" fmla="*/ 0 60000 65536"/>
                <a:gd name="T9" fmla="*/ 0 60000 65536"/>
                <a:gd name="T10" fmla="*/ 0 60000 65536"/>
                <a:gd name="T11" fmla="*/ 0 60000 65536"/>
                <a:gd name="T12" fmla="*/ 0 w 2094"/>
                <a:gd name="T13" fmla="*/ 0 h 1898"/>
                <a:gd name="T14" fmla="*/ 2094 w 2094"/>
                <a:gd name="T15" fmla="*/ 1898 h 1898"/>
              </a:gdLst>
              <a:ahLst/>
              <a:cxnLst>
                <a:cxn ang="T8">
                  <a:pos x="T0" y="T1"/>
                </a:cxn>
                <a:cxn ang="T9">
                  <a:pos x="T2" y="T3"/>
                </a:cxn>
                <a:cxn ang="T10">
                  <a:pos x="T4" y="T5"/>
                </a:cxn>
                <a:cxn ang="T11">
                  <a:pos x="T6" y="T7"/>
                </a:cxn>
              </a:cxnLst>
              <a:rect l="T12" t="T13" r="T14" b="T15"/>
              <a:pathLst>
                <a:path w="2094" h="1898">
                  <a:moveTo>
                    <a:pt x="2093" y="0"/>
                  </a:moveTo>
                  <a:lnTo>
                    <a:pt x="2093" y="1898"/>
                  </a:lnTo>
                  <a:lnTo>
                    <a:pt x="0" y="1898"/>
                  </a:lnTo>
                  <a:lnTo>
                    <a:pt x="0" y="1142"/>
                  </a:lnTo>
                </a:path>
              </a:pathLst>
            </a:custGeom>
            <a:noFill/>
            <a:ln w="6349">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3" name="Freeform 34"/>
            <p:cNvSpPr>
              <a:spLocks/>
            </p:cNvSpPr>
            <p:nvPr/>
          </p:nvSpPr>
          <p:spPr bwMode="auto">
            <a:xfrm>
              <a:off x="4371" y="-2950"/>
              <a:ext cx="0" cy="2497"/>
            </a:xfrm>
            <a:custGeom>
              <a:avLst/>
              <a:gdLst>
                <a:gd name="T0" fmla="*/ 0 h 2497"/>
                <a:gd name="T1" fmla="*/ 2497 h 2497"/>
                <a:gd name="T2" fmla="*/ 0 60000 65536"/>
                <a:gd name="T3" fmla="*/ 0 60000 65536"/>
                <a:gd name="T4" fmla="*/ 0 h 2497"/>
                <a:gd name="T5" fmla="*/ 2497 h 2497"/>
              </a:gdLst>
              <a:ahLst/>
              <a:cxnLst>
                <a:cxn ang="T2">
                  <a:pos x="0" y="T0"/>
                </a:cxn>
                <a:cxn ang="T3">
                  <a:pos x="0" y="T1"/>
                </a:cxn>
              </a:cxnLst>
              <a:rect l="0" t="T4" r="0" b="T5"/>
              <a:pathLst>
                <a:path h="2497">
                  <a:moveTo>
                    <a:pt x="0" y="0"/>
                  </a:moveTo>
                  <a:lnTo>
                    <a:pt x="0" y="2497"/>
                  </a:lnTo>
                </a:path>
              </a:pathLst>
            </a:custGeom>
            <a:noFill/>
            <a:ln w="52069">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4" name="Rectangle 33"/>
            <p:cNvSpPr>
              <a:spLocks/>
            </p:cNvSpPr>
            <p:nvPr/>
          </p:nvSpPr>
          <p:spPr bwMode="auto">
            <a:xfrm>
              <a:off x="4331" y="-2950"/>
              <a:ext cx="80" cy="2497"/>
            </a:xfrm>
            <a:prstGeom prst="rect">
              <a:avLst/>
            </a:prstGeom>
            <a:noFill/>
            <a:ln w="6350">
              <a:solidFill>
                <a:srgbClr val="363435"/>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5" name="Freeform 32"/>
            <p:cNvSpPr>
              <a:spLocks/>
            </p:cNvSpPr>
            <p:nvPr/>
          </p:nvSpPr>
          <p:spPr bwMode="auto">
            <a:xfrm>
              <a:off x="3169" y="-2950"/>
              <a:ext cx="0" cy="2497"/>
            </a:xfrm>
            <a:custGeom>
              <a:avLst/>
              <a:gdLst>
                <a:gd name="T0" fmla="*/ 0 h 2497"/>
                <a:gd name="T1" fmla="*/ 2497 h 2497"/>
                <a:gd name="T2" fmla="*/ 0 60000 65536"/>
                <a:gd name="T3" fmla="*/ 0 60000 65536"/>
                <a:gd name="T4" fmla="*/ 0 h 2497"/>
                <a:gd name="T5" fmla="*/ 2497 h 2497"/>
              </a:gdLst>
              <a:ahLst/>
              <a:cxnLst>
                <a:cxn ang="T2">
                  <a:pos x="0" y="T0"/>
                </a:cxn>
                <a:cxn ang="T3">
                  <a:pos x="0" y="T1"/>
                </a:cxn>
              </a:cxnLst>
              <a:rect l="0" t="T4" r="0" b="T5"/>
              <a:pathLst>
                <a:path h="2497">
                  <a:moveTo>
                    <a:pt x="0" y="0"/>
                  </a:moveTo>
                  <a:lnTo>
                    <a:pt x="0" y="2497"/>
                  </a:lnTo>
                </a:path>
              </a:pathLst>
            </a:custGeom>
            <a:noFill/>
            <a:ln w="52069">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6" name="Rectangle 31"/>
            <p:cNvSpPr>
              <a:spLocks/>
            </p:cNvSpPr>
            <p:nvPr/>
          </p:nvSpPr>
          <p:spPr bwMode="auto">
            <a:xfrm>
              <a:off x="3129" y="-2950"/>
              <a:ext cx="80" cy="2497"/>
            </a:xfrm>
            <a:prstGeom prst="rect">
              <a:avLst/>
            </a:prstGeom>
            <a:noFill/>
            <a:ln w="6350">
              <a:solidFill>
                <a:srgbClr val="363435"/>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7" name="Freeform 30"/>
            <p:cNvSpPr>
              <a:spLocks/>
            </p:cNvSpPr>
            <p:nvPr/>
          </p:nvSpPr>
          <p:spPr bwMode="auto">
            <a:xfrm>
              <a:off x="4817" y="-2458"/>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8" name="Freeform 29"/>
            <p:cNvSpPr>
              <a:spLocks/>
            </p:cNvSpPr>
            <p:nvPr/>
          </p:nvSpPr>
          <p:spPr bwMode="auto">
            <a:xfrm>
              <a:off x="4817" y="-2347"/>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9" name="Freeform 28"/>
            <p:cNvSpPr>
              <a:spLocks/>
            </p:cNvSpPr>
            <p:nvPr/>
          </p:nvSpPr>
          <p:spPr bwMode="auto">
            <a:xfrm>
              <a:off x="2527" y="-2458"/>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0" name="Freeform 27"/>
            <p:cNvSpPr>
              <a:spLocks/>
            </p:cNvSpPr>
            <p:nvPr/>
          </p:nvSpPr>
          <p:spPr bwMode="auto">
            <a:xfrm>
              <a:off x="2237" y="-2408"/>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1" name="Freeform 26"/>
            <p:cNvSpPr>
              <a:spLocks/>
            </p:cNvSpPr>
            <p:nvPr/>
          </p:nvSpPr>
          <p:spPr bwMode="auto">
            <a:xfrm>
              <a:off x="2402" y="-2445"/>
              <a:ext cx="121" cy="74"/>
            </a:xfrm>
            <a:custGeom>
              <a:avLst/>
              <a:gdLst>
                <a:gd name="T0" fmla="*/ 21 w 121"/>
                <a:gd name="T1" fmla="*/ 36 h 74"/>
                <a:gd name="T2" fmla="*/ 21 w 121"/>
                <a:gd name="T3" fmla="*/ 36 h 74"/>
                <a:gd name="T4" fmla="*/ 0 w 121"/>
                <a:gd name="T5" fmla="*/ 73 h 74"/>
                <a:gd name="T6" fmla="*/ 1 w 121"/>
                <a:gd name="T7" fmla="*/ 73 h 74"/>
                <a:gd name="T8" fmla="*/ 59 w 121"/>
                <a:gd name="T9" fmla="*/ 50 h 74"/>
                <a:gd name="T10" fmla="*/ 62 w 121"/>
                <a:gd name="T11" fmla="*/ 49 h 74"/>
                <a:gd name="T12" fmla="*/ 82 w 121"/>
                <a:gd name="T13" fmla="*/ 45 h 74"/>
                <a:gd name="T14" fmla="*/ 101 w 121"/>
                <a:gd name="T15" fmla="*/ 41 h 74"/>
                <a:gd name="T16" fmla="*/ 121 w 121"/>
                <a:gd name="T17" fmla="*/ 36 h 74"/>
                <a:gd name="T18" fmla="*/ 118 w 121"/>
                <a:gd name="T19" fmla="*/ 36 h 74"/>
                <a:gd name="T20" fmla="*/ 99 w 121"/>
                <a:gd name="T21" fmla="*/ 31 h 74"/>
                <a:gd name="T22" fmla="*/ 79 w 121"/>
                <a:gd name="T23" fmla="*/ 27 h 74"/>
                <a:gd name="T24" fmla="*/ 59 w 121"/>
                <a:gd name="T25" fmla="*/ 23 h 74"/>
                <a:gd name="T26" fmla="*/ 1 w 121"/>
                <a:gd name="T27" fmla="*/ 0 h 74"/>
                <a:gd name="T28" fmla="*/ 0 w 121"/>
                <a:gd name="T29" fmla="*/ 0 h 74"/>
                <a:gd name="T30" fmla="*/ 21 w 121"/>
                <a:gd name="T31" fmla="*/ 36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1"/>
                <a:gd name="T49" fmla="*/ 0 h 74"/>
                <a:gd name="T50" fmla="*/ 121 w 121"/>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1" h="74">
                  <a:moveTo>
                    <a:pt x="21" y="36"/>
                  </a:moveTo>
                  <a:lnTo>
                    <a:pt x="21" y="36"/>
                  </a:lnTo>
                  <a:lnTo>
                    <a:pt x="0" y="73"/>
                  </a:lnTo>
                  <a:lnTo>
                    <a:pt x="1" y="73"/>
                  </a:lnTo>
                  <a:lnTo>
                    <a:pt x="59" y="50"/>
                  </a:lnTo>
                  <a:lnTo>
                    <a:pt x="62" y="49"/>
                  </a:lnTo>
                  <a:lnTo>
                    <a:pt x="82" y="45"/>
                  </a:lnTo>
                  <a:lnTo>
                    <a:pt x="101" y="41"/>
                  </a:lnTo>
                  <a:lnTo>
                    <a:pt x="121" y="36"/>
                  </a:lnTo>
                  <a:lnTo>
                    <a:pt x="118" y="36"/>
                  </a:lnTo>
                  <a:lnTo>
                    <a:pt x="99" y="31"/>
                  </a:lnTo>
                  <a:lnTo>
                    <a:pt x="79" y="27"/>
                  </a:lnTo>
                  <a:lnTo>
                    <a:pt x="59" y="23"/>
                  </a:lnTo>
                  <a:lnTo>
                    <a:pt x="1" y="0"/>
                  </a:lnTo>
                  <a:lnTo>
                    <a:pt x="0" y="0"/>
                  </a:lnTo>
                  <a:lnTo>
                    <a:pt x="21" y="36"/>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82" name="Freeform 25"/>
            <p:cNvSpPr>
              <a:spLocks/>
            </p:cNvSpPr>
            <p:nvPr/>
          </p:nvSpPr>
          <p:spPr bwMode="auto">
            <a:xfrm>
              <a:off x="2527" y="-2347"/>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3" name="Freeform 24"/>
            <p:cNvSpPr>
              <a:spLocks/>
            </p:cNvSpPr>
            <p:nvPr/>
          </p:nvSpPr>
          <p:spPr bwMode="auto">
            <a:xfrm>
              <a:off x="2527" y="-1314"/>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4" name="Freeform 23"/>
            <p:cNvSpPr>
              <a:spLocks/>
            </p:cNvSpPr>
            <p:nvPr/>
          </p:nvSpPr>
          <p:spPr bwMode="auto">
            <a:xfrm>
              <a:off x="2527" y="-1203"/>
              <a:ext cx="197" cy="0"/>
            </a:xfrm>
            <a:custGeom>
              <a:avLst/>
              <a:gdLst>
                <a:gd name="T0" fmla="*/ 0 w 197"/>
                <a:gd name="T1" fmla="*/ 196 w 197"/>
                <a:gd name="T2" fmla="*/ 0 60000 65536"/>
                <a:gd name="T3" fmla="*/ 0 60000 65536"/>
                <a:gd name="T4" fmla="*/ 0 w 197"/>
                <a:gd name="T5" fmla="*/ 197 w 197"/>
              </a:gdLst>
              <a:ahLst/>
              <a:cxnLst>
                <a:cxn ang="T2">
                  <a:pos x="T0" y="0"/>
                </a:cxn>
                <a:cxn ang="T3">
                  <a:pos x="T1" y="0"/>
                </a:cxn>
              </a:cxnLst>
              <a:rect l="T4" t="0" r="T5" b="0"/>
              <a:pathLst>
                <a:path w="197">
                  <a:moveTo>
                    <a:pt x="0" y="0"/>
                  </a:moveTo>
                  <a:lnTo>
                    <a:pt x="196"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5" name="Freeform 22"/>
            <p:cNvSpPr>
              <a:spLocks/>
            </p:cNvSpPr>
            <p:nvPr/>
          </p:nvSpPr>
          <p:spPr bwMode="auto">
            <a:xfrm>
              <a:off x="5111" y="-2408"/>
              <a:ext cx="197" cy="0"/>
            </a:xfrm>
            <a:custGeom>
              <a:avLst/>
              <a:gdLst>
                <a:gd name="T0" fmla="*/ 196 w 197"/>
                <a:gd name="T1" fmla="*/ 0 w 197"/>
                <a:gd name="T2" fmla="*/ 0 60000 65536"/>
                <a:gd name="T3" fmla="*/ 0 60000 65536"/>
                <a:gd name="T4" fmla="*/ 0 w 197"/>
                <a:gd name="T5" fmla="*/ 197 w 197"/>
              </a:gdLst>
              <a:ahLst/>
              <a:cxnLst>
                <a:cxn ang="T2">
                  <a:pos x="T0" y="0"/>
                </a:cxn>
                <a:cxn ang="T3">
                  <a:pos x="T1" y="0"/>
                </a:cxn>
              </a:cxnLst>
              <a:rect l="T4" t="0" r="T5" b="0"/>
              <a:pathLst>
                <a:path w="197">
                  <a:moveTo>
                    <a:pt x="196" y="0"/>
                  </a:moveTo>
                  <a:lnTo>
                    <a:pt x="0"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6" name="Freeform 21"/>
            <p:cNvSpPr>
              <a:spLocks/>
            </p:cNvSpPr>
            <p:nvPr/>
          </p:nvSpPr>
          <p:spPr bwMode="auto">
            <a:xfrm>
              <a:off x="5022" y="-2445"/>
              <a:ext cx="121" cy="74"/>
            </a:xfrm>
            <a:custGeom>
              <a:avLst/>
              <a:gdLst>
                <a:gd name="T0" fmla="*/ 99 w 121"/>
                <a:gd name="T1" fmla="*/ 36 h 74"/>
                <a:gd name="T2" fmla="*/ 99 w 121"/>
                <a:gd name="T3" fmla="*/ 36 h 74"/>
                <a:gd name="T4" fmla="*/ 121 w 121"/>
                <a:gd name="T5" fmla="*/ 0 h 74"/>
                <a:gd name="T6" fmla="*/ 120 w 121"/>
                <a:gd name="T7" fmla="*/ 0 h 74"/>
                <a:gd name="T8" fmla="*/ 61 w 121"/>
                <a:gd name="T9" fmla="*/ 23 h 74"/>
                <a:gd name="T10" fmla="*/ 58 w 121"/>
                <a:gd name="T11" fmla="*/ 23 h 74"/>
                <a:gd name="T12" fmla="*/ 39 w 121"/>
                <a:gd name="T13" fmla="*/ 28 h 74"/>
                <a:gd name="T14" fmla="*/ 19 w 121"/>
                <a:gd name="T15" fmla="*/ 32 h 74"/>
                <a:gd name="T16" fmla="*/ 0 w 121"/>
                <a:gd name="T17" fmla="*/ 36 h 74"/>
                <a:gd name="T18" fmla="*/ 2 w 121"/>
                <a:gd name="T19" fmla="*/ 37 h 74"/>
                <a:gd name="T20" fmla="*/ 22 w 121"/>
                <a:gd name="T21" fmla="*/ 41 h 74"/>
                <a:gd name="T22" fmla="*/ 41 w 121"/>
                <a:gd name="T23" fmla="*/ 46 h 74"/>
                <a:gd name="T24" fmla="*/ 61 w 121"/>
                <a:gd name="T25" fmla="*/ 50 h 74"/>
                <a:gd name="T26" fmla="*/ 120 w 121"/>
                <a:gd name="T27" fmla="*/ 73 h 74"/>
                <a:gd name="T28" fmla="*/ 121 w 121"/>
                <a:gd name="T29" fmla="*/ 72 h 74"/>
                <a:gd name="T30" fmla="*/ 99 w 121"/>
                <a:gd name="T31" fmla="*/ 36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1"/>
                <a:gd name="T49" fmla="*/ 0 h 74"/>
                <a:gd name="T50" fmla="*/ 121 w 121"/>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1" h="74">
                  <a:moveTo>
                    <a:pt x="99" y="36"/>
                  </a:moveTo>
                  <a:lnTo>
                    <a:pt x="99" y="36"/>
                  </a:lnTo>
                  <a:lnTo>
                    <a:pt x="121" y="0"/>
                  </a:lnTo>
                  <a:lnTo>
                    <a:pt x="120" y="0"/>
                  </a:lnTo>
                  <a:lnTo>
                    <a:pt x="61" y="23"/>
                  </a:lnTo>
                  <a:lnTo>
                    <a:pt x="58" y="23"/>
                  </a:lnTo>
                  <a:lnTo>
                    <a:pt x="39" y="28"/>
                  </a:lnTo>
                  <a:lnTo>
                    <a:pt x="19" y="32"/>
                  </a:lnTo>
                  <a:lnTo>
                    <a:pt x="0" y="36"/>
                  </a:lnTo>
                  <a:lnTo>
                    <a:pt x="2" y="37"/>
                  </a:lnTo>
                  <a:lnTo>
                    <a:pt x="22" y="41"/>
                  </a:lnTo>
                  <a:lnTo>
                    <a:pt x="41" y="46"/>
                  </a:lnTo>
                  <a:lnTo>
                    <a:pt x="61" y="50"/>
                  </a:lnTo>
                  <a:lnTo>
                    <a:pt x="120" y="73"/>
                  </a:lnTo>
                  <a:lnTo>
                    <a:pt x="121" y="72"/>
                  </a:lnTo>
                  <a:lnTo>
                    <a:pt x="99" y="36"/>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87" name="Freeform 20"/>
            <p:cNvSpPr>
              <a:spLocks/>
            </p:cNvSpPr>
            <p:nvPr/>
          </p:nvSpPr>
          <p:spPr bwMode="auto">
            <a:xfrm>
              <a:off x="2326" y="-1265"/>
              <a:ext cx="197" cy="0"/>
            </a:xfrm>
            <a:custGeom>
              <a:avLst/>
              <a:gdLst>
                <a:gd name="T0" fmla="*/ 196 w 197"/>
                <a:gd name="T1" fmla="*/ 0 w 197"/>
                <a:gd name="T2" fmla="*/ 0 60000 65536"/>
                <a:gd name="T3" fmla="*/ 0 60000 65536"/>
                <a:gd name="T4" fmla="*/ 0 w 197"/>
                <a:gd name="T5" fmla="*/ 197 w 197"/>
              </a:gdLst>
              <a:ahLst/>
              <a:cxnLst>
                <a:cxn ang="T2">
                  <a:pos x="T0" y="0"/>
                </a:cxn>
                <a:cxn ang="T3">
                  <a:pos x="T1" y="0"/>
                </a:cxn>
              </a:cxnLst>
              <a:rect l="T4" t="0" r="T5" b="0"/>
              <a:pathLst>
                <a:path w="197">
                  <a:moveTo>
                    <a:pt x="196" y="0"/>
                  </a:moveTo>
                  <a:lnTo>
                    <a:pt x="0"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8" name="Freeform 19"/>
            <p:cNvSpPr>
              <a:spLocks/>
            </p:cNvSpPr>
            <p:nvPr/>
          </p:nvSpPr>
          <p:spPr bwMode="auto">
            <a:xfrm>
              <a:off x="2237" y="-1302"/>
              <a:ext cx="122" cy="74"/>
            </a:xfrm>
            <a:custGeom>
              <a:avLst/>
              <a:gdLst>
                <a:gd name="T0" fmla="*/ 99 w 122"/>
                <a:gd name="T1" fmla="*/ 36 h 74"/>
                <a:gd name="T2" fmla="*/ 99 w 122"/>
                <a:gd name="T3" fmla="*/ 36 h 74"/>
                <a:gd name="T4" fmla="*/ 121 w 122"/>
                <a:gd name="T5" fmla="*/ 0 h 74"/>
                <a:gd name="T6" fmla="*/ 120 w 122"/>
                <a:gd name="T7" fmla="*/ 0 h 74"/>
                <a:gd name="T8" fmla="*/ 61 w 122"/>
                <a:gd name="T9" fmla="*/ 23 h 74"/>
                <a:gd name="T10" fmla="*/ 58 w 122"/>
                <a:gd name="T11" fmla="*/ 23 h 74"/>
                <a:gd name="T12" fmla="*/ 39 w 122"/>
                <a:gd name="T13" fmla="*/ 28 h 74"/>
                <a:gd name="T14" fmla="*/ 19 w 122"/>
                <a:gd name="T15" fmla="*/ 32 h 74"/>
                <a:gd name="T16" fmla="*/ 0 w 122"/>
                <a:gd name="T17" fmla="*/ 36 h 74"/>
                <a:gd name="T18" fmla="*/ 2 w 122"/>
                <a:gd name="T19" fmla="*/ 37 h 74"/>
                <a:gd name="T20" fmla="*/ 22 w 122"/>
                <a:gd name="T21" fmla="*/ 41 h 74"/>
                <a:gd name="T22" fmla="*/ 41 w 122"/>
                <a:gd name="T23" fmla="*/ 46 h 74"/>
                <a:gd name="T24" fmla="*/ 61 w 122"/>
                <a:gd name="T25" fmla="*/ 50 h 74"/>
                <a:gd name="T26" fmla="*/ 120 w 122"/>
                <a:gd name="T27" fmla="*/ 73 h 74"/>
                <a:gd name="T28" fmla="*/ 121 w 122"/>
                <a:gd name="T29" fmla="*/ 72 h 74"/>
                <a:gd name="T30" fmla="*/ 99 w 122"/>
                <a:gd name="T31" fmla="*/ 36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74"/>
                <a:gd name="T50" fmla="*/ 122 w 122"/>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74">
                  <a:moveTo>
                    <a:pt x="99" y="36"/>
                  </a:moveTo>
                  <a:lnTo>
                    <a:pt x="99" y="36"/>
                  </a:lnTo>
                  <a:lnTo>
                    <a:pt x="121" y="0"/>
                  </a:lnTo>
                  <a:lnTo>
                    <a:pt x="120" y="0"/>
                  </a:lnTo>
                  <a:lnTo>
                    <a:pt x="61" y="23"/>
                  </a:lnTo>
                  <a:lnTo>
                    <a:pt x="58" y="23"/>
                  </a:lnTo>
                  <a:lnTo>
                    <a:pt x="39" y="28"/>
                  </a:lnTo>
                  <a:lnTo>
                    <a:pt x="19" y="32"/>
                  </a:lnTo>
                  <a:lnTo>
                    <a:pt x="0" y="36"/>
                  </a:lnTo>
                  <a:lnTo>
                    <a:pt x="2" y="37"/>
                  </a:lnTo>
                  <a:lnTo>
                    <a:pt x="22" y="41"/>
                  </a:lnTo>
                  <a:lnTo>
                    <a:pt x="41" y="46"/>
                  </a:lnTo>
                  <a:lnTo>
                    <a:pt x="61" y="50"/>
                  </a:lnTo>
                  <a:lnTo>
                    <a:pt x="120" y="73"/>
                  </a:lnTo>
                  <a:lnTo>
                    <a:pt x="121" y="72"/>
                  </a:lnTo>
                  <a:lnTo>
                    <a:pt x="99" y="36"/>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89" name="Freeform 18"/>
            <p:cNvSpPr>
              <a:spLocks/>
            </p:cNvSpPr>
            <p:nvPr/>
          </p:nvSpPr>
          <p:spPr bwMode="auto">
            <a:xfrm>
              <a:off x="3169" y="-462"/>
              <a:ext cx="0" cy="221"/>
            </a:xfrm>
            <a:custGeom>
              <a:avLst/>
              <a:gdLst>
                <a:gd name="T0" fmla="*/ 0 h 221"/>
                <a:gd name="T1" fmla="*/ 221 h 221"/>
                <a:gd name="T2" fmla="*/ 0 60000 65536"/>
                <a:gd name="T3" fmla="*/ 0 60000 65536"/>
                <a:gd name="T4" fmla="*/ 0 h 221"/>
                <a:gd name="T5" fmla="*/ 221 h 221"/>
              </a:gdLst>
              <a:ahLst/>
              <a:cxnLst>
                <a:cxn ang="T2">
                  <a:pos x="0" y="T0"/>
                </a:cxn>
                <a:cxn ang="T3">
                  <a:pos x="0" y="T1"/>
                </a:cxn>
              </a:cxnLst>
              <a:rect l="0" t="T4" r="0" b="T5"/>
              <a:pathLst>
                <a:path h="221">
                  <a:moveTo>
                    <a:pt x="0" y="0"/>
                  </a:moveTo>
                  <a:lnTo>
                    <a:pt x="0" y="221"/>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0" name="Freeform 17"/>
            <p:cNvSpPr>
              <a:spLocks/>
            </p:cNvSpPr>
            <p:nvPr/>
          </p:nvSpPr>
          <p:spPr bwMode="auto">
            <a:xfrm>
              <a:off x="3132" y="-273"/>
              <a:ext cx="74" cy="122"/>
            </a:xfrm>
            <a:custGeom>
              <a:avLst/>
              <a:gdLst>
                <a:gd name="T0" fmla="*/ 36 w 74"/>
                <a:gd name="T1" fmla="*/ 21 h 122"/>
                <a:gd name="T2" fmla="*/ 36 w 74"/>
                <a:gd name="T3" fmla="*/ 21 h 122"/>
                <a:gd name="T4" fmla="*/ 0 w 74"/>
                <a:gd name="T5" fmla="*/ 0 h 122"/>
                <a:gd name="T6" fmla="*/ 0 w 74"/>
                <a:gd name="T7" fmla="*/ 1 h 122"/>
                <a:gd name="T8" fmla="*/ 23 w 74"/>
                <a:gd name="T9" fmla="*/ 59 h 122"/>
                <a:gd name="T10" fmla="*/ 23 w 74"/>
                <a:gd name="T11" fmla="*/ 62 h 122"/>
                <a:gd name="T12" fmla="*/ 28 w 74"/>
                <a:gd name="T13" fmla="*/ 82 h 122"/>
                <a:gd name="T14" fmla="*/ 32 w 74"/>
                <a:gd name="T15" fmla="*/ 101 h 122"/>
                <a:gd name="T16" fmla="*/ 36 w 74"/>
                <a:gd name="T17" fmla="*/ 121 h 122"/>
                <a:gd name="T18" fmla="*/ 37 w 74"/>
                <a:gd name="T19" fmla="*/ 118 h 122"/>
                <a:gd name="T20" fmla="*/ 41 w 74"/>
                <a:gd name="T21" fmla="*/ 99 h 122"/>
                <a:gd name="T22" fmla="*/ 46 w 74"/>
                <a:gd name="T23" fmla="*/ 79 h 122"/>
                <a:gd name="T24" fmla="*/ 50 w 74"/>
                <a:gd name="T25" fmla="*/ 59 h 122"/>
                <a:gd name="T26" fmla="*/ 73 w 74"/>
                <a:gd name="T27" fmla="*/ 1 h 122"/>
                <a:gd name="T28" fmla="*/ 72 w 74"/>
                <a:gd name="T29" fmla="*/ 0 h 122"/>
                <a:gd name="T30" fmla="*/ 36 w 74"/>
                <a:gd name="T31" fmla="*/ 21 h 12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4"/>
                <a:gd name="T49" fmla="*/ 0 h 122"/>
                <a:gd name="T50" fmla="*/ 74 w 74"/>
                <a:gd name="T51" fmla="*/ 122 h 12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4" h="122">
                  <a:moveTo>
                    <a:pt x="36" y="21"/>
                  </a:moveTo>
                  <a:lnTo>
                    <a:pt x="36" y="21"/>
                  </a:lnTo>
                  <a:lnTo>
                    <a:pt x="0" y="0"/>
                  </a:lnTo>
                  <a:lnTo>
                    <a:pt x="0" y="1"/>
                  </a:lnTo>
                  <a:lnTo>
                    <a:pt x="23" y="59"/>
                  </a:lnTo>
                  <a:lnTo>
                    <a:pt x="23" y="62"/>
                  </a:lnTo>
                  <a:lnTo>
                    <a:pt x="28" y="82"/>
                  </a:lnTo>
                  <a:lnTo>
                    <a:pt x="32" y="101"/>
                  </a:lnTo>
                  <a:lnTo>
                    <a:pt x="36" y="121"/>
                  </a:lnTo>
                  <a:lnTo>
                    <a:pt x="37" y="118"/>
                  </a:lnTo>
                  <a:lnTo>
                    <a:pt x="41" y="99"/>
                  </a:lnTo>
                  <a:lnTo>
                    <a:pt x="46" y="79"/>
                  </a:lnTo>
                  <a:lnTo>
                    <a:pt x="50" y="59"/>
                  </a:lnTo>
                  <a:lnTo>
                    <a:pt x="73" y="1"/>
                  </a:lnTo>
                  <a:lnTo>
                    <a:pt x="72" y="0"/>
                  </a:lnTo>
                  <a:lnTo>
                    <a:pt x="36" y="21"/>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91" name="Freeform 16"/>
            <p:cNvSpPr>
              <a:spLocks/>
            </p:cNvSpPr>
            <p:nvPr/>
          </p:nvSpPr>
          <p:spPr bwMode="auto">
            <a:xfrm>
              <a:off x="3172" y="-122"/>
              <a:ext cx="168" cy="0"/>
            </a:xfrm>
            <a:custGeom>
              <a:avLst/>
              <a:gdLst>
                <a:gd name="T0" fmla="*/ 0 w 168"/>
                <a:gd name="T1" fmla="*/ 168 w 168"/>
                <a:gd name="T2" fmla="*/ 0 60000 65536"/>
                <a:gd name="T3" fmla="*/ 0 60000 65536"/>
                <a:gd name="T4" fmla="*/ 0 w 168"/>
                <a:gd name="T5" fmla="*/ 168 w 168"/>
              </a:gdLst>
              <a:ahLst/>
              <a:cxnLst>
                <a:cxn ang="T2">
                  <a:pos x="T0" y="0"/>
                </a:cxn>
                <a:cxn ang="T3">
                  <a:pos x="T1" y="0"/>
                </a:cxn>
              </a:cxnLst>
              <a:rect l="T4" t="0" r="T5" b="0"/>
              <a:pathLst>
                <a:path w="168">
                  <a:moveTo>
                    <a:pt x="0" y="0"/>
                  </a:moveTo>
                  <a:lnTo>
                    <a:pt x="168"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2" name="Freeform 15"/>
            <p:cNvSpPr>
              <a:spLocks/>
            </p:cNvSpPr>
            <p:nvPr/>
          </p:nvSpPr>
          <p:spPr bwMode="auto">
            <a:xfrm>
              <a:off x="3308" y="-159"/>
              <a:ext cx="122" cy="74"/>
            </a:xfrm>
            <a:custGeom>
              <a:avLst/>
              <a:gdLst>
                <a:gd name="T0" fmla="*/ 21 w 122"/>
                <a:gd name="T1" fmla="*/ 36 h 74"/>
                <a:gd name="T2" fmla="*/ 21 w 122"/>
                <a:gd name="T3" fmla="*/ 36 h 74"/>
                <a:gd name="T4" fmla="*/ 0 w 122"/>
                <a:gd name="T5" fmla="*/ 73 h 74"/>
                <a:gd name="T6" fmla="*/ 1 w 122"/>
                <a:gd name="T7" fmla="*/ 73 h 74"/>
                <a:gd name="T8" fmla="*/ 59 w 122"/>
                <a:gd name="T9" fmla="*/ 50 h 74"/>
                <a:gd name="T10" fmla="*/ 62 w 122"/>
                <a:gd name="T11" fmla="*/ 49 h 74"/>
                <a:gd name="T12" fmla="*/ 82 w 122"/>
                <a:gd name="T13" fmla="*/ 45 h 74"/>
                <a:gd name="T14" fmla="*/ 101 w 122"/>
                <a:gd name="T15" fmla="*/ 41 h 74"/>
                <a:gd name="T16" fmla="*/ 121 w 122"/>
                <a:gd name="T17" fmla="*/ 36 h 74"/>
                <a:gd name="T18" fmla="*/ 118 w 122"/>
                <a:gd name="T19" fmla="*/ 36 h 74"/>
                <a:gd name="T20" fmla="*/ 99 w 122"/>
                <a:gd name="T21" fmla="*/ 31 h 74"/>
                <a:gd name="T22" fmla="*/ 79 w 122"/>
                <a:gd name="T23" fmla="*/ 27 h 74"/>
                <a:gd name="T24" fmla="*/ 59 w 122"/>
                <a:gd name="T25" fmla="*/ 23 h 74"/>
                <a:gd name="T26" fmla="*/ 1 w 122"/>
                <a:gd name="T27" fmla="*/ 0 h 74"/>
                <a:gd name="T28" fmla="*/ 0 w 122"/>
                <a:gd name="T29" fmla="*/ 0 h 74"/>
                <a:gd name="T30" fmla="*/ 21 w 122"/>
                <a:gd name="T31" fmla="*/ 36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74"/>
                <a:gd name="T50" fmla="*/ 122 w 122"/>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74">
                  <a:moveTo>
                    <a:pt x="21" y="36"/>
                  </a:moveTo>
                  <a:lnTo>
                    <a:pt x="21" y="36"/>
                  </a:lnTo>
                  <a:lnTo>
                    <a:pt x="0" y="73"/>
                  </a:lnTo>
                  <a:lnTo>
                    <a:pt x="1" y="73"/>
                  </a:lnTo>
                  <a:lnTo>
                    <a:pt x="59" y="50"/>
                  </a:lnTo>
                  <a:lnTo>
                    <a:pt x="62" y="49"/>
                  </a:lnTo>
                  <a:lnTo>
                    <a:pt x="82" y="45"/>
                  </a:lnTo>
                  <a:lnTo>
                    <a:pt x="101" y="41"/>
                  </a:lnTo>
                  <a:lnTo>
                    <a:pt x="121" y="36"/>
                  </a:lnTo>
                  <a:lnTo>
                    <a:pt x="118" y="36"/>
                  </a:lnTo>
                  <a:lnTo>
                    <a:pt x="99" y="31"/>
                  </a:lnTo>
                  <a:lnTo>
                    <a:pt x="79" y="27"/>
                  </a:lnTo>
                  <a:lnTo>
                    <a:pt x="59" y="23"/>
                  </a:lnTo>
                  <a:lnTo>
                    <a:pt x="1" y="0"/>
                  </a:lnTo>
                  <a:lnTo>
                    <a:pt x="0" y="0"/>
                  </a:lnTo>
                  <a:lnTo>
                    <a:pt x="21" y="36"/>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93" name="Freeform 14"/>
            <p:cNvSpPr>
              <a:spLocks/>
            </p:cNvSpPr>
            <p:nvPr/>
          </p:nvSpPr>
          <p:spPr bwMode="auto">
            <a:xfrm>
              <a:off x="4115" y="-122"/>
              <a:ext cx="169" cy="0"/>
            </a:xfrm>
            <a:custGeom>
              <a:avLst/>
              <a:gdLst>
                <a:gd name="T0" fmla="*/ 0 w 169"/>
                <a:gd name="T1" fmla="*/ 168 w 169"/>
                <a:gd name="T2" fmla="*/ 0 60000 65536"/>
                <a:gd name="T3" fmla="*/ 0 60000 65536"/>
                <a:gd name="T4" fmla="*/ 0 w 169"/>
                <a:gd name="T5" fmla="*/ 169 w 169"/>
              </a:gdLst>
              <a:ahLst/>
              <a:cxnLst>
                <a:cxn ang="T2">
                  <a:pos x="T0" y="0"/>
                </a:cxn>
                <a:cxn ang="T3">
                  <a:pos x="T1" y="0"/>
                </a:cxn>
              </a:cxnLst>
              <a:rect l="T4" t="0" r="T5" b="0"/>
              <a:pathLst>
                <a:path w="169">
                  <a:moveTo>
                    <a:pt x="0" y="0"/>
                  </a:moveTo>
                  <a:lnTo>
                    <a:pt x="168"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4" name="Freeform 13"/>
            <p:cNvSpPr>
              <a:spLocks/>
            </p:cNvSpPr>
            <p:nvPr/>
          </p:nvSpPr>
          <p:spPr bwMode="auto">
            <a:xfrm>
              <a:off x="4252" y="-159"/>
              <a:ext cx="121" cy="74"/>
            </a:xfrm>
            <a:custGeom>
              <a:avLst/>
              <a:gdLst>
                <a:gd name="T0" fmla="*/ 21 w 121"/>
                <a:gd name="T1" fmla="*/ 36 h 74"/>
                <a:gd name="T2" fmla="*/ 21 w 121"/>
                <a:gd name="T3" fmla="*/ 36 h 74"/>
                <a:gd name="T4" fmla="*/ 0 w 121"/>
                <a:gd name="T5" fmla="*/ 73 h 74"/>
                <a:gd name="T6" fmla="*/ 1 w 121"/>
                <a:gd name="T7" fmla="*/ 73 h 74"/>
                <a:gd name="T8" fmla="*/ 59 w 121"/>
                <a:gd name="T9" fmla="*/ 50 h 74"/>
                <a:gd name="T10" fmla="*/ 62 w 121"/>
                <a:gd name="T11" fmla="*/ 49 h 74"/>
                <a:gd name="T12" fmla="*/ 82 w 121"/>
                <a:gd name="T13" fmla="*/ 45 h 74"/>
                <a:gd name="T14" fmla="*/ 101 w 121"/>
                <a:gd name="T15" fmla="*/ 41 h 74"/>
                <a:gd name="T16" fmla="*/ 121 w 121"/>
                <a:gd name="T17" fmla="*/ 36 h 74"/>
                <a:gd name="T18" fmla="*/ 118 w 121"/>
                <a:gd name="T19" fmla="*/ 36 h 74"/>
                <a:gd name="T20" fmla="*/ 99 w 121"/>
                <a:gd name="T21" fmla="*/ 31 h 74"/>
                <a:gd name="T22" fmla="*/ 79 w 121"/>
                <a:gd name="T23" fmla="*/ 27 h 74"/>
                <a:gd name="T24" fmla="*/ 59 w 121"/>
                <a:gd name="T25" fmla="*/ 23 h 74"/>
                <a:gd name="T26" fmla="*/ 1 w 121"/>
                <a:gd name="T27" fmla="*/ 0 h 74"/>
                <a:gd name="T28" fmla="*/ 0 w 121"/>
                <a:gd name="T29" fmla="*/ 0 h 74"/>
                <a:gd name="T30" fmla="*/ 21 w 121"/>
                <a:gd name="T31" fmla="*/ 36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1"/>
                <a:gd name="T49" fmla="*/ 0 h 74"/>
                <a:gd name="T50" fmla="*/ 121 w 121"/>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1" h="74">
                  <a:moveTo>
                    <a:pt x="21" y="36"/>
                  </a:moveTo>
                  <a:lnTo>
                    <a:pt x="21" y="36"/>
                  </a:lnTo>
                  <a:lnTo>
                    <a:pt x="0" y="73"/>
                  </a:lnTo>
                  <a:lnTo>
                    <a:pt x="1" y="73"/>
                  </a:lnTo>
                  <a:lnTo>
                    <a:pt x="59" y="50"/>
                  </a:lnTo>
                  <a:lnTo>
                    <a:pt x="62" y="49"/>
                  </a:lnTo>
                  <a:lnTo>
                    <a:pt x="82" y="45"/>
                  </a:lnTo>
                  <a:lnTo>
                    <a:pt x="101" y="41"/>
                  </a:lnTo>
                  <a:lnTo>
                    <a:pt x="121" y="36"/>
                  </a:lnTo>
                  <a:lnTo>
                    <a:pt x="118" y="36"/>
                  </a:lnTo>
                  <a:lnTo>
                    <a:pt x="99" y="31"/>
                  </a:lnTo>
                  <a:lnTo>
                    <a:pt x="79" y="27"/>
                  </a:lnTo>
                  <a:lnTo>
                    <a:pt x="59" y="23"/>
                  </a:lnTo>
                  <a:lnTo>
                    <a:pt x="1" y="0"/>
                  </a:lnTo>
                  <a:lnTo>
                    <a:pt x="0" y="0"/>
                  </a:lnTo>
                  <a:lnTo>
                    <a:pt x="21" y="36"/>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95" name="Freeform 12"/>
            <p:cNvSpPr>
              <a:spLocks/>
            </p:cNvSpPr>
            <p:nvPr/>
          </p:nvSpPr>
          <p:spPr bwMode="auto">
            <a:xfrm>
              <a:off x="4371" y="-373"/>
              <a:ext cx="0" cy="222"/>
            </a:xfrm>
            <a:custGeom>
              <a:avLst/>
              <a:gdLst>
                <a:gd name="T0" fmla="*/ 221 h 222"/>
                <a:gd name="T1" fmla="*/ 0 h 222"/>
                <a:gd name="T2" fmla="*/ 0 60000 65536"/>
                <a:gd name="T3" fmla="*/ 0 60000 65536"/>
                <a:gd name="T4" fmla="*/ 0 h 222"/>
                <a:gd name="T5" fmla="*/ 222 h 222"/>
              </a:gdLst>
              <a:ahLst/>
              <a:cxnLst>
                <a:cxn ang="T2">
                  <a:pos x="0" y="T0"/>
                </a:cxn>
                <a:cxn ang="T3">
                  <a:pos x="0" y="T1"/>
                </a:cxn>
              </a:cxnLst>
              <a:rect l="0" t="T4" r="0" b="T5"/>
              <a:pathLst>
                <a:path h="222">
                  <a:moveTo>
                    <a:pt x="0" y="221"/>
                  </a:moveTo>
                  <a:lnTo>
                    <a:pt x="0" y="0"/>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6" name="Freeform 11"/>
            <p:cNvSpPr>
              <a:spLocks/>
            </p:cNvSpPr>
            <p:nvPr/>
          </p:nvSpPr>
          <p:spPr bwMode="auto">
            <a:xfrm>
              <a:off x="4334" y="-462"/>
              <a:ext cx="74" cy="122"/>
            </a:xfrm>
            <a:custGeom>
              <a:avLst/>
              <a:gdLst>
                <a:gd name="T0" fmla="*/ 36 w 74"/>
                <a:gd name="T1" fmla="*/ 99 h 122"/>
                <a:gd name="T2" fmla="*/ 36 w 74"/>
                <a:gd name="T3" fmla="*/ 99 h 122"/>
                <a:gd name="T4" fmla="*/ 73 w 74"/>
                <a:gd name="T5" fmla="*/ 121 h 122"/>
                <a:gd name="T6" fmla="*/ 73 w 74"/>
                <a:gd name="T7" fmla="*/ 120 h 122"/>
                <a:gd name="T8" fmla="*/ 50 w 74"/>
                <a:gd name="T9" fmla="*/ 61 h 122"/>
                <a:gd name="T10" fmla="*/ 49 w 74"/>
                <a:gd name="T11" fmla="*/ 58 h 122"/>
                <a:gd name="T12" fmla="*/ 45 w 74"/>
                <a:gd name="T13" fmla="*/ 39 h 122"/>
                <a:gd name="T14" fmla="*/ 41 w 74"/>
                <a:gd name="T15" fmla="*/ 19 h 122"/>
                <a:gd name="T16" fmla="*/ 36 w 74"/>
                <a:gd name="T17" fmla="*/ 0 h 122"/>
                <a:gd name="T18" fmla="*/ 36 w 74"/>
                <a:gd name="T19" fmla="*/ 2 h 122"/>
                <a:gd name="T20" fmla="*/ 31 w 74"/>
                <a:gd name="T21" fmla="*/ 22 h 122"/>
                <a:gd name="T22" fmla="*/ 27 w 74"/>
                <a:gd name="T23" fmla="*/ 41 h 122"/>
                <a:gd name="T24" fmla="*/ 23 w 74"/>
                <a:gd name="T25" fmla="*/ 61 h 122"/>
                <a:gd name="T26" fmla="*/ 0 w 74"/>
                <a:gd name="T27" fmla="*/ 120 h 122"/>
                <a:gd name="T28" fmla="*/ 0 w 74"/>
                <a:gd name="T29" fmla="*/ 121 h 122"/>
                <a:gd name="T30" fmla="*/ 36 w 74"/>
                <a:gd name="T31" fmla="*/ 99 h 12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4"/>
                <a:gd name="T49" fmla="*/ 0 h 122"/>
                <a:gd name="T50" fmla="*/ 74 w 74"/>
                <a:gd name="T51" fmla="*/ 122 h 12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4" h="122">
                  <a:moveTo>
                    <a:pt x="36" y="99"/>
                  </a:moveTo>
                  <a:lnTo>
                    <a:pt x="36" y="99"/>
                  </a:lnTo>
                  <a:lnTo>
                    <a:pt x="73" y="121"/>
                  </a:lnTo>
                  <a:lnTo>
                    <a:pt x="73" y="120"/>
                  </a:lnTo>
                  <a:lnTo>
                    <a:pt x="50" y="61"/>
                  </a:lnTo>
                  <a:lnTo>
                    <a:pt x="49" y="58"/>
                  </a:lnTo>
                  <a:lnTo>
                    <a:pt x="45" y="39"/>
                  </a:lnTo>
                  <a:lnTo>
                    <a:pt x="41" y="19"/>
                  </a:lnTo>
                  <a:lnTo>
                    <a:pt x="36" y="0"/>
                  </a:lnTo>
                  <a:lnTo>
                    <a:pt x="36" y="2"/>
                  </a:lnTo>
                  <a:lnTo>
                    <a:pt x="31" y="22"/>
                  </a:lnTo>
                  <a:lnTo>
                    <a:pt x="27" y="41"/>
                  </a:lnTo>
                  <a:lnTo>
                    <a:pt x="23" y="61"/>
                  </a:lnTo>
                  <a:lnTo>
                    <a:pt x="0" y="120"/>
                  </a:lnTo>
                  <a:lnTo>
                    <a:pt x="0" y="121"/>
                  </a:lnTo>
                  <a:lnTo>
                    <a:pt x="36" y="99"/>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97" name="Freeform 10"/>
            <p:cNvSpPr>
              <a:spLocks/>
            </p:cNvSpPr>
            <p:nvPr/>
          </p:nvSpPr>
          <p:spPr bwMode="auto">
            <a:xfrm>
              <a:off x="3599" y="-1454"/>
              <a:ext cx="431" cy="0"/>
            </a:xfrm>
            <a:custGeom>
              <a:avLst/>
              <a:gdLst>
                <a:gd name="T0" fmla="*/ 431 w 431"/>
                <a:gd name="T1" fmla="*/ 0 w 431"/>
                <a:gd name="T2" fmla="*/ 0 60000 65536"/>
                <a:gd name="T3" fmla="*/ 0 60000 65536"/>
                <a:gd name="T4" fmla="*/ 0 w 431"/>
                <a:gd name="T5" fmla="*/ 431 w 431"/>
              </a:gdLst>
              <a:ahLst/>
              <a:cxnLst>
                <a:cxn ang="T2">
                  <a:pos x="T0" y="0"/>
                </a:cxn>
                <a:cxn ang="T3">
                  <a:pos x="T1" y="0"/>
                </a:cxn>
              </a:cxnLst>
              <a:rect l="T4" t="0" r="T5" b="0"/>
              <a:pathLst>
                <a:path w="431">
                  <a:moveTo>
                    <a:pt x="431" y="0"/>
                  </a:moveTo>
                  <a:lnTo>
                    <a:pt x="0" y="0"/>
                  </a:lnTo>
                </a:path>
              </a:pathLst>
            </a:custGeom>
            <a:noFill/>
            <a:ln w="6350">
              <a:solidFill>
                <a:srgbClr val="363435"/>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98" name="Freeform 9"/>
            <p:cNvSpPr>
              <a:spLocks/>
            </p:cNvSpPr>
            <p:nvPr/>
          </p:nvSpPr>
          <p:spPr bwMode="auto">
            <a:xfrm>
              <a:off x="3509" y="-1491"/>
              <a:ext cx="122" cy="74"/>
            </a:xfrm>
            <a:custGeom>
              <a:avLst/>
              <a:gdLst>
                <a:gd name="T0" fmla="*/ 99 w 122"/>
                <a:gd name="T1" fmla="*/ 36 h 74"/>
                <a:gd name="T2" fmla="*/ 99 w 122"/>
                <a:gd name="T3" fmla="*/ 36 h 74"/>
                <a:gd name="T4" fmla="*/ 121 w 122"/>
                <a:gd name="T5" fmla="*/ 0 h 74"/>
                <a:gd name="T6" fmla="*/ 120 w 122"/>
                <a:gd name="T7" fmla="*/ 0 h 74"/>
                <a:gd name="T8" fmla="*/ 61 w 122"/>
                <a:gd name="T9" fmla="*/ 23 h 74"/>
                <a:gd name="T10" fmla="*/ 58 w 122"/>
                <a:gd name="T11" fmla="*/ 23 h 74"/>
                <a:gd name="T12" fmla="*/ 39 w 122"/>
                <a:gd name="T13" fmla="*/ 28 h 74"/>
                <a:gd name="T14" fmla="*/ 19 w 122"/>
                <a:gd name="T15" fmla="*/ 32 h 74"/>
                <a:gd name="T16" fmla="*/ 0 w 122"/>
                <a:gd name="T17" fmla="*/ 36 h 74"/>
                <a:gd name="T18" fmla="*/ 2 w 122"/>
                <a:gd name="T19" fmla="*/ 37 h 74"/>
                <a:gd name="T20" fmla="*/ 22 w 122"/>
                <a:gd name="T21" fmla="*/ 41 h 74"/>
                <a:gd name="T22" fmla="*/ 41 w 122"/>
                <a:gd name="T23" fmla="*/ 46 h 74"/>
                <a:gd name="T24" fmla="*/ 61 w 122"/>
                <a:gd name="T25" fmla="*/ 50 h 74"/>
                <a:gd name="T26" fmla="*/ 120 w 122"/>
                <a:gd name="T27" fmla="*/ 73 h 74"/>
                <a:gd name="T28" fmla="*/ 121 w 122"/>
                <a:gd name="T29" fmla="*/ 72 h 74"/>
                <a:gd name="T30" fmla="*/ 99 w 122"/>
                <a:gd name="T31" fmla="*/ 36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74"/>
                <a:gd name="T50" fmla="*/ 122 w 122"/>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74">
                  <a:moveTo>
                    <a:pt x="99" y="36"/>
                  </a:moveTo>
                  <a:lnTo>
                    <a:pt x="99" y="36"/>
                  </a:lnTo>
                  <a:lnTo>
                    <a:pt x="121" y="0"/>
                  </a:lnTo>
                  <a:lnTo>
                    <a:pt x="120" y="0"/>
                  </a:lnTo>
                  <a:lnTo>
                    <a:pt x="61" y="23"/>
                  </a:lnTo>
                  <a:lnTo>
                    <a:pt x="58" y="23"/>
                  </a:lnTo>
                  <a:lnTo>
                    <a:pt x="39" y="28"/>
                  </a:lnTo>
                  <a:lnTo>
                    <a:pt x="19" y="32"/>
                  </a:lnTo>
                  <a:lnTo>
                    <a:pt x="0" y="36"/>
                  </a:lnTo>
                  <a:lnTo>
                    <a:pt x="2" y="37"/>
                  </a:lnTo>
                  <a:lnTo>
                    <a:pt x="22" y="41"/>
                  </a:lnTo>
                  <a:lnTo>
                    <a:pt x="41" y="46"/>
                  </a:lnTo>
                  <a:lnTo>
                    <a:pt x="61" y="50"/>
                  </a:lnTo>
                  <a:lnTo>
                    <a:pt x="120" y="73"/>
                  </a:lnTo>
                  <a:lnTo>
                    <a:pt x="121" y="72"/>
                  </a:lnTo>
                  <a:lnTo>
                    <a:pt x="99" y="36"/>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99" name="Freeform 8"/>
            <p:cNvSpPr>
              <a:spLocks/>
            </p:cNvSpPr>
            <p:nvPr/>
          </p:nvSpPr>
          <p:spPr bwMode="auto">
            <a:xfrm>
              <a:off x="2813" y="-3165"/>
              <a:ext cx="256" cy="156"/>
            </a:xfrm>
            <a:custGeom>
              <a:avLst/>
              <a:gdLst>
                <a:gd name="T0" fmla="*/ 0 w 256"/>
                <a:gd name="T1" fmla="*/ 0 h 156"/>
                <a:gd name="T2" fmla="*/ 255 w 256"/>
                <a:gd name="T3" fmla="*/ 156 h 156"/>
                <a:gd name="T4" fmla="*/ 0 60000 65536"/>
                <a:gd name="T5" fmla="*/ 0 60000 65536"/>
                <a:gd name="T6" fmla="*/ 0 w 256"/>
                <a:gd name="T7" fmla="*/ 0 h 156"/>
                <a:gd name="T8" fmla="*/ 256 w 256"/>
                <a:gd name="T9" fmla="*/ 156 h 156"/>
              </a:gdLst>
              <a:ahLst/>
              <a:cxnLst>
                <a:cxn ang="T4">
                  <a:pos x="T0" y="T1"/>
                </a:cxn>
                <a:cxn ang="T5">
                  <a:pos x="T2" y="T3"/>
                </a:cxn>
              </a:cxnLst>
              <a:rect l="T6" t="T7" r="T8" b="T9"/>
              <a:pathLst>
                <a:path w="256" h="156">
                  <a:moveTo>
                    <a:pt x="0" y="0"/>
                  </a:moveTo>
                  <a:lnTo>
                    <a:pt x="255" y="156"/>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00" name="Freeform 7"/>
            <p:cNvSpPr>
              <a:spLocks/>
            </p:cNvSpPr>
            <p:nvPr/>
          </p:nvSpPr>
          <p:spPr bwMode="auto">
            <a:xfrm>
              <a:off x="3023" y="-3056"/>
              <a:ext cx="122" cy="94"/>
            </a:xfrm>
            <a:custGeom>
              <a:avLst/>
              <a:gdLst>
                <a:gd name="T0" fmla="*/ 37 w 122"/>
                <a:gd name="T1" fmla="*/ 42 h 94"/>
                <a:gd name="T2" fmla="*/ 37 w 122"/>
                <a:gd name="T3" fmla="*/ 42 h 94"/>
                <a:gd name="T4" fmla="*/ 0 w 122"/>
                <a:gd name="T5" fmla="*/ 61 h 94"/>
                <a:gd name="T6" fmla="*/ 0 w 122"/>
                <a:gd name="T7" fmla="*/ 62 h 94"/>
                <a:gd name="T8" fmla="*/ 63 w 122"/>
                <a:gd name="T9" fmla="*/ 73 h 94"/>
                <a:gd name="T10" fmla="*/ 65 w 122"/>
                <a:gd name="T11" fmla="*/ 74 h 94"/>
                <a:gd name="T12" fmla="*/ 84 w 122"/>
                <a:gd name="T13" fmla="*/ 81 h 94"/>
                <a:gd name="T14" fmla="*/ 103 w 122"/>
                <a:gd name="T15" fmla="*/ 87 h 94"/>
                <a:gd name="T16" fmla="*/ 122 w 122"/>
                <a:gd name="T17" fmla="*/ 94 h 94"/>
                <a:gd name="T18" fmla="*/ 120 w 122"/>
                <a:gd name="T19" fmla="*/ 92 h 94"/>
                <a:gd name="T20" fmla="*/ 105 w 122"/>
                <a:gd name="T21" fmla="*/ 78 h 94"/>
                <a:gd name="T22" fmla="*/ 91 w 122"/>
                <a:gd name="T23" fmla="*/ 64 h 94"/>
                <a:gd name="T24" fmla="*/ 77 w 122"/>
                <a:gd name="T25" fmla="*/ 50 h 94"/>
                <a:gd name="T26" fmla="*/ 39 w 122"/>
                <a:gd name="T27" fmla="*/ 0 h 94"/>
                <a:gd name="T28" fmla="*/ 37 w 122"/>
                <a:gd name="T29" fmla="*/ 0 h 94"/>
                <a:gd name="T30" fmla="*/ 37 w 122"/>
                <a:gd name="T31" fmla="*/ 42 h 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4"/>
                <a:gd name="T50" fmla="*/ 122 w 122"/>
                <a:gd name="T51" fmla="*/ 94 h 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4">
                  <a:moveTo>
                    <a:pt x="37" y="42"/>
                  </a:moveTo>
                  <a:lnTo>
                    <a:pt x="37" y="42"/>
                  </a:lnTo>
                  <a:lnTo>
                    <a:pt x="0" y="61"/>
                  </a:lnTo>
                  <a:lnTo>
                    <a:pt x="0" y="62"/>
                  </a:lnTo>
                  <a:lnTo>
                    <a:pt x="63" y="73"/>
                  </a:lnTo>
                  <a:lnTo>
                    <a:pt x="65" y="74"/>
                  </a:lnTo>
                  <a:lnTo>
                    <a:pt x="84" y="81"/>
                  </a:lnTo>
                  <a:lnTo>
                    <a:pt x="103" y="87"/>
                  </a:lnTo>
                  <a:lnTo>
                    <a:pt x="122" y="94"/>
                  </a:lnTo>
                  <a:lnTo>
                    <a:pt x="120" y="92"/>
                  </a:lnTo>
                  <a:lnTo>
                    <a:pt x="105" y="78"/>
                  </a:lnTo>
                  <a:lnTo>
                    <a:pt x="91" y="64"/>
                  </a:lnTo>
                  <a:lnTo>
                    <a:pt x="77" y="50"/>
                  </a:lnTo>
                  <a:lnTo>
                    <a:pt x="39" y="0"/>
                  </a:lnTo>
                  <a:lnTo>
                    <a:pt x="37" y="0"/>
                  </a:lnTo>
                  <a:lnTo>
                    <a:pt x="37" y="42"/>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501" name="Freeform 6"/>
            <p:cNvSpPr>
              <a:spLocks/>
            </p:cNvSpPr>
            <p:nvPr/>
          </p:nvSpPr>
          <p:spPr bwMode="auto">
            <a:xfrm>
              <a:off x="4474" y="-3165"/>
              <a:ext cx="255" cy="156"/>
            </a:xfrm>
            <a:custGeom>
              <a:avLst/>
              <a:gdLst>
                <a:gd name="T0" fmla="*/ 255 w 255"/>
                <a:gd name="T1" fmla="*/ 0 h 156"/>
                <a:gd name="T2" fmla="*/ 0 w 255"/>
                <a:gd name="T3" fmla="*/ 156 h 156"/>
                <a:gd name="T4" fmla="*/ 0 60000 65536"/>
                <a:gd name="T5" fmla="*/ 0 60000 65536"/>
                <a:gd name="T6" fmla="*/ 0 w 255"/>
                <a:gd name="T7" fmla="*/ 0 h 156"/>
                <a:gd name="T8" fmla="*/ 255 w 255"/>
                <a:gd name="T9" fmla="*/ 156 h 156"/>
              </a:gdLst>
              <a:ahLst/>
              <a:cxnLst>
                <a:cxn ang="T4">
                  <a:pos x="T0" y="T1"/>
                </a:cxn>
                <a:cxn ang="T5">
                  <a:pos x="T2" y="T3"/>
                </a:cxn>
              </a:cxnLst>
              <a:rect l="T6" t="T7" r="T8" b="T9"/>
              <a:pathLst>
                <a:path w="255" h="156">
                  <a:moveTo>
                    <a:pt x="255" y="0"/>
                  </a:moveTo>
                  <a:lnTo>
                    <a:pt x="0" y="156"/>
                  </a:lnTo>
                </a:path>
              </a:pathLst>
            </a:custGeom>
            <a:noFill/>
            <a:ln w="6350">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02" name="Freeform 5"/>
            <p:cNvSpPr>
              <a:spLocks/>
            </p:cNvSpPr>
            <p:nvPr/>
          </p:nvSpPr>
          <p:spPr bwMode="auto">
            <a:xfrm>
              <a:off x="4397" y="-3056"/>
              <a:ext cx="123" cy="94"/>
            </a:xfrm>
            <a:custGeom>
              <a:avLst/>
              <a:gdLst>
                <a:gd name="T0" fmla="*/ 84 w 123"/>
                <a:gd name="T1" fmla="*/ 42 h 94"/>
                <a:gd name="T2" fmla="*/ 84 w 123"/>
                <a:gd name="T3" fmla="*/ 0 h 94"/>
                <a:gd name="T4" fmla="*/ 83 w 123"/>
                <a:gd name="T5" fmla="*/ 0 h 94"/>
                <a:gd name="T6" fmla="*/ 45 w 123"/>
                <a:gd name="T7" fmla="*/ 50 h 94"/>
                <a:gd name="T8" fmla="*/ 30 w 123"/>
                <a:gd name="T9" fmla="*/ 64 h 94"/>
                <a:gd name="T10" fmla="*/ 16 w 123"/>
                <a:gd name="T11" fmla="*/ 78 h 94"/>
                <a:gd name="T12" fmla="*/ 2 w 123"/>
                <a:gd name="T13" fmla="*/ 92 h 94"/>
                <a:gd name="T14" fmla="*/ 0 w 123"/>
                <a:gd name="T15" fmla="*/ 94 h 94"/>
                <a:gd name="T16" fmla="*/ 18 w 123"/>
                <a:gd name="T17" fmla="*/ 87 h 94"/>
                <a:gd name="T18" fmla="*/ 37 w 123"/>
                <a:gd name="T19" fmla="*/ 81 h 94"/>
                <a:gd name="T20" fmla="*/ 56 w 123"/>
                <a:gd name="T21" fmla="*/ 74 h 94"/>
                <a:gd name="T22" fmla="*/ 59 w 123"/>
                <a:gd name="T23" fmla="*/ 73 h 94"/>
                <a:gd name="T24" fmla="*/ 121 w 123"/>
                <a:gd name="T25" fmla="*/ 62 h 94"/>
                <a:gd name="T26" fmla="*/ 122 w 123"/>
                <a:gd name="T27" fmla="*/ 61 h 94"/>
                <a:gd name="T28" fmla="*/ 84 w 123"/>
                <a:gd name="T29" fmla="*/ 42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3"/>
                <a:gd name="T46" fmla="*/ 0 h 94"/>
                <a:gd name="T47" fmla="*/ 123 w 123"/>
                <a:gd name="T48" fmla="*/ 94 h 9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3" h="94">
                  <a:moveTo>
                    <a:pt x="84" y="42"/>
                  </a:moveTo>
                  <a:lnTo>
                    <a:pt x="84" y="0"/>
                  </a:lnTo>
                  <a:lnTo>
                    <a:pt x="83" y="0"/>
                  </a:lnTo>
                  <a:lnTo>
                    <a:pt x="45" y="50"/>
                  </a:lnTo>
                  <a:lnTo>
                    <a:pt x="30" y="64"/>
                  </a:lnTo>
                  <a:lnTo>
                    <a:pt x="16" y="78"/>
                  </a:lnTo>
                  <a:lnTo>
                    <a:pt x="2" y="92"/>
                  </a:lnTo>
                  <a:lnTo>
                    <a:pt x="0" y="94"/>
                  </a:lnTo>
                  <a:lnTo>
                    <a:pt x="18" y="87"/>
                  </a:lnTo>
                  <a:lnTo>
                    <a:pt x="37" y="81"/>
                  </a:lnTo>
                  <a:lnTo>
                    <a:pt x="56" y="74"/>
                  </a:lnTo>
                  <a:lnTo>
                    <a:pt x="59" y="73"/>
                  </a:lnTo>
                  <a:lnTo>
                    <a:pt x="121" y="62"/>
                  </a:lnTo>
                  <a:lnTo>
                    <a:pt x="122" y="61"/>
                  </a:lnTo>
                  <a:lnTo>
                    <a:pt x="84" y="42"/>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503" name="Freeform 4"/>
            <p:cNvSpPr>
              <a:spLocks/>
            </p:cNvSpPr>
            <p:nvPr/>
          </p:nvSpPr>
          <p:spPr bwMode="auto">
            <a:xfrm>
              <a:off x="4145" y="-2307"/>
              <a:ext cx="1032" cy="360"/>
            </a:xfrm>
            <a:custGeom>
              <a:avLst/>
              <a:gdLst>
                <a:gd name="T0" fmla="*/ 1032 w 1032"/>
                <a:gd name="T1" fmla="*/ 359 h 360"/>
                <a:gd name="T2" fmla="*/ 0 w 1032"/>
                <a:gd name="T3" fmla="*/ 0 h 360"/>
                <a:gd name="T4" fmla="*/ 0 60000 65536"/>
                <a:gd name="T5" fmla="*/ 0 60000 65536"/>
                <a:gd name="T6" fmla="*/ 0 w 1032"/>
                <a:gd name="T7" fmla="*/ 0 h 360"/>
                <a:gd name="T8" fmla="*/ 1032 w 1032"/>
                <a:gd name="T9" fmla="*/ 360 h 360"/>
              </a:gdLst>
              <a:ahLst/>
              <a:cxnLst>
                <a:cxn ang="T4">
                  <a:pos x="T0" y="T1"/>
                </a:cxn>
                <a:cxn ang="T5">
                  <a:pos x="T2" y="T3"/>
                </a:cxn>
              </a:cxnLst>
              <a:rect l="T6" t="T7" r="T8" b="T9"/>
              <a:pathLst>
                <a:path w="1032" h="360">
                  <a:moveTo>
                    <a:pt x="1032" y="359"/>
                  </a:moveTo>
                  <a:lnTo>
                    <a:pt x="0" y="0"/>
                  </a:lnTo>
                </a:path>
              </a:pathLst>
            </a:custGeom>
            <a:noFill/>
            <a:ln w="6349">
              <a:solidFill>
                <a:srgbClr val="363435"/>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04" name="Freeform 3"/>
            <p:cNvSpPr>
              <a:spLocks/>
            </p:cNvSpPr>
            <p:nvPr/>
          </p:nvSpPr>
          <p:spPr bwMode="auto">
            <a:xfrm>
              <a:off x="4061" y="-2338"/>
              <a:ext cx="127" cy="77"/>
            </a:xfrm>
            <a:custGeom>
              <a:avLst/>
              <a:gdLst>
                <a:gd name="T0" fmla="*/ 93 w 127"/>
                <a:gd name="T1" fmla="*/ 35 h 77"/>
                <a:gd name="T2" fmla="*/ 126 w 127"/>
                <a:gd name="T3" fmla="*/ 9 h 77"/>
                <a:gd name="T4" fmla="*/ 125 w 127"/>
                <a:gd name="T5" fmla="*/ 8 h 77"/>
                <a:gd name="T6" fmla="*/ 62 w 127"/>
                <a:gd name="T7" fmla="*/ 9 h 77"/>
                <a:gd name="T8" fmla="*/ 42 w 127"/>
                <a:gd name="T9" fmla="*/ 6 h 77"/>
                <a:gd name="T10" fmla="*/ 22 w 127"/>
                <a:gd name="T11" fmla="*/ 3 h 77"/>
                <a:gd name="T12" fmla="*/ 2 w 127"/>
                <a:gd name="T13" fmla="*/ 0 h 77"/>
                <a:gd name="T14" fmla="*/ 0 w 127"/>
                <a:gd name="T15" fmla="*/ 0 h 77"/>
                <a:gd name="T16" fmla="*/ 16 w 127"/>
                <a:gd name="T17" fmla="*/ 10 h 77"/>
                <a:gd name="T18" fmla="*/ 33 w 127"/>
                <a:gd name="T19" fmla="*/ 21 h 77"/>
                <a:gd name="T20" fmla="*/ 50 w 127"/>
                <a:gd name="T21" fmla="*/ 32 h 77"/>
                <a:gd name="T22" fmla="*/ 52 w 127"/>
                <a:gd name="T23" fmla="*/ 34 h 77"/>
                <a:gd name="T24" fmla="*/ 99 w 127"/>
                <a:gd name="T25" fmla="*/ 77 h 77"/>
                <a:gd name="T26" fmla="*/ 100 w 127"/>
                <a:gd name="T27" fmla="*/ 76 h 77"/>
                <a:gd name="T28" fmla="*/ 93 w 127"/>
                <a:gd name="T29" fmla="*/ 35 h 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7"/>
                <a:gd name="T46" fmla="*/ 0 h 77"/>
                <a:gd name="T47" fmla="*/ 127 w 127"/>
                <a:gd name="T48" fmla="*/ 77 h 7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7" h="77">
                  <a:moveTo>
                    <a:pt x="93" y="35"/>
                  </a:moveTo>
                  <a:lnTo>
                    <a:pt x="126" y="9"/>
                  </a:lnTo>
                  <a:lnTo>
                    <a:pt x="125" y="8"/>
                  </a:lnTo>
                  <a:lnTo>
                    <a:pt x="62" y="9"/>
                  </a:lnTo>
                  <a:lnTo>
                    <a:pt x="42" y="6"/>
                  </a:lnTo>
                  <a:lnTo>
                    <a:pt x="22" y="3"/>
                  </a:lnTo>
                  <a:lnTo>
                    <a:pt x="2" y="0"/>
                  </a:lnTo>
                  <a:lnTo>
                    <a:pt x="0" y="0"/>
                  </a:lnTo>
                  <a:lnTo>
                    <a:pt x="16" y="10"/>
                  </a:lnTo>
                  <a:lnTo>
                    <a:pt x="33" y="21"/>
                  </a:lnTo>
                  <a:lnTo>
                    <a:pt x="50" y="32"/>
                  </a:lnTo>
                  <a:lnTo>
                    <a:pt x="52" y="34"/>
                  </a:lnTo>
                  <a:lnTo>
                    <a:pt x="99" y="77"/>
                  </a:lnTo>
                  <a:lnTo>
                    <a:pt x="100" y="76"/>
                  </a:lnTo>
                  <a:lnTo>
                    <a:pt x="93" y="35"/>
                  </a:lnTo>
                  <a:close/>
                </a:path>
              </a:pathLst>
            </a:custGeom>
            <a:solidFill>
              <a:srgbClr val="3634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505" name="Rectangle 2"/>
            <p:cNvSpPr>
              <a:spLocks/>
            </p:cNvSpPr>
            <p:nvPr/>
          </p:nvSpPr>
          <p:spPr bwMode="auto">
            <a:xfrm>
              <a:off x="3429" y="-245"/>
              <a:ext cx="682" cy="247"/>
            </a:xfrm>
            <a:prstGeom prst="rect">
              <a:avLst/>
            </a:prstGeom>
            <a:noFill/>
            <a:ln w="6350">
              <a:solidFill>
                <a:srgbClr val="363435"/>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9460" name="Text Box 3"/>
          <p:cNvSpPr txBox="1">
            <a:spLocks noChangeArrowheads="1"/>
          </p:cNvSpPr>
          <p:nvPr/>
        </p:nvSpPr>
        <p:spPr bwMode="auto">
          <a:xfrm>
            <a:off x="914400" y="4648200"/>
            <a:ext cx="6705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400"/>
              <a:t>	H</a:t>
            </a:r>
            <a:r>
              <a:rPr lang="en-US" sz="1400" baseline="-25000"/>
              <a:t>2</a:t>
            </a:r>
            <a:r>
              <a:rPr lang="en-US" sz="1400"/>
              <a:t> &amp; O</a:t>
            </a:r>
            <a:r>
              <a:rPr lang="en-US" sz="1400" baseline="-25000"/>
              <a:t>2</a:t>
            </a:r>
            <a:r>
              <a:rPr lang="en-US" sz="1400"/>
              <a:t> gases are bubbled through anode &amp; cathode compartments respectively. The following reactions takes place.</a:t>
            </a:r>
          </a:p>
          <a:p>
            <a:pPr eaLnBrk="1" hangingPunct="1">
              <a:spcBef>
                <a:spcPct val="50000"/>
              </a:spcBef>
            </a:pPr>
            <a:r>
              <a:rPr lang="en-US" sz="1400"/>
              <a:t>Cell Reaction:</a:t>
            </a:r>
          </a:p>
          <a:p>
            <a:pPr eaLnBrk="1" hangingPunct="1">
              <a:spcBef>
                <a:spcPct val="50000"/>
              </a:spcBef>
            </a:pPr>
            <a:r>
              <a:rPr lang="en-US" sz="1400">
                <a:solidFill>
                  <a:srgbClr val="3366FF"/>
                </a:solidFill>
              </a:rPr>
              <a:t>At anode :</a:t>
            </a:r>
            <a:r>
              <a:rPr lang="en-US" sz="1400"/>
              <a:t>	 2H</a:t>
            </a:r>
            <a:r>
              <a:rPr lang="en-US" sz="1400" baseline="-25000"/>
              <a:t>2 </a:t>
            </a:r>
            <a:r>
              <a:rPr lang="en-US" sz="1400"/>
              <a:t>(g) + 4OH</a:t>
            </a:r>
            <a:r>
              <a:rPr lang="en-US" sz="1400" baseline="30000"/>
              <a:t>-</a:t>
            </a:r>
            <a:r>
              <a:rPr lang="en-US" sz="1400"/>
              <a:t> </a:t>
            </a:r>
            <a:r>
              <a:rPr lang="en-US" sz="1400">
                <a:sym typeface="Wingdings" pitchFamily="2" charset="2"/>
              </a:rPr>
              <a:t> 4H</a:t>
            </a:r>
            <a:r>
              <a:rPr lang="en-US" sz="1400" baseline="-25000">
                <a:sym typeface="Wingdings" pitchFamily="2" charset="2"/>
              </a:rPr>
              <a:t>2</a:t>
            </a:r>
            <a:r>
              <a:rPr lang="en-US" sz="1400">
                <a:sym typeface="Wingdings" pitchFamily="2" charset="2"/>
              </a:rPr>
              <a:t>O + 4e</a:t>
            </a:r>
            <a:r>
              <a:rPr lang="en-US" sz="1400" baseline="30000">
                <a:sym typeface="Wingdings" pitchFamily="2" charset="2"/>
              </a:rPr>
              <a:t>-</a:t>
            </a:r>
          </a:p>
          <a:p>
            <a:pPr eaLnBrk="1" hangingPunct="1">
              <a:spcBef>
                <a:spcPct val="50000"/>
              </a:spcBef>
            </a:pPr>
            <a:r>
              <a:rPr lang="en-US" sz="1400">
                <a:solidFill>
                  <a:srgbClr val="3366FF"/>
                </a:solidFill>
                <a:sym typeface="Wingdings" pitchFamily="2" charset="2"/>
              </a:rPr>
              <a:t>At Cathode :</a:t>
            </a:r>
            <a:r>
              <a:rPr lang="en-US" sz="1400">
                <a:sym typeface="Wingdings" pitchFamily="2" charset="2"/>
              </a:rPr>
              <a:t>	O</a:t>
            </a:r>
            <a:r>
              <a:rPr lang="en-US" sz="1400" baseline="-25000">
                <a:sym typeface="Wingdings" pitchFamily="2" charset="2"/>
              </a:rPr>
              <a:t>2</a:t>
            </a:r>
            <a:r>
              <a:rPr lang="en-US" sz="1400">
                <a:sym typeface="Wingdings" pitchFamily="2" charset="2"/>
              </a:rPr>
              <a:t> (g) + 2H</a:t>
            </a:r>
            <a:r>
              <a:rPr lang="en-US" sz="1400" baseline="-25000">
                <a:sym typeface="Wingdings" pitchFamily="2" charset="2"/>
              </a:rPr>
              <a:t>2</a:t>
            </a:r>
            <a:r>
              <a:rPr lang="en-US" sz="1400">
                <a:sym typeface="Wingdings" pitchFamily="2" charset="2"/>
              </a:rPr>
              <a:t>O + 4e</a:t>
            </a:r>
            <a:r>
              <a:rPr lang="en-US" sz="1400" baseline="30000">
                <a:sym typeface="Wingdings" pitchFamily="2" charset="2"/>
              </a:rPr>
              <a:t>-</a:t>
            </a:r>
            <a:r>
              <a:rPr lang="en-US" sz="1400">
                <a:sym typeface="Wingdings" pitchFamily="2" charset="2"/>
              </a:rPr>
              <a:t>  4OH</a:t>
            </a:r>
            <a:r>
              <a:rPr lang="en-US" sz="1400" baseline="30000">
                <a:sym typeface="Wingdings" pitchFamily="2" charset="2"/>
              </a:rPr>
              <a:t>-</a:t>
            </a:r>
          </a:p>
          <a:p>
            <a:pPr eaLnBrk="1" hangingPunct="1">
              <a:spcBef>
                <a:spcPct val="50000"/>
              </a:spcBef>
            </a:pPr>
            <a:endParaRPr lang="en-US" sz="1400" baseline="30000">
              <a:sym typeface="Wingdings" pitchFamily="2" charset="2"/>
            </a:endParaRPr>
          </a:p>
          <a:p>
            <a:pPr eaLnBrk="1" hangingPunct="1">
              <a:spcBef>
                <a:spcPct val="50000"/>
              </a:spcBef>
            </a:pPr>
            <a:r>
              <a:rPr lang="en-US" sz="1400">
                <a:solidFill>
                  <a:srgbClr val="3366FF"/>
                </a:solidFill>
                <a:sym typeface="Wingdings" pitchFamily="2" charset="2"/>
              </a:rPr>
              <a:t>Net Reaction :</a:t>
            </a:r>
            <a:r>
              <a:rPr lang="en-US" sz="1400">
                <a:sym typeface="Wingdings" pitchFamily="2" charset="2"/>
              </a:rPr>
              <a:t> 	</a:t>
            </a:r>
            <a:r>
              <a:rPr lang="en-US" sz="1400">
                <a:solidFill>
                  <a:srgbClr val="FF0000"/>
                </a:solidFill>
                <a:sym typeface="Wingdings" pitchFamily="2" charset="2"/>
              </a:rPr>
              <a:t>2H</a:t>
            </a:r>
            <a:r>
              <a:rPr lang="en-US" sz="1400" baseline="-25000">
                <a:solidFill>
                  <a:srgbClr val="FF0000"/>
                </a:solidFill>
                <a:sym typeface="Wingdings" pitchFamily="2" charset="2"/>
              </a:rPr>
              <a:t>2</a:t>
            </a:r>
            <a:r>
              <a:rPr lang="en-US" sz="1400">
                <a:solidFill>
                  <a:srgbClr val="FF0000"/>
                </a:solidFill>
                <a:sym typeface="Wingdings" pitchFamily="2" charset="2"/>
              </a:rPr>
              <a:t> (g) + O</a:t>
            </a:r>
            <a:r>
              <a:rPr lang="en-US" sz="1400" baseline="-25000">
                <a:solidFill>
                  <a:srgbClr val="FF0000"/>
                </a:solidFill>
                <a:sym typeface="Wingdings" pitchFamily="2" charset="2"/>
              </a:rPr>
              <a:t>2</a:t>
            </a:r>
            <a:r>
              <a:rPr lang="en-US" sz="1400">
                <a:solidFill>
                  <a:srgbClr val="FF0000"/>
                </a:solidFill>
                <a:sym typeface="Wingdings" pitchFamily="2" charset="2"/>
              </a:rPr>
              <a:t> (g)  2H</a:t>
            </a:r>
            <a:r>
              <a:rPr lang="en-US" sz="1400" baseline="-25000">
                <a:solidFill>
                  <a:srgbClr val="FF0000"/>
                </a:solidFill>
                <a:sym typeface="Wingdings" pitchFamily="2" charset="2"/>
              </a:rPr>
              <a:t>2</a:t>
            </a:r>
            <a:r>
              <a:rPr lang="en-US" sz="1400">
                <a:solidFill>
                  <a:srgbClr val="FF0000"/>
                </a:solidFill>
                <a:sym typeface="Wingdings" pitchFamily="2" charset="2"/>
              </a:rPr>
              <a:t>O,  Ecell = 1.23V</a:t>
            </a:r>
            <a:endParaRPr lang="en-US" sz="1400" baseline="30000">
              <a:solidFill>
                <a:srgbClr val="FF0000"/>
              </a:solidFill>
            </a:endParaRPr>
          </a:p>
        </p:txBody>
      </p:sp>
      <p:sp>
        <p:nvSpPr>
          <p:cNvPr id="19461" name="TextBox 41"/>
          <p:cNvSpPr txBox="1">
            <a:spLocks noChangeArrowheads="1"/>
          </p:cNvSpPr>
          <p:nvPr/>
        </p:nvSpPr>
        <p:spPr bwMode="auto">
          <a:xfrm>
            <a:off x="3244850" y="2176463"/>
            <a:ext cx="7762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Anode</a:t>
            </a:r>
          </a:p>
        </p:txBody>
      </p:sp>
      <p:sp>
        <p:nvSpPr>
          <p:cNvPr id="19462" name="TextBox 42"/>
          <p:cNvSpPr txBox="1">
            <a:spLocks noChangeArrowheads="1"/>
          </p:cNvSpPr>
          <p:nvPr/>
        </p:nvSpPr>
        <p:spPr bwMode="auto">
          <a:xfrm>
            <a:off x="4710113" y="2209800"/>
            <a:ext cx="958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Cathode</a:t>
            </a:r>
          </a:p>
        </p:txBody>
      </p:sp>
      <p:sp>
        <p:nvSpPr>
          <p:cNvPr id="19463" name="TextBox 43"/>
          <p:cNvSpPr txBox="1">
            <a:spLocks noChangeArrowheads="1"/>
          </p:cNvSpPr>
          <p:nvPr/>
        </p:nvSpPr>
        <p:spPr bwMode="auto">
          <a:xfrm>
            <a:off x="1981200" y="2743200"/>
            <a:ext cx="1073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Hydrogen</a:t>
            </a:r>
          </a:p>
        </p:txBody>
      </p:sp>
      <p:sp>
        <p:nvSpPr>
          <p:cNvPr id="19464" name="TextBox 44"/>
          <p:cNvSpPr txBox="1">
            <a:spLocks noChangeArrowheads="1"/>
          </p:cNvSpPr>
          <p:nvPr/>
        </p:nvSpPr>
        <p:spPr bwMode="auto">
          <a:xfrm>
            <a:off x="2057400" y="3471863"/>
            <a:ext cx="7254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Water</a:t>
            </a:r>
          </a:p>
        </p:txBody>
      </p:sp>
      <p:sp>
        <p:nvSpPr>
          <p:cNvPr id="19465" name="TextBox 45"/>
          <p:cNvSpPr txBox="1">
            <a:spLocks noChangeArrowheads="1"/>
          </p:cNvSpPr>
          <p:nvPr/>
        </p:nvSpPr>
        <p:spPr bwMode="auto">
          <a:xfrm>
            <a:off x="5251450" y="2743200"/>
            <a:ext cx="8921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Oxygen</a:t>
            </a:r>
          </a:p>
        </p:txBody>
      </p:sp>
      <p:sp>
        <p:nvSpPr>
          <p:cNvPr id="19466" name="TextBox 46"/>
          <p:cNvSpPr txBox="1">
            <a:spLocks noChangeArrowheads="1"/>
          </p:cNvSpPr>
          <p:nvPr/>
        </p:nvSpPr>
        <p:spPr bwMode="auto">
          <a:xfrm>
            <a:off x="5175250" y="3167063"/>
            <a:ext cx="1141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Electrolyte</a:t>
            </a:r>
          </a:p>
        </p:txBody>
      </p:sp>
      <p:sp>
        <p:nvSpPr>
          <p:cNvPr id="19467" name="TextBox 47"/>
          <p:cNvSpPr txBox="1">
            <a:spLocks noChangeArrowheads="1"/>
          </p:cNvSpPr>
          <p:nvPr/>
        </p:nvSpPr>
        <p:spPr bwMode="auto">
          <a:xfrm>
            <a:off x="4572000" y="4233863"/>
            <a:ext cx="639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Load</a:t>
            </a:r>
          </a:p>
        </p:txBody>
      </p:sp>
      <p:sp>
        <p:nvSpPr>
          <p:cNvPr id="19468" name="TextBox 48"/>
          <p:cNvSpPr txBox="1">
            <a:spLocks noChangeArrowheads="1"/>
          </p:cNvSpPr>
          <p:nvPr/>
        </p:nvSpPr>
        <p:spPr bwMode="auto">
          <a:xfrm>
            <a:off x="2670175" y="4267200"/>
            <a:ext cx="1063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sz="1200"/>
              <a:t>Electron flow</a:t>
            </a:r>
          </a:p>
        </p:txBody>
      </p:sp>
      <p:sp>
        <p:nvSpPr>
          <p:cNvPr id="19469" name="TextBox 49"/>
          <p:cNvSpPr txBox="1">
            <a:spLocks noChangeArrowheads="1"/>
          </p:cNvSpPr>
          <p:nvPr/>
        </p:nvSpPr>
        <p:spPr bwMode="auto">
          <a:xfrm>
            <a:off x="3775075" y="3167063"/>
            <a:ext cx="5762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a:t>O</a:t>
            </a:r>
            <a:r>
              <a:rPr lang="en-US" baseline="30000"/>
              <a:t>- </a:t>
            </a:r>
            <a:r>
              <a:rPr lang="en-US"/>
              <a:t>H</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85800" y="228600"/>
            <a:ext cx="8001000" cy="468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a:t>     A large no of these cells connected in series form a fuel-cell battery. In the production of electricity by this method, the byproducts are heat,CO2,water, which will not cause pollution of the environment.</a:t>
            </a:r>
          </a:p>
          <a:p>
            <a:pPr eaLnBrk="1" hangingPunct="1">
              <a:spcBef>
                <a:spcPct val="50000"/>
              </a:spcBef>
            </a:pPr>
            <a:r>
              <a:rPr lang="en-US" sz="2000" b="1">
                <a:solidFill>
                  <a:srgbClr val="0000FF"/>
                </a:solidFill>
              </a:rPr>
              <a:t>Applications</a:t>
            </a:r>
            <a:r>
              <a:rPr lang="en-US" sz="1800">
                <a:solidFill>
                  <a:srgbClr val="0000FF"/>
                </a:solidFill>
              </a:rPr>
              <a:t>:</a:t>
            </a:r>
          </a:p>
          <a:p>
            <a:pPr eaLnBrk="1" hangingPunct="1">
              <a:spcBef>
                <a:spcPct val="50000"/>
              </a:spcBef>
              <a:buFontTx/>
              <a:buAutoNum type="arabicPeriod"/>
            </a:pPr>
            <a:r>
              <a:rPr lang="en-US" sz="1800"/>
              <a:t>These are used as auxiliary energy source in space vehicles, submarines and other military vehicles.</a:t>
            </a:r>
          </a:p>
          <a:p>
            <a:pPr eaLnBrk="1" hangingPunct="1">
              <a:spcBef>
                <a:spcPct val="50000"/>
              </a:spcBef>
              <a:buFontTx/>
              <a:buAutoNum type="arabicPeriod"/>
            </a:pPr>
            <a:r>
              <a:rPr lang="en-US" sz="1800"/>
              <a:t>The product water produced is a valuable source of fresh water for astronauts.</a:t>
            </a:r>
          </a:p>
          <a:p>
            <a:pPr eaLnBrk="1" hangingPunct="1">
              <a:spcBef>
                <a:spcPct val="50000"/>
              </a:spcBef>
              <a:buFontTx/>
              <a:buAutoNum type="arabicPeriod"/>
            </a:pPr>
            <a:r>
              <a:rPr lang="en-US" sz="1800"/>
              <a:t>Fuel cell is preferred  in spacecraft because of its lightness.</a:t>
            </a:r>
          </a:p>
          <a:p>
            <a:pPr eaLnBrk="1" fontAlgn="t" hangingPunct="1">
              <a:spcBef>
                <a:spcPct val="20000"/>
              </a:spcBef>
            </a:pPr>
            <a:endParaRPr lang="en-US" sz="1800">
              <a:solidFill>
                <a:srgbClr val="FF0000"/>
              </a:solidFill>
            </a:endParaRPr>
          </a:p>
          <a:p>
            <a:pPr eaLnBrk="1" fontAlgn="t" hangingPunct="1">
              <a:spcBef>
                <a:spcPct val="20000"/>
              </a:spcBef>
            </a:pPr>
            <a:endParaRPr lang="en-US" sz="1800"/>
          </a:p>
          <a:p>
            <a:pPr eaLnBrk="1" hangingPunct="1">
              <a:spcBef>
                <a:spcPct val="50000"/>
              </a:spcBef>
              <a:buFontTx/>
              <a:buAutoNum type="arabicPeriod"/>
            </a:pPr>
            <a:endParaRPr lang="en-US" sz="1800"/>
          </a:p>
          <a:p>
            <a:pPr eaLnBrk="1" hangingPunct="1">
              <a:spcBef>
                <a:spcPct val="50000"/>
              </a:spcBef>
              <a:buFontTx/>
              <a:buAutoNum type="arabicPeriod"/>
            </a:pPr>
            <a:endParaRPr lang="en-US"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685800" y="457200"/>
            <a:ext cx="784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endParaRPr lang="en-US" sz="1800"/>
          </a:p>
        </p:txBody>
      </p:sp>
      <p:sp>
        <p:nvSpPr>
          <p:cNvPr id="3075" name="Text Box 5"/>
          <p:cNvSpPr txBox="1">
            <a:spLocks noChangeArrowheads="1"/>
          </p:cNvSpPr>
          <p:nvPr/>
        </p:nvSpPr>
        <p:spPr bwMode="auto">
          <a:xfrm>
            <a:off x="457200" y="304800"/>
            <a:ext cx="8229600" cy="635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pitchFamily="34" charset="0"/>
              </a:defRPr>
            </a:lvl1pPr>
            <a:lvl2pPr marL="800100" indent="-34290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2000" b="1" u="sng">
                <a:solidFill>
                  <a:srgbClr val="FF0000"/>
                </a:solidFill>
              </a:rPr>
              <a:t>Battery </a:t>
            </a:r>
            <a:r>
              <a:rPr lang="en-US" sz="2000">
                <a:solidFill>
                  <a:srgbClr val="FF0000"/>
                </a:solidFill>
              </a:rPr>
              <a:t>:- </a:t>
            </a:r>
          </a:p>
          <a:p>
            <a:pPr eaLnBrk="1" hangingPunct="1">
              <a:spcBef>
                <a:spcPct val="50000"/>
              </a:spcBef>
            </a:pPr>
            <a:r>
              <a:rPr lang="en-US" sz="1800"/>
              <a:t>Definition : </a:t>
            </a:r>
            <a:r>
              <a:rPr lang="en-US"/>
              <a:t>		</a:t>
            </a:r>
          </a:p>
          <a:p>
            <a:pPr lvl="1" eaLnBrk="1" hangingPunct="1">
              <a:spcBef>
                <a:spcPct val="50000"/>
              </a:spcBef>
              <a:buFont typeface="Wingdings" pitchFamily="2" charset="2"/>
              <a:buChar char="Ø"/>
            </a:pPr>
            <a:r>
              <a:rPr lang="en-US" sz="1800"/>
              <a:t>A battery is a storage device used for the storage of chemical energy and for the transformation of chemical energy into electrical energy </a:t>
            </a:r>
          </a:p>
          <a:p>
            <a:pPr lvl="1" eaLnBrk="1" hangingPunct="1">
              <a:spcBef>
                <a:spcPct val="50000"/>
              </a:spcBef>
              <a:buFont typeface="Wingdings" pitchFamily="2" charset="2"/>
              <a:buChar char="Ø"/>
            </a:pPr>
            <a:r>
              <a:rPr lang="en-US" sz="1800"/>
              <a:t>Battery consists of group of two or more electric cells connected together electrically in series.</a:t>
            </a:r>
          </a:p>
          <a:p>
            <a:pPr eaLnBrk="1" hangingPunct="1">
              <a:spcBef>
                <a:spcPct val="50000"/>
              </a:spcBef>
            </a:pPr>
            <a:r>
              <a:rPr lang="en-US" sz="1800"/>
              <a:t>             Battery acts as a portable source of electrical energy.</a:t>
            </a:r>
          </a:p>
          <a:p>
            <a:pPr eaLnBrk="1" hangingPunct="1">
              <a:spcBef>
                <a:spcPct val="50000"/>
              </a:spcBef>
            </a:pPr>
            <a:r>
              <a:rPr lang="en-US" sz="1800"/>
              <a:t>             Energy produced by an electrochemical cell is not suitable for commercial purposes since they use salt bridge which produce internal resistance which results in drop in the voltage. The drop in voltage is negligible only for a small interval of time during which it is being used.</a:t>
            </a:r>
          </a:p>
          <a:p>
            <a:pPr eaLnBrk="1" hangingPunct="1">
              <a:spcBef>
                <a:spcPct val="50000"/>
              </a:spcBef>
            </a:pPr>
            <a:r>
              <a:rPr lang="en-US" sz="1800"/>
              <a:t>  Batteries are of </a:t>
            </a:r>
            <a:r>
              <a:rPr lang="en-US" sz="1800">
                <a:solidFill>
                  <a:srgbClr val="333300"/>
                </a:solidFill>
              </a:rPr>
              <a:t>3 types. Namely</a:t>
            </a:r>
          </a:p>
          <a:p>
            <a:pPr eaLnBrk="1" hangingPunct="1">
              <a:spcBef>
                <a:spcPct val="50000"/>
              </a:spcBef>
            </a:pPr>
            <a:endParaRPr lang="en-US" sz="1800"/>
          </a:p>
          <a:p>
            <a:pPr eaLnBrk="1" hangingPunct="1">
              <a:spcBef>
                <a:spcPct val="50000"/>
              </a:spcBef>
              <a:buFontTx/>
              <a:buChar char="•"/>
            </a:pPr>
            <a:r>
              <a:rPr lang="en-US" sz="1800">
                <a:solidFill>
                  <a:srgbClr val="0000FF"/>
                </a:solidFill>
              </a:rPr>
              <a:t>Primary Batteries (or) Primary Cells</a:t>
            </a:r>
          </a:p>
          <a:p>
            <a:pPr eaLnBrk="1" hangingPunct="1">
              <a:spcBef>
                <a:spcPct val="50000"/>
              </a:spcBef>
              <a:buFontTx/>
              <a:buChar char="•"/>
            </a:pPr>
            <a:r>
              <a:rPr lang="en-US" sz="1800">
                <a:solidFill>
                  <a:srgbClr val="0000FF"/>
                </a:solidFill>
              </a:rPr>
              <a:t>Secondary Batteries (or) Secondary Cells</a:t>
            </a:r>
          </a:p>
          <a:p>
            <a:pPr eaLnBrk="1" hangingPunct="1">
              <a:spcBef>
                <a:spcPct val="50000"/>
              </a:spcBef>
              <a:buFontTx/>
              <a:buChar char="•"/>
            </a:pPr>
            <a:r>
              <a:rPr lang="en-US" sz="1800">
                <a:solidFill>
                  <a:srgbClr val="0000FF"/>
                </a:solidFill>
              </a:rPr>
              <a:t>Fuel Cells (or) Flow Batteries</a:t>
            </a:r>
            <a:r>
              <a:rPr lang="en-US" sz="1800"/>
              <a:t> </a:t>
            </a:r>
            <a:endParaRPr lang="en-US" sz="1800">
              <a:solidFill>
                <a:srgbClr val="0000FF"/>
              </a:solidFill>
            </a:endParaRPr>
          </a:p>
          <a:p>
            <a:pPr eaLnBrk="1" hangingPunct="1">
              <a:spcBef>
                <a:spcPct val="50000"/>
              </a:spcBef>
            </a:pPr>
            <a:endParaRPr lang="en-US" sz="1800">
              <a:solidFill>
                <a:srgbClr val="0000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838200"/>
            <a:ext cx="8229600" cy="4525963"/>
          </a:xfrm>
        </p:spPr>
        <p:txBody>
          <a:bodyPr/>
          <a:lstStyle/>
          <a:p>
            <a:pPr eaLnBrk="1" hangingPunct="1"/>
            <a:r>
              <a:rPr lang="en-US" sz="1800" smtClean="0">
                <a:solidFill>
                  <a:srgbClr val="FF3399"/>
                </a:solidFill>
              </a:rPr>
              <a:t>Advantages: </a:t>
            </a:r>
          </a:p>
          <a:p>
            <a:pPr eaLnBrk="1" hangingPunct="1"/>
            <a:r>
              <a:rPr lang="en-US" sz="1800" smtClean="0"/>
              <a:t>1)</a:t>
            </a:r>
            <a:r>
              <a:rPr lang="en-US" sz="1600" smtClean="0"/>
              <a:t> Fuel cells have high efficiency. It is nearly 70% while other sources have efficiency 15-20% (gasoline engine) and 30-35%(diesel engine).</a:t>
            </a:r>
          </a:p>
          <a:p>
            <a:pPr eaLnBrk="1" hangingPunct="1"/>
            <a:r>
              <a:rPr lang="en-US" sz="1600" smtClean="0"/>
              <a:t>2) The efficiency of the fuel cell does not depend on the size of the power plant.</a:t>
            </a:r>
          </a:p>
          <a:p>
            <a:pPr eaLnBrk="1" hangingPunct="1"/>
            <a:r>
              <a:rPr lang="en-US" sz="1600" smtClean="0"/>
              <a:t>3) Maintience cost is very low.</a:t>
            </a:r>
          </a:p>
          <a:p>
            <a:pPr eaLnBrk="1" hangingPunct="1"/>
            <a:r>
              <a:rPr lang="en-US" sz="1600" smtClean="0"/>
              <a:t>4) Fuel cells are more  efficient in producing the mechanical power to drive the vehicles and require less energy consumption.</a:t>
            </a:r>
          </a:p>
          <a:p>
            <a:pPr eaLnBrk="1" hangingPunct="1"/>
            <a:endParaRPr lang="en-US" sz="1600" smtClean="0"/>
          </a:p>
          <a:p>
            <a:pPr eaLnBrk="1" hangingPunct="1"/>
            <a:r>
              <a:rPr lang="en-US" sz="1800" smtClean="0">
                <a:solidFill>
                  <a:srgbClr val="FF3399"/>
                </a:solidFill>
              </a:rPr>
              <a:t>Disadvantages:</a:t>
            </a:r>
          </a:p>
          <a:p>
            <a:pPr eaLnBrk="1" hangingPunct="1"/>
            <a:r>
              <a:rPr lang="en-US" sz="1800" smtClean="0"/>
              <a:t>1) Initial cost of fuel cell is high.</a:t>
            </a:r>
          </a:p>
          <a:p>
            <a:pPr eaLnBrk="1" hangingPunct="1"/>
            <a:r>
              <a:rPr lang="en-US" sz="1800" smtClean="0"/>
              <a:t>2) Life time of fuel cell is not known accurately.</a:t>
            </a:r>
          </a:p>
          <a:p>
            <a:pPr eaLnBrk="1" hangingPunct="1"/>
            <a:r>
              <a:rPr lang="en-US" sz="1800" smtClean="0"/>
              <a:t>3)There is a problem of durability and storage of large amount of hydrogen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GENERAL APPLICATIONS</a:t>
            </a:r>
          </a:p>
        </p:txBody>
      </p:sp>
      <p:sp>
        <p:nvSpPr>
          <p:cNvPr id="22531" name="Content Placeholder 2"/>
          <p:cNvSpPr>
            <a:spLocks noGrp="1"/>
          </p:cNvSpPr>
          <p:nvPr>
            <p:ph idx="1"/>
          </p:nvPr>
        </p:nvSpPr>
        <p:spPr/>
        <p:txBody>
          <a:bodyPr/>
          <a:lstStyle/>
          <a:p>
            <a:pPr fontAlgn="t"/>
            <a:r>
              <a:rPr lang="en-US" smtClean="0">
                <a:solidFill>
                  <a:srgbClr val="FF0000"/>
                </a:solidFill>
              </a:rPr>
              <a:t>Emergency power -   </a:t>
            </a:r>
            <a:r>
              <a:rPr lang="en-US" smtClean="0"/>
              <a:t>Lithium cells, water activated batteries</a:t>
            </a:r>
          </a:p>
          <a:p>
            <a:pPr fontAlgn="t"/>
            <a:r>
              <a:rPr lang="en-US" smtClean="0">
                <a:solidFill>
                  <a:srgbClr val="FF0000"/>
                </a:solidFill>
              </a:rPr>
              <a:t>Standby power      -   </a:t>
            </a:r>
            <a:r>
              <a:rPr lang="en-US" u="sng" smtClean="0">
                <a:solidFill>
                  <a:srgbClr val="0000FF"/>
                </a:solidFill>
                <a:hlinkClick r:id="rId2"/>
              </a:rPr>
              <a:t>Lead acid</a:t>
            </a:r>
            <a:endParaRPr lang="en-US" smtClean="0"/>
          </a:p>
          <a:p>
            <a:pPr fontAlgn="t"/>
            <a:r>
              <a:rPr lang="en-US" smtClean="0">
                <a:solidFill>
                  <a:srgbClr val="FF0000"/>
                </a:solidFill>
              </a:rPr>
              <a:t>Medical implants , long life, low self discharge, high reliability - </a:t>
            </a:r>
            <a:r>
              <a:rPr lang="en-US" smtClean="0"/>
              <a:t> </a:t>
            </a:r>
            <a:r>
              <a:rPr lang="en-US" smtClean="0">
                <a:solidFill>
                  <a:srgbClr val="0000FF"/>
                </a:solidFill>
                <a:hlinkClick r:id="rId2"/>
              </a:rPr>
              <a:t>Lithium primary, button and special cells</a:t>
            </a:r>
            <a:r>
              <a:rPr lang="en-US" smtClean="0">
                <a:solidFill>
                  <a:srgbClr val="0000FF"/>
                </a:solidFill>
              </a:rPr>
              <a:t> </a:t>
            </a:r>
          </a:p>
          <a:p>
            <a:pPr fontAlgn="t"/>
            <a:r>
              <a:rPr lang="en-US" smtClean="0">
                <a:solidFill>
                  <a:srgbClr val="FF0000"/>
                </a:solidFill>
              </a:rPr>
              <a:t>Cordless equipment -  </a:t>
            </a:r>
            <a:r>
              <a:rPr lang="en-US" smtClean="0"/>
              <a:t>NiCad, Lithium Ion</a:t>
            </a:r>
          </a:p>
          <a:p>
            <a:pPr fontAlgn="t"/>
            <a:r>
              <a:rPr lang="en-US" smtClean="0">
                <a:solidFill>
                  <a:srgbClr val="FF0000"/>
                </a:solidFill>
              </a:rPr>
              <a:t>Hearing aids, watches, calculators, memory back up, wireless peripherals:</a:t>
            </a:r>
            <a:r>
              <a:rPr lang="en-US" smtClean="0"/>
              <a:t> Button and coin cells, Zinc air, Silver oxide. </a:t>
            </a:r>
          </a:p>
          <a:p>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381000" y="228600"/>
            <a:ext cx="8610600" cy="533400"/>
          </a:xfrm>
        </p:spPr>
        <p:txBody>
          <a:bodyPr/>
          <a:lstStyle/>
          <a:p>
            <a:pPr eaLnBrk="1" hangingPunct="1">
              <a:lnSpc>
                <a:spcPct val="90000"/>
              </a:lnSpc>
              <a:buFontTx/>
              <a:buNone/>
            </a:pPr>
            <a:r>
              <a:rPr lang="en-US" sz="2400" b="1" u="sng" smtClean="0">
                <a:solidFill>
                  <a:srgbClr val="FF0000"/>
                </a:solidFill>
              </a:rPr>
              <a:t>Distinction between Primary, Secondary &amp; Fuel cells</a:t>
            </a:r>
          </a:p>
        </p:txBody>
      </p:sp>
      <p:graphicFrame>
        <p:nvGraphicFramePr>
          <p:cNvPr id="88067" name="Group 3"/>
          <p:cNvGraphicFramePr>
            <a:graphicFrameLocks noGrp="1"/>
          </p:cNvGraphicFramePr>
          <p:nvPr/>
        </p:nvGraphicFramePr>
        <p:xfrm>
          <a:off x="152400" y="685800"/>
          <a:ext cx="8763000" cy="6094413"/>
        </p:xfrm>
        <a:graphic>
          <a:graphicData uri="http://schemas.openxmlformats.org/drawingml/2006/table">
            <a:tbl>
              <a:tblPr/>
              <a:tblGrid>
                <a:gridCol w="2814638"/>
                <a:gridCol w="2976562"/>
                <a:gridCol w="2971800"/>
              </a:tblGrid>
              <a:tr h="380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66FF"/>
                          </a:solidFill>
                          <a:effectLst/>
                          <a:latin typeface="Arial" charset="0"/>
                        </a:rPr>
                        <a:t>Primary</a:t>
                      </a:r>
                    </a:p>
                  </a:txBody>
                  <a:tcPr marT="45714" marB="4571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66FF"/>
                          </a:solidFill>
                          <a:effectLst/>
                          <a:latin typeface="Arial" charset="0"/>
                        </a:rPr>
                        <a:t>Secondary</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3366FF"/>
                          </a:solidFill>
                          <a:effectLst/>
                          <a:latin typeface="Arial" charset="0"/>
                        </a:rPr>
                        <a:t>Fuel cells</a:t>
                      </a: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1737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 It only acts as galvanic or voltaic cell. i.e., produces electricity</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 It acts as galvanic or voltaic cell while discharging (produces electricity) and acts as electrolytic cell (consumes electricity)</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 It is a simple galvanic or voltaic cell. i.e., produces electricity</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400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 Cell reaction is not reversible. </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 Cell reaction is reversible.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 Cell reaction is reversible.</a:t>
                      </a: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 Can’t be recharged. </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 Can be recharged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 Energy can be withdrawn continuously</a:t>
                      </a: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20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 Can be used as long as the active materials are present</a:t>
                      </a:r>
                    </a:p>
                  </a:txBody>
                  <a:tcPr marT="45714" marB="4571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 Can be used again and again by recharging.</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 Reactants should be replenished continuously. it does not store energy.</a:t>
                      </a: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8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eg: Leclanche cell or Dry cell, Lithium cell.</a:t>
                      </a:r>
                    </a:p>
                  </a:txBody>
                  <a:tcPr marT="45714" marB="4571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eg: Lead storage battery, Ni-Cd battery, Lithium ion cell</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eg: H</a:t>
                      </a:r>
                      <a:r>
                        <a:rPr kumimoji="0" lang="en-US" sz="1600" b="0" i="0" u="none" strike="noStrike" cap="none" normalizeH="0" baseline="-25000" smtClean="0">
                          <a:ln>
                            <a:noFill/>
                          </a:ln>
                          <a:solidFill>
                            <a:schemeClr val="tx1"/>
                          </a:solidFill>
                          <a:effectLst/>
                          <a:latin typeface="Arial" charset="0"/>
                        </a:rPr>
                        <a:t>2</a:t>
                      </a:r>
                      <a:r>
                        <a:rPr kumimoji="0" lang="en-US" sz="1600" b="0" i="0" u="none" strike="noStrike" cap="none" normalizeH="0" baseline="0" smtClean="0">
                          <a:ln>
                            <a:noFill/>
                          </a:ln>
                          <a:solidFill>
                            <a:schemeClr val="tx1"/>
                          </a:solidFill>
                          <a:effectLst/>
                          <a:latin typeface="Arial" charset="0"/>
                        </a:rPr>
                        <a:t>&amp;O</a:t>
                      </a:r>
                      <a:r>
                        <a:rPr kumimoji="0" lang="en-US" sz="1600" b="0" i="0" u="none" strike="noStrike" cap="none" normalizeH="0" baseline="-25000" smtClean="0">
                          <a:ln>
                            <a:noFill/>
                          </a:ln>
                          <a:solidFill>
                            <a:schemeClr val="tx1"/>
                          </a:solidFill>
                          <a:effectLst/>
                          <a:latin typeface="Arial" charset="0"/>
                        </a:rPr>
                        <a:t>2</a:t>
                      </a:r>
                      <a:r>
                        <a:rPr kumimoji="0" lang="en-US" sz="1600" b="0" i="0" u="none" strike="noStrike" cap="none" normalizeH="0" baseline="0" smtClean="0">
                          <a:ln>
                            <a:noFill/>
                          </a:ln>
                          <a:solidFill>
                            <a:schemeClr val="tx1"/>
                          </a:solidFill>
                          <a:effectLst/>
                          <a:latin typeface="Arial" charset="0"/>
                        </a:rPr>
                        <a:t> Fuel cell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a:t>
                      </a:r>
                      <a:r>
                        <a:rPr kumimoji="0" lang="en-US" sz="1600" b="0" i="0" u="none" strike="noStrike" cap="none" normalizeH="0" baseline="-25000" smtClean="0">
                          <a:ln>
                            <a:noFill/>
                          </a:ln>
                          <a:solidFill>
                            <a:schemeClr val="tx1"/>
                          </a:solidFill>
                          <a:effectLst/>
                          <a:latin typeface="Arial" charset="0"/>
                        </a:rPr>
                        <a:t>3</a:t>
                      </a:r>
                      <a:r>
                        <a:rPr kumimoji="0" lang="en-US" sz="1600" b="0" i="0" u="none" strike="noStrike" cap="none" normalizeH="0" baseline="0" smtClean="0">
                          <a:ln>
                            <a:noFill/>
                          </a:ln>
                          <a:solidFill>
                            <a:schemeClr val="tx1"/>
                          </a:solidFill>
                          <a:effectLst/>
                          <a:latin typeface="Arial" charset="0"/>
                        </a:rPr>
                        <a:t>OH &amp;O</a:t>
                      </a:r>
                      <a:r>
                        <a:rPr kumimoji="0" lang="en-US" sz="1600" b="0" i="0" u="none" strike="noStrike" cap="none" normalizeH="0" baseline="-25000" smtClean="0">
                          <a:ln>
                            <a:noFill/>
                          </a:ln>
                          <a:solidFill>
                            <a:schemeClr val="tx1"/>
                          </a:solidFill>
                          <a:effectLst/>
                          <a:latin typeface="Arial" charset="0"/>
                        </a:rPr>
                        <a:t>2</a:t>
                      </a:r>
                      <a:r>
                        <a:rPr kumimoji="0" lang="en-US" sz="1600" b="0" i="0" u="none" strike="noStrike" cap="none" normalizeH="0" baseline="0" smtClean="0">
                          <a:ln>
                            <a:noFill/>
                          </a:ln>
                          <a:solidFill>
                            <a:schemeClr val="tx1"/>
                          </a:solidFill>
                          <a:effectLst/>
                          <a:latin typeface="Arial" charset="0"/>
                        </a:rPr>
                        <a:t> Fuel cell</a:t>
                      </a: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61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sng" strike="noStrike" cap="none" normalizeH="0" baseline="0" smtClean="0">
                          <a:ln>
                            <a:noFill/>
                          </a:ln>
                          <a:solidFill>
                            <a:schemeClr val="tx1"/>
                          </a:solidFill>
                          <a:effectLst/>
                          <a:latin typeface="Arial" charset="0"/>
                        </a:rPr>
                        <a:t>Uses</a:t>
                      </a:r>
                      <a:r>
                        <a:rPr kumimoji="0" lang="en-US" sz="1600" b="0" i="0" u="none" strike="noStrike" cap="none" normalizeH="0" baseline="0" smtClean="0">
                          <a:ln>
                            <a:noFill/>
                          </a:ln>
                          <a:solidFill>
                            <a:schemeClr val="tx1"/>
                          </a:solidFill>
                          <a:effectLst/>
                          <a:latin typeface="Arial" charset="0"/>
                        </a:rPr>
                        <a:t>: In Pace makers watches, Transistors, radios ect.  </a:t>
                      </a:r>
                    </a:p>
                  </a:txBody>
                  <a:tcPr marT="45714" marB="45714"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sng" strike="noStrike" cap="none" normalizeH="0" baseline="0" smtClean="0">
                          <a:ln>
                            <a:noFill/>
                          </a:ln>
                          <a:solidFill>
                            <a:schemeClr val="tx1"/>
                          </a:solidFill>
                          <a:effectLst/>
                          <a:latin typeface="Arial" charset="0"/>
                        </a:rPr>
                        <a:t>Uses</a:t>
                      </a:r>
                      <a:r>
                        <a:rPr kumimoji="0" lang="en-US" sz="1600" b="0" i="0" u="none" strike="noStrike" cap="none" normalizeH="0" baseline="0" smtClean="0">
                          <a:ln>
                            <a:noFill/>
                          </a:ln>
                          <a:solidFill>
                            <a:schemeClr val="tx1"/>
                          </a:solidFill>
                          <a:effectLst/>
                          <a:latin typeface="Arial" charset="0"/>
                        </a:rPr>
                        <a:t>: In electronic equipments, automobile equipments, digital cameras, laptops, flash light.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sng" strike="noStrike" cap="none" normalizeH="0" baseline="0" smtClean="0">
                          <a:ln>
                            <a:noFill/>
                          </a:ln>
                          <a:solidFill>
                            <a:schemeClr val="tx1"/>
                          </a:solidFill>
                          <a:effectLst/>
                          <a:latin typeface="Arial" charset="0"/>
                        </a:rPr>
                        <a:t>Uses</a:t>
                      </a:r>
                      <a:r>
                        <a:rPr kumimoji="0" lang="en-US" sz="1600" b="0" i="0" u="none" strike="noStrike" cap="none" normalizeH="0" baseline="0" smtClean="0">
                          <a:ln>
                            <a:noFill/>
                          </a:ln>
                          <a:solidFill>
                            <a:schemeClr val="tx1"/>
                          </a:solidFill>
                          <a:effectLst/>
                          <a:latin typeface="Arial" charset="0"/>
                        </a:rPr>
                        <a:t>: Great use in space vehicles due to its light weight (product of is source of fresh water for astronauts )</a:t>
                      </a:r>
                    </a:p>
                  </a:txBody>
                  <a:tcPr marT="45714" marB="45714"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762000"/>
            <a:ext cx="8229600" cy="4525963"/>
          </a:xfrm>
        </p:spPr>
        <p:txBody>
          <a:bodyPr/>
          <a:lstStyle/>
          <a:p>
            <a:pPr eaLnBrk="1" hangingPunct="1">
              <a:lnSpc>
                <a:spcPct val="80000"/>
              </a:lnSpc>
            </a:pPr>
            <a:r>
              <a:rPr lang="en-US" sz="1800" smtClean="0">
                <a:solidFill>
                  <a:srgbClr val="FF3399"/>
                </a:solidFill>
              </a:rPr>
              <a:t>Questions:</a:t>
            </a:r>
          </a:p>
          <a:p>
            <a:pPr eaLnBrk="1" hangingPunct="1">
              <a:lnSpc>
                <a:spcPct val="80000"/>
              </a:lnSpc>
              <a:buFontTx/>
              <a:buNone/>
            </a:pPr>
            <a:r>
              <a:rPr lang="en-US" sz="1600" smtClean="0"/>
              <a:t>    </a:t>
            </a:r>
          </a:p>
          <a:p>
            <a:pPr eaLnBrk="1" hangingPunct="1">
              <a:lnSpc>
                <a:spcPct val="80000"/>
              </a:lnSpc>
              <a:buFontTx/>
              <a:buNone/>
            </a:pPr>
            <a:r>
              <a:rPr lang="en-US" sz="1600" smtClean="0"/>
              <a:t>     1) What are Batteries? How they are classified?</a:t>
            </a:r>
          </a:p>
          <a:p>
            <a:pPr eaLnBrk="1" hangingPunct="1">
              <a:lnSpc>
                <a:spcPct val="80000"/>
              </a:lnSpc>
              <a:buFontTx/>
              <a:buNone/>
            </a:pPr>
            <a:r>
              <a:rPr lang="en-US" sz="1600" smtClean="0"/>
              <a:t>     2) Differentiate Primary and Secondary cells?</a:t>
            </a:r>
          </a:p>
          <a:p>
            <a:pPr eaLnBrk="1" hangingPunct="1">
              <a:lnSpc>
                <a:spcPct val="80000"/>
              </a:lnSpc>
              <a:buFontTx/>
              <a:buNone/>
            </a:pPr>
            <a:r>
              <a:rPr lang="en-US" sz="1600" smtClean="0"/>
              <a:t>     3) What are the applications of Storage cell?</a:t>
            </a:r>
          </a:p>
          <a:p>
            <a:pPr eaLnBrk="1" hangingPunct="1">
              <a:lnSpc>
                <a:spcPct val="80000"/>
              </a:lnSpc>
              <a:buFontTx/>
              <a:buNone/>
            </a:pPr>
            <a:r>
              <a:rPr lang="en-US" sz="1600" smtClean="0"/>
              <a:t>     4) Give two examples of Secondary cells?</a:t>
            </a:r>
          </a:p>
          <a:p>
            <a:pPr eaLnBrk="1" hangingPunct="1">
              <a:lnSpc>
                <a:spcPct val="80000"/>
              </a:lnSpc>
              <a:buFontTx/>
              <a:buNone/>
            </a:pPr>
            <a:r>
              <a:rPr lang="en-US" sz="1600" smtClean="0"/>
              <a:t>     5) Describe the construction of secondary cell? Writes a reaction and mention its applications?</a:t>
            </a:r>
          </a:p>
          <a:p>
            <a:pPr eaLnBrk="1" hangingPunct="1">
              <a:lnSpc>
                <a:spcPct val="80000"/>
              </a:lnSpc>
              <a:buFontTx/>
              <a:buNone/>
            </a:pPr>
            <a:r>
              <a:rPr lang="en-US" sz="1600" smtClean="0"/>
              <a:t>     6) Why does a dry cells stops working after sometime even though it is not used?</a:t>
            </a:r>
          </a:p>
          <a:p>
            <a:pPr eaLnBrk="1" hangingPunct="1">
              <a:lnSpc>
                <a:spcPct val="80000"/>
              </a:lnSpc>
              <a:buFontTx/>
              <a:buNone/>
            </a:pPr>
            <a:r>
              <a:rPr lang="en-US" sz="1600" smtClean="0"/>
              <a:t>     7) Why Lead-acid storage battery has relatively constant potential?</a:t>
            </a:r>
          </a:p>
          <a:p>
            <a:pPr eaLnBrk="1" hangingPunct="1">
              <a:lnSpc>
                <a:spcPct val="80000"/>
              </a:lnSpc>
              <a:buFontTx/>
              <a:buNone/>
            </a:pPr>
            <a:r>
              <a:rPr lang="en-US" sz="1600" smtClean="0"/>
              <a:t>     8) Why a Salt bridge is not needed in Lead acid battery?</a:t>
            </a:r>
          </a:p>
          <a:p>
            <a:pPr eaLnBrk="1" hangingPunct="1">
              <a:lnSpc>
                <a:spcPct val="80000"/>
              </a:lnSpc>
              <a:buFontTx/>
              <a:buNone/>
            </a:pPr>
            <a:r>
              <a:rPr lang="en-US" sz="1600" smtClean="0"/>
              <a:t>     </a:t>
            </a:r>
            <a:r>
              <a:rPr lang="en-US" sz="1600" smtClean="0">
                <a:solidFill>
                  <a:srgbClr val="FF3399"/>
                </a:solidFill>
              </a:rPr>
              <a:t>Ans:</a:t>
            </a:r>
            <a:r>
              <a:rPr lang="en-US" sz="1600" smtClean="0"/>
              <a:t> When Oxidizing and reducing agents migrates from one half cell to the other, there is a need for separating half cells. Since in this battery, the oxidant PbO2 &amp; reductant.Pb and the product PbSO4 are solids. The two half cells can be put in same vessel without separating them by using a Salt bridge. </a:t>
            </a:r>
          </a:p>
          <a:p>
            <a:pPr eaLnBrk="1" hangingPunct="1">
              <a:lnSpc>
                <a:spcPct val="80000"/>
              </a:lnSpc>
              <a:buFontTx/>
              <a:buNone/>
            </a:pPr>
            <a:r>
              <a:rPr lang="en-US" sz="1600" smtClean="0"/>
              <a:t>     9) What  is a Fuel cell? Explain H2-O2 Fuel cell and its advantages?</a:t>
            </a:r>
          </a:p>
          <a:p>
            <a:pPr eaLnBrk="1" hangingPunct="1">
              <a:lnSpc>
                <a:spcPct val="80000"/>
              </a:lnSpc>
              <a:buFontTx/>
              <a:buNone/>
            </a:pPr>
            <a:r>
              <a:rPr lang="en-US" sz="1600" smtClean="0"/>
              <a:t>     10) Explain the composition, applications and advantages of  Ni-Cd cell, Lithium cell   </a:t>
            </a:r>
          </a:p>
          <a:p>
            <a:pPr eaLnBrk="1" hangingPunct="1">
              <a:lnSpc>
                <a:spcPct val="80000"/>
              </a:lnSpc>
              <a:buFontTx/>
              <a:buNone/>
            </a:pPr>
            <a:r>
              <a:rPr lang="en-US" sz="1600" smtClean="0"/>
              <a:t>        and Lead-acid cell?</a:t>
            </a:r>
          </a:p>
          <a:p>
            <a:pPr eaLnBrk="1" hangingPunct="1">
              <a:lnSpc>
                <a:spcPct val="80000"/>
              </a:lnSpc>
              <a:buFontTx/>
              <a:buNone/>
            </a:pPr>
            <a:r>
              <a:rPr lang="en-US" sz="1600" smtClean="0"/>
              <a:t>     11) Give a comparative account of electrochemical cell and electrolytic cell?</a:t>
            </a:r>
          </a:p>
          <a:p>
            <a:pPr eaLnBrk="1" hangingPunct="1">
              <a:lnSpc>
                <a:spcPct val="80000"/>
              </a:lnSpc>
              <a:buFontTx/>
              <a:buNone/>
            </a:pPr>
            <a:endParaRPr lang="en-US" sz="16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57200" y="457200"/>
            <a:ext cx="8229600" cy="4525963"/>
          </a:xfrm>
        </p:spPr>
        <p:txBody>
          <a:bodyPr/>
          <a:lstStyle/>
          <a:p>
            <a:pPr eaLnBrk="1" hangingPunct="1">
              <a:lnSpc>
                <a:spcPct val="80000"/>
              </a:lnSpc>
            </a:pPr>
            <a:r>
              <a:rPr lang="en-US" sz="1600" b="1" smtClean="0">
                <a:solidFill>
                  <a:srgbClr val="FF3399"/>
                </a:solidFill>
              </a:rPr>
              <a:t>Multiple choice questions:</a:t>
            </a:r>
          </a:p>
          <a:p>
            <a:pPr eaLnBrk="1" hangingPunct="1">
              <a:lnSpc>
                <a:spcPct val="80000"/>
              </a:lnSpc>
              <a:buFontTx/>
              <a:buNone/>
            </a:pPr>
            <a:r>
              <a:rPr lang="en-US" sz="1600" smtClean="0">
                <a:solidFill>
                  <a:srgbClr val="FF3399"/>
                </a:solidFill>
              </a:rPr>
              <a:t>   </a:t>
            </a:r>
          </a:p>
          <a:p>
            <a:pPr eaLnBrk="1" hangingPunct="1">
              <a:lnSpc>
                <a:spcPct val="80000"/>
              </a:lnSpc>
              <a:buFontTx/>
              <a:buNone/>
            </a:pPr>
            <a:r>
              <a:rPr lang="en-US" sz="1600" smtClean="0">
                <a:solidFill>
                  <a:srgbClr val="FF3399"/>
                </a:solidFill>
              </a:rPr>
              <a:t>  1)</a:t>
            </a:r>
            <a:r>
              <a:rPr lang="en-US" sz="1600" smtClean="0"/>
              <a:t> A battery is a device that can operate</a:t>
            </a:r>
          </a:p>
          <a:p>
            <a:pPr eaLnBrk="1" hangingPunct="1">
              <a:lnSpc>
                <a:spcPct val="80000"/>
              </a:lnSpc>
              <a:buFontTx/>
              <a:buNone/>
            </a:pPr>
            <a:r>
              <a:rPr lang="en-US" sz="1600" smtClean="0"/>
              <a:t>      a) as electrical cell</a:t>
            </a:r>
          </a:p>
          <a:p>
            <a:pPr eaLnBrk="1" hangingPunct="1">
              <a:lnSpc>
                <a:spcPct val="80000"/>
              </a:lnSpc>
              <a:buFontTx/>
              <a:buNone/>
            </a:pPr>
            <a:r>
              <a:rPr lang="en-US" sz="1600" smtClean="0"/>
              <a:t>      b) as voltaic cell </a:t>
            </a:r>
          </a:p>
          <a:p>
            <a:pPr eaLnBrk="1" hangingPunct="1">
              <a:lnSpc>
                <a:spcPct val="80000"/>
              </a:lnSpc>
              <a:buFontTx/>
              <a:buNone/>
            </a:pPr>
            <a:r>
              <a:rPr lang="en-US" sz="1600" smtClean="0"/>
              <a:t>      c) both as voltaic and electric cell</a:t>
            </a:r>
          </a:p>
          <a:p>
            <a:pPr eaLnBrk="1" hangingPunct="1">
              <a:lnSpc>
                <a:spcPct val="80000"/>
              </a:lnSpc>
              <a:buFontTx/>
              <a:buNone/>
            </a:pPr>
            <a:r>
              <a:rPr lang="en-US" sz="1600" smtClean="0"/>
              <a:t>      d) None of the above</a:t>
            </a:r>
          </a:p>
          <a:p>
            <a:pPr eaLnBrk="1" hangingPunct="1">
              <a:lnSpc>
                <a:spcPct val="80000"/>
              </a:lnSpc>
            </a:pPr>
            <a:endParaRPr lang="en-US" sz="1600" smtClean="0"/>
          </a:p>
          <a:p>
            <a:pPr eaLnBrk="1" hangingPunct="1">
              <a:lnSpc>
                <a:spcPct val="80000"/>
              </a:lnSpc>
              <a:buFontTx/>
              <a:buNone/>
            </a:pPr>
            <a:r>
              <a:rPr lang="en-US" sz="1600" smtClean="0"/>
              <a:t>  2) The cathode in Ni-Cd battery is composed of </a:t>
            </a:r>
          </a:p>
          <a:p>
            <a:pPr eaLnBrk="1" hangingPunct="1">
              <a:lnSpc>
                <a:spcPct val="80000"/>
              </a:lnSpc>
              <a:buFontTx/>
              <a:buNone/>
            </a:pPr>
            <a:r>
              <a:rPr lang="en-US" sz="1600" smtClean="0"/>
              <a:t>     a) Cd</a:t>
            </a:r>
          </a:p>
          <a:p>
            <a:pPr eaLnBrk="1" hangingPunct="1">
              <a:lnSpc>
                <a:spcPct val="80000"/>
              </a:lnSpc>
              <a:buFontTx/>
              <a:buNone/>
            </a:pPr>
            <a:r>
              <a:rPr lang="en-US" sz="1600" smtClean="0"/>
              <a:t>     b) Ni</a:t>
            </a:r>
          </a:p>
          <a:p>
            <a:pPr eaLnBrk="1" hangingPunct="1">
              <a:lnSpc>
                <a:spcPct val="80000"/>
              </a:lnSpc>
              <a:buFontTx/>
              <a:buNone/>
            </a:pPr>
            <a:r>
              <a:rPr lang="en-US" sz="1600" smtClean="0"/>
              <a:t>     c) paste of NiO(OH)</a:t>
            </a:r>
          </a:p>
          <a:p>
            <a:pPr eaLnBrk="1" hangingPunct="1">
              <a:lnSpc>
                <a:spcPct val="80000"/>
              </a:lnSpc>
              <a:buFontTx/>
              <a:buNone/>
            </a:pPr>
            <a:r>
              <a:rPr lang="en-US" sz="1600" smtClean="0"/>
              <a:t>     d) paste of Cd(OH)2</a:t>
            </a:r>
          </a:p>
          <a:p>
            <a:pPr eaLnBrk="1" hangingPunct="1">
              <a:lnSpc>
                <a:spcPct val="80000"/>
              </a:lnSpc>
            </a:pPr>
            <a:endParaRPr lang="en-US" sz="1600" smtClean="0"/>
          </a:p>
          <a:p>
            <a:pPr eaLnBrk="1" hangingPunct="1">
              <a:lnSpc>
                <a:spcPct val="80000"/>
              </a:lnSpc>
              <a:buFontTx/>
              <a:buNone/>
            </a:pPr>
            <a:r>
              <a:rPr lang="en-US" sz="1600" smtClean="0"/>
              <a:t> 3) When storage cell acts as voltaic cell, the cell is said to be </a:t>
            </a:r>
          </a:p>
          <a:p>
            <a:pPr eaLnBrk="1" hangingPunct="1">
              <a:lnSpc>
                <a:spcPct val="80000"/>
              </a:lnSpc>
              <a:buFontTx/>
              <a:buNone/>
            </a:pPr>
            <a:r>
              <a:rPr lang="en-US" sz="1600" smtClean="0"/>
              <a:t>     a) charging </a:t>
            </a:r>
          </a:p>
          <a:p>
            <a:pPr eaLnBrk="1" hangingPunct="1">
              <a:lnSpc>
                <a:spcPct val="80000"/>
              </a:lnSpc>
              <a:buFontTx/>
              <a:buNone/>
            </a:pPr>
            <a:r>
              <a:rPr lang="en-US" sz="1600" smtClean="0"/>
              <a:t>     b) neutral </a:t>
            </a:r>
          </a:p>
          <a:p>
            <a:pPr eaLnBrk="1" hangingPunct="1">
              <a:lnSpc>
                <a:spcPct val="80000"/>
              </a:lnSpc>
              <a:buFontTx/>
              <a:buNone/>
            </a:pPr>
            <a:r>
              <a:rPr lang="en-US" sz="1600" smtClean="0"/>
              <a:t>     c) discharging</a:t>
            </a:r>
          </a:p>
          <a:p>
            <a:pPr eaLnBrk="1" hangingPunct="1">
              <a:lnSpc>
                <a:spcPct val="80000"/>
              </a:lnSpc>
              <a:buFontTx/>
              <a:buNone/>
            </a:pPr>
            <a:r>
              <a:rPr lang="en-US" sz="1600" smtClean="0"/>
              <a:t>     d) None of the above</a:t>
            </a:r>
          </a:p>
          <a:p>
            <a:pPr eaLnBrk="1" hangingPunct="1">
              <a:lnSpc>
                <a:spcPct val="80000"/>
              </a:lnSpc>
            </a:pPr>
            <a:endParaRPr lang="en-US" sz="1600" smtClean="0"/>
          </a:p>
          <a:p>
            <a:pPr eaLnBrk="1" hangingPunct="1">
              <a:lnSpc>
                <a:spcPct val="80000"/>
              </a:lnSpc>
              <a:buFontTx/>
              <a:buNone/>
            </a:pPr>
            <a:r>
              <a:rPr lang="en-US" sz="1600" smtClean="0"/>
              <a:t>4) During discharging operation in a Pb-acid cell, the concentration of H2SO4</a:t>
            </a:r>
          </a:p>
          <a:p>
            <a:pPr eaLnBrk="1" hangingPunct="1">
              <a:lnSpc>
                <a:spcPct val="80000"/>
              </a:lnSpc>
              <a:buFontTx/>
              <a:buNone/>
            </a:pPr>
            <a:r>
              <a:rPr lang="en-US" sz="1600" smtClean="0"/>
              <a:t>    a) decreases</a:t>
            </a:r>
          </a:p>
          <a:p>
            <a:pPr eaLnBrk="1" hangingPunct="1">
              <a:lnSpc>
                <a:spcPct val="80000"/>
              </a:lnSpc>
              <a:buFontTx/>
              <a:buNone/>
            </a:pPr>
            <a:r>
              <a:rPr lang="en-US" sz="1600" smtClean="0"/>
              <a:t>    b) not affected </a:t>
            </a:r>
          </a:p>
          <a:p>
            <a:pPr eaLnBrk="1" hangingPunct="1">
              <a:lnSpc>
                <a:spcPct val="80000"/>
              </a:lnSpc>
              <a:buFontTx/>
              <a:buNone/>
            </a:pPr>
            <a:r>
              <a:rPr lang="en-US" sz="1600" smtClean="0"/>
              <a:t>    c) increases</a:t>
            </a:r>
          </a:p>
          <a:p>
            <a:pPr eaLnBrk="1" hangingPunct="1">
              <a:lnSpc>
                <a:spcPct val="80000"/>
              </a:lnSpc>
              <a:buFontTx/>
              <a:buNone/>
            </a:pPr>
            <a:r>
              <a:rPr lang="en-US" sz="1600" smtClean="0"/>
              <a:t>    d) H2SO4 is not used</a:t>
            </a:r>
          </a:p>
          <a:p>
            <a:pPr eaLnBrk="1" hangingPunct="1">
              <a:lnSpc>
                <a:spcPct val="80000"/>
              </a:lnSpc>
            </a:pPr>
            <a:endParaRPr lang="en-US" sz="1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685800" y="228600"/>
            <a:ext cx="8001000" cy="620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r>
              <a:rPr lang="en-US"/>
              <a:t>5)During conductance, the chemical properties of the metallic conductor</a:t>
            </a:r>
          </a:p>
          <a:p>
            <a:pPr marL="342900" indent="-342900"/>
            <a:r>
              <a:rPr lang="en-US"/>
              <a:t>a) altered greatly</a:t>
            </a:r>
          </a:p>
          <a:p>
            <a:pPr marL="342900" indent="-342900"/>
            <a:r>
              <a:rPr lang="en-US"/>
              <a:t>b) not altered</a:t>
            </a:r>
          </a:p>
          <a:p>
            <a:pPr marL="342900" indent="-342900"/>
            <a:r>
              <a:rPr lang="en-US"/>
              <a:t>C) altered to some extent</a:t>
            </a:r>
          </a:p>
          <a:p>
            <a:pPr marL="342900" indent="-342900"/>
            <a:r>
              <a:rPr lang="en-US"/>
              <a:t>d) None of these</a:t>
            </a:r>
          </a:p>
          <a:p>
            <a:pPr marL="342900" indent="-342900"/>
            <a:endParaRPr lang="en-US"/>
          </a:p>
          <a:p>
            <a:pPr marL="342900" indent="-342900"/>
            <a:r>
              <a:rPr lang="en-US"/>
              <a:t>6) A cell whose reaction is reversible is called </a:t>
            </a:r>
          </a:p>
          <a:p>
            <a:pPr marL="342900" indent="-342900"/>
            <a:r>
              <a:rPr lang="en-US"/>
              <a:t>a) Fuel cell</a:t>
            </a:r>
          </a:p>
          <a:p>
            <a:pPr marL="342900" indent="-342900"/>
            <a:r>
              <a:rPr lang="en-US"/>
              <a:t>b) Primary cell</a:t>
            </a:r>
          </a:p>
          <a:p>
            <a:pPr marL="342900" indent="-342900"/>
            <a:r>
              <a:rPr lang="en-US"/>
              <a:t>C) Secondary cell</a:t>
            </a:r>
          </a:p>
          <a:p>
            <a:pPr marL="342900" indent="-342900"/>
            <a:r>
              <a:rPr lang="en-US"/>
              <a:t>d) All the above</a:t>
            </a:r>
          </a:p>
          <a:p>
            <a:pPr marL="342900" indent="-342900"/>
            <a:endParaRPr lang="en-US"/>
          </a:p>
          <a:p>
            <a:pPr marL="342900" indent="-342900"/>
            <a:r>
              <a:rPr lang="en-US"/>
              <a:t>7) An electrolytic cell is a device which converts</a:t>
            </a:r>
          </a:p>
          <a:p>
            <a:pPr marL="342900" indent="-342900"/>
            <a:r>
              <a:rPr lang="en-US"/>
              <a:t>a) Electrical energy to chemical energy</a:t>
            </a:r>
          </a:p>
          <a:p>
            <a:pPr marL="342900" indent="-342900"/>
            <a:r>
              <a:rPr lang="en-US"/>
              <a:t>b) chemical energy to Electrical energy </a:t>
            </a:r>
          </a:p>
          <a:p>
            <a:pPr marL="342900" indent="-342900"/>
            <a:r>
              <a:rPr lang="en-US"/>
              <a:t>c) chemical energy to mechanical energy</a:t>
            </a:r>
          </a:p>
          <a:p>
            <a:pPr marL="342900" indent="-342900"/>
            <a:r>
              <a:rPr lang="en-US"/>
              <a:t>d) mechanical energy to chemical energy</a:t>
            </a:r>
          </a:p>
          <a:p>
            <a:pPr marL="342900" indent="-342900"/>
            <a:endParaRPr lang="en-US"/>
          </a:p>
          <a:p>
            <a:pPr marL="342900" indent="-342900"/>
            <a:r>
              <a:rPr lang="en-US"/>
              <a:t>8) Leclanche cell is a </a:t>
            </a:r>
          </a:p>
          <a:p>
            <a:pPr marL="342900" indent="-342900">
              <a:buFontTx/>
              <a:buAutoNum type="alphaLcParenR"/>
            </a:pPr>
            <a:r>
              <a:rPr lang="en-US"/>
              <a:t>Chemical cell</a:t>
            </a:r>
          </a:p>
          <a:p>
            <a:pPr marL="342900" indent="-342900">
              <a:buFontTx/>
              <a:buAutoNum type="alphaLcParenR"/>
            </a:pPr>
            <a:r>
              <a:rPr lang="en-US"/>
              <a:t>Electro chemical cell</a:t>
            </a:r>
          </a:p>
          <a:p>
            <a:pPr marL="342900" indent="-342900">
              <a:buFontTx/>
              <a:buAutoNum type="alphaLcParenR"/>
            </a:pPr>
            <a:r>
              <a:rPr lang="en-US"/>
              <a:t>Dry cell</a:t>
            </a:r>
          </a:p>
          <a:p>
            <a:pPr marL="342900" indent="-342900">
              <a:buFontTx/>
              <a:buAutoNum type="alphaLcParenR"/>
            </a:pPr>
            <a:r>
              <a:rPr lang="en-US"/>
              <a:t>Storage battery</a:t>
            </a:r>
          </a:p>
          <a:p>
            <a:pPr marL="342900" indent="-342900"/>
            <a:endParaRPr lang="en-US">
              <a:solidFill>
                <a:srgbClr val="FF3399"/>
              </a:solidFill>
            </a:endParaRPr>
          </a:p>
          <a:p>
            <a:pPr marL="342900" indent="-342900"/>
            <a:r>
              <a:rPr lang="en-US">
                <a:solidFill>
                  <a:srgbClr val="FF3399"/>
                </a:solidFill>
              </a:rPr>
              <a:t>Ans:</a:t>
            </a:r>
            <a:r>
              <a:rPr lang="en-US"/>
              <a:t> 1) c 2) d 3)c 4)a 5)b 6)c 7)a 8)c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p:txBody>
          <a:bodyPr/>
          <a:lstStyle/>
          <a:p>
            <a:pPr eaLnBrk="1" hangingPunct="1"/>
            <a:r>
              <a:rPr lang="en-US" sz="2000" smtClean="0">
                <a:solidFill>
                  <a:srgbClr val="FF3399"/>
                </a:solidFill>
              </a:rPr>
              <a:t>Reference Books:</a:t>
            </a:r>
          </a:p>
          <a:p>
            <a:pPr eaLnBrk="1" hangingPunct="1">
              <a:buFontTx/>
              <a:buNone/>
            </a:pPr>
            <a:r>
              <a:rPr lang="en-US" sz="2000" smtClean="0"/>
              <a:t>   </a:t>
            </a:r>
            <a:r>
              <a:rPr lang="en-US" sz="1600" smtClean="0"/>
              <a:t>1)</a:t>
            </a:r>
            <a:r>
              <a:rPr lang="en-US" sz="2000" smtClean="0"/>
              <a:t> </a:t>
            </a:r>
            <a:r>
              <a:rPr lang="en-US" sz="1600" smtClean="0"/>
              <a:t>Engineering Chemistry R.P.Mani,K.N.Mishra,B.RamaDevi,Cengage learning    </a:t>
            </a:r>
          </a:p>
          <a:p>
            <a:pPr eaLnBrk="1" hangingPunct="1">
              <a:buFontTx/>
              <a:buNone/>
            </a:pPr>
            <a:r>
              <a:rPr lang="en-US" sz="1600" smtClean="0"/>
              <a:t>        publications,New Delhi(2009).</a:t>
            </a:r>
          </a:p>
          <a:p>
            <a:pPr eaLnBrk="1" hangingPunct="1"/>
            <a:endParaRPr lang="en-US" sz="1600" smtClean="0"/>
          </a:p>
          <a:p>
            <a:pPr eaLnBrk="1" hangingPunct="1">
              <a:buFontTx/>
              <a:buNone/>
            </a:pPr>
            <a:r>
              <a:rPr lang="en-US" sz="1600" smtClean="0"/>
              <a:t>     2)</a:t>
            </a:r>
            <a:r>
              <a:rPr lang="en-US" sz="2000" smtClean="0"/>
              <a:t> </a:t>
            </a:r>
            <a:r>
              <a:rPr lang="en-US" sz="1600" smtClean="0"/>
              <a:t>Engineering Chemistry by P.C.Jain &amp; M.Jain, Dhanpatrai &amp; Co., New Delhi (2005).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04800" y="152400"/>
            <a:ext cx="8001000" cy="613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2400" b="1" u="sng">
                <a:solidFill>
                  <a:srgbClr val="FF3399"/>
                </a:solidFill>
              </a:rPr>
              <a:t>I. Primary Batteries (or) Primary Cells</a:t>
            </a:r>
            <a:r>
              <a:rPr lang="en-US" sz="2400" b="1">
                <a:solidFill>
                  <a:srgbClr val="FF3399"/>
                </a:solidFill>
              </a:rPr>
              <a:t> :-</a:t>
            </a:r>
          </a:p>
          <a:p>
            <a:pPr eaLnBrk="1" hangingPunct="1">
              <a:spcBef>
                <a:spcPct val="50000"/>
              </a:spcBef>
            </a:pPr>
            <a:r>
              <a:rPr lang="en-US"/>
              <a:t>Primary cells are those cells in which the chemical reaction occurs only once and the cell becomes dead after sometime and it cannot be used again. These batteries are used as source of dc power.</a:t>
            </a:r>
          </a:p>
          <a:p>
            <a:pPr eaLnBrk="1" hangingPunct="1">
              <a:spcBef>
                <a:spcPct val="50000"/>
              </a:spcBef>
            </a:pPr>
            <a:r>
              <a:rPr lang="en-US"/>
              <a:t>Eg. Dry cell (Leclanche Cell) and Mercury cell,lithium cell. </a:t>
            </a:r>
          </a:p>
          <a:p>
            <a:pPr eaLnBrk="1" hangingPunct="1">
              <a:spcBef>
                <a:spcPct val="50000"/>
              </a:spcBef>
            </a:pPr>
            <a:endParaRPr lang="en-US"/>
          </a:p>
          <a:p>
            <a:pPr>
              <a:spcBef>
                <a:spcPct val="50000"/>
              </a:spcBef>
            </a:pPr>
            <a:r>
              <a:rPr lang="en-US" b="1" u="sng"/>
              <a:t>Requirements of Primary cell:</a:t>
            </a:r>
          </a:p>
          <a:p>
            <a:pPr>
              <a:spcBef>
                <a:spcPct val="50000"/>
              </a:spcBef>
            </a:pPr>
            <a:r>
              <a:rPr lang="en-US"/>
              <a:t>It should satisfy these requirements</a:t>
            </a:r>
          </a:p>
          <a:p>
            <a:pPr>
              <a:spcBef>
                <a:spcPct val="50000"/>
              </a:spcBef>
              <a:buFontTx/>
              <a:buAutoNum type="arabicParenR"/>
            </a:pPr>
            <a:r>
              <a:rPr lang="en-US"/>
              <a:t>It must be convenient to use.</a:t>
            </a:r>
          </a:p>
          <a:p>
            <a:pPr>
              <a:spcBef>
                <a:spcPct val="50000"/>
              </a:spcBef>
              <a:buFontTx/>
              <a:buAutoNum type="arabicParenR"/>
            </a:pPr>
            <a:r>
              <a:rPr lang="en-US"/>
              <a:t>Cost of discharge should be low.</a:t>
            </a:r>
          </a:p>
          <a:p>
            <a:pPr>
              <a:spcBef>
                <a:spcPct val="50000"/>
              </a:spcBef>
              <a:buFontTx/>
              <a:buAutoNum type="arabicParenR"/>
            </a:pPr>
            <a:r>
              <a:rPr lang="en-US"/>
              <a:t>Stand-by power is desirable.</a:t>
            </a:r>
          </a:p>
          <a:p>
            <a:pPr>
              <a:spcBef>
                <a:spcPct val="50000"/>
              </a:spcBef>
            </a:pPr>
            <a:r>
              <a:rPr lang="en-US" sz="1800" b="1">
                <a:solidFill>
                  <a:srgbClr val="FF3399"/>
                </a:solidFill>
              </a:rPr>
              <a:t>Dry cell (Leclanche Cell)</a:t>
            </a:r>
          </a:p>
          <a:p>
            <a:pPr>
              <a:spcBef>
                <a:spcPct val="50000"/>
              </a:spcBef>
            </a:pPr>
            <a:r>
              <a:rPr lang="en-US" sz="1400" b="1"/>
              <a:t>       </a:t>
            </a:r>
            <a:r>
              <a:rPr lang="en-US" sz="1400"/>
              <a:t>It consists of a cylindrical Zinc container that acts as an anode. A graphite rod placed in the centre (but not touching the base) acts as a cathode. The space between anode and cathode is packed with the paste of NH4Cl and ZnCl2 and the graphite rod is surrounded by powdered MnO2 and carbon as shown in Figure. The cell is called dry cell because of the absence of any liquid phase, even the electrolyte consists of NH4Cl ,ZnCl2 and MnO2 to which starch is added to make a thick paste which prevents leakage. The graphite rod is fitted with a metal cap and the cylinder is sealed at the top with a pitch.</a:t>
            </a:r>
            <a:endParaRPr lang="en-US" sz="14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Leclanche Ce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10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ChangeArrowheads="1"/>
          </p:cNvSpPr>
          <p:nvPr/>
        </p:nvSpPr>
        <p:spPr bwMode="auto">
          <a:xfrm>
            <a:off x="2743200" y="6172200"/>
            <a:ext cx="3587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1800" b="1" u="sng">
                <a:solidFill>
                  <a:srgbClr val="FF0000"/>
                </a:solidFill>
              </a:rPr>
              <a:t>B. Leclanche Cell (or) Dry Cell</a:t>
            </a:r>
            <a:r>
              <a:rPr lang="en-US" sz="1800" b="1">
                <a:solidFill>
                  <a:srgbClr val="FF0000"/>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81000" y="152400"/>
            <a:ext cx="8610600" cy="583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a:t>The Zn-MnO2 cell (dry cell) is represented as Zn/Zn</a:t>
            </a:r>
            <a:r>
              <a:rPr lang="en-US" b="1" baseline="30000"/>
              <a:t>+2</a:t>
            </a:r>
            <a:r>
              <a:rPr lang="en-US" b="1"/>
              <a:t>,</a:t>
            </a:r>
            <a:r>
              <a:rPr lang="en-US"/>
              <a:t>NH4</a:t>
            </a:r>
            <a:r>
              <a:rPr lang="en-US" b="1" baseline="30000"/>
              <a:t>+</a:t>
            </a:r>
            <a:r>
              <a:rPr lang="en-US" b="1"/>
              <a:t>/</a:t>
            </a:r>
            <a:r>
              <a:rPr lang="en-US"/>
              <a:t>MnO</a:t>
            </a:r>
            <a:r>
              <a:rPr lang="en-US" b="1" baseline="-25000"/>
              <a:t>2</a:t>
            </a:r>
            <a:r>
              <a:rPr lang="en-US" b="1"/>
              <a:t>/</a:t>
            </a:r>
            <a:r>
              <a:rPr lang="en-US"/>
              <a:t>C (EMF = 1.5V)</a:t>
            </a:r>
          </a:p>
          <a:p>
            <a:pPr eaLnBrk="1" hangingPunct="1">
              <a:spcBef>
                <a:spcPct val="50000"/>
              </a:spcBef>
            </a:pPr>
            <a:endParaRPr lang="en-US" b="1">
              <a:solidFill>
                <a:srgbClr val="3366FF"/>
              </a:solidFill>
            </a:endParaRPr>
          </a:p>
          <a:p>
            <a:pPr eaLnBrk="1" hangingPunct="1">
              <a:spcBef>
                <a:spcPct val="50000"/>
              </a:spcBef>
            </a:pPr>
            <a:r>
              <a:rPr lang="en-US" b="1">
                <a:solidFill>
                  <a:srgbClr val="3366FF"/>
                </a:solidFill>
              </a:rPr>
              <a:t>At</a:t>
            </a:r>
            <a:r>
              <a:rPr lang="en-US" b="1"/>
              <a:t> </a:t>
            </a:r>
            <a:r>
              <a:rPr lang="en-US" b="1">
                <a:solidFill>
                  <a:srgbClr val="3366FF"/>
                </a:solidFill>
              </a:rPr>
              <a:t>anode</a:t>
            </a:r>
            <a:r>
              <a:rPr lang="en-US" b="1"/>
              <a:t> : </a:t>
            </a:r>
            <a:r>
              <a:rPr lang="en-US"/>
              <a:t>(Oxidation )</a:t>
            </a:r>
          </a:p>
          <a:p>
            <a:pPr eaLnBrk="1" hangingPunct="1">
              <a:spcBef>
                <a:spcPct val="50000"/>
              </a:spcBef>
            </a:pPr>
            <a:r>
              <a:rPr lang="en-US"/>
              <a:t>Zn(s) </a:t>
            </a:r>
            <a:r>
              <a:rPr lang="en-US" b="1"/>
              <a:t>    </a:t>
            </a:r>
            <a:r>
              <a:rPr lang="en-US" b="1">
                <a:sym typeface="Wingdings" pitchFamily="2" charset="2"/>
              </a:rPr>
              <a:t></a:t>
            </a:r>
            <a:r>
              <a:rPr lang="en-US" b="1"/>
              <a:t>      </a:t>
            </a:r>
            <a:r>
              <a:rPr lang="en-US"/>
              <a:t>Zn</a:t>
            </a:r>
            <a:r>
              <a:rPr lang="en-US" baseline="30000"/>
              <a:t>+2</a:t>
            </a:r>
            <a:r>
              <a:rPr lang="en-US"/>
              <a:t>(aq)+2e</a:t>
            </a:r>
            <a:r>
              <a:rPr lang="en-US" baseline="30000"/>
              <a:t>-</a:t>
            </a:r>
          </a:p>
          <a:p>
            <a:pPr eaLnBrk="1" hangingPunct="1">
              <a:spcBef>
                <a:spcPct val="50000"/>
              </a:spcBef>
            </a:pPr>
            <a:r>
              <a:rPr lang="en-US" b="1">
                <a:solidFill>
                  <a:srgbClr val="3366FF"/>
                </a:solidFill>
              </a:rPr>
              <a:t>At</a:t>
            </a:r>
            <a:r>
              <a:rPr lang="en-US" b="1"/>
              <a:t> </a:t>
            </a:r>
            <a:r>
              <a:rPr lang="en-US" b="1">
                <a:solidFill>
                  <a:srgbClr val="3366FF"/>
                </a:solidFill>
              </a:rPr>
              <a:t>Cathode</a:t>
            </a:r>
            <a:r>
              <a:rPr lang="en-US" b="1"/>
              <a:t> : </a:t>
            </a:r>
            <a:r>
              <a:rPr lang="en-US"/>
              <a:t>(Reduction )</a:t>
            </a:r>
          </a:p>
          <a:p>
            <a:pPr eaLnBrk="1" hangingPunct="1">
              <a:spcBef>
                <a:spcPct val="50000"/>
              </a:spcBef>
            </a:pPr>
            <a:r>
              <a:rPr lang="en-US"/>
              <a:t>2MnO</a:t>
            </a:r>
            <a:r>
              <a:rPr lang="en-US" baseline="-25000"/>
              <a:t>2</a:t>
            </a:r>
            <a:r>
              <a:rPr lang="en-US"/>
              <a:t>(s)+H</a:t>
            </a:r>
            <a:r>
              <a:rPr lang="en-US" baseline="-25000"/>
              <a:t>2</a:t>
            </a:r>
            <a:r>
              <a:rPr lang="en-US"/>
              <a:t>o+2e</a:t>
            </a:r>
            <a:r>
              <a:rPr lang="en-US" baseline="30000"/>
              <a:t>- </a:t>
            </a:r>
            <a:r>
              <a:rPr lang="en-US" b="1">
                <a:sym typeface="Wingdings" pitchFamily="2" charset="2"/>
              </a:rPr>
              <a:t></a:t>
            </a:r>
            <a:r>
              <a:rPr lang="en-US" baseline="30000"/>
              <a:t> </a:t>
            </a:r>
            <a:r>
              <a:rPr lang="en-US"/>
              <a:t>Mn</a:t>
            </a:r>
            <a:r>
              <a:rPr lang="en-US" baseline="-25000"/>
              <a:t>2</a:t>
            </a:r>
            <a:r>
              <a:rPr lang="en-US"/>
              <a:t>O</a:t>
            </a:r>
            <a:r>
              <a:rPr lang="en-US" baseline="-25000"/>
              <a:t>3</a:t>
            </a:r>
            <a:r>
              <a:rPr lang="en-US"/>
              <a:t>(s)+2OH </a:t>
            </a:r>
            <a:r>
              <a:rPr lang="en-US" baseline="30000"/>
              <a:t>– </a:t>
            </a:r>
          </a:p>
          <a:p>
            <a:pPr eaLnBrk="1" hangingPunct="1">
              <a:spcBef>
                <a:spcPct val="50000"/>
              </a:spcBef>
            </a:pPr>
            <a:endParaRPr lang="en-US"/>
          </a:p>
          <a:p>
            <a:pPr eaLnBrk="1" hangingPunct="1">
              <a:spcBef>
                <a:spcPct val="50000"/>
              </a:spcBef>
            </a:pPr>
            <a:r>
              <a:rPr lang="en-US"/>
              <a:t>The net cell reaction is</a:t>
            </a:r>
          </a:p>
          <a:p>
            <a:pPr eaLnBrk="1" hangingPunct="1">
              <a:spcBef>
                <a:spcPct val="50000"/>
              </a:spcBef>
            </a:pPr>
            <a:r>
              <a:rPr lang="en-US"/>
              <a:t>Zn(s)+2MnO2(s)+H2O </a:t>
            </a:r>
            <a:r>
              <a:rPr lang="en-US" b="1">
                <a:sym typeface="Wingdings" pitchFamily="2" charset="2"/>
              </a:rPr>
              <a:t></a:t>
            </a:r>
            <a:r>
              <a:rPr lang="en-US">
                <a:sym typeface="Wingdings" pitchFamily="2" charset="2"/>
              </a:rPr>
              <a:t>Zn</a:t>
            </a:r>
            <a:r>
              <a:rPr lang="en-US" b="1" baseline="30000">
                <a:sym typeface="Wingdings" pitchFamily="2" charset="2"/>
              </a:rPr>
              <a:t>2+</a:t>
            </a:r>
            <a:r>
              <a:rPr lang="en-US" b="1">
                <a:sym typeface="Wingdings" pitchFamily="2" charset="2"/>
              </a:rPr>
              <a:t>+ </a:t>
            </a:r>
            <a:r>
              <a:rPr lang="en-US"/>
              <a:t>Mn2O3+ 2OH</a:t>
            </a:r>
            <a:r>
              <a:rPr lang="en-US" b="1" baseline="30000"/>
              <a:t>-</a:t>
            </a:r>
          </a:p>
          <a:p>
            <a:pPr eaLnBrk="1" hangingPunct="1">
              <a:spcBef>
                <a:spcPct val="50000"/>
              </a:spcBef>
            </a:pPr>
            <a:endParaRPr lang="en-US"/>
          </a:p>
          <a:p>
            <a:pPr eaLnBrk="1" hangingPunct="1">
              <a:spcBef>
                <a:spcPct val="50000"/>
              </a:spcBef>
            </a:pPr>
            <a:r>
              <a:rPr lang="en-US"/>
              <a:t>The resulting </a:t>
            </a:r>
            <a:r>
              <a:rPr lang="en-US" sz="1800"/>
              <a:t>OH</a:t>
            </a:r>
            <a:r>
              <a:rPr lang="en-US" sz="1800" b="1" baseline="30000"/>
              <a:t>-</a:t>
            </a:r>
            <a:r>
              <a:rPr lang="en-US" sz="1800" b="1"/>
              <a:t> </a:t>
            </a:r>
            <a:r>
              <a:rPr lang="en-US" sz="1800"/>
              <a:t>ions </a:t>
            </a:r>
            <a:r>
              <a:rPr lang="en-US"/>
              <a:t>react with </a:t>
            </a:r>
            <a:r>
              <a:rPr lang="en-US" sz="1800"/>
              <a:t>NH4Cl to produce NH</a:t>
            </a:r>
            <a:r>
              <a:rPr lang="en-US" sz="1800" b="1" baseline="-25000"/>
              <a:t>3</a:t>
            </a:r>
            <a:r>
              <a:rPr lang="en-US" sz="1800"/>
              <a:t> which is not liberated as gas but immediately combines with the </a:t>
            </a:r>
            <a:r>
              <a:rPr lang="en-US" sz="1800">
                <a:sym typeface="Wingdings" pitchFamily="2" charset="2"/>
              </a:rPr>
              <a:t>Zn</a:t>
            </a:r>
            <a:r>
              <a:rPr lang="en-US" sz="1800" b="1" baseline="30000">
                <a:sym typeface="Wingdings" pitchFamily="2" charset="2"/>
              </a:rPr>
              <a:t>2+</a:t>
            </a:r>
            <a:r>
              <a:rPr lang="en-US" sz="1800">
                <a:sym typeface="Wingdings" pitchFamily="2" charset="2"/>
              </a:rPr>
              <a:t> and the Cl</a:t>
            </a:r>
            <a:r>
              <a:rPr lang="en-US" sz="1800" b="1" baseline="30000">
                <a:sym typeface="Wingdings" pitchFamily="2" charset="2"/>
              </a:rPr>
              <a:t>- </a:t>
            </a:r>
            <a:r>
              <a:rPr lang="en-US" sz="1800">
                <a:sym typeface="Wingdings" pitchFamily="2" charset="2"/>
              </a:rPr>
              <a:t>ions to form a complex salt</a:t>
            </a:r>
            <a:r>
              <a:rPr lang="en-US" sz="1800" b="1">
                <a:sym typeface="Wingdings" pitchFamily="2" charset="2"/>
              </a:rPr>
              <a:t> </a:t>
            </a:r>
            <a:r>
              <a:rPr lang="en-US" sz="1800"/>
              <a:t>[Zn(NH3)2Cl2] (diammine dichloro zinc).</a:t>
            </a:r>
          </a:p>
          <a:p>
            <a:pPr eaLnBrk="1" hangingPunct="1">
              <a:spcBef>
                <a:spcPct val="50000"/>
              </a:spcBef>
            </a:pPr>
            <a:endParaRPr lang="en-US" sz="1800"/>
          </a:p>
          <a:p>
            <a:pPr eaLnBrk="1" hangingPunct="1">
              <a:spcBef>
                <a:spcPct val="50000"/>
              </a:spcBef>
            </a:pPr>
            <a:r>
              <a:rPr lang="en-US" sz="1800"/>
              <a:t>                           2 NH4Cl + 2 OH</a:t>
            </a:r>
            <a:r>
              <a:rPr lang="en-US" sz="1800" b="1" baseline="30000"/>
              <a:t>-</a:t>
            </a:r>
            <a:r>
              <a:rPr lang="en-US" sz="1800" b="1"/>
              <a:t> </a:t>
            </a:r>
            <a:r>
              <a:rPr lang="en-US" sz="1800" b="1">
                <a:sym typeface="Wingdings" pitchFamily="2" charset="2"/>
              </a:rPr>
              <a:t> </a:t>
            </a:r>
            <a:r>
              <a:rPr lang="en-US" sz="1800">
                <a:sym typeface="Wingdings" pitchFamily="2" charset="2"/>
              </a:rPr>
              <a:t>2</a:t>
            </a:r>
            <a:r>
              <a:rPr lang="en-US" sz="1800"/>
              <a:t>NH</a:t>
            </a:r>
            <a:r>
              <a:rPr lang="en-US" sz="1800" b="1" baseline="-25000"/>
              <a:t>3</a:t>
            </a:r>
            <a:r>
              <a:rPr lang="en-US" sz="1800" b="1"/>
              <a:t> + </a:t>
            </a:r>
            <a:r>
              <a:rPr lang="en-US" sz="1800"/>
              <a:t>Cl</a:t>
            </a:r>
            <a:r>
              <a:rPr lang="en-US" sz="1800" b="1" baseline="30000"/>
              <a:t>-</a:t>
            </a:r>
            <a:r>
              <a:rPr lang="en-US" sz="1800" b="1"/>
              <a:t> +2 </a:t>
            </a:r>
            <a:r>
              <a:rPr lang="en-US" sz="1800"/>
              <a:t>H2O</a:t>
            </a:r>
          </a:p>
          <a:p>
            <a:pPr eaLnBrk="1" hangingPunct="1">
              <a:spcBef>
                <a:spcPct val="50000"/>
              </a:spcBef>
            </a:pPr>
            <a:r>
              <a:rPr lang="en-US" sz="1800"/>
              <a:t>                           </a:t>
            </a:r>
            <a:r>
              <a:rPr lang="en-US" sz="1800">
                <a:sym typeface="Wingdings" pitchFamily="2" charset="2"/>
              </a:rPr>
              <a:t>Zn</a:t>
            </a:r>
            <a:r>
              <a:rPr lang="en-US" sz="1800" b="1" baseline="30000">
                <a:sym typeface="Wingdings" pitchFamily="2" charset="2"/>
              </a:rPr>
              <a:t>2+</a:t>
            </a:r>
            <a:r>
              <a:rPr lang="en-US" sz="1800" b="1">
                <a:sym typeface="Wingdings" pitchFamily="2" charset="2"/>
              </a:rPr>
              <a:t> + </a:t>
            </a:r>
            <a:r>
              <a:rPr lang="en-US" sz="1800">
                <a:sym typeface="Wingdings" pitchFamily="2" charset="2"/>
              </a:rPr>
              <a:t>2</a:t>
            </a:r>
            <a:r>
              <a:rPr lang="en-US" sz="1800"/>
              <a:t>NH</a:t>
            </a:r>
            <a:r>
              <a:rPr lang="en-US" sz="1800" b="1"/>
              <a:t>3 + 2 </a:t>
            </a:r>
            <a:r>
              <a:rPr lang="en-US" sz="1800">
                <a:sym typeface="Wingdings" pitchFamily="2" charset="2"/>
              </a:rPr>
              <a:t>Cl</a:t>
            </a:r>
            <a:r>
              <a:rPr lang="en-US" sz="1800" b="1">
                <a:sym typeface="Wingdings" pitchFamily="2" charset="2"/>
              </a:rPr>
              <a:t>-  </a:t>
            </a:r>
            <a:r>
              <a:rPr lang="en-US" sz="1800"/>
              <a:t>[Zn(NH3)2Cl2]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381000" y="381000"/>
            <a:ext cx="85344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sz="1800" b="1">
                <a:solidFill>
                  <a:srgbClr val="FF3399"/>
                </a:solidFill>
              </a:rPr>
              <a:t/>
            </a:r>
            <a:br>
              <a:rPr lang="en-US" sz="1800" b="1">
                <a:solidFill>
                  <a:srgbClr val="FF3399"/>
                </a:solidFill>
              </a:rPr>
            </a:br>
            <a:endParaRPr lang="en-US" sz="1800" b="1">
              <a:solidFill>
                <a:srgbClr val="FF3399"/>
              </a:solidFill>
            </a:endParaRPr>
          </a:p>
          <a:p>
            <a:pPr eaLnBrk="1" hangingPunct="1"/>
            <a:endParaRPr lang="en-US" sz="1800" b="1">
              <a:solidFill>
                <a:srgbClr val="FF3399"/>
              </a:solidFill>
            </a:endParaRPr>
          </a:p>
          <a:p>
            <a:pPr eaLnBrk="1" hangingPunct="1"/>
            <a:r>
              <a:rPr lang="en-US" sz="1800" b="1">
                <a:solidFill>
                  <a:srgbClr val="FF3399"/>
                </a:solidFill>
              </a:rPr>
              <a:t>Advantages:</a:t>
            </a:r>
            <a:r>
              <a:rPr lang="en-US" sz="1800">
                <a:solidFill>
                  <a:srgbClr val="FF3399"/>
                </a:solidFill>
              </a:rPr>
              <a:t> </a:t>
            </a:r>
          </a:p>
          <a:p>
            <a:pPr eaLnBrk="1" hangingPunct="1"/>
            <a:r>
              <a:rPr lang="en-US" sz="1800"/>
              <a:t>1) These cells have voltage ranging from 1.25v to 1.50v. </a:t>
            </a:r>
          </a:p>
          <a:p>
            <a:pPr eaLnBrk="1" hangingPunct="1"/>
            <a:r>
              <a:rPr lang="en-US" sz="1800"/>
              <a:t>2) Primary cells are used in the torches,radios,transistors,hearing   </a:t>
            </a:r>
          </a:p>
          <a:p>
            <a:pPr eaLnBrk="1" hangingPunct="1"/>
            <a:r>
              <a:rPr lang="en-US" sz="1800"/>
              <a:t>    aids,pacemakers,watches etc.</a:t>
            </a:r>
          </a:p>
          <a:p>
            <a:pPr eaLnBrk="1" hangingPunct="1"/>
            <a:r>
              <a:rPr lang="en-US" sz="1800"/>
              <a:t>3) Price is low.</a:t>
            </a:r>
          </a:p>
          <a:p>
            <a:pPr eaLnBrk="1" hangingPunct="1"/>
            <a:endParaRPr lang="en-US" sz="1800" b="1"/>
          </a:p>
          <a:p>
            <a:pPr eaLnBrk="1" hangingPunct="1"/>
            <a:endParaRPr lang="en-US" sz="1800" b="1">
              <a:solidFill>
                <a:srgbClr val="FF3399"/>
              </a:solidFill>
            </a:endParaRPr>
          </a:p>
          <a:p>
            <a:pPr eaLnBrk="1" hangingPunct="1"/>
            <a:r>
              <a:rPr lang="en-US" sz="1800" b="1">
                <a:solidFill>
                  <a:srgbClr val="FF3399"/>
                </a:solidFill>
              </a:rPr>
              <a:t>Disadvantages:</a:t>
            </a:r>
          </a:p>
          <a:p>
            <a:pPr eaLnBrk="1" hangingPunct="1"/>
            <a:r>
              <a:rPr lang="en-US" sz="1800"/>
              <a:t>     These cells does not have a long life, because the acidic NH4Cl corrodes the container even when the cell is not in use.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81000" y="381000"/>
            <a:ext cx="822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endParaRPr lang="en-US" sz="1800"/>
          </a:p>
        </p:txBody>
      </p:sp>
      <p:sp>
        <p:nvSpPr>
          <p:cNvPr id="8195" name="Text Box 3"/>
          <p:cNvSpPr txBox="1">
            <a:spLocks noChangeArrowheads="1"/>
          </p:cNvSpPr>
          <p:nvPr/>
        </p:nvSpPr>
        <p:spPr bwMode="auto">
          <a:xfrm>
            <a:off x="228600" y="304800"/>
            <a:ext cx="8534400" cy="531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spcBef>
                <a:spcPct val="50000"/>
              </a:spcBef>
            </a:pPr>
            <a:r>
              <a:rPr lang="en-US" sz="1800" b="1" u="sng">
                <a:solidFill>
                  <a:srgbClr val="FF0000"/>
                </a:solidFill>
              </a:rPr>
              <a:t> Lithium cells</a:t>
            </a:r>
            <a:r>
              <a:rPr lang="en-US" sz="1800" b="1">
                <a:solidFill>
                  <a:srgbClr val="FF0000"/>
                </a:solidFill>
              </a:rPr>
              <a:t> :-</a:t>
            </a:r>
          </a:p>
          <a:p>
            <a:pPr eaLnBrk="1" hangingPunct="1"/>
            <a:r>
              <a:rPr lang="en-US" sz="1800"/>
              <a:t>Lithium Cells are Primary cells in which lithium acts as anode and cathode may differ. Lithium metal is used as anode because of its light weight, high standard oxidation potential(&gt;3v) and good conductivity.</a:t>
            </a:r>
          </a:p>
          <a:p>
            <a:pPr eaLnBrk="1" hangingPunct="1"/>
            <a:r>
              <a:rPr lang="en-US" sz="1800"/>
              <a:t> As the reactivity of lithium in aqueous solution is more, Lithium cells use non aqueous solvents as electrolyte.	</a:t>
            </a:r>
          </a:p>
          <a:p>
            <a:pPr eaLnBrk="1" hangingPunct="1"/>
            <a:endParaRPr lang="en-US" sz="1800"/>
          </a:p>
          <a:p>
            <a:pPr eaLnBrk="1" hangingPunct="1"/>
            <a:r>
              <a:rPr lang="en-US" sz="1800"/>
              <a:t>Lithium cells are classified into two categories:</a:t>
            </a:r>
          </a:p>
          <a:p>
            <a:pPr eaLnBrk="1" hangingPunct="1"/>
            <a:r>
              <a:rPr lang="en-US" sz="1800"/>
              <a:t>a) Lithium cells with solid cathodes</a:t>
            </a:r>
          </a:p>
          <a:p>
            <a:pPr eaLnBrk="1" hangingPunct="1"/>
            <a:r>
              <a:rPr lang="en-US" sz="1800"/>
              <a:t>b) Lithium cells with liquid cathodes</a:t>
            </a:r>
          </a:p>
          <a:p>
            <a:pPr eaLnBrk="1" hangingPunct="1"/>
            <a:endParaRPr lang="en-US" sz="1800"/>
          </a:p>
          <a:p>
            <a:pPr eaLnBrk="1" hangingPunct="1"/>
            <a:r>
              <a:rPr lang="en-US" sz="1800"/>
              <a:t>(a) </a:t>
            </a:r>
            <a:r>
              <a:rPr lang="en-US" sz="1800" u="sng"/>
              <a:t>Lithium cells with solid cathode:</a:t>
            </a:r>
            <a:r>
              <a:rPr lang="en-US" sz="1800"/>
              <a:t> The electrolyte in these systems is a solid electrolyte most widely used cell is Lithium-Manganese dioxide cell(3V) MnO2 should be heated to over 300</a:t>
            </a:r>
            <a:r>
              <a:rPr lang="en-US" sz="1800" b="1" baseline="30000"/>
              <a:t>0C</a:t>
            </a:r>
            <a:r>
              <a:rPr lang="en-US" sz="1800"/>
              <a:t> to remove water before keeping it in the cathode, there by the efficiency of the cell is increased.</a:t>
            </a:r>
          </a:p>
          <a:p>
            <a:pPr eaLnBrk="1" hangingPunct="1"/>
            <a:endParaRPr lang="en-US" sz="1800"/>
          </a:p>
          <a:p>
            <a:pPr eaLnBrk="1" hangingPunct="1"/>
            <a:r>
              <a:rPr lang="en-US" sz="1800"/>
              <a:t>Anode: Lithium metal </a:t>
            </a:r>
          </a:p>
          <a:p>
            <a:pPr eaLnBrk="1" hangingPunct="1"/>
            <a:r>
              <a:rPr lang="en-US" sz="1800"/>
              <a:t>Cathode: MnO</a:t>
            </a:r>
            <a:r>
              <a:rPr lang="en-US" sz="1800" baseline="-25000"/>
              <a:t>2 </a:t>
            </a:r>
            <a:r>
              <a:rPr lang="en-US" sz="1800"/>
              <a:t> as an active material</a:t>
            </a:r>
          </a:p>
          <a:p>
            <a:pPr eaLnBrk="1" hangingPunct="1"/>
            <a:r>
              <a:rPr lang="en-US" sz="1800"/>
              <a:t>Electrolyte:LiBF4 salt in a solution of propylene carbonate and dimethoxy ethane.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1219200"/>
            <a:ext cx="8229600" cy="4525963"/>
          </a:xfrm>
        </p:spPr>
        <p:txBody>
          <a:bodyPr/>
          <a:lstStyle/>
          <a:p>
            <a:pPr eaLnBrk="1" hangingPunct="1"/>
            <a:r>
              <a:rPr lang="en-US" sz="2000" smtClean="0">
                <a:solidFill>
                  <a:srgbClr val="FF3399"/>
                </a:solidFill>
              </a:rPr>
              <a:t>Reactions:</a:t>
            </a:r>
          </a:p>
          <a:p>
            <a:pPr eaLnBrk="1" hangingPunct="1">
              <a:buFontTx/>
              <a:buNone/>
            </a:pPr>
            <a:r>
              <a:rPr lang="en-US" sz="2000" smtClean="0"/>
              <a:t>At Anode:                 Li </a:t>
            </a:r>
            <a:r>
              <a:rPr lang="en-US" sz="2000" b="1" smtClean="0">
                <a:sym typeface="Wingdings" pitchFamily="2" charset="2"/>
              </a:rPr>
              <a:t> </a:t>
            </a:r>
            <a:r>
              <a:rPr lang="en-US" sz="2000" smtClean="0">
                <a:sym typeface="Wingdings" pitchFamily="2" charset="2"/>
              </a:rPr>
              <a:t>Li</a:t>
            </a:r>
            <a:r>
              <a:rPr lang="en-US" sz="2000" b="1" baseline="30000" smtClean="0">
                <a:sym typeface="Wingdings" pitchFamily="2" charset="2"/>
              </a:rPr>
              <a:t>+</a:t>
            </a:r>
            <a:r>
              <a:rPr lang="en-US" sz="2000" smtClean="0">
                <a:sym typeface="Wingdings" pitchFamily="2" charset="2"/>
              </a:rPr>
              <a:t> +e</a:t>
            </a:r>
            <a:r>
              <a:rPr lang="en-US" sz="2000" b="1" baseline="30000" smtClean="0">
                <a:sym typeface="Wingdings" pitchFamily="2" charset="2"/>
              </a:rPr>
              <a:t>-</a:t>
            </a:r>
          </a:p>
          <a:p>
            <a:pPr eaLnBrk="1" hangingPunct="1">
              <a:buFontTx/>
              <a:buNone/>
            </a:pPr>
            <a:r>
              <a:rPr lang="en-US" sz="2000" smtClean="0">
                <a:sym typeface="Wingdings" pitchFamily="2" charset="2"/>
              </a:rPr>
              <a:t>At Cathode: </a:t>
            </a:r>
            <a:r>
              <a:rPr lang="en-US" sz="2000" u="sng" smtClean="0">
                <a:sym typeface="Wingdings" pitchFamily="2" charset="2"/>
              </a:rPr>
              <a:t>e</a:t>
            </a:r>
            <a:r>
              <a:rPr lang="en-US" sz="2000" b="1" u="sng" baseline="30000" smtClean="0">
                <a:sym typeface="Wingdings" pitchFamily="2" charset="2"/>
              </a:rPr>
              <a:t>-</a:t>
            </a:r>
            <a:r>
              <a:rPr lang="en-US" sz="2000" u="sng" smtClean="0">
                <a:sym typeface="Wingdings" pitchFamily="2" charset="2"/>
              </a:rPr>
              <a:t>+ MnO2 </a:t>
            </a:r>
            <a:r>
              <a:rPr lang="en-US" sz="2000" b="1" u="sng" smtClean="0">
                <a:sym typeface="Wingdings" pitchFamily="2" charset="2"/>
              </a:rPr>
              <a:t> </a:t>
            </a:r>
            <a:r>
              <a:rPr lang="en-US" sz="2000" u="sng" smtClean="0">
                <a:sym typeface="Wingdings" pitchFamily="2" charset="2"/>
              </a:rPr>
              <a:t>MnO2</a:t>
            </a:r>
            <a:r>
              <a:rPr lang="en-US" sz="2000" b="1" u="sng" baseline="30000" smtClean="0">
                <a:sym typeface="Wingdings" pitchFamily="2" charset="2"/>
              </a:rPr>
              <a:t>-</a:t>
            </a:r>
          </a:p>
          <a:p>
            <a:pPr eaLnBrk="1" hangingPunct="1">
              <a:buFontTx/>
              <a:buNone/>
            </a:pPr>
            <a:r>
              <a:rPr lang="en-US" sz="2000" b="1" u="sng" baseline="30000" smtClean="0">
                <a:sym typeface="Wingdings" pitchFamily="2" charset="2"/>
              </a:rPr>
              <a:t> </a:t>
            </a:r>
          </a:p>
          <a:p>
            <a:pPr eaLnBrk="1" hangingPunct="1">
              <a:buFontTx/>
              <a:buNone/>
            </a:pPr>
            <a:r>
              <a:rPr lang="en-US" sz="2400" b="1" baseline="30000" smtClean="0">
                <a:sym typeface="Wingdings" pitchFamily="2" charset="2"/>
              </a:rPr>
              <a:t>Net reaction:</a:t>
            </a:r>
            <a:r>
              <a:rPr lang="en-US" sz="2000" b="1" baseline="30000" smtClean="0">
                <a:sym typeface="Wingdings" pitchFamily="2" charset="2"/>
              </a:rPr>
              <a:t>   </a:t>
            </a:r>
            <a:r>
              <a:rPr lang="en-US" sz="2000" smtClean="0"/>
              <a:t>Li </a:t>
            </a:r>
            <a:r>
              <a:rPr lang="en-US" sz="2000" smtClean="0">
                <a:sym typeface="Wingdings" pitchFamily="2" charset="2"/>
              </a:rPr>
              <a:t>+ MnO2 </a:t>
            </a:r>
            <a:r>
              <a:rPr lang="en-US" sz="2000" b="1" smtClean="0">
                <a:sym typeface="Wingdings" pitchFamily="2" charset="2"/>
              </a:rPr>
              <a:t> </a:t>
            </a:r>
            <a:r>
              <a:rPr lang="en-US" sz="2000" smtClean="0"/>
              <a:t>Li </a:t>
            </a:r>
            <a:r>
              <a:rPr lang="en-US" sz="2000" smtClean="0">
                <a:sym typeface="Wingdings" pitchFamily="2" charset="2"/>
              </a:rPr>
              <a:t>MnO2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81000" y="381000"/>
            <a:ext cx="8229600" cy="613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sz="1800"/>
              <a:t>Applications: 1) The coin type cells are used in watches and calculators</a:t>
            </a:r>
          </a:p>
          <a:p>
            <a:pPr eaLnBrk="1" hangingPunct="1"/>
            <a:r>
              <a:rPr lang="en-US" sz="1800"/>
              <a:t>                       2) Cylindrical cells are used in fully automatic cameras.</a:t>
            </a:r>
          </a:p>
          <a:p>
            <a:pPr eaLnBrk="1" hangingPunct="1"/>
            <a:endParaRPr lang="en-US" sz="1800"/>
          </a:p>
          <a:p>
            <a:pPr eaLnBrk="1" hangingPunct="1"/>
            <a:r>
              <a:rPr lang="en-US" sz="1800" b="1" u="sng"/>
              <a:t>(b) Lithium cells with Liquid cathode: </a:t>
            </a:r>
            <a:r>
              <a:rPr lang="en-US" sz="1800"/>
              <a:t>Lithium- Sulphur dioxide cell is an example of liquid cathode. The co-solvents used are acrylonitrile or propylene carbonate (or) mixture of the two with SO2 in 50% by volume.</a:t>
            </a:r>
          </a:p>
          <a:p>
            <a:pPr eaLnBrk="1" hangingPunct="1"/>
            <a:r>
              <a:rPr lang="en-US" sz="1800"/>
              <a:t>Cell reaction: 2Li + 2SO2 → LiS</a:t>
            </a:r>
            <a:r>
              <a:rPr lang="en-US" sz="1800" b="1" baseline="-25000"/>
              <a:t>2</a:t>
            </a:r>
            <a:r>
              <a:rPr lang="en-US" sz="1800"/>
              <a:t>O</a:t>
            </a:r>
            <a:r>
              <a:rPr lang="en-US" sz="1800" b="1" baseline="-25000"/>
              <a:t>4</a:t>
            </a:r>
          </a:p>
          <a:p>
            <a:pPr eaLnBrk="1" hangingPunct="1"/>
            <a:r>
              <a:rPr lang="en-US" sz="1800"/>
              <a:t> Lithium thionyl chloride cell is another example of liquid cathode. It consists of high surface area carbon cathode, a non-woven glass separator. Thionyl chloride acts as electrolyte and as cathode.</a:t>
            </a:r>
          </a:p>
          <a:p>
            <a:pPr eaLnBrk="1" hangingPunct="1"/>
            <a:r>
              <a:rPr lang="en-US" sz="1800"/>
              <a:t> Cell Reaction: </a:t>
            </a:r>
          </a:p>
          <a:p>
            <a:pPr eaLnBrk="1" hangingPunct="1"/>
            <a:r>
              <a:rPr lang="en-US" sz="1800"/>
              <a:t>At Cathode:                                  4Li → Li + 4e-</a:t>
            </a:r>
          </a:p>
          <a:p>
            <a:pPr eaLnBrk="1" hangingPunct="1"/>
            <a:r>
              <a:rPr lang="en-US" sz="1800"/>
              <a:t>At Anode:         </a:t>
            </a:r>
            <a:r>
              <a:rPr lang="en-US" sz="1800" u="sng"/>
              <a:t>4 Li + 4e- + 2 SOCl2 → 4 LiCl + SO2 +S</a:t>
            </a:r>
            <a:endParaRPr lang="en-US" sz="1800" b="1"/>
          </a:p>
          <a:p>
            <a:pPr eaLnBrk="1" hangingPunct="1"/>
            <a:r>
              <a:rPr lang="en-US" sz="1800" b="1"/>
              <a:t>                          </a:t>
            </a:r>
            <a:r>
              <a:rPr lang="en-US" sz="1800"/>
              <a:t>4 Li + 2 SOCl2 → 4 LiCl + SO2 +S</a:t>
            </a:r>
          </a:p>
          <a:p>
            <a:pPr eaLnBrk="1" hangingPunct="1"/>
            <a:r>
              <a:rPr lang="en-US" sz="1800"/>
              <a:t>In this cell no co- solvent is required as SOCl2 is a liquid with moderate vapour pressure.</a:t>
            </a:r>
          </a:p>
          <a:p>
            <a:pPr eaLnBrk="1" hangingPunct="1"/>
            <a:r>
              <a:rPr lang="en-US" sz="1800"/>
              <a:t>The discharging voltage is 3.3- 3.5 V.</a:t>
            </a:r>
          </a:p>
          <a:p>
            <a:pPr eaLnBrk="1" hangingPunct="1"/>
            <a:r>
              <a:rPr lang="en-US" sz="1800">
                <a:solidFill>
                  <a:srgbClr val="FF0000"/>
                </a:solidFill>
              </a:rPr>
              <a:t>Uses:</a:t>
            </a:r>
            <a:r>
              <a:rPr lang="en-US" sz="1800"/>
              <a:t> 1) They are used for military and space application.</a:t>
            </a:r>
          </a:p>
          <a:p>
            <a:pPr eaLnBrk="1" hangingPunct="1"/>
            <a:r>
              <a:rPr lang="en-US" sz="1800"/>
              <a:t>2) In Medicinal devices like neuro-stimulators drug delivery system lithium batteries are widely used.</a:t>
            </a:r>
          </a:p>
          <a:p>
            <a:pPr eaLnBrk="1" hangingPunct="1"/>
            <a:r>
              <a:rPr lang="en-US" sz="1800"/>
              <a:t>3) They are also used in electric circuit boards for supplying fixed voltage for memory protection and standby functions.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1005</TotalTime>
  <Words>2731</Words>
  <Application>Microsoft Office PowerPoint</Application>
  <PresentationFormat>On-screen Show (4:3)</PresentationFormat>
  <Paragraphs>320</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Wingdings</vt:lpstr>
      <vt:lpstr>Tempus Sans ITC</vt:lpstr>
      <vt:lpstr>Times New Roman</vt:lpstr>
      <vt:lpstr>Helvetica Condensed</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APPLICATIONS</vt:lpstr>
      <vt:lpstr>PowerPoint Presentation</vt:lpstr>
      <vt:lpstr>PowerPoint Presentation</vt:lpstr>
      <vt:lpstr>PowerPoint Presentation</vt:lpstr>
      <vt:lpstr>PowerPoint Presentation</vt:lpstr>
      <vt:lpstr>PowerPoint Presentation</vt:lpstr>
    </vt:vector>
  </TitlesOfParts>
  <Company>VCE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IDSCANNER</dc:creator>
  <cp:lastModifiedBy>Teacher E-Solutions</cp:lastModifiedBy>
  <cp:revision>420</cp:revision>
  <dcterms:created xsi:type="dcterms:W3CDTF">2009-10-23T09:10:26Z</dcterms:created>
  <dcterms:modified xsi:type="dcterms:W3CDTF">2019-01-18T17:11:25Z</dcterms:modified>
</cp:coreProperties>
</file>