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57" r:id="rId5"/>
    <p:sldId id="258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0066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0F34F-7485-4CEA-967E-9188D50A56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03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6AA0C-01A2-49E4-9110-259769B217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8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5B2BD-86E1-41CA-A9B8-997F67183F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323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95096-AA17-4354-BDF1-BCBE8846FE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2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DFF75-DC3B-4DC5-B93F-2F84B8BBCC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0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92BC-504B-4E12-BA96-7DC36536C3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44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7B7F5-A512-4455-B2CE-1586BD7B4E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36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EFC3B-4607-4781-A88F-869D1890D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84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C6717-5347-4865-AC00-4C9BBA3653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03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5C051-12A9-4754-8304-02CC773700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1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2E67F-EE4E-4039-A865-21A129EDDB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64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B4E8E2A-17A8-49E3-8361-C990456F82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4"/>
          <p:cNvSpPr>
            <a:spLocks noChangeShapeType="1"/>
          </p:cNvSpPr>
          <p:nvPr/>
        </p:nvSpPr>
        <p:spPr bwMode="auto">
          <a:xfrm>
            <a:off x="2195513" y="4581525"/>
            <a:ext cx="863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27088" y="836613"/>
            <a:ext cx="756126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ELECTRICAL CIRCUITS</a:t>
            </a:r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4500563" y="2133600"/>
            <a:ext cx="0" cy="4318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4284663" y="1916113"/>
            <a:ext cx="0" cy="9366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8"/>
          <p:cNvSpPr>
            <a:spLocks noChangeShapeType="1"/>
          </p:cNvSpPr>
          <p:nvPr/>
        </p:nvSpPr>
        <p:spPr bwMode="auto">
          <a:xfrm>
            <a:off x="4500563" y="2349500"/>
            <a:ext cx="22320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Line 9"/>
          <p:cNvSpPr>
            <a:spLocks noChangeShapeType="1"/>
          </p:cNvSpPr>
          <p:nvPr/>
        </p:nvSpPr>
        <p:spPr bwMode="auto">
          <a:xfrm>
            <a:off x="2195513" y="2349500"/>
            <a:ext cx="20891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10"/>
          <p:cNvSpPr>
            <a:spLocks noChangeShapeType="1"/>
          </p:cNvSpPr>
          <p:nvPr/>
        </p:nvSpPr>
        <p:spPr bwMode="auto">
          <a:xfrm>
            <a:off x="2195513" y="2349500"/>
            <a:ext cx="0" cy="2232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11"/>
          <p:cNvSpPr>
            <a:spLocks noChangeShapeType="1"/>
          </p:cNvSpPr>
          <p:nvPr/>
        </p:nvSpPr>
        <p:spPr bwMode="auto">
          <a:xfrm>
            <a:off x="6732588" y="2349500"/>
            <a:ext cx="0" cy="2232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AutoShape 15"/>
          <p:cNvSpPr>
            <a:spLocks noChangeArrowheads="1"/>
          </p:cNvSpPr>
          <p:nvPr/>
        </p:nvSpPr>
        <p:spPr bwMode="auto">
          <a:xfrm>
            <a:off x="3059113" y="4149725"/>
            <a:ext cx="936625" cy="792163"/>
          </a:xfrm>
          <a:prstGeom prst="flowChartSummingJunction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6"/>
          <p:cNvSpPr>
            <a:spLocks noChangeArrowheads="1"/>
          </p:cNvSpPr>
          <p:nvPr/>
        </p:nvSpPr>
        <p:spPr bwMode="auto">
          <a:xfrm>
            <a:off x="4932363" y="4149725"/>
            <a:ext cx="936625" cy="792163"/>
          </a:xfrm>
          <a:prstGeom prst="flowChartSummingJunction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Line 17"/>
          <p:cNvSpPr>
            <a:spLocks noChangeShapeType="1"/>
          </p:cNvSpPr>
          <p:nvPr/>
        </p:nvSpPr>
        <p:spPr bwMode="auto">
          <a:xfrm>
            <a:off x="5867400" y="4581525"/>
            <a:ext cx="863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8"/>
          <p:cNvSpPr>
            <a:spLocks noChangeShapeType="1"/>
          </p:cNvSpPr>
          <p:nvPr/>
        </p:nvSpPr>
        <p:spPr bwMode="auto">
          <a:xfrm>
            <a:off x="3995738" y="4581525"/>
            <a:ext cx="9366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1"/>
          <p:cNvSpPr>
            <a:spLocks noChangeShapeType="1"/>
          </p:cNvSpPr>
          <p:nvPr/>
        </p:nvSpPr>
        <p:spPr bwMode="auto">
          <a:xfrm>
            <a:off x="4716463" y="3789363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Line 22"/>
          <p:cNvSpPr>
            <a:spLocks noChangeShapeType="1"/>
          </p:cNvSpPr>
          <p:nvPr/>
        </p:nvSpPr>
        <p:spPr bwMode="auto">
          <a:xfrm>
            <a:off x="6732588" y="3789363"/>
            <a:ext cx="12969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Line 20"/>
          <p:cNvSpPr>
            <a:spLocks noChangeShapeType="1"/>
          </p:cNvSpPr>
          <p:nvPr/>
        </p:nvSpPr>
        <p:spPr bwMode="auto">
          <a:xfrm>
            <a:off x="6732588" y="2709863"/>
            <a:ext cx="12969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PARALLEL CIRCUITS</a:t>
            </a:r>
          </a:p>
        </p:txBody>
      </p:sp>
      <p:pic>
        <p:nvPicPr>
          <p:cNvPr id="11270" name="Picture 5" descr="parall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4" r="14003"/>
          <a:stretch>
            <a:fillRect/>
          </a:stretch>
        </p:blipFill>
        <p:spPr bwMode="auto">
          <a:xfrm>
            <a:off x="827088" y="1196975"/>
            <a:ext cx="2881312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4716463" y="2709863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6156325" y="1054100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>
            <a:off x="6372225" y="1198563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>
            <a:off x="6372225" y="1412875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5795963" y="1412875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AutoShape 13"/>
          <p:cNvSpPr>
            <a:spLocks noChangeArrowheads="1"/>
          </p:cNvSpPr>
          <p:nvPr/>
        </p:nvSpPr>
        <p:spPr bwMode="auto">
          <a:xfrm>
            <a:off x="6084888" y="24209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AutoShape 14"/>
          <p:cNvSpPr>
            <a:spLocks noChangeArrowheads="1"/>
          </p:cNvSpPr>
          <p:nvPr/>
        </p:nvSpPr>
        <p:spPr bwMode="auto">
          <a:xfrm>
            <a:off x="6084888" y="3502025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4716463" y="1412875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6445250" y="1412875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>
            <a:off x="4716463" y="1412875"/>
            <a:ext cx="0" cy="23764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>
            <a:off x="8029575" y="1412875"/>
            <a:ext cx="0" cy="23764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900113" y="4941888"/>
            <a:ext cx="799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The current has a choice of routes.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863600" y="4292600"/>
            <a:ext cx="8280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components are connected side by side. 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900113" y="5516563"/>
            <a:ext cx="82438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If one bulb ‘blows’ there is still be a complete circuit to the other bulb so it stays alight.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  <p:bldP spid="12312" grpId="0"/>
      <p:bldP spid="123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4048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</a:t>
            </a:r>
          </a:p>
        </p:txBody>
      </p:sp>
      <p:pic>
        <p:nvPicPr>
          <p:cNvPr id="12291" name="Picture 6" descr="Am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429000"/>
            <a:ext cx="2154237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1403350" y="1484313"/>
            <a:ext cx="691356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Electric current is measured in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amps</a:t>
            </a: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 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(A) using an ammeter connected in series in the circuit.</a:t>
            </a:r>
          </a:p>
        </p:txBody>
      </p:sp>
      <p:sp>
        <p:nvSpPr>
          <p:cNvPr id="12293" name="Oval 8"/>
          <p:cNvSpPr>
            <a:spLocks noChangeArrowheads="1"/>
          </p:cNvSpPr>
          <p:nvPr/>
        </p:nvSpPr>
        <p:spPr bwMode="auto">
          <a:xfrm>
            <a:off x="5940425" y="3933825"/>
            <a:ext cx="1368425" cy="1295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44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294" name="Line 9"/>
          <p:cNvSpPr>
            <a:spLocks noChangeShapeType="1"/>
          </p:cNvSpPr>
          <p:nvPr/>
        </p:nvSpPr>
        <p:spPr bwMode="auto">
          <a:xfrm flipH="1">
            <a:off x="5219700" y="4581525"/>
            <a:ext cx="7207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 flipH="1">
            <a:off x="7308850" y="4581525"/>
            <a:ext cx="7207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9" name="Line 33"/>
          <p:cNvSpPr>
            <a:spLocks noChangeShapeType="1"/>
          </p:cNvSpPr>
          <p:nvPr/>
        </p:nvSpPr>
        <p:spPr bwMode="auto">
          <a:xfrm flipH="1">
            <a:off x="1046163" y="2347913"/>
            <a:ext cx="1587" cy="5762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1044575" y="4221163"/>
            <a:ext cx="576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2268538" y="4221163"/>
            <a:ext cx="936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2484438" y="19891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700338" y="21336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700338" y="23479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124075" y="23479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1620838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3205163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1042988" y="23479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2773363" y="23479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>
            <a:off x="1044575" y="3573463"/>
            <a:ext cx="1588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357688" y="2347913"/>
            <a:ext cx="0" cy="18732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>
            <a:off x="3852863" y="4221163"/>
            <a:ext cx="504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5219700" y="4652963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7235825" y="4652963"/>
            <a:ext cx="12969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7235825" y="3573463"/>
            <a:ext cx="12969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5219700" y="3573463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6659563" y="1917700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6875463" y="2062163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6875463" y="2276475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6299200" y="2276475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AutoShape 26"/>
          <p:cNvSpPr>
            <a:spLocks noChangeArrowheads="1"/>
          </p:cNvSpPr>
          <p:nvPr/>
        </p:nvSpPr>
        <p:spPr bwMode="auto">
          <a:xfrm>
            <a:off x="6588125" y="32845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AutoShape 27"/>
          <p:cNvSpPr>
            <a:spLocks noChangeArrowheads="1"/>
          </p:cNvSpPr>
          <p:nvPr/>
        </p:nvSpPr>
        <p:spPr bwMode="auto">
          <a:xfrm>
            <a:off x="6588125" y="4365625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5219700" y="2276475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6948488" y="2276475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5219700" y="3355975"/>
            <a:ext cx="0" cy="12969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8532813" y="2276475"/>
            <a:ext cx="0" cy="23764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8" name="Oval 32"/>
          <p:cNvSpPr>
            <a:spLocks noChangeArrowheads="1"/>
          </p:cNvSpPr>
          <p:nvPr/>
        </p:nvSpPr>
        <p:spPr bwMode="auto">
          <a:xfrm>
            <a:off x="684213" y="2924175"/>
            <a:ext cx="720725" cy="6492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4370" name="Oval 34"/>
          <p:cNvSpPr>
            <a:spLocks noChangeArrowheads="1"/>
          </p:cNvSpPr>
          <p:nvPr/>
        </p:nvSpPr>
        <p:spPr bwMode="auto">
          <a:xfrm>
            <a:off x="4859338" y="2708275"/>
            <a:ext cx="720725" cy="6492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 flipH="1">
            <a:off x="5219700" y="2276475"/>
            <a:ext cx="1588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900113" y="1196975"/>
            <a:ext cx="74168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600">
                <a:solidFill>
                  <a:srgbClr val="66FF33"/>
                </a:solidFill>
                <a:latin typeface="Comic Sans MS" pitchFamily="66" charset="0"/>
              </a:rPr>
              <a:t>This is how we draw an ammeter in a circuit.</a:t>
            </a:r>
          </a:p>
        </p:txBody>
      </p:sp>
      <p:sp>
        <p:nvSpPr>
          <p:cNvPr id="13347" name="Text Box 38"/>
          <p:cNvSpPr txBox="1">
            <a:spLocks noChangeArrowheads="1"/>
          </p:cNvSpPr>
          <p:nvPr/>
        </p:nvSpPr>
        <p:spPr bwMode="auto">
          <a:xfrm>
            <a:off x="900113" y="5445125"/>
            <a:ext cx="34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SERIES CIRCUIT</a:t>
            </a:r>
          </a:p>
        </p:txBody>
      </p:sp>
      <p:sp>
        <p:nvSpPr>
          <p:cNvPr id="13348" name="Text Box 39"/>
          <p:cNvSpPr txBox="1">
            <a:spLocks noChangeArrowheads="1"/>
          </p:cNvSpPr>
          <p:nvPr/>
        </p:nvSpPr>
        <p:spPr bwMode="auto">
          <a:xfrm>
            <a:off x="5219700" y="5373688"/>
            <a:ext cx="345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PARALLEL CIRCUIT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4" grpId="0" animBg="1"/>
      <p:bldP spid="14355" grpId="0" animBg="1"/>
      <p:bldP spid="14356" grpId="0" animBg="1"/>
      <p:bldP spid="14357" grpId="0" animBg="1"/>
      <p:bldP spid="14358" grpId="0" animBg="1"/>
      <p:bldP spid="14359" grpId="0" animBg="1"/>
      <p:bldP spid="14360" grpId="0" animBg="1"/>
      <p:bldP spid="14361" grpId="0" animBg="1"/>
      <p:bldP spid="14362" grpId="0" animBg="1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70" grpId="0" animBg="1"/>
      <p:bldP spid="14372" grpId="0" animBg="1"/>
      <p:bldP spid="143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26" name="Line 66"/>
          <p:cNvSpPr>
            <a:spLocks noChangeShapeType="1"/>
          </p:cNvSpPr>
          <p:nvPr/>
        </p:nvSpPr>
        <p:spPr bwMode="auto">
          <a:xfrm>
            <a:off x="6877050" y="5948363"/>
            <a:ext cx="7191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5" name="Line 65"/>
          <p:cNvSpPr>
            <a:spLocks noChangeShapeType="1"/>
          </p:cNvSpPr>
          <p:nvPr/>
        </p:nvSpPr>
        <p:spPr bwMode="auto">
          <a:xfrm>
            <a:off x="5940425" y="5948363"/>
            <a:ext cx="5032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4" name="Line 64"/>
          <p:cNvSpPr>
            <a:spLocks noChangeShapeType="1"/>
          </p:cNvSpPr>
          <p:nvPr/>
        </p:nvSpPr>
        <p:spPr bwMode="auto">
          <a:xfrm>
            <a:off x="4859338" y="5948363"/>
            <a:ext cx="6492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3" name="Line 63"/>
          <p:cNvSpPr>
            <a:spLocks noChangeShapeType="1"/>
          </p:cNvSpPr>
          <p:nvPr/>
        </p:nvSpPr>
        <p:spPr bwMode="auto">
          <a:xfrm>
            <a:off x="6877050" y="5300663"/>
            <a:ext cx="7191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2" name="Line 62"/>
          <p:cNvSpPr>
            <a:spLocks noChangeShapeType="1"/>
          </p:cNvSpPr>
          <p:nvPr/>
        </p:nvSpPr>
        <p:spPr bwMode="auto">
          <a:xfrm>
            <a:off x="5940425" y="5300663"/>
            <a:ext cx="5032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1" name="Line 61"/>
          <p:cNvSpPr>
            <a:spLocks noChangeShapeType="1"/>
          </p:cNvSpPr>
          <p:nvPr/>
        </p:nvSpPr>
        <p:spPr bwMode="auto">
          <a:xfrm>
            <a:off x="4859338" y="5300663"/>
            <a:ext cx="6492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6" name="Line 56"/>
          <p:cNvSpPr>
            <a:spLocks noChangeShapeType="1"/>
          </p:cNvSpPr>
          <p:nvPr/>
        </p:nvSpPr>
        <p:spPr bwMode="auto">
          <a:xfrm flipH="1">
            <a:off x="7596188" y="4940300"/>
            <a:ext cx="0" cy="10080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5" name="Line 55"/>
          <p:cNvSpPr>
            <a:spLocks noChangeShapeType="1"/>
          </p:cNvSpPr>
          <p:nvPr/>
        </p:nvSpPr>
        <p:spPr bwMode="auto">
          <a:xfrm flipH="1">
            <a:off x="4859338" y="4940300"/>
            <a:ext cx="0" cy="10080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6516688" y="4076700"/>
            <a:ext cx="10810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 flipV="1">
            <a:off x="7165975" y="2925763"/>
            <a:ext cx="360363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5653088" y="2925763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</a:t>
            </a:r>
          </a:p>
        </p:txBody>
      </p:sp>
      <p:sp>
        <p:nvSpPr>
          <p:cNvPr id="14350" name="Text Box 6"/>
          <p:cNvSpPr txBox="1">
            <a:spLocks noChangeArrowheads="1"/>
          </p:cNvSpPr>
          <p:nvPr/>
        </p:nvSpPr>
        <p:spPr bwMode="auto">
          <a:xfrm>
            <a:off x="755650" y="1052513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SERIES CIRCUIT</a:t>
            </a:r>
          </a:p>
        </p:txBody>
      </p:sp>
      <p:sp>
        <p:nvSpPr>
          <p:cNvPr id="14351" name="Text Box 7"/>
          <p:cNvSpPr txBox="1">
            <a:spLocks noChangeArrowheads="1"/>
          </p:cNvSpPr>
          <p:nvPr/>
        </p:nvSpPr>
        <p:spPr bwMode="auto">
          <a:xfrm>
            <a:off x="827088" y="3860800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PARALLEL CIRCUIT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827088" y="1844675"/>
            <a:ext cx="338455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current is the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same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 at all points in the 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 circuit.</a:t>
            </a: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4789488" y="1412875"/>
            <a:ext cx="3175" cy="3603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4789488" y="2925763"/>
            <a:ext cx="431800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6445250" y="2925763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5221288" y="270827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6734175" y="270827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787900" y="1412875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6445250" y="1412875"/>
            <a:ext cx="10810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4789488" y="22050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7526338" y="2276475"/>
            <a:ext cx="0" cy="6492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Oval 23"/>
          <p:cNvSpPr>
            <a:spLocks noChangeArrowheads="1"/>
          </p:cNvSpPr>
          <p:nvPr/>
        </p:nvSpPr>
        <p:spPr bwMode="auto">
          <a:xfrm>
            <a:off x="4573588" y="1773238"/>
            <a:ext cx="433387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2A</a:t>
            </a:r>
          </a:p>
        </p:txBody>
      </p:sp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7310438" y="184467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2A</a:t>
            </a:r>
          </a:p>
        </p:txBody>
      </p:sp>
      <p:sp>
        <p:nvSpPr>
          <p:cNvPr id="15388" name="Oval 28"/>
          <p:cNvSpPr>
            <a:spLocks noChangeArrowheads="1"/>
          </p:cNvSpPr>
          <p:nvPr/>
        </p:nvSpPr>
        <p:spPr bwMode="auto">
          <a:xfrm>
            <a:off x="5942013" y="2636838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2A</a:t>
            </a:r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>
            <a:off x="7524750" y="1412875"/>
            <a:ext cx="3175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827088" y="4724400"/>
            <a:ext cx="3097212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current is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shared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 between the 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 components</a:t>
            </a:r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4859338" y="4076700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 flipH="1">
            <a:off x="4859338" y="4076700"/>
            <a:ext cx="1587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6229350" y="1196975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>
            <a:off x="6445250" y="1270000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>
            <a:off x="6300788" y="3860800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9" name="Line 49"/>
          <p:cNvSpPr>
            <a:spLocks noChangeShapeType="1"/>
          </p:cNvSpPr>
          <p:nvPr/>
        </p:nvSpPr>
        <p:spPr bwMode="auto">
          <a:xfrm>
            <a:off x="6516688" y="3933825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 flipH="1">
            <a:off x="7596188" y="4076700"/>
            <a:ext cx="3175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2" name="Oval 52"/>
          <p:cNvSpPr>
            <a:spLocks noChangeArrowheads="1"/>
          </p:cNvSpPr>
          <p:nvPr/>
        </p:nvSpPr>
        <p:spPr bwMode="auto">
          <a:xfrm>
            <a:off x="7380288" y="4508500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2A</a:t>
            </a:r>
          </a:p>
        </p:txBody>
      </p:sp>
      <p:sp>
        <p:nvSpPr>
          <p:cNvPr id="15413" name="Oval 53"/>
          <p:cNvSpPr>
            <a:spLocks noChangeArrowheads="1"/>
          </p:cNvSpPr>
          <p:nvPr/>
        </p:nvSpPr>
        <p:spPr bwMode="auto">
          <a:xfrm>
            <a:off x="4643438" y="4508500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2A</a:t>
            </a:r>
          </a:p>
        </p:txBody>
      </p:sp>
      <p:sp>
        <p:nvSpPr>
          <p:cNvPr id="15417" name="AutoShape 57"/>
          <p:cNvSpPr>
            <a:spLocks noChangeArrowheads="1"/>
          </p:cNvSpPr>
          <p:nvPr/>
        </p:nvSpPr>
        <p:spPr bwMode="auto">
          <a:xfrm>
            <a:off x="5508625" y="50847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Oval 58"/>
          <p:cNvSpPr>
            <a:spLocks noChangeArrowheads="1"/>
          </p:cNvSpPr>
          <p:nvPr/>
        </p:nvSpPr>
        <p:spPr bwMode="auto">
          <a:xfrm>
            <a:off x="6443663" y="5084763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1A</a:t>
            </a:r>
          </a:p>
        </p:txBody>
      </p:sp>
      <p:sp>
        <p:nvSpPr>
          <p:cNvPr id="15419" name="AutoShape 59"/>
          <p:cNvSpPr>
            <a:spLocks noChangeArrowheads="1"/>
          </p:cNvSpPr>
          <p:nvPr/>
        </p:nvSpPr>
        <p:spPr bwMode="auto">
          <a:xfrm>
            <a:off x="5508625" y="57324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Oval 60"/>
          <p:cNvSpPr>
            <a:spLocks noChangeArrowheads="1"/>
          </p:cNvSpPr>
          <p:nvPr/>
        </p:nvSpPr>
        <p:spPr bwMode="auto">
          <a:xfrm>
            <a:off x="6443663" y="5732463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1A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6" grpId="0" animBg="1"/>
      <p:bldP spid="15425" grpId="0" animBg="1"/>
      <p:bldP spid="15424" grpId="0" animBg="1"/>
      <p:bldP spid="15423" grpId="0" animBg="1"/>
      <p:bldP spid="15422" grpId="0" animBg="1"/>
      <p:bldP spid="15421" grpId="0" animBg="1"/>
      <p:bldP spid="15416" grpId="0" animBg="1"/>
      <p:bldP spid="15415" grpId="0" animBg="1"/>
      <p:bldP spid="15410" grpId="0" animBg="1"/>
      <p:bldP spid="15382" grpId="0" animBg="1"/>
      <p:bldP spid="15386" grpId="0" animBg="1"/>
      <p:bldP spid="15368" grpId="0"/>
      <p:bldP spid="15369" grpId="0" animBg="1"/>
      <p:bldP spid="15370" grpId="0" animBg="1"/>
      <p:bldP spid="15371" grpId="0" animBg="1"/>
      <p:bldP spid="15376" grpId="0" animBg="1"/>
      <p:bldP spid="15377" grpId="0" animBg="1"/>
      <p:bldP spid="15378" grpId="0" animBg="1"/>
      <p:bldP spid="15379" grpId="0" animBg="1"/>
      <p:bldP spid="15380" grpId="0" animBg="1"/>
      <p:bldP spid="15381" grpId="0" animBg="1"/>
      <p:bldP spid="15383" grpId="0" animBg="1"/>
      <p:bldP spid="15387" grpId="0" animBg="1"/>
      <p:bldP spid="15388" grpId="0" animBg="1"/>
      <p:bldP spid="15389" grpId="0" animBg="1"/>
      <p:bldP spid="15390" grpId="0"/>
      <p:bldP spid="15400" grpId="0" animBg="1"/>
      <p:bldP spid="15405" grpId="0" animBg="1"/>
      <p:bldP spid="15406" grpId="0" animBg="1"/>
      <p:bldP spid="15407" grpId="0" animBg="1"/>
      <p:bldP spid="15408" grpId="0" animBg="1"/>
      <p:bldP spid="15409" grpId="0" animBg="1"/>
      <p:bldP spid="15411" grpId="0" animBg="1"/>
      <p:bldP spid="15412" grpId="0" animBg="1"/>
      <p:bldP spid="15413" grpId="0" animBg="1"/>
      <p:bldP spid="15417" grpId="0" animBg="1"/>
      <p:bldP spid="15418" grpId="0" animBg="1"/>
      <p:bldP spid="15419" grpId="0" animBg="1"/>
      <p:bldP spid="154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47"/>
          <p:cNvSpPr>
            <a:spLocks noChangeShapeType="1"/>
          </p:cNvSpPr>
          <p:nvPr/>
        </p:nvSpPr>
        <p:spPr bwMode="auto">
          <a:xfrm>
            <a:off x="6516688" y="5661025"/>
            <a:ext cx="172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11188" y="620713"/>
            <a:ext cx="78120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66FF33"/>
                </a:solidFill>
                <a:latin typeface="Comic Sans MS" pitchFamily="66" charset="0"/>
              </a:rPr>
              <a:t>copy the following circuits and fill in the missing ammeter readings.</a:t>
            </a:r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 flipH="1" flipV="1">
            <a:off x="3708400" y="4724400"/>
            <a:ext cx="360363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2195513" y="4724400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 flipH="1">
            <a:off x="1331913" y="2636838"/>
            <a:ext cx="3175" cy="3603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 flipH="1">
            <a:off x="1331913" y="4724400"/>
            <a:ext cx="431800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>
            <a:off x="2987675" y="4724400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AutoShape 10"/>
          <p:cNvSpPr>
            <a:spLocks noChangeArrowheads="1"/>
          </p:cNvSpPr>
          <p:nvPr/>
        </p:nvSpPr>
        <p:spPr bwMode="auto">
          <a:xfrm>
            <a:off x="1763713" y="4508500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AutoShape 11"/>
          <p:cNvSpPr>
            <a:spLocks noChangeArrowheads="1"/>
          </p:cNvSpPr>
          <p:nvPr/>
        </p:nvSpPr>
        <p:spPr bwMode="auto">
          <a:xfrm>
            <a:off x="3276600" y="4508500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>
            <a:off x="1330325" y="2636838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2987675" y="2636838"/>
            <a:ext cx="10810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 flipH="1">
            <a:off x="1331913" y="3429000"/>
            <a:ext cx="0" cy="1295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5"/>
          <p:cNvSpPr>
            <a:spLocks noChangeShapeType="1"/>
          </p:cNvSpPr>
          <p:nvPr/>
        </p:nvSpPr>
        <p:spPr bwMode="auto">
          <a:xfrm>
            <a:off x="4067175" y="3500438"/>
            <a:ext cx="0" cy="12239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Oval 16"/>
          <p:cNvSpPr>
            <a:spLocks noChangeArrowheads="1"/>
          </p:cNvSpPr>
          <p:nvPr/>
        </p:nvSpPr>
        <p:spPr bwMode="auto">
          <a:xfrm>
            <a:off x="1116013" y="2997200"/>
            <a:ext cx="433387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?</a:t>
            </a:r>
          </a:p>
        </p:txBody>
      </p:sp>
      <p:sp>
        <p:nvSpPr>
          <p:cNvPr id="15376" name="Oval 17"/>
          <p:cNvSpPr>
            <a:spLocks noChangeArrowheads="1"/>
          </p:cNvSpPr>
          <p:nvPr/>
        </p:nvSpPr>
        <p:spPr bwMode="auto">
          <a:xfrm>
            <a:off x="3851275" y="3789363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?</a:t>
            </a:r>
          </a:p>
        </p:txBody>
      </p:sp>
      <p:sp>
        <p:nvSpPr>
          <p:cNvPr id="15377" name="Oval 18"/>
          <p:cNvSpPr>
            <a:spLocks noChangeArrowheads="1"/>
          </p:cNvSpPr>
          <p:nvPr/>
        </p:nvSpPr>
        <p:spPr bwMode="auto">
          <a:xfrm>
            <a:off x="2484438" y="4437063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4A</a:t>
            </a:r>
          </a:p>
        </p:txBody>
      </p:sp>
      <p:sp>
        <p:nvSpPr>
          <p:cNvPr id="15378" name="Line 19"/>
          <p:cNvSpPr>
            <a:spLocks noChangeShapeType="1"/>
          </p:cNvSpPr>
          <p:nvPr/>
        </p:nvSpPr>
        <p:spPr bwMode="auto">
          <a:xfrm flipH="1">
            <a:off x="4067175" y="2636838"/>
            <a:ext cx="3175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20"/>
          <p:cNvSpPr>
            <a:spLocks noChangeShapeType="1"/>
          </p:cNvSpPr>
          <p:nvPr/>
        </p:nvSpPr>
        <p:spPr bwMode="auto">
          <a:xfrm>
            <a:off x="2771775" y="2420938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1"/>
          <p:cNvSpPr>
            <a:spLocks noChangeShapeType="1"/>
          </p:cNvSpPr>
          <p:nvPr/>
        </p:nvSpPr>
        <p:spPr bwMode="auto">
          <a:xfrm>
            <a:off x="2987675" y="2493963"/>
            <a:ext cx="0" cy="287337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AutoShape 22"/>
          <p:cNvSpPr>
            <a:spLocks noChangeArrowheads="1"/>
          </p:cNvSpPr>
          <p:nvPr/>
        </p:nvSpPr>
        <p:spPr bwMode="auto">
          <a:xfrm>
            <a:off x="3851275" y="3068638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1116013" y="2997200"/>
            <a:ext cx="433387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4A</a:t>
            </a:r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3851275" y="3789363"/>
            <a:ext cx="433388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4A</a:t>
            </a:r>
          </a:p>
        </p:txBody>
      </p:sp>
      <p:sp>
        <p:nvSpPr>
          <p:cNvPr id="15384" name="Line 25"/>
          <p:cNvSpPr>
            <a:spLocks noChangeShapeType="1"/>
          </p:cNvSpPr>
          <p:nvPr/>
        </p:nvSpPr>
        <p:spPr bwMode="auto">
          <a:xfrm>
            <a:off x="7451725" y="4652963"/>
            <a:ext cx="7191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6"/>
          <p:cNvSpPr>
            <a:spLocks noChangeShapeType="1"/>
          </p:cNvSpPr>
          <p:nvPr/>
        </p:nvSpPr>
        <p:spPr bwMode="auto">
          <a:xfrm>
            <a:off x="6516688" y="4652963"/>
            <a:ext cx="5032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7"/>
          <p:cNvSpPr>
            <a:spLocks noChangeShapeType="1"/>
          </p:cNvSpPr>
          <p:nvPr/>
        </p:nvSpPr>
        <p:spPr bwMode="auto">
          <a:xfrm>
            <a:off x="5435600" y="4652963"/>
            <a:ext cx="6492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28"/>
          <p:cNvSpPr>
            <a:spLocks noChangeShapeType="1"/>
          </p:cNvSpPr>
          <p:nvPr/>
        </p:nvSpPr>
        <p:spPr bwMode="auto">
          <a:xfrm>
            <a:off x="7453313" y="3716338"/>
            <a:ext cx="7191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>
            <a:off x="6516688" y="3716338"/>
            <a:ext cx="5032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30"/>
          <p:cNvSpPr>
            <a:spLocks noChangeShapeType="1"/>
          </p:cNvSpPr>
          <p:nvPr/>
        </p:nvSpPr>
        <p:spPr bwMode="auto">
          <a:xfrm>
            <a:off x="5435600" y="3716338"/>
            <a:ext cx="6492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31"/>
          <p:cNvSpPr>
            <a:spLocks noChangeShapeType="1"/>
          </p:cNvSpPr>
          <p:nvPr/>
        </p:nvSpPr>
        <p:spPr bwMode="auto">
          <a:xfrm flipH="1">
            <a:off x="8172450" y="3355975"/>
            <a:ext cx="0" cy="23050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32"/>
          <p:cNvSpPr>
            <a:spLocks noChangeShapeType="1"/>
          </p:cNvSpPr>
          <p:nvPr/>
        </p:nvSpPr>
        <p:spPr bwMode="auto">
          <a:xfrm flipH="1">
            <a:off x="5435600" y="3355975"/>
            <a:ext cx="0" cy="23050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33"/>
          <p:cNvSpPr>
            <a:spLocks noChangeShapeType="1"/>
          </p:cNvSpPr>
          <p:nvPr/>
        </p:nvSpPr>
        <p:spPr bwMode="auto">
          <a:xfrm>
            <a:off x="7092950" y="2492375"/>
            <a:ext cx="10810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34"/>
          <p:cNvSpPr>
            <a:spLocks noChangeShapeType="1"/>
          </p:cNvSpPr>
          <p:nvPr/>
        </p:nvSpPr>
        <p:spPr bwMode="auto">
          <a:xfrm>
            <a:off x="5435600" y="2492375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35"/>
          <p:cNvSpPr>
            <a:spLocks noChangeShapeType="1"/>
          </p:cNvSpPr>
          <p:nvPr/>
        </p:nvSpPr>
        <p:spPr bwMode="auto">
          <a:xfrm flipH="1">
            <a:off x="5435600" y="2492375"/>
            <a:ext cx="1588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5" name="Line 36"/>
          <p:cNvSpPr>
            <a:spLocks noChangeShapeType="1"/>
          </p:cNvSpPr>
          <p:nvPr/>
        </p:nvSpPr>
        <p:spPr bwMode="auto">
          <a:xfrm>
            <a:off x="6877050" y="2276475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37"/>
          <p:cNvSpPr>
            <a:spLocks noChangeShapeType="1"/>
          </p:cNvSpPr>
          <p:nvPr/>
        </p:nvSpPr>
        <p:spPr bwMode="auto">
          <a:xfrm>
            <a:off x="7092950" y="2349500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7" name="Line 38"/>
          <p:cNvSpPr>
            <a:spLocks noChangeShapeType="1"/>
          </p:cNvSpPr>
          <p:nvPr/>
        </p:nvSpPr>
        <p:spPr bwMode="auto">
          <a:xfrm flipH="1">
            <a:off x="8172450" y="2492375"/>
            <a:ext cx="3175" cy="431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Oval 39"/>
          <p:cNvSpPr>
            <a:spLocks noChangeArrowheads="1"/>
          </p:cNvSpPr>
          <p:nvPr/>
        </p:nvSpPr>
        <p:spPr bwMode="auto">
          <a:xfrm>
            <a:off x="7956550" y="292417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3A</a:t>
            </a:r>
          </a:p>
        </p:txBody>
      </p:sp>
      <p:sp>
        <p:nvSpPr>
          <p:cNvPr id="15399" name="Oval 40"/>
          <p:cNvSpPr>
            <a:spLocks noChangeArrowheads="1"/>
          </p:cNvSpPr>
          <p:nvPr/>
        </p:nvSpPr>
        <p:spPr bwMode="auto">
          <a:xfrm>
            <a:off x="5219700" y="292417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?</a:t>
            </a:r>
          </a:p>
        </p:txBody>
      </p:sp>
      <p:sp>
        <p:nvSpPr>
          <p:cNvPr id="15400" name="AutoShape 41"/>
          <p:cNvSpPr>
            <a:spLocks noChangeArrowheads="1"/>
          </p:cNvSpPr>
          <p:nvPr/>
        </p:nvSpPr>
        <p:spPr bwMode="auto">
          <a:xfrm>
            <a:off x="6084888" y="3500438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Oval 42"/>
          <p:cNvSpPr>
            <a:spLocks noChangeArrowheads="1"/>
          </p:cNvSpPr>
          <p:nvPr/>
        </p:nvSpPr>
        <p:spPr bwMode="auto">
          <a:xfrm>
            <a:off x="7019925" y="3500438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15402" name="AutoShape 43"/>
          <p:cNvSpPr>
            <a:spLocks noChangeArrowheads="1"/>
          </p:cNvSpPr>
          <p:nvPr/>
        </p:nvSpPr>
        <p:spPr bwMode="auto">
          <a:xfrm>
            <a:off x="6084888" y="44370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Oval 44"/>
          <p:cNvSpPr>
            <a:spLocks noChangeArrowheads="1"/>
          </p:cNvSpPr>
          <p:nvPr/>
        </p:nvSpPr>
        <p:spPr bwMode="auto">
          <a:xfrm>
            <a:off x="7019925" y="4437063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1A</a:t>
            </a:r>
          </a:p>
        </p:txBody>
      </p:sp>
      <p:sp>
        <p:nvSpPr>
          <p:cNvPr id="15404" name="Line 45"/>
          <p:cNvSpPr>
            <a:spLocks noChangeShapeType="1"/>
          </p:cNvSpPr>
          <p:nvPr/>
        </p:nvSpPr>
        <p:spPr bwMode="auto">
          <a:xfrm>
            <a:off x="5435600" y="5661025"/>
            <a:ext cx="6492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5" name="AutoShape 46"/>
          <p:cNvSpPr>
            <a:spLocks noChangeArrowheads="1"/>
          </p:cNvSpPr>
          <p:nvPr/>
        </p:nvSpPr>
        <p:spPr bwMode="auto">
          <a:xfrm>
            <a:off x="6084888" y="544512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Oval 48"/>
          <p:cNvSpPr>
            <a:spLocks noChangeArrowheads="1"/>
          </p:cNvSpPr>
          <p:nvPr/>
        </p:nvSpPr>
        <p:spPr bwMode="auto">
          <a:xfrm>
            <a:off x="7019925" y="544512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16433" name="Oval 49"/>
          <p:cNvSpPr>
            <a:spLocks noChangeArrowheads="1"/>
          </p:cNvSpPr>
          <p:nvPr/>
        </p:nvSpPr>
        <p:spPr bwMode="auto">
          <a:xfrm>
            <a:off x="5219700" y="292417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3A</a:t>
            </a:r>
          </a:p>
        </p:txBody>
      </p:sp>
      <p:sp>
        <p:nvSpPr>
          <p:cNvPr id="16434" name="Oval 50"/>
          <p:cNvSpPr>
            <a:spLocks noChangeArrowheads="1"/>
          </p:cNvSpPr>
          <p:nvPr/>
        </p:nvSpPr>
        <p:spPr bwMode="auto">
          <a:xfrm>
            <a:off x="7019925" y="5445125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1A</a:t>
            </a:r>
          </a:p>
        </p:txBody>
      </p:sp>
      <p:sp>
        <p:nvSpPr>
          <p:cNvPr id="16435" name="Oval 51"/>
          <p:cNvSpPr>
            <a:spLocks noChangeArrowheads="1"/>
          </p:cNvSpPr>
          <p:nvPr/>
        </p:nvSpPr>
        <p:spPr bwMode="auto">
          <a:xfrm>
            <a:off x="7019925" y="3500438"/>
            <a:ext cx="431800" cy="431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008000"/>
                </a:solidFill>
              </a:rPr>
              <a:t>1A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7" grpId="0" animBg="1"/>
      <p:bldP spid="16408" grpId="0" animBg="1"/>
      <p:bldP spid="16433" grpId="0" animBg="1"/>
      <p:bldP spid="16434" grpId="0" animBg="1"/>
      <p:bldP spid="164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voltage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11188" y="1341438"/>
            <a:ext cx="8137525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The ‘electrical push’ which the cell gives to the current is called the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voltage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. It is measured in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volts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(V) on a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voltmeter</a:t>
            </a:r>
          </a:p>
        </p:txBody>
      </p:sp>
      <p:pic>
        <p:nvPicPr>
          <p:cNvPr id="17418" name="Picture 10" descr="volt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284538"/>
            <a:ext cx="2130425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5724525" y="3933825"/>
            <a:ext cx="1368425" cy="1295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44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5003800" y="4581525"/>
            <a:ext cx="7207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7092950" y="4581525"/>
            <a:ext cx="7207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9" grpId="0" animBg="1"/>
      <p:bldP spid="17420" grpId="0" animBg="1"/>
      <p:bldP spid="174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27088" y="1052513"/>
            <a:ext cx="792003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Different cells produce different voltages. The bigger the voltage supplied by the cell, the bigger the current.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voltage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77771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Unlike an ammeter a voltmeter is connected across the components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27088" y="4437063"/>
            <a:ext cx="777716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Scientist usually use the term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Potential Difference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(pd) when they talk about voltage.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2" grpId="0"/>
      <p:bldP spid="194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1042988" y="2347913"/>
            <a:ext cx="4762" cy="12969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flipH="1">
            <a:off x="1044575" y="4221163"/>
            <a:ext cx="576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2268538" y="4221163"/>
            <a:ext cx="936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484438" y="19891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700338" y="21336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700338" y="23479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2124075" y="23479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1620838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3205163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1042988" y="23479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773363" y="23479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1044575" y="3573463"/>
            <a:ext cx="1588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4357688" y="2347913"/>
            <a:ext cx="0" cy="18732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3852863" y="4221163"/>
            <a:ext cx="504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voltage</a:t>
            </a: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148263" y="4508500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7164388" y="4508500"/>
            <a:ext cx="12969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7164388" y="3429000"/>
            <a:ext cx="12969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5148263" y="3429000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6588125" y="17732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6804025" y="19177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6804025" y="21320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6227763" y="21320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AutoShape 25"/>
          <p:cNvSpPr>
            <a:spLocks noChangeArrowheads="1"/>
          </p:cNvSpPr>
          <p:nvPr/>
        </p:nvSpPr>
        <p:spPr bwMode="auto">
          <a:xfrm>
            <a:off x="6516688" y="3140075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AutoShape 26"/>
          <p:cNvSpPr>
            <a:spLocks noChangeArrowheads="1"/>
          </p:cNvSpPr>
          <p:nvPr/>
        </p:nvSpPr>
        <p:spPr bwMode="auto">
          <a:xfrm>
            <a:off x="6516688" y="4221163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5148263" y="21320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6877050" y="21320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5148263" y="3211513"/>
            <a:ext cx="0" cy="12969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8461375" y="2132013"/>
            <a:ext cx="0" cy="23764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Oval 31"/>
          <p:cNvSpPr>
            <a:spLocks noChangeArrowheads="1"/>
          </p:cNvSpPr>
          <p:nvPr/>
        </p:nvSpPr>
        <p:spPr bwMode="auto">
          <a:xfrm>
            <a:off x="1619250" y="4797425"/>
            <a:ext cx="720725" cy="6492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 flipH="1">
            <a:off x="5148263" y="2132013"/>
            <a:ext cx="1587" cy="1152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900113" y="1125538"/>
            <a:ext cx="74168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600">
                <a:solidFill>
                  <a:srgbClr val="66FF33"/>
                </a:solidFill>
                <a:latin typeface="Comic Sans MS" pitchFamily="66" charset="0"/>
              </a:rPr>
              <a:t>This is how we draw a voltmeter in a circuit.</a:t>
            </a:r>
          </a:p>
        </p:txBody>
      </p:sp>
      <p:sp>
        <p:nvSpPr>
          <p:cNvPr id="18466" name="Text Box 35"/>
          <p:cNvSpPr txBox="1">
            <a:spLocks noChangeArrowheads="1"/>
          </p:cNvSpPr>
          <p:nvPr/>
        </p:nvSpPr>
        <p:spPr bwMode="auto">
          <a:xfrm>
            <a:off x="900113" y="5805488"/>
            <a:ext cx="34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SERIES CIRCUIT</a:t>
            </a:r>
          </a:p>
        </p:txBody>
      </p:sp>
      <p:sp>
        <p:nvSpPr>
          <p:cNvPr id="18467" name="Text Box 36"/>
          <p:cNvSpPr txBox="1">
            <a:spLocks noChangeArrowheads="1"/>
          </p:cNvSpPr>
          <p:nvPr/>
        </p:nvSpPr>
        <p:spPr bwMode="auto">
          <a:xfrm>
            <a:off x="5219700" y="5805488"/>
            <a:ext cx="345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PARALLEL CIRCUIT</a:t>
            </a:r>
          </a:p>
        </p:txBody>
      </p:sp>
      <p:sp>
        <p:nvSpPr>
          <p:cNvPr id="21541" name="Line 37"/>
          <p:cNvSpPr>
            <a:spLocks noChangeShapeType="1"/>
          </p:cNvSpPr>
          <p:nvPr/>
        </p:nvSpPr>
        <p:spPr bwMode="auto">
          <a:xfrm flipH="1">
            <a:off x="1331913" y="5157788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flipV="1">
            <a:off x="1331913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 flipV="1">
            <a:off x="2627313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2339975" y="5157788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Oval 41"/>
          <p:cNvSpPr>
            <a:spLocks noChangeArrowheads="1"/>
          </p:cNvSpPr>
          <p:nvPr/>
        </p:nvSpPr>
        <p:spPr bwMode="auto">
          <a:xfrm>
            <a:off x="6516688" y="5084763"/>
            <a:ext cx="720725" cy="649287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 flipH="1">
            <a:off x="6229350" y="5445125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>
            <a:off x="7237413" y="5445125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 flipV="1">
            <a:off x="6227763" y="4508500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V="1">
            <a:off x="7524750" y="4508500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  <p:bldP spid="21529" grpId="0" animBg="1"/>
      <p:bldP spid="21530" grpId="0" animBg="1"/>
      <p:bldP spid="21531" grpId="0" animBg="1"/>
      <p:bldP spid="21532" grpId="0" animBg="1"/>
      <p:bldP spid="21533" grpId="0" animBg="1"/>
      <p:bldP spid="21534" grpId="0" animBg="1"/>
      <p:bldP spid="21535" grpId="0" animBg="1"/>
      <p:bldP spid="21537" grpId="0" animBg="1"/>
      <p:bldP spid="21538" grpId="0"/>
      <p:bldP spid="21541" grpId="0" animBg="1"/>
      <p:bldP spid="21542" grpId="0" animBg="1"/>
      <p:bldP spid="21543" grpId="0" animBg="1"/>
      <p:bldP spid="21544" grpId="0" animBg="1"/>
      <p:bldP spid="21545" grpId="0" animBg="1"/>
      <p:bldP spid="21546" grpId="0" animBg="1"/>
      <p:bldP spid="21547" grpId="0" animBg="1"/>
      <p:bldP spid="21548" grpId="0" animBg="1"/>
      <p:bldP spid="215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1042988" y="2347913"/>
            <a:ext cx="4762" cy="12969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1044575" y="4221163"/>
            <a:ext cx="576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2268538" y="4221163"/>
            <a:ext cx="936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484438" y="19891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700338" y="21336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2700338" y="23479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124075" y="23479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1620838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>
            <a:off x="3205163" y="39322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1042988" y="23479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2773363" y="23479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044575" y="3573463"/>
            <a:ext cx="1588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4357688" y="2347913"/>
            <a:ext cx="0" cy="18732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3852863" y="4221163"/>
            <a:ext cx="504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1619250" y="4797425"/>
            <a:ext cx="720725" cy="6492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H="1">
            <a:off x="1331913" y="5157788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V="1">
            <a:off x="1331913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 flipV="1">
            <a:off x="2627313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2339975" y="5157788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Text Box 23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voltage</a:t>
            </a: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5076825" y="4581525"/>
            <a:ext cx="13668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7092950" y="4581525"/>
            <a:ext cx="12969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7092950" y="2781300"/>
            <a:ext cx="12969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5076825" y="2781300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6516688" y="11255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6732588" y="12700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6732588" y="14843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6156325" y="14843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AutoShape 32"/>
          <p:cNvSpPr>
            <a:spLocks noChangeArrowheads="1"/>
          </p:cNvSpPr>
          <p:nvPr/>
        </p:nvSpPr>
        <p:spPr bwMode="auto">
          <a:xfrm>
            <a:off x="6445250" y="2492375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AutoShape 33"/>
          <p:cNvSpPr>
            <a:spLocks noChangeArrowheads="1"/>
          </p:cNvSpPr>
          <p:nvPr/>
        </p:nvSpPr>
        <p:spPr bwMode="auto">
          <a:xfrm>
            <a:off x="6443663" y="4292600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5076825" y="14843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6805613" y="14843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5076825" y="2563813"/>
            <a:ext cx="0" cy="201771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 flipH="1">
            <a:off x="8388350" y="1484313"/>
            <a:ext cx="1588" cy="309721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H="1">
            <a:off x="5076825" y="1484313"/>
            <a:ext cx="1588" cy="1152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6516688" y="5157788"/>
            <a:ext cx="720725" cy="649287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 flipH="1">
            <a:off x="6227763" y="5516563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Line 41"/>
          <p:cNvSpPr>
            <a:spLocks noChangeShapeType="1"/>
          </p:cNvSpPr>
          <p:nvPr/>
        </p:nvSpPr>
        <p:spPr bwMode="auto">
          <a:xfrm>
            <a:off x="7235825" y="5516563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Line 42"/>
          <p:cNvSpPr>
            <a:spLocks noChangeShapeType="1"/>
          </p:cNvSpPr>
          <p:nvPr/>
        </p:nvSpPr>
        <p:spPr bwMode="auto">
          <a:xfrm flipV="1">
            <a:off x="6227763" y="4581525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 flipV="1">
            <a:off x="7524750" y="4581525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3" name="Oval 45"/>
          <p:cNvSpPr>
            <a:spLocks noChangeArrowheads="1"/>
          </p:cNvSpPr>
          <p:nvPr/>
        </p:nvSpPr>
        <p:spPr bwMode="auto">
          <a:xfrm>
            <a:off x="3203575" y="4797425"/>
            <a:ext cx="720725" cy="649288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2574" name="Line 46"/>
          <p:cNvSpPr>
            <a:spLocks noChangeShapeType="1"/>
          </p:cNvSpPr>
          <p:nvPr/>
        </p:nvSpPr>
        <p:spPr bwMode="auto">
          <a:xfrm flipH="1">
            <a:off x="2916238" y="5157788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5" name="Line 47"/>
          <p:cNvSpPr>
            <a:spLocks noChangeShapeType="1"/>
          </p:cNvSpPr>
          <p:nvPr/>
        </p:nvSpPr>
        <p:spPr bwMode="auto">
          <a:xfrm flipV="1">
            <a:off x="2916238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6" name="Line 48"/>
          <p:cNvSpPr>
            <a:spLocks noChangeShapeType="1"/>
          </p:cNvSpPr>
          <p:nvPr/>
        </p:nvSpPr>
        <p:spPr bwMode="auto">
          <a:xfrm flipV="1">
            <a:off x="4211638" y="4221163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>
            <a:off x="3924300" y="5157788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 flipH="1">
            <a:off x="5797550" y="2781300"/>
            <a:ext cx="576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9" name="Oval 51"/>
          <p:cNvSpPr>
            <a:spLocks noChangeArrowheads="1"/>
          </p:cNvSpPr>
          <p:nvPr/>
        </p:nvSpPr>
        <p:spPr bwMode="auto">
          <a:xfrm>
            <a:off x="6372225" y="3357563"/>
            <a:ext cx="720725" cy="649287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 flipH="1">
            <a:off x="6084888" y="3717925"/>
            <a:ext cx="2873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1" name="Line 53"/>
          <p:cNvSpPr>
            <a:spLocks noChangeShapeType="1"/>
          </p:cNvSpPr>
          <p:nvPr/>
        </p:nvSpPr>
        <p:spPr bwMode="auto">
          <a:xfrm flipV="1">
            <a:off x="6084888" y="2781300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2" name="Line 54"/>
          <p:cNvSpPr>
            <a:spLocks noChangeShapeType="1"/>
          </p:cNvSpPr>
          <p:nvPr/>
        </p:nvSpPr>
        <p:spPr bwMode="auto">
          <a:xfrm flipV="1">
            <a:off x="7380288" y="2781300"/>
            <a:ext cx="0" cy="9366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3" name="Line 55"/>
          <p:cNvSpPr>
            <a:spLocks noChangeShapeType="1"/>
          </p:cNvSpPr>
          <p:nvPr/>
        </p:nvSpPr>
        <p:spPr bwMode="auto">
          <a:xfrm>
            <a:off x="7092950" y="3717925"/>
            <a:ext cx="2873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2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2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  <p:bldP spid="22535" grpId="0" animBg="1"/>
      <p:bldP spid="22536" grpId="0" animBg="1"/>
      <p:bldP spid="22537" grpId="0" animBg="1"/>
      <p:bldP spid="22538" grpId="0" animBg="1"/>
      <p:bldP spid="22539" grpId="0" animBg="1"/>
      <p:bldP spid="22540" grpId="0" animBg="1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 animBg="1"/>
      <p:bldP spid="22550" grpId="0" animBg="1"/>
      <p:bldP spid="22552" grpId="0" animBg="1"/>
      <p:bldP spid="22553" grpId="0" animBg="1"/>
      <p:bldP spid="22554" grpId="0" animBg="1"/>
      <p:bldP spid="22555" grpId="0" animBg="1"/>
      <p:bldP spid="22556" grpId="0" animBg="1"/>
      <p:bldP spid="22557" grpId="0" animBg="1"/>
      <p:bldP spid="22558" grpId="0" animBg="1"/>
      <p:bldP spid="22559" grpId="0" animBg="1"/>
      <p:bldP spid="22560" grpId="0" animBg="1"/>
      <p:bldP spid="22561" grpId="0" animBg="1"/>
      <p:bldP spid="22562" grpId="0" animBg="1"/>
      <p:bldP spid="22563" grpId="0" animBg="1"/>
      <p:bldP spid="22564" grpId="0" animBg="1"/>
      <p:bldP spid="22565" grpId="0" animBg="1"/>
      <p:bldP spid="22566" grpId="0" animBg="1"/>
      <p:bldP spid="22567" grpId="0" animBg="1"/>
      <p:bldP spid="22568" grpId="0" animBg="1"/>
      <p:bldP spid="22569" grpId="0" animBg="1"/>
      <p:bldP spid="22570" grpId="0" animBg="1"/>
      <p:bldP spid="22571" grpId="0" animBg="1"/>
      <p:bldP spid="22573" grpId="0" animBg="1"/>
      <p:bldP spid="22574" grpId="0" animBg="1"/>
      <p:bldP spid="22575" grpId="0" animBg="1"/>
      <p:bldP spid="22576" grpId="0" animBg="1"/>
      <p:bldP spid="22577" grpId="0" animBg="1"/>
      <p:bldP spid="22578" grpId="0" animBg="1"/>
      <p:bldP spid="22579" grpId="0" animBg="1"/>
      <p:bldP spid="22580" grpId="0" animBg="1"/>
      <p:bldP spid="22581" grpId="0" animBg="1"/>
      <p:bldP spid="22582" grpId="0" animBg="1"/>
      <p:bldP spid="225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44"/>
          <p:cNvSpPr>
            <a:spLocks noChangeShapeType="1"/>
          </p:cNvSpPr>
          <p:nvPr/>
        </p:nvSpPr>
        <p:spPr bwMode="auto">
          <a:xfrm>
            <a:off x="2916238" y="4508500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3" name="Line 11"/>
          <p:cNvSpPr>
            <a:spLocks noChangeShapeType="1"/>
          </p:cNvSpPr>
          <p:nvPr/>
        </p:nvSpPr>
        <p:spPr bwMode="auto">
          <a:xfrm flipH="1">
            <a:off x="5867400" y="5229225"/>
            <a:ext cx="15827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Line 12"/>
          <p:cNvSpPr>
            <a:spLocks noChangeShapeType="1"/>
          </p:cNvSpPr>
          <p:nvPr/>
        </p:nvSpPr>
        <p:spPr bwMode="auto">
          <a:xfrm flipV="1">
            <a:off x="3851275" y="5229225"/>
            <a:ext cx="1584325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series circuit</a:t>
            </a:r>
          </a:p>
        </p:txBody>
      </p:sp>
      <p:sp>
        <p:nvSpPr>
          <p:cNvPr id="20486" name="Line 18"/>
          <p:cNvSpPr>
            <a:spLocks noChangeShapeType="1"/>
          </p:cNvSpPr>
          <p:nvPr/>
        </p:nvSpPr>
        <p:spPr bwMode="auto">
          <a:xfrm flipH="1" flipV="1">
            <a:off x="2051050" y="5229225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19"/>
          <p:cNvSpPr>
            <a:spLocks noChangeShapeType="1"/>
          </p:cNvSpPr>
          <p:nvPr/>
        </p:nvSpPr>
        <p:spPr bwMode="auto">
          <a:xfrm>
            <a:off x="5148263" y="5229225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AutoShape 20"/>
          <p:cNvSpPr>
            <a:spLocks noChangeArrowheads="1"/>
          </p:cNvSpPr>
          <p:nvPr/>
        </p:nvSpPr>
        <p:spPr bwMode="auto">
          <a:xfrm>
            <a:off x="3419475" y="501332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AutoShape 21"/>
          <p:cNvSpPr>
            <a:spLocks noChangeArrowheads="1"/>
          </p:cNvSpPr>
          <p:nvPr/>
        </p:nvSpPr>
        <p:spPr bwMode="auto">
          <a:xfrm>
            <a:off x="5435600" y="501332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22"/>
          <p:cNvSpPr>
            <a:spLocks noChangeShapeType="1"/>
          </p:cNvSpPr>
          <p:nvPr/>
        </p:nvSpPr>
        <p:spPr bwMode="auto">
          <a:xfrm>
            <a:off x="2051050" y="2636838"/>
            <a:ext cx="2663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3"/>
          <p:cNvSpPr>
            <a:spLocks noChangeShapeType="1"/>
          </p:cNvSpPr>
          <p:nvPr/>
        </p:nvSpPr>
        <p:spPr bwMode="auto">
          <a:xfrm>
            <a:off x="4859338" y="2636838"/>
            <a:ext cx="25923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4"/>
          <p:cNvSpPr>
            <a:spLocks noChangeShapeType="1"/>
          </p:cNvSpPr>
          <p:nvPr/>
        </p:nvSpPr>
        <p:spPr bwMode="auto">
          <a:xfrm flipH="1">
            <a:off x="2051050" y="2636838"/>
            <a:ext cx="0" cy="25923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5"/>
          <p:cNvSpPr>
            <a:spLocks noChangeShapeType="1"/>
          </p:cNvSpPr>
          <p:nvPr/>
        </p:nvSpPr>
        <p:spPr bwMode="auto">
          <a:xfrm>
            <a:off x="7451725" y="2636838"/>
            <a:ext cx="0" cy="25923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Oval 28"/>
          <p:cNvSpPr>
            <a:spLocks noChangeArrowheads="1"/>
          </p:cNvSpPr>
          <p:nvPr/>
        </p:nvSpPr>
        <p:spPr bwMode="auto">
          <a:xfrm>
            <a:off x="3348038" y="4219575"/>
            <a:ext cx="503237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1.5V</a:t>
            </a:r>
          </a:p>
        </p:txBody>
      </p:sp>
      <p:sp>
        <p:nvSpPr>
          <p:cNvPr id="20495" name="Text Box 30"/>
          <p:cNvSpPr txBox="1">
            <a:spLocks noChangeArrowheads="1"/>
          </p:cNvSpPr>
          <p:nvPr/>
        </p:nvSpPr>
        <p:spPr bwMode="auto">
          <a:xfrm>
            <a:off x="684213" y="1341438"/>
            <a:ext cx="7561262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voltage is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shared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between the components</a:t>
            </a:r>
          </a:p>
        </p:txBody>
      </p:sp>
      <p:sp>
        <p:nvSpPr>
          <p:cNvPr id="20496" name="Line 33"/>
          <p:cNvSpPr>
            <a:spLocks noChangeShapeType="1"/>
          </p:cNvSpPr>
          <p:nvPr/>
        </p:nvSpPr>
        <p:spPr bwMode="auto">
          <a:xfrm>
            <a:off x="4714875" y="2420938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34"/>
          <p:cNvSpPr>
            <a:spLocks noChangeShapeType="1"/>
          </p:cNvSpPr>
          <p:nvPr/>
        </p:nvSpPr>
        <p:spPr bwMode="auto">
          <a:xfrm>
            <a:off x="4859338" y="2492375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45"/>
          <p:cNvSpPr>
            <a:spLocks noChangeShapeType="1"/>
          </p:cNvSpPr>
          <p:nvPr/>
        </p:nvSpPr>
        <p:spPr bwMode="auto">
          <a:xfrm>
            <a:off x="2916238" y="4508500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46"/>
          <p:cNvSpPr>
            <a:spLocks noChangeShapeType="1"/>
          </p:cNvSpPr>
          <p:nvPr/>
        </p:nvSpPr>
        <p:spPr bwMode="auto">
          <a:xfrm>
            <a:off x="4284663" y="4508500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47"/>
          <p:cNvSpPr>
            <a:spLocks noChangeShapeType="1"/>
          </p:cNvSpPr>
          <p:nvPr/>
        </p:nvSpPr>
        <p:spPr bwMode="auto">
          <a:xfrm>
            <a:off x="4932363" y="4510088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Oval 48"/>
          <p:cNvSpPr>
            <a:spLocks noChangeArrowheads="1"/>
          </p:cNvSpPr>
          <p:nvPr/>
        </p:nvSpPr>
        <p:spPr bwMode="auto">
          <a:xfrm>
            <a:off x="5364163" y="4221163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1.5V</a:t>
            </a:r>
          </a:p>
        </p:txBody>
      </p:sp>
      <p:sp>
        <p:nvSpPr>
          <p:cNvPr id="20502" name="Line 49"/>
          <p:cNvSpPr>
            <a:spLocks noChangeShapeType="1"/>
          </p:cNvSpPr>
          <p:nvPr/>
        </p:nvSpPr>
        <p:spPr bwMode="auto">
          <a:xfrm>
            <a:off x="4932363" y="4508500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50"/>
          <p:cNvSpPr>
            <a:spLocks noChangeShapeType="1"/>
          </p:cNvSpPr>
          <p:nvPr/>
        </p:nvSpPr>
        <p:spPr bwMode="auto">
          <a:xfrm>
            <a:off x="6300788" y="4508500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55"/>
          <p:cNvSpPr>
            <a:spLocks noChangeShapeType="1"/>
          </p:cNvSpPr>
          <p:nvPr/>
        </p:nvSpPr>
        <p:spPr bwMode="auto">
          <a:xfrm>
            <a:off x="4210050" y="3213100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Oval 56"/>
          <p:cNvSpPr>
            <a:spLocks noChangeArrowheads="1"/>
          </p:cNvSpPr>
          <p:nvPr/>
        </p:nvSpPr>
        <p:spPr bwMode="auto">
          <a:xfrm>
            <a:off x="4641850" y="2924175"/>
            <a:ext cx="503238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3V</a:t>
            </a:r>
          </a:p>
        </p:txBody>
      </p:sp>
      <p:sp>
        <p:nvSpPr>
          <p:cNvPr id="20506" name="Line 57"/>
          <p:cNvSpPr>
            <a:spLocks noChangeShapeType="1"/>
          </p:cNvSpPr>
          <p:nvPr/>
        </p:nvSpPr>
        <p:spPr bwMode="auto">
          <a:xfrm>
            <a:off x="4210050" y="2636838"/>
            <a:ext cx="0" cy="5762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58"/>
          <p:cNvSpPr>
            <a:spLocks noChangeShapeType="1"/>
          </p:cNvSpPr>
          <p:nvPr/>
        </p:nvSpPr>
        <p:spPr bwMode="auto">
          <a:xfrm>
            <a:off x="5578475" y="2636838"/>
            <a:ext cx="0" cy="5762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CELL</a:t>
            </a:r>
          </a:p>
        </p:txBody>
      </p:sp>
      <p:pic>
        <p:nvPicPr>
          <p:cNvPr id="3075" name="Picture 6" descr="circuit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41" t="3226" r="30241" b="47957"/>
          <a:stretch>
            <a:fillRect/>
          </a:stretch>
        </p:blipFill>
        <p:spPr bwMode="auto">
          <a:xfrm>
            <a:off x="900113" y="3141663"/>
            <a:ext cx="24479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55650" y="1125538"/>
            <a:ext cx="7632700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The cell stores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chemical energy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and transfers it to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electrical energy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when a circuit is connected.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635375" y="2636838"/>
            <a:ext cx="48244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When two or more cells are connected together we call this a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Battery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635375" y="4508500"/>
            <a:ext cx="48244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The cells chemical energy is used up pushing a current round a circuit.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9"/>
          <p:cNvSpPr>
            <a:spLocks noChangeShapeType="1"/>
          </p:cNvSpPr>
          <p:nvPr/>
        </p:nvSpPr>
        <p:spPr bwMode="auto">
          <a:xfrm>
            <a:off x="3563938" y="3500438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Line 8"/>
          <p:cNvSpPr>
            <a:spLocks noChangeShapeType="1"/>
          </p:cNvSpPr>
          <p:nvPr/>
        </p:nvSpPr>
        <p:spPr bwMode="auto">
          <a:xfrm flipH="1">
            <a:off x="6300788" y="2133600"/>
            <a:ext cx="0" cy="38163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9"/>
          <p:cNvSpPr>
            <a:spLocks noChangeShapeType="1"/>
          </p:cNvSpPr>
          <p:nvPr/>
        </p:nvSpPr>
        <p:spPr bwMode="auto">
          <a:xfrm>
            <a:off x="4500563" y="2133600"/>
            <a:ext cx="18002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11"/>
          <p:cNvSpPr txBox="1">
            <a:spLocks noChangeArrowheads="1"/>
          </p:cNvSpPr>
          <p:nvPr/>
        </p:nvSpPr>
        <p:spPr bwMode="auto">
          <a:xfrm>
            <a:off x="684213" y="1125538"/>
            <a:ext cx="7848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 voltage is the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same 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in all parts of the circuit.</a:t>
            </a:r>
          </a:p>
        </p:txBody>
      </p:sp>
      <p:sp>
        <p:nvSpPr>
          <p:cNvPr id="21510" name="Line 12"/>
          <p:cNvSpPr>
            <a:spLocks noChangeShapeType="1"/>
          </p:cNvSpPr>
          <p:nvPr/>
        </p:nvSpPr>
        <p:spPr bwMode="auto">
          <a:xfrm>
            <a:off x="2555875" y="2133600"/>
            <a:ext cx="17287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13"/>
          <p:cNvSpPr>
            <a:spLocks noChangeShapeType="1"/>
          </p:cNvSpPr>
          <p:nvPr/>
        </p:nvSpPr>
        <p:spPr bwMode="auto">
          <a:xfrm>
            <a:off x="2555875" y="2133600"/>
            <a:ext cx="1588" cy="38163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14"/>
          <p:cNvSpPr>
            <a:spLocks noChangeShapeType="1"/>
          </p:cNvSpPr>
          <p:nvPr/>
        </p:nvSpPr>
        <p:spPr bwMode="auto">
          <a:xfrm>
            <a:off x="4500563" y="1990725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AutoShape 16"/>
          <p:cNvSpPr>
            <a:spLocks noChangeArrowheads="1"/>
          </p:cNvSpPr>
          <p:nvPr/>
        </p:nvSpPr>
        <p:spPr bwMode="auto">
          <a:xfrm>
            <a:off x="4284663" y="57324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Oval 18"/>
          <p:cNvSpPr>
            <a:spLocks noChangeArrowheads="1"/>
          </p:cNvSpPr>
          <p:nvPr/>
        </p:nvSpPr>
        <p:spPr bwMode="auto">
          <a:xfrm>
            <a:off x="4140200" y="3213100"/>
            <a:ext cx="503238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3V</a:t>
            </a:r>
          </a:p>
        </p:txBody>
      </p:sp>
      <p:sp>
        <p:nvSpPr>
          <p:cNvPr id="21515" name="Line 21"/>
          <p:cNvSpPr>
            <a:spLocks noChangeShapeType="1"/>
          </p:cNvSpPr>
          <p:nvPr/>
        </p:nvSpPr>
        <p:spPr bwMode="auto">
          <a:xfrm>
            <a:off x="4284663" y="1917700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Text Box 22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parallel circuit</a:t>
            </a:r>
          </a:p>
        </p:txBody>
      </p:sp>
      <p:sp>
        <p:nvSpPr>
          <p:cNvPr id="21517" name="Line 23"/>
          <p:cNvSpPr>
            <a:spLocks noChangeShapeType="1"/>
          </p:cNvSpPr>
          <p:nvPr/>
        </p:nvSpPr>
        <p:spPr bwMode="auto">
          <a:xfrm flipH="1">
            <a:off x="2557463" y="5949950"/>
            <a:ext cx="172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4"/>
          <p:cNvSpPr>
            <a:spLocks noChangeShapeType="1"/>
          </p:cNvSpPr>
          <p:nvPr/>
        </p:nvSpPr>
        <p:spPr bwMode="auto">
          <a:xfrm flipH="1">
            <a:off x="4716463" y="5949950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AutoShape 25"/>
          <p:cNvSpPr>
            <a:spLocks noChangeArrowheads="1"/>
          </p:cNvSpPr>
          <p:nvPr/>
        </p:nvSpPr>
        <p:spPr bwMode="auto">
          <a:xfrm>
            <a:off x="4284663" y="400367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26"/>
          <p:cNvSpPr>
            <a:spLocks noChangeShapeType="1"/>
          </p:cNvSpPr>
          <p:nvPr/>
        </p:nvSpPr>
        <p:spPr bwMode="auto">
          <a:xfrm flipH="1">
            <a:off x="2557463" y="4221163"/>
            <a:ext cx="172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27"/>
          <p:cNvSpPr>
            <a:spLocks noChangeShapeType="1"/>
          </p:cNvSpPr>
          <p:nvPr/>
        </p:nvSpPr>
        <p:spPr bwMode="auto">
          <a:xfrm flipH="1">
            <a:off x="4716463" y="422116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30"/>
          <p:cNvSpPr>
            <a:spLocks noChangeShapeType="1"/>
          </p:cNvSpPr>
          <p:nvPr/>
        </p:nvSpPr>
        <p:spPr bwMode="auto">
          <a:xfrm>
            <a:off x="3563938" y="35004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31"/>
          <p:cNvSpPr>
            <a:spLocks noChangeShapeType="1"/>
          </p:cNvSpPr>
          <p:nvPr/>
        </p:nvSpPr>
        <p:spPr bwMode="auto">
          <a:xfrm>
            <a:off x="5219700" y="35004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37"/>
          <p:cNvSpPr>
            <a:spLocks noChangeShapeType="1"/>
          </p:cNvSpPr>
          <p:nvPr/>
        </p:nvSpPr>
        <p:spPr bwMode="auto">
          <a:xfrm>
            <a:off x="3563938" y="5229225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Oval 38"/>
          <p:cNvSpPr>
            <a:spLocks noChangeArrowheads="1"/>
          </p:cNvSpPr>
          <p:nvPr/>
        </p:nvSpPr>
        <p:spPr bwMode="auto">
          <a:xfrm>
            <a:off x="4140200" y="4941888"/>
            <a:ext cx="503238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3V</a:t>
            </a:r>
          </a:p>
        </p:txBody>
      </p:sp>
      <p:sp>
        <p:nvSpPr>
          <p:cNvPr id="21526" name="Line 40"/>
          <p:cNvSpPr>
            <a:spLocks noChangeShapeType="1"/>
          </p:cNvSpPr>
          <p:nvPr/>
        </p:nvSpPr>
        <p:spPr bwMode="auto">
          <a:xfrm>
            <a:off x="3563938" y="5229225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41"/>
          <p:cNvSpPr>
            <a:spLocks noChangeShapeType="1"/>
          </p:cNvSpPr>
          <p:nvPr/>
        </p:nvSpPr>
        <p:spPr bwMode="auto">
          <a:xfrm>
            <a:off x="5219700" y="5229225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47"/>
          <p:cNvSpPr>
            <a:spLocks noChangeShapeType="1"/>
          </p:cNvSpPr>
          <p:nvPr/>
        </p:nvSpPr>
        <p:spPr bwMode="auto">
          <a:xfrm>
            <a:off x="3563938" y="2781300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Oval 48"/>
          <p:cNvSpPr>
            <a:spLocks noChangeArrowheads="1"/>
          </p:cNvSpPr>
          <p:nvPr/>
        </p:nvSpPr>
        <p:spPr bwMode="auto">
          <a:xfrm>
            <a:off x="4140200" y="2493963"/>
            <a:ext cx="503238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3V</a:t>
            </a:r>
          </a:p>
        </p:txBody>
      </p:sp>
      <p:sp>
        <p:nvSpPr>
          <p:cNvPr id="21530" name="Line 50"/>
          <p:cNvSpPr>
            <a:spLocks noChangeShapeType="1"/>
          </p:cNvSpPr>
          <p:nvPr/>
        </p:nvSpPr>
        <p:spPr bwMode="auto">
          <a:xfrm>
            <a:off x="3563938" y="2133600"/>
            <a:ext cx="0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51"/>
          <p:cNvSpPr>
            <a:spLocks noChangeShapeType="1"/>
          </p:cNvSpPr>
          <p:nvPr/>
        </p:nvSpPr>
        <p:spPr bwMode="auto">
          <a:xfrm>
            <a:off x="5219700" y="2133600"/>
            <a:ext cx="0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 &amp; voltage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84213" y="1700213"/>
            <a:ext cx="78120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66FF33"/>
                </a:solidFill>
                <a:latin typeface="Comic Sans MS" pitchFamily="66" charset="0"/>
              </a:rPr>
              <a:t>copy the following circuits on the next two slides.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684213" y="3068638"/>
            <a:ext cx="78120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complete the missing current and voltage readings.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684213" y="4437063"/>
            <a:ext cx="78120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66FF33"/>
                </a:solidFill>
                <a:latin typeface="Comic Sans MS" pitchFamily="66" charset="0"/>
              </a:rPr>
              <a:t>remember the rules for current and voltage in series and parallel circuits.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34" grpId="0"/>
      <p:bldP spid="256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 &amp; voltage</a:t>
            </a:r>
          </a:p>
        </p:txBody>
      </p:sp>
      <p:sp>
        <p:nvSpPr>
          <p:cNvPr id="23555" name="Line 5"/>
          <p:cNvSpPr>
            <a:spLocks noChangeShapeType="1"/>
          </p:cNvSpPr>
          <p:nvPr/>
        </p:nvSpPr>
        <p:spPr bwMode="auto">
          <a:xfrm>
            <a:off x="2773363" y="3932238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 flipH="1">
            <a:off x="5724525" y="4652963"/>
            <a:ext cx="15827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Line 7"/>
          <p:cNvSpPr>
            <a:spLocks noChangeShapeType="1"/>
          </p:cNvSpPr>
          <p:nvPr/>
        </p:nvSpPr>
        <p:spPr bwMode="auto">
          <a:xfrm flipV="1">
            <a:off x="3708400" y="4652963"/>
            <a:ext cx="1584325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8"/>
          <p:cNvSpPr>
            <a:spLocks noChangeShapeType="1"/>
          </p:cNvSpPr>
          <p:nvPr/>
        </p:nvSpPr>
        <p:spPr bwMode="auto">
          <a:xfrm flipH="1" flipV="1">
            <a:off x="1908175" y="4652963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005388" y="4652963"/>
            <a:ext cx="2889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AutoShape 10"/>
          <p:cNvSpPr>
            <a:spLocks noChangeArrowheads="1"/>
          </p:cNvSpPr>
          <p:nvPr/>
        </p:nvSpPr>
        <p:spPr bwMode="auto">
          <a:xfrm>
            <a:off x="3276600" y="44370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AutoShape 11"/>
          <p:cNvSpPr>
            <a:spLocks noChangeArrowheads="1"/>
          </p:cNvSpPr>
          <p:nvPr/>
        </p:nvSpPr>
        <p:spPr bwMode="auto">
          <a:xfrm>
            <a:off x="5292725" y="44370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>
            <a:off x="1908175" y="2060575"/>
            <a:ext cx="2663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3"/>
          <p:cNvSpPr>
            <a:spLocks noChangeShapeType="1"/>
          </p:cNvSpPr>
          <p:nvPr/>
        </p:nvSpPr>
        <p:spPr bwMode="auto">
          <a:xfrm>
            <a:off x="4716463" y="2060575"/>
            <a:ext cx="259238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 flipH="1">
            <a:off x="1908175" y="2060575"/>
            <a:ext cx="0" cy="25923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>
            <a:off x="7308850" y="2060575"/>
            <a:ext cx="0" cy="25923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Oval 16"/>
          <p:cNvSpPr>
            <a:spLocks noChangeArrowheads="1"/>
          </p:cNvSpPr>
          <p:nvPr/>
        </p:nvSpPr>
        <p:spPr bwMode="auto">
          <a:xfrm>
            <a:off x="3205163" y="3643313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V</a:t>
            </a:r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4572000" y="1844675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4716463" y="1916113"/>
            <a:ext cx="0" cy="287337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>
            <a:off x="2773363" y="39322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>
            <a:off x="4141788" y="39322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>
            <a:off x="4789488" y="3933825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Oval 22"/>
          <p:cNvSpPr>
            <a:spLocks noChangeArrowheads="1"/>
          </p:cNvSpPr>
          <p:nvPr/>
        </p:nvSpPr>
        <p:spPr bwMode="auto">
          <a:xfrm>
            <a:off x="5221288" y="3644900"/>
            <a:ext cx="503237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V</a:t>
            </a:r>
          </a:p>
        </p:txBody>
      </p:sp>
      <p:sp>
        <p:nvSpPr>
          <p:cNvPr id="23573" name="Line 23"/>
          <p:cNvSpPr>
            <a:spLocks noChangeShapeType="1"/>
          </p:cNvSpPr>
          <p:nvPr/>
        </p:nvSpPr>
        <p:spPr bwMode="auto">
          <a:xfrm>
            <a:off x="4789488" y="39322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4"/>
          <p:cNvSpPr>
            <a:spLocks noChangeShapeType="1"/>
          </p:cNvSpPr>
          <p:nvPr/>
        </p:nvSpPr>
        <p:spPr bwMode="auto">
          <a:xfrm>
            <a:off x="6157913" y="39322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5"/>
          <p:cNvSpPr>
            <a:spLocks noChangeShapeType="1"/>
          </p:cNvSpPr>
          <p:nvPr/>
        </p:nvSpPr>
        <p:spPr bwMode="auto">
          <a:xfrm>
            <a:off x="4067175" y="2636838"/>
            <a:ext cx="13684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Oval 26"/>
          <p:cNvSpPr>
            <a:spLocks noChangeArrowheads="1"/>
          </p:cNvSpPr>
          <p:nvPr/>
        </p:nvSpPr>
        <p:spPr bwMode="auto">
          <a:xfrm>
            <a:off x="4498975" y="2347913"/>
            <a:ext cx="503238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6V</a:t>
            </a:r>
          </a:p>
        </p:txBody>
      </p:sp>
      <p:sp>
        <p:nvSpPr>
          <p:cNvPr id="23577" name="Line 27"/>
          <p:cNvSpPr>
            <a:spLocks noChangeShapeType="1"/>
          </p:cNvSpPr>
          <p:nvPr/>
        </p:nvSpPr>
        <p:spPr bwMode="auto">
          <a:xfrm>
            <a:off x="4067175" y="2060575"/>
            <a:ext cx="0" cy="5762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Line 28"/>
          <p:cNvSpPr>
            <a:spLocks noChangeShapeType="1"/>
          </p:cNvSpPr>
          <p:nvPr/>
        </p:nvSpPr>
        <p:spPr bwMode="auto">
          <a:xfrm>
            <a:off x="5435600" y="2060575"/>
            <a:ext cx="0" cy="5762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9" name="Oval 29"/>
          <p:cNvSpPr>
            <a:spLocks noChangeArrowheads="1"/>
          </p:cNvSpPr>
          <p:nvPr/>
        </p:nvSpPr>
        <p:spPr bwMode="auto">
          <a:xfrm>
            <a:off x="1620838" y="2636838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4A</a:t>
            </a:r>
          </a:p>
        </p:txBody>
      </p:sp>
      <p:sp>
        <p:nvSpPr>
          <p:cNvPr id="23580" name="Oval 30"/>
          <p:cNvSpPr>
            <a:spLocks noChangeArrowheads="1"/>
          </p:cNvSpPr>
          <p:nvPr/>
        </p:nvSpPr>
        <p:spPr bwMode="auto">
          <a:xfrm>
            <a:off x="4213225" y="4365625"/>
            <a:ext cx="503238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23581" name="Oval 31"/>
          <p:cNvSpPr>
            <a:spLocks noChangeArrowheads="1"/>
          </p:cNvSpPr>
          <p:nvPr/>
        </p:nvSpPr>
        <p:spPr bwMode="auto">
          <a:xfrm>
            <a:off x="7021513" y="2636838"/>
            <a:ext cx="503237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116013" y="1700213"/>
            <a:ext cx="647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measuring current &amp; voltage</a:t>
            </a:r>
          </a:p>
        </p:txBody>
      </p:sp>
      <p:sp>
        <p:nvSpPr>
          <p:cNvPr id="24579" name="Line 5"/>
          <p:cNvSpPr>
            <a:spLocks noChangeShapeType="1"/>
          </p:cNvSpPr>
          <p:nvPr/>
        </p:nvSpPr>
        <p:spPr bwMode="auto">
          <a:xfrm>
            <a:off x="3563938" y="3500438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 flipH="1">
            <a:off x="6300788" y="2133600"/>
            <a:ext cx="0" cy="38163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4500563" y="2133600"/>
            <a:ext cx="18002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8"/>
          <p:cNvSpPr>
            <a:spLocks noChangeShapeType="1"/>
          </p:cNvSpPr>
          <p:nvPr/>
        </p:nvSpPr>
        <p:spPr bwMode="auto">
          <a:xfrm>
            <a:off x="2555875" y="2133600"/>
            <a:ext cx="17287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9"/>
          <p:cNvSpPr>
            <a:spLocks noChangeShapeType="1"/>
          </p:cNvSpPr>
          <p:nvPr/>
        </p:nvSpPr>
        <p:spPr bwMode="auto">
          <a:xfrm>
            <a:off x="2555875" y="2133600"/>
            <a:ext cx="1588" cy="38163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10"/>
          <p:cNvSpPr>
            <a:spLocks noChangeShapeType="1"/>
          </p:cNvSpPr>
          <p:nvPr/>
        </p:nvSpPr>
        <p:spPr bwMode="auto">
          <a:xfrm>
            <a:off x="4500563" y="1990725"/>
            <a:ext cx="0" cy="28733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AutoShape 11"/>
          <p:cNvSpPr>
            <a:spLocks noChangeArrowheads="1"/>
          </p:cNvSpPr>
          <p:nvPr/>
        </p:nvSpPr>
        <p:spPr bwMode="auto">
          <a:xfrm>
            <a:off x="4284663" y="5732463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Oval 12"/>
          <p:cNvSpPr>
            <a:spLocks noChangeArrowheads="1"/>
          </p:cNvSpPr>
          <p:nvPr/>
        </p:nvSpPr>
        <p:spPr bwMode="auto">
          <a:xfrm>
            <a:off x="4140200" y="3213100"/>
            <a:ext cx="503238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V</a:t>
            </a:r>
          </a:p>
        </p:txBody>
      </p:sp>
      <p:sp>
        <p:nvSpPr>
          <p:cNvPr id="24587" name="Line 13"/>
          <p:cNvSpPr>
            <a:spLocks noChangeShapeType="1"/>
          </p:cNvSpPr>
          <p:nvPr/>
        </p:nvSpPr>
        <p:spPr bwMode="auto">
          <a:xfrm>
            <a:off x="4284663" y="1917700"/>
            <a:ext cx="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4"/>
          <p:cNvSpPr>
            <a:spLocks noChangeShapeType="1"/>
          </p:cNvSpPr>
          <p:nvPr/>
        </p:nvSpPr>
        <p:spPr bwMode="auto">
          <a:xfrm flipH="1">
            <a:off x="2557463" y="5949950"/>
            <a:ext cx="172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 flipH="1">
            <a:off x="4716463" y="5949950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AutoShape 16"/>
          <p:cNvSpPr>
            <a:spLocks noChangeArrowheads="1"/>
          </p:cNvSpPr>
          <p:nvPr/>
        </p:nvSpPr>
        <p:spPr bwMode="auto">
          <a:xfrm>
            <a:off x="4284663" y="4003675"/>
            <a:ext cx="431800" cy="431800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 flipH="1">
            <a:off x="2557463" y="4221163"/>
            <a:ext cx="172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 flipH="1">
            <a:off x="4716463" y="422116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9"/>
          <p:cNvSpPr>
            <a:spLocks noChangeShapeType="1"/>
          </p:cNvSpPr>
          <p:nvPr/>
        </p:nvSpPr>
        <p:spPr bwMode="auto">
          <a:xfrm>
            <a:off x="3563938" y="35004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20"/>
          <p:cNvSpPr>
            <a:spLocks noChangeShapeType="1"/>
          </p:cNvSpPr>
          <p:nvPr/>
        </p:nvSpPr>
        <p:spPr bwMode="auto">
          <a:xfrm>
            <a:off x="5219700" y="3500438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>
            <a:off x="3563938" y="5229225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Oval 22"/>
          <p:cNvSpPr>
            <a:spLocks noChangeArrowheads="1"/>
          </p:cNvSpPr>
          <p:nvPr/>
        </p:nvSpPr>
        <p:spPr bwMode="auto">
          <a:xfrm>
            <a:off x="4140200" y="4941888"/>
            <a:ext cx="503238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V</a:t>
            </a:r>
          </a:p>
        </p:txBody>
      </p:sp>
      <p:sp>
        <p:nvSpPr>
          <p:cNvPr id="24597" name="Line 23"/>
          <p:cNvSpPr>
            <a:spLocks noChangeShapeType="1"/>
          </p:cNvSpPr>
          <p:nvPr/>
        </p:nvSpPr>
        <p:spPr bwMode="auto">
          <a:xfrm>
            <a:off x="3563938" y="5229225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4"/>
          <p:cNvSpPr>
            <a:spLocks noChangeShapeType="1"/>
          </p:cNvSpPr>
          <p:nvPr/>
        </p:nvSpPr>
        <p:spPr bwMode="auto">
          <a:xfrm>
            <a:off x="5219700" y="5229225"/>
            <a:ext cx="0" cy="7207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5"/>
          <p:cNvSpPr>
            <a:spLocks noChangeShapeType="1"/>
          </p:cNvSpPr>
          <p:nvPr/>
        </p:nvSpPr>
        <p:spPr bwMode="auto">
          <a:xfrm>
            <a:off x="3563938" y="2781300"/>
            <a:ext cx="165576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Oval 26"/>
          <p:cNvSpPr>
            <a:spLocks noChangeArrowheads="1"/>
          </p:cNvSpPr>
          <p:nvPr/>
        </p:nvSpPr>
        <p:spPr bwMode="auto">
          <a:xfrm>
            <a:off x="4140200" y="2493963"/>
            <a:ext cx="503238" cy="5032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6V</a:t>
            </a:r>
          </a:p>
        </p:txBody>
      </p:sp>
      <p:sp>
        <p:nvSpPr>
          <p:cNvPr id="24601" name="Line 27"/>
          <p:cNvSpPr>
            <a:spLocks noChangeShapeType="1"/>
          </p:cNvSpPr>
          <p:nvPr/>
        </p:nvSpPr>
        <p:spPr bwMode="auto">
          <a:xfrm>
            <a:off x="3563938" y="2133600"/>
            <a:ext cx="0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8"/>
          <p:cNvSpPr>
            <a:spLocks noChangeShapeType="1"/>
          </p:cNvSpPr>
          <p:nvPr/>
        </p:nvSpPr>
        <p:spPr bwMode="auto">
          <a:xfrm>
            <a:off x="5219700" y="2133600"/>
            <a:ext cx="0" cy="647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Oval 29"/>
          <p:cNvSpPr>
            <a:spLocks noChangeArrowheads="1"/>
          </p:cNvSpPr>
          <p:nvPr/>
        </p:nvSpPr>
        <p:spPr bwMode="auto">
          <a:xfrm>
            <a:off x="2268538" y="2708275"/>
            <a:ext cx="503237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4A</a:t>
            </a:r>
          </a:p>
        </p:txBody>
      </p:sp>
      <p:sp>
        <p:nvSpPr>
          <p:cNvPr id="24604" name="Oval 30"/>
          <p:cNvSpPr>
            <a:spLocks noChangeArrowheads="1"/>
          </p:cNvSpPr>
          <p:nvPr/>
        </p:nvSpPr>
        <p:spPr bwMode="auto">
          <a:xfrm>
            <a:off x="6011863" y="2781300"/>
            <a:ext cx="503237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24605" name="Oval 31"/>
          <p:cNvSpPr>
            <a:spLocks noChangeArrowheads="1"/>
          </p:cNvSpPr>
          <p:nvPr/>
        </p:nvSpPr>
        <p:spPr bwMode="auto">
          <a:xfrm>
            <a:off x="5435600" y="3933825"/>
            <a:ext cx="503238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24606" name="Oval 32"/>
          <p:cNvSpPr>
            <a:spLocks noChangeArrowheads="1"/>
          </p:cNvSpPr>
          <p:nvPr/>
        </p:nvSpPr>
        <p:spPr bwMode="auto">
          <a:xfrm>
            <a:off x="5580063" y="5661025"/>
            <a:ext cx="503237" cy="50323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1692275" y="1844675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answers</a:t>
            </a: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406525" y="3697288"/>
            <a:ext cx="8588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6"/>
          <p:cNvSpPr>
            <a:spLocks noChangeShapeType="1"/>
          </p:cNvSpPr>
          <p:nvPr/>
        </p:nvSpPr>
        <p:spPr bwMode="auto">
          <a:xfrm flipH="1">
            <a:off x="3260725" y="4216400"/>
            <a:ext cx="993775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 flipV="1">
            <a:off x="1992313" y="4216400"/>
            <a:ext cx="996950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8"/>
          <p:cNvSpPr>
            <a:spLocks noChangeShapeType="1"/>
          </p:cNvSpPr>
          <p:nvPr/>
        </p:nvSpPr>
        <p:spPr bwMode="auto">
          <a:xfrm flipH="1" flipV="1">
            <a:off x="862013" y="4216400"/>
            <a:ext cx="792162" cy="47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9"/>
          <p:cNvSpPr>
            <a:spLocks noChangeShapeType="1"/>
          </p:cNvSpPr>
          <p:nvPr/>
        </p:nvSpPr>
        <p:spPr bwMode="auto">
          <a:xfrm>
            <a:off x="2808288" y="4216400"/>
            <a:ext cx="180975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10"/>
          <p:cNvSpPr>
            <a:spLocks noChangeShapeType="1"/>
          </p:cNvSpPr>
          <p:nvPr/>
        </p:nvSpPr>
        <p:spPr bwMode="auto">
          <a:xfrm>
            <a:off x="862013" y="2349500"/>
            <a:ext cx="167481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11"/>
          <p:cNvSpPr>
            <a:spLocks noChangeShapeType="1"/>
          </p:cNvSpPr>
          <p:nvPr/>
        </p:nvSpPr>
        <p:spPr bwMode="auto">
          <a:xfrm>
            <a:off x="2627313" y="2349500"/>
            <a:ext cx="162877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2"/>
          <p:cNvSpPr>
            <a:spLocks noChangeShapeType="1"/>
          </p:cNvSpPr>
          <p:nvPr/>
        </p:nvSpPr>
        <p:spPr bwMode="auto">
          <a:xfrm flipH="1">
            <a:off x="862013" y="2349500"/>
            <a:ext cx="1587" cy="18653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3"/>
          <p:cNvSpPr>
            <a:spLocks noChangeShapeType="1"/>
          </p:cNvSpPr>
          <p:nvPr/>
        </p:nvSpPr>
        <p:spPr bwMode="auto">
          <a:xfrm>
            <a:off x="4256088" y="2349500"/>
            <a:ext cx="0" cy="18653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Oval 14"/>
          <p:cNvSpPr>
            <a:spLocks noChangeArrowheads="1"/>
          </p:cNvSpPr>
          <p:nvPr/>
        </p:nvSpPr>
        <p:spPr bwMode="auto">
          <a:xfrm>
            <a:off x="1674813" y="3487738"/>
            <a:ext cx="342900" cy="36512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3V</a:t>
            </a:r>
            <a:endParaRPr lang="en-GB"/>
          </a:p>
        </p:txBody>
      </p:sp>
      <p:sp>
        <p:nvSpPr>
          <p:cNvPr id="25613" name="Line 15"/>
          <p:cNvSpPr>
            <a:spLocks noChangeShapeType="1"/>
          </p:cNvSpPr>
          <p:nvPr/>
        </p:nvSpPr>
        <p:spPr bwMode="auto">
          <a:xfrm>
            <a:off x="2536825" y="2193925"/>
            <a:ext cx="0" cy="3111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6"/>
          <p:cNvSpPr>
            <a:spLocks noChangeShapeType="1"/>
          </p:cNvSpPr>
          <p:nvPr/>
        </p:nvSpPr>
        <p:spPr bwMode="auto">
          <a:xfrm>
            <a:off x="2627313" y="2246313"/>
            <a:ext cx="0" cy="206375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7"/>
          <p:cNvSpPr>
            <a:spLocks noChangeShapeType="1"/>
          </p:cNvSpPr>
          <p:nvPr/>
        </p:nvSpPr>
        <p:spPr bwMode="auto">
          <a:xfrm>
            <a:off x="1406525" y="3697288"/>
            <a:ext cx="0" cy="517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>
            <a:off x="2265363" y="3697288"/>
            <a:ext cx="1587" cy="517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9"/>
          <p:cNvSpPr>
            <a:spLocks noChangeShapeType="1"/>
          </p:cNvSpPr>
          <p:nvPr/>
        </p:nvSpPr>
        <p:spPr bwMode="auto">
          <a:xfrm>
            <a:off x="2673350" y="3697288"/>
            <a:ext cx="858838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Oval 20"/>
          <p:cNvSpPr>
            <a:spLocks noChangeArrowheads="1"/>
          </p:cNvSpPr>
          <p:nvPr/>
        </p:nvSpPr>
        <p:spPr bwMode="auto">
          <a:xfrm>
            <a:off x="2940050" y="3489325"/>
            <a:ext cx="344488" cy="363538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3V</a:t>
            </a:r>
            <a:endParaRPr lang="en-GB"/>
          </a:p>
        </p:txBody>
      </p:sp>
      <p:sp>
        <p:nvSpPr>
          <p:cNvPr id="25619" name="Line 21"/>
          <p:cNvSpPr>
            <a:spLocks noChangeShapeType="1"/>
          </p:cNvSpPr>
          <p:nvPr/>
        </p:nvSpPr>
        <p:spPr bwMode="auto">
          <a:xfrm>
            <a:off x="2673350" y="3697288"/>
            <a:ext cx="0" cy="517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2"/>
          <p:cNvSpPr>
            <a:spLocks noChangeShapeType="1"/>
          </p:cNvSpPr>
          <p:nvPr/>
        </p:nvSpPr>
        <p:spPr bwMode="auto">
          <a:xfrm>
            <a:off x="3532188" y="3697288"/>
            <a:ext cx="1587" cy="517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3"/>
          <p:cNvSpPr>
            <a:spLocks noChangeShapeType="1"/>
          </p:cNvSpPr>
          <p:nvPr/>
        </p:nvSpPr>
        <p:spPr bwMode="auto">
          <a:xfrm>
            <a:off x="2217738" y="2763838"/>
            <a:ext cx="860425" cy="15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Oval 24"/>
          <p:cNvSpPr>
            <a:spLocks noChangeArrowheads="1"/>
          </p:cNvSpPr>
          <p:nvPr/>
        </p:nvSpPr>
        <p:spPr bwMode="auto">
          <a:xfrm>
            <a:off x="2463800" y="2557463"/>
            <a:ext cx="488950" cy="3619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6V</a:t>
            </a:r>
            <a:endParaRPr lang="en-GB"/>
          </a:p>
        </p:txBody>
      </p:sp>
      <p:sp>
        <p:nvSpPr>
          <p:cNvPr id="25623" name="Line 25"/>
          <p:cNvSpPr>
            <a:spLocks noChangeShapeType="1"/>
          </p:cNvSpPr>
          <p:nvPr/>
        </p:nvSpPr>
        <p:spPr bwMode="auto">
          <a:xfrm>
            <a:off x="2217738" y="2349500"/>
            <a:ext cx="1587" cy="4143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6"/>
          <p:cNvSpPr>
            <a:spLocks noChangeShapeType="1"/>
          </p:cNvSpPr>
          <p:nvPr/>
        </p:nvSpPr>
        <p:spPr bwMode="auto">
          <a:xfrm>
            <a:off x="3078163" y="2349500"/>
            <a:ext cx="0" cy="4143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Oval 27"/>
          <p:cNvSpPr>
            <a:spLocks noChangeArrowheads="1"/>
          </p:cNvSpPr>
          <p:nvPr/>
        </p:nvSpPr>
        <p:spPr bwMode="auto">
          <a:xfrm>
            <a:off x="749300" y="3089275"/>
            <a:ext cx="503238" cy="3619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4A</a:t>
            </a:r>
            <a:endParaRPr lang="en-GB"/>
          </a:p>
        </p:txBody>
      </p:sp>
      <p:sp>
        <p:nvSpPr>
          <p:cNvPr id="25626" name="Oval 28"/>
          <p:cNvSpPr>
            <a:spLocks noChangeArrowheads="1"/>
          </p:cNvSpPr>
          <p:nvPr/>
        </p:nvSpPr>
        <p:spPr bwMode="auto">
          <a:xfrm>
            <a:off x="4164013" y="3089275"/>
            <a:ext cx="358775" cy="3619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4A</a:t>
            </a:r>
            <a:endParaRPr lang="en-GB"/>
          </a:p>
        </p:txBody>
      </p:sp>
      <p:sp>
        <p:nvSpPr>
          <p:cNvPr id="25627" name="Line 32"/>
          <p:cNvSpPr>
            <a:spLocks noChangeShapeType="1"/>
          </p:cNvSpPr>
          <p:nvPr/>
        </p:nvSpPr>
        <p:spPr bwMode="auto">
          <a:xfrm>
            <a:off x="6127750" y="3124200"/>
            <a:ext cx="114141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33"/>
          <p:cNvSpPr>
            <a:spLocks noChangeShapeType="1"/>
          </p:cNvSpPr>
          <p:nvPr/>
        </p:nvSpPr>
        <p:spPr bwMode="auto">
          <a:xfrm flipH="1">
            <a:off x="8013700" y="2136775"/>
            <a:ext cx="0" cy="27559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34"/>
          <p:cNvSpPr>
            <a:spLocks noChangeShapeType="1"/>
          </p:cNvSpPr>
          <p:nvPr/>
        </p:nvSpPr>
        <p:spPr bwMode="auto">
          <a:xfrm>
            <a:off x="6773863" y="2136775"/>
            <a:ext cx="1239837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5"/>
          <p:cNvSpPr>
            <a:spLocks noChangeShapeType="1"/>
          </p:cNvSpPr>
          <p:nvPr/>
        </p:nvSpPr>
        <p:spPr bwMode="auto">
          <a:xfrm>
            <a:off x="5434013" y="2136775"/>
            <a:ext cx="1190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Line 36"/>
          <p:cNvSpPr>
            <a:spLocks noChangeShapeType="1"/>
          </p:cNvSpPr>
          <p:nvPr/>
        </p:nvSpPr>
        <p:spPr bwMode="auto">
          <a:xfrm>
            <a:off x="5434013" y="2136775"/>
            <a:ext cx="1587" cy="27559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Line 37"/>
          <p:cNvSpPr>
            <a:spLocks noChangeShapeType="1"/>
          </p:cNvSpPr>
          <p:nvPr/>
        </p:nvSpPr>
        <p:spPr bwMode="auto">
          <a:xfrm>
            <a:off x="6773863" y="2033588"/>
            <a:ext cx="0" cy="207962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AutoShape 38"/>
          <p:cNvSpPr>
            <a:spLocks noChangeArrowheads="1"/>
          </p:cNvSpPr>
          <p:nvPr/>
        </p:nvSpPr>
        <p:spPr bwMode="auto">
          <a:xfrm>
            <a:off x="6624638" y="4737100"/>
            <a:ext cx="298450" cy="311150"/>
          </a:xfrm>
          <a:prstGeom prst="flowChartSummingJunction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Oval 39"/>
          <p:cNvSpPr>
            <a:spLocks noChangeArrowheads="1"/>
          </p:cNvSpPr>
          <p:nvPr/>
        </p:nvSpPr>
        <p:spPr bwMode="auto">
          <a:xfrm>
            <a:off x="6524625" y="2916238"/>
            <a:ext cx="344488" cy="363537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6V</a:t>
            </a:r>
            <a:endParaRPr lang="en-GB"/>
          </a:p>
        </p:txBody>
      </p:sp>
      <p:sp>
        <p:nvSpPr>
          <p:cNvPr id="25635" name="Line 40"/>
          <p:cNvSpPr>
            <a:spLocks noChangeShapeType="1"/>
          </p:cNvSpPr>
          <p:nvPr/>
        </p:nvSpPr>
        <p:spPr bwMode="auto">
          <a:xfrm>
            <a:off x="6624638" y="1981200"/>
            <a:ext cx="0" cy="3111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41"/>
          <p:cNvSpPr>
            <a:spLocks noChangeShapeType="1"/>
          </p:cNvSpPr>
          <p:nvPr/>
        </p:nvSpPr>
        <p:spPr bwMode="auto">
          <a:xfrm flipH="1">
            <a:off x="5435600" y="4892675"/>
            <a:ext cx="11890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42"/>
          <p:cNvSpPr>
            <a:spLocks noChangeShapeType="1"/>
          </p:cNvSpPr>
          <p:nvPr/>
        </p:nvSpPr>
        <p:spPr bwMode="auto">
          <a:xfrm flipH="1">
            <a:off x="6923088" y="4892675"/>
            <a:ext cx="109061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AutoShape 43"/>
          <p:cNvSpPr>
            <a:spLocks noChangeArrowheads="1"/>
          </p:cNvSpPr>
          <p:nvPr/>
        </p:nvSpPr>
        <p:spPr bwMode="auto">
          <a:xfrm>
            <a:off x="6624638" y="3487738"/>
            <a:ext cx="298450" cy="311150"/>
          </a:xfrm>
          <a:prstGeom prst="flowChartSummingJunction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Line 44"/>
          <p:cNvSpPr>
            <a:spLocks noChangeShapeType="1"/>
          </p:cNvSpPr>
          <p:nvPr/>
        </p:nvSpPr>
        <p:spPr bwMode="auto">
          <a:xfrm flipH="1">
            <a:off x="5435600" y="3644900"/>
            <a:ext cx="118903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0" name="Line 45"/>
          <p:cNvSpPr>
            <a:spLocks noChangeShapeType="1"/>
          </p:cNvSpPr>
          <p:nvPr/>
        </p:nvSpPr>
        <p:spPr bwMode="auto">
          <a:xfrm flipH="1">
            <a:off x="6923088" y="3644900"/>
            <a:ext cx="109061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46"/>
          <p:cNvSpPr>
            <a:spLocks noChangeShapeType="1"/>
          </p:cNvSpPr>
          <p:nvPr/>
        </p:nvSpPr>
        <p:spPr bwMode="auto">
          <a:xfrm>
            <a:off x="6127750" y="3124200"/>
            <a:ext cx="0" cy="520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Line 47"/>
          <p:cNvSpPr>
            <a:spLocks noChangeShapeType="1"/>
          </p:cNvSpPr>
          <p:nvPr/>
        </p:nvSpPr>
        <p:spPr bwMode="auto">
          <a:xfrm>
            <a:off x="7269163" y="3124200"/>
            <a:ext cx="0" cy="520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48"/>
          <p:cNvSpPr>
            <a:spLocks noChangeShapeType="1"/>
          </p:cNvSpPr>
          <p:nvPr/>
        </p:nvSpPr>
        <p:spPr bwMode="auto">
          <a:xfrm>
            <a:off x="6127750" y="4371975"/>
            <a:ext cx="114141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Oval 49"/>
          <p:cNvSpPr>
            <a:spLocks noChangeArrowheads="1"/>
          </p:cNvSpPr>
          <p:nvPr/>
        </p:nvSpPr>
        <p:spPr bwMode="auto">
          <a:xfrm>
            <a:off x="6524625" y="4165600"/>
            <a:ext cx="344488" cy="363538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6V</a:t>
            </a:r>
            <a:endParaRPr lang="en-GB"/>
          </a:p>
        </p:txBody>
      </p:sp>
      <p:sp>
        <p:nvSpPr>
          <p:cNvPr id="25645" name="Line 50"/>
          <p:cNvSpPr>
            <a:spLocks noChangeShapeType="1"/>
          </p:cNvSpPr>
          <p:nvPr/>
        </p:nvSpPr>
        <p:spPr bwMode="auto">
          <a:xfrm>
            <a:off x="6127750" y="4371975"/>
            <a:ext cx="0" cy="520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6" name="Line 51"/>
          <p:cNvSpPr>
            <a:spLocks noChangeShapeType="1"/>
          </p:cNvSpPr>
          <p:nvPr/>
        </p:nvSpPr>
        <p:spPr bwMode="auto">
          <a:xfrm>
            <a:off x="7269163" y="4371975"/>
            <a:ext cx="0" cy="5207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7" name="Line 52"/>
          <p:cNvSpPr>
            <a:spLocks noChangeShapeType="1"/>
          </p:cNvSpPr>
          <p:nvPr/>
        </p:nvSpPr>
        <p:spPr bwMode="auto">
          <a:xfrm>
            <a:off x="6127750" y="2605088"/>
            <a:ext cx="114141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Oval 53"/>
          <p:cNvSpPr>
            <a:spLocks noChangeArrowheads="1"/>
          </p:cNvSpPr>
          <p:nvPr/>
        </p:nvSpPr>
        <p:spPr bwMode="auto">
          <a:xfrm>
            <a:off x="6503988" y="2397125"/>
            <a:ext cx="488950" cy="363538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6V</a:t>
            </a:r>
            <a:endParaRPr lang="en-GB"/>
          </a:p>
        </p:txBody>
      </p:sp>
      <p:sp>
        <p:nvSpPr>
          <p:cNvPr id="25649" name="Line 54"/>
          <p:cNvSpPr>
            <a:spLocks noChangeShapeType="1"/>
          </p:cNvSpPr>
          <p:nvPr/>
        </p:nvSpPr>
        <p:spPr bwMode="auto">
          <a:xfrm>
            <a:off x="6127750" y="2136775"/>
            <a:ext cx="0" cy="4683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55"/>
          <p:cNvSpPr>
            <a:spLocks noChangeShapeType="1"/>
          </p:cNvSpPr>
          <p:nvPr/>
        </p:nvSpPr>
        <p:spPr bwMode="auto">
          <a:xfrm>
            <a:off x="7269163" y="2136775"/>
            <a:ext cx="0" cy="4683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Oval 56"/>
          <p:cNvSpPr>
            <a:spLocks noChangeArrowheads="1"/>
          </p:cNvSpPr>
          <p:nvPr/>
        </p:nvSpPr>
        <p:spPr bwMode="auto">
          <a:xfrm>
            <a:off x="5213350" y="2551113"/>
            <a:ext cx="503238" cy="36512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4A</a:t>
            </a:r>
            <a:endParaRPr lang="en-GB"/>
          </a:p>
        </p:txBody>
      </p:sp>
      <p:sp>
        <p:nvSpPr>
          <p:cNvPr id="25652" name="Oval 57"/>
          <p:cNvSpPr>
            <a:spLocks noChangeArrowheads="1"/>
          </p:cNvSpPr>
          <p:nvPr/>
        </p:nvSpPr>
        <p:spPr bwMode="auto">
          <a:xfrm>
            <a:off x="7812088" y="2605088"/>
            <a:ext cx="358775" cy="363537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4A</a:t>
            </a:r>
            <a:endParaRPr lang="en-GB"/>
          </a:p>
        </p:txBody>
      </p:sp>
      <p:sp>
        <p:nvSpPr>
          <p:cNvPr id="25653" name="Oval 58"/>
          <p:cNvSpPr>
            <a:spLocks noChangeArrowheads="1"/>
          </p:cNvSpPr>
          <p:nvPr/>
        </p:nvSpPr>
        <p:spPr bwMode="auto">
          <a:xfrm>
            <a:off x="7415213" y="3436938"/>
            <a:ext cx="358775" cy="36512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2A</a:t>
            </a:r>
            <a:endParaRPr lang="en-GB"/>
          </a:p>
        </p:txBody>
      </p:sp>
      <p:sp>
        <p:nvSpPr>
          <p:cNvPr id="25654" name="Oval 59"/>
          <p:cNvSpPr>
            <a:spLocks noChangeArrowheads="1"/>
          </p:cNvSpPr>
          <p:nvPr/>
        </p:nvSpPr>
        <p:spPr bwMode="auto">
          <a:xfrm>
            <a:off x="7515225" y="4684713"/>
            <a:ext cx="358775" cy="363537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29" tIns="33014" rIns="66029" bIns="33014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2A</a:t>
            </a:r>
            <a:endParaRPr lang="en-GB"/>
          </a:p>
        </p:txBody>
      </p:sp>
      <p:sp>
        <p:nvSpPr>
          <p:cNvPr id="25655" name="AutoShape 60"/>
          <p:cNvSpPr>
            <a:spLocks noChangeArrowheads="1"/>
          </p:cNvSpPr>
          <p:nvPr/>
        </p:nvSpPr>
        <p:spPr bwMode="auto">
          <a:xfrm>
            <a:off x="2951163" y="4076700"/>
            <a:ext cx="298450" cy="311150"/>
          </a:xfrm>
          <a:prstGeom prst="flowChartSummingJunction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6" name="AutoShape 61"/>
          <p:cNvSpPr>
            <a:spLocks noChangeArrowheads="1"/>
          </p:cNvSpPr>
          <p:nvPr/>
        </p:nvSpPr>
        <p:spPr bwMode="auto">
          <a:xfrm>
            <a:off x="1654175" y="4076700"/>
            <a:ext cx="298450" cy="311150"/>
          </a:xfrm>
          <a:prstGeom prst="flowChartSummingJunction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7" name="Oval 62"/>
          <p:cNvSpPr>
            <a:spLocks noChangeArrowheads="1"/>
          </p:cNvSpPr>
          <p:nvPr/>
        </p:nvSpPr>
        <p:spPr bwMode="auto">
          <a:xfrm>
            <a:off x="2303463" y="4076700"/>
            <a:ext cx="358775" cy="3619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lIns="66057" tIns="33028" rIns="66057" bIns="33028" anchor="ctr"/>
          <a:lstStyle/>
          <a:p>
            <a:pPr algn="ctr"/>
            <a:r>
              <a:rPr lang="en-GB" sz="1400" b="1">
                <a:solidFill>
                  <a:srgbClr val="FF0066"/>
                </a:solidFill>
              </a:rPr>
              <a:t>4A</a:t>
            </a:r>
            <a:endParaRPr lang="en-GB"/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611188" y="1628775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a)</a:t>
            </a:r>
          </a:p>
        </p:txBody>
      </p:sp>
      <p:sp>
        <p:nvSpPr>
          <p:cNvPr id="29760" name="Text Box 64"/>
          <p:cNvSpPr txBox="1">
            <a:spLocks noChangeArrowheads="1"/>
          </p:cNvSpPr>
          <p:nvPr/>
        </p:nvSpPr>
        <p:spPr bwMode="auto">
          <a:xfrm>
            <a:off x="4716463" y="1628775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What is an electric current?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11188" y="1125538"/>
            <a:ext cx="7848600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40000"/>
              </a:lnSpc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An electric current is a flow of microscopic particles called </a:t>
            </a: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electrons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flowing through wires and components. 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500563" y="2563813"/>
            <a:ext cx="0" cy="1008062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716463" y="2708275"/>
            <a:ext cx="0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716463" y="3140075"/>
            <a:ext cx="2952750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716463" y="2924175"/>
            <a:ext cx="3168650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7885113" y="2924175"/>
            <a:ext cx="0" cy="180022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7669213" y="3140075"/>
            <a:ext cx="0" cy="136842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132138" y="4508500"/>
            <a:ext cx="4537075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2916238" y="4724400"/>
            <a:ext cx="4968875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3132138" y="3140075"/>
            <a:ext cx="0" cy="136842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2916238" y="2924175"/>
            <a:ext cx="0" cy="1800225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2916238" y="2924175"/>
            <a:ext cx="1584325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3132138" y="3140075"/>
            <a:ext cx="1368425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211638" y="3355975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0066"/>
                </a:solidFill>
              </a:rPr>
              <a:t>+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716463" y="3213100"/>
            <a:ext cx="360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66"/>
                </a:solidFill>
              </a:rPr>
              <a:t>-</a:t>
            </a:r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4859338" y="2997200"/>
            <a:ext cx="71437" cy="730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Oval 32"/>
          <p:cNvSpPr>
            <a:spLocks noChangeArrowheads="1"/>
          </p:cNvSpPr>
          <p:nvPr/>
        </p:nvSpPr>
        <p:spPr bwMode="auto">
          <a:xfrm>
            <a:off x="5795963" y="2997200"/>
            <a:ext cx="71437" cy="730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539750" y="4941888"/>
            <a:ext cx="6192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In which direction does the current flow?   </a:t>
            </a:r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468313" y="5445125"/>
            <a:ext cx="86756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from the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Negative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terminal </a:t>
            </a: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to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the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Positive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terminal of a cell.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4 0.22592 C 0.1 0.22963 0.09775 0.23032 0.08872 0.23148 C 0.07813 0.23611 0.06233 0.23102 0.05122 0.23009 C 0.025 0.22315 -0.01302 0.22824 -0.03507 0.2287 C -0.07378 0.23912 -0.13298 0.22847 -0.17552 0.22731 C -0.2243 0.22453 -0.20347 0.23287 -0.20139 0.13009 C -0.20139 0.12592 -0.20086 0.12176 -0.20052 0.11759 C -0.20277 0.0824 -0.20764 0.04444 -0.19913 0.01065 C -0.19739 -0.0169 -0.20191 -0.00602 -0.16927 -0.00602 C -0.10503 -0.00602 -0.04097 -0.0051 0.02309 -0.00463 C 0.03438 -0.00371 0.04653 -0.00394 0.05747 0.00092 C 0.09045 -0.0007 0.12309 -0.00347 0.15608 -0.00463 C 0.2007 -0.00417 0.24549 -0.01088 0.28941 -0.00185 C 0.29653 -0.00023 0.30052 0.00254 0.30782 0.0037 C 0.31007 0.00463 0.3132 0.00393 0.31424 0.00648 C 0.31598 0.01088 0.31528 0.01666 0.31528 0.02176 C 0.31528 0.08009 0.31875 0.06389 0.3132 0.08703 C 0.31302 0.12824 0.3132 0.16944 0.31216 0.21065 C 0.31198 0.21551 0.31181 0.22129 0.30903 0.22453 C 0.30677 0.22731 0.30278 0.22731 0.29948 0.2287 C 0.29861 0.22916 0.29653 0.23009 0.29653 0.22986 C 0.27622 0.22916 0.2566 0.22592 0.23629 0.22453 C 0.2099 0.225 0.18368 0.22592 0.15729 0.22592 " pathEditMode="relative" rAng="10800000" ptsTypes="ffffffffffffffffffffffA">
                                      <p:cBhvr>
                                        <p:cTn id="50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11" y="-114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052 4.73988E-6 C -0.09218 -0.0037 -0.08993 -0.0044 -0.0809 -0.00555 C -0.07031 -0.01018 -0.05468 -0.00532 -0.0434 -0.00417 C -0.01718 0.00277 0.02101 -0.00232 0.04306 -0.00278 C 0.0816 -0.01318 0.14098 -0.00255 0.18368 -0.00139 C 0.23247 0.00138 0.21146 -0.00694 0.20938 0.09572 C 0.20938 0.09988 0.20868 0.10404 0.20851 0.1082 C 0.21094 0.14335 0.2158 0.18127 0.20747 0.21502 C 0.20539 0.24254 0.21007 0.23167 0.17726 0.23167 C 0.1132 0.23167 0.04879 0.23075 -0.01527 0.23028 C -0.02656 0.22936 -0.03854 0.22959 -0.04948 0.22474 C -0.08264 0.22635 -0.11545 0.22913 -0.14843 0.23028 C -0.1927 0.22982 -0.23767 0.23676 -0.28177 0.22751 C -0.28889 0.22589 -0.2927 0.22312 -0.30017 0.22196 C -0.30243 0.22104 -0.30555 0.22173 -0.30659 0.21919 C -0.30833 0.21479 -0.30764 0.20901 -0.30764 0.20393 C -0.30764 0.14566 -0.31093 0.16184 -0.30555 0.13872 C -0.30503 0.09757 -0.30555 0.05641 -0.30434 0.01526 C -0.30416 0.0104 -0.30416 0.00462 -0.30139 0.00138 C -0.29895 -0.00139 -0.29514 -0.00139 -0.29218 -0.00278 C -0.29097 -0.00324 -0.28889 -0.00417 -0.28889 -0.00394 C -0.26857 -0.00324 -0.24861 4.73988E-6 -0.22847 0.00138 C -0.20208 0.00092 -0.17569 4.73988E-6 -0.14948 4.73988E-6 " pathEditMode="relative" rAng="0" ptsTypes="ffffffffffffffffffffffA">
                                      <p:cBhvr>
                                        <p:cTn id="52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8" y="1146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/>
      <p:bldP spid="10260" grpId="0"/>
      <p:bldP spid="10261" grpId="0" animBg="1"/>
      <p:bldP spid="10261" grpId="1" animBg="1"/>
      <p:bldP spid="10272" grpId="0" animBg="1"/>
      <p:bldP spid="10272" grpId="1" animBg="1"/>
      <p:bldP spid="10275" grpId="0"/>
      <p:bldP spid="102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simple circuits</a:t>
            </a:r>
          </a:p>
        </p:txBody>
      </p:sp>
      <p:pic>
        <p:nvPicPr>
          <p:cNvPr id="5123" name="Picture 7" descr="circuit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420938"/>
            <a:ext cx="3097213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755650" y="1196975"/>
            <a:ext cx="756126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Here is a simple electric circuit. It has a cell, a lamp and a switch.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84213" y="5013325"/>
            <a:ext cx="78486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To make the circuit, these components are connected together with metal connecting wires.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619250" y="2924175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66FF33"/>
                </a:solidFill>
                <a:latin typeface="Comic Sans MS" pitchFamily="66" charset="0"/>
              </a:rPr>
              <a:t>cell</a:t>
            </a: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2339975" y="3141663"/>
            <a:ext cx="1944688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235825" y="4076700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66FF33"/>
                </a:solidFill>
                <a:latin typeface="Comic Sans MS" pitchFamily="66" charset="0"/>
              </a:rPr>
              <a:t>lamp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331913" y="4149725"/>
            <a:ext cx="1008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66FF33"/>
                </a:solidFill>
                <a:latin typeface="Comic Sans MS" pitchFamily="66" charset="0"/>
              </a:rPr>
              <a:t>switch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2339975" y="4365625"/>
            <a:ext cx="10080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6084888" y="4292600"/>
            <a:ext cx="11525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7164388" y="28527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66FF33"/>
                </a:solidFill>
                <a:latin typeface="Comic Sans MS" pitchFamily="66" charset="0"/>
              </a:rPr>
              <a:t>wires</a:t>
            </a: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6011863" y="3068638"/>
            <a:ext cx="11525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  <p:bldP spid="3083" grpId="0" animBg="1"/>
      <p:bldP spid="3084" grpId="0"/>
      <p:bldP spid="3085" grpId="0"/>
      <p:bldP spid="3086" grpId="0" animBg="1"/>
      <p:bldP spid="3087" grpId="0" animBg="1"/>
      <p:bldP spid="3088" grpId="0"/>
      <p:bldP spid="30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simple circuits</a:t>
            </a:r>
          </a:p>
        </p:txBody>
      </p:sp>
      <p:pic>
        <p:nvPicPr>
          <p:cNvPr id="6147" name="Picture 7" descr="circuit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636838"/>
            <a:ext cx="309721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84213" y="1125538"/>
            <a:ext cx="7991475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When the switch is closed, the lamp lights up. This is because there is a continuous path of metal for the 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electric current</a:t>
            </a: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 to flow around.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00113" y="5157788"/>
            <a:ext cx="7561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If there were any breaks in the circuit, the current could not flow.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4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4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4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76825" y="1773238"/>
            <a:ext cx="3097213" cy="2449512"/>
            <a:chOff x="144" y="720"/>
            <a:chExt cx="1741" cy="1536"/>
          </a:xfrm>
        </p:grpSpPr>
        <p:grpSp>
          <p:nvGrpSpPr>
            <p:cNvPr id="7189" name="Group 5"/>
            <p:cNvGrpSpPr>
              <a:grpSpLocks/>
            </p:cNvGrpSpPr>
            <p:nvPr/>
          </p:nvGrpSpPr>
          <p:grpSpPr bwMode="auto">
            <a:xfrm>
              <a:off x="144" y="720"/>
              <a:ext cx="1741" cy="1536"/>
              <a:chOff x="144" y="720"/>
              <a:chExt cx="1741" cy="1536"/>
            </a:xfrm>
          </p:grpSpPr>
          <p:sp>
            <p:nvSpPr>
              <p:cNvPr id="7192" name="Line 6"/>
              <p:cNvSpPr>
                <a:spLocks noChangeShapeType="1"/>
              </p:cNvSpPr>
              <p:nvPr/>
            </p:nvSpPr>
            <p:spPr bwMode="auto">
              <a:xfrm>
                <a:off x="144" y="912"/>
                <a:ext cx="0" cy="1153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Line 7"/>
              <p:cNvSpPr>
                <a:spLocks noChangeShapeType="1"/>
              </p:cNvSpPr>
              <p:nvPr/>
            </p:nvSpPr>
            <p:spPr bwMode="auto">
              <a:xfrm>
                <a:off x="145" y="206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Line 8"/>
              <p:cNvSpPr>
                <a:spLocks noChangeShapeType="1"/>
              </p:cNvSpPr>
              <p:nvPr/>
            </p:nvSpPr>
            <p:spPr bwMode="auto">
              <a:xfrm>
                <a:off x="1056" y="2064"/>
                <a:ext cx="721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Line 9"/>
              <p:cNvSpPr>
                <a:spLocks noChangeShapeType="1"/>
              </p:cNvSpPr>
              <p:nvPr/>
            </p:nvSpPr>
            <p:spPr bwMode="auto">
              <a:xfrm flipV="1">
                <a:off x="1776" y="912"/>
                <a:ext cx="0" cy="477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Line 10"/>
              <p:cNvSpPr>
                <a:spLocks noChangeShapeType="1"/>
              </p:cNvSpPr>
              <p:nvPr/>
            </p:nvSpPr>
            <p:spPr bwMode="auto">
              <a:xfrm>
                <a:off x="144" y="912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7" name="Line 11"/>
              <p:cNvSpPr>
                <a:spLocks noChangeShapeType="1"/>
              </p:cNvSpPr>
              <p:nvPr/>
            </p:nvSpPr>
            <p:spPr bwMode="auto">
              <a:xfrm flipH="1">
                <a:off x="960" y="912"/>
                <a:ext cx="816" cy="0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8" name="Line 12"/>
              <p:cNvSpPr>
                <a:spLocks noChangeShapeType="1"/>
              </p:cNvSpPr>
              <p:nvPr/>
            </p:nvSpPr>
            <p:spPr bwMode="auto">
              <a:xfrm>
                <a:off x="816" y="720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9" name="Rectangle 13"/>
              <p:cNvSpPr>
                <a:spLocks noChangeArrowheads="1"/>
              </p:cNvSpPr>
              <p:nvPr/>
            </p:nvSpPr>
            <p:spPr bwMode="auto">
              <a:xfrm>
                <a:off x="912" y="816"/>
                <a:ext cx="48" cy="192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Oval 14"/>
              <p:cNvSpPr>
                <a:spLocks noChangeArrowheads="1"/>
              </p:cNvSpPr>
              <p:nvPr/>
            </p:nvSpPr>
            <p:spPr bwMode="auto">
              <a:xfrm>
                <a:off x="672" y="1872"/>
                <a:ext cx="384" cy="384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Line 15"/>
              <p:cNvSpPr>
                <a:spLocks noChangeShapeType="1"/>
              </p:cNvSpPr>
              <p:nvPr/>
            </p:nvSpPr>
            <p:spPr bwMode="auto">
              <a:xfrm flipV="1">
                <a:off x="720" y="1920"/>
                <a:ext cx="288" cy="2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2" name="Line 16"/>
              <p:cNvSpPr>
                <a:spLocks noChangeShapeType="1"/>
              </p:cNvSpPr>
              <p:nvPr/>
            </p:nvSpPr>
            <p:spPr bwMode="auto">
              <a:xfrm>
                <a:off x="720" y="1920"/>
                <a:ext cx="288" cy="2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3" name="Line 17"/>
              <p:cNvSpPr>
                <a:spLocks noChangeShapeType="1"/>
              </p:cNvSpPr>
              <p:nvPr/>
            </p:nvSpPr>
            <p:spPr bwMode="auto">
              <a:xfrm flipV="1">
                <a:off x="1777" y="1706"/>
                <a:ext cx="0" cy="358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4" name="Line 18"/>
              <p:cNvSpPr>
                <a:spLocks noChangeShapeType="1"/>
              </p:cNvSpPr>
              <p:nvPr/>
            </p:nvSpPr>
            <p:spPr bwMode="auto">
              <a:xfrm flipV="1">
                <a:off x="1777" y="1389"/>
                <a:ext cx="108" cy="317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90" name="Oval 19"/>
            <p:cNvSpPr>
              <a:spLocks noChangeArrowheads="1"/>
            </p:cNvSpPr>
            <p:nvPr/>
          </p:nvSpPr>
          <p:spPr bwMode="auto">
            <a:xfrm>
              <a:off x="1746" y="1669"/>
              <a:ext cx="66" cy="66"/>
            </a:xfrm>
            <a:prstGeom prst="ellipse">
              <a:avLst/>
            </a:prstGeom>
            <a:solidFill>
              <a:schemeClr val="tx2"/>
            </a:solidFill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Oval 20"/>
            <p:cNvSpPr>
              <a:spLocks noChangeArrowheads="1"/>
            </p:cNvSpPr>
            <p:nvPr/>
          </p:nvSpPr>
          <p:spPr bwMode="auto">
            <a:xfrm>
              <a:off x="1743" y="1369"/>
              <a:ext cx="66" cy="66"/>
            </a:xfrm>
            <a:prstGeom prst="ellipse">
              <a:avLst/>
            </a:prstGeom>
            <a:solidFill>
              <a:schemeClr val="tx2"/>
            </a:solidFill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circuit diagram</a:t>
            </a:r>
          </a:p>
        </p:txBody>
      </p:sp>
      <p:pic>
        <p:nvPicPr>
          <p:cNvPr id="7172" name="Picture 23" descr="circuit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916113"/>
            <a:ext cx="309721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1331913" y="4652963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1547813" y="4797425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1547813" y="5013325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971550" y="5013325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AutoShape 28"/>
          <p:cNvSpPr>
            <a:spLocks noChangeArrowheads="1"/>
          </p:cNvSpPr>
          <p:nvPr/>
        </p:nvSpPr>
        <p:spPr bwMode="auto">
          <a:xfrm>
            <a:off x="3059113" y="4724400"/>
            <a:ext cx="647700" cy="576263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Oval 33"/>
          <p:cNvSpPr>
            <a:spLocks noChangeArrowheads="1"/>
          </p:cNvSpPr>
          <p:nvPr/>
        </p:nvSpPr>
        <p:spPr bwMode="auto">
          <a:xfrm>
            <a:off x="5219700" y="4868863"/>
            <a:ext cx="215900" cy="217487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 flipV="1">
            <a:off x="5435600" y="4581525"/>
            <a:ext cx="504825" cy="3603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>
            <a:off x="6156325" y="5013325"/>
            <a:ext cx="431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>
            <a:off x="4787900" y="5013325"/>
            <a:ext cx="431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116013" y="5516563"/>
            <a:ext cx="1008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cell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5076825" y="5516563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switch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2987675" y="5516563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lamp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164388" y="5516563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wires</a:t>
            </a:r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>
            <a:off x="7164388" y="5013325"/>
            <a:ext cx="936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Text Box 42"/>
          <p:cNvSpPr txBox="1">
            <a:spLocks noChangeArrowheads="1"/>
          </p:cNvSpPr>
          <p:nvPr/>
        </p:nvSpPr>
        <p:spPr bwMode="auto">
          <a:xfrm>
            <a:off x="468313" y="1052513"/>
            <a:ext cx="8351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Scientists usually draw electric circuits using symbols;</a:t>
            </a: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5940425" y="4868863"/>
            <a:ext cx="215900" cy="217487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 animBg="1"/>
      <p:bldP spid="6169" grpId="0" animBg="1"/>
      <p:bldP spid="6170" grpId="0" animBg="1"/>
      <p:bldP spid="6171" grpId="0" animBg="1"/>
      <p:bldP spid="6172" grpId="0" animBg="1"/>
      <p:bldP spid="6177" grpId="0" animBg="1"/>
      <p:bldP spid="6178" grpId="0" animBg="1"/>
      <p:bldP spid="6179" grpId="0" animBg="1"/>
      <p:bldP spid="6180" grpId="0" animBg="1"/>
      <p:bldP spid="6181" grpId="0"/>
      <p:bldP spid="6182" grpId="0"/>
      <p:bldP spid="6183" grpId="0"/>
      <p:bldP spid="6184" grpId="0"/>
      <p:bldP spid="6185" grpId="0" animBg="1"/>
      <p:bldP spid="61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1" descr="la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133600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circuit diagrams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55650" y="908050"/>
            <a:ext cx="77041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In circuit diagrams components are represented by the following symbols;</a:t>
            </a:r>
          </a:p>
        </p:txBody>
      </p:sp>
      <p:pic>
        <p:nvPicPr>
          <p:cNvPr id="8197" name="Picture 6" descr="ce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133600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7" descr="batte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133600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8" descr="voltme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221163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9" descr="ammet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221163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0" descr="buzz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133600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5" descr="moto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221163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6" descr="resisto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221163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7" descr="switch close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133600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20" descr="variable resisto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221163"/>
            <a:ext cx="1190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827088" y="328453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cell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195513" y="328453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battery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3851275" y="3284538"/>
            <a:ext cx="122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switch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5364163" y="328453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lamp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3779838" y="537368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motor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468313" y="5373688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ammeter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2195513" y="5373688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voltmeter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877050" y="3284538"/>
            <a:ext cx="1439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buzzer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5364163" y="537368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66FF33"/>
                </a:solidFill>
                <a:latin typeface="Comic Sans MS" pitchFamily="66" charset="0"/>
              </a:rPr>
              <a:t>resistor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6948488" y="5373688"/>
            <a:ext cx="1439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variable resistor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0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0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0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1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1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1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1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10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10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0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1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1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10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10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0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1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1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1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1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5" grpId="0"/>
      <p:bldP spid="8216" grpId="0"/>
      <p:bldP spid="8217" grpId="0"/>
      <p:bldP spid="8218" grpId="0"/>
      <p:bldP spid="8219" grpId="0"/>
      <p:bldP spid="8220" grpId="0"/>
      <p:bldP spid="8221" grpId="0"/>
      <p:bldP spid="8222" grpId="0"/>
      <p:bldP spid="8223" grpId="0"/>
      <p:bldP spid="82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0" y="333375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types of circuit</a:t>
            </a:r>
          </a:p>
        </p:txBody>
      </p:sp>
      <p:sp>
        <p:nvSpPr>
          <p:cNvPr id="9219" name="Text Box 23"/>
          <p:cNvSpPr txBox="1">
            <a:spLocks noChangeArrowheads="1"/>
          </p:cNvSpPr>
          <p:nvPr/>
        </p:nvSpPr>
        <p:spPr bwMode="auto">
          <a:xfrm>
            <a:off x="611188" y="1412875"/>
            <a:ext cx="71278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600" b="1">
                <a:solidFill>
                  <a:srgbClr val="66FF33"/>
                </a:solidFill>
                <a:latin typeface="Comic Sans MS" pitchFamily="66" charset="0"/>
              </a:rPr>
              <a:t>There are two types of electrical circuits;</a:t>
            </a:r>
          </a:p>
        </p:txBody>
      </p:sp>
      <p:pic>
        <p:nvPicPr>
          <p:cNvPr id="9240" name="Picture 24" descr="series circu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5" r="15784"/>
          <a:stretch>
            <a:fillRect/>
          </a:stretch>
        </p:blipFill>
        <p:spPr bwMode="auto">
          <a:xfrm>
            <a:off x="1042988" y="3213100"/>
            <a:ext cx="2881312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1" name="Picture 25" descr="parall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4" r="14003"/>
          <a:stretch>
            <a:fillRect/>
          </a:stretch>
        </p:blipFill>
        <p:spPr bwMode="auto">
          <a:xfrm>
            <a:off x="5148263" y="3213100"/>
            <a:ext cx="2881312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827088" y="2492375"/>
            <a:ext cx="34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SERIES CIRCUITS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859338" y="2492375"/>
            <a:ext cx="34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PARALLEL CIRCUITS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2" grpId="0"/>
      <p:bldP spid="92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0"/>
          <p:cNvSpPr>
            <a:spLocks noChangeShapeType="1"/>
          </p:cNvSpPr>
          <p:nvPr/>
        </p:nvSpPr>
        <p:spPr bwMode="auto">
          <a:xfrm flipH="1">
            <a:off x="4787900" y="3357563"/>
            <a:ext cx="576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Line 15"/>
          <p:cNvSpPr>
            <a:spLocks noChangeShapeType="1"/>
          </p:cNvSpPr>
          <p:nvPr/>
        </p:nvSpPr>
        <p:spPr bwMode="auto">
          <a:xfrm>
            <a:off x="6011863" y="3357563"/>
            <a:ext cx="9366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55650" y="3860800"/>
            <a:ext cx="7632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components are connected end-to-end, one after the other.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55650" y="4724400"/>
            <a:ext cx="7489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They make a simple loop for the current to flow round.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1889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 b="1">
                <a:solidFill>
                  <a:schemeClr val="folHlink"/>
                </a:solidFill>
                <a:latin typeface="Comic Sans MS" pitchFamily="66" charset="0"/>
              </a:rPr>
              <a:t>SERIES CIRCUITS</a:t>
            </a:r>
          </a:p>
        </p:txBody>
      </p:sp>
      <p:pic>
        <p:nvPicPr>
          <p:cNvPr id="10247" name="Picture 7" descr="series circu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5" r="15784"/>
          <a:stretch>
            <a:fillRect/>
          </a:stretch>
        </p:blipFill>
        <p:spPr bwMode="auto">
          <a:xfrm>
            <a:off x="827088" y="1052513"/>
            <a:ext cx="2881312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Line 9"/>
          <p:cNvSpPr>
            <a:spLocks noChangeShapeType="1"/>
          </p:cNvSpPr>
          <p:nvPr/>
        </p:nvSpPr>
        <p:spPr bwMode="auto">
          <a:xfrm>
            <a:off x="6227763" y="11255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0"/>
          <p:cNvSpPr>
            <a:spLocks noChangeShapeType="1"/>
          </p:cNvSpPr>
          <p:nvPr/>
        </p:nvSpPr>
        <p:spPr bwMode="auto">
          <a:xfrm>
            <a:off x="6443663" y="1270000"/>
            <a:ext cx="0" cy="431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1"/>
          <p:cNvSpPr>
            <a:spLocks noChangeShapeType="1"/>
          </p:cNvSpPr>
          <p:nvPr/>
        </p:nvSpPr>
        <p:spPr bwMode="auto">
          <a:xfrm>
            <a:off x="6443663" y="1484313"/>
            <a:ext cx="3603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2"/>
          <p:cNvSpPr>
            <a:spLocks noChangeShapeType="1"/>
          </p:cNvSpPr>
          <p:nvPr/>
        </p:nvSpPr>
        <p:spPr bwMode="auto">
          <a:xfrm>
            <a:off x="5867400" y="1484313"/>
            <a:ext cx="3603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AutoShape 13"/>
          <p:cNvSpPr>
            <a:spLocks noChangeArrowheads="1"/>
          </p:cNvSpPr>
          <p:nvPr/>
        </p:nvSpPr>
        <p:spPr bwMode="auto">
          <a:xfrm>
            <a:off x="5364163" y="30686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AutoShape 14"/>
          <p:cNvSpPr>
            <a:spLocks noChangeArrowheads="1"/>
          </p:cNvSpPr>
          <p:nvPr/>
        </p:nvSpPr>
        <p:spPr bwMode="auto">
          <a:xfrm>
            <a:off x="6948488" y="3068638"/>
            <a:ext cx="647700" cy="576262"/>
          </a:xfrm>
          <a:prstGeom prst="flowChartSummingJunction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16"/>
          <p:cNvSpPr>
            <a:spLocks noChangeShapeType="1"/>
          </p:cNvSpPr>
          <p:nvPr/>
        </p:nvSpPr>
        <p:spPr bwMode="auto">
          <a:xfrm>
            <a:off x="4787900" y="1484313"/>
            <a:ext cx="14414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7"/>
          <p:cNvSpPr>
            <a:spLocks noChangeShapeType="1"/>
          </p:cNvSpPr>
          <p:nvPr/>
        </p:nvSpPr>
        <p:spPr bwMode="auto">
          <a:xfrm>
            <a:off x="6516688" y="1484313"/>
            <a:ext cx="15843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8"/>
          <p:cNvSpPr>
            <a:spLocks noChangeShapeType="1"/>
          </p:cNvSpPr>
          <p:nvPr/>
        </p:nvSpPr>
        <p:spPr bwMode="auto">
          <a:xfrm>
            <a:off x="4787900" y="1484313"/>
            <a:ext cx="0" cy="18732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9"/>
          <p:cNvSpPr>
            <a:spLocks noChangeShapeType="1"/>
          </p:cNvSpPr>
          <p:nvPr/>
        </p:nvSpPr>
        <p:spPr bwMode="auto">
          <a:xfrm>
            <a:off x="8101013" y="1484313"/>
            <a:ext cx="0" cy="18732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21"/>
          <p:cNvSpPr>
            <a:spLocks noChangeShapeType="1"/>
          </p:cNvSpPr>
          <p:nvPr/>
        </p:nvSpPr>
        <p:spPr bwMode="auto">
          <a:xfrm flipH="1">
            <a:off x="7596188" y="3357563"/>
            <a:ext cx="504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55650" y="5661025"/>
            <a:ext cx="7489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If one bulb ‘blows’ it breaks the whole circuit and all the bulbs go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8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628</Words>
  <Application>Microsoft Office PowerPoint</Application>
  <PresentationFormat>On-screen Show (4:3)</PresentationFormat>
  <Paragraphs>155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Electical Circuits</dc:title>
  <dc:creator>S.MORRIS</dc:creator>
  <cp:lastModifiedBy>Teacher E-Solutions</cp:lastModifiedBy>
  <cp:revision>27</cp:revision>
  <dcterms:created xsi:type="dcterms:W3CDTF">2006-07-15T13:19:11Z</dcterms:created>
  <dcterms:modified xsi:type="dcterms:W3CDTF">2019-01-18T17:11:27Z</dcterms:modified>
</cp:coreProperties>
</file>