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601B-14A7-4C8A-824F-5AD53720AC4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51F38-3F39-409C-AD32-FF898C7B5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9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EA86-BF72-478E-8EDE-61EE027C1BF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FBACC-E864-464F-84D4-C1EDEF36A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6E349-2A97-41F6-B921-A63E6B40FE4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75FE-9DDF-46EA-B623-076D787FF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5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5F59C-E352-41CE-AED0-4259D53B783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85C82-8423-4384-A23E-AE14B84AD6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7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2078-0AF5-47BB-8D2A-98E0DB0C32F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F4E4-B398-4743-8F01-7F0A0F61B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FB140-14CD-4251-A0D8-2A254E9EBF8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6D34-EA64-47C5-B0A6-C7D811249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5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01F8-B2DF-4F01-B0A9-5DCF3C7D5F0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831D-7E77-43C5-9568-441C052D3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4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1A48-AE7E-41B9-ADB7-A3F562BCB07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7D5C8-C5DA-4A35-AB1C-BE1C8C033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0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92624-716B-4DD0-B495-CE941C59271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2EA91-07F7-4F4D-B3DA-95BEA55E9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21ED-EA8C-4828-ABDB-2ED4DF4DA60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7ED5-CD74-425C-8EC4-2C5764E93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2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534EF-3D58-403F-A769-FEA8F030658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8ED76-7A5F-4AB5-96BB-0046597CC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84BD6-D135-4387-8896-9BBC8A77122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5CE25-5A1B-402D-9EA3-4257B722F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842F95-AB7D-48B4-A678-753EB9AF285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92CFD3-20A4-4CE1-8279-7D9C2F017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Relationship Id="rId9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Relationship Id="rId9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50.jpeg"/><Relationship Id="rId4" Type="http://schemas.openxmlformats.org/officeDocument/2006/relationships/image" Target="../media/image4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6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5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rgbClr val="FFFF00"/>
                </a:solidFill>
                <a:latin typeface="Comic Sans MS" pitchFamily="66" charset="0"/>
              </a:rPr>
              <a:t>Percentages</a:t>
            </a:r>
          </a:p>
        </p:txBody>
      </p:sp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1966913" y="2025650"/>
            <a:ext cx="715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Conversion between % Fractions and Decimals </a:t>
            </a:r>
          </a:p>
        </p:txBody>
      </p:sp>
      <p:sp>
        <p:nvSpPr>
          <p:cNvPr id="3076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2049463"/>
            <a:ext cx="490538" cy="41275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25"/>
          <p:cNvSpPr txBox="1">
            <a:spLocks noChangeArrowheads="1"/>
          </p:cNvSpPr>
          <p:nvPr/>
        </p:nvSpPr>
        <p:spPr bwMode="auto">
          <a:xfrm>
            <a:off x="1973263" y="2627313"/>
            <a:ext cx="4829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Percentages using a calculator </a:t>
            </a:r>
          </a:p>
        </p:txBody>
      </p:sp>
      <p:sp>
        <p:nvSpPr>
          <p:cNvPr id="3078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2651125"/>
            <a:ext cx="490538" cy="412750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27"/>
          <p:cNvSpPr txBox="1">
            <a:spLocks noChangeArrowheads="1"/>
          </p:cNvSpPr>
          <p:nvPr/>
        </p:nvSpPr>
        <p:spPr bwMode="auto">
          <a:xfrm>
            <a:off x="1971675" y="3227388"/>
            <a:ext cx="4156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Percentage rise (Increase)</a:t>
            </a:r>
          </a:p>
        </p:txBody>
      </p:sp>
      <p:sp>
        <p:nvSpPr>
          <p:cNvPr id="3080" name="Text Box 29"/>
          <p:cNvSpPr txBox="1">
            <a:spLocks noChangeArrowheads="1"/>
          </p:cNvSpPr>
          <p:nvPr/>
        </p:nvSpPr>
        <p:spPr bwMode="auto">
          <a:xfrm>
            <a:off x="1981200" y="3829050"/>
            <a:ext cx="4164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Percentage fall (Decrease)</a:t>
            </a:r>
          </a:p>
        </p:txBody>
      </p:sp>
      <p:sp>
        <p:nvSpPr>
          <p:cNvPr id="3081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3852863"/>
            <a:ext cx="490538" cy="412750"/>
          </a:xfrm>
          <a:prstGeom prst="actionButtonForwardNex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23963" y="3251200"/>
            <a:ext cx="490537" cy="412750"/>
          </a:xfrm>
          <a:prstGeom prst="actionButtonForwardNex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5" name="Picture 24" descr="FX83ES2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9" t="4572" r="10596" b="3757"/>
          <a:stretch>
            <a:fillRect/>
          </a:stretch>
        </p:blipFill>
        <p:spPr bwMode="auto">
          <a:xfrm>
            <a:off x="6896100" y="2603500"/>
            <a:ext cx="5715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 Box 29"/>
          <p:cNvSpPr txBox="1">
            <a:spLocks noChangeArrowheads="1"/>
          </p:cNvSpPr>
          <p:nvPr/>
        </p:nvSpPr>
        <p:spPr bwMode="auto">
          <a:xfrm>
            <a:off x="1993900" y="5632450"/>
            <a:ext cx="5030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Percentage Increase / Decrease</a:t>
            </a:r>
          </a:p>
        </p:txBody>
      </p:sp>
      <p:sp>
        <p:nvSpPr>
          <p:cNvPr id="3085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31900" y="5656263"/>
            <a:ext cx="490538" cy="41275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Text Box 29"/>
          <p:cNvSpPr txBox="1">
            <a:spLocks noChangeArrowheads="1"/>
          </p:cNvSpPr>
          <p:nvPr/>
        </p:nvSpPr>
        <p:spPr bwMode="auto">
          <a:xfrm>
            <a:off x="1981200" y="5030788"/>
            <a:ext cx="3857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Percentage Profit / Loss</a:t>
            </a:r>
          </a:p>
        </p:txBody>
      </p:sp>
      <p:sp>
        <p:nvSpPr>
          <p:cNvPr id="3087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5054600"/>
            <a:ext cx="490538" cy="41275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Text Box 29"/>
          <p:cNvSpPr txBox="1">
            <a:spLocks noChangeArrowheads="1"/>
          </p:cNvSpPr>
          <p:nvPr/>
        </p:nvSpPr>
        <p:spPr bwMode="auto">
          <a:xfrm>
            <a:off x="1981200" y="4430713"/>
            <a:ext cx="6481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9F911"/>
                </a:solidFill>
                <a:latin typeface="Comic Sans MS" pitchFamily="66" charset="0"/>
              </a:rPr>
              <a:t>One quantity as a Percentage of another</a:t>
            </a:r>
          </a:p>
        </p:txBody>
      </p:sp>
      <p:sp>
        <p:nvSpPr>
          <p:cNvPr id="3089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4454525"/>
            <a:ext cx="490538" cy="41275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Percentages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965700" y="3025775"/>
            <a:ext cx="4178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know how to calculate a percentage using a calculator.</a:t>
            </a:r>
            <a:endParaRPr lang="en-GB" sz="36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2294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>
                <a:solidFill>
                  <a:srgbClr val="FFFF00"/>
                </a:solidFill>
              </a:rPr>
              <a:t>1.	To explain how to calculate a percentage of a quantity using a calculator.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5492750" y="4086225"/>
            <a:ext cx="3651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Show working.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54" grpId="0"/>
      <p:bldP spid="573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89" name="AutoShape 21"/>
          <p:cNvSpPr>
            <a:spLocks noChangeArrowheads="1"/>
          </p:cNvSpPr>
          <p:nvPr/>
        </p:nvSpPr>
        <p:spPr bwMode="auto">
          <a:xfrm>
            <a:off x="5143500" y="2160588"/>
            <a:ext cx="4000500" cy="1647825"/>
          </a:xfrm>
          <a:prstGeom prst="cloudCallout">
            <a:avLst>
              <a:gd name="adj1" fmla="val -68546"/>
              <a:gd name="adj2" fmla="val 100866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Remember money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2 decimal places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1082675" y="2012950"/>
            <a:ext cx="3668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Q. 	Find 17% of £450</a:t>
            </a:r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sp>
        <p:nvSpPr>
          <p:cNvPr id="109590" name="AutoShape 22"/>
          <p:cNvSpPr>
            <a:spLocks noChangeArrowheads="1"/>
          </p:cNvSpPr>
          <p:nvPr/>
        </p:nvSpPr>
        <p:spPr bwMode="auto">
          <a:xfrm>
            <a:off x="311150" y="0"/>
            <a:ext cx="2890838" cy="1778000"/>
          </a:xfrm>
          <a:prstGeom prst="cloudCallout">
            <a:avLst>
              <a:gd name="adj1" fmla="val 63727"/>
              <a:gd name="adj2" fmla="val 69560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of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means multiple</a:t>
            </a:r>
          </a:p>
        </p:txBody>
      </p:sp>
      <p:graphicFrame>
        <p:nvGraphicFramePr>
          <p:cNvPr id="109629" name="Object 61"/>
          <p:cNvGraphicFramePr>
            <a:graphicFrameLocks noChangeAspect="1"/>
          </p:cNvGraphicFramePr>
          <p:nvPr/>
        </p:nvGraphicFramePr>
        <p:xfrm>
          <a:off x="2987675" y="2794000"/>
          <a:ext cx="140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1409700" imgH="736600" progId="Equation.DSMT4">
                  <p:embed/>
                </p:oleObj>
              </mc:Choice>
              <mc:Fallback>
                <p:oleObj name="Equation" r:id="rId3" imgW="1409700" imgH="73660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794000"/>
                        <a:ext cx="1409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30" name="Object 62"/>
          <p:cNvGraphicFramePr>
            <a:graphicFrameLocks noChangeAspect="1"/>
          </p:cNvGraphicFramePr>
          <p:nvPr/>
        </p:nvGraphicFramePr>
        <p:xfrm>
          <a:off x="2987675" y="3862388"/>
          <a:ext cx="2209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2209800" imgH="304800" progId="Equation.DSMT4">
                  <p:embed/>
                </p:oleObj>
              </mc:Choice>
              <mc:Fallback>
                <p:oleObj name="Equation" r:id="rId5" imgW="2209800" imgH="30480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862388"/>
                        <a:ext cx="2209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31" name="Object 63"/>
          <p:cNvGraphicFramePr>
            <a:graphicFrameLocks noChangeAspect="1"/>
          </p:cNvGraphicFramePr>
          <p:nvPr/>
        </p:nvGraphicFramePr>
        <p:xfrm>
          <a:off x="2987675" y="4500563"/>
          <a:ext cx="135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7" imgW="1358310" imgH="342751" progId="Equation.DSMT4">
                  <p:embed/>
                </p:oleObj>
              </mc:Choice>
              <mc:Fallback>
                <p:oleObj name="Equation" r:id="rId7" imgW="1358310" imgH="342751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500563"/>
                        <a:ext cx="1358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" name="Picture 48" descr="FX83ES250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9" t="4572" r="10596" b="3757"/>
          <a:stretch>
            <a:fillRect/>
          </a:stretch>
        </p:blipFill>
        <p:spPr bwMode="auto">
          <a:xfrm>
            <a:off x="25400" y="2908300"/>
            <a:ext cx="1549400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9" grpId="0" animBg="1" autoUpdateAnimBg="0"/>
      <p:bldP spid="10959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ChangeArrowheads="1"/>
          </p:cNvSpPr>
          <p:nvPr/>
        </p:nvSpPr>
        <p:spPr bwMode="auto">
          <a:xfrm>
            <a:off x="5156200" y="3081338"/>
            <a:ext cx="3987800" cy="1647825"/>
          </a:xfrm>
          <a:prstGeom prst="cloudCallout">
            <a:avLst>
              <a:gd name="adj1" fmla="val -70074"/>
              <a:gd name="adj2" fmla="val 49324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Remember !! money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2 decimal places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1243013" y="2012950"/>
            <a:ext cx="334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Q. 	Find 4% of £70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760413" y="0"/>
            <a:ext cx="2890837" cy="1816100"/>
          </a:xfrm>
          <a:prstGeom prst="cloudCallout">
            <a:avLst>
              <a:gd name="adj1" fmla="val 48463"/>
              <a:gd name="adj2" fmla="val 65074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of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means multiple</a:t>
            </a:r>
          </a:p>
        </p:txBody>
      </p:sp>
      <p:graphicFrame>
        <p:nvGraphicFramePr>
          <p:cNvPr id="110641" name="Object 49"/>
          <p:cNvGraphicFramePr>
            <a:graphicFrameLocks noChangeAspect="1"/>
          </p:cNvGraphicFramePr>
          <p:nvPr/>
        </p:nvGraphicFramePr>
        <p:xfrm>
          <a:off x="3089275" y="2794000"/>
          <a:ext cx="1206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1206500" imgH="736600" progId="Equation.DSMT4">
                  <p:embed/>
                </p:oleObj>
              </mc:Choice>
              <mc:Fallback>
                <p:oleObj name="Equation" r:id="rId3" imgW="1206500" imgH="7366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2794000"/>
                        <a:ext cx="1206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42" name="Object 50"/>
          <p:cNvGraphicFramePr>
            <a:graphicFrameLocks noChangeAspect="1"/>
          </p:cNvGraphicFramePr>
          <p:nvPr/>
        </p:nvGraphicFramePr>
        <p:xfrm>
          <a:off x="3146425" y="3862388"/>
          <a:ext cx="1892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1892300" imgH="304800" progId="Equation.DSMT4">
                  <p:embed/>
                </p:oleObj>
              </mc:Choice>
              <mc:Fallback>
                <p:oleObj name="Equation" r:id="rId5" imgW="1892300" imgH="3048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3862388"/>
                        <a:ext cx="18923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43" name="Object 51"/>
          <p:cNvGraphicFramePr>
            <a:graphicFrameLocks noChangeAspect="1"/>
          </p:cNvGraphicFramePr>
          <p:nvPr/>
        </p:nvGraphicFramePr>
        <p:xfrm>
          <a:off x="3082925" y="4500563"/>
          <a:ext cx="1168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7" imgW="1167893" imgH="342751" progId="Equation.DSMT4">
                  <p:embed/>
                </p:oleObj>
              </mc:Choice>
              <mc:Fallback>
                <p:oleObj name="Equation" r:id="rId7" imgW="1167893" imgH="342751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925" y="4500563"/>
                        <a:ext cx="1168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Picture 41" descr="FX83ES250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9" t="4572" r="10596" b="3757"/>
          <a:stretch>
            <a:fillRect/>
          </a:stretch>
        </p:blipFill>
        <p:spPr bwMode="auto">
          <a:xfrm>
            <a:off x="25400" y="2908300"/>
            <a:ext cx="1549400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nimBg="1" autoUpdateAnimBg="0"/>
      <p:bldP spid="11060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6750" y="558800"/>
            <a:ext cx="5256213" cy="660400"/>
          </a:xfrm>
        </p:spPr>
        <p:txBody>
          <a:bodyPr/>
          <a:lstStyle/>
          <a:p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Percentage Increase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Understand terms increase for percentages.</a:t>
            </a:r>
            <a:endParaRPr lang="en-GB" sz="36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5366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>
                <a:solidFill>
                  <a:srgbClr val="FFFF00"/>
                </a:solidFill>
              </a:rPr>
              <a:t>1.	To explain some simple increases in percentages using shop prices.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5492750" y="4086225"/>
            <a:ext cx="3651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Calculate simple increases in percentages.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54" grpId="0"/>
      <p:bldP spid="573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952500" y="1895475"/>
            <a:ext cx="67833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Example 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The total hours of sunshine in June was 260.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The total for July was 5% higher than June..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What is the total hours of sunshine in July.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29712" name="Object 2"/>
          <p:cNvGraphicFramePr>
            <a:graphicFrameLocks noChangeAspect="1"/>
          </p:cNvGraphicFramePr>
          <p:nvPr/>
        </p:nvGraphicFramePr>
        <p:xfrm>
          <a:off x="1865313" y="3975100"/>
          <a:ext cx="37703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3" imgW="1244060" imgH="177723" progId="Equation.DSMT4">
                  <p:embed/>
                </p:oleObj>
              </mc:Choice>
              <mc:Fallback>
                <p:oleObj name="Equation" r:id="rId3" imgW="1244060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975100"/>
                        <a:ext cx="3770312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9450" y="385763"/>
            <a:ext cx="5256213" cy="1138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Percentage</a:t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Increase / Decrease</a:t>
            </a:r>
          </a:p>
        </p:txBody>
      </p:sp>
      <p:graphicFrame>
        <p:nvGraphicFramePr>
          <p:cNvPr id="60420" name="Object 3"/>
          <p:cNvGraphicFramePr>
            <a:graphicFrameLocks noChangeAspect="1"/>
          </p:cNvGraphicFramePr>
          <p:nvPr/>
        </p:nvGraphicFramePr>
        <p:xfrm>
          <a:off x="4038600" y="5084763"/>
          <a:ext cx="300037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5" imgW="990170" imgH="177723" progId="Equation.DSMT4">
                  <p:embed/>
                </p:oleObj>
              </mc:Choice>
              <mc:Fallback>
                <p:oleObj name="Equation" r:id="rId5" imgW="990170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084763"/>
                        <a:ext cx="3000375" cy="563562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349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73125" y="5140325"/>
            <a:ext cx="32829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FFFF"/>
                </a:solidFill>
                <a:latin typeface="Comic Sans MS" pitchFamily="66" charset="0"/>
              </a:rPr>
              <a:t>July Total Hours =</a:t>
            </a:r>
          </a:p>
        </p:txBody>
      </p:sp>
      <p:pic>
        <p:nvPicPr>
          <p:cNvPr id="21" name="Picture 20" descr="sun_funny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9575" y="344488"/>
            <a:ext cx="2176463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952500" y="1895475"/>
            <a:ext cx="72199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Example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In a sale the cost of a jumper is reduced by 10%.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What is the sale price of the jumper.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29712" name="Object 2"/>
          <p:cNvGraphicFramePr>
            <a:graphicFrameLocks noChangeAspect="1"/>
          </p:cNvGraphicFramePr>
          <p:nvPr/>
        </p:nvGraphicFramePr>
        <p:xfrm>
          <a:off x="1597025" y="3703638"/>
          <a:ext cx="43084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1421783" imgH="177723" progId="Equation.DSMT4">
                  <p:embed/>
                </p:oleObj>
              </mc:Choice>
              <mc:Fallback>
                <p:oleObj name="Equation" r:id="rId3" imgW="1421783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5" y="3703638"/>
                        <a:ext cx="4308475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9450" y="635000"/>
            <a:ext cx="5256213" cy="558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smtClean="0">
                <a:solidFill>
                  <a:srgbClr val="FFFF00"/>
                </a:solidFill>
                <a:latin typeface="Comic Sans MS" pitchFamily="66" charset="0"/>
              </a:rPr>
              <a:t>Percentage Fall (decrease)</a:t>
            </a:r>
          </a:p>
        </p:txBody>
      </p:sp>
      <p:pic>
        <p:nvPicPr>
          <p:cNvPr id="17413" name="Picture 16" descr="sweater-me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3262313"/>
            <a:ext cx="104298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Box 17"/>
          <p:cNvSpPr txBox="1">
            <a:spLocks noChangeArrowheads="1"/>
          </p:cNvSpPr>
          <p:nvPr/>
        </p:nvSpPr>
        <p:spPr bwMode="auto">
          <a:xfrm>
            <a:off x="6757988" y="4800600"/>
            <a:ext cx="2130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Original Price</a:t>
            </a:r>
          </a:p>
          <a:p>
            <a:pPr algn="ctr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£35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959100" y="5084763"/>
          <a:ext cx="373221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6" imgW="1231366" imgH="177723" progId="Equation.DSMT4">
                  <p:embed/>
                </p:oleObj>
              </mc:Choice>
              <mc:Fallback>
                <p:oleObj name="Equation" r:id="rId6" imgW="1231366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5084763"/>
                        <a:ext cx="3732213" cy="563562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349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73125" y="5140325"/>
            <a:ext cx="2152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FFFF"/>
                </a:solidFill>
                <a:latin typeface="Comic Sans MS" pitchFamily="66" charset="0"/>
              </a:rPr>
              <a:t>Sale Price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understand how to express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	“A” as a percentage of “B”.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 algn="ctr">
              <a:buFontTx/>
              <a:buAutoNum type="arabicPeriod"/>
            </a:pPr>
            <a:r>
              <a:rPr lang="en-GB">
                <a:solidFill>
                  <a:srgbClr val="FFFF00"/>
                </a:solidFill>
              </a:rPr>
              <a:t>To understand how to express </a:t>
            </a:r>
          </a:p>
          <a:p>
            <a:pPr marL="800100" lvl="1" indent="-342900"/>
            <a:r>
              <a:rPr lang="en-GB">
                <a:solidFill>
                  <a:srgbClr val="FFFF00"/>
                </a:solidFill>
              </a:rPr>
              <a:t>	“A” as a percentage of “B”.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5738813" y="4214813"/>
            <a:ext cx="3360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Solve problems in context.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  <p:bldP spid="137223" grpId="0"/>
      <p:bldP spid="1372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  <p:sp>
        <p:nvSpPr>
          <p:cNvPr id="19459" name="Text Box 14"/>
          <p:cNvSpPr txBox="1">
            <a:spLocks noChangeArrowheads="1"/>
          </p:cNvSpPr>
          <p:nvPr/>
        </p:nvSpPr>
        <p:spPr bwMode="auto">
          <a:xfrm>
            <a:off x="863600" y="2184400"/>
            <a:ext cx="84010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600">
                <a:latin typeface="Comic Sans MS" pitchFamily="66" charset="0"/>
              </a:rPr>
              <a:t> Linda scored 45 out of 100 in a Maths test.</a:t>
            </a:r>
          </a:p>
          <a:p>
            <a:r>
              <a:rPr lang="en-GB" sz="2600">
                <a:latin typeface="Comic Sans MS" pitchFamily="66" charset="0"/>
              </a:rPr>
              <a:t>Write her score as a fraction in it simplest form ? </a:t>
            </a: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747838" y="3849688"/>
            <a:ext cx="1989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Fraction = </a:t>
            </a:r>
          </a:p>
        </p:txBody>
      </p:sp>
      <p:graphicFrame>
        <p:nvGraphicFramePr>
          <p:cNvPr id="139280" name="Object 16"/>
          <p:cNvGraphicFramePr>
            <a:graphicFrameLocks noChangeAspect="1"/>
          </p:cNvGraphicFramePr>
          <p:nvPr>
            <p:ph sz="half" idx="1"/>
          </p:nvPr>
        </p:nvGraphicFramePr>
        <p:xfrm>
          <a:off x="3668713" y="3502025"/>
          <a:ext cx="890587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3" imgW="469900" imgH="609600" progId="Equation.DSMT4">
                  <p:embed/>
                </p:oleObj>
              </mc:Choice>
              <mc:Fallback>
                <p:oleObj name="Equation" r:id="rId3" imgW="469900" imgH="609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713" y="3502025"/>
                        <a:ext cx="890587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82" name="Object 18"/>
          <p:cNvGraphicFramePr>
            <a:graphicFrameLocks noChangeAspect="1"/>
          </p:cNvGraphicFramePr>
          <p:nvPr>
            <p:ph sz="quarter" idx="2"/>
          </p:nvPr>
        </p:nvGraphicFramePr>
        <p:xfrm>
          <a:off x="4699000" y="3498850"/>
          <a:ext cx="10414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5" imgW="545863" imgH="609336" progId="Equation.DSMT4">
                  <p:embed/>
                </p:oleObj>
              </mc:Choice>
              <mc:Fallback>
                <p:oleObj name="Equation" r:id="rId5" imgW="545863" imgH="60933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0" y="3498850"/>
                        <a:ext cx="10414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52500" y="5257800"/>
            <a:ext cx="5818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What was her percentage score ?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56400" y="5156200"/>
            <a:ext cx="1385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FFFF00"/>
                </a:solidFill>
                <a:latin typeface="Comic Sans MS" pitchFamily="66" charset="0"/>
              </a:rPr>
              <a:t>45 %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9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  <p:sp>
        <p:nvSpPr>
          <p:cNvPr id="20483" name="Text Box 14"/>
          <p:cNvSpPr txBox="1">
            <a:spLocks noChangeArrowheads="1"/>
          </p:cNvSpPr>
          <p:nvPr/>
        </p:nvSpPr>
        <p:spPr bwMode="auto">
          <a:xfrm>
            <a:off x="863600" y="1930400"/>
            <a:ext cx="840105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600">
                <a:latin typeface="Comic Sans MS" pitchFamily="66" charset="0"/>
              </a:rPr>
              <a:t>My council tax has gone up by £60. </a:t>
            </a:r>
          </a:p>
          <a:p>
            <a:r>
              <a:rPr lang="en-GB" sz="2600">
                <a:latin typeface="Comic Sans MS" pitchFamily="66" charset="0"/>
              </a:rPr>
              <a:t>It was £300 before the increase.</a:t>
            </a:r>
          </a:p>
          <a:p>
            <a:r>
              <a:rPr lang="en-GB" sz="2600">
                <a:latin typeface="Comic Sans MS" pitchFamily="66" charset="0"/>
              </a:rPr>
              <a:t>Calculate the council tax increase as a percentage ?</a:t>
            </a: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239838" y="4886325"/>
            <a:ext cx="2081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% Increase</a:t>
            </a:r>
          </a:p>
        </p:txBody>
      </p:sp>
      <p:graphicFrame>
        <p:nvGraphicFramePr>
          <p:cNvPr id="139280" name="Object 16"/>
          <p:cNvGraphicFramePr>
            <a:graphicFrameLocks noChangeAspect="1"/>
          </p:cNvGraphicFramePr>
          <p:nvPr>
            <p:ph sz="half" idx="1"/>
          </p:nvPr>
        </p:nvGraphicFramePr>
        <p:xfrm>
          <a:off x="3554413" y="4625975"/>
          <a:ext cx="890587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3" imgW="520474" imgH="609336" progId="Equation.DSMT4">
                  <p:embed/>
                </p:oleObj>
              </mc:Choice>
              <mc:Fallback>
                <p:oleObj name="Equation" r:id="rId3" imgW="520474" imgH="60933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413" y="4625975"/>
                        <a:ext cx="890587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82" name="Object 18"/>
          <p:cNvGraphicFramePr>
            <a:graphicFrameLocks noChangeAspect="1"/>
          </p:cNvGraphicFramePr>
          <p:nvPr>
            <p:ph sz="quarter" idx="2"/>
          </p:nvPr>
        </p:nvGraphicFramePr>
        <p:xfrm>
          <a:off x="4521200" y="4629150"/>
          <a:ext cx="21590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5" imgW="1270000" imgH="609600" progId="Equation.DSMT4">
                  <p:embed/>
                </p:oleObj>
              </mc:Choice>
              <mc:Fallback>
                <p:oleObj name="Equation" r:id="rId5" imgW="1270000" imgH="609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629150"/>
                        <a:ext cx="21590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6784975" y="4800600"/>
          <a:ext cx="18875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7" imgW="723586" imgH="266584" progId="Equation.DSMT4">
                  <p:embed/>
                </p:oleObj>
              </mc:Choice>
              <mc:Fallback>
                <p:oleObj name="Equation" r:id="rId7" imgW="723586" imgH="26658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4800600"/>
                        <a:ext cx="18875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112838" y="3641725"/>
            <a:ext cx="3297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Increase = £60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9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  <p:sp>
        <p:nvSpPr>
          <p:cNvPr id="21507" name="Text Box 14"/>
          <p:cNvSpPr txBox="1">
            <a:spLocks noChangeArrowheads="1"/>
          </p:cNvSpPr>
          <p:nvPr/>
        </p:nvSpPr>
        <p:spPr bwMode="auto">
          <a:xfrm>
            <a:off x="863600" y="1930400"/>
            <a:ext cx="84010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My car has decreased in value to £3000. </a:t>
            </a:r>
          </a:p>
          <a:p>
            <a:r>
              <a:rPr lang="en-GB" sz="2800">
                <a:latin typeface="Comic Sans MS" pitchFamily="66" charset="0"/>
              </a:rPr>
              <a:t>Before the decrease it was valued at £5000.</a:t>
            </a:r>
          </a:p>
          <a:p>
            <a:r>
              <a:rPr lang="en-GB" sz="2800">
                <a:latin typeface="Comic Sans MS" pitchFamily="66" charset="0"/>
              </a:rPr>
              <a:t>Calculate the decrease as a percentage ?</a:t>
            </a: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239838" y="4886325"/>
            <a:ext cx="2106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% decrease</a:t>
            </a:r>
          </a:p>
        </p:txBody>
      </p:sp>
      <p:graphicFrame>
        <p:nvGraphicFramePr>
          <p:cNvPr id="139280" name="Object 16"/>
          <p:cNvGraphicFramePr>
            <a:graphicFrameLocks noChangeAspect="1"/>
          </p:cNvGraphicFramePr>
          <p:nvPr>
            <p:ph sz="half" idx="1"/>
          </p:nvPr>
        </p:nvGraphicFramePr>
        <p:xfrm>
          <a:off x="3554413" y="4743450"/>
          <a:ext cx="8905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3" imgW="672808" imgH="609336" progId="Equation.DSMT4">
                  <p:embed/>
                </p:oleObj>
              </mc:Choice>
              <mc:Fallback>
                <p:oleObj name="Equation" r:id="rId3" imgW="672808" imgH="60933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413" y="4743450"/>
                        <a:ext cx="89058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82" name="Object 18"/>
          <p:cNvGraphicFramePr>
            <a:graphicFrameLocks noChangeAspect="1"/>
          </p:cNvGraphicFramePr>
          <p:nvPr>
            <p:ph sz="quarter" idx="2"/>
          </p:nvPr>
        </p:nvGraphicFramePr>
        <p:xfrm>
          <a:off x="4521200" y="4687888"/>
          <a:ext cx="2159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5" imgW="1435100" imgH="609600" progId="Equation.DSMT4">
                  <p:embed/>
                </p:oleObj>
              </mc:Choice>
              <mc:Fallback>
                <p:oleObj name="Equation" r:id="rId5" imgW="1435100" imgH="609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687888"/>
                        <a:ext cx="21590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6751638" y="4800600"/>
          <a:ext cx="195421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7" imgW="748975" imgH="266584" progId="Equation.DSMT4">
                  <p:embed/>
                </p:oleObj>
              </mc:Choice>
              <mc:Fallback>
                <p:oleObj name="Equation" r:id="rId7" imgW="748975" imgH="26658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638" y="4800600"/>
                        <a:ext cx="1954212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112838" y="3641725"/>
            <a:ext cx="6559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FF00"/>
                </a:solidFill>
                <a:latin typeface="Comic Sans MS" pitchFamily="66" charset="0"/>
              </a:rPr>
              <a:t>Increase = 5000 – 3000 = £2000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Percentages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990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understand the term percentage.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4102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FF00"/>
                </a:solidFill>
              </a:rPr>
              <a:t>To explain what the term percentage means and how it is connected to fractions and decimals.</a:t>
            </a:r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5484813" y="3997325"/>
            <a:ext cx="36591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Understand connection between percentages, fractions and decimals.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/>
      <p:bldP spid="104458" grpId="0"/>
      <p:bldP spid="1044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u="sng">
                <a:solidFill>
                  <a:srgbClr val="FFFF00"/>
                </a:solidFill>
              </a:rPr>
              <a:t>Learning Intention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u="sng"/>
              <a:t>Success Criteria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buFontTx/>
              <a:buAutoNum type="arabicPeriod"/>
            </a:pPr>
            <a:r>
              <a:rPr lang="en-GB">
                <a:latin typeface="Comic Sans MS" pitchFamily="66" charset="0"/>
              </a:rPr>
              <a:t>To know the meaning of the terms PROFIT and LOSS in terms of percentages..</a:t>
            </a:r>
            <a:endParaRPr lang="en-GB" sz="36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FF00"/>
                </a:solidFill>
              </a:rPr>
              <a:t>To understand the</a:t>
            </a:r>
          </a:p>
          <a:p>
            <a:pPr marL="800100" lvl="1" indent="-342900"/>
            <a:r>
              <a:rPr lang="en-GB">
                <a:solidFill>
                  <a:srgbClr val="FFFF00"/>
                </a:solidFill>
              </a:rPr>
              <a:t>	terms profit and loss in terms of percentages.</a:t>
            </a: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5502275" y="4306888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/>
              <a:t>Apply knowledge to calculations.</a:t>
            </a:r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Profit and Loss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295" grpId="0"/>
      <p:bldP spid="1402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Profit and Loss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458913" y="2255838"/>
            <a:ext cx="614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Profit : 	When you sell something for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		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MORE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than you bought it.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1458913" y="4125913"/>
            <a:ext cx="614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Loss : 		When you sell something for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		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LESS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than you bought it.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1778000" y="3354388"/>
            <a:ext cx="5510213" cy="495300"/>
          </a:xfrm>
          <a:prstGeom prst="rect">
            <a:avLst/>
          </a:prstGeom>
          <a:solidFill>
            <a:srgbClr val="5F5F5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PROFIT = Selling Price – Buying Price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1778000" y="5226050"/>
            <a:ext cx="5189538" cy="495300"/>
          </a:xfrm>
          <a:prstGeom prst="rect">
            <a:avLst/>
          </a:prstGeom>
          <a:solidFill>
            <a:srgbClr val="5F5F5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LOSS = Buying Price – Selling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/>
      <p:bldP spid="138248" grpId="0"/>
      <p:bldP spid="138250" grpId="0" animBg="1"/>
      <p:bldP spid="1382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Profit and Loss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993775" y="1998663"/>
            <a:ext cx="7889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800">
                <a:latin typeface="Comic Sans MS" pitchFamily="66" charset="0"/>
              </a:rPr>
              <a:t>If I buy a iPod for £200 and sell it for £220.</a:t>
            </a:r>
          </a:p>
          <a:p>
            <a:pPr algn="ctr"/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What is my percentage profit. </a:t>
            </a: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5343525" y="3594100"/>
            <a:ext cx="3597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£220 - £200 = £20</a:t>
            </a:r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1068388" y="3594100"/>
            <a:ext cx="4465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/>
              <a:t>I have made a </a:t>
            </a:r>
            <a:r>
              <a:rPr lang="en-GB" sz="2800">
                <a:solidFill>
                  <a:srgbClr val="FFFF00"/>
                </a:solidFill>
              </a:rPr>
              <a:t>PROFIT</a:t>
            </a:r>
            <a:r>
              <a:rPr lang="en-GB" sz="2800"/>
              <a:t> of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366838" y="4792663"/>
            <a:ext cx="2066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% increase = </a:t>
            </a:r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3286125" y="4564063"/>
          <a:ext cx="7826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3" imgW="520474" imgH="609336" progId="Equation.DSMT4">
                  <p:embed/>
                </p:oleObj>
              </mc:Choice>
              <mc:Fallback>
                <p:oleObj name="Equation" r:id="rId3" imgW="520474" imgH="60933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564063"/>
                        <a:ext cx="7826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8"/>
          <p:cNvGraphicFramePr>
            <a:graphicFrameLocks noChangeAspect="1"/>
          </p:cNvGraphicFramePr>
          <p:nvPr/>
        </p:nvGraphicFramePr>
        <p:xfrm>
          <a:off x="4073525" y="4597400"/>
          <a:ext cx="19335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5" imgW="1333500" imgH="609600" progId="Equation.DSMT4">
                  <p:embed/>
                </p:oleObj>
              </mc:Choice>
              <mc:Fallback>
                <p:oleObj name="Equation" r:id="rId5" imgW="1333500" imgH="609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3525" y="4597400"/>
                        <a:ext cx="193357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1"/>
          <p:cNvGraphicFramePr>
            <a:graphicFrameLocks noChangeAspect="1"/>
          </p:cNvGraphicFramePr>
          <p:nvPr/>
        </p:nvGraphicFramePr>
        <p:xfrm>
          <a:off x="6046788" y="4714875"/>
          <a:ext cx="15906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7" imgW="685502" imgH="266584" progId="Equation.DSMT4">
                  <p:embed/>
                </p:oleObj>
              </mc:Choice>
              <mc:Fallback>
                <p:oleObj name="Equation" r:id="rId7" imgW="685502" imgH="266584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8" y="4714875"/>
                        <a:ext cx="159067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4" grpId="0"/>
      <p:bldP spid="139275" grpId="0"/>
      <p:bldP spid="139276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Profit and Loss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969963" y="1931988"/>
            <a:ext cx="7950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800">
                <a:latin typeface="Comic Sans MS" pitchFamily="66" charset="0"/>
              </a:rPr>
              <a:t>I bought a bunch of flowers for £6.00 and tried to sell them for a profit. But  I found it difficult to sell them. I sold them for £4.00 before they went off. </a:t>
            </a: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1265238" y="4254500"/>
            <a:ext cx="3219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/>
              <a:t>I made a </a:t>
            </a:r>
            <a:r>
              <a:rPr lang="en-GB" sz="2800">
                <a:solidFill>
                  <a:srgbClr val="FFFF00"/>
                </a:solidFill>
              </a:rPr>
              <a:t>LOSS</a:t>
            </a:r>
            <a:r>
              <a:rPr lang="en-GB" sz="2800"/>
              <a:t> of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4708525" y="4254500"/>
            <a:ext cx="404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£6.00 - £4.00 = £2.00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227138" y="5351463"/>
            <a:ext cx="2166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% decrease = </a:t>
            </a:r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3263900" y="5113338"/>
          <a:ext cx="87947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3" imgW="583947" imgH="622030" progId="Equation.DSMT4">
                  <p:embed/>
                </p:oleObj>
              </mc:Choice>
              <mc:Fallback>
                <p:oleObj name="Equation" r:id="rId3" imgW="583947" imgH="62203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5113338"/>
                        <a:ext cx="87947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8"/>
          <p:cNvGraphicFramePr>
            <a:graphicFrameLocks noChangeAspect="1"/>
          </p:cNvGraphicFramePr>
          <p:nvPr/>
        </p:nvGraphicFramePr>
        <p:xfrm>
          <a:off x="4141788" y="5130800"/>
          <a:ext cx="20256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5" imgW="1397000" imgH="622300" progId="Equation.DSMT4">
                  <p:embed/>
                </p:oleObj>
              </mc:Choice>
              <mc:Fallback>
                <p:oleObj name="Equation" r:id="rId5" imgW="1397000" imgH="6223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5130800"/>
                        <a:ext cx="202565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1"/>
          <p:cNvGraphicFramePr>
            <a:graphicFrameLocks noChangeAspect="1"/>
          </p:cNvGraphicFramePr>
          <p:nvPr/>
        </p:nvGraphicFramePr>
        <p:xfrm>
          <a:off x="6273800" y="5065713"/>
          <a:ext cx="1595438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7" imgW="939800" imgH="609600" progId="Equation.DSMT4">
                  <p:embed/>
                </p:oleObj>
              </mc:Choice>
              <mc:Fallback>
                <p:oleObj name="Equation" r:id="rId7" imgW="939800" imgH="609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5065713"/>
                        <a:ext cx="1595438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3" grpId="0"/>
      <p:bldP spid="139277" grpId="0"/>
      <p:bldP spid="139278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31863" y="2184400"/>
            <a:ext cx="8332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 1</a:t>
            </a:r>
            <a:r>
              <a:rPr lang="en-GB" sz="2400">
                <a:latin typeface="Comic Sans MS" pitchFamily="66" charset="0"/>
              </a:rPr>
              <a:t> : 	Daniel was paid £20 per week. He got a 		wage rise to £22 per week. </a:t>
            </a:r>
          </a:p>
          <a:p>
            <a:r>
              <a:rPr lang="en-GB" sz="2400">
                <a:latin typeface="Comic Sans MS" pitchFamily="66" charset="0"/>
              </a:rPr>
              <a:t>		What was his percentage increase in pay ?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993775" y="5121275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% increase = </a:t>
            </a:r>
          </a:p>
        </p:txBody>
      </p:sp>
      <p:graphicFrame>
        <p:nvGraphicFramePr>
          <p:cNvPr id="146440" name="Object 8"/>
          <p:cNvGraphicFramePr>
            <a:graphicFrameLocks noChangeAspect="1"/>
          </p:cNvGraphicFramePr>
          <p:nvPr>
            <p:ph sz="half" idx="1"/>
          </p:nvPr>
        </p:nvGraphicFramePr>
        <p:xfrm>
          <a:off x="2922588" y="4935538"/>
          <a:ext cx="170338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3" imgW="1384300" imgH="673100" progId="Equation.DSMT4">
                  <p:embed/>
                </p:oleObj>
              </mc:Choice>
              <mc:Fallback>
                <p:oleObj name="Equation" r:id="rId3" imgW="1384300" imgH="673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4935538"/>
                        <a:ext cx="170338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1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4656138" y="4941888"/>
          <a:ext cx="15636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5" imgW="1168400" imgH="609600" progId="Equation.DSMT4">
                  <p:embed/>
                </p:oleObj>
              </mc:Choice>
              <mc:Fallback>
                <p:oleObj name="Equation" r:id="rId5" imgW="1168400" imgH="60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941888"/>
                        <a:ext cx="15636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2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6361113" y="5099050"/>
          <a:ext cx="12922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7" imgW="685502" imgH="266584" progId="Equation.DSMT4">
                  <p:embed/>
                </p:oleObj>
              </mc:Choice>
              <mc:Fallback>
                <p:oleObj name="Equation" r:id="rId7" imgW="685502" imgH="26658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113" y="5099050"/>
                        <a:ext cx="12922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2760663" y="3757613"/>
            <a:ext cx="509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Actual Increase = £22 - £20 = £2</a:t>
            </a:r>
          </a:p>
        </p:txBody>
      </p:sp>
      <p:sp>
        <p:nvSpPr>
          <p:cNvPr id="146444" name="AutoShape 12"/>
          <p:cNvSpPr>
            <a:spLocks noChangeArrowheads="1"/>
          </p:cNvSpPr>
          <p:nvPr/>
        </p:nvSpPr>
        <p:spPr bwMode="auto">
          <a:xfrm>
            <a:off x="1400175" y="3613150"/>
            <a:ext cx="1116013" cy="747713"/>
          </a:xfrm>
          <a:prstGeom prst="cloudCallout">
            <a:avLst>
              <a:gd name="adj1" fmla="val 100639"/>
              <a:gd name="adj2" fmla="val 12218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A</a:t>
            </a:r>
          </a:p>
        </p:txBody>
      </p:sp>
      <p:sp>
        <p:nvSpPr>
          <p:cNvPr id="146445" name="AutoShape 13"/>
          <p:cNvSpPr>
            <a:spLocks noChangeArrowheads="1"/>
          </p:cNvSpPr>
          <p:nvPr/>
        </p:nvSpPr>
        <p:spPr bwMode="auto">
          <a:xfrm>
            <a:off x="1033463" y="5537200"/>
            <a:ext cx="1116012" cy="747713"/>
          </a:xfrm>
          <a:prstGeom prst="cloudCallout">
            <a:avLst>
              <a:gd name="adj1" fmla="val 156685"/>
              <a:gd name="adj2" fmla="val -3535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B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171700" y="1263650"/>
            <a:ext cx="495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Percentage Increase /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  <p:bldP spid="146443" grpId="0"/>
      <p:bldP spid="146444" grpId="0" animBg="1"/>
      <p:bldP spid="14644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Calculating Percentages</a:t>
            </a: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931863" y="2184400"/>
            <a:ext cx="83327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 2</a:t>
            </a:r>
            <a:r>
              <a:rPr lang="en-GB" sz="2400">
                <a:latin typeface="Comic Sans MS" pitchFamily="66" charset="0"/>
              </a:rPr>
              <a:t> : 	A house in Barlanark bought for £40 000 in 			2001 was sold last week for £50 000. 		</a:t>
            </a:r>
          </a:p>
          <a:p>
            <a:r>
              <a:rPr lang="en-GB" sz="2400">
                <a:latin typeface="Comic Sans MS" pitchFamily="66" charset="0"/>
              </a:rPr>
              <a:t>Calculate the percentage increase in value?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1060450" y="5351463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% increase = </a:t>
            </a:r>
          </a:p>
        </p:txBody>
      </p:sp>
      <p:graphicFrame>
        <p:nvGraphicFramePr>
          <p:cNvPr id="147464" name="Object 8"/>
          <p:cNvGraphicFramePr>
            <a:graphicFrameLocks noChangeAspect="1"/>
          </p:cNvGraphicFramePr>
          <p:nvPr>
            <p:ph sz="half" idx="1"/>
          </p:nvPr>
        </p:nvGraphicFramePr>
        <p:xfrm>
          <a:off x="2989263" y="5219700"/>
          <a:ext cx="1703387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1586811" imgH="672808" progId="Equation.DSMT4">
                  <p:embed/>
                </p:oleObj>
              </mc:Choice>
              <mc:Fallback>
                <p:oleObj name="Equation" r:id="rId3" imgW="1586811" imgH="672808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5219700"/>
                        <a:ext cx="1703387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5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4700588" y="5202238"/>
          <a:ext cx="2173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5" imgW="1714500" imgH="609600" progId="Equation.DSMT4">
                  <p:embed/>
                </p:oleObj>
              </mc:Choice>
              <mc:Fallback>
                <p:oleObj name="Equation" r:id="rId5" imgW="1714500" imgH="60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5202238"/>
                        <a:ext cx="2173287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6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6981825" y="5353050"/>
          <a:ext cx="12922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7" imgW="723586" imgH="266584" progId="Equation.DSMT4">
                  <p:embed/>
                </p:oleObj>
              </mc:Choice>
              <mc:Fallback>
                <p:oleObj name="Equation" r:id="rId7" imgW="723586" imgH="26658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5353050"/>
                        <a:ext cx="12922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2827338" y="3987800"/>
            <a:ext cx="60023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Actual Increase 	= £50 000 - £40 000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			= £10 000</a:t>
            </a:r>
          </a:p>
        </p:txBody>
      </p:sp>
      <p:sp>
        <p:nvSpPr>
          <p:cNvPr id="147468" name="AutoShape 12"/>
          <p:cNvSpPr>
            <a:spLocks noChangeArrowheads="1"/>
          </p:cNvSpPr>
          <p:nvPr/>
        </p:nvSpPr>
        <p:spPr bwMode="auto">
          <a:xfrm>
            <a:off x="1466850" y="3843338"/>
            <a:ext cx="1116013" cy="747712"/>
          </a:xfrm>
          <a:prstGeom prst="cloudCallout">
            <a:avLst>
              <a:gd name="adj1" fmla="val 118991"/>
              <a:gd name="adj2" fmla="val 1306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A</a:t>
            </a:r>
          </a:p>
        </p:txBody>
      </p:sp>
      <p:sp>
        <p:nvSpPr>
          <p:cNvPr id="147469" name="AutoShape 13"/>
          <p:cNvSpPr>
            <a:spLocks noChangeArrowheads="1"/>
          </p:cNvSpPr>
          <p:nvPr/>
        </p:nvSpPr>
        <p:spPr bwMode="auto">
          <a:xfrm>
            <a:off x="1100138" y="5767388"/>
            <a:ext cx="1116012" cy="747712"/>
          </a:xfrm>
          <a:prstGeom prst="cloudCallout">
            <a:avLst>
              <a:gd name="adj1" fmla="val 150713"/>
              <a:gd name="adj2" fmla="val -66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B</a:t>
            </a:r>
          </a:p>
        </p:txBody>
      </p:sp>
      <p:sp>
        <p:nvSpPr>
          <p:cNvPr id="147470" name="Line 14"/>
          <p:cNvSpPr>
            <a:spLocks noChangeShapeType="1"/>
          </p:cNvSpPr>
          <p:nvPr/>
        </p:nvSpPr>
        <p:spPr bwMode="auto">
          <a:xfrm flipH="1">
            <a:off x="4778375" y="3690938"/>
            <a:ext cx="369888" cy="3698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2171700" y="1263650"/>
            <a:ext cx="495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Percentage Increase /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3" grpId="0"/>
      <p:bldP spid="147467" grpId="0"/>
      <p:bldP spid="147468" grpId="0" animBg="1"/>
      <p:bldP spid="147469" grpId="0" animBg="1"/>
      <p:bldP spid="1474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sp>
        <p:nvSpPr>
          <p:cNvPr id="5123" name="Text Box 269"/>
          <p:cNvSpPr txBox="1">
            <a:spLocks noChangeArrowheads="1"/>
          </p:cNvSpPr>
          <p:nvPr/>
        </p:nvSpPr>
        <p:spPr bwMode="auto">
          <a:xfrm>
            <a:off x="909638" y="2084388"/>
            <a:ext cx="42973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It is common to express fractions </a:t>
            </a:r>
          </a:p>
          <a:p>
            <a:pPr algn="ctr"/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using a denominator of a 100</a:t>
            </a:r>
          </a:p>
        </p:txBody>
      </p:sp>
      <p:sp>
        <p:nvSpPr>
          <p:cNvPr id="105742" name="Rectangle 270"/>
          <p:cNvSpPr>
            <a:spLocks noChangeArrowheads="1"/>
          </p:cNvSpPr>
          <p:nvPr/>
        </p:nvSpPr>
        <p:spPr bwMode="auto">
          <a:xfrm>
            <a:off x="1095375" y="3736975"/>
            <a:ext cx="247650" cy="258763"/>
          </a:xfrm>
          <a:prstGeom prst="rect">
            <a:avLst/>
          </a:prstGeom>
          <a:solidFill>
            <a:srgbClr val="FFFF00"/>
          </a:solidFill>
          <a:ln w="9525">
            <a:solidFill>
              <a:srgbClr val="08080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40" name="Object 0"/>
          <p:cNvGraphicFramePr>
            <a:graphicFrameLocks noChangeAspect="1"/>
          </p:cNvGraphicFramePr>
          <p:nvPr/>
        </p:nvGraphicFramePr>
        <p:xfrm>
          <a:off x="1876425" y="3535363"/>
          <a:ext cx="592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3535363"/>
                        <a:ext cx="5921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746" name="Rectangle 274"/>
          <p:cNvSpPr>
            <a:spLocks noChangeArrowheads="1"/>
          </p:cNvSpPr>
          <p:nvPr/>
        </p:nvSpPr>
        <p:spPr bwMode="auto">
          <a:xfrm>
            <a:off x="1084263" y="4733925"/>
            <a:ext cx="247650" cy="258763"/>
          </a:xfrm>
          <a:prstGeom prst="rect">
            <a:avLst/>
          </a:prstGeom>
          <a:solidFill>
            <a:srgbClr val="66FF33"/>
          </a:solidFill>
          <a:ln w="9525">
            <a:solidFill>
              <a:srgbClr val="08080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747" name="Text Box 275"/>
          <p:cNvSpPr txBox="1">
            <a:spLocks noChangeArrowheads="1"/>
          </p:cNvSpPr>
          <p:nvPr/>
        </p:nvSpPr>
        <p:spPr bwMode="auto">
          <a:xfrm>
            <a:off x="2779713" y="4610100"/>
            <a:ext cx="175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means 7 % </a:t>
            </a:r>
          </a:p>
        </p:txBody>
      </p:sp>
      <p:graphicFrame>
        <p:nvGraphicFramePr>
          <p:cNvPr id="163841" name="Object 1"/>
          <p:cNvGraphicFramePr>
            <a:graphicFrameLocks noChangeAspect="1"/>
          </p:cNvGraphicFramePr>
          <p:nvPr/>
        </p:nvGraphicFramePr>
        <p:xfrm>
          <a:off x="1878013" y="4500563"/>
          <a:ext cx="5921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3" y="4500563"/>
                        <a:ext cx="5921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750" name="AutoShape 278"/>
          <p:cNvSpPr>
            <a:spLocks noChangeArrowheads="1"/>
          </p:cNvSpPr>
          <p:nvPr/>
        </p:nvSpPr>
        <p:spPr bwMode="auto">
          <a:xfrm>
            <a:off x="4000500" y="571500"/>
            <a:ext cx="3581400" cy="762000"/>
          </a:xfrm>
          <a:prstGeom prst="cloudCallout">
            <a:avLst>
              <a:gd name="adj1" fmla="val 30366"/>
              <a:gd name="adj2" fmla="val 105370"/>
            </a:avLst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31 out of a 100</a:t>
            </a:r>
          </a:p>
        </p:txBody>
      </p:sp>
      <p:sp>
        <p:nvSpPr>
          <p:cNvPr id="5130" name="Rectangle 359"/>
          <p:cNvSpPr>
            <a:spLocks noChangeArrowheads="1"/>
          </p:cNvSpPr>
          <p:nvPr/>
        </p:nvSpPr>
        <p:spPr bwMode="auto">
          <a:xfrm>
            <a:off x="5487988" y="2082800"/>
            <a:ext cx="3600450" cy="3240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855" name="Rectangle 383"/>
          <p:cNvSpPr>
            <a:spLocks noChangeArrowheads="1"/>
          </p:cNvSpPr>
          <p:nvPr/>
        </p:nvSpPr>
        <p:spPr bwMode="auto">
          <a:xfrm>
            <a:off x="6570663" y="4957763"/>
            <a:ext cx="2513012" cy="36512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751" name="AutoShape 279"/>
          <p:cNvSpPr>
            <a:spLocks noChangeArrowheads="1"/>
          </p:cNvSpPr>
          <p:nvPr/>
        </p:nvSpPr>
        <p:spPr bwMode="auto">
          <a:xfrm>
            <a:off x="6931025" y="5705475"/>
            <a:ext cx="2166938" cy="1152525"/>
          </a:xfrm>
          <a:prstGeom prst="cloudCallout">
            <a:avLst>
              <a:gd name="adj1" fmla="val -23847"/>
              <a:gd name="adj2" fmla="val -84713"/>
            </a:avLst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66FF33"/>
                </a:solidFill>
              </a:rPr>
              <a:t>7 out of a 100</a:t>
            </a:r>
          </a:p>
        </p:txBody>
      </p:sp>
      <p:grpSp>
        <p:nvGrpSpPr>
          <p:cNvPr id="2" name="Group 380"/>
          <p:cNvGrpSpPr>
            <a:grpSpLocks/>
          </p:cNvGrpSpPr>
          <p:nvPr/>
        </p:nvGrpSpPr>
        <p:grpSpPr bwMode="auto">
          <a:xfrm>
            <a:off x="5491163" y="2085975"/>
            <a:ext cx="3597275" cy="1420813"/>
            <a:chOff x="1806" y="1470"/>
            <a:chExt cx="5664" cy="2238"/>
          </a:xfrm>
        </p:grpSpPr>
        <p:sp>
          <p:nvSpPr>
            <p:cNvPr id="5155" name="Rectangle 381"/>
            <p:cNvSpPr>
              <a:spLocks noChangeArrowheads="1"/>
            </p:cNvSpPr>
            <p:nvPr/>
          </p:nvSpPr>
          <p:spPr bwMode="auto">
            <a:xfrm>
              <a:off x="1806" y="1470"/>
              <a:ext cx="5664" cy="167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Rectangle 382"/>
            <p:cNvSpPr>
              <a:spLocks noChangeArrowheads="1"/>
            </p:cNvSpPr>
            <p:nvPr/>
          </p:nvSpPr>
          <p:spPr bwMode="auto">
            <a:xfrm>
              <a:off x="1806" y="3018"/>
              <a:ext cx="555" cy="6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4" name="Group 360"/>
          <p:cNvGrpSpPr>
            <a:grpSpLocks/>
          </p:cNvGrpSpPr>
          <p:nvPr/>
        </p:nvGrpSpPr>
        <p:grpSpPr bwMode="auto">
          <a:xfrm>
            <a:off x="5487988" y="2070100"/>
            <a:ext cx="3600450" cy="3252788"/>
            <a:chOff x="1800" y="1440"/>
            <a:chExt cx="5670" cy="5123"/>
          </a:xfrm>
        </p:grpSpPr>
        <p:sp>
          <p:nvSpPr>
            <p:cNvPr id="5136" name="Line 361"/>
            <p:cNvSpPr>
              <a:spLocks noChangeShapeType="1"/>
            </p:cNvSpPr>
            <p:nvPr/>
          </p:nvSpPr>
          <p:spPr bwMode="auto">
            <a:xfrm flipV="1">
              <a:off x="4635" y="1440"/>
              <a:ext cx="0" cy="5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7" name="Group 362"/>
            <p:cNvGrpSpPr>
              <a:grpSpLocks/>
            </p:cNvGrpSpPr>
            <p:nvPr/>
          </p:nvGrpSpPr>
          <p:grpSpPr bwMode="auto">
            <a:xfrm>
              <a:off x="1800" y="1460"/>
              <a:ext cx="5670" cy="5103"/>
              <a:chOff x="1800" y="1460"/>
              <a:chExt cx="5670" cy="5103"/>
            </a:xfrm>
          </p:grpSpPr>
          <p:grpSp>
            <p:nvGrpSpPr>
              <p:cNvPr id="5138" name="Group 363"/>
              <p:cNvGrpSpPr>
                <a:grpSpLocks/>
              </p:cNvGrpSpPr>
              <p:nvPr/>
            </p:nvGrpSpPr>
            <p:grpSpPr bwMode="auto">
              <a:xfrm>
                <a:off x="1800" y="2007"/>
                <a:ext cx="5670" cy="3969"/>
                <a:chOff x="1800" y="2007"/>
                <a:chExt cx="5670" cy="3969"/>
              </a:xfrm>
            </p:grpSpPr>
            <p:sp>
              <p:nvSpPr>
                <p:cNvPr id="5147" name="Line 364"/>
                <p:cNvSpPr>
                  <a:spLocks noChangeShapeType="1"/>
                </p:cNvSpPr>
                <p:nvPr/>
              </p:nvSpPr>
              <p:spPr bwMode="auto">
                <a:xfrm>
                  <a:off x="1800" y="2007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8" name="Line 365"/>
                <p:cNvSpPr>
                  <a:spLocks noChangeShapeType="1"/>
                </p:cNvSpPr>
                <p:nvPr/>
              </p:nvSpPr>
              <p:spPr bwMode="auto">
                <a:xfrm>
                  <a:off x="1800" y="2574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9" name="Line 366"/>
                <p:cNvSpPr>
                  <a:spLocks noChangeShapeType="1"/>
                </p:cNvSpPr>
                <p:nvPr/>
              </p:nvSpPr>
              <p:spPr bwMode="auto">
                <a:xfrm>
                  <a:off x="1800" y="3141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0" name="Line 367"/>
                <p:cNvSpPr>
                  <a:spLocks noChangeShapeType="1"/>
                </p:cNvSpPr>
                <p:nvPr/>
              </p:nvSpPr>
              <p:spPr bwMode="auto">
                <a:xfrm>
                  <a:off x="1800" y="3708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1" name="Line 368"/>
                <p:cNvSpPr>
                  <a:spLocks noChangeShapeType="1"/>
                </p:cNvSpPr>
                <p:nvPr/>
              </p:nvSpPr>
              <p:spPr bwMode="auto">
                <a:xfrm>
                  <a:off x="1800" y="4275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2" name="Line 369"/>
                <p:cNvSpPr>
                  <a:spLocks noChangeShapeType="1"/>
                </p:cNvSpPr>
                <p:nvPr/>
              </p:nvSpPr>
              <p:spPr bwMode="auto">
                <a:xfrm>
                  <a:off x="1800" y="4842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3" name="Line 370"/>
                <p:cNvSpPr>
                  <a:spLocks noChangeShapeType="1"/>
                </p:cNvSpPr>
                <p:nvPr/>
              </p:nvSpPr>
              <p:spPr bwMode="auto">
                <a:xfrm>
                  <a:off x="1800" y="5409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4" name="Line 371"/>
                <p:cNvSpPr>
                  <a:spLocks noChangeShapeType="1"/>
                </p:cNvSpPr>
                <p:nvPr/>
              </p:nvSpPr>
              <p:spPr bwMode="auto">
                <a:xfrm>
                  <a:off x="1800" y="5976"/>
                  <a:ext cx="56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39" name="Line 372"/>
              <p:cNvSpPr>
                <a:spLocks noChangeShapeType="1"/>
              </p:cNvSpPr>
              <p:nvPr/>
            </p:nvSpPr>
            <p:spPr bwMode="auto">
              <a:xfrm flipV="1">
                <a:off x="2367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Line 373"/>
              <p:cNvSpPr>
                <a:spLocks noChangeShapeType="1"/>
              </p:cNvSpPr>
              <p:nvPr/>
            </p:nvSpPr>
            <p:spPr bwMode="auto">
              <a:xfrm flipV="1">
                <a:off x="2934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Line 374"/>
              <p:cNvSpPr>
                <a:spLocks noChangeShapeType="1"/>
              </p:cNvSpPr>
              <p:nvPr/>
            </p:nvSpPr>
            <p:spPr bwMode="auto">
              <a:xfrm flipV="1">
                <a:off x="3501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Line 375"/>
              <p:cNvSpPr>
                <a:spLocks noChangeShapeType="1"/>
              </p:cNvSpPr>
              <p:nvPr/>
            </p:nvSpPr>
            <p:spPr bwMode="auto">
              <a:xfrm flipV="1">
                <a:off x="4068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Line 376"/>
              <p:cNvSpPr>
                <a:spLocks noChangeShapeType="1"/>
              </p:cNvSpPr>
              <p:nvPr/>
            </p:nvSpPr>
            <p:spPr bwMode="auto">
              <a:xfrm flipV="1">
                <a:off x="5202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Line 377"/>
              <p:cNvSpPr>
                <a:spLocks noChangeShapeType="1"/>
              </p:cNvSpPr>
              <p:nvPr/>
            </p:nvSpPr>
            <p:spPr bwMode="auto">
              <a:xfrm flipV="1">
                <a:off x="5769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Line 378"/>
              <p:cNvSpPr>
                <a:spLocks noChangeShapeType="1"/>
              </p:cNvSpPr>
              <p:nvPr/>
            </p:nvSpPr>
            <p:spPr bwMode="auto">
              <a:xfrm flipV="1">
                <a:off x="6336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Line 379"/>
              <p:cNvSpPr>
                <a:spLocks noChangeShapeType="1"/>
              </p:cNvSpPr>
              <p:nvPr/>
            </p:nvSpPr>
            <p:spPr bwMode="auto">
              <a:xfrm flipV="1">
                <a:off x="6903" y="1460"/>
                <a:ext cx="0" cy="5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5856" name="Text Box 384"/>
          <p:cNvSpPr txBox="1">
            <a:spLocks noChangeArrowheads="1"/>
          </p:cNvSpPr>
          <p:nvPr/>
        </p:nvSpPr>
        <p:spPr bwMode="auto">
          <a:xfrm>
            <a:off x="2727325" y="3695700"/>
            <a:ext cx="1804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means 31 %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58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58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58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742" grpId="0" animBg="1"/>
      <p:bldP spid="105746" grpId="0" animBg="1"/>
      <p:bldP spid="105747" grpId="0" autoUpdateAnimBg="0"/>
      <p:bldP spid="105750" grpId="0" animBg="1" autoUpdateAnimBg="0"/>
      <p:bldP spid="105855" grpId="0" animBg="1"/>
      <p:bldP spid="105751" grpId="0" animBg="1" autoUpdateAnimBg="0"/>
      <p:bldP spid="1058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920750" y="2057400"/>
            <a:ext cx="815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Q. Write down the following as a fraction and a decimal.</a:t>
            </a: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2959100" y="2865438"/>
            <a:ext cx="80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27%</a:t>
            </a:r>
          </a:p>
        </p:txBody>
      </p:sp>
      <p:sp>
        <p:nvSpPr>
          <p:cNvPr id="106517" name="Rectangle 21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graphicFrame>
        <p:nvGraphicFramePr>
          <p:cNvPr id="106518" name="Object 22"/>
          <p:cNvGraphicFramePr>
            <a:graphicFrameLocks noChangeAspect="1"/>
          </p:cNvGraphicFramePr>
          <p:nvPr/>
        </p:nvGraphicFramePr>
        <p:xfrm>
          <a:off x="3795713" y="2725738"/>
          <a:ext cx="82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825500" imgH="736600" progId="Equation.DSMT4">
                  <p:embed/>
                </p:oleObj>
              </mc:Choice>
              <mc:Fallback>
                <p:oleObj name="Equation" r:id="rId3" imgW="825500" imgH="736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2725738"/>
                        <a:ext cx="825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19" name="Object 23"/>
          <p:cNvGraphicFramePr>
            <a:graphicFrameLocks noChangeAspect="1"/>
          </p:cNvGraphicFramePr>
          <p:nvPr/>
        </p:nvGraphicFramePr>
        <p:xfrm>
          <a:off x="4776788" y="2947988"/>
          <a:ext cx="1435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1435100" imgH="292100" progId="Equation.DSMT4">
                  <p:embed/>
                </p:oleObj>
              </mc:Choice>
              <mc:Fallback>
                <p:oleObj name="Equation" r:id="rId5" imgW="1435100" imgH="2921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2947988"/>
                        <a:ext cx="1435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0" name="Object 24"/>
          <p:cNvGraphicFramePr>
            <a:graphicFrameLocks noChangeAspect="1"/>
          </p:cNvGraphicFramePr>
          <p:nvPr/>
        </p:nvGraphicFramePr>
        <p:xfrm>
          <a:off x="6297613" y="2941638"/>
          <a:ext cx="927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7" imgW="926698" imgH="304668" progId="Equation.DSMT4">
                  <p:embed/>
                </p:oleObj>
              </mc:Choice>
              <mc:Fallback>
                <p:oleObj name="Equation" r:id="rId7" imgW="926698" imgH="304668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2941638"/>
                        <a:ext cx="927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25"/>
          <p:cNvSpPr txBox="1">
            <a:spLocks noChangeArrowheads="1"/>
          </p:cNvSpPr>
          <p:nvPr/>
        </p:nvSpPr>
        <p:spPr bwMode="auto">
          <a:xfrm>
            <a:off x="3008313" y="3868738"/>
            <a:ext cx="757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15%</a:t>
            </a:r>
          </a:p>
        </p:txBody>
      </p:sp>
      <p:graphicFrame>
        <p:nvGraphicFramePr>
          <p:cNvPr id="106522" name="Object 26"/>
          <p:cNvGraphicFramePr>
            <a:graphicFrameLocks noChangeAspect="1"/>
          </p:cNvGraphicFramePr>
          <p:nvPr/>
        </p:nvGraphicFramePr>
        <p:xfrm>
          <a:off x="3795713" y="3729038"/>
          <a:ext cx="82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9" imgW="825500" imgH="736600" progId="Equation.DSMT4">
                  <p:embed/>
                </p:oleObj>
              </mc:Choice>
              <mc:Fallback>
                <p:oleObj name="Equation" r:id="rId9" imgW="825500" imgH="736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3729038"/>
                        <a:ext cx="825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3" name="Object 27"/>
          <p:cNvGraphicFramePr>
            <a:graphicFrameLocks noChangeAspect="1"/>
          </p:cNvGraphicFramePr>
          <p:nvPr/>
        </p:nvGraphicFramePr>
        <p:xfrm>
          <a:off x="4776788" y="3951288"/>
          <a:ext cx="1371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1" imgW="1371600" imgH="291960" progId="Equation.DSMT4">
                  <p:embed/>
                </p:oleObj>
              </mc:Choice>
              <mc:Fallback>
                <p:oleObj name="Equation" r:id="rId11" imgW="1371600" imgH="2919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3951288"/>
                        <a:ext cx="13716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4" name="Object 28"/>
          <p:cNvGraphicFramePr>
            <a:graphicFrameLocks noChangeAspect="1"/>
          </p:cNvGraphicFramePr>
          <p:nvPr/>
        </p:nvGraphicFramePr>
        <p:xfrm>
          <a:off x="6297613" y="3944938"/>
          <a:ext cx="876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3" imgW="875920" imgH="304668" progId="Equation.DSMT4">
                  <p:embed/>
                </p:oleObj>
              </mc:Choice>
              <mc:Fallback>
                <p:oleObj name="Equation" r:id="rId13" imgW="875920" imgH="304668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3944938"/>
                        <a:ext cx="8763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30"/>
          <p:cNvSpPr txBox="1">
            <a:spLocks noChangeArrowheads="1"/>
          </p:cNvSpPr>
          <p:nvPr/>
        </p:nvSpPr>
        <p:spPr bwMode="auto">
          <a:xfrm>
            <a:off x="3144838" y="4865688"/>
            <a:ext cx="620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2%</a:t>
            </a:r>
          </a:p>
        </p:txBody>
      </p:sp>
      <p:graphicFrame>
        <p:nvGraphicFramePr>
          <p:cNvPr id="106527" name="Object 31"/>
          <p:cNvGraphicFramePr>
            <a:graphicFrameLocks noChangeAspect="1"/>
          </p:cNvGraphicFramePr>
          <p:nvPr/>
        </p:nvGraphicFramePr>
        <p:xfrm>
          <a:off x="3795713" y="4725988"/>
          <a:ext cx="82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5" imgW="825500" imgH="736600" progId="Equation.DSMT4">
                  <p:embed/>
                </p:oleObj>
              </mc:Choice>
              <mc:Fallback>
                <p:oleObj name="Equation" r:id="rId15" imgW="825500" imgH="736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4725988"/>
                        <a:ext cx="825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8" name="Object 32"/>
          <p:cNvGraphicFramePr>
            <a:graphicFrameLocks noChangeAspect="1"/>
          </p:cNvGraphicFramePr>
          <p:nvPr/>
        </p:nvGraphicFramePr>
        <p:xfrm>
          <a:off x="4776788" y="4948238"/>
          <a:ext cx="1231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17" imgW="1231366" imgH="291973" progId="Equation.DSMT4">
                  <p:embed/>
                </p:oleObj>
              </mc:Choice>
              <mc:Fallback>
                <p:oleObj name="Equation" r:id="rId17" imgW="1231366" imgH="291973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4948238"/>
                        <a:ext cx="1231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29" name="Object 33"/>
          <p:cNvGraphicFramePr>
            <a:graphicFrameLocks noChangeAspect="1"/>
          </p:cNvGraphicFramePr>
          <p:nvPr/>
        </p:nvGraphicFramePr>
        <p:xfrm>
          <a:off x="6297613" y="4941888"/>
          <a:ext cx="914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19" imgW="914400" imgH="304560" progId="Equation.DSMT4">
                  <p:embed/>
                </p:oleObj>
              </mc:Choice>
              <mc:Fallback>
                <p:oleObj name="Equation" r:id="rId19" imgW="914400" imgH="30456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4941888"/>
                        <a:ext cx="9144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25500" y="2024063"/>
            <a:ext cx="8567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Convert these percentages to fraction and simply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graphicFrame>
        <p:nvGraphicFramePr>
          <p:cNvPr id="131077" name="Object 5"/>
          <p:cNvGraphicFramePr>
            <a:graphicFrameLocks noChangeAspect="1"/>
          </p:cNvGraphicFramePr>
          <p:nvPr/>
        </p:nvGraphicFramePr>
        <p:xfrm>
          <a:off x="5407025" y="2670175"/>
          <a:ext cx="65563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3" imgW="508000" imgH="736600" progId="Equation.DSMT4">
                  <p:embed/>
                </p:oleObj>
              </mc:Choice>
              <mc:Fallback>
                <p:oleObj name="Equation" r:id="rId3" imgW="508000" imgH="736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2670175"/>
                        <a:ext cx="655638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8" name="Object 6"/>
          <p:cNvGraphicFramePr>
            <a:graphicFrameLocks noChangeAspect="1"/>
          </p:cNvGraphicFramePr>
          <p:nvPr/>
        </p:nvGraphicFramePr>
        <p:xfrm>
          <a:off x="4195763" y="2686050"/>
          <a:ext cx="10287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5" imgW="825500" imgH="736600" progId="Equation.DSMT4">
                  <p:embed/>
                </p:oleObj>
              </mc:Choice>
              <mc:Fallback>
                <p:oleObj name="Equation" r:id="rId5" imgW="8255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2686050"/>
                        <a:ext cx="102870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3076575" y="2916238"/>
          <a:ext cx="9382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7" imgW="647419" imgH="317362" progId="Equation.DSMT4">
                  <p:embed/>
                </p:oleObj>
              </mc:Choice>
              <mc:Fallback>
                <p:oleObj name="Equation" r:id="rId7" imgW="647419" imgH="31736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2916238"/>
                        <a:ext cx="938213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1" name="Object 9"/>
          <p:cNvGraphicFramePr>
            <a:graphicFrameLocks noChangeAspect="1"/>
          </p:cNvGraphicFramePr>
          <p:nvPr/>
        </p:nvGraphicFramePr>
        <p:xfrm>
          <a:off x="5407025" y="3863975"/>
          <a:ext cx="6604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9" imgW="533169" imgH="736280" progId="Equation.DSMT4">
                  <p:embed/>
                </p:oleObj>
              </mc:Choice>
              <mc:Fallback>
                <p:oleObj name="Equation" r:id="rId9" imgW="533169" imgH="7362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3863975"/>
                        <a:ext cx="6604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2" name="Object 10"/>
          <p:cNvGraphicFramePr>
            <a:graphicFrameLocks noChangeAspect="1"/>
          </p:cNvGraphicFramePr>
          <p:nvPr/>
        </p:nvGraphicFramePr>
        <p:xfrm>
          <a:off x="4195763" y="3868738"/>
          <a:ext cx="10112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11" imgW="825500" imgH="736600" progId="Equation.DSMT4">
                  <p:embed/>
                </p:oleObj>
              </mc:Choice>
              <mc:Fallback>
                <p:oleObj name="Equation" r:id="rId11" imgW="825500" imgH="736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3868738"/>
                        <a:ext cx="10112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1"/>
          <p:cNvGraphicFramePr>
            <a:graphicFrameLocks noChangeAspect="1"/>
          </p:cNvGraphicFramePr>
          <p:nvPr/>
        </p:nvGraphicFramePr>
        <p:xfrm>
          <a:off x="3006725" y="4078288"/>
          <a:ext cx="10080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3" imgW="660113" imgH="317362" progId="Equation.DSMT4">
                  <p:embed/>
                </p:oleObj>
              </mc:Choice>
              <mc:Fallback>
                <p:oleObj name="Equation" r:id="rId13" imgW="660113" imgH="31736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725" y="4078288"/>
                        <a:ext cx="1008063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5" name="Object 13"/>
          <p:cNvGraphicFramePr>
            <a:graphicFrameLocks noChangeAspect="1"/>
          </p:cNvGraphicFramePr>
          <p:nvPr/>
        </p:nvGraphicFramePr>
        <p:xfrm>
          <a:off x="5407025" y="5035550"/>
          <a:ext cx="6731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5" imgW="508000" imgH="736600" progId="Equation.DSMT4">
                  <p:embed/>
                </p:oleObj>
              </mc:Choice>
              <mc:Fallback>
                <p:oleObj name="Equation" r:id="rId15" imgW="508000" imgH="736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5035550"/>
                        <a:ext cx="6731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6" name="Object 14"/>
          <p:cNvGraphicFramePr>
            <a:graphicFrameLocks noChangeAspect="1"/>
          </p:cNvGraphicFramePr>
          <p:nvPr/>
        </p:nvGraphicFramePr>
        <p:xfrm>
          <a:off x="4195763" y="5080000"/>
          <a:ext cx="990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7" imgW="825500" imgH="736600" progId="Equation.DSMT4">
                  <p:embed/>
                </p:oleObj>
              </mc:Choice>
              <mc:Fallback>
                <p:oleObj name="Equation" r:id="rId17" imgW="825500" imgH="736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5080000"/>
                        <a:ext cx="9906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5"/>
          <p:cNvGraphicFramePr>
            <a:graphicFrameLocks noChangeAspect="1"/>
          </p:cNvGraphicFramePr>
          <p:nvPr/>
        </p:nvGraphicFramePr>
        <p:xfrm>
          <a:off x="2914650" y="5257800"/>
          <a:ext cx="11001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9" imgW="660113" imgH="317362" progId="Equation.DSMT4">
                  <p:embed/>
                </p:oleObj>
              </mc:Choice>
              <mc:Fallback>
                <p:oleObj name="Equation" r:id="rId19" imgW="660113" imgH="31736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257800"/>
                        <a:ext cx="11001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92175" y="2024063"/>
            <a:ext cx="7554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latin typeface="Comic Sans MS" pitchFamily="66" charset="0"/>
              </a:rPr>
              <a:t>Covert these fractions to percentages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graphicFrame>
        <p:nvGraphicFramePr>
          <p:cNvPr id="8196" name="Object 2"/>
          <p:cNvGraphicFramePr>
            <a:graphicFrameLocks noChangeAspect="1"/>
          </p:cNvGraphicFramePr>
          <p:nvPr/>
        </p:nvGraphicFramePr>
        <p:xfrm>
          <a:off x="1930400" y="2733675"/>
          <a:ext cx="50958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393529" imgH="736280" progId="Equation.DSMT4">
                  <p:embed/>
                </p:oleObj>
              </mc:Choice>
              <mc:Fallback>
                <p:oleObj name="Equation" r:id="rId3" imgW="393529" imgH="736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2733675"/>
                        <a:ext cx="509588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8" name="Object 3"/>
          <p:cNvGraphicFramePr>
            <a:graphicFrameLocks noChangeAspect="1"/>
          </p:cNvGraphicFramePr>
          <p:nvPr/>
        </p:nvGraphicFramePr>
        <p:xfrm>
          <a:off x="3095625" y="2989263"/>
          <a:ext cx="26400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1752600" imgH="292100" progId="Equation.DSMT4">
                  <p:embed/>
                </p:oleObj>
              </mc:Choice>
              <mc:Fallback>
                <p:oleObj name="Equation" r:id="rId5" imgW="1752600" imgH="292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5" y="2989263"/>
                        <a:ext cx="26400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9" name="Object 4"/>
          <p:cNvGraphicFramePr>
            <a:graphicFrameLocks noChangeAspect="1"/>
          </p:cNvGraphicFramePr>
          <p:nvPr/>
        </p:nvGraphicFramePr>
        <p:xfrm>
          <a:off x="5824538" y="2933700"/>
          <a:ext cx="10382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7" imgW="596641" imgH="317362" progId="Equation.DSMT4">
                  <p:embed/>
                </p:oleObj>
              </mc:Choice>
              <mc:Fallback>
                <p:oleObj name="Equation" r:id="rId7" imgW="596641" imgH="31736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2933700"/>
                        <a:ext cx="10382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5"/>
          <p:cNvGraphicFramePr>
            <a:graphicFrameLocks noChangeAspect="1"/>
          </p:cNvGraphicFramePr>
          <p:nvPr/>
        </p:nvGraphicFramePr>
        <p:xfrm>
          <a:off x="1909763" y="3927475"/>
          <a:ext cx="5508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9" imgW="444307" imgH="736280" progId="Equation.DSMT4">
                  <p:embed/>
                </p:oleObj>
              </mc:Choice>
              <mc:Fallback>
                <p:oleObj name="Equation" r:id="rId9" imgW="444307" imgH="736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3927475"/>
                        <a:ext cx="55086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2" name="Object 6"/>
          <p:cNvGraphicFramePr>
            <a:graphicFrameLocks noChangeAspect="1"/>
          </p:cNvGraphicFramePr>
          <p:nvPr/>
        </p:nvGraphicFramePr>
        <p:xfrm>
          <a:off x="2930525" y="4167188"/>
          <a:ext cx="27463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1" imgW="1854200" imgH="292100" progId="Equation.DSMT4">
                  <p:embed/>
                </p:oleObj>
              </mc:Choice>
              <mc:Fallback>
                <p:oleObj name="Equation" r:id="rId11" imgW="1854200" imgH="292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4167188"/>
                        <a:ext cx="27463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3" name="Object 7"/>
          <p:cNvGraphicFramePr>
            <a:graphicFrameLocks noChangeAspect="1"/>
          </p:cNvGraphicFramePr>
          <p:nvPr/>
        </p:nvGraphicFramePr>
        <p:xfrm>
          <a:off x="5770563" y="4103688"/>
          <a:ext cx="104933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3" imgW="596641" imgH="317362" progId="Equation.DSMT4">
                  <p:embed/>
                </p:oleObj>
              </mc:Choice>
              <mc:Fallback>
                <p:oleObj name="Equation" r:id="rId13" imgW="596641" imgH="31736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4103688"/>
                        <a:ext cx="104933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8"/>
          <p:cNvGraphicFramePr>
            <a:graphicFrameLocks noChangeAspect="1"/>
          </p:cNvGraphicFramePr>
          <p:nvPr/>
        </p:nvGraphicFramePr>
        <p:xfrm>
          <a:off x="2000250" y="5099050"/>
          <a:ext cx="36988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5" imgW="279400" imgH="736600" progId="Equation.DSMT4">
                  <p:embed/>
                </p:oleObj>
              </mc:Choice>
              <mc:Fallback>
                <p:oleObj name="Equation" r:id="rId15" imgW="279400" imgH="736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5099050"/>
                        <a:ext cx="36988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6" name="Object 9"/>
          <p:cNvGraphicFramePr>
            <a:graphicFrameLocks noChangeAspect="1"/>
          </p:cNvGraphicFramePr>
          <p:nvPr/>
        </p:nvGraphicFramePr>
        <p:xfrm>
          <a:off x="3157538" y="5359400"/>
          <a:ext cx="25193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7" imgW="1701800" imgH="304800" progId="Equation.DSMT4">
                  <p:embed/>
                </p:oleObj>
              </mc:Choice>
              <mc:Fallback>
                <p:oleObj name="Equation" r:id="rId17" imgW="1701800" imgH="304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5359400"/>
                        <a:ext cx="25193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7" name="Object 10"/>
          <p:cNvGraphicFramePr>
            <a:graphicFrameLocks noChangeAspect="1"/>
          </p:cNvGraphicFramePr>
          <p:nvPr/>
        </p:nvGraphicFramePr>
        <p:xfrm>
          <a:off x="5770563" y="5321300"/>
          <a:ext cx="107791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9" imgW="647419" imgH="317362" progId="Equation.DSMT4">
                  <p:embed/>
                </p:oleObj>
              </mc:Choice>
              <mc:Fallback>
                <p:oleObj name="Equation" r:id="rId19" imgW="647419" imgH="31736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5321300"/>
                        <a:ext cx="1077912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92175" y="2024063"/>
            <a:ext cx="82788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latin typeface="Comic Sans MS" pitchFamily="66" charset="0"/>
              </a:rPr>
              <a:t>Sandra got 15 out of 20 in an maths exam.</a:t>
            </a:r>
          </a:p>
          <a:p>
            <a:r>
              <a:rPr lang="en-GB" sz="3200">
                <a:latin typeface="Comic Sans MS" pitchFamily="66" charset="0"/>
              </a:rPr>
              <a:t>What percentage is this.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graphicFrame>
        <p:nvGraphicFramePr>
          <p:cNvPr id="131081" name="Object 5"/>
          <p:cNvGraphicFramePr>
            <a:graphicFrameLocks noChangeAspect="1"/>
          </p:cNvGraphicFramePr>
          <p:nvPr/>
        </p:nvGraphicFramePr>
        <p:xfrm>
          <a:off x="1706563" y="3590925"/>
          <a:ext cx="754062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444307" imgH="736280" progId="Equation.DSMT4">
                  <p:embed/>
                </p:oleObj>
              </mc:Choice>
              <mc:Fallback>
                <p:oleObj name="Equation" r:id="rId3" imgW="444307" imgH="736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3590925"/>
                        <a:ext cx="754062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2" name="Object 6"/>
          <p:cNvGraphicFramePr>
            <a:graphicFrameLocks noChangeAspect="1"/>
          </p:cNvGraphicFramePr>
          <p:nvPr/>
        </p:nvGraphicFramePr>
        <p:xfrm>
          <a:off x="2689225" y="3916363"/>
          <a:ext cx="40814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5" imgW="1993900" imgH="292100" progId="Equation.DSMT4">
                  <p:embed/>
                </p:oleObj>
              </mc:Choice>
              <mc:Fallback>
                <p:oleObj name="Equation" r:id="rId5" imgW="1993900" imgH="292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225" y="3916363"/>
                        <a:ext cx="40814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3" name="Object 7"/>
          <p:cNvGraphicFramePr>
            <a:graphicFrameLocks noChangeAspect="1"/>
          </p:cNvGraphicFramePr>
          <p:nvPr/>
        </p:nvGraphicFramePr>
        <p:xfrm>
          <a:off x="7000875" y="3859213"/>
          <a:ext cx="14811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7" imgW="660113" imgH="317362" progId="Equation.DSMT4">
                  <p:embed/>
                </p:oleObj>
              </mc:Choice>
              <mc:Fallback>
                <p:oleObj name="Equation" r:id="rId7" imgW="660113" imgH="31736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3859213"/>
                        <a:ext cx="14811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92175" y="1892300"/>
            <a:ext cx="82232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Franchesca got 45 out of 60 in her Maths exam</a:t>
            </a:r>
          </a:p>
          <a:p>
            <a:r>
              <a:rPr lang="en-GB" sz="2800">
                <a:latin typeface="Comic Sans MS" pitchFamily="66" charset="0"/>
              </a:rPr>
              <a:t>and Michael got 21 out of 30 in an English exam.</a:t>
            </a:r>
          </a:p>
          <a:p>
            <a:r>
              <a:rPr lang="en-GB" sz="2800">
                <a:latin typeface="Comic Sans MS" pitchFamily="66" charset="0"/>
              </a:rPr>
              <a:t>Who got the best result.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Percentages</a:t>
            </a:r>
          </a:p>
        </p:txBody>
      </p:sp>
      <p:graphicFrame>
        <p:nvGraphicFramePr>
          <p:cNvPr id="131081" name="Object 2"/>
          <p:cNvGraphicFramePr>
            <a:graphicFrameLocks noChangeAspect="1"/>
          </p:cNvGraphicFramePr>
          <p:nvPr/>
        </p:nvGraphicFramePr>
        <p:xfrm>
          <a:off x="1284288" y="3443288"/>
          <a:ext cx="842962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3" imgW="457200" imgH="736560" progId="Equation.DSMT4">
                  <p:embed/>
                </p:oleObj>
              </mc:Choice>
              <mc:Fallback>
                <p:oleObj name="Equation" r:id="rId3" imgW="457200" imgH="736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3443288"/>
                        <a:ext cx="842962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2" name="Object 3"/>
          <p:cNvGraphicFramePr>
            <a:graphicFrameLocks noChangeAspect="1"/>
          </p:cNvGraphicFramePr>
          <p:nvPr/>
        </p:nvGraphicFramePr>
        <p:xfrm>
          <a:off x="2584450" y="3863975"/>
          <a:ext cx="42370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5" imgW="2070100" imgH="304800" progId="Equation.DSMT4">
                  <p:embed/>
                </p:oleObj>
              </mc:Choice>
              <mc:Fallback>
                <p:oleObj name="Equation" r:id="rId5" imgW="2070100" imgH="304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3863975"/>
                        <a:ext cx="4237038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3" name="Object 4"/>
          <p:cNvGraphicFramePr>
            <a:graphicFrameLocks noChangeAspect="1"/>
          </p:cNvGraphicFramePr>
          <p:nvPr/>
        </p:nvGraphicFramePr>
        <p:xfrm>
          <a:off x="6986588" y="3819525"/>
          <a:ext cx="14827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7" imgW="660113" imgH="317362" progId="Equation.DSMT4">
                  <p:embed/>
                </p:oleObj>
              </mc:Choice>
              <mc:Fallback>
                <p:oleObj name="Equation" r:id="rId7" imgW="660113" imgH="31736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8" y="3819525"/>
                        <a:ext cx="14827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1" name="Object 5"/>
          <p:cNvGraphicFramePr>
            <a:graphicFrameLocks noChangeAspect="1"/>
          </p:cNvGraphicFramePr>
          <p:nvPr/>
        </p:nvGraphicFramePr>
        <p:xfrm>
          <a:off x="1258888" y="4864100"/>
          <a:ext cx="81915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9" imgW="444307" imgH="736280" progId="Equation.DSMT4">
                  <p:embed/>
                </p:oleObj>
              </mc:Choice>
              <mc:Fallback>
                <p:oleObj name="Equation" r:id="rId9" imgW="444307" imgH="736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864100"/>
                        <a:ext cx="81915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2" name="Object 6"/>
          <p:cNvGraphicFramePr>
            <a:graphicFrameLocks noChangeAspect="1"/>
          </p:cNvGraphicFramePr>
          <p:nvPr/>
        </p:nvGraphicFramePr>
        <p:xfrm>
          <a:off x="2740025" y="5297488"/>
          <a:ext cx="4081463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11" imgW="1993900" imgH="292100" progId="Equation.DSMT4">
                  <p:embed/>
                </p:oleObj>
              </mc:Choice>
              <mc:Fallback>
                <p:oleObj name="Equation" r:id="rId11" imgW="1993900" imgH="292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0025" y="5297488"/>
                        <a:ext cx="4081463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43" name="Object 7"/>
          <p:cNvGraphicFramePr>
            <a:graphicFrameLocks noChangeAspect="1"/>
          </p:cNvGraphicFramePr>
          <p:nvPr/>
        </p:nvGraphicFramePr>
        <p:xfrm>
          <a:off x="6986588" y="5240338"/>
          <a:ext cx="14827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13" imgW="660113" imgH="317362" progId="Equation.DSMT4">
                  <p:embed/>
                </p:oleObj>
              </mc:Choice>
              <mc:Fallback>
                <p:oleObj name="Equation" r:id="rId13" imgW="660113" imgH="31736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6588" y="5240338"/>
                        <a:ext cx="148272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loud 11"/>
          <p:cNvSpPr/>
          <p:nvPr/>
        </p:nvSpPr>
        <p:spPr>
          <a:xfrm>
            <a:off x="4876800" y="212725"/>
            <a:ext cx="3883025" cy="184150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Franchesca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has the best result.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165725" cy="949325"/>
          </a:xfrm>
        </p:spPr>
        <p:txBody>
          <a:bodyPr/>
          <a:lstStyle/>
          <a:p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Starter Questions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1223963" y="1892300"/>
          <a:ext cx="6721475" cy="424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4851400" imgH="3060700" progId="Equation.DSMT4">
                  <p:embed/>
                </p:oleObj>
              </mc:Choice>
              <mc:Fallback>
                <p:oleObj name="Equation" r:id="rId3" imgW="4851400" imgH="3060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1892300"/>
                        <a:ext cx="6721475" cy="424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648</Words>
  <Application>Microsoft Office PowerPoint</Application>
  <PresentationFormat>On-screen Show (4:3)</PresentationFormat>
  <Paragraphs>146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Arial</vt:lpstr>
      <vt:lpstr>Comic Sans MS</vt:lpstr>
      <vt:lpstr>Office Theme</vt:lpstr>
      <vt:lpstr>Equation</vt:lpstr>
      <vt:lpstr>MathType 5.0 Equation</vt:lpstr>
      <vt:lpstr>Percentages</vt:lpstr>
      <vt:lpstr>Percentages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Starter Questions</vt:lpstr>
      <vt:lpstr>Percentages</vt:lpstr>
      <vt:lpstr>PowerPoint Presentation</vt:lpstr>
      <vt:lpstr>PowerPoint Presentation</vt:lpstr>
      <vt:lpstr>Percentage Increase</vt:lpstr>
      <vt:lpstr>Percentage Increase / Decrease</vt:lpstr>
      <vt:lpstr>Percentage Fall (decrease)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Profit and Loss</vt:lpstr>
      <vt:lpstr>Profit and Loss</vt:lpstr>
      <vt:lpstr>Profit and Loss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3</cp:revision>
  <dcterms:created xsi:type="dcterms:W3CDTF">2013-05-11T17:15:47Z</dcterms:created>
  <dcterms:modified xsi:type="dcterms:W3CDTF">2019-01-18T17:00:17Z</dcterms:modified>
</cp:coreProperties>
</file>