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6600"/>
    <a:srgbClr val="FF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05" autoAdjust="0"/>
    <p:restoredTop sz="90929"/>
  </p:normalViewPr>
  <p:slideViewPr>
    <p:cSldViewPr>
      <p:cViewPr>
        <p:scale>
          <a:sx n="71" d="100"/>
          <a:sy n="71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image" Target="../media/image14.emf"/><Relationship Id="rId7" Type="http://schemas.openxmlformats.org/officeDocument/2006/relationships/image" Target="../media/image18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Relationship Id="rId9" Type="http://schemas.openxmlformats.org/officeDocument/2006/relationships/image" Target="../media/image20.e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image" Target="../media/image24.emf"/><Relationship Id="rId7" Type="http://schemas.openxmlformats.org/officeDocument/2006/relationships/image" Target="../media/image28.emf"/><Relationship Id="rId2" Type="http://schemas.openxmlformats.org/officeDocument/2006/relationships/image" Target="../media/image23.emf"/><Relationship Id="rId1" Type="http://schemas.openxmlformats.org/officeDocument/2006/relationships/image" Target="../media/image22.emf"/><Relationship Id="rId6" Type="http://schemas.openxmlformats.org/officeDocument/2006/relationships/image" Target="../media/image27.emf"/><Relationship Id="rId5" Type="http://schemas.openxmlformats.org/officeDocument/2006/relationships/image" Target="../media/image26.emf"/><Relationship Id="rId4" Type="http://schemas.openxmlformats.org/officeDocument/2006/relationships/image" Target="../media/image25.emf"/><Relationship Id="rId9" Type="http://schemas.openxmlformats.org/officeDocument/2006/relationships/image" Target="../media/image30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image" Target="../media/image32.emf"/><Relationship Id="rId4" Type="http://schemas.openxmlformats.org/officeDocument/2006/relationships/image" Target="../media/image35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image" Target="../media/image3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4A8C86E-0717-41C1-B0C3-8678449B9DD6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8EF59C6-D3BA-43C0-98BC-FE48E1F41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31CDF44-3118-4D8E-8736-7F6DC4C2D74F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CD0FD98-D9A5-4094-84B8-D723883FD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04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A50917-F55A-4645-A4E2-F9C927A28EB4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15336-FEF0-4F01-9954-424F4F152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45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E70EA-CD2F-4717-88A5-E5C24B00F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5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EBD1B-CF2B-4291-85A2-4EA891442F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4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13F9E-99F4-44E9-9355-5420E944C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F9C9D-E398-4134-AEEB-FCE1B4561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7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BECD0-866A-40F3-987E-778A98698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2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377AD-0975-4CC1-AD0B-BAE888A8A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92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C25A5-8ACB-4F95-9106-1E6576FAF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4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AA1C0-200F-411F-A63A-94A48DB8C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97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40C2A-4B28-407A-987B-BE6F5AF78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31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D157D-54BA-4870-98D7-65E0D7A4E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06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EF278-09CA-4887-878C-1CCBB66EE8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4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660EF7F-5697-4285-95F7-F323D8741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jpeg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emf"/><Relationship Id="rId10" Type="http://schemas.openxmlformats.org/officeDocument/2006/relationships/image" Target="../media/image11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9.emf"/><Relationship Id="rId3" Type="http://schemas.openxmlformats.org/officeDocument/2006/relationships/oleObject" Target="../embeddings/oleObject6.bin"/><Relationship Id="rId21" Type="http://schemas.openxmlformats.org/officeDocument/2006/relationships/image" Target="../media/image21.gif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6.e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8.emf"/><Relationship Id="rId20" Type="http://schemas.openxmlformats.org/officeDocument/2006/relationships/image" Target="../media/image20.e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e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5.emf"/><Relationship Id="rId19" Type="http://schemas.openxmlformats.org/officeDocument/2006/relationships/oleObject" Target="../embeddings/oleObject14.bin"/><Relationship Id="rId4" Type="http://schemas.openxmlformats.org/officeDocument/2006/relationships/image" Target="../media/image12.e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7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9.emf"/><Relationship Id="rId3" Type="http://schemas.openxmlformats.org/officeDocument/2006/relationships/oleObject" Target="../embeddings/oleObject15.bin"/><Relationship Id="rId21" Type="http://schemas.openxmlformats.org/officeDocument/2006/relationships/image" Target="../media/image31.gif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6.e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8.emf"/><Relationship Id="rId20" Type="http://schemas.openxmlformats.org/officeDocument/2006/relationships/image" Target="../media/image30.e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e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5.e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22.e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7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4.bin"/><Relationship Id="rId7" Type="http://schemas.openxmlformats.org/officeDocument/2006/relationships/image" Target="../media/image36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3.emf"/><Relationship Id="rId11" Type="http://schemas.openxmlformats.org/officeDocument/2006/relationships/image" Target="../media/image35.emf"/><Relationship Id="rId5" Type="http://schemas.openxmlformats.org/officeDocument/2006/relationships/oleObject" Target="../embeddings/oleObject25.bin"/><Relationship Id="rId10" Type="http://schemas.openxmlformats.org/officeDocument/2006/relationships/oleObject" Target="../embeddings/oleObject27.bin"/><Relationship Id="rId4" Type="http://schemas.openxmlformats.org/officeDocument/2006/relationships/image" Target="../media/image32.emf"/><Relationship Id="rId9" Type="http://schemas.openxmlformats.org/officeDocument/2006/relationships/image" Target="../media/image3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7" Type="http://schemas.openxmlformats.org/officeDocument/2006/relationships/image" Target="../media/image39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8.e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41.gif"/><Relationship Id="rId4" Type="http://schemas.openxmlformats.org/officeDocument/2006/relationships/image" Target="../media/image4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FF"/>
                </a:solidFill>
                <a:latin typeface="Comic Sans MS" pitchFamily="66" charset="0"/>
              </a:rPr>
              <a:t>Rate, Ratio, Proportion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1828800"/>
            <a:ext cx="5029200" cy="914400"/>
          </a:xfrm>
        </p:spPr>
        <p:txBody>
          <a:bodyPr/>
          <a:lstStyle/>
          <a:p>
            <a:pPr eaLnBrk="1" hangingPunct="1"/>
            <a:endParaRPr lang="en-CA" sz="2800" b="1" smtClean="0">
              <a:solidFill>
                <a:srgbClr val="FC6600"/>
              </a:solidFill>
              <a:latin typeface="Comic Sans MS" pitchFamily="66" charset="0"/>
            </a:endParaRPr>
          </a:p>
        </p:txBody>
      </p:sp>
      <p:pic>
        <p:nvPicPr>
          <p:cNvPr id="2052" name="Picture 6" descr="Mickey_walk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124200"/>
            <a:ext cx="2578100" cy="277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0000FF"/>
                </a:solidFill>
                <a:latin typeface="Comic Sans MS" pitchFamily="66" charset="0"/>
              </a:rPr>
              <a:t>What is the ratio of cats to mice?</a:t>
            </a:r>
          </a:p>
        </p:txBody>
      </p:sp>
      <p:sp>
        <p:nvSpPr>
          <p:cNvPr id="3075" name="Text Box 12"/>
          <p:cNvSpPr txBox="1">
            <a:spLocks noChangeArrowheads="1"/>
          </p:cNvSpPr>
          <p:nvPr/>
        </p:nvSpPr>
        <p:spPr bwMode="auto">
          <a:xfrm>
            <a:off x="5149850" y="1922463"/>
            <a:ext cx="2144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FC6600"/>
                </a:solidFill>
                <a:latin typeface="Comic Sans MS" pitchFamily="66" charset="0"/>
              </a:rPr>
              <a:t>Number of Cats: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7451725" y="19050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FC66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077" name="Line 14"/>
          <p:cNvSpPr>
            <a:spLocks noChangeShapeType="1"/>
          </p:cNvSpPr>
          <p:nvPr/>
        </p:nvSpPr>
        <p:spPr bwMode="auto">
          <a:xfrm>
            <a:off x="7299325" y="2290763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Text Box 15"/>
          <p:cNvSpPr txBox="1">
            <a:spLocks noChangeArrowheads="1"/>
          </p:cNvSpPr>
          <p:nvPr/>
        </p:nvSpPr>
        <p:spPr bwMode="auto">
          <a:xfrm>
            <a:off x="5165725" y="2574925"/>
            <a:ext cx="218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FF"/>
                </a:solidFill>
                <a:latin typeface="Comic Sans MS" pitchFamily="66" charset="0"/>
              </a:rPr>
              <a:t>Number of Mice: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7467600" y="2557463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FF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3080" name="Line 17"/>
          <p:cNvSpPr>
            <a:spLocks noChangeShapeType="1"/>
          </p:cNvSpPr>
          <p:nvPr/>
        </p:nvSpPr>
        <p:spPr bwMode="auto">
          <a:xfrm>
            <a:off x="7315200" y="2971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Text Box 18"/>
          <p:cNvSpPr txBox="1">
            <a:spLocks noChangeArrowheads="1"/>
          </p:cNvSpPr>
          <p:nvPr/>
        </p:nvSpPr>
        <p:spPr bwMode="auto">
          <a:xfrm>
            <a:off x="4191000" y="3687763"/>
            <a:ext cx="3929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Comic Sans MS" pitchFamily="66" charset="0"/>
              </a:rPr>
              <a:t>Express the ratio as a fraction:</a:t>
            </a:r>
          </a:p>
        </p:txBody>
      </p:sp>
      <p:sp>
        <p:nvSpPr>
          <p:cNvPr id="3082" name="Line 19"/>
          <p:cNvSpPr>
            <a:spLocks noChangeShapeType="1"/>
          </p:cNvSpPr>
          <p:nvPr/>
        </p:nvSpPr>
        <p:spPr bwMode="auto">
          <a:xfrm>
            <a:off x="8077200" y="4038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Text Box 20"/>
          <p:cNvSpPr txBox="1">
            <a:spLocks noChangeArrowheads="1"/>
          </p:cNvSpPr>
          <p:nvPr/>
        </p:nvSpPr>
        <p:spPr bwMode="auto">
          <a:xfrm>
            <a:off x="4191000" y="4403725"/>
            <a:ext cx="3406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Comic Sans MS" pitchFamily="66" charset="0"/>
              </a:rPr>
              <a:t>Express the ratio in words:</a:t>
            </a:r>
          </a:p>
        </p:txBody>
      </p:sp>
      <p:sp>
        <p:nvSpPr>
          <p:cNvPr id="3084" name="Line 21"/>
          <p:cNvSpPr>
            <a:spLocks noChangeShapeType="1"/>
          </p:cNvSpPr>
          <p:nvPr/>
        </p:nvSpPr>
        <p:spPr bwMode="auto">
          <a:xfrm>
            <a:off x="8077200" y="4754563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5" name="Text Box 22"/>
          <p:cNvSpPr txBox="1">
            <a:spLocks noChangeArrowheads="1"/>
          </p:cNvSpPr>
          <p:nvPr/>
        </p:nvSpPr>
        <p:spPr bwMode="auto">
          <a:xfrm>
            <a:off x="4184650" y="5165725"/>
            <a:ext cx="3816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Comic Sans MS" pitchFamily="66" charset="0"/>
              </a:rPr>
              <a:t>Express the ratio with a colon:</a:t>
            </a:r>
          </a:p>
        </p:txBody>
      </p:sp>
      <p:sp>
        <p:nvSpPr>
          <p:cNvPr id="3086" name="Line 23"/>
          <p:cNvSpPr>
            <a:spLocks noChangeShapeType="1"/>
          </p:cNvSpPr>
          <p:nvPr/>
        </p:nvSpPr>
        <p:spPr bwMode="auto">
          <a:xfrm>
            <a:off x="8077200" y="5486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8001000" y="4343400"/>
            <a:ext cx="900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00"/>
                </a:solidFill>
                <a:latin typeface="Comic Sans MS" pitchFamily="66" charset="0"/>
              </a:rPr>
              <a:t>3 to 6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8153400" y="5165725"/>
            <a:ext cx="571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00"/>
                </a:solidFill>
                <a:latin typeface="Comic Sans MS" pitchFamily="66" charset="0"/>
              </a:rPr>
              <a:t>3:6</a:t>
            </a:r>
          </a:p>
        </p:txBody>
      </p:sp>
      <p:pic>
        <p:nvPicPr>
          <p:cNvPr id="3089" name="Picture 27" descr="C:\Documents and Settings\2004\My Documents\Angela\Powerpoints\Animation\tom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52600"/>
            <a:ext cx="78263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28" descr="C:\Documents and Settings\2004\My Documents\Angela\Powerpoints\Animation\jerry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526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42" descr="C:\Documents and Settings\2004\My Documents\Angela\Powerpoints\Animation\jerry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7526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43" descr="C:\Documents and Settings\2004\My Documents\Angela\Powerpoints\Animation\jerry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3528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44" descr="C:\Documents and Settings\2004\My Documents\Angela\Powerpoints\Animation\jerry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3528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45" descr="C:\Documents and Settings\2004\My Documents\Angela\Powerpoints\Animation\jerry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8768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46" descr="C:\Documents and Settings\2004\My Documents\Angela\Powerpoints\Animation\jerry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8768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47" descr="C:\Documents and Settings\2004\My Documents\Angela\Powerpoints\Animation\tom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276600"/>
            <a:ext cx="8429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48" descr="C:\Documents and Settings\2004\My Documents\Angela\Powerpoints\Animation\tom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876800"/>
            <a:ext cx="8429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217" name="Object 49"/>
          <p:cNvGraphicFramePr>
            <a:graphicFrameLocks noChangeAspect="1"/>
          </p:cNvGraphicFramePr>
          <p:nvPr/>
        </p:nvGraphicFramePr>
        <p:xfrm>
          <a:off x="8251825" y="3276600"/>
          <a:ext cx="3175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5" imgW="139639" imgH="342751" progId="Equation.3">
                  <p:embed/>
                </p:oleObj>
              </mc:Choice>
              <mc:Fallback>
                <p:oleObj name="Equation" r:id="rId5" imgW="139639" imgH="342751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1825" y="3276600"/>
                        <a:ext cx="3175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autoUpdateAnimBg="0"/>
      <p:bldP spid="7184" grpId="0" autoUpdateAnimBg="0"/>
      <p:bldP spid="7193" grpId="0" autoUpdateAnimBg="0"/>
      <p:bldP spid="719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304800"/>
            <a:ext cx="4648200" cy="609600"/>
          </a:xfrm>
        </p:spPr>
        <p:txBody>
          <a:bodyPr/>
          <a:lstStyle/>
          <a:p>
            <a:pPr eaLnBrk="1" hangingPunct="1"/>
            <a:r>
              <a:rPr lang="en-US" sz="3200" b="1" u="sng" smtClean="0">
                <a:solidFill>
                  <a:srgbClr val="0000FF"/>
                </a:solidFill>
                <a:latin typeface="Comic Sans MS" pitchFamily="66" charset="0"/>
              </a:rPr>
              <a:t>What is a ratio?</a:t>
            </a:r>
          </a:p>
        </p:txBody>
      </p:sp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1295400" y="1371600"/>
            <a:ext cx="7467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Comic Sans MS" pitchFamily="66" charset="0"/>
              </a:rPr>
              <a:t>Example: 	There are 300 computers and 1200 students 		in our school. What is the ratio of computers 			to students?</a:t>
            </a:r>
          </a:p>
        </p:txBody>
      </p:sp>
      <p:sp>
        <p:nvSpPr>
          <p:cNvPr id="4100" name="Text Box 12"/>
          <p:cNvSpPr txBox="1">
            <a:spLocks noChangeArrowheads="1"/>
          </p:cNvSpPr>
          <p:nvPr/>
        </p:nvSpPr>
        <p:spPr bwMode="auto">
          <a:xfrm>
            <a:off x="1295400" y="3886200"/>
            <a:ext cx="3406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Comic Sans MS" pitchFamily="66" charset="0"/>
              </a:rPr>
              <a:t>Express the ratio in words:</a:t>
            </a:r>
          </a:p>
        </p:txBody>
      </p: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1295400" y="5181600"/>
            <a:ext cx="3929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Comic Sans MS" pitchFamily="66" charset="0"/>
              </a:rPr>
              <a:t>Express the ratio as a fraction:</a:t>
            </a:r>
          </a:p>
        </p:txBody>
      </p:sp>
      <p:sp>
        <p:nvSpPr>
          <p:cNvPr id="8220" name="AutoShape 28"/>
          <p:cNvSpPr>
            <a:spLocks noChangeArrowheads="1"/>
          </p:cNvSpPr>
          <p:nvPr/>
        </p:nvSpPr>
        <p:spPr bwMode="auto">
          <a:xfrm>
            <a:off x="6326188" y="2133600"/>
            <a:ext cx="2817812" cy="1528763"/>
          </a:xfrm>
          <a:prstGeom prst="cloudCallout">
            <a:avLst>
              <a:gd name="adj1" fmla="val -95523"/>
              <a:gd name="adj2" fmla="val -1611"/>
            </a:avLst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round/>
            <a:headEnd/>
            <a:tailEnd/>
          </a:ln>
        </p:spPr>
        <p:txBody>
          <a:bodyPr lIns="45720" rIns="45720" anchor="ctr" anchorCtr="1">
            <a:spAutoFit/>
          </a:bodyPr>
          <a:lstStyle/>
          <a:p>
            <a:pPr algn="ctr"/>
            <a:r>
              <a:rPr lang="en-US" sz="2000">
                <a:solidFill>
                  <a:srgbClr val="FC6600"/>
                </a:solidFill>
                <a:latin typeface="Comic Sans MS" pitchFamily="66" charset="0"/>
              </a:rPr>
              <a:t>A </a:t>
            </a:r>
            <a:r>
              <a:rPr lang="en-US" sz="2000" b="1" u="sng">
                <a:solidFill>
                  <a:srgbClr val="FC6600"/>
                </a:solidFill>
                <a:latin typeface="Comic Sans MS" pitchFamily="66" charset="0"/>
              </a:rPr>
              <a:t>ratio</a:t>
            </a:r>
            <a:r>
              <a:rPr lang="en-US" sz="2000">
                <a:solidFill>
                  <a:srgbClr val="FC6600"/>
                </a:solidFill>
                <a:latin typeface="Comic Sans MS" pitchFamily="66" charset="0"/>
              </a:rPr>
              <a:t> is a comparison of two quantities.</a:t>
            </a:r>
            <a:endParaRPr lang="en-US" sz="1800" b="1">
              <a:solidFill>
                <a:srgbClr val="3333FF"/>
              </a:solidFill>
              <a:latin typeface="Comic Sans MS" pitchFamily="66" charset="0"/>
            </a:endParaRP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4876800" y="388620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FC6600"/>
                </a:solidFill>
                <a:latin typeface="Comic Sans MS" pitchFamily="66" charset="0"/>
              </a:rPr>
              <a:t>300 to 1200</a:t>
            </a:r>
          </a:p>
        </p:txBody>
      </p:sp>
      <p:sp>
        <p:nvSpPr>
          <p:cNvPr id="4104" name="Text Box 33"/>
          <p:cNvSpPr txBox="1">
            <a:spLocks noChangeArrowheads="1"/>
          </p:cNvSpPr>
          <p:nvPr/>
        </p:nvSpPr>
        <p:spPr bwMode="auto">
          <a:xfrm>
            <a:off x="1295400" y="4495800"/>
            <a:ext cx="3816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Comic Sans MS" pitchFamily="66" charset="0"/>
              </a:rPr>
              <a:t>Express the ratio with a colon: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5181600" y="449580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FC6600"/>
                </a:solidFill>
                <a:latin typeface="Comic Sans MS" pitchFamily="66" charset="0"/>
              </a:rPr>
              <a:t>300 : 1200</a:t>
            </a:r>
          </a:p>
        </p:txBody>
      </p:sp>
      <p:graphicFrame>
        <p:nvGraphicFramePr>
          <p:cNvPr id="8228" name="Object 36"/>
          <p:cNvGraphicFramePr>
            <a:graphicFrameLocks noChangeAspect="1"/>
          </p:cNvGraphicFramePr>
          <p:nvPr/>
        </p:nvGraphicFramePr>
        <p:xfrm>
          <a:off x="5410200" y="5029200"/>
          <a:ext cx="83820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3" imgW="362102" imgH="324002" progId="Equation.3">
                  <p:embed/>
                </p:oleObj>
              </mc:Choice>
              <mc:Fallback>
                <p:oleObj name="Equation" r:id="rId3" imgW="362102" imgH="324002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029200"/>
                        <a:ext cx="838200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1371600" y="6172200"/>
            <a:ext cx="6019800" cy="404813"/>
          </a:xfrm>
          <a:prstGeom prst="rect">
            <a:avLst/>
          </a:prstGeom>
          <a:solidFill>
            <a:srgbClr val="FF6600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solidFill>
                  <a:schemeClr val="bg1"/>
                </a:solidFill>
                <a:latin typeface="Comic Sans MS" pitchFamily="66" charset="0"/>
              </a:rPr>
              <a:t>How many students are there for one computer?</a:t>
            </a:r>
            <a:endParaRPr lang="en-US" sz="180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4108" name="Picture 41" descr="C:\Documents and Settings\2004\My Documents\Angela\Powerpoints\Animation\jerry 2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733800"/>
            <a:ext cx="2270125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0" grpId="0" animBg="1" autoUpdateAnimBg="0"/>
      <p:bldP spid="8222" grpId="0" autoUpdateAnimBg="0"/>
      <p:bldP spid="8226" grpId="0" autoUpdateAnimBg="0"/>
      <p:bldP spid="8229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943600" y="3886200"/>
            <a:ext cx="2895600" cy="1298575"/>
          </a:xfrm>
          <a:prstGeom prst="cloudCallout">
            <a:avLst>
              <a:gd name="adj1" fmla="val -11292"/>
              <a:gd name="adj2" fmla="val -231907"/>
            </a:avLst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round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algn="ctr"/>
            <a:r>
              <a:rPr lang="en-US" sz="1800" b="1" u="sng">
                <a:solidFill>
                  <a:srgbClr val="FC6600"/>
                </a:solidFill>
                <a:latin typeface="Comic Sans MS" pitchFamily="66" charset="0"/>
              </a:rPr>
              <a:t>Equivalent ratios</a:t>
            </a:r>
            <a:r>
              <a:rPr lang="en-US" sz="1800">
                <a:solidFill>
                  <a:srgbClr val="FC6600"/>
                </a:solidFill>
                <a:latin typeface="Comic Sans MS" pitchFamily="66" charset="0"/>
              </a:rPr>
              <a:t> </a:t>
            </a:r>
            <a:r>
              <a:rPr lang="en-US" sz="1800" b="1">
                <a:solidFill>
                  <a:srgbClr val="FC6600"/>
                </a:solidFill>
                <a:latin typeface="Comic Sans MS" pitchFamily="66" charset="0"/>
              </a:rPr>
              <a:t>make the same comparison.</a:t>
            </a:r>
            <a:endParaRPr lang="en-US" sz="1800" b="1">
              <a:solidFill>
                <a:srgbClr val="3333FF"/>
              </a:solidFill>
              <a:latin typeface="Comic Sans MS" pitchFamily="66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6400800" cy="609600"/>
          </a:xfrm>
        </p:spPr>
        <p:txBody>
          <a:bodyPr/>
          <a:lstStyle/>
          <a:p>
            <a:pPr eaLnBrk="1" hangingPunct="1"/>
            <a:r>
              <a:rPr lang="en-US" sz="3200" b="1" u="sng" smtClean="0">
                <a:solidFill>
                  <a:srgbClr val="0000FF"/>
                </a:solidFill>
                <a:latin typeface="Comic Sans MS" pitchFamily="66" charset="0"/>
              </a:rPr>
              <a:t>What is an Equivalent  Ratio?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514600" y="2057400"/>
            <a:ext cx="5562600" cy="404813"/>
          </a:xfrm>
          <a:prstGeom prst="rect">
            <a:avLst/>
          </a:prstGeom>
          <a:solidFill>
            <a:srgbClr val="FF6600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solidFill>
                  <a:schemeClr val="bg1"/>
                </a:solidFill>
                <a:latin typeface="Comic Sans MS" pitchFamily="66" charset="0"/>
              </a:rPr>
              <a:t>1.There are 300 computers for 1200 students </a:t>
            </a:r>
            <a:endParaRPr lang="en-US" sz="1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371600" y="3757613"/>
            <a:ext cx="3778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mic Sans MS" pitchFamily="66" charset="0"/>
              </a:rPr>
              <a:t>Express the ratio as a fraction:</a:t>
            </a:r>
          </a:p>
        </p:txBody>
      </p:sp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2514600" y="4191000"/>
          <a:ext cx="83820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4" imgW="362102" imgH="324002" progId="Equation.3">
                  <p:embed/>
                </p:oleObj>
              </mc:Choice>
              <mc:Fallback>
                <p:oleObj name="Equation" r:id="rId4" imgW="362102" imgH="32400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191000"/>
                        <a:ext cx="838200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11"/>
          <p:cNvSpPr txBox="1">
            <a:spLocks noChangeArrowheads="1"/>
          </p:cNvSpPr>
          <p:nvPr/>
        </p:nvSpPr>
        <p:spPr bwMode="auto">
          <a:xfrm>
            <a:off x="2438400" y="1143000"/>
            <a:ext cx="6324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0000FF"/>
                </a:solidFill>
                <a:latin typeface="Comic Sans MS" pitchFamily="66" charset="0"/>
              </a:rPr>
              <a:t>If we refer to the previous example we can say the </a:t>
            </a:r>
          </a:p>
          <a:p>
            <a:pPr eaLnBrk="1" hangingPunct="1"/>
            <a:r>
              <a:rPr lang="en-US" sz="1800" b="1">
                <a:solidFill>
                  <a:srgbClr val="0000FF"/>
                </a:solidFill>
                <a:latin typeface="Comic Sans MS" pitchFamily="66" charset="0"/>
              </a:rPr>
              <a:t>same thing in two different ways: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514600" y="3048000"/>
            <a:ext cx="5562600" cy="404813"/>
          </a:xfrm>
          <a:prstGeom prst="rect">
            <a:avLst/>
          </a:prstGeom>
          <a:solidFill>
            <a:srgbClr val="FF6600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solidFill>
                  <a:schemeClr val="bg1"/>
                </a:solidFill>
                <a:latin typeface="Comic Sans MS" pitchFamily="66" charset="0"/>
              </a:rPr>
              <a:t>2.There is 1 computer for every 4 students</a:t>
            </a:r>
            <a:r>
              <a:rPr lang="en-US" sz="180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4800600" y="2590800"/>
            <a:ext cx="5127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00FF"/>
                </a:solidFill>
                <a:latin typeface="Comic Sans MS" pitchFamily="66" charset="0"/>
              </a:rPr>
              <a:t>OR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371600" y="5029200"/>
            <a:ext cx="472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mic Sans MS" pitchFamily="66" charset="0"/>
              </a:rPr>
              <a:t>Bring the fraction to lowest terms:</a:t>
            </a:r>
          </a:p>
        </p:txBody>
      </p:sp>
      <p:graphicFrame>
        <p:nvGraphicFramePr>
          <p:cNvPr id="9231" name="Object 15"/>
          <p:cNvGraphicFramePr>
            <a:graphicFrameLocks noChangeAspect="1"/>
          </p:cNvGraphicFramePr>
          <p:nvPr/>
        </p:nvGraphicFramePr>
        <p:xfrm>
          <a:off x="2514600" y="5638800"/>
          <a:ext cx="83820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6" imgW="362102" imgH="324002" progId="Equation.3">
                  <p:embed/>
                </p:oleObj>
              </mc:Choice>
              <mc:Fallback>
                <p:oleObj name="Equation" r:id="rId6" imgW="362102" imgH="324002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638800"/>
                        <a:ext cx="838200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2" name="Freeform 16"/>
          <p:cNvSpPr>
            <a:spLocks/>
          </p:cNvSpPr>
          <p:nvPr/>
        </p:nvSpPr>
        <p:spPr bwMode="auto">
          <a:xfrm>
            <a:off x="2667000" y="5715000"/>
            <a:ext cx="561975" cy="276225"/>
          </a:xfrm>
          <a:custGeom>
            <a:avLst/>
            <a:gdLst>
              <a:gd name="T0" fmla="*/ 0 w 354"/>
              <a:gd name="T1" fmla="*/ 2147483647 h 174"/>
              <a:gd name="T2" fmla="*/ 2147483647 w 354"/>
              <a:gd name="T3" fmla="*/ 0 h 174"/>
              <a:gd name="T4" fmla="*/ 0 60000 65536"/>
              <a:gd name="T5" fmla="*/ 0 60000 65536"/>
              <a:gd name="T6" fmla="*/ 0 w 354"/>
              <a:gd name="T7" fmla="*/ 0 h 174"/>
              <a:gd name="T8" fmla="*/ 354 w 354"/>
              <a:gd name="T9" fmla="*/ 174 h 17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54" h="174">
                <a:moveTo>
                  <a:pt x="0" y="174"/>
                </a:moveTo>
                <a:lnTo>
                  <a:pt x="354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Freeform 17"/>
          <p:cNvSpPr>
            <a:spLocks/>
          </p:cNvSpPr>
          <p:nvPr/>
        </p:nvSpPr>
        <p:spPr bwMode="auto">
          <a:xfrm>
            <a:off x="2667000" y="6172200"/>
            <a:ext cx="514350" cy="257175"/>
          </a:xfrm>
          <a:custGeom>
            <a:avLst/>
            <a:gdLst>
              <a:gd name="T0" fmla="*/ 0 w 324"/>
              <a:gd name="T1" fmla="*/ 2147483647 h 162"/>
              <a:gd name="T2" fmla="*/ 2147483647 w 324"/>
              <a:gd name="T3" fmla="*/ 0 h 162"/>
              <a:gd name="T4" fmla="*/ 0 60000 65536"/>
              <a:gd name="T5" fmla="*/ 0 60000 65536"/>
              <a:gd name="T6" fmla="*/ 0 w 324"/>
              <a:gd name="T7" fmla="*/ 0 h 162"/>
              <a:gd name="T8" fmla="*/ 324 w 324"/>
              <a:gd name="T9" fmla="*/ 162 h 1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4" h="162">
                <a:moveTo>
                  <a:pt x="0" y="162"/>
                </a:moveTo>
                <a:lnTo>
                  <a:pt x="324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9234" name="Object 18"/>
          <p:cNvGraphicFramePr>
            <a:graphicFrameLocks noChangeAspect="1"/>
          </p:cNvGraphicFramePr>
          <p:nvPr/>
        </p:nvGraphicFramePr>
        <p:xfrm>
          <a:off x="3429000" y="5638800"/>
          <a:ext cx="531813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8" imgW="219151" imgH="324002" progId="Equation.3">
                  <p:embed/>
                </p:oleObj>
              </mc:Choice>
              <mc:Fallback>
                <p:oleObj name="Equation" r:id="rId8" imgW="219151" imgH="324002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638800"/>
                        <a:ext cx="531813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35" name="Picture 21" descr="C:\Documents and Settings\2004\My Documents\Angela\Powerpoints\Animation\j0234657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486400"/>
            <a:ext cx="1235075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 autoUpdateAnimBg="0"/>
      <p:bldP spid="9219" grpId="0" animBg="1" autoUpdateAnimBg="0"/>
      <p:bldP spid="9221" grpId="0" autoUpdateAnimBg="0"/>
      <p:bldP spid="9228" grpId="0" animBg="1" autoUpdateAnimBg="0"/>
      <p:bldP spid="9229" grpId="0" autoUpdateAnimBg="0"/>
      <p:bldP spid="9230" grpId="0" autoUpdateAnimBg="0"/>
      <p:bldP spid="9232" grpId="0" animBg="1"/>
      <p:bldP spid="92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04800"/>
            <a:ext cx="6858000" cy="609600"/>
          </a:xfrm>
        </p:spPr>
        <p:txBody>
          <a:bodyPr/>
          <a:lstStyle/>
          <a:p>
            <a:pPr eaLnBrk="1" hangingPunct="1"/>
            <a:r>
              <a:rPr lang="en-US" sz="3200" b="1" u="sng" smtClean="0">
                <a:solidFill>
                  <a:srgbClr val="0000FF"/>
                </a:solidFill>
                <a:latin typeface="Comic Sans MS" pitchFamily="66" charset="0"/>
              </a:rPr>
              <a:t>Practice With Equivalent  Ratios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828800" y="1219200"/>
            <a:ext cx="4267200" cy="404813"/>
          </a:xfrm>
          <a:prstGeom prst="rect">
            <a:avLst/>
          </a:prstGeom>
          <a:solidFill>
            <a:srgbClr val="FF6600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solidFill>
                  <a:schemeClr val="bg1"/>
                </a:solidFill>
                <a:latin typeface="Comic Sans MS" pitchFamily="66" charset="0"/>
              </a:rPr>
              <a:t>Find an equivalent ratio by dividing:</a:t>
            </a:r>
            <a:endParaRPr lang="en-US" sz="1800">
              <a:solidFill>
                <a:schemeClr val="bg1"/>
              </a:solidFill>
              <a:latin typeface="Comic Sans MS" pitchFamily="66" charset="0"/>
            </a:endParaRPr>
          </a:p>
        </p:txBody>
      </p:sp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3200400" y="2057400"/>
          <a:ext cx="503238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3" imgW="209702" imgH="324002" progId="Equation.3">
                  <p:embed/>
                </p:oleObj>
              </mc:Choice>
              <mc:Fallback>
                <p:oleObj name="Equation" r:id="rId3" imgW="209702" imgH="32400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057400"/>
                        <a:ext cx="503238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400800" y="22860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mic Sans MS" pitchFamily="66" charset="0"/>
                <a:sym typeface="Symbol" pitchFamily="18" charset="2"/>
              </a:rPr>
              <a:t> </a:t>
            </a:r>
            <a:r>
              <a:rPr lang="en-US" sz="1800" b="1">
                <a:latin typeface="Comic Sans MS" pitchFamily="66" charset="0"/>
              </a:rPr>
              <a:t>Divide by 30</a:t>
            </a:r>
          </a:p>
        </p:txBody>
      </p:sp>
      <p:graphicFrame>
        <p:nvGraphicFramePr>
          <p:cNvPr id="10254" name="Object 14"/>
          <p:cNvGraphicFramePr>
            <a:graphicFrameLocks noChangeAspect="1"/>
          </p:cNvGraphicFramePr>
          <p:nvPr/>
        </p:nvGraphicFramePr>
        <p:xfrm>
          <a:off x="5410200" y="2057400"/>
          <a:ext cx="671513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5" imgW="285902" imgH="324002" progId="Equation.3">
                  <p:embed/>
                </p:oleObj>
              </mc:Choice>
              <mc:Fallback>
                <p:oleObj name="Equation" r:id="rId5" imgW="285902" imgH="324002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57400"/>
                        <a:ext cx="671513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1752600" y="1981200"/>
            <a:ext cx="1087438" cy="898525"/>
          </a:xfrm>
          <a:prstGeom prst="irregularSeal1">
            <a:avLst/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 # 1</a:t>
            </a:r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1752600" y="3505200"/>
            <a:ext cx="1087438" cy="898525"/>
          </a:xfrm>
          <a:prstGeom prst="irregularSeal1">
            <a:avLst/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 # 2</a:t>
            </a:r>
          </a:p>
        </p:txBody>
      </p:sp>
      <p:graphicFrame>
        <p:nvGraphicFramePr>
          <p:cNvPr id="10257" name="Object 17"/>
          <p:cNvGraphicFramePr>
            <a:graphicFrameLocks noChangeAspect="1"/>
          </p:cNvGraphicFramePr>
          <p:nvPr/>
        </p:nvGraphicFramePr>
        <p:xfrm>
          <a:off x="3276600" y="3505200"/>
          <a:ext cx="474663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7" imgW="199949" imgH="324002" progId="Equation.3">
                  <p:embed/>
                </p:oleObj>
              </mc:Choice>
              <mc:Fallback>
                <p:oleObj name="Equation" r:id="rId7" imgW="199949" imgH="324002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505200"/>
                        <a:ext cx="474663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8" name="Object 18"/>
          <p:cNvGraphicFramePr>
            <a:graphicFrameLocks noChangeAspect="1"/>
          </p:cNvGraphicFramePr>
          <p:nvPr/>
        </p:nvGraphicFramePr>
        <p:xfrm>
          <a:off x="5486400" y="3505200"/>
          <a:ext cx="700088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9" imgW="295351" imgH="324002" progId="Equation.3">
                  <p:embed/>
                </p:oleObj>
              </mc:Choice>
              <mc:Fallback>
                <p:oleObj name="Equation" r:id="rId9" imgW="295351" imgH="324002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505200"/>
                        <a:ext cx="700088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553200" y="36576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mic Sans MS" pitchFamily="66" charset="0"/>
                <a:sym typeface="Symbol" pitchFamily="18" charset="2"/>
              </a:rPr>
              <a:t> </a:t>
            </a:r>
            <a:r>
              <a:rPr lang="en-US" sz="1800" b="1">
                <a:latin typeface="Comic Sans MS" pitchFamily="66" charset="0"/>
              </a:rPr>
              <a:t>Divide by 3</a:t>
            </a:r>
          </a:p>
        </p:txBody>
      </p:sp>
      <p:sp>
        <p:nvSpPr>
          <p:cNvPr id="10262" name="AutoShape 22"/>
          <p:cNvSpPr>
            <a:spLocks noChangeArrowheads="1"/>
          </p:cNvSpPr>
          <p:nvPr/>
        </p:nvSpPr>
        <p:spPr bwMode="auto">
          <a:xfrm>
            <a:off x="1828800" y="4876800"/>
            <a:ext cx="1087438" cy="898525"/>
          </a:xfrm>
          <a:prstGeom prst="irregularSeal1">
            <a:avLst/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 # 3</a:t>
            </a:r>
          </a:p>
        </p:txBody>
      </p:sp>
      <p:graphicFrame>
        <p:nvGraphicFramePr>
          <p:cNvPr id="10263" name="Object 23"/>
          <p:cNvGraphicFramePr>
            <a:graphicFrameLocks noChangeAspect="1"/>
          </p:cNvGraphicFramePr>
          <p:nvPr/>
        </p:nvGraphicFramePr>
        <p:xfrm>
          <a:off x="3124200" y="4953000"/>
          <a:ext cx="66992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11" imgW="285902" imgH="324002" progId="Equation.3">
                  <p:embed/>
                </p:oleObj>
              </mc:Choice>
              <mc:Fallback>
                <p:oleObj name="Equation" r:id="rId11" imgW="285902" imgH="324002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953000"/>
                        <a:ext cx="669925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4" name="Object 24"/>
          <p:cNvGraphicFramePr>
            <a:graphicFrameLocks noChangeAspect="1"/>
          </p:cNvGraphicFramePr>
          <p:nvPr/>
        </p:nvGraphicFramePr>
        <p:xfrm>
          <a:off x="5410200" y="4953000"/>
          <a:ext cx="84137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13" imgW="362102" imgH="324002" progId="Equation.3">
                  <p:embed/>
                </p:oleObj>
              </mc:Choice>
              <mc:Fallback>
                <p:oleObj name="Equation" r:id="rId13" imgW="362102" imgH="324002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953000"/>
                        <a:ext cx="841375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6477000" y="51054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mic Sans MS" pitchFamily="66" charset="0"/>
                <a:sym typeface="Symbol" pitchFamily="18" charset="2"/>
              </a:rPr>
              <a:t> </a:t>
            </a:r>
            <a:r>
              <a:rPr lang="en-US" sz="1800" b="1">
                <a:latin typeface="Comic Sans MS" pitchFamily="66" charset="0"/>
              </a:rPr>
              <a:t>Divide by 25</a:t>
            </a:r>
          </a:p>
        </p:txBody>
      </p:sp>
      <p:graphicFrame>
        <p:nvGraphicFramePr>
          <p:cNvPr id="10281" name="Object 41"/>
          <p:cNvGraphicFramePr>
            <a:graphicFrameLocks noChangeAspect="1"/>
          </p:cNvGraphicFramePr>
          <p:nvPr/>
        </p:nvGraphicFramePr>
        <p:xfrm>
          <a:off x="3886200" y="2057400"/>
          <a:ext cx="145415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15" imgW="638251" imgH="324002" progId="Equation.3">
                  <p:embed/>
                </p:oleObj>
              </mc:Choice>
              <mc:Fallback>
                <p:oleObj name="Equation" r:id="rId15" imgW="638251" imgH="324002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057400"/>
                        <a:ext cx="1454150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2" name="Object 42"/>
          <p:cNvGraphicFramePr>
            <a:graphicFrameLocks noChangeAspect="1"/>
          </p:cNvGraphicFramePr>
          <p:nvPr/>
        </p:nvGraphicFramePr>
        <p:xfrm>
          <a:off x="3962400" y="3505200"/>
          <a:ext cx="1258888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17" imgW="552602" imgH="324002" progId="Equation.3">
                  <p:embed/>
                </p:oleObj>
              </mc:Choice>
              <mc:Fallback>
                <p:oleObj name="Equation" r:id="rId17" imgW="552602" imgH="324002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505200"/>
                        <a:ext cx="1258888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3" name="Object 43"/>
          <p:cNvGraphicFramePr>
            <a:graphicFrameLocks noChangeAspect="1"/>
          </p:cNvGraphicFramePr>
          <p:nvPr/>
        </p:nvGraphicFramePr>
        <p:xfrm>
          <a:off x="3810000" y="4953000"/>
          <a:ext cx="162242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19" imgW="714451" imgH="324002" progId="Equation.3">
                  <p:embed/>
                </p:oleObj>
              </mc:Choice>
              <mc:Fallback>
                <p:oleObj name="Equation" r:id="rId19" imgW="714451" imgH="324002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953000"/>
                        <a:ext cx="1622425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63" name="Picture 44" descr="C:\Documents and Settings\2004\My Documents\Angela\Powerpoints\Animation\Bart_Simpson_2.gif"/>
          <p:cNvPicPr>
            <a:picLocks noChangeAspect="1" noChangeArrowheads="1" noCrop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532438"/>
            <a:ext cx="1565275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" grpId="0" autoUpdateAnimBg="0"/>
      <p:bldP spid="10255" grpId="0" animBg="1" autoUpdateAnimBg="0"/>
      <p:bldP spid="10256" grpId="0" animBg="1" autoUpdateAnimBg="0"/>
      <p:bldP spid="10261" grpId="0" autoUpdateAnimBg="0"/>
      <p:bldP spid="10262" grpId="0" animBg="1" autoUpdateAnimBg="0"/>
      <p:bldP spid="1026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04800"/>
            <a:ext cx="6858000" cy="609600"/>
          </a:xfrm>
        </p:spPr>
        <p:txBody>
          <a:bodyPr/>
          <a:lstStyle/>
          <a:p>
            <a:pPr eaLnBrk="1" hangingPunct="1"/>
            <a:r>
              <a:rPr lang="en-US" sz="3200" b="1" u="sng" smtClean="0">
                <a:solidFill>
                  <a:srgbClr val="0000FF"/>
                </a:solidFill>
                <a:latin typeface="Comic Sans MS" pitchFamily="66" charset="0"/>
              </a:rPr>
              <a:t>Practice With Equivalent  Ratios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828800" y="1219200"/>
            <a:ext cx="4572000" cy="404813"/>
          </a:xfrm>
          <a:prstGeom prst="rect">
            <a:avLst/>
          </a:prstGeom>
          <a:solidFill>
            <a:srgbClr val="FF6600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solidFill>
                  <a:schemeClr val="bg1"/>
                </a:solidFill>
                <a:latin typeface="Comic Sans MS" pitchFamily="66" charset="0"/>
              </a:rPr>
              <a:t>Find an equivalent ratio by multiplying:</a:t>
            </a:r>
            <a:endParaRPr lang="en-US" sz="1800">
              <a:solidFill>
                <a:schemeClr val="bg1"/>
              </a:solidFill>
              <a:latin typeface="Comic Sans MS" pitchFamily="66" charset="0"/>
            </a:endParaRP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3276600" y="1981200"/>
          <a:ext cx="503238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3" imgW="209702" imgH="324002" progId="Equation.3">
                  <p:embed/>
                </p:oleObj>
              </mc:Choice>
              <mc:Fallback>
                <p:oleObj name="Equation" r:id="rId3" imgW="209702" imgH="32400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981200"/>
                        <a:ext cx="503238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477000" y="21336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mic Sans MS" pitchFamily="66" charset="0"/>
                <a:sym typeface="Symbol" pitchFamily="18" charset="2"/>
              </a:rPr>
              <a:t> Multiply</a:t>
            </a:r>
            <a:r>
              <a:rPr lang="en-US" sz="1800" b="1">
                <a:latin typeface="Comic Sans MS" pitchFamily="66" charset="0"/>
              </a:rPr>
              <a:t> by 5</a:t>
            </a:r>
          </a:p>
        </p:txBody>
      </p:sp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3810000" y="1981200"/>
          <a:ext cx="131445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5" imgW="580949" imgH="324002" progId="Equation.3">
                  <p:embed/>
                </p:oleObj>
              </mc:Choice>
              <mc:Fallback>
                <p:oleObj name="Equation" r:id="rId5" imgW="580949" imgH="32400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981200"/>
                        <a:ext cx="1314450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1828800" y="1905000"/>
            <a:ext cx="1087438" cy="898525"/>
          </a:xfrm>
          <a:prstGeom prst="irregularSeal1">
            <a:avLst/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 # 4</a:t>
            </a: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1828800" y="3352800"/>
            <a:ext cx="1087438" cy="898525"/>
          </a:xfrm>
          <a:prstGeom prst="irregularSeal1">
            <a:avLst/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 # 5</a:t>
            </a:r>
          </a:p>
        </p:txBody>
      </p:sp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1828800" y="4648200"/>
            <a:ext cx="1087438" cy="898525"/>
          </a:xfrm>
          <a:prstGeom prst="irregularSeal1">
            <a:avLst/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 # 6</a:t>
            </a:r>
          </a:p>
        </p:txBody>
      </p:sp>
      <p:graphicFrame>
        <p:nvGraphicFramePr>
          <p:cNvPr id="11293" name="Object 29"/>
          <p:cNvGraphicFramePr>
            <a:graphicFrameLocks noChangeAspect="1"/>
          </p:cNvGraphicFramePr>
          <p:nvPr/>
        </p:nvGraphicFramePr>
        <p:xfrm>
          <a:off x="5181600" y="1981200"/>
          <a:ext cx="868363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7" imgW="371551" imgH="324002" progId="Equation.3">
                  <p:embed/>
                </p:oleObj>
              </mc:Choice>
              <mc:Fallback>
                <p:oleObj name="Equation" r:id="rId7" imgW="371551" imgH="324002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981200"/>
                        <a:ext cx="868363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4" name="Object 30"/>
          <p:cNvGraphicFramePr>
            <a:graphicFrameLocks noChangeAspect="1"/>
          </p:cNvGraphicFramePr>
          <p:nvPr/>
        </p:nvGraphicFramePr>
        <p:xfrm>
          <a:off x="3352800" y="3429000"/>
          <a:ext cx="334963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9" imgW="133502" imgH="324002" progId="Equation.3">
                  <p:embed/>
                </p:oleObj>
              </mc:Choice>
              <mc:Fallback>
                <p:oleObj name="Equation" r:id="rId9" imgW="133502" imgH="324002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429000"/>
                        <a:ext cx="334963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5" name="Object 31"/>
          <p:cNvGraphicFramePr>
            <a:graphicFrameLocks noChangeAspect="1"/>
          </p:cNvGraphicFramePr>
          <p:nvPr/>
        </p:nvGraphicFramePr>
        <p:xfrm>
          <a:off x="3768725" y="3429000"/>
          <a:ext cx="139700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11" imgW="619049" imgH="324002" progId="Equation.3">
                  <p:embed/>
                </p:oleObj>
              </mc:Choice>
              <mc:Fallback>
                <p:oleObj name="Equation" r:id="rId11" imgW="619049" imgH="324002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8725" y="3429000"/>
                        <a:ext cx="1397000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6" name="Object 32"/>
          <p:cNvGraphicFramePr>
            <a:graphicFrameLocks noChangeAspect="1"/>
          </p:cNvGraphicFramePr>
          <p:nvPr/>
        </p:nvGraphicFramePr>
        <p:xfrm>
          <a:off x="5257800" y="3429000"/>
          <a:ext cx="868363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13" imgW="371551" imgH="324002" progId="Equation.3">
                  <p:embed/>
                </p:oleObj>
              </mc:Choice>
              <mc:Fallback>
                <p:oleObj name="Equation" r:id="rId13" imgW="371551" imgH="324002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429000"/>
                        <a:ext cx="868363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6553200" y="35814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mic Sans MS" pitchFamily="66" charset="0"/>
                <a:sym typeface="Symbol" pitchFamily="18" charset="2"/>
              </a:rPr>
              <a:t> Multiply</a:t>
            </a:r>
            <a:r>
              <a:rPr lang="en-US" sz="1800" b="1">
                <a:latin typeface="Comic Sans MS" pitchFamily="66" charset="0"/>
              </a:rPr>
              <a:t> by 12</a:t>
            </a:r>
          </a:p>
        </p:txBody>
      </p:sp>
      <p:graphicFrame>
        <p:nvGraphicFramePr>
          <p:cNvPr id="11298" name="Object 34"/>
          <p:cNvGraphicFramePr>
            <a:graphicFrameLocks noChangeAspect="1"/>
          </p:cNvGraphicFramePr>
          <p:nvPr/>
        </p:nvGraphicFramePr>
        <p:xfrm>
          <a:off x="3344863" y="4724400"/>
          <a:ext cx="503237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15" imgW="209702" imgH="324002" progId="Equation.3">
                  <p:embed/>
                </p:oleObj>
              </mc:Choice>
              <mc:Fallback>
                <p:oleObj name="Equation" r:id="rId15" imgW="209702" imgH="324002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863" y="4724400"/>
                        <a:ext cx="503237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9" name="Object 35"/>
          <p:cNvGraphicFramePr>
            <a:graphicFrameLocks noChangeAspect="1"/>
          </p:cNvGraphicFramePr>
          <p:nvPr/>
        </p:nvGraphicFramePr>
        <p:xfrm>
          <a:off x="3886200" y="4724400"/>
          <a:ext cx="139700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17" imgW="619049" imgH="324002" progId="Equation.3">
                  <p:embed/>
                </p:oleObj>
              </mc:Choice>
              <mc:Fallback>
                <p:oleObj name="Equation" r:id="rId17" imgW="619049" imgH="324002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724400"/>
                        <a:ext cx="1397000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0" name="Object 36"/>
          <p:cNvGraphicFramePr>
            <a:graphicFrameLocks noChangeAspect="1"/>
          </p:cNvGraphicFramePr>
          <p:nvPr/>
        </p:nvGraphicFramePr>
        <p:xfrm>
          <a:off x="5264150" y="4724400"/>
          <a:ext cx="1008063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19" imgW="438302" imgH="324002" progId="Equation.3">
                  <p:embed/>
                </p:oleObj>
              </mc:Choice>
              <mc:Fallback>
                <p:oleObj name="Equation" r:id="rId19" imgW="438302" imgH="324002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4150" y="4724400"/>
                        <a:ext cx="1008063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6629400" y="49530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mic Sans MS" pitchFamily="66" charset="0"/>
                <a:sym typeface="Symbol" pitchFamily="18" charset="2"/>
              </a:rPr>
              <a:t> Multiply</a:t>
            </a:r>
            <a:r>
              <a:rPr lang="en-US" sz="1800" b="1">
                <a:latin typeface="Comic Sans MS" pitchFamily="66" charset="0"/>
              </a:rPr>
              <a:t> by 6</a:t>
            </a:r>
          </a:p>
        </p:txBody>
      </p:sp>
      <p:pic>
        <p:nvPicPr>
          <p:cNvPr id="11303" name="Picture 39" descr="C:\Documents and Settings\2004\My Documents\Angela\Powerpoints\Animation\fixplane.gif"/>
          <p:cNvPicPr>
            <a:picLocks noChangeAspect="1" noChangeArrowheads="1" noCrop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791200"/>
            <a:ext cx="416083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utoUpdateAnimBg="0"/>
      <p:bldP spid="11272" grpId="0" animBg="1" autoUpdateAnimBg="0"/>
      <p:bldP spid="11273" grpId="0" animBg="1" autoUpdateAnimBg="0"/>
      <p:bldP spid="11277" grpId="0" animBg="1" autoUpdateAnimBg="0"/>
      <p:bldP spid="11297" grpId="0" autoUpdateAnimBg="0"/>
      <p:bldP spid="1130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1828800" y="304800"/>
            <a:ext cx="5715000" cy="679450"/>
          </a:xfrm>
          <a:prstGeom prst="rect">
            <a:avLst/>
          </a:prstGeom>
          <a:solidFill>
            <a:srgbClr val="FF6600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solidFill>
                  <a:schemeClr val="bg1"/>
                </a:solidFill>
                <a:latin typeface="Comic Sans MS" pitchFamily="66" charset="0"/>
              </a:rPr>
              <a:t>John and Mary make strawberry punch. </a:t>
            </a:r>
          </a:p>
          <a:p>
            <a:pPr eaLnBrk="1" hangingPunct="1"/>
            <a:r>
              <a:rPr lang="en-US" sz="1800" b="1">
                <a:solidFill>
                  <a:schemeClr val="bg1"/>
                </a:solidFill>
                <a:latin typeface="Comic Sans MS" pitchFamily="66" charset="0"/>
              </a:rPr>
              <a:t>Whose punch has a stronger strawberry taste?</a:t>
            </a:r>
            <a:endParaRPr lang="en-US" sz="1800">
              <a:solidFill>
                <a:schemeClr val="bg1"/>
              </a:solidFill>
              <a:latin typeface="Comic Sans MS" pitchFamily="66" charset="0"/>
            </a:endParaRPr>
          </a:p>
        </p:txBody>
      </p:sp>
      <p:graphicFrame>
        <p:nvGraphicFramePr>
          <p:cNvPr id="12303" name="Object 15"/>
          <p:cNvGraphicFramePr>
            <a:graphicFrameLocks noChangeAspect="1"/>
          </p:cNvGraphicFramePr>
          <p:nvPr/>
        </p:nvGraphicFramePr>
        <p:xfrm>
          <a:off x="1828800" y="3200400"/>
          <a:ext cx="334963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3" imgW="133502" imgH="324002" progId="Equation.3">
                  <p:embed/>
                </p:oleObj>
              </mc:Choice>
              <mc:Fallback>
                <p:oleObj name="Equation" r:id="rId3" imgW="133502" imgH="324002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200400"/>
                        <a:ext cx="334963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4" name="Object 16"/>
          <p:cNvGraphicFramePr>
            <a:graphicFrameLocks noChangeAspect="1"/>
          </p:cNvGraphicFramePr>
          <p:nvPr/>
        </p:nvGraphicFramePr>
        <p:xfrm>
          <a:off x="1828800" y="4419600"/>
          <a:ext cx="1036638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5" imgW="447751" imgH="324002" progId="Equation.3">
                  <p:embed/>
                </p:oleObj>
              </mc:Choice>
              <mc:Fallback>
                <p:oleObj name="Equation" r:id="rId5" imgW="447751" imgH="324002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419600"/>
                        <a:ext cx="1036638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1447800" y="28194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mic Sans MS" pitchFamily="66" charset="0"/>
                <a:sym typeface="Symbol" pitchFamily="18" charset="2"/>
              </a:rPr>
              <a:t> Write the ratio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12316" name="AutoShape 28"/>
          <p:cNvSpPr>
            <a:spLocks noChangeArrowheads="1"/>
          </p:cNvSpPr>
          <p:nvPr/>
        </p:nvSpPr>
        <p:spPr bwMode="auto">
          <a:xfrm>
            <a:off x="4724400" y="1295400"/>
            <a:ext cx="3427413" cy="1343025"/>
          </a:xfrm>
          <a:prstGeom prst="cloudCallout">
            <a:avLst>
              <a:gd name="adj1" fmla="val 70333"/>
              <a:gd name="adj2" fmla="val -80616"/>
            </a:avLst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round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algn="ctr"/>
            <a:r>
              <a:rPr lang="en-US" sz="2000">
                <a:solidFill>
                  <a:srgbClr val="0000FF"/>
                </a:solidFill>
                <a:latin typeface="Comic Sans MS" pitchFamily="66" charset="0"/>
              </a:rPr>
              <a:t>Mary: </a:t>
            </a:r>
          </a:p>
          <a:p>
            <a:pPr algn="ctr"/>
            <a:r>
              <a:rPr lang="en-US" sz="1800" b="1">
                <a:solidFill>
                  <a:srgbClr val="0000FF"/>
                </a:solidFill>
                <a:latin typeface="Comic Sans MS" pitchFamily="66" charset="0"/>
              </a:rPr>
              <a:t>3 parts concentrate</a:t>
            </a:r>
          </a:p>
          <a:p>
            <a:pPr algn="ctr"/>
            <a:r>
              <a:rPr lang="en-US" sz="1800" b="1">
                <a:solidFill>
                  <a:srgbClr val="0000FF"/>
                </a:solidFill>
                <a:latin typeface="Comic Sans MS" pitchFamily="66" charset="0"/>
              </a:rPr>
              <a:t>5 parts water</a:t>
            </a:r>
          </a:p>
        </p:txBody>
      </p:sp>
      <p:pic>
        <p:nvPicPr>
          <p:cNvPr id="8199" name="Picture 24" descr="C:\Documents and Settings\2004\My Documents\Angela\Powerpoints\Animation\punch 2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025" y="0"/>
            <a:ext cx="1704975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14" name="AutoShape 26"/>
          <p:cNvSpPr>
            <a:spLocks noChangeArrowheads="1"/>
          </p:cNvSpPr>
          <p:nvPr/>
        </p:nvSpPr>
        <p:spPr bwMode="auto">
          <a:xfrm>
            <a:off x="990600" y="1295400"/>
            <a:ext cx="3427413" cy="1343025"/>
          </a:xfrm>
          <a:prstGeom prst="cloudCallout">
            <a:avLst>
              <a:gd name="adj1" fmla="val -40412"/>
              <a:gd name="adj2" fmla="val -85815"/>
            </a:avLst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round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algn="ctr"/>
            <a:r>
              <a:rPr lang="en-US" sz="2000">
                <a:solidFill>
                  <a:srgbClr val="FC6600"/>
                </a:solidFill>
                <a:latin typeface="Comic Sans MS" pitchFamily="66" charset="0"/>
              </a:rPr>
              <a:t>John: </a:t>
            </a:r>
          </a:p>
          <a:p>
            <a:pPr algn="ctr"/>
            <a:r>
              <a:rPr lang="en-US" sz="1800" b="1">
                <a:solidFill>
                  <a:srgbClr val="FC6600"/>
                </a:solidFill>
                <a:latin typeface="Comic Sans MS" pitchFamily="66" charset="0"/>
              </a:rPr>
              <a:t>2 parts concentrate</a:t>
            </a:r>
          </a:p>
          <a:p>
            <a:pPr algn="ctr"/>
            <a:r>
              <a:rPr lang="en-US" sz="1800" b="1">
                <a:solidFill>
                  <a:srgbClr val="FC6600"/>
                </a:solidFill>
                <a:latin typeface="Comic Sans MS" pitchFamily="66" charset="0"/>
              </a:rPr>
              <a:t>4 parts water</a:t>
            </a:r>
            <a:endParaRPr lang="en-US" sz="1800" b="1">
              <a:solidFill>
                <a:srgbClr val="3333FF"/>
              </a:solidFill>
              <a:latin typeface="Comic Sans MS" pitchFamily="66" charset="0"/>
            </a:endParaRP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1447800" y="40386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mic Sans MS" pitchFamily="66" charset="0"/>
                <a:sym typeface="Symbol" pitchFamily="18" charset="2"/>
              </a:rPr>
              <a:t> Divide 2 by 4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1752600" y="5638800"/>
            <a:ext cx="2943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C6600"/>
                </a:solidFill>
                <a:latin typeface="Comic Sans MS" pitchFamily="66" charset="0"/>
              </a:rPr>
              <a:t>0.5x100 = 50 % </a:t>
            </a:r>
          </a:p>
          <a:p>
            <a:r>
              <a:rPr lang="en-US" sz="2000" b="1">
                <a:solidFill>
                  <a:srgbClr val="FC6600"/>
                </a:solidFill>
                <a:latin typeface="Comic Sans MS" pitchFamily="66" charset="0"/>
              </a:rPr>
              <a:t>            concentrate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4953000" y="28194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mic Sans MS" pitchFamily="66" charset="0"/>
                <a:sym typeface="Symbol" pitchFamily="18" charset="2"/>
              </a:rPr>
              <a:t> Write the ratio</a:t>
            </a:r>
            <a:endParaRPr lang="en-US" sz="1800" b="1">
              <a:latin typeface="Comic Sans MS" pitchFamily="66" charset="0"/>
            </a:endParaRPr>
          </a:p>
        </p:txBody>
      </p:sp>
      <p:graphicFrame>
        <p:nvGraphicFramePr>
          <p:cNvPr id="12320" name="Object 32"/>
          <p:cNvGraphicFramePr>
            <a:graphicFrameLocks noChangeAspect="1"/>
          </p:cNvGraphicFramePr>
          <p:nvPr/>
        </p:nvGraphicFramePr>
        <p:xfrm>
          <a:off x="5486400" y="3200400"/>
          <a:ext cx="334963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8" imgW="133502" imgH="324002" progId="Equation.3">
                  <p:embed/>
                </p:oleObj>
              </mc:Choice>
              <mc:Fallback>
                <p:oleObj name="Equation" r:id="rId8" imgW="133502" imgH="324002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200400"/>
                        <a:ext cx="334963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5029200" y="39624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mic Sans MS" pitchFamily="66" charset="0"/>
                <a:sym typeface="Symbol" pitchFamily="18" charset="2"/>
              </a:rPr>
              <a:t> Divide 3 by 5</a:t>
            </a:r>
            <a:endParaRPr lang="en-US" sz="1800" b="1">
              <a:latin typeface="Comic Sans MS" pitchFamily="66" charset="0"/>
            </a:endParaRPr>
          </a:p>
        </p:txBody>
      </p:sp>
      <p:graphicFrame>
        <p:nvGraphicFramePr>
          <p:cNvPr id="12322" name="Object 34"/>
          <p:cNvGraphicFramePr>
            <a:graphicFrameLocks noChangeAspect="1"/>
          </p:cNvGraphicFramePr>
          <p:nvPr/>
        </p:nvGraphicFramePr>
        <p:xfrm>
          <a:off x="5486400" y="4343400"/>
          <a:ext cx="100965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10" imgW="438302" imgH="324002" progId="Equation.3">
                  <p:embed/>
                </p:oleObj>
              </mc:Choice>
              <mc:Fallback>
                <p:oleObj name="Equation" r:id="rId10" imgW="438302" imgH="324002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343400"/>
                        <a:ext cx="1009650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24" name="Rectangle 36"/>
          <p:cNvSpPr>
            <a:spLocks noChangeArrowheads="1"/>
          </p:cNvSpPr>
          <p:nvPr/>
        </p:nvSpPr>
        <p:spPr bwMode="auto">
          <a:xfrm>
            <a:off x="5256213" y="5638800"/>
            <a:ext cx="38877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Comic Sans MS" pitchFamily="66" charset="0"/>
              </a:rPr>
              <a:t> 0.6x100 = 60 % concentrate</a:t>
            </a:r>
          </a:p>
        </p:txBody>
      </p:sp>
      <p:sp>
        <p:nvSpPr>
          <p:cNvPr id="12325" name="Oval 37"/>
          <p:cNvSpPr>
            <a:spLocks noChangeArrowheads="1"/>
          </p:cNvSpPr>
          <p:nvPr/>
        </p:nvSpPr>
        <p:spPr bwMode="auto">
          <a:xfrm>
            <a:off x="6781800" y="5486400"/>
            <a:ext cx="762000" cy="685800"/>
          </a:xfrm>
          <a:prstGeom prst="ellipse">
            <a:avLst/>
          </a:prstGeom>
          <a:noFill/>
          <a:ln w="38100">
            <a:solidFill>
              <a:srgbClr val="FC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326" name="Rectangle 38"/>
          <p:cNvSpPr>
            <a:spLocks noChangeArrowheads="1"/>
          </p:cNvSpPr>
          <p:nvPr/>
        </p:nvSpPr>
        <p:spPr bwMode="auto">
          <a:xfrm>
            <a:off x="5334000" y="6324600"/>
            <a:ext cx="3122613" cy="376238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bg1"/>
                </a:solidFill>
                <a:latin typeface="Comic Sans MS" pitchFamily="66" charset="0"/>
              </a:rPr>
              <a:t>stronger strawberry taste</a:t>
            </a:r>
          </a:p>
        </p:txBody>
      </p:sp>
      <p:sp>
        <p:nvSpPr>
          <p:cNvPr id="12327" name="Text Box 39"/>
          <p:cNvSpPr txBox="1">
            <a:spLocks noChangeArrowheads="1"/>
          </p:cNvSpPr>
          <p:nvPr/>
        </p:nvSpPr>
        <p:spPr bwMode="auto">
          <a:xfrm>
            <a:off x="1524000" y="5181600"/>
            <a:ext cx="312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mic Sans MS" pitchFamily="66" charset="0"/>
                <a:sym typeface="Symbol" pitchFamily="18" charset="2"/>
              </a:rPr>
              <a:t> Write as a percentage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5105400" y="518160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mic Sans MS" pitchFamily="66" charset="0"/>
                <a:sym typeface="Symbol" pitchFamily="18" charset="2"/>
              </a:rPr>
              <a:t> Write as a percentage</a:t>
            </a:r>
            <a:endParaRPr lang="en-US" sz="1800" b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6" grpId="0" autoUpdateAnimBg="0"/>
      <p:bldP spid="12316" grpId="0" animBg="1" autoUpdateAnimBg="0"/>
      <p:bldP spid="12314" grpId="0" animBg="1" autoUpdateAnimBg="0"/>
      <p:bldP spid="12317" grpId="0" autoUpdateAnimBg="0"/>
      <p:bldP spid="12318" grpId="0" autoUpdateAnimBg="0"/>
      <p:bldP spid="12319" grpId="0" autoUpdateAnimBg="0"/>
      <p:bldP spid="12321" grpId="0" autoUpdateAnimBg="0"/>
      <p:bldP spid="12324" grpId="0" autoUpdateAnimBg="0"/>
      <p:bldP spid="12325" grpId="0" animBg="1"/>
      <p:bldP spid="12326" grpId="0" animBg="1" autoUpdateAnimBg="0"/>
      <p:bldP spid="12327" grpId="0" autoUpdateAnimBg="0"/>
      <p:bldP spid="1232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895600" y="228600"/>
            <a:ext cx="3733800" cy="495300"/>
          </a:xfrm>
          <a:prstGeom prst="rect">
            <a:avLst/>
          </a:prstGeom>
          <a:solidFill>
            <a:srgbClr val="FF6600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b="1">
                <a:solidFill>
                  <a:schemeClr val="bg1"/>
                </a:solidFill>
                <a:latin typeface="Comic Sans MS" pitchFamily="66" charset="0"/>
              </a:rPr>
              <a:t>Ratio and Proportion</a:t>
            </a:r>
            <a:endParaRPr lang="en-US">
              <a:solidFill>
                <a:schemeClr val="bg1"/>
              </a:solidFill>
              <a:latin typeface="Comic Sans MS" pitchFamily="66" charset="0"/>
            </a:endParaRP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5257800" y="3200400"/>
          <a:ext cx="1004888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3" imgW="438302" imgH="324002" progId="Equation.3">
                  <p:embed/>
                </p:oleObj>
              </mc:Choice>
              <mc:Fallback>
                <p:oleObj name="Equation" r:id="rId3" imgW="438302" imgH="32400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200400"/>
                        <a:ext cx="1004888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133600" y="1905000"/>
            <a:ext cx="7162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Symbol" pitchFamily="18" charset="2"/>
              <a:buNone/>
            </a:pPr>
            <a:r>
              <a:rPr lang="en-US" sz="1800" b="1">
                <a:latin typeface="Comic Sans MS" pitchFamily="66" charset="0"/>
                <a:sym typeface="Symbol" pitchFamily="18" charset="2"/>
              </a:rPr>
              <a:t>Let x be the number of potatoes required to serve 28 people. 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209800" y="40386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mic Sans MS" pitchFamily="66" charset="0"/>
                <a:sym typeface="Symbol" pitchFamily="18" charset="2"/>
              </a:rPr>
              <a:t>Cross multiply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181600" y="4114800"/>
            <a:ext cx="16271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C6600"/>
                </a:solidFill>
                <a:latin typeface="Comic Sans MS" pitchFamily="66" charset="0"/>
              </a:rPr>
              <a:t>4x = 5 (28)</a:t>
            </a:r>
          </a:p>
          <a:p>
            <a:r>
              <a:rPr lang="en-US" sz="2000" b="1">
                <a:solidFill>
                  <a:srgbClr val="FC6600"/>
                </a:solidFill>
                <a:latin typeface="Comic Sans MS" pitchFamily="66" charset="0"/>
              </a:rPr>
              <a:t>4x = 140</a:t>
            </a:r>
          </a:p>
        </p:txBody>
      </p:sp>
      <p:sp>
        <p:nvSpPr>
          <p:cNvPr id="9223" name="Rectangle 15"/>
          <p:cNvSpPr>
            <a:spLocks noChangeArrowheads="1"/>
          </p:cNvSpPr>
          <p:nvPr/>
        </p:nvSpPr>
        <p:spPr bwMode="auto">
          <a:xfrm>
            <a:off x="1219200" y="9906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 b="1" u="sng">
                <a:solidFill>
                  <a:srgbClr val="0000FF"/>
                </a:solidFill>
                <a:latin typeface="Comic Sans MS" pitchFamily="66" charset="0"/>
              </a:rPr>
              <a:t>Example 1</a:t>
            </a:r>
            <a:r>
              <a:rPr lang="en-US" sz="1800" b="1">
                <a:solidFill>
                  <a:srgbClr val="0000FF"/>
                </a:solidFill>
                <a:latin typeface="Comic Sans MS" pitchFamily="66" charset="0"/>
              </a:rPr>
              <a:t>    A recipe that serves 4 people uses 5 potatoes.           	      How many potatoes are needed to serve 28 people?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2170113" y="2590800"/>
            <a:ext cx="6973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Symbol" pitchFamily="18" charset="2"/>
              <a:buNone/>
            </a:pPr>
            <a:r>
              <a:rPr lang="en-US" sz="1800" b="1">
                <a:latin typeface="Comic Sans MS" pitchFamily="66" charset="0"/>
                <a:sym typeface="Symbol" pitchFamily="18" charset="2"/>
              </a:rPr>
              <a:t>Since the recipe is the same, we have two equivalent ratios: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2819400" y="3200400"/>
            <a:ext cx="1854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00FF"/>
                </a:solidFill>
                <a:latin typeface="Comic Sans MS" pitchFamily="66" charset="0"/>
              </a:rPr>
              <a:t># of people:</a:t>
            </a:r>
          </a:p>
          <a:p>
            <a:r>
              <a:rPr lang="en-US" sz="1800" b="1">
                <a:solidFill>
                  <a:srgbClr val="0000FF"/>
                </a:solidFill>
                <a:latin typeface="Comic Sans MS" pitchFamily="66" charset="0"/>
              </a:rPr>
              <a:t># of potatoes:</a:t>
            </a:r>
          </a:p>
        </p:txBody>
      </p:sp>
      <p:sp>
        <p:nvSpPr>
          <p:cNvPr id="13331" name="AutoShape 19"/>
          <p:cNvSpPr>
            <a:spLocks noChangeArrowheads="1"/>
          </p:cNvSpPr>
          <p:nvPr/>
        </p:nvSpPr>
        <p:spPr bwMode="auto">
          <a:xfrm>
            <a:off x="1219200" y="1600200"/>
            <a:ext cx="890588" cy="898525"/>
          </a:xfrm>
          <a:prstGeom prst="irregularSeal1">
            <a:avLst/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# 1</a:t>
            </a:r>
          </a:p>
        </p:txBody>
      </p:sp>
      <p:sp>
        <p:nvSpPr>
          <p:cNvPr id="13332" name="AutoShape 20"/>
          <p:cNvSpPr>
            <a:spLocks noChangeArrowheads="1"/>
          </p:cNvSpPr>
          <p:nvPr/>
        </p:nvSpPr>
        <p:spPr bwMode="auto">
          <a:xfrm>
            <a:off x="1219200" y="2438400"/>
            <a:ext cx="890588" cy="898525"/>
          </a:xfrm>
          <a:prstGeom prst="irregularSeal1">
            <a:avLst/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# 2</a:t>
            </a:r>
          </a:p>
        </p:txBody>
      </p:sp>
      <p:sp>
        <p:nvSpPr>
          <p:cNvPr id="13333" name="AutoShape 21"/>
          <p:cNvSpPr>
            <a:spLocks noChangeArrowheads="1"/>
          </p:cNvSpPr>
          <p:nvPr/>
        </p:nvSpPr>
        <p:spPr bwMode="auto">
          <a:xfrm>
            <a:off x="1219200" y="3733800"/>
            <a:ext cx="890588" cy="898525"/>
          </a:xfrm>
          <a:prstGeom prst="irregularSeal1">
            <a:avLst/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# 3</a:t>
            </a:r>
          </a:p>
        </p:txBody>
      </p:sp>
      <p:sp>
        <p:nvSpPr>
          <p:cNvPr id="13334" name="AutoShape 22"/>
          <p:cNvSpPr>
            <a:spLocks noChangeArrowheads="1"/>
          </p:cNvSpPr>
          <p:nvPr/>
        </p:nvSpPr>
        <p:spPr bwMode="auto">
          <a:xfrm>
            <a:off x="1295400" y="4953000"/>
            <a:ext cx="890588" cy="898525"/>
          </a:xfrm>
          <a:prstGeom prst="irregularSeal1">
            <a:avLst/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# 4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2286000" y="5105400"/>
            <a:ext cx="259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mic Sans MS" pitchFamily="66" charset="0"/>
                <a:sym typeface="Symbol" pitchFamily="18" charset="2"/>
              </a:rPr>
              <a:t>Divide by 4 to find x</a:t>
            </a:r>
            <a:endParaRPr lang="en-US" sz="1800" b="1">
              <a:latin typeface="Comic Sans MS" pitchFamily="66" charset="0"/>
            </a:endParaRPr>
          </a:p>
        </p:txBody>
      </p:sp>
      <p:graphicFrame>
        <p:nvGraphicFramePr>
          <p:cNvPr id="13336" name="Object 24"/>
          <p:cNvGraphicFramePr>
            <a:graphicFrameLocks noChangeAspect="1"/>
          </p:cNvGraphicFramePr>
          <p:nvPr/>
        </p:nvGraphicFramePr>
        <p:xfrm>
          <a:off x="5257800" y="5029200"/>
          <a:ext cx="133985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Equation" r:id="rId5" imgW="590702" imgH="324002" progId="Equation.3">
                  <p:embed/>
                </p:oleObj>
              </mc:Choice>
              <mc:Fallback>
                <p:oleObj name="Equation" r:id="rId5" imgW="590702" imgH="324002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029200"/>
                        <a:ext cx="1339850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7" name="Freeform 25"/>
          <p:cNvSpPr>
            <a:spLocks/>
          </p:cNvSpPr>
          <p:nvPr/>
        </p:nvSpPr>
        <p:spPr bwMode="auto">
          <a:xfrm>
            <a:off x="5334000" y="5105400"/>
            <a:ext cx="203200" cy="258763"/>
          </a:xfrm>
          <a:custGeom>
            <a:avLst/>
            <a:gdLst>
              <a:gd name="T0" fmla="*/ 0 w 128"/>
              <a:gd name="T1" fmla="*/ 2147483647 h 163"/>
              <a:gd name="T2" fmla="*/ 2147483647 w 128"/>
              <a:gd name="T3" fmla="*/ 0 h 163"/>
              <a:gd name="T4" fmla="*/ 0 60000 65536"/>
              <a:gd name="T5" fmla="*/ 0 60000 65536"/>
              <a:gd name="T6" fmla="*/ 0 w 128"/>
              <a:gd name="T7" fmla="*/ 0 h 163"/>
              <a:gd name="T8" fmla="*/ 128 w 128"/>
              <a:gd name="T9" fmla="*/ 163 h 16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8" h="163">
                <a:moveTo>
                  <a:pt x="0" y="163"/>
                </a:moveTo>
                <a:lnTo>
                  <a:pt x="128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Freeform 26"/>
          <p:cNvSpPr>
            <a:spLocks/>
          </p:cNvSpPr>
          <p:nvPr/>
        </p:nvSpPr>
        <p:spPr bwMode="auto">
          <a:xfrm>
            <a:off x="5410200" y="5486400"/>
            <a:ext cx="203200" cy="258763"/>
          </a:xfrm>
          <a:custGeom>
            <a:avLst/>
            <a:gdLst>
              <a:gd name="T0" fmla="*/ 0 w 128"/>
              <a:gd name="T1" fmla="*/ 2147483647 h 163"/>
              <a:gd name="T2" fmla="*/ 2147483647 w 128"/>
              <a:gd name="T3" fmla="*/ 0 h 163"/>
              <a:gd name="T4" fmla="*/ 0 60000 65536"/>
              <a:gd name="T5" fmla="*/ 0 60000 65536"/>
              <a:gd name="T6" fmla="*/ 0 w 128"/>
              <a:gd name="T7" fmla="*/ 0 h 163"/>
              <a:gd name="T8" fmla="*/ 128 w 128"/>
              <a:gd name="T9" fmla="*/ 163 h 16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8" h="163">
                <a:moveTo>
                  <a:pt x="0" y="163"/>
                </a:moveTo>
                <a:lnTo>
                  <a:pt x="128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5181600" y="5867400"/>
            <a:ext cx="1957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C6600"/>
                </a:solidFill>
                <a:latin typeface="Comic Sans MS" pitchFamily="66" charset="0"/>
              </a:rPr>
              <a:t>x=35 potatoes</a:t>
            </a:r>
          </a:p>
        </p:txBody>
      </p:sp>
      <p:pic>
        <p:nvPicPr>
          <p:cNvPr id="9235" name="Picture 28" descr="C:\Documents and Settings\2004\My Documents\Angela\Powerpoints\Animation\potatosalad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181600"/>
            <a:ext cx="1905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41" name="Freeform 29"/>
          <p:cNvSpPr>
            <a:spLocks/>
          </p:cNvSpPr>
          <p:nvPr/>
        </p:nvSpPr>
        <p:spPr bwMode="auto">
          <a:xfrm>
            <a:off x="5486400" y="3429000"/>
            <a:ext cx="355600" cy="228600"/>
          </a:xfrm>
          <a:custGeom>
            <a:avLst/>
            <a:gdLst>
              <a:gd name="T0" fmla="*/ 0 w 128"/>
              <a:gd name="T1" fmla="*/ 2147483647 h 163"/>
              <a:gd name="T2" fmla="*/ 2147483647 w 128"/>
              <a:gd name="T3" fmla="*/ 0 h 163"/>
              <a:gd name="T4" fmla="*/ 0 60000 65536"/>
              <a:gd name="T5" fmla="*/ 0 60000 65536"/>
              <a:gd name="T6" fmla="*/ 0 w 128"/>
              <a:gd name="T7" fmla="*/ 0 h 163"/>
              <a:gd name="T8" fmla="*/ 128 w 128"/>
              <a:gd name="T9" fmla="*/ 163 h 16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8" h="163">
                <a:moveTo>
                  <a:pt x="0" y="163"/>
                </a:moveTo>
                <a:lnTo>
                  <a:pt x="128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2" name="Freeform 30"/>
          <p:cNvSpPr>
            <a:spLocks/>
          </p:cNvSpPr>
          <p:nvPr/>
        </p:nvSpPr>
        <p:spPr bwMode="auto">
          <a:xfrm>
            <a:off x="5568950" y="3408363"/>
            <a:ext cx="304800" cy="276225"/>
          </a:xfrm>
          <a:custGeom>
            <a:avLst/>
            <a:gdLst>
              <a:gd name="T0" fmla="*/ 0 w 192"/>
              <a:gd name="T1" fmla="*/ 0 h 174"/>
              <a:gd name="T2" fmla="*/ 2147483647 w 192"/>
              <a:gd name="T3" fmla="*/ 2147483647 h 174"/>
              <a:gd name="T4" fmla="*/ 0 60000 65536"/>
              <a:gd name="T5" fmla="*/ 0 60000 65536"/>
              <a:gd name="T6" fmla="*/ 0 w 192"/>
              <a:gd name="T7" fmla="*/ 0 h 174"/>
              <a:gd name="T8" fmla="*/ 192 w 192"/>
              <a:gd name="T9" fmla="*/ 174 h 17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2" h="174">
                <a:moveTo>
                  <a:pt x="0" y="0"/>
                </a:moveTo>
                <a:lnTo>
                  <a:pt x="192" y="174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3" name="Oval 31"/>
          <p:cNvSpPr>
            <a:spLocks noChangeArrowheads="1"/>
          </p:cNvSpPr>
          <p:nvPr/>
        </p:nvSpPr>
        <p:spPr bwMode="auto">
          <a:xfrm>
            <a:off x="5181600" y="5715000"/>
            <a:ext cx="762000" cy="7620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utoUpdateAnimBg="0"/>
      <p:bldP spid="13321" grpId="0" autoUpdateAnimBg="0"/>
      <p:bldP spid="13322" grpId="0" build="p" autoUpdateAnimBg="0"/>
      <p:bldP spid="13328" grpId="0" autoUpdateAnimBg="0"/>
      <p:bldP spid="13330" grpId="0" autoUpdateAnimBg="0"/>
      <p:bldP spid="13331" grpId="0" animBg="1" autoUpdateAnimBg="0"/>
      <p:bldP spid="13332" grpId="0" animBg="1" autoUpdateAnimBg="0"/>
      <p:bldP spid="13333" grpId="0" animBg="1" autoUpdateAnimBg="0"/>
      <p:bldP spid="13334" grpId="0" animBg="1" autoUpdateAnimBg="0"/>
      <p:bldP spid="13335" grpId="0" autoUpdateAnimBg="0"/>
      <p:bldP spid="13337" grpId="0" animBg="1"/>
      <p:bldP spid="13338" grpId="0" animBg="1"/>
      <p:bldP spid="13339" grpId="0" autoUpdateAnimBg="0"/>
      <p:bldP spid="13341" grpId="0" animBg="1"/>
      <p:bldP spid="13342" grpId="0" animBg="1"/>
      <p:bldP spid="133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5105400" y="2514600"/>
          <a:ext cx="1395413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3" imgW="619049" imgH="171602" progId="Equation.3">
                  <p:embed/>
                </p:oleObj>
              </mc:Choice>
              <mc:Fallback>
                <p:oleObj name="Equation" r:id="rId3" imgW="619049" imgH="17160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514600"/>
                        <a:ext cx="1395413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895600" y="1524000"/>
            <a:ext cx="464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Symbol" pitchFamily="18" charset="2"/>
              <a:buNone/>
            </a:pPr>
            <a:r>
              <a:rPr lang="en-US" sz="1800" b="1">
                <a:solidFill>
                  <a:srgbClr val="FC6600"/>
                </a:solidFill>
                <a:latin typeface="Comic Sans MS" pitchFamily="66" charset="0"/>
                <a:sym typeface="Symbol" pitchFamily="18" charset="2"/>
              </a:rPr>
              <a:t>Let r be the number of red roses.</a:t>
            </a:r>
          </a:p>
          <a:p>
            <a:pPr eaLnBrk="1" hangingPunct="1">
              <a:buFont typeface="Symbol" pitchFamily="18" charset="2"/>
              <a:buNone/>
            </a:pPr>
            <a:r>
              <a:rPr lang="en-US" sz="1800" b="1">
                <a:solidFill>
                  <a:srgbClr val="FC6600"/>
                </a:solidFill>
                <a:latin typeface="Comic Sans MS" pitchFamily="66" charset="0"/>
                <a:sym typeface="Symbol" pitchFamily="18" charset="2"/>
              </a:rPr>
              <a:t>Let y be the number of yellow roses.</a:t>
            </a:r>
          </a:p>
        </p:txBody>
      </p:sp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2819400" y="228600"/>
            <a:ext cx="5562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0000FF"/>
                </a:solidFill>
                <a:latin typeface="Comic Sans MS" pitchFamily="66" charset="0"/>
              </a:rPr>
              <a:t>A floral design uses two red roses for every three yellow roses. How many red roses will be in a garden that contains 500 roses in total?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895600" y="25146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Symbol" pitchFamily="18" charset="2"/>
              <a:buNone/>
            </a:pPr>
            <a:r>
              <a:rPr lang="en-US" sz="1800" b="1">
                <a:latin typeface="Comic Sans MS" pitchFamily="66" charset="0"/>
                <a:sym typeface="Symbol" pitchFamily="18" charset="2"/>
              </a:rPr>
              <a:t>Write the ratio:</a:t>
            </a:r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1371600" y="1295400"/>
            <a:ext cx="890588" cy="898525"/>
          </a:xfrm>
          <a:prstGeom prst="irregularSeal1">
            <a:avLst/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# 1</a:t>
            </a:r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1447800" y="2286000"/>
            <a:ext cx="890588" cy="898525"/>
          </a:xfrm>
          <a:prstGeom prst="irregularSeal1">
            <a:avLst/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# 2</a:t>
            </a:r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1447800" y="3200400"/>
            <a:ext cx="890588" cy="898525"/>
          </a:xfrm>
          <a:prstGeom prst="irregularSeal1">
            <a:avLst/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# 3</a:t>
            </a:r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1447800" y="4114800"/>
            <a:ext cx="890588" cy="898525"/>
          </a:xfrm>
          <a:prstGeom prst="irregularSeal1">
            <a:avLst/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# 4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819400" y="3352800"/>
            <a:ext cx="541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Symbol" pitchFamily="18" charset="2"/>
              <a:buNone/>
            </a:pPr>
            <a:r>
              <a:rPr lang="en-US" sz="1800" b="1">
                <a:latin typeface="Comic Sans MS" pitchFamily="66" charset="0"/>
                <a:sym typeface="Symbol" pitchFamily="18" charset="2"/>
              </a:rPr>
              <a:t>One design requires 2 + 3 = 5 roses in total</a:t>
            </a: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819400" y="4114800"/>
            <a:ext cx="5181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Symbol" pitchFamily="18" charset="2"/>
              <a:buNone/>
            </a:pPr>
            <a:r>
              <a:rPr lang="en-US" sz="1800" b="1">
                <a:latin typeface="Comic Sans MS" pitchFamily="66" charset="0"/>
                <a:sym typeface="Symbol" pitchFamily="18" charset="2"/>
              </a:rPr>
              <a:t>How many designs are there in the garden?</a:t>
            </a:r>
          </a:p>
          <a:p>
            <a:pPr>
              <a:buFont typeface="Symbol" pitchFamily="18" charset="2"/>
              <a:buNone/>
            </a:pPr>
            <a:endParaRPr lang="en-US" sz="1800" b="1">
              <a:solidFill>
                <a:srgbClr val="FC6600"/>
              </a:solidFill>
              <a:latin typeface="Comic Sans MS" pitchFamily="66" charset="0"/>
              <a:sym typeface="Symbol" pitchFamily="18" charset="2"/>
            </a:endParaRPr>
          </a:p>
          <a:p>
            <a:pPr>
              <a:buFont typeface="Symbol" pitchFamily="18" charset="2"/>
              <a:buNone/>
            </a:pPr>
            <a:r>
              <a:rPr lang="en-US" sz="1800" b="1">
                <a:solidFill>
                  <a:srgbClr val="FC6600"/>
                </a:solidFill>
                <a:latin typeface="Comic Sans MS" pitchFamily="66" charset="0"/>
                <a:sym typeface="Symbol" pitchFamily="18" charset="2"/>
              </a:rPr>
              <a:t>500  5 = 100 designs</a:t>
            </a:r>
            <a:r>
              <a:rPr lang="en-US" sz="1800" b="1">
                <a:latin typeface="Comic Sans MS" pitchFamily="66" charset="0"/>
                <a:sym typeface="Symbol" pitchFamily="18" charset="2"/>
              </a:rPr>
              <a:t> 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819400" y="5181600"/>
            <a:ext cx="57912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Symbol" pitchFamily="18" charset="2"/>
              <a:buNone/>
            </a:pPr>
            <a:r>
              <a:rPr lang="en-US" sz="1800" b="1">
                <a:latin typeface="Comic Sans MS" pitchFamily="66" charset="0"/>
                <a:sym typeface="Symbol" pitchFamily="18" charset="2"/>
              </a:rPr>
              <a:t>How many red roses are in the garden?</a:t>
            </a:r>
          </a:p>
          <a:p>
            <a:pPr>
              <a:buFont typeface="Symbol" pitchFamily="18" charset="2"/>
              <a:buNone/>
            </a:pPr>
            <a:endParaRPr lang="en-US" sz="1800" b="1">
              <a:solidFill>
                <a:srgbClr val="FC6600"/>
              </a:solidFill>
              <a:latin typeface="Comic Sans MS" pitchFamily="66" charset="0"/>
              <a:sym typeface="Symbol" pitchFamily="18" charset="2"/>
            </a:endParaRPr>
          </a:p>
          <a:p>
            <a:pPr>
              <a:buFont typeface="Symbol" pitchFamily="18" charset="2"/>
              <a:buNone/>
            </a:pPr>
            <a:r>
              <a:rPr lang="en-US" sz="1800" b="1">
                <a:solidFill>
                  <a:srgbClr val="FC6600"/>
                </a:solidFill>
                <a:latin typeface="Comic Sans MS" pitchFamily="66" charset="0"/>
                <a:sym typeface="Symbol" pitchFamily="18" charset="2"/>
              </a:rPr>
              <a:t>100 designs x 2 red roses per design </a:t>
            </a:r>
          </a:p>
          <a:p>
            <a:pPr>
              <a:buFont typeface="Symbol" pitchFamily="18" charset="2"/>
              <a:buNone/>
            </a:pPr>
            <a:endParaRPr lang="en-US" sz="1800" b="1">
              <a:solidFill>
                <a:srgbClr val="FC6600"/>
              </a:solidFill>
              <a:latin typeface="Comic Sans MS" pitchFamily="66" charset="0"/>
              <a:sym typeface="Symbol" pitchFamily="18" charset="2"/>
            </a:endParaRPr>
          </a:p>
          <a:p>
            <a:pPr>
              <a:buFont typeface="Symbol" pitchFamily="18" charset="2"/>
              <a:buNone/>
            </a:pPr>
            <a:r>
              <a:rPr lang="en-US" sz="1800" b="1">
                <a:solidFill>
                  <a:srgbClr val="FC6600"/>
                </a:solidFill>
                <a:latin typeface="Comic Sans MS" pitchFamily="66" charset="0"/>
                <a:sym typeface="Symbol" pitchFamily="18" charset="2"/>
              </a:rPr>
              <a:t>= 200 red roses</a:t>
            </a:r>
            <a:r>
              <a:rPr lang="en-US" sz="1800" b="1">
                <a:latin typeface="Comic Sans MS" pitchFamily="66" charset="0"/>
                <a:sym typeface="Symbol" pitchFamily="18" charset="2"/>
              </a:rPr>
              <a:t> </a:t>
            </a:r>
          </a:p>
        </p:txBody>
      </p:sp>
      <p:sp>
        <p:nvSpPr>
          <p:cNvPr id="10253" name="Rectangle 26"/>
          <p:cNvSpPr>
            <a:spLocks noChangeArrowheads="1"/>
          </p:cNvSpPr>
          <p:nvPr/>
        </p:nvSpPr>
        <p:spPr bwMode="auto">
          <a:xfrm>
            <a:off x="1219200" y="228600"/>
            <a:ext cx="1452563" cy="4064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Comic Sans MS" pitchFamily="66" charset="0"/>
              </a:rPr>
              <a:t>Example 2</a:t>
            </a:r>
          </a:p>
        </p:txBody>
      </p:sp>
      <p:sp>
        <p:nvSpPr>
          <p:cNvPr id="14363" name="AutoShape 27"/>
          <p:cNvSpPr>
            <a:spLocks noChangeArrowheads="1"/>
          </p:cNvSpPr>
          <p:nvPr/>
        </p:nvSpPr>
        <p:spPr bwMode="auto">
          <a:xfrm>
            <a:off x="1524000" y="5105400"/>
            <a:ext cx="890588" cy="898525"/>
          </a:xfrm>
          <a:prstGeom prst="irregularSeal1">
            <a:avLst/>
          </a:prstGeom>
          <a:solidFill>
            <a:srgbClr val="EAFFAD">
              <a:alpha val="50195"/>
            </a:srgbClr>
          </a:solidFill>
          <a:ln w="31750">
            <a:solidFill>
              <a:srgbClr val="99CC00"/>
            </a:solidFill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# 5</a:t>
            </a:r>
          </a:p>
        </p:txBody>
      </p:sp>
      <p:sp>
        <p:nvSpPr>
          <p:cNvPr id="14365" name="Oval 29"/>
          <p:cNvSpPr>
            <a:spLocks noChangeArrowheads="1"/>
          </p:cNvSpPr>
          <p:nvPr/>
        </p:nvSpPr>
        <p:spPr bwMode="auto">
          <a:xfrm>
            <a:off x="3048000" y="6172200"/>
            <a:ext cx="609600" cy="6858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pic>
        <p:nvPicPr>
          <p:cNvPr id="10256" name="Picture 31" descr="C:\Documents and Settings\2004\My Documents\Angela\Powerpoints\Animation\donduck1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648200"/>
            <a:ext cx="1143000" cy="198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  <p:bldP spid="14344" grpId="0" autoUpdateAnimBg="0"/>
      <p:bldP spid="14346" grpId="0" animBg="1" autoUpdateAnimBg="0"/>
      <p:bldP spid="14347" grpId="0" animBg="1" autoUpdateAnimBg="0"/>
      <p:bldP spid="14348" grpId="0" animBg="1" autoUpdateAnimBg="0"/>
      <p:bldP spid="14349" grpId="0" animBg="1" autoUpdateAnimBg="0"/>
      <p:bldP spid="14358" grpId="0" autoUpdateAnimBg="0"/>
      <p:bldP spid="14359" grpId="0" build="p" autoUpdateAnimBg="0"/>
      <p:bldP spid="14361" grpId="0" build="p" autoUpdateAnimBg="0"/>
      <p:bldP spid="14363" grpId="0" animBg="1" autoUpdateAnimBg="0"/>
      <p:bldP spid="1436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1727</TotalTime>
  <Words>485</Words>
  <Application>Microsoft Office PowerPoint</Application>
  <PresentationFormat>On-screen Show (4:3)</PresentationFormat>
  <Paragraphs>98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Times New Roman</vt:lpstr>
      <vt:lpstr>Arial</vt:lpstr>
      <vt:lpstr>Calibri</vt:lpstr>
      <vt:lpstr>Comic Sans MS</vt:lpstr>
      <vt:lpstr>Symbol</vt:lpstr>
      <vt:lpstr>Default Design</vt:lpstr>
      <vt:lpstr>Microsoft Equation 3.0</vt:lpstr>
      <vt:lpstr>Rate, Ratio, Proportion</vt:lpstr>
      <vt:lpstr>What is the ratio of cats to mice?</vt:lpstr>
      <vt:lpstr>What is a ratio?</vt:lpstr>
      <vt:lpstr>What is an Equivalent  Ratio?</vt:lpstr>
      <vt:lpstr>Practice With Equivalent  Ratios</vt:lpstr>
      <vt:lpstr>Practice With Equivalent  Ratios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 Treap</dc:creator>
  <cp:lastModifiedBy>Teacher E-Solutions</cp:lastModifiedBy>
  <cp:revision>35</cp:revision>
  <dcterms:created xsi:type="dcterms:W3CDTF">1601-01-01T00:00:00Z</dcterms:created>
  <dcterms:modified xsi:type="dcterms:W3CDTF">2019-01-18T17:00:26Z</dcterms:modified>
</cp:coreProperties>
</file>