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98" r:id="rId2"/>
    <p:sldId id="290" r:id="rId3"/>
    <p:sldId id="289" r:id="rId4"/>
    <p:sldId id="333" r:id="rId5"/>
    <p:sldId id="332" r:id="rId6"/>
    <p:sldId id="324" r:id="rId7"/>
    <p:sldId id="336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CC"/>
    <a:srgbClr val="00FFFF"/>
    <a:srgbClr val="3333FF"/>
    <a:srgbClr val="FF0000"/>
    <a:srgbClr val="080808"/>
    <a:srgbClr val="4D4D4D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>
        <p:scale>
          <a:sx n="51" d="100"/>
          <a:sy n="51" d="100"/>
        </p:scale>
        <p:origin x="-35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242D2D6-2870-41A5-A995-FF67A6864D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97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551-AADE-407A-ACAD-0CE91B4F959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614FD86-3758-4616-9B81-518D0194D6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87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4F524-E108-4481-AC24-DDE2FB4E7D1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649E4-E44B-4BA6-95F4-AEA71DDDC5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14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A5231-AE16-4DF7-BEF5-F409F21D716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C689-C40B-4DC3-A863-8834C6C6F5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71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8E58C-290C-4387-9760-B6C8026532B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B3F6A-5D22-40E2-ADE7-A4601BD7B0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32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5737E-8F64-4A07-B7BD-9CA5DB5B3E5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B6B66-80E7-41A4-B56C-5B40627D71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65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2C6DC-8BB7-4632-BE9A-BEC4A5BB0B7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D55D1-0A04-4190-A024-44D3DDAB92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85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7F4C7-B7D9-4CAC-BC48-FAB8B76F056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2DAEA-8EAE-4310-9A81-51C4DC5E84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70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E1843-A1EC-4793-9866-E4FB1A4DA03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BBAB3-988A-4CC5-9C1A-42C9E19FB9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92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A8892-216A-40E2-9F33-AF5C832653F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4DF61-F42A-4810-BA84-A551A561DD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83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337F1-9C6D-4183-8BF8-CECC557EBEC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D52E9-E07A-4234-AB17-42389C2D2F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67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21EE8-E89B-4563-82FE-B9F5C2C3D94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5CEA6-F8DD-4517-9475-A380F6AAB3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83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C00000"/>
          </a:fgClr>
          <a:bgClr>
            <a:srgbClr val="7030A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50603B5A-E8DB-4394-9964-4B7C689B1D1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7042ECAB-5E56-4632-AE69-5BCCC3597C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041650" y="2763838"/>
            <a:ext cx="41306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 b="1">
                <a:solidFill>
                  <a:srgbClr val="F9F911"/>
                </a:solidFill>
              </a:rPr>
              <a:t>Simplifying Ratios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063875" y="3835400"/>
            <a:ext cx="4073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 b="1">
                <a:solidFill>
                  <a:srgbClr val="F9F911"/>
                </a:solidFill>
              </a:rPr>
              <a:t>Ratio Calculations</a:t>
            </a:r>
          </a:p>
        </p:txBody>
      </p:sp>
      <p:sp>
        <p:nvSpPr>
          <p:cNvPr id="3076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47925" y="2862263"/>
            <a:ext cx="481013" cy="4445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81263" y="3933825"/>
            <a:ext cx="481012" cy="444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Ratios</a:t>
            </a:r>
            <a:endParaRPr lang="en-GB" sz="2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ratio. 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101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 To understand what a ratio is and explain how we can sometimes simplify them.</a:t>
            </a: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5029200" y="3624263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and simplify basic ratios.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105" name="Text Box 22"/>
          <p:cNvSpPr txBox="1">
            <a:spLocks noChangeArrowheads="1"/>
          </p:cNvSpPr>
          <p:nvPr/>
        </p:nvSpPr>
        <p:spPr bwMode="auto">
          <a:xfrm>
            <a:off x="2846388" y="1384300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What is a ratio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1136650" y="1997075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 can be used to compare different quantities</a:t>
            </a:r>
          </a:p>
        </p:txBody>
      </p:sp>
      <p:sp>
        <p:nvSpPr>
          <p:cNvPr id="5124" name="Text Box 33"/>
          <p:cNvSpPr txBox="1">
            <a:spLocks noChangeArrowheads="1"/>
          </p:cNvSpPr>
          <p:nvPr/>
        </p:nvSpPr>
        <p:spPr bwMode="auto">
          <a:xfrm>
            <a:off x="2846388" y="1384300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What is a ratio ?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1270000" y="2928938"/>
            <a:ext cx="7189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There are 2 triangles and 3 rectangles.</a:t>
            </a:r>
          </a:p>
        </p:txBody>
      </p:sp>
      <p:sp>
        <p:nvSpPr>
          <p:cNvPr id="58403" name="AutoShape 35"/>
          <p:cNvSpPr>
            <a:spLocks noChangeArrowheads="1"/>
          </p:cNvSpPr>
          <p:nvPr/>
        </p:nvSpPr>
        <p:spPr bwMode="auto">
          <a:xfrm>
            <a:off x="6516688" y="4292600"/>
            <a:ext cx="476250" cy="58261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4" name="AutoShape 36"/>
          <p:cNvSpPr>
            <a:spLocks noChangeArrowheads="1"/>
          </p:cNvSpPr>
          <p:nvPr/>
        </p:nvSpPr>
        <p:spPr bwMode="auto">
          <a:xfrm>
            <a:off x="7969250" y="3846513"/>
            <a:ext cx="476250" cy="58261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5" name="Rectangle 37"/>
          <p:cNvSpPr>
            <a:spLocks noChangeArrowheads="1"/>
          </p:cNvSpPr>
          <p:nvPr/>
        </p:nvSpPr>
        <p:spPr bwMode="auto">
          <a:xfrm>
            <a:off x="5427663" y="3455988"/>
            <a:ext cx="1058862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6" name="Rectangle 38"/>
          <p:cNvSpPr>
            <a:spLocks noChangeArrowheads="1"/>
          </p:cNvSpPr>
          <p:nvPr/>
        </p:nvSpPr>
        <p:spPr bwMode="auto">
          <a:xfrm>
            <a:off x="6867525" y="3379788"/>
            <a:ext cx="1058863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7" name="Rectangle 39"/>
          <p:cNvSpPr>
            <a:spLocks noChangeArrowheads="1"/>
          </p:cNvSpPr>
          <p:nvPr/>
        </p:nvSpPr>
        <p:spPr bwMode="auto">
          <a:xfrm>
            <a:off x="7594600" y="4589463"/>
            <a:ext cx="1058863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931863" y="4102100"/>
            <a:ext cx="5237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The ratio of triangles to rectangles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 is said to be 2 : 3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1049338" y="5419725"/>
            <a:ext cx="6383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u="sng">
                <a:solidFill>
                  <a:schemeClr val="tx2"/>
                </a:solidFill>
              </a:rPr>
              <a:t>Note</a:t>
            </a:r>
            <a:r>
              <a:rPr lang="en-GB">
                <a:solidFill>
                  <a:schemeClr val="tx2"/>
                </a:solidFill>
              </a:rPr>
              <a:t>: The ratio of rectangles to triangles is said to be 3 :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2" grpId="0"/>
      <p:bldP spid="58402" grpId="0"/>
      <p:bldP spid="58403" grpId="0" animBg="1"/>
      <p:bldP spid="58404" grpId="0" animBg="1"/>
      <p:bldP spid="58405" grpId="0" animBg="1"/>
      <p:bldP spid="58406" grpId="0" animBg="1"/>
      <p:bldP spid="58407" grpId="0" animBg="1"/>
      <p:bldP spid="58408" grpId="0"/>
      <p:bldP spid="584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1360488" y="2127250"/>
            <a:ext cx="6734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Simplifying a ratio is like simplifying fractions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8463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Simplifying a ratio ?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1490663" y="3125788"/>
            <a:ext cx="20208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u="sng">
                <a:solidFill>
                  <a:srgbClr val="FFFF00"/>
                </a:solidFill>
              </a:rPr>
              <a:t>Fraction</a:t>
            </a:r>
            <a:r>
              <a:rPr lang="en-GB" sz="3200">
                <a:solidFill>
                  <a:srgbClr val="FFFF00"/>
                </a:solidFill>
              </a:rPr>
              <a:t> :</a:t>
            </a:r>
          </a:p>
        </p:txBody>
      </p:sp>
      <p:graphicFrame>
        <p:nvGraphicFramePr>
          <p:cNvPr id="118799" name="Object 15"/>
          <p:cNvGraphicFramePr>
            <a:graphicFrameLocks noChangeAspect="1"/>
          </p:cNvGraphicFramePr>
          <p:nvPr/>
        </p:nvGraphicFramePr>
        <p:xfrm>
          <a:off x="3998913" y="2879725"/>
          <a:ext cx="2166937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1257300" imgH="647700" progId="Equation.DSMT4">
                  <p:embed/>
                </p:oleObj>
              </mc:Choice>
              <mc:Fallback>
                <p:oleObj name="Equation" r:id="rId3" imgW="1257300" imgH="647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2879725"/>
                        <a:ext cx="2166937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800" name="Text Box 16"/>
          <p:cNvSpPr txBox="1">
            <a:spLocks noChangeArrowheads="1"/>
          </p:cNvSpPr>
          <p:nvPr/>
        </p:nvSpPr>
        <p:spPr bwMode="auto">
          <a:xfrm>
            <a:off x="2098675" y="4422775"/>
            <a:ext cx="1412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u="sng">
                <a:solidFill>
                  <a:srgbClr val="FFFF00"/>
                </a:solidFill>
              </a:rPr>
              <a:t>Ratio</a:t>
            </a:r>
            <a:r>
              <a:rPr lang="en-GB" sz="3200">
                <a:solidFill>
                  <a:srgbClr val="FFFF00"/>
                </a:solidFill>
              </a:rPr>
              <a:t> :</a:t>
            </a:r>
          </a:p>
        </p:txBody>
      </p:sp>
      <p:graphicFrame>
        <p:nvGraphicFramePr>
          <p:cNvPr id="118801" name="Object 17"/>
          <p:cNvGraphicFramePr>
            <a:graphicFrameLocks noChangeAspect="1"/>
          </p:cNvGraphicFramePr>
          <p:nvPr/>
        </p:nvGraphicFramePr>
        <p:xfrm>
          <a:off x="4024313" y="4511675"/>
          <a:ext cx="38036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2235200" imgH="292100" progId="Equation.DSMT4">
                  <p:embed/>
                </p:oleObj>
              </mc:Choice>
              <mc:Fallback>
                <p:oleObj name="Equation" r:id="rId5" imgW="2235200" imgH="2921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4511675"/>
                        <a:ext cx="38036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9" grpId="0"/>
      <p:bldP spid="118791" grpId="0"/>
      <p:bldP spid="1188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Use tabulating method to work out ratios.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 To show how to do ratio calculations.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4962525" y="3875088"/>
            <a:ext cx="405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Show appropriate working.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2846388" y="1384300"/>
            <a:ext cx="2687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Ratio Calculations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8195" name="Text Box 2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sp>
        <p:nvSpPr>
          <p:cNvPr id="8196" name="Text Box 46"/>
          <p:cNvSpPr txBox="1">
            <a:spLocks noChangeArrowheads="1"/>
          </p:cNvSpPr>
          <p:nvPr/>
        </p:nvSpPr>
        <p:spPr bwMode="auto">
          <a:xfrm>
            <a:off x="2846388" y="1384300"/>
            <a:ext cx="2687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Ratio Calculations</a:t>
            </a:r>
          </a:p>
        </p:txBody>
      </p:sp>
      <p:sp>
        <p:nvSpPr>
          <p:cNvPr id="107567" name="Text Box 47"/>
          <p:cNvSpPr txBox="1">
            <a:spLocks noChangeArrowheads="1"/>
          </p:cNvSpPr>
          <p:nvPr/>
        </p:nvSpPr>
        <p:spPr bwMode="auto">
          <a:xfrm>
            <a:off x="996950" y="2266950"/>
            <a:ext cx="7261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	The ratio of boys to girls is 4:5.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If there are 16 boys, how many girls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are there.</a:t>
            </a:r>
            <a:endParaRPr lang="en-GB" u="sng">
              <a:solidFill>
                <a:srgbClr val="FFFF00"/>
              </a:solidFill>
            </a:endParaRP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4437063" y="3495675"/>
            <a:ext cx="1657350" cy="1697038"/>
            <a:chOff x="2795" y="2202"/>
            <a:chExt cx="1044" cy="1069"/>
          </a:xfrm>
        </p:grpSpPr>
        <p:sp>
          <p:nvSpPr>
            <p:cNvPr id="8205" name="Line 48"/>
            <p:cNvSpPr>
              <a:spLocks noChangeShapeType="1"/>
            </p:cNvSpPr>
            <p:nvPr/>
          </p:nvSpPr>
          <p:spPr bwMode="auto">
            <a:xfrm>
              <a:off x="3326" y="2263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49"/>
            <p:cNvSpPr>
              <a:spLocks noChangeShapeType="1"/>
            </p:cNvSpPr>
            <p:nvPr/>
          </p:nvSpPr>
          <p:spPr bwMode="auto">
            <a:xfrm rot="5400000">
              <a:off x="3332" y="2049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Text Box 50"/>
            <p:cNvSpPr txBox="1">
              <a:spLocks noChangeArrowheads="1"/>
            </p:cNvSpPr>
            <p:nvPr/>
          </p:nvSpPr>
          <p:spPr bwMode="auto">
            <a:xfrm>
              <a:off x="2795" y="2203"/>
              <a:ext cx="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boys</a:t>
              </a:r>
            </a:p>
          </p:txBody>
        </p:sp>
        <p:sp>
          <p:nvSpPr>
            <p:cNvPr id="8208" name="Text Box 51"/>
            <p:cNvSpPr txBox="1">
              <a:spLocks noChangeArrowheads="1"/>
            </p:cNvSpPr>
            <p:nvPr/>
          </p:nvSpPr>
          <p:spPr bwMode="auto">
            <a:xfrm>
              <a:off x="3329" y="2202"/>
              <a:ext cx="5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girls</a:t>
              </a:r>
            </a:p>
          </p:txBody>
        </p:sp>
      </p:grpSp>
      <p:sp>
        <p:nvSpPr>
          <p:cNvPr id="107572" name="Text Box 52"/>
          <p:cNvSpPr txBox="1">
            <a:spLocks noChangeArrowheads="1"/>
          </p:cNvSpPr>
          <p:nvPr/>
        </p:nvSpPr>
        <p:spPr bwMode="auto">
          <a:xfrm>
            <a:off x="4667250" y="41592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07573" name="Text Box 53"/>
          <p:cNvSpPr txBox="1">
            <a:spLocks noChangeArrowheads="1"/>
          </p:cNvSpPr>
          <p:nvPr/>
        </p:nvSpPr>
        <p:spPr bwMode="auto">
          <a:xfrm>
            <a:off x="5503863" y="41592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5</a:t>
            </a:r>
          </a:p>
        </p:txBody>
      </p:sp>
      <p:sp>
        <p:nvSpPr>
          <p:cNvPr id="107574" name="Text Box 54"/>
          <p:cNvSpPr txBox="1">
            <a:spLocks noChangeArrowheads="1"/>
          </p:cNvSpPr>
          <p:nvPr/>
        </p:nvSpPr>
        <p:spPr bwMode="auto">
          <a:xfrm>
            <a:off x="4600575" y="46355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16</a:t>
            </a:r>
          </a:p>
        </p:txBody>
      </p:sp>
      <p:sp>
        <p:nvSpPr>
          <p:cNvPr id="107575" name="Text Box 55"/>
          <p:cNvSpPr txBox="1">
            <a:spLocks noChangeArrowheads="1"/>
          </p:cNvSpPr>
          <p:nvPr/>
        </p:nvSpPr>
        <p:spPr bwMode="auto">
          <a:xfrm>
            <a:off x="5411788" y="46355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20</a:t>
            </a:r>
          </a:p>
        </p:txBody>
      </p:sp>
      <p:sp>
        <p:nvSpPr>
          <p:cNvPr id="107576" name="Text Box 56"/>
          <p:cNvSpPr txBox="1">
            <a:spLocks noChangeArrowheads="1"/>
          </p:cNvSpPr>
          <p:nvPr/>
        </p:nvSpPr>
        <p:spPr bwMode="auto">
          <a:xfrm>
            <a:off x="4076700" y="437991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x 4</a:t>
            </a:r>
          </a:p>
        </p:txBody>
      </p:sp>
      <p:sp>
        <p:nvSpPr>
          <p:cNvPr id="107577" name="Text Box 57"/>
          <p:cNvSpPr txBox="1">
            <a:spLocks noChangeArrowheads="1"/>
          </p:cNvSpPr>
          <p:nvPr/>
        </p:nvSpPr>
        <p:spPr bwMode="auto">
          <a:xfrm>
            <a:off x="5848350" y="433546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x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7" grpId="0"/>
      <p:bldP spid="107572" grpId="0"/>
      <p:bldP spid="107573" grpId="0"/>
      <p:bldP spid="107574" grpId="0"/>
      <p:bldP spid="107575" grpId="0"/>
      <p:bldP spid="107576" grpId="0"/>
      <p:bldP spid="1075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2800">
              <a:latin typeface="Tahoma" pitchFamily="34" charset="0"/>
            </a:endParaRP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2846388" y="1384300"/>
            <a:ext cx="2687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Ratio Calculations</a:t>
            </a:r>
          </a:p>
        </p:txBody>
      </p: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996950" y="2266950"/>
            <a:ext cx="7445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	The ratio of cars to buses is 3:7.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If there are 49 buses, how many cars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are there.</a:t>
            </a:r>
            <a:endParaRPr lang="en-GB" u="sng">
              <a:solidFill>
                <a:srgbClr val="FFFF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437063" y="3495675"/>
            <a:ext cx="1833562" cy="1697038"/>
            <a:chOff x="2795" y="2202"/>
            <a:chExt cx="1155" cy="1069"/>
          </a:xfrm>
        </p:grpSpPr>
        <p:sp>
          <p:nvSpPr>
            <p:cNvPr id="9229" name="Line 10"/>
            <p:cNvSpPr>
              <a:spLocks noChangeShapeType="1"/>
            </p:cNvSpPr>
            <p:nvPr/>
          </p:nvSpPr>
          <p:spPr bwMode="auto">
            <a:xfrm>
              <a:off x="3326" y="2263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1"/>
            <p:cNvSpPr>
              <a:spLocks noChangeShapeType="1"/>
            </p:cNvSpPr>
            <p:nvPr/>
          </p:nvSpPr>
          <p:spPr bwMode="auto">
            <a:xfrm rot="5400000">
              <a:off x="3332" y="2049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Text Box 12"/>
            <p:cNvSpPr txBox="1">
              <a:spLocks noChangeArrowheads="1"/>
            </p:cNvSpPr>
            <p:nvPr/>
          </p:nvSpPr>
          <p:spPr bwMode="auto">
            <a:xfrm>
              <a:off x="2795" y="2203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cars</a:t>
              </a:r>
            </a:p>
          </p:txBody>
        </p:sp>
        <p:sp>
          <p:nvSpPr>
            <p:cNvPr id="9232" name="Text Box 13"/>
            <p:cNvSpPr txBox="1">
              <a:spLocks noChangeArrowheads="1"/>
            </p:cNvSpPr>
            <p:nvPr/>
          </p:nvSpPr>
          <p:spPr bwMode="auto">
            <a:xfrm>
              <a:off x="3329" y="2202"/>
              <a:ext cx="6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buses</a:t>
              </a:r>
            </a:p>
          </p:txBody>
        </p:sp>
      </p:grpSp>
      <p:sp>
        <p:nvSpPr>
          <p:cNvPr id="121870" name="Text Box 14"/>
          <p:cNvSpPr txBox="1">
            <a:spLocks noChangeArrowheads="1"/>
          </p:cNvSpPr>
          <p:nvPr/>
        </p:nvSpPr>
        <p:spPr bwMode="auto">
          <a:xfrm>
            <a:off x="4667250" y="41592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3</a:t>
            </a:r>
          </a:p>
        </p:txBody>
      </p:sp>
      <p:sp>
        <p:nvSpPr>
          <p:cNvPr id="121871" name="Text Box 15"/>
          <p:cNvSpPr txBox="1">
            <a:spLocks noChangeArrowheads="1"/>
          </p:cNvSpPr>
          <p:nvPr/>
        </p:nvSpPr>
        <p:spPr bwMode="auto">
          <a:xfrm>
            <a:off x="5503863" y="41592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7</a:t>
            </a:r>
          </a:p>
        </p:txBody>
      </p:sp>
      <p:sp>
        <p:nvSpPr>
          <p:cNvPr id="121872" name="Text Box 16"/>
          <p:cNvSpPr txBox="1">
            <a:spLocks noChangeArrowheads="1"/>
          </p:cNvSpPr>
          <p:nvPr/>
        </p:nvSpPr>
        <p:spPr bwMode="auto">
          <a:xfrm>
            <a:off x="4600575" y="46355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21</a:t>
            </a:r>
          </a:p>
        </p:txBody>
      </p:sp>
      <p:sp>
        <p:nvSpPr>
          <p:cNvPr id="121873" name="Text Box 17"/>
          <p:cNvSpPr txBox="1">
            <a:spLocks noChangeArrowheads="1"/>
          </p:cNvSpPr>
          <p:nvPr/>
        </p:nvSpPr>
        <p:spPr bwMode="auto">
          <a:xfrm>
            <a:off x="5411788" y="46355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49</a:t>
            </a:r>
          </a:p>
        </p:txBody>
      </p:sp>
      <p:sp>
        <p:nvSpPr>
          <p:cNvPr id="121874" name="Text Box 18"/>
          <p:cNvSpPr txBox="1">
            <a:spLocks noChangeArrowheads="1"/>
          </p:cNvSpPr>
          <p:nvPr/>
        </p:nvSpPr>
        <p:spPr bwMode="auto">
          <a:xfrm>
            <a:off x="4076700" y="437991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x 7</a:t>
            </a:r>
          </a:p>
        </p:txBody>
      </p:sp>
      <p:sp>
        <p:nvSpPr>
          <p:cNvPr id="121875" name="Text Box 19"/>
          <p:cNvSpPr txBox="1">
            <a:spLocks noChangeArrowheads="1"/>
          </p:cNvSpPr>
          <p:nvPr/>
        </p:nvSpPr>
        <p:spPr bwMode="auto">
          <a:xfrm>
            <a:off x="5848350" y="433546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x 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4" grpId="0"/>
      <p:bldP spid="121870" grpId="0"/>
      <p:bldP spid="121871" grpId="0"/>
      <p:bldP spid="121872" grpId="0"/>
      <p:bldP spid="121873" grpId="0"/>
      <p:bldP spid="121874" grpId="0"/>
      <p:bldP spid="121875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1682</TotalTime>
  <Words>166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Comic Sans MS</vt:lpstr>
      <vt:lpstr>Arial</vt:lpstr>
      <vt:lpstr>Tahoma</vt:lpstr>
      <vt:lpstr>Wingdings</vt:lpstr>
      <vt:lpstr>1_Shimmer</vt:lpstr>
      <vt:lpstr>MathType 5.0 Equation</vt:lpstr>
      <vt:lpstr>Ratios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209</cp:revision>
  <dcterms:created xsi:type="dcterms:W3CDTF">2005-04-06T16:52:43Z</dcterms:created>
  <dcterms:modified xsi:type="dcterms:W3CDTF">2019-01-18T17:00:30Z</dcterms:modified>
</cp:coreProperties>
</file>