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81" r:id="rId6"/>
    <p:sldId id="286" r:id="rId7"/>
    <p:sldId id="288" r:id="rId8"/>
    <p:sldId id="289" r:id="rId9"/>
    <p:sldId id="290" r:id="rId10"/>
    <p:sldId id="291" r:id="rId11"/>
    <p:sldId id="280" r:id="rId12"/>
    <p:sldId id="28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00"/>
    <a:srgbClr val="FFFF00"/>
    <a:srgbClr val="D9FC08"/>
    <a:srgbClr val="C10000"/>
    <a:srgbClr val="9F9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5" autoAdjust="0"/>
  </p:normalViewPr>
  <p:slideViewPr>
    <p:cSldViewPr snapToGrid="0">
      <p:cViewPr>
        <p:scale>
          <a:sx n="77" d="100"/>
          <a:sy n="77" d="100"/>
        </p:scale>
        <p:origin x="-58" y="206"/>
      </p:cViewPr>
      <p:guideLst>
        <p:guide orient="horz" pos="2160"/>
        <p:guide pos="25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7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9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6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120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2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0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43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962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964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9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878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15"/>
          <p:cNvSpPr txBox="1">
            <a:spLocks noChangeArrowheads="1"/>
          </p:cNvSpPr>
          <p:nvPr userDrawn="1"/>
        </p:nvSpPr>
        <p:spPr bwMode="auto">
          <a:xfrm>
            <a:off x="827088" y="1557338"/>
            <a:ext cx="309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>
              <a:latin typeface="Arial" pitchFamily="34" charset="0"/>
            </a:endParaRPr>
          </a:p>
        </p:txBody>
      </p:sp>
      <p:sp>
        <p:nvSpPr>
          <p:cNvPr id="1028" name="AutoShape 16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0" y="6281738"/>
            <a:ext cx="574675" cy="576262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119188" y="0"/>
            <a:ext cx="64452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FFFF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Simple Interest</a:t>
            </a:r>
            <a:endParaRPr lang="en-US" smtClean="0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258888" y="1700213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1800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Learning Intention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5580063" y="1628775"/>
            <a:ext cx="1947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1800" u="sng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Success Criteria</a:t>
            </a:r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4410075" y="2174875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23850" y="2349500"/>
            <a:ext cx="3816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1.</a:t>
            </a:r>
            <a:r>
              <a:rPr lang="en-GB" sz="1800">
                <a:latin typeface="Arial" pitchFamily="34" charset="0"/>
              </a:rPr>
              <a:t>	</a:t>
            </a:r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To introduce the terms Interest, Rate, pa and Deposit.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4716463" y="2349500"/>
            <a:ext cx="3816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627063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C10000"/>
                </a:solidFill>
                <a:latin typeface="Comic Sans MS" pitchFamily="66" charset="0"/>
                <a:cs typeface="Arial" charset="0"/>
              </a:rPr>
              <a:t>1.</a:t>
            </a:r>
            <a:r>
              <a:rPr lang="en-GB" sz="1800" smtClean="0">
                <a:solidFill>
                  <a:srgbClr val="C10000"/>
                </a:solidFill>
              </a:rPr>
              <a:t>	</a:t>
            </a:r>
            <a:r>
              <a:rPr lang="en-GB" sz="1800" smtClean="0">
                <a:solidFill>
                  <a:srgbClr val="C1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To be able to understand terms Interest, rate pa and Deposit</a:t>
            </a:r>
            <a:endParaRPr lang="en-GB" sz="1800" smtClean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  <a:cs typeface="Arial" charset="0"/>
            </a:endParaRP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4643438" y="3573463"/>
            <a:ext cx="381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627063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C10000"/>
                </a:solidFill>
                <a:latin typeface="Comic Sans MS" pitchFamily="66" charset="0"/>
                <a:cs typeface="Arial" charset="0"/>
              </a:rPr>
              <a:t>2.</a:t>
            </a:r>
            <a:r>
              <a:rPr lang="en-GB" sz="1800" smtClean="0">
                <a:solidFill>
                  <a:srgbClr val="C10000"/>
                </a:solidFill>
              </a:rPr>
              <a:t>	</a:t>
            </a:r>
            <a:r>
              <a:rPr lang="en-GB" sz="1800" smtClean="0">
                <a:solidFill>
                  <a:srgbClr val="C1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Can calculate Simple Interest for 1 year.</a:t>
            </a:r>
            <a:r>
              <a:rPr lang="en-GB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4643438" y="4508500"/>
            <a:ext cx="381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627063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C10000"/>
                </a:solidFill>
                <a:latin typeface="Comic Sans MS" pitchFamily="66" charset="0"/>
                <a:cs typeface="Arial" charset="0"/>
              </a:rPr>
              <a:t>3.</a:t>
            </a:r>
            <a:r>
              <a:rPr lang="en-GB" sz="1800" smtClean="0">
                <a:solidFill>
                  <a:srgbClr val="C10000"/>
                </a:solidFill>
              </a:rPr>
              <a:t>	</a:t>
            </a:r>
            <a:r>
              <a:rPr lang="en-GB" sz="1800" smtClean="0">
                <a:solidFill>
                  <a:srgbClr val="C1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Can calculate Simple Interest for part of a year</a:t>
            </a:r>
            <a:r>
              <a:rPr lang="en-GB" sz="1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cs typeface="Arial" charset="0"/>
              </a:rPr>
              <a:t> 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23838" y="3502025"/>
            <a:ext cx="381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2.</a:t>
            </a:r>
            <a:r>
              <a:rPr lang="en-GB" sz="1800">
                <a:latin typeface="Arial" pitchFamily="34" charset="0"/>
              </a:rPr>
              <a:t>	</a:t>
            </a:r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To show how to calculate the simple interest for 1 year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173038" y="4341813"/>
            <a:ext cx="381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3.</a:t>
            </a:r>
            <a:r>
              <a:rPr lang="en-GB" sz="1800">
                <a:latin typeface="Arial" pitchFamily="34" charset="0"/>
              </a:rPr>
              <a:t>	</a:t>
            </a:r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To show how to calculate the amount after interest is paid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223838" y="5268913"/>
            <a:ext cx="3816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47675" indent="-447675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4.</a:t>
            </a:r>
            <a:r>
              <a:rPr lang="en-GB" sz="1800">
                <a:latin typeface="Arial" pitchFamily="34" charset="0"/>
              </a:rPr>
              <a:t>	</a:t>
            </a:r>
            <a:r>
              <a:rPr lang="en-GB" sz="1800">
                <a:solidFill>
                  <a:srgbClr val="FFFF00"/>
                </a:solidFill>
                <a:cs typeface="Arial" pitchFamily="34" charset="0"/>
              </a:rPr>
              <a:t>To show how to calculate the interest for part of a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/>
      <p:bldP spid="73736" grpId="0"/>
      <p:bldP spid="73737" grpId="0"/>
      <p:bldP spid="73738" grpId="0"/>
      <p:bldP spid="73739" grpId="0"/>
      <p:bldP spid="73740" grpId="0"/>
      <p:bldP spid="737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0613" y="0"/>
            <a:ext cx="6445250" cy="503238"/>
          </a:xfrm>
        </p:spPr>
        <p:txBody>
          <a:bodyPr/>
          <a:lstStyle/>
          <a:p>
            <a:pPr eaLnBrk="1" hangingPunct="1"/>
            <a:r>
              <a:rPr lang="en-GB" smtClean="0"/>
              <a:t>Interest : Part of a Year</a:t>
            </a:r>
            <a:endParaRPr lang="en-US" smtClean="0"/>
          </a:p>
        </p:txBody>
      </p:sp>
      <p:sp>
        <p:nvSpPr>
          <p:cNvPr id="11267" name="Info1"/>
          <p:cNvSpPr txBox="1">
            <a:spLocks noChangeArrowheads="1"/>
          </p:cNvSpPr>
          <p:nvPr/>
        </p:nvSpPr>
        <p:spPr bwMode="auto">
          <a:xfrm>
            <a:off x="511175" y="1052513"/>
            <a:ext cx="4022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£1320 at 7% for 6 month</a:t>
            </a:r>
          </a:p>
        </p:txBody>
      </p:sp>
      <p:sp>
        <p:nvSpPr>
          <p:cNvPr id="11268" name="Info2"/>
          <p:cNvSpPr txBox="1">
            <a:spLocks noChangeArrowheads="1"/>
          </p:cNvSpPr>
          <p:nvPr/>
        </p:nvSpPr>
        <p:spPr bwMode="auto">
          <a:xfrm>
            <a:off x="511175" y="1709738"/>
            <a:ext cx="4022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£2400 at 10.4% for 3 month</a:t>
            </a:r>
          </a:p>
        </p:txBody>
      </p:sp>
      <p:sp>
        <p:nvSpPr>
          <p:cNvPr id="11269" name="Info3"/>
          <p:cNvSpPr txBox="1">
            <a:spLocks noChangeArrowheads="1"/>
          </p:cNvSpPr>
          <p:nvPr/>
        </p:nvSpPr>
        <p:spPr bwMode="auto">
          <a:xfrm>
            <a:off x="511175" y="2366963"/>
            <a:ext cx="40465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£3600 at 3% for 4 month</a:t>
            </a:r>
          </a:p>
        </p:txBody>
      </p:sp>
      <p:sp>
        <p:nvSpPr>
          <p:cNvPr id="11270" name="Info4"/>
          <p:cNvSpPr txBox="1">
            <a:spLocks noChangeArrowheads="1"/>
          </p:cNvSpPr>
          <p:nvPr/>
        </p:nvSpPr>
        <p:spPr bwMode="auto">
          <a:xfrm>
            <a:off x="511175" y="3024188"/>
            <a:ext cx="391318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£10320 at 8% for 9 month</a:t>
            </a:r>
          </a:p>
        </p:txBody>
      </p:sp>
      <p:sp>
        <p:nvSpPr>
          <p:cNvPr id="11271" name="Info5"/>
          <p:cNvSpPr txBox="1">
            <a:spLocks noChangeArrowheads="1"/>
          </p:cNvSpPr>
          <p:nvPr/>
        </p:nvSpPr>
        <p:spPr bwMode="auto">
          <a:xfrm>
            <a:off x="511175" y="3681413"/>
            <a:ext cx="40243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£7440 at 6% for 2 month</a:t>
            </a:r>
          </a:p>
        </p:txBody>
      </p:sp>
      <p:sp>
        <p:nvSpPr>
          <p:cNvPr id="11272" name="Q1Working"/>
          <p:cNvSpPr txBox="1">
            <a:spLocks noChangeArrowheads="1"/>
          </p:cNvSpPr>
          <p:nvPr/>
        </p:nvSpPr>
        <p:spPr bwMode="auto">
          <a:xfrm>
            <a:off x="4805363" y="1028700"/>
            <a:ext cx="219233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3" name="Q2Working"/>
          <p:cNvSpPr txBox="1">
            <a:spLocks noChangeArrowheads="1"/>
          </p:cNvSpPr>
          <p:nvPr/>
        </p:nvSpPr>
        <p:spPr bwMode="auto">
          <a:xfrm>
            <a:off x="4779963" y="1685925"/>
            <a:ext cx="22399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4" name="Q3Working"/>
          <p:cNvSpPr txBox="1">
            <a:spLocks noChangeArrowheads="1"/>
          </p:cNvSpPr>
          <p:nvPr/>
        </p:nvSpPr>
        <p:spPr bwMode="auto">
          <a:xfrm>
            <a:off x="4791075" y="2343150"/>
            <a:ext cx="21955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5" name="Q4Working"/>
          <p:cNvSpPr txBox="1">
            <a:spLocks noChangeArrowheads="1"/>
          </p:cNvSpPr>
          <p:nvPr/>
        </p:nvSpPr>
        <p:spPr bwMode="auto">
          <a:xfrm>
            <a:off x="4732338" y="3000375"/>
            <a:ext cx="223043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6" name="Q5Working"/>
          <p:cNvSpPr txBox="1">
            <a:spLocks noChangeArrowheads="1"/>
          </p:cNvSpPr>
          <p:nvPr/>
        </p:nvSpPr>
        <p:spPr bwMode="auto">
          <a:xfrm>
            <a:off x="4730750" y="3657600"/>
            <a:ext cx="2159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7" name="Q1Ans">
            <a:hlinkClick r:id="" action="ppaction://macro?name=Question1"/>
          </p:cNvPr>
          <p:cNvSpPr txBox="1">
            <a:spLocks noChangeArrowheads="1"/>
          </p:cNvSpPr>
          <p:nvPr/>
        </p:nvSpPr>
        <p:spPr bwMode="auto">
          <a:xfrm>
            <a:off x="7326313" y="990600"/>
            <a:ext cx="15589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8" name="Q2Ans">
            <a:hlinkClick r:id="" action="ppaction://macro?name=Question2"/>
          </p:cNvPr>
          <p:cNvSpPr txBox="1">
            <a:spLocks noChangeArrowheads="1"/>
          </p:cNvSpPr>
          <p:nvPr/>
        </p:nvSpPr>
        <p:spPr bwMode="auto">
          <a:xfrm>
            <a:off x="7337425" y="1647825"/>
            <a:ext cx="15478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79" name="Q3Ans">
            <a:hlinkClick r:id="" action="ppaction://macro?name=Question3"/>
          </p:cNvPr>
          <p:cNvSpPr txBox="1">
            <a:spLocks noChangeArrowheads="1"/>
          </p:cNvSpPr>
          <p:nvPr/>
        </p:nvSpPr>
        <p:spPr bwMode="auto">
          <a:xfrm>
            <a:off x="7386638" y="2305050"/>
            <a:ext cx="1498600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80" name="Q4Ans">
            <a:hlinkClick r:id="" action="ppaction://macro?name=Question4"/>
          </p:cNvPr>
          <p:cNvSpPr txBox="1">
            <a:spLocks noChangeArrowheads="1"/>
          </p:cNvSpPr>
          <p:nvPr/>
        </p:nvSpPr>
        <p:spPr bwMode="auto">
          <a:xfrm>
            <a:off x="7423150" y="2962275"/>
            <a:ext cx="146208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81" name="Q5Ans">
            <a:hlinkClick r:id="" action="ppaction://macro?name=Question5"/>
          </p:cNvPr>
          <p:cNvSpPr txBox="1">
            <a:spLocks noChangeArrowheads="1"/>
          </p:cNvSpPr>
          <p:nvPr/>
        </p:nvSpPr>
        <p:spPr bwMode="auto">
          <a:xfrm>
            <a:off x="7423150" y="3619500"/>
            <a:ext cx="146208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0" y="15033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0" y="28321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0" y="34655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0" y="4184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0" y="904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7043738" y="1012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043738" y="1695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7031038" y="23415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031038" y="3013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7031038" y="3659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293" name="Info6"/>
          <p:cNvSpPr txBox="1">
            <a:spLocks noChangeArrowheads="1"/>
          </p:cNvSpPr>
          <p:nvPr/>
        </p:nvSpPr>
        <p:spPr bwMode="auto">
          <a:xfrm>
            <a:off x="511175" y="4268788"/>
            <a:ext cx="40465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£4200 at 9.1% for 1 month</a:t>
            </a:r>
          </a:p>
        </p:txBody>
      </p:sp>
      <p:sp>
        <p:nvSpPr>
          <p:cNvPr id="11294" name="Info7"/>
          <p:cNvSpPr txBox="1">
            <a:spLocks noChangeArrowheads="1"/>
          </p:cNvSpPr>
          <p:nvPr/>
        </p:nvSpPr>
        <p:spPr bwMode="auto">
          <a:xfrm>
            <a:off x="474663" y="4926013"/>
            <a:ext cx="40354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On £8520 at 4.5% for 8 month</a:t>
            </a:r>
          </a:p>
        </p:txBody>
      </p:sp>
      <p:sp>
        <p:nvSpPr>
          <p:cNvPr id="11295" name="Q6Working"/>
          <p:cNvSpPr txBox="1">
            <a:spLocks noChangeArrowheads="1"/>
          </p:cNvSpPr>
          <p:nvPr/>
        </p:nvSpPr>
        <p:spPr bwMode="auto">
          <a:xfrm>
            <a:off x="4695825" y="4244975"/>
            <a:ext cx="22510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96" name="Q7Working"/>
          <p:cNvSpPr txBox="1">
            <a:spLocks noChangeArrowheads="1"/>
          </p:cNvSpPr>
          <p:nvPr/>
        </p:nvSpPr>
        <p:spPr bwMode="auto">
          <a:xfrm>
            <a:off x="4718050" y="4902200"/>
            <a:ext cx="216058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97" name="Q6Ans">
            <a:hlinkClick r:id="" action="ppaction://macro?name=Question6"/>
          </p:cNvPr>
          <p:cNvSpPr txBox="1">
            <a:spLocks noChangeArrowheads="1"/>
          </p:cNvSpPr>
          <p:nvPr/>
        </p:nvSpPr>
        <p:spPr bwMode="auto">
          <a:xfrm>
            <a:off x="7470775" y="4206875"/>
            <a:ext cx="14144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98" name="Q7Ans">
            <a:hlinkClick r:id="" action="ppaction://macro?name=Question7"/>
          </p:cNvPr>
          <p:cNvSpPr txBox="1">
            <a:spLocks noChangeArrowheads="1"/>
          </p:cNvSpPr>
          <p:nvPr/>
        </p:nvSpPr>
        <p:spPr bwMode="auto">
          <a:xfrm>
            <a:off x="7483475" y="4864100"/>
            <a:ext cx="14017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>
            <a:off x="0" y="47101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0" y="54165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7031038" y="42576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7031038" y="49037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0" y="105251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(a)</a:t>
            </a:r>
            <a:endParaRPr lang="en-US"/>
          </a:p>
        </p:txBody>
      </p:sp>
      <p:sp>
        <p:nvSpPr>
          <p:cNvPr id="11304" name="Text Box 40"/>
          <p:cNvSpPr txBox="1">
            <a:spLocks noChangeArrowheads="1"/>
          </p:cNvSpPr>
          <p:nvPr/>
        </p:nvSpPr>
        <p:spPr bwMode="auto">
          <a:xfrm>
            <a:off x="0" y="171450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(b)</a:t>
            </a:r>
            <a:endParaRPr lang="en-US"/>
          </a:p>
        </p:txBody>
      </p:sp>
      <p:sp>
        <p:nvSpPr>
          <p:cNvPr id="11305" name="Text Box 41"/>
          <p:cNvSpPr txBox="1">
            <a:spLocks noChangeArrowheads="1"/>
          </p:cNvSpPr>
          <p:nvPr/>
        </p:nvSpPr>
        <p:spPr bwMode="auto">
          <a:xfrm>
            <a:off x="0" y="236378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(c)</a:t>
            </a:r>
            <a:endParaRPr lang="en-US"/>
          </a:p>
        </p:txBody>
      </p:sp>
      <p:sp>
        <p:nvSpPr>
          <p:cNvPr id="11306" name="Text Box 42"/>
          <p:cNvSpPr txBox="1">
            <a:spLocks noChangeArrowheads="1"/>
          </p:cNvSpPr>
          <p:nvPr/>
        </p:nvSpPr>
        <p:spPr bwMode="auto">
          <a:xfrm>
            <a:off x="0" y="3000375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(d)</a:t>
            </a:r>
            <a:endParaRPr lang="en-US"/>
          </a:p>
        </p:txBody>
      </p:sp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0" y="368935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(e)</a:t>
            </a:r>
            <a:endParaRPr lang="en-US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0" y="424656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(f)</a:t>
            </a:r>
            <a:endParaRPr lang="en-US"/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0" y="492283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(g)</a:t>
            </a:r>
            <a:endParaRPr lang="en-US"/>
          </a:p>
        </p:txBody>
      </p:sp>
      <p:sp>
        <p:nvSpPr>
          <p:cNvPr id="11310" name="Text Box 46">
            <a:hlinkClick r:id="" action="ppaction://macro?name=PartMonth7"/>
          </p:cNvPr>
          <p:cNvSpPr txBox="1">
            <a:spLocks noChangeArrowheads="1"/>
          </p:cNvSpPr>
          <p:nvPr/>
        </p:nvSpPr>
        <p:spPr bwMode="auto">
          <a:xfrm>
            <a:off x="1770063" y="6461125"/>
            <a:ext cx="10001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Next</a:t>
            </a:r>
            <a:endParaRPr lang="en-US"/>
          </a:p>
        </p:txBody>
      </p:sp>
      <p:sp>
        <p:nvSpPr>
          <p:cNvPr id="11311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6070600" y="6405563"/>
            <a:ext cx="29368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11312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6399213" y="6405563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11313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6746875" y="640556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11314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7094538" y="640556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11315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7432675" y="6405563"/>
            <a:ext cx="284163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11316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6072188" y="5976938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11317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640556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11318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672941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11319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70532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11320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73961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11321" name="Rectangle 57"/>
          <p:cNvSpPr>
            <a:spLocks noChangeArrowheads="1"/>
          </p:cNvSpPr>
          <p:nvPr/>
        </p:nvSpPr>
        <p:spPr bwMode="auto">
          <a:xfrm>
            <a:off x="3019425" y="5530850"/>
            <a:ext cx="6124575" cy="1327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3146425" y="5695950"/>
            <a:ext cx="280035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1323" name="Text Box 59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7402513" y="5565775"/>
            <a:ext cx="30321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11324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7758113" y="6357938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11325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8124825" y="5557838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11326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7770813" y="5557838"/>
            <a:ext cx="2936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11327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3217863" y="6305550"/>
            <a:ext cx="269081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11328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7770813" y="597058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11329" name="Text Box 65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8504238" y="5954713"/>
            <a:ext cx="482600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600"/>
              <a:t>On</a:t>
            </a:r>
            <a:endParaRPr lang="en-US" sz="1600"/>
          </a:p>
        </p:txBody>
      </p:sp>
      <p:sp>
        <p:nvSpPr>
          <p:cNvPr id="11330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7061200" y="5572125"/>
            <a:ext cx="2841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11331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8124825" y="5972175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11332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8483600" y="6435725"/>
            <a:ext cx="550863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600"/>
              <a:t>Ans</a:t>
            </a:r>
            <a:endParaRPr lang="en-US" sz="1600"/>
          </a:p>
        </p:txBody>
      </p:sp>
      <p:sp>
        <p:nvSpPr>
          <p:cNvPr id="11333" name="Text Box 69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8121650" y="6394450"/>
            <a:ext cx="3381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1334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6715125" y="5562600"/>
            <a:ext cx="3063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11335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6088063" y="5561013"/>
            <a:ext cx="574675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(-)</a:t>
            </a:r>
            <a:endParaRPr lang="en-US" sz="1800"/>
          </a:p>
        </p:txBody>
      </p:sp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4489450" y="10493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4489450" y="17319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4476750" y="2378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39" name="Text Box 75"/>
          <p:cNvSpPr txBox="1">
            <a:spLocks noChangeArrowheads="1"/>
          </p:cNvSpPr>
          <p:nvPr/>
        </p:nvSpPr>
        <p:spPr bwMode="auto">
          <a:xfrm>
            <a:off x="4476750" y="30495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40" name="Text Box 76"/>
          <p:cNvSpPr txBox="1">
            <a:spLocks noChangeArrowheads="1"/>
          </p:cNvSpPr>
          <p:nvPr/>
        </p:nvSpPr>
        <p:spPr bwMode="auto">
          <a:xfrm>
            <a:off x="4476750" y="3695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4476750" y="4294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4476750" y="49403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1343" name="Text Box 79">
            <a:hlinkClick r:id="" action="ppaction://macro?name=InterestStartM"/>
          </p:cNvPr>
          <p:cNvSpPr txBox="1">
            <a:spLocks noChangeArrowheads="1"/>
          </p:cNvSpPr>
          <p:nvPr/>
        </p:nvSpPr>
        <p:spPr bwMode="auto">
          <a:xfrm>
            <a:off x="593725" y="6461125"/>
            <a:ext cx="9509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Start</a:t>
            </a:r>
            <a:endParaRPr lang="en-US"/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7231063" y="461963"/>
            <a:ext cx="174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Interest due</a:t>
            </a:r>
            <a:endParaRPr lang="en-US"/>
          </a:p>
        </p:txBody>
      </p:sp>
      <p:sp>
        <p:nvSpPr>
          <p:cNvPr id="11345" name="NoOfMonths">
            <a:hlinkClick r:id="" action="ppaction://macro?name=NoOfMonths"/>
          </p:cNvPr>
          <p:cNvSpPr txBox="1">
            <a:spLocks noChangeArrowheads="1"/>
          </p:cNvSpPr>
          <p:nvPr/>
        </p:nvSpPr>
        <p:spPr bwMode="auto">
          <a:xfrm>
            <a:off x="574675" y="5986463"/>
            <a:ext cx="13414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GB"/>
              <a:t>3, 4 or 6</a:t>
            </a:r>
            <a:endParaRPr lang="en-US"/>
          </a:p>
        </p:txBody>
      </p:sp>
      <p:sp>
        <p:nvSpPr>
          <p:cNvPr id="11346" name="NoOfMonths"/>
          <p:cNvSpPr txBox="1">
            <a:spLocks noChangeArrowheads="1"/>
          </p:cNvSpPr>
          <p:nvPr/>
        </p:nvSpPr>
        <p:spPr bwMode="auto">
          <a:xfrm>
            <a:off x="1827213" y="5989638"/>
            <a:ext cx="1074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Months</a:t>
            </a:r>
            <a:endParaRPr lang="en-US"/>
          </a:p>
        </p:txBody>
      </p:sp>
      <p:sp>
        <p:nvSpPr>
          <p:cNvPr id="11347" name="Text Box 83">
            <a:hlinkClick r:id="" action="ppaction://macro?name=ShowAns"/>
          </p:cNvPr>
          <p:cNvSpPr txBox="1">
            <a:spLocks noChangeArrowheads="1"/>
          </p:cNvSpPr>
          <p:nvPr/>
        </p:nvSpPr>
        <p:spPr bwMode="auto">
          <a:xfrm>
            <a:off x="0" y="5524500"/>
            <a:ext cx="14017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Show Ans</a:t>
            </a:r>
            <a:endParaRPr lang="en-US"/>
          </a:p>
        </p:txBody>
      </p:sp>
      <p:sp>
        <p:nvSpPr>
          <p:cNvPr id="11348" name="Text Box 84">
            <a:hlinkClick r:id="" action="ppaction://macro?name=ClearAns"/>
          </p:cNvPr>
          <p:cNvSpPr txBox="1">
            <a:spLocks noChangeArrowheads="1"/>
          </p:cNvSpPr>
          <p:nvPr/>
        </p:nvSpPr>
        <p:spPr bwMode="auto">
          <a:xfrm>
            <a:off x="1471613" y="5499100"/>
            <a:ext cx="438150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C</a:t>
            </a:r>
            <a:endParaRPr lang="en-US"/>
          </a:p>
        </p:txBody>
      </p:sp>
      <p:pic>
        <p:nvPicPr>
          <p:cNvPr id="11349" name="Picture 85" descr="MC900384144[1]">
            <a:hlinkClick r:id="" action="ppaction://macro?name=PrintIt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5470525"/>
            <a:ext cx="5699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7653338" y="6351588"/>
            <a:ext cx="2936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12292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7653338" y="5961063"/>
            <a:ext cx="312737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12293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8010525" y="596106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12294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8351838" y="596106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12295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7653338" y="5548313"/>
            <a:ext cx="2841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12296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8010525" y="554831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12297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8351838" y="554831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12298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7653338" y="513556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12299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8010525" y="5135563"/>
            <a:ext cx="3222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12300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8351838" y="5135563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12301" name="Rectangle 14"/>
          <p:cNvSpPr>
            <a:spLocks noChangeArrowheads="1"/>
          </p:cNvSpPr>
          <p:nvPr/>
        </p:nvSpPr>
        <p:spPr bwMode="auto">
          <a:xfrm>
            <a:off x="7585075" y="2881313"/>
            <a:ext cx="1495425" cy="3889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7613650" y="2928938"/>
            <a:ext cx="140335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303" name="Text Box 16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7648575" y="4719638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12304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8010525" y="6351588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12305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8691563" y="55578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12306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8699500" y="5129213"/>
            <a:ext cx="29368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12307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7626350" y="3444875"/>
            <a:ext cx="1398588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12308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8718550" y="6367463"/>
            <a:ext cx="269875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12309" name="Text Box 22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8594725" y="4348163"/>
            <a:ext cx="434975" cy="3048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400"/>
              <a:t>On</a:t>
            </a:r>
            <a:endParaRPr lang="en-US" sz="1400"/>
          </a:p>
        </p:txBody>
      </p:sp>
      <p:sp>
        <p:nvSpPr>
          <p:cNvPr id="12310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8313738" y="4719638"/>
            <a:ext cx="2841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12311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8697913" y="5962650"/>
            <a:ext cx="312737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12312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8075613" y="4349750"/>
            <a:ext cx="500062" cy="304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400"/>
              <a:t>Ans</a:t>
            </a:r>
            <a:endParaRPr lang="en-US" sz="1400"/>
          </a:p>
        </p:txBody>
      </p:sp>
      <p:sp>
        <p:nvSpPr>
          <p:cNvPr id="12313" name="Text Box 26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8351838" y="6351588"/>
            <a:ext cx="3381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2314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8012113" y="4729163"/>
            <a:ext cx="2397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12315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7658100" y="4348163"/>
            <a:ext cx="403225" cy="304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400"/>
              <a:t>(-)</a:t>
            </a:r>
            <a:endParaRPr lang="en-US" sz="1400"/>
          </a:p>
        </p:txBody>
      </p:sp>
      <p:sp>
        <p:nvSpPr>
          <p:cNvPr id="12316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3938588" y="6305550"/>
            <a:ext cx="293687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12317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4267200" y="6305550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12318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4614863" y="6305550"/>
            <a:ext cx="312737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12319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4962525" y="6305550"/>
            <a:ext cx="303213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12320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5300663" y="6305550"/>
            <a:ext cx="28416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12321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3940175" y="5876925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12322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4273550" y="5876925"/>
            <a:ext cx="30321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12323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4597400" y="5876925"/>
            <a:ext cx="30321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12324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4921250" y="5876925"/>
            <a:ext cx="3222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12325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5264150" y="5876925"/>
            <a:ext cx="3222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12326" name="Rectangle 39"/>
          <p:cNvSpPr>
            <a:spLocks noChangeArrowheads="1"/>
          </p:cNvSpPr>
          <p:nvPr/>
        </p:nvSpPr>
        <p:spPr bwMode="auto">
          <a:xfrm>
            <a:off x="1973263" y="5430838"/>
            <a:ext cx="5038725" cy="1327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2087563" y="5595938"/>
            <a:ext cx="17272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328" name="Text Box 41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5270500" y="5465763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12329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5626100" y="6257925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12330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5992813" y="5457825"/>
            <a:ext cx="30321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12331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5638800" y="5457825"/>
            <a:ext cx="2936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12332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2049463" y="6205538"/>
            <a:ext cx="17272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12333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5638800" y="5870575"/>
            <a:ext cx="3222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12334" name="Text Box 47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6372225" y="5854700"/>
            <a:ext cx="482600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600"/>
              <a:t>On</a:t>
            </a:r>
            <a:endParaRPr lang="en-US" sz="1600"/>
          </a:p>
        </p:txBody>
      </p:sp>
      <p:sp>
        <p:nvSpPr>
          <p:cNvPr id="12335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4929188" y="5472113"/>
            <a:ext cx="2841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12336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5992813" y="5872163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12337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6351588" y="6335713"/>
            <a:ext cx="550862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600"/>
              <a:t>Ans</a:t>
            </a:r>
            <a:endParaRPr lang="en-US" sz="1600"/>
          </a:p>
        </p:txBody>
      </p:sp>
      <p:sp>
        <p:nvSpPr>
          <p:cNvPr id="12338" name="Text Box 51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5989638" y="6294438"/>
            <a:ext cx="3381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2339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4583113" y="5462588"/>
            <a:ext cx="3063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12340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3956050" y="5461000"/>
            <a:ext cx="574675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(-)</a:t>
            </a:r>
            <a:endParaRPr lang="en-US" sz="1800"/>
          </a:p>
        </p:txBody>
      </p:sp>
      <p:sp>
        <p:nvSpPr>
          <p:cNvPr id="12341" name="Rectangle 54"/>
          <p:cNvSpPr>
            <a:spLocks noChangeArrowheads="1"/>
          </p:cNvSpPr>
          <p:nvPr/>
        </p:nvSpPr>
        <p:spPr bwMode="auto">
          <a:xfrm>
            <a:off x="690563" y="1049338"/>
            <a:ext cx="1482725" cy="5683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42" name="Division21" hidden="1"/>
          <p:cNvSpPr>
            <a:spLocks noChangeShapeType="1"/>
          </p:cNvSpPr>
          <p:nvPr/>
        </p:nvSpPr>
        <p:spPr bwMode="auto">
          <a:xfrm flipH="1" flipV="1">
            <a:off x="2319338" y="1289050"/>
            <a:ext cx="220662" cy="1250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43" name="Text Box 58">
            <a:hlinkClick r:id="" action="ppaction://macro?name=Test"/>
          </p:cNvPr>
          <p:cNvSpPr txBox="1">
            <a:spLocks noChangeArrowheads="1"/>
          </p:cNvSpPr>
          <p:nvPr/>
        </p:nvSpPr>
        <p:spPr bwMode="auto">
          <a:xfrm>
            <a:off x="166688" y="5597525"/>
            <a:ext cx="881062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Test</a:t>
            </a:r>
            <a:endParaRPr lang="en-US"/>
          </a:p>
        </p:txBody>
      </p:sp>
      <p:sp>
        <p:nvSpPr>
          <p:cNvPr id="12344" name="Division11"/>
          <p:cNvSpPr>
            <a:spLocks noChangeShapeType="1"/>
          </p:cNvSpPr>
          <p:nvPr/>
        </p:nvSpPr>
        <p:spPr bwMode="auto">
          <a:xfrm flipV="1">
            <a:off x="6553200" y="1939925"/>
            <a:ext cx="1138238" cy="827088"/>
          </a:xfrm>
          <a:prstGeom prst="line">
            <a:avLst/>
          </a:prstGeom>
          <a:noFill/>
          <a:ln w="28575">
            <a:solidFill>
              <a:srgbClr val="C1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45" name="Division21"/>
          <p:cNvSpPr>
            <a:spLocks noChangeShapeType="1"/>
          </p:cNvSpPr>
          <p:nvPr/>
        </p:nvSpPr>
        <p:spPr bwMode="auto">
          <a:xfrm>
            <a:off x="5414963" y="1939925"/>
            <a:ext cx="1138237" cy="827088"/>
          </a:xfrm>
          <a:prstGeom prst="line">
            <a:avLst/>
          </a:prstGeom>
          <a:noFill/>
          <a:ln w="28575">
            <a:solidFill>
              <a:srgbClr val="C1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5" name="Info1"/>
          <p:cNvSpPr txBox="1">
            <a:spLocks noChangeArrowheads="1"/>
          </p:cNvSpPr>
          <p:nvPr/>
        </p:nvSpPr>
        <p:spPr bwMode="auto">
          <a:xfrm>
            <a:off x="584200" y="1100138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16 ; s = 65</a:t>
            </a:r>
            <a:endParaRPr lang="en-US"/>
          </a:p>
        </p:txBody>
      </p:sp>
      <p:sp>
        <p:nvSpPr>
          <p:cNvPr id="13316" name="Info2"/>
          <p:cNvSpPr txBox="1">
            <a:spLocks noChangeArrowheads="1"/>
          </p:cNvSpPr>
          <p:nvPr/>
        </p:nvSpPr>
        <p:spPr bwMode="auto">
          <a:xfrm>
            <a:off x="584200" y="1757363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7 ; s = 25</a:t>
            </a:r>
            <a:endParaRPr lang="en-US"/>
          </a:p>
        </p:txBody>
      </p:sp>
      <p:sp>
        <p:nvSpPr>
          <p:cNvPr id="13317" name="Info3"/>
          <p:cNvSpPr txBox="1">
            <a:spLocks noChangeArrowheads="1"/>
          </p:cNvSpPr>
          <p:nvPr/>
        </p:nvSpPr>
        <p:spPr bwMode="auto">
          <a:xfrm>
            <a:off x="584200" y="2414588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18 ; s = 82</a:t>
            </a:r>
            <a:endParaRPr lang="en-US"/>
          </a:p>
        </p:txBody>
      </p:sp>
      <p:sp>
        <p:nvSpPr>
          <p:cNvPr id="13318" name="Info4"/>
          <p:cNvSpPr txBox="1">
            <a:spLocks noChangeArrowheads="1"/>
          </p:cNvSpPr>
          <p:nvPr/>
        </p:nvSpPr>
        <p:spPr bwMode="auto">
          <a:xfrm>
            <a:off x="584200" y="3071813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10 ; s = 26</a:t>
            </a:r>
            <a:endParaRPr lang="en-US"/>
          </a:p>
        </p:txBody>
      </p:sp>
      <p:sp>
        <p:nvSpPr>
          <p:cNvPr id="13319" name="Info5"/>
          <p:cNvSpPr txBox="1">
            <a:spLocks noChangeArrowheads="1"/>
          </p:cNvSpPr>
          <p:nvPr/>
        </p:nvSpPr>
        <p:spPr bwMode="auto">
          <a:xfrm>
            <a:off x="584200" y="3729038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12 ; s = 37</a:t>
            </a:r>
            <a:endParaRPr lang="en-US"/>
          </a:p>
        </p:txBody>
      </p:sp>
      <p:sp>
        <p:nvSpPr>
          <p:cNvPr id="13320" name="Q1Working"/>
          <p:cNvSpPr txBox="1">
            <a:spLocks noChangeArrowheads="1"/>
          </p:cNvSpPr>
          <p:nvPr/>
        </p:nvSpPr>
        <p:spPr bwMode="auto">
          <a:xfrm>
            <a:off x="3149600" y="1076325"/>
            <a:ext cx="3022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1" name="Q2Working"/>
          <p:cNvSpPr txBox="1">
            <a:spLocks noChangeArrowheads="1"/>
          </p:cNvSpPr>
          <p:nvPr/>
        </p:nvSpPr>
        <p:spPr bwMode="auto">
          <a:xfrm>
            <a:off x="3149600" y="1733550"/>
            <a:ext cx="30099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2" name="Q3Working"/>
          <p:cNvSpPr txBox="1">
            <a:spLocks noChangeArrowheads="1"/>
          </p:cNvSpPr>
          <p:nvPr/>
        </p:nvSpPr>
        <p:spPr bwMode="auto">
          <a:xfrm>
            <a:off x="3173413" y="2390775"/>
            <a:ext cx="29257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3" name="Q4Working"/>
          <p:cNvSpPr txBox="1">
            <a:spLocks noChangeArrowheads="1"/>
          </p:cNvSpPr>
          <p:nvPr/>
        </p:nvSpPr>
        <p:spPr bwMode="auto">
          <a:xfrm>
            <a:off x="3186113" y="3048000"/>
            <a:ext cx="286543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4" name="Q5Working"/>
          <p:cNvSpPr txBox="1">
            <a:spLocks noChangeArrowheads="1"/>
          </p:cNvSpPr>
          <p:nvPr/>
        </p:nvSpPr>
        <p:spPr bwMode="auto">
          <a:xfrm>
            <a:off x="3222625" y="3705225"/>
            <a:ext cx="27908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5" name="Q1Ans">
            <a:hlinkClick r:id="" action="ppaction://macro?name=Question1"/>
          </p:cNvPr>
          <p:cNvSpPr txBox="1">
            <a:spLocks noChangeArrowheads="1"/>
          </p:cNvSpPr>
          <p:nvPr/>
        </p:nvSpPr>
        <p:spPr bwMode="auto">
          <a:xfrm>
            <a:off x="6959600" y="1038225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6" name="Q2Ans">
            <a:hlinkClick r:id="" action="ppaction://macro?name=Question2"/>
          </p:cNvPr>
          <p:cNvSpPr txBox="1">
            <a:spLocks noChangeArrowheads="1"/>
          </p:cNvSpPr>
          <p:nvPr/>
        </p:nvSpPr>
        <p:spPr bwMode="auto">
          <a:xfrm>
            <a:off x="6959600" y="1695450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7" name="Q3Ans">
            <a:hlinkClick r:id="" action="ppaction://macro?name=Question3"/>
          </p:cNvPr>
          <p:cNvSpPr txBox="1">
            <a:spLocks noChangeArrowheads="1"/>
          </p:cNvSpPr>
          <p:nvPr/>
        </p:nvSpPr>
        <p:spPr bwMode="auto">
          <a:xfrm>
            <a:off x="6959600" y="2352675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8" name="Q4Ans">
            <a:hlinkClick r:id="" action="ppaction://macro?name=Question4"/>
          </p:cNvPr>
          <p:cNvSpPr txBox="1">
            <a:spLocks noChangeArrowheads="1"/>
          </p:cNvSpPr>
          <p:nvPr/>
        </p:nvSpPr>
        <p:spPr bwMode="auto">
          <a:xfrm>
            <a:off x="6959600" y="3009900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29" name="Q5Ans">
            <a:hlinkClick r:id="" action="ppaction://macro?name=Question5"/>
          </p:cNvPr>
          <p:cNvSpPr txBox="1">
            <a:spLocks noChangeArrowheads="1"/>
          </p:cNvSpPr>
          <p:nvPr/>
        </p:nvSpPr>
        <p:spPr bwMode="auto">
          <a:xfrm>
            <a:off x="6959600" y="3667125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0" y="155098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0" y="22574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0" y="28797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0" y="35131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0" y="42322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0" y="9525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421438" y="1060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6421438" y="1743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6408738" y="2389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408738" y="3060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6408738" y="37068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41" name="Info6"/>
          <p:cNvSpPr txBox="1">
            <a:spLocks noChangeArrowheads="1"/>
          </p:cNvSpPr>
          <p:nvPr/>
        </p:nvSpPr>
        <p:spPr bwMode="auto">
          <a:xfrm>
            <a:off x="584200" y="4316413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11 ; s = 61</a:t>
            </a:r>
            <a:endParaRPr lang="en-US"/>
          </a:p>
        </p:txBody>
      </p:sp>
      <p:sp>
        <p:nvSpPr>
          <p:cNvPr id="13342" name="Info7"/>
          <p:cNvSpPr txBox="1">
            <a:spLocks noChangeArrowheads="1"/>
          </p:cNvSpPr>
          <p:nvPr/>
        </p:nvSpPr>
        <p:spPr bwMode="auto">
          <a:xfrm>
            <a:off x="584200" y="4973638"/>
            <a:ext cx="1925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r = 13 ; s = 85</a:t>
            </a:r>
            <a:endParaRPr lang="en-US"/>
          </a:p>
        </p:txBody>
      </p:sp>
      <p:sp>
        <p:nvSpPr>
          <p:cNvPr id="13343" name="Q6Working"/>
          <p:cNvSpPr txBox="1">
            <a:spLocks noChangeArrowheads="1"/>
          </p:cNvSpPr>
          <p:nvPr/>
        </p:nvSpPr>
        <p:spPr bwMode="auto">
          <a:xfrm>
            <a:off x="3248025" y="4292600"/>
            <a:ext cx="27543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44" name="Q7Working"/>
          <p:cNvSpPr txBox="1">
            <a:spLocks noChangeArrowheads="1"/>
          </p:cNvSpPr>
          <p:nvPr/>
        </p:nvSpPr>
        <p:spPr bwMode="auto">
          <a:xfrm>
            <a:off x="3270250" y="4949825"/>
            <a:ext cx="2560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45" name="Q6Ans">
            <a:hlinkClick r:id="" action="ppaction://macro?name=Question6"/>
          </p:cNvPr>
          <p:cNvSpPr txBox="1">
            <a:spLocks noChangeArrowheads="1"/>
          </p:cNvSpPr>
          <p:nvPr/>
        </p:nvSpPr>
        <p:spPr bwMode="auto">
          <a:xfrm>
            <a:off x="6959600" y="4254500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46" name="Q7Ans">
            <a:hlinkClick r:id="" action="ppaction://macro?name=Question7"/>
          </p:cNvPr>
          <p:cNvSpPr txBox="1">
            <a:spLocks noChangeArrowheads="1"/>
          </p:cNvSpPr>
          <p:nvPr/>
        </p:nvSpPr>
        <p:spPr bwMode="auto">
          <a:xfrm>
            <a:off x="6959600" y="4911725"/>
            <a:ext cx="192563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0" y="47577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0" y="54641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6408738" y="43053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6408738" y="495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0" y="110013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(a)</a:t>
            </a:r>
            <a:endParaRPr lang="en-US"/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0" y="1762125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(b)</a:t>
            </a:r>
            <a:endParaRPr lang="en-US"/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0" y="241141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(c)</a:t>
            </a:r>
            <a:endParaRPr lang="en-US"/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0" y="304800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(d)</a:t>
            </a:r>
            <a:endParaRPr lang="en-US"/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0" y="3736975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(e)</a:t>
            </a:r>
            <a:endParaRPr lang="en-US"/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0" y="429418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(f)</a:t>
            </a:r>
            <a:endParaRPr lang="en-US"/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0" y="497046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(g)</a:t>
            </a:r>
            <a:endParaRPr lang="en-US"/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2597150" y="108585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2586038" y="1719263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60" name="Text Box 48"/>
          <p:cNvSpPr txBox="1">
            <a:spLocks noChangeArrowheads="1"/>
          </p:cNvSpPr>
          <p:nvPr/>
        </p:nvSpPr>
        <p:spPr bwMode="auto">
          <a:xfrm>
            <a:off x="2609850" y="239077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61" name="Text Box 49"/>
          <p:cNvSpPr txBox="1">
            <a:spLocks noChangeArrowheads="1"/>
          </p:cNvSpPr>
          <p:nvPr/>
        </p:nvSpPr>
        <p:spPr bwMode="auto">
          <a:xfrm>
            <a:off x="2609850" y="300037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62" name="Text Box 50"/>
          <p:cNvSpPr txBox="1">
            <a:spLocks noChangeArrowheads="1"/>
          </p:cNvSpPr>
          <p:nvPr/>
        </p:nvSpPr>
        <p:spPr bwMode="auto">
          <a:xfrm>
            <a:off x="2609850" y="3659188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63" name="Text Box 51"/>
          <p:cNvSpPr txBox="1">
            <a:spLocks noChangeArrowheads="1"/>
          </p:cNvSpPr>
          <p:nvPr/>
        </p:nvSpPr>
        <p:spPr bwMode="auto">
          <a:xfrm>
            <a:off x="2598738" y="427990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64" name="Text Box 52"/>
          <p:cNvSpPr txBox="1">
            <a:spLocks noChangeArrowheads="1"/>
          </p:cNvSpPr>
          <p:nvPr/>
        </p:nvSpPr>
        <p:spPr bwMode="auto">
          <a:xfrm>
            <a:off x="2598738" y="4926013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V=</a:t>
            </a:r>
            <a:endParaRPr lang="en-US"/>
          </a:p>
        </p:txBody>
      </p:sp>
      <p:sp>
        <p:nvSpPr>
          <p:cNvPr id="13365" name="Text Box 53">
            <a:hlinkClick r:id="" action="ppaction://macro?name=QuestionListConeFindh"/>
          </p:cNvPr>
          <p:cNvSpPr txBox="1">
            <a:spLocks noChangeArrowheads="1"/>
          </p:cNvSpPr>
          <p:nvPr/>
        </p:nvSpPr>
        <p:spPr bwMode="auto">
          <a:xfrm>
            <a:off x="644525" y="6303963"/>
            <a:ext cx="10001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Next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What is Interest</a:t>
            </a:r>
            <a:endParaRPr lang="en-US" sz="2400" smtClean="0"/>
          </a:p>
        </p:txBody>
      </p:sp>
      <p:pic>
        <p:nvPicPr>
          <p:cNvPr id="3075" name="Picture 4" descr="MC90015617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450" y="1466850"/>
            <a:ext cx="17811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MC900233875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1944688"/>
            <a:ext cx="2206625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AutoShape 6"/>
          <p:cNvSpPr>
            <a:spLocks noChangeArrowheads="1"/>
          </p:cNvSpPr>
          <p:nvPr/>
        </p:nvSpPr>
        <p:spPr bwMode="auto">
          <a:xfrm rot="-783002">
            <a:off x="6069013" y="2159000"/>
            <a:ext cx="1058862" cy="487363"/>
          </a:xfrm>
          <a:prstGeom prst="rightArrow">
            <a:avLst>
              <a:gd name="adj1" fmla="val 50000"/>
              <a:gd name="adj2" fmla="val 54316"/>
            </a:avLst>
          </a:prstGeom>
          <a:solidFill>
            <a:srgbClr val="C1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312738" y="1790700"/>
            <a:ext cx="3757612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If you DEPOSIT money in a bank account then the bank will pay you a percentage  as INTEREST</a:t>
            </a:r>
            <a:endParaRPr lang="en-US" sz="1800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312738" y="3668713"/>
            <a:ext cx="6375400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The RATE of interest is given as a percentage </a:t>
            </a:r>
            <a:r>
              <a:rPr lang="en-GB" sz="1800">
                <a:solidFill>
                  <a:schemeClr val="accent2"/>
                </a:solidFill>
              </a:rPr>
              <a:t>p</a:t>
            </a:r>
            <a:r>
              <a:rPr lang="en-GB" sz="1800"/>
              <a:t>er </a:t>
            </a:r>
            <a:r>
              <a:rPr lang="en-GB" sz="1800">
                <a:solidFill>
                  <a:schemeClr val="accent2"/>
                </a:solidFill>
              </a:rPr>
              <a:t>a</a:t>
            </a:r>
            <a:r>
              <a:rPr lang="en-GB" sz="1800"/>
              <a:t>nnum</a:t>
            </a:r>
          </a:p>
          <a:p>
            <a:pPr eaLnBrk="1" hangingPunct="1"/>
            <a:r>
              <a:rPr lang="en-GB" sz="1800" b="1" u="sng"/>
              <a:t>per annum</a:t>
            </a:r>
            <a:r>
              <a:rPr lang="en-GB" sz="1800" b="1"/>
              <a:t> </a:t>
            </a:r>
            <a:r>
              <a:rPr lang="en-GB" sz="1800"/>
              <a:t>is another phrase for</a:t>
            </a:r>
            <a:r>
              <a:rPr lang="en-GB" sz="1800" b="1"/>
              <a:t> </a:t>
            </a:r>
            <a:r>
              <a:rPr lang="en-GB" sz="1800" b="1" u="sng"/>
              <a:t>per year</a:t>
            </a:r>
            <a:endParaRPr lang="en-US" sz="1800" b="1" u="sng"/>
          </a:p>
        </p:txBody>
      </p:sp>
      <p:grpSp>
        <p:nvGrpSpPr>
          <p:cNvPr id="74761" name="Group 9"/>
          <p:cNvGrpSpPr>
            <a:grpSpLocks/>
          </p:cNvGrpSpPr>
          <p:nvPr/>
        </p:nvGrpSpPr>
        <p:grpSpPr bwMode="auto">
          <a:xfrm>
            <a:off x="714375" y="4835525"/>
            <a:ext cx="2090738" cy="1627188"/>
            <a:chOff x="450" y="3046"/>
            <a:chExt cx="1317" cy="1025"/>
          </a:xfrm>
        </p:grpSpPr>
        <p:sp>
          <p:nvSpPr>
            <p:cNvPr id="3092" name="Rectangle 10"/>
            <p:cNvSpPr>
              <a:spLocks noChangeArrowheads="1"/>
            </p:cNvSpPr>
            <p:nvPr/>
          </p:nvSpPr>
          <p:spPr bwMode="auto">
            <a:xfrm>
              <a:off x="450" y="3046"/>
              <a:ext cx="1317" cy="10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Text Box 11"/>
            <p:cNvSpPr txBox="1">
              <a:spLocks noChangeArrowheads="1"/>
            </p:cNvSpPr>
            <p:nvPr/>
          </p:nvSpPr>
          <p:spPr bwMode="auto">
            <a:xfrm>
              <a:off x="505" y="3085"/>
              <a:ext cx="11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GB" sz="1800"/>
                <a:t>SCOTIA BANK</a:t>
              </a:r>
              <a:endParaRPr lang="en-US" sz="1800"/>
            </a:p>
          </p:txBody>
        </p:sp>
        <p:sp>
          <p:nvSpPr>
            <p:cNvPr id="3094" name="Text Box 12"/>
            <p:cNvSpPr txBox="1">
              <a:spLocks noChangeArrowheads="1"/>
            </p:cNvSpPr>
            <p:nvPr/>
          </p:nvSpPr>
          <p:spPr bwMode="auto">
            <a:xfrm>
              <a:off x="521" y="3322"/>
              <a:ext cx="1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GB" sz="1800"/>
                <a:t>rate of interest</a:t>
              </a:r>
              <a:endParaRPr lang="en-US" sz="1800"/>
            </a:p>
          </p:txBody>
        </p:sp>
        <p:sp>
          <p:nvSpPr>
            <p:cNvPr id="3095" name="Text Box 13"/>
            <p:cNvSpPr txBox="1">
              <a:spLocks noChangeArrowheads="1"/>
            </p:cNvSpPr>
            <p:nvPr/>
          </p:nvSpPr>
          <p:spPr bwMode="auto">
            <a:xfrm>
              <a:off x="498" y="3669"/>
              <a:ext cx="120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/>
              <a:r>
                <a:rPr lang="en-GB" sz="1800"/>
                <a:t>3.2% p.a.</a:t>
              </a:r>
              <a:endParaRPr lang="en-US" sz="1800"/>
            </a:p>
          </p:txBody>
        </p:sp>
      </p:grp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3921125" y="4546600"/>
            <a:ext cx="2767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John DEPOSITS £200</a:t>
            </a:r>
            <a:endParaRPr lang="en-US" sz="1800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3495675" y="5084763"/>
            <a:ext cx="2090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 ( 1 yr ) =</a:t>
            </a:r>
            <a:endParaRPr lang="en-US" sz="1800"/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1168400" y="5824538"/>
            <a:ext cx="876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3.2%</a:t>
            </a:r>
            <a:endParaRPr lang="en-US" sz="1800"/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6313488" y="5121275"/>
            <a:ext cx="436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of</a:t>
            </a:r>
            <a:endParaRPr lang="en-US" sz="1800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5788025" y="4557713"/>
            <a:ext cx="925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£200</a:t>
            </a:r>
            <a:endParaRPr lang="en-US" sz="1800"/>
          </a:p>
        </p:txBody>
      </p:sp>
      <p:sp>
        <p:nvSpPr>
          <p:cNvPr id="74771" name="Line 19"/>
          <p:cNvSpPr>
            <a:spLocks noChangeShapeType="1"/>
          </p:cNvSpPr>
          <p:nvPr/>
        </p:nvSpPr>
        <p:spPr bwMode="auto">
          <a:xfrm>
            <a:off x="3019425" y="5561013"/>
            <a:ext cx="5373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3783013" y="5649913"/>
            <a:ext cx="27670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Jill DEPOSITS £600</a:t>
            </a:r>
            <a:endParaRPr lang="en-US" sz="1800"/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357563" y="6188075"/>
            <a:ext cx="20907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 ( 1 yr ) =</a:t>
            </a:r>
            <a:endParaRPr lang="en-US" sz="1800"/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6175375" y="6224588"/>
            <a:ext cx="436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of</a:t>
            </a:r>
            <a:endParaRPr lang="en-US" sz="1800"/>
          </a:p>
        </p:txBody>
      </p:sp>
      <p:sp>
        <p:nvSpPr>
          <p:cNvPr id="74775" name="Text Box 23"/>
          <p:cNvSpPr txBox="1">
            <a:spLocks noChangeArrowheads="1"/>
          </p:cNvSpPr>
          <p:nvPr/>
        </p:nvSpPr>
        <p:spPr bwMode="auto">
          <a:xfrm>
            <a:off x="1166813" y="5826125"/>
            <a:ext cx="87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3.2%</a:t>
            </a:r>
            <a:endParaRPr lang="en-US" sz="1800"/>
          </a:p>
        </p:txBody>
      </p:sp>
      <p:sp>
        <p:nvSpPr>
          <p:cNvPr id="74776" name="Text Box 24"/>
          <p:cNvSpPr txBox="1">
            <a:spLocks noChangeArrowheads="1"/>
          </p:cNvSpPr>
          <p:nvPr/>
        </p:nvSpPr>
        <p:spPr bwMode="auto">
          <a:xfrm>
            <a:off x="5462588" y="5648325"/>
            <a:ext cx="925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£600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8351 -0.1093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111 0.0821 " pathEditMode="relative" ptsTypes="AA">
                                      <p:cBhvr>
                                        <p:cTn id="39" dur="2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09898E-6 L 0.46146 0.05851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3" y="29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95837E-6 L 0.12187 0.08025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94" y="40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9" grpId="0"/>
      <p:bldP spid="74760" grpId="0"/>
      <p:bldP spid="74766" grpId="0"/>
      <p:bldP spid="74767" grpId="0"/>
      <p:bldP spid="74768" grpId="0"/>
      <p:bldP spid="74768" grpId="1"/>
      <p:bldP spid="74769" grpId="0"/>
      <p:bldP spid="74770" grpId="0"/>
      <p:bldP spid="74770" grpId="1"/>
      <p:bldP spid="74771" grpId="0" animBg="1"/>
      <p:bldP spid="74772" grpId="0"/>
      <p:bldP spid="74773" grpId="0"/>
      <p:bldP spid="74774" grpId="0"/>
      <p:bldP spid="74775" grpId="0"/>
      <p:bldP spid="74775" grpId="1"/>
      <p:bldP spid="74776" grpId="0"/>
      <p:bldP spid="7477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How to Calculate Interest ( 1)</a:t>
            </a:r>
            <a:endParaRPr lang="en-US" sz="2400" smtClean="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876300" y="1123950"/>
            <a:ext cx="6759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The 1</a:t>
            </a:r>
            <a:r>
              <a:rPr lang="en-GB" baseline="30000"/>
              <a:t>st</a:t>
            </a:r>
            <a:r>
              <a:rPr lang="en-GB"/>
              <a:t> step in all Simple Interest questions is to calculate the Interest due for 1 year ( annum )</a:t>
            </a:r>
            <a:endParaRPr lang="en-US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865188" y="2235200"/>
            <a:ext cx="6759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Find the Interest a bank will pay on a Principal </a:t>
            </a:r>
            <a:br>
              <a:rPr lang="en-GB"/>
            </a:br>
            <a:r>
              <a:rPr lang="en-GB"/>
              <a:t>of £400  when the Interest rate is 7.5% p.a.</a:t>
            </a:r>
            <a:endParaRPr lang="en-US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803275" y="3384550"/>
            <a:ext cx="2632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Interest ( 1 Year ) =</a:t>
            </a:r>
            <a:endParaRPr lang="en-US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646488" y="3348038"/>
            <a:ext cx="200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7.5% of £400</a:t>
            </a:r>
            <a:endParaRPr lang="en-US"/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3287713" y="4076700"/>
            <a:ext cx="766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  7.5</a:t>
            </a:r>
            <a:endParaRPr lang="en-US"/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4140200" y="4033838"/>
            <a:ext cx="927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÷ 100</a:t>
            </a:r>
            <a:endParaRPr lang="en-US"/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5265738" y="4000500"/>
            <a:ext cx="557212" cy="396875"/>
          </a:xfrm>
          <a:prstGeom prst="rect">
            <a:avLst/>
          </a:prstGeom>
          <a:solidFill>
            <a:srgbClr val="9F9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x</a:t>
            </a:r>
            <a:endParaRPr lang="en-US"/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4225925" y="4040188"/>
            <a:ext cx="989013" cy="396875"/>
          </a:xfrm>
          <a:prstGeom prst="rect">
            <a:avLst/>
          </a:prstGeom>
          <a:solidFill>
            <a:srgbClr val="9F9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%</a:t>
            </a:r>
            <a:endParaRPr lang="en-US"/>
          </a:p>
        </p:txBody>
      </p:sp>
      <p:sp>
        <p:nvSpPr>
          <p:cNvPr id="75788" name="Text Box 12"/>
          <p:cNvSpPr txBox="1">
            <a:spLocks noChangeArrowheads="1"/>
          </p:cNvSpPr>
          <p:nvPr/>
        </p:nvSpPr>
        <p:spPr bwMode="auto">
          <a:xfrm>
            <a:off x="5265738" y="3975100"/>
            <a:ext cx="557212" cy="396875"/>
          </a:xfrm>
          <a:prstGeom prst="rect">
            <a:avLst/>
          </a:prstGeom>
          <a:solidFill>
            <a:srgbClr val="9F9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of</a:t>
            </a:r>
            <a:endParaRPr lang="en-US"/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6194425" y="3925888"/>
            <a:ext cx="1089025" cy="396875"/>
          </a:xfrm>
          <a:prstGeom prst="rect">
            <a:avLst/>
          </a:prstGeom>
          <a:solidFill>
            <a:srgbClr val="9F9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400</a:t>
            </a:r>
            <a:endParaRPr lang="en-US"/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6145213" y="3937000"/>
            <a:ext cx="1089025" cy="396875"/>
          </a:xfrm>
          <a:prstGeom prst="rect">
            <a:avLst/>
          </a:prstGeom>
          <a:solidFill>
            <a:srgbClr val="9F9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400</a:t>
            </a:r>
            <a:endParaRPr lang="en-US"/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3349625" y="4038600"/>
            <a:ext cx="766763" cy="396875"/>
          </a:xfrm>
          <a:prstGeom prst="rect">
            <a:avLst/>
          </a:prstGeom>
          <a:solidFill>
            <a:srgbClr val="9F9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 7.5</a:t>
            </a:r>
            <a:endParaRPr lang="en-US"/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3263900" y="5238750"/>
            <a:ext cx="144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 £30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342 " pathEditMode="relative" ptsTypes="AA">
                                      <p:cBhvr>
                                        <p:cTn id="29" dur="20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713 " pathEditMode="relative" ptsTypes="AA">
                                      <p:cBhvr>
                                        <p:cTn id="33" dur="200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0972 " pathEditMode="relative" ptsTypes="AA">
                                      <p:cBhvr>
                                        <p:cTn id="37" dur="2000" fill="hold"/>
                                        <p:tgtEl>
                                          <p:spTgt spid="75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0648 " pathEditMode="relative" ptsTypes="AA">
                                      <p:cBhvr>
                                        <p:cTn id="41" dur="2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  <p:bldP spid="75784" grpId="1"/>
      <p:bldP spid="75785" grpId="0"/>
      <p:bldP spid="75785" grpId="1"/>
      <p:bldP spid="75786" grpId="0" animBg="1"/>
      <p:bldP spid="75786" grpId="1" animBg="1"/>
      <p:bldP spid="75787" grpId="0" animBg="1"/>
      <p:bldP spid="75788" grpId="0" animBg="1"/>
      <p:bldP spid="75789" grpId="0" animBg="1"/>
      <p:bldP spid="75790" grpId="0" animBg="1"/>
      <p:bldP spid="75790" grpId="1" animBg="1"/>
      <p:bldP spid="75791" grpId="0" animBg="1"/>
      <p:bldP spid="757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How to Calculate Interest ( 2)</a:t>
            </a:r>
            <a:endParaRPr lang="en-US" sz="2400" smtClean="0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76300" y="1123950"/>
            <a:ext cx="6759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The 1</a:t>
            </a:r>
            <a:r>
              <a:rPr lang="en-GB" baseline="30000"/>
              <a:t>st</a:t>
            </a:r>
            <a:r>
              <a:rPr lang="en-GB"/>
              <a:t> step in all Simple Interest questions is to calculate the Interest due for 1 year ( annum )</a:t>
            </a:r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65188" y="2235200"/>
            <a:ext cx="6759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Find the Interest a bank will pay on a Principal </a:t>
            </a:r>
            <a:br>
              <a:rPr lang="en-GB"/>
            </a:br>
            <a:r>
              <a:rPr lang="en-GB"/>
              <a:t>of £400  when the Interest rate is 7.5% p.a.</a:t>
            </a:r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803275" y="3384550"/>
            <a:ext cx="2632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Interest ( 1 Year ) =</a:t>
            </a:r>
            <a:endParaRPr lang="en-US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3646488" y="3348038"/>
            <a:ext cx="2001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7.5% of £400</a:t>
            </a:r>
            <a:endParaRPr lang="en-US"/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3630613" y="3857625"/>
            <a:ext cx="6111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7.5</a:t>
            </a:r>
            <a:endParaRPr lang="en-US"/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3654425" y="4394200"/>
            <a:ext cx="611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100</a:t>
            </a:r>
            <a:endParaRPr lang="en-US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3511550" y="4279900"/>
            <a:ext cx="88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985838" y="6307138"/>
            <a:ext cx="1123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7.5% is </a:t>
            </a:r>
            <a:endParaRPr lang="en-US"/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2314575" y="6283325"/>
            <a:ext cx="625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7.5</a:t>
            </a:r>
            <a:endParaRPr lang="en-US"/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3082925" y="6270625"/>
            <a:ext cx="1028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out of </a:t>
            </a:r>
            <a:endParaRPr lang="en-US"/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278313" y="6270625"/>
            <a:ext cx="1028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100</a:t>
            </a:r>
            <a:endParaRPr lang="en-US"/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4510088" y="4064000"/>
            <a:ext cx="382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x</a:t>
            </a:r>
            <a:endParaRPr lang="en-US"/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5083175" y="4051300"/>
            <a:ext cx="760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400</a:t>
            </a:r>
            <a:endParaRPr lang="en-US"/>
          </a:p>
        </p:txBody>
      </p:sp>
      <p:grpSp>
        <p:nvGrpSpPr>
          <p:cNvPr id="76825" name="Group 25"/>
          <p:cNvGrpSpPr>
            <a:grpSpLocks/>
          </p:cNvGrpSpPr>
          <p:nvPr/>
        </p:nvGrpSpPr>
        <p:grpSpPr bwMode="auto">
          <a:xfrm>
            <a:off x="6496050" y="4464050"/>
            <a:ext cx="790575" cy="790575"/>
            <a:chOff x="2050" y="1482"/>
            <a:chExt cx="2840" cy="2839"/>
          </a:xfrm>
        </p:grpSpPr>
        <p:sp>
          <p:nvSpPr>
            <p:cNvPr id="5145" name="Rectangle 26"/>
            <p:cNvSpPr>
              <a:spLocks noChangeArrowheads="1"/>
            </p:cNvSpPr>
            <p:nvPr/>
          </p:nvSpPr>
          <p:spPr bwMode="auto">
            <a:xfrm>
              <a:off x="2051" y="1482"/>
              <a:ext cx="2839" cy="28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27"/>
            <p:cNvSpPr>
              <a:spLocks noChangeShapeType="1"/>
            </p:cNvSpPr>
            <p:nvPr/>
          </p:nvSpPr>
          <p:spPr bwMode="auto">
            <a:xfrm>
              <a:off x="2335" y="1482"/>
              <a:ext cx="0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28"/>
            <p:cNvSpPr>
              <a:spLocks noChangeShapeType="1"/>
            </p:cNvSpPr>
            <p:nvPr/>
          </p:nvSpPr>
          <p:spPr bwMode="auto">
            <a:xfrm>
              <a:off x="2618" y="1482"/>
              <a:ext cx="2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29"/>
            <p:cNvSpPr>
              <a:spLocks noChangeShapeType="1"/>
            </p:cNvSpPr>
            <p:nvPr/>
          </p:nvSpPr>
          <p:spPr bwMode="auto">
            <a:xfrm>
              <a:off x="2904" y="1482"/>
              <a:ext cx="1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30"/>
            <p:cNvSpPr>
              <a:spLocks noChangeShapeType="1"/>
            </p:cNvSpPr>
            <p:nvPr/>
          </p:nvSpPr>
          <p:spPr bwMode="auto">
            <a:xfrm>
              <a:off x="3186" y="1482"/>
              <a:ext cx="1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31"/>
            <p:cNvSpPr>
              <a:spLocks noChangeShapeType="1"/>
            </p:cNvSpPr>
            <p:nvPr/>
          </p:nvSpPr>
          <p:spPr bwMode="auto">
            <a:xfrm>
              <a:off x="3471" y="1482"/>
              <a:ext cx="2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32"/>
            <p:cNvSpPr>
              <a:spLocks noChangeShapeType="1"/>
            </p:cNvSpPr>
            <p:nvPr/>
          </p:nvSpPr>
          <p:spPr bwMode="auto">
            <a:xfrm>
              <a:off x="3754" y="1482"/>
              <a:ext cx="3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33"/>
            <p:cNvSpPr>
              <a:spLocks noChangeShapeType="1"/>
            </p:cNvSpPr>
            <p:nvPr/>
          </p:nvSpPr>
          <p:spPr bwMode="auto">
            <a:xfrm>
              <a:off x="4040" y="1482"/>
              <a:ext cx="2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34"/>
            <p:cNvSpPr>
              <a:spLocks noChangeShapeType="1"/>
            </p:cNvSpPr>
            <p:nvPr/>
          </p:nvSpPr>
          <p:spPr bwMode="auto">
            <a:xfrm>
              <a:off x="4323" y="1482"/>
              <a:ext cx="1" cy="28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35"/>
            <p:cNvSpPr>
              <a:spLocks noChangeShapeType="1"/>
            </p:cNvSpPr>
            <p:nvPr/>
          </p:nvSpPr>
          <p:spPr bwMode="auto">
            <a:xfrm>
              <a:off x="4604" y="1482"/>
              <a:ext cx="2" cy="2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36"/>
            <p:cNvSpPr>
              <a:spLocks noChangeShapeType="1"/>
            </p:cNvSpPr>
            <p:nvPr/>
          </p:nvSpPr>
          <p:spPr bwMode="auto">
            <a:xfrm>
              <a:off x="2050" y="1766"/>
              <a:ext cx="2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37"/>
            <p:cNvSpPr>
              <a:spLocks noChangeShapeType="1"/>
            </p:cNvSpPr>
            <p:nvPr/>
          </p:nvSpPr>
          <p:spPr bwMode="auto">
            <a:xfrm>
              <a:off x="2050" y="2050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38"/>
            <p:cNvSpPr>
              <a:spLocks noChangeShapeType="1"/>
            </p:cNvSpPr>
            <p:nvPr/>
          </p:nvSpPr>
          <p:spPr bwMode="auto">
            <a:xfrm>
              <a:off x="2050" y="2333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9"/>
            <p:cNvSpPr>
              <a:spLocks noChangeShapeType="1"/>
            </p:cNvSpPr>
            <p:nvPr/>
          </p:nvSpPr>
          <p:spPr bwMode="auto">
            <a:xfrm>
              <a:off x="2050" y="2617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40"/>
            <p:cNvSpPr>
              <a:spLocks noChangeShapeType="1"/>
            </p:cNvSpPr>
            <p:nvPr/>
          </p:nvSpPr>
          <p:spPr bwMode="auto">
            <a:xfrm>
              <a:off x="2050" y="2901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41"/>
            <p:cNvSpPr>
              <a:spLocks noChangeShapeType="1"/>
            </p:cNvSpPr>
            <p:nvPr/>
          </p:nvSpPr>
          <p:spPr bwMode="auto">
            <a:xfrm>
              <a:off x="2050" y="3185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42"/>
            <p:cNvSpPr>
              <a:spLocks noChangeShapeType="1"/>
            </p:cNvSpPr>
            <p:nvPr/>
          </p:nvSpPr>
          <p:spPr bwMode="auto">
            <a:xfrm>
              <a:off x="2050" y="3469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43"/>
            <p:cNvSpPr>
              <a:spLocks noChangeShapeType="1"/>
            </p:cNvSpPr>
            <p:nvPr/>
          </p:nvSpPr>
          <p:spPr bwMode="auto">
            <a:xfrm>
              <a:off x="2050" y="3753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44"/>
            <p:cNvSpPr>
              <a:spLocks noChangeShapeType="1"/>
            </p:cNvSpPr>
            <p:nvPr/>
          </p:nvSpPr>
          <p:spPr bwMode="auto">
            <a:xfrm>
              <a:off x="2050" y="4038"/>
              <a:ext cx="28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45" name="Text Box 45"/>
          <p:cNvSpPr txBox="1">
            <a:spLocks noChangeArrowheads="1"/>
          </p:cNvSpPr>
          <p:nvPr/>
        </p:nvSpPr>
        <p:spPr bwMode="auto">
          <a:xfrm>
            <a:off x="3473450" y="4903788"/>
            <a:ext cx="760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400</a:t>
            </a:r>
            <a:endParaRPr lang="en-US"/>
          </a:p>
        </p:txBody>
      </p:sp>
      <p:sp>
        <p:nvSpPr>
          <p:cNvPr id="76846" name="Line 46"/>
          <p:cNvSpPr>
            <a:spLocks noChangeShapeType="1"/>
          </p:cNvSpPr>
          <p:nvPr/>
        </p:nvSpPr>
        <p:spPr bwMode="auto">
          <a:xfrm>
            <a:off x="5619750" y="4340225"/>
            <a:ext cx="768350" cy="354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6847" name="Text Box 47"/>
          <p:cNvSpPr txBox="1">
            <a:spLocks noChangeArrowheads="1"/>
          </p:cNvSpPr>
          <p:nvPr/>
        </p:nvSpPr>
        <p:spPr bwMode="auto">
          <a:xfrm>
            <a:off x="4364038" y="4914900"/>
            <a:ext cx="96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÷ 100</a:t>
            </a:r>
            <a:endParaRPr lang="en-US"/>
          </a:p>
        </p:txBody>
      </p:sp>
      <p:sp>
        <p:nvSpPr>
          <p:cNvPr id="76848" name="Rectangle 48"/>
          <p:cNvSpPr>
            <a:spLocks noChangeArrowheads="1"/>
          </p:cNvSpPr>
          <p:nvPr/>
        </p:nvSpPr>
        <p:spPr bwMode="auto">
          <a:xfrm>
            <a:off x="6491288" y="4465638"/>
            <a:ext cx="595312" cy="80962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849" name="Text Box 49"/>
          <p:cNvSpPr txBox="1">
            <a:spLocks noChangeArrowheads="1"/>
          </p:cNvSpPr>
          <p:nvPr/>
        </p:nvSpPr>
        <p:spPr bwMode="auto">
          <a:xfrm>
            <a:off x="5400675" y="4914900"/>
            <a:ext cx="968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x 7.5</a:t>
            </a:r>
            <a:endParaRPr lang="en-US"/>
          </a:p>
        </p:txBody>
      </p:sp>
      <p:sp>
        <p:nvSpPr>
          <p:cNvPr id="76850" name="Text Box 50"/>
          <p:cNvSpPr txBox="1">
            <a:spLocks noChangeArrowheads="1"/>
          </p:cNvSpPr>
          <p:nvPr/>
        </p:nvSpPr>
        <p:spPr bwMode="auto">
          <a:xfrm>
            <a:off x="3251200" y="5580063"/>
            <a:ext cx="144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 £30</a:t>
            </a:r>
            <a:endParaRPr lang="en-US"/>
          </a:p>
        </p:txBody>
      </p:sp>
      <p:sp>
        <p:nvSpPr>
          <p:cNvPr id="5143" name="Text Box 51"/>
          <p:cNvSpPr txBox="1">
            <a:spLocks noChangeArrowheads="1"/>
          </p:cNvSpPr>
          <p:nvPr/>
        </p:nvSpPr>
        <p:spPr bwMode="auto">
          <a:xfrm>
            <a:off x="2871788" y="4130675"/>
            <a:ext cx="47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5144" name="Text Box 52"/>
          <p:cNvSpPr txBox="1">
            <a:spLocks noChangeArrowheads="1"/>
          </p:cNvSpPr>
          <p:nvPr/>
        </p:nvSpPr>
        <p:spPr bwMode="auto">
          <a:xfrm>
            <a:off x="2817813" y="4916488"/>
            <a:ext cx="473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76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7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3000"/>
                                        <p:tgtEl>
                                          <p:spTgt spid="76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6" grpId="0"/>
      <p:bldP spid="76816" grpId="0"/>
      <p:bldP spid="76817" grpId="0"/>
      <p:bldP spid="76818" grpId="0" animBg="1"/>
      <p:bldP spid="76819" grpId="0"/>
      <p:bldP spid="76820" grpId="0"/>
      <p:bldP spid="76821" grpId="0"/>
      <p:bldP spid="76822" grpId="0"/>
      <p:bldP spid="76823" grpId="0"/>
      <p:bldP spid="76824" grpId="0"/>
      <p:bldP spid="76845" grpId="0"/>
      <p:bldP spid="76846" grpId="0" animBg="1"/>
      <p:bldP spid="76847" grpId="0"/>
      <p:bldP spid="76848" grpId="0" animBg="1"/>
      <p:bldP spid="76849" grpId="0"/>
      <p:bldP spid="768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90613" y="0"/>
            <a:ext cx="6445250" cy="503238"/>
          </a:xfrm>
        </p:spPr>
        <p:txBody>
          <a:bodyPr/>
          <a:lstStyle/>
          <a:p>
            <a:pPr eaLnBrk="1" hangingPunct="1"/>
            <a:r>
              <a:rPr lang="en-GB" smtClean="0"/>
              <a:t>Calculating Interest for 1 year</a:t>
            </a:r>
            <a:endParaRPr lang="en-US" smtClean="0"/>
          </a:p>
        </p:txBody>
      </p:sp>
      <p:sp>
        <p:nvSpPr>
          <p:cNvPr id="6147" name="Info1"/>
          <p:cNvSpPr txBox="1">
            <a:spLocks noChangeArrowheads="1"/>
          </p:cNvSpPr>
          <p:nvPr/>
        </p:nvSpPr>
        <p:spPr bwMode="auto">
          <a:xfrm>
            <a:off x="584200" y="1052513"/>
            <a:ext cx="34385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£730 at Rate of 2% p.a.</a:t>
            </a:r>
          </a:p>
        </p:txBody>
      </p:sp>
      <p:sp>
        <p:nvSpPr>
          <p:cNvPr id="6148" name="Info2"/>
          <p:cNvSpPr txBox="1">
            <a:spLocks noChangeArrowheads="1"/>
          </p:cNvSpPr>
          <p:nvPr/>
        </p:nvSpPr>
        <p:spPr bwMode="auto">
          <a:xfrm>
            <a:off x="584200" y="1709738"/>
            <a:ext cx="34131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£290 at Rate of 4% p.a.</a:t>
            </a:r>
          </a:p>
        </p:txBody>
      </p:sp>
      <p:sp>
        <p:nvSpPr>
          <p:cNvPr id="6149" name="Info3"/>
          <p:cNvSpPr txBox="1">
            <a:spLocks noChangeArrowheads="1"/>
          </p:cNvSpPr>
          <p:nvPr/>
        </p:nvSpPr>
        <p:spPr bwMode="auto">
          <a:xfrm>
            <a:off x="584200" y="2366963"/>
            <a:ext cx="34369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£1000 at Rate of 3.5% p.a.</a:t>
            </a:r>
          </a:p>
        </p:txBody>
      </p:sp>
      <p:sp>
        <p:nvSpPr>
          <p:cNvPr id="6150" name="Info4"/>
          <p:cNvSpPr txBox="1">
            <a:spLocks noChangeArrowheads="1"/>
          </p:cNvSpPr>
          <p:nvPr/>
        </p:nvSpPr>
        <p:spPr bwMode="auto">
          <a:xfrm>
            <a:off x="584200" y="3024188"/>
            <a:ext cx="34369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£300 at Rate of 5% p.a.</a:t>
            </a:r>
          </a:p>
        </p:txBody>
      </p:sp>
      <p:sp>
        <p:nvSpPr>
          <p:cNvPr id="6151" name="Info5"/>
          <p:cNvSpPr txBox="1">
            <a:spLocks noChangeArrowheads="1"/>
          </p:cNvSpPr>
          <p:nvPr/>
        </p:nvSpPr>
        <p:spPr bwMode="auto">
          <a:xfrm>
            <a:off x="584200" y="3681413"/>
            <a:ext cx="34020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£880 at Rate of 7% p.a.</a:t>
            </a:r>
          </a:p>
        </p:txBody>
      </p:sp>
      <p:sp>
        <p:nvSpPr>
          <p:cNvPr id="6152" name="Q1Working"/>
          <p:cNvSpPr txBox="1">
            <a:spLocks noChangeArrowheads="1"/>
          </p:cNvSpPr>
          <p:nvPr/>
        </p:nvSpPr>
        <p:spPr bwMode="auto">
          <a:xfrm>
            <a:off x="4344988" y="1028700"/>
            <a:ext cx="23018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3" name="Q2Working"/>
          <p:cNvSpPr txBox="1">
            <a:spLocks noChangeArrowheads="1"/>
          </p:cNvSpPr>
          <p:nvPr/>
        </p:nvSpPr>
        <p:spPr bwMode="auto">
          <a:xfrm>
            <a:off x="4319588" y="1685925"/>
            <a:ext cx="235108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4" name="Q3Working"/>
          <p:cNvSpPr txBox="1">
            <a:spLocks noChangeArrowheads="1"/>
          </p:cNvSpPr>
          <p:nvPr/>
        </p:nvSpPr>
        <p:spPr bwMode="auto">
          <a:xfrm>
            <a:off x="4330700" y="2343150"/>
            <a:ext cx="23050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5" name="Q4Working"/>
          <p:cNvSpPr txBox="1">
            <a:spLocks noChangeArrowheads="1"/>
          </p:cNvSpPr>
          <p:nvPr/>
        </p:nvSpPr>
        <p:spPr bwMode="auto">
          <a:xfrm>
            <a:off x="4271963" y="3000375"/>
            <a:ext cx="23415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6" name="Q5Working"/>
          <p:cNvSpPr txBox="1">
            <a:spLocks noChangeArrowheads="1"/>
          </p:cNvSpPr>
          <p:nvPr/>
        </p:nvSpPr>
        <p:spPr bwMode="auto">
          <a:xfrm>
            <a:off x="4270375" y="3657600"/>
            <a:ext cx="2266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7" name="Q1Ans">
            <a:hlinkClick r:id="" action="ppaction://macro?name=Question1"/>
          </p:cNvPr>
          <p:cNvSpPr txBox="1">
            <a:spLocks noChangeArrowheads="1"/>
          </p:cNvSpPr>
          <p:nvPr/>
        </p:nvSpPr>
        <p:spPr bwMode="auto">
          <a:xfrm>
            <a:off x="7326313" y="990600"/>
            <a:ext cx="15589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8" name="Q2Ans">
            <a:hlinkClick r:id="" action="ppaction://macro?name=Question2"/>
          </p:cNvPr>
          <p:cNvSpPr txBox="1">
            <a:spLocks noChangeArrowheads="1"/>
          </p:cNvSpPr>
          <p:nvPr/>
        </p:nvSpPr>
        <p:spPr bwMode="auto">
          <a:xfrm>
            <a:off x="7337425" y="1647825"/>
            <a:ext cx="15478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59" name="Q3Ans">
            <a:hlinkClick r:id="" action="ppaction://macro?name=Question3"/>
          </p:cNvPr>
          <p:cNvSpPr txBox="1">
            <a:spLocks noChangeArrowheads="1"/>
          </p:cNvSpPr>
          <p:nvPr/>
        </p:nvSpPr>
        <p:spPr bwMode="auto">
          <a:xfrm>
            <a:off x="7386638" y="2305050"/>
            <a:ext cx="1498600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60" name="Q4Ans">
            <a:hlinkClick r:id="" action="ppaction://macro?name=Question4"/>
          </p:cNvPr>
          <p:cNvSpPr txBox="1">
            <a:spLocks noChangeArrowheads="1"/>
          </p:cNvSpPr>
          <p:nvPr/>
        </p:nvSpPr>
        <p:spPr bwMode="auto">
          <a:xfrm>
            <a:off x="7423150" y="2962275"/>
            <a:ext cx="146208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61" name="Q5Ans">
            <a:hlinkClick r:id="" action="ppaction://macro?name=Question5"/>
          </p:cNvPr>
          <p:cNvSpPr txBox="1">
            <a:spLocks noChangeArrowheads="1"/>
          </p:cNvSpPr>
          <p:nvPr/>
        </p:nvSpPr>
        <p:spPr bwMode="auto">
          <a:xfrm>
            <a:off x="7423150" y="3619500"/>
            <a:ext cx="146208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62" name="Line 19"/>
          <p:cNvSpPr>
            <a:spLocks noChangeShapeType="1"/>
          </p:cNvSpPr>
          <p:nvPr/>
        </p:nvSpPr>
        <p:spPr bwMode="auto">
          <a:xfrm>
            <a:off x="0" y="15033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0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Line 21"/>
          <p:cNvSpPr>
            <a:spLocks noChangeShapeType="1"/>
          </p:cNvSpPr>
          <p:nvPr/>
        </p:nvSpPr>
        <p:spPr bwMode="auto">
          <a:xfrm>
            <a:off x="0" y="28321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5" name="Line 22"/>
          <p:cNvSpPr>
            <a:spLocks noChangeShapeType="1"/>
          </p:cNvSpPr>
          <p:nvPr/>
        </p:nvSpPr>
        <p:spPr bwMode="auto">
          <a:xfrm>
            <a:off x="0" y="34655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Line 23"/>
          <p:cNvSpPr>
            <a:spLocks noChangeShapeType="1"/>
          </p:cNvSpPr>
          <p:nvPr/>
        </p:nvSpPr>
        <p:spPr bwMode="auto">
          <a:xfrm>
            <a:off x="0" y="4184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7" name="Line 24"/>
          <p:cNvSpPr>
            <a:spLocks noChangeShapeType="1"/>
          </p:cNvSpPr>
          <p:nvPr/>
        </p:nvSpPr>
        <p:spPr bwMode="auto">
          <a:xfrm>
            <a:off x="0" y="904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Text Box 25"/>
          <p:cNvSpPr txBox="1">
            <a:spLocks noChangeArrowheads="1"/>
          </p:cNvSpPr>
          <p:nvPr/>
        </p:nvSpPr>
        <p:spPr bwMode="auto">
          <a:xfrm>
            <a:off x="6840538" y="1012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69" name="Text Box 26"/>
          <p:cNvSpPr txBox="1">
            <a:spLocks noChangeArrowheads="1"/>
          </p:cNvSpPr>
          <p:nvPr/>
        </p:nvSpPr>
        <p:spPr bwMode="auto">
          <a:xfrm>
            <a:off x="6840538" y="1695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70" name="Text Box 27"/>
          <p:cNvSpPr txBox="1">
            <a:spLocks noChangeArrowheads="1"/>
          </p:cNvSpPr>
          <p:nvPr/>
        </p:nvSpPr>
        <p:spPr bwMode="auto">
          <a:xfrm>
            <a:off x="6827838" y="23415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71" name="Text Box 28"/>
          <p:cNvSpPr txBox="1">
            <a:spLocks noChangeArrowheads="1"/>
          </p:cNvSpPr>
          <p:nvPr/>
        </p:nvSpPr>
        <p:spPr bwMode="auto">
          <a:xfrm>
            <a:off x="6827838" y="3013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72" name="Text Box 29"/>
          <p:cNvSpPr txBox="1">
            <a:spLocks noChangeArrowheads="1"/>
          </p:cNvSpPr>
          <p:nvPr/>
        </p:nvSpPr>
        <p:spPr bwMode="auto">
          <a:xfrm>
            <a:off x="6827838" y="3659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73" name="Info6"/>
          <p:cNvSpPr txBox="1">
            <a:spLocks noChangeArrowheads="1"/>
          </p:cNvSpPr>
          <p:nvPr/>
        </p:nvSpPr>
        <p:spPr bwMode="auto">
          <a:xfrm>
            <a:off x="584200" y="4268788"/>
            <a:ext cx="3387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£140 at Rate of 8% p.a.</a:t>
            </a:r>
          </a:p>
        </p:txBody>
      </p:sp>
      <p:sp>
        <p:nvSpPr>
          <p:cNvPr id="6174" name="Info7"/>
          <p:cNvSpPr txBox="1">
            <a:spLocks noChangeArrowheads="1"/>
          </p:cNvSpPr>
          <p:nvPr/>
        </p:nvSpPr>
        <p:spPr bwMode="auto">
          <a:xfrm>
            <a:off x="584200" y="4926013"/>
            <a:ext cx="34496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£470 at Rate of 10.5% p.a.</a:t>
            </a:r>
          </a:p>
        </p:txBody>
      </p:sp>
      <p:sp>
        <p:nvSpPr>
          <p:cNvPr id="6175" name="Q6Working"/>
          <p:cNvSpPr txBox="1">
            <a:spLocks noChangeArrowheads="1"/>
          </p:cNvSpPr>
          <p:nvPr/>
        </p:nvSpPr>
        <p:spPr bwMode="auto">
          <a:xfrm>
            <a:off x="4235450" y="4244975"/>
            <a:ext cx="236378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76" name="Q7Working"/>
          <p:cNvSpPr txBox="1">
            <a:spLocks noChangeArrowheads="1"/>
          </p:cNvSpPr>
          <p:nvPr/>
        </p:nvSpPr>
        <p:spPr bwMode="auto">
          <a:xfrm>
            <a:off x="4257675" y="4902200"/>
            <a:ext cx="22685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77" name="Q6Ans">
            <a:hlinkClick r:id="" action="ppaction://macro?name=Question6"/>
          </p:cNvPr>
          <p:cNvSpPr txBox="1">
            <a:spLocks noChangeArrowheads="1"/>
          </p:cNvSpPr>
          <p:nvPr/>
        </p:nvSpPr>
        <p:spPr bwMode="auto">
          <a:xfrm>
            <a:off x="7470775" y="4206875"/>
            <a:ext cx="14144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78" name="Q7Ans">
            <a:hlinkClick r:id="" action="ppaction://macro?name=Question7"/>
          </p:cNvPr>
          <p:cNvSpPr txBox="1">
            <a:spLocks noChangeArrowheads="1"/>
          </p:cNvSpPr>
          <p:nvPr/>
        </p:nvSpPr>
        <p:spPr bwMode="auto">
          <a:xfrm>
            <a:off x="7483475" y="4864100"/>
            <a:ext cx="14017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6179" name="Line 36"/>
          <p:cNvSpPr>
            <a:spLocks noChangeShapeType="1"/>
          </p:cNvSpPr>
          <p:nvPr/>
        </p:nvSpPr>
        <p:spPr bwMode="auto">
          <a:xfrm>
            <a:off x="0" y="47101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0" name="Line 37"/>
          <p:cNvSpPr>
            <a:spLocks noChangeShapeType="1"/>
          </p:cNvSpPr>
          <p:nvPr/>
        </p:nvSpPr>
        <p:spPr bwMode="auto">
          <a:xfrm>
            <a:off x="0" y="54165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1" name="Text Box 38"/>
          <p:cNvSpPr txBox="1">
            <a:spLocks noChangeArrowheads="1"/>
          </p:cNvSpPr>
          <p:nvPr/>
        </p:nvSpPr>
        <p:spPr bwMode="auto">
          <a:xfrm>
            <a:off x="6827838" y="42576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82" name="Text Box 39"/>
          <p:cNvSpPr txBox="1">
            <a:spLocks noChangeArrowheads="1"/>
          </p:cNvSpPr>
          <p:nvPr/>
        </p:nvSpPr>
        <p:spPr bwMode="auto">
          <a:xfrm>
            <a:off x="6827838" y="49037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183" name="Text Box 40"/>
          <p:cNvSpPr txBox="1">
            <a:spLocks noChangeArrowheads="1"/>
          </p:cNvSpPr>
          <p:nvPr/>
        </p:nvSpPr>
        <p:spPr bwMode="auto">
          <a:xfrm>
            <a:off x="0" y="105251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(a)</a:t>
            </a:r>
            <a:endParaRPr lang="en-US"/>
          </a:p>
        </p:txBody>
      </p:sp>
      <p:sp>
        <p:nvSpPr>
          <p:cNvPr id="6184" name="Text Box 41"/>
          <p:cNvSpPr txBox="1">
            <a:spLocks noChangeArrowheads="1"/>
          </p:cNvSpPr>
          <p:nvPr/>
        </p:nvSpPr>
        <p:spPr bwMode="auto">
          <a:xfrm>
            <a:off x="0" y="171450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(b)</a:t>
            </a:r>
            <a:endParaRPr lang="en-US"/>
          </a:p>
        </p:txBody>
      </p:sp>
      <p:sp>
        <p:nvSpPr>
          <p:cNvPr id="6185" name="Text Box 42"/>
          <p:cNvSpPr txBox="1">
            <a:spLocks noChangeArrowheads="1"/>
          </p:cNvSpPr>
          <p:nvPr/>
        </p:nvSpPr>
        <p:spPr bwMode="auto">
          <a:xfrm>
            <a:off x="0" y="236378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(c)</a:t>
            </a:r>
            <a:endParaRPr lang="en-US"/>
          </a:p>
        </p:txBody>
      </p:sp>
      <p:sp>
        <p:nvSpPr>
          <p:cNvPr id="6186" name="Text Box 43"/>
          <p:cNvSpPr txBox="1">
            <a:spLocks noChangeArrowheads="1"/>
          </p:cNvSpPr>
          <p:nvPr/>
        </p:nvSpPr>
        <p:spPr bwMode="auto">
          <a:xfrm>
            <a:off x="0" y="3000375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(d)</a:t>
            </a:r>
            <a:endParaRPr lang="en-US"/>
          </a:p>
        </p:txBody>
      </p:sp>
      <p:sp>
        <p:nvSpPr>
          <p:cNvPr id="6187" name="Text Box 44"/>
          <p:cNvSpPr txBox="1">
            <a:spLocks noChangeArrowheads="1"/>
          </p:cNvSpPr>
          <p:nvPr/>
        </p:nvSpPr>
        <p:spPr bwMode="auto">
          <a:xfrm>
            <a:off x="0" y="368935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(e)</a:t>
            </a:r>
            <a:endParaRPr lang="en-US"/>
          </a:p>
        </p:txBody>
      </p:sp>
      <p:sp>
        <p:nvSpPr>
          <p:cNvPr id="6188" name="Text Box 45"/>
          <p:cNvSpPr txBox="1">
            <a:spLocks noChangeArrowheads="1"/>
          </p:cNvSpPr>
          <p:nvPr/>
        </p:nvSpPr>
        <p:spPr bwMode="auto">
          <a:xfrm>
            <a:off x="0" y="424656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(f)</a:t>
            </a:r>
            <a:endParaRPr lang="en-US"/>
          </a:p>
        </p:txBody>
      </p:sp>
      <p:sp>
        <p:nvSpPr>
          <p:cNvPr id="6189" name="Text Box 46"/>
          <p:cNvSpPr txBox="1">
            <a:spLocks noChangeArrowheads="1"/>
          </p:cNvSpPr>
          <p:nvPr/>
        </p:nvSpPr>
        <p:spPr bwMode="auto">
          <a:xfrm>
            <a:off x="0" y="492283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(g)</a:t>
            </a:r>
            <a:endParaRPr lang="en-US"/>
          </a:p>
        </p:txBody>
      </p:sp>
      <p:sp>
        <p:nvSpPr>
          <p:cNvPr id="6190" name="Text Box 54">
            <a:hlinkClick r:id="" action="ppaction://macro?name=Interest1year"/>
          </p:cNvPr>
          <p:cNvSpPr txBox="1">
            <a:spLocks noChangeArrowheads="1"/>
          </p:cNvSpPr>
          <p:nvPr/>
        </p:nvSpPr>
        <p:spPr bwMode="auto">
          <a:xfrm>
            <a:off x="1879600" y="6461125"/>
            <a:ext cx="10001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Next</a:t>
            </a:r>
            <a:endParaRPr lang="en-US"/>
          </a:p>
        </p:txBody>
      </p:sp>
      <p:sp>
        <p:nvSpPr>
          <p:cNvPr id="6191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6070600" y="6405563"/>
            <a:ext cx="29368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6192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6399213" y="6405563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6193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6746875" y="640556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6194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7094538" y="640556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6195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7432675" y="6405563"/>
            <a:ext cx="2841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6196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6072188" y="5976938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6197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6405563" y="5976938"/>
            <a:ext cx="303212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6198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672941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6199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70532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6200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73961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6201" name="Rectangle 65"/>
          <p:cNvSpPr>
            <a:spLocks noChangeArrowheads="1"/>
          </p:cNvSpPr>
          <p:nvPr/>
        </p:nvSpPr>
        <p:spPr bwMode="auto">
          <a:xfrm>
            <a:off x="4105275" y="5530850"/>
            <a:ext cx="5038725" cy="1327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2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4219575" y="5695950"/>
            <a:ext cx="17272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6203" name="Text Box 67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7402513" y="5565775"/>
            <a:ext cx="30321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6204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7758113" y="6357938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6205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8124825" y="5557838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6206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7770813" y="5557838"/>
            <a:ext cx="2936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6207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4181475" y="6305550"/>
            <a:ext cx="17272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6208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7770813" y="597058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6209" name="Text Box 73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8504238" y="5954713"/>
            <a:ext cx="482600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600"/>
              <a:t>On</a:t>
            </a:r>
            <a:endParaRPr lang="en-US" sz="1600"/>
          </a:p>
        </p:txBody>
      </p:sp>
      <p:sp>
        <p:nvSpPr>
          <p:cNvPr id="6210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7061200" y="5572125"/>
            <a:ext cx="2841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6211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8124825" y="5972175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6212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8483600" y="6435725"/>
            <a:ext cx="550863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600"/>
              <a:t>Ans</a:t>
            </a:r>
            <a:endParaRPr lang="en-US" sz="1600"/>
          </a:p>
        </p:txBody>
      </p:sp>
      <p:sp>
        <p:nvSpPr>
          <p:cNvPr id="6213" name="Text Box 77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8121650" y="6394450"/>
            <a:ext cx="3381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6214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6715125" y="5562600"/>
            <a:ext cx="3063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6215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6088063" y="5561013"/>
            <a:ext cx="574675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(-)</a:t>
            </a:r>
            <a:endParaRPr lang="en-US" sz="1800"/>
          </a:p>
        </p:txBody>
      </p:sp>
      <p:sp>
        <p:nvSpPr>
          <p:cNvPr id="6216" name="Text Box 80"/>
          <p:cNvSpPr txBox="1">
            <a:spLocks noChangeArrowheads="1"/>
          </p:cNvSpPr>
          <p:nvPr/>
        </p:nvSpPr>
        <p:spPr bwMode="auto">
          <a:xfrm>
            <a:off x="4019550" y="10493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17" name="Text Box 81"/>
          <p:cNvSpPr txBox="1">
            <a:spLocks noChangeArrowheads="1"/>
          </p:cNvSpPr>
          <p:nvPr/>
        </p:nvSpPr>
        <p:spPr bwMode="auto">
          <a:xfrm>
            <a:off x="4019550" y="17319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18" name="Text Box 82"/>
          <p:cNvSpPr txBox="1">
            <a:spLocks noChangeArrowheads="1"/>
          </p:cNvSpPr>
          <p:nvPr/>
        </p:nvSpPr>
        <p:spPr bwMode="auto">
          <a:xfrm>
            <a:off x="4006850" y="2378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19" name="Text Box 83"/>
          <p:cNvSpPr txBox="1">
            <a:spLocks noChangeArrowheads="1"/>
          </p:cNvSpPr>
          <p:nvPr/>
        </p:nvSpPr>
        <p:spPr bwMode="auto">
          <a:xfrm>
            <a:off x="4006850" y="30495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20" name="Text Box 84"/>
          <p:cNvSpPr txBox="1">
            <a:spLocks noChangeArrowheads="1"/>
          </p:cNvSpPr>
          <p:nvPr/>
        </p:nvSpPr>
        <p:spPr bwMode="auto">
          <a:xfrm>
            <a:off x="4006850" y="3695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21" name="Text Box 85"/>
          <p:cNvSpPr txBox="1">
            <a:spLocks noChangeArrowheads="1"/>
          </p:cNvSpPr>
          <p:nvPr/>
        </p:nvSpPr>
        <p:spPr bwMode="auto">
          <a:xfrm>
            <a:off x="4006850" y="4294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22" name="Text Box 86"/>
          <p:cNvSpPr txBox="1">
            <a:spLocks noChangeArrowheads="1"/>
          </p:cNvSpPr>
          <p:nvPr/>
        </p:nvSpPr>
        <p:spPr bwMode="auto">
          <a:xfrm>
            <a:off x="4006850" y="49403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6223" name="Text Box 88">
            <a:hlinkClick r:id="" action="ppaction://macro?name=InterestStart"/>
          </p:cNvPr>
          <p:cNvSpPr txBox="1">
            <a:spLocks noChangeArrowheads="1"/>
          </p:cNvSpPr>
          <p:nvPr/>
        </p:nvSpPr>
        <p:spPr bwMode="auto">
          <a:xfrm>
            <a:off x="625475" y="6461125"/>
            <a:ext cx="9509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Start</a:t>
            </a:r>
            <a:endParaRPr lang="en-US"/>
          </a:p>
        </p:txBody>
      </p:sp>
      <p:sp>
        <p:nvSpPr>
          <p:cNvPr id="6224" name="Text Box 89">
            <a:hlinkClick r:id="" action="ppaction://macro?name=ShowAns"/>
          </p:cNvPr>
          <p:cNvSpPr txBox="1">
            <a:spLocks noChangeArrowheads="1"/>
          </p:cNvSpPr>
          <p:nvPr/>
        </p:nvSpPr>
        <p:spPr bwMode="auto">
          <a:xfrm>
            <a:off x="635000" y="5976938"/>
            <a:ext cx="14017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Show Ans</a:t>
            </a:r>
            <a:endParaRPr lang="en-US"/>
          </a:p>
        </p:txBody>
      </p:sp>
      <p:sp>
        <p:nvSpPr>
          <p:cNvPr id="6225" name="Text Box 90">
            <a:hlinkClick r:id="" action="ppaction://macro?name=ClearAns"/>
          </p:cNvPr>
          <p:cNvSpPr txBox="1">
            <a:spLocks noChangeArrowheads="1"/>
          </p:cNvSpPr>
          <p:nvPr/>
        </p:nvSpPr>
        <p:spPr bwMode="auto">
          <a:xfrm>
            <a:off x="2106613" y="5951538"/>
            <a:ext cx="438150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C</a:t>
            </a:r>
            <a:endParaRPr lang="en-US"/>
          </a:p>
        </p:txBody>
      </p:sp>
      <p:pic>
        <p:nvPicPr>
          <p:cNvPr id="6226" name="Picture 91" descr="MC900384144[1]">
            <a:hlinkClick r:id="" action="ppaction://macro?name=PrintIt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5922963"/>
            <a:ext cx="569913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863" y="174625"/>
            <a:ext cx="6445250" cy="503238"/>
          </a:xfrm>
        </p:spPr>
        <p:txBody>
          <a:bodyPr/>
          <a:lstStyle/>
          <a:p>
            <a:pPr eaLnBrk="1" hangingPunct="1"/>
            <a:r>
              <a:rPr lang="en-GB" sz="2400" smtClean="0"/>
              <a:t>Amount in Bank after Interest</a:t>
            </a:r>
            <a:endParaRPr lang="en-US" sz="240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449638" y="1727200"/>
            <a:ext cx="61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p.a.</a:t>
            </a:r>
            <a:endParaRPr lang="en-US" sz="1800"/>
          </a:p>
        </p:txBody>
      </p:sp>
      <p:sp>
        <p:nvSpPr>
          <p:cNvPr id="7172" name="RateIs">
            <a:hlinkClick r:id="" action="ppaction://macro?name=Clickr"/>
          </p:cNvPr>
          <p:cNvSpPr txBox="1">
            <a:spLocks noChangeArrowheads="1"/>
          </p:cNvSpPr>
          <p:nvPr/>
        </p:nvSpPr>
        <p:spPr bwMode="auto">
          <a:xfrm>
            <a:off x="2454275" y="1731963"/>
            <a:ext cx="8699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GB" sz="1800"/>
              <a:t>10.5%</a:t>
            </a:r>
            <a:endParaRPr lang="en-US" sz="1800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06400" y="1714500"/>
            <a:ext cx="2054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Rate of Interest</a:t>
            </a:r>
            <a:endParaRPr lang="en-US" sz="1800"/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4025900" y="1714500"/>
            <a:ext cx="1801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Money in Bank</a:t>
            </a:r>
            <a:endParaRPr lang="en-US" sz="1800"/>
          </a:p>
        </p:txBody>
      </p:sp>
      <p:sp>
        <p:nvSpPr>
          <p:cNvPr id="7175" name="PrincipalIs">
            <a:hlinkClick r:id="" action="ppaction://macro?name=Clickp"/>
          </p:cNvPr>
          <p:cNvSpPr txBox="1">
            <a:spLocks noChangeArrowheads="1"/>
          </p:cNvSpPr>
          <p:nvPr/>
        </p:nvSpPr>
        <p:spPr bwMode="auto">
          <a:xfrm>
            <a:off x="5837238" y="1695450"/>
            <a:ext cx="13811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£600</a:t>
            </a:r>
            <a:endParaRPr lang="en-US" sz="1800"/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381000" y="2428875"/>
            <a:ext cx="1952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Interest(1 yr) =</a:t>
            </a:r>
            <a:endParaRPr lang="en-US" sz="1800"/>
          </a:p>
        </p:txBody>
      </p:sp>
      <p:sp>
        <p:nvSpPr>
          <p:cNvPr id="7177" name="InterestSum">
            <a:hlinkClick r:id="" action="ppaction://macro?name=CheckSum"/>
          </p:cNvPr>
          <p:cNvSpPr txBox="1">
            <a:spLocks noChangeArrowheads="1"/>
          </p:cNvSpPr>
          <p:nvPr/>
        </p:nvSpPr>
        <p:spPr bwMode="auto">
          <a:xfrm>
            <a:off x="2346325" y="2381250"/>
            <a:ext cx="3736975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1928813" y="3214688"/>
            <a:ext cx="430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7179" name="InterestWorking"/>
          <p:cNvSpPr txBox="1">
            <a:spLocks noChangeArrowheads="1"/>
          </p:cNvSpPr>
          <p:nvPr/>
        </p:nvSpPr>
        <p:spPr bwMode="auto">
          <a:xfrm>
            <a:off x="2497138" y="3179763"/>
            <a:ext cx="2897187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7180" name="InterestAns">
            <a:hlinkClick r:id="" action="ppaction://macro?name=CheckInterest"/>
          </p:cNvPr>
          <p:cNvSpPr txBox="1">
            <a:spLocks noChangeArrowheads="1"/>
          </p:cNvSpPr>
          <p:nvPr/>
        </p:nvSpPr>
        <p:spPr bwMode="auto">
          <a:xfrm>
            <a:off x="2397125" y="3714750"/>
            <a:ext cx="2897188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2444750" y="5013325"/>
            <a:ext cx="1230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Original</a:t>
            </a:r>
            <a:endParaRPr lang="en-US" sz="1800"/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3829050" y="5000625"/>
            <a:ext cx="341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4273550" y="5013325"/>
            <a:ext cx="1230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</a:t>
            </a:r>
            <a:endParaRPr lang="en-US" sz="1800"/>
          </a:p>
        </p:txBody>
      </p:sp>
      <p:sp>
        <p:nvSpPr>
          <p:cNvPr id="7184" name="AmountWorking"/>
          <p:cNvSpPr txBox="1">
            <a:spLocks noChangeArrowheads="1"/>
          </p:cNvSpPr>
          <p:nvPr/>
        </p:nvSpPr>
        <p:spPr bwMode="auto">
          <a:xfrm>
            <a:off x="2352675" y="4398963"/>
            <a:ext cx="288290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 sz="1800"/>
          </a:p>
        </p:txBody>
      </p:sp>
      <p:sp>
        <p:nvSpPr>
          <p:cNvPr id="7185" name="Text Box 18"/>
          <p:cNvSpPr txBox="1">
            <a:spLocks noChangeArrowheads="1"/>
          </p:cNvSpPr>
          <p:nvPr/>
        </p:nvSpPr>
        <p:spPr bwMode="auto">
          <a:xfrm>
            <a:off x="5502275" y="4402138"/>
            <a:ext cx="341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7186" name="AmountAns">
            <a:hlinkClick r:id="" action="ppaction://macro?name=CheckAmount"/>
          </p:cNvPr>
          <p:cNvSpPr txBox="1">
            <a:spLocks noChangeArrowheads="1"/>
          </p:cNvSpPr>
          <p:nvPr/>
        </p:nvSpPr>
        <p:spPr bwMode="auto">
          <a:xfrm>
            <a:off x="5840413" y="4371975"/>
            <a:ext cx="1230312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 sz="1800"/>
          </a:p>
        </p:txBody>
      </p:sp>
      <p:sp>
        <p:nvSpPr>
          <p:cNvPr id="7187" name="Text Box 20">
            <a:hlinkClick r:id="" action="ppaction://macro?name=InterestStart"/>
          </p:cNvPr>
          <p:cNvSpPr txBox="1">
            <a:spLocks noChangeArrowheads="1"/>
          </p:cNvSpPr>
          <p:nvPr/>
        </p:nvSpPr>
        <p:spPr bwMode="auto">
          <a:xfrm>
            <a:off x="0" y="5749925"/>
            <a:ext cx="9509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Setup</a:t>
            </a:r>
            <a:endParaRPr lang="en-US"/>
          </a:p>
        </p:txBody>
      </p:sp>
      <p:sp>
        <p:nvSpPr>
          <p:cNvPr id="7188" name="Text Box 21">
            <a:hlinkClick r:id="" action="ppaction://macro?name=NextSum"/>
          </p:cNvPr>
          <p:cNvSpPr txBox="1">
            <a:spLocks noChangeArrowheads="1"/>
          </p:cNvSpPr>
          <p:nvPr/>
        </p:nvSpPr>
        <p:spPr bwMode="auto">
          <a:xfrm>
            <a:off x="642938" y="6276975"/>
            <a:ext cx="950912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Next</a:t>
            </a:r>
            <a:endParaRPr lang="en-US"/>
          </a:p>
        </p:txBody>
      </p:sp>
      <p:sp>
        <p:nvSpPr>
          <p:cNvPr id="7189" name="Text Box 22"/>
          <p:cNvSpPr txBox="1">
            <a:spLocks noChangeArrowheads="1"/>
          </p:cNvSpPr>
          <p:nvPr/>
        </p:nvSpPr>
        <p:spPr bwMode="auto">
          <a:xfrm>
            <a:off x="369888" y="4370388"/>
            <a:ext cx="12303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Amount =</a:t>
            </a:r>
            <a:endParaRPr lang="en-US" sz="1800"/>
          </a:p>
        </p:txBody>
      </p:sp>
      <p:sp>
        <p:nvSpPr>
          <p:cNvPr id="7190" name="Text Box 23">
            <a:hlinkClick r:id="" action="ppaction://macro?name=ClickOf"/>
          </p:cNvPr>
          <p:cNvSpPr txBox="1">
            <a:spLocks noChangeArrowheads="1"/>
          </p:cNvSpPr>
          <p:nvPr/>
        </p:nvSpPr>
        <p:spPr bwMode="auto">
          <a:xfrm>
            <a:off x="8393113" y="5035550"/>
            <a:ext cx="4921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of</a:t>
            </a:r>
            <a:endParaRPr lang="en-US"/>
          </a:p>
        </p:txBody>
      </p:sp>
      <p:sp>
        <p:nvSpPr>
          <p:cNvPr id="7191" name="Text Box 24"/>
          <p:cNvSpPr txBox="1">
            <a:spLocks noChangeArrowheads="1"/>
          </p:cNvSpPr>
          <p:nvPr/>
        </p:nvSpPr>
        <p:spPr bwMode="auto">
          <a:xfrm>
            <a:off x="1804988" y="3705225"/>
            <a:ext cx="430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7192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6070600" y="6405563"/>
            <a:ext cx="29368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7193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6399213" y="6405563"/>
            <a:ext cx="312737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7194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6746875" y="640556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7195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7094538" y="640556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7196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7432675" y="6405563"/>
            <a:ext cx="2841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7197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6072188" y="5976938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7198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640556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7199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672941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7200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70532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7201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73961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7202" name="Rectangle 35"/>
          <p:cNvSpPr>
            <a:spLocks noChangeArrowheads="1"/>
          </p:cNvSpPr>
          <p:nvPr/>
        </p:nvSpPr>
        <p:spPr bwMode="auto">
          <a:xfrm>
            <a:off x="1873250" y="5530850"/>
            <a:ext cx="7270750" cy="1327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2025650" y="5695950"/>
            <a:ext cx="392112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7204" name="Text Box 37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7402513" y="5565775"/>
            <a:ext cx="30321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7205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7758113" y="6357938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7206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8124825" y="5557838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7207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7770813" y="5557838"/>
            <a:ext cx="2936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7208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2132013" y="6305550"/>
            <a:ext cx="377666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7209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7770813" y="597058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7210" name="Text Box 43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8504238" y="5954713"/>
            <a:ext cx="482600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600"/>
              <a:t>On</a:t>
            </a:r>
            <a:endParaRPr lang="en-US" sz="1600"/>
          </a:p>
        </p:txBody>
      </p:sp>
      <p:sp>
        <p:nvSpPr>
          <p:cNvPr id="7211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7061200" y="5572125"/>
            <a:ext cx="2841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7212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8124825" y="5972175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7213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8483600" y="6435725"/>
            <a:ext cx="550863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600"/>
              <a:t>Ans</a:t>
            </a:r>
            <a:endParaRPr lang="en-US" sz="1600"/>
          </a:p>
        </p:txBody>
      </p:sp>
      <p:sp>
        <p:nvSpPr>
          <p:cNvPr id="7214" name="Text Box 47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8121650" y="6394450"/>
            <a:ext cx="3381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7215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6715125" y="5562600"/>
            <a:ext cx="3063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7216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6088063" y="5561013"/>
            <a:ext cx="574675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(-)</a:t>
            </a:r>
            <a:endParaRPr lang="en-US" sz="1800"/>
          </a:p>
        </p:txBody>
      </p:sp>
      <p:sp>
        <p:nvSpPr>
          <p:cNvPr id="7217" name="Line 50"/>
          <p:cNvSpPr>
            <a:spLocks noChangeShapeType="1"/>
          </p:cNvSpPr>
          <p:nvPr/>
        </p:nvSpPr>
        <p:spPr bwMode="auto">
          <a:xfrm>
            <a:off x="0" y="1646238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18" name="Text Box 51"/>
          <p:cNvSpPr txBox="1">
            <a:spLocks noChangeArrowheads="1"/>
          </p:cNvSpPr>
          <p:nvPr/>
        </p:nvSpPr>
        <p:spPr bwMode="auto">
          <a:xfrm>
            <a:off x="206375" y="706438"/>
            <a:ext cx="860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Banks automatically add interest to your bank account</a:t>
            </a:r>
            <a:endParaRPr lang="en-US"/>
          </a:p>
        </p:txBody>
      </p:sp>
      <p:sp>
        <p:nvSpPr>
          <p:cNvPr id="7219" name="Text Box 52"/>
          <p:cNvSpPr txBox="1">
            <a:spLocks noChangeArrowheads="1"/>
          </p:cNvSpPr>
          <p:nvPr/>
        </p:nvSpPr>
        <p:spPr bwMode="auto">
          <a:xfrm>
            <a:off x="182563" y="1193800"/>
            <a:ext cx="860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AMOUNT = What you had in bank ( Principal ) + Interest</a:t>
            </a:r>
            <a:endParaRPr lang="en-US"/>
          </a:p>
        </p:txBody>
      </p:sp>
      <p:sp>
        <p:nvSpPr>
          <p:cNvPr id="7220" name="Deposit2">
            <a:hlinkClick r:id="" action="ppaction://macro?name=DepositToCalc"/>
          </p:cNvPr>
          <p:cNvSpPr txBox="1">
            <a:spLocks noChangeArrowheads="1"/>
          </p:cNvSpPr>
          <p:nvPr/>
        </p:nvSpPr>
        <p:spPr bwMode="auto">
          <a:xfrm>
            <a:off x="8029575" y="4122738"/>
            <a:ext cx="869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600</a:t>
            </a:r>
            <a:endParaRPr lang="en-US"/>
          </a:p>
        </p:txBody>
      </p:sp>
      <p:sp>
        <p:nvSpPr>
          <p:cNvPr id="7221" name="Rate2">
            <a:hlinkClick r:id="" action="ppaction://macro?name=RateToCalc"/>
          </p:cNvPr>
          <p:cNvSpPr txBox="1">
            <a:spLocks noChangeArrowheads="1"/>
          </p:cNvSpPr>
          <p:nvPr/>
        </p:nvSpPr>
        <p:spPr bwMode="auto">
          <a:xfrm>
            <a:off x="8042275" y="3619500"/>
            <a:ext cx="8826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10.5</a:t>
            </a:r>
            <a:endParaRPr lang="en-US"/>
          </a:p>
        </p:txBody>
      </p:sp>
      <p:sp>
        <p:nvSpPr>
          <p:cNvPr id="7222" name="Interest2">
            <a:hlinkClick r:id="" action="ppaction://macro?name=InterestToCalc"/>
          </p:cNvPr>
          <p:cNvSpPr txBox="1">
            <a:spLocks noChangeArrowheads="1"/>
          </p:cNvSpPr>
          <p:nvPr/>
        </p:nvSpPr>
        <p:spPr bwMode="auto">
          <a:xfrm>
            <a:off x="8018463" y="4586288"/>
            <a:ext cx="869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90613" y="0"/>
            <a:ext cx="6445250" cy="503238"/>
          </a:xfrm>
        </p:spPr>
        <p:txBody>
          <a:bodyPr/>
          <a:lstStyle/>
          <a:p>
            <a:pPr eaLnBrk="1" hangingPunct="1"/>
            <a:r>
              <a:rPr lang="en-GB" smtClean="0"/>
              <a:t>Amount = Principal + Interest</a:t>
            </a:r>
            <a:endParaRPr lang="en-US" smtClean="0"/>
          </a:p>
        </p:txBody>
      </p:sp>
      <p:sp>
        <p:nvSpPr>
          <p:cNvPr id="8195" name="Info1"/>
          <p:cNvSpPr txBox="1">
            <a:spLocks noChangeArrowheads="1"/>
          </p:cNvSpPr>
          <p:nvPr/>
        </p:nvSpPr>
        <p:spPr bwMode="auto">
          <a:xfrm>
            <a:off x="584200" y="1052513"/>
            <a:ext cx="34385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£140 at Rate of 10.5% p.a.</a:t>
            </a:r>
          </a:p>
        </p:txBody>
      </p:sp>
      <p:sp>
        <p:nvSpPr>
          <p:cNvPr id="8196" name="Info2"/>
          <p:cNvSpPr txBox="1">
            <a:spLocks noChangeArrowheads="1"/>
          </p:cNvSpPr>
          <p:nvPr/>
        </p:nvSpPr>
        <p:spPr bwMode="auto">
          <a:xfrm>
            <a:off x="584200" y="1709738"/>
            <a:ext cx="34131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£920 at Rate of 8.9% p.a.</a:t>
            </a:r>
          </a:p>
        </p:txBody>
      </p:sp>
      <p:sp>
        <p:nvSpPr>
          <p:cNvPr id="8197" name="Info3"/>
          <p:cNvSpPr txBox="1">
            <a:spLocks noChangeArrowheads="1"/>
          </p:cNvSpPr>
          <p:nvPr/>
        </p:nvSpPr>
        <p:spPr bwMode="auto">
          <a:xfrm>
            <a:off x="584200" y="2366963"/>
            <a:ext cx="34369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£1050 at Rate of 3% p.a.</a:t>
            </a:r>
          </a:p>
        </p:txBody>
      </p:sp>
      <p:sp>
        <p:nvSpPr>
          <p:cNvPr id="8198" name="Info4"/>
          <p:cNvSpPr txBox="1">
            <a:spLocks noChangeArrowheads="1"/>
          </p:cNvSpPr>
          <p:nvPr/>
        </p:nvSpPr>
        <p:spPr bwMode="auto">
          <a:xfrm>
            <a:off x="584200" y="3024188"/>
            <a:ext cx="34369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£720 at Rate of 7.3% p.a.</a:t>
            </a:r>
          </a:p>
        </p:txBody>
      </p:sp>
      <p:sp>
        <p:nvSpPr>
          <p:cNvPr id="8199" name="Info5"/>
          <p:cNvSpPr txBox="1">
            <a:spLocks noChangeArrowheads="1"/>
          </p:cNvSpPr>
          <p:nvPr/>
        </p:nvSpPr>
        <p:spPr bwMode="auto">
          <a:xfrm>
            <a:off x="584200" y="3681413"/>
            <a:ext cx="3402013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£450 at Rate of 9.5% p.a.</a:t>
            </a:r>
          </a:p>
        </p:txBody>
      </p:sp>
      <p:sp>
        <p:nvSpPr>
          <p:cNvPr id="8200" name="Q1Working"/>
          <p:cNvSpPr txBox="1">
            <a:spLocks noChangeArrowheads="1"/>
          </p:cNvSpPr>
          <p:nvPr/>
        </p:nvSpPr>
        <p:spPr bwMode="auto">
          <a:xfrm>
            <a:off x="4344988" y="1028700"/>
            <a:ext cx="230187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1" name="Q2Working"/>
          <p:cNvSpPr txBox="1">
            <a:spLocks noChangeArrowheads="1"/>
          </p:cNvSpPr>
          <p:nvPr/>
        </p:nvSpPr>
        <p:spPr bwMode="auto">
          <a:xfrm>
            <a:off x="4319588" y="1685925"/>
            <a:ext cx="2351087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2" name="Q3Working"/>
          <p:cNvSpPr txBox="1">
            <a:spLocks noChangeArrowheads="1"/>
          </p:cNvSpPr>
          <p:nvPr/>
        </p:nvSpPr>
        <p:spPr bwMode="auto">
          <a:xfrm>
            <a:off x="4330700" y="2343150"/>
            <a:ext cx="23050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3" name="Q4Working"/>
          <p:cNvSpPr txBox="1">
            <a:spLocks noChangeArrowheads="1"/>
          </p:cNvSpPr>
          <p:nvPr/>
        </p:nvSpPr>
        <p:spPr bwMode="auto">
          <a:xfrm>
            <a:off x="4271963" y="3000375"/>
            <a:ext cx="23415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4" name="Q5Working"/>
          <p:cNvSpPr txBox="1">
            <a:spLocks noChangeArrowheads="1"/>
          </p:cNvSpPr>
          <p:nvPr/>
        </p:nvSpPr>
        <p:spPr bwMode="auto">
          <a:xfrm>
            <a:off x="4270375" y="3657600"/>
            <a:ext cx="2266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5" name="Q1Ans">
            <a:hlinkClick r:id="" action="ppaction://macro?name=Question1"/>
          </p:cNvPr>
          <p:cNvSpPr txBox="1">
            <a:spLocks noChangeArrowheads="1"/>
          </p:cNvSpPr>
          <p:nvPr/>
        </p:nvSpPr>
        <p:spPr bwMode="auto">
          <a:xfrm>
            <a:off x="7326313" y="990600"/>
            <a:ext cx="15589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6" name="Q2Ans">
            <a:hlinkClick r:id="" action="ppaction://macro?name=Question2"/>
          </p:cNvPr>
          <p:cNvSpPr txBox="1">
            <a:spLocks noChangeArrowheads="1"/>
          </p:cNvSpPr>
          <p:nvPr/>
        </p:nvSpPr>
        <p:spPr bwMode="auto">
          <a:xfrm>
            <a:off x="7337425" y="1647825"/>
            <a:ext cx="15478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7" name="Q3Ans">
            <a:hlinkClick r:id="" action="ppaction://macro?name=Question3"/>
          </p:cNvPr>
          <p:cNvSpPr txBox="1">
            <a:spLocks noChangeArrowheads="1"/>
          </p:cNvSpPr>
          <p:nvPr/>
        </p:nvSpPr>
        <p:spPr bwMode="auto">
          <a:xfrm>
            <a:off x="7386638" y="2305050"/>
            <a:ext cx="1498600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8" name="Q4Ans">
            <a:hlinkClick r:id="" action="ppaction://macro?name=Question4"/>
          </p:cNvPr>
          <p:cNvSpPr txBox="1">
            <a:spLocks noChangeArrowheads="1"/>
          </p:cNvSpPr>
          <p:nvPr/>
        </p:nvSpPr>
        <p:spPr bwMode="auto">
          <a:xfrm>
            <a:off x="7423150" y="2962275"/>
            <a:ext cx="146208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09" name="Q5Ans">
            <a:hlinkClick r:id="" action="ppaction://macro?name=Question5"/>
          </p:cNvPr>
          <p:cNvSpPr txBox="1">
            <a:spLocks noChangeArrowheads="1"/>
          </p:cNvSpPr>
          <p:nvPr/>
        </p:nvSpPr>
        <p:spPr bwMode="auto">
          <a:xfrm>
            <a:off x="7423150" y="3619500"/>
            <a:ext cx="1462088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0" y="15033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0" y="28321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0" y="34655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0" y="4184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0" y="904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6840538" y="10128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6840538" y="1695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827838" y="23415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6827838" y="3013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827838" y="3659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21" name="Info6"/>
          <p:cNvSpPr txBox="1">
            <a:spLocks noChangeArrowheads="1"/>
          </p:cNvSpPr>
          <p:nvPr/>
        </p:nvSpPr>
        <p:spPr bwMode="auto">
          <a:xfrm>
            <a:off x="584200" y="4268788"/>
            <a:ext cx="33877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£800 at Rate of 4% p.a.</a:t>
            </a:r>
          </a:p>
        </p:txBody>
      </p:sp>
      <p:sp>
        <p:nvSpPr>
          <p:cNvPr id="8222" name="Info7"/>
          <p:cNvSpPr txBox="1">
            <a:spLocks noChangeArrowheads="1"/>
          </p:cNvSpPr>
          <p:nvPr/>
        </p:nvSpPr>
        <p:spPr bwMode="auto">
          <a:xfrm>
            <a:off x="584200" y="4926013"/>
            <a:ext cx="331628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/>
              <a:t>£560 at Rate of 1% p.a.</a:t>
            </a:r>
          </a:p>
        </p:txBody>
      </p:sp>
      <p:sp>
        <p:nvSpPr>
          <p:cNvPr id="8223" name="Q6Working"/>
          <p:cNvSpPr txBox="1">
            <a:spLocks noChangeArrowheads="1"/>
          </p:cNvSpPr>
          <p:nvPr/>
        </p:nvSpPr>
        <p:spPr bwMode="auto">
          <a:xfrm>
            <a:off x="4235450" y="4244975"/>
            <a:ext cx="236378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24" name="Q7Working"/>
          <p:cNvSpPr txBox="1">
            <a:spLocks noChangeArrowheads="1"/>
          </p:cNvSpPr>
          <p:nvPr/>
        </p:nvSpPr>
        <p:spPr bwMode="auto">
          <a:xfrm>
            <a:off x="4257675" y="4902200"/>
            <a:ext cx="2268538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25" name="Q6Ans">
            <a:hlinkClick r:id="" action="ppaction://macro?name=Question6"/>
          </p:cNvPr>
          <p:cNvSpPr txBox="1">
            <a:spLocks noChangeArrowheads="1"/>
          </p:cNvSpPr>
          <p:nvPr/>
        </p:nvSpPr>
        <p:spPr bwMode="auto">
          <a:xfrm>
            <a:off x="7470775" y="4206875"/>
            <a:ext cx="14144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26" name="Q7Ans">
            <a:hlinkClick r:id="" action="ppaction://macro?name=Question7"/>
          </p:cNvPr>
          <p:cNvSpPr txBox="1">
            <a:spLocks noChangeArrowheads="1"/>
          </p:cNvSpPr>
          <p:nvPr/>
        </p:nvSpPr>
        <p:spPr bwMode="auto">
          <a:xfrm>
            <a:off x="7483475" y="4864100"/>
            <a:ext cx="14017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0" y="47101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36"/>
          <p:cNvSpPr>
            <a:spLocks noChangeShapeType="1"/>
          </p:cNvSpPr>
          <p:nvPr/>
        </p:nvSpPr>
        <p:spPr bwMode="auto">
          <a:xfrm>
            <a:off x="0" y="54165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6827838" y="42576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6827838" y="49037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0" y="105251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(a)</a:t>
            </a:r>
            <a:endParaRPr lang="en-US"/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0" y="171450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(b)</a:t>
            </a:r>
            <a:endParaRPr lang="en-US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0" y="236378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(c)</a:t>
            </a:r>
            <a:endParaRPr lang="en-US"/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0" y="3000375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(d)</a:t>
            </a:r>
            <a:endParaRPr lang="en-US"/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0" y="3689350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(e)</a:t>
            </a:r>
            <a:endParaRPr lang="en-US"/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0" y="4246563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(f)</a:t>
            </a:r>
            <a:endParaRPr lang="en-US"/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0" y="4922838"/>
            <a:ext cx="555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(g)</a:t>
            </a:r>
            <a:endParaRPr lang="en-US"/>
          </a:p>
        </p:txBody>
      </p:sp>
      <p:sp>
        <p:nvSpPr>
          <p:cNvPr id="8238" name="Text Box 46">
            <a:hlinkClick r:id="" action="ppaction://macro?name=Amount1year"/>
          </p:cNvPr>
          <p:cNvSpPr txBox="1">
            <a:spLocks noChangeArrowheads="1"/>
          </p:cNvSpPr>
          <p:nvPr/>
        </p:nvSpPr>
        <p:spPr bwMode="auto">
          <a:xfrm>
            <a:off x="1574800" y="6461125"/>
            <a:ext cx="1000125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Next</a:t>
            </a:r>
            <a:endParaRPr lang="en-US"/>
          </a:p>
        </p:txBody>
      </p:sp>
      <p:sp>
        <p:nvSpPr>
          <p:cNvPr id="8239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6070600" y="6405563"/>
            <a:ext cx="29368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8240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6399213" y="6405563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8241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6746875" y="640556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8242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7094538" y="6405563"/>
            <a:ext cx="303212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8243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7432675" y="6405563"/>
            <a:ext cx="2841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8244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6072188" y="5976938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8245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640556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8246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672941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8247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70532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8248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73961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8249" name="Rectangle 57"/>
          <p:cNvSpPr>
            <a:spLocks noChangeArrowheads="1"/>
          </p:cNvSpPr>
          <p:nvPr/>
        </p:nvSpPr>
        <p:spPr bwMode="auto">
          <a:xfrm>
            <a:off x="4105275" y="5530850"/>
            <a:ext cx="5038725" cy="1327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0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4219575" y="5695950"/>
            <a:ext cx="17272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8251" name="Text Box 59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7402513" y="5565775"/>
            <a:ext cx="30321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8252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7758113" y="6357938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8253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8124825" y="5557838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8254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7770813" y="5557838"/>
            <a:ext cx="2936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8255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4181475" y="6305550"/>
            <a:ext cx="1727200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8256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7770813" y="597058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8257" name="Text Box 65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8504238" y="5954713"/>
            <a:ext cx="482600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600"/>
              <a:t>On</a:t>
            </a:r>
            <a:endParaRPr lang="en-US" sz="1600"/>
          </a:p>
        </p:txBody>
      </p:sp>
      <p:sp>
        <p:nvSpPr>
          <p:cNvPr id="8258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7061200" y="5572125"/>
            <a:ext cx="2841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8259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8124825" y="5972175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8260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8483600" y="6435725"/>
            <a:ext cx="550863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600"/>
              <a:t>Ans</a:t>
            </a:r>
            <a:endParaRPr lang="en-US" sz="1600"/>
          </a:p>
        </p:txBody>
      </p:sp>
      <p:sp>
        <p:nvSpPr>
          <p:cNvPr id="8261" name="Text Box 69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8121650" y="6394450"/>
            <a:ext cx="3381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8262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6715125" y="5562600"/>
            <a:ext cx="3063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8263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6088063" y="5561013"/>
            <a:ext cx="574675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(-)</a:t>
            </a:r>
            <a:endParaRPr lang="en-US" sz="1800"/>
          </a:p>
        </p:txBody>
      </p:sp>
      <p:sp>
        <p:nvSpPr>
          <p:cNvPr id="8264" name="Text Box 72"/>
          <p:cNvSpPr txBox="1">
            <a:spLocks noChangeArrowheads="1"/>
          </p:cNvSpPr>
          <p:nvPr/>
        </p:nvSpPr>
        <p:spPr bwMode="auto">
          <a:xfrm>
            <a:off x="4019550" y="10493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65" name="Text Box 73"/>
          <p:cNvSpPr txBox="1">
            <a:spLocks noChangeArrowheads="1"/>
          </p:cNvSpPr>
          <p:nvPr/>
        </p:nvSpPr>
        <p:spPr bwMode="auto">
          <a:xfrm>
            <a:off x="4019550" y="17319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66" name="Text Box 74"/>
          <p:cNvSpPr txBox="1">
            <a:spLocks noChangeArrowheads="1"/>
          </p:cNvSpPr>
          <p:nvPr/>
        </p:nvSpPr>
        <p:spPr bwMode="auto">
          <a:xfrm>
            <a:off x="4006850" y="2378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67" name="Text Box 75"/>
          <p:cNvSpPr txBox="1">
            <a:spLocks noChangeArrowheads="1"/>
          </p:cNvSpPr>
          <p:nvPr/>
        </p:nvSpPr>
        <p:spPr bwMode="auto">
          <a:xfrm>
            <a:off x="4006850" y="30495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68" name="Text Box 76"/>
          <p:cNvSpPr txBox="1">
            <a:spLocks noChangeArrowheads="1"/>
          </p:cNvSpPr>
          <p:nvPr/>
        </p:nvSpPr>
        <p:spPr bwMode="auto">
          <a:xfrm>
            <a:off x="4006850" y="3695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69" name="Text Box 77"/>
          <p:cNvSpPr txBox="1">
            <a:spLocks noChangeArrowheads="1"/>
          </p:cNvSpPr>
          <p:nvPr/>
        </p:nvSpPr>
        <p:spPr bwMode="auto">
          <a:xfrm>
            <a:off x="4006850" y="429418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70" name="Text Box 78"/>
          <p:cNvSpPr txBox="1">
            <a:spLocks noChangeArrowheads="1"/>
          </p:cNvSpPr>
          <p:nvPr/>
        </p:nvSpPr>
        <p:spPr bwMode="auto">
          <a:xfrm>
            <a:off x="4006850" y="49403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=</a:t>
            </a:r>
            <a:endParaRPr lang="en-US"/>
          </a:p>
        </p:txBody>
      </p:sp>
      <p:sp>
        <p:nvSpPr>
          <p:cNvPr id="8271" name="Text Box 79">
            <a:hlinkClick r:id="" action="ppaction://macro?name=InterestStart"/>
          </p:cNvPr>
          <p:cNvSpPr txBox="1">
            <a:spLocks noChangeArrowheads="1"/>
          </p:cNvSpPr>
          <p:nvPr/>
        </p:nvSpPr>
        <p:spPr bwMode="auto">
          <a:xfrm>
            <a:off x="593725" y="6461125"/>
            <a:ext cx="95091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Start</a:t>
            </a:r>
            <a:endParaRPr lang="en-US"/>
          </a:p>
        </p:txBody>
      </p:sp>
      <p:sp>
        <p:nvSpPr>
          <p:cNvPr id="8272" name="Text Box 80"/>
          <p:cNvSpPr txBox="1">
            <a:spLocks noChangeArrowheads="1"/>
          </p:cNvSpPr>
          <p:nvPr/>
        </p:nvSpPr>
        <p:spPr bwMode="auto">
          <a:xfrm>
            <a:off x="7388225" y="461963"/>
            <a:ext cx="1414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Amount</a:t>
            </a:r>
            <a:endParaRPr lang="en-US"/>
          </a:p>
        </p:txBody>
      </p:sp>
      <p:sp>
        <p:nvSpPr>
          <p:cNvPr id="8273" name="Text Box 81">
            <a:hlinkClick r:id="" action="ppaction://macro?name=ShowAns"/>
          </p:cNvPr>
          <p:cNvSpPr txBox="1">
            <a:spLocks noChangeArrowheads="1"/>
          </p:cNvSpPr>
          <p:nvPr/>
        </p:nvSpPr>
        <p:spPr bwMode="auto">
          <a:xfrm>
            <a:off x="0" y="5524500"/>
            <a:ext cx="1401763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Show Ans</a:t>
            </a:r>
            <a:endParaRPr lang="en-US"/>
          </a:p>
        </p:txBody>
      </p:sp>
      <p:sp>
        <p:nvSpPr>
          <p:cNvPr id="8274" name="Text Box 82">
            <a:hlinkClick r:id="" action="ppaction://macro?name=ClearAns"/>
          </p:cNvPr>
          <p:cNvSpPr txBox="1">
            <a:spLocks noChangeArrowheads="1"/>
          </p:cNvSpPr>
          <p:nvPr/>
        </p:nvSpPr>
        <p:spPr bwMode="auto">
          <a:xfrm>
            <a:off x="1471613" y="5499100"/>
            <a:ext cx="438150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C</a:t>
            </a:r>
            <a:endParaRPr lang="en-US"/>
          </a:p>
        </p:txBody>
      </p:sp>
      <p:pic>
        <p:nvPicPr>
          <p:cNvPr id="8275" name="Picture 83" descr="MC900384144[1]">
            <a:hlinkClick r:id="" action="ppaction://macro?name=PrintIt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5470525"/>
            <a:ext cx="5699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Interest : Part of a year</a:t>
            </a:r>
            <a:endParaRPr lang="en-US" sz="2400" smtClean="0"/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050" y="2559050"/>
            <a:ext cx="174307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571500" y="1150938"/>
            <a:ext cx="6223000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Karen deposited £2000 in her bank account in April.</a:t>
            </a:r>
          </a:p>
          <a:p>
            <a:pPr eaLnBrk="1" hangingPunct="1"/>
            <a:r>
              <a:rPr lang="en-GB" sz="1800"/>
              <a:t>The bank pays a rate of 4% Interest per annum</a:t>
            </a:r>
          </a:p>
          <a:p>
            <a:pPr eaLnBrk="1" hangingPunct="1"/>
            <a:r>
              <a:rPr lang="en-GB" sz="1800"/>
              <a:t>6 months later she decided to buy a car and asked the bank teller how much interest she would get</a:t>
            </a:r>
            <a:endParaRPr lang="en-US" sz="1800"/>
          </a:p>
        </p:txBody>
      </p:sp>
      <p:grpSp>
        <p:nvGrpSpPr>
          <p:cNvPr id="81926" name="Group 6"/>
          <p:cNvGrpSpPr>
            <a:grpSpLocks/>
          </p:cNvGrpSpPr>
          <p:nvPr/>
        </p:nvGrpSpPr>
        <p:grpSpPr bwMode="auto">
          <a:xfrm>
            <a:off x="6680200" y="939800"/>
            <a:ext cx="2463800" cy="1612900"/>
            <a:chOff x="4208" y="776"/>
            <a:chExt cx="1552" cy="1016"/>
          </a:xfrm>
        </p:grpSpPr>
        <p:sp>
          <p:nvSpPr>
            <p:cNvPr id="9243" name="AutoShape 7"/>
            <p:cNvSpPr>
              <a:spLocks noChangeArrowheads="1"/>
            </p:cNvSpPr>
            <p:nvPr/>
          </p:nvSpPr>
          <p:spPr bwMode="auto">
            <a:xfrm>
              <a:off x="4208" y="776"/>
              <a:ext cx="1552" cy="1016"/>
            </a:xfrm>
            <a:prstGeom prst="wedgeEllipseCallout">
              <a:avLst>
                <a:gd name="adj1" fmla="val 6444"/>
                <a:gd name="adj2" fmla="val 7155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0"/>
                </a:spcBef>
              </a:pPr>
              <a:endParaRPr lang="en-US" sz="1800"/>
            </a:p>
          </p:txBody>
        </p:sp>
        <p:sp>
          <p:nvSpPr>
            <p:cNvPr id="9244" name="Text Box 8"/>
            <p:cNvSpPr txBox="1">
              <a:spLocks noChangeArrowheads="1"/>
            </p:cNvSpPr>
            <p:nvPr/>
          </p:nvSpPr>
          <p:spPr bwMode="auto">
            <a:xfrm>
              <a:off x="4272" y="1072"/>
              <a:ext cx="148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GB" sz="1800"/>
                <a:t>Half of the interest due for 1 year</a:t>
              </a:r>
              <a:endParaRPr lang="en-US" sz="1800"/>
            </a:p>
          </p:txBody>
        </p:sp>
      </p:grpSp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482600" y="2832100"/>
            <a:ext cx="406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 for 1 year = 4% of £2000=</a:t>
            </a:r>
            <a:endParaRPr lang="en-US" sz="1800"/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4559300" y="28321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£80</a:t>
            </a:r>
            <a:endParaRPr lang="en-US" sz="1800"/>
          </a:p>
        </p:txBody>
      </p:sp>
      <p:sp>
        <p:nvSpPr>
          <p:cNvPr id="81931" name="Text Box 11"/>
          <p:cNvSpPr txBox="1">
            <a:spLocks noChangeArrowheads="1"/>
          </p:cNvSpPr>
          <p:nvPr/>
        </p:nvSpPr>
        <p:spPr bwMode="auto">
          <a:xfrm>
            <a:off x="393700" y="34417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 for 6 month =</a:t>
            </a:r>
            <a:endParaRPr lang="en-US" sz="1800"/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3327400" y="3429000"/>
            <a:ext cx="1765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£80 ÷ 2 = £40</a:t>
            </a:r>
            <a:endParaRPr lang="en-US" sz="1800"/>
          </a:p>
        </p:txBody>
      </p:sp>
      <p:sp>
        <p:nvSpPr>
          <p:cNvPr id="81933" name="Text Box 13"/>
          <p:cNvSpPr txBox="1">
            <a:spLocks noChangeArrowheads="1"/>
          </p:cNvSpPr>
          <p:nvPr/>
        </p:nvSpPr>
        <p:spPr bwMode="auto">
          <a:xfrm>
            <a:off x="1028700" y="4076700"/>
            <a:ext cx="1841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Total in Bank =</a:t>
            </a:r>
            <a:endParaRPr lang="en-US" sz="1800"/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3009900" y="4089400"/>
            <a:ext cx="264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£2000 + £40 = £2040</a:t>
            </a:r>
            <a:endParaRPr lang="en-US" sz="1800"/>
          </a:p>
        </p:txBody>
      </p:sp>
      <p:grpSp>
        <p:nvGrpSpPr>
          <p:cNvPr id="81935" name="Group 15"/>
          <p:cNvGrpSpPr>
            <a:grpSpLocks/>
          </p:cNvGrpSpPr>
          <p:nvPr/>
        </p:nvGrpSpPr>
        <p:grpSpPr bwMode="auto">
          <a:xfrm>
            <a:off x="6578600" y="4584700"/>
            <a:ext cx="2362200" cy="2071688"/>
            <a:chOff x="4144" y="2888"/>
            <a:chExt cx="1488" cy="1305"/>
          </a:xfrm>
        </p:grpSpPr>
        <p:pic>
          <p:nvPicPr>
            <p:cNvPr id="9241" name="Picture 16" descr="MC900199973[1]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6" y="3487"/>
              <a:ext cx="736" cy="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42" name="Text Box 17"/>
            <p:cNvSpPr txBox="1">
              <a:spLocks noChangeArrowheads="1"/>
            </p:cNvSpPr>
            <p:nvPr/>
          </p:nvSpPr>
          <p:spPr bwMode="auto">
            <a:xfrm>
              <a:off x="4144" y="2888"/>
              <a:ext cx="1488" cy="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tabLst>
                  <a:tab pos="2159000" algn="r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r>
                <a:rPr lang="en-GB" sz="1800"/>
                <a:t>4  ÷ 100 x 2000</a:t>
              </a:r>
            </a:p>
            <a:p>
              <a:pPr eaLnBrk="1" hangingPunct="1"/>
              <a:r>
                <a:rPr lang="en-GB" sz="1800"/>
                <a:t>	80</a:t>
              </a:r>
              <a:endParaRPr lang="en-US" sz="1800"/>
            </a:p>
          </p:txBody>
        </p:sp>
      </p:grp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184150" y="4867275"/>
            <a:ext cx="3275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Part of ….. Fraction of ….</a:t>
            </a:r>
            <a:endParaRPr lang="en-US"/>
          </a:p>
        </p:txBody>
      </p:sp>
      <p:sp>
        <p:nvSpPr>
          <p:cNvPr id="9230" name="Text Box 19"/>
          <p:cNvSpPr txBox="1">
            <a:spLocks noChangeArrowheads="1"/>
          </p:cNvSpPr>
          <p:nvPr/>
        </p:nvSpPr>
        <p:spPr bwMode="auto">
          <a:xfrm>
            <a:off x="3892550" y="5883275"/>
            <a:ext cx="12239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940" name="Text Box 20"/>
          <p:cNvSpPr txBox="1">
            <a:spLocks noChangeArrowheads="1"/>
          </p:cNvSpPr>
          <p:nvPr/>
        </p:nvSpPr>
        <p:spPr bwMode="auto">
          <a:xfrm>
            <a:off x="4052888" y="4633913"/>
            <a:ext cx="469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6</a:t>
            </a:r>
            <a:endParaRPr lang="en-US"/>
          </a:p>
        </p:txBody>
      </p:sp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4029075" y="5300663"/>
            <a:ext cx="469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12</a:t>
            </a:r>
            <a:endParaRPr lang="en-US"/>
          </a:p>
        </p:txBody>
      </p:sp>
      <p:sp>
        <p:nvSpPr>
          <p:cNvPr id="81942" name="Line 22"/>
          <p:cNvSpPr>
            <a:spLocks noChangeShapeType="1"/>
          </p:cNvSpPr>
          <p:nvPr/>
        </p:nvSpPr>
        <p:spPr bwMode="auto">
          <a:xfrm>
            <a:off x="3856038" y="5091113"/>
            <a:ext cx="790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4806950" y="4621213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part</a:t>
            </a:r>
            <a:endParaRPr lang="en-US"/>
          </a:p>
        </p:txBody>
      </p:sp>
      <p:sp>
        <p:nvSpPr>
          <p:cNvPr id="81944" name="Text Box 24"/>
          <p:cNvSpPr txBox="1">
            <a:spLocks noChangeArrowheads="1"/>
          </p:cNvSpPr>
          <p:nvPr/>
        </p:nvSpPr>
        <p:spPr bwMode="auto">
          <a:xfrm>
            <a:off x="4794250" y="525145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total</a:t>
            </a:r>
            <a:endParaRPr lang="en-US"/>
          </a:p>
        </p:txBody>
      </p:sp>
      <p:grpSp>
        <p:nvGrpSpPr>
          <p:cNvPr id="81945" name="Group 25"/>
          <p:cNvGrpSpPr>
            <a:grpSpLocks/>
          </p:cNvGrpSpPr>
          <p:nvPr/>
        </p:nvGrpSpPr>
        <p:grpSpPr bwMode="auto">
          <a:xfrm>
            <a:off x="1065213" y="5824538"/>
            <a:ext cx="4843462" cy="1033462"/>
            <a:chOff x="671" y="3669"/>
            <a:chExt cx="3051" cy="651"/>
          </a:xfrm>
        </p:grpSpPr>
        <p:sp>
          <p:nvSpPr>
            <p:cNvPr id="9237" name="Text Box 26"/>
            <p:cNvSpPr txBox="1">
              <a:spLocks noChangeArrowheads="1"/>
            </p:cNvSpPr>
            <p:nvPr/>
          </p:nvSpPr>
          <p:spPr bwMode="auto">
            <a:xfrm>
              <a:off x="795" y="3669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/>
              <a:r>
                <a:rPr lang="en-GB"/>
                <a:t>6</a:t>
              </a:r>
              <a:endParaRPr lang="en-US"/>
            </a:p>
          </p:txBody>
        </p:sp>
        <p:sp>
          <p:nvSpPr>
            <p:cNvPr id="9238" name="Text Box 27"/>
            <p:cNvSpPr txBox="1">
              <a:spLocks noChangeArrowheads="1"/>
            </p:cNvSpPr>
            <p:nvPr/>
          </p:nvSpPr>
          <p:spPr bwMode="auto">
            <a:xfrm>
              <a:off x="795" y="4070"/>
              <a:ext cx="2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/>
              <a:r>
                <a:rPr lang="en-GB"/>
                <a:t>12</a:t>
              </a:r>
              <a:endParaRPr lang="en-US"/>
            </a:p>
          </p:txBody>
        </p:sp>
        <p:sp>
          <p:nvSpPr>
            <p:cNvPr id="9239" name="Line 28"/>
            <p:cNvSpPr>
              <a:spLocks noChangeShapeType="1"/>
            </p:cNvSpPr>
            <p:nvPr/>
          </p:nvSpPr>
          <p:spPr bwMode="auto">
            <a:xfrm>
              <a:off x="671" y="3965"/>
              <a:ext cx="4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9240" name="Text Box 29"/>
            <p:cNvSpPr txBox="1">
              <a:spLocks noChangeArrowheads="1"/>
            </p:cNvSpPr>
            <p:nvPr/>
          </p:nvSpPr>
          <p:spPr bwMode="auto">
            <a:xfrm>
              <a:off x="1440" y="3883"/>
              <a:ext cx="228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/>
              <a:r>
                <a:rPr lang="en-GB"/>
                <a:t>= 6 ÷ 12 = 0.5 = a half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9" grpId="0"/>
      <p:bldP spid="81930" grpId="0"/>
      <p:bldP spid="81931" grpId="0"/>
      <p:bldP spid="81932" grpId="0"/>
      <p:bldP spid="81933" grpId="0"/>
      <p:bldP spid="81934" grpId="0"/>
      <p:bldP spid="81938" grpId="0"/>
      <p:bldP spid="81940" grpId="0"/>
      <p:bldP spid="81941" grpId="0"/>
      <p:bldP spid="81942" grpId="0" animBg="1"/>
      <p:bldP spid="81943" grpId="0"/>
      <p:bldP spid="819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Part of a year</a:t>
            </a:r>
            <a:endParaRPr lang="en-US" sz="24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484438" y="896938"/>
            <a:ext cx="612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p.a.</a:t>
            </a:r>
            <a:endParaRPr lang="en-US" sz="1800"/>
          </a:p>
        </p:txBody>
      </p:sp>
      <p:sp>
        <p:nvSpPr>
          <p:cNvPr id="10244" name="RateIs">
            <a:hlinkClick r:id="" action="ppaction://macro?name=Clickr"/>
          </p:cNvPr>
          <p:cNvSpPr txBox="1">
            <a:spLocks noChangeArrowheads="1"/>
          </p:cNvSpPr>
          <p:nvPr/>
        </p:nvSpPr>
        <p:spPr bwMode="auto">
          <a:xfrm>
            <a:off x="1574800" y="884238"/>
            <a:ext cx="8699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GB" sz="1800"/>
              <a:t>4%</a:t>
            </a:r>
            <a:endParaRPr lang="en-US" sz="1800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04800" y="798513"/>
            <a:ext cx="1343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Rate of Interest</a:t>
            </a:r>
            <a:endParaRPr lang="en-US" sz="1800"/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3078163" y="900113"/>
            <a:ext cx="12938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Deposit</a:t>
            </a:r>
            <a:endParaRPr lang="en-US" sz="1800"/>
          </a:p>
        </p:txBody>
      </p:sp>
      <p:sp>
        <p:nvSpPr>
          <p:cNvPr id="10247" name="PrincipalIs">
            <a:hlinkClick r:id="" action="ppaction://macro?name=Clickp"/>
          </p:cNvPr>
          <p:cNvSpPr txBox="1">
            <a:spLocks noChangeArrowheads="1"/>
          </p:cNvSpPr>
          <p:nvPr/>
        </p:nvSpPr>
        <p:spPr bwMode="auto">
          <a:xfrm>
            <a:off x="4313238" y="863600"/>
            <a:ext cx="13811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£970</a:t>
            </a:r>
            <a:endParaRPr lang="en-US" sz="1800"/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0" y="1563688"/>
            <a:ext cx="1952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Interest(1 yr) =</a:t>
            </a:r>
            <a:endParaRPr lang="en-US" sz="1800"/>
          </a:p>
        </p:txBody>
      </p:sp>
      <p:sp>
        <p:nvSpPr>
          <p:cNvPr id="10249" name="InterestSum">
            <a:hlinkClick r:id="" action="ppaction://macro?name=CheckSum"/>
          </p:cNvPr>
          <p:cNvSpPr txBox="1">
            <a:spLocks noChangeArrowheads="1"/>
          </p:cNvSpPr>
          <p:nvPr/>
        </p:nvSpPr>
        <p:spPr bwMode="auto">
          <a:xfrm>
            <a:off x="1922463" y="1533525"/>
            <a:ext cx="1892300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3841750" y="1520825"/>
            <a:ext cx="430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0251" name="InterestWorking"/>
          <p:cNvSpPr txBox="1">
            <a:spLocks noChangeArrowheads="1"/>
          </p:cNvSpPr>
          <p:nvPr/>
        </p:nvSpPr>
        <p:spPr bwMode="auto">
          <a:xfrm>
            <a:off x="4343400" y="1503363"/>
            <a:ext cx="21526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0252" name="InterestAns">
            <a:hlinkClick r:id="" action="ppaction://macro?name=CheckInterest"/>
          </p:cNvPr>
          <p:cNvSpPr txBox="1">
            <a:spLocks noChangeArrowheads="1"/>
          </p:cNvSpPr>
          <p:nvPr/>
        </p:nvSpPr>
        <p:spPr bwMode="auto">
          <a:xfrm>
            <a:off x="6907213" y="1479550"/>
            <a:ext cx="1119187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6546850" y="1503363"/>
            <a:ext cx="430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5821363" y="865188"/>
            <a:ext cx="549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for</a:t>
            </a:r>
            <a:endParaRPr lang="en-US" sz="1800"/>
          </a:p>
        </p:txBody>
      </p:sp>
      <p:sp>
        <p:nvSpPr>
          <p:cNvPr id="10255" name="NoOfMonths">
            <a:hlinkClick r:id="" action="ppaction://macro?name=Clickp"/>
          </p:cNvPr>
          <p:cNvSpPr txBox="1">
            <a:spLocks noChangeArrowheads="1"/>
          </p:cNvSpPr>
          <p:nvPr/>
        </p:nvSpPr>
        <p:spPr bwMode="auto">
          <a:xfrm>
            <a:off x="6462713" y="863600"/>
            <a:ext cx="6191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10256" name="Text Box 17"/>
          <p:cNvSpPr txBox="1">
            <a:spLocks noChangeArrowheads="1"/>
          </p:cNvSpPr>
          <p:nvPr/>
        </p:nvSpPr>
        <p:spPr bwMode="auto">
          <a:xfrm>
            <a:off x="7277100" y="831850"/>
            <a:ext cx="104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months</a:t>
            </a:r>
            <a:endParaRPr lang="en-US" sz="1800"/>
          </a:p>
        </p:txBody>
      </p:sp>
      <p:sp>
        <p:nvSpPr>
          <p:cNvPr id="10257" name="Text Box 32">
            <a:hlinkClick r:id="" action="ppaction://macro?name=ClickOf"/>
          </p:cNvPr>
          <p:cNvSpPr txBox="1">
            <a:spLocks noChangeArrowheads="1"/>
          </p:cNvSpPr>
          <p:nvPr/>
        </p:nvSpPr>
        <p:spPr bwMode="auto">
          <a:xfrm>
            <a:off x="8393113" y="5035550"/>
            <a:ext cx="492125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of</a:t>
            </a:r>
            <a:endParaRPr lang="en-US"/>
          </a:p>
        </p:txBody>
      </p:sp>
      <p:sp>
        <p:nvSpPr>
          <p:cNvPr id="10258" name="Key0">
            <a:hlinkClick r:id="" action="ppaction://macro?name=Key0"/>
          </p:cNvPr>
          <p:cNvSpPr txBox="1">
            <a:spLocks noChangeArrowheads="1"/>
          </p:cNvSpPr>
          <p:nvPr/>
        </p:nvSpPr>
        <p:spPr bwMode="auto">
          <a:xfrm>
            <a:off x="6070600" y="6405563"/>
            <a:ext cx="29368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0</a:t>
            </a:r>
            <a:endParaRPr lang="en-US" sz="1800"/>
          </a:p>
        </p:txBody>
      </p:sp>
      <p:sp>
        <p:nvSpPr>
          <p:cNvPr id="10259" name="Key1">
            <a:hlinkClick r:id="" action="ppaction://macro?name=Key1"/>
          </p:cNvPr>
          <p:cNvSpPr txBox="1">
            <a:spLocks noChangeArrowheads="1"/>
          </p:cNvSpPr>
          <p:nvPr/>
        </p:nvSpPr>
        <p:spPr bwMode="auto">
          <a:xfrm>
            <a:off x="6399213" y="6405563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1</a:t>
            </a:r>
            <a:endParaRPr lang="en-US" sz="1800"/>
          </a:p>
        </p:txBody>
      </p:sp>
      <p:sp>
        <p:nvSpPr>
          <p:cNvPr id="10260" name="Key2">
            <a:hlinkClick r:id="" action="ppaction://macro?name=Key2"/>
          </p:cNvPr>
          <p:cNvSpPr txBox="1">
            <a:spLocks noChangeArrowheads="1"/>
          </p:cNvSpPr>
          <p:nvPr/>
        </p:nvSpPr>
        <p:spPr bwMode="auto">
          <a:xfrm>
            <a:off x="6746875" y="6405563"/>
            <a:ext cx="312738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2</a:t>
            </a:r>
            <a:endParaRPr lang="en-US" sz="1800"/>
          </a:p>
        </p:txBody>
      </p:sp>
      <p:sp>
        <p:nvSpPr>
          <p:cNvPr id="10261" name="Key3">
            <a:hlinkClick r:id="" action="ppaction://macro?name=Key3"/>
          </p:cNvPr>
          <p:cNvSpPr txBox="1">
            <a:spLocks noChangeArrowheads="1"/>
          </p:cNvSpPr>
          <p:nvPr/>
        </p:nvSpPr>
        <p:spPr bwMode="auto">
          <a:xfrm>
            <a:off x="7094538" y="6405563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3</a:t>
            </a:r>
            <a:endParaRPr lang="en-US" sz="1800"/>
          </a:p>
        </p:txBody>
      </p:sp>
      <p:sp>
        <p:nvSpPr>
          <p:cNvPr id="10262" name="Key4">
            <a:hlinkClick r:id="" action="ppaction://macro?name=Key4"/>
          </p:cNvPr>
          <p:cNvSpPr txBox="1">
            <a:spLocks noChangeArrowheads="1"/>
          </p:cNvSpPr>
          <p:nvPr/>
        </p:nvSpPr>
        <p:spPr bwMode="auto">
          <a:xfrm>
            <a:off x="7432675" y="6405563"/>
            <a:ext cx="28416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10263" name="Key5">
            <a:hlinkClick r:id="" action="ppaction://macro?name=Key5"/>
          </p:cNvPr>
          <p:cNvSpPr txBox="1">
            <a:spLocks noChangeArrowheads="1"/>
          </p:cNvSpPr>
          <p:nvPr/>
        </p:nvSpPr>
        <p:spPr bwMode="auto">
          <a:xfrm>
            <a:off x="6072188" y="5976938"/>
            <a:ext cx="31273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5</a:t>
            </a:r>
            <a:endParaRPr lang="en-US" sz="1800"/>
          </a:p>
        </p:txBody>
      </p:sp>
      <p:sp>
        <p:nvSpPr>
          <p:cNvPr id="10264" name="Key6">
            <a:hlinkClick r:id="" action="ppaction://macro?name=Key6"/>
          </p:cNvPr>
          <p:cNvSpPr txBox="1">
            <a:spLocks noChangeArrowheads="1"/>
          </p:cNvSpPr>
          <p:nvPr/>
        </p:nvSpPr>
        <p:spPr bwMode="auto">
          <a:xfrm>
            <a:off x="6405563" y="5976938"/>
            <a:ext cx="303212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6</a:t>
            </a:r>
            <a:endParaRPr lang="en-US" sz="1800"/>
          </a:p>
        </p:txBody>
      </p:sp>
      <p:sp>
        <p:nvSpPr>
          <p:cNvPr id="10265" name="Key7">
            <a:hlinkClick r:id="" action="ppaction://macro?name=Key7"/>
          </p:cNvPr>
          <p:cNvSpPr txBox="1">
            <a:spLocks noChangeArrowheads="1"/>
          </p:cNvSpPr>
          <p:nvPr/>
        </p:nvSpPr>
        <p:spPr bwMode="auto">
          <a:xfrm>
            <a:off x="6729413" y="5976938"/>
            <a:ext cx="30321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7</a:t>
            </a:r>
            <a:endParaRPr lang="en-US" sz="1800"/>
          </a:p>
        </p:txBody>
      </p:sp>
      <p:sp>
        <p:nvSpPr>
          <p:cNvPr id="10266" name="Key8">
            <a:hlinkClick r:id="" action="ppaction://macro?name=Key8"/>
          </p:cNvPr>
          <p:cNvSpPr txBox="1">
            <a:spLocks noChangeArrowheads="1"/>
          </p:cNvSpPr>
          <p:nvPr/>
        </p:nvSpPr>
        <p:spPr bwMode="auto">
          <a:xfrm>
            <a:off x="70532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8</a:t>
            </a:r>
            <a:endParaRPr lang="en-US" sz="1800"/>
          </a:p>
        </p:txBody>
      </p:sp>
      <p:sp>
        <p:nvSpPr>
          <p:cNvPr id="10267" name="Key9">
            <a:hlinkClick r:id="" action="ppaction://macro?name=Key9"/>
          </p:cNvPr>
          <p:cNvSpPr txBox="1">
            <a:spLocks noChangeArrowheads="1"/>
          </p:cNvSpPr>
          <p:nvPr/>
        </p:nvSpPr>
        <p:spPr bwMode="auto">
          <a:xfrm>
            <a:off x="7396163" y="597693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9</a:t>
            </a:r>
            <a:endParaRPr lang="en-US" sz="1800"/>
          </a:p>
        </p:txBody>
      </p:sp>
      <p:sp>
        <p:nvSpPr>
          <p:cNvPr id="10268" name="Rectangle 43"/>
          <p:cNvSpPr>
            <a:spLocks noChangeArrowheads="1"/>
          </p:cNvSpPr>
          <p:nvPr/>
        </p:nvSpPr>
        <p:spPr bwMode="auto">
          <a:xfrm>
            <a:off x="1873250" y="5530850"/>
            <a:ext cx="7270750" cy="1327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Entry1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2025650" y="5695950"/>
            <a:ext cx="3921125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0270" name="Text Box 45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7402513" y="5565775"/>
            <a:ext cx="303212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C</a:t>
            </a:r>
            <a:endParaRPr lang="en-US" sz="1800"/>
          </a:p>
        </p:txBody>
      </p:sp>
      <p:sp>
        <p:nvSpPr>
          <p:cNvPr id="10271" name="Key10">
            <a:hlinkClick r:id="" action="ppaction://macro?name=Key10"/>
          </p:cNvPr>
          <p:cNvSpPr txBox="1">
            <a:spLocks noChangeArrowheads="1"/>
          </p:cNvSpPr>
          <p:nvPr/>
        </p:nvSpPr>
        <p:spPr bwMode="auto">
          <a:xfrm>
            <a:off x="7758113" y="6357938"/>
            <a:ext cx="330200" cy="3968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/>
              <a:t>.</a:t>
            </a:r>
            <a:endParaRPr lang="en-US"/>
          </a:p>
        </p:txBody>
      </p:sp>
      <p:sp>
        <p:nvSpPr>
          <p:cNvPr id="10272" name="Key12">
            <a:hlinkClick r:id="" action="ppaction://macro?name=Key12"/>
          </p:cNvPr>
          <p:cNvSpPr txBox="1">
            <a:spLocks noChangeArrowheads="1"/>
          </p:cNvSpPr>
          <p:nvPr/>
        </p:nvSpPr>
        <p:spPr bwMode="auto">
          <a:xfrm>
            <a:off x="8124825" y="5557838"/>
            <a:ext cx="303213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÷</a:t>
            </a:r>
            <a:endParaRPr lang="en-US" sz="1800"/>
          </a:p>
        </p:txBody>
      </p:sp>
      <p:sp>
        <p:nvSpPr>
          <p:cNvPr id="10273" name="Key11">
            <a:hlinkClick r:id="" action="ppaction://macro?name=Key11"/>
          </p:cNvPr>
          <p:cNvSpPr txBox="1">
            <a:spLocks noChangeArrowheads="1"/>
          </p:cNvSpPr>
          <p:nvPr/>
        </p:nvSpPr>
        <p:spPr bwMode="auto">
          <a:xfrm>
            <a:off x="7770813" y="5557838"/>
            <a:ext cx="293687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10274" name="AnswerIs">
            <a:hlinkClick r:id="" action="ppaction://macro?name=Hr24_1"/>
          </p:cNvPr>
          <p:cNvSpPr txBox="1">
            <a:spLocks noChangeArrowheads="1"/>
          </p:cNvSpPr>
          <p:nvPr/>
        </p:nvSpPr>
        <p:spPr bwMode="auto">
          <a:xfrm>
            <a:off x="2132013" y="6305550"/>
            <a:ext cx="3776662" cy="4667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 eaLnBrk="1" hangingPunct="1"/>
            <a:r>
              <a:rPr lang="en-US" sz="2400"/>
              <a:t>0</a:t>
            </a:r>
          </a:p>
        </p:txBody>
      </p:sp>
      <p:sp>
        <p:nvSpPr>
          <p:cNvPr id="10275" name="Key13">
            <a:hlinkClick r:id="" action="ppaction://macro?name=Key13"/>
          </p:cNvPr>
          <p:cNvSpPr txBox="1">
            <a:spLocks noChangeArrowheads="1"/>
          </p:cNvSpPr>
          <p:nvPr/>
        </p:nvSpPr>
        <p:spPr bwMode="auto">
          <a:xfrm>
            <a:off x="7770813" y="5970588"/>
            <a:ext cx="322262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+</a:t>
            </a:r>
            <a:endParaRPr lang="en-US" sz="1800"/>
          </a:p>
        </p:txBody>
      </p:sp>
      <p:sp>
        <p:nvSpPr>
          <p:cNvPr id="10276" name="Text Box 51">
            <a:hlinkClick r:id="" action="ppaction://macro?name=SwitchOn"/>
          </p:cNvPr>
          <p:cNvSpPr txBox="1">
            <a:spLocks noChangeArrowheads="1"/>
          </p:cNvSpPr>
          <p:nvPr/>
        </p:nvSpPr>
        <p:spPr bwMode="auto">
          <a:xfrm>
            <a:off x="8504238" y="5954713"/>
            <a:ext cx="482600" cy="336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600"/>
              <a:t>On</a:t>
            </a:r>
            <a:endParaRPr lang="en-US" sz="1600"/>
          </a:p>
        </p:txBody>
      </p:sp>
      <p:sp>
        <p:nvSpPr>
          <p:cNvPr id="10277" name="Key15">
            <a:hlinkClick r:id="" action="ppaction://macro?name=Key15"/>
          </p:cNvPr>
          <p:cNvSpPr txBox="1">
            <a:spLocks noChangeArrowheads="1"/>
          </p:cNvSpPr>
          <p:nvPr/>
        </p:nvSpPr>
        <p:spPr bwMode="auto">
          <a:xfrm>
            <a:off x="7061200" y="5572125"/>
            <a:ext cx="284163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²</a:t>
            </a:r>
            <a:endParaRPr lang="en-US" sz="1800"/>
          </a:p>
        </p:txBody>
      </p:sp>
      <p:sp>
        <p:nvSpPr>
          <p:cNvPr id="10278" name="Key14">
            <a:hlinkClick r:id="" action="ppaction://macro?name=Key14"/>
          </p:cNvPr>
          <p:cNvSpPr txBox="1">
            <a:spLocks noChangeArrowheads="1"/>
          </p:cNvSpPr>
          <p:nvPr/>
        </p:nvSpPr>
        <p:spPr bwMode="auto">
          <a:xfrm>
            <a:off x="8124825" y="5972175"/>
            <a:ext cx="3127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-</a:t>
            </a:r>
            <a:endParaRPr lang="en-US" sz="1800"/>
          </a:p>
        </p:txBody>
      </p:sp>
      <p:sp>
        <p:nvSpPr>
          <p:cNvPr id="10279" name="Key17">
            <a:hlinkClick r:id="" action="ppaction://macro?name=Key17"/>
          </p:cNvPr>
          <p:cNvSpPr txBox="1">
            <a:spLocks noChangeArrowheads="1"/>
          </p:cNvSpPr>
          <p:nvPr/>
        </p:nvSpPr>
        <p:spPr bwMode="auto">
          <a:xfrm>
            <a:off x="8483600" y="6435725"/>
            <a:ext cx="550863" cy="33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600"/>
              <a:t>Ans</a:t>
            </a:r>
            <a:endParaRPr lang="en-US" sz="1600"/>
          </a:p>
        </p:txBody>
      </p:sp>
      <p:sp>
        <p:nvSpPr>
          <p:cNvPr id="10280" name="Text Box 55">
            <a:hlinkClick r:id="" action="ppaction://macro?name=GetAnswer"/>
          </p:cNvPr>
          <p:cNvSpPr txBox="1">
            <a:spLocks noChangeArrowheads="1"/>
          </p:cNvSpPr>
          <p:nvPr/>
        </p:nvSpPr>
        <p:spPr bwMode="auto">
          <a:xfrm>
            <a:off x="8121650" y="6394450"/>
            <a:ext cx="33813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0281" name="Key16">
            <a:hlinkClick r:id="" action="ppaction://macro?name=Key16"/>
          </p:cNvPr>
          <p:cNvSpPr txBox="1">
            <a:spLocks noChangeArrowheads="1"/>
          </p:cNvSpPr>
          <p:nvPr/>
        </p:nvSpPr>
        <p:spPr bwMode="auto">
          <a:xfrm>
            <a:off x="6715125" y="5562600"/>
            <a:ext cx="306388" cy="3667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√</a:t>
            </a:r>
            <a:endParaRPr lang="en-US" sz="1800"/>
          </a:p>
        </p:txBody>
      </p:sp>
      <p:sp>
        <p:nvSpPr>
          <p:cNvPr id="10282" name="Key18">
            <a:hlinkClick r:id="" action="ppaction://macro?name=Key18"/>
          </p:cNvPr>
          <p:cNvSpPr txBox="1">
            <a:spLocks noChangeArrowheads="1"/>
          </p:cNvSpPr>
          <p:nvPr/>
        </p:nvSpPr>
        <p:spPr bwMode="auto">
          <a:xfrm>
            <a:off x="6088063" y="5561013"/>
            <a:ext cx="574675" cy="3667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(-)</a:t>
            </a:r>
            <a:endParaRPr lang="en-US" sz="1800"/>
          </a:p>
        </p:txBody>
      </p:sp>
      <p:grpSp>
        <p:nvGrpSpPr>
          <p:cNvPr id="10283" name="Group 58"/>
          <p:cNvGrpSpPr>
            <a:grpSpLocks/>
          </p:cNvGrpSpPr>
          <p:nvPr/>
        </p:nvGrpSpPr>
        <p:grpSpPr bwMode="auto">
          <a:xfrm>
            <a:off x="7323138" y="2197100"/>
            <a:ext cx="1620837" cy="1216025"/>
            <a:chOff x="1482" y="1482"/>
            <a:chExt cx="2273" cy="1705"/>
          </a:xfrm>
        </p:grpSpPr>
        <p:sp>
          <p:nvSpPr>
            <p:cNvPr id="10322" name="Line 59"/>
            <p:cNvSpPr>
              <a:spLocks noChangeShapeType="1"/>
            </p:cNvSpPr>
            <p:nvPr/>
          </p:nvSpPr>
          <p:spPr bwMode="auto">
            <a:xfrm>
              <a:off x="1482" y="1482"/>
              <a:ext cx="22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Line 60"/>
            <p:cNvSpPr>
              <a:spLocks noChangeShapeType="1"/>
            </p:cNvSpPr>
            <p:nvPr/>
          </p:nvSpPr>
          <p:spPr bwMode="auto">
            <a:xfrm>
              <a:off x="1482" y="2050"/>
              <a:ext cx="2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4" name="Line 61"/>
            <p:cNvSpPr>
              <a:spLocks noChangeShapeType="1"/>
            </p:cNvSpPr>
            <p:nvPr/>
          </p:nvSpPr>
          <p:spPr bwMode="auto">
            <a:xfrm>
              <a:off x="1482" y="2618"/>
              <a:ext cx="2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5" name="Line 62"/>
            <p:cNvSpPr>
              <a:spLocks noChangeShapeType="1"/>
            </p:cNvSpPr>
            <p:nvPr/>
          </p:nvSpPr>
          <p:spPr bwMode="auto">
            <a:xfrm>
              <a:off x="1482" y="3186"/>
              <a:ext cx="227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6" name="Line 63"/>
            <p:cNvSpPr>
              <a:spLocks noChangeShapeType="1"/>
            </p:cNvSpPr>
            <p:nvPr/>
          </p:nvSpPr>
          <p:spPr bwMode="auto">
            <a:xfrm>
              <a:off x="1482" y="1482"/>
              <a:ext cx="0" cy="17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7" name="Line 64"/>
            <p:cNvSpPr>
              <a:spLocks noChangeShapeType="1"/>
            </p:cNvSpPr>
            <p:nvPr/>
          </p:nvSpPr>
          <p:spPr bwMode="auto">
            <a:xfrm>
              <a:off x="2050" y="1482"/>
              <a:ext cx="1" cy="17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8" name="Line 65"/>
            <p:cNvSpPr>
              <a:spLocks noChangeShapeType="1"/>
            </p:cNvSpPr>
            <p:nvPr/>
          </p:nvSpPr>
          <p:spPr bwMode="auto">
            <a:xfrm>
              <a:off x="2618" y="1482"/>
              <a:ext cx="1" cy="17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9" name="Line 66"/>
            <p:cNvSpPr>
              <a:spLocks noChangeShapeType="1"/>
            </p:cNvSpPr>
            <p:nvPr/>
          </p:nvSpPr>
          <p:spPr bwMode="auto">
            <a:xfrm>
              <a:off x="3186" y="1482"/>
              <a:ext cx="1" cy="17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0" name="Line 67"/>
            <p:cNvSpPr>
              <a:spLocks noChangeShapeType="1"/>
            </p:cNvSpPr>
            <p:nvPr/>
          </p:nvSpPr>
          <p:spPr bwMode="auto">
            <a:xfrm>
              <a:off x="3754" y="1482"/>
              <a:ext cx="1" cy="17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4" name="Text Box 68">
            <a:hlinkClick r:id="" action="ppaction://macro?name=InterestStartM"/>
          </p:cNvPr>
          <p:cNvSpPr txBox="1">
            <a:spLocks noChangeArrowheads="1"/>
          </p:cNvSpPr>
          <p:nvPr/>
        </p:nvSpPr>
        <p:spPr bwMode="auto">
          <a:xfrm>
            <a:off x="147638" y="4421188"/>
            <a:ext cx="950912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Setup</a:t>
            </a:r>
            <a:endParaRPr lang="en-US"/>
          </a:p>
        </p:txBody>
      </p:sp>
      <p:sp>
        <p:nvSpPr>
          <p:cNvPr id="10285" name="Text Box 69">
            <a:hlinkClick r:id="" action="ppaction://macro?name=AnyMonth"/>
          </p:cNvPr>
          <p:cNvSpPr txBox="1">
            <a:spLocks noChangeArrowheads="1"/>
          </p:cNvSpPr>
          <p:nvPr/>
        </p:nvSpPr>
        <p:spPr bwMode="auto">
          <a:xfrm>
            <a:off x="157163" y="4886325"/>
            <a:ext cx="1487487" cy="396875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Any Month</a:t>
            </a:r>
            <a:endParaRPr lang="en-US"/>
          </a:p>
        </p:txBody>
      </p:sp>
      <p:sp>
        <p:nvSpPr>
          <p:cNvPr id="10286" name="Month1"/>
          <p:cNvSpPr>
            <a:spLocks noChangeArrowheads="1"/>
          </p:cNvSpPr>
          <p:nvPr/>
        </p:nvSpPr>
        <p:spPr bwMode="auto">
          <a:xfrm>
            <a:off x="7327900" y="220662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7" name="Month4"/>
          <p:cNvSpPr>
            <a:spLocks noChangeArrowheads="1"/>
          </p:cNvSpPr>
          <p:nvPr/>
        </p:nvSpPr>
        <p:spPr bwMode="auto">
          <a:xfrm>
            <a:off x="7732713" y="220662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8" name="Month2" hidden="1"/>
          <p:cNvSpPr>
            <a:spLocks noChangeArrowheads="1"/>
          </p:cNvSpPr>
          <p:nvPr/>
        </p:nvSpPr>
        <p:spPr bwMode="auto">
          <a:xfrm>
            <a:off x="7318375" y="260667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9" name="Month7"/>
          <p:cNvSpPr>
            <a:spLocks noChangeArrowheads="1"/>
          </p:cNvSpPr>
          <p:nvPr/>
        </p:nvSpPr>
        <p:spPr bwMode="auto">
          <a:xfrm>
            <a:off x="8132763" y="220662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0" name="Month10"/>
          <p:cNvSpPr>
            <a:spLocks noChangeArrowheads="1"/>
          </p:cNvSpPr>
          <p:nvPr/>
        </p:nvSpPr>
        <p:spPr bwMode="auto">
          <a:xfrm>
            <a:off x="8532813" y="220662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1" name="Month5" hidden="1"/>
          <p:cNvSpPr>
            <a:spLocks noChangeArrowheads="1"/>
          </p:cNvSpPr>
          <p:nvPr/>
        </p:nvSpPr>
        <p:spPr bwMode="auto">
          <a:xfrm>
            <a:off x="7732713" y="260667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2" name="Month8" hidden="1"/>
          <p:cNvSpPr>
            <a:spLocks noChangeArrowheads="1"/>
          </p:cNvSpPr>
          <p:nvPr/>
        </p:nvSpPr>
        <p:spPr bwMode="auto">
          <a:xfrm>
            <a:off x="8132763" y="2606675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3" name="Month11" hidden="1"/>
          <p:cNvSpPr>
            <a:spLocks noChangeArrowheads="1"/>
          </p:cNvSpPr>
          <p:nvPr/>
        </p:nvSpPr>
        <p:spPr bwMode="auto">
          <a:xfrm>
            <a:off x="8532813" y="2616200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4" name="Month3" hidden="1"/>
          <p:cNvSpPr>
            <a:spLocks noChangeArrowheads="1"/>
          </p:cNvSpPr>
          <p:nvPr/>
        </p:nvSpPr>
        <p:spPr bwMode="auto">
          <a:xfrm>
            <a:off x="7318375" y="3011488"/>
            <a:ext cx="396875" cy="382587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5" name="Month6" hidden="1"/>
          <p:cNvSpPr>
            <a:spLocks noChangeArrowheads="1"/>
          </p:cNvSpPr>
          <p:nvPr/>
        </p:nvSpPr>
        <p:spPr bwMode="auto">
          <a:xfrm>
            <a:off x="7727950" y="3016250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6" name="Month9" hidden="1"/>
          <p:cNvSpPr>
            <a:spLocks noChangeArrowheads="1"/>
          </p:cNvSpPr>
          <p:nvPr/>
        </p:nvSpPr>
        <p:spPr bwMode="auto">
          <a:xfrm>
            <a:off x="8137525" y="3016250"/>
            <a:ext cx="396875" cy="382588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7" name="Month12" hidden="1"/>
          <p:cNvSpPr>
            <a:spLocks noChangeArrowheads="1"/>
          </p:cNvSpPr>
          <p:nvPr/>
        </p:nvSpPr>
        <p:spPr bwMode="auto">
          <a:xfrm>
            <a:off x="8542338" y="3011488"/>
            <a:ext cx="396875" cy="382587"/>
          </a:xfrm>
          <a:prstGeom prst="rect">
            <a:avLst/>
          </a:prstGeom>
          <a:solidFill>
            <a:srgbClr val="D9FC08">
              <a:alpha val="749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8" name="Text Box 82"/>
          <p:cNvSpPr txBox="1">
            <a:spLocks noChangeArrowheads="1"/>
          </p:cNvSpPr>
          <p:nvPr/>
        </p:nvSpPr>
        <p:spPr bwMode="auto">
          <a:xfrm>
            <a:off x="193675" y="2100263"/>
            <a:ext cx="6877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As the money is left in for less than a year the Interest paid will be a fraction of that paid for 1 year</a:t>
            </a:r>
            <a:endParaRPr lang="en-US" sz="1800"/>
          </a:p>
        </p:txBody>
      </p:sp>
      <p:sp>
        <p:nvSpPr>
          <p:cNvPr id="10299" name="Text Box 83"/>
          <p:cNvSpPr txBox="1">
            <a:spLocks noChangeArrowheads="1"/>
          </p:cNvSpPr>
          <p:nvPr/>
        </p:nvSpPr>
        <p:spPr bwMode="auto">
          <a:xfrm>
            <a:off x="182563" y="3794125"/>
            <a:ext cx="1160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Interest</a:t>
            </a:r>
            <a:endParaRPr lang="en-US" sz="1800"/>
          </a:p>
        </p:txBody>
      </p:sp>
      <p:sp>
        <p:nvSpPr>
          <p:cNvPr id="10300" name="NoOfMonths2">
            <a:hlinkClick r:id="" action="ppaction://macro?name=Clickp"/>
          </p:cNvPr>
          <p:cNvSpPr txBox="1">
            <a:spLocks noChangeArrowheads="1"/>
          </p:cNvSpPr>
          <p:nvPr/>
        </p:nvSpPr>
        <p:spPr bwMode="auto">
          <a:xfrm>
            <a:off x="1330325" y="3800475"/>
            <a:ext cx="61912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4</a:t>
            </a:r>
            <a:endParaRPr lang="en-US" sz="1800"/>
          </a:p>
        </p:txBody>
      </p:sp>
      <p:sp>
        <p:nvSpPr>
          <p:cNvPr id="10301" name="Text Box 85"/>
          <p:cNvSpPr txBox="1">
            <a:spLocks noChangeArrowheads="1"/>
          </p:cNvSpPr>
          <p:nvPr/>
        </p:nvSpPr>
        <p:spPr bwMode="auto">
          <a:xfrm>
            <a:off x="2144713" y="3768725"/>
            <a:ext cx="104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months</a:t>
            </a:r>
            <a:endParaRPr lang="en-US" sz="1800"/>
          </a:p>
        </p:txBody>
      </p:sp>
      <p:sp>
        <p:nvSpPr>
          <p:cNvPr id="10302" name="Text Box 86"/>
          <p:cNvSpPr txBox="1">
            <a:spLocks noChangeArrowheads="1"/>
          </p:cNvSpPr>
          <p:nvPr/>
        </p:nvSpPr>
        <p:spPr bwMode="auto">
          <a:xfrm>
            <a:off x="3230563" y="3794125"/>
            <a:ext cx="430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0303" name="FracTop">
            <a:hlinkClick r:id="" action="ppaction://macro?name=FracTop"/>
          </p:cNvPr>
          <p:cNvSpPr txBox="1">
            <a:spLocks noChangeArrowheads="1"/>
          </p:cNvSpPr>
          <p:nvPr/>
        </p:nvSpPr>
        <p:spPr bwMode="auto">
          <a:xfrm>
            <a:off x="3567113" y="3403600"/>
            <a:ext cx="1119187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 sz="1800"/>
          </a:p>
        </p:txBody>
      </p:sp>
      <p:sp>
        <p:nvSpPr>
          <p:cNvPr id="10304" name="FracBottom">
            <a:hlinkClick r:id="" action="ppaction://macro?name=FracBottom"/>
          </p:cNvPr>
          <p:cNvSpPr txBox="1">
            <a:spLocks noChangeArrowheads="1"/>
          </p:cNvSpPr>
          <p:nvPr/>
        </p:nvSpPr>
        <p:spPr bwMode="auto">
          <a:xfrm>
            <a:off x="3556000" y="4135438"/>
            <a:ext cx="1119188" cy="366712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endParaRPr lang="en-US" sz="1800"/>
          </a:p>
        </p:txBody>
      </p:sp>
      <p:sp>
        <p:nvSpPr>
          <p:cNvPr id="10305" name="Line 90"/>
          <p:cNvSpPr>
            <a:spLocks noChangeShapeType="1"/>
          </p:cNvSpPr>
          <p:nvPr/>
        </p:nvSpPr>
        <p:spPr bwMode="auto">
          <a:xfrm>
            <a:off x="3597275" y="3948113"/>
            <a:ext cx="1146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06" name="Text Box 91"/>
          <p:cNvSpPr txBox="1">
            <a:spLocks noChangeArrowheads="1"/>
          </p:cNvSpPr>
          <p:nvPr/>
        </p:nvSpPr>
        <p:spPr bwMode="auto">
          <a:xfrm>
            <a:off x="3548063" y="2965450"/>
            <a:ext cx="104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part</a:t>
            </a:r>
            <a:endParaRPr lang="en-US" sz="1800"/>
          </a:p>
        </p:txBody>
      </p:sp>
      <p:sp>
        <p:nvSpPr>
          <p:cNvPr id="10307" name="Text Box 92"/>
          <p:cNvSpPr txBox="1">
            <a:spLocks noChangeArrowheads="1"/>
          </p:cNvSpPr>
          <p:nvPr/>
        </p:nvSpPr>
        <p:spPr bwMode="auto">
          <a:xfrm>
            <a:off x="3571875" y="4584700"/>
            <a:ext cx="104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GB" sz="1800"/>
              <a:t>total</a:t>
            </a:r>
            <a:endParaRPr lang="en-US" sz="1800"/>
          </a:p>
        </p:txBody>
      </p:sp>
      <p:sp>
        <p:nvSpPr>
          <p:cNvPr id="10308" name="Text Box 93"/>
          <p:cNvSpPr txBox="1">
            <a:spLocks noChangeArrowheads="1"/>
          </p:cNvSpPr>
          <p:nvPr/>
        </p:nvSpPr>
        <p:spPr bwMode="auto">
          <a:xfrm>
            <a:off x="4906963" y="3790950"/>
            <a:ext cx="427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x</a:t>
            </a:r>
            <a:endParaRPr lang="en-US" sz="1800"/>
          </a:p>
        </p:txBody>
      </p:sp>
      <p:sp>
        <p:nvSpPr>
          <p:cNvPr id="10309" name="Interest1yr">
            <a:hlinkClick r:id="" action="ppaction://macro?name=PartOf"/>
          </p:cNvPr>
          <p:cNvSpPr txBox="1">
            <a:spLocks noChangeArrowheads="1"/>
          </p:cNvSpPr>
          <p:nvPr/>
        </p:nvSpPr>
        <p:spPr bwMode="auto">
          <a:xfrm>
            <a:off x="5310188" y="3746500"/>
            <a:ext cx="1119187" cy="366713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0310" name="Text Box 95"/>
          <p:cNvSpPr txBox="1">
            <a:spLocks noChangeArrowheads="1"/>
          </p:cNvSpPr>
          <p:nvPr/>
        </p:nvSpPr>
        <p:spPr bwMode="auto">
          <a:xfrm>
            <a:off x="2814638" y="4964113"/>
            <a:ext cx="430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0311" name="InterestPartWorking"/>
          <p:cNvSpPr txBox="1">
            <a:spLocks noChangeArrowheads="1"/>
          </p:cNvSpPr>
          <p:nvPr/>
        </p:nvSpPr>
        <p:spPr bwMode="auto">
          <a:xfrm>
            <a:off x="3330575" y="4991100"/>
            <a:ext cx="21526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0312" name="InterestPartAns">
            <a:hlinkClick r:id="" action="ppaction://macro?name=PartInterest"/>
          </p:cNvPr>
          <p:cNvSpPr txBox="1">
            <a:spLocks noChangeArrowheads="1"/>
          </p:cNvSpPr>
          <p:nvPr/>
        </p:nvSpPr>
        <p:spPr bwMode="auto">
          <a:xfrm>
            <a:off x="5894388" y="4967288"/>
            <a:ext cx="1119187" cy="366712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10313" name="Text Box 98"/>
          <p:cNvSpPr txBox="1">
            <a:spLocks noChangeArrowheads="1"/>
          </p:cNvSpPr>
          <p:nvPr/>
        </p:nvSpPr>
        <p:spPr bwMode="auto">
          <a:xfrm>
            <a:off x="5534025" y="4991100"/>
            <a:ext cx="430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=</a:t>
            </a:r>
            <a:endParaRPr lang="en-US" sz="1800"/>
          </a:p>
        </p:txBody>
      </p:sp>
      <p:sp>
        <p:nvSpPr>
          <p:cNvPr id="10314" name="Text Box 99">
            <a:hlinkClick r:id="" action="ppaction://macro?name=SixMonth"/>
          </p:cNvPr>
          <p:cNvSpPr txBox="1">
            <a:spLocks noChangeArrowheads="1"/>
          </p:cNvSpPr>
          <p:nvPr/>
        </p:nvSpPr>
        <p:spPr bwMode="auto">
          <a:xfrm>
            <a:off x="157163" y="5399088"/>
            <a:ext cx="1487487" cy="366712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6 Months</a:t>
            </a:r>
            <a:endParaRPr lang="en-US" sz="1800"/>
          </a:p>
        </p:txBody>
      </p:sp>
      <p:sp>
        <p:nvSpPr>
          <p:cNvPr id="10315" name="Text Box 100">
            <a:hlinkClick r:id="" action="ppaction://macro?name=ThreeMonth"/>
          </p:cNvPr>
          <p:cNvSpPr txBox="1">
            <a:spLocks noChangeArrowheads="1"/>
          </p:cNvSpPr>
          <p:nvPr/>
        </p:nvSpPr>
        <p:spPr bwMode="auto">
          <a:xfrm>
            <a:off x="169863" y="5837238"/>
            <a:ext cx="1487487" cy="366712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3 Months</a:t>
            </a:r>
            <a:endParaRPr lang="en-US" sz="1800"/>
          </a:p>
        </p:txBody>
      </p:sp>
      <p:sp>
        <p:nvSpPr>
          <p:cNvPr id="10316" name="Text Box 101">
            <a:hlinkClick r:id="" action="ppaction://macro?name=FourMonth"/>
          </p:cNvPr>
          <p:cNvSpPr txBox="1">
            <a:spLocks noChangeArrowheads="1"/>
          </p:cNvSpPr>
          <p:nvPr/>
        </p:nvSpPr>
        <p:spPr bwMode="auto">
          <a:xfrm>
            <a:off x="573088" y="6300788"/>
            <a:ext cx="1219200" cy="366712"/>
          </a:xfrm>
          <a:prstGeom prst="rect">
            <a:avLst/>
          </a:prstGeom>
          <a:solidFill>
            <a:srgbClr val="D9FC0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 sz="1800"/>
              <a:t>4 Months</a:t>
            </a:r>
            <a:endParaRPr lang="en-US" sz="1800"/>
          </a:p>
        </p:txBody>
      </p:sp>
      <p:sp>
        <p:nvSpPr>
          <p:cNvPr id="10317" name="Line 102"/>
          <p:cNvSpPr>
            <a:spLocks noChangeShapeType="1"/>
          </p:cNvSpPr>
          <p:nvPr/>
        </p:nvSpPr>
        <p:spPr bwMode="auto">
          <a:xfrm>
            <a:off x="0" y="4352925"/>
            <a:ext cx="188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18" name="Line 103"/>
          <p:cNvSpPr>
            <a:spLocks noChangeShapeType="1"/>
          </p:cNvSpPr>
          <p:nvPr/>
        </p:nvSpPr>
        <p:spPr bwMode="auto">
          <a:xfrm flipV="1">
            <a:off x="1878013" y="4340225"/>
            <a:ext cx="0" cy="2517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19" name="Deposit2">
            <a:hlinkClick r:id="" action="ppaction://macro?name=DepositToCalc"/>
          </p:cNvPr>
          <p:cNvSpPr txBox="1">
            <a:spLocks noChangeArrowheads="1"/>
          </p:cNvSpPr>
          <p:nvPr/>
        </p:nvSpPr>
        <p:spPr bwMode="auto">
          <a:xfrm>
            <a:off x="8077200" y="4122738"/>
            <a:ext cx="869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970</a:t>
            </a:r>
            <a:endParaRPr lang="en-US"/>
          </a:p>
        </p:txBody>
      </p:sp>
      <p:sp>
        <p:nvSpPr>
          <p:cNvPr id="10320" name="Rate2">
            <a:hlinkClick r:id="" action="ppaction://macro?name=RateToCalc"/>
          </p:cNvPr>
          <p:cNvSpPr txBox="1">
            <a:spLocks noChangeArrowheads="1"/>
          </p:cNvSpPr>
          <p:nvPr/>
        </p:nvSpPr>
        <p:spPr bwMode="auto">
          <a:xfrm>
            <a:off x="8089900" y="3619500"/>
            <a:ext cx="8826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GB"/>
              <a:t>4</a:t>
            </a:r>
            <a:endParaRPr lang="en-US"/>
          </a:p>
        </p:txBody>
      </p:sp>
      <p:sp>
        <p:nvSpPr>
          <p:cNvPr id="10321" name="Interest2">
            <a:hlinkClick r:id="" action="ppaction://macro?name=InterestToCalc"/>
          </p:cNvPr>
          <p:cNvSpPr txBox="1">
            <a:spLocks noChangeArrowheads="1"/>
          </p:cNvSpPr>
          <p:nvPr/>
        </p:nvSpPr>
        <p:spPr bwMode="auto">
          <a:xfrm>
            <a:off x="8066088" y="4586288"/>
            <a:ext cx="86995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hlink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1060</Words>
  <Application>Microsoft Office PowerPoint</Application>
  <PresentationFormat>On-screen Show (4:3)</PresentationFormat>
  <Paragraphs>427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Comic Sans MS</vt:lpstr>
      <vt:lpstr>Arial</vt:lpstr>
      <vt:lpstr>Calibri</vt:lpstr>
      <vt:lpstr>Default Design</vt:lpstr>
      <vt:lpstr>Simple Interest</vt:lpstr>
      <vt:lpstr>What is Interest</vt:lpstr>
      <vt:lpstr>How to Calculate Interest ( 1)</vt:lpstr>
      <vt:lpstr>How to Calculate Interest ( 2)</vt:lpstr>
      <vt:lpstr>Calculating Interest for 1 year</vt:lpstr>
      <vt:lpstr>Amount in Bank after Interest</vt:lpstr>
      <vt:lpstr>Amount = Principal + Interest</vt:lpstr>
      <vt:lpstr>Interest : Part of a year</vt:lpstr>
      <vt:lpstr>Part of a year</vt:lpstr>
      <vt:lpstr>Interest : Part of a Year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Meikleham</dc:creator>
  <cp:lastModifiedBy>Teacher E-Solutions</cp:lastModifiedBy>
  <cp:revision>137</cp:revision>
  <dcterms:created xsi:type="dcterms:W3CDTF">2002-08-16T22:34:06Z</dcterms:created>
  <dcterms:modified xsi:type="dcterms:W3CDTF">2019-01-18T17:00:35Z</dcterms:modified>
</cp:coreProperties>
</file>