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83" r:id="rId3"/>
    <p:sldId id="284" r:id="rId4"/>
    <p:sldId id="285" r:id="rId5"/>
    <p:sldId id="281" r:id="rId6"/>
    <p:sldId id="286" r:id="rId7"/>
    <p:sldId id="288" r:id="rId8"/>
    <p:sldId id="289" r:id="rId9"/>
    <p:sldId id="290" r:id="rId10"/>
    <p:sldId id="291" r:id="rId11"/>
    <p:sldId id="280" r:id="rId12"/>
    <p:sldId id="287" r:id="rId13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600"/>
    <a:srgbClr val="FFFF00"/>
    <a:srgbClr val="D9FC08"/>
    <a:srgbClr val="C10000"/>
    <a:srgbClr val="9F9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5" autoAdjust="0"/>
  </p:normalViewPr>
  <p:slideViewPr>
    <p:cSldViewPr snapToGrid="0">
      <p:cViewPr>
        <p:scale>
          <a:sx n="77" d="100"/>
          <a:sy n="77" d="100"/>
        </p:scale>
        <p:origin x="-58" y="206"/>
      </p:cViewPr>
      <p:guideLst>
        <p:guide orient="horz" pos="2160"/>
        <p:guide pos="256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27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494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0"/>
            <a:ext cx="2057400" cy="61261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019800" cy="61261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257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961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31205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828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907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4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5439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79625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9643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9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8788" cy="66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ext Box 15"/>
          <p:cNvSpPr txBox="1">
            <a:spLocks noChangeArrowheads="1"/>
          </p:cNvSpPr>
          <p:nvPr userDrawn="1"/>
        </p:nvSpPr>
        <p:spPr bwMode="auto">
          <a:xfrm>
            <a:off x="827088" y="1557338"/>
            <a:ext cx="30956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endParaRPr lang="en-US" sz="1800">
              <a:latin typeface="Arial" pitchFamily="34" charset="0"/>
            </a:endParaRPr>
          </a:p>
        </p:txBody>
      </p:sp>
      <p:sp>
        <p:nvSpPr>
          <p:cNvPr id="1028" name="AutoShape 16">
            <a:hlinkClick r:id="" action="ppaction://hlinkshowjump?jump=firstslide" highlightClick="1"/>
          </p:cNvPr>
          <p:cNvSpPr>
            <a:spLocks noChangeArrowheads="1"/>
          </p:cNvSpPr>
          <p:nvPr userDrawn="1"/>
        </p:nvSpPr>
        <p:spPr bwMode="auto">
          <a:xfrm>
            <a:off x="0" y="6281738"/>
            <a:ext cx="574675" cy="576262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9" name="Rectangle 17"/>
          <p:cNvSpPr>
            <a:spLocks noGrp="1" noChangeArrowheads="1"/>
          </p:cNvSpPr>
          <p:nvPr>
            <p:ph type="title"/>
          </p:nvPr>
        </p:nvSpPr>
        <p:spPr bwMode="auto">
          <a:xfrm>
            <a:off x="1119188" y="0"/>
            <a:ext cx="644525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Heading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rgbClr val="FFFF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rgbClr val="FFFF00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rgbClr val="FFFF00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rgbClr val="FFFF00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rgbClr val="FFFF00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rgbClr val="FFFF00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rgbClr val="FFFF00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rgbClr val="FFFF00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rgbClr val="FFFF00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Simple Interest</a:t>
            </a:r>
            <a:endParaRPr lang="en-US" smtClean="0"/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1258888" y="1700213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GB" sz="18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5580063" y="1628775"/>
            <a:ext cx="19478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GB" sz="1800" u="sng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2053" name="Line 8"/>
          <p:cNvSpPr>
            <a:spLocks noChangeShapeType="1"/>
          </p:cNvSpPr>
          <p:nvPr/>
        </p:nvSpPr>
        <p:spPr bwMode="auto">
          <a:xfrm>
            <a:off x="4410075" y="2174875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35" name="Text Box 7"/>
          <p:cNvSpPr txBox="1">
            <a:spLocks noChangeArrowheads="1"/>
          </p:cNvSpPr>
          <p:nvPr/>
        </p:nvSpPr>
        <p:spPr bwMode="auto">
          <a:xfrm>
            <a:off x="323850" y="2349500"/>
            <a:ext cx="381635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47675" indent="-447675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>
                <a:solidFill>
                  <a:srgbClr val="FFFF00"/>
                </a:solidFill>
                <a:cs typeface="Arial" pitchFamily="34" charset="0"/>
              </a:rPr>
              <a:t>1.</a:t>
            </a:r>
            <a:r>
              <a:rPr lang="en-GB" sz="1800">
                <a:latin typeface="Arial" pitchFamily="34" charset="0"/>
              </a:rPr>
              <a:t>	</a:t>
            </a:r>
            <a:r>
              <a:rPr lang="en-GB" sz="1800">
                <a:solidFill>
                  <a:srgbClr val="FFFF00"/>
                </a:solidFill>
                <a:cs typeface="Arial" pitchFamily="34" charset="0"/>
              </a:rPr>
              <a:t>To introduce the terms Interest, Rate, pa and Deposit.</a:t>
            </a:r>
          </a:p>
        </p:txBody>
      </p:sp>
      <p:sp>
        <p:nvSpPr>
          <p:cNvPr id="73736" name="Text Box 8"/>
          <p:cNvSpPr txBox="1">
            <a:spLocks noChangeArrowheads="1"/>
          </p:cNvSpPr>
          <p:nvPr/>
        </p:nvSpPr>
        <p:spPr bwMode="auto">
          <a:xfrm>
            <a:off x="4716463" y="2349500"/>
            <a:ext cx="381635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47675" indent="-44767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627063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GB" sz="1800" smtClean="0">
                <a:solidFill>
                  <a:srgbClr val="C10000"/>
                </a:solidFill>
                <a:latin typeface="Comic Sans MS" pitchFamily="66" charset="0"/>
                <a:cs typeface="Arial" charset="0"/>
              </a:rPr>
              <a:t>1.</a:t>
            </a:r>
            <a:r>
              <a:rPr lang="en-GB" sz="1800" smtClean="0">
                <a:solidFill>
                  <a:srgbClr val="C10000"/>
                </a:solidFill>
              </a:rPr>
              <a:t>	</a:t>
            </a:r>
            <a:r>
              <a:rPr lang="en-GB" sz="1800" smtClean="0">
                <a:solidFill>
                  <a:srgbClr val="C1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To be able to understand terms Interest, rate pa and Deposit</a:t>
            </a:r>
            <a:endParaRPr lang="en-GB" sz="1800" smtClean="0">
              <a:effectLst>
                <a:outerShdw blurRad="38100" dist="38100" dir="2700000" algn="tl">
                  <a:srgbClr val="FFFFFF"/>
                </a:outerShdw>
              </a:effectLst>
              <a:latin typeface="Comic Sans MS" pitchFamily="66" charset="0"/>
              <a:cs typeface="Arial" charset="0"/>
            </a:endParaRPr>
          </a:p>
        </p:txBody>
      </p:sp>
      <p:sp>
        <p:nvSpPr>
          <p:cNvPr id="73737" name="Text Box 9"/>
          <p:cNvSpPr txBox="1">
            <a:spLocks noChangeArrowheads="1"/>
          </p:cNvSpPr>
          <p:nvPr/>
        </p:nvSpPr>
        <p:spPr bwMode="auto">
          <a:xfrm>
            <a:off x="4643438" y="3573463"/>
            <a:ext cx="3816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47675" indent="-44767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627063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GB" sz="1800" smtClean="0">
                <a:solidFill>
                  <a:srgbClr val="C10000"/>
                </a:solidFill>
                <a:latin typeface="Comic Sans MS" pitchFamily="66" charset="0"/>
                <a:cs typeface="Arial" charset="0"/>
              </a:rPr>
              <a:t>2.</a:t>
            </a:r>
            <a:r>
              <a:rPr lang="en-GB" sz="1800" smtClean="0">
                <a:solidFill>
                  <a:srgbClr val="C10000"/>
                </a:solidFill>
              </a:rPr>
              <a:t>	</a:t>
            </a:r>
            <a:r>
              <a:rPr lang="en-GB" sz="1800" smtClean="0">
                <a:solidFill>
                  <a:srgbClr val="C1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Can calculate Simple Interest for 1 year.</a:t>
            </a:r>
            <a:r>
              <a:rPr lang="en-GB" sz="180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  <a:cs typeface="Arial" charset="0"/>
              </a:rPr>
              <a:t> </a:t>
            </a:r>
          </a:p>
        </p:txBody>
      </p:sp>
      <p:sp>
        <p:nvSpPr>
          <p:cNvPr id="73738" name="Text Box 10"/>
          <p:cNvSpPr txBox="1">
            <a:spLocks noChangeArrowheads="1"/>
          </p:cNvSpPr>
          <p:nvPr/>
        </p:nvSpPr>
        <p:spPr bwMode="auto">
          <a:xfrm>
            <a:off x="4643438" y="4508500"/>
            <a:ext cx="3816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47675" indent="-44767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627063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GB" sz="1800" smtClean="0">
                <a:solidFill>
                  <a:srgbClr val="C10000"/>
                </a:solidFill>
                <a:latin typeface="Comic Sans MS" pitchFamily="66" charset="0"/>
                <a:cs typeface="Arial" charset="0"/>
              </a:rPr>
              <a:t>3.</a:t>
            </a:r>
            <a:r>
              <a:rPr lang="en-GB" sz="1800" smtClean="0">
                <a:solidFill>
                  <a:srgbClr val="C10000"/>
                </a:solidFill>
              </a:rPr>
              <a:t>	</a:t>
            </a:r>
            <a:r>
              <a:rPr lang="en-GB" sz="1800" smtClean="0">
                <a:solidFill>
                  <a:srgbClr val="C1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Can calculate Simple Interest for part of a year</a:t>
            </a:r>
            <a:r>
              <a:rPr lang="en-GB" sz="180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  <a:cs typeface="Arial" charset="0"/>
              </a:rPr>
              <a:t> </a:t>
            </a:r>
          </a:p>
        </p:txBody>
      </p:sp>
      <p:sp>
        <p:nvSpPr>
          <p:cNvPr id="73739" name="Text Box 11"/>
          <p:cNvSpPr txBox="1">
            <a:spLocks noChangeArrowheads="1"/>
          </p:cNvSpPr>
          <p:nvPr/>
        </p:nvSpPr>
        <p:spPr bwMode="auto">
          <a:xfrm>
            <a:off x="223838" y="3502025"/>
            <a:ext cx="3816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47675" indent="-447675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>
                <a:solidFill>
                  <a:srgbClr val="FFFF00"/>
                </a:solidFill>
                <a:cs typeface="Arial" pitchFamily="34" charset="0"/>
              </a:rPr>
              <a:t>2.</a:t>
            </a:r>
            <a:r>
              <a:rPr lang="en-GB" sz="1800">
                <a:latin typeface="Arial" pitchFamily="34" charset="0"/>
              </a:rPr>
              <a:t>	</a:t>
            </a:r>
            <a:r>
              <a:rPr lang="en-GB" sz="1800">
                <a:solidFill>
                  <a:srgbClr val="FFFF00"/>
                </a:solidFill>
                <a:cs typeface="Arial" pitchFamily="34" charset="0"/>
              </a:rPr>
              <a:t>To show how to calculate the simple interest for 1 year</a:t>
            </a:r>
          </a:p>
        </p:txBody>
      </p:sp>
      <p:sp>
        <p:nvSpPr>
          <p:cNvPr id="73740" name="Text Box 12"/>
          <p:cNvSpPr txBox="1">
            <a:spLocks noChangeArrowheads="1"/>
          </p:cNvSpPr>
          <p:nvPr/>
        </p:nvSpPr>
        <p:spPr bwMode="auto">
          <a:xfrm>
            <a:off x="173038" y="4341813"/>
            <a:ext cx="3816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47675" indent="-447675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>
                <a:solidFill>
                  <a:srgbClr val="FFFF00"/>
                </a:solidFill>
                <a:cs typeface="Arial" pitchFamily="34" charset="0"/>
              </a:rPr>
              <a:t>3.</a:t>
            </a:r>
            <a:r>
              <a:rPr lang="en-GB" sz="1800">
                <a:latin typeface="Arial" pitchFamily="34" charset="0"/>
              </a:rPr>
              <a:t>	</a:t>
            </a:r>
            <a:r>
              <a:rPr lang="en-GB" sz="1800">
                <a:solidFill>
                  <a:srgbClr val="FFFF00"/>
                </a:solidFill>
                <a:cs typeface="Arial" pitchFamily="34" charset="0"/>
              </a:rPr>
              <a:t>To show how to calculate the amount after interest is paid</a:t>
            </a:r>
          </a:p>
        </p:txBody>
      </p:sp>
      <p:sp>
        <p:nvSpPr>
          <p:cNvPr id="73741" name="Text Box 13"/>
          <p:cNvSpPr txBox="1">
            <a:spLocks noChangeArrowheads="1"/>
          </p:cNvSpPr>
          <p:nvPr/>
        </p:nvSpPr>
        <p:spPr bwMode="auto">
          <a:xfrm>
            <a:off x="223838" y="5268913"/>
            <a:ext cx="3816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47675" indent="-447675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>
                <a:solidFill>
                  <a:srgbClr val="FFFF00"/>
                </a:solidFill>
                <a:cs typeface="Arial" pitchFamily="34" charset="0"/>
              </a:rPr>
              <a:t>4.</a:t>
            </a:r>
            <a:r>
              <a:rPr lang="en-GB" sz="1800">
                <a:latin typeface="Arial" pitchFamily="34" charset="0"/>
              </a:rPr>
              <a:t>	</a:t>
            </a:r>
            <a:r>
              <a:rPr lang="en-GB" sz="1800">
                <a:solidFill>
                  <a:srgbClr val="FFFF00"/>
                </a:solidFill>
                <a:cs typeface="Arial" pitchFamily="34" charset="0"/>
              </a:rPr>
              <a:t>To show how to calculate the interest for part of a year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3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3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3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3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3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73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5" grpId="0"/>
      <p:bldP spid="73736" grpId="0"/>
      <p:bldP spid="73737" grpId="0"/>
      <p:bldP spid="73738" grpId="0"/>
      <p:bldP spid="73739" grpId="0"/>
      <p:bldP spid="73740" grpId="0"/>
      <p:bldP spid="7374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090613" y="0"/>
            <a:ext cx="6445250" cy="503238"/>
          </a:xfrm>
        </p:spPr>
        <p:txBody>
          <a:bodyPr/>
          <a:lstStyle/>
          <a:p>
            <a:pPr eaLnBrk="1" hangingPunct="1"/>
            <a:r>
              <a:rPr lang="en-GB" smtClean="0"/>
              <a:t>Interest : Part of a Year</a:t>
            </a:r>
            <a:endParaRPr lang="en-US" smtClean="0"/>
          </a:p>
        </p:txBody>
      </p:sp>
      <p:sp>
        <p:nvSpPr>
          <p:cNvPr id="11267" name="Info1"/>
          <p:cNvSpPr txBox="1">
            <a:spLocks noChangeArrowheads="1"/>
          </p:cNvSpPr>
          <p:nvPr/>
        </p:nvSpPr>
        <p:spPr bwMode="auto">
          <a:xfrm>
            <a:off x="511175" y="1052513"/>
            <a:ext cx="4022725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/>
              <a:t>On £1320 at 7% for 6 month</a:t>
            </a:r>
          </a:p>
        </p:txBody>
      </p:sp>
      <p:sp>
        <p:nvSpPr>
          <p:cNvPr id="11268" name="Info2"/>
          <p:cNvSpPr txBox="1">
            <a:spLocks noChangeArrowheads="1"/>
          </p:cNvSpPr>
          <p:nvPr/>
        </p:nvSpPr>
        <p:spPr bwMode="auto">
          <a:xfrm>
            <a:off x="511175" y="1709738"/>
            <a:ext cx="4022725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/>
              <a:t>On £2400 at 10.4% for 3 month</a:t>
            </a:r>
          </a:p>
        </p:txBody>
      </p:sp>
      <p:sp>
        <p:nvSpPr>
          <p:cNvPr id="11269" name="Info3"/>
          <p:cNvSpPr txBox="1">
            <a:spLocks noChangeArrowheads="1"/>
          </p:cNvSpPr>
          <p:nvPr/>
        </p:nvSpPr>
        <p:spPr bwMode="auto">
          <a:xfrm>
            <a:off x="511175" y="2366963"/>
            <a:ext cx="4046538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/>
              <a:t>On £3600 at 3% for 4 month</a:t>
            </a:r>
          </a:p>
        </p:txBody>
      </p:sp>
      <p:sp>
        <p:nvSpPr>
          <p:cNvPr id="11270" name="Info4"/>
          <p:cNvSpPr txBox="1">
            <a:spLocks noChangeArrowheads="1"/>
          </p:cNvSpPr>
          <p:nvPr/>
        </p:nvSpPr>
        <p:spPr bwMode="auto">
          <a:xfrm>
            <a:off x="511175" y="3024188"/>
            <a:ext cx="3913188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/>
              <a:t>On £10320 at 8% for 9 month</a:t>
            </a:r>
          </a:p>
        </p:txBody>
      </p:sp>
      <p:sp>
        <p:nvSpPr>
          <p:cNvPr id="11271" name="Info5"/>
          <p:cNvSpPr txBox="1">
            <a:spLocks noChangeArrowheads="1"/>
          </p:cNvSpPr>
          <p:nvPr/>
        </p:nvSpPr>
        <p:spPr bwMode="auto">
          <a:xfrm>
            <a:off x="511175" y="3681413"/>
            <a:ext cx="4024313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/>
              <a:t>On £7440 at 6% for 2 month</a:t>
            </a:r>
          </a:p>
        </p:txBody>
      </p:sp>
      <p:sp>
        <p:nvSpPr>
          <p:cNvPr id="11272" name="Q1Working"/>
          <p:cNvSpPr txBox="1">
            <a:spLocks noChangeArrowheads="1"/>
          </p:cNvSpPr>
          <p:nvPr/>
        </p:nvSpPr>
        <p:spPr bwMode="auto">
          <a:xfrm>
            <a:off x="4805363" y="1028700"/>
            <a:ext cx="2192337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11273" name="Q2Working"/>
          <p:cNvSpPr txBox="1">
            <a:spLocks noChangeArrowheads="1"/>
          </p:cNvSpPr>
          <p:nvPr/>
        </p:nvSpPr>
        <p:spPr bwMode="auto">
          <a:xfrm>
            <a:off x="4779963" y="1685925"/>
            <a:ext cx="2239962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11274" name="Q3Working"/>
          <p:cNvSpPr txBox="1">
            <a:spLocks noChangeArrowheads="1"/>
          </p:cNvSpPr>
          <p:nvPr/>
        </p:nvSpPr>
        <p:spPr bwMode="auto">
          <a:xfrm>
            <a:off x="4791075" y="2343150"/>
            <a:ext cx="2195513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11275" name="Q4Working"/>
          <p:cNvSpPr txBox="1">
            <a:spLocks noChangeArrowheads="1"/>
          </p:cNvSpPr>
          <p:nvPr/>
        </p:nvSpPr>
        <p:spPr bwMode="auto">
          <a:xfrm>
            <a:off x="4732338" y="3000375"/>
            <a:ext cx="2230437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11276" name="Q5Working"/>
          <p:cNvSpPr txBox="1">
            <a:spLocks noChangeArrowheads="1"/>
          </p:cNvSpPr>
          <p:nvPr/>
        </p:nvSpPr>
        <p:spPr bwMode="auto">
          <a:xfrm>
            <a:off x="4730750" y="3657600"/>
            <a:ext cx="2159000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11277" name="Q1Ans">
            <a:hlinkClick r:id="" action="ppaction://macro?name=Question1"/>
          </p:cNvPr>
          <p:cNvSpPr txBox="1">
            <a:spLocks noChangeArrowheads="1"/>
          </p:cNvSpPr>
          <p:nvPr/>
        </p:nvSpPr>
        <p:spPr bwMode="auto">
          <a:xfrm>
            <a:off x="7326313" y="990600"/>
            <a:ext cx="1558925" cy="396875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11278" name="Q2Ans">
            <a:hlinkClick r:id="" action="ppaction://macro?name=Question2"/>
          </p:cNvPr>
          <p:cNvSpPr txBox="1">
            <a:spLocks noChangeArrowheads="1"/>
          </p:cNvSpPr>
          <p:nvPr/>
        </p:nvSpPr>
        <p:spPr bwMode="auto">
          <a:xfrm>
            <a:off x="7337425" y="1647825"/>
            <a:ext cx="1547813" cy="396875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11279" name="Q3Ans">
            <a:hlinkClick r:id="" action="ppaction://macro?name=Question3"/>
          </p:cNvPr>
          <p:cNvSpPr txBox="1">
            <a:spLocks noChangeArrowheads="1"/>
          </p:cNvSpPr>
          <p:nvPr/>
        </p:nvSpPr>
        <p:spPr bwMode="auto">
          <a:xfrm>
            <a:off x="7386638" y="2305050"/>
            <a:ext cx="1498600" cy="396875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11280" name="Q4Ans">
            <a:hlinkClick r:id="" action="ppaction://macro?name=Question4"/>
          </p:cNvPr>
          <p:cNvSpPr txBox="1">
            <a:spLocks noChangeArrowheads="1"/>
          </p:cNvSpPr>
          <p:nvPr/>
        </p:nvSpPr>
        <p:spPr bwMode="auto">
          <a:xfrm>
            <a:off x="7423150" y="2962275"/>
            <a:ext cx="1462088" cy="396875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11281" name="Q5Ans">
            <a:hlinkClick r:id="" action="ppaction://macro?name=Question5"/>
          </p:cNvPr>
          <p:cNvSpPr txBox="1">
            <a:spLocks noChangeArrowheads="1"/>
          </p:cNvSpPr>
          <p:nvPr/>
        </p:nvSpPr>
        <p:spPr bwMode="auto">
          <a:xfrm>
            <a:off x="7423150" y="3619500"/>
            <a:ext cx="1462088" cy="396875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11282" name="Line 18"/>
          <p:cNvSpPr>
            <a:spLocks noChangeShapeType="1"/>
          </p:cNvSpPr>
          <p:nvPr/>
        </p:nvSpPr>
        <p:spPr bwMode="auto">
          <a:xfrm>
            <a:off x="0" y="1503363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3" name="Line 19"/>
          <p:cNvSpPr>
            <a:spLocks noChangeShapeType="1"/>
          </p:cNvSpPr>
          <p:nvPr/>
        </p:nvSpPr>
        <p:spPr bwMode="auto">
          <a:xfrm>
            <a:off x="0" y="22098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4" name="Line 20"/>
          <p:cNvSpPr>
            <a:spLocks noChangeShapeType="1"/>
          </p:cNvSpPr>
          <p:nvPr/>
        </p:nvSpPr>
        <p:spPr bwMode="auto">
          <a:xfrm>
            <a:off x="0" y="28321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5" name="Line 21"/>
          <p:cNvSpPr>
            <a:spLocks noChangeShapeType="1"/>
          </p:cNvSpPr>
          <p:nvPr/>
        </p:nvSpPr>
        <p:spPr bwMode="auto">
          <a:xfrm>
            <a:off x="0" y="3465513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6" name="Line 22"/>
          <p:cNvSpPr>
            <a:spLocks noChangeShapeType="1"/>
          </p:cNvSpPr>
          <p:nvPr/>
        </p:nvSpPr>
        <p:spPr bwMode="auto">
          <a:xfrm>
            <a:off x="0" y="418465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7" name="Line 23"/>
          <p:cNvSpPr>
            <a:spLocks noChangeShapeType="1"/>
          </p:cNvSpPr>
          <p:nvPr/>
        </p:nvSpPr>
        <p:spPr bwMode="auto">
          <a:xfrm>
            <a:off x="0" y="904875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8" name="Text Box 24"/>
          <p:cNvSpPr txBox="1">
            <a:spLocks noChangeArrowheads="1"/>
          </p:cNvSpPr>
          <p:nvPr/>
        </p:nvSpPr>
        <p:spPr bwMode="auto">
          <a:xfrm>
            <a:off x="7043738" y="1012825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</a:t>
            </a:r>
            <a:endParaRPr lang="en-US"/>
          </a:p>
        </p:txBody>
      </p:sp>
      <p:sp>
        <p:nvSpPr>
          <p:cNvPr id="11289" name="Text Box 25"/>
          <p:cNvSpPr txBox="1">
            <a:spLocks noChangeArrowheads="1"/>
          </p:cNvSpPr>
          <p:nvPr/>
        </p:nvSpPr>
        <p:spPr bwMode="auto">
          <a:xfrm>
            <a:off x="7043738" y="1695450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</a:t>
            </a:r>
            <a:endParaRPr lang="en-US"/>
          </a:p>
        </p:txBody>
      </p:sp>
      <p:sp>
        <p:nvSpPr>
          <p:cNvPr id="11290" name="Text Box 26"/>
          <p:cNvSpPr txBox="1">
            <a:spLocks noChangeArrowheads="1"/>
          </p:cNvSpPr>
          <p:nvPr/>
        </p:nvSpPr>
        <p:spPr bwMode="auto">
          <a:xfrm>
            <a:off x="7031038" y="2341563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</a:t>
            </a:r>
            <a:endParaRPr lang="en-US"/>
          </a:p>
        </p:txBody>
      </p:sp>
      <p:sp>
        <p:nvSpPr>
          <p:cNvPr id="11291" name="Text Box 27"/>
          <p:cNvSpPr txBox="1">
            <a:spLocks noChangeArrowheads="1"/>
          </p:cNvSpPr>
          <p:nvPr/>
        </p:nvSpPr>
        <p:spPr bwMode="auto">
          <a:xfrm>
            <a:off x="7031038" y="3013075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</a:t>
            </a:r>
            <a:endParaRPr lang="en-US"/>
          </a:p>
        </p:txBody>
      </p:sp>
      <p:sp>
        <p:nvSpPr>
          <p:cNvPr id="11292" name="Text Box 28"/>
          <p:cNvSpPr txBox="1">
            <a:spLocks noChangeArrowheads="1"/>
          </p:cNvSpPr>
          <p:nvPr/>
        </p:nvSpPr>
        <p:spPr bwMode="auto">
          <a:xfrm>
            <a:off x="7031038" y="3659188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</a:t>
            </a:r>
            <a:endParaRPr lang="en-US"/>
          </a:p>
        </p:txBody>
      </p:sp>
      <p:sp>
        <p:nvSpPr>
          <p:cNvPr id="11293" name="Info6"/>
          <p:cNvSpPr txBox="1">
            <a:spLocks noChangeArrowheads="1"/>
          </p:cNvSpPr>
          <p:nvPr/>
        </p:nvSpPr>
        <p:spPr bwMode="auto">
          <a:xfrm>
            <a:off x="511175" y="4268788"/>
            <a:ext cx="4046538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/>
              <a:t>On £4200 at 9.1% for 1 month</a:t>
            </a:r>
          </a:p>
        </p:txBody>
      </p:sp>
      <p:sp>
        <p:nvSpPr>
          <p:cNvPr id="11294" name="Info7"/>
          <p:cNvSpPr txBox="1">
            <a:spLocks noChangeArrowheads="1"/>
          </p:cNvSpPr>
          <p:nvPr/>
        </p:nvSpPr>
        <p:spPr bwMode="auto">
          <a:xfrm>
            <a:off x="474663" y="4926013"/>
            <a:ext cx="4035425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/>
              <a:t>On £8520 at 4.5% for 8 month</a:t>
            </a:r>
          </a:p>
        </p:txBody>
      </p:sp>
      <p:sp>
        <p:nvSpPr>
          <p:cNvPr id="11295" name="Q6Working"/>
          <p:cNvSpPr txBox="1">
            <a:spLocks noChangeArrowheads="1"/>
          </p:cNvSpPr>
          <p:nvPr/>
        </p:nvSpPr>
        <p:spPr bwMode="auto">
          <a:xfrm>
            <a:off x="4695825" y="4244975"/>
            <a:ext cx="2251075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11296" name="Q7Working"/>
          <p:cNvSpPr txBox="1">
            <a:spLocks noChangeArrowheads="1"/>
          </p:cNvSpPr>
          <p:nvPr/>
        </p:nvSpPr>
        <p:spPr bwMode="auto">
          <a:xfrm>
            <a:off x="4718050" y="4902200"/>
            <a:ext cx="2160588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11297" name="Q6Ans">
            <a:hlinkClick r:id="" action="ppaction://macro?name=Question6"/>
          </p:cNvPr>
          <p:cNvSpPr txBox="1">
            <a:spLocks noChangeArrowheads="1"/>
          </p:cNvSpPr>
          <p:nvPr/>
        </p:nvSpPr>
        <p:spPr bwMode="auto">
          <a:xfrm>
            <a:off x="7470775" y="4206875"/>
            <a:ext cx="1414463" cy="396875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11298" name="Q7Ans">
            <a:hlinkClick r:id="" action="ppaction://macro?name=Question7"/>
          </p:cNvPr>
          <p:cNvSpPr txBox="1">
            <a:spLocks noChangeArrowheads="1"/>
          </p:cNvSpPr>
          <p:nvPr/>
        </p:nvSpPr>
        <p:spPr bwMode="auto">
          <a:xfrm>
            <a:off x="7483475" y="4864100"/>
            <a:ext cx="1401763" cy="396875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11299" name="Line 35"/>
          <p:cNvSpPr>
            <a:spLocks noChangeShapeType="1"/>
          </p:cNvSpPr>
          <p:nvPr/>
        </p:nvSpPr>
        <p:spPr bwMode="auto">
          <a:xfrm>
            <a:off x="0" y="4710113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00" name="Line 36"/>
          <p:cNvSpPr>
            <a:spLocks noChangeShapeType="1"/>
          </p:cNvSpPr>
          <p:nvPr/>
        </p:nvSpPr>
        <p:spPr bwMode="auto">
          <a:xfrm>
            <a:off x="0" y="541655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01" name="Text Box 37"/>
          <p:cNvSpPr txBox="1">
            <a:spLocks noChangeArrowheads="1"/>
          </p:cNvSpPr>
          <p:nvPr/>
        </p:nvSpPr>
        <p:spPr bwMode="auto">
          <a:xfrm>
            <a:off x="7031038" y="4257675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</a:t>
            </a:r>
            <a:endParaRPr lang="en-US"/>
          </a:p>
        </p:txBody>
      </p:sp>
      <p:sp>
        <p:nvSpPr>
          <p:cNvPr id="11302" name="Text Box 38"/>
          <p:cNvSpPr txBox="1">
            <a:spLocks noChangeArrowheads="1"/>
          </p:cNvSpPr>
          <p:nvPr/>
        </p:nvSpPr>
        <p:spPr bwMode="auto">
          <a:xfrm>
            <a:off x="7031038" y="4903788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</a:t>
            </a:r>
            <a:endParaRPr lang="en-US"/>
          </a:p>
        </p:txBody>
      </p:sp>
      <p:sp>
        <p:nvSpPr>
          <p:cNvPr id="11303" name="Text Box 39"/>
          <p:cNvSpPr txBox="1">
            <a:spLocks noChangeArrowheads="1"/>
          </p:cNvSpPr>
          <p:nvPr/>
        </p:nvSpPr>
        <p:spPr bwMode="auto">
          <a:xfrm>
            <a:off x="0" y="1052513"/>
            <a:ext cx="5556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(a)</a:t>
            </a:r>
            <a:endParaRPr lang="en-US"/>
          </a:p>
        </p:txBody>
      </p:sp>
      <p:sp>
        <p:nvSpPr>
          <p:cNvPr id="11304" name="Text Box 40"/>
          <p:cNvSpPr txBox="1">
            <a:spLocks noChangeArrowheads="1"/>
          </p:cNvSpPr>
          <p:nvPr/>
        </p:nvSpPr>
        <p:spPr bwMode="auto">
          <a:xfrm>
            <a:off x="0" y="1714500"/>
            <a:ext cx="5556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(b)</a:t>
            </a:r>
            <a:endParaRPr lang="en-US"/>
          </a:p>
        </p:txBody>
      </p:sp>
      <p:sp>
        <p:nvSpPr>
          <p:cNvPr id="11305" name="Text Box 41"/>
          <p:cNvSpPr txBox="1">
            <a:spLocks noChangeArrowheads="1"/>
          </p:cNvSpPr>
          <p:nvPr/>
        </p:nvSpPr>
        <p:spPr bwMode="auto">
          <a:xfrm>
            <a:off x="0" y="2363788"/>
            <a:ext cx="5556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(c)</a:t>
            </a:r>
            <a:endParaRPr lang="en-US"/>
          </a:p>
        </p:txBody>
      </p:sp>
      <p:sp>
        <p:nvSpPr>
          <p:cNvPr id="11306" name="Text Box 42"/>
          <p:cNvSpPr txBox="1">
            <a:spLocks noChangeArrowheads="1"/>
          </p:cNvSpPr>
          <p:nvPr/>
        </p:nvSpPr>
        <p:spPr bwMode="auto">
          <a:xfrm>
            <a:off x="0" y="3000375"/>
            <a:ext cx="5556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(d)</a:t>
            </a:r>
            <a:endParaRPr lang="en-US"/>
          </a:p>
        </p:txBody>
      </p:sp>
      <p:sp>
        <p:nvSpPr>
          <p:cNvPr id="11307" name="Text Box 43"/>
          <p:cNvSpPr txBox="1">
            <a:spLocks noChangeArrowheads="1"/>
          </p:cNvSpPr>
          <p:nvPr/>
        </p:nvSpPr>
        <p:spPr bwMode="auto">
          <a:xfrm>
            <a:off x="0" y="3689350"/>
            <a:ext cx="5556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(e)</a:t>
            </a:r>
            <a:endParaRPr lang="en-US"/>
          </a:p>
        </p:txBody>
      </p:sp>
      <p:sp>
        <p:nvSpPr>
          <p:cNvPr id="11308" name="Text Box 44"/>
          <p:cNvSpPr txBox="1">
            <a:spLocks noChangeArrowheads="1"/>
          </p:cNvSpPr>
          <p:nvPr/>
        </p:nvSpPr>
        <p:spPr bwMode="auto">
          <a:xfrm>
            <a:off x="0" y="4246563"/>
            <a:ext cx="5556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(f)</a:t>
            </a:r>
            <a:endParaRPr lang="en-US"/>
          </a:p>
        </p:txBody>
      </p:sp>
      <p:sp>
        <p:nvSpPr>
          <p:cNvPr id="11309" name="Text Box 45"/>
          <p:cNvSpPr txBox="1">
            <a:spLocks noChangeArrowheads="1"/>
          </p:cNvSpPr>
          <p:nvPr/>
        </p:nvSpPr>
        <p:spPr bwMode="auto">
          <a:xfrm>
            <a:off x="0" y="4922838"/>
            <a:ext cx="5556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(g)</a:t>
            </a:r>
            <a:endParaRPr lang="en-US"/>
          </a:p>
        </p:txBody>
      </p:sp>
      <p:sp>
        <p:nvSpPr>
          <p:cNvPr id="11310" name="Text Box 46">
            <a:hlinkClick r:id="" action="ppaction://macro?name=PartMonth7"/>
          </p:cNvPr>
          <p:cNvSpPr txBox="1">
            <a:spLocks noChangeArrowheads="1"/>
          </p:cNvSpPr>
          <p:nvPr/>
        </p:nvSpPr>
        <p:spPr bwMode="auto">
          <a:xfrm>
            <a:off x="1770063" y="6461125"/>
            <a:ext cx="1000125" cy="396875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Next</a:t>
            </a:r>
            <a:endParaRPr lang="en-US"/>
          </a:p>
        </p:txBody>
      </p:sp>
      <p:sp>
        <p:nvSpPr>
          <p:cNvPr id="11311" name="Key0">
            <a:hlinkClick r:id="" action="ppaction://macro?name=Key0"/>
          </p:cNvPr>
          <p:cNvSpPr txBox="1">
            <a:spLocks noChangeArrowheads="1"/>
          </p:cNvSpPr>
          <p:nvPr/>
        </p:nvSpPr>
        <p:spPr bwMode="auto">
          <a:xfrm>
            <a:off x="6070600" y="6405563"/>
            <a:ext cx="293688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0</a:t>
            </a:r>
            <a:endParaRPr lang="en-US" sz="1800"/>
          </a:p>
        </p:txBody>
      </p:sp>
      <p:sp>
        <p:nvSpPr>
          <p:cNvPr id="11312" name="Key1">
            <a:hlinkClick r:id="" action="ppaction://macro?name=Key1"/>
          </p:cNvPr>
          <p:cNvSpPr txBox="1">
            <a:spLocks noChangeArrowheads="1"/>
          </p:cNvSpPr>
          <p:nvPr/>
        </p:nvSpPr>
        <p:spPr bwMode="auto">
          <a:xfrm>
            <a:off x="6399213" y="6405563"/>
            <a:ext cx="312737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1</a:t>
            </a:r>
            <a:endParaRPr lang="en-US" sz="1800"/>
          </a:p>
        </p:txBody>
      </p:sp>
      <p:sp>
        <p:nvSpPr>
          <p:cNvPr id="11313" name="Key2">
            <a:hlinkClick r:id="" action="ppaction://macro?name=Key2"/>
          </p:cNvPr>
          <p:cNvSpPr txBox="1">
            <a:spLocks noChangeArrowheads="1"/>
          </p:cNvSpPr>
          <p:nvPr/>
        </p:nvSpPr>
        <p:spPr bwMode="auto">
          <a:xfrm>
            <a:off x="6746875" y="6405563"/>
            <a:ext cx="312738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2</a:t>
            </a:r>
            <a:endParaRPr lang="en-US" sz="1800"/>
          </a:p>
        </p:txBody>
      </p:sp>
      <p:sp>
        <p:nvSpPr>
          <p:cNvPr id="11314" name="Key3">
            <a:hlinkClick r:id="" action="ppaction://macro?name=Key3"/>
          </p:cNvPr>
          <p:cNvSpPr txBox="1">
            <a:spLocks noChangeArrowheads="1"/>
          </p:cNvSpPr>
          <p:nvPr/>
        </p:nvSpPr>
        <p:spPr bwMode="auto">
          <a:xfrm>
            <a:off x="7094538" y="6405563"/>
            <a:ext cx="303212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3</a:t>
            </a:r>
            <a:endParaRPr lang="en-US" sz="1800"/>
          </a:p>
        </p:txBody>
      </p:sp>
      <p:sp>
        <p:nvSpPr>
          <p:cNvPr id="11315" name="Key4">
            <a:hlinkClick r:id="" action="ppaction://macro?name=Key4"/>
          </p:cNvPr>
          <p:cNvSpPr txBox="1">
            <a:spLocks noChangeArrowheads="1"/>
          </p:cNvSpPr>
          <p:nvPr/>
        </p:nvSpPr>
        <p:spPr bwMode="auto">
          <a:xfrm>
            <a:off x="7432675" y="6405563"/>
            <a:ext cx="284163" cy="366712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4</a:t>
            </a:r>
            <a:endParaRPr lang="en-US" sz="1800"/>
          </a:p>
        </p:txBody>
      </p:sp>
      <p:sp>
        <p:nvSpPr>
          <p:cNvPr id="11316" name="Key5">
            <a:hlinkClick r:id="" action="ppaction://macro?name=Key5"/>
          </p:cNvPr>
          <p:cNvSpPr txBox="1">
            <a:spLocks noChangeArrowheads="1"/>
          </p:cNvSpPr>
          <p:nvPr/>
        </p:nvSpPr>
        <p:spPr bwMode="auto">
          <a:xfrm>
            <a:off x="6072188" y="5976938"/>
            <a:ext cx="312737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5</a:t>
            </a:r>
            <a:endParaRPr lang="en-US" sz="1800"/>
          </a:p>
        </p:txBody>
      </p:sp>
      <p:sp>
        <p:nvSpPr>
          <p:cNvPr id="11317" name="Key6">
            <a:hlinkClick r:id="" action="ppaction://macro?name=Key6"/>
          </p:cNvPr>
          <p:cNvSpPr txBox="1">
            <a:spLocks noChangeArrowheads="1"/>
          </p:cNvSpPr>
          <p:nvPr/>
        </p:nvSpPr>
        <p:spPr bwMode="auto">
          <a:xfrm>
            <a:off x="6405563" y="5976938"/>
            <a:ext cx="303212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6</a:t>
            </a:r>
            <a:endParaRPr lang="en-US" sz="1800"/>
          </a:p>
        </p:txBody>
      </p:sp>
      <p:sp>
        <p:nvSpPr>
          <p:cNvPr id="11318" name="Key7">
            <a:hlinkClick r:id="" action="ppaction://macro?name=Key7"/>
          </p:cNvPr>
          <p:cNvSpPr txBox="1">
            <a:spLocks noChangeArrowheads="1"/>
          </p:cNvSpPr>
          <p:nvPr/>
        </p:nvSpPr>
        <p:spPr bwMode="auto">
          <a:xfrm>
            <a:off x="6729413" y="5976938"/>
            <a:ext cx="303212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7</a:t>
            </a:r>
            <a:endParaRPr lang="en-US" sz="1800"/>
          </a:p>
        </p:txBody>
      </p:sp>
      <p:sp>
        <p:nvSpPr>
          <p:cNvPr id="11319" name="Key8">
            <a:hlinkClick r:id="" action="ppaction://macro?name=Key8"/>
          </p:cNvPr>
          <p:cNvSpPr txBox="1">
            <a:spLocks noChangeArrowheads="1"/>
          </p:cNvSpPr>
          <p:nvPr/>
        </p:nvSpPr>
        <p:spPr bwMode="auto">
          <a:xfrm>
            <a:off x="7053263" y="5976938"/>
            <a:ext cx="322262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8</a:t>
            </a:r>
            <a:endParaRPr lang="en-US" sz="1800"/>
          </a:p>
        </p:txBody>
      </p:sp>
      <p:sp>
        <p:nvSpPr>
          <p:cNvPr id="11320" name="Key9">
            <a:hlinkClick r:id="" action="ppaction://macro?name=Key9"/>
          </p:cNvPr>
          <p:cNvSpPr txBox="1">
            <a:spLocks noChangeArrowheads="1"/>
          </p:cNvSpPr>
          <p:nvPr/>
        </p:nvSpPr>
        <p:spPr bwMode="auto">
          <a:xfrm>
            <a:off x="7396163" y="5976938"/>
            <a:ext cx="322262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9</a:t>
            </a:r>
            <a:endParaRPr lang="en-US" sz="1800"/>
          </a:p>
        </p:txBody>
      </p:sp>
      <p:sp>
        <p:nvSpPr>
          <p:cNvPr id="11321" name="Rectangle 57"/>
          <p:cNvSpPr>
            <a:spLocks noChangeArrowheads="1"/>
          </p:cNvSpPr>
          <p:nvPr/>
        </p:nvSpPr>
        <p:spPr bwMode="auto">
          <a:xfrm>
            <a:off x="3019425" y="5530850"/>
            <a:ext cx="6124575" cy="132715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22" name="Entry1">
            <a:hlinkClick r:id="" action="ppaction://macro?name=Hr24_1"/>
          </p:cNvPr>
          <p:cNvSpPr txBox="1">
            <a:spLocks noChangeArrowheads="1"/>
          </p:cNvSpPr>
          <p:nvPr/>
        </p:nvSpPr>
        <p:spPr bwMode="auto">
          <a:xfrm>
            <a:off x="3146425" y="5695950"/>
            <a:ext cx="2800350" cy="46672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endParaRPr lang="en-US" sz="2400"/>
          </a:p>
        </p:txBody>
      </p:sp>
      <p:sp>
        <p:nvSpPr>
          <p:cNvPr id="11323" name="Text Box 59">
            <a:hlinkClick r:id="" action="ppaction://macro?name=SwitchOn"/>
          </p:cNvPr>
          <p:cNvSpPr txBox="1">
            <a:spLocks noChangeArrowheads="1"/>
          </p:cNvSpPr>
          <p:nvPr/>
        </p:nvSpPr>
        <p:spPr bwMode="auto">
          <a:xfrm>
            <a:off x="7402513" y="5565775"/>
            <a:ext cx="303212" cy="3667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C</a:t>
            </a:r>
            <a:endParaRPr lang="en-US" sz="1800"/>
          </a:p>
        </p:txBody>
      </p:sp>
      <p:sp>
        <p:nvSpPr>
          <p:cNvPr id="11324" name="Key10">
            <a:hlinkClick r:id="" action="ppaction://macro?name=Key10"/>
          </p:cNvPr>
          <p:cNvSpPr txBox="1">
            <a:spLocks noChangeArrowheads="1"/>
          </p:cNvSpPr>
          <p:nvPr/>
        </p:nvSpPr>
        <p:spPr bwMode="auto">
          <a:xfrm>
            <a:off x="7758113" y="6357938"/>
            <a:ext cx="330200" cy="3968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/>
              <a:t>.</a:t>
            </a:r>
            <a:endParaRPr lang="en-US"/>
          </a:p>
        </p:txBody>
      </p:sp>
      <p:sp>
        <p:nvSpPr>
          <p:cNvPr id="11325" name="Key12">
            <a:hlinkClick r:id="" action="ppaction://macro?name=Key12"/>
          </p:cNvPr>
          <p:cNvSpPr txBox="1">
            <a:spLocks noChangeArrowheads="1"/>
          </p:cNvSpPr>
          <p:nvPr/>
        </p:nvSpPr>
        <p:spPr bwMode="auto">
          <a:xfrm>
            <a:off x="8124825" y="5557838"/>
            <a:ext cx="303213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÷</a:t>
            </a:r>
            <a:endParaRPr lang="en-US" sz="1800"/>
          </a:p>
        </p:txBody>
      </p:sp>
      <p:sp>
        <p:nvSpPr>
          <p:cNvPr id="11326" name="Key11">
            <a:hlinkClick r:id="" action="ppaction://macro?name=Key11"/>
          </p:cNvPr>
          <p:cNvSpPr txBox="1">
            <a:spLocks noChangeArrowheads="1"/>
          </p:cNvSpPr>
          <p:nvPr/>
        </p:nvSpPr>
        <p:spPr bwMode="auto">
          <a:xfrm>
            <a:off x="7770813" y="5557838"/>
            <a:ext cx="293687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x</a:t>
            </a:r>
            <a:endParaRPr lang="en-US" sz="1800"/>
          </a:p>
        </p:txBody>
      </p:sp>
      <p:sp>
        <p:nvSpPr>
          <p:cNvPr id="11327" name="AnswerIs">
            <a:hlinkClick r:id="" action="ppaction://macro?name=Hr24_1"/>
          </p:cNvPr>
          <p:cNvSpPr txBox="1">
            <a:spLocks noChangeArrowheads="1"/>
          </p:cNvSpPr>
          <p:nvPr/>
        </p:nvSpPr>
        <p:spPr bwMode="auto">
          <a:xfrm>
            <a:off x="3217863" y="6305550"/>
            <a:ext cx="2690812" cy="46672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r" eaLnBrk="1" hangingPunct="1"/>
            <a:r>
              <a:rPr lang="en-US" sz="2400"/>
              <a:t>0</a:t>
            </a:r>
          </a:p>
        </p:txBody>
      </p:sp>
      <p:sp>
        <p:nvSpPr>
          <p:cNvPr id="11328" name="Key13">
            <a:hlinkClick r:id="" action="ppaction://macro?name=Key13"/>
          </p:cNvPr>
          <p:cNvSpPr txBox="1">
            <a:spLocks noChangeArrowheads="1"/>
          </p:cNvSpPr>
          <p:nvPr/>
        </p:nvSpPr>
        <p:spPr bwMode="auto">
          <a:xfrm>
            <a:off x="7770813" y="5970588"/>
            <a:ext cx="322262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+</a:t>
            </a:r>
            <a:endParaRPr lang="en-US" sz="1800"/>
          </a:p>
        </p:txBody>
      </p:sp>
      <p:sp>
        <p:nvSpPr>
          <p:cNvPr id="11329" name="Text Box 65">
            <a:hlinkClick r:id="" action="ppaction://macro?name=SwitchOn"/>
          </p:cNvPr>
          <p:cNvSpPr txBox="1">
            <a:spLocks noChangeArrowheads="1"/>
          </p:cNvSpPr>
          <p:nvPr/>
        </p:nvSpPr>
        <p:spPr bwMode="auto">
          <a:xfrm>
            <a:off x="8504238" y="5954713"/>
            <a:ext cx="482600" cy="33655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600"/>
              <a:t>On</a:t>
            </a:r>
            <a:endParaRPr lang="en-US" sz="1600"/>
          </a:p>
        </p:txBody>
      </p:sp>
      <p:sp>
        <p:nvSpPr>
          <p:cNvPr id="11330" name="Key15">
            <a:hlinkClick r:id="" action="ppaction://macro?name=Key15"/>
          </p:cNvPr>
          <p:cNvSpPr txBox="1">
            <a:spLocks noChangeArrowheads="1"/>
          </p:cNvSpPr>
          <p:nvPr/>
        </p:nvSpPr>
        <p:spPr bwMode="auto">
          <a:xfrm>
            <a:off x="7061200" y="5572125"/>
            <a:ext cx="284163" cy="3667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²</a:t>
            </a:r>
            <a:endParaRPr lang="en-US" sz="1800"/>
          </a:p>
        </p:txBody>
      </p:sp>
      <p:sp>
        <p:nvSpPr>
          <p:cNvPr id="11331" name="Key14">
            <a:hlinkClick r:id="" action="ppaction://macro?name=Key14"/>
          </p:cNvPr>
          <p:cNvSpPr txBox="1">
            <a:spLocks noChangeArrowheads="1"/>
          </p:cNvSpPr>
          <p:nvPr/>
        </p:nvSpPr>
        <p:spPr bwMode="auto">
          <a:xfrm>
            <a:off x="8124825" y="5972175"/>
            <a:ext cx="312738" cy="3667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-</a:t>
            </a:r>
            <a:endParaRPr lang="en-US" sz="1800"/>
          </a:p>
        </p:txBody>
      </p:sp>
      <p:sp>
        <p:nvSpPr>
          <p:cNvPr id="11332" name="Key17">
            <a:hlinkClick r:id="" action="ppaction://macro?name=Key17"/>
          </p:cNvPr>
          <p:cNvSpPr txBox="1">
            <a:spLocks noChangeArrowheads="1"/>
          </p:cNvSpPr>
          <p:nvPr/>
        </p:nvSpPr>
        <p:spPr bwMode="auto">
          <a:xfrm>
            <a:off x="8483600" y="6435725"/>
            <a:ext cx="550863" cy="3365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600"/>
              <a:t>Ans</a:t>
            </a:r>
            <a:endParaRPr lang="en-US" sz="1600"/>
          </a:p>
        </p:txBody>
      </p:sp>
      <p:sp>
        <p:nvSpPr>
          <p:cNvPr id="11333" name="Text Box 69">
            <a:hlinkClick r:id="" action="ppaction://macro?name=GetAnswer"/>
          </p:cNvPr>
          <p:cNvSpPr txBox="1">
            <a:spLocks noChangeArrowheads="1"/>
          </p:cNvSpPr>
          <p:nvPr/>
        </p:nvSpPr>
        <p:spPr bwMode="auto">
          <a:xfrm>
            <a:off x="8121650" y="6394450"/>
            <a:ext cx="338138" cy="3667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=</a:t>
            </a:r>
            <a:endParaRPr lang="en-US" sz="1800"/>
          </a:p>
        </p:txBody>
      </p:sp>
      <p:sp>
        <p:nvSpPr>
          <p:cNvPr id="11334" name="Key16">
            <a:hlinkClick r:id="" action="ppaction://macro?name=Key16"/>
          </p:cNvPr>
          <p:cNvSpPr txBox="1">
            <a:spLocks noChangeArrowheads="1"/>
          </p:cNvSpPr>
          <p:nvPr/>
        </p:nvSpPr>
        <p:spPr bwMode="auto">
          <a:xfrm>
            <a:off x="6715125" y="5562600"/>
            <a:ext cx="306388" cy="3667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√</a:t>
            </a:r>
            <a:endParaRPr lang="en-US" sz="1800"/>
          </a:p>
        </p:txBody>
      </p:sp>
      <p:sp>
        <p:nvSpPr>
          <p:cNvPr id="11335" name="Key18">
            <a:hlinkClick r:id="" action="ppaction://macro?name=Key18"/>
          </p:cNvPr>
          <p:cNvSpPr txBox="1">
            <a:spLocks noChangeArrowheads="1"/>
          </p:cNvSpPr>
          <p:nvPr/>
        </p:nvSpPr>
        <p:spPr bwMode="auto">
          <a:xfrm>
            <a:off x="6088063" y="5561013"/>
            <a:ext cx="574675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(-)</a:t>
            </a:r>
            <a:endParaRPr lang="en-US" sz="1800"/>
          </a:p>
        </p:txBody>
      </p:sp>
      <p:sp>
        <p:nvSpPr>
          <p:cNvPr id="11336" name="Text Box 72"/>
          <p:cNvSpPr txBox="1">
            <a:spLocks noChangeArrowheads="1"/>
          </p:cNvSpPr>
          <p:nvPr/>
        </p:nvSpPr>
        <p:spPr bwMode="auto">
          <a:xfrm>
            <a:off x="4489450" y="1049338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</a:t>
            </a:r>
            <a:endParaRPr lang="en-US"/>
          </a:p>
        </p:txBody>
      </p:sp>
      <p:sp>
        <p:nvSpPr>
          <p:cNvPr id="11337" name="Text Box 73"/>
          <p:cNvSpPr txBox="1">
            <a:spLocks noChangeArrowheads="1"/>
          </p:cNvSpPr>
          <p:nvPr/>
        </p:nvSpPr>
        <p:spPr bwMode="auto">
          <a:xfrm>
            <a:off x="4489450" y="1731963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</a:t>
            </a:r>
            <a:endParaRPr lang="en-US"/>
          </a:p>
        </p:txBody>
      </p:sp>
      <p:sp>
        <p:nvSpPr>
          <p:cNvPr id="11338" name="Text Box 74"/>
          <p:cNvSpPr txBox="1">
            <a:spLocks noChangeArrowheads="1"/>
          </p:cNvSpPr>
          <p:nvPr/>
        </p:nvSpPr>
        <p:spPr bwMode="auto">
          <a:xfrm>
            <a:off x="4476750" y="2378075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</a:t>
            </a:r>
            <a:endParaRPr lang="en-US"/>
          </a:p>
        </p:txBody>
      </p:sp>
      <p:sp>
        <p:nvSpPr>
          <p:cNvPr id="11339" name="Text Box 75"/>
          <p:cNvSpPr txBox="1">
            <a:spLocks noChangeArrowheads="1"/>
          </p:cNvSpPr>
          <p:nvPr/>
        </p:nvSpPr>
        <p:spPr bwMode="auto">
          <a:xfrm>
            <a:off x="4476750" y="3049588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</a:t>
            </a:r>
            <a:endParaRPr lang="en-US"/>
          </a:p>
        </p:txBody>
      </p:sp>
      <p:sp>
        <p:nvSpPr>
          <p:cNvPr id="11340" name="Text Box 76"/>
          <p:cNvSpPr txBox="1">
            <a:spLocks noChangeArrowheads="1"/>
          </p:cNvSpPr>
          <p:nvPr/>
        </p:nvSpPr>
        <p:spPr bwMode="auto">
          <a:xfrm>
            <a:off x="4476750" y="3695700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</a:t>
            </a:r>
            <a:endParaRPr lang="en-US"/>
          </a:p>
        </p:txBody>
      </p:sp>
      <p:sp>
        <p:nvSpPr>
          <p:cNvPr id="11341" name="Text Box 77"/>
          <p:cNvSpPr txBox="1">
            <a:spLocks noChangeArrowheads="1"/>
          </p:cNvSpPr>
          <p:nvPr/>
        </p:nvSpPr>
        <p:spPr bwMode="auto">
          <a:xfrm>
            <a:off x="4476750" y="4294188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</a:t>
            </a:r>
            <a:endParaRPr lang="en-US"/>
          </a:p>
        </p:txBody>
      </p:sp>
      <p:sp>
        <p:nvSpPr>
          <p:cNvPr id="11342" name="Text Box 78"/>
          <p:cNvSpPr txBox="1">
            <a:spLocks noChangeArrowheads="1"/>
          </p:cNvSpPr>
          <p:nvPr/>
        </p:nvSpPr>
        <p:spPr bwMode="auto">
          <a:xfrm>
            <a:off x="4476750" y="4940300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</a:t>
            </a:r>
            <a:endParaRPr lang="en-US"/>
          </a:p>
        </p:txBody>
      </p:sp>
      <p:sp>
        <p:nvSpPr>
          <p:cNvPr id="11343" name="Text Box 79">
            <a:hlinkClick r:id="" action="ppaction://macro?name=InterestStartM"/>
          </p:cNvPr>
          <p:cNvSpPr txBox="1">
            <a:spLocks noChangeArrowheads="1"/>
          </p:cNvSpPr>
          <p:nvPr/>
        </p:nvSpPr>
        <p:spPr bwMode="auto">
          <a:xfrm>
            <a:off x="593725" y="6461125"/>
            <a:ext cx="950913" cy="396875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Start</a:t>
            </a:r>
            <a:endParaRPr lang="en-US"/>
          </a:p>
        </p:txBody>
      </p:sp>
      <p:sp>
        <p:nvSpPr>
          <p:cNvPr id="11344" name="Text Box 80"/>
          <p:cNvSpPr txBox="1">
            <a:spLocks noChangeArrowheads="1"/>
          </p:cNvSpPr>
          <p:nvPr/>
        </p:nvSpPr>
        <p:spPr bwMode="auto">
          <a:xfrm>
            <a:off x="7231063" y="461963"/>
            <a:ext cx="17430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Interest due</a:t>
            </a:r>
            <a:endParaRPr lang="en-US"/>
          </a:p>
        </p:txBody>
      </p:sp>
      <p:sp>
        <p:nvSpPr>
          <p:cNvPr id="11345" name="NoOfMonths">
            <a:hlinkClick r:id="" action="ppaction://macro?name=NoOfMonths"/>
          </p:cNvPr>
          <p:cNvSpPr txBox="1">
            <a:spLocks noChangeArrowheads="1"/>
          </p:cNvSpPr>
          <p:nvPr/>
        </p:nvSpPr>
        <p:spPr bwMode="auto">
          <a:xfrm>
            <a:off x="574675" y="5986463"/>
            <a:ext cx="1341438" cy="396875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r" eaLnBrk="1" hangingPunct="1"/>
            <a:r>
              <a:rPr lang="en-GB"/>
              <a:t>3, 4 or 6</a:t>
            </a:r>
            <a:endParaRPr lang="en-US"/>
          </a:p>
        </p:txBody>
      </p:sp>
      <p:sp>
        <p:nvSpPr>
          <p:cNvPr id="11346" name="NoOfMonths"/>
          <p:cNvSpPr txBox="1">
            <a:spLocks noChangeArrowheads="1"/>
          </p:cNvSpPr>
          <p:nvPr/>
        </p:nvSpPr>
        <p:spPr bwMode="auto">
          <a:xfrm>
            <a:off x="1827213" y="5989638"/>
            <a:ext cx="10747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Months</a:t>
            </a:r>
            <a:endParaRPr lang="en-US"/>
          </a:p>
        </p:txBody>
      </p:sp>
      <p:sp>
        <p:nvSpPr>
          <p:cNvPr id="11347" name="Text Box 83">
            <a:hlinkClick r:id="" action="ppaction://macro?name=ShowAns"/>
          </p:cNvPr>
          <p:cNvSpPr txBox="1">
            <a:spLocks noChangeArrowheads="1"/>
          </p:cNvSpPr>
          <p:nvPr/>
        </p:nvSpPr>
        <p:spPr bwMode="auto">
          <a:xfrm>
            <a:off x="0" y="5524500"/>
            <a:ext cx="1401763" cy="396875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Show Ans</a:t>
            </a:r>
            <a:endParaRPr lang="en-US"/>
          </a:p>
        </p:txBody>
      </p:sp>
      <p:sp>
        <p:nvSpPr>
          <p:cNvPr id="11348" name="Text Box 84">
            <a:hlinkClick r:id="" action="ppaction://macro?name=ClearAns"/>
          </p:cNvPr>
          <p:cNvSpPr txBox="1">
            <a:spLocks noChangeArrowheads="1"/>
          </p:cNvSpPr>
          <p:nvPr/>
        </p:nvSpPr>
        <p:spPr bwMode="auto">
          <a:xfrm>
            <a:off x="1471613" y="5499100"/>
            <a:ext cx="438150" cy="396875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C</a:t>
            </a:r>
            <a:endParaRPr lang="en-US"/>
          </a:p>
        </p:txBody>
      </p:sp>
      <p:pic>
        <p:nvPicPr>
          <p:cNvPr id="11349" name="Picture 85" descr="MC900384144[1]">
            <a:hlinkClick r:id="" action="ppaction://macro?name=PrintIt"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975" y="5470525"/>
            <a:ext cx="569913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2291" name="Key0">
            <a:hlinkClick r:id="" action="ppaction://macro?name=Key0"/>
          </p:cNvPr>
          <p:cNvSpPr txBox="1">
            <a:spLocks noChangeArrowheads="1"/>
          </p:cNvSpPr>
          <p:nvPr/>
        </p:nvSpPr>
        <p:spPr bwMode="auto">
          <a:xfrm>
            <a:off x="7653338" y="6351588"/>
            <a:ext cx="293687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0</a:t>
            </a:r>
            <a:endParaRPr lang="en-US" sz="1800"/>
          </a:p>
        </p:txBody>
      </p:sp>
      <p:sp>
        <p:nvSpPr>
          <p:cNvPr id="12292" name="Key1">
            <a:hlinkClick r:id="" action="ppaction://macro?name=Key1"/>
          </p:cNvPr>
          <p:cNvSpPr txBox="1">
            <a:spLocks noChangeArrowheads="1"/>
          </p:cNvSpPr>
          <p:nvPr/>
        </p:nvSpPr>
        <p:spPr bwMode="auto">
          <a:xfrm>
            <a:off x="7653338" y="5961063"/>
            <a:ext cx="312737" cy="366712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1</a:t>
            </a:r>
            <a:endParaRPr lang="en-US" sz="1800"/>
          </a:p>
        </p:txBody>
      </p:sp>
      <p:sp>
        <p:nvSpPr>
          <p:cNvPr id="12293" name="Key2">
            <a:hlinkClick r:id="" action="ppaction://macro?name=Key2"/>
          </p:cNvPr>
          <p:cNvSpPr txBox="1">
            <a:spLocks noChangeArrowheads="1"/>
          </p:cNvSpPr>
          <p:nvPr/>
        </p:nvSpPr>
        <p:spPr bwMode="auto">
          <a:xfrm>
            <a:off x="8010525" y="5961063"/>
            <a:ext cx="312738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2</a:t>
            </a:r>
            <a:endParaRPr lang="en-US" sz="1800"/>
          </a:p>
        </p:txBody>
      </p:sp>
      <p:sp>
        <p:nvSpPr>
          <p:cNvPr id="12294" name="Key3">
            <a:hlinkClick r:id="" action="ppaction://macro?name=Key3"/>
          </p:cNvPr>
          <p:cNvSpPr txBox="1">
            <a:spLocks noChangeArrowheads="1"/>
          </p:cNvSpPr>
          <p:nvPr/>
        </p:nvSpPr>
        <p:spPr bwMode="auto">
          <a:xfrm>
            <a:off x="8351838" y="5961063"/>
            <a:ext cx="303212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3</a:t>
            </a:r>
            <a:endParaRPr lang="en-US" sz="1800"/>
          </a:p>
        </p:txBody>
      </p:sp>
      <p:sp>
        <p:nvSpPr>
          <p:cNvPr id="12295" name="Key4">
            <a:hlinkClick r:id="" action="ppaction://macro?name=Key4"/>
          </p:cNvPr>
          <p:cNvSpPr txBox="1">
            <a:spLocks noChangeArrowheads="1"/>
          </p:cNvSpPr>
          <p:nvPr/>
        </p:nvSpPr>
        <p:spPr bwMode="auto">
          <a:xfrm>
            <a:off x="7653338" y="5548313"/>
            <a:ext cx="284162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4</a:t>
            </a:r>
            <a:endParaRPr lang="en-US" sz="1800"/>
          </a:p>
        </p:txBody>
      </p:sp>
      <p:sp>
        <p:nvSpPr>
          <p:cNvPr id="12296" name="Key5">
            <a:hlinkClick r:id="" action="ppaction://macro?name=Key5"/>
          </p:cNvPr>
          <p:cNvSpPr txBox="1">
            <a:spLocks noChangeArrowheads="1"/>
          </p:cNvSpPr>
          <p:nvPr/>
        </p:nvSpPr>
        <p:spPr bwMode="auto">
          <a:xfrm>
            <a:off x="8010525" y="5548313"/>
            <a:ext cx="312738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5</a:t>
            </a:r>
            <a:endParaRPr lang="en-US" sz="1800"/>
          </a:p>
        </p:txBody>
      </p:sp>
      <p:sp>
        <p:nvSpPr>
          <p:cNvPr id="12297" name="Key6">
            <a:hlinkClick r:id="" action="ppaction://macro?name=Key6"/>
          </p:cNvPr>
          <p:cNvSpPr txBox="1">
            <a:spLocks noChangeArrowheads="1"/>
          </p:cNvSpPr>
          <p:nvPr/>
        </p:nvSpPr>
        <p:spPr bwMode="auto">
          <a:xfrm>
            <a:off x="8351838" y="5548313"/>
            <a:ext cx="303212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6</a:t>
            </a:r>
            <a:endParaRPr lang="en-US" sz="1800"/>
          </a:p>
        </p:txBody>
      </p:sp>
      <p:sp>
        <p:nvSpPr>
          <p:cNvPr id="12298" name="Key7">
            <a:hlinkClick r:id="" action="ppaction://macro?name=Key7"/>
          </p:cNvPr>
          <p:cNvSpPr txBox="1">
            <a:spLocks noChangeArrowheads="1"/>
          </p:cNvSpPr>
          <p:nvPr/>
        </p:nvSpPr>
        <p:spPr bwMode="auto">
          <a:xfrm>
            <a:off x="7653338" y="5135563"/>
            <a:ext cx="303212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7</a:t>
            </a:r>
            <a:endParaRPr lang="en-US" sz="1800"/>
          </a:p>
        </p:txBody>
      </p:sp>
      <p:sp>
        <p:nvSpPr>
          <p:cNvPr id="12299" name="Key8">
            <a:hlinkClick r:id="" action="ppaction://macro?name=Key8"/>
          </p:cNvPr>
          <p:cNvSpPr txBox="1">
            <a:spLocks noChangeArrowheads="1"/>
          </p:cNvSpPr>
          <p:nvPr/>
        </p:nvSpPr>
        <p:spPr bwMode="auto">
          <a:xfrm>
            <a:off x="8010525" y="5135563"/>
            <a:ext cx="322263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8</a:t>
            </a:r>
            <a:endParaRPr lang="en-US" sz="1800"/>
          </a:p>
        </p:txBody>
      </p:sp>
      <p:sp>
        <p:nvSpPr>
          <p:cNvPr id="12300" name="Key9">
            <a:hlinkClick r:id="" action="ppaction://macro?name=Key9"/>
          </p:cNvPr>
          <p:cNvSpPr txBox="1">
            <a:spLocks noChangeArrowheads="1"/>
          </p:cNvSpPr>
          <p:nvPr/>
        </p:nvSpPr>
        <p:spPr bwMode="auto">
          <a:xfrm>
            <a:off x="8351838" y="5135563"/>
            <a:ext cx="322262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9</a:t>
            </a:r>
            <a:endParaRPr lang="en-US" sz="1800"/>
          </a:p>
        </p:txBody>
      </p:sp>
      <p:sp>
        <p:nvSpPr>
          <p:cNvPr id="12301" name="Rectangle 14"/>
          <p:cNvSpPr>
            <a:spLocks noChangeArrowheads="1"/>
          </p:cNvSpPr>
          <p:nvPr/>
        </p:nvSpPr>
        <p:spPr bwMode="auto">
          <a:xfrm>
            <a:off x="7585075" y="2881313"/>
            <a:ext cx="1495425" cy="38893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2" name="Entry1">
            <a:hlinkClick r:id="" action="ppaction://macro?name=Hr24_1"/>
          </p:cNvPr>
          <p:cNvSpPr txBox="1">
            <a:spLocks noChangeArrowheads="1"/>
          </p:cNvSpPr>
          <p:nvPr/>
        </p:nvSpPr>
        <p:spPr bwMode="auto">
          <a:xfrm>
            <a:off x="7613650" y="2928938"/>
            <a:ext cx="1403350" cy="46672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endParaRPr lang="en-US" sz="2400"/>
          </a:p>
        </p:txBody>
      </p:sp>
      <p:sp>
        <p:nvSpPr>
          <p:cNvPr id="12303" name="Text Box 16">
            <a:hlinkClick r:id="" action="ppaction://macro?name=SwitchOn"/>
          </p:cNvPr>
          <p:cNvSpPr txBox="1">
            <a:spLocks noChangeArrowheads="1"/>
          </p:cNvSpPr>
          <p:nvPr/>
        </p:nvSpPr>
        <p:spPr bwMode="auto">
          <a:xfrm>
            <a:off x="7648575" y="4719638"/>
            <a:ext cx="303213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C</a:t>
            </a:r>
            <a:endParaRPr lang="en-US" sz="1800"/>
          </a:p>
        </p:txBody>
      </p:sp>
      <p:sp>
        <p:nvSpPr>
          <p:cNvPr id="12304" name="Key10">
            <a:hlinkClick r:id="" action="ppaction://macro?name=Key10"/>
          </p:cNvPr>
          <p:cNvSpPr txBox="1">
            <a:spLocks noChangeArrowheads="1"/>
          </p:cNvSpPr>
          <p:nvPr/>
        </p:nvSpPr>
        <p:spPr bwMode="auto">
          <a:xfrm>
            <a:off x="8010525" y="6351588"/>
            <a:ext cx="330200" cy="3968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/>
              <a:t>.</a:t>
            </a:r>
            <a:endParaRPr lang="en-US"/>
          </a:p>
        </p:txBody>
      </p:sp>
      <p:sp>
        <p:nvSpPr>
          <p:cNvPr id="12305" name="Key12">
            <a:hlinkClick r:id="" action="ppaction://macro?name=Key12"/>
          </p:cNvPr>
          <p:cNvSpPr txBox="1">
            <a:spLocks noChangeArrowheads="1"/>
          </p:cNvSpPr>
          <p:nvPr/>
        </p:nvSpPr>
        <p:spPr bwMode="auto">
          <a:xfrm>
            <a:off x="8691563" y="5557838"/>
            <a:ext cx="303212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÷</a:t>
            </a:r>
            <a:endParaRPr lang="en-US" sz="1800"/>
          </a:p>
        </p:txBody>
      </p:sp>
      <p:sp>
        <p:nvSpPr>
          <p:cNvPr id="12306" name="Key11">
            <a:hlinkClick r:id="" action="ppaction://macro?name=Key11"/>
          </p:cNvPr>
          <p:cNvSpPr txBox="1">
            <a:spLocks noChangeArrowheads="1"/>
          </p:cNvSpPr>
          <p:nvPr/>
        </p:nvSpPr>
        <p:spPr bwMode="auto">
          <a:xfrm>
            <a:off x="8699500" y="5129213"/>
            <a:ext cx="293688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x</a:t>
            </a:r>
            <a:endParaRPr lang="en-US" sz="1800"/>
          </a:p>
        </p:txBody>
      </p:sp>
      <p:sp>
        <p:nvSpPr>
          <p:cNvPr id="12307" name="AnswerIs">
            <a:hlinkClick r:id="" action="ppaction://macro?name=Hr24_1"/>
          </p:cNvPr>
          <p:cNvSpPr txBox="1">
            <a:spLocks noChangeArrowheads="1"/>
          </p:cNvSpPr>
          <p:nvPr/>
        </p:nvSpPr>
        <p:spPr bwMode="auto">
          <a:xfrm>
            <a:off x="7626350" y="3444875"/>
            <a:ext cx="1398588" cy="46672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r" eaLnBrk="1" hangingPunct="1"/>
            <a:r>
              <a:rPr lang="en-US" sz="2400"/>
              <a:t>0</a:t>
            </a:r>
          </a:p>
        </p:txBody>
      </p:sp>
      <p:sp>
        <p:nvSpPr>
          <p:cNvPr id="12308" name="Key13">
            <a:hlinkClick r:id="" action="ppaction://macro?name=Key13"/>
          </p:cNvPr>
          <p:cNvSpPr txBox="1">
            <a:spLocks noChangeArrowheads="1"/>
          </p:cNvSpPr>
          <p:nvPr/>
        </p:nvSpPr>
        <p:spPr bwMode="auto">
          <a:xfrm>
            <a:off x="8718550" y="6367463"/>
            <a:ext cx="269875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+</a:t>
            </a:r>
            <a:endParaRPr lang="en-US" sz="1800"/>
          </a:p>
        </p:txBody>
      </p:sp>
      <p:sp>
        <p:nvSpPr>
          <p:cNvPr id="12309" name="Text Box 22">
            <a:hlinkClick r:id="" action="ppaction://macro?name=SwitchOn"/>
          </p:cNvPr>
          <p:cNvSpPr txBox="1">
            <a:spLocks noChangeArrowheads="1"/>
          </p:cNvSpPr>
          <p:nvPr/>
        </p:nvSpPr>
        <p:spPr bwMode="auto">
          <a:xfrm>
            <a:off x="8594725" y="4348163"/>
            <a:ext cx="434975" cy="30480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400"/>
              <a:t>On</a:t>
            </a:r>
            <a:endParaRPr lang="en-US" sz="1400"/>
          </a:p>
        </p:txBody>
      </p:sp>
      <p:sp>
        <p:nvSpPr>
          <p:cNvPr id="12310" name="Key15">
            <a:hlinkClick r:id="" action="ppaction://macro?name=Key15"/>
          </p:cNvPr>
          <p:cNvSpPr txBox="1">
            <a:spLocks noChangeArrowheads="1"/>
          </p:cNvSpPr>
          <p:nvPr/>
        </p:nvSpPr>
        <p:spPr bwMode="auto">
          <a:xfrm>
            <a:off x="8313738" y="4719638"/>
            <a:ext cx="284162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²</a:t>
            </a:r>
            <a:endParaRPr lang="en-US" sz="1800"/>
          </a:p>
        </p:txBody>
      </p:sp>
      <p:sp>
        <p:nvSpPr>
          <p:cNvPr id="12311" name="Key14">
            <a:hlinkClick r:id="" action="ppaction://macro?name=Key14"/>
          </p:cNvPr>
          <p:cNvSpPr txBox="1">
            <a:spLocks noChangeArrowheads="1"/>
          </p:cNvSpPr>
          <p:nvPr/>
        </p:nvSpPr>
        <p:spPr bwMode="auto">
          <a:xfrm>
            <a:off x="8697913" y="5962650"/>
            <a:ext cx="312737" cy="3667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-</a:t>
            </a:r>
            <a:endParaRPr lang="en-US" sz="1800"/>
          </a:p>
        </p:txBody>
      </p:sp>
      <p:sp>
        <p:nvSpPr>
          <p:cNvPr id="12312" name="Key17">
            <a:hlinkClick r:id="" action="ppaction://macro?name=Key17"/>
          </p:cNvPr>
          <p:cNvSpPr txBox="1">
            <a:spLocks noChangeArrowheads="1"/>
          </p:cNvSpPr>
          <p:nvPr/>
        </p:nvSpPr>
        <p:spPr bwMode="auto">
          <a:xfrm>
            <a:off x="8075613" y="4349750"/>
            <a:ext cx="500062" cy="3048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400"/>
              <a:t>Ans</a:t>
            </a:r>
            <a:endParaRPr lang="en-US" sz="1400"/>
          </a:p>
        </p:txBody>
      </p:sp>
      <p:sp>
        <p:nvSpPr>
          <p:cNvPr id="12313" name="Text Box 26">
            <a:hlinkClick r:id="" action="ppaction://macro?name=GetAnswer"/>
          </p:cNvPr>
          <p:cNvSpPr txBox="1">
            <a:spLocks noChangeArrowheads="1"/>
          </p:cNvSpPr>
          <p:nvPr/>
        </p:nvSpPr>
        <p:spPr bwMode="auto">
          <a:xfrm>
            <a:off x="8351838" y="6351588"/>
            <a:ext cx="338137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=</a:t>
            </a:r>
            <a:endParaRPr lang="en-US" sz="1800"/>
          </a:p>
        </p:txBody>
      </p:sp>
      <p:sp>
        <p:nvSpPr>
          <p:cNvPr id="12314" name="Key16">
            <a:hlinkClick r:id="" action="ppaction://macro?name=Key16"/>
          </p:cNvPr>
          <p:cNvSpPr txBox="1">
            <a:spLocks noChangeArrowheads="1"/>
          </p:cNvSpPr>
          <p:nvPr/>
        </p:nvSpPr>
        <p:spPr bwMode="auto">
          <a:xfrm>
            <a:off x="8012113" y="4729163"/>
            <a:ext cx="239712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√</a:t>
            </a:r>
            <a:endParaRPr lang="en-US" sz="1800"/>
          </a:p>
        </p:txBody>
      </p:sp>
      <p:sp>
        <p:nvSpPr>
          <p:cNvPr id="12315" name="Key18">
            <a:hlinkClick r:id="" action="ppaction://macro?name=Key18"/>
          </p:cNvPr>
          <p:cNvSpPr txBox="1">
            <a:spLocks noChangeArrowheads="1"/>
          </p:cNvSpPr>
          <p:nvPr/>
        </p:nvSpPr>
        <p:spPr bwMode="auto">
          <a:xfrm>
            <a:off x="7658100" y="4348163"/>
            <a:ext cx="403225" cy="3048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400"/>
              <a:t>(-)</a:t>
            </a:r>
            <a:endParaRPr lang="en-US" sz="1400"/>
          </a:p>
        </p:txBody>
      </p:sp>
      <p:sp>
        <p:nvSpPr>
          <p:cNvPr id="12316" name="Key0">
            <a:hlinkClick r:id="" action="ppaction://macro?name=Key0"/>
          </p:cNvPr>
          <p:cNvSpPr txBox="1">
            <a:spLocks noChangeArrowheads="1"/>
          </p:cNvSpPr>
          <p:nvPr/>
        </p:nvSpPr>
        <p:spPr bwMode="auto">
          <a:xfrm>
            <a:off x="3938588" y="6305550"/>
            <a:ext cx="293687" cy="3667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0</a:t>
            </a:r>
            <a:endParaRPr lang="en-US" sz="1800"/>
          </a:p>
        </p:txBody>
      </p:sp>
      <p:sp>
        <p:nvSpPr>
          <p:cNvPr id="12317" name="Key1">
            <a:hlinkClick r:id="" action="ppaction://macro?name=Key1"/>
          </p:cNvPr>
          <p:cNvSpPr txBox="1">
            <a:spLocks noChangeArrowheads="1"/>
          </p:cNvSpPr>
          <p:nvPr/>
        </p:nvSpPr>
        <p:spPr bwMode="auto">
          <a:xfrm>
            <a:off x="4267200" y="6305550"/>
            <a:ext cx="312738" cy="3667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1</a:t>
            </a:r>
            <a:endParaRPr lang="en-US" sz="1800"/>
          </a:p>
        </p:txBody>
      </p:sp>
      <p:sp>
        <p:nvSpPr>
          <p:cNvPr id="12318" name="Key2">
            <a:hlinkClick r:id="" action="ppaction://macro?name=Key2"/>
          </p:cNvPr>
          <p:cNvSpPr txBox="1">
            <a:spLocks noChangeArrowheads="1"/>
          </p:cNvSpPr>
          <p:nvPr/>
        </p:nvSpPr>
        <p:spPr bwMode="auto">
          <a:xfrm>
            <a:off x="4614863" y="6305550"/>
            <a:ext cx="312737" cy="3667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2</a:t>
            </a:r>
            <a:endParaRPr lang="en-US" sz="1800"/>
          </a:p>
        </p:txBody>
      </p:sp>
      <p:sp>
        <p:nvSpPr>
          <p:cNvPr id="12319" name="Key3">
            <a:hlinkClick r:id="" action="ppaction://macro?name=Key3"/>
          </p:cNvPr>
          <p:cNvSpPr txBox="1">
            <a:spLocks noChangeArrowheads="1"/>
          </p:cNvSpPr>
          <p:nvPr/>
        </p:nvSpPr>
        <p:spPr bwMode="auto">
          <a:xfrm>
            <a:off x="4962525" y="6305550"/>
            <a:ext cx="303213" cy="366713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3</a:t>
            </a:r>
            <a:endParaRPr lang="en-US" sz="1800"/>
          </a:p>
        </p:txBody>
      </p:sp>
      <p:sp>
        <p:nvSpPr>
          <p:cNvPr id="12320" name="Key4">
            <a:hlinkClick r:id="" action="ppaction://macro?name=Key4"/>
          </p:cNvPr>
          <p:cNvSpPr txBox="1">
            <a:spLocks noChangeArrowheads="1"/>
          </p:cNvSpPr>
          <p:nvPr/>
        </p:nvSpPr>
        <p:spPr bwMode="auto">
          <a:xfrm>
            <a:off x="5300663" y="6305550"/>
            <a:ext cx="284162" cy="3667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4</a:t>
            </a:r>
            <a:endParaRPr lang="en-US" sz="1800"/>
          </a:p>
        </p:txBody>
      </p:sp>
      <p:sp>
        <p:nvSpPr>
          <p:cNvPr id="12321" name="Key5">
            <a:hlinkClick r:id="" action="ppaction://macro?name=Key5"/>
          </p:cNvPr>
          <p:cNvSpPr txBox="1">
            <a:spLocks noChangeArrowheads="1"/>
          </p:cNvSpPr>
          <p:nvPr/>
        </p:nvSpPr>
        <p:spPr bwMode="auto">
          <a:xfrm>
            <a:off x="3940175" y="5876925"/>
            <a:ext cx="312738" cy="3667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5</a:t>
            </a:r>
            <a:endParaRPr lang="en-US" sz="1800"/>
          </a:p>
        </p:txBody>
      </p:sp>
      <p:sp>
        <p:nvSpPr>
          <p:cNvPr id="12322" name="Key6">
            <a:hlinkClick r:id="" action="ppaction://macro?name=Key6"/>
          </p:cNvPr>
          <p:cNvSpPr txBox="1">
            <a:spLocks noChangeArrowheads="1"/>
          </p:cNvSpPr>
          <p:nvPr/>
        </p:nvSpPr>
        <p:spPr bwMode="auto">
          <a:xfrm>
            <a:off x="4273550" y="5876925"/>
            <a:ext cx="303213" cy="3667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6</a:t>
            </a:r>
            <a:endParaRPr lang="en-US" sz="1800"/>
          </a:p>
        </p:txBody>
      </p:sp>
      <p:sp>
        <p:nvSpPr>
          <p:cNvPr id="12323" name="Key7">
            <a:hlinkClick r:id="" action="ppaction://macro?name=Key7"/>
          </p:cNvPr>
          <p:cNvSpPr txBox="1">
            <a:spLocks noChangeArrowheads="1"/>
          </p:cNvSpPr>
          <p:nvPr/>
        </p:nvSpPr>
        <p:spPr bwMode="auto">
          <a:xfrm>
            <a:off x="4597400" y="5876925"/>
            <a:ext cx="303213" cy="3667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7</a:t>
            </a:r>
            <a:endParaRPr lang="en-US" sz="1800"/>
          </a:p>
        </p:txBody>
      </p:sp>
      <p:sp>
        <p:nvSpPr>
          <p:cNvPr id="12324" name="Key8">
            <a:hlinkClick r:id="" action="ppaction://macro?name=Key8"/>
          </p:cNvPr>
          <p:cNvSpPr txBox="1">
            <a:spLocks noChangeArrowheads="1"/>
          </p:cNvSpPr>
          <p:nvPr/>
        </p:nvSpPr>
        <p:spPr bwMode="auto">
          <a:xfrm>
            <a:off x="4921250" y="5876925"/>
            <a:ext cx="322263" cy="3667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8</a:t>
            </a:r>
            <a:endParaRPr lang="en-US" sz="1800"/>
          </a:p>
        </p:txBody>
      </p:sp>
      <p:sp>
        <p:nvSpPr>
          <p:cNvPr id="12325" name="Key9">
            <a:hlinkClick r:id="" action="ppaction://macro?name=Key9"/>
          </p:cNvPr>
          <p:cNvSpPr txBox="1">
            <a:spLocks noChangeArrowheads="1"/>
          </p:cNvSpPr>
          <p:nvPr/>
        </p:nvSpPr>
        <p:spPr bwMode="auto">
          <a:xfrm>
            <a:off x="5264150" y="5876925"/>
            <a:ext cx="322263" cy="3667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9</a:t>
            </a:r>
            <a:endParaRPr lang="en-US" sz="1800"/>
          </a:p>
        </p:txBody>
      </p:sp>
      <p:sp>
        <p:nvSpPr>
          <p:cNvPr id="12326" name="Rectangle 39"/>
          <p:cNvSpPr>
            <a:spLocks noChangeArrowheads="1"/>
          </p:cNvSpPr>
          <p:nvPr/>
        </p:nvSpPr>
        <p:spPr bwMode="auto">
          <a:xfrm>
            <a:off x="1973263" y="5430838"/>
            <a:ext cx="5038725" cy="132715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27" name="Entry1">
            <a:hlinkClick r:id="" action="ppaction://macro?name=Hr24_1"/>
          </p:cNvPr>
          <p:cNvSpPr txBox="1">
            <a:spLocks noChangeArrowheads="1"/>
          </p:cNvSpPr>
          <p:nvPr/>
        </p:nvSpPr>
        <p:spPr bwMode="auto">
          <a:xfrm>
            <a:off x="2087563" y="5595938"/>
            <a:ext cx="1727200" cy="46672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endParaRPr lang="en-US" sz="2400"/>
          </a:p>
        </p:txBody>
      </p:sp>
      <p:sp>
        <p:nvSpPr>
          <p:cNvPr id="12328" name="Text Box 41">
            <a:hlinkClick r:id="" action="ppaction://macro?name=SwitchOn"/>
          </p:cNvPr>
          <p:cNvSpPr txBox="1">
            <a:spLocks noChangeArrowheads="1"/>
          </p:cNvSpPr>
          <p:nvPr/>
        </p:nvSpPr>
        <p:spPr bwMode="auto">
          <a:xfrm>
            <a:off x="5270500" y="5465763"/>
            <a:ext cx="303213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C</a:t>
            </a:r>
            <a:endParaRPr lang="en-US" sz="1800"/>
          </a:p>
        </p:txBody>
      </p:sp>
      <p:sp>
        <p:nvSpPr>
          <p:cNvPr id="12329" name="Key10">
            <a:hlinkClick r:id="" action="ppaction://macro?name=Key10"/>
          </p:cNvPr>
          <p:cNvSpPr txBox="1">
            <a:spLocks noChangeArrowheads="1"/>
          </p:cNvSpPr>
          <p:nvPr/>
        </p:nvSpPr>
        <p:spPr bwMode="auto">
          <a:xfrm>
            <a:off x="5626100" y="6257925"/>
            <a:ext cx="330200" cy="3968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/>
              <a:t>.</a:t>
            </a:r>
            <a:endParaRPr lang="en-US"/>
          </a:p>
        </p:txBody>
      </p:sp>
      <p:sp>
        <p:nvSpPr>
          <p:cNvPr id="12330" name="Key12">
            <a:hlinkClick r:id="" action="ppaction://macro?name=Key12"/>
          </p:cNvPr>
          <p:cNvSpPr txBox="1">
            <a:spLocks noChangeArrowheads="1"/>
          </p:cNvSpPr>
          <p:nvPr/>
        </p:nvSpPr>
        <p:spPr bwMode="auto">
          <a:xfrm>
            <a:off x="5992813" y="5457825"/>
            <a:ext cx="303212" cy="3667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÷</a:t>
            </a:r>
            <a:endParaRPr lang="en-US" sz="1800"/>
          </a:p>
        </p:txBody>
      </p:sp>
      <p:sp>
        <p:nvSpPr>
          <p:cNvPr id="12331" name="Key11">
            <a:hlinkClick r:id="" action="ppaction://macro?name=Key11"/>
          </p:cNvPr>
          <p:cNvSpPr txBox="1">
            <a:spLocks noChangeArrowheads="1"/>
          </p:cNvSpPr>
          <p:nvPr/>
        </p:nvSpPr>
        <p:spPr bwMode="auto">
          <a:xfrm>
            <a:off x="5638800" y="5457825"/>
            <a:ext cx="293688" cy="3667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x</a:t>
            </a:r>
            <a:endParaRPr lang="en-US" sz="1800"/>
          </a:p>
        </p:txBody>
      </p:sp>
      <p:sp>
        <p:nvSpPr>
          <p:cNvPr id="12332" name="AnswerIs">
            <a:hlinkClick r:id="" action="ppaction://macro?name=Hr24_1"/>
          </p:cNvPr>
          <p:cNvSpPr txBox="1">
            <a:spLocks noChangeArrowheads="1"/>
          </p:cNvSpPr>
          <p:nvPr/>
        </p:nvSpPr>
        <p:spPr bwMode="auto">
          <a:xfrm>
            <a:off x="2049463" y="6205538"/>
            <a:ext cx="1727200" cy="46672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r" eaLnBrk="1" hangingPunct="1"/>
            <a:r>
              <a:rPr lang="en-US" sz="2400"/>
              <a:t>0</a:t>
            </a:r>
          </a:p>
        </p:txBody>
      </p:sp>
      <p:sp>
        <p:nvSpPr>
          <p:cNvPr id="12333" name="Key13">
            <a:hlinkClick r:id="" action="ppaction://macro?name=Key13"/>
          </p:cNvPr>
          <p:cNvSpPr txBox="1">
            <a:spLocks noChangeArrowheads="1"/>
          </p:cNvSpPr>
          <p:nvPr/>
        </p:nvSpPr>
        <p:spPr bwMode="auto">
          <a:xfrm>
            <a:off x="5638800" y="5870575"/>
            <a:ext cx="322263" cy="3667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+</a:t>
            </a:r>
            <a:endParaRPr lang="en-US" sz="1800"/>
          </a:p>
        </p:txBody>
      </p:sp>
      <p:sp>
        <p:nvSpPr>
          <p:cNvPr id="12334" name="Text Box 47">
            <a:hlinkClick r:id="" action="ppaction://macro?name=SwitchOn"/>
          </p:cNvPr>
          <p:cNvSpPr txBox="1">
            <a:spLocks noChangeArrowheads="1"/>
          </p:cNvSpPr>
          <p:nvPr/>
        </p:nvSpPr>
        <p:spPr bwMode="auto">
          <a:xfrm>
            <a:off x="6372225" y="5854700"/>
            <a:ext cx="482600" cy="33655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600"/>
              <a:t>On</a:t>
            </a:r>
            <a:endParaRPr lang="en-US" sz="1600"/>
          </a:p>
        </p:txBody>
      </p:sp>
      <p:sp>
        <p:nvSpPr>
          <p:cNvPr id="12335" name="Key15">
            <a:hlinkClick r:id="" action="ppaction://macro?name=Key15"/>
          </p:cNvPr>
          <p:cNvSpPr txBox="1">
            <a:spLocks noChangeArrowheads="1"/>
          </p:cNvSpPr>
          <p:nvPr/>
        </p:nvSpPr>
        <p:spPr bwMode="auto">
          <a:xfrm>
            <a:off x="4929188" y="5472113"/>
            <a:ext cx="284162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²</a:t>
            </a:r>
            <a:endParaRPr lang="en-US" sz="1800"/>
          </a:p>
        </p:txBody>
      </p:sp>
      <p:sp>
        <p:nvSpPr>
          <p:cNvPr id="12336" name="Key14">
            <a:hlinkClick r:id="" action="ppaction://macro?name=Key14"/>
          </p:cNvPr>
          <p:cNvSpPr txBox="1">
            <a:spLocks noChangeArrowheads="1"/>
          </p:cNvSpPr>
          <p:nvPr/>
        </p:nvSpPr>
        <p:spPr bwMode="auto">
          <a:xfrm>
            <a:off x="5992813" y="5872163"/>
            <a:ext cx="312737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-</a:t>
            </a:r>
            <a:endParaRPr lang="en-US" sz="1800"/>
          </a:p>
        </p:txBody>
      </p:sp>
      <p:sp>
        <p:nvSpPr>
          <p:cNvPr id="12337" name="Key17">
            <a:hlinkClick r:id="" action="ppaction://macro?name=Key17"/>
          </p:cNvPr>
          <p:cNvSpPr txBox="1">
            <a:spLocks noChangeArrowheads="1"/>
          </p:cNvSpPr>
          <p:nvPr/>
        </p:nvSpPr>
        <p:spPr bwMode="auto">
          <a:xfrm>
            <a:off x="6351588" y="6335713"/>
            <a:ext cx="550862" cy="3365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600"/>
              <a:t>Ans</a:t>
            </a:r>
            <a:endParaRPr lang="en-US" sz="1600"/>
          </a:p>
        </p:txBody>
      </p:sp>
      <p:sp>
        <p:nvSpPr>
          <p:cNvPr id="12338" name="Text Box 51">
            <a:hlinkClick r:id="" action="ppaction://macro?name=GetAnswer"/>
          </p:cNvPr>
          <p:cNvSpPr txBox="1">
            <a:spLocks noChangeArrowheads="1"/>
          </p:cNvSpPr>
          <p:nvPr/>
        </p:nvSpPr>
        <p:spPr bwMode="auto">
          <a:xfrm>
            <a:off x="5989638" y="6294438"/>
            <a:ext cx="338137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=</a:t>
            </a:r>
            <a:endParaRPr lang="en-US" sz="1800"/>
          </a:p>
        </p:txBody>
      </p:sp>
      <p:sp>
        <p:nvSpPr>
          <p:cNvPr id="12339" name="Key16">
            <a:hlinkClick r:id="" action="ppaction://macro?name=Key16"/>
          </p:cNvPr>
          <p:cNvSpPr txBox="1">
            <a:spLocks noChangeArrowheads="1"/>
          </p:cNvSpPr>
          <p:nvPr/>
        </p:nvSpPr>
        <p:spPr bwMode="auto">
          <a:xfrm>
            <a:off x="4583113" y="5462588"/>
            <a:ext cx="306387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√</a:t>
            </a:r>
            <a:endParaRPr lang="en-US" sz="1800"/>
          </a:p>
        </p:txBody>
      </p:sp>
      <p:sp>
        <p:nvSpPr>
          <p:cNvPr id="12340" name="Key18">
            <a:hlinkClick r:id="" action="ppaction://macro?name=Key18"/>
          </p:cNvPr>
          <p:cNvSpPr txBox="1">
            <a:spLocks noChangeArrowheads="1"/>
          </p:cNvSpPr>
          <p:nvPr/>
        </p:nvSpPr>
        <p:spPr bwMode="auto">
          <a:xfrm>
            <a:off x="3956050" y="5461000"/>
            <a:ext cx="574675" cy="3667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(-)</a:t>
            </a:r>
            <a:endParaRPr lang="en-US" sz="1800"/>
          </a:p>
        </p:txBody>
      </p:sp>
      <p:sp>
        <p:nvSpPr>
          <p:cNvPr id="12341" name="Rectangle 54"/>
          <p:cNvSpPr>
            <a:spLocks noChangeArrowheads="1"/>
          </p:cNvSpPr>
          <p:nvPr/>
        </p:nvSpPr>
        <p:spPr bwMode="auto">
          <a:xfrm>
            <a:off x="690563" y="1049338"/>
            <a:ext cx="1482725" cy="568325"/>
          </a:xfrm>
          <a:prstGeom prst="rect">
            <a:avLst/>
          </a:prstGeom>
          <a:noFill/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2342" name="Division21" hidden="1"/>
          <p:cNvSpPr>
            <a:spLocks noChangeShapeType="1"/>
          </p:cNvSpPr>
          <p:nvPr/>
        </p:nvSpPr>
        <p:spPr bwMode="auto">
          <a:xfrm flipH="1" flipV="1">
            <a:off x="2319338" y="1289050"/>
            <a:ext cx="220662" cy="12509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2343" name="Text Box 58">
            <a:hlinkClick r:id="" action="ppaction://macro?name=Test"/>
          </p:cNvPr>
          <p:cNvSpPr txBox="1">
            <a:spLocks noChangeArrowheads="1"/>
          </p:cNvSpPr>
          <p:nvPr/>
        </p:nvSpPr>
        <p:spPr bwMode="auto">
          <a:xfrm>
            <a:off x="166688" y="5597525"/>
            <a:ext cx="881062" cy="396875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Test</a:t>
            </a:r>
            <a:endParaRPr lang="en-US"/>
          </a:p>
        </p:txBody>
      </p:sp>
      <p:sp>
        <p:nvSpPr>
          <p:cNvPr id="12344" name="Division11"/>
          <p:cNvSpPr>
            <a:spLocks noChangeShapeType="1"/>
          </p:cNvSpPr>
          <p:nvPr/>
        </p:nvSpPr>
        <p:spPr bwMode="auto">
          <a:xfrm flipV="1">
            <a:off x="6553200" y="1939925"/>
            <a:ext cx="1138238" cy="827088"/>
          </a:xfrm>
          <a:prstGeom prst="line">
            <a:avLst/>
          </a:prstGeom>
          <a:noFill/>
          <a:ln w="28575">
            <a:solidFill>
              <a:srgbClr val="C1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2345" name="Division21"/>
          <p:cNvSpPr>
            <a:spLocks noChangeShapeType="1"/>
          </p:cNvSpPr>
          <p:nvPr/>
        </p:nvSpPr>
        <p:spPr bwMode="auto">
          <a:xfrm>
            <a:off x="5414963" y="1939925"/>
            <a:ext cx="1138237" cy="827088"/>
          </a:xfrm>
          <a:prstGeom prst="line">
            <a:avLst/>
          </a:prstGeom>
          <a:noFill/>
          <a:ln w="28575">
            <a:solidFill>
              <a:srgbClr val="C1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3315" name="Info1"/>
          <p:cNvSpPr txBox="1">
            <a:spLocks noChangeArrowheads="1"/>
          </p:cNvSpPr>
          <p:nvPr/>
        </p:nvSpPr>
        <p:spPr bwMode="auto">
          <a:xfrm>
            <a:off x="584200" y="1100138"/>
            <a:ext cx="1925638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/>
              <a:t>r = 16 ; s = 65</a:t>
            </a:r>
            <a:endParaRPr lang="en-US"/>
          </a:p>
        </p:txBody>
      </p:sp>
      <p:sp>
        <p:nvSpPr>
          <p:cNvPr id="13316" name="Info2"/>
          <p:cNvSpPr txBox="1">
            <a:spLocks noChangeArrowheads="1"/>
          </p:cNvSpPr>
          <p:nvPr/>
        </p:nvSpPr>
        <p:spPr bwMode="auto">
          <a:xfrm>
            <a:off x="584200" y="1757363"/>
            <a:ext cx="1925638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/>
              <a:t>r = 7 ; s = 25</a:t>
            </a:r>
            <a:endParaRPr lang="en-US"/>
          </a:p>
        </p:txBody>
      </p:sp>
      <p:sp>
        <p:nvSpPr>
          <p:cNvPr id="13317" name="Info3"/>
          <p:cNvSpPr txBox="1">
            <a:spLocks noChangeArrowheads="1"/>
          </p:cNvSpPr>
          <p:nvPr/>
        </p:nvSpPr>
        <p:spPr bwMode="auto">
          <a:xfrm>
            <a:off x="584200" y="2414588"/>
            <a:ext cx="1925638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/>
              <a:t>r = 18 ; s = 82</a:t>
            </a:r>
            <a:endParaRPr lang="en-US"/>
          </a:p>
        </p:txBody>
      </p:sp>
      <p:sp>
        <p:nvSpPr>
          <p:cNvPr id="13318" name="Info4"/>
          <p:cNvSpPr txBox="1">
            <a:spLocks noChangeArrowheads="1"/>
          </p:cNvSpPr>
          <p:nvPr/>
        </p:nvSpPr>
        <p:spPr bwMode="auto">
          <a:xfrm>
            <a:off x="584200" y="3071813"/>
            <a:ext cx="1925638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/>
              <a:t>r = 10 ; s = 26</a:t>
            </a:r>
            <a:endParaRPr lang="en-US"/>
          </a:p>
        </p:txBody>
      </p:sp>
      <p:sp>
        <p:nvSpPr>
          <p:cNvPr id="13319" name="Info5"/>
          <p:cNvSpPr txBox="1">
            <a:spLocks noChangeArrowheads="1"/>
          </p:cNvSpPr>
          <p:nvPr/>
        </p:nvSpPr>
        <p:spPr bwMode="auto">
          <a:xfrm>
            <a:off x="584200" y="3729038"/>
            <a:ext cx="1925638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/>
              <a:t>r = 12 ; s = 37</a:t>
            </a:r>
            <a:endParaRPr lang="en-US"/>
          </a:p>
        </p:txBody>
      </p:sp>
      <p:sp>
        <p:nvSpPr>
          <p:cNvPr id="13320" name="Q1Working"/>
          <p:cNvSpPr txBox="1">
            <a:spLocks noChangeArrowheads="1"/>
          </p:cNvSpPr>
          <p:nvPr/>
        </p:nvSpPr>
        <p:spPr bwMode="auto">
          <a:xfrm>
            <a:off x="3149600" y="1076325"/>
            <a:ext cx="3022600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13321" name="Q2Working"/>
          <p:cNvSpPr txBox="1">
            <a:spLocks noChangeArrowheads="1"/>
          </p:cNvSpPr>
          <p:nvPr/>
        </p:nvSpPr>
        <p:spPr bwMode="auto">
          <a:xfrm>
            <a:off x="3149600" y="1733550"/>
            <a:ext cx="3009900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13322" name="Q3Working"/>
          <p:cNvSpPr txBox="1">
            <a:spLocks noChangeArrowheads="1"/>
          </p:cNvSpPr>
          <p:nvPr/>
        </p:nvSpPr>
        <p:spPr bwMode="auto">
          <a:xfrm>
            <a:off x="3173413" y="2390775"/>
            <a:ext cx="2925762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13323" name="Q4Working"/>
          <p:cNvSpPr txBox="1">
            <a:spLocks noChangeArrowheads="1"/>
          </p:cNvSpPr>
          <p:nvPr/>
        </p:nvSpPr>
        <p:spPr bwMode="auto">
          <a:xfrm>
            <a:off x="3186113" y="3048000"/>
            <a:ext cx="2865437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13324" name="Q5Working"/>
          <p:cNvSpPr txBox="1">
            <a:spLocks noChangeArrowheads="1"/>
          </p:cNvSpPr>
          <p:nvPr/>
        </p:nvSpPr>
        <p:spPr bwMode="auto">
          <a:xfrm>
            <a:off x="3222625" y="3705225"/>
            <a:ext cx="2790825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13325" name="Q1Ans">
            <a:hlinkClick r:id="" action="ppaction://macro?name=Question1"/>
          </p:cNvPr>
          <p:cNvSpPr txBox="1">
            <a:spLocks noChangeArrowheads="1"/>
          </p:cNvSpPr>
          <p:nvPr/>
        </p:nvSpPr>
        <p:spPr bwMode="auto">
          <a:xfrm>
            <a:off x="6959600" y="1038225"/>
            <a:ext cx="1925638" cy="396875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13326" name="Q2Ans">
            <a:hlinkClick r:id="" action="ppaction://macro?name=Question2"/>
          </p:cNvPr>
          <p:cNvSpPr txBox="1">
            <a:spLocks noChangeArrowheads="1"/>
          </p:cNvSpPr>
          <p:nvPr/>
        </p:nvSpPr>
        <p:spPr bwMode="auto">
          <a:xfrm>
            <a:off x="6959600" y="1695450"/>
            <a:ext cx="1925638" cy="396875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13327" name="Q3Ans">
            <a:hlinkClick r:id="" action="ppaction://macro?name=Question3"/>
          </p:cNvPr>
          <p:cNvSpPr txBox="1">
            <a:spLocks noChangeArrowheads="1"/>
          </p:cNvSpPr>
          <p:nvPr/>
        </p:nvSpPr>
        <p:spPr bwMode="auto">
          <a:xfrm>
            <a:off x="6959600" y="2352675"/>
            <a:ext cx="1925638" cy="396875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13328" name="Q4Ans">
            <a:hlinkClick r:id="" action="ppaction://macro?name=Question4"/>
          </p:cNvPr>
          <p:cNvSpPr txBox="1">
            <a:spLocks noChangeArrowheads="1"/>
          </p:cNvSpPr>
          <p:nvPr/>
        </p:nvSpPr>
        <p:spPr bwMode="auto">
          <a:xfrm>
            <a:off x="6959600" y="3009900"/>
            <a:ext cx="1925638" cy="396875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13329" name="Q5Ans">
            <a:hlinkClick r:id="" action="ppaction://macro?name=Question5"/>
          </p:cNvPr>
          <p:cNvSpPr txBox="1">
            <a:spLocks noChangeArrowheads="1"/>
          </p:cNvSpPr>
          <p:nvPr/>
        </p:nvSpPr>
        <p:spPr bwMode="auto">
          <a:xfrm>
            <a:off x="6959600" y="3667125"/>
            <a:ext cx="1925638" cy="396875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13330" name="Line 18"/>
          <p:cNvSpPr>
            <a:spLocks noChangeShapeType="1"/>
          </p:cNvSpPr>
          <p:nvPr/>
        </p:nvSpPr>
        <p:spPr bwMode="auto">
          <a:xfrm>
            <a:off x="0" y="1550988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31" name="Line 19"/>
          <p:cNvSpPr>
            <a:spLocks noChangeShapeType="1"/>
          </p:cNvSpPr>
          <p:nvPr/>
        </p:nvSpPr>
        <p:spPr bwMode="auto">
          <a:xfrm>
            <a:off x="0" y="2257425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32" name="Line 20"/>
          <p:cNvSpPr>
            <a:spLocks noChangeShapeType="1"/>
          </p:cNvSpPr>
          <p:nvPr/>
        </p:nvSpPr>
        <p:spPr bwMode="auto">
          <a:xfrm>
            <a:off x="0" y="2879725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33" name="Line 21"/>
          <p:cNvSpPr>
            <a:spLocks noChangeShapeType="1"/>
          </p:cNvSpPr>
          <p:nvPr/>
        </p:nvSpPr>
        <p:spPr bwMode="auto">
          <a:xfrm>
            <a:off x="0" y="3513138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34" name="Line 22"/>
          <p:cNvSpPr>
            <a:spLocks noChangeShapeType="1"/>
          </p:cNvSpPr>
          <p:nvPr/>
        </p:nvSpPr>
        <p:spPr bwMode="auto">
          <a:xfrm>
            <a:off x="0" y="4232275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35" name="Line 23"/>
          <p:cNvSpPr>
            <a:spLocks noChangeShapeType="1"/>
          </p:cNvSpPr>
          <p:nvPr/>
        </p:nvSpPr>
        <p:spPr bwMode="auto">
          <a:xfrm>
            <a:off x="0" y="9525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36" name="Text Box 24"/>
          <p:cNvSpPr txBox="1">
            <a:spLocks noChangeArrowheads="1"/>
          </p:cNvSpPr>
          <p:nvPr/>
        </p:nvSpPr>
        <p:spPr bwMode="auto">
          <a:xfrm>
            <a:off x="6421438" y="1060450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</a:t>
            </a:r>
            <a:endParaRPr lang="en-US"/>
          </a:p>
        </p:txBody>
      </p:sp>
      <p:sp>
        <p:nvSpPr>
          <p:cNvPr id="13337" name="Text Box 25"/>
          <p:cNvSpPr txBox="1">
            <a:spLocks noChangeArrowheads="1"/>
          </p:cNvSpPr>
          <p:nvPr/>
        </p:nvSpPr>
        <p:spPr bwMode="auto">
          <a:xfrm>
            <a:off x="6421438" y="1743075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</a:t>
            </a:r>
            <a:endParaRPr lang="en-US"/>
          </a:p>
        </p:txBody>
      </p:sp>
      <p:sp>
        <p:nvSpPr>
          <p:cNvPr id="13338" name="Text Box 26"/>
          <p:cNvSpPr txBox="1">
            <a:spLocks noChangeArrowheads="1"/>
          </p:cNvSpPr>
          <p:nvPr/>
        </p:nvSpPr>
        <p:spPr bwMode="auto">
          <a:xfrm>
            <a:off x="6408738" y="2389188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</a:t>
            </a:r>
            <a:endParaRPr lang="en-US"/>
          </a:p>
        </p:txBody>
      </p:sp>
      <p:sp>
        <p:nvSpPr>
          <p:cNvPr id="13339" name="Text Box 27"/>
          <p:cNvSpPr txBox="1">
            <a:spLocks noChangeArrowheads="1"/>
          </p:cNvSpPr>
          <p:nvPr/>
        </p:nvSpPr>
        <p:spPr bwMode="auto">
          <a:xfrm>
            <a:off x="6408738" y="3060700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</a:t>
            </a:r>
            <a:endParaRPr lang="en-US"/>
          </a:p>
        </p:txBody>
      </p:sp>
      <p:sp>
        <p:nvSpPr>
          <p:cNvPr id="13340" name="Text Box 28"/>
          <p:cNvSpPr txBox="1">
            <a:spLocks noChangeArrowheads="1"/>
          </p:cNvSpPr>
          <p:nvPr/>
        </p:nvSpPr>
        <p:spPr bwMode="auto">
          <a:xfrm>
            <a:off x="6408738" y="3706813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</a:t>
            </a:r>
            <a:endParaRPr lang="en-US"/>
          </a:p>
        </p:txBody>
      </p:sp>
      <p:sp>
        <p:nvSpPr>
          <p:cNvPr id="13341" name="Info6"/>
          <p:cNvSpPr txBox="1">
            <a:spLocks noChangeArrowheads="1"/>
          </p:cNvSpPr>
          <p:nvPr/>
        </p:nvSpPr>
        <p:spPr bwMode="auto">
          <a:xfrm>
            <a:off x="584200" y="4316413"/>
            <a:ext cx="1925638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/>
              <a:t>r = 11 ; s = 61</a:t>
            </a:r>
            <a:endParaRPr lang="en-US"/>
          </a:p>
        </p:txBody>
      </p:sp>
      <p:sp>
        <p:nvSpPr>
          <p:cNvPr id="13342" name="Info7"/>
          <p:cNvSpPr txBox="1">
            <a:spLocks noChangeArrowheads="1"/>
          </p:cNvSpPr>
          <p:nvPr/>
        </p:nvSpPr>
        <p:spPr bwMode="auto">
          <a:xfrm>
            <a:off x="584200" y="4973638"/>
            <a:ext cx="1925638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/>
              <a:t>r = 13 ; s = 85</a:t>
            </a:r>
            <a:endParaRPr lang="en-US"/>
          </a:p>
        </p:txBody>
      </p:sp>
      <p:sp>
        <p:nvSpPr>
          <p:cNvPr id="13343" name="Q6Working"/>
          <p:cNvSpPr txBox="1">
            <a:spLocks noChangeArrowheads="1"/>
          </p:cNvSpPr>
          <p:nvPr/>
        </p:nvSpPr>
        <p:spPr bwMode="auto">
          <a:xfrm>
            <a:off x="3248025" y="4292600"/>
            <a:ext cx="2754313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13344" name="Q7Working"/>
          <p:cNvSpPr txBox="1">
            <a:spLocks noChangeArrowheads="1"/>
          </p:cNvSpPr>
          <p:nvPr/>
        </p:nvSpPr>
        <p:spPr bwMode="auto">
          <a:xfrm>
            <a:off x="3270250" y="4949825"/>
            <a:ext cx="2560638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13345" name="Q6Ans">
            <a:hlinkClick r:id="" action="ppaction://macro?name=Question6"/>
          </p:cNvPr>
          <p:cNvSpPr txBox="1">
            <a:spLocks noChangeArrowheads="1"/>
          </p:cNvSpPr>
          <p:nvPr/>
        </p:nvSpPr>
        <p:spPr bwMode="auto">
          <a:xfrm>
            <a:off x="6959600" y="4254500"/>
            <a:ext cx="1925638" cy="396875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13346" name="Q7Ans">
            <a:hlinkClick r:id="" action="ppaction://macro?name=Question7"/>
          </p:cNvPr>
          <p:cNvSpPr txBox="1">
            <a:spLocks noChangeArrowheads="1"/>
          </p:cNvSpPr>
          <p:nvPr/>
        </p:nvSpPr>
        <p:spPr bwMode="auto">
          <a:xfrm>
            <a:off x="6959600" y="4911725"/>
            <a:ext cx="1925638" cy="396875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13347" name="Line 35"/>
          <p:cNvSpPr>
            <a:spLocks noChangeShapeType="1"/>
          </p:cNvSpPr>
          <p:nvPr/>
        </p:nvSpPr>
        <p:spPr bwMode="auto">
          <a:xfrm>
            <a:off x="0" y="4757738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48" name="Line 36"/>
          <p:cNvSpPr>
            <a:spLocks noChangeShapeType="1"/>
          </p:cNvSpPr>
          <p:nvPr/>
        </p:nvSpPr>
        <p:spPr bwMode="auto">
          <a:xfrm>
            <a:off x="0" y="5464175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49" name="Text Box 37"/>
          <p:cNvSpPr txBox="1">
            <a:spLocks noChangeArrowheads="1"/>
          </p:cNvSpPr>
          <p:nvPr/>
        </p:nvSpPr>
        <p:spPr bwMode="auto">
          <a:xfrm>
            <a:off x="6408738" y="4305300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</a:t>
            </a:r>
            <a:endParaRPr lang="en-US"/>
          </a:p>
        </p:txBody>
      </p:sp>
      <p:sp>
        <p:nvSpPr>
          <p:cNvPr id="13350" name="Text Box 38"/>
          <p:cNvSpPr txBox="1">
            <a:spLocks noChangeArrowheads="1"/>
          </p:cNvSpPr>
          <p:nvPr/>
        </p:nvSpPr>
        <p:spPr bwMode="auto">
          <a:xfrm>
            <a:off x="6408738" y="4951413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</a:t>
            </a:r>
            <a:endParaRPr lang="en-US"/>
          </a:p>
        </p:txBody>
      </p:sp>
      <p:sp>
        <p:nvSpPr>
          <p:cNvPr id="13351" name="Text Box 39"/>
          <p:cNvSpPr txBox="1">
            <a:spLocks noChangeArrowheads="1"/>
          </p:cNvSpPr>
          <p:nvPr/>
        </p:nvSpPr>
        <p:spPr bwMode="auto">
          <a:xfrm>
            <a:off x="0" y="1100138"/>
            <a:ext cx="5556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(a)</a:t>
            </a:r>
            <a:endParaRPr lang="en-US"/>
          </a:p>
        </p:txBody>
      </p:sp>
      <p:sp>
        <p:nvSpPr>
          <p:cNvPr id="13352" name="Text Box 40"/>
          <p:cNvSpPr txBox="1">
            <a:spLocks noChangeArrowheads="1"/>
          </p:cNvSpPr>
          <p:nvPr/>
        </p:nvSpPr>
        <p:spPr bwMode="auto">
          <a:xfrm>
            <a:off x="0" y="1762125"/>
            <a:ext cx="5556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(b)</a:t>
            </a:r>
            <a:endParaRPr lang="en-US"/>
          </a:p>
        </p:txBody>
      </p:sp>
      <p:sp>
        <p:nvSpPr>
          <p:cNvPr id="13353" name="Text Box 41"/>
          <p:cNvSpPr txBox="1">
            <a:spLocks noChangeArrowheads="1"/>
          </p:cNvSpPr>
          <p:nvPr/>
        </p:nvSpPr>
        <p:spPr bwMode="auto">
          <a:xfrm>
            <a:off x="0" y="2411413"/>
            <a:ext cx="5556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(c)</a:t>
            </a:r>
            <a:endParaRPr lang="en-US"/>
          </a:p>
        </p:txBody>
      </p:sp>
      <p:sp>
        <p:nvSpPr>
          <p:cNvPr id="13354" name="Text Box 42"/>
          <p:cNvSpPr txBox="1">
            <a:spLocks noChangeArrowheads="1"/>
          </p:cNvSpPr>
          <p:nvPr/>
        </p:nvSpPr>
        <p:spPr bwMode="auto">
          <a:xfrm>
            <a:off x="0" y="3048000"/>
            <a:ext cx="5556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(d)</a:t>
            </a:r>
            <a:endParaRPr lang="en-US"/>
          </a:p>
        </p:txBody>
      </p:sp>
      <p:sp>
        <p:nvSpPr>
          <p:cNvPr id="13355" name="Text Box 43"/>
          <p:cNvSpPr txBox="1">
            <a:spLocks noChangeArrowheads="1"/>
          </p:cNvSpPr>
          <p:nvPr/>
        </p:nvSpPr>
        <p:spPr bwMode="auto">
          <a:xfrm>
            <a:off x="0" y="3736975"/>
            <a:ext cx="5556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(e)</a:t>
            </a:r>
            <a:endParaRPr lang="en-US"/>
          </a:p>
        </p:txBody>
      </p:sp>
      <p:sp>
        <p:nvSpPr>
          <p:cNvPr id="13356" name="Text Box 44"/>
          <p:cNvSpPr txBox="1">
            <a:spLocks noChangeArrowheads="1"/>
          </p:cNvSpPr>
          <p:nvPr/>
        </p:nvSpPr>
        <p:spPr bwMode="auto">
          <a:xfrm>
            <a:off x="0" y="4294188"/>
            <a:ext cx="5556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(f)</a:t>
            </a:r>
            <a:endParaRPr lang="en-US"/>
          </a:p>
        </p:txBody>
      </p:sp>
      <p:sp>
        <p:nvSpPr>
          <p:cNvPr id="13357" name="Text Box 45"/>
          <p:cNvSpPr txBox="1">
            <a:spLocks noChangeArrowheads="1"/>
          </p:cNvSpPr>
          <p:nvPr/>
        </p:nvSpPr>
        <p:spPr bwMode="auto">
          <a:xfrm>
            <a:off x="0" y="4970463"/>
            <a:ext cx="5556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(g)</a:t>
            </a:r>
            <a:endParaRPr lang="en-US"/>
          </a:p>
        </p:txBody>
      </p:sp>
      <p:sp>
        <p:nvSpPr>
          <p:cNvPr id="13358" name="Text Box 46"/>
          <p:cNvSpPr txBox="1">
            <a:spLocks noChangeArrowheads="1"/>
          </p:cNvSpPr>
          <p:nvPr/>
        </p:nvSpPr>
        <p:spPr bwMode="auto">
          <a:xfrm>
            <a:off x="2597150" y="10858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V=</a:t>
            </a:r>
            <a:endParaRPr lang="en-US"/>
          </a:p>
        </p:txBody>
      </p:sp>
      <p:sp>
        <p:nvSpPr>
          <p:cNvPr id="13359" name="Text Box 47"/>
          <p:cNvSpPr txBox="1">
            <a:spLocks noChangeArrowheads="1"/>
          </p:cNvSpPr>
          <p:nvPr/>
        </p:nvSpPr>
        <p:spPr bwMode="auto">
          <a:xfrm>
            <a:off x="2586038" y="1719263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V=</a:t>
            </a:r>
            <a:endParaRPr lang="en-US"/>
          </a:p>
        </p:txBody>
      </p:sp>
      <p:sp>
        <p:nvSpPr>
          <p:cNvPr id="13360" name="Text Box 48"/>
          <p:cNvSpPr txBox="1">
            <a:spLocks noChangeArrowheads="1"/>
          </p:cNvSpPr>
          <p:nvPr/>
        </p:nvSpPr>
        <p:spPr bwMode="auto">
          <a:xfrm>
            <a:off x="2609850" y="2390775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V=</a:t>
            </a:r>
            <a:endParaRPr lang="en-US"/>
          </a:p>
        </p:txBody>
      </p:sp>
      <p:sp>
        <p:nvSpPr>
          <p:cNvPr id="13361" name="Text Box 49"/>
          <p:cNvSpPr txBox="1">
            <a:spLocks noChangeArrowheads="1"/>
          </p:cNvSpPr>
          <p:nvPr/>
        </p:nvSpPr>
        <p:spPr bwMode="auto">
          <a:xfrm>
            <a:off x="2609850" y="3000375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V=</a:t>
            </a:r>
            <a:endParaRPr lang="en-US"/>
          </a:p>
        </p:txBody>
      </p:sp>
      <p:sp>
        <p:nvSpPr>
          <p:cNvPr id="13362" name="Text Box 50"/>
          <p:cNvSpPr txBox="1">
            <a:spLocks noChangeArrowheads="1"/>
          </p:cNvSpPr>
          <p:nvPr/>
        </p:nvSpPr>
        <p:spPr bwMode="auto">
          <a:xfrm>
            <a:off x="2609850" y="3659188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V=</a:t>
            </a:r>
            <a:endParaRPr lang="en-US"/>
          </a:p>
        </p:txBody>
      </p:sp>
      <p:sp>
        <p:nvSpPr>
          <p:cNvPr id="13363" name="Text Box 51"/>
          <p:cNvSpPr txBox="1">
            <a:spLocks noChangeArrowheads="1"/>
          </p:cNvSpPr>
          <p:nvPr/>
        </p:nvSpPr>
        <p:spPr bwMode="auto">
          <a:xfrm>
            <a:off x="2598738" y="427990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V=</a:t>
            </a:r>
            <a:endParaRPr lang="en-US"/>
          </a:p>
        </p:txBody>
      </p:sp>
      <p:sp>
        <p:nvSpPr>
          <p:cNvPr id="13364" name="Text Box 52"/>
          <p:cNvSpPr txBox="1">
            <a:spLocks noChangeArrowheads="1"/>
          </p:cNvSpPr>
          <p:nvPr/>
        </p:nvSpPr>
        <p:spPr bwMode="auto">
          <a:xfrm>
            <a:off x="2598738" y="4926013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V=</a:t>
            </a:r>
            <a:endParaRPr lang="en-US"/>
          </a:p>
        </p:txBody>
      </p:sp>
      <p:sp>
        <p:nvSpPr>
          <p:cNvPr id="13365" name="Text Box 53">
            <a:hlinkClick r:id="" action="ppaction://macro?name=QuestionListConeFindh"/>
          </p:cNvPr>
          <p:cNvSpPr txBox="1">
            <a:spLocks noChangeArrowheads="1"/>
          </p:cNvSpPr>
          <p:nvPr/>
        </p:nvSpPr>
        <p:spPr bwMode="auto">
          <a:xfrm>
            <a:off x="644525" y="6303963"/>
            <a:ext cx="1000125" cy="396875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Next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2400" smtClean="0"/>
              <a:t>What is Interest</a:t>
            </a:r>
            <a:endParaRPr lang="en-US" sz="2400" smtClean="0"/>
          </a:p>
        </p:txBody>
      </p:sp>
      <p:pic>
        <p:nvPicPr>
          <p:cNvPr id="3075" name="Picture 4" descr="MC900156175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5450" y="1466850"/>
            <a:ext cx="1781175" cy="182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5" descr="MC900233875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3413" y="1944688"/>
            <a:ext cx="2206625" cy="154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AutoShape 6"/>
          <p:cNvSpPr>
            <a:spLocks noChangeArrowheads="1"/>
          </p:cNvSpPr>
          <p:nvPr/>
        </p:nvSpPr>
        <p:spPr bwMode="auto">
          <a:xfrm rot="-783002">
            <a:off x="6069013" y="2159000"/>
            <a:ext cx="1058862" cy="487363"/>
          </a:xfrm>
          <a:prstGeom prst="rightArrow">
            <a:avLst>
              <a:gd name="adj1" fmla="val 50000"/>
              <a:gd name="adj2" fmla="val 54316"/>
            </a:avLst>
          </a:prstGeom>
          <a:solidFill>
            <a:srgbClr val="C1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59" name="Text Box 7"/>
          <p:cNvSpPr txBox="1">
            <a:spLocks noChangeArrowheads="1"/>
          </p:cNvSpPr>
          <p:nvPr/>
        </p:nvSpPr>
        <p:spPr bwMode="auto">
          <a:xfrm>
            <a:off x="312738" y="1790700"/>
            <a:ext cx="3757612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If you DEPOSIT money in a bank account then the bank will pay you a percentage  as INTEREST</a:t>
            </a:r>
            <a:endParaRPr lang="en-US" sz="1800"/>
          </a:p>
        </p:txBody>
      </p:sp>
      <p:sp>
        <p:nvSpPr>
          <p:cNvPr id="74760" name="Text Box 8"/>
          <p:cNvSpPr txBox="1">
            <a:spLocks noChangeArrowheads="1"/>
          </p:cNvSpPr>
          <p:nvPr/>
        </p:nvSpPr>
        <p:spPr bwMode="auto">
          <a:xfrm>
            <a:off x="312738" y="3668713"/>
            <a:ext cx="6375400" cy="779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The RATE of interest is given as a percentage </a:t>
            </a:r>
            <a:r>
              <a:rPr lang="en-GB" sz="1800">
                <a:solidFill>
                  <a:schemeClr val="accent2"/>
                </a:solidFill>
              </a:rPr>
              <a:t>p</a:t>
            </a:r>
            <a:r>
              <a:rPr lang="en-GB" sz="1800"/>
              <a:t>er </a:t>
            </a:r>
            <a:r>
              <a:rPr lang="en-GB" sz="1800">
                <a:solidFill>
                  <a:schemeClr val="accent2"/>
                </a:solidFill>
              </a:rPr>
              <a:t>a</a:t>
            </a:r>
            <a:r>
              <a:rPr lang="en-GB" sz="1800"/>
              <a:t>nnum</a:t>
            </a:r>
          </a:p>
          <a:p>
            <a:pPr eaLnBrk="1" hangingPunct="1"/>
            <a:r>
              <a:rPr lang="en-GB" sz="1800" b="1" u="sng"/>
              <a:t>per annum</a:t>
            </a:r>
            <a:r>
              <a:rPr lang="en-GB" sz="1800" b="1"/>
              <a:t> </a:t>
            </a:r>
            <a:r>
              <a:rPr lang="en-GB" sz="1800"/>
              <a:t>is another phrase for</a:t>
            </a:r>
            <a:r>
              <a:rPr lang="en-GB" sz="1800" b="1"/>
              <a:t> </a:t>
            </a:r>
            <a:r>
              <a:rPr lang="en-GB" sz="1800" b="1" u="sng"/>
              <a:t>per year</a:t>
            </a:r>
            <a:endParaRPr lang="en-US" sz="1800" b="1" u="sng"/>
          </a:p>
        </p:txBody>
      </p:sp>
      <p:grpSp>
        <p:nvGrpSpPr>
          <p:cNvPr id="74761" name="Group 9"/>
          <p:cNvGrpSpPr>
            <a:grpSpLocks/>
          </p:cNvGrpSpPr>
          <p:nvPr/>
        </p:nvGrpSpPr>
        <p:grpSpPr bwMode="auto">
          <a:xfrm>
            <a:off x="714375" y="4835525"/>
            <a:ext cx="2090738" cy="1627188"/>
            <a:chOff x="450" y="3046"/>
            <a:chExt cx="1317" cy="1025"/>
          </a:xfrm>
        </p:grpSpPr>
        <p:sp>
          <p:nvSpPr>
            <p:cNvPr id="3092" name="Rectangle 10"/>
            <p:cNvSpPr>
              <a:spLocks noChangeArrowheads="1"/>
            </p:cNvSpPr>
            <p:nvPr/>
          </p:nvSpPr>
          <p:spPr bwMode="auto">
            <a:xfrm>
              <a:off x="450" y="3046"/>
              <a:ext cx="1317" cy="102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3" name="Text Box 11"/>
            <p:cNvSpPr txBox="1">
              <a:spLocks noChangeArrowheads="1"/>
            </p:cNvSpPr>
            <p:nvPr/>
          </p:nvSpPr>
          <p:spPr bwMode="auto">
            <a:xfrm>
              <a:off x="505" y="3085"/>
              <a:ext cx="1183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/>
              <a:r>
                <a:rPr lang="en-GB" sz="1800"/>
                <a:t>SCOTIA BANK</a:t>
              </a:r>
              <a:endParaRPr lang="en-US" sz="1800"/>
            </a:p>
          </p:txBody>
        </p:sp>
        <p:sp>
          <p:nvSpPr>
            <p:cNvPr id="3094" name="Text Box 12"/>
            <p:cNvSpPr txBox="1">
              <a:spLocks noChangeArrowheads="1"/>
            </p:cNvSpPr>
            <p:nvPr/>
          </p:nvSpPr>
          <p:spPr bwMode="auto">
            <a:xfrm>
              <a:off x="521" y="3322"/>
              <a:ext cx="120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/>
              <a:r>
                <a:rPr lang="en-GB" sz="1800"/>
                <a:t>rate of interest</a:t>
              </a:r>
              <a:endParaRPr lang="en-US" sz="1800"/>
            </a:p>
          </p:txBody>
        </p:sp>
        <p:sp>
          <p:nvSpPr>
            <p:cNvPr id="3095" name="Text Box 13"/>
            <p:cNvSpPr txBox="1">
              <a:spLocks noChangeArrowheads="1"/>
            </p:cNvSpPr>
            <p:nvPr/>
          </p:nvSpPr>
          <p:spPr bwMode="auto">
            <a:xfrm>
              <a:off x="498" y="3669"/>
              <a:ext cx="120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r>
                <a:rPr lang="en-GB" sz="1800"/>
                <a:t>3.2% p.a.</a:t>
              </a:r>
              <a:endParaRPr lang="en-US" sz="1800"/>
            </a:p>
          </p:txBody>
        </p:sp>
      </p:grpSp>
      <p:sp>
        <p:nvSpPr>
          <p:cNvPr id="74766" name="Text Box 14"/>
          <p:cNvSpPr txBox="1">
            <a:spLocks noChangeArrowheads="1"/>
          </p:cNvSpPr>
          <p:nvPr/>
        </p:nvSpPr>
        <p:spPr bwMode="auto">
          <a:xfrm>
            <a:off x="3921125" y="4546600"/>
            <a:ext cx="27670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John DEPOSITS £200</a:t>
            </a:r>
            <a:endParaRPr lang="en-US" sz="1800"/>
          </a:p>
        </p:txBody>
      </p:sp>
      <p:sp>
        <p:nvSpPr>
          <p:cNvPr id="74767" name="Text Box 15"/>
          <p:cNvSpPr txBox="1">
            <a:spLocks noChangeArrowheads="1"/>
          </p:cNvSpPr>
          <p:nvPr/>
        </p:nvSpPr>
        <p:spPr bwMode="auto">
          <a:xfrm>
            <a:off x="3495675" y="5084763"/>
            <a:ext cx="209073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Interest ( 1 yr ) =</a:t>
            </a:r>
            <a:endParaRPr lang="en-US" sz="1800"/>
          </a:p>
        </p:txBody>
      </p:sp>
      <p:sp>
        <p:nvSpPr>
          <p:cNvPr id="74768" name="Text Box 16"/>
          <p:cNvSpPr txBox="1">
            <a:spLocks noChangeArrowheads="1"/>
          </p:cNvSpPr>
          <p:nvPr/>
        </p:nvSpPr>
        <p:spPr bwMode="auto">
          <a:xfrm>
            <a:off x="1168400" y="5824538"/>
            <a:ext cx="8763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3.2%</a:t>
            </a:r>
            <a:endParaRPr lang="en-US" sz="1800"/>
          </a:p>
        </p:txBody>
      </p:sp>
      <p:sp>
        <p:nvSpPr>
          <p:cNvPr id="74769" name="Text Box 17"/>
          <p:cNvSpPr txBox="1">
            <a:spLocks noChangeArrowheads="1"/>
          </p:cNvSpPr>
          <p:nvPr/>
        </p:nvSpPr>
        <p:spPr bwMode="auto">
          <a:xfrm>
            <a:off x="6313488" y="5121275"/>
            <a:ext cx="4365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of</a:t>
            </a:r>
            <a:endParaRPr lang="en-US" sz="1800"/>
          </a:p>
        </p:txBody>
      </p:sp>
      <p:sp>
        <p:nvSpPr>
          <p:cNvPr id="74770" name="Text Box 18"/>
          <p:cNvSpPr txBox="1">
            <a:spLocks noChangeArrowheads="1"/>
          </p:cNvSpPr>
          <p:nvPr/>
        </p:nvSpPr>
        <p:spPr bwMode="auto">
          <a:xfrm>
            <a:off x="5788025" y="4557713"/>
            <a:ext cx="9255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£200</a:t>
            </a:r>
            <a:endParaRPr lang="en-US" sz="1800"/>
          </a:p>
        </p:txBody>
      </p:sp>
      <p:sp>
        <p:nvSpPr>
          <p:cNvPr id="74771" name="Line 19"/>
          <p:cNvSpPr>
            <a:spLocks noChangeShapeType="1"/>
          </p:cNvSpPr>
          <p:nvPr/>
        </p:nvSpPr>
        <p:spPr bwMode="auto">
          <a:xfrm>
            <a:off x="3019425" y="5561013"/>
            <a:ext cx="53736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4772" name="Text Box 20"/>
          <p:cNvSpPr txBox="1">
            <a:spLocks noChangeArrowheads="1"/>
          </p:cNvSpPr>
          <p:nvPr/>
        </p:nvSpPr>
        <p:spPr bwMode="auto">
          <a:xfrm>
            <a:off x="3783013" y="5649913"/>
            <a:ext cx="276701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Jill DEPOSITS £600</a:t>
            </a:r>
            <a:endParaRPr lang="en-US" sz="1800"/>
          </a:p>
        </p:txBody>
      </p:sp>
      <p:sp>
        <p:nvSpPr>
          <p:cNvPr id="74773" name="Text Box 21"/>
          <p:cNvSpPr txBox="1">
            <a:spLocks noChangeArrowheads="1"/>
          </p:cNvSpPr>
          <p:nvPr/>
        </p:nvSpPr>
        <p:spPr bwMode="auto">
          <a:xfrm>
            <a:off x="3357563" y="6188075"/>
            <a:ext cx="209073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Interest ( 1 yr ) =</a:t>
            </a:r>
            <a:endParaRPr lang="en-US" sz="1800"/>
          </a:p>
        </p:txBody>
      </p:sp>
      <p:sp>
        <p:nvSpPr>
          <p:cNvPr id="74774" name="Text Box 22"/>
          <p:cNvSpPr txBox="1">
            <a:spLocks noChangeArrowheads="1"/>
          </p:cNvSpPr>
          <p:nvPr/>
        </p:nvSpPr>
        <p:spPr bwMode="auto">
          <a:xfrm>
            <a:off x="6175375" y="6224588"/>
            <a:ext cx="4365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of</a:t>
            </a:r>
            <a:endParaRPr lang="en-US" sz="1800"/>
          </a:p>
        </p:txBody>
      </p:sp>
      <p:sp>
        <p:nvSpPr>
          <p:cNvPr id="74775" name="Text Box 23"/>
          <p:cNvSpPr txBox="1">
            <a:spLocks noChangeArrowheads="1"/>
          </p:cNvSpPr>
          <p:nvPr/>
        </p:nvSpPr>
        <p:spPr bwMode="auto">
          <a:xfrm>
            <a:off x="1166813" y="5826125"/>
            <a:ext cx="8763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3.2%</a:t>
            </a:r>
            <a:endParaRPr lang="en-US" sz="1800"/>
          </a:p>
        </p:txBody>
      </p:sp>
      <p:sp>
        <p:nvSpPr>
          <p:cNvPr id="74776" name="Text Box 24"/>
          <p:cNvSpPr txBox="1">
            <a:spLocks noChangeArrowheads="1"/>
          </p:cNvSpPr>
          <p:nvPr/>
        </p:nvSpPr>
        <p:spPr bwMode="auto">
          <a:xfrm>
            <a:off x="5462588" y="5648325"/>
            <a:ext cx="92551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£600</a:t>
            </a:r>
            <a:endParaRPr lang="en-US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2000"/>
                                        <p:tgtEl>
                                          <p:spTgt spid="74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8351 -0.10939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747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1111 0.0821 " pathEditMode="relative" ptsTypes="AA">
                                      <p:cBhvr>
                                        <p:cTn id="39" dur="2000" fill="hold"/>
                                        <p:tgtEl>
                                          <p:spTgt spid="747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09898E-6 L 0.46146 0.05851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747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73" y="29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95837E-6 L 0.12187 0.08025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747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94" y="40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9" grpId="0"/>
      <p:bldP spid="74760" grpId="0"/>
      <p:bldP spid="74766" grpId="0"/>
      <p:bldP spid="74767" grpId="0"/>
      <p:bldP spid="74768" grpId="0"/>
      <p:bldP spid="74768" grpId="1"/>
      <p:bldP spid="74769" grpId="0"/>
      <p:bldP spid="74770" grpId="0"/>
      <p:bldP spid="74770" grpId="1"/>
      <p:bldP spid="74771" grpId="0" animBg="1"/>
      <p:bldP spid="74772" grpId="0"/>
      <p:bldP spid="74773" grpId="0"/>
      <p:bldP spid="74774" grpId="0"/>
      <p:bldP spid="74775" grpId="0"/>
      <p:bldP spid="74775" grpId="1"/>
      <p:bldP spid="74776" grpId="0"/>
      <p:bldP spid="7477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2400" smtClean="0"/>
              <a:t>How to Calculate Interest ( 1)</a:t>
            </a:r>
            <a:endParaRPr lang="en-US" sz="2400" smtClean="0"/>
          </a:p>
        </p:txBody>
      </p:sp>
      <p:sp>
        <p:nvSpPr>
          <p:cNvPr id="4099" name="Text Box 4"/>
          <p:cNvSpPr txBox="1">
            <a:spLocks noChangeArrowheads="1"/>
          </p:cNvSpPr>
          <p:nvPr/>
        </p:nvSpPr>
        <p:spPr bwMode="auto">
          <a:xfrm>
            <a:off x="876300" y="1123950"/>
            <a:ext cx="67595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The 1</a:t>
            </a:r>
            <a:r>
              <a:rPr lang="en-GB" baseline="30000"/>
              <a:t>st</a:t>
            </a:r>
            <a:r>
              <a:rPr lang="en-GB"/>
              <a:t> step in all Simple Interest questions is to calculate the Interest due for 1 year ( annum )</a:t>
            </a:r>
            <a:endParaRPr lang="en-US"/>
          </a:p>
        </p:txBody>
      </p:sp>
      <p:sp>
        <p:nvSpPr>
          <p:cNvPr id="4100" name="Text Box 5"/>
          <p:cNvSpPr txBox="1">
            <a:spLocks noChangeArrowheads="1"/>
          </p:cNvSpPr>
          <p:nvPr/>
        </p:nvSpPr>
        <p:spPr bwMode="auto">
          <a:xfrm>
            <a:off x="865188" y="2235200"/>
            <a:ext cx="67595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Find the Interest a bank will pay on a Principal </a:t>
            </a:r>
            <a:br>
              <a:rPr lang="en-GB"/>
            </a:br>
            <a:r>
              <a:rPr lang="en-GB"/>
              <a:t>of £400  when the Interest rate is 7.5% p.a.</a:t>
            </a:r>
            <a:endParaRPr lang="en-US"/>
          </a:p>
        </p:txBody>
      </p:sp>
      <p:sp>
        <p:nvSpPr>
          <p:cNvPr id="4101" name="Text Box 6"/>
          <p:cNvSpPr txBox="1">
            <a:spLocks noChangeArrowheads="1"/>
          </p:cNvSpPr>
          <p:nvPr/>
        </p:nvSpPr>
        <p:spPr bwMode="auto">
          <a:xfrm>
            <a:off x="803275" y="3384550"/>
            <a:ext cx="26320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Interest ( 1 Year ) =</a:t>
            </a:r>
            <a:endParaRPr lang="en-US"/>
          </a:p>
        </p:txBody>
      </p:sp>
      <p:sp>
        <p:nvSpPr>
          <p:cNvPr id="75783" name="Text Box 7"/>
          <p:cNvSpPr txBox="1">
            <a:spLocks noChangeArrowheads="1"/>
          </p:cNvSpPr>
          <p:nvPr/>
        </p:nvSpPr>
        <p:spPr bwMode="auto">
          <a:xfrm>
            <a:off x="3646488" y="3348038"/>
            <a:ext cx="20018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7.5% of £400</a:t>
            </a:r>
            <a:endParaRPr lang="en-US"/>
          </a:p>
        </p:txBody>
      </p:sp>
      <p:sp>
        <p:nvSpPr>
          <p:cNvPr id="75784" name="Text Box 8"/>
          <p:cNvSpPr txBox="1">
            <a:spLocks noChangeArrowheads="1"/>
          </p:cNvSpPr>
          <p:nvPr/>
        </p:nvSpPr>
        <p:spPr bwMode="auto">
          <a:xfrm>
            <a:off x="3287713" y="4076700"/>
            <a:ext cx="7667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  7.5</a:t>
            </a:r>
            <a:endParaRPr lang="en-US"/>
          </a:p>
        </p:txBody>
      </p:sp>
      <p:sp>
        <p:nvSpPr>
          <p:cNvPr id="75785" name="Text Box 9"/>
          <p:cNvSpPr txBox="1">
            <a:spLocks noChangeArrowheads="1"/>
          </p:cNvSpPr>
          <p:nvPr/>
        </p:nvSpPr>
        <p:spPr bwMode="auto">
          <a:xfrm>
            <a:off x="4140200" y="4033838"/>
            <a:ext cx="9271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/>
              <a:t>÷ 100</a:t>
            </a:r>
            <a:endParaRPr lang="en-US"/>
          </a:p>
        </p:txBody>
      </p:sp>
      <p:sp>
        <p:nvSpPr>
          <p:cNvPr id="75786" name="Text Box 10"/>
          <p:cNvSpPr txBox="1">
            <a:spLocks noChangeArrowheads="1"/>
          </p:cNvSpPr>
          <p:nvPr/>
        </p:nvSpPr>
        <p:spPr bwMode="auto">
          <a:xfrm>
            <a:off x="5265738" y="4000500"/>
            <a:ext cx="557212" cy="396875"/>
          </a:xfrm>
          <a:prstGeom prst="rect">
            <a:avLst/>
          </a:prstGeom>
          <a:solidFill>
            <a:srgbClr val="9F9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/>
              <a:t>x</a:t>
            </a:r>
            <a:endParaRPr lang="en-US"/>
          </a:p>
        </p:txBody>
      </p:sp>
      <p:sp>
        <p:nvSpPr>
          <p:cNvPr id="75787" name="Text Box 11"/>
          <p:cNvSpPr txBox="1">
            <a:spLocks noChangeArrowheads="1"/>
          </p:cNvSpPr>
          <p:nvPr/>
        </p:nvSpPr>
        <p:spPr bwMode="auto">
          <a:xfrm>
            <a:off x="4225925" y="4040188"/>
            <a:ext cx="989013" cy="396875"/>
          </a:xfrm>
          <a:prstGeom prst="rect">
            <a:avLst/>
          </a:prstGeom>
          <a:solidFill>
            <a:srgbClr val="9F9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/>
              <a:t>%</a:t>
            </a:r>
            <a:endParaRPr lang="en-US"/>
          </a:p>
        </p:txBody>
      </p:sp>
      <p:sp>
        <p:nvSpPr>
          <p:cNvPr id="75788" name="Text Box 12"/>
          <p:cNvSpPr txBox="1">
            <a:spLocks noChangeArrowheads="1"/>
          </p:cNvSpPr>
          <p:nvPr/>
        </p:nvSpPr>
        <p:spPr bwMode="auto">
          <a:xfrm>
            <a:off x="5265738" y="3975100"/>
            <a:ext cx="557212" cy="396875"/>
          </a:xfrm>
          <a:prstGeom prst="rect">
            <a:avLst/>
          </a:prstGeom>
          <a:solidFill>
            <a:srgbClr val="9F9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/>
              <a:t>of</a:t>
            </a:r>
            <a:endParaRPr lang="en-US"/>
          </a:p>
        </p:txBody>
      </p:sp>
      <p:sp>
        <p:nvSpPr>
          <p:cNvPr id="75789" name="Text Box 13"/>
          <p:cNvSpPr txBox="1">
            <a:spLocks noChangeArrowheads="1"/>
          </p:cNvSpPr>
          <p:nvPr/>
        </p:nvSpPr>
        <p:spPr bwMode="auto">
          <a:xfrm>
            <a:off x="6194425" y="3925888"/>
            <a:ext cx="1089025" cy="396875"/>
          </a:xfrm>
          <a:prstGeom prst="rect">
            <a:avLst/>
          </a:prstGeom>
          <a:solidFill>
            <a:srgbClr val="9F9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/>
              <a:t>400</a:t>
            </a:r>
            <a:endParaRPr lang="en-US"/>
          </a:p>
        </p:txBody>
      </p:sp>
      <p:sp>
        <p:nvSpPr>
          <p:cNvPr id="75790" name="Text Box 14"/>
          <p:cNvSpPr txBox="1">
            <a:spLocks noChangeArrowheads="1"/>
          </p:cNvSpPr>
          <p:nvPr/>
        </p:nvSpPr>
        <p:spPr bwMode="auto">
          <a:xfrm>
            <a:off x="6145213" y="3937000"/>
            <a:ext cx="1089025" cy="396875"/>
          </a:xfrm>
          <a:prstGeom prst="rect">
            <a:avLst/>
          </a:prstGeom>
          <a:solidFill>
            <a:srgbClr val="9F9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/>
              <a:t>400</a:t>
            </a:r>
            <a:endParaRPr lang="en-US"/>
          </a:p>
        </p:txBody>
      </p:sp>
      <p:sp>
        <p:nvSpPr>
          <p:cNvPr id="75791" name="Text Box 15"/>
          <p:cNvSpPr txBox="1">
            <a:spLocks noChangeArrowheads="1"/>
          </p:cNvSpPr>
          <p:nvPr/>
        </p:nvSpPr>
        <p:spPr bwMode="auto">
          <a:xfrm>
            <a:off x="3349625" y="4038600"/>
            <a:ext cx="766763" cy="396875"/>
          </a:xfrm>
          <a:prstGeom prst="rect">
            <a:avLst/>
          </a:prstGeom>
          <a:solidFill>
            <a:srgbClr val="9F9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 7.5</a:t>
            </a:r>
            <a:endParaRPr lang="en-US"/>
          </a:p>
        </p:txBody>
      </p:sp>
      <p:sp>
        <p:nvSpPr>
          <p:cNvPr id="75792" name="Text Box 16"/>
          <p:cNvSpPr txBox="1">
            <a:spLocks noChangeArrowheads="1"/>
          </p:cNvSpPr>
          <p:nvPr/>
        </p:nvSpPr>
        <p:spPr bwMode="auto">
          <a:xfrm>
            <a:off x="3263900" y="5238750"/>
            <a:ext cx="14462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 £30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5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11342 " pathEditMode="relative" ptsTypes="AA">
                                      <p:cBhvr>
                                        <p:cTn id="29" dur="2000" fill="hold"/>
                                        <p:tgtEl>
                                          <p:spTgt spid="757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11713 " pathEditMode="relative" ptsTypes="AA">
                                      <p:cBhvr>
                                        <p:cTn id="33" dur="2000" fill="hold"/>
                                        <p:tgtEl>
                                          <p:spTgt spid="757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10972 " pathEditMode="relative" ptsTypes="AA">
                                      <p:cBhvr>
                                        <p:cTn id="37" dur="2000" fill="hold"/>
                                        <p:tgtEl>
                                          <p:spTgt spid="757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10648 " pathEditMode="relative" ptsTypes="AA">
                                      <p:cBhvr>
                                        <p:cTn id="41" dur="2000" fill="hold"/>
                                        <p:tgtEl>
                                          <p:spTgt spid="757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3" grpId="0"/>
      <p:bldP spid="75784" grpId="0"/>
      <p:bldP spid="75784" grpId="1"/>
      <p:bldP spid="75785" grpId="0"/>
      <p:bldP spid="75785" grpId="1"/>
      <p:bldP spid="75786" grpId="0" animBg="1"/>
      <p:bldP spid="75786" grpId="1" animBg="1"/>
      <p:bldP spid="75787" grpId="0" animBg="1"/>
      <p:bldP spid="75788" grpId="0" animBg="1"/>
      <p:bldP spid="75789" grpId="0" animBg="1"/>
      <p:bldP spid="75790" grpId="0" animBg="1"/>
      <p:bldP spid="75790" grpId="1" animBg="1"/>
      <p:bldP spid="75791" grpId="0" animBg="1"/>
      <p:bldP spid="7579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2400" smtClean="0"/>
              <a:t>How to Calculate Interest ( 2)</a:t>
            </a:r>
            <a:endParaRPr lang="en-US" sz="2400" smtClean="0"/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876300" y="1123950"/>
            <a:ext cx="67595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The 1</a:t>
            </a:r>
            <a:r>
              <a:rPr lang="en-GB" baseline="30000"/>
              <a:t>st</a:t>
            </a:r>
            <a:r>
              <a:rPr lang="en-GB"/>
              <a:t> step in all Simple Interest questions is to calculate the Interest due for 1 year ( annum )</a:t>
            </a:r>
            <a:endParaRPr lang="en-US"/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865188" y="2235200"/>
            <a:ext cx="67595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Find the Interest a bank will pay on a Principal </a:t>
            </a:r>
            <a:br>
              <a:rPr lang="en-GB"/>
            </a:br>
            <a:r>
              <a:rPr lang="en-GB"/>
              <a:t>of £400  when the Interest rate is 7.5% p.a.</a:t>
            </a:r>
            <a:endParaRPr lang="en-US"/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803275" y="3384550"/>
            <a:ext cx="26320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Interest ( 1 Year ) =</a:t>
            </a:r>
            <a:endParaRPr lang="en-US"/>
          </a:p>
        </p:txBody>
      </p:sp>
      <p:sp>
        <p:nvSpPr>
          <p:cNvPr id="76806" name="Text Box 6"/>
          <p:cNvSpPr txBox="1">
            <a:spLocks noChangeArrowheads="1"/>
          </p:cNvSpPr>
          <p:nvPr/>
        </p:nvSpPr>
        <p:spPr bwMode="auto">
          <a:xfrm>
            <a:off x="3646488" y="3348038"/>
            <a:ext cx="20018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7.5% of £400</a:t>
            </a:r>
            <a:endParaRPr lang="en-US"/>
          </a:p>
        </p:txBody>
      </p:sp>
      <p:sp>
        <p:nvSpPr>
          <p:cNvPr id="76816" name="Text Box 16"/>
          <p:cNvSpPr txBox="1">
            <a:spLocks noChangeArrowheads="1"/>
          </p:cNvSpPr>
          <p:nvPr/>
        </p:nvSpPr>
        <p:spPr bwMode="auto">
          <a:xfrm>
            <a:off x="3630613" y="3857625"/>
            <a:ext cx="6111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7.5</a:t>
            </a:r>
            <a:endParaRPr lang="en-US"/>
          </a:p>
        </p:txBody>
      </p:sp>
      <p:sp>
        <p:nvSpPr>
          <p:cNvPr id="76817" name="Text Box 17"/>
          <p:cNvSpPr txBox="1">
            <a:spLocks noChangeArrowheads="1"/>
          </p:cNvSpPr>
          <p:nvPr/>
        </p:nvSpPr>
        <p:spPr bwMode="auto">
          <a:xfrm>
            <a:off x="3654425" y="4394200"/>
            <a:ext cx="6111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100</a:t>
            </a:r>
            <a:endParaRPr lang="en-US"/>
          </a:p>
        </p:txBody>
      </p:sp>
      <p:sp>
        <p:nvSpPr>
          <p:cNvPr id="76818" name="Line 18"/>
          <p:cNvSpPr>
            <a:spLocks noChangeShapeType="1"/>
          </p:cNvSpPr>
          <p:nvPr/>
        </p:nvSpPr>
        <p:spPr bwMode="auto">
          <a:xfrm>
            <a:off x="3511550" y="4279900"/>
            <a:ext cx="889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6819" name="Text Box 19"/>
          <p:cNvSpPr txBox="1">
            <a:spLocks noChangeArrowheads="1"/>
          </p:cNvSpPr>
          <p:nvPr/>
        </p:nvSpPr>
        <p:spPr bwMode="auto">
          <a:xfrm>
            <a:off x="985838" y="6307138"/>
            <a:ext cx="11239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7.5% is </a:t>
            </a:r>
            <a:endParaRPr lang="en-US"/>
          </a:p>
        </p:txBody>
      </p:sp>
      <p:sp>
        <p:nvSpPr>
          <p:cNvPr id="76820" name="Text Box 20"/>
          <p:cNvSpPr txBox="1">
            <a:spLocks noChangeArrowheads="1"/>
          </p:cNvSpPr>
          <p:nvPr/>
        </p:nvSpPr>
        <p:spPr bwMode="auto">
          <a:xfrm>
            <a:off x="2314575" y="6283325"/>
            <a:ext cx="6254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7.5</a:t>
            </a:r>
            <a:endParaRPr lang="en-US"/>
          </a:p>
        </p:txBody>
      </p:sp>
      <p:sp>
        <p:nvSpPr>
          <p:cNvPr id="76821" name="Text Box 21"/>
          <p:cNvSpPr txBox="1">
            <a:spLocks noChangeArrowheads="1"/>
          </p:cNvSpPr>
          <p:nvPr/>
        </p:nvSpPr>
        <p:spPr bwMode="auto">
          <a:xfrm>
            <a:off x="3082925" y="6270625"/>
            <a:ext cx="1028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out of </a:t>
            </a:r>
            <a:endParaRPr lang="en-US"/>
          </a:p>
        </p:txBody>
      </p:sp>
      <p:sp>
        <p:nvSpPr>
          <p:cNvPr id="76822" name="Text Box 22"/>
          <p:cNvSpPr txBox="1">
            <a:spLocks noChangeArrowheads="1"/>
          </p:cNvSpPr>
          <p:nvPr/>
        </p:nvSpPr>
        <p:spPr bwMode="auto">
          <a:xfrm>
            <a:off x="4278313" y="6270625"/>
            <a:ext cx="1028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100</a:t>
            </a:r>
            <a:endParaRPr lang="en-US"/>
          </a:p>
        </p:txBody>
      </p:sp>
      <p:sp>
        <p:nvSpPr>
          <p:cNvPr id="76823" name="Text Box 23"/>
          <p:cNvSpPr txBox="1">
            <a:spLocks noChangeArrowheads="1"/>
          </p:cNvSpPr>
          <p:nvPr/>
        </p:nvSpPr>
        <p:spPr bwMode="auto">
          <a:xfrm>
            <a:off x="4510088" y="4064000"/>
            <a:ext cx="3825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x</a:t>
            </a:r>
            <a:endParaRPr lang="en-US"/>
          </a:p>
        </p:txBody>
      </p:sp>
      <p:sp>
        <p:nvSpPr>
          <p:cNvPr id="76824" name="Text Box 24"/>
          <p:cNvSpPr txBox="1">
            <a:spLocks noChangeArrowheads="1"/>
          </p:cNvSpPr>
          <p:nvPr/>
        </p:nvSpPr>
        <p:spPr bwMode="auto">
          <a:xfrm>
            <a:off x="5083175" y="4051300"/>
            <a:ext cx="7604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400</a:t>
            </a:r>
            <a:endParaRPr lang="en-US"/>
          </a:p>
        </p:txBody>
      </p:sp>
      <p:grpSp>
        <p:nvGrpSpPr>
          <p:cNvPr id="76825" name="Group 25"/>
          <p:cNvGrpSpPr>
            <a:grpSpLocks/>
          </p:cNvGrpSpPr>
          <p:nvPr/>
        </p:nvGrpSpPr>
        <p:grpSpPr bwMode="auto">
          <a:xfrm>
            <a:off x="6496050" y="4464050"/>
            <a:ext cx="790575" cy="790575"/>
            <a:chOff x="2050" y="1482"/>
            <a:chExt cx="2840" cy="2839"/>
          </a:xfrm>
        </p:grpSpPr>
        <p:sp>
          <p:nvSpPr>
            <p:cNvPr id="5145" name="Rectangle 26"/>
            <p:cNvSpPr>
              <a:spLocks noChangeArrowheads="1"/>
            </p:cNvSpPr>
            <p:nvPr/>
          </p:nvSpPr>
          <p:spPr bwMode="auto">
            <a:xfrm>
              <a:off x="2051" y="1482"/>
              <a:ext cx="2839" cy="283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46" name="Line 27"/>
            <p:cNvSpPr>
              <a:spLocks noChangeShapeType="1"/>
            </p:cNvSpPr>
            <p:nvPr/>
          </p:nvSpPr>
          <p:spPr bwMode="auto">
            <a:xfrm>
              <a:off x="2335" y="1482"/>
              <a:ext cx="0" cy="28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47" name="Line 28"/>
            <p:cNvSpPr>
              <a:spLocks noChangeShapeType="1"/>
            </p:cNvSpPr>
            <p:nvPr/>
          </p:nvSpPr>
          <p:spPr bwMode="auto">
            <a:xfrm>
              <a:off x="2618" y="1482"/>
              <a:ext cx="2" cy="28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48" name="Line 29"/>
            <p:cNvSpPr>
              <a:spLocks noChangeShapeType="1"/>
            </p:cNvSpPr>
            <p:nvPr/>
          </p:nvSpPr>
          <p:spPr bwMode="auto">
            <a:xfrm>
              <a:off x="2904" y="1482"/>
              <a:ext cx="1" cy="28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49" name="Line 30"/>
            <p:cNvSpPr>
              <a:spLocks noChangeShapeType="1"/>
            </p:cNvSpPr>
            <p:nvPr/>
          </p:nvSpPr>
          <p:spPr bwMode="auto">
            <a:xfrm>
              <a:off x="3186" y="1482"/>
              <a:ext cx="1" cy="28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50" name="Line 31"/>
            <p:cNvSpPr>
              <a:spLocks noChangeShapeType="1"/>
            </p:cNvSpPr>
            <p:nvPr/>
          </p:nvSpPr>
          <p:spPr bwMode="auto">
            <a:xfrm>
              <a:off x="3471" y="1482"/>
              <a:ext cx="2" cy="28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51" name="Line 32"/>
            <p:cNvSpPr>
              <a:spLocks noChangeShapeType="1"/>
            </p:cNvSpPr>
            <p:nvPr/>
          </p:nvSpPr>
          <p:spPr bwMode="auto">
            <a:xfrm>
              <a:off x="3754" y="1482"/>
              <a:ext cx="3" cy="28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52" name="Line 33"/>
            <p:cNvSpPr>
              <a:spLocks noChangeShapeType="1"/>
            </p:cNvSpPr>
            <p:nvPr/>
          </p:nvSpPr>
          <p:spPr bwMode="auto">
            <a:xfrm>
              <a:off x="4040" y="1482"/>
              <a:ext cx="2" cy="28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53" name="Line 34"/>
            <p:cNvSpPr>
              <a:spLocks noChangeShapeType="1"/>
            </p:cNvSpPr>
            <p:nvPr/>
          </p:nvSpPr>
          <p:spPr bwMode="auto">
            <a:xfrm>
              <a:off x="4323" y="1482"/>
              <a:ext cx="1" cy="28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54" name="Line 35"/>
            <p:cNvSpPr>
              <a:spLocks noChangeShapeType="1"/>
            </p:cNvSpPr>
            <p:nvPr/>
          </p:nvSpPr>
          <p:spPr bwMode="auto">
            <a:xfrm>
              <a:off x="4604" y="1482"/>
              <a:ext cx="2" cy="283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55" name="Line 36"/>
            <p:cNvSpPr>
              <a:spLocks noChangeShapeType="1"/>
            </p:cNvSpPr>
            <p:nvPr/>
          </p:nvSpPr>
          <p:spPr bwMode="auto">
            <a:xfrm>
              <a:off x="2050" y="1766"/>
              <a:ext cx="28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56" name="Line 37"/>
            <p:cNvSpPr>
              <a:spLocks noChangeShapeType="1"/>
            </p:cNvSpPr>
            <p:nvPr/>
          </p:nvSpPr>
          <p:spPr bwMode="auto">
            <a:xfrm>
              <a:off x="2050" y="2050"/>
              <a:ext cx="284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57" name="Line 38"/>
            <p:cNvSpPr>
              <a:spLocks noChangeShapeType="1"/>
            </p:cNvSpPr>
            <p:nvPr/>
          </p:nvSpPr>
          <p:spPr bwMode="auto">
            <a:xfrm>
              <a:off x="2050" y="2333"/>
              <a:ext cx="284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58" name="Line 39"/>
            <p:cNvSpPr>
              <a:spLocks noChangeShapeType="1"/>
            </p:cNvSpPr>
            <p:nvPr/>
          </p:nvSpPr>
          <p:spPr bwMode="auto">
            <a:xfrm>
              <a:off x="2050" y="2617"/>
              <a:ext cx="284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59" name="Line 40"/>
            <p:cNvSpPr>
              <a:spLocks noChangeShapeType="1"/>
            </p:cNvSpPr>
            <p:nvPr/>
          </p:nvSpPr>
          <p:spPr bwMode="auto">
            <a:xfrm>
              <a:off x="2050" y="2901"/>
              <a:ext cx="284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60" name="Line 41"/>
            <p:cNvSpPr>
              <a:spLocks noChangeShapeType="1"/>
            </p:cNvSpPr>
            <p:nvPr/>
          </p:nvSpPr>
          <p:spPr bwMode="auto">
            <a:xfrm>
              <a:off x="2050" y="3185"/>
              <a:ext cx="284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61" name="Line 42"/>
            <p:cNvSpPr>
              <a:spLocks noChangeShapeType="1"/>
            </p:cNvSpPr>
            <p:nvPr/>
          </p:nvSpPr>
          <p:spPr bwMode="auto">
            <a:xfrm>
              <a:off x="2050" y="3469"/>
              <a:ext cx="284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62" name="Line 43"/>
            <p:cNvSpPr>
              <a:spLocks noChangeShapeType="1"/>
            </p:cNvSpPr>
            <p:nvPr/>
          </p:nvSpPr>
          <p:spPr bwMode="auto">
            <a:xfrm>
              <a:off x="2050" y="3753"/>
              <a:ext cx="284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63" name="Line 44"/>
            <p:cNvSpPr>
              <a:spLocks noChangeShapeType="1"/>
            </p:cNvSpPr>
            <p:nvPr/>
          </p:nvSpPr>
          <p:spPr bwMode="auto">
            <a:xfrm>
              <a:off x="2050" y="4038"/>
              <a:ext cx="284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6845" name="Text Box 45"/>
          <p:cNvSpPr txBox="1">
            <a:spLocks noChangeArrowheads="1"/>
          </p:cNvSpPr>
          <p:nvPr/>
        </p:nvSpPr>
        <p:spPr bwMode="auto">
          <a:xfrm>
            <a:off x="3473450" y="4903788"/>
            <a:ext cx="7604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400</a:t>
            </a:r>
            <a:endParaRPr lang="en-US"/>
          </a:p>
        </p:txBody>
      </p:sp>
      <p:sp>
        <p:nvSpPr>
          <p:cNvPr id="76846" name="Line 46"/>
          <p:cNvSpPr>
            <a:spLocks noChangeShapeType="1"/>
          </p:cNvSpPr>
          <p:nvPr/>
        </p:nvSpPr>
        <p:spPr bwMode="auto">
          <a:xfrm>
            <a:off x="5619750" y="4340225"/>
            <a:ext cx="768350" cy="3540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6847" name="Text Box 47"/>
          <p:cNvSpPr txBox="1">
            <a:spLocks noChangeArrowheads="1"/>
          </p:cNvSpPr>
          <p:nvPr/>
        </p:nvSpPr>
        <p:spPr bwMode="auto">
          <a:xfrm>
            <a:off x="4364038" y="4914900"/>
            <a:ext cx="9683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÷ 100</a:t>
            </a:r>
            <a:endParaRPr lang="en-US"/>
          </a:p>
        </p:txBody>
      </p:sp>
      <p:sp>
        <p:nvSpPr>
          <p:cNvPr id="76848" name="Rectangle 48"/>
          <p:cNvSpPr>
            <a:spLocks noChangeArrowheads="1"/>
          </p:cNvSpPr>
          <p:nvPr/>
        </p:nvSpPr>
        <p:spPr bwMode="auto">
          <a:xfrm>
            <a:off x="6491288" y="4465638"/>
            <a:ext cx="595312" cy="80962"/>
          </a:xfrm>
          <a:prstGeom prst="rect">
            <a:avLst/>
          </a:prstGeom>
          <a:solidFill>
            <a:srgbClr val="D9FC08">
              <a:alpha val="74901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6849" name="Text Box 49"/>
          <p:cNvSpPr txBox="1">
            <a:spLocks noChangeArrowheads="1"/>
          </p:cNvSpPr>
          <p:nvPr/>
        </p:nvSpPr>
        <p:spPr bwMode="auto">
          <a:xfrm>
            <a:off x="5400675" y="4914900"/>
            <a:ext cx="9683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x 7.5</a:t>
            </a:r>
            <a:endParaRPr lang="en-US"/>
          </a:p>
        </p:txBody>
      </p:sp>
      <p:sp>
        <p:nvSpPr>
          <p:cNvPr id="76850" name="Text Box 50"/>
          <p:cNvSpPr txBox="1">
            <a:spLocks noChangeArrowheads="1"/>
          </p:cNvSpPr>
          <p:nvPr/>
        </p:nvSpPr>
        <p:spPr bwMode="auto">
          <a:xfrm>
            <a:off x="3251200" y="5580063"/>
            <a:ext cx="14462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 £30</a:t>
            </a:r>
            <a:endParaRPr lang="en-US"/>
          </a:p>
        </p:txBody>
      </p:sp>
      <p:sp>
        <p:nvSpPr>
          <p:cNvPr id="5143" name="Text Box 51"/>
          <p:cNvSpPr txBox="1">
            <a:spLocks noChangeArrowheads="1"/>
          </p:cNvSpPr>
          <p:nvPr/>
        </p:nvSpPr>
        <p:spPr bwMode="auto">
          <a:xfrm>
            <a:off x="2871788" y="4130675"/>
            <a:ext cx="4730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</a:t>
            </a:r>
            <a:endParaRPr lang="en-US"/>
          </a:p>
        </p:txBody>
      </p:sp>
      <p:sp>
        <p:nvSpPr>
          <p:cNvPr id="5144" name="Text Box 52"/>
          <p:cNvSpPr txBox="1">
            <a:spLocks noChangeArrowheads="1"/>
          </p:cNvSpPr>
          <p:nvPr/>
        </p:nvSpPr>
        <p:spPr bwMode="auto">
          <a:xfrm>
            <a:off x="2817813" y="4916488"/>
            <a:ext cx="4730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6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6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6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6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76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76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6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76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76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76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76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76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76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76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3000"/>
                                        <p:tgtEl>
                                          <p:spTgt spid="76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6" grpId="0"/>
      <p:bldP spid="76816" grpId="0"/>
      <p:bldP spid="76817" grpId="0"/>
      <p:bldP spid="76818" grpId="0" animBg="1"/>
      <p:bldP spid="76819" grpId="0"/>
      <p:bldP spid="76820" grpId="0"/>
      <p:bldP spid="76821" grpId="0"/>
      <p:bldP spid="76822" grpId="0"/>
      <p:bldP spid="76823" grpId="0"/>
      <p:bldP spid="76824" grpId="0"/>
      <p:bldP spid="76845" grpId="0"/>
      <p:bldP spid="76846" grpId="0" animBg="1"/>
      <p:bldP spid="76847" grpId="0"/>
      <p:bldP spid="76848" grpId="0" animBg="1"/>
      <p:bldP spid="76849" grpId="0"/>
      <p:bldP spid="7685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090613" y="0"/>
            <a:ext cx="6445250" cy="503238"/>
          </a:xfrm>
        </p:spPr>
        <p:txBody>
          <a:bodyPr/>
          <a:lstStyle/>
          <a:p>
            <a:pPr eaLnBrk="1" hangingPunct="1"/>
            <a:r>
              <a:rPr lang="en-GB" smtClean="0"/>
              <a:t>Calculating Interest for 1 year</a:t>
            </a:r>
            <a:endParaRPr lang="en-US" smtClean="0"/>
          </a:p>
        </p:txBody>
      </p:sp>
      <p:sp>
        <p:nvSpPr>
          <p:cNvPr id="6147" name="Info1"/>
          <p:cNvSpPr txBox="1">
            <a:spLocks noChangeArrowheads="1"/>
          </p:cNvSpPr>
          <p:nvPr/>
        </p:nvSpPr>
        <p:spPr bwMode="auto">
          <a:xfrm>
            <a:off x="584200" y="1052513"/>
            <a:ext cx="3438525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/>
              <a:t>£730 at Rate of 2% p.a.</a:t>
            </a:r>
          </a:p>
        </p:txBody>
      </p:sp>
      <p:sp>
        <p:nvSpPr>
          <p:cNvPr id="6148" name="Info2"/>
          <p:cNvSpPr txBox="1">
            <a:spLocks noChangeArrowheads="1"/>
          </p:cNvSpPr>
          <p:nvPr/>
        </p:nvSpPr>
        <p:spPr bwMode="auto">
          <a:xfrm>
            <a:off x="584200" y="1709738"/>
            <a:ext cx="3413125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/>
              <a:t>£290 at Rate of 4% p.a.</a:t>
            </a:r>
          </a:p>
        </p:txBody>
      </p:sp>
      <p:sp>
        <p:nvSpPr>
          <p:cNvPr id="6149" name="Info3"/>
          <p:cNvSpPr txBox="1">
            <a:spLocks noChangeArrowheads="1"/>
          </p:cNvSpPr>
          <p:nvPr/>
        </p:nvSpPr>
        <p:spPr bwMode="auto">
          <a:xfrm>
            <a:off x="584200" y="2366963"/>
            <a:ext cx="3436938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/>
              <a:t>£1000 at Rate of 3.5% p.a.</a:t>
            </a:r>
          </a:p>
        </p:txBody>
      </p:sp>
      <p:sp>
        <p:nvSpPr>
          <p:cNvPr id="6150" name="Info4"/>
          <p:cNvSpPr txBox="1">
            <a:spLocks noChangeArrowheads="1"/>
          </p:cNvSpPr>
          <p:nvPr/>
        </p:nvSpPr>
        <p:spPr bwMode="auto">
          <a:xfrm>
            <a:off x="584200" y="3024188"/>
            <a:ext cx="3436938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/>
              <a:t>£300 at Rate of 5% p.a.</a:t>
            </a:r>
          </a:p>
        </p:txBody>
      </p:sp>
      <p:sp>
        <p:nvSpPr>
          <p:cNvPr id="6151" name="Info5"/>
          <p:cNvSpPr txBox="1">
            <a:spLocks noChangeArrowheads="1"/>
          </p:cNvSpPr>
          <p:nvPr/>
        </p:nvSpPr>
        <p:spPr bwMode="auto">
          <a:xfrm>
            <a:off x="584200" y="3681413"/>
            <a:ext cx="3402013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/>
              <a:t>£880 at Rate of 7% p.a.</a:t>
            </a:r>
          </a:p>
        </p:txBody>
      </p:sp>
      <p:sp>
        <p:nvSpPr>
          <p:cNvPr id="6152" name="Q1Working"/>
          <p:cNvSpPr txBox="1">
            <a:spLocks noChangeArrowheads="1"/>
          </p:cNvSpPr>
          <p:nvPr/>
        </p:nvSpPr>
        <p:spPr bwMode="auto">
          <a:xfrm>
            <a:off x="4344988" y="1028700"/>
            <a:ext cx="2301875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6153" name="Q2Working"/>
          <p:cNvSpPr txBox="1">
            <a:spLocks noChangeArrowheads="1"/>
          </p:cNvSpPr>
          <p:nvPr/>
        </p:nvSpPr>
        <p:spPr bwMode="auto">
          <a:xfrm>
            <a:off x="4319588" y="1685925"/>
            <a:ext cx="2351087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6154" name="Q3Working"/>
          <p:cNvSpPr txBox="1">
            <a:spLocks noChangeArrowheads="1"/>
          </p:cNvSpPr>
          <p:nvPr/>
        </p:nvSpPr>
        <p:spPr bwMode="auto">
          <a:xfrm>
            <a:off x="4330700" y="2343150"/>
            <a:ext cx="2305050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6155" name="Q4Working"/>
          <p:cNvSpPr txBox="1">
            <a:spLocks noChangeArrowheads="1"/>
          </p:cNvSpPr>
          <p:nvPr/>
        </p:nvSpPr>
        <p:spPr bwMode="auto">
          <a:xfrm>
            <a:off x="4271963" y="3000375"/>
            <a:ext cx="2341562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6156" name="Q5Working"/>
          <p:cNvSpPr txBox="1">
            <a:spLocks noChangeArrowheads="1"/>
          </p:cNvSpPr>
          <p:nvPr/>
        </p:nvSpPr>
        <p:spPr bwMode="auto">
          <a:xfrm>
            <a:off x="4270375" y="3657600"/>
            <a:ext cx="2266950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6157" name="Q1Ans">
            <a:hlinkClick r:id="" action="ppaction://macro?name=Question1"/>
          </p:cNvPr>
          <p:cNvSpPr txBox="1">
            <a:spLocks noChangeArrowheads="1"/>
          </p:cNvSpPr>
          <p:nvPr/>
        </p:nvSpPr>
        <p:spPr bwMode="auto">
          <a:xfrm>
            <a:off x="7326313" y="990600"/>
            <a:ext cx="1558925" cy="396875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6158" name="Q2Ans">
            <a:hlinkClick r:id="" action="ppaction://macro?name=Question2"/>
          </p:cNvPr>
          <p:cNvSpPr txBox="1">
            <a:spLocks noChangeArrowheads="1"/>
          </p:cNvSpPr>
          <p:nvPr/>
        </p:nvSpPr>
        <p:spPr bwMode="auto">
          <a:xfrm>
            <a:off x="7337425" y="1647825"/>
            <a:ext cx="1547813" cy="396875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6159" name="Q3Ans">
            <a:hlinkClick r:id="" action="ppaction://macro?name=Question3"/>
          </p:cNvPr>
          <p:cNvSpPr txBox="1">
            <a:spLocks noChangeArrowheads="1"/>
          </p:cNvSpPr>
          <p:nvPr/>
        </p:nvSpPr>
        <p:spPr bwMode="auto">
          <a:xfrm>
            <a:off x="7386638" y="2305050"/>
            <a:ext cx="1498600" cy="396875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6160" name="Q4Ans">
            <a:hlinkClick r:id="" action="ppaction://macro?name=Question4"/>
          </p:cNvPr>
          <p:cNvSpPr txBox="1">
            <a:spLocks noChangeArrowheads="1"/>
          </p:cNvSpPr>
          <p:nvPr/>
        </p:nvSpPr>
        <p:spPr bwMode="auto">
          <a:xfrm>
            <a:off x="7423150" y="2962275"/>
            <a:ext cx="1462088" cy="396875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6161" name="Q5Ans">
            <a:hlinkClick r:id="" action="ppaction://macro?name=Question5"/>
          </p:cNvPr>
          <p:cNvSpPr txBox="1">
            <a:spLocks noChangeArrowheads="1"/>
          </p:cNvSpPr>
          <p:nvPr/>
        </p:nvSpPr>
        <p:spPr bwMode="auto">
          <a:xfrm>
            <a:off x="7423150" y="3619500"/>
            <a:ext cx="1462088" cy="396875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6162" name="Line 19"/>
          <p:cNvSpPr>
            <a:spLocks noChangeShapeType="1"/>
          </p:cNvSpPr>
          <p:nvPr/>
        </p:nvSpPr>
        <p:spPr bwMode="auto">
          <a:xfrm>
            <a:off x="0" y="1503363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3" name="Line 20"/>
          <p:cNvSpPr>
            <a:spLocks noChangeShapeType="1"/>
          </p:cNvSpPr>
          <p:nvPr/>
        </p:nvSpPr>
        <p:spPr bwMode="auto">
          <a:xfrm>
            <a:off x="0" y="22098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4" name="Line 21"/>
          <p:cNvSpPr>
            <a:spLocks noChangeShapeType="1"/>
          </p:cNvSpPr>
          <p:nvPr/>
        </p:nvSpPr>
        <p:spPr bwMode="auto">
          <a:xfrm>
            <a:off x="0" y="28321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5" name="Line 22"/>
          <p:cNvSpPr>
            <a:spLocks noChangeShapeType="1"/>
          </p:cNvSpPr>
          <p:nvPr/>
        </p:nvSpPr>
        <p:spPr bwMode="auto">
          <a:xfrm>
            <a:off x="0" y="3465513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6" name="Line 23"/>
          <p:cNvSpPr>
            <a:spLocks noChangeShapeType="1"/>
          </p:cNvSpPr>
          <p:nvPr/>
        </p:nvSpPr>
        <p:spPr bwMode="auto">
          <a:xfrm>
            <a:off x="0" y="418465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7" name="Line 24"/>
          <p:cNvSpPr>
            <a:spLocks noChangeShapeType="1"/>
          </p:cNvSpPr>
          <p:nvPr/>
        </p:nvSpPr>
        <p:spPr bwMode="auto">
          <a:xfrm>
            <a:off x="0" y="904875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8" name="Text Box 25"/>
          <p:cNvSpPr txBox="1">
            <a:spLocks noChangeArrowheads="1"/>
          </p:cNvSpPr>
          <p:nvPr/>
        </p:nvSpPr>
        <p:spPr bwMode="auto">
          <a:xfrm>
            <a:off x="6840538" y="1012825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</a:t>
            </a:r>
            <a:endParaRPr lang="en-US"/>
          </a:p>
        </p:txBody>
      </p:sp>
      <p:sp>
        <p:nvSpPr>
          <p:cNvPr id="6169" name="Text Box 26"/>
          <p:cNvSpPr txBox="1">
            <a:spLocks noChangeArrowheads="1"/>
          </p:cNvSpPr>
          <p:nvPr/>
        </p:nvSpPr>
        <p:spPr bwMode="auto">
          <a:xfrm>
            <a:off x="6840538" y="1695450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</a:t>
            </a:r>
            <a:endParaRPr lang="en-US"/>
          </a:p>
        </p:txBody>
      </p:sp>
      <p:sp>
        <p:nvSpPr>
          <p:cNvPr id="6170" name="Text Box 27"/>
          <p:cNvSpPr txBox="1">
            <a:spLocks noChangeArrowheads="1"/>
          </p:cNvSpPr>
          <p:nvPr/>
        </p:nvSpPr>
        <p:spPr bwMode="auto">
          <a:xfrm>
            <a:off x="6827838" y="2341563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</a:t>
            </a:r>
            <a:endParaRPr lang="en-US"/>
          </a:p>
        </p:txBody>
      </p:sp>
      <p:sp>
        <p:nvSpPr>
          <p:cNvPr id="6171" name="Text Box 28"/>
          <p:cNvSpPr txBox="1">
            <a:spLocks noChangeArrowheads="1"/>
          </p:cNvSpPr>
          <p:nvPr/>
        </p:nvSpPr>
        <p:spPr bwMode="auto">
          <a:xfrm>
            <a:off x="6827838" y="3013075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</a:t>
            </a:r>
            <a:endParaRPr lang="en-US"/>
          </a:p>
        </p:txBody>
      </p:sp>
      <p:sp>
        <p:nvSpPr>
          <p:cNvPr id="6172" name="Text Box 29"/>
          <p:cNvSpPr txBox="1">
            <a:spLocks noChangeArrowheads="1"/>
          </p:cNvSpPr>
          <p:nvPr/>
        </p:nvSpPr>
        <p:spPr bwMode="auto">
          <a:xfrm>
            <a:off x="6827838" y="3659188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</a:t>
            </a:r>
            <a:endParaRPr lang="en-US"/>
          </a:p>
        </p:txBody>
      </p:sp>
      <p:sp>
        <p:nvSpPr>
          <p:cNvPr id="6173" name="Info6"/>
          <p:cNvSpPr txBox="1">
            <a:spLocks noChangeArrowheads="1"/>
          </p:cNvSpPr>
          <p:nvPr/>
        </p:nvSpPr>
        <p:spPr bwMode="auto">
          <a:xfrm>
            <a:off x="584200" y="4268788"/>
            <a:ext cx="3387725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/>
              <a:t>£140 at Rate of 8% p.a.</a:t>
            </a:r>
          </a:p>
        </p:txBody>
      </p:sp>
      <p:sp>
        <p:nvSpPr>
          <p:cNvPr id="6174" name="Info7"/>
          <p:cNvSpPr txBox="1">
            <a:spLocks noChangeArrowheads="1"/>
          </p:cNvSpPr>
          <p:nvPr/>
        </p:nvSpPr>
        <p:spPr bwMode="auto">
          <a:xfrm>
            <a:off x="584200" y="4926013"/>
            <a:ext cx="3449638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/>
              <a:t>£470 at Rate of 10.5% p.a.</a:t>
            </a:r>
          </a:p>
        </p:txBody>
      </p:sp>
      <p:sp>
        <p:nvSpPr>
          <p:cNvPr id="6175" name="Q6Working"/>
          <p:cNvSpPr txBox="1">
            <a:spLocks noChangeArrowheads="1"/>
          </p:cNvSpPr>
          <p:nvPr/>
        </p:nvSpPr>
        <p:spPr bwMode="auto">
          <a:xfrm>
            <a:off x="4235450" y="4244975"/>
            <a:ext cx="2363788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6176" name="Q7Working"/>
          <p:cNvSpPr txBox="1">
            <a:spLocks noChangeArrowheads="1"/>
          </p:cNvSpPr>
          <p:nvPr/>
        </p:nvSpPr>
        <p:spPr bwMode="auto">
          <a:xfrm>
            <a:off x="4257675" y="4902200"/>
            <a:ext cx="2268538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6177" name="Q6Ans">
            <a:hlinkClick r:id="" action="ppaction://macro?name=Question6"/>
          </p:cNvPr>
          <p:cNvSpPr txBox="1">
            <a:spLocks noChangeArrowheads="1"/>
          </p:cNvSpPr>
          <p:nvPr/>
        </p:nvSpPr>
        <p:spPr bwMode="auto">
          <a:xfrm>
            <a:off x="7470775" y="4206875"/>
            <a:ext cx="1414463" cy="396875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6178" name="Q7Ans">
            <a:hlinkClick r:id="" action="ppaction://macro?name=Question7"/>
          </p:cNvPr>
          <p:cNvSpPr txBox="1">
            <a:spLocks noChangeArrowheads="1"/>
          </p:cNvSpPr>
          <p:nvPr/>
        </p:nvSpPr>
        <p:spPr bwMode="auto">
          <a:xfrm>
            <a:off x="7483475" y="4864100"/>
            <a:ext cx="1401763" cy="396875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6179" name="Line 36"/>
          <p:cNvSpPr>
            <a:spLocks noChangeShapeType="1"/>
          </p:cNvSpPr>
          <p:nvPr/>
        </p:nvSpPr>
        <p:spPr bwMode="auto">
          <a:xfrm>
            <a:off x="0" y="4710113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80" name="Line 37"/>
          <p:cNvSpPr>
            <a:spLocks noChangeShapeType="1"/>
          </p:cNvSpPr>
          <p:nvPr/>
        </p:nvSpPr>
        <p:spPr bwMode="auto">
          <a:xfrm>
            <a:off x="0" y="541655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81" name="Text Box 38"/>
          <p:cNvSpPr txBox="1">
            <a:spLocks noChangeArrowheads="1"/>
          </p:cNvSpPr>
          <p:nvPr/>
        </p:nvSpPr>
        <p:spPr bwMode="auto">
          <a:xfrm>
            <a:off x="6827838" y="4257675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</a:t>
            </a:r>
            <a:endParaRPr lang="en-US"/>
          </a:p>
        </p:txBody>
      </p:sp>
      <p:sp>
        <p:nvSpPr>
          <p:cNvPr id="6182" name="Text Box 39"/>
          <p:cNvSpPr txBox="1">
            <a:spLocks noChangeArrowheads="1"/>
          </p:cNvSpPr>
          <p:nvPr/>
        </p:nvSpPr>
        <p:spPr bwMode="auto">
          <a:xfrm>
            <a:off x="6827838" y="4903788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</a:t>
            </a:r>
            <a:endParaRPr lang="en-US"/>
          </a:p>
        </p:txBody>
      </p:sp>
      <p:sp>
        <p:nvSpPr>
          <p:cNvPr id="6183" name="Text Box 40"/>
          <p:cNvSpPr txBox="1">
            <a:spLocks noChangeArrowheads="1"/>
          </p:cNvSpPr>
          <p:nvPr/>
        </p:nvSpPr>
        <p:spPr bwMode="auto">
          <a:xfrm>
            <a:off x="0" y="1052513"/>
            <a:ext cx="5556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(a)</a:t>
            </a:r>
            <a:endParaRPr lang="en-US"/>
          </a:p>
        </p:txBody>
      </p:sp>
      <p:sp>
        <p:nvSpPr>
          <p:cNvPr id="6184" name="Text Box 41"/>
          <p:cNvSpPr txBox="1">
            <a:spLocks noChangeArrowheads="1"/>
          </p:cNvSpPr>
          <p:nvPr/>
        </p:nvSpPr>
        <p:spPr bwMode="auto">
          <a:xfrm>
            <a:off x="0" y="1714500"/>
            <a:ext cx="5556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(b)</a:t>
            </a:r>
            <a:endParaRPr lang="en-US"/>
          </a:p>
        </p:txBody>
      </p:sp>
      <p:sp>
        <p:nvSpPr>
          <p:cNvPr id="6185" name="Text Box 42"/>
          <p:cNvSpPr txBox="1">
            <a:spLocks noChangeArrowheads="1"/>
          </p:cNvSpPr>
          <p:nvPr/>
        </p:nvSpPr>
        <p:spPr bwMode="auto">
          <a:xfrm>
            <a:off x="0" y="2363788"/>
            <a:ext cx="5556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(c)</a:t>
            </a:r>
            <a:endParaRPr lang="en-US"/>
          </a:p>
        </p:txBody>
      </p:sp>
      <p:sp>
        <p:nvSpPr>
          <p:cNvPr id="6186" name="Text Box 43"/>
          <p:cNvSpPr txBox="1">
            <a:spLocks noChangeArrowheads="1"/>
          </p:cNvSpPr>
          <p:nvPr/>
        </p:nvSpPr>
        <p:spPr bwMode="auto">
          <a:xfrm>
            <a:off x="0" y="3000375"/>
            <a:ext cx="5556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(d)</a:t>
            </a:r>
            <a:endParaRPr lang="en-US"/>
          </a:p>
        </p:txBody>
      </p:sp>
      <p:sp>
        <p:nvSpPr>
          <p:cNvPr id="6187" name="Text Box 44"/>
          <p:cNvSpPr txBox="1">
            <a:spLocks noChangeArrowheads="1"/>
          </p:cNvSpPr>
          <p:nvPr/>
        </p:nvSpPr>
        <p:spPr bwMode="auto">
          <a:xfrm>
            <a:off x="0" y="3689350"/>
            <a:ext cx="5556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(e)</a:t>
            </a:r>
            <a:endParaRPr lang="en-US"/>
          </a:p>
        </p:txBody>
      </p:sp>
      <p:sp>
        <p:nvSpPr>
          <p:cNvPr id="6188" name="Text Box 45"/>
          <p:cNvSpPr txBox="1">
            <a:spLocks noChangeArrowheads="1"/>
          </p:cNvSpPr>
          <p:nvPr/>
        </p:nvSpPr>
        <p:spPr bwMode="auto">
          <a:xfrm>
            <a:off x="0" y="4246563"/>
            <a:ext cx="5556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(f)</a:t>
            </a:r>
            <a:endParaRPr lang="en-US"/>
          </a:p>
        </p:txBody>
      </p:sp>
      <p:sp>
        <p:nvSpPr>
          <p:cNvPr id="6189" name="Text Box 46"/>
          <p:cNvSpPr txBox="1">
            <a:spLocks noChangeArrowheads="1"/>
          </p:cNvSpPr>
          <p:nvPr/>
        </p:nvSpPr>
        <p:spPr bwMode="auto">
          <a:xfrm>
            <a:off x="0" y="4922838"/>
            <a:ext cx="5556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(g)</a:t>
            </a:r>
            <a:endParaRPr lang="en-US"/>
          </a:p>
        </p:txBody>
      </p:sp>
      <p:sp>
        <p:nvSpPr>
          <p:cNvPr id="6190" name="Text Box 54">
            <a:hlinkClick r:id="" action="ppaction://macro?name=Interest1year"/>
          </p:cNvPr>
          <p:cNvSpPr txBox="1">
            <a:spLocks noChangeArrowheads="1"/>
          </p:cNvSpPr>
          <p:nvPr/>
        </p:nvSpPr>
        <p:spPr bwMode="auto">
          <a:xfrm>
            <a:off x="1879600" y="6461125"/>
            <a:ext cx="1000125" cy="396875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Next</a:t>
            </a:r>
            <a:endParaRPr lang="en-US"/>
          </a:p>
        </p:txBody>
      </p:sp>
      <p:sp>
        <p:nvSpPr>
          <p:cNvPr id="6191" name="Key0">
            <a:hlinkClick r:id="" action="ppaction://macro?name=Key0"/>
          </p:cNvPr>
          <p:cNvSpPr txBox="1">
            <a:spLocks noChangeArrowheads="1"/>
          </p:cNvSpPr>
          <p:nvPr/>
        </p:nvSpPr>
        <p:spPr bwMode="auto">
          <a:xfrm>
            <a:off x="6070600" y="6405563"/>
            <a:ext cx="293688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0</a:t>
            </a:r>
            <a:endParaRPr lang="en-US" sz="1800"/>
          </a:p>
        </p:txBody>
      </p:sp>
      <p:sp>
        <p:nvSpPr>
          <p:cNvPr id="6192" name="Key1">
            <a:hlinkClick r:id="" action="ppaction://macro?name=Key1"/>
          </p:cNvPr>
          <p:cNvSpPr txBox="1">
            <a:spLocks noChangeArrowheads="1"/>
          </p:cNvSpPr>
          <p:nvPr/>
        </p:nvSpPr>
        <p:spPr bwMode="auto">
          <a:xfrm>
            <a:off x="6399213" y="6405563"/>
            <a:ext cx="312737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1</a:t>
            </a:r>
            <a:endParaRPr lang="en-US" sz="1800"/>
          </a:p>
        </p:txBody>
      </p:sp>
      <p:sp>
        <p:nvSpPr>
          <p:cNvPr id="6193" name="Key2">
            <a:hlinkClick r:id="" action="ppaction://macro?name=Key2"/>
          </p:cNvPr>
          <p:cNvSpPr txBox="1">
            <a:spLocks noChangeArrowheads="1"/>
          </p:cNvSpPr>
          <p:nvPr/>
        </p:nvSpPr>
        <p:spPr bwMode="auto">
          <a:xfrm>
            <a:off x="6746875" y="6405563"/>
            <a:ext cx="312738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2</a:t>
            </a:r>
            <a:endParaRPr lang="en-US" sz="1800"/>
          </a:p>
        </p:txBody>
      </p:sp>
      <p:sp>
        <p:nvSpPr>
          <p:cNvPr id="6194" name="Key3">
            <a:hlinkClick r:id="" action="ppaction://macro?name=Key3"/>
          </p:cNvPr>
          <p:cNvSpPr txBox="1">
            <a:spLocks noChangeArrowheads="1"/>
          </p:cNvSpPr>
          <p:nvPr/>
        </p:nvSpPr>
        <p:spPr bwMode="auto">
          <a:xfrm>
            <a:off x="7094538" y="6405563"/>
            <a:ext cx="303212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3</a:t>
            </a:r>
            <a:endParaRPr lang="en-US" sz="1800"/>
          </a:p>
        </p:txBody>
      </p:sp>
      <p:sp>
        <p:nvSpPr>
          <p:cNvPr id="6195" name="Key4">
            <a:hlinkClick r:id="" action="ppaction://macro?name=Key4"/>
          </p:cNvPr>
          <p:cNvSpPr txBox="1">
            <a:spLocks noChangeArrowheads="1"/>
          </p:cNvSpPr>
          <p:nvPr/>
        </p:nvSpPr>
        <p:spPr bwMode="auto">
          <a:xfrm>
            <a:off x="7432675" y="6405563"/>
            <a:ext cx="284163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4</a:t>
            </a:r>
            <a:endParaRPr lang="en-US" sz="1800"/>
          </a:p>
        </p:txBody>
      </p:sp>
      <p:sp>
        <p:nvSpPr>
          <p:cNvPr id="6196" name="Key5">
            <a:hlinkClick r:id="" action="ppaction://macro?name=Key5"/>
          </p:cNvPr>
          <p:cNvSpPr txBox="1">
            <a:spLocks noChangeArrowheads="1"/>
          </p:cNvSpPr>
          <p:nvPr/>
        </p:nvSpPr>
        <p:spPr bwMode="auto">
          <a:xfrm>
            <a:off x="6072188" y="5976938"/>
            <a:ext cx="312737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5</a:t>
            </a:r>
            <a:endParaRPr lang="en-US" sz="1800"/>
          </a:p>
        </p:txBody>
      </p:sp>
      <p:sp>
        <p:nvSpPr>
          <p:cNvPr id="6197" name="Key6">
            <a:hlinkClick r:id="" action="ppaction://macro?name=Key6"/>
          </p:cNvPr>
          <p:cNvSpPr txBox="1">
            <a:spLocks noChangeArrowheads="1"/>
          </p:cNvSpPr>
          <p:nvPr/>
        </p:nvSpPr>
        <p:spPr bwMode="auto">
          <a:xfrm>
            <a:off x="6405563" y="5976938"/>
            <a:ext cx="303212" cy="366712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6</a:t>
            </a:r>
            <a:endParaRPr lang="en-US" sz="1800"/>
          </a:p>
        </p:txBody>
      </p:sp>
      <p:sp>
        <p:nvSpPr>
          <p:cNvPr id="6198" name="Key7">
            <a:hlinkClick r:id="" action="ppaction://macro?name=Key7"/>
          </p:cNvPr>
          <p:cNvSpPr txBox="1">
            <a:spLocks noChangeArrowheads="1"/>
          </p:cNvSpPr>
          <p:nvPr/>
        </p:nvSpPr>
        <p:spPr bwMode="auto">
          <a:xfrm>
            <a:off x="6729413" y="5976938"/>
            <a:ext cx="303212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7</a:t>
            </a:r>
            <a:endParaRPr lang="en-US" sz="1800"/>
          </a:p>
        </p:txBody>
      </p:sp>
      <p:sp>
        <p:nvSpPr>
          <p:cNvPr id="6199" name="Key8">
            <a:hlinkClick r:id="" action="ppaction://macro?name=Key8"/>
          </p:cNvPr>
          <p:cNvSpPr txBox="1">
            <a:spLocks noChangeArrowheads="1"/>
          </p:cNvSpPr>
          <p:nvPr/>
        </p:nvSpPr>
        <p:spPr bwMode="auto">
          <a:xfrm>
            <a:off x="7053263" y="5976938"/>
            <a:ext cx="322262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8</a:t>
            </a:r>
            <a:endParaRPr lang="en-US" sz="1800"/>
          </a:p>
        </p:txBody>
      </p:sp>
      <p:sp>
        <p:nvSpPr>
          <p:cNvPr id="6200" name="Key9">
            <a:hlinkClick r:id="" action="ppaction://macro?name=Key9"/>
          </p:cNvPr>
          <p:cNvSpPr txBox="1">
            <a:spLocks noChangeArrowheads="1"/>
          </p:cNvSpPr>
          <p:nvPr/>
        </p:nvSpPr>
        <p:spPr bwMode="auto">
          <a:xfrm>
            <a:off x="7396163" y="5976938"/>
            <a:ext cx="322262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9</a:t>
            </a:r>
            <a:endParaRPr lang="en-US" sz="1800"/>
          </a:p>
        </p:txBody>
      </p:sp>
      <p:sp>
        <p:nvSpPr>
          <p:cNvPr id="6201" name="Rectangle 65"/>
          <p:cNvSpPr>
            <a:spLocks noChangeArrowheads="1"/>
          </p:cNvSpPr>
          <p:nvPr/>
        </p:nvSpPr>
        <p:spPr bwMode="auto">
          <a:xfrm>
            <a:off x="4105275" y="5530850"/>
            <a:ext cx="5038725" cy="132715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02" name="Entry1">
            <a:hlinkClick r:id="" action="ppaction://macro?name=Hr24_1"/>
          </p:cNvPr>
          <p:cNvSpPr txBox="1">
            <a:spLocks noChangeArrowheads="1"/>
          </p:cNvSpPr>
          <p:nvPr/>
        </p:nvSpPr>
        <p:spPr bwMode="auto">
          <a:xfrm>
            <a:off x="4219575" y="5695950"/>
            <a:ext cx="1727200" cy="46672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endParaRPr lang="en-US" sz="2400"/>
          </a:p>
        </p:txBody>
      </p:sp>
      <p:sp>
        <p:nvSpPr>
          <p:cNvPr id="6203" name="Text Box 67">
            <a:hlinkClick r:id="" action="ppaction://macro?name=SwitchOn"/>
          </p:cNvPr>
          <p:cNvSpPr txBox="1">
            <a:spLocks noChangeArrowheads="1"/>
          </p:cNvSpPr>
          <p:nvPr/>
        </p:nvSpPr>
        <p:spPr bwMode="auto">
          <a:xfrm>
            <a:off x="7402513" y="5565775"/>
            <a:ext cx="303212" cy="3667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C</a:t>
            </a:r>
            <a:endParaRPr lang="en-US" sz="1800"/>
          </a:p>
        </p:txBody>
      </p:sp>
      <p:sp>
        <p:nvSpPr>
          <p:cNvPr id="6204" name="Key10">
            <a:hlinkClick r:id="" action="ppaction://macro?name=Key10"/>
          </p:cNvPr>
          <p:cNvSpPr txBox="1">
            <a:spLocks noChangeArrowheads="1"/>
          </p:cNvSpPr>
          <p:nvPr/>
        </p:nvSpPr>
        <p:spPr bwMode="auto">
          <a:xfrm>
            <a:off x="7758113" y="6357938"/>
            <a:ext cx="330200" cy="3968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/>
              <a:t>.</a:t>
            </a:r>
            <a:endParaRPr lang="en-US"/>
          </a:p>
        </p:txBody>
      </p:sp>
      <p:sp>
        <p:nvSpPr>
          <p:cNvPr id="6205" name="Key12">
            <a:hlinkClick r:id="" action="ppaction://macro?name=Key12"/>
          </p:cNvPr>
          <p:cNvSpPr txBox="1">
            <a:spLocks noChangeArrowheads="1"/>
          </p:cNvSpPr>
          <p:nvPr/>
        </p:nvSpPr>
        <p:spPr bwMode="auto">
          <a:xfrm>
            <a:off x="8124825" y="5557838"/>
            <a:ext cx="303213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÷</a:t>
            </a:r>
            <a:endParaRPr lang="en-US" sz="1800"/>
          </a:p>
        </p:txBody>
      </p:sp>
      <p:sp>
        <p:nvSpPr>
          <p:cNvPr id="6206" name="Key11">
            <a:hlinkClick r:id="" action="ppaction://macro?name=Key11"/>
          </p:cNvPr>
          <p:cNvSpPr txBox="1">
            <a:spLocks noChangeArrowheads="1"/>
          </p:cNvSpPr>
          <p:nvPr/>
        </p:nvSpPr>
        <p:spPr bwMode="auto">
          <a:xfrm>
            <a:off x="7770813" y="5557838"/>
            <a:ext cx="293687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x</a:t>
            </a:r>
            <a:endParaRPr lang="en-US" sz="1800"/>
          </a:p>
        </p:txBody>
      </p:sp>
      <p:sp>
        <p:nvSpPr>
          <p:cNvPr id="6207" name="AnswerIs">
            <a:hlinkClick r:id="" action="ppaction://macro?name=Hr24_1"/>
          </p:cNvPr>
          <p:cNvSpPr txBox="1">
            <a:spLocks noChangeArrowheads="1"/>
          </p:cNvSpPr>
          <p:nvPr/>
        </p:nvSpPr>
        <p:spPr bwMode="auto">
          <a:xfrm>
            <a:off x="4181475" y="6305550"/>
            <a:ext cx="1727200" cy="46672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r" eaLnBrk="1" hangingPunct="1"/>
            <a:r>
              <a:rPr lang="en-US" sz="2400"/>
              <a:t>0</a:t>
            </a:r>
          </a:p>
        </p:txBody>
      </p:sp>
      <p:sp>
        <p:nvSpPr>
          <p:cNvPr id="6208" name="Key13">
            <a:hlinkClick r:id="" action="ppaction://macro?name=Key13"/>
          </p:cNvPr>
          <p:cNvSpPr txBox="1">
            <a:spLocks noChangeArrowheads="1"/>
          </p:cNvSpPr>
          <p:nvPr/>
        </p:nvSpPr>
        <p:spPr bwMode="auto">
          <a:xfrm>
            <a:off x="7770813" y="5970588"/>
            <a:ext cx="322262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+</a:t>
            </a:r>
            <a:endParaRPr lang="en-US" sz="1800"/>
          </a:p>
        </p:txBody>
      </p:sp>
      <p:sp>
        <p:nvSpPr>
          <p:cNvPr id="6209" name="Text Box 73">
            <a:hlinkClick r:id="" action="ppaction://macro?name=SwitchOn"/>
          </p:cNvPr>
          <p:cNvSpPr txBox="1">
            <a:spLocks noChangeArrowheads="1"/>
          </p:cNvSpPr>
          <p:nvPr/>
        </p:nvSpPr>
        <p:spPr bwMode="auto">
          <a:xfrm>
            <a:off x="8504238" y="5954713"/>
            <a:ext cx="482600" cy="33655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600"/>
              <a:t>On</a:t>
            </a:r>
            <a:endParaRPr lang="en-US" sz="1600"/>
          </a:p>
        </p:txBody>
      </p:sp>
      <p:sp>
        <p:nvSpPr>
          <p:cNvPr id="6210" name="Key15">
            <a:hlinkClick r:id="" action="ppaction://macro?name=Key15"/>
          </p:cNvPr>
          <p:cNvSpPr txBox="1">
            <a:spLocks noChangeArrowheads="1"/>
          </p:cNvSpPr>
          <p:nvPr/>
        </p:nvSpPr>
        <p:spPr bwMode="auto">
          <a:xfrm>
            <a:off x="7061200" y="5572125"/>
            <a:ext cx="284163" cy="3667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²</a:t>
            </a:r>
            <a:endParaRPr lang="en-US" sz="1800"/>
          </a:p>
        </p:txBody>
      </p:sp>
      <p:sp>
        <p:nvSpPr>
          <p:cNvPr id="6211" name="Key14">
            <a:hlinkClick r:id="" action="ppaction://macro?name=Key14"/>
          </p:cNvPr>
          <p:cNvSpPr txBox="1">
            <a:spLocks noChangeArrowheads="1"/>
          </p:cNvSpPr>
          <p:nvPr/>
        </p:nvSpPr>
        <p:spPr bwMode="auto">
          <a:xfrm>
            <a:off x="8124825" y="5972175"/>
            <a:ext cx="312738" cy="3667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-</a:t>
            </a:r>
            <a:endParaRPr lang="en-US" sz="1800"/>
          </a:p>
        </p:txBody>
      </p:sp>
      <p:sp>
        <p:nvSpPr>
          <p:cNvPr id="6212" name="Key17">
            <a:hlinkClick r:id="" action="ppaction://macro?name=Key17"/>
          </p:cNvPr>
          <p:cNvSpPr txBox="1">
            <a:spLocks noChangeArrowheads="1"/>
          </p:cNvSpPr>
          <p:nvPr/>
        </p:nvSpPr>
        <p:spPr bwMode="auto">
          <a:xfrm>
            <a:off x="8483600" y="6435725"/>
            <a:ext cx="550863" cy="3365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600"/>
              <a:t>Ans</a:t>
            </a:r>
            <a:endParaRPr lang="en-US" sz="1600"/>
          </a:p>
        </p:txBody>
      </p:sp>
      <p:sp>
        <p:nvSpPr>
          <p:cNvPr id="6213" name="Text Box 77">
            <a:hlinkClick r:id="" action="ppaction://macro?name=GetAnswer"/>
          </p:cNvPr>
          <p:cNvSpPr txBox="1">
            <a:spLocks noChangeArrowheads="1"/>
          </p:cNvSpPr>
          <p:nvPr/>
        </p:nvSpPr>
        <p:spPr bwMode="auto">
          <a:xfrm>
            <a:off x="8121650" y="6394450"/>
            <a:ext cx="338138" cy="3667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=</a:t>
            </a:r>
            <a:endParaRPr lang="en-US" sz="1800"/>
          </a:p>
        </p:txBody>
      </p:sp>
      <p:sp>
        <p:nvSpPr>
          <p:cNvPr id="6214" name="Key16">
            <a:hlinkClick r:id="" action="ppaction://macro?name=Key16"/>
          </p:cNvPr>
          <p:cNvSpPr txBox="1">
            <a:spLocks noChangeArrowheads="1"/>
          </p:cNvSpPr>
          <p:nvPr/>
        </p:nvSpPr>
        <p:spPr bwMode="auto">
          <a:xfrm>
            <a:off x="6715125" y="5562600"/>
            <a:ext cx="306388" cy="3667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√</a:t>
            </a:r>
            <a:endParaRPr lang="en-US" sz="1800"/>
          </a:p>
        </p:txBody>
      </p:sp>
      <p:sp>
        <p:nvSpPr>
          <p:cNvPr id="6215" name="Key18">
            <a:hlinkClick r:id="" action="ppaction://macro?name=Key18"/>
          </p:cNvPr>
          <p:cNvSpPr txBox="1">
            <a:spLocks noChangeArrowheads="1"/>
          </p:cNvSpPr>
          <p:nvPr/>
        </p:nvSpPr>
        <p:spPr bwMode="auto">
          <a:xfrm>
            <a:off x="6088063" y="5561013"/>
            <a:ext cx="574675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(-)</a:t>
            </a:r>
            <a:endParaRPr lang="en-US" sz="1800"/>
          </a:p>
        </p:txBody>
      </p:sp>
      <p:sp>
        <p:nvSpPr>
          <p:cNvPr id="6216" name="Text Box 80"/>
          <p:cNvSpPr txBox="1">
            <a:spLocks noChangeArrowheads="1"/>
          </p:cNvSpPr>
          <p:nvPr/>
        </p:nvSpPr>
        <p:spPr bwMode="auto">
          <a:xfrm>
            <a:off x="4019550" y="1049338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</a:t>
            </a:r>
            <a:endParaRPr lang="en-US"/>
          </a:p>
        </p:txBody>
      </p:sp>
      <p:sp>
        <p:nvSpPr>
          <p:cNvPr id="6217" name="Text Box 81"/>
          <p:cNvSpPr txBox="1">
            <a:spLocks noChangeArrowheads="1"/>
          </p:cNvSpPr>
          <p:nvPr/>
        </p:nvSpPr>
        <p:spPr bwMode="auto">
          <a:xfrm>
            <a:off x="4019550" y="1731963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</a:t>
            </a:r>
            <a:endParaRPr lang="en-US"/>
          </a:p>
        </p:txBody>
      </p:sp>
      <p:sp>
        <p:nvSpPr>
          <p:cNvPr id="6218" name="Text Box 82"/>
          <p:cNvSpPr txBox="1">
            <a:spLocks noChangeArrowheads="1"/>
          </p:cNvSpPr>
          <p:nvPr/>
        </p:nvSpPr>
        <p:spPr bwMode="auto">
          <a:xfrm>
            <a:off x="4006850" y="2378075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</a:t>
            </a:r>
            <a:endParaRPr lang="en-US"/>
          </a:p>
        </p:txBody>
      </p:sp>
      <p:sp>
        <p:nvSpPr>
          <p:cNvPr id="6219" name="Text Box 83"/>
          <p:cNvSpPr txBox="1">
            <a:spLocks noChangeArrowheads="1"/>
          </p:cNvSpPr>
          <p:nvPr/>
        </p:nvSpPr>
        <p:spPr bwMode="auto">
          <a:xfrm>
            <a:off x="4006850" y="3049588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</a:t>
            </a:r>
            <a:endParaRPr lang="en-US"/>
          </a:p>
        </p:txBody>
      </p:sp>
      <p:sp>
        <p:nvSpPr>
          <p:cNvPr id="6220" name="Text Box 84"/>
          <p:cNvSpPr txBox="1">
            <a:spLocks noChangeArrowheads="1"/>
          </p:cNvSpPr>
          <p:nvPr/>
        </p:nvSpPr>
        <p:spPr bwMode="auto">
          <a:xfrm>
            <a:off x="4006850" y="3695700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</a:t>
            </a:r>
            <a:endParaRPr lang="en-US"/>
          </a:p>
        </p:txBody>
      </p:sp>
      <p:sp>
        <p:nvSpPr>
          <p:cNvPr id="6221" name="Text Box 85"/>
          <p:cNvSpPr txBox="1">
            <a:spLocks noChangeArrowheads="1"/>
          </p:cNvSpPr>
          <p:nvPr/>
        </p:nvSpPr>
        <p:spPr bwMode="auto">
          <a:xfrm>
            <a:off x="4006850" y="4294188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</a:t>
            </a:r>
            <a:endParaRPr lang="en-US"/>
          </a:p>
        </p:txBody>
      </p:sp>
      <p:sp>
        <p:nvSpPr>
          <p:cNvPr id="6222" name="Text Box 86"/>
          <p:cNvSpPr txBox="1">
            <a:spLocks noChangeArrowheads="1"/>
          </p:cNvSpPr>
          <p:nvPr/>
        </p:nvSpPr>
        <p:spPr bwMode="auto">
          <a:xfrm>
            <a:off x="4006850" y="4940300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</a:t>
            </a:r>
            <a:endParaRPr lang="en-US"/>
          </a:p>
        </p:txBody>
      </p:sp>
      <p:sp>
        <p:nvSpPr>
          <p:cNvPr id="6223" name="Text Box 88">
            <a:hlinkClick r:id="" action="ppaction://macro?name=InterestStart"/>
          </p:cNvPr>
          <p:cNvSpPr txBox="1">
            <a:spLocks noChangeArrowheads="1"/>
          </p:cNvSpPr>
          <p:nvPr/>
        </p:nvSpPr>
        <p:spPr bwMode="auto">
          <a:xfrm>
            <a:off x="625475" y="6461125"/>
            <a:ext cx="950913" cy="396875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Start</a:t>
            </a:r>
            <a:endParaRPr lang="en-US"/>
          </a:p>
        </p:txBody>
      </p:sp>
      <p:sp>
        <p:nvSpPr>
          <p:cNvPr id="6224" name="Text Box 89">
            <a:hlinkClick r:id="" action="ppaction://macro?name=ShowAns"/>
          </p:cNvPr>
          <p:cNvSpPr txBox="1">
            <a:spLocks noChangeArrowheads="1"/>
          </p:cNvSpPr>
          <p:nvPr/>
        </p:nvSpPr>
        <p:spPr bwMode="auto">
          <a:xfrm>
            <a:off x="635000" y="5976938"/>
            <a:ext cx="1401763" cy="396875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Show Ans</a:t>
            </a:r>
            <a:endParaRPr lang="en-US"/>
          </a:p>
        </p:txBody>
      </p:sp>
      <p:sp>
        <p:nvSpPr>
          <p:cNvPr id="6225" name="Text Box 90">
            <a:hlinkClick r:id="" action="ppaction://macro?name=ClearAns"/>
          </p:cNvPr>
          <p:cNvSpPr txBox="1">
            <a:spLocks noChangeArrowheads="1"/>
          </p:cNvSpPr>
          <p:nvPr/>
        </p:nvSpPr>
        <p:spPr bwMode="auto">
          <a:xfrm>
            <a:off x="2106613" y="5951538"/>
            <a:ext cx="438150" cy="396875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C</a:t>
            </a:r>
            <a:endParaRPr lang="en-US"/>
          </a:p>
        </p:txBody>
      </p:sp>
      <p:pic>
        <p:nvPicPr>
          <p:cNvPr id="6226" name="Picture 91" descr="MC900384144[1]">
            <a:hlinkClick r:id="" action="ppaction://macro?name=PrintIt"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975" y="5922963"/>
            <a:ext cx="569913" cy="47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058863" y="174625"/>
            <a:ext cx="6445250" cy="503238"/>
          </a:xfrm>
        </p:spPr>
        <p:txBody>
          <a:bodyPr/>
          <a:lstStyle/>
          <a:p>
            <a:pPr eaLnBrk="1" hangingPunct="1"/>
            <a:r>
              <a:rPr lang="en-GB" sz="2400" smtClean="0"/>
              <a:t>Amount in Bank after Interest</a:t>
            </a:r>
            <a:endParaRPr lang="en-US" sz="2400" smtClean="0"/>
          </a:p>
        </p:txBody>
      </p:sp>
      <p:sp>
        <p:nvSpPr>
          <p:cNvPr id="7171" name="Text Box 4"/>
          <p:cNvSpPr txBox="1">
            <a:spLocks noChangeArrowheads="1"/>
          </p:cNvSpPr>
          <p:nvPr/>
        </p:nvSpPr>
        <p:spPr bwMode="auto">
          <a:xfrm>
            <a:off x="3449638" y="1727200"/>
            <a:ext cx="6127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p.a.</a:t>
            </a:r>
            <a:endParaRPr lang="en-US" sz="1800"/>
          </a:p>
        </p:txBody>
      </p:sp>
      <p:sp>
        <p:nvSpPr>
          <p:cNvPr id="7172" name="RateIs">
            <a:hlinkClick r:id="" action="ppaction://macro?name=Clickr"/>
          </p:cNvPr>
          <p:cNvSpPr txBox="1">
            <a:spLocks noChangeArrowheads="1"/>
          </p:cNvSpPr>
          <p:nvPr/>
        </p:nvSpPr>
        <p:spPr bwMode="auto">
          <a:xfrm>
            <a:off x="2454275" y="1731963"/>
            <a:ext cx="869950" cy="3667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r" eaLnBrk="1" hangingPunct="1"/>
            <a:r>
              <a:rPr lang="en-GB" sz="1800"/>
              <a:t>10.5%</a:t>
            </a:r>
            <a:endParaRPr lang="en-US" sz="1800"/>
          </a:p>
        </p:txBody>
      </p:sp>
      <p:sp>
        <p:nvSpPr>
          <p:cNvPr id="7173" name="Text Box 6"/>
          <p:cNvSpPr txBox="1">
            <a:spLocks noChangeArrowheads="1"/>
          </p:cNvSpPr>
          <p:nvPr/>
        </p:nvSpPr>
        <p:spPr bwMode="auto">
          <a:xfrm>
            <a:off x="406400" y="1714500"/>
            <a:ext cx="20542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Rate of Interest</a:t>
            </a:r>
            <a:endParaRPr lang="en-US" sz="1800"/>
          </a:p>
        </p:txBody>
      </p:sp>
      <p:sp>
        <p:nvSpPr>
          <p:cNvPr id="7174" name="Text Box 7"/>
          <p:cNvSpPr txBox="1">
            <a:spLocks noChangeArrowheads="1"/>
          </p:cNvSpPr>
          <p:nvPr/>
        </p:nvSpPr>
        <p:spPr bwMode="auto">
          <a:xfrm>
            <a:off x="4025900" y="1714500"/>
            <a:ext cx="18018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Money in Bank</a:t>
            </a:r>
            <a:endParaRPr lang="en-US" sz="1800"/>
          </a:p>
        </p:txBody>
      </p:sp>
      <p:sp>
        <p:nvSpPr>
          <p:cNvPr id="7175" name="PrincipalIs">
            <a:hlinkClick r:id="" action="ppaction://macro?name=Clickp"/>
          </p:cNvPr>
          <p:cNvSpPr txBox="1">
            <a:spLocks noChangeArrowheads="1"/>
          </p:cNvSpPr>
          <p:nvPr/>
        </p:nvSpPr>
        <p:spPr bwMode="auto">
          <a:xfrm>
            <a:off x="5837238" y="1695450"/>
            <a:ext cx="1381125" cy="3667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£600</a:t>
            </a:r>
            <a:endParaRPr lang="en-US" sz="1800"/>
          </a:p>
        </p:txBody>
      </p:sp>
      <p:sp>
        <p:nvSpPr>
          <p:cNvPr id="7176" name="Text Box 9"/>
          <p:cNvSpPr txBox="1">
            <a:spLocks noChangeArrowheads="1"/>
          </p:cNvSpPr>
          <p:nvPr/>
        </p:nvSpPr>
        <p:spPr bwMode="auto">
          <a:xfrm>
            <a:off x="381000" y="2428875"/>
            <a:ext cx="19526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Interest(1 yr) =</a:t>
            </a:r>
            <a:endParaRPr lang="en-US" sz="1800"/>
          </a:p>
        </p:txBody>
      </p:sp>
      <p:sp>
        <p:nvSpPr>
          <p:cNvPr id="7177" name="InterestSum">
            <a:hlinkClick r:id="" action="ppaction://macro?name=CheckSum"/>
          </p:cNvPr>
          <p:cNvSpPr txBox="1">
            <a:spLocks noChangeArrowheads="1"/>
          </p:cNvSpPr>
          <p:nvPr/>
        </p:nvSpPr>
        <p:spPr bwMode="auto">
          <a:xfrm>
            <a:off x="2346325" y="2381250"/>
            <a:ext cx="3736975" cy="366713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endParaRPr lang="en-US" sz="1800"/>
          </a:p>
        </p:txBody>
      </p:sp>
      <p:sp>
        <p:nvSpPr>
          <p:cNvPr id="7178" name="Text Box 11"/>
          <p:cNvSpPr txBox="1">
            <a:spLocks noChangeArrowheads="1"/>
          </p:cNvSpPr>
          <p:nvPr/>
        </p:nvSpPr>
        <p:spPr bwMode="auto">
          <a:xfrm>
            <a:off x="1928813" y="3214688"/>
            <a:ext cx="43021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=</a:t>
            </a:r>
            <a:endParaRPr lang="en-US" sz="1800"/>
          </a:p>
        </p:txBody>
      </p:sp>
      <p:sp>
        <p:nvSpPr>
          <p:cNvPr id="7179" name="InterestWorking"/>
          <p:cNvSpPr txBox="1">
            <a:spLocks noChangeArrowheads="1"/>
          </p:cNvSpPr>
          <p:nvPr/>
        </p:nvSpPr>
        <p:spPr bwMode="auto">
          <a:xfrm>
            <a:off x="2497138" y="3179763"/>
            <a:ext cx="2897187" cy="3667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endParaRPr lang="en-US" sz="1800"/>
          </a:p>
        </p:txBody>
      </p:sp>
      <p:sp>
        <p:nvSpPr>
          <p:cNvPr id="7180" name="InterestAns">
            <a:hlinkClick r:id="" action="ppaction://macro?name=CheckInterest"/>
          </p:cNvPr>
          <p:cNvSpPr txBox="1">
            <a:spLocks noChangeArrowheads="1"/>
          </p:cNvSpPr>
          <p:nvPr/>
        </p:nvSpPr>
        <p:spPr bwMode="auto">
          <a:xfrm>
            <a:off x="2397125" y="3714750"/>
            <a:ext cx="2897188" cy="366713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endParaRPr lang="en-US" sz="1800"/>
          </a:p>
        </p:txBody>
      </p:sp>
      <p:sp>
        <p:nvSpPr>
          <p:cNvPr id="7181" name="Text Box 14"/>
          <p:cNvSpPr txBox="1">
            <a:spLocks noChangeArrowheads="1"/>
          </p:cNvSpPr>
          <p:nvPr/>
        </p:nvSpPr>
        <p:spPr bwMode="auto">
          <a:xfrm>
            <a:off x="2444750" y="5013325"/>
            <a:ext cx="12303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Original</a:t>
            </a:r>
            <a:endParaRPr lang="en-US" sz="1800"/>
          </a:p>
        </p:txBody>
      </p:sp>
      <p:sp>
        <p:nvSpPr>
          <p:cNvPr id="7182" name="Text Box 15"/>
          <p:cNvSpPr txBox="1">
            <a:spLocks noChangeArrowheads="1"/>
          </p:cNvSpPr>
          <p:nvPr/>
        </p:nvSpPr>
        <p:spPr bwMode="auto">
          <a:xfrm>
            <a:off x="3829050" y="5000625"/>
            <a:ext cx="3413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+</a:t>
            </a:r>
            <a:endParaRPr lang="en-US" sz="1800"/>
          </a:p>
        </p:txBody>
      </p:sp>
      <p:sp>
        <p:nvSpPr>
          <p:cNvPr id="7183" name="Text Box 16"/>
          <p:cNvSpPr txBox="1">
            <a:spLocks noChangeArrowheads="1"/>
          </p:cNvSpPr>
          <p:nvPr/>
        </p:nvSpPr>
        <p:spPr bwMode="auto">
          <a:xfrm>
            <a:off x="4273550" y="5013325"/>
            <a:ext cx="12303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Interest</a:t>
            </a:r>
            <a:endParaRPr lang="en-US" sz="1800"/>
          </a:p>
        </p:txBody>
      </p:sp>
      <p:sp>
        <p:nvSpPr>
          <p:cNvPr id="7184" name="AmountWorking"/>
          <p:cNvSpPr txBox="1">
            <a:spLocks noChangeArrowheads="1"/>
          </p:cNvSpPr>
          <p:nvPr/>
        </p:nvSpPr>
        <p:spPr bwMode="auto">
          <a:xfrm>
            <a:off x="2352675" y="4398963"/>
            <a:ext cx="2882900" cy="3667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 sz="1800"/>
          </a:p>
        </p:txBody>
      </p:sp>
      <p:sp>
        <p:nvSpPr>
          <p:cNvPr id="7185" name="Text Box 18"/>
          <p:cNvSpPr txBox="1">
            <a:spLocks noChangeArrowheads="1"/>
          </p:cNvSpPr>
          <p:nvPr/>
        </p:nvSpPr>
        <p:spPr bwMode="auto">
          <a:xfrm>
            <a:off x="5502275" y="4402138"/>
            <a:ext cx="3413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=</a:t>
            </a:r>
            <a:endParaRPr lang="en-US" sz="1800"/>
          </a:p>
        </p:txBody>
      </p:sp>
      <p:sp>
        <p:nvSpPr>
          <p:cNvPr id="7186" name="AmountAns">
            <a:hlinkClick r:id="" action="ppaction://macro?name=CheckAmount"/>
          </p:cNvPr>
          <p:cNvSpPr txBox="1">
            <a:spLocks noChangeArrowheads="1"/>
          </p:cNvSpPr>
          <p:nvPr/>
        </p:nvSpPr>
        <p:spPr bwMode="auto">
          <a:xfrm>
            <a:off x="5840413" y="4371975"/>
            <a:ext cx="1230312" cy="366713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 sz="1800"/>
          </a:p>
        </p:txBody>
      </p:sp>
      <p:sp>
        <p:nvSpPr>
          <p:cNvPr id="7187" name="Text Box 20">
            <a:hlinkClick r:id="" action="ppaction://macro?name=InterestStart"/>
          </p:cNvPr>
          <p:cNvSpPr txBox="1">
            <a:spLocks noChangeArrowheads="1"/>
          </p:cNvSpPr>
          <p:nvPr/>
        </p:nvSpPr>
        <p:spPr bwMode="auto">
          <a:xfrm>
            <a:off x="0" y="5749925"/>
            <a:ext cx="950913" cy="396875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Setup</a:t>
            </a:r>
            <a:endParaRPr lang="en-US"/>
          </a:p>
        </p:txBody>
      </p:sp>
      <p:sp>
        <p:nvSpPr>
          <p:cNvPr id="7188" name="Text Box 21">
            <a:hlinkClick r:id="" action="ppaction://macro?name=NextSum"/>
          </p:cNvPr>
          <p:cNvSpPr txBox="1">
            <a:spLocks noChangeArrowheads="1"/>
          </p:cNvSpPr>
          <p:nvPr/>
        </p:nvSpPr>
        <p:spPr bwMode="auto">
          <a:xfrm>
            <a:off x="642938" y="6276975"/>
            <a:ext cx="950912" cy="396875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Next</a:t>
            </a:r>
            <a:endParaRPr lang="en-US"/>
          </a:p>
        </p:txBody>
      </p:sp>
      <p:sp>
        <p:nvSpPr>
          <p:cNvPr id="7189" name="Text Box 22"/>
          <p:cNvSpPr txBox="1">
            <a:spLocks noChangeArrowheads="1"/>
          </p:cNvSpPr>
          <p:nvPr/>
        </p:nvSpPr>
        <p:spPr bwMode="auto">
          <a:xfrm>
            <a:off x="369888" y="4370388"/>
            <a:ext cx="123031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Amount =</a:t>
            </a:r>
            <a:endParaRPr lang="en-US" sz="1800"/>
          </a:p>
        </p:txBody>
      </p:sp>
      <p:sp>
        <p:nvSpPr>
          <p:cNvPr id="7190" name="Text Box 23">
            <a:hlinkClick r:id="" action="ppaction://macro?name=ClickOf"/>
          </p:cNvPr>
          <p:cNvSpPr txBox="1">
            <a:spLocks noChangeArrowheads="1"/>
          </p:cNvSpPr>
          <p:nvPr/>
        </p:nvSpPr>
        <p:spPr bwMode="auto">
          <a:xfrm>
            <a:off x="8393113" y="5035550"/>
            <a:ext cx="492125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of</a:t>
            </a:r>
            <a:endParaRPr lang="en-US"/>
          </a:p>
        </p:txBody>
      </p:sp>
      <p:sp>
        <p:nvSpPr>
          <p:cNvPr id="7191" name="Text Box 24"/>
          <p:cNvSpPr txBox="1">
            <a:spLocks noChangeArrowheads="1"/>
          </p:cNvSpPr>
          <p:nvPr/>
        </p:nvSpPr>
        <p:spPr bwMode="auto">
          <a:xfrm>
            <a:off x="1804988" y="3705225"/>
            <a:ext cx="43021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=</a:t>
            </a:r>
            <a:endParaRPr lang="en-US" sz="1800"/>
          </a:p>
        </p:txBody>
      </p:sp>
      <p:sp>
        <p:nvSpPr>
          <p:cNvPr id="7192" name="Key0">
            <a:hlinkClick r:id="" action="ppaction://macro?name=Key0"/>
          </p:cNvPr>
          <p:cNvSpPr txBox="1">
            <a:spLocks noChangeArrowheads="1"/>
          </p:cNvSpPr>
          <p:nvPr/>
        </p:nvSpPr>
        <p:spPr bwMode="auto">
          <a:xfrm>
            <a:off x="6070600" y="6405563"/>
            <a:ext cx="293688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0</a:t>
            </a:r>
            <a:endParaRPr lang="en-US" sz="1800"/>
          </a:p>
        </p:txBody>
      </p:sp>
      <p:sp>
        <p:nvSpPr>
          <p:cNvPr id="7193" name="Key1">
            <a:hlinkClick r:id="" action="ppaction://macro?name=Key1"/>
          </p:cNvPr>
          <p:cNvSpPr txBox="1">
            <a:spLocks noChangeArrowheads="1"/>
          </p:cNvSpPr>
          <p:nvPr/>
        </p:nvSpPr>
        <p:spPr bwMode="auto">
          <a:xfrm>
            <a:off x="6399213" y="6405563"/>
            <a:ext cx="312737" cy="366712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1</a:t>
            </a:r>
            <a:endParaRPr lang="en-US" sz="1800"/>
          </a:p>
        </p:txBody>
      </p:sp>
      <p:sp>
        <p:nvSpPr>
          <p:cNvPr id="7194" name="Key2">
            <a:hlinkClick r:id="" action="ppaction://macro?name=Key2"/>
          </p:cNvPr>
          <p:cNvSpPr txBox="1">
            <a:spLocks noChangeArrowheads="1"/>
          </p:cNvSpPr>
          <p:nvPr/>
        </p:nvSpPr>
        <p:spPr bwMode="auto">
          <a:xfrm>
            <a:off x="6746875" y="6405563"/>
            <a:ext cx="312738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2</a:t>
            </a:r>
            <a:endParaRPr lang="en-US" sz="1800"/>
          </a:p>
        </p:txBody>
      </p:sp>
      <p:sp>
        <p:nvSpPr>
          <p:cNvPr id="7195" name="Key3">
            <a:hlinkClick r:id="" action="ppaction://macro?name=Key3"/>
          </p:cNvPr>
          <p:cNvSpPr txBox="1">
            <a:spLocks noChangeArrowheads="1"/>
          </p:cNvSpPr>
          <p:nvPr/>
        </p:nvSpPr>
        <p:spPr bwMode="auto">
          <a:xfrm>
            <a:off x="7094538" y="6405563"/>
            <a:ext cx="303212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3</a:t>
            </a:r>
            <a:endParaRPr lang="en-US" sz="1800"/>
          </a:p>
        </p:txBody>
      </p:sp>
      <p:sp>
        <p:nvSpPr>
          <p:cNvPr id="7196" name="Key4">
            <a:hlinkClick r:id="" action="ppaction://macro?name=Key4"/>
          </p:cNvPr>
          <p:cNvSpPr txBox="1">
            <a:spLocks noChangeArrowheads="1"/>
          </p:cNvSpPr>
          <p:nvPr/>
        </p:nvSpPr>
        <p:spPr bwMode="auto">
          <a:xfrm>
            <a:off x="7432675" y="6405563"/>
            <a:ext cx="284163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4</a:t>
            </a:r>
            <a:endParaRPr lang="en-US" sz="1800"/>
          </a:p>
        </p:txBody>
      </p:sp>
      <p:sp>
        <p:nvSpPr>
          <p:cNvPr id="7197" name="Key5">
            <a:hlinkClick r:id="" action="ppaction://macro?name=Key5"/>
          </p:cNvPr>
          <p:cNvSpPr txBox="1">
            <a:spLocks noChangeArrowheads="1"/>
          </p:cNvSpPr>
          <p:nvPr/>
        </p:nvSpPr>
        <p:spPr bwMode="auto">
          <a:xfrm>
            <a:off x="6072188" y="5976938"/>
            <a:ext cx="312737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5</a:t>
            </a:r>
            <a:endParaRPr lang="en-US" sz="1800"/>
          </a:p>
        </p:txBody>
      </p:sp>
      <p:sp>
        <p:nvSpPr>
          <p:cNvPr id="7198" name="Key6">
            <a:hlinkClick r:id="" action="ppaction://macro?name=Key6"/>
          </p:cNvPr>
          <p:cNvSpPr txBox="1">
            <a:spLocks noChangeArrowheads="1"/>
          </p:cNvSpPr>
          <p:nvPr/>
        </p:nvSpPr>
        <p:spPr bwMode="auto">
          <a:xfrm>
            <a:off x="6405563" y="5976938"/>
            <a:ext cx="303212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6</a:t>
            </a:r>
            <a:endParaRPr lang="en-US" sz="1800"/>
          </a:p>
        </p:txBody>
      </p:sp>
      <p:sp>
        <p:nvSpPr>
          <p:cNvPr id="7199" name="Key7">
            <a:hlinkClick r:id="" action="ppaction://macro?name=Key7"/>
          </p:cNvPr>
          <p:cNvSpPr txBox="1">
            <a:spLocks noChangeArrowheads="1"/>
          </p:cNvSpPr>
          <p:nvPr/>
        </p:nvSpPr>
        <p:spPr bwMode="auto">
          <a:xfrm>
            <a:off x="6729413" y="5976938"/>
            <a:ext cx="303212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7</a:t>
            </a:r>
            <a:endParaRPr lang="en-US" sz="1800"/>
          </a:p>
        </p:txBody>
      </p:sp>
      <p:sp>
        <p:nvSpPr>
          <p:cNvPr id="7200" name="Key8">
            <a:hlinkClick r:id="" action="ppaction://macro?name=Key8"/>
          </p:cNvPr>
          <p:cNvSpPr txBox="1">
            <a:spLocks noChangeArrowheads="1"/>
          </p:cNvSpPr>
          <p:nvPr/>
        </p:nvSpPr>
        <p:spPr bwMode="auto">
          <a:xfrm>
            <a:off x="7053263" y="5976938"/>
            <a:ext cx="322262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8</a:t>
            </a:r>
            <a:endParaRPr lang="en-US" sz="1800"/>
          </a:p>
        </p:txBody>
      </p:sp>
      <p:sp>
        <p:nvSpPr>
          <p:cNvPr id="7201" name="Key9">
            <a:hlinkClick r:id="" action="ppaction://macro?name=Key9"/>
          </p:cNvPr>
          <p:cNvSpPr txBox="1">
            <a:spLocks noChangeArrowheads="1"/>
          </p:cNvSpPr>
          <p:nvPr/>
        </p:nvSpPr>
        <p:spPr bwMode="auto">
          <a:xfrm>
            <a:off x="7396163" y="5976938"/>
            <a:ext cx="322262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9</a:t>
            </a:r>
            <a:endParaRPr lang="en-US" sz="1800"/>
          </a:p>
        </p:txBody>
      </p:sp>
      <p:sp>
        <p:nvSpPr>
          <p:cNvPr id="7202" name="Rectangle 35"/>
          <p:cNvSpPr>
            <a:spLocks noChangeArrowheads="1"/>
          </p:cNvSpPr>
          <p:nvPr/>
        </p:nvSpPr>
        <p:spPr bwMode="auto">
          <a:xfrm>
            <a:off x="1873250" y="5530850"/>
            <a:ext cx="7270750" cy="132715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03" name="Entry1">
            <a:hlinkClick r:id="" action="ppaction://macro?name=Hr24_1"/>
          </p:cNvPr>
          <p:cNvSpPr txBox="1">
            <a:spLocks noChangeArrowheads="1"/>
          </p:cNvSpPr>
          <p:nvPr/>
        </p:nvSpPr>
        <p:spPr bwMode="auto">
          <a:xfrm>
            <a:off x="2025650" y="5695950"/>
            <a:ext cx="3921125" cy="46672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endParaRPr lang="en-US" sz="2400"/>
          </a:p>
        </p:txBody>
      </p:sp>
      <p:sp>
        <p:nvSpPr>
          <p:cNvPr id="7204" name="Text Box 37">
            <a:hlinkClick r:id="" action="ppaction://macro?name=SwitchOn"/>
          </p:cNvPr>
          <p:cNvSpPr txBox="1">
            <a:spLocks noChangeArrowheads="1"/>
          </p:cNvSpPr>
          <p:nvPr/>
        </p:nvSpPr>
        <p:spPr bwMode="auto">
          <a:xfrm>
            <a:off x="7402513" y="5565775"/>
            <a:ext cx="303212" cy="3667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C</a:t>
            </a:r>
            <a:endParaRPr lang="en-US" sz="1800"/>
          </a:p>
        </p:txBody>
      </p:sp>
      <p:sp>
        <p:nvSpPr>
          <p:cNvPr id="7205" name="Key10">
            <a:hlinkClick r:id="" action="ppaction://macro?name=Key10"/>
          </p:cNvPr>
          <p:cNvSpPr txBox="1">
            <a:spLocks noChangeArrowheads="1"/>
          </p:cNvSpPr>
          <p:nvPr/>
        </p:nvSpPr>
        <p:spPr bwMode="auto">
          <a:xfrm>
            <a:off x="7758113" y="6357938"/>
            <a:ext cx="330200" cy="3968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/>
              <a:t>.</a:t>
            </a:r>
            <a:endParaRPr lang="en-US"/>
          </a:p>
        </p:txBody>
      </p:sp>
      <p:sp>
        <p:nvSpPr>
          <p:cNvPr id="7206" name="Key12">
            <a:hlinkClick r:id="" action="ppaction://macro?name=Key12"/>
          </p:cNvPr>
          <p:cNvSpPr txBox="1">
            <a:spLocks noChangeArrowheads="1"/>
          </p:cNvSpPr>
          <p:nvPr/>
        </p:nvSpPr>
        <p:spPr bwMode="auto">
          <a:xfrm>
            <a:off x="8124825" y="5557838"/>
            <a:ext cx="303213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÷</a:t>
            </a:r>
            <a:endParaRPr lang="en-US" sz="1800"/>
          </a:p>
        </p:txBody>
      </p:sp>
      <p:sp>
        <p:nvSpPr>
          <p:cNvPr id="7207" name="Key11">
            <a:hlinkClick r:id="" action="ppaction://macro?name=Key11"/>
          </p:cNvPr>
          <p:cNvSpPr txBox="1">
            <a:spLocks noChangeArrowheads="1"/>
          </p:cNvSpPr>
          <p:nvPr/>
        </p:nvSpPr>
        <p:spPr bwMode="auto">
          <a:xfrm>
            <a:off x="7770813" y="5557838"/>
            <a:ext cx="293687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x</a:t>
            </a:r>
            <a:endParaRPr lang="en-US" sz="1800"/>
          </a:p>
        </p:txBody>
      </p:sp>
      <p:sp>
        <p:nvSpPr>
          <p:cNvPr id="7208" name="AnswerIs">
            <a:hlinkClick r:id="" action="ppaction://macro?name=Hr24_1"/>
          </p:cNvPr>
          <p:cNvSpPr txBox="1">
            <a:spLocks noChangeArrowheads="1"/>
          </p:cNvSpPr>
          <p:nvPr/>
        </p:nvSpPr>
        <p:spPr bwMode="auto">
          <a:xfrm>
            <a:off x="2132013" y="6305550"/>
            <a:ext cx="3776662" cy="46672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r" eaLnBrk="1" hangingPunct="1"/>
            <a:r>
              <a:rPr lang="en-US" sz="2400"/>
              <a:t>0</a:t>
            </a:r>
          </a:p>
        </p:txBody>
      </p:sp>
      <p:sp>
        <p:nvSpPr>
          <p:cNvPr id="7209" name="Key13">
            <a:hlinkClick r:id="" action="ppaction://macro?name=Key13"/>
          </p:cNvPr>
          <p:cNvSpPr txBox="1">
            <a:spLocks noChangeArrowheads="1"/>
          </p:cNvSpPr>
          <p:nvPr/>
        </p:nvSpPr>
        <p:spPr bwMode="auto">
          <a:xfrm>
            <a:off x="7770813" y="5970588"/>
            <a:ext cx="322262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+</a:t>
            </a:r>
            <a:endParaRPr lang="en-US" sz="1800"/>
          </a:p>
        </p:txBody>
      </p:sp>
      <p:sp>
        <p:nvSpPr>
          <p:cNvPr id="7210" name="Text Box 43">
            <a:hlinkClick r:id="" action="ppaction://macro?name=SwitchOn"/>
          </p:cNvPr>
          <p:cNvSpPr txBox="1">
            <a:spLocks noChangeArrowheads="1"/>
          </p:cNvSpPr>
          <p:nvPr/>
        </p:nvSpPr>
        <p:spPr bwMode="auto">
          <a:xfrm>
            <a:off x="8504238" y="5954713"/>
            <a:ext cx="482600" cy="33655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600"/>
              <a:t>On</a:t>
            </a:r>
            <a:endParaRPr lang="en-US" sz="1600"/>
          </a:p>
        </p:txBody>
      </p:sp>
      <p:sp>
        <p:nvSpPr>
          <p:cNvPr id="7211" name="Key15">
            <a:hlinkClick r:id="" action="ppaction://macro?name=Key15"/>
          </p:cNvPr>
          <p:cNvSpPr txBox="1">
            <a:spLocks noChangeArrowheads="1"/>
          </p:cNvSpPr>
          <p:nvPr/>
        </p:nvSpPr>
        <p:spPr bwMode="auto">
          <a:xfrm>
            <a:off x="7061200" y="5572125"/>
            <a:ext cx="284163" cy="3667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²</a:t>
            </a:r>
            <a:endParaRPr lang="en-US" sz="1800"/>
          </a:p>
        </p:txBody>
      </p:sp>
      <p:sp>
        <p:nvSpPr>
          <p:cNvPr id="7212" name="Key14">
            <a:hlinkClick r:id="" action="ppaction://macro?name=Key14"/>
          </p:cNvPr>
          <p:cNvSpPr txBox="1">
            <a:spLocks noChangeArrowheads="1"/>
          </p:cNvSpPr>
          <p:nvPr/>
        </p:nvSpPr>
        <p:spPr bwMode="auto">
          <a:xfrm>
            <a:off x="8124825" y="5972175"/>
            <a:ext cx="312738" cy="3667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-</a:t>
            </a:r>
            <a:endParaRPr lang="en-US" sz="1800"/>
          </a:p>
        </p:txBody>
      </p:sp>
      <p:sp>
        <p:nvSpPr>
          <p:cNvPr id="7213" name="Key17">
            <a:hlinkClick r:id="" action="ppaction://macro?name=Key17"/>
          </p:cNvPr>
          <p:cNvSpPr txBox="1">
            <a:spLocks noChangeArrowheads="1"/>
          </p:cNvSpPr>
          <p:nvPr/>
        </p:nvSpPr>
        <p:spPr bwMode="auto">
          <a:xfrm>
            <a:off x="8483600" y="6435725"/>
            <a:ext cx="550863" cy="3365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600"/>
              <a:t>Ans</a:t>
            </a:r>
            <a:endParaRPr lang="en-US" sz="1600"/>
          </a:p>
        </p:txBody>
      </p:sp>
      <p:sp>
        <p:nvSpPr>
          <p:cNvPr id="7214" name="Text Box 47">
            <a:hlinkClick r:id="" action="ppaction://macro?name=GetAnswer"/>
          </p:cNvPr>
          <p:cNvSpPr txBox="1">
            <a:spLocks noChangeArrowheads="1"/>
          </p:cNvSpPr>
          <p:nvPr/>
        </p:nvSpPr>
        <p:spPr bwMode="auto">
          <a:xfrm>
            <a:off x="8121650" y="6394450"/>
            <a:ext cx="338138" cy="3667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=</a:t>
            </a:r>
            <a:endParaRPr lang="en-US" sz="1800"/>
          </a:p>
        </p:txBody>
      </p:sp>
      <p:sp>
        <p:nvSpPr>
          <p:cNvPr id="7215" name="Key16">
            <a:hlinkClick r:id="" action="ppaction://macro?name=Key16"/>
          </p:cNvPr>
          <p:cNvSpPr txBox="1">
            <a:spLocks noChangeArrowheads="1"/>
          </p:cNvSpPr>
          <p:nvPr/>
        </p:nvSpPr>
        <p:spPr bwMode="auto">
          <a:xfrm>
            <a:off x="6715125" y="5562600"/>
            <a:ext cx="306388" cy="3667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√</a:t>
            </a:r>
            <a:endParaRPr lang="en-US" sz="1800"/>
          </a:p>
        </p:txBody>
      </p:sp>
      <p:sp>
        <p:nvSpPr>
          <p:cNvPr id="7216" name="Key18">
            <a:hlinkClick r:id="" action="ppaction://macro?name=Key18"/>
          </p:cNvPr>
          <p:cNvSpPr txBox="1">
            <a:spLocks noChangeArrowheads="1"/>
          </p:cNvSpPr>
          <p:nvPr/>
        </p:nvSpPr>
        <p:spPr bwMode="auto">
          <a:xfrm>
            <a:off x="6088063" y="5561013"/>
            <a:ext cx="574675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(-)</a:t>
            </a:r>
            <a:endParaRPr lang="en-US" sz="1800"/>
          </a:p>
        </p:txBody>
      </p:sp>
      <p:sp>
        <p:nvSpPr>
          <p:cNvPr id="7217" name="Line 50"/>
          <p:cNvSpPr>
            <a:spLocks noChangeShapeType="1"/>
          </p:cNvSpPr>
          <p:nvPr/>
        </p:nvSpPr>
        <p:spPr bwMode="auto">
          <a:xfrm>
            <a:off x="0" y="1646238"/>
            <a:ext cx="9144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218" name="Text Box 51"/>
          <p:cNvSpPr txBox="1">
            <a:spLocks noChangeArrowheads="1"/>
          </p:cNvSpPr>
          <p:nvPr/>
        </p:nvSpPr>
        <p:spPr bwMode="auto">
          <a:xfrm>
            <a:off x="206375" y="706438"/>
            <a:ext cx="86074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Banks automatically add interest to your bank account</a:t>
            </a:r>
            <a:endParaRPr lang="en-US"/>
          </a:p>
        </p:txBody>
      </p:sp>
      <p:sp>
        <p:nvSpPr>
          <p:cNvPr id="7219" name="Text Box 52"/>
          <p:cNvSpPr txBox="1">
            <a:spLocks noChangeArrowheads="1"/>
          </p:cNvSpPr>
          <p:nvPr/>
        </p:nvSpPr>
        <p:spPr bwMode="auto">
          <a:xfrm>
            <a:off x="182563" y="1193800"/>
            <a:ext cx="86074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AMOUNT = What you had in bank ( Principal ) + Interest</a:t>
            </a:r>
            <a:endParaRPr lang="en-US"/>
          </a:p>
        </p:txBody>
      </p:sp>
      <p:sp>
        <p:nvSpPr>
          <p:cNvPr id="7220" name="Deposit2">
            <a:hlinkClick r:id="" action="ppaction://macro?name=DepositToCalc"/>
          </p:cNvPr>
          <p:cNvSpPr txBox="1">
            <a:spLocks noChangeArrowheads="1"/>
          </p:cNvSpPr>
          <p:nvPr/>
        </p:nvSpPr>
        <p:spPr bwMode="auto">
          <a:xfrm>
            <a:off x="8029575" y="4122738"/>
            <a:ext cx="869950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600</a:t>
            </a:r>
            <a:endParaRPr lang="en-US"/>
          </a:p>
        </p:txBody>
      </p:sp>
      <p:sp>
        <p:nvSpPr>
          <p:cNvPr id="7221" name="Rate2">
            <a:hlinkClick r:id="" action="ppaction://macro?name=RateToCalc"/>
          </p:cNvPr>
          <p:cNvSpPr txBox="1">
            <a:spLocks noChangeArrowheads="1"/>
          </p:cNvSpPr>
          <p:nvPr/>
        </p:nvSpPr>
        <p:spPr bwMode="auto">
          <a:xfrm>
            <a:off x="8042275" y="3619500"/>
            <a:ext cx="882650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10.5</a:t>
            </a:r>
            <a:endParaRPr lang="en-US"/>
          </a:p>
        </p:txBody>
      </p:sp>
      <p:sp>
        <p:nvSpPr>
          <p:cNvPr id="7222" name="Interest2">
            <a:hlinkClick r:id="" action="ppaction://macro?name=InterestToCalc"/>
          </p:cNvPr>
          <p:cNvSpPr txBox="1">
            <a:spLocks noChangeArrowheads="1"/>
          </p:cNvSpPr>
          <p:nvPr/>
        </p:nvSpPr>
        <p:spPr bwMode="auto">
          <a:xfrm>
            <a:off x="8018463" y="4586288"/>
            <a:ext cx="869950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/>
              <a:t>2.1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090613" y="0"/>
            <a:ext cx="6445250" cy="503238"/>
          </a:xfrm>
        </p:spPr>
        <p:txBody>
          <a:bodyPr/>
          <a:lstStyle/>
          <a:p>
            <a:pPr eaLnBrk="1" hangingPunct="1"/>
            <a:r>
              <a:rPr lang="en-GB" smtClean="0"/>
              <a:t>Amount = Principal + Interest</a:t>
            </a:r>
            <a:endParaRPr lang="en-US" smtClean="0"/>
          </a:p>
        </p:txBody>
      </p:sp>
      <p:sp>
        <p:nvSpPr>
          <p:cNvPr id="8195" name="Info1"/>
          <p:cNvSpPr txBox="1">
            <a:spLocks noChangeArrowheads="1"/>
          </p:cNvSpPr>
          <p:nvPr/>
        </p:nvSpPr>
        <p:spPr bwMode="auto">
          <a:xfrm>
            <a:off x="584200" y="1052513"/>
            <a:ext cx="3438525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/>
              <a:t>£140 at Rate of 10.5% p.a.</a:t>
            </a:r>
          </a:p>
        </p:txBody>
      </p:sp>
      <p:sp>
        <p:nvSpPr>
          <p:cNvPr id="8196" name="Info2"/>
          <p:cNvSpPr txBox="1">
            <a:spLocks noChangeArrowheads="1"/>
          </p:cNvSpPr>
          <p:nvPr/>
        </p:nvSpPr>
        <p:spPr bwMode="auto">
          <a:xfrm>
            <a:off x="584200" y="1709738"/>
            <a:ext cx="3413125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/>
              <a:t>£920 at Rate of 8.9% p.a.</a:t>
            </a:r>
          </a:p>
        </p:txBody>
      </p:sp>
      <p:sp>
        <p:nvSpPr>
          <p:cNvPr id="8197" name="Info3"/>
          <p:cNvSpPr txBox="1">
            <a:spLocks noChangeArrowheads="1"/>
          </p:cNvSpPr>
          <p:nvPr/>
        </p:nvSpPr>
        <p:spPr bwMode="auto">
          <a:xfrm>
            <a:off x="584200" y="2366963"/>
            <a:ext cx="3436938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/>
              <a:t>£1050 at Rate of 3% p.a.</a:t>
            </a:r>
          </a:p>
        </p:txBody>
      </p:sp>
      <p:sp>
        <p:nvSpPr>
          <p:cNvPr id="8198" name="Info4"/>
          <p:cNvSpPr txBox="1">
            <a:spLocks noChangeArrowheads="1"/>
          </p:cNvSpPr>
          <p:nvPr/>
        </p:nvSpPr>
        <p:spPr bwMode="auto">
          <a:xfrm>
            <a:off x="584200" y="3024188"/>
            <a:ext cx="3436938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/>
              <a:t>£720 at Rate of 7.3% p.a.</a:t>
            </a:r>
          </a:p>
        </p:txBody>
      </p:sp>
      <p:sp>
        <p:nvSpPr>
          <p:cNvPr id="8199" name="Info5"/>
          <p:cNvSpPr txBox="1">
            <a:spLocks noChangeArrowheads="1"/>
          </p:cNvSpPr>
          <p:nvPr/>
        </p:nvSpPr>
        <p:spPr bwMode="auto">
          <a:xfrm>
            <a:off x="584200" y="3681413"/>
            <a:ext cx="3402013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/>
              <a:t>£450 at Rate of 9.5% p.a.</a:t>
            </a:r>
          </a:p>
        </p:txBody>
      </p:sp>
      <p:sp>
        <p:nvSpPr>
          <p:cNvPr id="8200" name="Q1Working"/>
          <p:cNvSpPr txBox="1">
            <a:spLocks noChangeArrowheads="1"/>
          </p:cNvSpPr>
          <p:nvPr/>
        </p:nvSpPr>
        <p:spPr bwMode="auto">
          <a:xfrm>
            <a:off x="4344988" y="1028700"/>
            <a:ext cx="2301875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8201" name="Q2Working"/>
          <p:cNvSpPr txBox="1">
            <a:spLocks noChangeArrowheads="1"/>
          </p:cNvSpPr>
          <p:nvPr/>
        </p:nvSpPr>
        <p:spPr bwMode="auto">
          <a:xfrm>
            <a:off x="4319588" y="1685925"/>
            <a:ext cx="2351087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8202" name="Q3Working"/>
          <p:cNvSpPr txBox="1">
            <a:spLocks noChangeArrowheads="1"/>
          </p:cNvSpPr>
          <p:nvPr/>
        </p:nvSpPr>
        <p:spPr bwMode="auto">
          <a:xfrm>
            <a:off x="4330700" y="2343150"/>
            <a:ext cx="2305050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8203" name="Q4Working"/>
          <p:cNvSpPr txBox="1">
            <a:spLocks noChangeArrowheads="1"/>
          </p:cNvSpPr>
          <p:nvPr/>
        </p:nvSpPr>
        <p:spPr bwMode="auto">
          <a:xfrm>
            <a:off x="4271963" y="3000375"/>
            <a:ext cx="2341562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8204" name="Q5Working"/>
          <p:cNvSpPr txBox="1">
            <a:spLocks noChangeArrowheads="1"/>
          </p:cNvSpPr>
          <p:nvPr/>
        </p:nvSpPr>
        <p:spPr bwMode="auto">
          <a:xfrm>
            <a:off x="4270375" y="3657600"/>
            <a:ext cx="2266950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8205" name="Q1Ans">
            <a:hlinkClick r:id="" action="ppaction://macro?name=Question1"/>
          </p:cNvPr>
          <p:cNvSpPr txBox="1">
            <a:spLocks noChangeArrowheads="1"/>
          </p:cNvSpPr>
          <p:nvPr/>
        </p:nvSpPr>
        <p:spPr bwMode="auto">
          <a:xfrm>
            <a:off x="7326313" y="990600"/>
            <a:ext cx="1558925" cy="396875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8206" name="Q2Ans">
            <a:hlinkClick r:id="" action="ppaction://macro?name=Question2"/>
          </p:cNvPr>
          <p:cNvSpPr txBox="1">
            <a:spLocks noChangeArrowheads="1"/>
          </p:cNvSpPr>
          <p:nvPr/>
        </p:nvSpPr>
        <p:spPr bwMode="auto">
          <a:xfrm>
            <a:off x="7337425" y="1647825"/>
            <a:ext cx="1547813" cy="396875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8207" name="Q3Ans">
            <a:hlinkClick r:id="" action="ppaction://macro?name=Question3"/>
          </p:cNvPr>
          <p:cNvSpPr txBox="1">
            <a:spLocks noChangeArrowheads="1"/>
          </p:cNvSpPr>
          <p:nvPr/>
        </p:nvSpPr>
        <p:spPr bwMode="auto">
          <a:xfrm>
            <a:off x="7386638" y="2305050"/>
            <a:ext cx="1498600" cy="396875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8208" name="Q4Ans">
            <a:hlinkClick r:id="" action="ppaction://macro?name=Question4"/>
          </p:cNvPr>
          <p:cNvSpPr txBox="1">
            <a:spLocks noChangeArrowheads="1"/>
          </p:cNvSpPr>
          <p:nvPr/>
        </p:nvSpPr>
        <p:spPr bwMode="auto">
          <a:xfrm>
            <a:off x="7423150" y="2962275"/>
            <a:ext cx="1462088" cy="396875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8209" name="Q5Ans">
            <a:hlinkClick r:id="" action="ppaction://macro?name=Question5"/>
          </p:cNvPr>
          <p:cNvSpPr txBox="1">
            <a:spLocks noChangeArrowheads="1"/>
          </p:cNvSpPr>
          <p:nvPr/>
        </p:nvSpPr>
        <p:spPr bwMode="auto">
          <a:xfrm>
            <a:off x="7423150" y="3619500"/>
            <a:ext cx="1462088" cy="396875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8210" name="Line 18"/>
          <p:cNvSpPr>
            <a:spLocks noChangeShapeType="1"/>
          </p:cNvSpPr>
          <p:nvPr/>
        </p:nvSpPr>
        <p:spPr bwMode="auto">
          <a:xfrm>
            <a:off x="0" y="1503363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1" name="Line 19"/>
          <p:cNvSpPr>
            <a:spLocks noChangeShapeType="1"/>
          </p:cNvSpPr>
          <p:nvPr/>
        </p:nvSpPr>
        <p:spPr bwMode="auto">
          <a:xfrm>
            <a:off x="0" y="22098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2" name="Line 20"/>
          <p:cNvSpPr>
            <a:spLocks noChangeShapeType="1"/>
          </p:cNvSpPr>
          <p:nvPr/>
        </p:nvSpPr>
        <p:spPr bwMode="auto">
          <a:xfrm>
            <a:off x="0" y="28321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3" name="Line 21"/>
          <p:cNvSpPr>
            <a:spLocks noChangeShapeType="1"/>
          </p:cNvSpPr>
          <p:nvPr/>
        </p:nvSpPr>
        <p:spPr bwMode="auto">
          <a:xfrm>
            <a:off x="0" y="3465513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4" name="Line 22"/>
          <p:cNvSpPr>
            <a:spLocks noChangeShapeType="1"/>
          </p:cNvSpPr>
          <p:nvPr/>
        </p:nvSpPr>
        <p:spPr bwMode="auto">
          <a:xfrm>
            <a:off x="0" y="418465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5" name="Line 23"/>
          <p:cNvSpPr>
            <a:spLocks noChangeShapeType="1"/>
          </p:cNvSpPr>
          <p:nvPr/>
        </p:nvSpPr>
        <p:spPr bwMode="auto">
          <a:xfrm>
            <a:off x="0" y="904875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6" name="Text Box 24"/>
          <p:cNvSpPr txBox="1">
            <a:spLocks noChangeArrowheads="1"/>
          </p:cNvSpPr>
          <p:nvPr/>
        </p:nvSpPr>
        <p:spPr bwMode="auto">
          <a:xfrm>
            <a:off x="6840538" y="1012825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</a:t>
            </a:r>
            <a:endParaRPr lang="en-US"/>
          </a:p>
        </p:txBody>
      </p:sp>
      <p:sp>
        <p:nvSpPr>
          <p:cNvPr id="8217" name="Text Box 25"/>
          <p:cNvSpPr txBox="1">
            <a:spLocks noChangeArrowheads="1"/>
          </p:cNvSpPr>
          <p:nvPr/>
        </p:nvSpPr>
        <p:spPr bwMode="auto">
          <a:xfrm>
            <a:off x="6840538" y="1695450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</a:t>
            </a:r>
            <a:endParaRPr lang="en-US"/>
          </a:p>
        </p:txBody>
      </p:sp>
      <p:sp>
        <p:nvSpPr>
          <p:cNvPr id="8218" name="Text Box 26"/>
          <p:cNvSpPr txBox="1">
            <a:spLocks noChangeArrowheads="1"/>
          </p:cNvSpPr>
          <p:nvPr/>
        </p:nvSpPr>
        <p:spPr bwMode="auto">
          <a:xfrm>
            <a:off x="6827838" y="2341563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</a:t>
            </a:r>
            <a:endParaRPr lang="en-US"/>
          </a:p>
        </p:txBody>
      </p:sp>
      <p:sp>
        <p:nvSpPr>
          <p:cNvPr id="8219" name="Text Box 27"/>
          <p:cNvSpPr txBox="1">
            <a:spLocks noChangeArrowheads="1"/>
          </p:cNvSpPr>
          <p:nvPr/>
        </p:nvSpPr>
        <p:spPr bwMode="auto">
          <a:xfrm>
            <a:off x="6827838" y="3013075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</a:t>
            </a:r>
            <a:endParaRPr lang="en-US"/>
          </a:p>
        </p:txBody>
      </p:sp>
      <p:sp>
        <p:nvSpPr>
          <p:cNvPr id="8220" name="Text Box 28"/>
          <p:cNvSpPr txBox="1">
            <a:spLocks noChangeArrowheads="1"/>
          </p:cNvSpPr>
          <p:nvPr/>
        </p:nvSpPr>
        <p:spPr bwMode="auto">
          <a:xfrm>
            <a:off x="6827838" y="3659188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</a:t>
            </a:r>
            <a:endParaRPr lang="en-US"/>
          </a:p>
        </p:txBody>
      </p:sp>
      <p:sp>
        <p:nvSpPr>
          <p:cNvPr id="8221" name="Info6"/>
          <p:cNvSpPr txBox="1">
            <a:spLocks noChangeArrowheads="1"/>
          </p:cNvSpPr>
          <p:nvPr/>
        </p:nvSpPr>
        <p:spPr bwMode="auto">
          <a:xfrm>
            <a:off x="584200" y="4268788"/>
            <a:ext cx="3387725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/>
              <a:t>£800 at Rate of 4% p.a.</a:t>
            </a:r>
          </a:p>
        </p:txBody>
      </p:sp>
      <p:sp>
        <p:nvSpPr>
          <p:cNvPr id="8222" name="Info7"/>
          <p:cNvSpPr txBox="1">
            <a:spLocks noChangeArrowheads="1"/>
          </p:cNvSpPr>
          <p:nvPr/>
        </p:nvSpPr>
        <p:spPr bwMode="auto">
          <a:xfrm>
            <a:off x="584200" y="4926013"/>
            <a:ext cx="3316288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/>
              <a:t>£560 at Rate of 1% p.a.</a:t>
            </a:r>
          </a:p>
        </p:txBody>
      </p:sp>
      <p:sp>
        <p:nvSpPr>
          <p:cNvPr id="8223" name="Q6Working"/>
          <p:cNvSpPr txBox="1">
            <a:spLocks noChangeArrowheads="1"/>
          </p:cNvSpPr>
          <p:nvPr/>
        </p:nvSpPr>
        <p:spPr bwMode="auto">
          <a:xfrm>
            <a:off x="4235450" y="4244975"/>
            <a:ext cx="2363788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8224" name="Q7Working"/>
          <p:cNvSpPr txBox="1">
            <a:spLocks noChangeArrowheads="1"/>
          </p:cNvSpPr>
          <p:nvPr/>
        </p:nvSpPr>
        <p:spPr bwMode="auto">
          <a:xfrm>
            <a:off x="4257675" y="4902200"/>
            <a:ext cx="2268538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8225" name="Q6Ans">
            <a:hlinkClick r:id="" action="ppaction://macro?name=Question6"/>
          </p:cNvPr>
          <p:cNvSpPr txBox="1">
            <a:spLocks noChangeArrowheads="1"/>
          </p:cNvSpPr>
          <p:nvPr/>
        </p:nvSpPr>
        <p:spPr bwMode="auto">
          <a:xfrm>
            <a:off x="7470775" y="4206875"/>
            <a:ext cx="1414463" cy="396875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8226" name="Q7Ans">
            <a:hlinkClick r:id="" action="ppaction://macro?name=Question7"/>
          </p:cNvPr>
          <p:cNvSpPr txBox="1">
            <a:spLocks noChangeArrowheads="1"/>
          </p:cNvSpPr>
          <p:nvPr/>
        </p:nvSpPr>
        <p:spPr bwMode="auto">
          <a:xfrm>
            <a:off x="7483475" y="4864100"/>
            <a:ext cx="1401763" cy="396875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/>
          </a:p>
        </p:txBody>
      </p:sp>
      <p:sp>
        <p:nvSpPr>
          <p:cNvPr id="8227" name="Line 35"/>
          <p:cNvSpPr>
            <a:spLocks noChangeShapeType="1"/>
          </p:cNvSpPr>
          <p:nvPr/>
        </p:nvSpPr>
        <p:spPr bwMode="auto">
          <a:xfrm>
            <a:off x="0" y="4710113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28" name="Line 36"/>
          <p:cNvSpPr>
            <a:spLocks noChangeShapeType="1"/>
          </p:cNvSpPr>
          <p:nvPr/>
        </p:nvSpPr>
        <p:spPr bwMode="auto">
          <a:xfrm>
            <a:off x="0" y="541655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29" name="Text Box 37"/>
          <p:cNvSpPr txBox="1">
            <a:spLocks noChangeArrowheads="1"/>
          </p:cNvSpPr>
          <p:nvPr/>
        </p:nvSpPr>
        <p:spPr bwMode="auto">
          <a:xfrm>
            <a:off x="6827838" y="4257675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</a:t>
            </a:r>
            <a:endParaRPr lang="en-US"/>
          </a:p>
        </p:txBody>
      </p:sp>
      <p:sp>
        <p:nvSpPr>
          <p:cNvPr id="8230" name="Text Box 38"/>
          <p:cNvSpPr txBox="1">
            <a:spLocks noChangeArrowheads="1"/>
          </p:cNvSpPr>
          <p:nvPr/>
        </p:nvSpPr>
        <p:spPr bwMode="auto">
          <a:xfrm>
            <a:off x="6827838" y="4903788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</a:t>
            </a:r>
            <a:endParaRPr lang="en-US"/>
          </a:p>
        </p:txBody>
      </p:sp>
      <p:sp>
        <p:nvSpPr>
          <p:cNvPr id="8231" name="Text Box 39"/>
          <p:cNvSpPr txBox="1">
            <a:spLocks noChangeArrowheads="1"/>
          </p:cNvSpPr>
          <p:nvPr/>
        </p:nvSpPr>
        <p:spPr bwMode="auto">
          <a:xfrm>
            <a:off x="0" y="1052513"/>
            <a:ext cx="5556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(a)</a:t>
            </a:r>
            <a:endParaRPr lang="en-US"/>
          </a:p>
        </p:txBody>
      </p:sp>
      <p:sp>
        <p:nvSpPr>
          <p:cNvPr id="8232" name="Text Box 40"/>
          <p:cNvSpPr txBox="1">
            <a:spLocks noChangeArrowheads="1"/>
          </p:cNvSpPr>
          <p:nvPr/>
        </p:nvSpPr>
        <p:spPr bwMode="auto">
          <a:xfrm>
            <a:off x="0" y="1714500"/>
            <a:ext cx="5556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(b)</a:t>
            </a:r>
            <a:endParaRPr lang="en-US"/>
          </a:p>
        </p:txBody>
      </p:sp>
      <p:sp>
        <p:nvSpPr>
          <p:cNvPr id="8233" name="Text Box 41"/>
          <p:cNvSpPr txBox="1">
            <a:spLocks noChangeArrowheads="1"/>
          </p:cNvSpPr>
          <p:nvPr/>
        </p:nvSpPr>
        <p:spPr bwMode="auto">
          <a:xfrm>
            <a:off x="0" y="2363788"/>
            <a:ext cx="5556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(c)</a:t>
            </a:r>
            <a:endParaRPr lang="en-US"/>
          </a:p>
        </p:txBody>
      </p:sp>
      <p:sp>
        <p:nvSpPr>
          <p:cNvPr id="8234" name="Text Box 42"/>
          <p:cNvSpPr txBox="1">
            <a:spLocks noChangeArrowheads="1"/>
          </p:cNvSpPr>
          <p:nvPr/>
        </p:nvSpPr>
        <p:spPr bwMode="auto">
          <a:xfrm>
            <a:off x="0" y="3000375"/>
            <a:ext cx="5556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(d)</a:t>
            </a:r>
            <a:endParaRPr lang="en-US"/>
          </a:p>
        </p:txBody>
      </p:sp>
      <p:sp>
        <p:nvSpPr>
          <p:cNvPr id="8235" name="Text Box 43"/>
          <p:cNvSpPr txBox="1">
            <a:spLocks noChangeArrowheads="1"/>
          </p:cNvSpPr>
          <p:nvPr/>
        </p:nvSpPr>
        <p:spPr bwMode="auto">
          <a:xfrm>
            <a:off x="0" y="3689350"/>
            <a:ext cx="5556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(e)</a:t>
            </a:r>
            <a:endParaRPr lang="en-US"/>
          </a:p>
        </p:txBody>
      </p:sp>
      <p:sp>
        <p:nvSpPr>
          <p:cNvPr id="8236" name="Text Box 44"/>
          <p:cNvSpPr txBox="1">
            <a:spLocks noChangeArrowheads="1"/>
          </p:cNvSpPr>
          <p:nvPr/>
        </p:nvSpPr>
        <p:spPr bwMode="auto">
          <a:xfrm>
            <a:off x="0" y="4246563"/>
            <a:ext cx="5556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(f)</a:t>
            </a:r>
            <a:endParaRPr lang="en-US"/>
          </a:p>
        </p:txBody>
      </p:sp>
      <p:sp>
        <p:nvSpPr>
          <p:cNvPr id="8237" name="Text Box 45"/>
          <p:cNvSpPr txBox="1">
            <a:spLocks noChangeArrowheads="1"/>
          </p:cNvSpPr>
          <p:nvPr/>
        </p:nvSpPr>
        <p:spPr bwMode="auto">
          <a:xfrm>
            <a:off x="0" y="4922838"/>
            <a:ext cx="5556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(g)</a:t>
            </a:r>
            <a:endParaRPr lang="en-US"/>
          </a:p>
        </p:txBody>
      </p:sp>
      <p:sp>
        <p:nvSpPr>
          <p:cNvPr id="8238" name="Text Box 46">
            <a:hlinkClick r:id="" action="ppaction://macro?name=Amount1year"/>
          </p:cNvPr>
          <p:cNvSpPr txBox="1">
            <a:spLocks noChangeArrowheads="1"/>
          </p:cNvSpPr>
          <p:nvPr/>
        </p:nvSpPr>
        <p:spPr bwMode="auto">
          <a:xfrm>
            <a:off x="1574800" y="6461125"/>
            <a:ext cx="1000125" cy="396875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Next</a:t>
            </a:r>
            <a:endParaRPr lang="en-US"/>
          </a:p>
        </p:txBody>
      </p:sp>
      <p:sp>
        <p:nvSpPr>
          <p:cNvPr id="8239" name="Key0">
            <a:hlinkClick r:id="" action="ppaction://macro?name=Key0"/>
          </p:cNvPr>
          <p:cNvSpPr txBox="1">
            <a:spLocks noChangeArrowheads="1"/>
          </p:cNvSpPr>
          <p:nvPr/>
        </p:nvSpPr>
        <p:spPr bwMode="auto">
          <a:xfrm>
            <a:off x="6070600" y="6405563"/>
            <a:ext cx="293688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0</a:t>
            </a:r>
            <a:endParaRPr lang="en-US" sz="1800"/>
          </a:p>
        </p:txBody>
      </p:sp>
      <p:sp>
        <p:nvSpPr>
          <p:cNvPr id="8240" name="Key1">
            <a:hlinkClick r:id="" action="ppaction://macro?name=Key1"/>
          </p:cNvPr>
          <p:cNvSpPr txBox="1">
            <a:spLocks noChangeArrowheads="1"/>
          </p:cNvSpPr>
          <p:nvPr/>
        </p:nvSpPr>
        <p:spPr bwMode="auto">
          <a:xfrm>
            <a:off x="6399213" y="6405563"/>
            <a:ext cx="312737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1</a:t>
            </a:r>
            <a:endParaRPr lang="en-US" sz="1800"/>
          </a:p>
        </p:txBody>
      </p:sp>
      <p:sp>
        <p:nvSpPr>
          <p:cNvPr id="8241" name="Key2">
            <a:hlinkClick r:id="" action="ppaction://macro?name=Key2"/>
          </p:cNvPr>
          <p:cNvSpPr txBox="1">
            <a:spLocks noChangeArrowheads="1"/>
          </p:cNvSpPr>
          <p:nvPr/>
        </p:nvSpPr>
        <p:spPr bwMode="auto">
          <a:xfrm>
            <a:off x="6746875" y="6405563"/>
            <a:ext cx="312738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2</a:t>
            </a:r>
            <a:endParaRPr lang="en-US" sz="1800"/>
          </a:p>
        </p:txBody>
      </p:sp>
      <p:sp>
        <p:nvSpPr>
          <p:cNvPr id="8242" name="Key3">
            <a:hlinkClick r:id="" action="ppaction://macro?name=Key3"/>
          </p:cNvPr>
          <p:cNvSpPr txBox="1">
            <a:spLocks noChangeArrowheads="1"/>
          </p:cNvSpPr>
          <p:nvPr/>
        </p:nvSpPr>
        <p:spPr bwMode="auto">
          <a:xfrm>
            <a:off x="7094538" y="6405563"/>
            <a:ext cx="303212" cy="366712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3</a:t>
            </a:r>
            <a:endParaRPr lang="en-US" sz="1800"/>
          </a:p>
        </p:txBody>
      </p:sp>
      <p:sp>
        <p:nvSpPr>
          <p:cNvPr id="8243" name="Key4">
            <a:hlinkClick r:id="" action="ppaction://macro?name=Key4"/>
          </p:cNvPr>
          <p:cNvSpPr txBox="1">
            <a:spLocks noChangeArrowheads="1"/>
          </p:cNvSpPr>
          <p:nvPr/>
        </p:nvSpPr>
        <p:spPr bwMode="auto">
          <a:xfrm>
            <a:off x="7432675" y="6405563"/>
            <a:ext cx="284163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4</a:t>
            </a:r>
            <a:endParaRPr lang="en-US" sz="1800"/>
          </a:p>
        </p:txBody>
      </p:sp>
      <p:sp>
        <p:nvSpPr>
          <p:cNvPr id="8244" name="Key5">
            <a:hlinkClick r:id="" action="ppaction://macro?name=Key5"/>
          </p:cNvPr>
          <p:cNvSpPr txBox="1">
            <a:spLocks noChangeArrowheads="1"/>
          </p:cNvSpPr>
          <p:nvPr/>
        </p:nvSpPr>
        <p:spPr bwMode="auto">
          <a:xfrm>
            <a:off x="6072188" y="5976938"/>
            <a:ext cx="312737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5</a:t>
            </a:r>
            <a:endParaRPr lang="en-US" sz="1800"/>
          </a:p>
        </p:txBody>
      </p:sp>
      <p:sp>
        <p:nvSpPr>
          <p:cNvPr id="8245" name="Key6">
            <a:hlinkClick r:id="" action="ppaction://macro?name=Key6"/>
          </p:cNvPr>
          <p:cNvSpPr txBox="1">
            <a:spLocks noChangeArrowheads="1"/>
          </p:cNvSpPr>
          <p:nvPr/>
        </p:nvSpPr>
        <p:spPr bwMode="auto">
          <a:xfrm>
            <a:off x="6405563" y="5976938"/>
            <a:ext cx="303212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6</a:t>
            </a:r>
            <a:endParaRPr lang="en-US" sz="1800"/>
          </a:p>
        </p:txBody>
      </p:sp>
      <p:sp>
        <p:nvSpPr>
          <p:cNvPr id="8246" name="Key7">
            <a:hlinkClick r:id="" action="ppaction://macro?name=Key7"/>
          </p:cNvPr>
          <p:cNvSpPr txBox="1">
            <a:spLocks noChangeArrowheads="1"/>
          </p:cNvSpPr>
          <p:nvPr/>
        </p:nvSpPr>
        <p:spPr bwMode="auto">
          <a:xfrm>
            <a:off x="6729413" y="5976938"/>
            <a:ext cx="303212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7</a:t>
            </a:r>
            <a:endParaRPr lang="en-US" sz="1800"/>
          </a:p>
        </p:txBody>
      </p:sp>
      <p:sp>
        <p:nvSpPr>
          <p:cNvPr id="8247" name="Key8">
            <a:hlinkClick r:id="" action="ppaction://macro?name=Key8"/>
          </p:cNvPr>
          <p:cNvSpPr txBox="1">
            <a:spLocks noChangeArrowheads="1"/>
          </p:cNvSpPr>
          <p:nvPr/>
        </p:nvSpPr>
        <p:spPr bwMode="auto">
          <a:xfrm>
            <a:off x="7053263" y="5976938"/>
            <a:ext cx="322262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8</a:t>
            </a:r>
            <a:endParaRPr lang="en-US" sz="1800"/>
          </a:p>
        </p:txBody>
      </p:sp>
      <p:sp>
        <p:nvSpPr>
          <p:cNvPr id="8248" name="Key9">
            <a:hlinkClick r:id="" action="ppaction://macro?name=Key9"/>
          </p:cNvPr>
          <p:cNvSpPr txBox="1">
            <a:spLocks noChangeArrowheads="1"/>
          </p:cNvSpPr>
          <p:nvPr/>
        </p:nvSpPr>
        <p:spPr bwMode="auto">
          <a:xfrm>
            <a:off x="7396163" y="5976938"/>
            <a:ext cx="322262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9</a:t>
            </a:r>
            <a:endParaRPr lang="en-US" sz="1800"/>
          </a:p>
        </p:txBody>
      </p:sp>
      <p:sp>
        <p:nvSpPr>
          <p:cNvPr id="8249" name="Rectangle 57"/>
          <p:cNvSpPr>
            <a:spLocks noChangeArrowheads="1"/>
          </p:cNvSpPr>
          <p:nvPr/>
        </p:nvSpPr>
        <p:spPr bwMode="auto">
          <a:xfrm>
            <a:off x="4105275" y="5530850"/>
            <a:ext cx="5038725" cy="132715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50" name="Entry1">
            <a:hlinkClick r:id="" action="ppaction://macro?name=Hr24_1"/>
          </p:cNvPr>
          <p:cNvSpPr txBox="1">
            <a:spLocks noChangeArrowheads="1"/>
          </p:cNvSpPr>
          <p:nvPr/>
        </p:nvSpPr>
        <p:spPr bwMode="auto">
          <a:xfrm>
            <a:off x="4219575" y="5695950"/>
            <a:ext cx="1727200" cy="46672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endParaRPr lang="en-US" sz="2400"/>
          </a:p>
        </p:txBody>
      </p:sp>
      <p:sp>
        <p:nvSpPr>
          <p:cNvPr id="8251" name="Text Box 59">
            <a:hlinkClick r:id="" action="ppaction://macro?name=SwitchOn"/>
          </p:cNvPr>
          <p:cNvSpPr txBox="1">
            <a:spLocks noChangeArrowheads="1"/>
          </p:cNvSpPr>
          <p:nvPr/>
        </p:nvSpPr>
        <p:spPr bwMode="auto">
          <a:xfrm>
            <a:off x="7402513" y="5565775"/>
            <a:ext cx="303212" cy="3667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C</a:t>
            </a:r>
            <a:endParaRPr lang="en-US" sz="1800"/>
          </a:p>
        </p:txBody>
      </p:sp>
      <p:sp>
        <p:nvSpPr>
          <p:cNvPr id="8252" name="Key10">
            <a:hlinkClick r:id="" action="ppaction://macro?name=Key10"/>
          </p:cNvPr>
          <p:cNvSpPr txBox="1">
            <a:spLocks noChangeArrowheads="1"/>
          </p:cNvSpPr>
          <p:nvPr/>
        </p:nvSpPr>
        <p:spPr bwMode="auto">
          <a:xfrm>
            <a:off x="7758113" y="6357938"/>
            <a:ext cx="330200" cy="3968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/>
              <a:t>.</a:t>
            </a:r>
            <a:endParaRPr lang="en-US"/>
          </a:p>
        </p:txBody>
      </p:sp>
      <p:sp>
        <p:nvSpPr>
          <p:cNvPr id="8253" name="Key12">
            <a:hlinkClick r:id="" action="ppaction://macro?name=Key12"/>
          </p:cNvPr>
          <p:cNvSpPr txBox="1">
            <a:spLocks noChangeArrowheads="1"/>
          </p:cNvSpPr>
          <p:nvPr/>
        </p:nvSpPr>
        <p:spPr bwMode="auto">
          <a:xfrm>
            <a:off x="8124825" y="5557838"/>
            <a:ext cx="303213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÷</a:t>
            </a:r>
            <a:endParaRPr lang="en-US" sz="1800"/>
          </a:p>
        </p:txBody>
      </p:sp>
      <p:sp>
        <p:nvSpPr>
          <p:cNvPr id="8254" name="Key11">
            <a:hlinkClick r:id="" action="ppaction://macro?name=Key11"/>
          </p:cNvPr>
          <p:cNvSpPr txBox="1">
            <a:spLocks noChangeArrowheads="1"/>
          </p:cNvSpPr>
          <p:nvPr/>
        </p:nvSpPr>
        <p:spPr bwMode="auto">
          <a:xfrm>
            <a:off x="7770813" y="5557838"/>
            <a:ext cx="293687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x</a:t>
            </a:r>
            <a:endParaRPr lang="en-US" sz="1800"/>
          </a:p>
        </p:txBody>
      </p:sp>
      <p:sp>
        <p:nvSpPr>
          <p:cNvPr id="8255" name="AnswerIs">
            <a:hlinkClick r:id="" action="ppaction://macro?name=Hr24_1"/>
          </p:cNvPr>
          <p:cNvSpPr txBox="1">
            <a:spLocks noChangeArrowheads="1"/>
          </p:cNvSpPr>
          <p:nvPr/>
        </p:nvSpPr>
        <p:spPr bwMode="auto">
          <a:xfrm>
            <a:off x="4181475" y="6305550"/>
            <a:ext cx="1727200" cy="46672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r" eaLnBrk="1" hangingPunct="1"/>
            <a:r>
              <a:rPr lang="en-US" sz="2400"/>
              <a:t>0</a:t>
            </a:r>
          </a:p>
        </p:txBody>
      </p:sp>
      <p:sp>
        <p:nvSpPr>
          <p:cNvPr id="8256" name="Key13">
            <a:hlinkClick r:id="" action="ppaction://macro?name=Key13"/>
          </p:cNvPr>
          <p:cNvSpPr txBox="1">
            <a:spLocks noChangeArrowheads="1"/>
          </p:cNvSpPr>
          <p:nvPr/>
        </p:nvSpPr>
        <p:spPr bwMode="auto">
          <a:xfrm>
            <a:off x="7770813" y="5970588"/>
            <a:ext cx="322262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+</a:t>
            </a:r>
            <a:endParaRPr lang="en-US" sz="1800"/>
          </a:p>
        </p:txBody>
      </p:sp>
      <p:sp>
        <p:nvSpPr>
          <p:cNvPr id="8257" name="Text Box 65">
            <a:hlinkClick r:id="" action="ppaction://macro?name=SwitchOn"/>
          </p:cNvPr>
          <p:cNvSpPr txBox="1">
            <a:spLocks noChangeArrowheads="1"/>
          </p:cNvSpPr>
          <p:nvPr/>
        </p:nvSpPr>
        <p:spPr bwMode="auto">
          <a:xfrm>
            <a:off x="8504238" y="5954713"/>
            <a:ext cx="482600" cy="33655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600"/>
              <a:t>On</a:t>
            </a:r>
            <a:endParaRPr lang="en-US" sz="1600"/>
          </a:p>
        </p:txBody>
      </p:sp>
      <p:sp>
        <p:nvSpPr>
          <p:cNvPr id="8258" name="Key15">
            <a:hlinkClick r:id="" action="ppaction://macro?name=Key15"/>
          </p:cNvPr>
          <p:cNvSpPr txBox="1">
            <a:spLocks noChangeArrowheads="1"/>
          </p:cNvSpPr>
          <p:nvPr/>
        </p:nvSpPr>
        <p:spPr bwMode="auto">
          <a:xfrm>
            <a:off x="7061200" y="5572125"/>
            <a:ext cx="284163" cy="3667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²</a:t>
            </a:r>
            <a:endParaRPr lang="en-US" sz="1800"/>
          </a:p>
        </p:txBody>
      </p:sp>
      <p:sp>
        <p:nvSpPr>
          <p:cNvPr id="8259" name="Key14">
            <a:hlinkClick r:id="" action="ppaction://macro?name=Key14"/>
          </p:cNvPr>
          <p:cNvSpPr txBox="1">
            <a:spLocks noChangeArrowheads="1"/>
          </p:cNvSpPr>
          <p:nvPr/>
        </p:nvSpPr>
        <p:spPr bwMode="auto">
          <a:xfrm>
            <a:off x="8124825" y="5972175"/>
            <a:ext cx="312738" cy="3667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-</a:t>
            </a:r>
            <a:endParaRPr lang="en-US" sz="1800"/>
          </a:p>
        </p:txBody>
      </p:sp>
      <p:sp>
        <p:nvSpPr>
          <p:cNvPr id="8260" name="Key17">
            <a:hlinkClick r:id="" action="ppaction://macro?name=Key17"/>
          </p:cNvPr>
          <p:cNvSpPr txBox="1">
            <a:spLocks noChangeArrowheads="1"/>
          </p:cNvSpPr>
          <p:nvPr/>
        </p:nvSpPr>
        <p:spPr bwMode="auto">
          <a:xfrm>
            <a:off x="8483600" y="6435725"/>
            <a:ext cx="550863" cy="3365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600"/>
              <a:t>Ans</a:t>
            </a:r>
            <a:endParaRPr lang="en-US" sz="1600"/>
          </a:p>
        </p:txBody>
      </p:sp>
      <p:sp>
        <p:nvSpPr>
          <p:cNvPr id="8261" name="Text Box 69">
            <a:hlinkClick r:id="" action="ppaction://macro?name=GetAnswer"/>
          </p:cNvPr>
          <p:cNvSpPr txBox="1">
            <a:spLocks noChangeArrowheads="1"/>
          </p:cNvSpPr>
          <p:nvPr/>
        </p:nvSpPr>
        <p:spPr bwMode="auto">
          <a:xfrm>
            <a:off x="8121650" y="6394450"/>
            <a:ext cx="338138" cy="3667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=</a:t>
            </a:r>
            <a:endParaRPr lang="en-US" sz="1800"/>
          </a:p>
        </p:txBody>
      </p:sp>
      <p:sp>
        <p:nvSpPr>
          <p:cNvPr id="8262" name="Key16">
            <a:hlinkClick r:id="" action="ppaction://macro?name=Key16"/>
          </p:cNvPr>
          <p:cNvSpPr txBox="1">
            <a:spLocks noChangeArrowheads="1"/>
          </p:cNvSpPr>
          <p:nvPr/>
        </p:nvSpPr>
        <p:spPr bwMode="auto">
          <a:xfrm>
            <a:off x="6715125" y="5562600"/>
            <a:ext cx="306388" cy="3667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√</a:t>
            </a:r>
            <a:endParaRPr lang="en-US" sz="1800"/>
          </a:p>
        </p:txBody>
      </p:sp>
      <p:sp>
        <p:nvSpPr>
          <p:cNvPr id="8263" name="Key18">
            <a:hlinkClick r:id="" action="ppaction://macro?name=Key18"/>
          </p:cNvPr>
          <p:cNvSpPr txBox="1">
            <a:spLocks noChangeArrowheads="1"/>
          </p:cNvSpPr>
          <p:nvPr/>
        </p:nvSpPr>
        <p:spPr bwMode="auto">
          <a:xfrm>
            <a:off x="6088063" y="5561013"/>
            <a:ext cx="574675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(-)</a:t>
            </a:r>
            <a:endParaRPr lang="en-US" sz="1800"/>
          </a:p>
        </p:txBody>
      </p:sp>
      <p:sp>
        <p:nvSpPr>
          <p:cNvPr id="8264" name="Text Box 72"/>
          <p:cNvSpPr txBox="1">
            <a:spLocks noChangeArrowheads="1"/>
          </p:cNvSpPr>
          <p:nvPr/>
        </p:nvSpPr>
        <p:spPr bwMode="auto">
          <a:xfrm>
            <a:off x="4019550" y="1049338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</a:t>
            </a:r>
            <a:endParaRPr lang="en-US"/>
          </a:p>
        </p:txBody>
      </p:sp>
      <p:sp>
        <p:nvSpPr>
          <p:cNvPr id="8265" name="Text Box 73"/>
          <p:cNvSpPr txBox="1">
            <a:spLocks noChangeArrowheads="1"/>
          </p:cNvSpPr>
          <p:nvPr/>
        </p:nvSpPr>
        <p:spPr bwMode="auto">
          <a:xfrm>
            <a:off x="4019550" y="1731963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</a:t>
            </a:r>
            <a:endParaRPr lang="en-US"/>
          </a:p>
        </p:txBody>
      </p:sp>
      <p:sp>
        <p:nvSpPr>
          <p:cNvPr id="8266" name="Text Box 74"/>
          <p:cNvSpPr txBox="1">
            <a:spLocks noChangeArrowheads="1"/>
          </p:cNvSpPr>
          <p:nvPr/>
        </p:nvSpPr>
        <p:spPr bwMode="auto">
          <a:xfrm>
            <a:off x="4006850" y="2378075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</a:t>
            </a:r>
            <a:endParaRPr lang="en-US"/>
          </a:p>
        </p:txBody>
      </p:sp>
      <p:sp>
        <p:nvSpPr>
          <p:cNvPr id="8267" name="Text Box 75"/>
          <p:cNvSpPr txBox="1">
            <a:spLocks noChangeArrowheads="1"/>
          </p:cNvSpPr>
          <p:nvPr/>
        </p:nvSpPr>
        <p:spPr bwMode="auto">
          <a:xfrm>
            <a:off x="4006850" y="3049588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</a:t>
            </a:r>
            <a:endParaRPr lang="en-US"/>
          </a:p>
        </p:txBody>
      </p:sp>
      <p:sp>
        <p:nvSpPr>
          <p:cNvPr id="8268" name="Text Box 76"/>
          <p:cNvSpPr txBox="1">
            <a:spLocks noChangeArrowheads="1"/>
          </p:cNvSpPr>
          <p:nvPr/>
        </p:nvSpPr>
        <p:spPr bwMode="auto">
          <a:xfrm>
            <a:off x="4006850" y="3695700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</a:t>
            </a:r>
            <a:endParaRPr lang="en-US"/>
          </a:p>
        </p:txBody>
      </p:sp>
      <p:sp>
        <p:nvSpPr>
          <p:cNvPr id="8269" name="Text Box 77"/>
          <p:cNvSpPr txBox="1">
            <a:spLocks noChangeArrowheads="1"/>
          </p:cNvSpPr>
          <p:nvPr/>
        </p:nvSpPr>
        <p:spPr bwMode="auto">
          <a:xfrm>
            <a:off x="4006850" y="4294188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</a:t>
            </a:r>
            <a:endParaRPr lang="en-US"/>
          </a:p>
        </p:txBody>
      </p:sp>
      <p:sp>
        <p:nvSpPr>
          <p:cNvPr id="8270" name="Text Box 78"/>
          <p:cNvSpPr txBox="1">
            <a:spLocks noChangeArrowheads="1"/>
          </p:cNvSpPr>
          <p:nvPr/>
        </p:nvSpPr>
        <p:spPr bwMode="auto">
          <a:xfrm>
            <a:off x="4006850" y="4940300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=</a:t>
            </a:r>
            <a:endParaRPr lang="en-US"/>
          </a:p>
        </p:txBody>
      </p:sp>
      <p:sp>
        <p:nvSpPr>
          <p:cNvPr id="8271" name="Text Box 79">
            <a:hlinkClick r:id="" action="ppaction://macro?name=InterestStart"/>
          </p:cNvPr>
          <p:cNvSpPr txBox="1">
            <a:spLocks noChangeArrowheads="1"/>
          </p:cNvSpPr>
          <p:nvPr/>
        </p:nvSpPr>
        <p:spPr bwMode="auto">
          <a:xfrm>
            <a:off x="593725" y="6461125"/>
            <a:ext cx="950913" cy="396875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Start</a:t>
            </a:r>
            <a:endParaRPr lang="en-US"/>
          </a:p>
        </p:txBody>
      </p:sp>
      <p:sp>
        <p:nvSpPr>
          <p:cNvPr id="8272" name="Text Box 80"/>
          <p:cNvSpPr txBox="1">
            <a:spLocks noChangeArrowheads="1"/>
          </p:cNvSpPr>
          <p:nvPr/>
        </p:nvSpPr>
        <p:spPr bwMode="auto">
          <a:xfrm>
            <a:off x="7388225" y="461963"/>
            <a:ext cx="14144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Amount</a:t>
            </a:r>
            <a:endParaRPr lang="en-US"/>
          </a:p>
        </p:txBody>
      </p:sp>
      <p:sp>
        <p:nvSpPr>
          <p:cNvPr id="8273" name="Text Box 81">
            <a:hlinkClick r:id="" action="ppaction://macro?name=ShowAns"/>
          </p:cNvPr>
          <p:cNvSpPr txBox="1">
            <a:spLocks noChangeArrowheads="1"/>
          </p:cNvSpPr>
          <p:nvPr/>
        </p:nvSpPr>
        <p:spPr bwMode="auto">
          <a:xfrm>
            <a:off x="0" y="5524500"/>
            <a:ext cx="1401763" cy="396875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Show Ans</a:t>
            </a:r>
            <a:endParaRPr lang="en-US"/>
          </a:p>
        </p:txBody>
      </p:sp>
      <p:sp>
        <p:nvSpPr>
          <p:cNvPr id="8274" name="Text Box 82">
            <a:hlinkClick r:id="" action="ppaction://macro?name=ClearAns"/>
          </p:cNvPr>
          <p:cNvSpPr txBox="1">
            <a:spLocks noChangeArrowheads="1"/>
          </p:cNvSpPr>
          <p:nvPr/>
        </p:nvSpPr>
        <p:spPr bwMode="auto">
          <a:xfrm>
            <a:off x="1471613" y="5499100"/>
            <a:ext cx="438150" cy="396875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C</a:t>
            </a:r>
            <a:endParaRPr lang="en-US"/>
          </a:p>
        </p:txBody>
      </p:sp>
      <p:pic>
        <p:nvPicPr>
          <p:cNvPr id="8275" name="Picture 83" descr="MC900384144[1]">
            <a:hlinkClick r:id="" action="ppaction://macro?name=PrintIt"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975" y="5470525"/>
            <a:ext cx="569913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2400" smtClean="0"/>
              <a:t>Interest : Part of a year</a:t>
            </a:r>
            <a:endParaRPr lang="en-US" sz="2400" smtClean="0"/>
          </a:p>
        </p:txBody>
      </p:sp>
      <p:pic>
        <p:nvPicPr>
          <p:cNvPr id="921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1050" y="2559050"/>
            <a:ext cx="1743075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20" name="Text Box 5"/>
          <p:cNvSpPr txBox="1">
            <a:spLocks noChangeArrowheads="1"/>
          </p:cNvSpPr>
          <p:nvPr/>
        </p:nvSpPr>
        <p:spPr bwMode="auto">
          <a:xfrm>
            <a:off x="571500" y="1150938"/>
            <a:ext cx="6223000" cy="146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Karen deposited £2000 in her bank account in April.</a:t>
            </a:r>
          </a:p>
          <a:p>
            <a:pPr eaLnBrk="1" hangingPunct="1"/>
            <a:r>
              <a:rPr lang="en-GB" sz="1800"/>
              <a:t>The bank pays a rate of 4% Interest per annum</a:t>
            </a:r>
          </a:p>
          <a:p>
            <a:pPr eaLnBrk="1" hangingPunct="1"/>
            <a:r>
              <a:rPr lang="en-GB" sz="1800"/>
              <a:t>6 months later she decided to buy a car and asked the bank teller how much interest she would get</a:t>
            </a:r>
            <a:endParaRPr lang="en-US" sz="1800"/>
          </a:p>
        </p:txBody>
      </p:sp>
      <p:grpSp>
        <p:nvGrpSpPr>
          <p:cNvPr id="81926" name="Group 6"/>
          <p:cNvGrpSpPr>
            <a:grpSpLocks/>
          </p:cNvGrpSpPr>
          <p:nvPr/>
        </p:nvGrpSpPr>
        <p:grpSpPr bwMode="auto">
          <a:xfrm>
            <a:off x="6680200" y="939800"/>
            <a:ext cx="2463800" cy="1612900"/>
            <a:chOff x="4208" y="776"/>
            <a:chExt cx="1552" cy="1016"/>
          </a:xfrm>
        </p:grpSpPr>
        <p:sp>
          <p:nvSpPr>
            <p:cNvPr id="9243" name="AutoShape 7"/>
            <p:cNvSpPr>
              <a:spLocks noChangeArrowheads="1"/>
            </p:cNvSpPr>
            <p:nvPr/>
          </p:nvSpPr>
          <p:spPr bwMode="auto">
            <a:xfrm>
              <a:off x="4208" y="776"/>
              <a:ext cx="1552" cy="1016"/>
            </a:xfrm>
            <a:prstGeom prst="wedgeEllipseCallout">
              <a:avLst>
                <a:gd name="adj1" fmla="val 6444"/>
                <a:gd name="adj2" fmla="val 71556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>
                <a:spcBef>
                  <a:spcPct val="0"/>
                </a:spcBef>
              </a:pPr>
              <a:endParaRPr lang="en-US" sz="1800"/>
            </a:p>
          </p:txBody>
        </p:sp>
        <p:sp>
          <p:nvSpPr>
            <p:cNvPr id="9244" name="Text Box 8"/>
            <p:cNvSpPr txBox="1">
              <a:spLocks noChangeArrowheads="1"/>
            </p:cNvSpPr>
            <p:nvPr/>
          </p:nvSpPr>
          <p:spPr bwMode="auto">
            <a:xfrm>
              <a:off x="4272" y="1072"/>
              <a:ext cx="148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/>
              <a:r>
                <a:rPr lang="en-GB" sz="1800"/>
                <a:t>Half of the interest due for 1 year</a:t>
              </a:r>
              <a:endParaRPr lang="en-US" sz="1800"/>
            </a:p>
          </p:txBody>
        </p:sp>
      </p:grpSp>
      <p:sp>
        <p:nvSpPr>
          <p:cNvPr id="81929" name="Text Box 9"/>
          <p:cNvSpPr txBox="1">
            <a:spLocks noChangeArrowheads="1"/>
          </p:cNvSpPr>
          <p:nvPr/>
        </p:nvSpPr>
        <p:spPr bwMode="auto">
          <a:xfrm>
            <a:off x="482600" y="2832100"/>
            <a:ext cx="4064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Interest for 1 year = 4% of £2000=</a:t>
            </a:r>
            <a:endParaRPr lang="en-US" sz="1800"/>
          </a:p>
        </p:txBody>
      </p:sp>
      <p:sp>
        <p:nvSpPr>
          <p:cNvPr id="81930" name="Text Box 10"/>
          <p:cNvSpPr txBox="1">
            <a:spLocks noChangeArrowheads="1"/>
          </p:cNvSpPr>
          <p:nvPr/>
        </p:nvSpPr>
        <p:spPr bwMode="auto">
          <a:xfrm>
            <a:off x="4559300" y="2832100"/>
            <a:ext cx="838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£80</a:t>
            </a:r>
            <a:endParaRPr lang="en-US" sz="1800"/>
          </a:p>
        </p:txBody>
      </p:sp>
      <p:sp>
        <p:nvSpPr>
          <p:cNvPr id="81931" name="Text Box 11"/>
          <p:cNvSpPr txBox="1">
            <a:spLocks noChangeArrowheads="1"/>
          </p:cNvSpPr>
          <p:nvPr/>
        </p:nvSpPr>
        <p:spPr bwMode="auto">
          <a:xfrm>
            <a:off x="393700" y="3441700"/>
            <a:ext cx="2743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Interest for 6 month =</a:t>
            </a:r>
            <a:endParaRPr lang="en-US" sz="1800"/>
          </a:p>
        </p:txBody>
      </p:sp>
      <p:sp>
        <p:nvSpPr>
          <p:cNvPr id="81932" name="Text Box 12"/>
          <p:cNvSpPr txBox="1">
            <a:spLocks noChangeArrowheads="1"/>
          </p:cNvSpPr>
          <p:nvPr/>
        </p:nvSpPr>
        <p:spPr bwMode="auto">
          <a:xfrm>
            <a:off x="3327400" y="3429000"/>
            <a:ext cx="17653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£80 ÷ 2 = £40</a:t>
            </a:r>
            <a:endParaRPr lang="en-US" sz="1800"/>
          </a:p>
        </p:txBody>
      </p:sp>
      <p:sp>
        <p:nvSpPr>
          <p:cNvPr id="81933" name="Text Box 13"/>
          <p:cNvSpPr txBox="1">
            <a:spLocks noChangeArrowheads="1"/>
          </p:cNvSpPr>
          <p:nvPr/>
        </p:nvSpPr>
        <p:spPr bwMode="auto">
          <a:xfrm>
            <a:off x="1028700" y="4076700"/>
            <a:ext cx="18415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Total in Bank =</a:t>
            </a:r>
            <a:endParaRPr lang="en-US" sz="1800"/>
          </a:p>
        </p:txBody>
      </p:sp>
      <p:sp>
        <p:nvSpPr>
          <p:cNvPr id="81934" name="Text Box 14"/>
          <p:cNvSpPr txBox="1">
            <a:spLocks noChangeArrowheads="1"/>
          </p:cNvSpPr>
          <p:nvPr/>
        </p:nvSpPr>
        <p:spPr bwMode="auto">
          <a:xfrm>
            <a:off x="3009900" y="4089400"/>
            <a:ext cx="2641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£2000 + £40 = £2040</a:t>
            </a:r>
            <a:endParaRPr lang="en-US" sz="1800"/>
          </a:p>
        </p:txBody>
      </p:sp>
      <p:grpSp>
        <p:nvGrpSpPr>
          <p:cNvPr id="81935" name="Group 15"/>
          <p:cNvGrpSpPr>
            <a:grpSpLocks/>
          </p:cNvGrpSpPr>
          <p:nvPr/>
        </p:nvGrpSpPr>
        <p:grpSpPr bwMode="auto">
          <a:xfrm>
            <a:off x="6578600" y="4584700"/>
            <a:ext cx="2362200" cy="2071688"/>
            <a:chOff x="4144" y="2888"/>
            <a:chExt cx="1488" cy="1305"/>
          </a:xfrm>
        </p:grpSpPr>
        <p:pic>
          <p:nvPicPr>
            <p:cNvPr id="9241" name="Picture 16" descr="MC900199973[1]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6" y="3487"/>
              <a:ext cx="736" cy="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42" name="Text Box 17"/>
            <p:cNvSpPr txBox="1">
              <a:spLocks noChangeArrowheads="1"/>
            </p:cNvSpPr>
            <p:nvPr/>
          </p:nvSpPr>
          <p:spPr bwMode="auto">
            <a:xfrm>
              <a:off x="4144" y="2888"/>
              <a:ext cx="1488" cy="49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tabLst>
                  <a:tab pos="2159000" algn="r"/>
                </a:tabLst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tabLst>
                  <a:tab pos="2159000" algn="r"/>
                </a:tabLst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tabLst>
                  <a:tab pos="2159000" algn="r"/>
                </a:tabLst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tabLst>
                  <a:tab pos="2159000" algn="r"/>
                </a:tabLst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tabLst>
                  <a:tab pos="2159000" algn="r"/>
                </a:tabLst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tabLst>
                  <a:tab pos="2159000" algn="r"/>
                </a:tabLst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tabLst>
                  <a:tab pos="2159000" algn="r"/>
                </a:tabLst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tabLst>
                  <a:tab pos="2159000" algn="r"/>
                </a:tabLst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tabLst>
                  <a:tab pos="2159000" algn="r"/>
                </a:tabLst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/>
              <a:r>
                <a:rPr lang="en-GB" sz="1800"/>
                <a:t>4  ÷ 100 x 2000</a:t>
              </a:r>
            </a:p>
            <a:p>
              <a:pPr eaLnBrk="1" hangingPunct="1"/>
              <a:r>
                <a:rPr lang="en-GB" sz="1800"/>
                <a:t>	80</a:t>
              </a:r>
              <a:endParaRPr lang="en-US" sz="1800"/>
            </a:p>
          </p:txBody>
        </p:sp>
      </p:grpSp>
      <p:sp>
        <p:nvSpPr>
          <p:cNvPr id="81938" name="Text Box 18"/>
          <p:cNvSpPr txBox="1">
            <a:spLocks noChangeArrowheads="1"/>
          </p:cNvSpPr>
          <p:nvPr/>
        </p:nvSpPr>
        <p:spPr bwMode="auto">
          <a:xfrm>
            <a:off x="184150" y="4867275"/>
            <a:ext cx="32750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Part of ….. Fraction of ….</a:t>
            </a:r>
            <a:endParaRPr lang="en-US"/>
          </a:p>
        </p:txBody>
      </p:sp>
      <p:sp>
        <p:nvSpPr>
          <p:cNvPr id="9230" name="Text Box 19"/>
          <p:cNvSpPr txBox="1">
            <a:spLocks noChangeArrowheads="1"/>
          </p:cNvSpPr>
          <p:nvPr/>
        </p:nvSpPr>
        <p:spPr bwMode="auto">
          <a:xfrm>
            <a:off x="3892550" y="5883275"/>
            <a:ext cx="12239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81940" name="Text Box 20"/>
          <p:cNvSpPr txBox="1">
            <a:spLocks noChangeArrowheads="1"/>
          </p:cNvSpPr>
          <p:nvPr/>
        </p:nvSpPr>
        <p:spPr bwMode="auto">
          <a:xfrm>
            <a:off x="4052888" y="4633913"/>
            <a:ext cx="4699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/>
              <a:t>6</a:t>
            </a:r>
            <a:endParaRPr lang="en-US"/>
          </a:p>
        </p:txBody>
      </p:sp>
      <p:sp>
        <p:nvSpPr>
          <p:cNvPr id="81941" name="Text Box 21"/>
          <p:cNvSpPr txBox="1">
            <a:spLocks noChangeArrowheads="1"/>
          </p:cNvSpPr>
          <p:nvPr/>
        </p:nvSpPr>
        <p:spPr bwMode="auto">
          <a:xfrm>
            <a:off x="4029075" y="5300663"/>
            <a:ext cx="4699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/>
              <a:t>12</a:t>
            </a:r>
            <a:endParaRPr lang="en-US"/>
          </a:p>
        </p:txBody>
      </p:sp>
      <p:sp>
        <p:nvSpPr>
          <p:cNvPr id="81942" name="Line 22"/>
          <p:cNvSpPr>
            <a:spLocks noChangeShapeType="1"/>
          </p:cNvSpPr>
          <p:nvPr/>
        </p:nvSpPr>
        <p:spPr bwMode="auto">
          <a:xfrm>
            <a:off x="3856038" y="5091113"/>
            <a:ext cx="7905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1943" name="Text Box 23"/>
          <p:cNvSpPr txBox="1">
            <a:spLocks noChangeArrowheads="1"/>
          </p:cNvSpPr>
          <p:nvPr/>
        </p:nvSpPr>
        <p:spPr bwMode="auto">
          <a:xfrm>
            <a:off x="4806950" y="4621213"/>
            <a:ext cx="914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/>
              <a:t>part</a:t>
            </a:r>
            <a:endParaRPr lang="en-US"/>
          </a:p>
        </p:txBody>
      </p:sp>
      <p:sp>
        <p:nvSpPr>
          <p:cNvPr id="81944" name="Text Box 24"/>
          <p:cNvSpPr txBox="1">
            <a:spLocks noChangeArrowheads="1"/>
          </p:cNvSpPr>
          <p:nvPr/>
        </p:nvSpPr>
        <p:spPr bwMode="auto">
          <a:xfrm>
            <a:off x="4794250" y="5251450"/>
            <a:ext cx="914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/>
              <a:t>total</a:t>
            </a:r>
            <a:endParaRPr lang="en-US"/>
          </a:p>
        </p:txBody>
      </p:sp>
      <p:grpSp>
        <p:nvGrpSpPr>
          <p:cNvPr id="81945" name="Group 25"/>
          <p:cNvGrpSpPr>
            <a:grpSpLocks/>
          </p:cNvGrpSpPr>
          <p:nvPr/>
        </p:nvGrpSpPr>
        <p:grpSpPr bwMode="auto">
          <a:xfrm>
            <a:off x="1065213" y="5824538"/>
            <a:ext cx="4843462" cy="1033462"/>
            <a:chOff x="671" y="3669"/>
            <a:chExt cx="3051" cy="651"/>
          </a:xfrm>
        </p:grpSpPr>
        <p:sp>
          <p:nvSpPr>
            <p:cNvPr id="9237" name="Text Box 26"/>
            <p:cNvSpPr txBox="1">
              <a:spLocks noChangeArrowheads="1"/>
            </p:cNvSpPr>
            <p:nvPr/>
          </p:nvSpPr>
          <p:spPr bwMode="auto">
            <a:xfrm>
              <a:off x="795" y="3669"/>
              <a:ext cx="29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hlink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r>
                <a:rPr lang="en-GB"/>
                <a:t>6</a:t>
              </a:r>
              <a:endParaRPr lang="en-US"/>
            </a:p>
          </p:txBody>
        </p:sp>
        <p:sp>
          <p:nvSpPr>
            <p:cNvPr id="9238" name="Text Box 27"/>
            <p:cNvSpPr txBox="1">
              <a:spLocks noChangeArrowheads="1"/>
            </p:cNvSpPr>
            <p:nvPr/>
          </p:nvSpPr>
          <p:spPr bwMode="auto">
            <a:xfrm>
              <a:off x="795" y="4070"/>
              <a:ext cx="29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hlink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r>
                <a:rPr lang="en-GB"/>
                <a:t>12</a:t>
              </a:r>
              <a:endParaRPr lang="en-US"/>
            </a:p>
          </p:txBody>
        </p:sp>
        <p:sp>
          <p:nvSpPr>
            <p:cNvPr id="9239" name="Line 28"/>
            <p:cNvSpPr>
              <a:spLocks noChangeShapeType="1"/>
            </p:cNvSpPr>
            <p:nvPr/>
          </p:nvSpPr>
          <p:spPr bwMode="auto">
            <a:xfrm>
              <a:off x="671" y="3965"/>
              <a:ext cx="49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9240" name="Text Box 29"/>
            <p:cNvSpPr txBox="1">
              <a:spLocks noChangeArrowheads="1"/>
            </p:cNvSpPr>
            <p:nvPr/>
          </p:nvSpPr>
          <p:spPr bwMode="auto">
            <a:xfrm>
              <a:off x="1440" y="3883"/>
              <a:ext cx="228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hlink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r>
                <a:rPr lang="en-GB"/>
                <a:t>= 6 ÷ 12 = 0.5 = a half</a:t>
              </a:r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1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1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1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1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1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19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1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9" grpId="0"/>
      <p:bldP spid="81930" grpId="0"/>
      <p:bldP spid="81931" grpId="0"/>
      <p:bldP spid="81932" grpId="0"/>
      <p:bldP spid="81933" grpId="0"/>
      <p:bldP spid="81934" grpId="0"/>
      <p:bldP spid="81938" grpId="0"/>
      <p:bldP spid="81940" grpId="0"/>
      <p:bldP spid="81941" grpId="0"/>
      <p:bldP spid="81942" grpId="0" animBg="1"/>
      <p:bldP spid="81943" grpId="0"/>
      <p:bldP spid="8194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2400" smtClean="0"/>
              <a:t>Part of a year</a:t>
            </a:r>
            <a:endParaRPr lang="en-US" sz="2400" smtClean="0"/>
          </a:p>
        </p:txBody>
      </p:sp>
      <p:sp>
        <p:nvSpPr>
          <p:cNvPr id="10243" name="Text Box 4"/>
          <p:cNvSpPr txBox="1">
            <a:spLocks noChangeArrowheads="1"/>
          </p:cNvSpPr>
          <p:nvPr/>
        </p:nvSpPr>
        <p:spPr bwMode="auto">
          <a:xfrm>
            <a:off x="2484438" y="896938"/>
            <a:ext cx="6127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p.a.</a:t>
            </a:r>
            <a:endParaRPr lang="en-US" sz="1800"/>
          </a:p>
        </p:txBody>
      </p:sp>
      <p:sp>
        <p:nvSpPr>
          <p:cNvPr id="10244" name="RateIs">
            <a:hlinkClick r:id="" action="ppaction://macro?name=Clickr"/>
          </p:cNvPr>
          <p:cNvSpPr txBox="1">
            <a:spLocks noChangeArrowheads="1"/>
          </p:cNvSpPr>
          <p:nvPr/>
        </p:nvSpPr>
        <p:spPr bwMode="auto">
          <a:xfrm>
            <a:off x="1574800" y="884238"/>
            <a:ext cx="869950" cy="3667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r" eaLnBrk="1" hangingPunct="1"/>
            <a:r>
              <a:rPr lang="en-GB" sz="1800"/>
              <a:t>4%</a:t>
            </a:r>
            <a:endParaRPr lang="en-US" sz="1800"/>
          </a:p>
        </p:txBody>
      </p:sp>
      <p:sp>
        <p:nvSpPr>
          <p:cNvPr id="10245" name="Text Box 6"/>
          <p:cNvSpPr txBox="1">
            <a:spLocks noChangeArrowheads="1"/>
          </p:cNvSpPr>
          <p:nvPr/>
        </p:nvSpPr>
        <p:spPr bwMode="auto">
          <a:xfrm>
            <a:off x="304800" y="798513"/>
            <a:ext cx="13430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Rate of Interest</a:t>
            </a:r>
            <a:endParaRPr lang="en-US" sz="1800"/>
          </a:p>
        </p:txBody>
      </p:sp>
      <p:sp>
        <p:nvSpPr>
          <p:cNvPr id="10246" name="Text Box 7"/>
          <p:cNvSpPr txBox="1">
            <a:spLocks noChangeArrowheads="1"/>
          </p:cNvSpPr>
          <p:nvPr/>
        </p:nvSpPr>
        <p:spPr bwMode="auto">
          <a:xfrm>
            <a:off x="3078163" y="900113"/>
            <a:ext cx="129381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Deposit</a:t>
            </a:r>
            <a:endParaRPr lang="en-US" sz="1800"/>
          </a:p>
        </p:txBody>
      </p:sp>
      <p:sp>
        <p:nvSpPr>
          <p:cNvPr id="10247" name="PrincipalIs">
            <a:hlinkClick r:id="" action="ppaction://macro?name=Clickp"/>
          </p:cNvPr>
          <p:cNvSpPr txBox="1">
            <a:spLocks noChangeArrowheads="1"/>
          </p:cNvSpPr>
          <p:nvPr/>
        </p:nvSpPr>
        <p:spPr bwMode="auto">
          <a:xfrm>
            <a:off x="4313238" y="863600"/>
            <a:ext cx="1381125" cy="3667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£970</a:t>
            </a:r>
            <a:endParaRPr lang="en-US" sz="1800"/>
          </a:p>
        </p:txBody>
      </p:sp>
      <p:sp>
        <p:nvSpPr>
          <p:cNvPr id="10248" name="Text Box 9"/>
          <p:cNvSpPr txBox="1">
            <a:spLocks noChangeArrowheads="1"/>
          </p:cNvSpPr>
          <p:nvPr/>
        </p:nvSpPr>
        <p:spPr bwMode="auto">
          <a:xfrm>
            <a:off x="0" y="1563688"/>
            <a:ext cx="19526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Interest(1 yr) =</a:t>
            </a:r>
            <a:endParaRPr lang="en-US" sz="1800"/>
          </a:p>
        </p:txBody>
      </p:sp>
      <p:sp>
        <p:nvSpPr>
          <p:cNvPr id="10249" name="InterestSum">
            <a:hlinkClick r:id="" action="ppaction://macro?name=CheckSum"/>
          </p:cNvPr>
          <p:cNvSpPr txBox="1">
            <a:spLocks noChangeArrowheads="1"/>
          </p:cNvSpPr>
          <p:nvPr/>
        </p:nvSpPr>
        <p:spPr bwMode="auto">
          <a:xfrm>
            <a:off x="1922463" y="1533525"/>
            <a:ext cx="1892300" cy="366713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endParaRPr lang="en-US" sz="1800"/>
          </a:p>
        </p:txBody>
      </p:sp>
      <p:sp>
        <p:nvSpPr>
          <p:cNvPr id="10250" name="Text Box 11"/>
          <p:cNvSpPr txBox="1">
            <a:spLocks noChangeArrowheads="1"/>
          </p:cNvSpPr>
          <p:nvPr/>
        </p:nvSpPr>
        <p:spPr bwMode="auto">
          <a:xfrm>
            <a:off x="3841750" y="1520825"/>
            <a:ext cx="4302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=</a:t>
            </a:r>
            <a:endParaRPr lang="en-US" sz="1800"/>
          </a:p>
        </p:txBody>
      </p:sp>
      <p:sp>
        <p:nvSpPr>
          <p:cNvPr id="10251" name="InterestWorking"/>
          <p:cNvSpPr txBox="1">
            <a:spLocks noChangeArrowheads="1"/>
          </p:cNvSpPr>
          <p:nvPr/>
        </p:nvSpPr>
        <p:spPr bwMode="auto">
          <a:xfrm>
            <a:off x="4343400" y="1503363"/>
            <a:ext cx="2152650" cy="3667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endParaRPr lang="en-US" sz="1800"/>
          </a:p>
        </p:txBody>
      </p:sp>
      <p:sp>
        <p:nvSpPr>
          <p:cNvPr id="10252" name="InterestAns">
            <a:hlinkClick r:id="" action="ppaction://macro?name=CheckInterest"/>
          </p:cNvPr>
          <p:cNvSpPr txBox="1">
            <a:spLocks noChangeArrowheads="1"/>
          </p:cNvSpPr>
          <p:nvPr/>
        </p:nvSpPr>
        <p:spPr bwMode="auto">
          <a:xfrm>
            <a:off x="6907213" y="1479550"/>
            <a:ext cx="1119187" cy="366713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endParaRPr lang="en-US" sz="1800"/>
          </a:p>
        </p:txBody>
      </p:sp>
      <p:sp>
        <p:nvSpPr>
          <p:cNvPr id="10253" name="Text Box 14"/>
          <p:cNvSpPr txBox="1">
            <a:spLocks noChangeArrowheads="1"/>
          </p:cNvSpPr>
          <p:nvPr/>
        </p:nvSpPr>
        <p:spPr bwMode="auto">
          <a:xfrm>
            <a:off x="6546850" y="1503363"/>
            <a:ext cx="4302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=</a:t>
            </a:r>
            <a:endParaRPr lang="en-US" sz="1800"/>
          </a:p>
        </p:txBody>
      </p:sp>
      <p:sp>
        <p:nvSpPr>
          <p:cNvPr id="10254" name="Text Box 15"/>
          <p:cNvSpPr txBox="1">
            <a:spLocks noChangeArrowheads="1"/>
          </p:cNvSpPr>
          <p:nvPr/>
        </p:nvSpPr>
        <p:spPr bwMode="auto">
          <a:xfrm>
            <a:off x="5821363" y="865188"/>
            <a:ext cx="5492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for</a:t>
            </a:r>
            <a:endParaRPr lang="en-US" sz="1800"/>
          </a:p>
        </p:txBody>
      </p:sp>
      <p:sp>
        <p:nvSpPr>
          <p:cNvPr id="10255" name="NoOfMonths">
            <a:hlinkClick r:id="" action="ppaction://macro?name=Clickp"/>
          </p:cNvPr>
          <p:cNvSpPr txBox="1">
            <a:spLocks noChangeArrowheads="1"/>
          </p:cNvSpPr>
          <p:nvPr/>
        </p:nvSpPr>
        <p:spPr bwMode="auto">
          <a:xfrm>
            <a:off x="6462713" y="863600"/>
            <a:ext cx="619125" cy="3667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4</a:t>
            </a:r>
            <a:endParaRPr lang="en-US" sz="1800"/>
          </a:p>
        </p:txBody>
      </p:sp>
      <p:sp>
        <p:nvSpPr>
          <p:cNvPr id="10256" name="Text Box 17"/>
          <p:cNvSpPr txBox="1">
            <a:spLocks noChangeArrowheads="1"/>
          </p:cNvSpPr>
          <p:nvPr/>
        </p:nvSpPr>
        <p:spPr bwMode="auto">
          <a:xfrm>
            <a:off x="7277100" y="831850"/>
            <a:ext cx="1041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months</a:t>
            </a:r>
            <a:endParaRPr lang="en-US" sz="1800"/>
          </a:p>
        </p:txBody>
      </p:sp>
      <p:sp>
        <p:nvSpPr>
          <p:cNvPr id="10257" name="Text Box 32">
            <a:hlinkClick r:id="" action="ppaction://macro?name=ClickOf"/>
          </p:cNvPr>
          <p:cNvSpPr txBox="1">
            <a:spLocks noChangeArrowheads="1"/>
          </p:cNvSpPr>
          <p:nvPr/>
        </p:nvSpPr>
        <p:spPr bwMode="auto">
          <a:xfrm>
            <a:off x="8393113" y="5035550"/>
            <a:ext cx="492125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of</a:t>
            </a:r>
            <a:endParaRPr lang="en-US"/>
          </a:p>
        </p:txBody>
      </p:sp>
      <p:sp>
        <p:nvSpPr>
          <p:cNvPr id="10258" name="Key0">
            <a:hlinkClick r:id="" action="ppaction://macro?name=Key0"/>
          </p:cNvPr>
          <p:cNvSpPr txBox="1">
            <a:spLocks noChangeArrowheads="1"/>
          </p:cNvSpPr>
          <p:nvPr/>
        </p:nvSpPr>
        <p:spPr bwMode="auto">
          <a:xfrm>
            <a:off x="6070600" y="6405563"/>
            <a:ext cx="293688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0</a:t>
            </a:r>
            <a:endParaRPr lang="en-US" sz="1800"/>
          </a:p>
        </p:txBody>
      </p:sp>
      <p:sp>
        <p:nvSpPr>
          <p:cNvPr id="10259" name="Key1">
            <a:hlinkClick r:id="" action="ppaction://macro?name=Key1"/>
          </p:cNvPr>
          <p:cNvSpPr txBox="1">
            <a:spLocks noChangeArrowheads="1"/>
          </p:cNvSpPr>
          <p:nvPr/>
        </p:nvSpPr>
        <p:spPr bwMode="auto">
          <a:xfrm>
            <a:off x="6399213" y="6405563"/>
            <a:ext cx="312737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1</a:t>
            </a:r>
            <a:endParaRPr lang="en-US" sz="1800"/>
          </a:p>
        </p:txBody>
      </p:sp>
      <p:sp>
        <p:nvSpPr>
          <p:cNvPr id="10260" name="Key2">
            <a:hlinkClick r:id="" action="ppaction://macro?name=Key2"/>
          </p:cNvPr>
          <p:cNvSpPr txBox="1">
            <a:spLocks noChangeArrowheads="1"/>
          </p:cNvSpPr>
          <p:nvPr/>
        </p:nvSpPr>
        <p:spPr bwMode="auto">
          <a:xfrm>
            <a:off x="6746875" y="6405563"/>
            <a:ext cx="312738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2</a:t>
            </a:r>
            <a:endParaRPr lang="en-US" sz="1800"/>
          </a:p>
        </p:txBody>
      </p:sp>
      <p:sp>
        <p:nvSpPr>
          <p:cNvPr id="10261" name="Key3">
            <a:hlinkClick r:id="" action="ppaction://macro?name=Key3"/>
          </p:cNvPr>
          <p:cNvSpPr txBox="1">
            <a:spLocks noChangeArrowheads="1"/>
          </p:cNvSpPr>
          <p:nvPr/>
        </p:nvSpPr>
        <p:spPr bwMode="auto">
          <a:xfrm>
            <a:off x="7094538" y="6405563"/>
            <a:ext cx="303212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3</a:t>
            </a:r>
            <a:endParaRPr lang="en-US" sz="1800"/>
          </a:p>
        </p:txBody>
      </p:sp>
      <p:sp>
        <p:nvSpPr>
          <p:cNvPr id="10262" name="Key4">
            <a:hlinkClick r:id="" action="ppaction://macro?name=Key4"/>
          </p:cNvPr>
          <p:cNvSpPr txBox="1">
            <a:spLocks noChangeArrowheads="1"/>
          </p:cNvSpPr>
          <p:nvPr/>
        </p:nvSpPr>
        <p:spPr bwMode="auto">
          <a:xfrm>
            <a:off x="7432675" y="6405563"/>
            <a:ext cx="284163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4</a:t>
            </a:r>
            <a:endParaRPr lang="en-US" sz="1800"/>
          </a:p>
        </p:txBody>
      </p:sp>
      <p:sp>
        <p:nvSpPr>
          <p:cNvPr id="10263" name="Key5">
            <a:hlinkClick r:id="" action="ppaction://macro?name=Key5"/>
          </p:cNvPr>
          <p:cNvSpPr txBox="1">
            <a:spLocks noChangeArrowheads="1"/>
          </p:cNvSpPr>
          <p:nvPr/>
        </p:nvSpPr>
        <p:spPr bwMode="auto">
          <a:xfrm>
            <a:off x="6072188" y="5976938"/>
            <a:ext cx="312737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5</a:t>
            </a:r>
            <a:endParaRPr lang="en-US" sz="1800"/>
          </a:p>
        </p:txBody>
      </p:sp>
      <p:sp>
        <p:nvSpPr>
          <p:cNvPr id="10264" name="Key6">
            <a:hlinkClick r:id="" action="ppaction://macro?name=Key6"/>
          </p:cNvPr>
          <p:cNvSpPr txBox="1">
            <a:spLocks noChangeArrowheads="1"/>
          </p:cNvSpPr>
          <p:nvPr/>
        </p:nvSpPr>
        <p:spPr bwMode="auto">
          <a:xfrm>
            <a:off x="6405563" y="5976938"/>
            <a:ext cx="303212" cy="366712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6</a:t>
            </a:r>
            <a:endParaRPr lang="en-US" sz="1800"/>
          </a:p>
        </p:txBody>
      </p:sp>
      <p:sp>
        <p:nvSpPr>
          <p:cNvPr id="10265" name="Key7">
            <a:hlinkClick r:id="" action="ppaction://macro?name=Key7"/>
          </p:cNvPr>
          <p:cNvSpPr txBox="1">
            <a:spLocks noChangeArrowheads="1"/>
          </p:cNvSpPr>
          <p:nvPr/>
        </p:nvSpPr>
        <p:spPr bwMode="auto">
          <a:xfrm>
            <a:off x="6729413" y="5976938"/>
            <a:ext cx="303212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7</a:t>
            </a:r>
            <a:endParaRPr lang="en-US" sz="1800"/>
          </a:p>
        </p:txBody>
      </p:sp>
      <p:sp>
        <p:nvSpPr>
          <p:cNvPr id="10266" name="Key8">
            <a:hlinkClick r:id="" action="ppaction://macro?name=Key8"/>
          </p:cNvPr>
          <p:cNvSpPr txBox="1">
            <a:spLocks noChangeArrowheads="1"/>
          </p:cNvSpPr>
          <p:nvPr/>
        </p:nvSpPr>
        <p:spPr bwMode="auto">
          <a:xfrm>
            <a:off x="7053263" y="5976938"/>
            <a:ext cx="322262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8</a:t>
            </a:r>
            <a:endParaRPr lang="en-US" sz="1800"/>
          </a:p>
        </p:txBody>
      </p:sp>
      <p:sp>
        <p:nvSpPr>
          <p:cNvPr id="10267" name="Key9">
            <a:hlinkClick r:id="" action="ppaction://macro?name=Key9"/>
          </p:cNvPr>
          <p:cNvSpPr txBox="1">
            <a:spLocks noChangeArrowheads="1"/>
          </p:cNvSpPr>
          <p:nvPr/>
        </p:nvSpPr>
        <p:spPr bwMode="auto">
          <a:xfrm>
            <a:off x="7396163" y="5976938"/>
            <a:ext cx="322262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9</a:t>
            </a:r>
            <a:endParaRPr lang="en-US" sz="1800"/>
          </a:p>
        </p:txBody>
      </p:sp>
      <p:sp>
        <p:nvSpPr>
          <p:cNvPr id="10268" name="Rectangle 43"/>
          <p:cNvSpPr>
            <a:spLocks noChangeArrowheads="1"/>
          </p:cNvSpPr>
          <p:nvPr/>
        </p:nvSpPr>
        <p:spPr bwMode="auto">
          <a:xfrm>
            <a:off x="1873250" y="5530850"/>
            <a:ext cx="7270750" cy="132715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69" name="Entry1">
            <a:hlinkClick r:id="" action="ppaction://macro?name=Hr24_1"/>
          </p:cNvPr>
          <p:cNvSpPr txBox="1">
            <a:spLocks noChangeArrowheads="1"/>
          </p:cNvSpPr>
          <p:nvPr/>
        </p:nvSpPr>
        <p:spPr bwMode="auto">
          <a:xfrm>
            <a:off x="2025650" y="5695950"/>
            <a:ext cx="3921125" cy="46672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endParaRPr lang="en-US" sz="2400"/>
          </a:p>
        </p:txBody>
      </p:sp>
      <p:sp>
        <p:nvSpPr>
          <p:cNvPr id="10270" name="Text Box 45">
            <a:hlinkClick r:id="" action="ppaction://macro?name=SwitchOn"/>
          </p:cNvPr>
          <p:cNvSpPr txBox="1">
            <a:spLocks noChangeArrowheads="1"/>
          </p:cNvSpPr>
          <p:nvPr/>
        </p:nvSpPr>
        <p:spPr bwMode="auto">
          <a:xfrm>
            <a:off x="7402513" y="5565775"/>
            <a:ext cx="303212" cy="3667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C</a:t>
            </a:r>
            <a:endParaRPr lang="en-US" sz="1800"/>
          </a:p>
        </p:txBody>
      </p:sp>
      <p:sp>
        <p:nvSpPr>
          <p:cNvPr id="10271" name="Key10">
            <a:hlinkClick r:id="" action="ppaction://macro?name=Key10"/>
          </p:cNvPr>
          <p:cNvSpPr txBox="1">
            <a:spLocks noChangeArrowheads="1"/>
          </p:cNvSpPr>
          <p:nvPr/>
        </p:nvSpPr>
        <p:spPr bwMode="auto">
          <a:xfrm>
            <a:off x="7758113" y="6357938"/>
            <a:ext cx="330200" cy="3968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/>
              <a:t>.</a:t>
            </a:r>
            <a:endParaRPr lang="en-US"/>
          </a:p>
        </p:txBody>
      </p:sp>
      <p:sp>
        <p:nvSpPr>
          <p:cNvPr id="10272" name="Key12">
            <a:hlinkClick r:id="" action="ppaction://macro?name=Key12"/>
          </p:cNvPr>
          <p:cNvSpPr txBox="1">
            <a:spLocks noChangeArrowheads="1"/>
          </p:cNvSpPr>
          <p:nvPr/>
        </p:nvSpPr>
        <p:spPr bwMode="auto">
          <a:xfrm>
            <a:off x="8124825" y="5557838"/>
            <a:ext cx="303213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÷</a:t>
            </a:r>
            <a:endParaRPr lang="en-US" sz="1800"/>
          </a:p>
        </p:txBody>
      </p:sp>
      <p:sp>
        <p:nvSpPr>
          <p:cNvPr id="10273" name="Key11">
            <a:hlinkClick r:id="" action="ppaction://macro?name=Key11"/>
          </p:cNvPr>
          <p:cNvSpPr txBox="1">
            <a:spLocks noChangeArrowheads="1"/>
          </p:cNvSpPr>
          <p:nvPr/>
        </p:nvSpPr>
        <p:spPr bwMode="auto">
          <a:xfrm>
            <a:off x="7770813" y="5557838"/>
            <a:ext cx="293687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x</a:t>
            </a:r>
            <a:endParaRPr lang="en-US" sz="1800"/>
          </a:p>
        </p:txBody>
      </p:sp>
      <p:sp>
        <p:nvSpPr>
          <p:cNvPr id="10274" name="AnswerIs">
            <a:hlinkClick r:id="" action="ppaction://macro?name=Hr24_1"/>
          </p:cNvPr>
          <p:cNvSpPr txBox="1">
            <a:spLocks noChangeArrowheads="1"/>
          </p:cNvSpPr>
          <p:nvPr/>
        </p:nvSpPr>
        <p:spPr bwMode="auto">
          <a:xfrm>
            <a:off x="2132013" y="6305550"/>
            <a:ext cx="3776662" cy="46672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r" eaLnBrk="1" hangingPunct="1"/>
            <a:r>
              <a:rPr lang="en-US" sz="2400"/>
              <a:t>0</a:t>
            </a:r>
          </a:p>
        </p:txBody>
      </p:sp>
      <p:sp>
        <p:nvSpPr>
          <p:cNvPr id="10275" name="Key13">
            <a:hlinkClick r:id="" action="ppaction://macro?name=Key13"/>
          </p:cNvPr>
          <p:cNvSpPr txBox="1">
            <a:spLocks noChangeArrowheads="1"/>
          </p:cNvSpPr>
          <p:nvPr/>
        </p:nvSpPr>
        <p:spPr bwMode="auto">
          <a:xfrm>
            <a:off x="7770813" y="5970588"/>
            <a:ext cx="322262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+</a:t>
            </a:r>
            <a:endParaRPr lang="en-US" sz="1800"/>
          </a:p>
        </p:txBody>
      </p:sp>
      <p:sp>
        <p:nvSpPr>
          <p:cNvPr id="10276" name="Text Box 51">
            <a:hlinkClick r:id="" action="ppaction://macro?name=SwitchOn"/>
          </p:cNvPr>
          <p:cNvSpPr txBox="1">
            <a:spLocks noChangeArrowheads="1"/>
          </p:cNvSpPr>
          <p:nvPr/>
        </p:nvSpPr>
        <p:spPr bwMode="auto">
          <a:xfrm>
            <a:off x="8504238" y="5954713"/>
            <a:ext cx="482600" cy="33655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600"/>
              <a:t>On</a:t>
            </a:r>
            <a:endParaRPr lang="en-US" sz="1600"/>
          </a:p>
        </p:txBody>
      </p:sp>
      <p:sp>
        <p:nvSpPr>
          <p:cNvPr id="10277" name="Key15">
            <a:hlinkClick r:id="" action="ppaction://macro?name=Key15"/>
          </p:cNvPr>
          <p:cNvSpPr txBox="1">
            <a:spLocks noChangeArrowheads="1"/>
          </p:cNvSpPr>
          <p:nvPr/>
        </p:nvSpPr>
        <p:spPr bwMode="auto">
          <a:xfrm>
            <a:off x="7061200" y="5572125"/>
            <a:ext cx="284163" cy="3667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²</a:t>
            </a:r>
            <a:endParaRPr lang="en-US" sz="1800"/>
          </a:p>
        </p:txBody>
      </p:sp>
      <p:sp>
        <p:nvSpPr>
          <p:cNvPr id="10278" name="Key14">
            <a:hlinkClick r:id="" action="ppaction://macro?name=Key14"/>
          </p:cNvPr>
          <p:cNvSpPr txBox="1">
            <a:spLocks noChangeArrowheads="1"/>
          </p:cNvSpPr>
          <p:nvPr/>
        </p:nvSpPr>
        <p:spPr bwMode="auto">
          <a:xfrm>
            <a:off x="8124825" y="5972175"/>
            <a:ext cx="312738" cy="3667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-</a:t>
            </a:r>
            <a:endParaRPr lang="en-US" sz="1800"/>
          </a:p>
        </p:txBody>
      </p:sp>
      <p:sp>
        <p:nvSpPr>
          <p:cNvPr id="10279" name="Key17">
            <a:hlinkClick r:id="" action="ppaction://macro?name=Key17"/>
          </p:cNvPr>
          <p:cNvSpPr txBox="1">
            <a:spLocks noChangeArrowheads="1"/>
          </p:cNvSpPr>
          <p:nvPr/>
        </p:nvSpPr>
        <p:spPr bwMode="auto">
          <a:xfrm>
            <a:off x="8483600" y="6435725"/>
            <a:ext cx="550863" cy="3365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600"/>
              <a:t>Ans</a:t>
            </a:r>
            <a:endParaRPr lang="en-US" sz="1600"/>
          </a:p>
        </p:txBody>
      </p:sp>
      <p:sp>
        <p:nvSpPr>
          <p:cNvPr id="10280" name="Text Box 55">
            <a:hlinkClick r:id="" action="ppaction://macro?name=GetAnswer"/>
          </p:cNvPr>
          <p:cNvSpPr txBox="1">
            <a:spLocks noChangeArrowheads="1"/>
          </p:cNvSpPr>
          <p:nvPr/>
        </p:nvSpPr>
        <p:spPr bwMode="auto">
          <a:xfrm>
            <a:off x="8121650" y="6394450"/>
            <a:ext cx="338138" cy="3667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=</a:t>
            </a:r>
            <a:endParaRPr lang="en-US" sz="1800"/>
          </a:p>
        </p:txBody>
      </p:sp>
      <p:sp>
        <p:nvSpPr>
          <p:cNvPr id="10281" name="Key16">
            <a:hlinkClick r:id="" action="ppaction://macro?name=Key16"/>
          </p:cNvPr>
          <p:cNvSpPr txBox="1">
            <a:spLocks noChangeArrowheads="1"/>
          </p:cNvSpPr>
          <p:nvPr/>
        </p:nvSpPr>
        <p:spPr bwMode="auto">
          <a:xfrm>
            <a:off x="6715125" y="5562600"/>
            <a:ext cx="306388" cy="3667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√</a:t>
            </a:r>
            <a:endParaRPr lang="en-US" sz="1800"/>
          </a:p>
        </p:txBody>
      </p:sp>
      <p:sp>
        <p:nvSpPr>
          <p:cNvPr id="10282" name="Key18">
            <a:hlinkClick r:id="" action="ppaction://macro?name=Key18"/>
          </p:cNvPr>
          <p:cNvSpPr txBox="1">
            <a:spLocks noChangeArrowheads="1"/>
          </p:cNvSpPr>
          <p:nvPr/>
        </p:nvSpPr>
        <p:spPr bwMode="auto">
          <a:xfrm>
            <a:off x="6088063" y="5561013"/>
            <a:ext cx="574675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(-)</a:t>
            </a:r>
            <a:endParaRPr lang="en-US" sz="1800"/>
          </a:p>
        </p:txBody>
      </p:sp>
      <p:grpSp>
        <p:nvGrpSpPr>
          <p:cNvPr id="10283" name="Group 58"/>
          <p:cNvGrpSpPr>
            <a:grpSpLocks/>
          </p:cNvGrpSpPr>
          <p:nvPr/>
        </p:nvGrpSpPr>
        <p:grpSpPr bwMode="auto">
          <a:xfrm>
            <a:off x="7323138" y="2197100"/>
            <a:ext cx="1620837" cy="1216025"/>
            <a:chOff x="1482" y="1482"/>
            <a:chExt cx="2273" cy="1705"/>
          </a:xfrm>
        </p:grpSpPr>
        <p:sp>
          <p:nvSpPr>
            <p:cNvPr id="10322" name="Line 59"/>
            <p:cNvSpPr>
              <a:spLocks noChangeShapeType="1"/>
            </p:cNvSpPr>
            <p:nvPr/>
          </p:nvSpPr>
          <p:spPr bwMode="auto">
            <a:xfrm>
              <a:off x="1482" y="1482"/>
              <a:ext cx="227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23" name="Line 60"/>
            <p:cNvSpPr>
              <a:spLocks noChangeShapeType="1"/>
            </p:cNvSpPr>
            <p:nvPr/>
          </p:nvSpPr>
          <p:spPr bwMode="auto">
            <a:xfrm>
              <a:off x="1482" y="2050"/>
              <a:ext cx="2272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24" name="Line 61"/>
            <p:cNvSpPr>
              <a:spLocks noChangeShapeType="1"/>
            </p:cNvSpPr>
            <p:nvPr/>
          </p:nvSpPr>
          <p:spPr bwMode="auto">
            <a:xfrm>
              <a:off x="1482" y="2618"/>
              <a:ext cx="2272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25" name="Line 62"/>
            <p:cNvSpPr>
              <a:spLocks noChangeShapeType="1"/>
            </p:cNvSpPr>
            <p:nvPr/>
          </p:nvSpPr>
          <p:spPr bwMode="auto">
            <a:xfrm>
              <a:off x="1482" y="3186"/>
              <a:ext cx="2272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26" name="Line 63"/>
            <p:cNvSpPr>
              <a:spLocks noChangeShapeType="1"/>
            </p:cNvSpPr>
            <p:nvPr/>
          </p:nvSpPr>
          <p:spPr bwMode="auto">
            <a:xfrm>
              <a:off x="1482" y="1482"/>
              <a:ext cx="0" cy="170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27" name="Line 64"/>
            <p:cNvSpPr>
              <a:spLocks noChangeShapeType="1"/>
            </p:cNvSpPr>
            <p:nvPr/>
          </p:nvSpPr>
          <p:spPr bwMode="auto">
            <a:xfrm>
              <a:off x="2050" y="1482"/>
              <a:ext cx="1" cy="170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28" name="Line 65"/>
            <p:cNvSpPr>
              <a:spLocks noChangeShapeType="1"/>
            </p:cNvSpPr>
            <p:nvPr/>
          </p:nvSpPr>
          <p:spPr bwMode="auto">
            <a:xfrm>
              <a:off x="2618" y="1482"/>
              <a:ext cx="1" cy="170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29" name="Line 66"/>
            <p:cNvSpPr>
              <a:spLocks noChangeShapeType="1"/>
            </p:cNvSpPr>
            <p:nvPr/>
          </p:nvSpPr>
          <p:spPr bwMode="auto">
            <a:xfrm>
              <a:off x="3186" y="1482"/>
              <a:ext cx="1" cy="170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0" name="Line 67"/>
            <p:cNvSpPr>
              <a:spLocks noChangeShapeType="1"/>
            </p:cNvSpPr>
            <p:nvPr/>
          </p:nvSpPr>
          <p:spPr bwMode="auto">
            <a:xfrm>
              <a:off x="3754" y="1482"/>
              <a:ext cx="1" cy="170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284" name="Text Box 68">
            <a:hlinkClick r:id="" action="ppaction://macro?name=InterestStartM"/>
          </p:cNvPr>
          <p:cNvSpPr txBox="1">
            <a:spLocks noChangeArrowheads="1"/>
          </p:cNvSpPr>
          <p:nvPr/>
        </p:nvSpPr>
        <p:spPr bwMode="auto">
          <a:xfrm>
            <a:off x="147638" y="4421188"/>
            <a:ext cx="950912" cy="396875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Setup</a:t>
            </a:r>
            <a:endParaRPr lang="en-US"/>
          </a:p>
        </p:txBody>
      </p:sp>
      <p:sp>
        <p:nvSpPr>
          <p:cNvPr id="10285" name="Text Box 69">
            <a:hlinkClick r:id="" action="ppaction://macro?name=AnyMonth"/>
          </p:cNvPr>
          <p:cNvSpPr txBox="1">
            <a:spLocks noChangeArrowheads="1"/>
          </p:cNvSpPr>
          <p:nvPr/>
        </p:nvSpPr>
        <p:spPr bwMode="auto">
          <a:xfrm>
            <a:off x="157163" y="4886325"/>
            <a:ext cx="1487487" cy="396875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Any Month</a:t>
            </a:r>
            <a:endParaRPr lang="en-US"/>
          </a:p>
        </p:txBody>
      </p:sp>
      <p:sp>
        <p:nvSpPr>
          <p:cNvPr id="10286" name="Month1"/>
          <p:cNvSpPr>
            <a:spLocks noChangeArrowheads="1"/>
          </p:cNvSpPr>
          <p:nvPr/>
        </p:nvSpPr>
        <p:spPr bwMode="auto">
          <a:xfrm>
            <a:off x="7327900" y="2206625"/>
            <a:ext cx="396875" cy="382588"/>
          </a:xfrm>
          <a:prstGeom prst="rect">
            <a:avLst/>
          </a:prstGeom>
          <a:solidFill>
            <a:srgbClr val="D9FC08">
              <a:alpha val="74901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87" name="Month4"/>
          <p:cNvSpPr>
            <a:spLocks noChangeArrowheads="1"/>
          </p:cNvSpPr>
          <p:nvPr/>
        </p:nvSpPr>
        <p:spPr bwMode="auto">
          <a:xfrm>
            <a:off x="7732713" y="2206625"/>
            <a:ext cx="396875" cy="382588"/>
          </a:xfrm>
          <a:prstGeom prst="rect">
            <a:avLst/>
          </a:prstGeom>
          <a:solidFill>
            <a:srgbClr val="D9FC08">
              <a:alpha val="74901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88" name="Month2" hidden="1"/>
          <p:cNvSpPr>
            <a:spLocks noChangeArrowheads="1"/>
          </p:cNvSpPr>
          <p:nvPr/>
        </p:nvSpPr>
        <p:spPr bwMode="auto">
          <a:xfrm>
            <a:off x="7318375" y="2606675"/>
            <a:ext cx="396875" cy="382588"/>
          </a:xfrm>
          <a:prstGeom prst="rect">
            <a:avLst/>
          </a:prstGeom>
          <a:solidFill>
            <a:srgbClr val="D9FC08">
              <a:alpha val="74901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89" name="Month7"/>
          <p:cNvSpPr>
            <a:spLocks noChangeArrowheads="1"/>
          </p:cNvSpPr>
          <p:nvPr/>
        </p:nvSpPr>
        <p:spPr bwMode="auto">
          <a:xfrm>
            <a:off x="8132763" y="2206625"/>
            <a:ext cx="396875" cy="382588"/>
          </a:xfrm>
          <a:prstGeom prst="rect">
            <a:avLst/>
          </a:prstGeom>
          <a:solidFill>
            <a:srgbClr val="D9FC08">
              <a:alpha val="74901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90" name="Month10"/>
          <p:cNvSpPr>
            <a:spLocks noChangeArrowheads="1"/>
          </p:cNvSpPr>
          <p:nvPr/>
        </p:nvSpPr>
        <p:spPr bwMode="auto">
          <a:xfrm>
            <a:off x="8532813" y="2206625"/>
            <a:ext cx="396875" cy="382588"/>
          </a:xfrm>
          <a:prstGeom prst="rect">
            <a:avLst/>
          </a:prstGeom>
          <a:solidFill>
            <a:srgbClr val="D9FC08">
              <a:alpha val="74901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91" name="Month5" hidden="1"/>
          <p:cNvSpPr>
            <a:spLocks noChangeArrowheads="1"/>
          </p:cNvSpPr>
          <p:nvPr/>
        </p:nvSpPr>
        <p:spPr bwMode="auto">
          <a:xfrm>
            <a:off x="7732713" y="2606675"/>
            <a:ext cx="396875" cy="382588"/>
          </a:xfrm>
          <a:prstGeom prst="rect">
            <a:avLst/>
          </a:prstGeom>
          <a:solidFill>
            <a:srgbClr val="D9FC08">
              <a:alpha val="74901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92" name="Month8" hidden="1"/>
          <p:cNvSpPr>
            <a:spLocks noChangeArrowheads="1"/>
          </p:cNvSpPr>
          <p:nvPr/>
        </p:nvSpPr>
        <p:spPr bwMode="auto">
          <a:xfrm>
            <a:off x="8132763" y="2606675"/>
            <a:ext cx="396875" cy="382588"/>
          </a:xfrm>
          <a:prstGeom prst="rect">
            <a:avLst/>
          </a:prstGeom>
          <a:solidFill>
            <a:srgbClr val="D9FC08">
              <a:alpha val="74901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93" name="Month11" hidden="1"/>
          <p:cNvSpPr>
            <a:spLocks noChangeArrowheads="1"/>
          </p:cNvSpPr>
          <p:nvPr/>
        </p:nvSpPr>
        <p:spPr bwMode="auto">
          <a:xfrm>
            <a:off x="8532813" y="2616200"/>
            <a:ext cx="396875" cy="382588"/>
          </a:xfrm>
          <a:prstGeom prst="rect">
            <a:avLst/>
          </a:prstGeom>
          <a:solidFill>
            <a:srgbClr val="D9FC08">
              <a:alpha val="74901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94" name="Month3" hidden="1"/>
          <p:cNvSpPr>
            <a:spLocks noChangeArrowheads="1"/>
          </p:cNvSpPr>
          <p:nvPr/>
        </p:nvSpPr>
        <p:spPr bwMode="auto">
          <a:xfrm>
            <a:off x="7318375" y="3011488"/>
            <a:ext cx="396875" cy="382587"/>
          </a:xfrm>
          <a:prstGeom prst="rect">
            <a:avLst/>
          </a:prstGeom>
          <a:solidFill>
            <a:srgbClr val="D9FC08">
              <a:alpha val="74901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95" name="Month6" hidden="1"/>
          <p:cNvSpPr>
            <a:spLocks noChangeArrowheads="1"/>
          </p:cNvSpPr>
          <p:nvPr/>
        </p:nvSpPr>
        <p:spPr bwMode="auto">
          <a:xfrm>
            <a:off x="7727950" y="3016250"/>
            <a:ext cx="396875" cy="382588"/>
          </a:xfrm>
          <a:prstGeom prst="rect">
            <a:avLst/>
          </a:prstGeom>
          <a:solidFill>
            <a:srgbClr val="D9FC08">
              <a:alpha val="74901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96" name="Month9" hidden="1"/>
          <p:cNvSpPr>
            <a:spLocks noChangeArrowheads="1"/>
          </p:cNvSpPr>
          <p:nvPr/>
        </p:nvSpPr>
        <p:spPr bwMode="auto">
          <a:xfrm>
            <a:off x="8137525" y="3016250"/>
            <a:ext cx="396875" cy="382588"/>
          </a:xfrm>
          <a:prstGeom prst="rect">
            <a:avLst/>
          </a:prstGeom>
          <a:solidFill>
            <a:srgbClr val="D9FC08">
              <a:alpha val="74901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97" name="Month12" hidden="1"/>
          <p:cNvSpPr>
            <a:spLocks noChangeArrowheads="1"/>
          </p:cNvSpPr>
          <p:nvPr/>
        </p:nvSpPr>
        <p:spPr bwMode="auto">
          <a:xfrm>
            <a:off x="8542338" y="3011488"/>
            <a:ext cx="396875" cy="382587"/>
          </a:xfrm>
          <a:prstGeom prst="rect">
            <a:avLst/>
          </a:prstGeom>
          <a:solidFill>
            <a:srgbClr val="D9FC08">
              <a:alpha val="74901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98" name="Text Box 82"/>
          <p:cNvSpPr txBox="1">
            <a:spLocks noChangeArrowheads="1"/>
          </p:cNvSpPr>
          <p:nvPr/>
        </p:nvSpPr>
        <p:spPr bwMode="auto">
          <a:xfrm>
            <a:off x="193675" y="2100263"/>
            <a:ext cx="68770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As the money is left in for less than a year the Interest paid will be a fraction of that paid for 1 year</a:t>
            </a:r>
            <a:endParaRPr lang="en-US" sz="1800"/>
          </a:p>
        </p:txBody>
      </p:sp>
      <p:sp>
        <p:nvSpPr>
          <p:cNvPr id="10299" name="Text Box 83"/>
          <p:cNvSpPr txBox="1">
            <a:spLocks noChangeArrowheads="1"/>
          </p:cNvSpPr>
          <p:nvPr/>
        </p:nvSpPr>
        <p:spPr bwMode="auto">
          <a:xfrm>
            <a:off x="182563" y="3794125"/>
            <a:ext cx="11604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Interest</a:t>
            </a:r>
            <a:endParaRPr lang="en-US" sz="1800"/>
          </a:p>
        </p:txBody>
      </p:sp>
      <p:sp>
        <p:nvSpPr>
          <p:cNvPr id="10300" name="NoOfMonths2">
            <a:hlinkClick r:id="" action="ppaction://macro?name=Clickp"/>
          </p:cNvPr>
          <p:cNvSpPr txBox="1">
            <a:spLocks noChangeArrowheads="1"/>
          </p:cNvSpPr>
          <p:nvPr/>
        </p:nvSpPr>
        <p:spPr bwMode="auto">
          <a:xfrm>
            <a:off x="1330325" y="3800475"/>
            <a:ext cx="619125" cy="3667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4</a:t>
            </a:r>
            <a:endParaRPr lang="en-US" sz="1800"/>
          </a:p>
        </p:txBody>
      </p:sp>
      <p:sp>
        <p:nvSpPr>
          <p:cNvPr id="10301" name="Text Box 85"/>
          <p:cNvSpPr txBox="1">
            <a:spLocks noChangeArrowheads="1"/>
          </p:cNvSpPr>
          <p:nvPr/>
        </p:nvSpPr>
        <p:spPr bwMode="auto">
          <a:xfrm>
            <a:off x="2144713" y="3768725"/>
            <a:ext cx="1041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months</a:t>
            </a:r>
            <a:endParaRPr lang="en-US" sz="1800"/>
          </a:p>
        </p:txBody>
      </p:sp>
      <p:sp>
        <p:nvSpPr>
          <p:cNvPr id="10302" name="Text Box 86"/>
          <p:cNvSpPr txBox="1">
            <a:spLocks noChangeArrowheads="1"/>
          </p:cNvSpPr>
          <p:nvPr/>
        </p:nvSpPr>
        <p:spPr bwMode="auto">
          <a:xfrm>
            <a:off x="3230563" y="3794125"/>
            <a:ext cx="43021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=</a:t>
            </a:r>
            <a:endParaRPr lang="en-US" sz="1800"/>
          </a:p>
        </p:txBody>
      </p:sp>
      <p:sp>
        <p:nvSpPr>
          <p:cNvPr id="10303" name="FracTop">
            <a:hlinkClick r:id="" action="ppaction://macro?name=FracTop"/>
          </p:cNvPr>
          <p:cNvSpPr txBox="1">
            <a:spLocks noChangeArrowheads="1"/>
          </p:cNvSpPr>
          <p:nvPr/>
        </p:nvSpPr>
        <p:spPr bwMode="auto">
          <a:xfrm>
            <a:off x="3567113" y="3403600"/>
            <a:ext cx="1119187" cy="366713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 sz="1800"/>
          </a:p>
        </p:txBody>
      </p:sp>
      <p:sp>
        <p:nvSpPr>
          <p:cNvPr id="10304" name="FracBottom">
            <a:hlinkClick r:id="" action="ppaction://macro?name=FracBottom"/>
          </p:cNvPr>
          <p:cNvSpPr txBox="1">
            <a:spLocks noChangeArrowheads="1"/>
          </p:cNvSpPr>
          <p:nvPr/>
        </p:nvSpPr>
        <p:spPr bwMode="auto">
          <a:xfrm>
            <a:off x="3556000" y="4135438"/>
            <a:ext cx="1119188" cy="366712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en-US" sz="1800"/>
          </a:p>
        </p:txBody>
      </p:sp>
      <p:sp>
        <p:nvSpPr>
          <p:cNvPr id="10305" name="Line 90"/>
          <p:cNvSpPr>
            <a:spLocks noChangeShapeType="1"/>
          </p:cNvSpPr>
          <p:nvPr/>
        </p:nvSpPr>
        <p:spPr bwMode="auto">
          <a:xfrm>
            <a:off x="3597275" y="3948113"/>
            <a:ext cx="11461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306" name="Text Box 91"/>
          <p:cNvSpPr txBox="1">
            <a:spLocks noChangeArrowheads="1"/>
          </p:cNvSpPr>
          <p:nvPr/>
        </p:nvSpPr>
        <p:spPr bwMode="auto">
          <a:xfrm>
            <a:off x="3548063" y="2965450"/>
            <a:ext cx="1041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part</a:t>
            </a:r>
            <a:endParaRPr lang="en-US" sz="1800"/>
          </a:p>
        </p:txBody>
      </p:sp>
      <p:sp>
        <p:nvSpPr>
          <p:cNvPr id="10307" name="Text Box 92"/>
          <p:cNvSpPr txBox="1">
            <a:spLocks noChangeArrowheads="1"/>
          </p:cNvSpPr>
          <p:nvPr/>
        </p:nvSpPr>
        <p:spPr bwMode="auto">
          <a:xfrm>
            <a:off x="3571875" y="4584700"/>
            <a:ext cx="1041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/>
              <a:t>total</a:t>
            </a:r>
            <a:endParaRPr lang="en-US" sz="1800"/>
          </a:p>
        </p:txBody>
      </p:sp>
      <p:sp>
        <p:nvSpPr>
          <p:cNvPr id="10308" name="Text Box 93"/>
          <p:cNvSpPr txBox="1">
            <a:spLocks noChangeArrowheads="1"/>
          </p:cNvSpPr>
          <p:nvPr/>
        </p:nvSpPr>
        <p:spPr bwMode="auto">
          <a:xfrm>
            <a:off x="4906963" y="3790950"/>
            <a:ext cx="42703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x</a:t>
            </a:r>
            <a:endParaRPr lang="en-US" sz="1800"/>
          </a:p>
        </p:txBody>
      </p:sp>
      <p:sp>
        <p:nvSpPr>
          <p:cNvPr id="10309" name="Interest1yr">
            <a:hlinkClick r:id="" action="ppaction://macro?name=PartOf"/>
          </p:cNvPr>
          <p:cNvSpPr txBox="1">
            <a:spLocks noChangeArrowheads="1"/>
          </p:cNvSpPr>
          <p:nvPr/>
        </p:nvSpPr>
        <p:spPr bwMode="auto">
          <a:xfrm>
            <a:off x="5310188" y="3746500"/>
            <a:ext cx="1119187" cy="366713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endParaRPr lang="en-US" sz="1800"/>
          </a:p>
        </p:txBody>
      </p:sp>
      <p:sp>
        <p:nvSpPr>
          <p:cNvPr id="10310" name="Text Box 95"/>
          <p:cNvSpPr txBox="1">
            <a:spLocks noChangeArrowheads="1"/>
          </p:cNvSpPr>
          <p:nvPr/>
        </p:nvSpPr>
        <p:spPr bwMode="auto">
          <a:xfrm>
            <a:off x="2814638" y="4964113"/>
            <a:ext cx="43021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=</a:t>
            </a:r>
            <a:endParaRPr lang="en-US" sz="1800"/>
          </a:p>
        </p:txBody>
      </p:sp>
      <p:sp>
        <p:nvSpPr>
          <p:cNvPr id="10311" name="InterestPartWorking"/>
          <p:cNvSpPr txBox="1">
            <a:spLocks noChangeArrowheads="1"/>
          </p:cNvSpPr>
          <p:nvPr/>
        </p:nvSpPr>
        <p:spPr bwMode="auto">
          <a:xfrm>
            <a:off x="3330575" y="4991100"/>
            <a:ext cx="2152650" cy="3667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endParaRPr lang="en-US" sz="1800"/>
          </a:p>
        </p:txBody>
      </p:sp>
      <p:sp>
        <p:nvSpPr>
          <p:cNvPr id="10312" name="InterestPartAns">
            <a:hlinkClick r:id="" action="ppaction://macro?name=PartInterest"/>
          </p:cNvPr>
          <p:cNvSpPr txBox="1">
            <a:spLocks noChangeArrowheads="1"/>
          </p:cNvSpPr>
          <p:nvPr/>
        </p:nvSpPr>
        <p:spPr bwMode="auto">
          <a:xfrm>
            <a:off x="5894388" y="4967288"/>
            <a:ext cx="1119187" cy="366712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endParaRPr lang="en-US" sz="1800"/>
          </a:p>
        </p:txBody>
      </p:sp>
      <p:sp>
        <p:nvSpPr>
          <p:cNvPr id="10313" name="Text Box 98"/>
          <p:cNvSpPr txBox="1">
            <a:spLocks noChangeArrowheads="1"/>
          </p:cNvSpPr>
          <p:nvPr/>
        </p:nvSpPr>
        <p:spPr bwMode="auto">
          <a:xfrm>
            <a:off x="5534025" y="4991100"/>
            <a:ext cx="4302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=</a:t>
            </a:r>
            <a:endParaRPr lang="en-US" sz="1800"/>
          </a:p>
        </p:txBody>
      </p:sp>
      <p:sp>
        <p:nvSpPr>
          <p:cNvPr id="10314" name="Text Box 99">
            <a:hlinkClick r:id="" action="ppaction://macro?name=SixMonth"/>
          </p:cNvPr>
          <p:cNvSpPr txBox="1">
            <a:spLocks noChangeArrowheads="1"/>
          </p:cNvSpPr>
          <p:nvPr/>
        </p:nvSpPr>
        <p:spPr bwMode="auto">
          <a:xfrm>
            <a:off x="157163" y="5399088"/>
            <a:ext cx="1487487" cy="366712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6 Months</a:t>
            </a:r>
            <a:endParaRPr lang="en-US" sz="1800"/>
          </a:p>
        </p:txBody>
      </p:sp>
      <p:sp>
        <p:nvSpPr>
          <p:cNvPr id="10315" name="Text Box 100">
            <a:hlinkClick r:id="" action="ppaction://macro?name=ThreeMonth"/>
          </p:cNvPr>
          <p:cNvSpPr txBox="1">
            <a:spLocks noChangeArrowheads="1"/>
          </p:cNvSpPr>
          <p:nvPr/>
        </p:nvSpPr>
        <p:spPr bwMode="auto">
          <a:xfrm>
            <a:off x="169863" y="5837238"/>
            <a:ext cx="1487487" cy="366712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3 Months</a:t>
            </a:r>
            <a:endParaRPr lang="en-US" sz="1800"/>
          </a:p>
        </p:txBody>
      </p:sp>
      <p:sp>
        <p:nvSpPr>
          <p:cNvPr id="10316" name="Text Box 101">
            <a:hlinkClick r:id="" action="ppaction://macro?name=FourMonth"/>
          </p:cNvPr>
          <p:cNvSpPr txBox="1">
            <a:spLocks noChangeArrowheads="1"/>
          </p:cNvSpPr>
          <p:nvPr/>
        </p:nvSpPr>
        <p:spPr bwMode="auto">
          <a:xfrm>
            <a:off x="573088" y="6300788"/>
            <a:ext cx="1219200" cy="366712"/>
          </a:xfrm>
          <a:prstGeom prst="rect">
            <a:avLst/>
          </a:prstGeom>
          <a:solidFill>
            <a:srgbClr val="D9FC0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4 Months</a:t>
            </a:r>
            <a:endParaRPr lang="en-US" sz="1800"/>
          </a:p>
        </p:txBody>
      </p:sp>
      <p:sp>
        <p:nvSpPr>
          <p:cNvPr id="10317" name="Line 102"/>
          <p:cNvSpPr>
            <a:spLocks noChangeShapeType="1"/>
          </p:cNvSpPr>
          <p:nvPr/>
        </p:nvSpPr>
        <p:spPr bwMode="auto">
          <a:xfrm>
            <a:off x="0" y="4352925"/>
            <a:ext cx="18891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318" name="Line 103"/>
          <p:cNvSpPr>
            <a:spLocks noChangeShapeType="1"/>
          </p:cNvSpPr>
          <p:nvPr/>
        </p:nvSpPr>
        <p:spPr bwMode="auto">
          <a:xfrm flipV="1">
            <a:off x="1878013" y="4340225"/>
            <a:ext cx="0" cy="25177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319" name="Deposit2">
            <a:hlinkClick r:id="" action="ppaction://macro?name=DepositToCalc"/>
          </p:cNvPr>
          <p:cNvSpPr txBox="1">
            <a:spLocks noChangeArrowheads="1"/>
          </p:cNvSpPr>
          <p:nvPr/>
        </p:nvSpPr>
        <p:spPr bwMode="auto">
          <a:xfrm>
            <a:off x="8077200" y="4122738"/>
            <a:ext cx="869950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970</a:t>
            </a:r>
            <a:endParaRPr lang="en-US"/>
          </a:p>
        </p:txBody>
      </p:sp>
      <p:sp>
        <p:nvSpPr>
          <p:cNvPr id="10320" name="Rate2">
            <a:hlinkClick r:id="" action="ppaction://macro?name=RateToCalc"/>
          </p:cNvPr>
          <p:cNvSpPr txBox="1">
            <a:spLocks noChangeArrowheads="1"/>
          </p:cNvSpPr>
          <p:nvPr/>
        </p:nvSpPr>
        <p:spPr bwMode="auto">
          <a:xfrm>
            <a:off x="8089900" y="3619500"/>
            <a:ext cx="882650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4</a:t>
            </a:r>
            <a:endParaRPr lang="en-US"/>
          </a:p>
        </p:txBody>
      </p:sp>
      <p:sp>
        <p:nvSpPr>
          <p:cNvPr id="10321" name="Interest2">
            <a:hlinkClick r:id="" action="ppaction://macro?name=InterestToCalc"/>
          </p:cNvPr>
          <p:cNvSpPr txBox="1">
            <a:spLocks noChangeArrowheads="1"/>
          </p:cNvSpPr>
          <p:nvPr/>
        </p:nvSpPr>
        <p:spPr bwMode="auto">
          <a:xfrm>
            <a:off x="8066088" y="4586288"/>
            <a:ext cx="869950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endParaRPr lang="en-US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Comic Sans M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hlink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hlink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2623</TotalTime>
  <Words>1060</Words>
  <Application>Microsoft Office PowerPoint</Application>
  <PresentationFormat>On-screen Show (4:3)</PresentationFormat>
  <Paragraphs>427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Comic Sans MS</vt:lpstr>
      <vt:lpstr>Arial</vt:lpstr>
      <vt:lpstr>Calibri</vt:lpstr>
      <vt:lpstr>Default Design</vt:lpstr>
      <vt:lpstr>Simple Interest</vt:lpstr>
      <vt:lpstr>What is Interest</vt:lpstr>
      <vt:lpstr>How to Calculate Interest ( 1)</vt:lpstr>
      <vt:lpstr>How to Calculate Interest ( 2)</vt:lpstr>
      <vt:lpstr>Calculating Interest for 1 year</vt:lpstr>
      <vt:lpstr>Amount in Bank after Interest</vt:lpstr>
      <vt:lpstr>Amount = Principal + Interest</vt:lpstr>
      <vt:lpstr>Interest : Part of a year</vt:lpstr>
      <vt:lpstr>Part of a year</vt:lpstr>
      <vt:lpstr>Interest : Part of a Year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Andrew Meikleham</dc:creator>
  <cp:lastModifiedBy>Teacher E-Solutions</cp:lastModifiedBy>
  <cp:revision>137</cp:revision>
  <dcterms:created xsi:type="dcterms:W3CDTF">2002-08-16T22:34:06Z</dcterms:created>
  <dcterms:modified xsi:type="dcterms:W3CDTF">2019-01-18T17:00:35Z</dcterms:modified>
</cp:coreProperties>
</file>