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26.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4"/>
  </p:notesMasterIdLst>
  <p:sldIdLst>
    <p:sldId id="278" r:id="rId2"/>
    <p:sldId id="279" r:id="rId3"/>
    <p:sldId id="280" r:id="rId4"/>
    <p:sldId id="281" r:id="rId5"/>
    <p:sldId id="310" r:id="rId6"/>
    <p:sldId id="317" r:id="rId7"/>
    <p:sldId id="318" r:id="rId8"/>
    <p:sldId id="338" r:id="rId9"/>
    <p:sldId id="339" r:id="rId10"/>
    <p:sldId id="311" r:id="rId11"/>
    <p:sldId id="282" r:id="rId12"/>
    <p:sldId id="283" r:id="rId13"/>
    <p:sldId id="319" r:id="rId14"/>
    <p:sldId id="284" r:id="rId15"/>
    <p:sldId id="322" r:id="rId16"/>
    <p:sldId id="321" r:id="rId17"/>
    <p:sldId id="327" r:id="rId18"/>
    <p:sldId id="328" r:id="rId19"/>
    <p:sldId id="326" r:id="rId20"/>
    <p:sldId id="340" r:id="rId21"/>
    <p:sldId id="341" r:id="rId22"/>
    <p:sldId id="330" r:id="rId23"/>
    <p:sldId id="342" r:id="rId24"/>
    <p:sldId id="343" r:id="rId25"/>
    <p:sldId id="344" r:id="rId26"/>
    <p:sldId id="329" r:id="rId27"/>
    <p:sldId id="323" r:id="rId28"/>
    <p:sldId id="286" r:id="rId29"/>
    <p:sldId id="331" r:id="rId30"/>
    <p:sldId id="352" r:id="rId31"/>
    <p:sldId id="351" r:id="rId32"/>
    <p:sldId id="354" r:id="rId33"/>
    <p:sldId id="355" r:id="rId34"/>
    <p:sldId id="356" r:id="rId35"/>
    <p:sldId id="359" r:id="rId36"/>
    <p:sldId id="365" r:id="rId37"/>
    <p:sldId id="366" r:id="rId38"/>
    <p:sldId id="367" r:id="rId39"/>
    <p:sldId id="353" r:id="rId40"/>
    <p:sldId id="360" r:id="rId41"/>
    <p:sldId id="334" r:id="rId42"/>
    <p:sldId id="291" r:id="rId43"/>
    <p:sldId id="350" r:id="rId44"/>
    <p:sldId id="335" r:id="rId45"/>
    <p:sldId id="336" r:id="rId46"/>
    <p:sldId id="337" r:id="rId47"/>
    <p:sldId id="364" r:id="rId48"/>
    <p:sldId id="295" r:id="rId49"/>
    <p:sldId id="296" r:id="rId50"/>
    <p:sldId id="297" r:id="rId51"/>
    <p:sldId id="368" r:id="rId52"/>
    <p:sldId id="298" r:id="rId53"/>
    <p:sldId id="299" r:id="rId54"/>
    <p:sldId id="300" r:id="rId55"/>
    <p:sldId id="304" r:id="rId56"/>
    <p:sldId id="307" r:id="rId57"/>
    <p:sldId id="308" r:id="rId58"/>
    <p:sldId id="309" r:id="rId59"/>
    <p:sldId id="314" r:id="rId60"/>
    <p:sldId id="315" r:id="rId61"/>
    <p:sldId id="312" r:id="rId62"/>
    <p:sldId id="313" r:id="rId6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DB6F"/>
    <a:srgbClr val="D3DDFF"/>
    <a:srgbClr val="E7DBEF"/>
    <a:srgbClr val="FFFFCC"/>
    <a:srgbClr val="FF6600"/>
    <a:srgbClr val="FF4949"/>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5" autoAdjust="0"/>
    <p:restoredTop sz="87546" autoAdjust="0"/>
  </p:normalViewPr>
  <p:slideViewPr>
    <p:cSldViewPr>
      <p:cViewPr>
        <p:scale>
          <a:sx n="71" d="100"/>
          <a:sy n="71" d="100"/>
        </p:scale>
        <p:origin x="-58" y="77"/>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p:cViewPr>
        <p:scale>
          <a:sx n="300" d="100"/>
          <a:sy n="300" d="100"/>
        </p:scale>
        <p:origin x="2323" y="60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tx1"/>
                </a:solidFill>
                <a:latin typeface="Arial" charset="0"/>
                <a:cs typeface="+mn-cs"/>
              </a:defRPr>
            </a:lvl1pPr>
          </a:lstStyle>
          <a:p>
            <a:pPr>
              <a:defRPr/>
            </a:pPr>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Arial" charset="0"/>
                <a:cs typeface="+mn-cs"/>
              </a:defRPr>
            </a:lvl1pPr>
          </a:lstStyle>
          <a:p>
            <a:pPr>
              <a:defRPr/>
            </a:pPr>
            <a:endParaRPr lang="en-GB"/>
          </a:p>
        </p:txBody>
      </p:sp>
      <p:sp>
        <p:nvSpPr>
          <p:cNvPr id="655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tx1"/>
                </a:solidFill>
                <a:latin typeface="Arial" charset="0"/>
                <a:cs typeface="+mn-cs"/>
              </a:defRPr>
            </a:lvl1pPr>
          </a:lstStyle>
          <a:p>
            <a:pPr>
              <a:defRPr/>
            </a:pPr>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cs typeface="+mn-cs"/>
              </a:defRPr>
            </a:lvl1pPr>
          </a:lstStyle>
          <a:p>
            <a:pPr>
              <a:defRPr/>
            </a:pPr>
            <a:fld id="{E4E6FACC-B14A-4466-850E-1FF2FFDB2426}" type="slidenum">
              <a:rPr lang="en-GB"/>
              <a:pPr>
                <a:defRPr/>
              </a:pPr>
              <a:t>‹#›</a:t>
            </a:fld>
            <a:endParaRPr lang="en-GB"/>
          </a:p>
        </p:txBody>
      </p:sp>
    </p:spTree>
    <p:extLst>
      <p:ext uri="{BB962C8B-B14F-4D97-AF65-F5344CB8AC3E}">
        <p14:creationId xmlns:p14="http://schemas.microsoft.com/office/powerpoint/2010/main" val="1466352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9C9F548-5C05-4A60-9337-F40406253768}" type="slidenum">
              <a:rPr lang="en-GB" sz="1200" smtClean="0">
                <a:solidFill>
                  <a:schemeClr val="tx1"/>
                </a:solidFill>
              </a:rPr>
              <a:pPr/>
              <a:t>1</a:t>
            </a:fld>
            <a:endParaRPr lang="en-GB" sz="1200" smtClean="0">
              <a:solidFill>
                <a:schemeClr val="tx1"/>
              </a:solidFill>
            </a:endParaRPr>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AA3407E-B873-40E7-AA0C-9C5ACA107733}" type="slidenum">
              <a:rPr lang="en-GB" sz="1200" smtClean="0">
                <a:solidFill>
                  <a:schemeClr val="tx1"/>
                </a:solidFill>
              </a:rPr>
              <a:pPr/>
              <a:t>10</a:t>
            </a:fld>
            <a:endParaRPr lang="en-GB" sz="1200" smtClean="0">
              <a:solidFill>
                <a:schemeClr val="tx1"/>
              </a:solidFill>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F5CEDBD-D27F-4C23-8CE4-F330CE46753B}" type="slidenum">
              <a:rPr lang="en-GB" sz="1200" smtClean="0">
                <a:solidFill>
                  <a:schemeClr val="tx1"/>
                </a:solidFill>
              </a:rPr>
              <a:pPr/>
              <a:t>11</a:t>
            </a:fld>
            <a:endParaRPr lang="en-GB" sz="1200" smtClean="0">
              <a:solidFill>
                <a:schemeClr val="tx1"/>
              </a:solidFill>
            </a:endParaRPr>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77FCD74-EC3B-4E36-811B-0C38C3571FA3}" type="slidenum">
              <a:rPr lang="en-GB" sz="1200" smtClean="0">
                <a:solidFill>
                  <a:schemeClr val="tx1"/>
                </a:solidFill>
              </a:rPr>
              <a:pPr/>
              <a:t>12</a:t>
            </a:fld>
            <a:endParaRPr lang="en-GB" sz="1200" smtClean="0">
              <a:solidFill>
                <a:schemeClr val="tx1"/>
              </a:solidFill>
            </a:endParaRPr>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7FF6D18-2182-4476-A1E0-00C1558ED0B7}" type="slidenum">
              <a:rPr lang="en-GB" sz="1200" smtClean="0">
                <a:solidFill>
                  <a:schemeClr val="tx1"/>
                </a:solidFill>
              </a:rPr>
              <a:pPr/>
              <a:t>13</a:t>
            </a:fld>
            <a:endParaRPr lang="en-GB" sz="1200" smtClean="0">
              <a:solidFill>
                <a:schemeClr val="tx1"/>
              </a:solidFill>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9223696-66D7-4325-B90D-5DA8ED422D66}" type="slidenum">
              <a:rPr lang="en-GB" sz="1200" smtClean="0">
                <a:solidFill>
                  <a:schemeClr val="tx1"/>
                </a:solidFill>
              </a:rPr>
              <a:pPr/>
              <a:t>14</a:t>
            </a:fld>
            <a:endParaRPr lang="en-GB" sz="1200" smtClean="0">
              <a:solidFill>
                <a:schemeClr val="tx1"/>
              </a:solidFill>
            </a:endParaRPr>
          </a:p>
        </p:txBody>
      </p:sp>
      <p:sp>
        <p:nvSpPr>
          <p:cNvPr id="79875" name="Rectangle 2"/>
          <p:cNvSpPr>
            <a:spLocks noChangeArrowheads="1" noTextEdit="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Modify the compound shape on the board and discuss the various ways to find its area by splitting it into two rectangles or by subtracting a rectangle.</a:t>
            </a:r>
          </a:p>
          <a:p>
            <a:pPr eaLnBrk="1" hangingPunct="1"/>
            <a:r>
              <a:rPr lang="en-US" smtClean="0"/>
              <a:t>Turn off the square grid and hide the lengths of some of the sides by clicking on them. Discuss how the lengths of these missing sides can be found and use these lengths to find the perimeter and the area.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728EB83-8074-4B4F-8066-B3C99D911D10}" type="slidenum">
              <a:rPr lang="en-GB" sz="1200" smtClean="0">
                <a:solidFill>
                  <a:schemeClr val="tx1"/>
                </a:solidFill>
              </a:rPr>
              <a:pPr/>
              <a:t>15</a:t>
            </a:fld>
            <a:endParaRPr lang="en-GB" sz="1200" smtClean="0">
              <a:solidFill>
                <a:schemeClr val="tx1"/>
              </a:solidFill>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ways to find the shaded area before revealing the solution.</a:t>
            </a: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8C808CD-4645-492B-A694-DA38A4D550B2}" type="slidenum">
              <a:rPr lang="en-GB" sz="1200" smtClean="0">
                <a:solidFill>
                  <a:schemeClr val="tx1"/>
                </a:solidFill>
              </a:rPr>
              <a:pPr/>
              <a:t>16</a:t>
            </a:fld>
            <a:endParaRPr lang="en-GB" sz="1200" smtClean="0">
              <a:solidFill>
                <a:schemeClr val="tx1"/>
              </a:solidFill>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D2AA887-77C3-469B-AAE6-E877F784C259}" type="slidenum">
              <a:rPr lang="en-GB" sz="1200" smtClean="0">
                <a:solidFill>
                  <a:schemeClr val="tx1"/>
                </a:solidFill>
              </a:rPr>
              <a:pPr/>
              <a:t>17</a:t>
            </a:fld>
            <a:endParaRPr lang="en-GB" sz="1200" smtClean="0">
              <a:solidFill>
                <a:schemeClr val="tx1"/>
              </a:solidFill>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63BF41E-0F4E-4870-AE20-02202176A3C8}" type="slidenum">
              <a:rPr lang="en-GB" sz="1200" smtClean="0">
                <a:solidFill>
                  <a:schemeClr val="tx1"/>
                </a:solidFill>
              </a:rPr>
              <a:pPr/>
              <a:t>18</a:t>
            </a:fld>
            <a:endParaRPr lang="en-GB" sz="1200" smtClean="0">
              <a:solidFill>
                <a:schemeClr val="tx1"/>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Modify the triangle to change its height and its width.</a:t>
            </a:r>
          </a:p>
          <a:p>
            <a:pPr eaLnBrk="1" hangingPunct="1"/>
            <a:r>
              <a:rPr lang="en-US" smtClean="0"/>
              <a:t>If required use the pen tool to draw a rectangle around the triangle to justify its formula.</a:t>
            </a:r>
          </a:p>
          <a:p>
            <a:pPr eaLnBrk="1" hangingPunct="1"/>
            <a:r>
              <a:rPr lang="en-US" smtClean="0"/>
              <a:t>The square grid can be turned off once the derivation of the formula has been established.</a:t>
            </a:r>
          </a:p>
          <a:p>
            <a:pPr eaLnBrk="1" hangingPunct="1"/>
            <a:r>
              <a:rPr lang="en-US" smtClean="0"/>
              <a:t>As an extension activity discuss how we could use Pythagoras’ Theorem to calculate the perimeter of the triangle.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9D21CD9-18B7-492E-99BD-B690265C3C61}" type="slidenum">
              <a:rPr lang="en-GB" sz="1200" smtClean="0">
                <a:solidFill>
                  <a:schemeClr val="tx1"/>
                </a:solidFill>
              </a:rPr>
              <a:pPr/>
              <a:t>19</a:t>
            </a:fld>
            <a:endParaRPr lang="en-GB" sz="1200" smtClean="0">
              <a:solidFill>
                <a:schemeClr val="tx1"/>
              </a:solidFill>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Examples and the derivation of this result can be found in </a:t>
            </a:r>
            <a:r>
              <a:rPr lang="en-GB" i="1" smtClean="0"/>
              <a:t>S3.4 Area of a triangle using ½ab sin 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998F580-B1F0-4ABD-928B-826C3DC1026B}" type="slidenum">
              <a:rPr lang="en-GB" sz="1200" smtClean="0">
                <a:solidFill>
                  <a:schemeClr val="tx1"/>
                </a:solidFill>
              </a:rPr>
              <a:pPr/>
              <a:t>2</a:t>
            </a:fld>
            <a:endParaRPr lang="en-GB" sz="1200" smtClean="0">
              <a:solidFill>
                <a:schemeClr val="tx1"/>
              </a:solidFill>
            </a:endParaRPr>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779D424-2ACE-4E0C-BAEE-FEDCABE9E3AE}" type="slidenum">
              <a:rPr lang="en-GB" sz="1200" smtClean="0">
                <a:solidFill>
                  <a:schemeClr val="tx1"/>
                </a:solidFill>
              </a:rPr>
              <a:pPr/>
              <a:t>20</a:t>
            </a:fld>
            <a:endParaRPr lang="en-GB" sz="1200" smtClean="0">
              <a:solidFill>
                <a:schemeClr val="tx1"/>
              </a:solidFill>
            </a:endParaRPr>
          </a:p>
        </p:txBody>
      </p:sp>
      <p:sp>
        <p:nvSpPr>
          <p:cNvPr id="86019" name="Rectangle 2"/>
          <p:cNvSpPr>
            <a:spLocks noChangeArrowheads="1" noTextEdit="1"/>
          </p:cNvSpPr>
          <p:nvPr>
            <p:ph type="sldImg"/>
          </p:nvPr>
        </p:nvSpPr>
        <p:spPr>
          <a:solidFill>
            <a:srgbClr val="FFFFFF"/>
          </a:solidFill>
          <a:ln/>
        </p:spPr>
      </p:sp>
      <p:sp>
        <p:nvSpPr>
          <p:cNvPr id="8602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Ask pupils to learn this formula.</a:t>
            </a:r>
          </a:p>
          <a:p>
            <a:pPr eaLnBrk="1" hangingPunct="1"/>
            <a:endParaRPr lang="en-US" b="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2F226A8-AD68-4A5B-8CA6-8629D288998B}" type="slidenum">
              <a:rPr lang="en-GB" sz="1200" smtClean="0">
                <a:solidFill>
                  <a:schemeClr val="tx1"/>
                </a:solidFill>
              </a:rPr>
              <a:pPr/>
              <a:t>21</a:t>
            </a:fld>
            <a:endParaRPr lang="en-GB" sz="1200" smtClean="0">
              <a:solidFill>
                <a:schemeClr val="tx1"/>
              </a:solidFill>
            </a:endParaRPr>
          </a:p>
        </p:txBody>
      </p:sp>
      <p:sp>
        <p:nvSpPr>
          <p:cNvPr id="87043" name="Rectangle 2"/>
          <p:cNvSpPr>
            <a:spLocks noChangeArrowheads="1" noTextEdit="1"/>
          </p:cNvSpPr>
          <p:nvPr>
            <p:ph type="sldImg"/>
          </p:nvPr>
        </p:nvSpPr>
        <p:spPr>
          <a:solidFill>
            <a:srgbClr val="FFFFFF"/>
          </a:solidFill>
          <a:ln/>
        </p:spPr>
      </p:sp>
      <p:sp>
        <p:nvSpPr>
          <p:cNvPr id="8704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Tell pupils that to work out the area of the parallelogram they must start by writing the formula.</a:t>
            </a:r>
          </a:p>
          <a:p>
            <a:pPr eaLnBrk="1" hangingPunct="1"/>
            <a:r>
              <a:rPr lang="en-US" smtClean="0"/>
              <a:t>They can then substitute the correct values into the formula provided that they are in the same units. </a:t>
            </a:r>
          </a:p>
          <a:p>
            <a:pPr eaLnBrk="1" hangingPunct="1"/>
            <a:r>
              <a:rPr lang="en-US" smtClean="0"/>
              <a:t>Point out that the length of the diagonal can be ignored.</a:t>
            </a:r>
          </a:p>
          <a:p>
            <a:pPr eaLnBrk="1" hangingPunct="1"/>
            <a:r>
              <a:rPr lang="en-US" smtClean="0"/>
              <a:t>Stress that it is important to always write down the correct units at the end of the calculation.</a:t>
            </a:r>
          </a:p>
          <a:p>
            <a:pPr eaLnBrk="1" hangingPunct="1"/>
            <a:endParaRPr lang="en-US"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EE96028-18E3-492A-BA3F-D5808DBA2E0A}" type="slidenum">
              <a:rPr lang="en-GB" sz="1200" smtClean="0">
                <a:solidFill>
                  <a:schemeClr val="tx1"/>
                </a:solidFill>
              </a:rPr>
              <a:pPr/>
              <a:t>22</a:t>
            </a:fld>
            <a:endParaRPr lang="en-GB" sz="1200" smtClean="0">
              <a:solidFill>
                <a:schemeClr val="tx1"/>
              </a:solidFill>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Modify the parallelogram to change its height and its width.</a:t>
            </a:r>
          </a:p>
          <a:p>
            <a:pPr eaLnBrk="1" hangingPunct="1"/>
            <a:r>
              <a:rPr lang="en-US" smtClean="0"/>
              <a:t>If required use the pen tool to show why the area of the parallelogram is equal to the area of a rectangle with the same base length and height.</a:t>
            </a:r>
          </a:p>
          <a:p>
            <a:pPr eaLnBrk="1" hangingPunct="1"/>
            <a:r>
              <a:rPr lang="en-US" smtClean="0"/>
              <a:t>The square grid can be turned off once the derivation of the formula has been established.</a:t>
            </a:r>
          </a:p>
          <a:p>
            <a:pPr eaLnBrk="1" hangingPunct="1"/>
            <a:r>
              <a:rPr lang="en-US" smtClean="0"/>
              <a:t>As an extension activity discuss how we could use Pythagoras’ Theorem to calculate the perimeter of the parallelogram. Investigate how the perimeter changes while the area remains constant.</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69FCA3E-A4C2-4861-827F-9C8215DEE8A7}" type="slidenum">
              <a:rPr lang="en-GB" sz="1200" smtClean="0">
                <a:solidFill>
                  <a:schemeClr val="tx1"/>
                </a:solidFill>
              </a:rPr>
              <a:pPr/>
              <a:t>23</a:t>
            </a:fld>
            <a:endParaRPr lang="en-GB" sz="1200" smtClean="0">
              <a:solidFill>
                <a:schemeClr val="tx1"/>
              </a:solidFill>
            </a:endParaRPr>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Explain that finding half the sum of the parallel sides is like finding the average length of these two sides.</a:t>
            </a:r>
          </a:p>
          <a:p>
            <a:pPr eaLnBrk="1" hangingPunct="1"/>
            <a:r>
              <a:rPr lang="en-US" smtClean="0"/>
              <a:t>Ask pupils to learn this formula. </a:t>
            </a:r>
          </a:p>
          <a:p>
            <a:pPr eaLnBrk="1" hangingPunct="1"/>
            <a:endParaRPr lang="en-US"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01F4ADE-A451-4049-8ABC-567B123F7F58}" type="slidenum">
              <a:rPr lang="en-GB" sz="1200" smtClean="0">
                <a:solidFill>
                  <a:schemeClr val="tx1"/>
                </a:solidFill>
              </a:rPr>
              <a:pPr/>
              <a:t>24</a:t>
            </a:fld>
            <a:endParaRPr lang="en-GB" sz="1200" smtClean="0">
              <a:solidFill>
                <a:schemeClr val="tx1"/>
              </a:solidFill>
            </a:endParaRPr>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Tell pupils that to work out the area of the trapezium they must start by writing the formula.</a:t>
            </a:r>
          </a:p>
          <a:p>
            <a:pPr eaLnBrk="1" hangingPunct="1"/>
            <a:r>
              <a:rPr lang="en-US" smtClean="0"/>
              <a:t>They can then substitute the correct values into the formula provided that they are in the same units. </a:t>
            </a:r>
          </a:p>
          <a:p>
            <a:pPr eaLnBrk="1" hangingPunct="1"/>
            <a:r>
              <a:rPr lang="en-US" smtClean="0"/>
              <a:t>Stress that it is important to always write down the correct units at the end of the calculation.</a:t>
            </a:r>
            <a:endParaRPr lang="en-US" b="1" smtClean="0"/>
          </a:p>
          <a:p>
            <a:pPr eaLnBrk="1" hangingPunct="1"/>
            <a:endParaRPr lang="en-US"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E9CF246-E2CB-4D20-828B-3191DD20DE63}" type="slidenum">
              <a:rPr lang="en-GB" sz="1200" smtClean="0">
                <a:solidFill>
                  <a:schemeClr val="tx1"/>
                </a:solidFill>
              </a:rPr>
              <a:pPr/>
              <a:t>25</a:t>
            </a:fld>
            <a:endParaRPr lang="en-GB" sz="1200" smtClean="0">
              <a:solidFill>
                <a:schemeClr val="tx1"/>
              </a:solidFill>
            </a:endParaRPr>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This example shows a right trapezium.</a:t>
            </a:r>
          </a:p>
          <a:p>
            <a:pPr eaLnBrk="1" hangingPunct="1"/>
            <a:endParaRPr lang="en-US" smtClean="0"/>
          </a:p>
          <a:p>
            <a:pPr eaLnBrk="1" hangingPunct="1"/>
            <a:endParaRPr lang="en-US"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15E45AB-D279-4E7B-A765-0E85B211A940}" type="slidenum">
              <a:rPr lang="en-GB" sz="1200" smtClean="0">
                <a:solidFill>
                  <a:schemeClr val="tx1"/>
                </a:solidFill>
              </a:rPr>
              <a:pPr/>
              <a:t>26</a:t>
            </a:fld>
            <a:endParaRPr lang="en-GB" sz="1200" smtClean="0">
              <a:solidFill>
                <a:schemeClr val="tx1"/>
              </a:solidFill>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Modify the trapezium to change its height and the length of its parallel sides.</a:t>
            </a:r>
          </a:p>
          <a:p>
            <a:pPr eaLnBrk="1" hangingPunct="1"/>
            <a:r>
              <a:rPr lang="en-US" smtClean="0"/>
              <a:t>Use the pen tool to show how we could find the area of the trapezium by dissecting it into two triangles and a rectangle.</a:t>
            </a:r>
          </a:p>
          <a:p>
            <a:pPr eaLnBrk="1" hangingPunct="1"/>
            <a:r>
              <a:rPr lang="en-US" smtClean="0"/>
              <a:t>The square grid can be turned off once the derivation of the formula has been established.</a:t>
            </a:r>
          </a:p>
          <a:p>
            <a:pPr eaLnBrk="1" hangingPunct="1"/>
            <a:r>
              <a:rPr lang="en-US" smtClean="0"/>
              <a:t>As an extension activity discuss how we could use Pythagoras’ Theorem to calculate the perimeter of the trapezium.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2CE53BE-B9CF-4386-98A7-B7BDC76528FA}" type="slidenum">
              <a:rPr lang="en-GB" sz="1200" smtClean="0">
                <a:solidFill>
                  <a:schemeClr val="tx1"/>
                </a:solidFill>
              </a:rPr>
              <a:pPr/>
              <a:t>27</a:t>
            </a:fld>
            <a:endParaRPr lang="en-GB" sz="1200" smtClean="0">
              <a:solidFill>
                <a:schemeClr val="tx1"/>
              </a:solidFill>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Drag the vertices to modify the shape. Ask a volunteer to divide the shape into rectangles and triangles using the pen tool set to draw straight lines. Use this to work out the area. </a:t>
            </a:r>
          </a:p>
          <a:p>
            <a:pPr eaLnBrk="1" hangingPunct="1"/>
            <a:r>
              <a:rPr lang="en-US" smtClean="0"/>
              <a:t>Alternatively, a rectangle could be drawn around the outside of the shape and the area found by subtraction.</a:t>
            </a:r>
          </a:p>
          <a:p>
            <a:pPr eaLnBrk="1" hangingPunct="1"/>
            <a:r>
              <a:rPr lang="en-US" smtClean="0"/>
              <a:t>As an extension ask pupils how we could find the perimeter of the given shape (using trigonometry).</a:t>
            </a:r>
            <a:endParaRPr lang="en-GB" smtClean="0"/>
          </a:p>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D780C30-0A32-40DC-88AC-4453EC65C642}" type="slidenum">
              <a:rPr lang="en-GB" sz="1200" smtClean="0">
                <a:solidFill>
                  <a:schemeClr val="tx1"/>
                </a:solidFill>
              </a:rPr>
              <a:pPr/>
              <a:t>28</a:t>
            </a:fld>
            <a:endParaRPr lang="en-GB" sz="1200" smtClean="0">
              <a:solidFill>
                <a:schemeClr val="tx1"/>
              </a:solidFill>
            </a:endParaRPr>
          </a:p>
        </p:txBody>
      </p:sp>
      <p:sp>
        <p:nvSpPr>
          <p:cNvPr id="94211" name="Rectangle 2"/>
          <p:cNvSpPr>
            <a:spLocks noChangeArrowheads="1" noTextEdit="1"/>
          </p:cNvSpPr>
          <p:nvPr>
            <p:ph type="sldImg"/>
          </p:nvPr>
        </p:nvSpPr>
        <p:spPr>
          <a:solidFill>
            <a:srgbClr val="FFFFFF"/>
          </a:solidFill>
          <a:ln/>
        </p:spPr>
      </p:sp>
      <p:sp>
        <p:nvSpPr>
          <p:cNvPr id="942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F43EAF3-1D79-4254-AF18-ACC3DF356D39}" type="slidenum">
              <a:rPr lang="en-GB" sz="1200" smtClean="0">
                <a:solidFill>
                  <a:schemeClr val="tx1"/>
                </a:solidFill>
              </a:rPr>
              <a:pPr/>
              <a:t>29</a:t>
            </a:fld>
            <a:endParaRPr lang="en-GB" sz="1200" smtClean="0">
              <a:solidFill>
                <a:schemeClr val="tx1"/>
              </a:solidFill>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0D832B1-535C-414F-B017-18E4DB329CD1}" type="slidenum">
              <a:rPr lang="en-GB" sz="1200" smtClean="0">
                <a:solidFill>
                  <a:schemeClr val="tx1"/>
                </a:solidFill>
              </a:rPr>
              <a:pPr/>
              <a:t>3</a:t>
            </a:fld>
            <a:endParaRPr lang="en-GB" sz="1200" smtClean="0">
              <a:solidFill>
                <a:schemeClr val="tx1"/>
              </a:solidFill>
            </a:endParaRPr>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Use this table to discuss the differences between the three dimensions of length. Be careful to explain that if lengths are added rather that multiplied, the answer will still be one-dimensional. For example, perimeter has one dimension even though it is a measurement used for a two-dimensional shape. Similarly, surface area involves adding areas and has two dimensions even though it is a measurement used for a three-dimensional shape.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D97A99E-96AB-4648-8472-41726C58D676}" type="slidenum">
              <a:rPr lang="en-GB" sz="1200" smtClean="0">
                <a:solidFill>
                  <a:schemeClr val="tx1"/>
                </a:solidFill>
              </a:rPr>
              <a:pPr/>
              <a:t>30</a:t>
            </a:fld>
            <a:endParaRPr lang="en-GB" sz="1200" smtClean="0">
              <a:solidFill>
                <a:schemeClr val="tx1"/>
              </a:solidFill>
            </a:endParaRPr>
          </a:p>
        </p:txBody>
      </p:sp>
      <p:sp>
        <p:nvSpPr>
          <p:cNvPr id="96259" name="Rectangle 2"/>
          <p:cNvSpPr>
            <a:spLocks noChangeArrowheads="1" noTextEdit="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Explain that although we are measuring around the edges of a three-dimensional shape, the answer only has one dimension. We therefore express it in centimetres.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FC005B3-F3FE-4095-BBD4-7F68F207D233}" type="slidenum">
              <a:rPr lang="en-GB" sz="1200" smtClean="0">
                <a:solidFill>
                  <a:schemeClr val="tx1"/>
                </a:solidFill>
              </a:rPr>
              <a:pPr/>
              <a:t>31</a:t>
            </a:fld>
            <a:endParaRPr lang="en-GB" sz="1200" smtClean="0">
              <a:solidFill>
                <a:schemeClr val="tx1"/>
              </a:solidFill>
            </a:endParaRPr>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Ask pupils to explain how the formula for the length around the edges of a cube is derived.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B89B6D1-0C1D-4EEE-80FF-D7070218DFF5}" type="slidenum">
              <a:rPr lang="en-GB" sz="1200" smtClean="0">
                <a:solidFill>
                  <a:schemeClr val="tx1"/>
                </a:solidFill>
              </a:rPr>
              <a:pPr/>
              <a:t>32</a:t>
            </a:fld>
            <a:endParaRPr lang="en-GB" sz="1200" smtClean="0">
              <a:solidFill>
                <a:schemeClr val="tx1"/>
              </a:solidFill>
            </a:endParaRPr>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Discuss the meaning of surface area. The important thing to remember is that although surface area is found for three-dimensional shapes, surface area only has two dimensions. It is therefore measured in square units.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0A9181E-0C34-48AA-9FEC-3B958691E100}" type="slidenum">
              <a:rPr lang="en-GB" sz="1200" smtClean="0">
                <a:solidFill>
                  <a:schemeClr val="tx1"/>
                </a:solidFill>
              </a:rPr>
              <a:pPr/>
              <a:t>33</a:t>
            </a:fld>
            <a:endParaRPr lang="en-GB" sz="1200" smtClean="0">
              <a:solidFill>
                <a:schemeClr val="tx1"/>
              </a:solidFill>
            </a:endParaRPr>
          </a:p>
        </p:txBody>
      </p:sp>
      <p:sp>
        <p:nvSpPr>
          <p:cNvPr id="99331" name="Rectangle 2"/>
          <p:cNvSpPr>
            <a:spLocks noChangeArrowheads="1" noTextEdit="1"/>
          </p:cNvSpPr>
          <p:nvPr>
            <p:ph type="sldImg"/>
          </p:nvPr>
        </p:nvSpPr>
        <p:spPr>
          <a:solidFill>
            <a:srgbClr val="FFFFFF"/>
          </a:solidFill>
          <a:ln/>
        </p:spPr>
      </p:sp>
      <p:sp>
        <p:nvSpPr>
          <p:cNvPr id="993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4C57507-FD88-443B-A0CF-456B2F4D29F4}" type="slidenum">
              <a:rPr lang="en-GB" sz="1200" smtClean="0">
                <a:solidFill>
                  <a:schemeClr val="tx1"/>
                </a:solidFill>
              </a:rPr>
              <a:pPr/>
              <a:t>34</a:t>
            </a:fld>
            <a:endParaRPr lang="en-GB" sz="1200" smtClean="0">
              <a:solidFill>
                <a:schemeClr val="tx1"/>
              </a:solidFill>
            </a:endParaRPr>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8C0E830-4204-423A-A62B-5CE79241E444}" type="slidenum">
              <a:rPr lang="en-GB" sz="1200" smtClean="0">
                <a:solidFill>
                  <a:schemeClr val="tx1"/>
                </a:solidFill>
              </a:rPr>
              <a:pPr/>
              <a:t>35</a:t>
            </a:fld>
            <a:endParaRPr lang="en-GB" sz="1200" smtClean="0">
              <a:solidFill>
                <a:schemeClr val="tx1"/>
              </a:solidFill>
            </a:endParaRPr>
          </a:p>
        </p:txBody>
      </p:sp>
      <p:sp>
        <p:nvSpPr>
          <p:cNvPr id="101379" name="Rectangle 2"/>
          <p:cNvSpPr>
            <a:spLocks noChangeArrowheads="1" noTextEdit="1"/>
          </p:cNvSpPr>
          <p:nvPr>
            <p:ph type="sldImg"/>
          </p:nvPr>
        </p:nvSpPr>
        <p:spPr>
          <a:solidFill>
            <a:srgbClr val="FFFFFF"/>
          </a:solidFill>
          <a:ln/>
        </p:spPr>
      </p:sp>
      <p:sp>
        <p:nvSpPr>
          <p:cNvPr id="10138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Pupils should write this formula down.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B1393EE-0335-492A-995F-F5FFA28F14B4}" type="slidenum">
              <a:rPr lang="en-GB" sz="1200" smtClean="0">
                <a:solidFill>
                  <a:schemeClr val="tx1"/>
                </a:solidFill>
              </a:rPr>
              <a:pPr/>
              <a:t>36</a:t>
            </a:fld>
            <a:endParaRPr lang="en-GB" sz="1200" smtClean="0">
              <a:solidFill>
                <a:schemeClr val="tx1"/>
              </a:solidFill>
            </a:endParaRPr>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As pupils to use this formula to find the surface area of a cube of side length 5 cm.</a:t>
            </a:r>
          </a:p>
          <a:p>
            <a:pPr eaLnBrk="1" hangingPunct="1"/>
            <a:r>
              <a:rPr lang="en-US" smtClean="0"/>
              <a:t>6 × 5</a:t>
            </a:r>
            <a:r>
              <a:rPr lang="en-US" baseline="30000" smtClean="0"/>
              <a:t>2</a:t>
            </a:r>
            <a:r>
              <a:rPr lang="en-US" smtClean="0"/>
              <a:t> = 6 × 25 = 150 cm</a:t>
            </a:r>
            <a:r>
              <a:rPr lang="en-US" baseline="30000" smtClean="0"/>
              <a:t>2</a:t>
            </a:r>
            <a:r>
              <a:rPr lang="en-US" smtClean="0"/>
              <a:t>.</a:t>
            </a:r>
          </a:p>
          <a:p>
            <a:pPr eaLnBrk="1" hangingPunct="1"/>
            <a:r>
              <a:rPr lang="en-US" smtClean="0"/>
              <a:t>Repeat for other numbers.</a:t>
            </a:r>
          </a:p>
          <a:p>
            <a:pPr eaLnBrk="1" hangingPunct="1"/>
            <a:r>
              <a:rPr lang="en-US" smtClean="0"/>
              <a:t>As a more challenging question tell pupils that a cube has a surface area of 96 cm</a:t>
            </a:r>
            <a:r>
              <a:rPr lang="en-US" baseline="30000" smtClean="0"/>
              <a:t>2</a:t>
            </a:r>
            <a:r>
              <a:rPr lang="en-US" smtClean="0"/>
              <a:t>. Ask them how we could work out its side length using inverse operations.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3DA150E-5650-4A2B-93E4-4F95FFF1BA27}" type="slidenum">
              <a:rPr lang="en-GB" sz="1200" smtClean="0">
                <a:solidFill>
                  <a:schemeClr val="tx1"/>
                </a:solidFill>
              </a:rPr>
              <a:pPr/>
              <a:t>37</a:t>
            </a:fld>
            <a:endParaRPr lang="en-GB" sz="1200" smtClean="0">
              <a:solidFill>
                <a:schemeClr val="tx1"/>
              </a:solidFill>
            </a:endParaRPr>
          </a:p>
        </p:txBody>
      </p:sp>
      <p:sp>
        <p:nvSpPr>
          <p:cNvPr id="103427" name="Rectangle 2"/>
          <p:cNvSpPr>
            <a:spLocks noChangeArrowheads="1" noTextEdit="1"/>
          </p:cNvSpPr>
          <p:nvPr>
            <p:ph type="sldImg"/>
          </p:nvPr>
        </p:nvSpPr>
        <p:spPr>
          <a:solidFill>
            <a:srgbClr val="FFFFFF"/>
          </a:solidFill>
          <a:ln/>
        </p:spPr>
      </p:sp>
      <p:sp>
        <p:nvSpPr>
          <p:cNvPr id="1034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7C1D16C-6D99-4F30-8310-05A659E1323C}" type="slidenum">
              <a:rPr lang="en-GB" sz="1200" smtClean="0">
                <a:solidFill>
                  <a:schemeClr val="tx1"/>
                </a:solidFill>
              </a:rPr>
              <a:pPr/>
              <a:t>38</a:t>
            </a:fld>
            <a:endParaRPr lang="en-GB" sz="1200" smtClean="0">
              <a:solidFill>
                <a:schemeClr val="tx1"/>
              </a:solidFill>
            </a:endParaRPr>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FBB2065-0C5F-4EC0-A553-6409E06022EE}" type="slidenum">
              <a:rPr lang="en-GB" sz="1200" smtClean="0">
                <a:solidFill>
                  <a:schemeClr val="tx1"/>
                </a:solidFill>
              </a:rPr>
              <a:pPr/>
              <a:t>39</a:t>
            </a:fld>
            <a:endParaRPr lang="en-GB" sz="1200" smtClean="0">
              <a:solidFill>
                <a:schemeClr val="tx1"/>
              </a:solidFill>
            </a:endParaRPr>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We can also think of the volume of a cuboid as a measure of the number of cm</a:t>
            </a:r>
            <a:r>
              <a:rPr lang="en-US" baseline="30000" smtClean="0"/>
              <a:t>3</a:t>
            </a:r>
            <a:r>
              <a:rPr lang="en-US" smtClean="0"/>
              <a:t> that will fit inside it.</a:t>
            </a:r>
          </a:p>
          <a:p>
            <a:pPr eaLnBrk="1" hangingPunct="1"/>
            <a:r>
              <a:rPr lang="en-US" smtClean="0"/>
              <a:t>Remind pupils that a cuboid is a special type of prism. Ask pupils if they can remember the formula for the volume of a prism and compare it to the formula on the board. This is covered in the next section of this presentation, but some pupils will remember it from earlier years.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3EDA462-1A8D-4C0D-B604-CAE07A6BCED8}" type="slidenum">
              <a:rPr lang="en-GB" sz="1200" smtClean="0">
                <a:solidFill>
                  <a:schemeClr val="tx1"/>
                </a:solidFill>
              </a:rPr>
              <a:pPr/>
              <a:t>4</a:t>
            </a:fld>
            <a:endParaRPr lang="en-GB" sz="1200" smtClean="0">
              <a:solidFill>
                <a:schemeClr val="tx1"/>
              </a:solidFill>
            </a:endParaRPr>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However many </a:t>
            </a:r>
            <a:r>
              <a:rPr lang="en-US" smtClean="0">
                <a:cs typeface="Times New Roman" pitchFamily="18" charset="0"/>
              </a:rPr>
              <a:t>[L]s we add together the dimension will still be [L].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08555DD-8793-420B-8307-935DDD86F47D}" type="slidenum">
              <a:rPr lang="en-GB" sz="1200" smtClean="0">
                <a:solidFill>
                  <a:schemeClr val="tx1"/>
                </a:solidFill>
              </a:rPr>
              <a:pPr/>
              <a:t>40</a:t>
            </a:fld>
            <a:endParaRPr lang="en-GB" sz="1200" smtClean="0">
              <a:solidFill>
                <a:schemeClr val="tx1"/>
              </a:solidFill>
            </a:endParaRPr>
          </a:p>
        </p:txBody>
      </p:sp>
      <p:sp>
        <p:nvSpPr>
          <p:cNvPr id="106499" name="Rectangle 2"/>
          <p:cNvSpPr>
            <a:spLocks noChangeArrowheads="1" noTextEdit="1"/>
          </p:cNvSpPr>
          <p:nvPr>
            <p:ph type="sldImg"/>
          </p:nvPr>
        </p:nvSpPr>
        <p:spPr>
          <a:solidFill>
            <a:srgbClr val="FFFFFF"/>
          </a:solidFill>
          <a:ln/>
        </p:spPr>
      </p:sp>
      <p:sp>
        <p:nvSpPr>
          <p:cNvPr id="1065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DE63729-0AA1-46DE-B21D-4896F6F90D92}" type="slidenum">
              <a:rPr lang="en-GB" sz="1200" smtClean="0">
                <a:solidFill>
                  <a:schemeClr val="tx1"/>
                </a:solidFill>
              </a:rPr>
              <a:pPr/>
              <a:t>41</a:t>
            </a:fld>
            <a:endParaRPr lang="en-GB" sz="1200" smtClean="0">
              <a:solidFill>
                <a:schemeClr val="tx1"/>
              </a:solidFill>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shape is an L-shaped prism so we could also find the volume of this shape by multiplying the area of its cross-section by its length.</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A278E2B-F250-4B6F-B496-2AD9C19635A1}" type="slidenum">
              <a:rPr lang="en-GB" sz="1200" smtClean="0">
                <a:solidFill>
                  <a:schemeClr val="tx1"/>
                </a:solidFill>
              </a:rPr>
              <a:pPr/>
              <a:t>42</a:t>
            </a:fld>
            <a:endParaRPr lang="en-GB" sz="1200" smtClean="0">
              <a:solidFill>
                <a:schemeClr val="tx1"/>
              </a:solidFill>
            </a:endParaRPr>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67A27D1-B111-476F-81E7-796307369891}" type="slidenum">
              <a:rPr lang="en-GB" sz="1200" smtClean="0">
                <a:solidFill>
                  <a:schemeClr val="tx1"/>
                </a:solidFill>
              </a:rPr>
              <a:pPr/>
              <a:t>43</a:t>
            </a:fld>
            <a:endParaRPr lang="en-GB" sz="1200" smtClean="0">
              <a:solidFill>
                <a:schemeClr val="tx1"/>
              </a:solidFill>
            </a:endParaRPr>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Tell pupils that cubes and cuboids are also examples of prisms. Prisms are usually named after the shape of their cross-section.</a:t>
            </a:r>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C99D6F6-7361-4915-B5A1-18137B71F66E}" type="slidenum">
              <a:rPr lang="en-GB" sz="1200" smtClean="0">
                <a:solidFill>
                  <a:schemeClr val="tx1"/>
                </a:solidFill>
              </a:rPr>
              <a:pPr/>
              <a:t>44</a:t>
            </a:fld>
            <a:endParaRPr lang="en-GB" sz="1200" smtClean="0">
              <a:solidFill>
                <a:schemeClr val="tx1"/>
              </a:solidFill>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FD4794B-529C-4472-9658-8A13329517D0}" type="slidenum">
              <a:rPr lang="en-GB" sz="1200" smtClean="0">
                <a:solidFill>
                  <a:schemeClr val="tx1"/>
                </a:solidFill>
              </a:rPr>
              <a:pPr/>
              <a:t>45</a:t>
            </a:fld>
            <a:endParaRPr lang="en-GB" sz="1200" smtClean="0">
              <a:solidFill>
                <a:schemeClr val="tx1"/>
              </a:solidFill>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DDD47B2-1192-4853-A886-1C07D247AC21}" type="slidenum">
              <a:rPr lang="en-GB" sz="1200" smtClean="0">
                <a:solidFill>
                  <a:schemeClr val="tx1"/>
                </a:solidFill>
              </a:rPr>
              <a:pPr/>
              <a:t>46</a:t>
            </a:fld>
            <a:endParaRPr lang="en-GB" sz="1200" smtClean="0">
              <a:solidFill>
                <a:schemeClr val="tx1"/>
              </a:solidFill>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how the area of the cross-section can be found by thinking of it as one rectangle cut out of another.</a:t>
            </a:r>
          </a:p>
          <a:p>
            <a:pPr eaLnBrk="1" hangingPunct="1"/>
            <a:r>
              <a:rPr lang="en-US" smtClean="0"/>
              <a:t>In this example, we multiply the area of the cross-section by the height of the prism rather than the length because the cross-section is parallel to the horizontal plane.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2F9662A-AFBA-4769-A013-2191D642D620}" type="slidenum">
              <a:rPr lang="en-GB" sz="1200" smtClean="0">
                <a:solidFill>
                  <a:schemeClr val="tx1"/>
                </a:solidFill>
              </a:rPr>
              <a:pPr/>
              <a:t>47</a:t>
            </a:fld>
            <a:endParaRPr lang="en-GB" sz="1200" smtClean="0">
              <a:solidFill>
                <a:schemeClr val="tx1"/>
              </a:solidFill>
            </a:endParaRPr>
          </a:p>
        </p:txBody>
      </p:sp>
      <p:sp>
        <p:nvSpPr>
          <p:cNvPr id="113667" name="Rectangle 2"/>
          <p:cNvSpPr>
            <a:spLocks noChangeArrowheads="1" noTextEdit="1"/>
          </p:cNvSpPr>
          <p:nvPr>
            <p:ph type="sldImg"/>
          </p:nvPr>
        </p:nvSpPr>
        <p:spPr>
          <a:solidFill>
            <a:srgbClr val="FFFFFF"/>
          </a:solidFill>
          <a:ln/>
        </p:spPr>
      </p:sp>
      <p:sp>
        <p:nvSpPr>
          <p:cNvPr id="11366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Explain that it is often easiest to find the surface area of a prism by first drawing its net. </a:t>
            </a:r>
          </a:p>
          <a:p>
            <a:pPr eaLnBrk="1" hangingPunct="1"/>
            <a:r>
              <a:rPr lang="en-US" smtClean="0"/>
              <a:t>In this example, we work out the area of the triangular faces using </a:t>
            </a:r>
            <a:r>
              <a:rPr lang="en-US" smtClean="0">
                <a:cs typeface="Times New Roman" pitchFamily="18" charset="0"/>
              </a:rPr>
              <a:t>½</a:t>
            </a:r>
            <a:r>
              <a:rPr lang="en-US" i="1" smtClean="0">
                <a:cs typeface="Times New Roman" pitchFamily="18" charset="0"/>
              </a:rPr>
              <a:t>bh</a:t>
            </a:r>
            <a:r>
              <a:rPr lang="en-US" smtClean="0">
                <a:cs typeface="Times New Roman" pitchFamily="18" charset="0"/>
              </a:rPr>
              <a:t>. The area of the rectangular faces are found by multiplying their length by their width.</a:t>
            </a:r>
          </a:p>
          <a:p>
            <a:pPr eaLnBrk="1" hangingPunct="1"/>
            <a:r>
              <a:rPr lang="en-US" smtClean="0">
                <a:cs typeface="Times New Roman" pitchFamily="18" charset="0"/>
              </a:rPr>
              <a:t>Stress that the surface area is written in cm</a:t>
            </a:r>
            <a:r>
              <a:rPr lang="en-US" baseline="30000" smtClean="0">
                <a:cs typeface="Times New Roman" pitchFamily="18" charset="0"/>
              </a:rPr>
              <a:t>2</a:t>
            </a:r>
            <a:r>
              <a:rPr lang="en-US" smtClean="0">
                <a:cs typeface="Times New Roman" pitchFamily="18" charset="0"/>
              </a:rPr>
              <a:t>. Ask pupils how this could be converted to m</a:t>
            </a:r>
            <a:r>
              <a:rPr lang="en-US" baseline="30000" smtClean="0">
                <a:cs typeface="Times New Roman" pitchFamily="18" charset="0"/>
              </a:rPr>
              <a:t>2</a:t>
            </a:r>
            <a:r>
              <a:rPr lang="en-US" smtClean="0">
                <a:cs typeface="Times New Roman" pitchFamily="18" charset="0"/>
              </a:rPr>
              <a:t> if required (by dividing by 10000).</a:t>
            </a: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6B599A0-8E46-4841-8EFD-325FB097D85D}" type="slidenum">
              <a:rPr lang="en-GB" sz="1200" smtClean="0">
                <a:solidFill>
                  <a:schemeClr val="tx1"/>
                </a:solidFill>
              </a:rPr>
              <a:pPr/>
              <a:t>48</a:t>
            </a:fld>
            <a:endParaRPr lang="en-GB" sz="1200" smtClean="0">
              <a:solidFill>
                <a:schemeClr val="tx1"/>
              </a:solidFill>
            </a:endParaRPr>
          </a:p>
        </p:txBody>
      </p:sp>
      <p:sp>
        <p:nvSpPr>
          <p:cNvPr id="114691" name="Rectangle 2"/>
          <p:cNvSpPr>
            <a:spLocks noChangeArrowheads="1" noTextEdit="1"/>
          </p:cNvSpPr>
          <p:nvPr>
            <p:ph type="sldImg"/>
          </p:nvPr>
        </p:nvSpPr>
        <p:spPr>
          <a:solidFill>
            <a:srgbClr val="FFFFFF"/>
          </a:solidFill>
          <a:ln/>
        </p:spPr>
      </p:sp>
      <p:sp>
        <p:nvSpPr>
          <p:cNvPr id="11469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Ask pupils to tell you the shape of the faces rising up from the base when the base is a polygon.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7CA6B53-238E-4223-AAF5-9BBB7308D2C3}" type="slidenum">
              <a:rPr lang="en-GB" sz="1200" smtClean="0">
                <a:solidFill>
                  <a:schemeClr val="tx1"/>
                </a:solidFill>
              </a:rPr>
              <a:pPr/>
              <a:t>49</a:t>
            </a:fld>
            <a:endParaRPr lang="en-GB" sz="1200" smtClean="0">
              <a:solidFill>
                <a:schemeClr val="tx1"/>
              </a:solidFill>
            </a:endParaRPr>
          </a:p>
        </p:txBody>
      </p:sp>
      <p:sp>
        <p:nvSpPr>
          <p:cNvPr id="115715" name="Rectangle 2"/>
          <p:cNvSpPr>
            <a:spLocks noChangeArrowheads="1" noTextEdit="1"/>
          </p:cNvSpPr>
          <p:nvPr>
            <p:ph type="sldImg"/>
          </p:nvPr>
        </p:nvSpPr>
        <p:spPr>
          <a:solidFill>
            <a:srgbClr val="FFFFFF"/>
          </a:solidFill>
          <a:ln/>
        </p:spPr>
      </p:sp>
      <p:sp>
        <p:nvSpPr>
          <p:cNvPr id="1157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Stress that the height must by perpendicular from the base to the apex.</a:t>
            </a:r>
          </a:p>
          <a:p>
            <a:pPr eaLnBrk="1" hangingPunct="1"/>
            <a:r>
              <a:rPr lang="en-US" smtClean="0"/>
              <a:t>Problems often give the slant height of a pyramid. The perpendicular height must then be found using Pythagoras’ Theorem.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CB9C40D-C922-4E0A-8BE3-76F6615B8343}" type="slidenum">
              <a:rPr lang="en-GB" sz="1200" smtClean="0">
                <a:solidFill>
                  <a:schemeClr val="tx1"/>
                </a:solidFill>
              </a:rPr>
              <a:pPr/>
              <a:t>5</a:t>
            </a:fld>
            <a:endParaRPr lang="en-GB" sz="1200" smtClean="0">
              <a:solidFill>
                <a:schemeClr val="tx1"/>
              </a:solidFill>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Constant numbers are ignored when analyzing the dimensions of a formula.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17FB3E7-7A44-44B3-A6B2-4C97C16CE25A}" type="slidenum">
              <a:rPr lang="en-GB" sz="1200" smtClean="0">
                <a:solidFill>
                  <a:schemeClr val="tx1"/>
                </a:solidFill>
              </a:rPr>
              <a:pPr/>
              <a:t>50</a:t>
            </a:fld>
            <a:endParaRPr lang="en-GB" sz="1200" smtClean="0">
              <a:solidFill>
                <a:schemeClr val="tx1"/>
              </a:solidFill>
            </a:endParaRPr>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EF37C05-71FC-4A03-8E7A-154D2053F475}" type="slidenum">
              <a:rPr lang="en-GB" sz="1200" smtClean="0">
                <a:solidFill>
                  <a:schemeClr val="tx1"/>
                </a:solidFill>
              </a:rPr>
              <a:pPr/>
              <a:t>51</a:t>
            </a:fld>
            <a:endParaRPr lang="en-GB" sz="1200" smtClean="0">
              <a:solidFill>
                <a:schemeClr val="tx1"/>
              </a:solidFill>
            </a:endParaRPr>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Point out that a regular tetrahedron has 4 equilateral triangular faces.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BB3216A-C878-47B9-A8CD-D577D6422625}" type="slidenum">
              <a:rPr lang="en-GB" sz="1200" smtClean="0">
                <a:solidFill>
                  <a:schemeClr val="tx1"/>
                </a:solidFill>
              </a:rPr>
              <a:pPr/>
              <a:t>52</a:t>
            </a:fld>
            <a:endParaRPr lang="en-GB" sz="1200" smtClean="0">
              <a:solidFill>
                <a:schemeClr val="tx1"/>
              </a:solidFill>
            </a:endParaRPr>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1A115B8-2BB5-4F43-AB29-81773FACBB6B}" type="slidenum">
              <a:rPr lang="en-GB" sz="1200" smtClean="0">
                <a:solidFill>
                  <a:schemeClr val="tx1"/>
                </a:solidFill>
              </a:rPr>
              <a:pPr/>
              <a:t>53</a:t>
            </a:fld>
            <a:endParaRPr lang="en-GB" sz="1200" smtClean="0">
              <a:solidFill>
                <a:schemeClr val="tx1"/>
              </a:solidFill>
            </a:endParaRPr>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Recall that the area of a circle is equal to </a:t>
            </a:r>
            <a:r>
              <a:rPr lang="en-US" smtClean="0">
                <a:cs typeface="Times New Roman" pitchFamily="18" charset="0"/>
              </a:rPr>
              <a:t>π</a:t>
            </a:r>
            <a:r>
              <a:rPr lang="en-US" i="1" smtClean="0"/>
              <a:t>r</a:t>
            </a:r>
            <a:r>
              <a:rPr lang="en-US" baseline="30000" smtClean="0"/>
              <a:t>2</a:t>
            </a:r>
            <a:r>
              <a:rPr lang="en-US" smtClean="0"/>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695703A-B367-4CA1-BB4A-3D1691CAD1AD}" type="slidenum">
              <a:rPr lang="en-GB" sz="1200" smtClean="0">
                <a:solidFill>
                  <a:schemeClr val="tx1"/>
                </a:solidFill>
              </a:rPr>
              <a:pPr/>
              <a:t>54</a:t>
            </a:fld>
            <a:endParaRPr lang="en-GB" sz="1200" smtClean="0">
              <a:solidFill>
                <a:schemeClr val="tx1"/>
              </a:solidFill>
            </a:endParaRPr>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Discuss the factorization </a:t>
            </a:r>
            <a:r>
              <a:rPr lang="en-US" smtClean="0">
                <a:solidFill>
                  <a:srgbClr val="010066"/>
                </a:solidFill>
                <a:latin typeface="Arial" pitchFamily="34" charset="0"/>
              </a:rPr>
              <a:t>2</a:t>
            </a:r>
            <a:r>
              <a:rPr lang="en-US" smtClean="0">
                <a:solidFill>
                  <a:srgbClr val="010066"/>
                </a:solidFill>
                <a:cs typeface="Times New Roman" pitchFamily="18" charset="0"/>
              </a:rPr>
              <a:t>π</a:t>
            </a:r>
            <a:r>
              <a:rPr lang="en-US" i="1" smtClean="0">
                <a:solidFill>
                  <a:srgbClr val="010066"/>
                </a:solidFill>
                <a:cs typeface="Times New Roman" pitchFamily="18" charset="0"/>
              </a:rPr>
              <a:t>rh </a:t>
            </a:r>
            <a:r>
              <a:rPr lang="en-US" smtClean="0">
                <a:solidFill>
                  <a:srgbClr val="010066"/>
                </a:solidFill>
                <a:latin typeface="Arial" pitchFamily="34" charset="0"/>
                <a:cs typeface="Times New Roman" pitchFamily="18" charset="0"/>
              </a:rPr>
              <a:t>+</a:t>
            </a:r>
            <a:r>
              <a:rPr lang="en-US" i="1" smtClean="0">
                <a:solidFill>
                  <a:srgbClr val="010066"/>
                </a:solidFill>
                <a:cs typeface="Times New Roman" pitchFamily="18" charset="0"/>
              </a:rPr>
              <a:t> </a:t>
            </a:r>
            <a:r>
              <a:rPr lang="en-US" smtClean="0">
                <a:solidFill>
                  <a:srgbClr val="010066"/>
                </a:solidFill>
                <a:latin typeface="Arial" pitchFamily="34" charset="0"/>
              </a:rPr>
              <a:t>2</a:t>
            </a:r>
            <a:r>
              <a:rPr lang="en-US" smtClean="0">
                <a:solidFill>
                  <a:srgbClr val="010066"/>
                </a:solidFill>
                <a:cs typeface="Times New Roman" pitchFamily="18" charset="0"/>
              </a:rPr>
              <a:t>π</a:t>
            </a:r>
            <a:r>
              <a:rPr lang="en-US" i="1" smtClean="0">
                <a:solidFill>
                  <a:srgbClr val="010066"/>
                </a:solidFill>
                <a:cs typeface="Times New Roman" pitchFamily="18" charset="0"/>
              </a:rPr>
              <a:t>r</a:t>
            </a:r>
            <a:r>
              <a:rPr lang="en-US" baseline="30000" smtClean="0">
                <a:solidFill>
                  <a:srgbClr val="010066"/>
                </a:solidFill>
                <a:latin typeface="Arial" pitchFamily="34" charset="0"/>
                <a:cs typeface="Times New Roman" pitchFamily="18" charset="0"/>
              </a:rPr>
              <a:t>2</a:t>
            </a:r>
            <a:r>
              <a:rPr lang="en-US" smtClean="0"/>
              <a:t> = 2</a:t>
            </a:r>
            <a:r>
              <a:rPr lang="en-US" smtClean="0">
                <a:cs typeface="Times New Roman" pitchFamily="18" charset="0"/>
              </a:rPr>
              <a:t>π</a:t>
            </a:r>
            <a:r>
              <a:rPr lang="en-US" i="1" smtClean="0">
                <a:cs typeface="Times New Roman" pitchFamily="18" charset="0"/>
              </a:rPr>
              <a:t>r</a:t>
            </a:r>
            <a:r>
              <a:rPr lang="en-US" smtClean="0">
                <a:cs typeface="Times New Roman" pitchFamily="18" charset="0"/>
              </a:rPr>
              <a:t>(</a:t>
            </a:r>
            <a:r>
              <a:rPr lang="en-US" i="1" smtClean="0">
                <a:cs typeface="Times New Roman" pitchFamily="18" charset="0"/>
              </a:rPr>
              <a:t>h</a:t>
            </a:r>
            <a:r>
              <a:rPr lang="en-US" smtClean="0">
                <a:cs typeface="Times New Roman" pitchFamily="18" charset="0"/>
              </a:rPr>
              <a:t> + </a:t>
            </a:r>
            <a:r>
              <a:rPr lang="en-US" i="1" smtClean="0">
                <a:cs typeface="Times New Roman" pitchFamily="18" charset="0"/>
              </a:rPr>
              <a:t>r</a:t>
            </a:r>
            <a:r>
              <a:rPr lang="en-US" smtClean="0">
                <a:cs typeface="Times New Roman" pitchFamily="18" charset="0"/>
              </a:rPr>
              <a:t>).</a:t>
            </a:r>
          </a:p>
          <a:p>
            <a:pPr eaLnBrk="1" hangingPunct="1"/>
            <a:endParaRPr lang="en-GB" smtClean="0">
              <a:cs typeface="Times New Roman" pitchFamily="18" charset="0"/>
            </a:endParaRPr>
          </a:p>
          <a:p>
            <a:pPr eaLnBrk="1" hangingPunct="1"/>
            <a:r>
              <a:rPr lang="en-GB" smtClean="0">
                <a:cs typeface="Times New Roman" pitchFamily="18" charset="0"/>
              </a:rPr>
              <a:t>If pupils are familiar with dimensions, you could ask them to check that this formula is correct dimensionally.</a:t>
            </a:r>
            <a:endParaRPr lang="en-US" smtClean="0">
              <a:cs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3C8CE40-AFB6-4A3C-A09D-9A428AD312C7}" type="slidenum">
              <a:rPr lang="en-GB" sz="1200" smtClean="0">
                <a:solidFill>
                  <a:schemeClr val="tx1"/>
                </a:solidFill>
              </a:rPr>
              <a:pPr/>
              <a:t>55</a:t>
            </a:fld>
            <a:endParaRPr lang="en-GB" sz="1200" smtClean="0">
              <a:solidFill>
                <a:schemeClr val="tx1"/>
              </a:solidFill>
            </a:endParaRPr>
          </a:p>
        </p:txBody>
      </p:sp>
      <p:sp>
        <p:nvSpPr>
          <p:cNvPr id="121859" name="Rectangle 2"/>
          <p:cNvSpPr>
            <a:spLocks noChangeArrowheads="1" noTextEdit="1"/>
          </p:cNvSpPr>
          <p:nvPr>
            <p:ph type="sldImg"/>
          </p:nvPr>
        </p:nvSpPr>
        <p:spPr>
          <a:solidFill>
            <a:srgbClr val="FFFFFF"/>
          </a:solidFill>
          <a:ln/>
        </p:spPr>
      </p:sp>
      <p:sp>
        <p:nvSpPr>
          <p:cNvPr id="1218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BE1FF03-A57A-47C9-A0F7-1F176E483A51}" type="slidenum">
              <a:rPr lang="en-GB" sz="1200" smtClean="0">
                <a:solidFill>
                  <a:schemeClr val="tx1"/>
                </a:solidFill>
              </a:rPr>
              <a:pPr/>
              <a:t>56</a:t>
            </a:fld>
            <a:endParaRPr lang="en-GB" sz="1200" smtClean="0">
              <a:solidFill>
                <a:schemeClr val="tx1"/>
              </a:solidFill>
            </a:endParaRPr>
          </a:p>
        </p:txBody>
      </p:sp>
      <p:sp>
        <p:nvSpPr>
          <p:cNvPr id="122883" name="Rectangle 2"/>
          <p:cNvSpPr>
            <a:spLocks noChangeArrowheads="1" noTextEdit="1"/>
          </p:cNvSpPr>
          <p:nvPr>
            <p:ph type="sldImg"/>
          </p:nvPr>
        </p:nvSpPr>
        <p:spPr>
          <a:solidFill>
            <a:srgbClr val="FFFFFF"/>
          </a:solidFill>
          <a:ln/>
        </p:spPr>
      </p:sp>
      <p:sp>
        <p:nvSpPr>
          <p:cNvPr id="12288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 sphere can be described as the 3-D locus of the points that are a fixed distance from a point.</a:t>
            </a:r>
          </a:p>
          <a:p>
            <a:pPr eaLnBrk="1" hangingPunct="1"/>
            <a:r>
              <a:rPr lang="en-US" smtClean="0"/>
              <a:t>These formulae will usually be given in an examination and it is not necessary for pupils to learn or derive them.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83EFD53-588C-49AB-A531-3BCF5845DB8C}" type="slidenum">
              <a:rPr lang="en-GB" sz="1200" smtClean="0">
                <a:solidFill>
                  <a:schemeClr val="tx1"/>
                </a:solidFill>
              </a:rPr>
              <a:pPr/>
              <a:t>57</a:t>
            </a:fld>
            <a:endParaRPr lang="en-GB" sz="1200" smtClean="0">
              <a:solidFill>
                <a:schemeClr val="tx1"/>
              </a:solidFill>
            </a:endParaRPr>
          </a:p>
        </p:txBody>
      </p:sp>
      <p:sp>
        <p:nvSpPr>
          <p:cNvPr id="123907" name="Rectangle 2"/>
          <p:cNvSpPr>
            <a:spLocks noChangeArrowheads="1" noTextEdit="1"/>
          </p:cNvSpPr>
          <p:nvPr>
            <p:ph type="sldImg"/>
          </p:nvPr>
        </p:nvSpPr>
        <p:spPr>
          <a:solidFill>
            <a:srgbClr val="FFFFFF"/>
          </a:solidFill>
          <a:ln/>
        </p:spPr>
      </p:sp>
      <p:sp>
        <p:nvSpPr>
          <p:cNvPr id="1239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06561D6-FBE9-482A-9525-7503EE6A0909}" type="slidenum">
              <a:rPr lang="en-GB" sz="1200" smtClean="0">
                <a:solidFill>
                  <a:schemeClr val="tx1"/>
                </a:solidFill>
              </a:rPr>
              <a:pPr/>
              <a:t>58</a:t>
            </a:fld>
            <a:endParaRPr lang="en-GB" sz="1200" smtClean="0">
              <a:solidFill>
                <a:schemeClr val="tx1"/>
              </a:solidFill>
            </a:endParaRPr>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Remind pupils that when one object is an enlargement of another the two object are mathematically similar.</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2DA9089-D5EF-4BDB-89A5-A801CF1F04BE}" type="slidenum">
              <a:rPr lang="en-GB" sz="1200" smtClean="0">
                <a:solidFill>
                  <a:schemeClr val="tx1"/>
                </a:solidFill>
              </a:rPr>
              <a:pPr/>
              <a:t>59</a:t>
            </a:fld>
            <a:endParaRPr lang="en-GB" sz="1200" smtClean="0">
              <a:solidFill>
                <a:schemeClr val="tx1"/>
              </a:solidFill>
            </a:endParaRPr>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pupils to work out the surface area of the small cube (4 × 6 = 24 cm</a:t>
            </a:r>
            <a:r>
              <a:rPr lang="en-US" baseline="30000" smtClean="0"/>
              <a:t>2</a:t>
            </a:r>
            <a:r>
              <a:rPr lang="en-US" smtClean="0"/>
              <a:t>) and the surface area of the large cube (36 × 6 = 216 cm</a:t>
            </a:r>
            <a:r>
              <a:rPr lang="en-US" baseline="30000" smtClean="0"/>
              <a:t>2</a:t>
            </a:r>
            <a:r>
              <a:rPr lang="en-US" smtClean="0"/>
              <a:t>). Notice that the scale factor for the surface area is also 9 (or 3</a:t>
            </a:r>
            <a:r>
              <a:rPr lang="en-US" baseline="30000" smtClean="0"/>
              <a:t>2</a:t>
            </a:r>
            <a:r>
              <a:rPr lang="en-US" smtClean="0"/>
              <a:t>). Stress that any area on the large cube will be 9 times larger than the corresponding area on the small cube.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8E0F379-2EC0-429C-9BF9-246B36A150D8}" type="slidenum">
              <a:rPr lang="en-GB" sz="1200" smtClean="0">
                <a:solidFill>
                  <a:schemeClr val="tx1"/>
                </a:solidFill>
              </a:rPr>
              <a:pPr/>
              <a:t>6</a:t>
            </a:fld>
            <a:endParaRPr lang="en-GB" sz="1200" smtClean="0">
              <a:solidFill>
                <a:schemeClr val="tx1"/>
              </a:solidFill>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Another instance where several areas might be added together is when finding the area of compound shapes.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CC2F58A-99C8-46EF-B2B6-0F48EED8117E}" type="slidenum">
              <a:rPr lang="en-GB" sz="1200" smtClean="0">
                <a:solidFill>
                  <a:schemeClr val="tx1"/>
                </a:solidFill>
              </a:rPr>
              <a:pPr/>
              <a:t>60</a:t>
            </a:fld>
            <a:endParaRPr lang="en-GB" sz="1200" smtClean="0">
              <a:solidFill>
                <a:schemeClr val="tx1"/>
              </a:solidFill>
            </a:endParaRPr>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336F9CE-FFD7-4013-B421-D794DF4A1D3E}" type="slidenum">
              <a:rPr lang="en-GB" sz="1200" smtClean="0">
                <a:solidFill>
                  <a:schemeClr val="tx1"/>
                </a:solidFill>
              </a:rPr>
              <a:pPr/>
              <a:t>61</a:t>
            </a:fld>
            <a:endParaRPr lang="en-GB" sz="1200" smtClean="0">
              <a:solidFill>
                <a:schemeClr val="tx1"/>
              </a:solidFill>
            </a:endParaRPr>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Generalize the result demonstrated on the previous slide.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4E23918-8EC8-4817-99D0-40E2471946D9}" type="slidenum">
              <a:rPr lang="en-GB" sz="1200" smtClean="0">
                <a:solidFill>
                  <a:schemeClr val="tx1"/>
                </a:solidFill>
              </a:rPr>
              <a:pPr/>
              <a:t>62</a:t>
            </a:fld>
            <a:endParaRPr lang="en-GB" sz="1200" smtClean="0">
              <a:solidFill>
                <a:schemeClr val="tx1"/>
              </a:solidFill>
            </a:endParaRPr>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why, in terms of his surface area and volume, a giant that is five times taller than an average man would not survive on earth. For example, he would have a huge volume compared to his surface area and would overheat.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8F42F30-402B-4D1A-B6AD-739DD756D82E}" type="slidenum">
              <a:rPr lang="en-GB" sz="1200" smtClean="0">
                <a:solidFill>
                  <a:schemeClr val="tx1"/>
                </a:solidFill>
              </a:rPr>
              <a:pPr/>
              <a:t>7</a:t>
            </a:fld>
            <a:endParaRPr lang="en-GB" sz="1200" smtClean="0">
              <a:solidFill>
                <a:schemeClr val="tx1"/>
              </a:solidFill>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0C098DD-444F-49F3-BAB2-8BC897D097A6}" type="slidenum">
              <a:rPr lang="en-GB" sz="1200" smtClean="0">
                <a:solidFill>
                  <a:schemeClr val="tx1"/>
                </a:solidFill>
              </a:rPr>
              <a:pPr/>
              <a:t>8</a:t>
            </a:fld>
            <a:endParaRPr lang="en-GB" sz="1200" smtClean="0">
              <a:solidFill>
                <a:schemeClr val="tx1"/>
              </a:solidFill>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the fact that we can only add lengths to lengths, areas to areas and volumes to volumes. Combining these quantities by addition or subtraction is not allowed.</a:t>
            </a:r>
          </a:p>
          <a:p>
            <a:pPr eaLnBrk="1" hangingPunct="1"/>
            <a:r>
              <a:rPr lang="en-US" smtClean="0"/>
              <a:t>Explain that we can multiply and divide a mixture of lengths, areas and volumes but the dimension of the result would be different.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CA87C15-C418-4A4F-A5F1-1A603C4FCDE5}" type="slidenum">
              <a:rPr lang="en-GB" sz="1200" smtClean="0">
                <a:solidFill>
                  <a:schemeClr val="tx1"/>
                </a:solidFill>
              </a:rPr>
              <a:pPr/>
              <a:t>9</a:t>
            </a:fld>
            <a:endParaRPr lang="en-GB" sz="1200" smtClean="0">
              <a:solidFill>
                <a:schemeClr val="tx1"/>
              </a:solidFill>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the fact that we can only add lengths to lengths, areas to areas and volumes to volumes. Combining these quantities by addition or subtraction is not allowed.</a:t>
            </a:r>
          </a:p>
          <a:p>
            <a:pPr eaLnBrk="1" hangingPunct="1"/>
            <a:r>
              <a:rPr lang="en-US" smtClean="0"/>
              <a:t>Explain that we can multiply and divide a mixture of lengths, areas and volumes but the dimension of the result would be different.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619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978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0813"/>
            <a:ext cx="21336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150813"/>
            <a:ext cx="6249987" cy="5975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78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2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006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427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04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637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0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224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678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under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032625" y="662781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r"/>
            <a:r>
              <a:rPr lang="en-GB" sz="1200">
                <a:solidFill>
                  <a:srgbClr val="9900CC"/>
                </a:solidFill>
              </a:rPr>
              <a:t>© Boardworks Ltd 200</a:t>
            </a:r>
            <a:r>
              <a:rPr lang="en-US" sz="1200">
                <a:solidFill>
                  <a:srgbClr val="9900CC"/>
                </a:solidFill>
              </a:rPr>
              <a:t>5</a:t>
            </a:r>
            <a:endParaRPr lang="en-GB" sz="1200">
              <a:solidFill>
                <a:srgbClr val="9900CC"/>
              </a:solidFill>
            </a:endParaRPr>
          </a:p>
        </p:txBody>
      </p:sp>
      <p:pic>
        <p:nvPicPr>
          <p:cNvPr id="7172" name="Picture 4" descr="swis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boardworks_logo"/>
          <p:cNvPicPr>
            <a:picLocks noChangeAspect="1" noChangeArrowheads="1"/>
          </p:cNvPicPr>
          <p:nvPr/>
        </p:nvPicPr>
        <p:blipFill>
          <a:blip r:embed="rId1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title"/>
          </p:nvPr>
        </p:nvSpPr>
        <p:spPr bwMode="auto">
          <a:xfrm>
            <a:off x="150813" y="150813"/>
            <a:ext cx="77739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7175" name="Text Box 8"/>
          <p:cNvSpPr txBox="1">
            <a:spLocks noChangeArrowheads="1"/>
          </p:cNvSpPr>
          <p:nvPr userDrawn="1"/>
        </p:nvSpPr>
        <p:spPr bwMode="auto">
          <a:xfrm>
            <a:off x="0" y="6621463"/>
            <a:ext cx="811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200" b="1">
                <a:solidFill>
                  <a:schemeClr val="bg1"/>
                </a:solidFill>
              </a:rPr>
              <a:t> </a:t>
            </a:r>
            <a:fld id="{68A44917-3605-4279-A930-85B49E41F0C5}" type="slidenum">
              <a:rPr lang="en-GB" sz="1200" b="1">
                <a:solidFill>
                  <a:schemeClr val="bg1"/>
                </a:solidFill>
              </a:rPr>
              <a:pPr/>
              <a:t>‹#›</a:t>
            </a:fld>
            <a:r>
              <a:rPr lang="en-GB" sz="1200" b="1"/>
              <a:t> </a:t>
            </a:r>
            <a:r>
              <a:rPr lang="en-GB" sz="1200" b="1">
                <a:solidFill>
                  <a:schemeClr val="bg1"/>
                </a:solidFill>
              </a:rPr>
              <a:t>of 62</a:t>
            </a:r>
            <a:endParaRPr lang="en-US" sz="1200" b="1">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5.wmf"/><Relationship Id="rId12"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4.wmf"/><Relationship Id="rId15" Type="http://schemas.openxmlformats.org/officeDocument/2006/relationships/oleObject" Target="../embeddings/oleObject9.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control" Target="../activeX/activeX3.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control" Target="../activeX/activeX5.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control" Target="../activeX/activeX6.xml"/><Relationship Id="rId1" Type="http://schemas.openxmlformats.org/officeDocument/2006/relationships/vmlDrawing" Target="../drawings/vmlDrawing7.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9.jpe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7"/>
          <p:cNvGrpSpPr>
            <a:grpSpLocks/>
          </p:cNvGrpSpPr>
          <p:nvPr/>
        </p:nvGrpSpPr>
        <p:grpSpPr bwMode="auto">
          <a:xfrm>
            <a:off x="252413" y="549275"/>
            <a:ext cx="7443787" cy="5668963"/>
            <a:chOff x="159" y="346"/>
            <a:chExt cx="4689" cy="3571"/>
          </a:xfrm>
        </p:grpSpPr>
        <p:sp>
          <p:nvSpPr>
            <p:cNvPr id="8197" name="Oval 8"/>
            <p:cNvSpPr>
              <a:spLocks noChangeAspect="1" noChangeArrowheads="1"/>
            </p:cNvSpPr>
            <p:nvPr/>
          </p:nvSpPr>
          <p:spPr bwMode="auto">
            <a:xfrm>
              <a:off x="159" y="585"/>
              <a:ext cx="3332" cy="3332"/>
            </a:xfrm>
            <a:prstGeom prst="ellipse">
              <a:avLst/>
            </a:prstGeom>
            <a:gradFill rotWithShape="1">
              <a:gsLst>
                <a:gs pos="0">
                  <a:srgbClr val="AEEFAE"/>
                </a:gs>
                <a:gs pos="100000">
                  <a:srgbClr val="00CC00"/>
                </a:gs>
              </a:gsLst>
              <a:path path="shape">
                <a:fillToRect l="50000" t="50000" r="50000" b="50000"/>
              </a:path>
            </a:gradFill>
            <a:ln w="279400">
              <a:solidFill>
                <a:srgbClr val="010066"/>
              </a:solidFill>
              <a:round/>
              <a:headEnd/>
              <a:tailEnd/>
            </a:ln>
          </p:spPr>
          <p:txBody>
            <a:bodyPr wrap="none" lIns="90000" tIns="46800" rIns="90000" bIns="46800" anchor="ctr"/>
            <a:lstStyle/>
            <a:p>
              <a:endParaRPr lang="en-US"/>
            </a:p>
          </p:txBody>
        </p:sp>
        <p:sp>
          <p:nvSpPr>
            <p:cNvPr id="8198" name="Oval 9"/>
            <p:cNvSpPr>
              <a:spLocks noChangeAspect="1" noChangeArrowheads="1"/>
            </p:cNvSpPr>
            <p:nvPr/>
          </p:nvSpPr>
          <p:spPr bwMode="auto">
            <a:xfrm>
              <a:off x="3533" y="1678"/>
              <a:ext cx="1315" cy="1315"/>
            </a:xfrm>
            <a:prstGeom prst="ellipse">
              <a:avLst/>
            </a:prstGeom>
            <a:gradFill rotWithShape="1">
              <a:gsLst>
                <a:gs pos="0">
                  <a:srgbClr val="AEEFAE"/>
                </a:gs>
                <a:gs pos="100000">
                  <a:srgbClr val="00CC00"/>
                </a:gs>
              </a:gsLst>
              <a:path path="shape">
                <a:fillToRect l="50000" t="50000" r="50000" b="50000"/>
              </a:path>
            </a:gradFill>
            <a:ln w="177800">
              <a:solidFill>
                <a:srgbClr val="010066"/>
              </a:solidFill>
              <a:round/>
              <a:headEnd/>
              <a:tailEnd/>
            </a:ln>
          </p:spPr>
          <p:txBody>
            <a:bodyPr wrap="none" lIns="90000" tIns="46800" rIns="90000" bIns="46800" anchor="ctr"/>
            <a:lstStyle/>
            <a:p>
              <a:endParaRPr lang="en-US"/>
            </a:p>
          </p:txBody>
        </p:sp>
        <p:sp>
          <p:nvSpPr>
            <p:cNvPr id="8199" name="Oval 10"/>
            <p:cNvSpPr>
              <a:spLocks noChangeAspect="1" noChangeArrowheads="1"/>
            </p:cNvSpPr>
            <p:nvPr/>
          </p:nvSpPr>
          <p:spPr bwMode="auto">
            <a:xfrm>
              <a:off x="3294" y="346"/>
              <a:ext cx="1315" cy="1315"/>
            </a:xfrm>
            <a:prstGeom prst="ellipse">
              <a:avLst/>
            </a:prstGeom>
            <a:gradFill rotWithShape="1">
              <a:gsLst>
                <a:gs pos="0">
                  <a:srgbClr val="AEEFAE"/>
                </a:gs>
                <a:gs pos="100000">
                  <a:srgbClr val="00CC00"/>
                </a:gs>
              </a:gsLst>
              <a:path path="shape">
                <a:fillToRect l="50000" t="50000" r="50000" b="50000"/>
              </a:path>
            </a:gradFill>
            <a:ln w="177800">
              <a:solidFill>
                <a:srgbClr val="010066"/>
              </a:solidFill>
              <a:round/>
              <a:headEnd/>
              <a:tailEnd/>
            </a:ln>
          </p:spPr>
          <p:txBody>
            <a:bodyPr wrap="none" lIns="90000" tIns="46800" rIns="90000" bIns="46800" anchor="ctr"/>
            <a:lstStyle/>
            <a:p>
              <a:endParaRPr lang="en-US"/>
            </a:p>
          </p:txBody>
        </p:sp>
        <p:grpSp>
          <p:nvGrpSpPr>
            <p:cNvPr id="8200" name="Group 11"/>
            <p:cNvGrpSpPr>
              <a:grpSpLocks/>
            </p:cNvGrpSpPr>
            <p:nvPr/>
          </p:nvGrpSpPr>
          <p:grpSpPr bwMode="auto">
            <a:xfrm>
              <a:off x="521" y="981"/>
              <a:ext cx="2676" cy="1901"/>
              <a:chOff x="521" y="981"/>
              <a:chExt cx="2676" cy="1901"/>
            </a:xfrm>
          </p:grpSpPr>
          <p:graphicFrame>
            <p:nvGraphicFramePr>
              <p:cNvPr id="8209" name="Object 12"/>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8212" name="Flash Document" r:id="rId4" imgW="1227960" imgH="1567080" progId="Flash.Movie">
                      <p:embed/>
                    </p:oleObj>
                  </mc:Choice>
                  <mc:Fallback>
                    <p:oleObj name="Flash Document" r:id="rId4" imgW="1227960" imgH="1567080" progId="Flash.Movi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0" name="Object 13"/>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8213" name="Flash Document" r:id="rId6" imgW="1480680" imgH="1299240" progId="Flash.Movie">
                      <p:embed/>
                    </p:oleObj>
                  </mc:Choice>
                  <mc:Fallback>
                    <p:oleObj name="Flash Document" r:id="rId6" imgW="1480680" imgH="1299240" progId="Flash.Movie">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1" name="Object 14"/>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8214" name="Flash Document" r:id="rId8" imgW="2074680" imgH="1214280" progId="Flash.Movie">
                      <p:embed/>
                    </p:oleObj>
                  </mc:Choice>
                  <mc:Fallback>
                    <p:oleObj name="Flash Document" r:id="rId8" imgW="2074680" imgH="1214280" progId="Flash.Movie">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201" name="Group 15"/>
            <p:cNvGrpSpPr>
              <a:grpSpLocks/>
            </p:cNvGrpSpPr>
            <p:nvPr/>
          </p:nvGrpSpPr>
          <p:grpSpPr bwMode="auto">
            <a:xfrm>
              <a:off x="3516" y="622"/>
              <a:ext cx="952" cy="676"/>
              <a:chOff x="521" y="981"/>
              <a:chExt cx="2676" cy="1901"/>
            </a:xfrm>
          </p:grpSpPr>
          <p:graphicFrame>
            <p:nvGraphicFramePr>
              <p:cNvPr id="8206" name="Object 16"/>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8215" name="Flash Document" r:id="rId10" imgW="1227960" imgH="1567080" progId="Flash.Movie">
                      <p:embed/>
                    </p:oleObj>
                  </mc:Choice>
                  <mc:Fallback>
                    <p:oleObj name="Flash Document" r:id="rId10" imgW="1227960" imgH="1567080" progId="Flash.Movie">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17"/>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8216" name="Flash Document" r:id="rId11" imgW="1480680" imgH="1299240" progId="Flash.Movie">
                      <p:embed/>
                    </p:oleObj>
                  </mc:Choice>
                  <mc:Fallback>
                    <p:oleObj name="Flash Document" r:id="rId11" imgW="1480680" imgH="1299240" progId="Flash.Movie">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8" name="Object 18"/>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8217" name="Flash Document" r:id="rId12" imgW="2074680" imgH="1214280" progId="Flash.Movie">
                      <p:embed/>
                    </p:oleObj>
                  </mc:Choice>
                  <mc:Fallback>
                    <p:oleObj name="Flash Document" r:id="rId12" imgW="2074680" imgH="1214280" progId="Flash.Movie">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202" name="Group 19"/>
            <p:cNvGrpSpPr>
              <a:grpSpLocks/>
            </p:cNvGrpSpPr>
            <p:nvPr/>
          </p:nvGrpSpPr>
          <p:grpSpPr bwMode="auto">
            <a:xfrm>
              <a:off x="3742" y="1979"/>
              <a:ext cx="952" cy="676"/>
              <a:chOff x="521" y="981"/>
              <a:chExt cx="2676" cy="1901"/>
            </a:xfrm>
          </p:grpSpPr>
          <p:graphicFrame>
            <p:nvGraphicFramePr>
              <p:cNvPr id="8203" name="Object 20"/>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8218" name="Flash Document" r:id="rId13" imgW="1227960" imgH="1567080" progId="Flash.Movie">
                      <p:embed/>
                    </p:oleObj>
                  </mc:Choice>
                  <mc:Fallback>
                    <p:oleObj name="Flash Document" r:id="rId13" imgW="1227960" imgH="1567080" progId="Flash.Movi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21"/>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8219" name="Flash Document" r:id="rId14" imgW="1480680" imgH="1299240" progId="Flash.Movie">
                      <p:embed/>
                    </p:oleObj>
                  </mc:Choice>
                  <mc:Fallback>
                    <p:oleObj name="Flash Document" r:id="rId14" imgW="1480680" imgH="1299240" progId="Flash.Movie">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5" name="Object 22"/>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8220" name="Flash Document" r:id="rId15" imgW="2074680" imgH="1214280" progId="Flash.Movie">
                      <p:embed/>
                    </p:oleObj>
                  </mc:Choice>
                  <mc:Fallback>
                    <p:oleObj name="Flash Document" r:id="rId15" imgW="2074680" imgH="1214280" progId="Flash.Movie">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8195" name="AutoShape 5"/>
          <p:cNvSpPr>
            <a:spLocks noGrp="1" noChangeArrowheads="1"/>
          </p:cNvSpPr>
          <p:nvPr>
            <p:ph type="subTitle" idx="1"/>
          </p:nvPr>
        </p:nvSpPr>
        <p:spPr bwMode="auto">
          <a:xfrm>
            <a:off x="3429000" y="4868863"/>
            <a:ext cx="5607050" cy="1008062"/>
          </a:xfrm>
          <a:prstGeom prst="roundRect">
            <a:avLst>
              <a:gd name="adj" fmla="val 43579"/>
            </a:avLst>
          </a:prstGeom>
          <a:solidFill>
            <a:srgbClr val="010066"/>
          </a:solidFill>
          <a:ln w="63500">
            <a:solidFill>
              <a:srgbClr val="5B0091"/>
            </a:solidFill>
            <a:round/>
            <a:headEnd/>
            <a:tailEnd/>
          </a:ln>
        </p:spPr>
        <p:txBody>
          <a:bodyPr vert="horz" wrap="square" lIns="91440" tIns="0" rIns="91440" bIns="0" numCol="1" anchor="ctr" anchorCtr="0" compatLnSpc="1">
            <a:prstTxWarp prst="textNoShape">
              <a:avLst/>
            </a:prstTxWarp>
          </a:bodyPr>
          <a:lstStyle/>
          <a:p>
            <a:pPr eaLnBrk="1" hangingPunct="1">
              <a:lnSpc>
                <a:spcPct val="80000"/>
              </a:lnSpc>
              <a:spcBef>
                <a:spcPct val="0"/>
              </a:spcBef>
            </a:pPr>
            <a:r>
              <a:rPr lang="en-GB" sz="3600" smtClean="0">
                <a:solidFill>
                  <a:schemeClr val="bg1"/>
                </a:solidFill>
              </a:rPr>
              <a:t>S10 Length, area and volume</a:t>
            </a:r>
          </a:p>
        </p:txBody>
      </p:sp>
      <p:sp>
        <p:nvSpPr>
          <p:cNvPr id="8196" name="AutoShape 6"/>
          <p:cNvSpPr>
            <a:spLocks noGrp="1" noChangeArrowheads="1"/>
          </p:cNvSpPr>
          <p:nvPr>
            <p:ph type="ctrTitle"/>
          </p:nvPr>
        </p:nvSpPr>
        <p:spPr>
          <a:xfrm>
            <a:off x="152400" y="188913"/>
            <a:ext cx="5310188" cy="981075"/>
          </a:xfrm>
          <a:prstGeom prst="roundRect">
            <a:avLst>
              <a:gd name="adj" fmla="val 43579"/>
            </a:avLst>
          </a:prstGeom>
          <a:solidFill>
            <a:srgbClr val="010066"/>
          </a:solidFill>
          <a:ln w="63500">
            <a:solidFill>
              <a:srgbClr val="5B0091"/>
            </a:solidFill>
            <a:round/>
            <a:headEnd/>
            <a:tailEnd/>
          </a:ln>
        </p:spPr>
        <p:txBody>
          <a:bodyPr/>
          <a:lstStyle/>
          <a:p>
            <a:pPr algn="ctr"/>
            <a:r>
              <a:rPr lang="en-GB" sz="4400" smtClean="0">
                <a:solidFill>
                  <a:schemeClr val="bg1"/>
                </a:solidFill>
              </a:rPr>
              <a:t>KS4 Mathematics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Length, area or volume?</a:t>
            </a:r>
            <a:endParaRPr lang="en-GB" smtClean="0"/>
          </a:p>
        </p:txBody>
      </p:sp>
      <p:grpSp>
        <p:nvGrpSpPr>
          <p:cNvPr id="1030" name="Group 6"/>
          <p:cNvGrpSpPr>
            <a:grpSpLocks/>
          </p:cNvGrpSpPr>
          <p:nvPr/>
        </p:nvGrpSpPr>
        <p:grpSpPr bwMode="auto">
          <a:xfrm>
            <a:off x="7304088" y="115888"/>
            <a:ext cx="576262" cy="576262"/>
            <a:chOff x="4601" y="73"/>
            <a:chExt cx="363" cy="363"/>
          </a:xfrm>
        </p:grpSpPr>
        <p:pic>
          <p:nvPicPr>
            <p:cNvPr id="1031" name="Picture 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33"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026" name="ShockwaveFlash1" r:id="rId2" imgW="9144793" imgH="5184244"/>
        </mc:Choice>
        <mc:Fallback>
          <p:control name="ShockwaveFlash1" r:id="rId2" imgW="9144793" imgH="518424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7411"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7412"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7413"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7414"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7415"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7416" name="AutoShape 2"/>
          <p:cNvSpPr>
            <a:spLocks noGrp="1" noChangeArrowheads="1"/>
          </p:cNvSpPr>
          <p:nvPr>
            <p:ph type="subTitle" idx="1"/>
          </p:nvPr>
        </p:nvSpPr>
        <p:spPr bwMode="auto">
          <a:xfrm>
            <a:off x="685800" y="2649538"/>
            <a:ext cx="2662238"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S10.2 Polygons</a:t>
            </a:r>
          </a:p>
        </p:txBody>
      </p:sp>
      <p:pic>
        <p:nvPicPr>
          <p:cNvPr id="17417" name="Picture 7"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8"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1"/>
          <p:cNvSpPr>
            <a:spLocks noGrp="1" noChangeArrowheads="1"/>
          </p:cNvSpPr>
          <p:nvPr>
            <p:ph type="ctrTitle"/>
          </p:nvPr>
        </p:nvSpPr>
        <p:spPr>
          <a:xfrm>
            <a:off x="150813" y="150813"/>
            <a:ext cx="7772400" cy="611187"/>
          </a:xfrm>
        </p:spPr>
        <p:txBody>
          <a:bodyPr/>
          <a:lstStyle/>
          <a:p>
            <a:pPr eaLnBrk="1" hangingPunct="1"/>
            <a:r>
              <a:rPr lang="en-GB" smtClean="0"/>
              <a:t>Contents</a:t>
            </a:r>
          </a:p>
        </p:txBody>
      </p:sp>
      <p:sp>
        <p:nvSpPr>
          <p:cNvPr id="17420" name="AutoShape 18"/>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17421" name="AutoShape 19"/>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
        <p:nvSpPr>
          <p:cNvPr id="17422" name="AutoShape 20"/>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17423" name="AutoShape 21"/>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
        <p:nvSpPr>
          <p:cNvPr id="17424" name="AutoShape 22"/>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17425" name="AutoShape 23"/>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423863" y="1143000"/>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perimeter of a rectangle with length </a:t>
            </a:r>
            <a:r>
              <a:rPr lang="en-GB" i="1">
                <a:solidFill>
                  <a:srgbClr val="000066"/>
                </a:solidFill>
                <a:latin typeface="Times New Roman" pitchFamily="18" charset="0"/>
              </a:rPr>
              <a:t>l</a:t>
            </a:r>
            <a:r>
              <a:rPr lang="en-GB">
                <a:solidFill>
                  <a:srgbClr val="000066"/>
                </a:solidFill>
              </a:rPr>
              <a:t> and width </a:t>
            </a:r>
            <a:r>
              <a:rPr lang="en-GB" i="1">
                <a:solidFill>
                  <a:srgbClr val="000066"/>
                </a:solidFill>
                <a:latin typeface="Times New Roman" pitchFamily="18" charset="0"/>
              </a:rPr>
              <a:t>w</a:t>
            </a:r>
            <a:r>
              <a:rPr lang="en-GB">
                <a:solidFill>
                  <a:srgbClr val="000066"/>
                </a:solidFill>
              </a:rPr>
              <a:t> can be written as:</a:t>
            </a:r>
          </a:p>
        </p:txBody>
      </p:sp>
      <p:sp>
        <p:nvSpPr>
          <p:cNvPr id="18437"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Rectangles</a:t>
            </a:r>
            <a:endParaRPr lang="en-GB" smtClean="0"/>
          </a:p>
        </p:txBody>
      </p:sp>
      <p:grpSp>
        <p:nvGrpSpPr>
          <p:cNvPr id="18438" name="Group 17"/>
          <p:cNvGrpSpPr>
            <a:grpSpLocks/>
          </p:cNvGrpSpPr>
          <p:nvPr/>
        </p:nvGrpSpPr>
        <p:grpSpPr bwMode="auto">
          <a:xfrm>
            <a:off x="539750" y="2203450"/>
            <a:ext cx="3240088" cy="1873250"/>
            <a:chOff x="340" y="1388"/>
            <a:chExt cx="2041" cy="1180"/>
          </a:xfrm>
        </p:grpSpPr>
        <p:sp>
          <p:nvSpPr>
            <p:cNvPr id="18444" name="Rectangle 6"/>
            <p:cNvSpPr>
              <a:spLocks noChangeArrowheads="1"/>
            </p:cNvSpPr>
            <p:nvPr/>
          </p:nvSpPr>
          <p:spPr bwMode="auto">
            <a:xfrm>
              <a:off x="612" y="1661"/>
              <a:ext cx="1769" cy="907"/>
            </a:xfrm>
            <a:prstGeom prst="rect">
              <a:avLst/>
            </a:prstGeom>
            <a:gradFill rotWithShape="1">
              <a:gsLst>
                <a:gs pos="0">
                  <a:srgbClr val="BDDEFF"/>
                </a:gs>
                <a:gs pos="100000">
                  <a:srgbClr val="E3F1FF"/>
                </a:gs>
              </a:gsLst>
              <a:lin ang="18900000" scaled="1"/>
            </a:gradFill>
            <a:ln w="28575">
              <a:solidFill>
                <a:schemeClr val="tx1"/>
              </a:solidFill>
              <a:miter lim="800000"/>
              <a:headEnd/>
              <a:tailEnd/>
            </a:ln>
          </p:spPr>
          <p:txBody>
            <a:bodyPr wrap="none" anchor="ctr"/>
            <a:lstStyle/>
            <a:p>
              <a:endParaRPr lang="en-US"/>
            </a:p>
          </p:txBody>
        </p:sp>
        <p:sp>
          <p:nvSpPr>
            <p:cNvPr id="18445" name="Text Box 7"/>
            <p:cNvSpPr txBox="1">
              <a:spLocks noChangeArrowheads="1"/>
            </p:cNvSpPr>
            <p:nvPr/>
          </p:nvSpPr>
          <p:spPr bwMode="auto">
            <a:xfrm>
              <a:off x="1412" y="1388"/>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l</a:t>
              </a:r>
            </a:p>
          </p:txBody>
        </p:sp>
        <p:sp>
          <p:nvSpPr>
            <p:cNvPr id="18446" name="Text Box 8"/>
            <p:cNvSpPr txBox="1">
              <a:spLocks noChangeArrowheads="1"/>
            </p:cNvSpPr>
            <p:nvPr/>
          </p:nvSpPr>
          <p:spPr bwMode="auto">
            <a:xfrm>
              <a:off x="340" y="197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w</a:t>
              </a:r>
            </a:p>
          </p:txBody>
        </p:sp>
      </p:grpSp>
      <p:sp>
        <p:nvSpPr>
          <p:cNvPr id="598025" name="Text Box 9"/>
          <p:cNvSpPr txBox="1">
            <a:spLocks noChangeArrowheads="1"/>
          </p:cNvSpPr>
          <p:nvPr/>
        </p:nvSpPr>
        <p:spPr bwMode="auto">
          <a:xfrm>
            <a:off x="4824413" y="2362200"/>
            <a:ext cx="285432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Perimeter = 2</a:t>
            </a:r>
            <a:r>
              <a:rPr lang="en-GB" i="1">
                <a:latin typeface="Times New Roman" pitchFamily="18" charset="0"/>
                <a:cs typeface="+mn-cs"/>
              </a:rPr>
              <a:t>l</a:t>
            </a:r>
            <a:r>
              <a:rPr lang="en-GB">
                <a:latin typeface="Arial" charset="0"/>
                <a:cs typeface="+mn-cs"/>
              </a:rPr>
              <a:t> + 2</a:t>
            </a:r>
            <a:r>
              <a:rPr lang="en-GB" i="1">
                <a:latin typeface="Times New Roman" pitchFamily="18" charset="0"/>
                <a:cs typeface="+mn-cs"/>
              </a:rPr>
              <a:t>w</a:t>
            </a:r>
          </a:p>
        </p:txBody>
      </p:sp>
      <p:sp>
        <p:nvSpPr>
          <p:cNvPr id="598026" name="Text Box 10"/>
          <p:cNvSpPr txBox="1">
            <a:spLocks noChangeArrowheads="1"/>
          </p:cNvSpPr>
          <p:nvPr/>
        </p:nvSpPr>
        <p:spPr bwMode="auto">
          <a:xfrm>
            <a:off x="6010275" y="3049588"/>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sp>
        <p:nvSpPr>
          <p:cNvPr id="598027" name="Text Box 11"/>
          <p:cNvSpPr txBox="1">
            <a:spLocks noChangeArrowheads="1"/>
          </p:cNvSpPr>
          <p:nvPr/>
        </p:nvSpPr>
        <p:spPr bwMode="auto">
          <a:xfrm>
            <a:off x="4808538" y="3736975"/>
            <a:ext cx="2887662"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Perimeter = 2(</a:t>
            </a:r>
            <a:r>
              <a:rPr lang="en-GB" i="1">
                <a:latin typeface="Times New Roman" pitchFamily="18" charset="0"/>
                <a:cs typeface="+mn-cs"/>
              </a:rPr>
              <a:t>l</a:t>
            </a:r>
            <a:r>
              <a:rPr lang="en-GB">
                <a:latin typeface="Arial" charset="0"/>
                <a:cs typeface="+mn-cs"/>
              </a:rPr>
              <a:t> + </a:t>
            </a:r>
            <a:r>
              <a:rPr lang="en-GB" i="1">
                <a:latin typeface="Times New Roman" pitchFamily="18" charset="0"/>
                <a:cs typeface="+mn-cs"/>
              </a:rPr>
              <a:t>w</a:t>
            </a:r>
            <a:r>
              <a:rPr lang="en-GB">
                <a:latin typeface="Arial" charset="0"/>
                <a:cs typeface="+mn-cs"/>
              </a:rPr>
              <a:t>)</a:t>
            </a:r>
          </a:p>
        </p:txBody>
      </p:sp>
      <p:sp>
        <p:nvSpPr>
          <p:cNvPr id="598028" name="Text Box 12"/>
          <p:cNvSpPr txBox="1">
            <a:spLocks noChangeArrowheads="1"/>
          </p:cNvSpPr>
          <p:nvPr/>
        </p:nvSpPr>
        <p:spPr bwMode="auto">
          <a:xfrm>
            <a:off x="423863" y="4591050"/>
            <a:ext cx="811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area of a rectangle is given as:</a:t>
            </a:r>
          </a:p>
        </p:txBody>
      </p:sp>
      <p:sp>
        <p:nvSpPr>
          <p:cNvPr id="598030" name="Rectangle 14"/>
          <p:cNvSpPr>
            <a:spLocks noChangeArrowheads="1"/>
          </p:cNvSpPr>
          <p:nvPr/>
        </p:nvSpPr>
        <p:spPr bwMode="auto">
          <a:xfrm>
            <a:off x="3825875" y="5443538"/>
            <a:ext cx="14922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Area = </a:t>
            </a:r>
            <a:r>
              <a:rPr lang="en-GB" i="1">
                <a:latin typeface="Times New Roman" pitchFamily="18" charset="0"/>
                <a:cs typeface="+mn-cs"/>
              </a:rPr>
              <a:t>lw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8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80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8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8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5" grpId="0" animBg="1"/>
      <p:bldP spid="598026" grpId="0"/>
      <p:bldP spid="598027" grpId="0" animBg="1"/>
      <p:bldP spid="598028" grpId="0"/>
      <p:bldP spid="5980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423863" y="1143000"/>
            <a:ext cx="832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When the length and the width of a rectangle are equal we call it a square. A square is just a special type of rectangle.</a:t>
            </a:r>
          </a:p>
        </p:txBody>
      </p:sp>
      <p:sp>
        <p:nvSpPr>
          <p:cNvPr id="19461"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Squares</a:t>
            </a:r>
            <a:endParaRPr lang="en-GB" smtClean="0"/>
          </a:p>
        </p:txBody>
      </p:sp>
      <p:sp>
        <p:nvSpPr>
          <p:cNvPr id="673803" name="Text Box 11"/>
          <p:cNvSpPr txBox="1">
            <a:spLocks noChangeArrowheads="1"/>
          </p:cNvSpPr>
          <p:nvPr/>
        </p:nvSpPr>
        <p:spPr bwMode="auto">
          <a:xfrm>
            <a:off x="4808538" y="3368675"/>
            <a:ext cx="213518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Perimeter = 4</a:t>
            </a:r>
            <a:r>
              <a:rPr lang="en-GB" i="1">
                <a:latin typeface="Times New Roman" pitchFamily="18" charset="0"/>
                <a:cs typeface="+mn-cs"/>
              </a:rPr>
              <a:t>l</a:t>
            </a:r>
          </a:p>
        </p:txBody>
      </p:sp>
      <p:sp>
        <p:nvSpPr>
          <p:cNvPr id="673804" name="Text Box 12"/>
          <p:cNvSpPr txBox="1">
            <a:spLocks noChangeArrowheads="1"/>
          </p:cNvSpPr>
          <p:nvPr/>
        </p:nvSpPr>
        <p:spPr bwMode="auto">
          <a:xfrm>
            <a:off x="423863" y="4591050"/>
            <a:ext cx="811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area of a square is given as:</a:t>
            </a:r>
          </a:p>
        </p:txBody>
      </p:sp>
      <p:sp>
        <p:nvSpPr>
          <p:cNvPr id="673805" name="Rectangle 13"/>
          <p:cNvSpPr>
            <a:spLocks noChangeArrowheads="1"/>
          </p:cNvSpPr>
          <p:nvPr/>
        </p:nvSpPr>
        <p:spPr bwMode="auto">
          <a:xfrm>
            <a:off x="3871913" y="5445125"/>
            <a:ext cx="140017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Area = </a:t>
            </a:r>
            <a:r>
              <a:rPr lang="en-GB" i="1">
                <a:latin typeface="Times New Roman" pitchFamily="18" charset="0"/>
                <a:cs typeface="+mn-cs"/>
              </a:rPr>
              <a:t>l</a:t>
            </a:r>
            <a:r>
              <a:rPr lang="en-GB" baseline="30000">
                <a:latin typeface="Arial" charset="0"/>
                <a:cs typeface="+mn-cs"/>
              </a:rPr>
              <a:t>2</a:t>
            </a:r>
          </a:p>
        </p:txBody>
      </p:sp>
      <p:grpSp>
        <p:nvGrpSpPr>
          <p:cNvPr id="2" name="Group 17"/>
          <p:cNvGrpSpPr>
            <a:grpSpLocks/>
          </p:cNvGrpSpPr>
          <p:nvPr/>
        </p:nvGrpSpPr>
        <p:grpSpPr bwMode="auto">
          <a:xfrm>
            <a:off x="847725" y="2854325"/>
            <a:ext cx="1924050" cy="1512888"/>
            <a:chOff x="534" y="1798"/>
            <a:chExt cx="1212" cy="953"/>
          </a:xfrm>
        </p:grpSpPr>
        <p:sp>
          <p:nvSpPr>
            <p:cNvPr id="19467" name="Text Box 8"/>
            <p:cNvSpPr txBox="1">
              <a:spLocks noChangeArrowheads="1"/>
            </p:cNvSpPr>
            <p:nvPr/>
          </p:nvSpPr>
          <p:spPr bwMode="auto">
            <a:xfrm>
              <a:off x="534" y="213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l</a:t>
              </a:r>
            </a:p>
          </p:txBody>
        </p:sp>
        <p:sp>
          <p:nvSpPr>
            <p:cNvPr id="19468" name="Rectangle 14"/>
            <p:cNvSpPr>
              <a:spLocks noChangeArrowheads="1"/>
            </p:cNvSpPr>
            <p:nvPr/>
          </p:nvSpPr>
          <p:spPr bwMode="auto">
            <a:xfrm>
              <a:off x="793" y="1798"/>
              <a:ext cx="953" cy="953"/>
            </a:xfrm>
            <a:prstGeom prst="rect">
              <a:avLst/>
            </a:prstGeom>
            <a:gradFill rotWithShape="1">
              <a:gsLst>
                <a:gs pos="0">
                  <a:srgbClr val="FF7171"/>
                </a:gs>
                <a:gs pos="100000">
                  <a:srgbClr val="FFBEBE"/>
                </a:gs>
              </a:gsLst>
              <a:lin ang="18900000" scaled="1"/>
            </a:gradFill>
            <a:ln w="28575">
              <a:solidFill>
                <a:schemeClr val="tx1"/>
              </a:solidFill>
              <a:miter lim="800000"/>
              <a:headEnd/>
              <a:tailEnd/>
            </a:ln>
          </p:spPr>
          <p:txBody>
            <a:bodyPr wrap="none" anchor="ctr"/>
            <a:lstStyle/>
            <a:p>
              <a:endParaRPr lang="en-US"/>
            </a:p>
          </p:txBody>
        </p:sp>
      </p:grpSp>
      <p:sp>
        <p:nvSpPr>
          <p:cNvPr id="673807" name="Text Box 15"/>
          <p:cNvSpPr txBox="1">
            <a:spLocks noChangeArrowheads="1"/>
          </p:cNvSpPr>
          <p:nvPr/>
        </p:nvSpPr>
        <p:spPr bwMode="auto">
          <a:xfrm>
            <a:off x="422275" y="2174875"/>
            <a:ext cx="811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perimeter of a square with length </a:t>
            </a:r>
            <a:r>
              <a:rPr lang="en-GB" i="1">
                <a:solidFill>
                  <a:srgbClr val="000066"/>
                </a:solidFill>
                <a:latin typeface="Times New Roman" pitchFamily="18" charset="0"/>
              </a:rPr>
              <a:t>l</a:t>
            </a:r>
            <a:r>
              <a:rPr lang="en-GB">
                <a:solidFill>
                  <a:srgbClr val="000066"/>
                </a:solidFill>
              </a:rPr>
              <a:t> is given 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38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38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38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3" grpId="0" animBg="1"/>
      <p:bldP spid="673804" grpId="0"/>
      <p:bldP spid="673805" grpId="0" animBg="1"/>
      <p:bldP spid="6738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Shapes made from rectangles</a:t>
            </a:r>
            <a:endParaRPr lang="en-GB" smtClean="0"/>
          </a:p>
        </p:txBody>
      </p:sp>
      <p:grpSp>
        <p:nvGrpSpPr>
          <p:cNvPr id="2054" name="Group 316"/>
          <p:cNvGrpSpPr>
            <a:grpSpLocks/>
          </p:cNvGrpSpPr>
          <p:nvPr/>
        </p:nvGrpSpPr>
        <p:grpSpPr bwMode="auto">
          <a:xfrm>
            <a:off x="7304088" y="115888"/>
            <a:ext cx="576262" cy="576262"/>
            <a:chOff x="4601" y="73"/>
            <a:chExt cx="363" cy="363"/>
          </a:xfrm>
        </p:grpSpPr>
        <p:pic>
          <p:nvPicPr>
            <p:cNvPr id="2055" name="Picture 317"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318"/>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057" name="Oval 319"/>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2050" name="ShockwaveFlash1" r:id="rId2" imgW="9144793" imgH="5184244"/>
        </mc:Choice>
        <mc:Fallback>
          <p:control name="ShockwaveFlash1" r:id="rId2" imgW="9144793" imgH="518424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title" idx="4294967295"/>
          </p:nvPr>
        </p:nvSpPr>
        <p:spPr>
          <a:xfrm>
            <a:off x="150813" y="150813"/>
            <a:ext cx="5429250" cy="614362"/>
          </a:xfrm>
          <a:noFill/>
        </p:spPr>
        <p:txBody>
          <a:bodyPr/>
          <a:lstStyle/>
          <a:p>
            <a:pPr eaLnBrk="1" hangingPunct="1"/>
            <a:r>
              <a:rPr lang="en-US" smtClean="0"/>
              <a:t>Shapes made from rectangles</a:t>
            </a:r>
            <a:endParaRPr lang="en-GB" smtClean="0"/>
          </a:p>
        </p:txBody>
      </p:sp>
      <p:sp>
        <p:nvSpPr>
          <p:cNvPr id="20485" name="Text Box 5"/>
          <p:cNvSpPr txBox="1">
            <a:spLocks noChangeArrowheads="1"/>
          </p:cNvSpPr>
          <p:nvPr/>
        </p:nvSpPr>
        <p:spPr bwMode="auto">
          <a:xfrm>
            <a:off x="1235075" y="1125538"/>
            <a:ext cx="6672263"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can we find the area of the shaded shape?</a:t>
            </a:r>
            <a:endParaRPr lang="en-GB"/>
          </a:p>
        </p:txBody>
      </p:sp>
      <p:sp>
        <p:nvSpPr>
          <p:cNvPr id="679942" name="Text Box 6"/>
          <p:cNvSpPr txBox="1">
            <a:spLocks noChangeArrowheads="1"/>
          </p:cNvSpPr>
          <p:nvPr/>
        </p:nvSpPr>
        <p:spPr bwMode="auto">
          <a:xfrm>
            <a:off x="4500563" y="1749425"/>
            <a:ext cx="39798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think of this shape as being made up of one rectangle cut out of another rectangle.</a:t>
            </a:r>
            <a:endParaRPr lang="en-GB"/>
          </a:p>
        </p:txBody>
      </p:sp>
      <p:sp>
        <p:nvSpPr>
          <p:cNvPr id="20487" name="Rectangle 7"/>
          <p:cNvSpPr>
            <a:spLocks noChangeArrowheads="1"/>
          </p:cNvSpPr>
          <p:nvPr/>
        </p:nvSpPr>
        <p:spPr bwMode="auto">
          <a:xfrm>
            <a:off x="1330325" y="2420938"/>
            <a:ext cx="2519363" cy="2879725"/>
          </a:xfrm>
          <a:prstGeom prst="rect">
            <a:avLst/>
          </a:prstGeom>
          <a:gradFill rotWithShape="1">
            <a:gsLst>
              <a:gs pos="0">
                <a:srgbClr val="C0E890"/>
              </a:gs>
              <a:gs pos="100000">
                <a:srgbClr val="E5F5D0"/>
              </a:gs>
            </a:gsLst>
            <a:lin ang="18900000" scaled="1"/>
          </a:gradFill>
          <a:ln w="28575">
            <a:solidFill>
              <a:schemeClr val="tx1"/>
            </a:solidFill>
            <a:miter lim="800000"/>
            <a:headEnd/>
            <a:tailEnd/>
          </a:ln>
        </p:spPr>
        <p:txBody>
          <a:bodyPr wrap="none" anchor="ctr"/>
          <a:lstStyle/>
          <a:p>
            <a:endParaRPr lang="en-US"/>
          </a:p>
        </p:txBody>
      </p:sp>
      <p:sp>
        <p:nvSpPr>
          <p:cNvPr id="20488" name="Rectangle 8"/>
          <p:cNvSpPr>
            <a:spLocks noChangeArrowheads="1"/>
          </p:cNvSpPr>
          <p:nvPr/>
        </p:nvSpPr>
        <p:spPr bwMode="auto">
          <a:xfrm>
            <a:off x="1690688" y="3502025"/>
            <a:ext cx="1079500" cy="1439863"/>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0489" name="Line 9"/>
          <p:cNvSpPr>
            <a:spLocks noChangeShapeType="1"/>
          </p:cNvSpPr>
          <p:nvPr/>
        </p:nvSpPr>
        <p:spPr bwMode="auto">
          <a:xfrm>
            <a:off x="1330325" y="2276475"/>
            <a:ext cx="2520950"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490" name="Line 10"/>
          <p:cNvSpPr>
            <a:spLocks noChangeShapeType="1"/>
          </p:cNvSpPr>
          <p:nvPr/>
        </p:nvSpPr>
        <p:spPr bwMode="auto">
          <a:xfrm>
            <a:off x="1187450" y="2420938"/>
            <a:ext cx="0" cy="287972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491" name="Text Box 11"/>
          <p:cNvSpPr txBox="1">
            <a:spLocks noChangeArrowheads="1"/>
          </p:cNvSpPr>
          <p:nvPr/>
        </p:nvSpPr>
        <p:spPr bwMode="auto">
          <a:xfrm>
            <a:off x="2246313" y="1839913"/>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9 cm</a:t>
            </a:r>
            <a:endParaRPr lang="en-GB" sz="2000"/>
          </a:p>
        </p:txBody>
      </p:sp>
      <p:sp>
        <p:nvSpPr>
          <p:cNvPr id="20492" name="Text Box 12"/>
          <p:cNvSpPr txBox="1">
            <a:spLocks noChangeArrowheads="1"/>
          </p:cNvSpPr>
          <p:nvPr/>
        </p:nvSpPr>
        <p:spPr bwMode="auto">
          <a:xfrm>
            <a:off x="323850" y="3621088"/>
            <a:ext cx="874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11 cm</a:t>
            </a:r>
            <a:endParaRPr lang="en-GB" sz="2000"/>
          </a:p>
        </p:txBody>
      </p:sp>
      <p:sp>
        <p:nvSpPr>
          <p:cNvPr id="20493" name="Line 13"/>
          <p:cNvSpPr>
            <a:spLocks noChangeShapeType="1"/>
          </p:cNvSpPr>
          <p:nvPr/>
        </p:nvSpPr>
        <p:spPr bwMode="auto">
          <a:xfrm>
            <a:off x="1692275" y="3357563"/>
            <a:ext cx="1079500"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494" name="Line 14"/>
          <p:cNvSpPr>
            <a:spLocks noChangeShapeType="1"/>
          </p:cNvSpPr>
          <p:nvPr/>
        </p:nvSpPr>
        <p:spPr bwMode="auto">
          <a:xfrm rot="-5400000">
            <a:off x="2196306" y="4221957"/>
            <a:ext cx="1439863"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495" name="Text Box 15"/>
          <p:cNvSpPr txBox="1">
            <a:spLocks noChangeArrowheads="1"/>
          </p:cNvSpPr>
          <p:nvPr/>
        </p:nvSpPr>
        <p:spPr bwMode="auto">
          <a:xfrm>
            <a:off x="1835150" y="2925763"/>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4 cm</a:t>
            </a:r>
            <a:endParaRPr lang="en-GB" sz="2000"/>
          </a:p>
        </p:txBody>
      </p:sp>
      <p:sp>
        <p:nvSpPr>
          <p:cNvPr id="20496" name="Text Box 16"/>
          <p:cNvSpPr txBox="1">
            <a:spLocks noChangeArrowheads="1"/>
          </p:cNvSpPr>
          <p:nvPr/>
        </p:nvSpPr>
        <p:spPr bwMode="auto">
          <a:xfrm>
            <a:off x="2916238" y="4076700"/>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6 cm</a:t>
            </a:r>
            <a:endParaRPr lang="en-GB" sz="2000"/>
          </a:p>
        </p:txBody>
      </p:sp>
      <p:sp>
        <p:nvSpPr>
          <p:cNvPr id="679953" name="Text Box 17"/>
          <p:cNvSpPr txBox="1">
            <a:spLocks noChangeArrowheads="1"/>
          </p:cNvSpPr>
          <p:nvPr/>
        </p:nvSpPr>
        <p:spPr bwMode="auto">
          <a:xfrm>
            <a:off x="4500563" y="3452813"/>
            <a:ext cx="418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Label the rectangles A and B.</a:t>
            </a:r>
            <a:endParaRPr lang="en-GB"/>
          </a:p>
        </p:txBody>
      </p:sp>
      <p:sp>
        <p:nvSpPr>
          <p:cNvPr id="679954" name="Text Box 18"/>
          <p:cNvSpPr txBox="1">
            <a:spLocks noChangeArrowheads="1"/>
          </p:cNvSpPr>
          <p:nvPr/>
        </p:nvSpPr>
        <p:spPr bwMode="auto">
          <a:xfrm>
            <a:off x="3059113" y="26368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679955" name="Text Box 19"/>
          <p:cNvSpPr txBox="1">
            <a:spLocks noChangeArrowheads="1"/>
          </p:cNvSpPr>
          <p:nvPr/>
        </p:nvSpPr>
        <p:spPr bwMode="auto">
          <a:xfrm>
            <a:off x="2036763" y="39941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679956" name="Text Box 20"/>
          <p:cNvSpPr txBox="1">
            <a:spLocks noChangeArrowheads="1"/>
          </p:cNvSpPr>
          <p:nvPr/>
        </p:nvSpPr>
        <p:spPr bwMode="auto">
          <a:xfrm>
            <a:off x="4500563" y="4060825"/>
            <a:ext cx="360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A = 9 × 11 = 99 cm</a:t>
            </a:r>
            <a:r>
              <a:rPr lang="en-US" baseline="30000"/>
              <a:t>2</a:t>
            </a:r>
            <a:endParaRPr lang="en-GB" baseline="30000"/>
          </a:p>
        </p:txBody>
      </p:sp>
      <p:sp>
        <p:nvSpPr>
          <p:cNvPr id="679957" name="Text Box 21"/>
          <p:cNvSpPr txBox="1">
            <a:spLocks noChangeArrowheads="1"/>
          </p:cNvSpPr>
          <p:nvPr/>
        </p:nvSpPr>
        <p:spPr bwMode="auto">
          <a:xfrm>
            <a:off x="4500563" y="4668838"/>
            <a:ext cx="343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B = 4 × 6 = 24 cm</a:t>
            </a:r>
            <a:r>
              <a:rPr lang="en-US" baseline="30000"/>
              <a:t>2</a:t>
            </a:r>
            <a:endParaRPr lang="en-GB" baseline="30000"/>
          </a:p>
        </p:txBody>
      </p:sp>
      <p:sp>
        <p:nvSpPr>
          <p:cNvPr id="679958" name="Text Box 22"/>
          <p:cNvSpPr txBox="1">
            <a:spLocks noChangeArrowheads="1"/>
          </p:cNvSpPr>
          <p:nvPr/>
        </p:nvSpPr>
        <p:spPr bwMode="auto">
          <a:xfrm>
            <a:off x="4500563" y="5276850"/>
            <a:ext cx="424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Total area = 99 – 24 = </a:t>
            </a:r>
            <a:r>
              <a:rPr lang="en-US" b="1">
                <a:solidFill>
                  <a:srgbClr val="FF6600"/>
                </a:solidFill>
              </a:rPr>
              <a:t>75 cm</a:t>
            </a:r>
            <a:r>
              <a:rPr lang="en-US" b="1" baseline="30000">
                <a:solidFill>
                  <a:srgbClr val="FF6600"/>
                </a:solidFill>
              </a:rPr>
              <a:t>2</a:t>
            </a:r>
            <a:endParaRPr lang="en-GB" b="1" baseline="300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99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99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99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99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9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2" grpId="0"/>
      <p:bldP spid="679953" grpId="0"/>
      <p:bldP spid="679954" grpId="0"/>
      <p:bldP spid="679955" grpId="0"/>
      <p:bldP spid="679956" grpId="0"/>
      <p:bldP spid="679957" grpId="0"/>
      <p:bldP spid="6799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423863" y="3789363"/>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area of a triangle with base </a:t>
            </a:r>
            <a:r>
              <a:rPr lang="en-GB" i="1">
                <a:solidFill>
                  <a:srgbClr val="000066"/>
                </a:solidFill>
                <a:latin typeface="Times New Roman" pitchFamily="18" charset="0"/>
              </a:rPr>
              <a:t>b</a:t>
            </a:r>
            <a:r>
              <a:rPr lang="en-GB">
                <a:solidFill>
                  <a:srgbClr val="000066"/>
                </a:solidFill>
              </a:rPr>
              <a:t> and perpendicular height </a:t>
            </a:r>
            <a:r>
              <a:rPr lang="en-GB" i="1">
                <a:solidFill>
                  <a:srgbClr val="000066"/>
                </a:solidFill>
                <a:latin typeface="Times New Roman" pitchFamily="18" charset="0"/>
              </a:rPr>
              <a:t>h</a:t>
            </a:r>
            <a:r>
              <a:rPr lang="en-GB">
                <a:solidFill>
                  <a:srgbClr val="000066"/>
                </a:solidFill>
              </a:rPr>
              <a:t> is given by:</a:t>
            </a:r>
          </a:p>
        </p:txBody>
      </p:sp>
      <p:sp>
        <p:nvSpPr>
          <p:cNvPr id="21509"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triangle</a:t>
            </a:r>
            <a:endParaRPr lang="en-GB" smtClean="0"/>
          </a:p>
        </p:txBody>
      </p:sp>
      <p:grpSp>
        <p:nvGrpSpPr>
          <p:cNvPr id="21510" name="Group 23"/>
          <p:cNvGrpSpPr>
            <a:grpSpLocks/>
          </p:cNvGrpSpPr>
          <p:nvPr/>
        </p:nvGrpSpPr>
        <p:grpSpPr bwMode="auto">
          <a:xfrm>
            <a:off x="2195513" y="1285875"/>
            <a:ext cx="3290887" cy="2073275"/>
            <a:chOff x="1383" y="810"/>
            <a:chExt cx="2073" cy="1306"/>
          </a:xfrm>
        </p:grpSpPr>
        <p:sp>
          <p:nvSpPr>
            <p:cNvPr id="21519" name="Freeform 7"/>
            <p:cNvSpPr>
              <a:spLocks/>
            </p:cNvSpPr>
            <p:nvPr/>
          </p:nvSpPr>
          <p:spPr bwMode="auto">
            <a:xfrm flipH="1">
              <a:off x="1383" y="810"/>
              <a:ext cx="2073" cy="975"/>
            </a:xfrm>
            <a:custGeom>
              <a:avLst/>
              <a:gdLst>
                <a:gd name="T0" fmla="*/ 0 w 2812"/>
                <a:gd name="T1" fmla="*/ 719 h 1322"/>
                <a:gd name="T2" fmla="*/ 1528 w 2812"/>
                <a:gd name="T3" fmla="*/ 719 h 1322"/>
                <a:gd name="T4" fmla="*/ 295 w 2812"/>
                <a:gd name="T5" fmla="*/ 0 h 1322"/>
                <a:gd name="T6" fmla="*/ 0 w 2812"/>
                <a:gd name="T7" fmla="*/ 719 h 1322"/>
                <a:gd name="T8" fmla="*/ 0 60000 65536"/>
                <a:gd name="T9" fmla="*/ 0 60000 65536"/>
                <a:gd name="T10" fmla="*/ 0 60000 65536"/>
                <a:gd name="T11" fmla="*/ 0 60000 65536"/>
                <a:gd name="T12" fmla="*/ 0 w 2812"/>
                <a:gd name="T13" fmla="*/ 0 h 1322"/>
                <a:gd name="T14" fmla="*/ 2812 w 2812"/>
                <a:gd name="T15" fmla="*/ 1322 h 1322"/>
              </a:gdLst>
              <a:ahLst/>
              <a:cxnLst>
                <a:cxn ang="T8">
                  <a:pos x="T0" y="T1"/>
                </a:cxn>
                <a:cxn ang="T9">
                  <a:pos x="T2" y="T3"/>
                </a:cxn>
                <a:cxn ang="T10">
                  <a:pos x="T4" y="T5"/>
                </a:cxn>
                <a:cxn ang="T11">
                  <a:pos x="T6" y="T7"/>
                </a:cxn>
              </a:cxnLst>
              <a:rect l="T12" t="T13" r="T14" b="T15"/>
              <a:pathLst>
                <a:path w="2812" h="1322">
                  <a:moveTo>
                    <a:pt x="0" y="1322"/>
                  </a:moveTo>
                  <a:lnTo>
                    <a:pt x="2812" y="1322"/>
                  </a:lnTo>
                  <a:lnTo>
                    <a:pt x="542" y="0"/>
                  </a:lnTo>
                  <a:lnTo>
                    <a:pt x="0" y="1322"/>
                  </a:lnTo>
                  <a:close/>
                </a:path>
              </a:pathLst>
            </a:custGeom>
            <a:gradFill rotWithShape="1">
              <a:gsLst>
                <a:gs pos="0">
                  <a:srgbClr val="D0B8E0"/>
                </a:gs>
                <a:gs pos="100000">
                  <a:srgbClr val="EADFF1"/>
                </a:gs>
              </a:gsLst>
              <a:lin ang="18900000" scaled="1"/>
            </a:gradFill>
            <a:ln w="28575">
              <a:solidFill>
                <a:schemeClr val="tx1"/>
              </a:solidFill>
              <a:round/>
              <a:headEnd/>
              <a:tailEnd/>
            </a:ln>
          </p:spPr>
          <p:txBody>
            <a:bodyPr/>
            <a:lstStyle/>
            <a:p>
              <a:endParaRPr lang="en-US"/>
            </a:p>
          </p:txBody>
        </p:sp>
        <p:sp>
          <p:nvSpPr>
            <p:cNvPr id="21520" name="Line 10"/>
            <p:cNvSpPr>
              <a:spLocks noChangeShapeType="1"/>
            </p:cNvSpPr>
            <p:nvPr/>
          </p:nvSpPr>
          <p:spPr bwMode="auto">
            <a:xfrm>
              <a:off x="3054" y="814"/>
              <a:ext cx="0" cy="97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Rectangle 11"/>
            <p:cNvSpPr>
              <a:spLocks noChangeArrowheads="1"/>
            </p:cNvSpPr>
            <p:nvPr/>
          </p:nvSpPr>
          <p:spPr bwMode="auto">
            <a:xfrm>
              <a:off x="3054" y="1661"/>
              <a:ext cx="121" cy="1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2" name="Text Box 12"/>
            <p:cNvSpPr txBox="1">
              <a:spLocks noChangeArrowheads="1"/>
            </p:cNvSpPr>
            <p:nvPr/>
          </p:nvSpPr>
          <p:spPr bwMode="auto">
            <a:xfrm>
              <a:off x="2381" y="182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sp>
          <p:nvSpPr>
            <p:cNvPr id="21523" name="Text Box 13"/>
            <p:cNvSpPr txBox="1">
              <a:spLocks noChangeArrowheads="1"/>
            </p:cNvSpPr>
            <p:nvPr/>
          </p:nvSpPr>
          <p:spPr bwMode="auto">
            <a:xfrm>
              <a:off x="2789" y="111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grpSp>
      <p:grpSp>
        <p:nvGrpSpPr>
          <p:cNvPr id="3" name="Group 22"/>
          <p:cNvGrpSpPr>
            <a:grpSpLocks/>
          </p:cNvGrpSpPr>
          <p:nvPr/>
        </p:nvGrpSpPr>
        <p:grpSpPr bwMode="auto">
          <a:xfrm>
            <a:off x="2698750" y="4989513"/>
            <a:ext cx="3744913" cy="815975"/>
            <a:chOff x="1700" y="3143"/>
            <a:chExt cx="2359" cy="514"/>
          </a:xfrm>
        </p:grpSpPr>
        <p:sp>
          <p:nvSpPr>
            <p:cNvPr id="677909" name="Rectangle 21"/>
            <p:cNvSpPr>
              <a:spLocks noChangeArrowheads="1"/>
            </p:cNvSpPr>
            <p:nvPr/>
          </p:nvSpPr>
          <p:spPr bwMode="auto">
            <a:xfrm>
              <a:off x="1700" y="3150"/>
              <a:ext cx="2359"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21513" name="Group 15"/>
            <p:cNvGrpSpPr>
              <a:grpSpLocks/>
            </p:cNvGrpSpPr>
            <p:nvPr/>
          </p:nvGrpSpPr>
          <p:grpSpPr bwMode="auto">
            <a:xfrm>
              <a:off x="1753" y="3143"/>
              <a:ext cx="2254" cy="514"/>
              <a:chOff x="849" y="3521"/>
              <a:chExt cx="2254" cy="514"/>
            </a:xfrm>
          </p:grpSpPr>
          <p:sp>
            <p:nvSpPr>
              <p:cNvPr id="21514" name="Text Box 16"/>
              <p:cNvSpPr txBox="1">
                <a:spLocks noChangeArrowheads="1"/>
              </p:cNvSpPr>
              <p:nvPr/>
            </p:nvSpPr>
            <p:spPr bwMode="auto">
              <a:xfrm>
                <a:off x="849" y="3635"/>
                <a:ext cx="2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triangle =      </a:t>
                </a:r>
                <a:r>
                  <a:rPr lang="en-US" i="1">
                    <a:latin typeface="Times New Roman" pitchFamily="18" charset="0"/>
                  </a:rPr>
                  <a:t>bh</a:t>
                </a:r>
                <a:endParaRPr lang="en-GB" i="1">
                  <a:latin typeface="Times New Roman" pitchFamily="18" charset="0"/>
                </a:endParaRPr>
              </a:p>
            </p:txBody>
          </p:sp>
          <p:grpSp>
            <p:nvGrpSpPr>
              <p:cNvPr id="21515" name="Group 17"/>
              <p:cNvGrpSpPr>
                <a:grpSpLocks/>
              </p:cNvGrpSpPr>
              <p:nvPr/>
            </p:nvGrpSpPr>
            <p:grpSpPr bwMode="auto">
              <a:xfrm>
                <a:off x="2585" y="3521"/>
                <a:ext cx="226" cy="514"/>
                <a:chOff x="2214" y="3397"/>
                <a:chExt cx="226" cy="514"/>
              </a:xfrm>
            </p:grpSpPr>
            <p:sp>
              <p:nvSpPr>
                <p:cNvPr id="21516" name="Text Box 18"/>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1517" name="Line 19"/>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Text Box 20"/>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423863" y="3357563"/>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Any side of the triangle can be taken as the base, as long as the height is perpendicular to it:</a:t>
            </a:r>
          </a:p>
        </p:txBody>
      </p:sp>
      <p:sp>
        <p:nvSpPr>
          <p:cNvPr id="22533"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triangle</a:t>
            </a:r>
            <a:endParaRPr lang="en-GB" smtClean="0"/>
          </a:p>
        </p:txBody>
      </p:sp>
      <p:sp>
        <p:nvSpPr>
          <p:cNvPr id="22534" name="Freeform 7"/>
          <p:cNvSpPr>
            <a:spLocks/>
          </p:cNvSpPr>
          <p:nvPr/>
        </p:nvSpPr>
        <p:spPr bwMode="auto">
          <a:xfrm flipH="1">
            <a:off x="2195513" y="1285875"/>
            <a:ext cx="3290887" cy="1547813"/>
          </a:xfrm>
          <a:custGeom>
            <a:avLst/>
            <a:gdLst>
              <a:gd name="T0" fmla="*/ 0 w 2812"/>
              <a:gd name="T1" fmla="*/ 1812197491 h 1322"/>
              <a:gd name="T2" fmla="*/ 2147483647 w 2812"/>
              <a:gd name="T3" fmla="*/ 1812197491 h 1322"/>
              <a:gd name="T4" fmla="*/ 742325568 w 2812"/>
              <a:gd name="T5" fmla="*/ 0 h 1322"/>
              <a:gd name="T6" fmla="*/ 0 w 2812"/>
              <a:gd name="T7" fmla="*/ 1812197491 h 1322"/>
              <a:gd name="T8" fmla="*/ 0 60000 65536"/>
              <a:gd name="T9" fmla="*/ 0 60000 65536"/>
              <a:gd name="T10" fmla="*/ 0 60000 65536"/>
              <a:gd name="T11" fmla="*/ 0 60000 65536"/>
              <a:gd name="T12" fmla="*/ 0 w 2812"/>
              <a:gd name="T13" fmla="*/ 0 h 1322"/>
              <a:gd name="T14" fmla="*/ 2812 w 2812"/>
              <a:gd name="T15" fmla="*/ 1322 h 1322"/>
            </a:gdLst>
            <a:ahLst/>
            <a:cxnLst>
              <a:cxn ang="T8">
                <a:pos x="T0" y="T1"/>
              </a:cxn>
              <a:cxn ang="T9">
                <a:pos x="T2" y="T3"/>
              </a:cxn>
              <a:cxn ang="T10">
                <a:pos x="T4" y="T5"/>
              </a:cxn>
              <a:cxn ang="T11">
                <a:pos x="T6" y="T7"/>
              </a:cxn>
            </a:cxnLst>
            <a:rect l="T12" t="T13" r="T14" b="T15"/>
            <a:pathLst>
              <a:path w="2812" h="1322">
                <a:moveTo>
                  <a:pt x="0" y="1322"/>
                </a:moveTo>
                <a:lnTo>
                  <a:pt x="2812" y="1322"/>
                </a:lnTo>
                <a:lnTo>
                  <a:pt x="542" y="0"/>
                </a:lnTo>
                <a:lnTo>
                  <a:pt x="0" y="1322"/>
                </a:lnTo>
                <a:close/>
              </a:path>
            </a:pathLst>
          </a:custGeom>
          <a:gradFill rotWithShape="1">
            <a:gsLst>
              <a:gs pos="0">
                <a:srgbClr val="BDDEFF"/>
              </a:gs>
              <a:gs pos="100000">
                <a:srgbClr val="E8F3FF"/>
              </a:gs>
            </a:gsLst>
            <a:lin ang="18900000" scaled="1"/>
          </a:gradFill>
          <a:ln w="28575">
            <a:solidFill>
              <a:schemeClr val="tx1"/>
            </a:solidFill>
            <a:round/>
            <a:headEnd/>
            <a:tailEnd/>
          </a:ln>
        </p:spPr>
        <p:txBody>
          <a:bodyPr/>
          <a:lstStyle/>
          <a:p>
            <a:endParaRPr lang="en-US"/>
          </a:p>
        </p:txBody>
      </p:sp>
      <p:sp>
        <p:nvSpPr>
          <p:cNvPr id="22535" name="Line 8"/>
          <p:cNvSpPr>
            <a:spLocks noChangeShapeType="1"/>
          </p:cNvSpPr>
          <p:nvPr/>
        </p:nvSpPr>
        <p:spPr bwMode="auto">
          <a:xfrm>
            <a:off x="4848225" y="1292225"/>
            <a:ext cx="0" cy="154781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Rectangle 9"/>
          <p:cNvSpPr>
            <a:spLocks noChangeArrowheads="1"/>
          </p:cNvSpPr>
          <p:nvPr/>
        </p:nvSpPr>
        <p:spPr bwMode="auto">
          <a:xfrm>
            <a:off x="4848225" y="2636838"/>
            <a:ext cx="192088" cy="195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7" name="Text Box 10"/>
          <p:cNvSpPr txBox="1">
            <a:spLocks noChangeArrowheads="1"/>
          </p:cNvSpPr>
          <p:nvPr/>
        </p:nvSpPr>
        <p:spPr bwMode="auto">
          <a:xfrm>
            <a:off x="3779838" y="29019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sp>
        <p:nvSpPr>
          <p:cNvPr id="22538" name="Text Box 11"/>
          <p:cNvSpPr txBox="1">
            <a:spLocks noChangeArrowheads="1"/>
          </p:cNvSpPr>
          <p:nvPr/>
        </p:nvSpPr>
        <p:spPr bwMode="auto">
          <a:xfrm>
            <a:off x="4427538" y="17732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grpSp>
        <p:nvGrpSpPr>
          <p:cNvPr id="2" name="Group 36"/>
          <p:cNvGrpSpPr>
            <a:grpSpLocks/>
          </p:cNvGrpSpPr>
          <p:nvPr/>
        </p:nvGrpSpPr>
        <p:grpSpPr bwMode="auto">
          <a:xfrm>
            <a:off x="900113" y="4437063"/>
            <a:ext cx="3290887" cy="1547812"/>
            <a:chOff x="567" y="2795"/>
            <a:chExt cx="2073" cy="975"/>
          </a:xfrm>
        </p:grpSpPr>
        <p:sp>
          <p:nvSpPr>
            <p:cNvPr id="22546" name="Freeform 21"/>
            <p:cNvSpPr>
              <a:spLocks/>
            </p:cNvSpPr>
            <p:nvPr/>
          </p:nvSpPr>
          <p:spPr bwMode="auto">
            <a:xfrm flipH="1">
              <a:off x="567" y="2795"/>
              <a:ext cx="2073" cy="975"/>
            </a:xfrm>
            <a:custGeom>
              <a:avLst/>
              <a:gdLst>
                <a:gd name="T0" fmla="*/ 0 w 2812"/>
                <a:gd name="T1" fmla="*/ 719 h 1322"/>
                <a:gd name="T2" fmla="*/ 1528 w 2812"/>
                <a:gd name="T3" fmla="*/ 719 h 1322"/>
                <a:gd name="T4" fmla="*/ 295 w 2812"/>
                <a:gd name="T5" fmla="*/ 0 h 1322"/>
                <a:gd name="T6" fmla="*/ 0 w 2812"/>
                <a:gd name="T7" fmla="*/ 719 h 1322"/>
                <a:gd name="T8" fmla="*/ 0 60000 65536"/>
                <a:gd name="T9" fmla="*/ 0 60000 65536"/>
                <a:gd name="T10" fmla="*/ 0 60000 65536"/>
                <a:gd name="T11" fmla="*/ 0 60000 65536"/>
                <a:gd name="T12" fmla="*/ 0 w 2812"/>
                <a:gd name="T13" fmla="*/ 0 h 1322"/>
                <a:gd name="T14" fmla="*/ 2812 w 2812"/>
                <a:gd name="T15" fmla="*/ 1322 h 1322"/>
              </a:gdLst>
              <a:ahLst/>
              <a:cxnLst>
                <a:cxn ang="T8">
                  <a:pos x="T0" y="T1"/>
                </a:cxn>
                <a:cxn ang="T9">
                  <a:pos x="T2" y="T3"/>
                </a:cxn>
                <a:cxn ang="T10">
                  <a:pos x="T4" y="T5"/>
                </a:cxn>
                <a:cxn ang="T11">
                  <a:pos x="T6" y="T7"/>
                </a:cxn>
              </a:cxnLst>
              <a:rect l="T12" t="T13" r="T14" b="T15"/>
              <a:pathLst>
                <a:path w="2812" h="1322">
                  <a:moveTo>
                    <a:pt x="0" y="1322"/>
                  </a:moveTo>
                  <a:lnTo>
                    <a:pt x="2812" y="1322"/>
                  </a:lnTo>
                  <a:lnTo>
                    <a:pt x="542" y="0"/>
                  </a:lnTo>
                  <a:lnTo>
                    <a:pt x="0" y="1322"/>
                  </a:lnTo>
                  <a:close/>
                </a:path>
              </a:pathLst>
            </a:custGeom>
            <a:gradFill rotWithShape="1">
              <a:gsLst>
                <a:gs pos="0">
                  <a:srgbClr val="BDDEFF"/>
                </a:gs>
                <a:gs pos="100000">
                  <a:srgbClr val="EAF5FF"/>
                </a:gs>
              </a:gsLst>
              <a:lin ang="18900000" scaled="1"/>
            </a:gradFill>
            <a:ln w="28575">
              <a:solidFill>
                <a:schemeClr val="tx1"/>
              </a:solidFill>
              <a:round/>
              <a:headEnd/>
              <a:tailEnd/>
            </a:ln>
          </p:spPr>
          <p:txBody>
            <a:bodyPr/>
            <a:lstStyle/>
            <a:p>
              <a:endParaRPr lang="en-US"/>
            </a:p>
          </p:txBody>
        </p:sp>
        <p:sp>
          <p:nvSpPr>
            <p:cNvPr id="22547" name="Rectangle 23"/>
            <p:cNvSpPr>
              <a:spLocks noChangeArrowheads="1"/>
            </p:cNvSpPr>
            <p:nvPr/>
          </p:nvSpPr>
          <p:spPr bwMode="auto">
            <a:xfrm rot="-1860000">
              <a:off x="2024" y="2895"/>
              <a:ext cx="121" cy="1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8" name="Text Box 24"/>
            <p:cNvSpPr txBox="1">
              <a:spLocks noChangeArrowheads="1"/>
            </p:cNvSpPr>
            <p:nvPr/>
          </p:nvSpPr>
          <p:spPr bwMode="auto">
            <a:xfrm>
              <a:off x="1284" y="298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sp>
          <p:nvSpPr>
            <p:cNvPr id="22549" name="Text Box 25"/>
            <p:cNvSpPr txBox="1">
              <a:spLocks noChangeArrowheads="1"/>
            </p:cNvSpPr>
            <p:nvPr/>
          </p:nvSpPr>
          <p:spPr bwMode="auto">
            <a:xfrm>
              <a:off x="2120" y="313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sp>
          <p:nvSpPr>
            <p:cNvPr id="22550" name="Freeform 34"/>
            <p:cNvSpPr>
              <a:spLocks/>
            </p:cNvSpPr>
            <p:nvPr/>
          </p:nvSpPr>
          <p:spPr bwMode="auto">
            <a:xfrm rot="-5400000">
              <a:off x="1918" y="3059"/>
              <a:ext cx="894" cy="520"/>
            </a:xfrm>
            <a:custGeom>
              <a:avLst/>
              <a:gdLst>
                <a:gd name="T0" fmla="*/ 0 w 1666"/>
                <a:gd name="T1" fmla="*/ 279 h 969"/>
                <a:gd name="T2" fmla="*/ 480 w 1666"/>
                <a:gd name="T3" fmla="*/ 0 h 969"/>
                <a:gd name="T4" fmla="*/ 0 60000 65536"/>
                <a:gd name="T5" fmla="*/ 0 60000 65536"/>
                <a:gd name="T6" fmla="*/ 0 w 1666"/>
                <a:gd name="T7" fmla="*/ 0 h 969"/>
                <a:gd name="T8" fmla="*/ 1666 w 1666"/>
                <a:gd name="T9" fmla="*/ 969 h 969"/>
              </a:gdLst>
              <a:ahLst/>
              <a:cxnLst>
                <a:cxn ang="T4">
                  <a:pos x="T0" y="T1"/>
                </a:cxn>
                <a:cxn ang="T5">
                  <a:pos x="T2" y="T3"/>
                </a:cxn>
              </a:cxnLst>
              <a:rect l="T6" t="T7" r="T8" b="T9"/>
              <a:pathLst>
                <a:path w="1666" h="969">
                  <a:moveTo>
                    <a:pt x="0" y="969"/>
                  </a:moveTo>
                  <a:lnTo>
                    <a:pt x="1666" y="0"/>
                  </a:ln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37"/>
          <p:cNvGrpSpPr>
            <a:grpSpLocks/>
          </p:cNvGrpSpPr>
          <p:nvPr/>
        </p:nvGrpSpPr>
        <p:grpSpPr bwMode="auto">
          <a:xfrm>
            <a:off x="4643438" y="4437063"/>
            <a:ext cx="3311525" cy="1549400"/>
            <a:chOff x="2925" y="2795"/>
            <a:chExt cx="2086" cy="976"/>
          </a:xfrm>
        </p:grpSpPr>
        <p:sp>
          <p:nvSpPr>
            <p:cNvPr id="22541" name="Freeform 27"/>
            <p:cNvSpPr>
              <a:spLocks/>
            </p:cNvSpPr>
            <p:nvPr/>
          </p:nvSpPr>
          <p:spPr bwMode="auto">
            <a:xfrm flipH="1">
              <a:off x="2925" y="2795"/>
              <a:ext cx="2073" cy="975"/>
            </a:xfrm>
            <a:custGeom>
              <a:avLst/>
              <a:gdLst>
                <a:gd name="T0" fmla="*/ 0 w 2812"/>
                <a:gd name="T1" fmla="*/ 719 h 1322"/>
                <a:gd name="T2" fmla="*/ 1528 w 2812"/>
                <a:gd name="T3" fmla="*/ 719 h 1322"/>
                <a:gd name="T4" fmla="*/ 295 w 2812"/>
                <a:gd name="T5" fmla="*/ 0 h 1322"/>
                <a:gd name="T6" fmla="*/ 0 w 2812"/>
                <a:gd name="T7" fmla="*/ 719 h 1322"/>
                <a:gd name="T8" fmla="*/ 0 60000 65536"/>
                <a:gd name="T9" fmla="*/ 0 60000 65536"/>
                <a:gd name="T10" fmla="*/ 0 60000 65536"/>
                <a:gd name="T11" fmla="*/ 0 60000 65536"/>
                <a:gd name="T12" fmla="*/ 0 w 2812"/>
                <a:gd name="T13" fmla="*/ 0 h 1322"/>
                <a:gd name="T14" fmla="*/ 2812 w 2812"/>
                <a:gd name="T15" fmla="*/ 1322 h 1322"/>
              </a:gdLst>
              <a:ahLst/>
              <a:cxnLst>
                <a:cxn ang="T8">
                  <a:pos x="T0" y="T1"/>
                </a:cxn>
                <a:cxn ang="T9">
                  <a:pos x="T2" y="T3"/>
                </a:cxn>
                <a:cxn ang="T10">
                  <a:pos x="T4" y="T5"/>
                </a:cxn>
                <a:cxn ang="T11">
                  <a:pos x="T6" y="T7"/>
                </a:cxn>
              </a:cxnLst>
              <a:rect l="T12" t="T13" r="T14" b="T15"/>
              <a:pathLst>
                <a:path w="2812" h="1322">
                  <a:moveTo>
                    <a:pt x="0" y="1322"/>
                  </a:moveTo>
                  <a:lnTo>
                    <a:pt x="2812" y="1322"/>
                  </a:lnTo>
                  <a:lnTo>
                    <a:pt x="542" y="0"/>
                  </a:lnTo>
                  <a:lnTo>
                    <a:pt x="0" y="1322"/>
                  </a:lnTo>
                  <a:close/>
                </a:path>
              </a:pathLst>
            </a:custGeom>
            <a:gradFill rotWithShape="1">
              <a:gsLst>
                <a:gs pos="0">
                  <a:srgbClr val="BDDEFF"/>
                </a:gs>
                <a:gs pos="100000">
                  <a:srgbClr val="EAF5FF"/>
                </a:gs>
              </a:gsLst>
              <a:lin ang="18900000" scaled="1"/>
            </a:gradFill>
            <a:ln w="28575">
              <a:solidFill>
                <a:schemeClr val="tx1"/>
              </a:solidFill>
              <a:round/>
              <a:headEnd/>
              <a:tailEnd/>
            </a:ln>
          </p:spPr>
          <p:txBody>
            <a:bodyPr/>
            <a:lstStyle/>
            <a:p>
              <a:endParaRPr lang="en-US"/>
            </a:p>
          </p:txBody>
        </p:sp>
        <p:sp>
          <p:nvSpPr>
            <p:cNvPr id="22542" name="Rectangle 29"/>
            <p:cNvSpPr>
              <a:spLocks noChangeArrowheads="1"/>
            </p:cNvSpPr>
            <p:nvPr/>
          </p:nvSpPr>
          <p:spPr bwMode="auto">
            <a:xfrm rot="-1260000">
              <a:off x="4604" y="3065"/>
              <a:ext cx="121" cy="1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3" name="Text Box 30"/>
            <p:cNvSpPr txBox="1">
              <a:spLocks noChangeArrowheads="1"/>
            </p:cNvSpPr>
            <p:nvPr/>
          </p:nvSpPr>
          <p:spPr bwMode="auto">
            <a:xfrm>
              <a:off x="4799" y="306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sp>
          <p:nvSpPr>
            <p:cNvPr id="22544" name="Text Box 31"/>
            <p:cNvSpPr txBox="1">
              <a:spLocks noChangeArrowheads="1"/>
            </p:cNvSpPr>
            <p:nvPr/>
          </p:nvSpPr>
          <p:spPr bwMode="auto">
            <a:xfrm>
              <a:off x="3923" y="329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sp>
          <p:nvSpPr>
            <p:cNvPr id="22545" name="Line 35"/>
            <p:cNvSpPr>
              <a:spLocks noChangeShapeType="1"/>
            </p:cNvSpPr>
            <p:nvPr/>
          </p:nvSpPr>
          <p:spPr bwMode="auto">
            <a:xfrm rot="-5400000">
              <a:off x="3451" y="2527"/>
              <a:ext cx="722" cy="176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triangle</a:t>
            </a:r>
            <a:endParaRPr lang="en-GB" smtClean="0"/>
          </a:p>
        </p:txBody>
      </p:sp>
      <p:grpSp>
        <p:nvGrpSpPr>
          <p:cNvPr id="3078" name="Group 335"/>
          <p:cNvGrpSpPr>
            <a:grpSpLocks/>
          </p:cNvGrpSpPr>
          <p:nvPr/>
        </p:nvGrpSpPr>
        <p:grpSpPr bwMode="auto">
          <a:xfrm>
            <a:off x="7304088" y="115888"/>
            <a:ext cx="576262" cy="576262"/>
            <a:chOff x="4601" y="73"/>
            <a:chExt cx="363" cy="363"/>
          </a:xfrm>
        </p:grpSpPr>
        <p:pic>
          <p:nvPicPr>
            <p:cNvPr id="3079" name="Picture 33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Oval 337"/>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081" name="Oval 338"/>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3074" name="ShockwaveFlash1" r:id="rId2" imgW="9142857" imgH="5187474"/>
        </mc:Choice>
        <mc:Fallback>
          <p:control name="ShockwaveFlash1" r:id="rId2" imgW="9142857" imgH="518747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triangle</a:t>
            </a:r>
            <a:endParaRPr lang="en-GB" smtClean="0"/>
          </a:p>
        </p:txBody>
      </p:sp>
      <p:sp>
        <p:nvSpPr>
          <p:cNvPr id="23557" name="Text Box 20"/>
          <p:cNvSpPr txBox="1">
            <a:spLocks noChangeArrowheads="1"/>
          </p:cNvSpPr>
          <p:nvPr/>
        </p:nvSpPr>
        <p:spPr bwMode="auto">
          <a:xfrm>
            <a:off x="228600" y="1082675"/>
            <a:ext cx="877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that instead of the height of a triangle, we are given the base, one of the sides and the included angle. </a:t>
            </a:r>
            <a:endParaRPr lang="en-GB"/>
          </a:p>
        </p:txBody>
      </p:sp>
      <p:grpSp>
        <p:nvGrpSpPr>
          <p:cNvPr id="2" name="Group 45"/>
          <p:cNvGrpSpPr>
            <a:grpSpLocks/>
          </p:cNvGrpSpPr>
          <p:nvPr/>
        </p:nvGrpSpPr>
        <p:grpSpPr bwMode="auto">
          <a:xfrm>
            <a:off x="1943100" y="5254625"/>
            <a:ext cx="5257800" cy="838200"/>
            <a:chOff x="1224" y="3024"/>
            <a:chExt cx="3312" cy="528"/>
          </a:xfrm>
        </p:grpSpPr>
        <p:sp>
          <p:nvSpPr>
            <p:cNvPr id="688174" name="Rectangle 46"/>
            <p:cNvSpPr>
              <a:spLocks noChangeArrowheads="1"/>
            </p:cNvSpPr>
            <p:nvPr/>
          </p:nvSpPr>
          <p:spPr bwMode="auto">
            <a:xfrm>
              <a:off x="1224" y="3024"/>
              <a:ext cx="3312" cy="52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23569" name="Group 47"/>
            <p:cNvGrpSpPr>
              <a:grpSpLocks/>
            </p:cNvGrpSpPr>
            <p:nvPr/>
          </p:nvGrpSpPr>
          <p:grpSpPr bwMode="auto">
            <a:xfrm>
              <a:off x="1339" y="3024"/>
              <a:ext cx="3081" cy="528"/>
              <a:chOff x="454" y="3024"/>
              <a:chExt cx="3081" cy="528"/>
            </a:xfrm>
          </p:grpSpPr>
          <p:sp>
            <p:nvSpPr>
              <p:cNvPr id="23570" name="Text Box 48"/>
              <p:cNvSpPr txBox="1">
                <a:spLocks noChangeArrowheads="1"/>
              </p:cNvSpPr>
              <p:nvPr/>
            </p:nvSpPr>
            <p:spPr bwMode="auto">
              <a:xfrm>
                <a:off x="454" y="3144"/>
                <a:ext cx="30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triangle ABC =       </a:t>
                </a:r>
                <a:r>
                  <a:rPr lang="en-US" i="1">
                    <a:latin typeface="Times New Roman" pitchFamily="18" charset="0"/>
                  </a:rPr>
                  <a:t>ab </a:t>
                </a:r>
                <a:r>
                  <a:rPr lang="en-US"/>
                  <a:t>sin C</a:t>
                </a:r>
                <a:endParaRPr lang="en-GB"/>
              </a:p>
            </p:txBody>
          </p:sp>
          <p:grpSp>
            <p:nvGrpSpPr>
              <p:cNvPr id="23571" name="Group 49"/>
              <p:cNvGrpSpPr>
                <a:grpSpLocks/>
              </p:cNvGrpSpPr>
              <p:nvPr/>
            </p:nvGrpSpPr>
            <p:grpSpPr bwMode="auto">
              <a:xfrm>
                <a:off x="2504" y="3024"/>
                <a:ext cx="240" cy="528"/>
                <a:chOff x="2688" y="3024"/>
                <a:chExt cx="240" cy="528"/>
              </a:xfrm>
            </p:grpSpPr>
            <p:sp>
              <p:nvSpPr>
                <p:cNvPr id="23572" name="Text Box 50"/>
                <p:cNvSpPr txBox="1">
                  <a:spLocks noChangeArrowheads="1"/>
                </p:cNvSpPr>
                <p:nvPr/>
              </p:nvSpPr>
              <p:spPr bwMode="auto">
                <a:xfrm>
                  <a:off x="2696"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3573" name="Line 51"/>
                <p:cNvSpPr>
                  <a:spLocks noChangeShapeType="1"/>
                </p:cNvSpPr>
                <p:nvPr/>
              </p:nvSpPr>
              <p:spPr bwMode="auto">
                <a:xfrm>
                  <a:off x="2688" y="3288"/>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Text Box 52"/>
                <p:cNvSpPr txBox="1">
                  <a:spLocks noChangeArrowheads="1"/>
                </p:cNvSpPr>
                <p:nvPr/>
              </p:nvSpPr>
              <p:spPr bwMode="auto">
                <a:xfrm>
                  <a:off x="2696" y="326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sp>
        <p:nvSpPr>
          <p:cNvPr id="23559" name="Freeform 53"/>
          <p:cNvSpPr>
            <a:spLocks/>
          </p:cNvSpPr>
          <p:nvPr/>
        </p:nvSpPr>
        <p:spPr bwMode="auto">
          <a:xfrm>
            <a:off x="3187700" y="3233738"/>
            <a:ext cx="2743200" cy="1524000"/>
          </a:xfrm>
          <a:custGeom>
            <a:avLst/>
            <a:gdLst>
              <a:gd name="T0" fmla="*/ 0 w 1728"/>
              <a:gd name="T1" fmla="*/ 2147483647 h 960"/>
              <a:gd name="T2" fmla="*/ 2147483647 w 1728"/>
              <a:gd name="T3" fmla="*/ 2147483647 h 960"/>
              <a:gd name="T4" fmla="*/ 2147483647 w 1728"/>
              <a:gd name="T5" fmla="*/ 0 h 960"/>
              <a:gd name="T6" fmla="*/ 0 w 1728"/>
              <a:gd name="T7" fmla="*/ 2147483647 h 960"/>
              <a:gd name="T8" fmla="*/ 0 60000 65536"/>
              <a:gd name="T9" fmla="*/ 0 60000 65536"/>
              <a:gd name="T10" fmla="*/ 0 60000 65536"/>
              <a:gd name="T11" fmla="*/ 0 60000 65536"/>
              <a:gd name="T12" fmla="*/ 0 w 1728"/>
              <a:gd name="T13" fmla="*/ 0 h 960"/>
              <a:gd name="T14" fmla="*/ 1728 w 1728"/>
              <a:gd name="T15" fmla="*/ 960 h 960"/>
            </a:gdLst>
            <a:ahLst/>
            <a:cxnLst>
              <a:cxn ang="T8">
                <a:pos x="T0" y="T1"/>
              </a:cxn>
              <a:cxn ang="T9">
                <a:pos x="T2" y="T3"/>
              </a:cxn>
              <a:cxn ang="T10">
                <a:pos x="T4" y="T5"/>
              </a:cxn>
              <a:cxn ang="T11">
                <a:pos x="T6" y="T7"/>
              </a:cxn>
            </a:cxnLst>
            <a:rect l="T12" t="T13" r="T14" b="T15"/>
            <a:pathLst>
              <a:path w="1728" h="960">
                <a:moveTo>
                  <a:pt x="0" y="960"/>
                </a:moveTo>
                <a:lnTo>
                  <a:pt x="1728" y="960"/>
                </a:lnTo>
                <a:lnTo>
                  <a:pt x="1296" y="0"/>
                </a:lnTo>
                <a:lnTo>
                  <a:pt x="0" y="960"/>
                </a:lnTo>
                <a:close/>
              </a:path>
            </a:pathLst>
          </a:custGeom>
          <a:solidFill>
            <a:srgbClr val="FBA89D"/>
          </a:solidFill>
          <a:ln w="28575">
            <a:solidFill>
              <a:schemeClr val="tx1"/>
            </a:solidFill>
            <a:round/>
            <a:headEnd/>
            <a:tailEnd/>
          </a:ln>
        </p:spPr>
        <p:txBody>
          <a:bodyPr/>
          <a:lstStyle/>
          <a:p>
            <a:endParaRPr lang="en-US"/>
          </a:p>
        </p:txBody>
      </p:sp>
      <p:sp>
        <p:nvSpPr>
          <p:cNvPr id="23560" name="PubPieSlice"/>
          <p:cNvSpPr>
            <a:spLocks noEditPoints="1" noChangeArrowheads="1"/>
          </p:cNvSpPr>
          <p:nvPr/>
        </p:nvSpPr>
        <p:spPr bwMode="auto">
          <a:xfrm>
            <a:off x="5702300" y="4529138"/>
            <a:ext cx="457200" cy="457200"/>
          </a:xfrm>
          <a:custGeom>
            <a:avLst/>
            <a:gdLst>
              <a:gd name="T0" fmla="*/ 61963596 w 21600"/>
              <a:gd name="T1" fmla="*/ 8326141 h 21600"/>
              <a:gd name="T2" fmla="*/ 102419150 w 21600"/>
              <a:gd name="T3" fmla="*/ 102419150 h 21600"/>
              <a:gd name="T4" fmla="*/ 18817 w 21600"/>
              <a:gd name="T5" fmla="*/ 100171843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6534" y="878"/>
                </a:moveTo>
                <a:cubicBezTo>
                  <a:pt x="2648" y="2548"/>
                  <a:pt x="95" y="6334"/>
                  <a:pt x="2" y="10563"/>
                </a:cubicBezTo>
                <a:lnTo>
                  <a:pt x="10800" y="10800"/>
                </a:lnTo>
                <a:lnTo>
                  <a:pt x="6534" y="878"/>
                </a:lnTo>
                <a:close/>
              </a:path>
            </a:pathLst>
          </a:custGeom>
          <a:solidFill>
            <a:srgbClr val="F87260"/>
          </a:solidFill>
          <a:ln w="28575">
            <a:solidFill>
              <a:schemeClr val="tx1"/>
            </a:solidFill>
            <a:miter lim="800000"/>
            <a:headEnd/>
            <a:tailEnd/>
          </a:ln>
        </p:spPr>
        <p:txBody>
          <a:bodyPr/>
          <a:lstStyle/>
          <a:p>
            <a:endParaRPr lang="en-US"/>
          </a:p>
        </p:txBody>
      </p:sp>
      <p:sp>
        <p:nvSpPr>
          <p:cNvPr id="23561" name="Text Box 55"/>
          <p:cNvSpPr txBox="1">
            <a:spLocks noChangeArrowheads="1"/>
          </p:cNvSpPr>
          <p:nvPr/>
        </p:nvSpPr>
        <p:spPr bwMode="auto">
          <a:xfrm>
            <a:off x="5076825" y="27400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23562" name="Text Box 56"/>
          <p:cNvSpPr txBox="1">
            <a:spLocks noChangeArrowheads="1"/>
          </p:cNvSpPr>
          <p:nvPr/>
        </p:nvSpPr>
        <p:spPr bwMode="auto">
          <a:xfrm>
            <a:off x="2806700" y="45291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a:t>
            </a:r>
          </a:p>
        </p:txBody>
      </p:sp>
      <p:sp>
        <p:nvSpPr>
          <p:cNvPr id="23563" name="Text Box 57"/>
          <p:cNvSpPr txBox="1">
            <a:spLocks noChangeArrowheads="1"/>
          </p:cNvSpPr>
          <p:nvPr/>
        </p:nvSpPr>
        <p:spPr bwMode="auto">
          <a:xfrm>
            <a:off x="5930900" y="45291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t>
            </a:r>
          </a:p>
        </p:txBody>
      </p:sp>
      <p:sp>
        <p:nvSpPr>
          <p:cNvPr id="23564" name="Text Box 58"/>
          <p:cNvSpPr txBox="1">
            <a:spLocks noChangeArrowheads="1"/>
          </p:cNvSpPr>
          <p:nvPr/>
        </p:nvSpPr>
        <p:spPr bwMode="auto">
          <a:xfrm>
            <a:off x="3949700" y="354012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c</a:t>
            </a:r>
          </a:p>
        </p:txBody>
      </p:sp>
      <p:sp>
        <p:nvSpPr>
          <p:cNvPr id="23565" name="Text Box 59"/>
          <p:cNvSpPr txBox="1">
            <a:spLocks noChangeArrowheads="1"/>
          </p:cNvSpPr>
          <p:nvPr/>
        </p:nvSpPr>
        <p:spPr bwMode="auto">
          <a:xfrm>
            <a:off x="4483100" y="46815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p>
        </p:txBody>
      </p:sp>
      <p:sp>
        <p:nvSpPr>
          <p:cNvPr id="23566" name="Text Box 60"/>
          <p:cNvSpPr txBox="1">
            <a:spLocks noChangeArrowheads="1"/>
          </p:cNvSpPr>
          <p:nvPr/>
        </p:nvSpPr>
        <p:spPr bwMode="auto">
          <a:xfrm>
            <a:off x="5626100" y="3690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b</a:t>
            </a:r>
          </a:p>
        </p:txBody>
      </p:sp>
      <p:sp>
        <p:nvSpPr>
          <p:cNvPr id="23567" name="Text Box 61"/>
          <p:cNvSpPr txBox="1">
            <a:spLocks noChangeArrowheads="1"/>
          </p:cNvSpPr>
          <p:nvPr/>
        </p:nvSpPr>
        <p:spPr bwMode="auto">
          <a:xfrm>
            <a:off x="228600" y="1989138"/>
            <a:ext cx="877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use trigonometry to find the area of the triangle: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3"/>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9219" name="Rectangle 24"/>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9220" name="Rectangle 25"/>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9221" name="Rectangle 26"/>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9222" name="Rectangle 27"/>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9223" name="Rectangle 28"/>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9224" name="AutoShape 2"/>
          <p:cNvSpPr>
            <a:spLocks noGrp="1" noChangeArrowheads="1"/>
          </p:cNvSpPr>
          <p:nvPr>
            <p:ph type="subTitle" idx="1"/>
          </p:nvPr>
        </p:nvSpPr>
        <p:spPr bwMode="auto">
          <a:xfrm>
            <a:off x="685800" y="1938338"/>
            <a:ext cx="6910388"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S10.1 Dimensions of length, area and volume</a:t>
            </a:r>
          </a:p>
        </p:txBody>
      </p:sp>
      <p:pic>
        <p:nvPicPr>
          <p:cNvPr id="9225"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9228" name="AutoShape 12"/>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
        <p:nvSpPr>
          <p:cNvPr id="9229" name="AutoShape 18"/>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9230" name="AutoShape 19"/>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9231" name="AutoShape 20"/>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
        <p:nvSpPr>
          <p:cNvPr id="9232" name="AutoShape 21"/>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9233" name="AutoShape 22"/>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parallelogram</a:t>
            </a:r>
            <a:endParaRPr lang="en-GB" smtClean="0"/>
          </a:p>
        </p:txBody>
      </p:sp>
      <p:sp>
        <p:nvSpPr>
          <p:cNvPr id="716806" name="Text Box 6"/>
          <p:cNvSpPr txBox="1">
            <a:spLocks noChangeArrowheads="1"/>
          </p:cNvSpPr>
          <p:nvPr/>
        </p:nvSpPr>
        <p:spPr bwMode="auto">
          <a:xfrm>
            <a:off x="833438" y="1905000"/>
            <a:ext cx="750570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latin typeface="Arial" charset="0"/>
                <a:cs typeface="+mn-cs"/>
              </a:rPr>
              <a:t>Area of a parallelogram = base × perpendicular height</a:t>
            </a:r>
            <a:endParaRPr lang="en-GB">
              <a:latin typeface="Arial" charset="0"/>
              <a:cs typeface="+mn-cs"/>
            </a:endParaRPr>
          </a:p>
        </p:txBody>
      </p:sp>
      <p:grpSp>
        <p:nvGrpSpPr>
          <p:cNvPr id="24582" name="Group 8"/>
          <p:cNvGrpSpPr>
            <a:grpSpLocks/>
          </p:cNvGrpSpPr>
          <p:nvPr/>
        </p:nvGrpSpPr>
        <p:grpSpPr bwMode="auto">
          <a:xfrm>
            <a:off x="2771775" y="2819400"/>
            <a:ext cx="3309938" cy="2022475"/>
            <a:chOff x="1746" y="1888"/>
            <a:chExt cx="2085" cy="1274"/>
          </a:xfrm>
        </p:grpSpPr>
        <p:sp>
          <p:nvSpPr>
            <p:cNvPr id="24587" name="AutoShape 9"/>
            <p:cNvSpPr>
              <a:spLocks noChangeArrowheads="1"/>
            </p:cNvSpPr>
            <p:nvPr/>
          </p:nvSpPr>
          <p:spPr bwMode="auto">
            <a:xfrm>
              <a:off x="1746" y="1888"/>
              <a:ext cx="2085" cy="949"/>
            </a:xfrm>
            <a:prstGeom prst="parallelogram">
              <a:avLst>
                <a:gd name="adj" fmla="val 54926"/>
              </a:avLst>
            </a:prstGeom>
            <a:gradFill rotWithShape="1">
              <a:gsLst>
                <a:gs pos="0">
                  <a:srgbClr val="8FD63A"/>
                </a:gs>
                <a:gs pos="100000">
                  <a:srgbClr val="C0E890"/>
                </a:gs>
              </a:gsLst>
              <a:lin ang="18900000" scaled="1"/>
            </a:gradFill>
            <a:ln w="28575">
              <a:solidFill>
                <a:schemeClr val="tx1"/>
              </a:solidFill>
              <a:miter lim="800000"/>
              <a:headEnd/>
              <a:tailEnd/>
            </a:ln>
          </p:spPr>
          <p:txBody>
            <a:bodyPr wrap="none" anchor="ctr"/>
            <a:lstStyle/>
            <a:p>
              <a:endParaRPr lang="en-US"/>
            </a:p>
          </p:txBody>
        </p:sp>
        <p:sp>
          <p:nvSpPr>
            <p:cNvPr id="24588" name="Line 10"/>
            <p:cNvSpPr>
              <a:spLocks noChangeShapeType="1"/>
            </p:cNvSpPr>
            <p:nvPr/>
          </p:nvSpPr>
          <p:spPr bwMode="auto">
            <a:xfrm>
              <a:off x="1746" y="2898"/>
              <a:ext cx="1564"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4589" name="Line 11"/>
            <p:cNvSpPr>
              <a:spLocks noChangeShapeType="1"/>
            </p:cNvSpPr>
            <p:nvPr/>
          </p:nvSpPr>
          <p:spPr bwMode="auto">
            <a:xfrm>
              <a:off x="2273" y="1888"/>
              <a:ext cx="0" cy="949"/>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4590" name="Rectangle 12"/>
            <p:cNvSpPr>
              <a:spLocks noChangeArrowheads="1"/>
            </p:cNvSpPr>
            <p:nvPr/>
          </p:nvSpPr>
          <p:spPr bwMode="auto">
            <a:xfrm>
              <a:off x="2267" y="2718"/>
              <a:ext cx="114" cy="11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1" name="Text Box 13"/>
            <p:cNvSpPr txBox="1">
              <a:spLocks noChangeArrowheads="1"/>
            </p:cNvSpPr>
            <p:nvPr/>
          </p:nvSpPr>
          <p:spPr bwMode="auto">
            <a:xfrm>
              <a:off x="2336" y="2874"/>
              <a:ext cx="5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base</a:t>
              </a:r>
              <a:endParaRPr lang="en-GB"/>
            </a:p>
          </p:txBody>
        </p:sp>
        <p:sp>
          <p:nvSpPr>
            <p:cNvPr id="24592" name="Text Box 14"/>
            <p:cNvSpPr txBox="1">
              <a:spLocks noChangeArrowheads="1"/>
            </p:cNvSpPr>
            <p:nvPr/>
          </p:nvSpPr>
          <p:spPr bwMode="auto">
            <a:xfrm>
              <a:off x="2245" y="2148"/>
              <a:ext cx="13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perpendicular height</a:t>
              </a:r>
              <a:endParaRPr lang="en-GB"/>
            </a:p>
          </p:txBody>
        </p:sp>
      </p:grpSp>
      <p:sp>
        <p:nvSpPr>
          <p:cNvPr id="24583" name="Text Box 15"/>
          <p:cNvSpPr txBox="1">
            <a:spLocks noChangeArrowheads="1"/>
          </p:cNvSpPr>
          <p:nvPr/>
        </p:nvSpPr>
        <p:spPr bwMode="auto">
          <a:xfrm>
            <a:off x="320675" y="981075"/>
            <a:ext cx="8640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The area of any </a:t>
            </a:r>
            <a:r>
              <a:rPr lang="en-GB" b="1">
                <a:solidFill>
                  <a:srgbClr val="FF6600"/>
                </a:solidFill>
              </a:rPr>
              <a:t>parallelogram</a:t>
            </a:r>
            <a:r>
              <a:rPr lang="en-GB">
                <a:solidFill>
                  <a:srgbClr val="000066"/>
                </a:solidFill>
              </a:rPr>
              <a:t> can be found using the formula:</a:t>
            </a:r>
          </a:p>
        </p:txBody>
      </p:sp>
      <p:grpSp>
        <p:nvGrpSpPr>
          <p:cNvPr id="3" name="Group 21"/>
          <p:cNvGrpSpPr>
            <a:grpSpLocks/>
          </p:cNvGrpSpPr>
          <p:nvPr/>
        </p:nvGrpSpPr>
        <p:grpSpPr bwMode="auto">
          <a:xfrm>
            <a:off x="320675" y="4860925"/>
            <a:ext cx="4784725" cy="1187450"/>
            <a:chOff x="202" y="3062"/>
            <a:chExt cx="3014" cy="748"/>
          </a:xfrm>
        </p:grpSpPr>
        <p:sp>
          <p:nvSpPr>
            <p:cNvPr id="24585" name="Text Box 16"/>
            <p:cNvSpPr txBox="1">
              <a:spLocks noChangeArrowheads="1"/>
            </p:cNvSpPr>
            <p:nvPr/>
          </p:nvSpPr>
          <p:spPr bwMode="auto">
            <a:xfrm>
              <a:off x="202" y="3062"/>
              <a:ext cx="21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using letter symbols,</a:t>
              </a:r>
              <a:endParaRPr lang="en-GB"/>
            </a:p>
          </p:txBody>
        </p:sp>
        <p:sp>
          <p:nvSpPr>
            <p:cNvPr id="716818" name="Text Box 18"/>
            <p:cNvSpPr txBox="1">
              <a:spLocks noChangeArrowheads="1"/>
            </p:cNvSpPr>
            <p:nvPr/>
          </p:nvSpPr>
          <p:spPr bwMode="auto">
            <a:xfrm>
              <a:off x="2544" y="3504"/>
              <a:ext cx="672"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i="1">
                  <a:latin typeface="Arial" charset="0"/>
                  <a:cs typeface="+mn-cs"/>
                </a:rPr>
                <a:t>A</a:t>
              </a:r>
              <a:r>
                <a:rPr lang="en-US">
                  <a:latin typeface="Arial" charset="0"/>
                  <a:cs typeface="+mn-cs"/>
                </a:rPr>
                <a:t> = </a:t>
              </a:r>
              <a:r>
                <a:rPr lang="en-US" i="1">
                  <a:latin typeface="Times New Roman" pitchFamily="18" charset="0"/>
                  <a:cs typeface="+mn-cs"/>
                </a:rPr>
                <a:t>bh</a:t>
              </a:r>
              <a:endParaRPr lang="en-GB" i="1">
                <a:latin typeface="Times New Roman" pitchFamily="18" charset="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parallelogram</a:t>
            </a:r>
            <a:endParaRPr lang="en-GB" smtClean="0"/>
          </a:p>
        </p:txBody>
      </p:sp>
      <p:sp>
        <p:nvSpPr>
          <p:cNvPr id="25605" name="Text Box 5"/>
          <p:cNvSpPr txBox="1">
            <a:spLocks noChangeArrowheads="1"/>
          </p:cNvSpPr>
          <p:nvPr/>
        </p:nvSpPr>
        <p:spPr bwMode="auto">
          <a:xfrm>
            <a:off x="1684338" y="1196975"/>
            <a:ext cx="5775325"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area of this parallelogram?</a:t>
            </a:r>
          </a:p>
        </p:txBody>
      </p:sp>
      <p:sp>
        <p:nvSpPr>
          <p:cNvPr id="718854" name="Text Box 6"/>
          <p:cNvSpPr txBox="1">
            <a:spLocks noChangeArrowheads="1"/>
          </p:cNvSpPr>
          <p:nvPr/>
        </p:nvSpPr>
        <p:spPr bwMode="auto">
          <a:xfrm>
            <a:off x="412750" y="4548188"/>
            <a:ext cx="400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a:t>
            </a:r>
            <a:r>
              <a:rPr lang="en-GB">
                <a:solidFill>
                  <a:srgbClr val="000066"/>
                </a:solidFill>
              </a:rPr>
              <a:t>parallelogram</a:t>
            </a:r>
            <a:r>
              <a:rPr lang="en-US"/>
              <a:t> = </a:t>
            </a:r>
            <a:r>
              <a:rPr lang="en-US" i="1">
                <a:latin typeface="Times New Roman" pitchFamily="18" charset="0"/>
              </a:rPr>
              <a:t>bh</a:t>
            </a:r>
            <a:endParaRPr lang="en-GB" i="1">
              <a:latin typeface="Times New Roman" pitchFamily="18" charset="0"/>
            </a:endParaRPr>
          </a:p>
        </p:txBody>
      </p:sp>
      <p:sp>
        <p:nvSpPr>
          <p:cNvPr id="25607" name="Line 7"/>
          <p:cNvSpPr>
            <a:spLocks noChangeShapeType="1"/>
          </p:cNvSpPr>
          <p:nvPr/>
        </p:nvSpPr>
        <p:spPr bwMode="auto">
          <a:xfrm>
            <a:off x="3348038" y="3863975"/>
            <a:ext cx="240982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08" name="Line 8"/>
          <p:cNvSpPr>
            <a:spLocks noChangeShapeType="1"/>
          </p:cNvSpPr>
          <p:nvPr/>
        </p:nvSpPr>
        <p:spPr bwMode="auto">
          <a:xfrm>
            <a:off x="2555875" y="2206625"/>
            <a:ext cx="0" cy="15113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09" name="Line 9"/>
          <p:cNvSpPr>
            <a:spLocks noChangeShapeType="1"/>
          </p:cNvSpPr>
          <p:nvPr/>
        </p:nvSpPr>
        <p:spPr bwMode="auto">
          <a:xfrm>
            <a:off x="2555875" y="3719513"/>
            <a:ext cx="969963"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Rectangle 10"/>
          <p:cNvSpPr>
            <a:spLocks noChangeArrowheads="1"/>
          </p:cNvSpPr>
          <p:nvPr/>
        </p:nvSpPr>
        <p:spPr bwMode="auto">
          <a:xfrm>
            <a:off x="2555875" y="3575050"/>
            <a:ext cx="144463" cy="144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Text Box 11"/>
          <p:cNvSpPr txBox="1">
            <a:spLocks noChangeArrowheads="1"/>
          </p:cNvSpPr>
          <p:nvPr/>
        </p:nvSpPr>
        <p:spPr bwMode="auto">
          <a:xfrm>
            <a:off x="4140200" y="38385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 cm</a:t>
            </a:r>
            <a:endParaRPr lang="en-GB"/>
          </a:p>
        </p:txBody>
      </p:sp>
      <p:sp>
        <p:nvSpPr>
          <p:cNvPr id="25612" name="Text Box 12"/>
          <p:cNvSpPr txBox="1">
            <a:spLocks noChangeArrowheads="1"/>
          </p:cNvSpPr>
          <p:nvPr/>
        </p:nvSpPr>
        <p:spPr bwMode="auto">
          <a:xfrm>
            <a:off x="1447800" y="27828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4.5 cm</a:t>
            </a:r>
            <a:endParaRPr lang="en-GB"/>
          </a:p>
        </p:txBody>
      </p:sp>
      <p:sp>
        <p:nvSpPr>
          <p:cNvPr id="718861" name="Text Box 13"/>
          <p:cNvSpPr txBox="1">
            <a:spLocks noChangeArrowheads="1"/>
          </p:cNvSpPr>
          <p:nvPr/>
        </p:nvSpPr>
        <p:spPr bwMode="auto">
          <a:xfrm>
            <a:off x="3687763" y="5092700"/>
            <a:ext cx="1385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7 × 4.5</a:t>
            </a:r>
            <a:endParaRPr lang="en-GB"/>
          </a:p>
        </p:txBody>
      </p:sp>
      <p:sp>
        <p:nvSpPr>
          <p:cNvPr id="718862" name="Text Box 14"/>
          <p:cNvSpPr txBox="1">
            <a:spLocks noChangeArrowheads="1"/>
          </p:cNvSpPr>
          <p:nvPr/>
        </p:nvSpPr>
        <p:spPr bwMode="auto">
          <a:xfrm>
            <a:off x="3687763" y="5638800"/>
            <a:ext cx="1677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31.5 cm</a:t>
            </a:r>
            <a:r>
              <a:rPr lang="en-US" b="1" baseline="30000">
                <a:solidFill>
                  <a:srgbClr val="FF6600"/>
                </a:solidFill>
              </a:rPr>
              <a:t>2</a:t>
            </a:r>
            <a:endParaRPr lang="en-GB" b="1" baseline="30000">
              <a:solidFill>
                <a:srgbClr val="FF6600"/>
              </a:solidFill>
            </a:endParaRPr>
          </a:p>
        </p:txBody>
      </p:sp>
      <p:sp>
        <p:nvSpPr>
          <p:cNvPr id="25615" name="AutoShape 15"/>
          <p:cNvSpPr>
            <a:spLocks noChangeArrowheads="1"/>
          </p:cNvSpPr>
          <p:nvPr/>
        </p:nvSpPr>
        <p:spPr bwMode="auto">
          <a:xfrm flipV="1">
            <a:off x="2555875" y="2206625"/>
            <a:ext cx="3201988" cy="1511300"/>
          </a:xfrm>
          <a:prstGeom prst="parallelogram">
            <a:avLst>
              <a:gd name="adj" fmla="val 52967"/>
            </a:avLst>
          </a:prstGeom>
          <a:gradFill rotWithShape="1">
            <a:gsLst>
              <a:gs pos="0">
                <a:srgbClr val="FF7171"/>
              </a:gs>
              <a:gs pos="100000">
                <a:srgbClr val="FFC2C2"/>
              </a:gs>
            </a:gsLst>
            <a:lin ang="18900000" scaled="1"/>
          </a:gradFill>
          <a:ln w="28575">
            <a:solidFill>
              <a:schemeClr val="tx1"/>
            </a:solidFill>
            <a:miter lim="800000"/>
            <a:headEnd/>
            <a:tailEnd/>
          </a:ln>
        </p:spPr>
        <p:txBody>
          <a:bodyPr wrap="none" anchor="ctr"/>
          <a:lstStyle/>
          <a:p>
            <a:endParaRPr lang="en-US"/>
          </a:p>
        </p:txBody>
      </p:sp>
      <p:sp>
        <p:nvSpPr>
          <p:cNvPr id="25616" name="Line 16"/>
          <p:cNvSpPr>
            <a:spLocks noChangeShapeType="1"/>
          </p:cNvSpPr>
          <p:nvPr/>
        </p:nvSpPr>
        <p:spPr bwMode="auto">
          <a:xfrm>
            <a:off x="5146675" y="2206625"/>
            <a:ext cx="793750" cy="151288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17" name="Text Box 17"/>
          <p:cNvSpPr txBox="1">
            <a:spLocks noChangeArrowheads="1"/>
          </p:cNvSpPr>
          <p:nvPr/>
        </p:nvSpPr>
        <p:spPr bwMode="auto">
          <a:xfrm>
            <a:off x="5580063" y="2640013"/>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4.9 cm</a:t>
            </a:r>
            <a:endParaRPr lang="en-GB"/>
          </a:p>
        </p:txBody>
      </p:sp>
      <p:sp>
        <p:nvSpPr>
          <p:cNvPr id="718866" name="Text Box 18"/>
          <p:cNvSpPr txBox="1">
            <a:spLocks noChangeArrowheads="1"/>
          </p:cNvSpPr>
          <p:nvPr/>
        </p:nvSpPr>
        <p:spPr bwMode="auto">
          <a:xfrm>
            <a:off x="6784975" y="2009775"/>
            <a:ext cx="2176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We can ignore this length</a:t>
            </a:r>
            <a:endParaRPr lang="en-GB">
              <a:solidFill>
                <a:srgbClr val="FF6600"/>
              </a:solidFill>
            </a:endParaRPr>
          </a:p>
        </p:txBody>
      </p:sp>
      <p:sp>
        <p:nvSpPr>
          <p:cNvPr id="718867" name="Line 19"/>
          <p:cNvSpPr>
            <a:spLocks noChangeShapeType="1"/>
          </p:cNvSpPr>
          <p:nvPr/>
        </p:nvSpPr>
        <p:spPr bwMode="auto">
          <a:xfrm flipH="1">
            <a:off x="6243638" y="2357438"/>
            <a:ext cx="541337" cy="358775"/>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85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718866"/>
                                        </p:tgtEl>
                                        <p:attrNameLst>
                                          <p:attrName>style.visibility</p:attrName>
                                        </p:attrNameLst>
                                      </p:cBhvr>
                                      <p:to>
                                        <p:strVal val="visible"/>
                                      </p:to>
                                    </p:set>
                                  </p:childTnLst>
                                </p:cTn>
                              </p:par>
                            </p:childTnLst>
                          </p:cTn>
                        </p:par>
                        <p:par>
                          <p:cTn id="10" fill="hold" nodeType="afterGroup">
                            <p:stCondLst>
                              <p:cond delay="1500"/>
                            </p:stCondLst>
                            <p:childTnLst>
                              <p:par>
                                <p:cTn id="11" presetID="22" presetClass="entr" presetSubtype="2" fill="hold" grpId="0" nodeType="afterEffect">
                                  <p:stCondLst>
                                    <p:cond delay="0"/>
                                  </p:stCondLst>
                                  <p:childTnLst>
                                    <p:set>
                                      <p:cBhvr>
                                        <p:cTn id="12" dur="1" fill="hold">
                                          <p:stCondLst>
                                            <p:cond delay="0"/>
                                          </p:stCondLst>
                                        </p:cTn>
                                        <p:tgtEl>
                                          <p:spTgt spid="718867"/>
                                        </p:tgtEl>
                                        <p:attrNameLst>
                                          <p:attrName>style.visibility</p:attrName>
                                        </p:attrNameLst>
                                      </p:cBhvr>
                                      <p:to>
                                        <p:strVal val="visible"/>
                                      </p:to>
                                    </p:set>
                                    <p:animEffect transition="in" filter="wipe(right)">
                                      <p:cBhvr>
                                        <p:cTn id="13" dur="500"/>
                                        <p:tgtEl>
                                          <p:spTgt spid="7188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1886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18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4" grpId="0" autoUpdateAnimBg="0"/>
      <p:bldP spid="718861" grpId="0" autoUpdateAnimBg="0"/>
      <p:bldP spid="718862" grpId="0" autoUpdateAnimBg="0"/>
      <p:bldP spid="718866" grpId="0" autoUpdateAnimBg="0"/>
      <p:bldP spid="7188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parallelogram</a:t>
            </a:r>
            <a:endParaRPr lang="en-GB" smtClean="0"/>
          </a:p>
        </p:txBody>
      </p:sp>
      <p:grpSp>
        <p:nvGrpSpPr>
          <p:cNvPr id="4102" name="Group 318"/>
          <p:cNvGrpSpPr>
            <a:grpSpLocks/>
          </p:cNvGrpSpPr>
          <p:nvPr/>
        </p:nvGrpSpPr>
        <p:grpSpPr bwMode="auto">
          <a:xfrm>
            <a:off x="7304088" y="115888"/>
            <a:ext cx="576262" cy="576262"/>
            <a:chOff x="4601" y="73"/>
            <a:chExt cx="363" cy="363"/>
          </a:xfrm>
        </p:grpSpPr>
        <p:pic>
          <p:nvPicPr>
            <p:cNvPr id="4103" name="Picture 319"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Oval 320"/>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105" name="Oval 321"/>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4098" name="ShockwaveFlash1" r:id="rId2" imgW="9144793" imgH="5184244"/>
        </mc:Choice>
        <mc:Fallback>
          <p:control name="ShockwaveFlash1" r:id="rId2" imgW="9144793" imgH="518424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trapezium</a:t>
            </a:r>
            <a:endParaRPr lang="en-GB" smtClean="0"/>
          </a:p>
        </p:txBody>
      </p:sp>
      <p:sp>
        <p:nvSpPr>
          <p:cNvPr id="26629" name="Text Box 5"/>
          <p:cNvSpPr txBox="1">
            <a:spLocks noChangeArrowheads="1"/>
          </p:cNvSpPr>
          <p:nvPr/>
        </p:nvSpPr>
        <p:spPr bwMode="auto">
          <a:xfrm>
            <a:off x="320675" y="1066800"/>
            <a:ext cx="864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The area of any </a:t>
            </a:r>
            <a:r>
              <a:rPr lang="en-GB" b="1">
                <a:solidFill>
                  <a:srgbClr val="FF6600"/>
                </a:solidFill>
              </a:rPr>
              <a:t>trapezium</a:t>
            </a:r>
            <a:r>
              <a:rPr lang="en-GB">
                <a:solidFill>
                  <a:srgbClr val="000066"/>
                </a:solidFill>
              </a:rPr>
              <a:t> can be found using the formula:</a:t>
            </a:r>
          </a:p>
        </p:txBody>
      </p:sp>
      <p:grpSp>
        <p:nvGrpSpPr>
          <p:cNvPr id="26630" name="Group 31"/>
          <p:cNvGrpSpPr>
            <a:grpSpLocks/>
          </p:cNvGrpSpPr>
          <p:nvPr/>
        </p:nvGrpSpPr>
        <p:grpSpPr bwMode="auto">
          <a:xfrm>
            <a:off x="684213" y="1785938"/>
            <a:ext cx="7920037" cy="815975"/>
            <a:chOff x="431" y="1207"/>
            <a:chExt cx="4989" cy="514"/>
          </a:xfrm>
        </p:grpSpPr>
        <p:sp>
          <p:nvSpPr>
            <p:cNvPr id="720904" name="Rectangle 8"/>
            <p:cNvSpPr>
              <a:spLocks noChangeArrowheads="1"/>
            </p:cNvSpPr>
            <p:nvPr/>
          </p:nvSpPr>
          <p:spPr bwMode="auto">
            <a:xfrm>
              <a:off x="431" y="1214"/>
              <a:ext cx="4989"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26650" name="Text Box 7"/>
            <p:cNvSpPr txBox="1">
              <a:spLocks noChangeArrowheads="1"/>
            </p:cNvSpPr>
            <p:nvPr/>
          </p:nvSpPr>
          <p:spPr bwMode="auto">
            <a:xfrm>
              <a:off x="525" y="1320"/>
              <a:ext cx="48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trapezium =     (sum of parallel sides) × height</a:t>
              </a:r>
              <a:endParaRPr lang="en-GB"/>
            </a:p>
          </p:txBody>
        </p:sp>
        <p:grpSp>
          <p:nvGrpSpPr>
            <p:cNvPr id="26651" name="Group 9"/>
            <p:cNvGrpSpPr>
              <a:grpSpLocks/>
            </p:cNvGrpSpPr>
            <p:nvPr/>
          </p:nvGrpSpPr>
          <p:grpSpPr bwMode="auto">
            <a:xfrm>
              <a:off x="2443" y="1207"/>
              <a:ext cx="226" cy="514"/>
              <a:chOff x="2214" y="3397"/>
              <a:chExt cx="226" cy="514"/>
            </a:xfrm>
          </p:grpSpPr>
          <p:sp>
            <p:nvSpPr>
              <p:cNvPr id="26652" name="Text Box 10"/>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6653" name="Line 11"/>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Text Box 12"/>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4" name="Group 34"/>
          <p:cNvGrpSpPr>
            <a:grpSpLocks/>
          </p:cNvGrpSpPr>
          <p:nvPr/>
        </p:nvGrpSpPr>
        <p:grpSpPr bwMode="auto">
          <a:xfrm>
            <a:off x="320675" y="4883150"/>
            <a:ext cx="5475288" cy="1392238"/>
            <a:chOff x="202" y="3076"/>
            <a:chExt cx="3449" cy="877"/>
          </a:xfrm>
        </p:grpSpPr>
        <p:sp>
          <p:nvSpPr>
            <p:cNvPr id="26641" name="Text Box 13"/>
            <p:cNvSpPr txBox="1">
              <a:spLocks noChangeArrowheads="1"/>
            </p:cNvSpPr>
            <p:nvPr/>
          </p:nvSpPr>
          <p:spPr bwMode="auto">
            <a:xfrm>
              <a:off x="202" y="3076"/>
              <a:ext cx="21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using letter symbols,</a:t>
              </a:r>
              <a:endParaRPr lang="en-GB"/>
            </a:p>
          </p:txBody>
        </p:sp>
        <p:sp>
          <p:nvSpPr>
            <p:cNvPr id="720917" name="Rectangle 21"/>
            <p:cNvSpPr>
              <a:spLocks noChangeArrowheads="1"/>
            </p:cNvSpPr>
            <p:nvPr/>
          </p:nvSpPr>
          <p:spPr bwMode="auto">
            <a:xfrm>
              <a:off x="2109" y="3446"/>
              <a:ext cx="1542" cy="499"/>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26643" name="Group 33"/>
            <p:cNvGrpSpPr>
              <a:grpSpLocks/>
            </p:cNvGrpSpPr>
            <p:nvPr/>
          </p:nvGrpSpPr>
          <p:grpSpPr bwMode="auto">
            <a:xfrm>
              <a:off x="2204" y="3439"/>
              <a:ext cx="1351" cy="514"/>
              <a:chOff x="1431" y="3439"/>
              <a:chExt cx="1351" cy="514"/>
            </a:xfrm>
          </p:grpSpPr>
          <p:sp>
            <p:nvSpPr>
              <p:cNvPr id="26644" name="Text Box 16"/>
              <p:cNvSpPr txBox="1">
                <a:spLocks noChangeArrowheads="1"/>
              </p:cNvSpPr>
              <p:nvPr/>
            </p:nvSpPr>
            <p:spPr bwMode="auto">
              <a:xfrm>
                <a:off x="1431" y="3553"/>
                <a:ext cx="1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t>A</a:t>
                </a:r>
                <a:r>
                  <a:rPr lang="en-US"/>
                  <a:t> =      (</a:t>
                </a:r>
                <a:r>
                  <a:rPr lang="en-US" i="1">
                    <a:latin typeface="Times New Roman" pitchFamily="18" charset="0"/>
                  </a:rPr>
                  <a:t>a </a:t>
                </a:r>
                <a:r>
                  <a:rPr lang="en-US"/>
                  <a:t>+</a:t>
                </a:r>
                <a:r>
                  <a:rPr lang="en-US" i="1">
                    <a:latin typeface="Times New Roman" pitchFamily="18" charset="0"/>
                  </a:rPr>
                  <a:t> b</a:t>
                </a:r>
                <a:r>
                  <a:rPr lang="en-US"/>
                  <a:t>)</a:t>
                </a:r>
                <a:r>
                  <a:rPr lang="en-US" i="1">
                    <a:latin typeface="Times New Roman" pitchFamily="18" charset="0"/>
                  </a:rPr>
                  <a:t>h</a:t>
                </a:r>
                <a:endParaRPr lang="en-GB" i="1">
                  <a:latin typeface="Times New Roman" pitchFamily="18" charset="0"/>
                </a:endParaRPr>
              </a:p>
            </p:txBody>
          </p:sp>
          <p:grpSp>
            <p:nvGrpSpPr>
              <p:cNvPr id="26645" name="Group 17"/>
              <p:cNvGrpSpPr>
                <a:grpSpLocks/>
              </p:cNvGrpSpPr>
              <p:nvPr/>
            </p:nvGrpSpPr>
            <p:grpSpPr bwMode="auto">
              <a:xfrm>
                <a:off x="1838" y="3439"/>
                <a:ext cx="226" cy="514"/>
                <a:chOff x="2214" y="3397"/>
                <a:chExt cx="226" cy="514"/>
              </a:xfrm>
            </p:grpSpPr>
            <p:sp>
              <p:nvSpPr>
                <p:cNvPr id="26646" name="Text Box 18"/>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6647" name="Line 19"/>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8" name="Text Box 20"/>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grpSp>
        <p:nvGrpSpPr>
          <p:cNvPr id="26632" name="Group 22"/>
          <p:cNvGrpSpPr>
            <a:grpSpLocks/>
          </p:cNvGrpSpPr>
          <p:nvPr/>
        </p:nvGrpSpPr>
        <p:grpSpPr bwMode="auto">
          <a:xfrm>
            <a:off x="2735263" y="2671763"/>
            <a:ext cx="3673475" cy="2308225"/>
            <a:chOff x="1723" y="1765"/>
            <a:chExt cx="2314" cy="1454"/>
          </a:xfrm>
        </p:grpSpPr>
        <p:sp>
          <p:nvSpPr>
            <p:cNvPr id="26633" name="Freeform 23"/>
            <p:cNvSpPr>
              <a:spLocks/>
            </p:cNvSpPr>
            <p:nvPr/>
          </p:nvSpPr>
          <p:spPr bwMode="auto">
            <a:xfrm>
              <a:off x="1723" y="2106"/>
              <a:ext cx="2314" cy="778"/>
            </a:xfrm>
            <a:custGeom>
              <a:avLst/>
              <a:gdLst>
                <a:gd name="T0" fmla="*/ 1498 w 2313"/>
                <a:gd name="T1" fmla="*/ 702 h 862"/>
                <a:gd name="T2" fmla="*/ 453 w 2313"/>
                <a:gd name="T3" fmla="*/ 702 h 862"/>
                <a:gd name="T4" fmla="*/ 0 w 2313"/>
                <a:gd name="T5" fmla="*/ 0 h 862"/>
                <a:gd name="T6" fmla="*/ 2315 w 2313"/>
                <a:gd name="T7" fmla="*/ 0 h 862"/>
                <a:gd name="T8" fmla="*/ 1498 w 2313"/>
                <a:gd name="T9" fmla="*/ 702 h 862"/>
                <a:gd name="T10" fmla="*/ 0 60000 65536"/>
                <a:gd name="T11" fmla="*/ 0 60000 65536"/>
                <a:gd name="T12" fmla="*/ 0 60000 65536"/>
                <a:gd name="T13" fmla="*/ 0 60000 65536"/>
                <a:gd name="T14" fmla="*/ 0 60000 65536"/>
                <a:gd name="T15" fmla="*/ 0 w 2313"/>
                <a:gd name="T16" fmla="*/ 0 h 862"/>
                <a:gd name="T17" fmla="*/ 2313 w 2313"/>
                <a:gd name="T18" fmla="*/ 862 h 862"/>
              </a:gdLst>
              <a:ahLst/>
              <a:cxnLst>
                <a:cxn ang="T10">
                  <a:pos x="T0" y="T1"/>
                </a:cxn>
                <a:cxn ang="T11">
                  <a:pos x="T2" y="T3"/>
                </a:cxn>
                <a:cxn ang="T12">
                  <a:pos x="T4" y="T5"/>
                </a:cxn>
                <a:cxn ang="T13">
                  <a:pos x="T6" y="T7"/>
                </a:cxn>
                <a:cxn ang="T14">
                  <a:pos x="T8" y="T9"/>
                </a:cxn>
              </a:cxnLst>
              <a:rect l="T15" t="T16" r="T17" b="T18"/>
              <a:pathLst>
                <a:path w="2313" h="862">
                  <a:moveTo>
                    <a:pt x="1496" y="862"/>
                  </a:moveTo>
                  <a:lnTo>
                    <a:pt x="453" y="862"/>
                  </a:lnTo>
                  <a:lnTo>
                    <a:pt x="0" y="0"/>
                  </a:lnTo>
                  <a:lnTo>
                    <a:pt x="2313" y="0"/>
                  </a:lnTo>
                  <a:lnTo>
                    <a:pt x="1496" y="862"/>
                  </a:lnTo>
                  <a:close/>
                </a:path>
              </a:pathLst>
            </a:custGeom>
            <a:gradFill rotWithShape="1">
              <a:gsLst>
                <a:gs pos="0">
                  <a:srgbClr val="A679C5"/>
                </a:gs>
                <a:gs pos="100000">
                  <a:srgbClr val="D0B8E0"/>
                </a:gs>
              </a:gsLst>
              <a:lin ang="18900000" scaled="1"/>
            </a:gradFill>
            <a:ln w="28575">
              <a:solidFill>
                <a:schemeClr val="tx1"/>
              </a:solidFill>
              <a:round/>
              <a:headEnd/>
              <a:tailEnd/>
            </a:ln>
          </p:spPr>
          <p:txBody>
            <a:bodyPr/>
            <a:lstStyle/>
            <a:p>
              <a:endParaRPr lang="en-US"/>
            </a:p>
          </p:txBody>
        </p:sp>
        <p:sp>
          <p:nvSpPr>
            <p:cNvPr id="26634" name="Line 24"/>
            <p:cNvSpPr>
              <a:spLocks noChangeShapeType="1"/>
            </p:cNvSpPr>
            <p:nvPr/>
          </p:nvSpPr>
          <p:spPr bwMode="auto">
            <a:xfrm>
              <a:off x="2176" y="2965"/>
              <a:ext cx="1044"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35" name="Line 25"/>
            <p:cNvSpPr>
              <a:spLocks noChangeShapeType="1"/>
            </p:cNvSpPr>
            <p:nvPr/>
          </p:nvSpPr>
          <p:spPr bwMode="auto">
            <a:xfrm>
              <a:off x="2176" y="2106"/>
              <a:ext cx="0" cy="783"/>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36" name="Rectangle 26"/>
            <p:cNvSpPr>
              <a:spLocks noChangeArrowheads="1"/>
            </p:cNvSpPr>
            <p:nvPr/>
          </p:nvSpPr>
          <p:spPr bwMode="auto">
            <a:xfrm>
              <a:off x="2176" y="2801"/>
              <a:ext cx="90" cy="8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7" name="Text Box 27"/>
            <p:cNvSpPr txBox="1">
              <a:spLocks noChangeArrowheads="1"/>
            </p:cNvSpPr>
            <p:nvPr/>
          </p:nvSpPr>
          <p:spPr bwMode="auto">
            <a:xfrm>
              <a:off x="2358" y="2187"/>
              <a:ext cx="136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perpendicular height</a:t>
              </a:r>
              <a:endParaRPr lang="en-GB"/>
            </a:p>
          </p:txBody>
        </p:sp>
        <p:sp>
          <p:nvSpPr>
            <p:cNvPr id="26638" name="Line 28"/>
            <p:cNvSpPr>
              <a:spLocks noChangeShapeType="1"/>
            </p:cNvSpPr>
            <p:nvPr/>
          </p:nvSpPr>
          <p:spPr bwMode="auto">
            <a:xfrm>
              <a:off x="1723" y="2024"/>
              <a:ext cx="2314"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39" name="Text Box 29"/>
            <p:cNvSpPr txBox="1">
              <a:spLocks noChangeArrowheads="1"/>
            </p:cNvSpPr>
            <p:nvPr/>
          </p:nvSpPr>
          <p:spPr bwMode="auto">
            <a:xfrm>
              <a:off x="2709" y="176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a</a:t>
              </a:r>
              <a:endParaRPr lang="en-GB" i="1">
                <a:latin typeface="Times New Roman" pitchFamily="18" charset="0"/>
              </a:endParaRPr>
            </a:p>
          </p:txBody>
        </p:sp>
        <p:sp>
          <p:nvSpPr>
            <p:cNvPr id="26640" name="Text Box 30"/>
            <p:cNvSpPr txBox="1">
              <a:spLocks noChangeArrowheads="1"/>
            </p:cNvSpPr>
            <p:nvPr/>
          </p:nvSpPr>
          <p:spPr bwMode="auto">
            <a:xfrm>
              <a:off x="2573" y="293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trapezium</a:t>
            </a:r>
            <a:endParaRPr lang="en-GB" smtClean="0"/>
          </a:p>
        </p:txBody>
      </p:sp>
      <p:sp>
        <p:nvSpPr>
          <p:cNvPr id="27653" name="Freeform 5"/>
          <p:cNvSpPr>
            <a:spLocks/>
          </p:cNvSpPr>
          <p:nvPr/>
        </p:nvSpPr>
        <p:spPr bwMode="auto">
          <a:xfrm rot="-969268">
            <a:off x="320675" y="2925763"/>
            <a:ext cx="3027363" cy="1697037"/>
          </a:xfrm>
          <a:custGeom>
            <a:avLst/>
            <a:gdLst>
              <a:gd name="T0" fmla="*/ 0 w 2087"/>
              <a:gd name="T1" fmla="*/ 2147483647 h 953"/>
              <a:gd name="T2" fmla="*/ 2147483647 w 2087"/>
              <a:gd name="T3" fmla="*/ 2147483647 h 953"/>
              <a:gd name="T4" fmla="*/ 2147483647 w 2087"/>
              <a:gd name="T5" fmla="*/ 0 h 953"/>
              <a:gd name="T6" fmla="*/ 1719120065 w 2087"/>
              <a:gd name="T7" fmla="*/ 0 h 953"/>
              <a:gd name="T8" fmla="*/ 0 w 2087"/>
              <a:gd name="T9" fmla="*/ 2147483647 h 953"/>
              <a:gd name="T10" fmla="*/ 0 60000 65536"/>
              <a:gd name="T11" fmla="*/ 0 60000 65536"/>
              <a:gd name="T12" fmla="*/ 0 60000 65536"/>
              <a:gd name="T13" fmla="*/ 0 60000 65536"/>
              <a:gd name="T14" fmla="*/ 0 60000 65536"/>
              <a:gd name="T15" fmla="*/ 0 w 2087"/>
              <a:gd name="T16" fmla="*/ 0 h 953"/>
              <a:gd name="T17" fmla="*/ 2087 w 2087"/>
              <a:gd name="T18" fmla="*/ 953 h 953"/>
            </a:gdLst>
            <a:ahLst/>
            <a:cxnLst>
              <a:cxn ang="T10">
                <a:pos x="T0" y="T1"/>
              </a:cxn>
              <a:cxn ang="T11">
                <a:pos x="T2" y="T3"/>
              </a:cxn>
              <a:cxn ang="T12">
                <a:pos x="T4" y="T5"/>
              </a:cxn>
              <a:cxn ang="T13">
                <a:pos x="T6" y="T7"/>
              </a:cxn>
              <a:cxn ang="T14">
                <a:pos x="T8" y="T9"/>
              </a:cxn>
            </a:cxnLst>
            <a:rect l="T15" t="T16" r="T17" b="T18"/>
            <a:pathLst>
              <a:path w="2087" h="953">
                <a:moveTo>
                  <a:pt x="0" y="953"/>
                </a:moveTo>
                <a:lnTo>
                  <a:pt x="2087" y="953"/>
                </a:lnTo>
                <a:lnTo>
                  <a:pt x="1588" y="0"/>
                </a:lnTo>
                <a:lnTo>
                  <a:pt x="817" y="0"/>
                </a:lnTo>
                <a:lnTo>
                  <a:pt x="0" y="953"/>
                </a:lnTo>
                <a:close/>
              </a:path>
            </a:pathLst>
          </a:custGeom>
          <a:gradFill rotWithShape="1">
            <a:gsLst>
              <a:gs pos="0">
                <a:srgbClr val="35B3DB"/>
              </a:gs>
              <a:gs pos="100000">
                <a:srgbClr val="80D0E8"/>
              </a:gs>
            </a:gsLst>
            <a:lin ang="18900000" scaled="1"/>
          </a:gradFill>
          <a:ln w="28575">
            <a:solidFill>
              <a:schemeClr val="tx1"/>
            </a:solidFill>
            <a:round/>
            <a:headEnd/>
            <a:tailEnd/>
          </a:ln>
        </p:spPr>
        <p:txBody>
          <a:bodyPr/>
          <a:lstStyle/>
          <a:p>
            <a:endParaRPr lang="en-US"/>
          </a:p>
        </p:txBody>
      </p:sp>
      <p:sp>
        <p:nvSpPr>
          <p:cNvPr id="27654" name="Line 6"/>
          <p:cNvSpPr>
            <a:spLocks noChangeShapeType="1"/>
          </p:cNvSpPr>
          <p:nvPr/>
        </p:nvSpPr>
        <p:spPr bwMode="auto">
          <a:xfrm rot="-969268">
            <a:off x="1716088" y="2906713"/>
            <a:ext cx="125412"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7655" name="Line 7"/>
          <p:cNvSpPr>
            <a:spLocks noChangeShapeType="1"/>
          </p:cNvSpPr>
          <p:nvPr/>
        </p:nvSpPr>
        <p:spPr bwMode="auto">
          <a:xfrm rot="-969268">
            <a:off x="2006600" y="4587875"/>
            <a:ext cx="125413"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7656" name="Line 8"/>
          <p:cNvSpPr>
            <a:spLocks noChangeShapeType="1"/>
          </p:cNvSpPr>
          <p:nvPr/>
        </p:nvSpPr>
        <p:spPr bwMode="auto">
          <a:xfrm rot="-969268">
            <a:off x="3287713" y="2503488"/>
            <a:ext cx="0" cy="1697037"/>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7657" name="Line 9"/>
          <p:cNvSpPr>
            <a:spLocks noChangeShapeType="1"/>
          </p:cNvSpPr>
          <p:nvPr/>
        </p:nvSpPr>
        <p:spPr bwMode="auto">
          <a:xfrm rot="-969268">
            <a:off x="2308225" y="2643188"/>
            <a:ext cx="757238"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Rectangle 10"/>
          <p:cNvSpPr>
            <a:spLocks noChangeArrowheads="1"/>
          </p:cNvSpPr>
          <p:nvPr/>
        </p:nvSpPr>
        <p:spPr bwMode="auto">
          <a:xfrm rot="-969268">
            <a:off x="2890838" y="2559050"/>
            <a:ext cx="188912" cy="187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9" name="Text Box 11"/>
          <p:cNvSpPr txBox="1">
            <a:spLocks noChangeArrowheads="1"/>
          </p:cNvSpPr>
          <p:nvPr/>
        </p:nvSpPr>
        <p:spPr bwMode="auto">
          <a:xfrm>
            <a:off x="3289300" y="2925763"/>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 m</a:t>
            </a:r>
            <a:endParaRPr lang="en-GB"/>
          </a:p>
        </p:txBody>
      </p:sp>
      <p:sp>
        <p:nvSpPr>
          <p:cNvPr id="27660" name="Text Box 12"/>
          <p:cNvSpPr txBox="1">
            <a:spLocks noChangeArrowheads="1"/>
          </p:cNvSpPr>
          <p:nvPr/>
        </p:nvSpPr>
        <p:spPr bwMode="auto">
          <a:xfrm>
            <a:off x="1501775" y="233203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 m</a:t>
            </a:r>
            <a:endParaRPr lang="en-GB"/>
          </a:p>
        </p:txBody>
      </p:sp>
      <p:sp>
        <p:nvSpPr>
          <p:cNvPr id="27661" name="Text Box 13"/>
          <p:cNvSpPr txBox="1">
            <a:spLocks noChangeArrowheads="1"/>
          </p:cNvSpPr>
          <p:nvPr/>
        </p:nvSpPr>
        <p:spPr bwMode="auto">
          <a:xfrm>
            <a:off x="1960563" y="4594225"/>
            <a:ext cx="8620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14 m</a:t>
            </a:r>
            <a:endParaRPr lang="en-GB"/>
          </a:p>
        </p:txBody>
      </p:sp>
      <p:grpSp>
        <p:nvGrpSpPr>
          <p:cNvPr id="2" name="Group 14"/>
          <p:cNvGrpSpPr>
            <a:grpSpLocks/>
          </p:cNvGrpSpPr>
          <p:nvPr/>
        </p:nvGrpSpPr>
        <p:grpSpPr bwMode="auto">
          <a:xfrm>
            <a:off x="4211638" y="1985963"/>
            <a:ext cx="4602162" cy="815975"/>
            <a:chOff x="1753" y="3521"/>
            <a:chExt cx="2899" cy="514"/>
          </a:xfrm>
        </p:grpSpPr>
        <p:sp>
          <p:nvSpPr>
            <p:cNvPr id="27677" name="Text Box 15"/>
            <p:cNvSpPr txBox="1">
              <a:spLocks noChangeArrowheads="1"/>
            </p:cNvSpPr>
            <p:nvPr/>
          </p:nvSpPr>
          <p:spPr bwMode="auto">
            <a:xfrm>
              <a:off x="1753" y="3635"/>
              <a:ext cx="28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trapezium =      (</a:t>
              </a:r>
              <a:r>
                <a:rPr lang="en-US" i="1">
                  <a:latin typeface="Times New Roman" pitchFamily="18" charset="0"/>
                </a:rPr>
                <a:t>a </a:t>
              </a:r>
              <a:r>
                <a:rPr lang="en-US"/>
                <a:t>+</a:t>
              </a:r>
              <a:r>
                <a:rPr lang="en-US" i="1">
                  <a:latin typeface="Times New Roman" pitchFamily="18" charset="0"/>
                </a:rPr>
                <a:t> b</a:t>
              </a:r>
              <a:r>
                <a:rPr lang="en-US"/>
                <a:t>)</a:t>
              </a:r>
              <a:r>
                <a:rPr lang="en-US" i="1">
                  <a:latin typeface="Times New Roman" pitchFamily="18" charset="0"/>
                </a:rPr>
                <a:t>h</a:t>
              </a:r>
              <a:endParaRPr lang="en-GB" i="1">
                <a:latin typeface="Times New Roman" pitchFamily="18" charset="0"/>
              </a:endParaRPr>
            </a:p>
          </p:txBody>
        </p:sp>
        <p:grpSp>
          <p:nvGrpSpPr>
            <p:cNvPr id="27678" name="Group 16"/>
            <p:cNvGrpSpPr>
              <a:grpSpLocks/>
            </p:cNvGrpSpPr>
            <p:nvPr/>
          </p:nvGrpSpPr>
          <p:grpSpPr bwMode="auto">
            <a:xfrm>
              <a:off x="3697" y="3521"/>
              <a:ext cx="226" cy="514"/>
              <a:chOff x="2214" y="3397"/>
              <a:chExt cx="226" cy="514"/>
            </a:xfrm>
          </p:grpSpPr>
          <p:sp>
            <p:nvSpPr>
              <p:cNvPr id="27679" name="Text Box 17"/>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7680" name="Line 18"/>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1" name="Text Box 19"/>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4" name="Group 20"/>
          <p:cNvGrpSpPr>
            <a:grpSpLocks/>
          </p:cNvGrpSpPr>
          <p:nvPr/>
        </p:nvGrpSpPr>
        <p:grpSpPr bwMode="auto">
          <a:xfrm>
            <a:off x="5508625" y="2892425"/>
            <a:ext cx="2441575" cy="815975"/>
            <a:chOff x="2038" y="3158"/>
            <a:chExt cx="1538" cy="514"/>
          </a:xfrm>
        </p:grpSpPr>
        <p:sp>
          <p:nvSpPr>
            <p:cNvPr id="27672" name="Text Box 21"/>
            <p:cNvSpPr txBox="1">
              <a:spLocks noChangeArrowheads="1"/>
            </p:cNvSpPr>
            <p:nvPr/>
          </p:nvSpPr>
          <p:spPr bwMode="auto">
            <a:xfrm>
              <a:off x="2038" y="3260"/>
              <a:ext cx="15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(6 + 14) × 9</a:t>
              </a:r>
              <a:endParaRPr lang="en-GB"/>
            </a:p>
          </p:txBody>
        </p:sp>
        <p:grpSp>
          <p:nvGrpSpPr>
            <p:cNvPr id="27673" name="Group 22"/>
            <p:cNvGrpSpPr>
              <a:grpSpLocks/>
            </p:cNvGrpSpPr>
            <p:nvPr/>
          </p:nvGrpSpPr>
          <p:grpSpPr bwMode="auto">
            <a:xfrm>
              <a:off x="2266" y="3158"/>
              <a:ext cx="226" cy="514"/>
              <a:chOff x="2214" y="3397"/>
              <a:chExt cx="226" cy="514"/>
            </a:xfrm>
          </p:grpSpPr>
          <p:sp>
            <p:nvSpPr>
              <p:cNvPr id="27674" name="Text Box 23"/>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7675" name="Line 24"/>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Text Box 25"/>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6" name="Group 26"/>
          <p:cNvGrpSpPr>
            <a:grpSpLocks/>
          </p:cNvGrpSpPr>
          <p:nvPr/>
        </p:nvGrpSpPr>
        <p:grpSpPr bwMode="auto">
          <a:xfrm>
            <a:off x="5508625" y="3800475"/>
            <a:ext cx="1984375" cy="815975"/>
            <a:chOff x="3973" y="2398"/>
            <a:chExt cx="1250" cy="514"/>
          </a:xfrm>
        </p:grpSpPr>
        <p:sp>
          <p:nvSpPr>
            <p:cNvPr id="27667" name="Text Box 27"/>
            <p:cNvSpPr txBox="1">
              <a:spLocks noChangeArrowheads="1"/>
            </p:cNvSpPr>
            <p:nvPr/>
          </p:nvSpPr>
          <p:spPr bwMode="auto">
            <a:xfrm>
              <a:off x="3973" y="2511"/>
              <a:ext cx="12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 20 × 9</a:t>
              </a:r>
              <a:endParaRPr lang="en-GB"/>
            </a:p>
          </p:txBody>
        </p:sp>
        <p:grpSp>
          <p:nvGrpSpPr>
            <p:cNvPr id="27668" name="Group 28"/>
            <p:cNvGrpSpPr>
              <a:grpSpLocks/>
            </p:cNvGrpSpPr>
            <p:nvPr/>
          </p:nvGrpSpPr>
          <p:grpSpPr bwMode="auto">
            <a:xfrm>
              <a:off x="4200" y="2398"/>
              <a:ext cx="226" cy="514"/>
              <a:chOff x="2214" y="3397"/>
              <a:chExt cx="226" cy="514"/>
            </a:xfrm>
          </p:grpSpPr>
          <p:sp>
            <p:nvSpPr>
              <p:cNvPr id="27669" name="Text Box 29"/>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7670" name="Line 30"/>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Text Box 31"/>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sp>
        <p:nvSpPr>
          <p:cNvPr id="722976" name="Text Box 32"/>
          <p:cNvSpPr txBox="1">
            <a:spLocks noChangeArrowheads="1"/>
          </p:cNvSpPr>
          <p:nvPr/>
        </p:nvSpPr>
        <p:spPr bwMode="auto">
          <a:xfrm>
            <a:off x="5508625" y="4708525"/>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90 m</a:t>
            </a:r>
            <a:r>
              <a:rPr lang="en-US" b="1" baseline="30000">
                <a:solidFill>
                  <a:srgbClr val="FF6600"/>
                </a:solidFill>
              </a:rPr>
              <a:t>2</a:t>
            </a:r>
            <a:endParaRPr lang="en-GB" b="1" baseline="30000">
              <a:solidFill>
                <a:srgbClr val="FF6600"/>
              </a:solidFill>
            </a:endParaRPr>
          </a:p>
        </p:txBody>
      </p:sp>
      <p:sp>
        <p:nvSpPr>
          <p:cNvPr id="27666" name="Text Box 33"/>
          <p:cNvSpPr txBox="1">
            <a:spLocks noChangeArrowheads="1"/>
          </p:cNvSpPr>
          <p:nvPr/>
        </p:nvSpPr>
        <p:spPr bwMode="auto">
          <a:xfrm>
            <a:off x="1978025" y="1196975"/>
            <a:ext cx="5187950"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area of this trapezium?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2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7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The area of a trapezium</a:t>
            </a:r>
            <a:endParaRPr lang="en-GB" smtClean="0"/>
          </a:p>
        </p:txBody>
      </p:sp>
      <p:sp>
        <p:nvSpPr>
          <p:cNvPr id="28677" name="Text Box 5"/>
          <p:cNvSpPr txBox="1">
            <a:spLocks noChangeArrowheads="1"/>
          </p:cNvSpPr>
          <p:nvPr/>
        </p:nvSpPr>
        <p:spPr bwMode="auto">
          <a:xfrm>
            <a:off x="1978025" y="1196975"/>
            <a:ext cx="5187950"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area of this trapezium?</a:t>
            </a:r>
          </a:p>
        </p:txBody>
      </p:sp>
      <p:grpSp>
        <p:nvGrpSpPr>
          <p:cNvPr id="2" name="Group 6"/>
          <p:cNvGrpSpPr>
            <a:grpSpLocks/>
          </p:cNvGrpSpPr>
          <p:nvPr/>
        </p:nvGrpSpPr>
        <p:grpSpPr bwMode="auto">
          <a:xfrm>
            <a:off x="4211638" y="1985963"/>
            <a:ext cx="4602162" cy="815975"/>
            <a:chOff x="1753" y="3521"/>
            <a:chExt cx="2899" cy="514"/>
          </a:xfrm>
        </p:grpSpPr>
        <p:sp>
          <p:nvSpPr>
            <p:cNvPr id="28701" name="Text Box 7"/>
            <p:cNvSpPr txBox="1">
              <a:spLocks noChangeArrowheads="1"/>
            </p:cNvSpPr>
            <p:nvPr/>
          </p:nvSpPr>
          <p:spPr bwMode="auto">
            <a:xfrm>
              <a:off x="1753" y="3635"/>
              <a:ext cx="28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a trapezium =      (</a:t>
              </a:r>
              <a:r>
                <a:rPr lang="en-US" i="1">
                  <a:latin typeface="Times New Roman" pitchFamily="18" charset="0"/>
                </a:rPr>
                <a:t>a </a:t>
              </a:r>
              <a:r>
                <a:rPr lang="en-US"/>
                <a:t>+</a:t>
              </a:r>
              <a:r>
                <a:rPr lang="en-US" i="1">
                  <a:latin typeface="Times New Roman" pitchFamily="18" charset="0"/>
                </a:rPr>
                <a:t> b</a:t>
              </a:r>
              <a:r>
                <a:rPr lang="en-US"/>
                <a:t>)</a:t>
              </a:r>
              <a:r>
                <a:rPr lang="en-US" i="1">
                  <a:latin typeface="Times New Roman" pitchFamily="18" charset="0"/>
                </a:rPr>
                <a:t>h</a:t>
              </a:r>
              <a:endParaRPr lang="en-GB" i="1">
                <a:latin typeface="Times New Roman" pitchFamily="18" charset="0"/>
              </a:endParaRPr>
            </a:p>
          </p:txBody>
        </p:sp>
        <p:grpSp>
          <p:nvGrpSpPr>
            <p:cNvPr id="28702" name="Group 8"/>
            <p:cNvGrpSpPr>
              <a:grpSpLocks/>
            </p:cNvGrpSpPr>
            <p:nvPr/>
          </p:nvGrpSpPr>
          <p:grpSpPr bwMode="auto">
            <a:xfrm>
              <a:off x="3697" y="3521"/>
              <a:ext cx="226" cy="514"/>
              <a:chOff x="2214" y="3397"/>
              <a:chExt cx="226" cy="514"/>
            </a:xfrm>
          </p:grpSpPr>
          <p:sp>
            <p:nvSpPr>
              <p:cNvPr id="28703" name="Text Box 9"/>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8704" name="Line 10"/>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5" name="Text Box 11"/>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4" name="Group 12"/>
          <p:cNvGrpSpPr>
            <a:grpSpLocks/>
          </p:cNvGrpSpPr>
          <p:nvPr/>
        </p:nvGrpSpPr>
        <p:grpSpPr bwMode="auto">
          <a:xfrm>
            <a:off x="5508625" y="2892425"/>
            <a:ext cx="2441575" cy="815975"/>
            <a:chOff x="2038" y="3158"/>
            <a:chExt cx="1538" cy="514"/>
          </a:xfrm>
        </p:grpSpPr>
        <p:sp>
          <p:nvSpPr>
            <p:cNvPr id="28696" name="Text Box 13"/>
            <p:cNvSpPr txBox="1">
              <a:spLocks noChangeArrowheads="1"/>
            </p:cNvSpPr>
            <p:nvPr/>
          </p:nvSpPr>
          <p:spPr bwMode="auto">
            <a:xfrm>
              <a:off x="2038" y="3260"/>
              <a:ext cx="15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(9 + 4) × 12</a:t>
              </a:r>
              <a:endParaRPr lang="en-GB"/>
            </a:p>
          </p:txBody>
        </p:sp>
        <p:grpSp>
          <p:nvGrpSpPr>
            <p:cNvPr id="28697" name="Group 14"/>
            <p:cNvGrpSpPr>
              <a:grpSpLocks/>
            </p:cNvGrpSpPr>
            <p:nvPr/>
          </p:nvGrpSpPr>
          <p:grpSpPr bwMode="auto">
            <a:xfrm>
              <a:off x="2266" y="3158"/>
              <a:ext cx="226" cy="514"/>
              <a:chOff x="2214" y="3397"/>
              <a:chExt cx="226" cy="514"/>
            </a:xfrm>
          </p:grpSpPr>
          <p:sp>
            <p:nvSpPr>
              <p:cNvPr id="28698" name="Text Box 15"/>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8699" name="Line 16"/>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0" name="Text Box 17"/>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nvGrpSpPr>
          <p:cNvPr id="6" name="Group 18"/>
          <p:cNvGrpSpPr>
            <a:grpSpLocks/>
          </p:cNvGrpSpPr>
          <p:nvPr/>
        </p:nvGrpSpPr>
        <p:grpSpPr bwMode="auto">
          <a:xfrm>
            <a:off x="5508625" y="3800475"/>
            <a:ext cx="2154238" cy="815975"/>
            <a:chOff x="3973" y="2398"/>
            <a:chExt cx="1357" cy="514"/>
          </a:xfrm>
        </p:grpSpPr>
        <p:sp>
          <p:nvSpPr>
            <p:cNvPr id="28691" name="Text Box 19"/>
            <p:cNvSpPr txBox="1">
              <a:spLocks noChangeArrowheads="1"/>
            </p:cNvSpPr>
            <p:nvPr/>
          </p:nvSpPr>
          <p:spPr bwMode="auto">
            <a:xfrm>
              <a:off x="3973" y="2511"/>
              <a:ext cx="13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 13 × 12</a:t>
              </a:r>
              <a:endParaRPr lang="en-GB"/>
            </a:p>
          </p:txBody>
        </p:sp>
        <p:grpSp>
          <p:nvGrpSpPr>
            <p:cNvPr id="28692" name="Group 20"/>
            <p:cNvGrpSpPr>
              <a:grpSpLocks/>
            </p:cNvGrpSpPr>
            <p:nvPr/>
          </p:nvGrpSpPr>
          <p:grpSpPr bwMode="auto">
            <a:xfrm>
              <a:off x="4200" y="2398"/>
              <a:ext cx="226" cy="514"/>
              <a:chOff x="2214" y="3397"/>
              <a:chExt cx="226" cy="514"/>
            </a:xfrm>
          </p:grpSpPr>
          <p:sp>
            <p:nvSpPr>
              <p:cNvPr id="28693" name="Text Box 21"/>
              <p:cNvSpPr txBox="1">
                <a:spLocks noChangeArrowheads="1"/>
              </p:cNvSpPr>
              <p:nvPr/>
            </p:nvSpPr>
            <p:spPr bwMode="auto">
              <a:xfrm>
                <a:off x="2216" y="339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28694" name="Line 22"/>
              <p:cNvSpPr>
                <a:spLocks noChangeShapeType="1"/>
              </p:cNvSpPr>
              <p:nvPr/>
            </p:nvSpPr>
            <p:spPr bwMode="auto">
              <a:xfrm>
                <a:off x="2214" y="365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Text Box 23"/>
              <p:cNvSpPr txBox="1">
                <a:spLocks noChangeArrowheads="1"/>
              </p:cNvSpPr>
              <p:nvPr/>
            </p:nvSpPr>
            <p:spPr bwMode="auto">
              <a:xfrm>
                <a:off x="2216" y="36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sp>
        <p:nvSpPr>
          <p:cNvPr id="725016" name="Text Box 24"/>
          <p:cNvSpPr txBox="1">
            <a:spLocks noChangeArrowheads="1"/>
          </p:cNvSpPr>
          <p:nvPr/>
        </p:nvSpPr>
        <p:spPr bwMode="auto">
          <a:xfrm>
            <a:off x="5508625" y="4708525"/>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78 m</a:t>
            </a:r>
            <a:r>
              <a:rPr lang="en-US" b="1" baseline="30000">
                <a:solidFill>
                  <a:srgbClr val="FF6600"/>
                </a:solidFill>
              </a:rPr>
              <a:t>2</a:t>
            </a:r>
            <a:endParaRPr lang="en-GB" b="1" baseline="30000">
              <a:solidFill>
                <a:srgbClr val="FF6600"/>
              </a:solidFill>
            </a:endParaRPr>
          </a:p>
        </p:txBody>
      </p:sp>
      <p:sp>
        <p:nvSpPr>
          <p:cNvPr id="28682" name="Freeform 25"/>
          <p:cNvSpPr>
            <a:spLocks/>
          </p:cNvSpPr>
          <p:nvPr/>
        </p:nvSpPr>
        <p:spPr bwMode="auto">
          <a:xfrm>
            <a:off x="1185863" y="2347913"/>
            <a:ext cx="2632075" cy="2078037"/>
          </a:xfrm>
          <a:custGeom>
            <a:avLst/>
            <a:gdLst>
              <a:gd name="T0" fmla="*/ 0 w 1814"/>
              <a:gd name="T1" fmla="*/ 2147483647 h 1543"/>
              <a:gd name="T2" fmla="*/ 2147483647 w 1814"/>
              <a:gd name="T3" fmla="*/ 2147483647 h 1543"/>
              <a:gd name="T4" fmla="*/ 2147483647 w 1814"/>
              <a:gd name="T5" fmla="*/ 1563442045 h 1543"/>
              <a:gd name="T6" fmla="*/ 0 w 1814"/>
              <a:gd name="T7" fmla="*/ 0 h 1543"/>
              <a:gd name="T8" fmla="*/ 0 w 1814"/>
              <a:gd name="T9" fmla="*/ 2147483647 h 1543"/>
              <a:gd name="T10" fmla="*/ 0 60000 65536"/>
              <a:gd name="T11" fmla="*/ 0 60000 65536"/>
              <a:gd name="T12" fmla="*/ 0 60000 65536"/>
              <a:gd name="T13" fmla="*/ 0 60000 65536"/>
              <a:gd name="T14" fmla="*/ 0 60000 65536"/>
              <a:gd name="T15" fmla="*/ 0 w 1814"/>
              <a:gd name="T16" fmla="*/ 0 h 1543"/>
              <a:gd name="T17" fmla="*/ 1814 w 1814"/>
              <a:gd name="T18" fmla="*/ 1543 h 1543"/>
            </a:gdLst>
            <a:ahLst/>
            <a:cxnLst>
              <a:cxn ang="T10">
                <a:pos x="T0" y="T1"/>
              </a:cxn>
              <a:cxn ang="T11">
                <a:pos x="T2" y="T3"/>
              </a:cxn>
              <a:cxn ang="T12">
                <a:pos x="T4" y="T5"/>
              </a:cxn>
              <a:cxn ang="T13">
                <a:pos x="T6" y="T7"/>
              </a:cxn>
              <a:cxn ang="T14">
                <a:pos x="T8" y="T9"/>
              </a:cxn>
            </a:cxnLst>
            <a:rect l="T15" t="T16" r="T17" b="T18"/>
            <a:pathLst>
              <a:path w="1814" h="1543">
                <a:moveTo>
                  <a:pt x="0" y="1543"/>
                </a:moveTo>
                <a:lnTo>
                  <a:pt x="1814" y="1543"/>
                </a:lnTo>
                <a:lnTo>
                  <a:pt x="1814" y="862"/>
                </a:lnTo>
                <a:lnTo>
                  <a:pt x="0" y="0"/>
                </a:lnTo>
                <a:lnTo>
                  <a:pt x="0" y="1543"/>
                </a:lnTo>
                <a:close/>
              </a:path>
            </a:pathLst>
          </a:custGeom>
          <a:gradFill rotWithShape="1">
            <a:gsLst>
              <a:gs pos="0">
                <a:srgbClr val="8FD63A"/>
              </a:gs>
              <a:gs pos="100000">
                <a:srgbClr val="C0E890"/>
              </a:gs>
            </a:gsLst>
            <a:lin ang="18900000" scaled="1"/>
          </a:gradFill>
          <a:ln w="28575">
            <a:solidFill>
              <a:schemeClr val="tx1"/>
            </a:solidFill>
            <a:round/>
            <a:headEnd/>
            <a:tailEnd/>
          </a:ln>
        </p:spPr>
        <p:txBody>
          <a:bodyPr/>
          <a:lstStyle/>
          <a:p>
            <a:endParaRPr lang="en-US"/>
          </a:p>
        </p:txBody>
      </p:sp>
      <p:sp>
        <p:nvSpPr>
          <p:cNvPr id="28683" name="Line 26"/>
          <p:cNvSpPr>
            <a:spLocks noChangeShapeType="1"/>
          </p:cNvSpPr>
          <p:nvPr/>
        </p:nvSpPr>
        <p:spPr bwMode="auto">
          <a:xfrm>
            <a:off x="1030288" y="2344738"/>
            <a:ext cx="0" cy="208121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684" name="Line 27"/>
          <p:cNvSpPr>
            <a:spLocks noChangeShapeType="1"/>
          </p:cNvSpPr>
          <p:nvPr/>
        </p:nvSpPr>
        <p:spPr bwMode="auto">
          <a:xfrm>
            <a:off x="3973513" y="3502025"/>
            <a:ext cx="0" cy="92392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685" name="Text Box 28"/>
          <p:cNvSpPr txBox="1">
            <a:spLocks noChangeArrowheads="1"/>
          </p:cNvSpPr>
          <p:nvPr/>
        </p:nvSpPr>
        <p:spPr bwMode="auto">
          <a:xfrm>
            <a:off x="279400" y="32131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 m</a:t>
            </a:r>
            <a:endParaRPr lang="en-GB"/>
          </a:p>
        </p:txBody>
      </p:sp>
      <p:sp>
        <p:nvSpPr>
          <p:cNvPr id="28686" name="Text Box 29"/>
          <p:cNvSpPr txBox="1">
            <a:spLocks noChangeArrowheads="1"/>
          </p:cNvSpPr>
          <p:nvPr/>
        </p:nvSpPr>
        <p:spPr bwMode="auto">
          <a:xfrm>
            <a:off x="4025900" y="3732213"/>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 m</a:t>
            </a:r>
            <a:endParaRPr lang="en-GB"/>
          </a:p>
        </p:txBody>
      </p:sp>
      <p:sp>
        <p:nvSpPr>
          <p:cNvPr id="28687" name="Line 30"/>
          <p:cNvSpPr>
            <a:spLocks noChangeShapeType="1"/>
          </p:cNvSpPr>
          <p:nvPr/>
        </p:nvSpPr>
        <p:spPr bwMode="auto">
          <a:xfrm>
            <a:off x="1185863" y="4549775"/>
            <a:ext cx="263207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688" name="Text Box 31"/>
          <p:cNvSpPr txBox="1">
            <a:spLocks noChangeArrowheads="1"/>
          </p:cNvSpPr>
          <p:nvPr/>
        </p:nvSpPr>
        <p:spPr bwMode="auto">
          <a:xfrm>
            <a:off x="2114550" y="4525963"/>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12 m</a:t>
            </a:r>
            <a:endParaRPr lang="en-GB"/>
          </a:p>
        </p:txBody>
      </p:sp>
      <p:sp>
        <p:nvSpPr>
          <p:cNvPr id="28689" name="Rectangle 32"/>
          <p:cNvSpPr>
            <a:spLocks noChangeArrowheads="1"/>
          </p:cNvSpPr>
          <p:nvPr/>
        </p:nvSpPr>
        <p:spPr bwMode="auto">
          <a:xfrm>
            <a:off x="1185863" y="4208463"/>
            <a:ext cx="217487" cy="2174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0" name="Rectangle 33"/>
          <p:cNvSpPr>
            <a:spLocks noChangeArrowheads="1"/>
          </p:cNvSpPr>
          <p:nvPr/>
        </p:nvSpPr>
        <p:spPr bwMode="auto">
          <a:xfrm>
            <a:off x="3600450" y="4208463"/>
            <a:ext cx="217488" cy="2174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5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1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The area of a trapezium</a:t>
            </a:r>
            <a:endParaRPr lang="en-GB" smtClean="0"/>
          </a:p>
        </p:txBody>
      </p:sp>
      <p:grpSp>
        <p:nvGrpSpPr>
          <p:cNvPr id="5126" name="Group 320"/>
          <p:cNvGrpSpPr>
            <a:grpSpLocks/>
          </p:cNvGrpSpPr>
          <p:nvPr/>
        </p:nvGrpSpPr>
        <p:grpSpPr bwMode="auto">
          <a:xfrm>
            <a:off x="7304088" y="115888"/>
            <a:ext cx="576262" cy="576262"/>
            <a:chOff x="4601" y="73"/>
            <a:chExt cx="363" cy="363"/>
          </a:xfrm>
        </p:grpSpPr>
        <p:pic>
          <p:nvPicPr>
            <p:cNvPr id="5127" name="Picture 321"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322"/>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129" name="Oval 323"/>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5122" name="ShockwaveFlash1" r:id="rId2" imgW="9144793" imgH="5184244"/>
        </mc:Choice>
        <mc:Fallback>
          <p:control name="ShockwaveFlash1" r:id="rId2" imgW="9144793" imgH="5184244">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Grp="1" noChangeArrowheads="1"/>
          </p:cNvSpPr>
          <p:nvPr>
            <p:ph type="title" idx="4294967295"/>
          </p:nvPr>
        </p:nvSpPr>
        <p:spPr>
          <a:xfrm>
            <a:off x="150813" y="150813"/>
            <a:ext cx="8229600" cy="614362"/>
          </a:xfrm>
          <a:noFill/>
        </p:spPr>
        <p:txBody>
          <a:bodyPr/>
          <a:lstStyle/>
          <a:p>
            <a:pPr eaLnBrk="1" hangingPunct="1"/>
            <a:r>
              <a:rPr lang="en-US" smtClean="0"/>
              <a:t>Finding the area of irregular polygons</a:t>
            </a:r>
            <a:endParaRPr lang="en-GB" smtClean="0"/>
          </a:p>
        </p:txBody>
      </p:sp>
      <p:grpSp>
        <p:nvGrpSpPr>
          <p:cNvPr id="6150" name="Group 5"/>
          <p:cNvGrpSpPr>
            <a:grpSpLocks/>
          </p:cNvGrpSpPr>
          <p:nvPr/>
        </p:nvGrpSpPr>
        <p:grpSpPr bwMode="auto">
          <a:xfrm>
            <a:off x="7304088" y="115888"/>
            <a:ext cx="576262" cy="576262"/>
            <a:chOff x="4601" y="73"/>
            <a:chExt cx="363" cy="363"/>
          </a:xfrm>
        </p:grpSpPr>
        <p:pic>
          <p:nvPicPr>
            <p:cNvPr id="6151"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153"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6146" name="ShockwaveFlash1" r:id="rId2" imgW="9144793" imgH="5111299"/>
        </mc:Choice>
        <mc:Fallback>
          <p:control name="ShockwaveFlash1" r:id="rId2" imgW="9144793" imgH="5111299">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9699"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9700"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9701"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9702"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9703"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29704" name="AutoShape 2"/>
          <p:cNvSpPr>
            <a:spLocks noGrp="1" noChangeArrowheads="1"/>
          </p:cNvSpPr>
          <p:nvPr>
            <p:ph type="subTitle" idx="1"/>
          </p:nvPr>
        </p:nvSpPr>
        <p:spPr bwMode="auto">
          <a:xfrm>
            <a:off x="685800" y="3360738"/>
            <a:ext cx="41021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S10.3 </a:t>
            </a:r>
            <a:r>
              <a:rPr lang="en-GB" sz="2400" b="1" smtClean="0">
                <a:solidFill>
                  <a:srgbClr val="FFFFFF"/>
                </a:solidFill>
              </a:rPr>
              <a:t>Cubes and cuboids</a:t>
            </a:r>
          </a:p>
        </p:txBody>
      </p:sp>
      <p:pic>
        <p:nvPicPr>
          <p:cNvPr id="29705"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5"/>
          <p:cNvSpPr>
            <a:spLocks noGrp="1" noChangeArrowheads="1"/>
          </p:cNvSpPr>
          <p:nvPr>
            <p:ph type="ctrTitle"/>
          </p:nvPr>
        </p:nvSpPr>
        <p:spPr>
          <a:xfrm>
            <a:off x="150813" y="150813"/>
            <a:ext cx="7772400" cy="457200"/>
          </a:xfrm>
        </p:spPr>
        <p:txBody>
          <a:bodyPr/>
          <a:lstStyle/>
          <a:p>
            <a:pPr eaLnBrk="1" hangingPunct="1"/>
            <a:r>
              <a:rPr lang="en-GB" smtClean="0"/>
              <a:t>Contents</a:t>
            </a:r>
          </a:p>
        </p:txBody>
      </p:sp>
      <p:sp>
        <p:nvSpPr>
          <p:cNvPr id="29708" name="AutoShape 18"/>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
        <p:nvSpPr>
          <p:cNvPr id="29709" name="AutoShape 19"/>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29710" name="AutoShape 20"/>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
        <p:nvSpPr>
          <p:cNvPr id="29711" name="AutoShape 21"/>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29712" name="AutoShape 22"/>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29713" name="AutoShape 23"/>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381000" y="1082675"/>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 </a:t>
            </a:r>
            <a:r>
              <a:rPr lang="en-GB" b="1">
                <a:solidFill>
                  <a:srgbClr val="FF3300"/>
                </a:solidFill>
              </a:rPr>
              <a:t>cuboid</a:t>
            </a:r>
            <a:r>
              <a:rPr lang="en-GB">
                <a:solidFill>
                  <a:srgbClr val="000066"/>
                </a:solidFill>
              </a:rPr>
              <a:t> is a 3-D shape with edges of different lengths. All of its faces are rectangular or square.</a:t>
            </a:r>
          </a:p>
        </p:txBody>
      </p:sp>
      <p:sp>
        <p:nvSpPr>
          <p:cNvPr id="30725"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Cubes and cuboids</a:t>
            </a:r>
            <a:endParaRPr lang="en-GB" smtClean="0"/>
          </a:p>
        </p:txBody>
      </p:sp>
      <p:sp>
        <p:nvSpPr>
          <p:cNvPr id="30726" name="Rectangle 7"/>
          <p:cNvSpPr>
            <a:spLocks noChangeArrowheads="1"/>
          </p:cNvSpPr>
          <p:nvPr/>
        </p:nvSpPr>
        <p:spPr bwMode="auto">
          <a:xfrm>
            <a:off x="457200" y="2057400"/>
            <a:ext cx="4419600" cy="30480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30727" name="AutoShape 8"/>
          <p:cNvSpPr>
            <a:spLocks noChangeArrowheads="1"/>
          </p:cNvSpPr>
          <p:nvPr/>
        </p:nvSpPr>
        <p:spPr bwMode="auto">
          <a:xfrm>
            <a:off x="1447800" y="2446338"/>
            <a:ext cx="2438400" cy="1800225"/>
          </a:xfrm>
          <a:prstGeom prst="cube">
            <a:avLst>
              <a:gd name="adj" fmla="val 25000"/>
            </a:avLst>
          </a:prstGeom>
          <a:solidFill>
            <a:srgbClr val="80D0E8"/>
          </a:solidFill>
          <a:ln w="28575">
            <a:solidFill>
              <a:schemeClr val="tx1"/>
            </a:solidFill>
            <a:miter lim="800000"/>
            <a:headEnd/>
            <a:tailEnd/>
          </a:ln>
        </p:spPr>
        <p:txBody>
          <a:bodyPr wrap="none" anchor="ctr"/>
          <a:lstStyle/>
          <a:p>
            <a:endParaRPr lang="en-US"/>
          </a:p>
        </p:txBody>
      </p:sp>
      <p:sp>
        <p:nvSpPr>
          <p:cNvPr id="698377" name="Text Box 9"/>
          <p:cNvSpPr txBox="1">
            <a:spLocks noChangeArrowheads="1"/>
          </p:cNvSpPr>
          <p:nvPr/>
        </p:nvSpPr>
        <p:spPr bwMode="auto">
          <a:xfrm>
            <a:off x="614363" y="2286000"/>
            <a:ext cx="8620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Face</a:t>
            </a:r>
            <a:endParaRPr lang="en-GB">
              <a:solidFill>
                <a:schemeClr val="tx1"/>
              </a:solidFill>
            </a:endParaRPr>
          </a:p>
        </p:txBody>
      </p:sp>
      <p:sp>
        <p:nvSpPr>
          <p:cNvPr id="698378" name="Line 10"/>
          <p:cNvSpPr>
            <a:spLocks noChangeShapeType="1"/>
          </p:cNvSpPr>
          <p:nvPr/>
        </p:nvSpPr>
        <p:spPr bwMode="auto">
          <a:xfrm>
            <a:off x="1400175" y="2578100"/>
            <a:ext cx="885825" cy="93663"/>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79" name="Text Box 11"/>
          <p:cNvSpPr txBox="1">
            <a:spLocks noChangeArrowheads="1"/>
          </p:cNvSpPr>
          <p:nvPr/>
        </p:nvSpPr>
        <p:spPr bwMode="auto">
          <a:xfrm>
            <a:off x="1295400" y="4572000"/>
            <a:ext cx="8969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Edge</a:t>
            </a:r>
            <a:endParaRPr lang="en-GB">
              <a:solidFill>
                <a:schemeClr val="tx1"/>
              </a:solidFill>
            </a:endParaRPr>
          </a:p>
        </p:txBody>
      </p:sp>
      <p:sp>
        <p:nvSpPr>
          <p:cNvPr id="698380" name="Line 12"/>
          <p:cNvSpPr>
            <a:spLocks noChangeShapeType="1"/>
          </p:cNvSpPr>
          <p:nvPr/>
        </p:nvSpPr>
        <p:spPr bwMode="auto">
          <a:xfrm flipV="1">
            <a:off x="1955800" y="4246563"/>
            <a:ext cx="492125" cy="401637"/>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81" name="Text Box 13"/>
          <p:cNvSpPr txBox="1">
            <a:spLocks noChangeArrowheads="1"/>
          </p:cNvSpPr>
          <p:nvPr/>
        </p:nvSpPr>
        <p:spPr bwMode="auto">
          <a:xfrm>
            <a:off x="3659188" y="4572000"/>
            <a:ext cx="10652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Vertex</a:t>
            </a:r>
            <a:endParaRPr lang="en-GB">
              <a:solidFill>
                <a:schemeClr val="tx1"/>
              </a:solidFill>
            </a:endParaRPr>
          </a:p>
        </p:txBody>
      </p:sp>
      <p:sp>
        <p:nvSpPr>
          <p:cNvPr id="698382" name="Line 14"/>
          <p:cNvSpPr>
            <a:spLocks noChangeShapeType="1"/>
          </p:cNvSpPr>
          <p:nvPr/>
        </p:nvSpPr>
        <p:spPr bwMode="auto">
          <a:xfrm flipH="1" flipV="1">
            <a:off x="3443288" y="4246563"/>
            <a:ext cx="688975" cy="401637"/>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83" name="Text Box 15"/>
          <p:cNvSpPr txBox="1">
            <a:spLocks noChangeArrowheads="1"/>
          </p:cNvSpPr>
          <p:nvPr/>
        </p:nvSpPr>
        <p:spPr bwMode="auto">
          <a:xfrm>
            <a:off x="5002213" y="2174875"/>
            <a:ext cx="3836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a:t>
            </a:r>
            <a:r>
              <a:rPr lang="en-US" b="1">
                <a:solidFill>
                  <a:srgbClr val="FF6600"/>
                </a:solidFill>
              </a:rPr>
              <a:t>faces</a:t>
            </a:r>
            <a:r>
              <a:rPr lang="en-US"/>
              <a:t> does a cuboid have?</a:t>
            </a:r>
            <a:endParaRPr lang="en-GB"/>
          </a:p>
        </p:txBody>
      </p:sp>
      <p:sp>
        <p:nvSpPr>
          <p:cNvPr id="698384" name="Text Box 16"/>
          <p:cNvSpPr txBox="1">
            <a:spLocks noChangeArrowheads="1"/>
          </p:cNvSpPr>
          <p:nvPr/>
        </p:nvSpPr>
        <p:spPr bwMode="auto">
          <a:xfrm>
            <a:off x="6961188" y="25400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6</a:t>
            </a:r>
            <a:endParaRPr lang="en-GB" b="1">
              <a:solidFill>
                <a:srgbClr val="FF6600"/>
              </a:solidFill>
            </a:endParaRPr>
          </a:p>
        </p:txBody>
      </p:sp>
      <p:sp>
        <p:nvSpPr>
          <p:cNvPr id="698385" name="Text Box 17"/>
          <p:cNvSpPr txBox="1">
            <a:spLocks noChangeArrowheads="1"/>
          </p:cNvSpPr>
          <p:nvPr/>
        </p:nvSpPr>
        <p:spPr bwMode="auto">
          <a:xfrm>
            <a:off x="5002213" y="3138488"/>
            <a:ext cx="3836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a:t>
            </a:r>
            <a:r>
              <a:rPr lang="en-US" b="1">
                <a:solidFill>
                  <a:srgbClr val="FF6600"/>
                </a:solidFill>
              </a:rPr>
              <a:t>edges</a:t>
            </a:r>
            <a:r>
              <a:rPr lang="en-US"/>
              <a:t> does a cuboid have?</a:t>
            </a:r>
            <a:endParaRPr lang="en-GB"/>
          </a:p>
        </p:txBody>
      </p:sp>
      <p:sp>
        <p:nvSpPr>
          <p:cNvPr id="698386" name="Text Box 18"/>
          <p:cNvSpPr txBox="1">
            <a:spLocks noChangeArrowheads="1"/>
          </p:cNvSpPr>
          <p:nvPr/>
        </p:nvSpPr>
        <p:spPr bwMode="auto">
          <a:xfrm>
            <a:off x="7096125" y="35020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12</a:t>
            </a:r>
            <a:endParaRPr lang="en-GB" b="1">
              <a:solidFill>
                <a:srgbClr val="FF6600"/>
              </a:solidFill>
            </a:endParaRPr>
          </a:p>
        </p:txBody>
      </p:sp>
      <p:sp>
        <p:nvSpPr>
          <p:cNvPr id="698387" name="Text Box 19"/>
          <p:cNvSpPr txBox="1">
            <a:spLocks noChangeArrowheads="1"/>
          </p:cNvSpPr>
          <p:nvPr/>
        </p:nvSpPr>
        <p:spPr bwMode="auto">
          <a:xfrm>
            <a:off x="5002213" y="4103688"/>
            <a:ext cx="3836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a:t>
            </a:r>
            <a:r>
              <a:rPr lang="en-US" b="1">
                <a:solidFill>
                  <a:srgbClr val="FF6600"/>
                </a:solidFill>
              </a:rPr>
              <a:t>vertices</a:t>
            </a:r>
            <a:r>
              <a:rPr lang="en-US"/>
              <a:t> does a cuboid have?</a:t>
            </a:r>
            <a:endParaRPr lang="en-GB"/>
          </a:p>
        </p:txBody>
      </p:sp>
      <p:sp>
        <p:nvSpPr>
          <p:cNvPr id="698388" name="Text Box 20"/>
          <p:cNvSpPr txBox="1">
            <a:spLocks noChangeArrowheads="1"/>
          </p:cNvSpPr>
          <p:nvPr/>
        </p:nvSpPr>
        <p:spPr bwMode="auto">
          <a:xfrm>
            <a:off x="7342188" y="44688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8</a:t>
            </a:r>
            <a:endParaRPr lang="en-GB" b="1">
              <a:solidFill>
                <a:srgbClr val="FF6600"/>
              </a:solidFill>
            </a:endParaRPr>
          </a:p>
        </p:txBody>
      </p:sp>
      <p:sp>
        <p:nvSpPr>
          <p:cNvPr id="698389" name="Text Box 21"/>
          <p:cNvSpPr txBox="1">
            <a:spLocks noChangeArrowheads="1"/>
          </p:cNvSpPr>
          <p:nvPr/>
        </p:nvSpPr>
        <p:spPr bwMode="auto">
          <a:xfrm>
            <a:off x="381000" y="5257800"/>
            <a:ext cx="8110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 </a:t>
            </a:r>
            <a:r>
              <a:rPr lang="en-GB" b="1">
                <a:solidFill>
                  <a:srgbClr val="FF3300"/>
                </a:solidFill>
              </a:rPr>
              <a:t>cube</a:t>
            </a:r>
            <a:r>
              <a:rPr lang="en-GB">
                <a:solidFill>
                  <a:srgbClr val="000066"/>
                </a:solidFill>
              </a:rPr>
              <a:t> is a special type of cuboid with edges of equal length. All of its faces are square.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7"/>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698378"/>
                                        </p:tgtEl>
                                        <p:attrNameLst>
                                          <p:attrName>style.visibility</p:attrName>
                                        </p:attrNameLst>
                                      </p:cBhvr>
                                      <p:to>
                                        <p:strVal val="visible"/>
                                      </p:to>
                                    </p:set>
                                    <p:animEffect transition="in" filter="wipe(up)">
                                      <p:cBhvr>
                                        <p:cTn id="10" dur="500"/>
                                        <p:tgtEl>
                                          <p:spTgt spid="6983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8379"/>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698380"/>
                                        </p:tgtEl>
                                        <p:attrNameLst>
                                          <p:attrName>style.visibility</p:attrName>
                                        </p:attrNameLst>
                                      </p:cBhvr>
                                      <p:to>
                                        <p:strVal val="visible"/>
                                      </p:to>
                                    </p:set>
                                    <p:animEffect transition="in" filter="wipe(down)">
                                      <p:cBhvr>
                                        <p:cTn id="18" dur="500"/>
                                        <p:tgtEl>
                                          <p:spTgt spid="6983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8381"/>
                                        </p:tgtEl>
                                        <p:attrNameLst>
                                          <p:attrName>style.visibility</p:attrName>
                                        </p:attrNameLst>
                                      </p:cBhvr>
                                      <p:to>
                                        <p:strVal val="visible"/>
                                      </p:to>
                                    </p:set>
                                  </p:childTnLst>
                                </p:cTn>
                              </p:par>
                            </p:childTnLst>
                          </p:cTn>
                        </p:par>
                        <p:par>
                          <p:cTn id="23" fill="hold" nodeType="afterGroup">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98382"/>
                                        </p:tgtEl>
                                        <p:attrNameLst>
                                          <p:attrName>style.visibility</p:attrName>
                                        </p:attrNameLst>
                                      </p:cBhvr>
                                      <p:to>
                                        <p:strVal val="visible"/>
                                      </p:to>
                                    </p:set>
                                    <p:animEffect transition="in" filter="wipe(down)">
                                      <p:cBhvr>
                                        <p:cTn id="26" dur="500"/>
                                        <p:tgtEl>
                                          <p:spTgt spid="6983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9838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9838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9838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9838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9838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9838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98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7" grpId="0" animBg="1" autoUpdateAnimBg="0"/>
      <p:bldP spid="698378" grpId="0" animBg="1"/>
      <p:bldP spid="698379" grpId="0" animBg="1" autoUpdateAnimBg="0"/>
      <p:bldP spid="698380" grpId="0" animBg="1"/>
      <p:bldP spid="698381" grpId="0" animBg="1" autoUpdateAnimBg="0"/>
      <p:bldP spid="698382" grpId="0" animBg="1"/>
      <p:bldP spid="698383" grpId="0" autoUpdateAnimBg="0"/>
      <p:bldP spid="698384" grpId="0" autoUpdateAnimBg="0"/>
      <p:bldP spid="698385" grpId="0" autoUpdateAnimBg="0"/>
      <p:bldP spid="698386" grpId="0" autoUpdateAnimBg="0"/>
      <p:bldP spid="698387" grpId="0" autoUpdateAnimBg="0"/>
      <p:bldP spid="698388" grpId="0" autoUpdateAnimBg="0"/>
      <p:bldP spid="6983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Dimensions of length, area and volume</a:t>
            </a:r>
            <a:endParaRPr lang="en-GB" smtClean="0"/>
          </a:p>
        </p:txBody>
      </p:sp>
      <p:grpSp>
        <p:nvGrpSpPr>
          <p:cNvPr id="10245" name="Group 5"/>
          <p:cNvGrpSpPr>
            <a:grpSpLocks/>
          </p:cNvGrpSpPr>
          <p:nvPr/>
        </p:nvGrpSpPr>
        <p:grpSpPr bwMode="auto">
          <a:xfrm>
            <a:off x="228600" y="1219200"/>
            <a:ext cx="8686800" cy="4648200"/>
            <a:chOff x="144" y="768"/>
            <a:chExt cx="5472" cy="2928"/>
          </a:xfrm>
        </p:grpSpPr>
        <p:sp>
          <p:nvSpPr>
            <p:cNvPr id="10267" name="Rectangle 6"/>
            <p:cNvSpPr>
              <a:spLocks noChangeArrowheads="1"/>
            </p:cNvSpPr>
            <p:nvPr/>
          </p:nvSpPr>
          <p:spPr bwMode="auto">
            <a:xfrm>
              <a:off x="144" y="768"/>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68" name="Rectangle 7"/>
            <p:cNvSpPr>
              <a:spLocks noChangeArrowheads="1"/>
            </p:cNvSpPr>
            <p:nvPr/>
          </p:nvSpPr>
          <p:spPr bwMode="auto">
            <a:xfrm>
              <a:off x="144" y="1744"/>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69" name="Rectangle 8"/>
            <p:cNvSpPr>
              <a:spLocks noChangeArrowheads="1"/>
            </p:cNvSpPr>
            <p:nvPr/>
          </p:nvSpPr>
          <p:spPr bwMode="auto">
            <a:xfrm>
              <a:off x="144" y="2720"/>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70" name="Rectangle 9"/>
            <p:cNvSpPr>
              <a:spLocks noChangeArrowheads="1"/>
            </p:cNvSpPr>
            <p:nvPr/>
          </p:nvSpPr>
          <p:spPr bwMode="auto">
            <a:xfrm>
              <a:off x="960" y="768"/>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71" name="Rectangle 10"/>
            <p:cNvSpPr>
              <a:spLocks noChangeArrowheads="1"/>
            </p:cNvSpPr>
            <p:nvPr/>
          </p:nvSpPr>
          <p:spPr bwMode="auto">
            <a:xfrm>
              <a:off x="960" y="1744"/>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72" name="Rectangle 11"/>
            <p:cNvSpPr>
              <a:spLocks noChangeArrowheads="1"/>
            </p:cNvSpPr>
            <p:nvPr/>
          </p:nvSpPr>
          <p:spPr bwMode="auto">
            <a:xfrm>
              <a:off x="960" y="2720"/>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73" name="Rectangle 12"/>
            <p:cNvSpPr>
              <a:spLocks noChangeArrowheads="1"/>
            </p:cNvSpPr>
            <p:nvPr/>
          </p:nvSpPr>
          <p:spPr bwMode="auto">
            <a:xfrm>
              <a:off x="1776" y="768"/>
              <a:ext cx="1152"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0274" name="Rectangle 13"/>
            <p:cNvSpPr>
              <a:spLocks noChangeArrowheads="1"/>
            </p:cNvSpPr>
            <p:nvPr/>
          </p:nvSpPr>
          <p:spPr bwMode="auto">
            <a:xfrm>
              <a:off x="1776" y="1744"/>
              <a:ext cx="1152"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0275" name="Rectangle 14"/>
            <p:cNvSpPr>
              <a:spLocks noChangeArrowheads="1"/>
            </p:cNvSpPr>
            <p:nvPr/>
          </p:nvSpPr>
          <p:spPr bwMode="auto">
            <a:xfrm>
              <a:off x="1776" y="2720"/>
              <a:ext cx="1152"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0276" name="Rectangle 15"/>
            <p:cNvSpPr>
              <a:spLocks noChangeArrowheads="1"/>
            </p:cNvSpPr>
            <p:nvPr/>
          </p:nvSpPr>
          <p:spPr bwMode="auto">
            <a:xfrm>
              <a:off x="2928" y="768"/>
              <a:ext cx="1008"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0277" name="Rectangle 16"/>
            <p:cNvSpPr>
              <a:spLocks noChangeArrowheads="1"/>
            </p:cNvSpPr>
            <p:nvPr/>
          </p:nvSpPr>
          <p:spPr bwMode="auto">
            <a:xfrm>
              <a:off x="2928" y="1744"/>
              <a:ext cx="1008"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0278" name="Rectangle 17"/>
            <p:cNvSpPr>
              <a:spLocks noChangeArrowheads="1"/>
            </p:cNvSpPr>
            <p:nvPr/>
          </p:nvSpPr>
          <p:spPr bwMode="auto">
            <a:xfrm>
              <a:off x="2928" y="2720"/>
              <a:ext cx="1008"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0279" name="Rectangle 18"/>
            <p:cNvSpPr>
              <a:spLocks noChangeArrowheads="1"/>
            </p:cNvSpPr>
            <p:nvPr/>
          </p:nvSpPr>
          <p:spPr bwMode="auto">
            <a:xfrm>
              <a:off x="3936" y="768"/>
              <a:ext cx="1680"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0280" name="Rectangle 19"/>
            <p:cNvSpPr>
              <a:spLocks noChangeArrowheads="1"/>
            </p:cNvSpPr>
            <p:nvPr/>
          </p:nvSpPr>
          <p:spPr bwMode="auto">
            <a:xfrm>
              <a:off x="3936" y="1744"/>
              <a:ext cx="1680"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0281" name="Rectangle 20"/>
            <p:cNvSpPr>
              <a:spLocks noChangeArrowheads="1"/>
            </p:cNvSpPr>
            <p:nvPr/>
          </p:nvSpPr>
          <p:spPr bwMode="auto">
            <a:xfrm>
              <a:off x="3936" y="2720"/>
              <a:ext cx="1680"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grpSp>
      <p:sp>
        <p:nvSpPr>
          <p:cNvPr id="10246" name="Rectangle 21"/>
          <p:cNvSpPr>
            <a:spLocks noChangeArrowheads="1"/>
          </p:cNvSpPr>
          <p:nvPr/>
        </p:nvSpPr>
        <p:spPr bwMode="auto">
          <a:xfrm>
            <a:off x="228600" y="1219200"/>
            <a:ext cx="12954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t>length</a:t>
            </a:r>
          </a:p>
        </p:txBody>
      </p:sp>
      <p:sp>
        <p:nvSpPr>
          <p:cNvPr id="591894" name="Rectangle 22"/>
          <p:cNvSpPr>
            <a:spLocks noChangeArrowheads="1"/>
          </p:cNvSpPr>
          <p:nvPr/>
        </p:nvSpPr>
        <p:spPr bwMode="auto">
          <a:xfrm>
            <a:off x="228600" y="2768600"/>
            <a:ext cx="12954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t>area</a:t>
            </a:r>
          </a:p>
        </p:txBody>
      </p:sp>
      <p:sp>
        <p:nvSpPr>
          <p:cNvPr id="591895" name="Rectangle 23"/>
          <p:cNvSpPr>
            <a:spLocks noChangeArrowheads="1"/>
          </p:cNvSpPr>
          <p:nvPr/>
        </p:nvSpPr>
        <p:spPr bwMode="auto">
          <a:xfrm>
            <a:off x="228600" y="4318000"/>
            <a:ext cx="12954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t>volume</a:t>
            </a:r>
          </a:p>
        </p:txBody>
      </p:sp>
      <p:grpSp>
        <p:nvGrpSpPr>
          <p:cNvPr id="3" name="Group 43"/>
          <p:cNvGrpSpPr>
            <a:grpSpLocks/>
          </p:cNvGrpSpPr>
          <p:nvPr/>
        </p:nvGrpSpPr>
        <p:grpSpPr bwMode="auto">
          <a:xfrm>
            <a:off x="1524000" y="2768600"/>
            <a:ext cx="1295400" cy="1549400"/>
            <a:chOff x="960" y="1744"/>
            <a:chExt cx="816" cy="976"/>
          </a:xfrm>
        </p:grpSpPr>
        <p:sp>
          <p:nvSpPr>
            <p:cNvPr id="10265" name="Rectangle 25"/>
            <p:cNvSpPr>
              <a:spLocks noChangeArrowheads="1"/>
            </p:cNvSpPr>
            <p:nvPr/>
          </p:nvSpPr>
          <p:spPr bwMode="auto">
            <a:xfrm>
              <a:off x="960" y="1744"/>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66" name="Rectangle 27"/>
            <p:cNvSpPr>
              <a:spLocks noChangeArrowheads="1"/>
            </p:cNvSpPr>
            <p:nvPr/>
          </p:nvSpPr>
          <p:spPr bwMode="auto">
            <a:xfrm>
              <a:off x="1152" y="1968"/>
              <a:ext cx="432" cy="528"/>
            </a:xfrm>
            <a:prstGeom prst="rect">
              <a:avLst/>
            </a:prstGeom>
            <a:solidFill>
              <a:srgbClr val="9DE79D"/>
            </a:solidFill>
            <a:ln w="28575">
              <a:solidFill>
                <a:srgbClr val="33CC33"/>
              </a:solidFill>
              <a:miter lim="800000"/>
              <a:headEnd/>
              <a:tailEnd/>
            </a:ln>
          </p:spPr>
          <p:txBody>
            <a:bodyPr wrap="none" anchor="ctr"/>
            <a:lstStyle/>
            <a:p>
              <a:endParaRPr lang="en-US"/>
            </a:p>
          </p:txBody>
        </p:sp>
      </p:grpSp>
      <p:grpSp>
        <p:nvGrpSpPr>
          <p:cNvPr id="4" name="Group 44"/>
          <p:cNvGrpSpPr>
            <a:grpSpLocks/>
          </p:cNvGrpSpPr>
          <p:nvPr/>
        </p:nvGrpSpPr>
        <p:grpSpPr bwMode="auto">
          <a:xfrm>
            <a:off x="1524000" y="4318000"/>
            <a:ext cx="1295400" cy="1549400"/>
            <a:chOff x="960" y="2720"/>
            <a:chExt cx="816" cy="976"/>
          </a:xfrm>
        </p:grpSpPr>
        <p:sp>
          <p:nvSpPr>
            <p:cNvPr id="10263" name="Rectangle 26"/>
            <p:cNvSpPr>
              <a:spLocks noChangeArrowheads="1"/>
            </p:cNvSpPr>
            <p:nvPr/>
          </p:nvSpPr>
          <p:spPr bwMode="auto">
            <a:xfrm>
              <a:off x="960" y="2720"/>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64" name="AutoShape 28"/>
            <p:cNvSpPr>
              <a:spLocks noChangeArrowheads="1"/>
            </p:cNvSpPr>
            <p:nvPr/>
          </p:nvSpPr>
          <p:spPr bwMode="auto">
            <a:xfrm>
              <a:off x="1128" y="2944"/>
              <a:ext cx="480" cy="528"/>
            </a:xfrm>
            <a:prstGeom prst="cube">
              <a:avLst>
                <a:gd name="adj" fmla="val 25000"/>
              </a:avLst>
            </a:prstGeom>
            <a:solidFill>
              <a:srgbClr val="9DE79D"/>
            </a:solidFill>
            <a:ln w="28575">
              <a:solidFill>
                <a:srgbClr val="33CC33"/>
              </a:solidFill>
              <a:miter lim="800000"/>
              <a:headEnd/>
              <a:tailEnd/>
            </a:ln>
          </p:spPr>
          <p:txBody>
            <a:bodyPr wrap="none" anchor="ctr"/>
            <a:lstStyle/>
            <a:p>
              <a:endParaRPr lang="en-US"/>
            </a:p>
          </p:txBody>
        </p:sp>
      </p:grpSp>
      <p:sp>
        <p:nvSpPr>
          <p:cNvPr id="591902" name="Rectangle 30"/>
          <p:cNvSpPr>
            <a:spLocks noChangeArrowheads="1"/>
          </p:cNvSpPr>
          <p:nvPr/>
        </p:nvSpPr>
        <p:spPr bwMode="auto">
          <a:xfrm>
            <a:off x="2819400" y="1219200"/>
            <a:ext cx="18288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one dimension</a:t>
            </a:r>
          </a:p>
        </p:txBody>
      </p:sp>
      <p:sp>
        <p:nvSpPr>
          <p:cNvPr id="591903" name="Rectangle 31"/>
          <p:cNvSpPr>
            <a:spLocks noChangeArrowheads="1"/>
          </p:cNvSpPr>
          <p:nvPr/>
        </p:nvSpPr>
        <p:spPr bwMode="auto">
          <a:xfrm>
            <a:off x="2819400" y="2768600"/>
            <a:ext cx="18288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two dimensions</a:t>
            </a:r>
          </a:p>
        </p:txBody>
      </p:sp>
      <p:sp>
        <p:nvSpPr>
          <p:cNvPr id="591904" name="Rectangle 32"/>
          <p:cNvSpPr>
            <a:spLocks noChangeArrowheads="1"/>
          </p:cNvSpPr>
          <p:nvPr/>
        </p:nvSpPr>
        <p:spPr bwMode="auto">
          <a:xfrm>
            <a:off x="2819400" y="4318000"/>
            <a:ext cx="18288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three dimensions</a:t>
            </a:r>
          </a:p>
        </p:txBody>
      </p:sp>
      <p:sp>
        <p:nvSpPr>
          <p:cNvPr id="591905" name="Rectangle 33"/>
          <p:cNvSpPr>
            <a:spLocks noChangeArrowheads="1"/>
          </p:cNvSpPr>
          <p:nvPr/>
        </p:nvSpPr>
        <p:spPr bwMode="auto">
          <a:xfrm>
            <a:off x="4648200" y="1219200"/>
            <a:ext cx="16002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length</a:t>
            </a:r>
          </a:p>
        </p:txBody>
      </p:sp>
      <p:sp>
        <p:nvSpPr>
          <p:cNvPr id="591906" name="Rectangle 34"/>
          <p:cNvSpPr>
            <a:spLocks noChangeArrowheads="1"/>
          </p:cNvSpPr>
          <p:nvPr/>
        </p:nvSpPr>
        <p:spPr bwMode="auto">
          <a:xfrm>
            <a:off x="4648200" y="2768600"/>
            <a:ext cx="16002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length × length</a:t>
            </a:r>
          </a:p>
        </p:txBody>
      </p:sp>
      <p:sp>
        <p:nvSpPr>
          <p:cNvPr id="591907" name="Rectangle 35"/>
          <p:cNvSpPr>
            <a:spLocks noChangeArrowheads="1"/>
          </p:cNvSpPr>
          <p:nvPr/>
        </p:nvSpPr>
        <p:spPr bwMode="auto">
          <a:xfrm>
            <a:off x="4648200" y="4318000"/>
            <a:ext cx="16002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length × length × length</a:t>
            </a:r>
          </a:p>
        </p:txBody>
      </p:sp>
      <p:sp>
        <p:nvSpPr>
          <p:cNvPr id="591908" name="Rectangle 36"/>
          <p:cNvSpPr>
            <a:spLocks noChangeArrowheads="1"/>
          </p:cNvSpPr>
          <p:nvPr/>
        </p:nvSpPr>
        <p:spPr bwMode="auto">
          <a:xfrm>
            <a:off x="6248400" y="1219200"/>
            <a:ext cx="26670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mm, cm, m, km, inch, foot </a:t>
            </a:r>
          </a:p>
        </p:txBody>
      </p:sp>
      <p:sp>
        <p:nvSpPr>
          <p:cNvPr id="591909" name="Rectangle 37"/>
          <p:cNvSpPr>
            <a:spLocks noChangeArrowheads="1"/>
          </p:cNvSpPr>
          <p:nvPr/>
        </p:nvSpPr>
        <p:spPr bwMode="auto">
          <a:xfrm>
            <a:off x="6248400" y="2768600"/>
            <a:ext cx="26670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mm</a:t>
            </a:r>
            <a:r>
              <a:rPr lang="en-GB" baseline="30000"/>
              <a:t>2</a:t>
            </a:r>
            <a:r>
              <a:rPr lang="en-GB"/>
              <a:t>, cm</a:t>
            </a:r>
            <a:r>
              <a:rPr lang="en-GB" baseline="30000"/>
              <a:t>2</a:t>
            </a:r>
            <a:r>
              <a:rPr lang="en-GB"/>
              <a:t>, m</a:t>
            </a:r>
            <a:r>
              <a:rPr lang="en-GB" baseline="30000"/>
              <a:t>2</a:t>
            </a:r>
            <a:r>
              <a:rPr lang="en-GB"/>
              <a:t>, hectare, km</a:t>
            </a:r>
            <a:r>
              <a:rPr lang="en-GB" baseline="30000"/>
              <a:t>2</a:t>
            </a:r>
            <a:r>
              <a:rPr lang="en-GB"/>
              <a:t>, square inch, square foot</a:t>
            </a:r>
          </a:p>
        </p:txBody>
      </p:sp>
      <p:sp>
        <p:nvSpPr>
          <p:cNvPr id="591910" name="Rectangle 38"/>
          <p:cNvSpPr>
            <a:spLocks noChangeArrowheads="1"/>
          </p:cNvSpPr>
          <p:nvPr/>
        </p:nvSpPr>
        <p:spPr bwMode="auto">
          <a:xfrm>
            <a:off x="6248400" y="4318000"/>
            <a:ext cx="2667000" cy="154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GB"/>
              <a:t>mm</a:t>
            </a:r>
            <a:r>
              <a:rPr lang="en-GB" baseline="30000"/>
              <a:t>3</a:t>
            </a:r>
            <a:r>
              <a:rPr lang="en-GB"/>
              <a:t>, cm</a:t>
            </a:r>
            <a:r>
              <a:rPr lang="en-GB" baseline="30000"/>
              <a:t>3</a:t>
            </a:r>
            <a:r>
              <a:rPr lang="en-GB"/>
              <a:t>, m</a:t>
            </a:r>
            <a:r>
              <a:rPr lang="en-GB" baseline="30000"/>
              <a:t>3</a:t>
            </a:r>
            <a:r>
              <a:rPr lang="en-GB"/>
              <a:t>, km</a:t>
            </a:r>
            <a:r>
              <a:rPr lang="en-GB" baseline="30000"/>
              <a:t>2</a:t>
            </a:r>
            <a:r>
              <a:rPr lang="en-GB"/>
              <a:t>, cubic inch, cubic foot</a:t>
            </a:r>
          </a:p>
        </p:txBody>
      </p:sp>
      <p:grpSp>
        <p:nvGrpSpPr>
          <p:cNvPr id="5" name="Group 40"/>
          <p:cNvGrpSpPr>
            <a:grpSpLocks/>
          </p:cNvGrpSpPr>
          <p:nvPr/>
        </p:nvGrpSpPr>
        <p:grpSpPr bwMode="auto">
          <a:xfrm>
            <a:off x="1524000" y="1219200"/>
            <a:ext cx="1295400" cy="1549400"/>
            <a:chOff x="960" y="768"/>
            <a:chExt cx="816" cy="976"/>
          </a:xfrm>
        </p:grpSpPr>
        <p:sp>
          <p:nvSpPr>
            <p:cNvPr id="10261" name="Rectangle 41"/>
            <p:cNvSpPr>
              <a:spLocks noChangeArrowheads="1"/>
            </p:cNvSpPr>
            <p:nvPr/>
          </p:nvSpPr>
          <p:spPr bwMode="auto">
            <a:xfrm>
              <a:off x="960" y="768"/>
              <a:ext cx="816" cy="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62" name="Line 42"/>
            <p:cNvSpPr>
              <a:spLocks noChangeShapeType="1"/>
            </p:cNvSpPr>
            <p:nvPr/>
          </p:nvSpPr>
          <p:spPr bwMode="auto">
            <a:xfrm>
              <a:off x="1368" y="992"/>
              <a:ext cx="0" cy="528"/>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9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19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189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190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190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190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189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1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19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1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94" grpId="0" animBg="1"/>
      <p:bldP spid="591895" grpId="0" animBg="1"/>
      <p:bldP spid="591902" grpId="0" animBg="1"/>
      <p:bldP spid="591903" grpId="0" animBg="1"/>
      <p:bldP spid="591904" grpId="0" animBg="1"/>
      <p:bldP spid="591905" grpId="0" animBg="1"/>
      <p:bldP spid="591906" grpId="0" animBg="1"/>
      <p:bldP spid="591907" grpId="0" animBg="1"/>
      <p:bldP spid="591908" grpId="0" animBg="1"/>
      <p:bldP spid="591909" grpId="0" animBg="1"/>
      <p:bldP spid="5919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533400" y="2667000"/>
            <a:ext cx="4002088" cy="2438400"/>
            <a:chOff x="336" y="1680"/>
            <a:chExt cx="2521" cy="1536"/>
          </a:xfrm>
        </p:grpSpPr>
        <p:grpSp>
          <p:nvGrpSpPr>
            <p:cNvPr id="31779" name="Group 43"/>
            <p:cNvGrpSpPr>
              <a:grpSpLocks/>
            </p:cNvGrpSpPr>
            <p:nvPr/>
          </p:nvGrpSpPr>
          <p:grpSpPr bwMode="auto">
            <a:xfrm>
              <a:off x="336" y="1680"/>
              <a:ext cx="2521" cy="1536"/>
              <a:chOff x="409" y="1728"/>
              <a:chExt cx="2448" cy="1440"/>
            </a:xfrm>
          </p:grpSpPr>
          <p:sp>
            <p:nvSpPr>
              <p:cNvPr id="31790" name="Rectangle 2"/>
              <p:cNvSpPr>
                <a:spLocks noChangeArrowheads="1"/>
              </p:cNvSpPr>
              <p:nvPr/>
            </p:nvSpPr>
            <p:spPr bwMode="auto">
              <a:xfrm>
                <a:off x="409" y="1728"/>
                <a:ext cx="2448" cy="144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31791" name="Rectangle 42"/>
              <p:cNvSpPr>
                <a:spLocks noChangeArrowheads="1"/>
              </p:cNvSpPr>
              <p:nvPr/>
            </p:nvSpPr>
            <p:spPr bwMode="auto">
              <a:xfrm>
                <a:off x="520" y="1782"/>
                <a:ext cx="2226" cy="1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1780" name="Group 3"/>
            <p:cNvGrpSpPr>
              <a:grpSpLocks/>
            </p:cNvGrpSpPr>
            <p:nvPr/>
          </p:nvGrpSpPr>
          <p:grpSpPr bwMode="auto">
            <a:xfrm>
              <a:off x="480" y="1827"/>
              <a:ext cx="2012" cy="1320"/>
              <a:chOff x="336" y="1875"/>
              <a:chExt cx="2012" cy="1320"/>
            </a:xfrm>
          </p:grpSpPr>
          <p:sp>
            <p:nvSpPr>
              <p:cNvPr id="31781" name="Rectangle 4"/>
              <p:cNvSpPr>
                <a:spLocks noChangeArrowheads="1"/>
              </p:cNvSpPr>
              <p:nvPr/>
            </p:nvSpPr>
            <p:spPr bwMode="auto">
              <a:xfrm>
                <a:off x="867" y="1879"/>
                <a:ext cx="1056" cy="63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2" name="Rectangle 5"/>
              <p:cNvSpPr>
                <a:spLocks noChangeArrowheads="1"/>
              </p:cNvSpPr>
              <p:nvPr/>
            </p:nvSpPr>
            <p:spPr bwMode="auto">
              <a:xfrm>
                <a:off x="1286" y="2274"/>
                <a:ext cx="1056" cy="63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3" name="Line 6"/>
              <p:cNvSpPr>
                <a:spLocks noChangeShapeType="1"/>
              </p:cNvSpPr>
              <p:nvPr/>
            </p:nvSpPr>
            <p:spPr bwMode="auto">
              <a:xfrm>
                <a:off x="861" y="2508"/>
                <a:ext cx="422" cy="4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4" name="Line 7"/>
              <p:cNvSpPr>
                <a:spLocks noChangeShapeType="1"/>
              </p:cNvSpPr>
              <p:nvPr/>
            </p:nvSpPr>
            <p:spPr bwMode="auto">
              <a:xfrm>
                <a:off x="870" y="1875"/>
                <a:ext cx="422" cy="4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5" name="Line 8"/>
              <p:cNvSpPr>
                <a:spLocks noChangeShapeType="1"/>
              </p:cNvSpPr>
              <p:nvPr/>
            </p:nvSpPr>
            <p:spPr bwMode="auto">
              <a:xfrm>
                <a:off x="1926" y="1875"/>
                <a:ext cx="422" cy="4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6" name="Line 9"/>
              <p:cNvSpPr>
                <a:spLocks noChangeShapeType="1"/>
              </p:cNvSpPr>
              <p:nvPr/>
            </p:nvSpPr>
            <p:spPr bwMode="auto">
              <a:xfrm>
                <a:off x="1921" y="2510"/>
                <a:ext cx="422" cy="4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7" name="Text Box 10"/>
              <p:cNvSpPr txBox="1">
                <a:spLocks noChangeArrowheads="1"/>
              </p:cNvSpPr>
              <p:nvPr/>
            </p:nvSpPr>
            <p:spPr bwMode="auto">
              <a:xfrm>
                <a:off x="1597" y="2907"/>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t>5 cm</a:t>
                </a:r>
              </a:p>
            </p:txBody>
          </p:sp>
          <p:sp>
            <p:nvSpPr>
              <p:cNvPr id="31788" name="Text Box 11"/>
              <p:cNvSpPr txBox="1">
                <a:spLocks noChangeArrowheads="1"/>
              </p:cNvSpPr>
              <p:nvPr/>
            </p:nvSpPr>
            <p:spPr bwMode="auto">
              <a:xfrm>
                <a:off x="619" y="2652"/>
                <a:ext cx="5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cm</a:t>
                </a:r>
              </a:p>
            </p:txBody>
          </p:sp>
          <p:sp>
            <p:nvSpPr>
              <p:cNvPr id="31789" name="Text Box 12"/>
              <p:cNvSpPr txBox="1">
                <a:spLocks noChangeArrowheads="1"/>
              </p:cNvSpPr>
              <p:nvPr/>
            </p:nvSpPr>
            <p:spPr bwMode="auto">
              <a:xfrm>
                <a:off x="336" y="2067"/>
                <a:ext cx="5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 cm</a:t>
                </a:r>
              </a:p>
            </p:txBody>
          </p:sp>
        </p:grpSp>
      </p:grpSp>
      <p:pic>
        <p:nvPicPr>
          <p:cNvPr id="31747" name="Picture 1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5"/>
          <p:cNvSpPr txBox="1">
            <a:spLocks noChangeArrowheads="1"/>
          </p:cNvSpPr>
          <p:nvPr/>
        </p:nvSpPr>
        <p:spPr bwMode="auto">
          <a:xfrm>
            <a:off x="515938" y="1143000"/>
            <a:ext cx="8110537"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Suppose we have a cuboid of length 5 cm, width 4 cm and height 3 cm. What is the total length around the edges?</a:t>
            </a:r>
          </a:p>
        </p:txBody>
      </p:sp>
      <p:sp>
        <p:nvSpPr>
          <p:cNvPr id="31750" name="Rectangle 16"/>
          <p:cNvSpPr>
            <a:spLocks noGrp="1" noChangeArrowheads="1"/>
          </p:cNvSpPr>
          <p:nvPr>
            <p:ph type="title" idx="4294967295"/>
          </p:nvPr>
        </p:nvSpPr>
        <p:spPr>
          <a:xfrm>
            <a:off x="150813" y="150813"/>
            <a:ext cx="7354887" cy="633412"/>
          </a:xfrm>
          <a:noFill/>
        </p:spPr>
        <p:txBody>
          <a:bodyPr/>
          <a:lstStyle/>
          <a:p>
            <a:pPr eaLnBrk="1" hangingPunct="1"/>
            <a:r>
              <a:rPr lang="en-US" smtClean="0"/>
              <a:t>Length around the edges</a:t>
            </a:r>
            <a:endParaRPr lang="en-GB" smtClean="0"/>
          </a:p>
        </p:txBody>
      </p:sp>
      <p:sp>
        <p:nvSpPr>
          <p:cNvPr id="743441" name="Text Box 17"/>
          <p:cNvSpPr txBox="1">
            <a:spLocks noChangeArrowheads="1"/>
          </p:cNvSpPr>
          <p:nvPr/>
        </p:nvSpPr>
        <p:spPr bwMode="auto">
          <a:xfrm>
            <a:off x="381000" y="2133600"/>
            <a:ext cx="596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Imagine the cuboid as a hollow wire frame:</a:t>
            </a:r>
          </a:p>
        </p:txBody>
      </p:sp>
      <p:sp>
        <p:nvSpPr>
          <p:cNvPr id="743442" name="Text Box 18"/>
          <p:cNvSpPr txBox="1">
            <a:spLocks noChangeArrowheads="1"/>
          </p:cNvSpPr>
          <p:nvPr/>
        </p:nvSpPr>
        <p:spPr bwMode="auto">
          <a:xfrm>
            <a:off x="4840288" y="2743200"/>
            <a:ext cx="369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cuboid has 12 edges.</a:t>
            </a:r>
          </a:p>
        </p:txBody>
      </p:sp>
      <p:grpSp>
        <p:nvGrpSpPr>
          <p:cNvPr id="5" name="Group 45"/>
          <p:cNvGrpSpPr>
            <a:grpSpLocks/>
          </p:cNvGrpSpPr>
          <p:nvPr/>
        </p:nvGrpSpPr>
        <p:grpSpPr bwMode="auto">
          <a:xfrm>
            <a:off x="1622425" y="2906713"/>
            <a:ext cx="6503988" cy="1636712"/>
            <a:chOff x="1022" y="1831"/>
            <a:chExt cx="4097" cy="1031"/>
          </a:xfrm>
        </p:grpSpPr>
        <p:sp>
          <p:nvSpPr>
            <p:cNvPr id="31772" name="Text Box 19"/>
            <p:cNvSpPr txBox="1">
              <a:spLocks noChangeArrowheads="1"/>
            </p:cNvSpPr>
            <p:nvPr/>
          </p:nvSpPr>
          <p:spPr bwMode="auto">
            <a:xfrm>
              <a:off x="3049" y="2048"/>
              <a:ext cx="20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1188FF"/>
                  </a:solidFill>
                </a:rPr>
                <a:t>4 edges are 5 cm long.</a:t>
              </a:r>
            </a:p>
          </p:txBody>
        </p:sp>
        <p:grpSp>
          <p:nvGrpSpPr>
            <p:cNvPr id="31773" name="Group 21"/>
            <p:cNvGrpSpPr>
              <a:grpSpLocks/>
            </p:cNvGrpSpPr>
            <p:nvPr/>
          </p:nvGrpSpPr>
          <p:grpSpPr bwMode="auto">
            <a:xfrm>
              <a:off x="1022" y="1831"/>
              <a:ext cx="1474" cy="1031"/>
              <a:chOff x="875" y="1924"/>
              <a:chExt cx="1583" cy="1107"/>
            </a:xfrm>
          </p:grpSpPr>
          <p:sp>
            <p:nvSpPr>
              <p:cNvPr id="31774" name="Line 22"/>
              <p:cNvSpPr>
                <a:spLocks noChangeShapeType="1"/>
              </p:cNvSpPr>
              <p:nvPr/>
            </p:nvSpPr>
            <p:spPr bwMode="auto">
              <a:xfrm>
                <a:off x="1323" y="3031"/>
                <a:ext cx="1134"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23"/>
              <p:cNvSpPr>
                <a:spLocks noChangeShapeType="1"/>
              </p:cNvSpPr>
              <p:nvPr/>
            </p:nvSpPr>
            <p:spPr bwMode="auto">
              <a:xfrm>
                <a:off x="1324" y="2350"/>
                <a:ext cx="1134"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24"/>
              <p:cNvSpPr>
                <a:spLocks noChangeShapeType="1"/>
              </p:cNvSpPr>
              <p:nvPr/>
            </p:nvSpPr>
            <p:spPr bwMode="auto">
              <a:xfrm>
                <a:off x="878" y="1924"/>
                <a:ext cx="1134"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Line 25"/>
              <p:cNvSpPr>
                <a:spLocks noChangeShapeType="1"/>
              </p:cNvSpPr>
              <p:nvPr/>
            </p:nvSpPr>
            <p:spPr bwMode="auto">
              <a:xfrm>
                <a:off x="875" y="2605"/>
                <a:ext cx="1134"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8" name="Line 26"/>
              <p:cNvSpPr>
                <a:spLocks noChangeShapeType="1"/>
              </p:cNvSpPr>
              <p:nvPr/>
            </p:nvSpPr>
            <p:spPr bwMode="auto">
              <a:xfrm>
                <a:off x="1314" y="2355"/>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44"/>
          <p:cNvGrpSpPr>
            <a:grpSpLocks/>
          </p:cNvGrpSpPr>
          <p:nvPr/>
        </p:nvGrpSpPr>
        <p:grpSpPr bwMode="auto">
          <a:xfrm>
            <a:off x="1595438" y="2895600"/>
            <a:ext cx="6530975" cy="1644650"/>
            <a:chOff x="1005" y="1824"/>
            <a:chExt cx="4114" cy="1036"/>
          </a:xfrm>
        </p:grpSpPr>
        <p:sp>
          <p:nvSpPr>
            <p:cNvPr id="31766" name="Text Box 20"/>
            <p:cNvSpPr txBox="1">
              <a:spLocks noChangeArrowheads="1"/>
            </p:cNvSpPr>
            <p:nvPr/>
          </p:nvSpPr>
          <p:spPr bwMode="auto">
            <a:xfrm>
              <a:off x="3049" y="2368"/>
              <a:ext cx="20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3300"/>
                  </a:solidFill>
                </a:rPr>
                <a:t>4 edges are 4 cm long.</a:t>
              </a:r>
            </a:p>
          </p:txBody>
        </p:sp>
        <p:grpSp>
          <p:nvGrpSpPr>
            <p:cNvPr id="31767" name="Group 27"/>
            <p:cNvGrpSpPr>
              <a:grpSpLocks/>
            </p:cNvGrpSpPr>
            <p:nvPr/>
          </p:nvGrpSpPr>
          <p:grpSpPr bwMode="auto">
            <a:xfrm>
              <a:off x="1005" y="1824"/>
              <a:ext cx="1484" cy="1036"/>
              <a:chOff x="857" y="1917"/>
              <a:chExt cx="1594" cy="1112"/>
            </a:xfrm>
          </p:grpSpPr>
          <p:sp>
            <p:nvSpPr>
              <p:cNvPr id="31768" name="Line 28"/>
              <p:cNvSpPr>
                <a:spLocks noChangeShapeType="1"/>
              </p:cNvSpPr>
              <p:nvPr/>
            </p:nvSpPr>
            <p:spPr bwMode="auto">
              <a:xfrm>
                <a:off x="857" y="2599"/>
                <a:ext cx="453" cy="43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29"/>
              <p:cNvSpPr>
                <a:spLocks noChangeShapeType="1"/>
              </p:cNvSpPr>
              <p:nvPr/>
            </p:nvSpPr>
            <p:spPr bwMode="auto">
              <a:xfrm>
                <a:off x="1995" y="2599"/>
                <a:ext cx="453" cy="43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30"/>
              <p:cNvSpPr>
                <a:spLocks noChangeShapeType="1"/>
              </p:cNvSpPr>
              <p:nvPr/>
            </p:nvSpPr>
            <p:spPr bwMode="auto">
              <a:xfrm>
                <a:off x="1998" y="1917"/>
                <a:ext cx="453" cy="43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1"/>
              <p:cNvSpPr>
                <a:spLocks noChangeShapeType="1"/>
              </p:cNvSpPr>
              <p:nvPr/>
            </p:nvSpPr>
            <p:spPr bwMode="auto">
              <a:xfrm>
                <a:off x="865" y="1917"/>
                <a:ext cx="453" cy="43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46"/>
          <p:cNvGrpSpPr>
            <a:grpSpLocks/>
          </p:cNvGrpSpPr>
          <p:nvPr/>
        </p:nvGrpSpPr>
        <p:grpSpPr bwMode="auto">
          <a:xfrm>
            <a:off x="1603375" y="2906713"/>
            <a:ext cx="6523038" cy="1817687"/>
            <a:chOff x="1010" y="1831"/>
            <a:chExt cx="4109" cy="1145"/>
          </a:xfrm>
        </p:grpSpPr>
        <p:grpSp>
          <p:nvGrpSpPr>
            <p:cNvPr id="31759" name="Group 32"/>
            <p:cNvGrpSpPr>
              <a:grpSpLocks/>
            </p:cNvGrpSpPr>
            <p:nvPr/>
          </p:nvGrpSpPr>
          <p:grpSpPr bwMode="auto">
            <a:xfrm>
              <a:off x="1010" y="1831"/>
              <a:ext cx="1475" cy="1034"/>
              <a:chOff x="862" y="1924"/>
              <a:chExt cx="1584" cy="1110"/>
            </a:xfrm>
          </p:grpSpPr>
          <p:sp>
            <p:nvSpPr>
              <p:cNvPr id="31761" name="Line 33"/>
              <p:cNvSpPr>
                <a:spLocks noChangeShapeType="1"/>
              </p:cNvSpPr>
              <p:nvPr/>
            </p:nvSpPr>
            <p:spPr bwMode="auto">
              <a:xfrm>
                <a:off x="1315" y="2354"/>
                <a:ext cx="0" cy="68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34"/>
              <p:cNvSpPr>
                <a:spLocks noChangeShapeType="1"/>
              </p:cNvSpPr>
              <p:nvPr/>
            </p:nvSpPr>
            <p:spPr bwMode="auto">
              <a:xfrm>
                <a:off x="862" y="1924"/>
                <a:ext cx="0" cy="68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35"/>
              <p:cNvSpPr>
                <a:spLocks noChangeShapeType="1"/>
              </p:cNvSpPr>
              <p:nvPr/>
            </p:nvSpPr>
            <p:spPr bwMode="auto">
              <a:xfrm>
                <a:off x="1999" y="1924"/>
                <a:ext cx="0" cy="68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36"/>
              <p:cNvSpPr>
                <a:spLocks noChangeShapeType="1"/>
              </p:cNvSpPr>
              <p:nvPr/>
            </p:nvSpPr>
            <p:spPr bwMode="auto">
              <a:xfrm>
                <a:off x="2446" y="2349"/>
                <a:ext cx="0" cy="68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37"/>
              <p:cNvSpPr>
                <a:spLocks noChangeShapeType="1"/>
              </p:cNvSpPr>
              <p:nvPr/>
            </p:nvSpPr>
            <p:spPr bwMode="auto">
              <a:xfrm>
                <a:off x="1951" y="2349"/>
                <a:ext cx="96" cy="0"/>
              </a:xfrm>
              <a:prstGeom prst="line">
                <a:avLst/>
              </a:prstGeom>
              <a:noFill/>
              <a:ln w="38100">
                <a:solidFill>
                  <a:srgbClr val="1188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60" name="Text Box 38"/>
            <p:cNvSpPr txBox="1">
              <a:spLocks noChangeArrowheads="1"/>
            </p:cNvSpPr>
            <p:nvPr/>
          </p:nvSpPr>
          <p:spPr bwMode="auto">
            <a:xfrm>
              <a:off x="3049" y="2688"/>
              <a:ext cx="20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8000"/>
                  </a:solidFill>
                </a:rPr>
                <a:t>4 edges are 3 cm long.</a:t>
              </a:r>
            </a:p>
          </p:txBody>
        </p:sp>
      </p:grpSp>
      <p:sp>
        <p:nvSpPr>
          <p:cNvPr id="743463" name="Text Box 39"/>
          <p:cNvSpPr txBox="1">
            <a:spLocks noChangeArrowheads="1"/>
          </p:cNvSpPr>
          <p:nvPr/>
        </p:nvSpPr>
        <p:spPr bwMode="auto">
          <a:xfrm>
            <a:off x="762000" y="5143500"/>
            <a:ext cx="7332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Total length around the edges = </a:t>
            </a:r>
            <a:r>
              <a:rPr lang="en-GB">
                <a:solidFill>
                  <a:srgbClr val="1188FF"/>
                </a:solidFill>
              </a:rPr>
              <a:t>4 × 5</a:t>
            </a:r>
            <a:r>
              <a:rPr lang="en-GB"/>
              <a:t> + </a:t>
            </a:r>
            <a:r>
              <a:rPr lang="en-GB">
                <a:solidFill>
                  <a:srgbClr val="FF3300"/>
                </a:solidFill>
              </a:rPr>
              <a:t>4 × 4</a:t>
            </a:r>
            <a:r>
              <a:rPr lang="en-GB"/>
              <a:t> + </a:t>
            </a:r>
            <a:r>
              <a:rPr lang="en-GB">
                <a:solidFill>
                  <a:srgbClr val="008000"/>
                </a:solidFill>
              </a:rPr>
              <a:t>4 × 3</a:t>
            </a:r>
          </a:p>
        </p:txBody>
      </p:sp>
      <p:sp>
        <p:nvSpPr>
          <p:cNvPr id="743464" name="Text Box 40"/>
          <p:cNvSpPr txBox="1">
            <a:spLocks noChangeArrowheads="1"/>
          </p:cNvSpPr>
          <p:nvPr/>
        </p:nvSpPr>
        <p:spPr bwMode="auto">
          <a:xfrm>
            <a:off x="4946650" y="5581650"/>
            <a:ext cx="2157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a:t>
            </a:r>
            <a:r>
              <a:rPr lang="en-GB">
                <a:solidFill>
                  <a:srgbClr val="1188FF"/>
                </a:solidFill>
              </a:rPr>
              <a:t>20</a:t>
            </a:r>
            <a:r>
              <a:rPr lang="en-GB"/>
              <a:t> + </a:t>
            </a:r>
            <a:r>
              <a:rPr lang="en-GB">
                <a:solidFill>
                  <a:srgbClr val="FF3300"/>
                </a:solidFill>
              </a:rPr>
              <a:t>16</a:t>
            </a:r>
            <a:r>
              <a:rPr lang="en-GB"/>
              <a:t> + </a:t>
            </a:r>
            <a:r>
              <a:rPr lang="en-GB">
                <a:solidFill>
                  <a:srgbClr val="008000"/>
                </a:solidFill>
              </a:rPr>
              <a:t>12</a:t>
            </a:r>
          </a:p>
        </p:txBody>
      </p:sp>
      <p:sp>
        <p:nvSpPr>
          <p:cNvPr id="743465" name="Text Box 41"/>
          <p:cNvSpPr txBox="1">
            <a:spLocks noChangeArrowheads="1"/>
          </p:cNvSpPr>
          <p:nvPr/>
        </p:nvSpPr>
        <p:spPr bwMode="auto">
          <a:xfrm>
            <a:off x="4946650" y="6019800"/>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48 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34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34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346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434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3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41" grpId="0"/>
      <p:bldP spid="743442" grpId="0"/>
      <p:bldP spid="743463" grpId="0"/>
      <p:bldP spid="743464" grpId="0"/>
      <p:bldP spid="7434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Length around the edges</a:t>
            </a:r>
            <a:endParaRPr lang="en-GB" smtClean="0"/>
          </a:p>
        </p:txBody>
      </p:sp>
      <p:sp>
        <p:nvSpPr>
          <p:cNvPr id="32773" name="Text Box 6"/>
          <p:cNvSpPr txBox="1">
            <a:spLocks noChangeArrowheads="1"/>
          </p:cNvSpPr>
          <p:nvPr/>
        </p:nvSpPr>
        <p:spPr bwMode="auto">
          <a:xfrm>
            <a:off x="381000" y="1219200"/>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To find the length around the edges of a cuboid of length </a:t>
            </a:r>
            <a:r>
              <a:rPr lang="en-GB" i="1">
                <a:latin typeface="Times New Roman" pitchFamily="18" charset="0"/>
              </a:rPr>
              <a:t>l</a:t>
            </a:r>
            <a:r>
              <a:rPr lang="en-GB"/>
              <a:t>, width </a:t>
            </a:r>
            <a:r>
              <a:rPr lang="en-GB" i="1">
                <a:latin typeface="Times New Roman" pitchFamily="18" charset="0"/>
              </a:rPr>
              <a:t>w</a:t>
            </a:r>
            <a:r>
              <a:rPr lang="en-GB"/>
              <a:t> and height </a:t>
            </a:r>
            <a:r>
              <a:rPr lang="en-GB" i="1">
                <a:latin typeface="Times New Roman" pitchFamily="18" charset="0"/>
              </a:rPr>
              <a:t>h</a:t>
            </a:r>
            <a:r>
              <a:rPr lang="en-GB"/>
              <a:t> we can use the formula:</a:t>
            </a:r>
          </a:p>
        </p:txBody>
      </p:sp>
      <p:sp>
        <p:nvSpPr>
          <p:cNvPr id="739402" name="Text Box 74"/>
          <p:cNvSpPr txBox="1">
            <a:spLocks noChangeArrowheads="1"/>
          </p:cNvSpPr>
          <p:nvPr/>
        </p:nvSpPr>
        <p:spPr bwMode="auto">
          <a:xfrm>
            <a:off x="1776413" y="2209800"/>
            <a:ext cx="5592762"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Length around the edges = 4</a:t>
            </a:r>
            <a:r>
              <a:rPr lang="en-GB" i="1">
                <a:latin typeface="Times New Roman" pitchFamily="18" charset="0"/>
                <a:cs typeface="+mn-cs"/>
              </a:rPr>
              <a:t>l</a:t>
            </a:r>
            <a:r>
              <a:rPr lang="en-GB">
                <a:latin typeface="Arial" charset="0"/>
                <a:cs typeface="+mn-cs"/>
              </a:rPr>
              <a:t> + 4</a:t>
            </a:r>
            <a:r>
              <a:rPr lang="en-GB" i="1">
                <a:latin typeface="Times New Roman" pitchFamily="18" charset="0"/>
                <a:cs typeface="+mn-cs"/>
              </a:rPr>
              <a:t>w</a:t>
            </a:r>
            <a:r>
              <a:rPr lang="en-GB">
                <a:latin typeface="Arial" charset="0"/>
                <a:cs typeface="+mn-cs"/>
              </a:rPr>
              <a:t> + 4</a:t>
            </a:r>
            <a:r>
              <a:rPr lang="en-GB" i="1">
                <a:latin typeface="Times New Roman" pitchFamily="18" charset="0"/>
                <a:cs typeface="+mn-cs"/>
              </a:rPr>
              <a:t>h</a:t>
            </a:r>
          </a:p>
        </p:txBody>
      </p:sp>
      <p:grpSp>
        <p:nvGrpSpPr>
          <p:cNvPr id="2" name="Group 80"/>
          <p:cNvGrpSpPr>
            <a:grpSpLocks/>
          </p:cNvGrpSpPr>
          <p:nvPr/>
        </p:nvGrpSpPr>
        <p:grpSpPr bwMode="auto">
          <a:xfrm>
            <a:off x="1844675" y="2855913"/>
            <a:ext cx="5456238" cy="1104900"/>
            <a:chOff x="1162" y="1799"/>
            <a:chExt cx="3437" cy="696"/>
          </a:xfrm>
        </p:grpSpPr>
        <p:sp>
          <p:nvSpPr>
            <p:cNvPr id="32778" name="Text Box 75"/>
            <p:cNvSpPr txBox="1">
              <a:spLocks noChangeArrowheads="1"/>
            </p:cNvSpPr>
            <p:nvPr/>
          </p:nvSpPr>
          <p:spPr bwMode="auto">
            <a:xfrm>
              <a:off x="2736" y="1799"/>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sp>
          <p:nvSpPr>
            <p:cNvPr id="739404" name="Text Box 76"/>
            <p:cNvSpPr txBox="1">
              <a:spLocks noChangeArrowheads="1"/>
            </p:cNvSpPr>
            <p:nvPr/>
          </p:nvSpPr>
          <p:spPr bwMode="auto">
            <a:xfrm>
              <a:off x="1162" y="2189"/>
              <a:ext cx="3437"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Length around the edges = 4(</a:t>
              </a:r>
              <a:r>
                <a:rPr lang="en-GB" i="1">
                  <a:latin typeface="Times New Roman" pitchFamily="18" charset="0"/>
                  <a:cs typeface="+mn-cs"/>
                </a:rPr>
                <a:t>l</a:t>
              </a:r>
              <a:r>
                <a:rPr lang="en-GB">
                  <a:latin typeface="Arial" charset="0"/>
                  <a:cs typeface="+mn-cs"/>
                </a:rPr>
                <a:t> + </a:t>
              </a:r>
              <a:r>
                <a:rPr lang="en-GB" i="1">
                  <a:latin typeface="Times New Roman" pitchFamily="18" charset="0"/>
                  <a:cs typeface="+mn-cs"/>
                </a:rPr>
                <a:t>w</a:t>
              </a:r>
              <a:r>
                <a:rPr lang="en-GB">
                  <a:latin typeface="Arial" charset="0"/>
                  <a:cs typeface="+mn-cs"/>
                </a:rPr>
                <a:t> + </a:t>
              </a:r>
              <a:r>
                <a:rPr lang="en-GB" i="1">
                  <a:latin typeface="Times New Roman" pitchFamily="18" charset="0"/>
                  <a:cs typeface="+mn-cs"/>
                </a:rPr>
                <a:t>h</a:t>
              </a:r>
              <a:r>
                <a:rPr lang="en-GB">
                  <a:latin typeface="Arial" charset="0"/>
                  <a:cs typeface="+mn-cs"/>
                </a:rPr>
                <a:t>)</a:t>
              </a:r>
            </a:p>
          </p:txBody>
        </p:sp>
      </p:grpSp>
      <p:sp>
        <p:nvSpPr>
          <p:cNvPr id="739405" name="Text Box 77"/>
          <p:cNvSpPr txBox="1">
            <a:spLocks noChangeArrowheads="1"/>
          </p:cNvSpPr>
          <p:nvPr/>
        </p:nvSpPr>
        <p:spPr bwMode="auto">
          <a:xfrm>
            <a:off x="381000" y="4471988"/>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To find the length around the edges of a cube of length </a:t>
            </a:r>
            <a:r>
              <a:rPr lang="en-GB" i="1">
                <a:latin typeface="Times New Roman" pitchFamily="18" charset="0"/>
              </a:rPr>
              <a:t>l </a:t>
            </a:r>
            <a:r>
              <a:rPr lang="en-GB"/>
              <a:t>we can use the formula:</a:t>
            </a:r>
          </a:p>
        </p:txBody>
      </p:sp>
      <p:sp>
        <p:nvSpPr>
          <p:cNvPr id="739406" name="Text Box 78"/>
          <p:cNvSpPr txBox="1">
            <a:spLocks noChangeArrowheads="1"/>
          </p:cNvSpPr>
          <p:nvPr/>
        </p:nvSpPr>
        <p:spPr bwMode="auto">
          <a:xfrm>
            <a:off x="2384425" y="5457825"/>
            <a:ext cx="43751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Length around the edges = 12</a:t>
            </a:r>
            <a:r>
              <a:rPr lang="en-GB" i="1">
                <a:latin typeface="Times New Roman" pitchFamily="18" charset="0"/>
                <a:cs typeface="+mn-cs"/>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94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9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405" grpId="0"/>
      <p:bldP spid="7394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Freeform 2"/>
          <p:cNvSpPr>
            <a:spLocks/>
          </p:cNvSpPr>
          <p:nvPr/>
        </p:nvSpPr>
        <p:spPr bwMode="auto">
          <a:xfrm>
            <a:off x="1044575" y="4149725"/>
            <a:ext cx="2519363" cy="1512888"/>
          </a:xfrm>
          <a:custGeom>
            <a:avLst/>
            <a:gdLst>
              <a:gd name="T0" fmla="*/ 2147483647 w 1587"/>
              <a:gd name="T1" fmla="*/ 0 h 953"/>
              <a:gd name="T2" fmla="*/ 0 w 1587"/>
              <a:gd name="T3" fmla="*/ 1373486404 h 953"/>
              <a:gd name="T4" fmla="*/ 1713706590 w 1587"/>
              <a:gd name="T5" fmla="*/ 2147483647 h 953"/>
              <a:gd name="T6" fmla="*/ 2147483647 w 1587"/>
              <a:gd name="T7" fmla="*/ 1030745041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9525">
            <a:solidFill>
              <a:schemeClr val="tx1"/>
            </a:solidFill>
            <a:round/>
            <a:headEnd/>
            <a:tailEnd/>
          </a:ln>
        </p:spPr>
        <p:txBody>
          <a:bodyPr/>
          <a:lstStyle/>
          <a:p>
            <a:endParaRPr lang="en-US"/>
          </a:p>
        </p:txBody>
      </p:sp>
      <p:sp>
        <p:nvSpPr>
          <p:cNvPr id="33795" name="Line 3"/>
          <p:cNvSpPr>
            <a:spLocks noChangeShapeType="1"/>
          </p:cNvSpPr>
          <p:nvPr/>
        </p:nvSpPr>
        <p:spPr bwMode="auto">
          <a:xfrm flipV="1">
            <a:off x="2124075" y="4797425"/>
            <a:ext cx="1439863" cy="863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6" name="Line 4"/>
          <p:cNvSpPr>
            <a:spLocks noChangeShapeType="1"/>
          </p:cNvSpPr>
          <p:nvPr/>
        </p:nvSpPr>
        <p:spPr bwMode="auto">
          <a:xfrm>
            <a:off x="1044575" y="5013325"/>
            <a:ext cx="107950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7" name="Line 5"/>
          <p:cNvSpPr>
            <a:spLocks noChangeShapeType="1"/>
          </p:cNvSpPr>
          <p:nvPr/>
        </p:nvSpPr>
        <p:spPr bwMode="auto">
          <a:xfrm>
            <a:off x="2124075" y="40052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8" name="Line 6"/>
          <p:cNvSpPr>
            <a:spLocks noChangeShapeType="1"/>
          </p:cNvSpPr>
          <p:nvPr/>
        </p:nvSpPr>
        <p:spPr bwMode="auto">
          <a:xfrm>
            <a:off x="1044575" y="33575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Freeform 7"/>
          <p:cNvSpPr>
            <a:spLocks/>
          </p:cNvSpPr>
          <p:nvPr/>
        </p:nvSpPr>
        <p:spPr bwMode="auto">
          <a:xfrm>
            <a:off x="1044575" y="2492375"/>
            <a:ext cx="2519363" cy="1512888"/>
          </a:xfrm>
          <a:custGeom>
            <a:avLst/>
            <a:gdLst>
              <a:gd name="T0" fmla="*/ 2147483647 w 1587"/>
              <a:gd name="T1" fmla="*/ 0 h 953"/>
              <a:gd name="T2" fmla="*/ 0 w 1587"/>
              <a:gd name="T3" fmla="*/ 1373486404 h 953"/>
              <a:gd name="T4" fmla="*/ 1713706590 w 1587"/>
              <a:gd name="T5" fmla="*/ 2147483647 h 953"/>
              <a:gd name="T6" fmla="*/ 2147483647 w 1587"/>
              <a:gd name="T7" fmla="*/ 1030745041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0" name="Line 8"/>
          <p:cNvSpPr>
            <a:spLocks noChangeShapeType="1"/>
          </p:cNvSpPr>
          <p:nvPr/>
        </p:nvSpPr>
        <p:spPr bwMode="auto">
          <a:xfrm>
            <a:off x="2484438" y="4149725"/>
            <a:ext cx="1079500" cy="6477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flipV="1">
            <a:off x="1044575" y="4149725"/>
            <a:ext cx="1439863" cy="863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Line 10"/>
          <p:cNvSpPr>
            <a:spLocks noChangeShapeType="1"/>
          </p:cNvSpPr>
          <p:nvPr/>
        </p:nvSpPr>
        <p:spPr bwMode="auto">
          <a:xfrm>
            <a:off x="3563938" y="3141663"/>
            <a:ext cx="0" cy="165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11"/>
          <p:cNvSpPr>
            <a:spLocks noChangeShapeType="1"/>
          </p:cNvSpPr>
          <p:nvPr/>
        </p:nvSpPr>
        <p:spPr bwMode="auto">
          <a:xfrm>
            <a:off x="2484438" y="2492375"/>
            <a:ext cx="0" cy="16573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3804" name="Picture 1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ext Box 13"/>
          <p:cNvSpPr txBox="1">
            <a:spLocks noChangeArrowheads="1"/>
          </p:cNvSpPr>
          <p:nvPr/>
        </p:nvSpPr>
        <p:spPr bwMode="auto">
          <a:xfrm>
            <a:off x="319088" y="1196975"/>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To find the </a:t>
            </a:r>
            <a:r>
              <a:rPr lang="en-GB" b="1">
                <a:solidFill>
                  <a:srgbClr val="FF6600"/>
                </a:solidFill>
              </a:rPr>
              <a:t>surface</a:t>
            </a:r>
            <a:r>
              <a:rPr lang="en-GB" b="1">
                <a:solidFill>
                  <a:srgbClr val="000066"/>
                </a:solidFill>
              </a:rPr>
              <a:t> </a:t>
            </a:r>
            <a:r>
              <a:rPr lang="en-GB" b="1">
                <a:solidFill>
                  <a:srgbClr val="FF6600"/>
                </a:solidFill>
              </a:rPr>
              <a:t>area</a:t>
            </a:r>
            <a:r>
              <a:rPr lang="en-GB">
                <a:solidFill>
                  <a:srgbClr val="000066"/>
                </a:solidFill>
              </a:rPr>
              <a:t> of a cuboid, we calculate the total area of all of the faces.</a:t>
            </a:r>
          </a:p>
        </p:txBody>
      </p:sp>
      <p:pic>
        <p:nvPicPr>
          <p:cNvPr id="33806"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35" name="Text Box 15"/>
          <p:cNvSpPr txBox="1">
            <a:spLocks noChangeArrowheads="1"/>
          </p:cNvSpPr>
          <p:nvPr/>
        </p:nvSpPr>
        <p:spPr bwMode="auto">
          <a:xfrm>
            <a:off x="4186238" y="2997200"/>
            <a:ext cx="383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A cuboid has 6 faces.</a:t>
            </a:r>
          </a:p>
        </p:txBody>
      </p:sp>
      <p:sp>
        <p:nvSpPr>
          <p:cNvPr id="747536" name="Text Box 16"/>
          <p:cNvSpPr txBox="1">
            <a:spLocks noChangeArrowheads="1"/>
          </p:cNvSpPr>
          <p:nvPr/>
        </p:nvSpPr>
        <p:spPr bwMode="auto">
          <a:xfrm>
            <a:off x="4186238" y="4076700"/>
            <a:ext cx="4706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The top and the bottom of the cuboid have the same area.</a:t>
            </a:r>
          </a:p>
        </p:txBody>
      </p:sp>
      <p:sp>
        <p:nvSpPr>
          <p:cNvPr id="33809" name="Rectangle 17"/>
          <p:cNvSpPr>
            <a:spLocks noGrp="1" noChangeArrowheads="1"/>
          </p:cNvSpPr>
          <p:nvPr>
            <p:ph type="title" idx="4294967295"/>
          </p:nvPr>
        </p:nvSpPr>
        <p:spPr>
          <a:xfrm>
            <a:off x="150813" y="150813"/>
            <a:ext cx="5573712" cy="633412"/>
          </a:xfrm>
          <a:noFill/>
        </p:spPr>
        <p:txBody>
          <a:bodyPr/>
          <a:lstStyle/>
          <a:p>
            <a:pPr eaLnBrk="1" hangingPunct="1"/>
            <a:r>
              <a:rPr lang="en-US" smtClean="0"/>
              <a:t>Surface area of a cuboid</a:t>
            </a:r>
            <a:endParaRPr lang="en-GB" smtClean="0"/>
          </a:p>
        </p:txBody>
      </p:sp>
      <p:sp>
        <p:nvSpPr>
          <p:cNvPr id="747538" name="Freeform 18"/>
          <p:cNvSpPr>
            <a:spLocks/>
          </p:cNvSpPr>
          <p:nvPr/>
        </p:nvSpPr>
        <p:spPr bwMode="auto">
          <a:xfrm>
            <a:off x="1044575" y="2492375"/>
            <a:ext cx="2519363" cy="1512888"/>
          </a:xfrm>
          <a:custGeom>
            <a:avLst/>
            <a:gdLst>
              <a:gd name="T0" fmla="*/ 2147483647 w 1587"/>
              <a:gd name="T1" fmla="*/ 0 h 953"/>
              <a:gd name="T2" fmla="*/ 0 w 1587"/>
              <a:gd name="T3" fmla="*/ 1373486404 h 953"/>
              <a:gd name="T4" fmla="*/ 1713706590 w 1587"/>
              <a:gd name="T5" fmla="*/ 2147483647 h 953"/>
              <a:gd name="T6" fmla="*/ 2147483647 w 1587"/>
              <a:gd name="T7" fmla="*/ 1030745041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36"/>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747538"/>
                                        </p:tgtEl>
                                        <p:attrNameLst>
                                          <p:attrName>style.visibility</p:attrName>
                                        </p:attrNameLst>
                                      </p:cBhvr>
                                      <p:to>
                                        <p:strVal val="visible"/>
                                      </p:to>
                                    </p:set>
                                    <p:animEffect transition="in" filter="dissolve">
                                      <p:cBhvr>
                                        <p:cTn id="13" dur="500"/>
                                        <p:tgtEl>
                                          <p:spTgt spid="747538"/>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747522"/>
                                        </p:tgtEl>
                                        <p:attrNameLst>
                                          <p:attrName>style.visibility</p:attrName>
                                        </p:attrNameLst>
                                      </p:cBhvr>
                                      <p:to>
                                        <p:strVal val="visible"/>
                                      </p:to>
                                    </p:set>
                                    <p:animEffect transition="in" filter="dissolve">
                                      <p:cBhvr>
                                        <p:cTn id="17" dur="500"/>
                                        <p:tgtEl>
                                          <p:spTgt spid="74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2" grpId="0" animBg="1"/>
      <p:bldP spid="747535" grpId="0" autoUpdateAnimBg="0"/>
      <p:bldP spid="747536" grpId="0" autoUpdateAnimBg="0"/>
      <p:bldP spid="7475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Freeform 2"/>
          <p:cNvSpPr>
            <a:spLocks/>
          </p:cNvSpPr>
          <p:nvPr/>
        </p:nvSpPr>
        <p:spPr bwMode="auto">
          <a:xfrm>
            <a:off x="2484438" y="2492375"/>
            <a:ext cx="1079500" cy="2303463"/>
          </a:xfrm>
          <a:custGeom>
            <a:avLst/>
            <a:gdLst>
              <a:gd name="T0" fmla="*/ 0 w 680"/>
              <a:gd name="T1" fmla="*/ 0 h 1451"/>
              <a:gd name="T2" fmla="*/ 0 w 680"/>
              <a:gd name="T3" fmla="*/ 2147483647 h 1451"/>
              <a:gd name="T4" fmla="*/ 1713706250 w 680"/>
              <a:gd name="T5" fmla="*/ 2147483647 h 1451"/>
              <a:gd name="T6" fmla="*/ 1713706250 w 680"/>
              <a:gd name="T7" fmla="*/ 1028223973 h 1451"/>
              <a:gd name="T8" fmla="*/ 0 w 680"/>
              <a:gd name="T9" fmla="*/ 0 h 1451"/>
              <a:gd name="T10" fmla="*/ 0 60000 65536"/>
              <a:gd name="T11" fmla="*/ 0 60000 65536"/>
              <a:gd name="T12" fmla="*/ 0 60000 65536"/>
              <a:gd name="T13" fmla="*/ 0 60000 65536"/>
              <a:gd name="T14" fmla="*/ 0 60000 65536"/>
              <a:gd name="T15" fmla="*/ 0 w 680"/>
              <a:gd name="T16" fmla="*/ 0 h 1451"/>
              <a:gd name="T17" fmla="*/ 680 w 680"/>
              <a:gd name="T18" fmla="*/ 1451 h 1451"/>
            </a:gdLst>
            <a:ahLst/>
            <a:cxnLst>
              <a:cxn ang="T10">
                <a:pos x="T0" y="T1"/>
              </a:cxn>
              <a:cxn ang="T11">
                <a:pos x="T2" y="T3"/>
              </a:cxn>
              <a:cxn ang="T12">
                <a:pos x="T4" y="T5"/>
              </a:cxn>
              <a:cxn ang="T13">
                <a:pos x="T6" y="T7"/>
              </a:cxn>
              <a:cxn ang="T14">
                <a:pos x="T8" y="T9"/>
              </a:cxn>
            </a:cxnLst>
            <a:rect l="T15" t="T16" r="T17" b="T18"/>
            <a:pathLst>
              <a:path w="680" h="1451">
                <a:moveTo>
                  <a:pt x="0" y="0"/>
                </a:moveTo>
                <a:lnTo>
                  <a:pt x="0" y="1043"/>
                </a:lnTo>
                <a:lnTo>
                  <a:pt x="680" y="1451"/>
                </a:lnTo>
                <a:lnTo>
                  <a:pt x="680" y="408"/>
                </a:lnTo>
                <a:lnTo>
                  <a:pt x="0" y="0"/>
                </a:lnTo>
                <a:close/>
              </a:path>
            </a:pathLst>
          </a:custGeom>
          <a:gradFill rotWithShape="1">
            <a:gsLst>
              <a:gs pos="0">
                <a:srgbClr val="A679C5"/>
              </a:gs>
              <a:gs pos="100000">
                <a:srgbClr val="D0B8E0"/>
              </a:gs>
            </a:gsLst>
            <a:lin ang="18900000" scaled="1"/>
          </a:gradFill>
          <a:ln w="9525">
            <a:solidFill>
              <a:schemeClr val="tx1"/>
            </a:solidFill>
            <a:round/>
            <a:headEnd/>
            <a:tailEnd/>
          </a:ln>
        </p:spPr>
        <p:txBody>
          <a:bodyPr/>
          <a:lstStyle/>
          <a:p>
            <a:endParaRPr lang="en-US"/>
          </a:p>
        </p:txBody>
      </p:sp>
      <p:sp>
        <p:nvSpPr>
          <p:cNvPr id="34819" name="Line 3"/>
          <p:cNvSpPr>
            <a:spLocks noChangeShapeType="1"/>
          </p:cNvSpPr>
          <p:nvPr/>
        </p:nvSpPr>
        <p:spPr bwMode="auto">
          <a:xfrm flipV="1">
            <a:off x="2124075" y="4797425"/>
            <a:ext cx="1439863" cy="863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0" name="Line 4"/>
          <p:cNvSpPr>
            <a:spLocks noChangeShapeType="1"/>
          </p:cNvSpPr>
          <p:nvPr/>
        </p:nvSpPr>
        <p:spPr bwMode="auto">
          <a:xfrm>
            <a:off x="1044575" y="5013325"/>
            <a:ext cx="107950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1" name="Line 5"/>
          <p:cNvSpPr>
            <a:spLocks noChangeShapeType="1"/>
          </p:cNvSpPr>
          <p:nvPr/>
        </p:nvSpPr>
        <p:spPr bwMode="auto">
          <a:xfrm>
            <a:off x="2124075" y="40052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Line 6"/>
          <p:cNvSpPr>
            <a:spLocks noChangeShapeType="1"/>
          </p:cNvSpPr>
          <p:nvPr/>
        </p:nvSpPr>
        <p:spPr bwMode="auto">
          <a:xfrm>
            <a:off x="1044575" y="33575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Freeform 7"/>
          <p:cNvSpPr>
            <a:spLocks/>
          </p:cNvSpPr>
          <p:nvPr/>
        </p:nvSpPr>
        <p:spPr bwMode="auto">
          <a:xfrm>
            <a:off x="1044575" y="2492375"/>
            <a:ext cx="2519363" cy="1512888"/>
          </a:xfrm>
          <a:custGeom>
            <a:avLst/>
            <a:gdLst>
              <a:gd name="T0" fmla="*/ 2147483647 w 1587"/>
              <a:gd name="T1" fmla="*/ 0 h 953"/>
              <a:gd name="T2" fmla="*/ 0 w 1587"/>
              <a:gd name="T3" fmla="*/ 1373486404 h 953"/>
              <a:gd name="T4" fmla="*/ 1713706590 w 1587"/>
              <a:gd name="T5" fmla="*/ 2147483647 h 953"/>
              <a:gd name="T6" fmla="*/ 2147483647 w 1587"/>
              <a:gd name="T7" fmla="*/ 1030745041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4" name="Line 8"/>
          <p:cNvSpPr>
            <a:spLocks noChangeShapeType="1"/>
          </p:cNvSpPr>
          <p:nvPr/>
        </p:nvSpPr>
        <p:spPr bwMode="auto">
          <a:xfrm>
            <a:off x="2484438" y="4149725"/>
            <a:ext cx="1079500" cy="6477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Line 9"/>
          <p:cNvSpPr>
            <a:spLocks noChangeShapeType="1"/>
          </p:cNvSpPr>
          <p:nvPr/>
        </p:nvSpPr>
        <p:spPr bwMode="auto">
          <a:xfrm flipV="1">
            <a:off x="1044575" y="4149725"/>
            <a:ext cx="1439863" cy="863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26" name="Line 10"/>
          <p:cNvSpPr>
            <a:spLocks noChangeShapeType="1"/>
          </p:cNvSpPr>
          <p:nvPr/>
        </p:nvSpPr>
        <p:spPr bwMode="auto">
          <a:xfrm>
            <a:off x="3563938" y="3141663"/>
            <a:ext cx="0" cy="165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7" name="Line 11"/>
          <p:cNvSpPr>
            <a:spLocks noChangeShapeType="1"/>
          </p:cNvSpPr>
          <p:nvPr/>
        </p:nvSpPr>
        <p:spPr bwMode="auto">
          <a:xfrm>
            <a:off x="2484438" y="2492375"/>
            <a:ext cx="0" cy="16573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4828" name="Picture 1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 Box 13"/>
          <p:cNvSpPr txBox="1">
            <a:spLocks noChangeArrowheads="1"/>
          </p:cNvSpPr>
          <p:nvPr/>
        </p:nvSpPr>
        <p:spPr bwMode="auto">
          <a:xfrm>
            <a:off x="319088" y="1196975"/>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To find the </a:t>
            </a:r>
            <a:r>
              <a:rPr lang="en-GB" b="1">
                <a:solidFill>
                  <a:srgbClr val="FF6600"/>
                </a:solidFill>
              </a:rPr>
              <a:t>surface</a:t>
            </a:r>
            <a:r>
              <a:rPr lang="en-GB" b="1">
                <a:solidFill>
                  <a:srgbClr val="000066"/>
                </a:solidFill>
              </a:rPr>
              <a:t> </a:t>
            </a:r>
            <a:r>
              <a:rPr lang="en-GB" b="1">
                <a:solidFill>
                  <a:srgbClr val="FF6600"/>
                </a:solidFill>
              </a:rPr>
              <a:t>area</a:t>
            </a:r>
            <a:r>
              <a:rPr lang="en-GB">
                <a:solidFill>
                  <a:srgbClr val="000066"/>
                </a:solidFill>
              </a:rPr>
              <a:t> of a cuboid, we calculate the total area of all of the faces.</a:t>
            </a:r>
          </a:p>
        </p:txBody>
      </p:sp>
      <p:pic>
        <p:nvPicPr>
          <p:cNvPr id="34830"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5"/>
          <p:cNvSpPr txBox="1">
            <a:spLocks noChangeArrowheads="1"/>
          </p:cNvSpPr>
          <p:nvPr/>
        </p:nvSpPr>
        <p:spPr bwMode="auto">
          <a:xfrm>
            <a:off x="4186238" y="2997200"/>
            <a:ext cx="412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A cuboid has 6 faces.</a:t>
            </a:r>
          </a:p>
        </p:txBody>
      </p:sp>
      <p:sp>
        <p:nvSpPr>
          <p:cNvPr id="749584" name="Text Box 16"/>
          <p:cNvSpPr txBox="1">
            <a:spLocks noChangeArrowheads="1"/>
          </p:cNvSpPr>
          <p:nvPr/>
        </p:nvSpPr>
        <p:spPr bwMode="auto">
          <a:xfrm>
            <a:off x="4186238" y="4076700"/>
            <a:ext cx="4489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The front and the back of the cuboid have the same area.</a:t>
            </a:r>
          </a:p>
        </p:txBody>
      </p:sp>
      <p:sp>
        <p:nvSpPr>
          <p:cNvPr id="34833" name="Rectangle 17"/>
          <p:cNvSpPr>
            <a:spLocks noGrp="1" noChangeArrowheads="1"/>
          </p:cNvSpPr>
          <p:nvPr>
            <p:ph type="title" idx="4294967295"/>
          </p:nvPr>
        </p:nvSpPr>
        <p:spPr>
          <a:xfrm>
            <a:off x="150813" y="150813"/>
            <a:ext cx="4492625" cy="633412"/>
          </a:xfrm>
          <a:noFill/>
        </p:spPr>
        <p:txBody>
          <a:bodyPr/>
          <a:lstStyle/>
          <a:p>
            <a:pPr eaLnBrk="1" hangingPunct="1"/>
            <a:r>
              <a:rPr lang="en-US" smtClean="0"/>
              <a:t>Surface area of a cuboid</a:t>
            </a:r>
            <a:endParaRPr lang="en-GB" smtClean="0"/>
          </a:p>
        </p:txBody>
      </p:sp>
      <p:sp>
        <p:nvSpPr>
          <p:cNvPr id="749586" name="Freeform 18"/>
          <p:cNvSpPr>
            <a:spLocks/>
          </p:cNvSpPr>
          <p:nvPr/>
        </p:nvSpPr>
        <p:spPr bwMode="auto">
          <a:xfrm>
            <a:off x="1044575" y="3357563"/>
            <a:ext cx="1079500" cy="2303462"/>
          </a:xfrm>
          <a:custGeom>
            <a:avLst/>
            <a:gdLst>
              <a:gd name="T0" fmla="*/ 0 w 680"/>
              <a:gd name="T1" fmla="*/ 0 h 1451"/>
              <a:gd name="T2" fmla="*/ 0 w 680"/>
              <a:gd name="T3" fmla="*/ 2147483647 h 1451"/>
              <a:gd name="T4" fmla="*/ 1713706250 w 680"/>
              <a:gd name="T5" fmla="*/ 2147483647 h 1451"/>
              <a:gd name="T6" fmla="*/ 1713706250 w 680"/>
              <a:gd name="T7" fmla="*/ 1028223527 h 1451"/>
              <a:gd name="T8" fmla="*/ 0 w 680"/>
              <a:gd name="T9" fmla="*/ 0 h 1451"/>
              <a:gd name="T10" fmla="*/ 0 60000 65536"/>
              <a:gd name="T11" fmla="*/ 0 60000 65536"/>
              <a:gd name="T12" fmla="*/ 0 60000 65536"/>
              <a:gd name="T13" fmla="*/ 0 60000 65536"/>
              <a:gd name="T14" fmla="*/ 0 60000 65536"/>
              <a:gd name="T15" fmla="*/ 0 w 680"/>
              <a:gd name="T16" fmla="*/ 0 h 1451"/>
              <a:gd name="T17" fmla="*/ 680 w 680"/>
              <a:gd name="T18" fmla="*/ 1451 h 1451"/>
            </a:gdLst>
            <a:ahLst/>
            <a:cxnLst>
              <a:cxn ang="T10">
                <a:pos x="T0" y="T1"/>
              </a:cxn>
              <a:cxn ang="T11">
                <a:pos x="T2" y="T3"/>
              </a:cxn>
              <a:cxn ang="T12">
                <a:pos x="T4" y="T5"/>
              </a:cxn>
              <a:cxn ang="T13">
                <a:pos x="T6" y="T7"/>
              </a:cxn>
              <a:cxn ang="T14">
                <a:pos x="T8" y="T9"/>
              </a:cxn>
            </a:cxnLst>
            <a:rect l="T15" t="T16" r="T17" b="T18"/>
            <a:pathLst>
              <a:path w="680" h="1451">
                <a:moveTo>
                  <a:pt x="0" y="0"/>
                </a:moveTo>
                <a:lnTo>
                  <a:pt x="0" y="1043"/>
                </a:lnTo>
                <a:lnTo>
                  <a:pt x="680" y="1451"/>
                </a:lnTo>
                <a:lnTo>
                  <a:pt x="680" y="408"/>
                </a:lnTo>
                <a:lnTo>
                  <a:pt x="0" y="0"/>
                </a:lnTo>
                <a:close/>
              </a:path>
            </a:pathLst>
          </a:custGeom>
          <a:gradFill rotWithShape="1">
            <a:gsLst>
              <a:gs pos="0">
                <a:srgbClr val="A679C5"/>
              </a:gs>
              <a:gs pos="100000">
                <a:srgbClr val="D0B8E0"/>
              </a:gs>
            </a:gsLst>
            <a:lin ang="18900000" scaled="1"/>
          </a:grad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9584"/>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749570"/>
                                        </p:tgtEl>
                                        <p:attrNameLst>
                                          <p:attrName>style.visibility</p:attrName>
                                        </p:attrNameLst>
                                      </p:cBhvr>
                                      <p:to>
                                        <p:strVal val="visible"/>
                                      </p:to>
                                    </p:set>
                                    <p:animEffect transition="in" filter="dissolve">
                                      <p:cBhvr>
                                        <p:cTn id="10" dur="500"/>
                                        <p:tgtEl>
                                          <p:spTgt spid="749570"/>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749586"/>
                                        </p:tgtEl>
                                        <p:attrNameLst>
                                          <p:attrName>style.visibility</p:attrName>
                                        </p:attrNameLst>
                                      </p:cBhvr>
                                      <p:to>
                                        <p:strVal val="visible"/>
                                      </p:to>
                                    </p:set>
                                    <p:animEffect transition="in" filter="dissolve">
                                      <p:cBhvr>
                                        <p:cTn id="14" dur="500"/>
                                        <p:tgtEl>
                                          <p:spTgt spid="749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0" grpId="0" animBg="1"/>
      <p:bldP spid="749584" grpId="0" autoUpdateAnimBg="0"/>
      <p:bldP spid="7495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Freeform 2"/>
          <p:cNvSpPr>
            <a:spLocks/>
          </p:cNvSpPr>
          <p:nvPr/>
        </p:nvSpPr>
        <p:spPr bwMode="auto">
          <a:xfrm>
            <a:off x="1044575" y="2492375"/>
            <a:ext cx="1439863" cy="2520950"/>
          </a:xfrm>
          <a:custGeom>
            <a:avLst/>
            <a:gdLst>
              <a:gd name="T0" fmla="*/ 2147483647 w 907"/>
              <a:gd name="T1" fmla="*/ 0 h 1588"/>
              <a:gd name="T2" fmla="*/ 0 w 907"/>
              <a:gd name="T3" fmla="*/ 1373485950 h 1588"/>
              <a:gd name="T4" fmla="*/ 0 w 907"/>
              <a:gd name="T5" fmla="*/ 2147483647 h 1588"/>
              <a:gd name="T6" fmla="*/ 2147483647 w 907"/>
              <a:gd name="T7" fmla="*/ 2147483647 h 1588"/>
              <a:gd name="T8" fmla="*/ 2147483647 w 907"/>
              <a:gd name="T9" fmla="*/ 0 h 1588"/>
              <a:gd name="T10" fmla="*/ 0 60000 65536"/>
              <a:gd name="T11" fmla="*/ 0 60000 65536"/>
              <a:gd name="T12" fmla="*/ 0 60000 65536"/>
              <a:gd name="T13" fmla="*/ 0 60000 65536"/>
              <a:gd name="T14" fmla="*/ 0 60000 65536"/>
              <a:gd name="T15" fmla="*/ 0 w 907"/>
              <a:gd name="T16" fmla="*/ 0 h 1588"/>
              <a:gd name="T17" fmla="*/ 907 w 907"/>
              <a:gd name="T18" fmla="*/ 1588 h 1588"/>
            </a:gdLst>
            <a:ahLst/>
            <a:cxnLst>
              <a:cxn ang="T10">
                <a:pos x="T0" y="T1"/>
              </a:cxn>
              <a:cxn ang="T11">
                <a:pos x="T2" y="T3"/>
              </a:cxn>
              <a:cxn ang="T12">
                <a:pos x="T4" y="T5"/>
              </a:cxn>
              <a:cxn ang="T13">
                <a:pos x="T6" y="T7"/>
              </a:cxn>
              <a:cxn ang="T14">
                <a:pos x="T8" y="T9"/>
              </a:cxn>
            </a:cxnLst>
            <a:rect l="T15" t="T16" r="T17" b="T18"/>
            <a:pathLst>
              <a:path w="907" h="1588">
                <a:moveTo>
                  <a:pt x="907" y="0"/>
                </a:moveTo>
                <a:lnTo>
                  <a:pt x="0" y="545"/>
                </a:lnTo>
                <a:lnTo>
                  <a:pt x="0" y="1588"/>
                </a:lnTo>
                <a:lnTo>
                  <a:pt x="907" y="1044"/>
                </a:lnTo>
                <a:lnTo>
                  <a:pt x="907" y="0"/>
                </a:lnTo>
                <a:close/>
              </a:path>
            </a:pathLst>
          </a:custGeom>
          <a:gradFill rotWithShape="1">
            <a:gsLst>
              <a:gs pos="0">
                <a:srgbClr val="8FD63A"/>
              </a:gs>
              <a:gs pos="100000">
                <a:srgbClr val="C0E890"/>
              </a:gs>
            </a:gsLst>
            <a:lin ang="18900000" scaled="1"/>
          </a:gradFill>
          <a:ln w="9525">
            <a:solidFill>
              <a:schemeClr val="tx1"/>
            </a:solidFill>
            <a:round/>
            <a:headEnd/>
            <a:tailEnd/>
          </a:ln>
        </p:spPr>
        <p:txBody>
          <a:bodyPr/>
          <a:lstStyle/>
          <a:p>
            <a:endParaRPr lang="en-US"/>
          </a:p>
        </p:txBody>
      </p:sp>
      <p:sp>
        <p:nvSpPr>
          <p:cNvPr id="35843" name="Line 3"/>
          <p:cNvSpPr>
            <a:spLocks noChangeShapeType="1"/>
          </p:cNvSpPr>
          <p:nvPr/>
        </p:nvSpPr>
        <p:spPr bwMode="auto">
          <a:xfrm flipV="1">
            <a:off x="2124075" y="4797425"/>
            <a:ext cx="1439863" cy="863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Line 4"/>
          <p:cNvSpPr>
            <a:spLocks noChangeShapeType="1"/>
          </p:cNvSpPr>
          <p:nvPr/>
        </p:nvSpPr>
        <p:spPr bwMode="auto">
          <a:xfrm>
            <a:off x="1044575" y="5013325"/>
            <a:ext cx="1079500" cy="647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Line 5"/>
          <p:cNvSpPr>
            <a:spLocks noChangeShapeType="1"/>
          </p:cNvSpPr>
          <p:nvPr/>
        </p:nvSpPr>
        <p:spPr bwMode="auto">
          <a:xfrm>
            <a:off x="2124075" y="40052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Line 6"/>
          <p:cNvSpPr>
            <a:spLocks noChangeShapeType="1"/>
          </p:cNvSpPr>
          <p:nvPr/>
        </p:nvSpPr>
        <p:spPr bwMode="auto">
          <a:xfrm>
            <a:off x="1044575" y="3357563"/>
            <a:ext cx="0" cy="1655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Freeform 7"/>
          <p:cNvSpPr>
            <a:spLocks/>
          </p:cNvSpPr>
          <p:nvPr/>
        </p:nvSpPr>
        <p:spPr bwMode="auto">
          <a:xfrm>
            <a:off x="1044575" y="2492375"/>
            <a:ext cx="2519363" cy="1512888"/>
          </a:xfrm>
          <a:custGeom>
            <a:avLst/>
            <a:gdLst>
              <a:gd name="T0" fmla="*/ 2147483647 w 1587"/>
              <a:gd name="T1" fmla="*/ 0 h 953"/>
              <a:gd name="T2" fmla="*/ 0 w 1587"/>
              <a:gd name="T3" fmla="*/ 1373486404 h 953"/>
              <a:gd name="T4" fmla="*/ 1713706590 w 1587"/>
              <a:gd name="T5" fmla="*/ 2147483647 h 953"/>
              <a:gd name="T6" fmla="*/ 2147483647 w 1587"/>
              <a:gd name="T7" fmla="*/ 1030745041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8" name="Line 8"/>
          <p:cNvSpPr>
            <a:spLocks noChangeShapeType="1"/>
          </p:cNvSpPr>
          <p:nvPr/>
        </p:nvSpPr>
        <p:spPr bwMode="auto">
          <a:xfrm>
            <a:off x="2484438" y="4149725"/>
            <a:ext cx="1079500" cy="6477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Line 9"/>
          <p:cNvSpPr>
            <a:spLocks noChangeShapeType="1"/>
          </p:cNvSpPr>
          <p:nvPr/>
        </p:nvSpPr>
        <p:spPr bwMode="auto">
          <a:xfrm flipV="1">
            <a:off x="1044575" y="4149725"/>
            <a:ext cx="1439863" cy="863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10"/>
          <p:cNvSpPr>
            <a:spLocks noChangeShapeType="1"/>
          </p:cNvSpPr>
          <p:nvPr/>
        </p:nvSpPr>
        <p:spPr bwMode="auto">
          <a:xfrm>
            <a:off x="3563938" y="3141663"/>
            <a:ext cx="0" cy="165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11"/>
          <p:cNvSpPr>
            <a:spLocks noChangeShapeType="1"/>
          </p:cNvSpPr>
          <p:nvPr/>
        </p:nvSpPr>
        <p:spPr bwMode="auto">
          <a:xfrm>
            <a:off x="2484438" y="2492375"/>
            <a:ext cx="0" cy="16573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35852" name="Picture 1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 Box 13"/>
          <p:cNvSpPr txBox="1">
            <a:spLocks noChangeArrowheads="1"/>
          </p:cNvSpPr>
          <p:nvPr/>
        </p:nvSpPr>
        <p:spPr bwMode="auto">
          <a:xfrm>
            <a:off x="319088" y="1196975"/>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To find the </a:t>
            </a:r>
            <a:r>
              <a:rPr lang="en-GB" b="1">
                <a:solidFill>
                  <a:srgbClr val="FF6600"/>
                </a:solidFill>
              </a:rPr>
              <a:t>surface</a:t>
            </a:r>
            <a:r>
              <a:rPr lang="en-GB" b="1">
                <a:solidFill>
                  <a:srgbClr val="000066"/>
                </a:solidFill>
              </a:rPr>
              <a:t> </a:t>
            </a:r>
            <a:r>
              <a:rPr lang="en-GB" b="1">
                <a:solidFill>
                  <a:srgbClr val="FF6600"/>
                </a:solidFill>
              </a:rPr>
              <a:t>area</a:t>
            </a:r>
            <a:r>
              <a:rPr lang="en-GB">
                <a:solidFill>
                  <a:srgbClr val="000066"/>
                </a:solidFill>
              </a:rPr>
              <a:t> of a cuboid, we calculate the total area of all of the faces.</a:t>
            </a:r>
          </a:p>
        </p:txBody>
      </p:sp>
      <p:pic>
        <p:nvPicPr>
          <p:cNvPr id="35854"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Text Box 15"/>
          <p:cNvSpPr txBox="1">
            <a:spLocks noChangeArrowheads="1"/>
          </p:cNvSpPr>
          <p:nvPr/>
        </p:nvSpPr>
        <p:spPr bwMode="auto">
          <a:xfrm>
            <a:off x="4186238" y="2997200"/>
            <a:ext cx="412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A cuboid has 6 faces.</a:t>
            </a:r>
          </a:p>
        </p:txBody>
      </p:sp>
      <p:sp>
        <p:nvSpPr>
          <p:cNvPr id="751632" name="Text Box 16"/>
          <p:cNvSpPr txBox="1">
            <a:spLocks noChangeArrowheads="1"/>
          </p:cNvSpPr>
          <p:nvPr/>
        </p:nvSpPr>
        <p:spPr bwMode="auto">
          <a:xfrm>
            <a:off x="4186238" y="4076700"/>
            <a:ext cx="4489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rgbClr val="000066"/>
                </a:solidFill>
              </a:rPr>
              <a:t>The left hand side and the right hand side of the cuboid have the same area.</a:t>
            </a:r>
          </a:p>
        </p:txBody>
      </p:sp>
      <p:sp>
        <p:nvSpPr>
          <p:cNvPr id="35857" name="Rectangle 17"/>
          <p:cNvSpPr>
            <a:spLocks noGrp="1" noChangeArrowheads="1"/>
          </p:cNvSpPr>
          <p:nvPr>
            <p:ph type="title" idx="4294967295"/>
          </p:nvPr>
        </p:nvSpPr>
        <p:spPr>
          <a:xfrm>
            <a:off x="150813" y="150813"/>
            <a:ext cx="5573712" cy="633412"/>
          </a:xfrm>
          <a:noFill/>
        </p:spPr>
        <p:txBody>
          <a:bodyPr/>
          <a:lstStyle/>
          <a:p>
            <a:pPr eaLnBrk="1" hangingPunct="1"/>
            <a:r>
              <a:rPr lang="en-US" smtClean="0"/>
              <a:t>Surface area of a cuboid</a:t>
            </a:r>
            <a:endParaRPr lang="en-GB" smtClean="0"/>
          </a:p>
        </p:txBody>
      </p:sp>
      <p:sp>
        <p:nvSpPr>
          <p:cNvPr id="751634" name="Freeform 18"/>
          <p:cNvSpPr>
            <a:spLocks/>
          </p:cNvSpPr>
          <p:nvPr/>
        </p:nvSpPr>
        <p:spPr bwMode="auto">
          <a:xfrm>
            <a:off x="2124075" y="3141663"/>
            <a:ext cx="1439863" cy="2520950"/>
          </a:xfrm>
          <a:custGeom>
            <a:avLst/>
            <a:gdLst>
              <a:gd name="T0" fmla="*/ 2147483647 w 907"/>
              <a:gd name="T1" fmla="*/ 0 h 1588"/>
              <a:gd name="T2" fmla="*/ 0 w 907"/>
              <a:gd name="T3" fmla="*/ 1373485950 h 1588"/>
              <a:gd name="T4" fmla="*/ 0 w 907"/>
              <a:gd name="T5" fmla="*/ 2147483647 h 1588"/>
              <a:gd name="T6" fmla="*/ 2147483647 w 907"/>
              <a:gd name="T7" fmla="*/ 2147483647 h 1588"/>
              <a:gd name="T8" fmla="*/ 2147483647 w 907"/>
              <a:gd name="T9" fmla="*/ 0 h 1588"/>
              <a:gd name="T10" fmla="*/ 0 60000 65536"/>
              <a:gd name="T11" fmla="*/ 0 60000 65536"/>
              <a:gd name="T12" fmla="*/ 0 60000 65536"/>
              <a:gd name="T13" fmla="*/ 0 60000 65536"/>
              <a:gd name="T14" fmla="*/ 0 60000 65536"/>
              <a:gd name="T15" fmla="*/ 0 w 907"/>
              <a:gd name="T16" fmla="*/ 0 h 1588"/>
              <a:gd name="T17" fmla="*/ 907 w 907"/>
              <a:gd name="T18" fmla="*/ 1588 h 1588"/>
            </a:gdLst>
            <a:ahLst/>
            <a:cxnLst>
              <a:cxn ang="T10">
                <a:pos x="T0" y="T1"/>
              </a:cxn>
              <a:cxn ang="T11">
                <a:pos x="T2" y="T3"/>
              </a:cxn>
              <a:cxn ang="T12">
                <a:pos x="T4" y="T5"/>
              </a:cxn>
              <a:cxn ang="T13">
                <a:pos x="T6" y="T7"/>
              </a:cxn>
              <a:cxn ang="T14">
                <a:pos x="T8" y="T9"/>
              </a:cxn>
            </a:cxnLst>
            <a:rect l="T15" t="T16" r="T17" b="T18"/>
            <a:pathLst>
              <a:path w="907" h="1588">
                <a:moveTo>
                  <a:pt x="907" y="0"/>
                </a:moveTo>
                <a:lnTo>
                  <a:pt x="0" y="545"/>
                </a:lnTo>
                <a:lnTo>
                  <a:pt x="0" y="1588"/>
                </a:lnTo>
                <a:lnTo>
                  <a:pt x="907" y="1044"/>
                </a:lnTo>
                <a:lnTo>
                  <a:pt x="907" y="0"/>
                </a:lnTo>
                <a:close/>
              </a:path>
            </a:pathLst>
          </a:custGeom>
          <a:gradFill rotWithShape="1">
            <a:gsLst>
              <a:gs pos="0">
                <a:srgbClr val="8FD63A"/>
              </a:gs>
              <a:gs pos="100000">
                <a:srgbClr val="C0E890"/>
              </a:gs>
            </a:gsLst>
            <a:lin ang="18900000" scaled="1"/>
          </a:grad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1632"/>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751634"/>
                                        </p:tgtEl>
                                        <p:attrNameLst>
                                          <p:attrName>style.visibility</p:attrName>
                                        </p:attrNameLst>
                                      </p:cBhvr>
                                      <p:to>
                                        <p:strVal val="visible"/>
                                      </p:to>
                                    </p:set>
                                    <p:animEffect transition="in" filter="dissolve">
                                      <p:cBhvr>
                                        <p:cTn id="10" dur="500"/>
                                        <p:tgtEl>
                                          <p:spTgt spid="751634"/>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751618"/>
                                        </p:tgtEl>
                                        <p:attrNameLst>
                                          <p:attrName>style.visibility</p:attrName>
                                        </p:attrNameLst>
                                      </p:cBhvr>
                                      <p:to>
                                        <p:strVal val="visible"/>
                                      </p:to>
                                    </p:set>
                                    <p:animEffect transition="in" filter="dissolve">
                                      <p:cBhvr>
                                        <p:cTn id="14" dur="500"/>
                                        <p:tgtEl>
                                          <p:spTgt spid="75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8" grpId="0" animBg="1"/>
      <p:bldP spid="751632" grpId="0" autoUpdateAnimBg="0"/>
      <p:bldP spid="7516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319088" y="1196975"/>
            <a:ext cx="7883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We can find the formula for the surface area of a cuboid as follows.</a:t>
            </a:r>
          </a:p>
        </p:txBody>
      </p:sp>
      <p:pic>
        <p:nvPicPr>
          <p:cNvPr id="36868"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65" name="Text Box 5"/>
          <p:cNvSpPr txBox="1">
            <a:spLocks noChangeArrowheads="1"/>
          </p:cNvSpPr>
          <p:nvPr/>
        </p:nvSpPr>
        <p:spPr bwMode="auto">
          <a:xfrm>
            <a:off x="4186238" y="1992313"/>
            <a:ext cx="412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a:solidFill>
                  <a:schemeClr val="tx1"/>
                </a:solidFill>
              </a:rPr>
              <a:t>Surface area of a cuboid =</a:t>
            </a:r>
          </a:p>
        </p:txBody>
      </p:sp>
      <p:sp>
        <p:nvSpPr>
          <p:cNvPr id="36870" name="Rectangle 6"/>
          <p:cNvSpPr>
            <a:spLocks noGrp="1" noChangeArrowheads="1"/>
          </p:cNvSpPr>
          <p:nvPr>
            <p:ph type="title" idx="4294967295"/>
          </p:nvPr>
        </p:nvSpPr>
        <p:spPr>
          <a:xfrm>
            <a:off x="150813" y="150813"/>
            <a:ext cx="7950200" cy="633412"/>
          </a:xfrm>
          <a:noFill/>
        </p:spPr>
        <p:txBody>
          <a:bodyPr/>
          <a:lstStyle/>
          <a:p>
            <a:pPr eaLnBrk="1" hangingPunct="1"/>
            <a:r>
              <a:rPr lang="en-US" smtClean="0"/>
              <a:t>Formula for the surface area of a cuboid</a:t>
            </a:r>
            <a:endParaRPr lang="en-GB" smtClean="0"/>
          </a:p>
        </p:txBody>
      </p:sp>
      <p:grpSp>
        <p:nvGrpSpPr>
          <p:cNvPr id="2" name="Group 7"/>
          <p:cNvGrpSpPr>
            <a:grpSpLocks/>
          </p:cNvGrpSpPr>
          <p:nvPr/>
        </p:nvGrpSpPr>
        <p:grpSpPr bwMode="auto">
          <a:xfrm>
            <a:off x="430213" y="2133600"/>
            <a:ext cx="3276600" cy="3382963"/>
            <a:chOff x="271" y="1436"/>
            <a:chExt cx="2064" cy="2131"/>
          </a:xfrm>
        </p:grpSpPr>
        <p:sp>
          <p:nvSpPr>
            <p:cNvPr id="36885" name="Line 8"/>
            <p:cNvSpPr>
              <a:spLocks noChangeShapeType="1"/>
            </p:cNvSpPr>
            <p:nvPr/>
          </p:nvSpPr>
          <p:spPr bwMode="auto">
            <a:xfrm flipV="1">
              <a:off x="1338" y="3022"/>
              <a:ext cx="907" cy="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6" name="Line 9"/>
            <p:cNvSpPr>
              <a:spLocks noChangeShapeType="1"/>
            </p:cNvSpPr>
            <p:nvPr/>
          </p:nvSpPr>
          <p:spPr bwMode="auto">
            <a:xfrm>
              <a:off x="658" y="3158"/>
              <a:ext cx="680" cy="4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7" name="Line 10"/>
            <p:cNvSpPr>
              <a:spLocks noChangeShapeType="1"/>
            </p:cNvSpPr>
            <p:nvPr/>
          </p:nvSpPr>
          <p:spPr bwMode="auto">
            <a:xfrm>
              <a:off x="1338" y="2523"/>
              <a:ext cx="0" cy="10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Line 11"/>
            <p:cNvSpPr>
              <a:spLocks noChangeShapeType="1"/>
            </p:cNvSpPr>
            <p:nvPr/>
          </p:nvSpPr>
          <p:spPr bwMode="auto">
            <a:xfrm>
              <a:off x="658" y="2115"/>
              <a:ext cx="0" cy="10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9" name="Freeform 12"/>
            <p:cNvSpPr>
              <a:spLocks/>
            </p:cNvSpPr>
            <p:nvPr/>
          </p:nvSpPr>
          <p:spPr bwMode="auto">
            <a:xfrm>
              <a:off x="658" y="1570"/>
              <a:ext cx="1587" cy="953"/>
            </a:xfrm>
            <a:custGeom>
              <a:avLst/>
              <a:gdLst>
                <a:gd name="T0" fmla="*/ 907 w 1587"/>
                <a:gd name="T1" fmla="*/ 0 h 953"/>
                <a:gd name="T2" fmla="*/ 0 w 1587"/>
                <a:gd name="T3" fmla="*/ 545 h 953"/>
                <a:gd name="T4" fmla="*/ 680 w 1587"/>
                <a:gd name="T5" fmla="*/ 953 h 953"/>
                <a:gd name="T6" fmla="*/ 1587 w 1587"/>
                <a:gd name="T7" fmla="*/ 409 h 953"/>
                <a:gd name="T8" fmla="*/ 90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0" name="Line 13"/>
            <p:cNvSpPr>
              <a:spLocks noChangeShapeType="1"/>
            </p:cNvSpPr>
            <p:nvPr/>
          </p:nvSpPr>
          <p:spPr bwMode="auto">
            <a:xfrm>
              <a:off x="1565" y="2614"/>
              <a:ext cx="680" cy="40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Line 14"/>
            <p:cNvSpPr>
              <a:spLocks noChangeShapeType="1"/>
            </p:cNvSpPr>
            <p:nvPr/>
          </p:nvSpPr>
          <p:spPr bwMode="auto">
            <a:xfrm flipV="1">
              <a:off x="658" y="2614"/>
              <a:ext cx="907" cy="54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Line 15"/>
            <p:cNvSpPr>
              <a:spLocks noChangeShapeType="1"/>
            </p:cNvSpPr>
            <p:nvPr/>
          </p:nvSpPr>
          <p:spPr bwMode="auto">
            <a:xfrm>
              <a:off x="2245" y="1979"/>
              <a:ext cx="0" cy="10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Line 16"/>
            <p:cNvSpPr>
              <a:spLocks noChangeShapeType="1"/>
            </p:cNvSpPr>
            <p:nvPr/>
          </p:nvSpPr>
          <p:spPr bwMode="auto">
            <a:xfrm>
              <a:off x="1565" y="1570"/>
              <a:ext cx="0" cy="104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894" name="Freeform 17"/>
            <p:cNvSpPr>
              <a:spLocks/>
            </p:cNvSpPr>
            <p:nvPr/>
          </p:nvSpPr>
          <p:spPr bwMode="auto">
            <a:xfrm>
              <a:off x="1338" y="1979"/>
              <a:ext cx="907" cy="1588"/>
            </a:xfrm>
            <a:custGeom>
              <a:avLst/>
              <a:gdLst>
                <a:gd name="T0" fmla="*/ 907 w 907"/>
                <a:gd name="T1" fmla="*/ 0 h 1588"/>
                <a:gd name="T2" fmla="*/ 0 w 907"/>
                <a:gd name="T3" fmla="*/ 545 h 1588"/>
                <a:gd name="T4" fmla="*/ 0 w 907"/>
                <a:gd name="T5" fmla="*/ 1588 h 1588"/>
                <a:gd name="T6" fmla="*/ 907 w 907"/>
                <a:gd name="T7" fmla="*/ 1044 h 1588"/>
                <a:gd name="T8" fmla="*/ 907 w 907"/>
                <a:gd name="T9" fmla="*/ 0 h 1588"/>
                <a:gd name="T10" fmla="*/ 0 60000 65536"/>
                <a:gd name="T11" fmla="*/ 0 60000 65536"/>
                <a:gd name="T12" fmla="*/ 0 60000 65536"/>
                <a:gd name="T13" fmla="*/ 0 60000 65536"/>
                <a:gd name="T14" fmla="*/ 0 60000 65536"/>
                <a:gd name="T15" fmla="*/ 0 w 907"/>
                <a:gd name="T16" fmla="*/ 0 h 1588"/>
                <a:gd name="T17" fmla="*/ 907 w 907"/>
                <a:gd name="T18" fmla="*/ 1588 h 1588"/>
              </a:gdLst>
              <a:ahLst/>
              <a:cxnLst>
                <a:cxn ang="T10">
                  <a:pos x="T0" y="T1"/>
                </a:cxn>
                <a:cxn ang="T11">
                  <a:pos x="T2" y="T3"/>
                </a:cxn>
                <a:cxn ang="T12">
                  <a:pos x="T4" y="T5"/>
                </a:cxn>
                <a:cxn ang="T13">
                  <a:pos x="T6" y="T7"/>
                </a:cxn>
                <a:cxn ang="T14">
                  <a:pos x="T8" y="T9"/>
                </a:cxn>
              </a:cxnLst>
              <a:rect l="T15" t="T16" r="T17" b="T18"/>
              <a:pathLst>
                <a:path w="907" h="1588">
                  <a:moveTo>
                    <a:pt x="907" y="0"/>
                  </a:moveTo>
                  <a:lnTo>
                    <a:pt x="0" y="545"/>
                  </a:lnTo>
                  <a:lnTo>
                    <a:pt x="0" y="1588"/>
                  </a:lnTo>
                  <a:lnTo>
                    <a:pt x="907" y="1044"/>
                  </a:lnTo>
                  <a:lnTo>
                    <a:pt x="907" y="0"/>
                  </a:lnTo>
                  <a:close/>
                </a:path>
              </a:pathLst>
            </a:custGeom>
            <a:gradFill rotWithShape="1">
              <a:gsLst>
                <a:gs pos="0">
                  <a:srgbClr val="8FD63A"/>
                </a:gs>
                <a:gs pos="100000">
                  <a:srgbClr val="C0E890"/>
                </a:gs>
              </a:gsLst>
              <a:lin ang="18900000" scaled="1"/>
            </a:gradFill>
            <a:ln w="28575">
              <a:solidFill>
                <a:schemeClr val="tx1"/>
              </a:solidFill>
              <a:round/>
              <a:headEnd/>
              <a:tailEnd/>
            </a:ln>
          </p:spPr>
          <p:txBody>
            <a:bodyPr/>
            <a:lstStyle/>
            <a:p>
              <a:endParaRPr lang="en-US"/>
            </a:p>
          </p:txBody>
        </p:sp>
        <p:sp>
          <p:nvSpPr>
            <p:cNvPr id="36895" name="Freeform 18"/>
            <p:cNvSpPr>
              <a:spLocks/>
            </p:cNvSpPr>
            <p:nvPr/>
          </p:nvSpPr>
          <p:spPr bwMode="auto">
            <a:xfrm>
              <a:off x="658" y="1570"/>
              <a:ext cx="1587" cy="953"/>
            </a:xfrm>
            <a:custGeom>
              <a:avLst/>
              <a:gdLst>
                <a:gd name="T0" fmla="*/ 907 w 1587"/>
                <a:gd name="T1" fmla="*/ 0 h 953"/>
                <a:gd name="T2" fmla="*/ 0 w 1587"/>
                <a:gd name="T3" fmla="*/ 545 h 953"/>
                <a:gd name="T4" fmla="*/ 680 w 1587"/>
                <a:gd name="T5" fmla="*/ 953 h 953"/>
                <a:gd name="T6" fmla="*/ 1587 w 1587"/>
                <a:gd name="T7" fmla="*/ 409 h 953"/>
                <a:gd name="T8" fmla="*/ 90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28575">
              <a:solidFill>
                <a:schemeClr val="tx1"/>
              </a:solidFill>
              <a:round/>
              <a:headEnd/>
              <a:tailEnd/>
            </a:ln>
          </p:spPr>
          <p:txBody>
            <a:bodyPr/>
            <a:lstStyle/>
            <a:p>
              <a:endParaRPr lang="en-US"/>
            </a:p>
          </p:txBody>
        </p:sp>
        <p:sp>
          <p:nvSpPr>
            <p:cNvPr id="36896" name="Freeform 19"/>
            <p:cNvSpPr>
              <a:spLocks/>
            </p:cNvSpPr>
            <p:nvPr/>
          </p:nvSpPr>
          <p:spPr bwMode="auto">
            <a:xfrm>
              <a:off x="658" y="2115"/>
              <a:ext cx="680" cy="1451"/>
            </a:xfrm>
            <a:custGeom>
              <a:avLst/>
              <a:gdLst>
                <a:gd name="T0" fmla="*/ 0 w 680"/>
                <a:gd name="T1" fmla="*/ 0 h 1451"/>
                <a:gd name="T2" fmla="*/ 0 w 680"/>
                <a:gd name="T3" fmla="*/ 1043 h 1451"/>
                <a:gd name="T4" fmla="*/ 680 w 680"/>
                <a:gd name="T5" fmla="*/ 1451 h 1451"/>
                <a:gd name="T6" fmla="*/ 680 w 680"/>
                <a:gd name="T7" fmla="*/ 408 h 1451"/>
                <a:gd name="T8" fmla="*/ 0 w 680"/>
                <a:gd name="T9" fmla="*/ 0 h 1451"/>
                <a:gd name="T10" fmla="*/ 0 60000 65536"/>
                <a:gd name="T11" fmla="*/ 0 60000 65536"/>
                <a:gd name="T12" fmla="*/ 0 60000 65536"/>
                <a:gd name="T13" fmla="*/ 0 60000 65536"/>
                <a:gd name="T14" fmla="*/ 0 60000 65536"/>
                <a:gd name="T15" fmla="*/ 0 w 680"/>
                <a:gd name="T16" fmla="*/ 0 h 1451"/>
                <a:gd name="T17" fmla="*/ 680 w 680"/>
                <a:gd name="T18" fmla="*/ 1451 h 1451"/>
              </a:gdLst>
              <a:ahLst/>
              <a:cxnLst>
                <a:cxn ang="T10">
                  <a:pos x="T0" y="T1"/>
                </a:cxn>
                <a:cxn ang="T11">
                  <a:pos x="T2" y="T3"/>
                </a:cxn>
                <a:cxn ang="T12">
                  <a:pos x="T4" y="T5"/>
                </a:cxn>
                <a:cxn ang="T13">
                  <a:pos x="T6" y="T7"/>
                </a:cxn>
                <a:cxn ang="T14">
                  <a:pos x="T8" y="T9"/>
                </a:cxn>
              </a:cxnLst>
              <a:rect l="T15" t="T16" r="T17" b="T18"/>
              <a:pathLst>
                <a:path w="680" h="1451">
                  <a:moveTo>
                    <a:pt x="0" y="0"/>
                  </a:moveTo>
                  <a:lnTo>
                    <a:pt x="0" y="1043"/>
                  </a:lnTo>
                  <a:lnTo>
                    <a:pt x="680" y="1451"/>
                  </a:lnTo>
                  <a:lnTo>
                    <a:pt x="680" y="408"/>
                  </a:lnTo>
                  <a:lnTo>
                    <a:pt x="0" y="0"/>
                  </a:lnTo>
                  <a:close/>
                </a:path>
              </a:pathLst>
            </a:custGeom>
            <a:gradFill rotWithShape="1">
              <a:gsLst>
                <a:gs pos="0">
                  <a:srgbClr val="A679C5"/>
                </a:gs>
                <a:gs pos="100000">
                  <a:srgbClr val="D0B8E0"/>
                </a:gs>
              </a:gsLst>
              <a:lin ang="18900000" scaled="1"/>
            </a:gradFill>
            <a:ln w="28575">
              <a:solidFill>
                <a:schemeClr val="tx1"/>
              </a:solidFill>
              <a:round/>
              <a:headEnd/>
              <a:tailEnd/>
            </a:ln>
          </p:spPr>
          <p:txBody>
            <a:bodyPr/>
            <a:lstStyle/>
            <a:p>
              <a:endParaRPr lang="en-US"/>
            </a:p>
          </p:txBody>
        </p:sp>
        <p:sp>
          <p:nvSpPr>
            <p:cNvPr id="36897" name="Line 20"/>
            <p:cNvSpPr>
              <a:spLocks noChangeShapeType="1"/>
            </p:cNvSpPr>
            <p:nvPr/>
          </p:nvSpPr>
          <p:spPr bwMode="auto">
            <a:xfrm>
              <a:off x="1655" y="1480"/>
              <a:ext cx="680" cy="40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6898" name="Line 21"/>
            <p:cNvSpPr>
              <a:spLocks noChangeShapeType="1"/>
            </p:cNvSpPr>
            <p:nvPr/>
          </p:nvSpPr>
          <p:spPr bwMode="auto">
            <a:xfrm flipV="1">
              <a:off x="657" y="1480"/>
              <a:ext cx="907" cy="544"/>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6899" name="Line 22"/>
            <p:cNvSpPr>
              <a:spLocks noChangeShapeType="1"/>
            </p:cNvSpPr>
            <p:nvPr/>
          </p:nvSpPr>
          <p:spPr bwMode="auto">
            <a:xfrm>
              <a:off x="567" y="2115"/>
              <a:ext cx="0" cy="1044"/>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6900" name="Text Box 23"/>
            <p:cNvSpPr txBox="1">
              <a:spLocks noChangeArrowheads="1"/>
            </p:cNvSpPr>
            <p:nvPr/>
          </p:nvSpPr>
          <p:spPr bwMode="auto">
            <a:xfrm>
              <a:off x="271" y="246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i="1">
                  <a:latin typeface="Times New Roman" pitchFamily="18" charset="0"/>
                </a:rPr>
                <a:t>h</a:t>
              </a:r>
              <a:endParaRPr lang="en-GB" sz="2000" i="1">
                <a:latin typeface="Times New Roman" pitchFamily="18" charset="0"/>
              </a:endParaRPr>
            </a:p>
          </p:txBody>
        </p:sp>
        <p:sp>
          <p:nvSpPr>
            <p:cNvPr id="36901" name="Text Box 24"/>
            <p:cNvSpPr txBox="1">
              <a:spLocks noChangeArrowheads="1"/>
            </p:cNvSpPr>
            <p:nvPr/>
          </p:nvSpPr>
          <p:spPr bwMode="auto">
            <a:xfrm>
              <a:off x="860" y="1527"/>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i="1">
                  <a:latin typeface="Times New Roman" pitchFamily="18" charset="0"/>
                </a:rPr>
                <a:t>l</a:t>
              </a:r>
              <a:endParaRPr lang="en-GB" sz="2000" i="1">
                <a:latin typeface="Times New Roman" pitchFamily="18" charset="0"/>
              </a:endParaRPr>
            </a:p>
          </p:txBody>
        </p:sp>
        <p:sp>
          <p:nvSpPr>
            <p:cNvPr id="36902" name="Text Box 25"/>
            <p:cNvSpPr txBox="1">
              <a:spLocks noChangeArrowheads="1"/>
            </p:cNvSpPr>
            <p:nvPr/>
          </p:nvSpPr>
          <p:spPr bwMode="auto">
            <a:xfrm>
              <a:off x="1882" y="1436"/>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i="1">
                  <a:latin typeface="Times New Roman" pitchFamily="18" charset="0"/>
                </a:rPr>
                <a:t>w</a:t>
              </a:r>
              <a:endParaRPr lang="en-GB" sz="2000" i="1">
                <a:latin typeface="Times New Roman" pitchFamily="18" charset="0"/>
              </a:endParaRPr>
            </a:p>
          </p:txBody>
        </p:sp>
      </p:grpSp>
      <p:grpSp>
        <p:nvGrpSpPr>
          <p:cNvPr id="3" name="Group 26"/>
          <p:cNvGrpSpPr>
            <a:grpSpLocks/>
          </p:cNvGrpSpPr>
          <p:nvPr/>
        </p:nvGrpSpPr>
        <p:grpSpPr bwMode="auto">
          <a:xfrm>
            <a:off x="4140200" y="2565400"/>
            <a:ext cx="4754563" cy="865188"/>
            <a:chOff x="2608" y="1616"/>
            <a:chExt cx="2995" cy="545"/>
          </a:xfrm>
        </p:grpSpPr>
        <p:sp>
          <p:nvSpPr>
            <p:cNvPr id="36882" name="Rectangle 27"/>
            <p:cNvSpPr>
              <a:spLocks noChangeArrowheads="1"/>
            </p:cNvSpPr>
            <p:nvPr/>
          </p:nvSpPr>
          <p:spPr bwMode="auto">
            <a:xfrm>
              <a:off x="2608" y="1616"/>
              <a:ext cx="2995" cy="545"/>
            </a:xfrm>
            <a:prstGeom prst="rect">
              <a:avLst/>
            </a:prstGeom>
            <a:solidFill>
              <a:srgbClr val="80D0E8"/>
            </a:solidFill>
            <a:ln w="28575">
              <a:solidFill>
                <a:schemeClr val="tx1"/>
              </a:solidFill>
              <a:miter lim="800000"/>
              <a:headEnd/>
              <a:tailEnd/>
            </a:ln>
          </p:spPr>
          <p:txBody>
            <a:bodyPr wrap="none" anchor="ctr"/>
            <a:lstStyle/>
            <a:p>
              <a:endParaRPr lang="en-US"/>
            </a:p>
          </p:txBody>
        </p:sp>
        <p:sp>
          <p:nvSpPr>
            <p:cNvPr id="36883" name="Text Box 28"/>
            <p:cNvSpPr txBox="1">
              <a:spLocks noChangeArrowheads="1"/>
            </p:cNvSpPr>
            <p:nvPr/>
          </p:nvSpPr>
          <p:spPr bwMode="auto">
            <a:xfrm>
              <a:off x="2699" y="1745"/>
              <a:ext cx="6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 × </a:t>
              </a:r>
              <a:r>
                <a:rPr lang="en-US" i="1">
                  <a:latin typeface="Times New Roman" pitchFamily="18" charset="0"/>
                </a:rPr>
                <a:t>lw</a:t>
              </a:r>
              <a:endParaRPr lang="en-GB" baseline="30000"/>
            </a:p>
          </p:txBody>
        </p:sp>
        <p:sp>
          <p:nvSpPr>
            <p:cNvPr id="36884" name="Text Box 29"/>
            <p:cNvSpPr txBox="1">
              <a:spLocks noChangeArrowheads="1"/>
            </p:cNvSpPr>
            <p:nvPr/>
          </p:nvSpPr>
          <p:spPr bwMode="auto">
            <a:xfrm>
              <a:off x="3923" y="1745"/>
              <a:ext cx="14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Top and bottom</a:t>
              </a:r>
              <a:endParaRPr lang="en-GB"/>
            </a:p>
          </p:txBody>
        </p:sp>
      </p:grpSp>
      <p:grpSp>
        <p:nvGrpSpPr>
          <p:cNvPr id="4" name="Group 30"/>
          <p:cNvGrpSpPr>
            <a:grpSpLocks/>
          </p:cNvGrpSpPr>
          <p:nvPr/>
        </p:nvGrpSpPr>
        <p:grpSpPr bwMode="auto">
          <a:xfrm>
            <a:off x="4140200" y="3544888"/>
            <a:ext cx="4754563" cy="865187"/>
            <a:chOff x="2608" y="2233"/>
            <a:chExt cx="2995" cy="545"/>
          </a:xfrm>
        </p:grpSpPr>
        <p:sp>
          <p:nvSpPr>
            <p:cNvPr id="36879" name="Rectangle 31"/>
            <p:cNvSpPr>
              <a:spLocks noChangeArrowheads="1"/>
            </p:cNvSpPr>
            <p:nvPr/>
          </p:nvSpPr>
          <p:spPr bwMode="auto">
            <a:xfrm>
              <a:off x="2608" y="2233"/>
              <a:ext cx="2995" cy="545"/>
            </a:xfrm>
            <a:prstGeom prst="rect">
              <a:avLst/>
            </a:prstGeom>
            <a:solidFill>
              <a:srgbClr val="D0B8E0"/>
            </a:solidFill>
            <a:ln w="28575">
              <a:solidFill>
                <a:schemeClr val="tx1"/>
              </a:solidFill>
              <a:miter lim="800000"/>
              <a:headEnd/>
              <a:tailEnd/>
            </a:ln>
          </p:spPr>
          <p:txBody>
            <a:bodyPr wrap="none" anchor="ctr"/>
            <a:lstStyle/>
            <a:p>
              <a:endParaRPr lang="en-US"/>
            </a:p>
          </p:txBody>
        </p:sp>
        <p:sp>
          <p:nvSpPr>
            <p:cNvPr id="36880" name="Text Box 32"/>
            <p:cNvSpPr txBox="1">
              <a:spLocks noChangeArrowheads="1"/>
            </p:cNvSpPr>
            <p:nvPr/>
          </p:nvSpPr>
          <p:spPr bwMode="auto">
            <a:xfrm>
              <a:off x="2653" y="2363"/>
              <a:ext cx="8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 × </a:t>
              </a:r>
              <a:r>
                <a:rPr lang="en-US" i="1">
                  <a:latin typeface="Times New Roman" pitchFamily="18" charset="0"/>
                </a:rPr>
                <a:t>hw</a:t>
              </a:r>
              <a:endParaRPr lang="en-GB" baseline="30000"/>
            </a:p>
          </p:txBody>
        </p:sp>
        <p:sp>
          <p:nvSpPr>
            <p:cNvPr id="36881" name="Text Box 33"/>
            <p:cNvSpPr txBox="1">
              <a:spLocks noChangeArrowheads="1"/>
            </p:cNvSpPr>
            <p:nvPr/>
          </p:nvSpPr>
          <p:spPr bwMode="auto">
            <a:xfrm>
              <a:off x="3923" y="2362"/>
              <a:ext cx="13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Front and back</a:t>
              </a:r>
              <a:endParaRPr lang="en-GB"/>
            </a:p>
          </p:txBody>
        </p:sp>
      </p:grpSp>
      <p:grpSp>
        <p:nvGrpSpPr>
          <p:cNvPr id="5" name="Group 34"/>
          <p:cNvGrpSpPr>
            <a:grpSpLocks/>
          </p:cNvGrpSpPr>
          <p:nvPr/>
        </p:nvGrpSpPr>
        <p:grpSpPr bwMode="auto">
          <a:xfrm>
            <a:off x="4140200" y="4524375"/>
            <a:ext cx="4754563" cy="865188"/>
            <a:chOff x="2608" y="2850"/>
            <a:chExt cx="2995" cy="545"/>
          </a:xfrm>
        </p:grpSpPr>
        <p:sp>
          <p:nvSpPr>
            <p:cNvPr id="36876" name="Rectangle 35"/>
            <p:cNvSpPr>
              <a:spLocks noChangeArrowheads="1"/>
            </p:cNvSpPr>
            <p:nvPr/>
          </p:nvSpPr>
          <p:spPr bwMode="auto">
            <a:xfrm>
              <a:off x="2608" y="2850"/>
              <a:ext cx="2995" cy="545"/>
            </a:xfrm>
            <a:prstGeom prst="rect">
              <a:avLst/>
            </a:prstGeom>
            <a:solidFill>
              <a:srgbClr val="C0E890"/>
            </a:solidFill>
            <a:ln w="28575">
              <a:solidFill>
                <a:schemeClr val="tx1"/>
              </a:solidFill>
              <a:miter lim="800000"/>
              <a:headEnd/>
              <a:tailEnd/>
            </a:ln>
          </p:spPr>
          <p:txBody>
            <a:bodyPr wrap="none" anchor="ctr"/>
            <a:lstStyle/>
            <a:p>
              <a:endParaRPr lang="en-US"/>
            </a:p>
          </p:txBody>
        </p:sp>
        <p:sp>
          <p:nvSpPr>
            <p:cNvPr id="36877" name="Text Box 36"/>
            <p:cNvSpPr txBox="1">
              <a:spLocks noChangeArrowheads="1"/>
            </p:cNvSpPr>
            <p:nvPr/>
          </p:nvSpPr>
          <p:spPr bwMode="auto">
            <a:xfrm>
              <a:off x="2653" y="2979"/>
              <a:ext cx="7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 × </a:t>
              </a:r>
              <a:r>
                <a:rPr lang="en-US" i="1">
                  <a:latin typeface="Times New Roman" pitchFamily="18" charset="0"/>
                </a:rPr>
                <a:t>lh</a:t>
              </a:r>
              <a:endParaRPr lang="en-GB" baseline="30000"/>
            </a:p>
          </p:txBody>
        </p:sp>
        <p:sp>
          <p:nvSpPr>
            <p:cNvPr id="36878" name="Text Box 37"/>
            <p:cNvSpPr txBox="1">
              <a:spLocks noChangeArrowheads="1"/>
            </p:cNvSpPr>
            <p:nvPr/>
          </p:nvSpPr>
          <p:spPr bwMode="auto">
            <a:xfrm>
              <a:off x="3923" y="2979"/>
              <a:ext cx="16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Left and right side</a:t>
              </a:r>
              <a:endParaRPr lang="en-GB"/>
            </a:p>
          </p:txBody>
        </p:sp>
      </p:grpSp>
      <p:sp>
        <p:nvSpPr>
          <p:cNvPr id="757798" name="Text Box 38"/>
          <p:cNvSpPr txBox="1">
            <a:spLocks noChangeArrowheads="1"/>
          </p:cNvSpPr>
          <p:nvPr/>
        </p:nvSpPr>
        <p:spPr bwMode="auto">
          <a:xfrm>
            <a:off x="1828800" y="5867400"/>
            <a:ext cx="59626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solidFill>
                  <a:schemeClr val="tx1"/>
                </a:solidFill>
                <a:latin typeface="Arial" charset="0"/>
                <a:cs typeface="+mn-cs"/>
              </a:rPr>
              <a:t>Surface area of a cuboid = 2</a:t>
            </a:r>
            <a:r>
              <a:rPr lang="en-US" i="1">
                <a:solidFill>
                  <a:schemeClr val="tx1"/>
                </a:solidFill>
                <a:latin typeface="Times New Roman" pitchFamily="18" charset="0"/>
                <a:cs typeface="+mn-cs"/>
              </a:rPr>
              <a:t>lw</a:t>
            </a:r>
            <a:r>
              <a:rPr lang="en-US">
                <a:solidFill>
                  <a:schemeClr val="tx1"/>
                </a:solidFill>
                <a:latin typeface="Arial" charset="0"/>
                <a:cs typeface="+mn-cs"/>
              </a:rPr>
              <a:t> + 2</a:t>
            </a:r>
            <a:r>
              <a:rPr lang="en-US" i="1">
                <a:solidFill>
                  <a:schemeClr val="tx1"/>
                </a:solidFill>
                <a:latin typeface="Times New Roman" pitchFamily="18" charset="0"/>
                <a:cs typeface="+mn-cs"/>
              </a:rPr>
              <a:t>hw</a:t>
            </a:r>
            <a:r>
              <a:rPr lang="en-US">
                <a:solidFill>
                  <a:schemeClr val="tx1"/>
                </a:solidFill>
                <a:latin typeface="Arial" charset="0"/>
                <a:cs typeface="+mn-cs"/>
              </a:rPr>
              <a:t> + 2</a:t>
            </a:r>
            <a:r>
              <a:rPr lang="en-US" i="1">
                <a:solidFill>
                  <a:schemeClr val="tx1"/>
                </a:solidFill>
                <a:latin typeface="Times New Roman" pitchFamily="18" charset="0"/>
                <a:cs typeface="+mn-cs"/>
              </a:rPr>
              <a:t>lh</a:t>
            </a:r>
            <a:endParaRPr lang="en-GB" i="1" baseline="30000">
              <a:solidFill>
                <a:schemeClr val="tx1"/>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5776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57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5" grpId="0" autoUpdateAnimBg="0"/>
      <p:bldP spid="75779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630238" y="1358900"/>
            <a:ext cx="7883525"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How can we find the surface area of a cube of length </a:t>
            </a:r>
            <a:r>
              <a:rPr lang="en-GB" i="1">
                <a:solidFill>
                  <a:srgbClr val="000066"/>
                </a:solidFill>
                <a:latin typeface="Times New Roman" pitchFamily="18" charset="0"/>
              </a:rPr>
              <a:t>l</a:t>
            </a:r>
            <a:r>
              <a:rPr lang="en-GB">
                <a:solidFill>
                  <a:srgbClr val="000066"/>
                </a:solidFill>
              </a:rPr>
              <a:t>?</a:t>
            </a:r>
          </a:p>
        </p:txBody>
      </p:sp>
      <p:pic>
        <p:nvPicPr>
          <p:cNvPr id="37892"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Surface area of a cube</a:t>
            </a:r>
            <a:endParaRPr lang="en-GB" smtClean="0"/>
          </a:p>
        </p:txBody>
      </p:sp>
      <p:grpSp>
        <p:nvGrpSpPr>
          <p:cNvPr id="37894" name="Group 6"/>
          <p:cNvGrpSpPr>
            <a:grpSpLocks/>
          </p:cNvGrpSpPr>
          <p:nvPr/>
        </p:nvGrpSpPr>
        <p:grpSpPr bwMode="auto">
          <a:xfrm>
            <a:off x="900113" y="2330450"/>
            <a:ext cx="2436812" cy="2924175"/>
            <a:chOff x="567" y="1468"/>
            <a:chExt cx="1535" cy="1842"/>
          </a:xfrm>
        </p:grpSpPr>
        <p:sp>
          <p:nvSpPr>
            <p:cNvPr id="37902" name="Freeform 7"/>
            <p:cNvSpPr>
              <a:spLocks/>
            </p:cNvSpPr>
            <p:nvPr/>
          </p:nvSpPr>
          <p:spPr bwMode="auto">
            <a:xfrm>
              <a:off x="576" y="1480"/>
              <a:ext cx="1475" cy="842"/>
            </a:xfrm>
            <a:custGeom>
              <a:avLst/>
              <a:gdLst>
                <a:gd name="T0" fmla="*/ 1709 w 636"/>
                <a:gd name="T1" fmla="*/ 0 h 363"/>
                <a:gd name="T2" fmla="*/ 0 w 636"/>
                <a:gd name="T3" fmla="*/ 974 h 363"/>
                <a:gd name="T4" fmla="*/ 1709 w 636"/>
                <a:gd name="T5" fmla="*/ 1953 h 363"/>
                <a:gd name="T6" fmla="*/ 3421 w 636"/>
                <a:gd name="T7" fmla="*/ 974 h 363"/>
                <a:gd name="T8" fmla="*/ 1709 w 636"/>
                <a:gd name="T9" fmla="*/ 0 h 363"/>
                <a:gd name="T10" fmla="*/ 0 60000 65536"/>
                <a:gd name="T11" fmla="*/ 0 60000 65536"/>
                <a:gd name="T12" fmla="*/ 0 60000 65536"/>
                <a:gd name="T13" fmla="*/ 0 60000 65536"/>
                <a:gd name="T14" fmla="*/ 0 60000 65536"/>
                <a:gd name="T15" fmla="*/ 0 w 636"/>
                <a:gd name="T16" fmla="*/ 0 h 363"/>
                <a:gd name="T17" fmla="*/ 636 w 636"/>
                <a:gd name="T18" fmla="*/ 363 h 363"/>
              </a:gdLst>
              <a:ahLst/>
              <a:cxnLst>
                <a:cxn ang="T10">
                  <a:pos x="T0" y="T1"/>
                </a:cxn>
                <a:cxn ang="T11">
                  <a:pos x="T2" y="T3"/>
                </a:cxn>
                <a:cxn ang="T12">
                  <a:pos x="T4" y="T5"/>
                </a:cxn>
                <a:cxn ang="T13">
                  <a:pos x="T6" y="T7"/>
                </a:cxn>
                <a:cxn ang="T14">
                  <a:pos x="T8" y="T9"/>
                </a:cxn>
              </a:cxnLst>
              <a:rect l="T15" t="T16" r="T17" b="T18"/>
              <a:pathLst>
                <a:path w="636" h="363">
                  <a:moveTo>
                    <a:pt x="318" y="0"/>
                  </a:moveTo>
                  <a:lnTo>
                    <a:pt x="0" y="181"/>
                  </a:lnTo>
                  <a:lnTo>
                    <a:pt x="318" y="363"/>
                  </a:lnTo>
                  <a:lnTo>
                    <a:pt x="636" y="181"/>
                  </a:lnTo>
                  <a:lnTo>
                    <a:pt x="318" y="0"/>
                  </a:lnTo>
                  <a:close/>
                </a:path>
              </a:pathLst>
            </a:custGeom>
            <a:solidFill>
              <a:srgbClr val="FFCC00"/>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37903" name="Freeform 8"/>
            <p:cNvSpPr>
              <a:spLocks/>
            </p:cNvSpPr>
            <p:nvPr/>
          </p:nvSpPr>
          <p:spPr bwMode="auto">
            <a:xfrm>
              <a:off x="576" y="1899"/>
              <a:ext cx="738" cy="1263"/>
            </a:xfrm>
            <a:custGeom>
              <a:avLst/>
              <a:gdLst>
                <a:gd name="T0" fmla="*/ 0 w 318"/>
                <a:gd name="T1" fmla="*/ 0 h 544"/>
                <a:gd name="T2" fmla="*/ 0 w 318"/>
                <a:gd name="T3" fmla="*/ 1957 h 544"/>
                <a:gd name="T4" fmla="*/ 1713 w 318"/>
                <a:gd name="T5" fmla="*/ 2932 h 544"/>
                <a:gd name="T6" fmla="*/ 1713 w 318"/>
                <a:gd name="T7" fmla="*/ 982 h 544"/>
                <a:gd name="T8" fmla="*/ 0 w 318"/>
                <a:gd name="T9" fmla="*/ 0 h 544"/>
                <a:gd name="T10" fmla="*/ 0 60000 65536"/>
                <a:gd name="T11" fmla="*/ 0 60000 65536"/>
                <a:gd name="T12" fmla="*/ 0 60000 65536"/>
                <a:gd name="T13" fmla="*/ 0 60000 65536"/>
                <a:gd name="T14" fmla="*/ 0 60000 65536"/>
                <a:gd name="T15" fmla="*/ 0 w 318"/>
                <a:gd name="T16" fmla="*/ 0 h 544"/>
                <a:gd name="T17" fmla="*/ 318 w 318"/>
                <a:gd name="T18" fmla="*/ 544 h 544"/>
              </a:gdLst>
              <a:ahLst/>
              <a:cxnLst>
                <a:cxn ang="T10">
                  <a:pos x="T0" y="T1"/>
                </a:cxn>
                <a:cxn ang="T11">
                  <a:pos x="T2" y="T3"/>
                </a:cxn>
                <a:cxn ang="T12">
                  <a:pos x="T4" y="T5"/>
                </a:cxn>
                <a:cxn ang="T13">
                  <a:pos x="T6" y="T7"/>
                </a:cxn>
                <a:cxn ang="T14">
                  <a:pos x="T8" y="T9"/>
                </a:cxn>
              </a:cxnLst>
              <a:rect l="T15" t="T16" r="T17" b="T18"/>
              <a:pathLst>
                <a:path w="318" h="544">
                  <a:moveTo>
                    <a:pt x="0" y="0"/>
                  </a:moveTo>
                  <a:lnTo>
                    <a:pt x="0" y="363"/>
                  </a:lnTo>
                  <a:lnTo>
                    <a:pt x="318" y="544"/>
                  </a:lnTo>
                  <a:lnTo>
                    <a:pt x="318" y="182"/>
                  </a:lnTo>
                  <a:lnTo>
                    <a:pt x="0" y="0"/>
                  </a:lnTo>
                  <a:close/>
                </a:path>
              </a:pathLst>
            </a:custGeom>
            <a:solidFill>
              <a:srgbClr val="FFDD4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37904" name="Freeform 9"/>
            <p:cNvSpPr>
              <a:spLocks/>
            </p:cNvSpPr>
            <p:nvPr/>
          </p:nvSpPr>
          <p:spPr bwMode="auto">
            <a:xfrm flipH="1">
              <a:off x="1314" y="1899"/>
              <a:ext cx="737" cy="1263"/>
            </a:xfrm>
            <a:custGeom>
              <a:avLst/>
              <a:gdLst>
                <a:gd name="T0" fmla="*/ 0 w 318"/>
                <a:gd name="T1" fmla="*/ 0 h 544"/>
                <a:gd name="T2" fmla="*/ 0 w 318"/>
                <a:gd name="T3" fmla="*/ 1957 h 544"/>
                <a:gd name="T4" fmla="*/ 1708 w 318"/>
                <a:gd name="T5" fmla="*/ 2932 h 544"/>
                <a:gd name="T6" fmla="*/ 1708 w 318"/>
                <a:gd name="T7" fmla="*/ 982 h 544"/>
                <a:gd name="T8" fmla="*/ 0 w 318"/>
                <a:gd name="T9" fmla="*/ 0 h 544"/>
                <a:gd name="T10" fmla="*/ 0 60000 65536"/>
                <a:gd name="T11" fmla="*/ 0 60000 65536"/>
                <a:gd name="T12" fmla="*/ 0 60000 65536"/>
                <a:gd name="T13" fmla="*/ 0 60000 65536"/>
                <a:gd name="T14" fmla="*/ 0 60000 65536"/>
                <a:gd name="T15" fmla="*/ 0 w 318"/>
                <a:gd name="T16" fmla="*/ 0 h 544"/>
                <a:gd name="T17" fmla="*/ 318 w 318"/>
                <a:gd name="T18" fmla="*/ 544 h 544"/>
              </a:gdLst>
              <a:ahLst/>
              <a:cxnLst>
                <a:cxn ang="T10">
                  <a:pos x="T0" y="T1"/>
                </a:cxn>
                <a:cxn ang="T11">
                  <a:pos x="T2" y="T3"/>
                </a:cxn>
                <a:cxn ang="T12">
                  <a:pos x="T4" y="T5"/>
                </a:cxn>
                <a:cxn ang="T13">
                  <a:pos x="T6" y="T7"/>
                </a:cxn>
                <a:cxn ang="T14">
                  <a:pos x="T8" y="T9"/>
                </a:cxn>
              </a:cxnLst>
              <a:rect l="T15" t="T16" r="T17" b="T18"/>
              <a:pathLst>
                <a:path w="318" h="544">
                  <a:moveTo>
                    <a:pt x="0" y="0"/>
                  </a:moveTo>
                  <a:lnTo>
                    <a:pt x="0" y="363"/>
                  </a:lnTo>
                  <a:lnTo>
                    <a:pt x="318" y="544"/>
                  </a:lnTo>
                  <a:lnTo>
                    <a:pt x="318" y="182"/>
                  </a:lnTo>
                  <a:lnTo>
                    <a:pt x="0" y="0"/>
                  </a:lnTo>
                  <a:close/>
                </a:path>
              </a:pathLst>
            </a:custGeom>
            <a:solidFill>
              <a:srgbClr val="FFEC9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37905" name="Line 10"/>
            <p:cNvSpPr>
              <a:spLocks noChangeShapeType="1"/>
            </p:cNvSpPr>
            <p:nvPr/>
          </p:nvSpPr>
          <p:spPr bwMode="auto">
            <a:xfrm>
              <a:off x="576" y="1899"/>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Freeform 11"/>
            <p:cNvSpPr>
              <a:spLocks/>
            </p:cNvSpPr>
            <p:nvPr/>
          </p:nvSpPr>
          <p:spPr bwMode="auto">
            <a:xfrm>
              <a:off x="572" y="1468"/>
              <a:ext cx="744" cy="430"/>
            </a:xfrm>
            <a:custGeom>
              <a:avLst/>
              <a:gdLst>
                <a:gd name="T0" fmla="*/ 0 w 744"/>
                <a:gd name="T1" fmla="*/ 430 h 430"/>
                <a:gd name="T2" fmla="*/ 744 w 744"/>
                <a:gd name="T3" fmla="*/ 0 h 430"/>
                <a:gd name="T4" fmla="*/ 0 60000 65536"/>
                <a:gd name="T5" fmla="*/ 0 60000 65536"/>
                <a:gd name="T6" fmla="*/ 0 w 744"/>
                <a:gd name="T7" fmla="*/ 0 h 430"/>
                <a:gd name="T8" fmla="*/ 744 w 744"/>
                <a:gd name="T9" fmla="*/ 430 h 430"/>
              </a:gdLst>
              <a:ahLst/>
              <a:cxnLst>
                <a:cxn ang="T4">
                  <a:pos x="T0" y="T1"/>
                </a:cxn>
                <a:cxn ang="T5">
                  <a:pos x="T2" y="T3"/>
                </a:cxn>
              </a:cxnLst>
              <a:rect l="T6" t="T7" r="T8" b="T9"/>
              <a:pathLst>
                <a:path w="744" h="430">
                  <a:moveTo>
                    <a:pt x="0" y="430"/>
                  </a:moveTo>
                  <a:lnTo>
                    <a:pt x="744"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7" name="Line 12"/>
            <p:cNvSpPr>
              <a:spLocks noChangeShapeType="1"/>
            </p:cNvSpPr>
            <p:nvPr/>
          </p:nvSpPr>
          <p:spPr bwMode="auto">
            <a:xfrm>
              <a:off x="1317" y="2321"/>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Line 13"/>
            <p:cNvSpPr>
              <a:spLocks noChangeShapeType="1"/>
            </p:cNvSpPr>
            <p:nvPr/>
          </p:nvSpPr>
          <p:spPr bwMode="auto">
            <a:xfrm>
              <a:off x="2044" y="1899"/>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Freeform 14"/>
            <p:cNvSpPr>
              <a:spLocks/>
            </p:cNvSpPr>
            <p:nvPr/>
          </p:nvSpPr>
          <p:spPr bwMode="auto">
            <a:xfrm>
              <a:off x="1314" y="2742"/>
              <a:ext cx="731" cy="420"/>
            </a:xfrm>
            <a:custGeom>
              <a:avLst/>
              <a:gdLst>
                <a:gd name="T0" fmla="*/ 0 w 731"/>
                <a:gd name="T1" fmla="*/ 420 h 420"/>
                <a:gd name="T2" fmla="*/ 731 w 731"/>
                <a:gd name="T3" fmla="*/ 0 h 420"/>
                <a:gd name="T4" fmla="*/ 0 60000 65536"/>
                <a:gd name="T5" fmla="*/ 0 60000 65536"/>
                <a:gd name="T6" fmla="*/ 0 w 731"/>
                <a:gd name="T7" fmla="*/ 0 h 420"/>
                <a:gd name="T8" fmla="*/ 731 w 731"/>
                <a:gd name="T9" fmla="*/ 420 h 420"/>
              </a:gdLst>
              <a:ahLst/>
              <a:cxnLst>
                <a:cxn ang="T4">
                  <a:pos x="T0" y="T1"/>
                </a:cxn>
                <a:cxn ang="T5">
                  <a:pos x="T2" y="T3"/>
                </a:cxn>
              </a:cxnLst>
              <a:rect l="T6" t="T7" r="T8" b="T9"/>
              <a:pathLst>
                <a:path w="731" h="420">
                  <a:moveTo>
                    <a:pt x="0" y="420"/>
                  </a:moveTo>
                  <a:lnTo>
                    <a:pt x="731"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0" name="Line 15"/>
            <p:cNvSpPr>
              <a:spLocks noChangeShapeType="1"/>
            </p:cNvSpPr>
            <p:nvPr/>
          </p:nvSpPr>
          <p:spPr bwMode="auto">
            <a:xfrm rot="-7200000">
              <a:off x="1682" y="1689"/>
              <a:ext cx="0" cy="8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Freeform 16"/>
            <p:cNvSpPr>
              <a:spLocks/>
            </p:cNvSpPr>
            <p:nvPr/>
          </p:nvSpPr>
          <p:spPr bwMode="auto">
            <a:xfrm>
              <a:off x="1310" y="1470"/>
              <a:ext cx="736" cy="430"/>
            </a:xfrm>
            <a:custGeom>
              <a:avLst/>
              <a:gdLst>
                <a:gd name="T0" fmla="*/ 736 w 736"/>
                <a:gd name="T1" fmla="*/ 430 h 430"/>
                <a:gd name="T2" fmla="*/ 0 w 736"/>
                <a:gd name="T3" fmla="*/ 0 h 430"/>
                <a:gd name="T4" fmla="*/ 0 60000 65536"/>
                <a:gd name="T5" fmla="*/ 0 60000 65536"/>
                <a:gd name="T6" fmla="*/ 0 w 736"/>
                <a:gd name="T7" fmla="*/ 0 h 430"/>
                <a:gd name="T8" fmla="*/ 736 w 736"/>
                <a:gd name="T9" fmla="*/ 430 h 430"/>
              </a:gdLst>
              <a:ahLst/>
              <a:cxnLst>
                <a:cxn ang="T4">
                  <a:pos x="T0" y="T1"/>
                </a:cxn>
                <a:cxn ang="T5">
                  <a:pos x="T2" y="T3"/>
                </a:cxn>
              </a:cxnLst>
              <a:rect l="T6" t="T7" r="T8" b="T9"/>
              <a:pathLst>
                <a:path w="736" h="430">
                  <a:moveTo>
                    <a:pt x="736" y="43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2" name="Freeform 17"/>
            <p:cNvSpPr>
              <a:spLocks/>
            </p:cNvSpPr>
            <p:nvPr/>
          </p:nvSpPr>
          <p:spPr bwMode="auto">
            <a:xfrm>
              <a:off x="578" y="1900"/>
              <a:ext cx="738" cy="422"/>
            </a:xfrm>
            <a:custGeom>
              <a:avLst/>
              <a:gdLst>
                <a:gd name="T0" fmla="*/ 738 w 738"/>
                <a:gd name="T1" fmla="*/ 422 h 422"/>
                <a:gd name="T2" fmla="*/ 0 w 738"/>
                <a:gd name="T3" fmla="*/ 0 h 422"/>
                <a:gd name="T4" fmla="*/ 0 60000 65536"/>
                <a:gd name="T5" fmla="*/ 0 60000 65536"/>
                <a:gd name="T6" fmla="*/ 0 w 738"/>
                <a:gd name="T7" fmla="*/ 0 h 422"/>
                <a:gd name="T8" fmla="*/ 738 w 738"/>
                <a:gd name="T9" fmla="*/ 422 h 422"/>
              </a:gdLst>
              <a:ahLst/>
              <a:cxnLst>
                <a:cxn ang="T4">
                  <a:pos x="T0" y="T1"/>
                </a:cxn>
                <a:cxn ang="T5">
                  <a:pos x="T2" y="T3"/>
                </a:cxn>
              </a:cxnLst>
              <a:rect l="T6" t="T7" r="T8" b="T9"/>
              <a:pathLst>
                <a:path w="738" h="422">
                  <a:moveTo>
                    <a:pt x="738" y="422"/>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3" name="Freeform 18"/>
            <p:cNvSpPr>
              <a:spLocks/>
            </p:cNvSpPr>
            <p:nvPr/>
          </p:nvSpPr>
          <p:spPr bwMode="auto">
            <a:xfrm>
              <a:off x="578" y="2743"/>
              <a:ext cx="738" cy="423"/>
            </a:xfrm>
            <a:custGeom>
              <a:avLst/>
              <a:gdLst>
                <a:gd name="T0" fmla="*/ 738 w 738"/>
                <a:gd name="T1" fmla="*/ 423 h 423"/>
                <a:gd name="T2" fmla="*/ 0 w 738"/>
                <a:gd name="T3" fmla="*/ 0 h 423"/>
                <a:gd name="T4" fmla="*/ 0 60000 65536"/>
                <a:gd name="T5" fmla="*/ 0 60000 65536"/>
                <a:gd name="T6" fmla="*/ 0 w 738"/>
                <a:gd name="T7" fmla="*/ 0 h 423"/>
                <a:gd name="T8" fmla="*/ 738 w 738"/>
                <a:gd name="T9" fmla="*/ 423 h 423"/>
              </a:gdLst>
              <a:ahLst/>
              <a:cxnLst>
                <a:cxn ang="T4">
                  <a:pos x="T0" y="T1"/>
                </a:cxn>
                <a:cxn ang="T5">
                  <a:pos x="T2" y="T3"/>
                </a:cxn>
              </a:cxnLst>
              <a:rect l="T6" t="T7" r="T8" b="T9"/>
              <a:pathLst>
                <a:path w="738" h="423">
                  <a:moveTo>
                    <a:pt x="738" y="423"/>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4" name="Line 19"/>
            <p:cNvSpPr>
              <a:spLocks noChangeShapeType="1"/>
            </p:cNvSpPr>
            <p:nvPr/>
          </p:nvSpPr>
          <p:spPr bwMode="auto">
            <a:xfrm>
              <a:off x="567" y="2841"/>
              <a:ext cx="725" cy="40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7915" name="Text Box 20"/>
            <p:cNvSpPr txBox="1">
              <a:spLocks noChangeArrowheads="1"/>
            </p:cNvSpPr>
            <p:nvPr/>
          </p:nvSpPr>
          <p:spPr bwMode="auto">
            <a:xfrm>
              <a:off x="748" y="302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l</a:t>
              </a:r>
              <a:endParaRPr lang="en-GB" i="1">
                <a:latin typeface="Times New Roman" pitchFamily="18" charset="0"/>
              </a:endParaRPr>
            </a:p>
          </p:txBody>
        </p:sp>
      </p:grpSp>
      <p:sp>
        <p:nvSpPr>
          <p:cNvPr id="770069" name="Text Box 21"/>
          <p:cNvSpPr txBox="1">
            <a:spLocks noChangeArrowheads="1"/>
          </p:cNvSpPr>
          <p:nvPr/>
        </p:nvSpPr>
        <p:spPr bwMode="auto">
          <a:xfrm>
            <a:off x="3975100" y="2268538"/>
            <a:ext cx="4773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All six faces of a cube have the same area.</a:t>
            </a:r>
            <a:endParaRPr lang="en-GB"/>
          </a:p>
        </p:txBody>
      </p:sp>
      <p:sp>
        <p:nvSpPr>
          <p:cNvPr id="770070" name="Text Box 22"/>
          <p:cNvSpPr txBox="1">
            <a:spLocks noChangeArrowheads="1"/>
          </p:cNvSpPr>
          <p:nvPr/>
        </p:nvSpPr>
        <p:spPr bwMode="auto">
          <a:xfrm>
            <a:off x="3975100" y="3417888"/>
            <a:ext cx="459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area of each face is </a:t>
            </a:r>
            <a:r>
              <a:rPr lang="en-US" i="1">
                <a:latin typeface="Times New Roman" pitchFamily="18" charset="0"/>
              </a:rPr>
              <a:t>l</a:t>
            </a:r>
            <a:r>
              <a:rPr lang="en-US"/>
              <a:t> × </a:t>
            </a:r>
            <a:r>
              <a:rPr lang="en-US" i="1">
                <a:latin typeface="Times New Roman" pitchFamily="18" charset="0"/>
              </a:rPr>
              <a:t>l</a:t>
            </a:r>
            <a:r>
              <a:rPr lang="en-US"/>
              <a:t> = </a:t>
            </a:r>
            <a:r>
              <a:rPr lang="en-US" i="1">
                <a:latin typeface="Times New Roman" pitchFamily="18" charset="0"/>
              </a:rPr>
              <a:t>l</a:t>
            </a:r>
            <a:r>
              <a:rPr lang="en-US" baseline="30000"/>
              <a:t>2</a:t>
            </a:r>
            <a:endParaRPr lang="en-GB" baseline="30000"/>
          </a:p>
        </p:txBody>
      </p:sp>
      <p:grpSp>
        <p:nvGrpSpPr>
          <p:cNvPr id="3" name="Group 27"/>
          <p:cNvGrpSpPr>
            <a:grpSpLocks/>
          </p:cNvGrpSpPr>
          <p:nvPr/>
        </p:nvGrpSpPr>
        <p:grpSpPr bwMode="auto">
          <a:xfrm>
            <a:off x="3975100" y="4051300"/>
            <a:ext cx="4484688" cy="1511300"/>
            <a:chOff x="2504" y="2552"/>
            <a:chExt cx="2825" cy="952"/>
          </a:xfrm>
        </p:grpSpPr>
        <p:sp>
          <p:nvSpPr>
            <p:cNvPr id="37898" name="Text Box 23"/>
            <p:cNvSpPr txBox="1">
              <a:spLocks noChangeArrowheads="1"/>
            </p:cNvSpPr>
            <p:nvPr/>
          </p:nvSpPr>
          <p:spPr bwMode="auto">
            <a:xfrm>
              <a:off x="2504" y="2552"/>
              <a:ext cx="10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Therefore,</a:t>
              </a:r>
              <a:endParaRPr lang="en-GB"/>
            </a:p>
          </p:txBody>
        </p:sp>
        <p:grpSp>
          <p:nvGrpSpPr>
            <p:cNvPr id="37899" name="Group 24"/>
            <p:cNvGrpSpPr>
              <a:grpSpLocks/>
            </p:cNvGrpSpPr>
            <p:nvPr/>
          </p:nvGrpSpPr>
          <p:grpSpPr bwMode="auto">
            <a:xfrm>
              <a:off x="2666" y="3022"/>
              <a:ext cx="2663" cy="482"/>
              <a:chOff x="2666" y="3022"/>
              <a:chExt cx="2663" cy="482"/>
            </a:xfrm>
          </p:grpSpPr>
          <p:sp>
            <p:nvSpPr>
              <p:cNvPr id="770073" name="Rectangle 25"/>
              <p:cNvSpPr>
                <a:spLocks noChangeArrowheads="1"/>
              </p:cNvSpPr>
              <p:nvPr/>
            </p:nvSpPr>
            <p:spPr bwMode="auto">
              <a:xfrm>
                <a:off x="2666" y="3022"/>
                <a:ext cx="2663" cy="48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37901" name="Text Box 26"/>
              <p:cNvSpPr txBox="1">
                <a:spLocks noChangeArrowheads="1"/>
              </p:cNvSpPr>
              <p:nvPr/>
            </p:nvSpPr>
            <p:spPr bwMode="auto">
              <a:xfrm>
                <a:off x="2743" y="3119"/>
                <a:ext cx="25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Surface area of a cube = 6</a:t>
                </a:r>
                <a:r>
                  <a:rPr lang="en-US" i="1">
                    <a:latin typeface="Times New Roman" pitchFamily="18" charset="0"/>
                  </a:rPr>
                  <a:t>l</a:t>
                </a:r>
                <a:r>
                  <a:rPr lang="en-US" baseline="30000"/>
                  <a:t>2</a:t>
                </a:r>
                <a:endParaRPr lang="en-GB" baseline="300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00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00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9" grpId="0" autoUpdateAnimBg="0"/>
      <p:bldP spid="77007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319088" y="1196975"/>
            <a:ext cx="788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The following cuboid is made out of interlocking cubes.</a:t>
            </a:r>
          </a:p>
        </p:txBody>
      </p:sp>
      <p:pic>
        <p:nvPicPr>
          <p:cNvPr id="38916"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Volume of a cuboid</a:t>
            </a:r>
            <a:endParaRPr lang="en-GB" smtClean="0"/>
          </a:p>
        </p:txBody>
      </p:sp>
      <p:graphicFrame>
        <p:nvGraphicFramePr>
          <p:cNvPr id="38918" name="Object 6"/>
          <p:cNvGraphicFramePr>
            <a:graphicFrameLocks noChangeAspect="1"/>
          </p:cNvGraphicFramePr>
          <p:nvPr/>
        </p:nvGraphicFramePr>
        <p:xfrm>
          <a:off x="3059113" y="1941513"/>
          <a:ext cx="2917825" cy="2927350"/>
        </p:xfrm>
        <a:graphic>
          <a:graphicData uri="http://schemas.openxmlformats.org/presentationml/2006/ole">
            <mc:AlternateContent xmlns:mc="http://schemas.openxmlformats.org/markup-compatibility/2006">
              <mc:Choice xmlns:v="urn:schemas-microsoft-com:vml" Requires="v">
                <p:oleObj spid="_x0000_s38920" name="Image" r:id="rId6" imgW="4114286" imgH="4126984" progId="Photoshop.Image.7">
                  <p:embed/>
                </p:oleObj>
              </mc:Choice>
              <mc:Fallback>
                <p:oleObj name="Image" r:id="rId6" imgW="4114286" imgH="4126984" progId="Photoshop.Image.7">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1941513"/>
                        <a:ext cx="291782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2103" name="Text Box 7"/>
          <p:cNvSpPr txBox="1">
            <a:spLocks noChangeArrowheads="1"/>
          </p:cNvSpPr>
          <p:nvPr/>
        </p:nvSpPr>
        <p:spPr bwMode="auto">
          <a:xfrm>
            <a:off x="2184400" y="5059363"/>
            <a:ext cx="4773613"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cubes does it contain?</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2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319088" y="1196975"/>
            <a:ext cx="788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We can work this out by dividing the cuboid into layers.</a:t>
            </a:r>
          </a:p>
        </p:txBody>
      </p:sp>
      <p:pic>
        <p:nvPicPr>
          <p:cNvPr id="3994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Volume of a cuboid</a:t>
            </a:r>
            <a:endParaRPr lang="en-GB" smtClean="0"/>
          </a:p>
        </p:txBody>
      </p:sp>
      <p:sp>
        <p:nvSpPr>
          <p:cNvPr id="774150" name="Text Box 6"/>
          <p:cNvSpPr txBox="1">
            <a:spLocks noChangeArrowheads="1"/>
          </p:cNvSpPr>
          <p:nvPr/>
        </p:nvSpPr>
        <p:spPr bwMode="auto">
          <a:xfrm>
            <a:off x="3924300" y="1819275"/>
            <a:ext cx="50371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number of cubes in each layer can be found by multiplying the number of cubes along the length by the number of cubes along the width.</a:t>
            </a:r>
            <a:endParaRPr lang="en-GB"/>
          </a:p>
        </p:txBody>
      </p:sp>
      <p:pic>
        <p:nvPicPr>
          <p:cNvPr id="774151" name="Picture 7" descr="cub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7700"/>
            <a:ext cx="2768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4152" name="Text Box 8"/>
          <p:cNvSpPr txBox="1">
            <a:spLocks noChangeArrowheads="1"/>
          </p:cNvSpPr>
          <p:nvPr/>
        </p:nvSpPr>
        <p:spPr bwMode="auto">
          <a:xfrm>
            <a:off x="3924300" y="3903663"/>
            <a:ext cx="426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 × 4 = 12 cubes in each layer</a:t>
            </a:r>
            <a:endParaRPr lang="en-GB"/>
          </a:p>
        </p:txBody>
      </p:sp>
      <p:sp>
        <p:nvSpPr>
          <p:cNvPr id="774153" name="Text Box 9"/>
          <p:cNvSpPr txBox="1">
            <a:spLocks noChangeArrowheads="1"/>
          </p:cNvSpPr>
          <p:nvPr/>
        </p:nvSpPr>
        <p:spPr bwMode="auto">
          <a:xfrm>
            <a:off x="3924300" y="4527550"/>
            <a:ext cx="4864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There are three layers altogether so the total number of cubes in the cuboid = 3 × 12 = </a:t>
            </a:r>
            <a:r>
              <a:rPr lang="en-US" b="1">
                <a:solidFill>
                  <a:srgbClr val="FF6600"/>
                </a:solidFill>
              </a:rPr>
              <a:t>36 cubes</a:t>
            </a:r>
            <a:endParaRPr lang="en-GB"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4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41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41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4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50" grpId="0" autoUpdateAnimBg="0"/>
      <p:bldP spid="774152" grpId="0" autoUpdateAnimBg="0"/>
      <p:bldP spid="77415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Grp="1" noChangeArrowheads="1"/>
          </p:cNvSpPr>
          <p:nvPr>
            <p:ph type="title" idx="4294967295"/>
          </p:nvPr>
        </p:nvSpPr>
        <p:spPr>
          <a:xfrm>
            <a:off x="150813" y="150813"/>
            <a:ext cx="6581775" cy="633412"/>
          </a:xfrm>
          <a:noFill/>
        </p:spPr>
        <p:txBody>
          <a:bodyPr/>
          <a:lstStyle/>
          <a:p>
            <a:pPr eaLnBrk="1" hangingPunct="1"/>
            <a:r>
              <a:rPr lang="en-US" smtClean="0"/>
              <a:t>Volume of a cuboid</a:t>
            </a:r>
            <a:endParaRPr lang="en-GB" smtClean="0"/>
          </a:p>
        </p:txBody>
      </p:sp>
      <p:sp>
        <p:nvSpPr>
          <p:cNvPr id="40965" name="Text Box 5"/>
          <p:cNvSpPr txBox="1">
            <a:spLocks noChangeArrowheads="1"/>
          </p:cNvSpPr>
          <p:nvPr/>
        </p:nvSpPr>
        <p:spPr bwMode="auto">
          <a:xfrm>
            <a:off x="376238" y="1238250"/>
            <a:ext cx="8443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find the volume of a cuboid by multiplying the area of the base by the height.</a:t>
            </a:r>
            <a:endParaRPr lang="en-GB"/>
          </a:p>
        </p:txBody>
      </p:sp>
      <p:sp>
        <p:nvSpPr>
          <p:cNvPr id="40966" name="Line 12"/>
          <p:cNvSpPr>
            <a:spLocks noChangeShapeType="1"/>
          </p:cNvSpPr>
          <p:nvPr/>
        </p:nvSpPr>
        <p:spPr bwMode="auto">
          <a:xfrm flipV="1">
            <a:off x="2562225" y="4514850"/>
            <a:ext cx="1439863" cy="86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13"/>
          <p:cNvSpPr>
            <a:spLocks noChangeShapeType="1"/>
          </p:cNvSpPr>
          <p:nvPr/>
        </p:nvSpPr>
        <p:spPr bwMode="auto">
          <a:xfrm>
            <a:off x="1482725" y="4730750"/>
            <a:ext cx="1079500" cy="647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14"/>
          <p:cNvSpPr>
            <a:spLocks noChangeShapeType="1"/>
          </p:cNvSpPr>
          <p:nvPr/>
        </p:nvSpPr>
        <p:spPr bwMode="auto">
          <a:xfrm>
            <a:off x="2562225" y="3722688"/>
            <a:ext cx="0" cy="1655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5"/>
          <p:cNvSpPr>
            <a:spLocks noChangeShapeType="1"/>
          </p:cNvSpPr>
          <p:nvPr/>
        </p:nvSpPr>
        <p:spPr bwMode="auto">
          <a:xfrm>
            <a:off x="1482725" y="3074988"/>
            <a:ext cx="0" cy="1655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Freeform 16"/>
          <p:cNvSpPr>
            <a:spLocks/>
          </p:cNvSpPr>
          <p:nvPr/>
        </p:nvSpPr>
        <p:spPr bwMode="auto">
          <a:xfrm>
            <a:off x="1482725" y="2209800"/>
            <a:ext cx="2519363" cy="1512888"/>
          </a:xfrm>
          <a:custGeom>
            <a:avLst/>
            <a:gdLst>
              <a:gd name="T0" fmla="*/ 2147483647 w 1587"/>
              <a:gd name="T1" fmla="*/ 0 h 953"/>
              <a:gd name="T2" fmla="*/ 0 w 1587"/>
              <a:gd name="T3" fmla="*/ 1373486404 h 953"/>
              <a:gd name="T4" fmla="*/ 1713706590 w 1587"/>
              <a:gd name="T5" fmla="*/ 2147483647 h 953"/>
              <a:gd name="T6" fmla="*/ 2147483647 w 1587"/>
              <a:gd name="T7" fmla="*/ 1030745041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1" name="Line 17"/>
          <p:cNvSpPr>
            <a:spLocks noChangeShapeType="1"/>
          </p:cNvSpPr>
          <p:nvPr/>
        </p:nvSpPr>
        <p:spPr bwMode="auto">
          <a:xfrm>
            <a:off x="2922588" y="3867150"/>
            <a:ext cx="1079500" cy="6477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8"/>
          <p:cNvSpPr>
            <a:spLocks noChangeShapeType="1"/>
          </p:cNvSpPr>
          <p:nvPr/>
        </p:nvSpPr>
        <p:spPr bwMode="auto">
          <a:xfrm flipV="1">
            <a:off x="1482725" y="3867150"/>
            <a:ext cx="1439863" cy="8636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9"/>
          <p:cNvSpPr>
            <a:spLocks noChangeShapeType="1"/>
          </p:cNvSpPr>
          <p:nvPr/>
        </p:nvSpPr>
        <p:spPr bwMode="auto">
          <a:xfrm>
            <a:off x="4002088" y="2859088"/>
            <a:ext cx="0" cy="1657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20"/>
          <p:cNvSpPr>
            <a:spLocks noChangeShapeType="1"/>
          </p:cNvSpPr>
          <p:nvPr/>
        </p:nvSpPr>
        <p:spPr bwMode="auto">
          <a:xfrm>
            <a:off x="2922588" y="2209800"/>
            <a:ext cx="0" cy="165735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Freeform 21"/>
          <p:cNvSpPr>
            <a:spLocks/>
          </p:cNvSpPr>
          <p:nvPr/>
        </p:nvSpPr>
        <p:spPr bwMode="auto">
          <a:xfrm>
            <a:off x="2562225" y="2859088"/>
            <a:ext cx="1439863" cy="2520950"/>
          </a:xfrm>
          <a:custGeom>
            <a:avLst/>
            <a:gdLst>
              <a:gd name="T0" fmla="*/ 2147483647 w 907"/>
              <a:gd name="T1" fmla="*/ 0 h 1588"/>
              <a:gd name="T2" fmla="*/ 0 w 907"/>
              <a:gd name="T3" fmla="*/ 1373485950 h 1588"/>
              <a:gd name="T4" fmla="*/ 0 w 907"/>
              <a:gd name="T5" fmla="*/ 2147483647 h 1588"/>
              <a:gd name="T6" fmla="*/ 2147483647 w 907"/>
              <a:gd name="T7" fmla="*/ 2147483647 h 1588"/>
              <a:gd name="T8" fmla="*/ 2147483647 w 907"/>
              <a:gd name="T9" fmla="*/ 0 h 1588"/>
              <a:gd name="T10" fmla="*/ 0 60000 65536"/>
              <a:gd name="T11" fmla="*/ 0 60000 65536"/>
              <a:gd name="T12" fmla="*/ 0 60000 65536"/>
              <a:gd name="T13" fmla="*/ 0 60000 65536"/>
              <a:gd name="T14" fmla="*/ 0 60000 65536"/>
              <a:gd name="T15" fmla="*/ 0 w 907"/>
              <a:gd name="T16" fmla="*/ 0 h 1588"/>
              <a:gd name="T17" fmla="*/ 907 w 907"/>
              <a:gd name="T18" fmla="*/ 1588 h 1588"/>
            </a:gdLst>
            <a:ahLst/>
            <a:cxnLst>
              <a:cxn ang="T10">
                <a:pos x="T0" y="T1"/>
              </a:cxn>
              <a:cxn ang="T11">
                <a:pos x="T2" y="T3"/>
              </a:cxn>
              <a:cxn ang="T12">
                <a:pos x="T4" y="T5"/>
              </a:cxn>
              <a:cxn ang="T13">
                <a:pos x="T6" y="T7"/>
              </a:cxn>
              <a:cxn ang="T14">
                <a:pos x="T8" y="T9"/>
              </a:cxn>
            </a:cxnLst>
            <a:rect l="T15" t="T16" r="T17" b="T18"/>
            <a:pathLst>
              <a:path w="907" h="1588">
                <a:moveTo>
                  <a:pt x="907" y="0"/>
                </a:moveTo>
                <a:lnTo>
                  <a:pt x="0" y="545"/>
                </a:lnTo>
                <a:lnTo>
                  <a:pt x="0" y="1588"/>
                </a:lnTo>
                <a:lnTo>
                  <a:pt x="907" y="1044"/>
                </a:lnTo>
                <a:lnTo>
                  <a:pt x="907" y="0"/>
                </a:lnTo>
                <a:close/>
              </a:path>
            </a:pathLst>
          </a:custGeom>
          <a:gradFill rotWithShape="1">
            <a:gsLst>
              <a:gs pos="0">
                <a:srgbClr val="39B4DB"/>
              </a:gs>
              <a:gs pos="100000">
                <a:srgbClr val="80D0E8"/>
              </a:gs>
            </a:gsLst>
            <a:lin ang="18900000" scaled="1"/>
          </a:gradFill>
          <a:ln w="28575">
            <a:solidFill>
              <a:schemeClr val="tx1"/>
            </a:solidFill>
            <a:round/>
            <a:headEnd/>
            <a:tailEnd/>
          </a:ln>
        </p:spPr>
        <p:txBody>
          <a:bodyPr/>
          <a:lstStyle/>
          <a:p>
            <a:endParaRPr lang="en-US"/>
          </a:p>
        </p:txBody>
      </p:sp>
      <p:sp>
        <p:nvSpPr>
          <p:cNvPr id="40976" name="Freeform 22"/>
          <p:cNvSpPr>
            <a:spLocks/>
          </p:cNvSpPr>
          <p:nvPr/>
        </p:nvSpPr>
        <p:spPr bwMode="auto">
          <a:xfrm>
            <a:off x="1482725" y="2209800"/>
            <a:ext cx="2519363" cy="1512888"/>
          </a:xfrm>
          <a:custGeom>
            <a:avLst/>
            <a:gdLst>
              <a:gd name="T0" fmla="*/ 2147483647 w 1587"/>
              <a:gd name="T1" fmla="*/ 0 h 953"/>
              <a:gd name="T2" fmla="*/ 0 w 1587"/>
              <a:gd name="T3" fmla="*/ 1373486404 h 953"/>
              <a:gd name="T4" fmla="*/ 1713706590 w 1587"/>
              <a:gd name="T5" fmla="*/ 2147483647 h 953"/>
              <a:gd name="T6" fmla="*/ 2147483647 w 1587"/>
              <a:gd name="T7" fmla="*/ 1030745041 h 953"/>
              <a:gd name="T8" fmla="*/ 2147483647 w 1587"/>
              <a:gd name="T9" fmla="*/ 0 h 953"/>
              <a:gd name="T10" fmla="*/ 0 60000 65536"/>
              <a:gd name="T11" fmla="*/ 0 60000 65536"/>
              <a:gd name="T12" fmla="*/ 0 60000 65536"/>
              <a:gd name="T13" fmla="*/ 0 60000 65536"/>
              <a:gd name="T14" fmla="*/ 0 60000 65536"/>
              <a:gd name="T15" fmla="*/ 0 w 1587"/>
              <a:gd name="T16" fmla="*/ 0 h 953"/>
              <a:gd name="T17" fmla="*/ 1587 w 1587"/>
              <a:gd name="T18" fmla="*/ 953 h 953"/>
            </a:gdLst>
            <a:ahLst/>
            <a:cxnLst>
              <a:cxn ang="T10">
                <a:pos x="T0" y="T1"/>
              </a:cxn>
              <a:cxn ang="T11">
                <a:pos x="T2" y="T3"/>
              </a:cxn>
              <a:cxn ang="T12">
                <a:pos x="T4" y="T5"/>
              </a:cxn>
              <a:cxn ang="T13">
                <a:pos x="T6" y="T7"/>
              </a:cxn>
              <a:cxn ang="T14">
                <a:pos x="T8" y="T9"/>
              </a:cxn>
            </a:cxnLst>
            <a:rect l="T15" t="T16" r="T17" b="T18"/>
            <a:pathLst>
              <a:path w="1587" h="953">
                <a:moveTo>
                  <a:pt x="907" y="0"/>
                </a:moveTo>
                <a:lnTo>
                  <a:pt x="0" y="545"/>
                </a:lnTo>
                <a:lnTo>
                  <a:pt x="680" y="953"/>
                </a:lnTo>
                <a:lnTo>
                  <a:pt x="1587" y="409"/>
                </a:lnTo>
                <a:lnTo>
                  <a:pt x="907" y="0"/>
                </a:lnTo>
                <a:close/>
              </a:path>
            </a:pathLst>
          </a:custGeom>
          <a:gradFill rotWithShape="1">
            <a:gsLst>
              <a:gs pos="0">
                <a:srgbClr val="39B4DB"/>
              </a:gs>
              <a:gs pos="100000">
                <a:srgbClr val="80D0E8"/>
              </a:gs>
            </a:gsLst>
            <a:lin ang="18900000" scaled="1"/>
          </a:gradFill>
          <a:ln w="28575">
            <a:solidFill>
              <a:schemeClr val="tx1"/>
            </a:solidFill>
            <a:round/>
            <a:headEnd/>
            <a:tailEnd/>
          </a:ln>
        </p:spPr>
        <p:txBody>
          <a:bodyPr/>
          <a:lstStyle/>
          <a:p>
            <a:endParaRPr lang="en-US"/>
          </a:p>
        </p:txBody>
      </p:sp>
      <p:sp>
        <p:nvSpPr>
          <p:cNvPr id="40977" name="Freeform 23"/>
          <p:cNvSpPr>
            <a:spLocks/>
          </p:cNvSpPr>
          <p:nvPr/>
        </p:nvSpPr>
        <p:spPr bwMode="auto">
          <a:xfrm>
            <a:off x="1482725" y="3074988"/>
            <a:ext cx="1079500" cy="2303462"/>
          </a:xfrm>
          <a:custGeom>
            <a:avLst/>
            <a:gdLst>
              <a:gd name="T0" fmla="*/ 0 w 680"/>
              <a:gd name="T1" fmla="*/ 0 h 1451"/>
              <a:gd name="T2" fmla="*/ 0 w 680"/>
              <a:gd name="T3" fmla="*/ 2147483647 h 1451"/>
              <a:gd name="T4" fmla="*/ 1713706250 w 680"/>
              <a:gd name="T5" fmla="*/ 2147483647 h 1451"/>
              <a:gd name="T6" fmla="*/ 1713706250 w 680"/>
              <a:gd name="T7" fmla="*/ 1028223527 h 1451"/>
              <a:gd name="T8" fmla="*/ 0 w 680"/>
              <a:gd name="T9" fmla="*/ 0 h 1451"/>
              <a:gd name="T10" fmla="*/ 0 60000 65536"/>
              <a:gd name="T11" fmla="*/ 0 60000 65536"/>
              <a:gd name="T12" fmla="*/ 0 60000 65536"/>
              <a:gd name="T13" fmla="*/ 0 60000 65536"/>
              <a:gd name="T14" fmla="*/ 0 60000 65536"/>
              <a:gd name="T15" fmla="*/ 0 w 680"/>
              <a:gd name="T16" fmla="*/ 0 h 1451"/>
              <a:gd name="T17" fmla="*/ 680 w 680"/>
              <a:gd name="T18" fmla="*/ 1451 h 1451"/>
            </a:gdLst>
            <a:ahLst/>
            <a:cxnLst>
              <a:cxn ang="T10">
                <a:pos x="T0" y="T1"/>
              </a:cxn>
              <a:cxn ang="T11">
                <a:pos x="T2" y="T3"/>
              </a:cxn>
              <a:cxn ang="T12">
                <a:pos x="T4" y="T5"/>
              </a:cxn>
              <a:cxn ang="T13">
                <a:pos x="T6" y="T7"/>
              </a:cxn>
              <a:cxn ang="T14">
                <a:pos x="T8" y="T9"/>
              </a:cxn>
            </a:cxnLst>
            <a:rect l="T15" t="T16" r="T17" b="T18"/>
            <a:pathLst>
              <a:path w="680" h="1451">
                <a:moveTo>
                  <a:pt x="0" y="0"/>
                </a:moveTo>
                <a:lnTo>
                  <a:pt x="0" y="1043"/>
                </a:lnTo>
                <a:lnTo>
                  <a:pt x="680" y="1451"/>
                </a:lnTo>
                <a:lnTo>
                  <a:pt x="680" y="408"/>
                </a:lnTo>
                <a:lnTo>
                  <a:pt x="0" y="0"/>
                </a:lnTo>
                <a:close/>
              </a:path>
            </a:pathLst>
          </a:custGeom>
          <a:gradFill rotWithShape="1">
            <a:gsLst>
              <a:gs pos="0">
                <a:srgbClr val="80D0E8"/>
              </a:gs>
              <a:gs pos="100000">
                <a:srgbClr val="39B4DB"/>
              </a:gs>
            </a:gsLst>
            <a:lin ang="18900000" scaled="1"/>
          </a:gradFill>
          <a:ln w="28575">
            <a:solidFill>
              <a:schemeClr val="tx1"/>
            </a:solidFill>
            <a:round/>
            <a:headEnd/>
            <a:tailEnd/>
          </a:ln>
        </p:spPr>
        <p:txBody>
          <a:bodyPr/>
          <a:lstStyle/>
          <a:p>
            <a:endParaRPr lang="en-US"/>
          </a:p>
        </p:txBody>
      </p:sp>
      <p:sp>
        <p:nvSpPr>
          <p:cNvPr id="40978" name="Line 24"/>
          <p:cNvSpPr>
            <a:spLocks noChangeShapeType="1"/>
          </p:cNvSpPr>
          <p:nvPr/>
        </p:nvSpPr>
        <p:spPr bwMode="auto">
          <a:xfrm>
            <a:off x="1481138" y="4933950"/>
            <a:ext cx="1079500" cy="6477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79" name="Line 25"/>
          <p:cNvSpPr>
            <a:spLocks noChangeShapeType="1"/>
          </p:cNvSpPr>
          <p:nvPr/>
        </p:nvSpPr>
        <p:spPr bwMode="auto">
          <a:xfrm flipV="1">
            <a:off x="2562225" y="4659313"/>
            <a:ext cx="1439863" cy="8636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80" name="Line 26"/>
          <p:cNvSpPr>
            <a:spLocks noChangeShapeType="1"/>
          </p:cNvSpPr>
          <p:nvPr/>
        </p:nvSpPr>
        <p:spPr bwMode="auto">
          <a:xfrm>
            <a:off x="1338263" y="3074988"/>
            <a:ext cx="0" cy="165735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81" name="Text Box 27"/>
          <p:cNvSpPr txBox="1">
            <a:spLocks noChangeArrowheads="1"/>
          </p:cNvSpPr>
          <p:nvPr/>
        </p:nvSpPr>
        <p:spPr bwMode="auto">
          <a:xfrm>
            <a:off x="128588" y="3627438"/>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height</a:t>
            </a:r>
            <a:r>
              <a:rPr lang="en-US" sz="2000" i="1">
                <a:latin typeface="Times New Roman" pitchFamily="18" charset="0"/>
              </a:rPr>
              <a:t>, h</a:t>
            </a:r>
            <a:endParaRPr lang="en-GB" sz="2000" i="1">
              <a:latin typeface="Times New Roman" pitchFamily="18" charset="0"/>
            </a:endParaRPr>
          </a:p>
        </p:txBody>
      </p:sp>
      <p:sp>
        <p:nvSpPr>
          <p:cNvPr id="40982" name="Text Box 28"/>
          <p:cNvSpPr txBox="1">
            <a:spLocks noChangeArrowheads="1"/>
          </p:cNvSpPr>
          <p:nvPr/>
        </p:nvSpPr>
        <p:spPr bwMode="auto">
          <a:xfrm>
            <a:off x="3203575" y="5199063"/>
            <a:ext cx="1073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length</a:t>
            </a:r>
            <a:r>
              <a:rPr lang="en-US" sz="2000" i="1">
                <a:latin typeface="Times New Roman" pitchFamily="18" charset="0"/>
              </a:rPr>
              <a:t>, l</a:t>
            </a:r>
            <a:endParaRPr lang="en-GB" sz="2000" i="1">
              <a:latin typeface="Times New Roman" pitchFamily="18" charset="0"/>
            </a:endParaRPr>
          </a:p>
        </p:txBody>
      </p:sp>
      <p:sp>
        <p:nvSpPr>
          <p:cNvPr id="40983" name="Text Box 29"/>
          <p:cNvSpPr txBox="1">
            <a:spLocks noChangeArrowheads="1"/>
          </p:cNvSpPr>
          <p:nvPr/>
        </p:nvSpPr>
        <p:spPr bwMode="auto">
          <a:xfrm>
            <a:off x="1116013" y="5380038"/>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width</a:t>
            </a:r>
            <a:r>
              <a:rPr lang="en-US" sz="2000" i="1">
                <a:latin typeface="Times New Roman" pitchFamily="18" charset="0"/>
              </a:rPr>
              <a:t>, w</a:t>
            </a:r>
            <a:endParaRPr lang="en-GB" sz="2000" i="1">
              <a:latin typeface="Times New Roman" pitchFamily="18" charset="0"/>
            </a:endParaRPr>
          </a:p>
        </p:txBody>
      </p:sp>
      <p:grpSp>
        <p:nvGrpSpPr>
          <p:cNvPr id="2" name="Group 35"/>
          <p:cNvGrpSpPr>
            <a:grpSpLocks/>
          </p:cNvGrpSpPr>
          <p:nvPr/>
        </p:nvGrpSpPr>
        <p:grpSpPr bwMode="auto">
          <a:xfrm>
            <a:off x="4987925" y="2068513"/>
            <a:ext cx="3081338" cy="928687"/>
            <a:chOff x="3142" y="1303"/>
            <a:chExt cx="1941" cy="585"/>
          </a:xfrm>
        </p:grpSpPr>
        <p:sp>
          <p:nvSpPr>
            <p:cNvPr id="40993" name="Text Box 30"/>
            <p:cNvSpPr txBox="1">
              <a:spLocks noChangeArrowheads="1"/>
            </p:cNvSpPr>
            <p:nvPr/>
          </p:nvSpPr>
          <p:spPr bwMode="auto">
            <a:xfrm>
              <a:off x="3142" y="1303"/>
              <a:ext cx="19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area of the base </a:t>
              </a:r>
              <a:endParaRPr lang="en-GB"/>
            </a:p>
          </p:txBody>
        </p:sp>
        <p:sp>
          <p:nvSpPr>
            <p:cNvPr id="40994" name="Text Box 31"/>
            <p:cNvSpPr txBox="1">
              <a:spLocks noChangeArrowheads="1"/>
            </p:cNvSpPr>
            <p:nvPr/>
          </p:nvSpPr>
          <p:spPr bwMode="auto">
            <a:xfrm>
              <a:off x="3142" y="1600"/>
              <a:ext cx="14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length × width</a:t>
              </a:r>
              <a:endParaRPr lang="en-GB"/>
            </a:p>
          </p:txBody>
        </p:sp>
      </p:grpSp>
      <p:grpSp>
        <p:nvGrpSpPr>
          <p:cNvPr id="3" name="Group 34"/>
          <p:cNvGrpSpPr>
            <a:grpSpLocks/>
          </p:cNvGrpSpPr>
          <p:nvPr/>
        </p:nvGrpSpPr>
        <p:grpSpPr bwMode="auto">
          <a:xfrm>
            <a:off x="4932363" y="3187700"/>
            <a:ext cx="3600450" cy="2257425"/>
            <a:chOff x="3107" y="2008"/>
            <a:chExt cx="2268" cy="1422"/>
          </a:xfrm>
        </p:grpSpPr>
        <p:grpSp>
          <p:nvGrpSpPr>
            <p:cNvPr id="40986" name="Group 33"/>
            <p:cNvGrpSpPr>
              <a:grpSpLocks/>
            </p:cNvGrpSpPr>
            <p:nvPr/>
          </p:nvGrpSpPr>
          <p:grpSpPr bwMode="auto">
            <a:xfrm>
              <a:off x="3107" y="2522"/>
              <a:ext cx="2268" cy="908"/>
              <a:chOff x="3107" y="2522"/>
              <a:chExt cx="2268" cy="908"/>
            </a:xfrm>
          </p:grpSpPr>
          <p:sp>
            <p:nvSpPr>
              <p:cNvPr id="745483" name="Rectangle 11"/>
              <p:cNvSpPr>
                <a:spLocks noChangeArrowheads="1"/>
              </p:cNvSpPr>
              <p:nvPr/>
            </p:nvSpPr>
            <p:spPr bwMode="auto">
              <a:xfrm>
                <a:off x="3107" y="2522"/>
                <a:ext cx="2268" cy="90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40989" name="Group 7"/>
              <p:cNvGrpSpPr>
                <a:grpSpLocks/>
              </p:cNvGrpSpPr>
              <p:nvPr/>
            </p:nvGrpSpPr>
            <p:grpSpPr bwMode="auto">
              <a:xfrm>
                <a:off x="3142" y="2531"/>
                <a:ext cx="2214" cy="890"/>
                <a:chOff x="3470" y="2840"/>
                <a:chExt cx="2214" cy="890"/>
              </a:xfrm>
            </p:grpSpPr>
            <p:sp>
              <p:nvSpPr>
                <p:cNvPr id="40990" name="Text Box 8"/>
                <p:cNvSpPr txBox="1">
                  <a:spLocks noChangeArrowheads="1"/>
                </p:cNvSpPr>
                <p:nvPr/>
              </p:nvSpPr>
              <p:spPr bwMode="auto">
                <a:xfrm>
                  <a:off x="3470" y="2840"/>
                  <a:ext cx="17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a cuboid</a:t>
                  </a:r>
                  <a:endParaRPr lang="en-GB"/>
                </a:p>
              </p:txBody>
            </p:sp>
            <p:sp>
              <p:nvSpPr>
                <p:cNvPr id="40991" name="Text Box 9"/>
                <p:cNvSpPr txBox="1">
                  <a:spLocks noChangeArrowheads="1"/>
                </p:cNvSpPr>
                <p:nvPr/>
              </p:nvSpPr>
              <p:spPr bwMode="auto">
                <a:xfrm>
                  <a:off x="3470" y="3141"/>
                  <a:ext cx="2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length × width × height</a:t>
                  </a:r>
                  <a:endParaRPr lang="en-GB"/>
                </a:p>
              </p:txBody>
            </p:sp>
            <p:sp>
              <p:nvSpPr>
                <p:cNvPr id="40992" name="Text Box 10"/>
                <p:cNvSpPr txBox="1">
                  <a:spLocks noChangeArrowheads="1"/>
                </p:cNvSpPr>
                <p:nvPr/>
              </p:nvSpPr>
              <p:spPr bwMode="auto">
                <a:xfrm>
                  <a:off x="3470" y="3442"/>
                  <a:ext cx="5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i="1">
                      <a:latin typeface="Times New Roman" pitchFamily="18" charset="0"/>
                    </a:rPr>
                    <a:t>lwh</a:t>
                  </a:r>
                  <a:endParaRPr lang="en-GB" i="1">
                    <a:latin typeface="Times New Roman" pitchFamily="18" charset="0"/>
                  </a:endParaRPr>
                </a:p>
              </p:txBody>
            </p:sp>
          </p:grpSp>
        </p:grpSp>
        <p:sp>
          <p:nvSpPr>
            <p:cNvPr id="40987" name="Text Box 32"/>
            <p:cNvSpPr txBox="1">
              <a:spLocks noChangeArrowheads="1"/>
            </p:cNvSpPr>
            <p:nvPr/>
          </p:nvSpPr>
          <p:spPr bwMode="auto">
            <a:xfrm>
              <a:off x="3142" y="2008"/>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So,</a:t>
              </a: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Using dimensions to check formulae</a:t>
            </a:r>
            <a:endParaRPr lang="en-GB" smtClean="0"/>
          </a:p>
        </p:txBody>
      </p:sp>
      <p:sp>
        <p:nvSpPr>
          <p:cNvPr id="11269" name="Text Box 5"/>
          <p:cNvSpPr txBox="1">
            <a:spLocks noChangeArrowheads="1"/>
          </p:cNvSpPr>
          <p:nvPr/>
        </p:nvSpPr>
        <p:spPr bwMode="auto">
          <a:xfrm>
            <a:off x="288925" y="1106488"/>
            <a:ext cx="8702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use dimensions to check whether a given formula is correct and to find out whether it represents a length, an area or a volume.</a:t>
            </a:r>
            <a:endParaRPr lang="en-GB"/>
          </a:p>
        </p:txBody>
      </p:sp>
      <p:sp>
        <p:nvSpPr>
          <p:cNvPr id="593926" name="Text Box 6"/>
          <p:cNvSpPr txBox="1">
            <a:spLocks noChangeArrowheads="1"/>
          </p:cNvSpPr>
          <p:nvPr/>
        </p:nvSpPr>
        <p:spPr bwMode="auto">
          <a:xfrm>
            <a:off x="288925" y="2359025"/>
            <a:ext cx="870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we analyze the dimensions of a formula we often use a capital L in brackets, [L], to represent a dimension of length.</a:t>
            </a:r>
            <a:endParaRPr lang="en-GB"/>
          </a:p>
        </p:txBody>
      </p:sp>
      <p:sp>
        <p:nvSpPr>
          <p:cNvPr id="593928" name="Text Box 8"/>
          <p:cNvSpPr txBox="1">
            <a:spLocks noChangeArrowheads="1"/>
          </p:cNvSpPr>
          <p:nvPr/>
        </p:nvSpPr>
        <p:spPr bwMode="auto">
          <a:xfrm>
            <a:off x="323850" y="3248025"/>
            <a:ext cx="835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a triangle with sides of length </a:t>
            </a:r>
            <a:r>
              <a:rPr lang="en-US" i="1">
                <a:latin typeface="Times New Roman" pitchFamily="18" charset="0"/>
              </a:rPr>
              <a:t>a</a:t>
            </a:r>
            <a:r>
              <a:rPr lang="en-US"/>
              <a:t>, </a:t>
            </a:r>
            <a:r>
              <a:rPr lang="en-US" i="1">
                <a:latin typeface="Times New Roman" pitchFamily="18" charset="0"/>
              </a:rPr>
              <a:t>b </a:t>
            </a:r>
            <a:r>
              <a:rPr lang="en-US"/>
              <a:t>and </a:t>
            </a:r>
            <a:r>
              <a:rPr lang="en-US" i="1">
                <a:latin typeface="Times New Roman" pitchFamily="18" charset="0"/>
              </a:rPr>
              <a:t>c</a:t>
            </a:r>
            <a:r>
              <a:rPr lang="en-US"/>
              <a:t>.</a:t>
            </a:r>
            <a:endParaRPr lang="en-GB"/>
          </a:p>
        </p:txBody>
      </p:sp>
      <p:grpSp>
        <p:nvGrpSpPr>
          <p:cNvPr id="2" name="Group 21"/>
          <p:cNvGrpSpPr>
            <a:grpSpLocks/>
          </p:cNvGrpSpPr>
          <p:nvPr/>
        </p:nvGrpSpPr>
        <p:grpSpPr bwMode="auto">
          <a:xfrm>
            <a:off x="457200" y="4037013"/>
            <a:ext cx="1954213" cy="1912937"/>
            <a:chOff x="288" y="2543"/>
            <a:chExt cx="1231" cy="1205"/>
          </a:xfrm>
        </p:grpSpPr>
        <p:sp>
          <p:nvSpPr>
            <p:cNvPr id="11277" name="Freeform 20"/>
            <p:cNvSpPr>
              <a:spLocks/>
            </p:cNvSpPr>
            <p:nvPr/>
          </p:nvSpPr>
          <p:spPr bwMode="auto">
            <a:xfrm>
              <a:off x="288" y="2543"/>
              <a:ext cx="1050" cy="1114"/>
            </a:xfrm>
            <a:custGeom>
              <a:avLst/>
              <a:gdLst>
                <a:gd name="T0" fmla="*/ 1050 w 1050"/>
                <a:gd name="T1" fmla="*/ 1114 h 1114"/>
                <a:gd name="T2" fmla="*/ 0 w 1050"/>
                <a:gd name="T3" fmla="*/ 780 h 1114"/>
                <a:gd name="T4" fmla="*/ 983 w 1050"/>
                <a:gd name="T5" fmla="*/ 0 h 1114"/>
                <a:gd name="T6" fmla="*/ 1050 w 1050"/>
                <a:gd name="T7" fmla="*/ 1114 h 1114"/>
                <a:gd name="T8" fmla="*/ 0 60000 65536"/>
                <a:gd name="T9" fmla="*/ 0 60000 65536"/>
                <a:gd name="T10" fmla="*/ 0 60000 65536"/>
                <a:gd name="T11" fmla="*/ 0 60000 65536"/>
                <a:gd name="T12" fmla="*/ 0 w 1050"/>
                <a:gd name="T13" fmla="*/ 0 h 1114"/>
                <a:gd name="T14" fmla="*/ 1050 w 1050"/>
                <a:gd name="T15" fmla="*/ 1114 h 1114"/>
              </a:gdLst>
              <a:ahLst/>
              <a:cxnLst>
                <a:cxn ang="T8">
                  <a:pos x="T0" y="T1"/>
                </a:cxn>
                <a:cxn ang="T9">
                  <a:pos x="T2" y="T3"/>
                </a:cxn>
                <a:cxn ang="T10">
                  <a:pos x="T4" y="T5"/>
                </a:cxn>
                <a:cxn ang="T11">
                  <a:pos x="T6" y="T7"/>
                </a:cxn>
              </a:cxnLst>
              <a:rect l="T12" t="T13" r="T14" b="T15"/>
              <a:pathLst>
                <a:path w="1050" h="1114">
                  <a:moveTo>
                    <a:pt x="1050" y="1114"/>
                  </a:moveTo>
                  <a:lnTo>
                    <a:pt x="0" y="780"/>
                  </a:lnTo>
                  <a:lnTo>
                    <a:pt x="983" y="0"/>
                  </a:lnTo>
                  <a:lnTo>
                    <a:pt x="1050" y="1114"/>
                  </a:lnTo>
                  <a:close/>
                </a:path>
              </a:pathLst>
            </a:custGeom>
            <a:gradFill rotWithShape="1">
              <a:gsLst>
                <a:gs pos="0">
                  <a:srgbClr val="4BA5FF"/>
                </a:gs>
                <a:gs pos="100000">
                  <a:srgbClr val="BADCFF"/>
                </a:gs>
              </a:gsLst>
              <a:lin ang="18900000" scaled="1"/>
            </a:gradFill>
            <a:ln w="28575">
              <a:solidFill>
                <a:schemeClr val="tx1"/>
              </a:solidFill>
              <a:round/>
              <a:headEnd/>
              <a:tailEnd/>
            </a:ln>
          </p:spPr>
          <p:txBody>
            <a:bodyPr/>
            <a:lstStyle/>
            <a:p>
              <a:endParaRPr lang="en-US"/>
            </a:p>
          </p:txBody>
        </p:sp>
        <p:sp>
          <p:nvSpPr>
            <p:cNvPr id="11278" name="Rectangle 11"/>
            <p:cNvSpPr>
              <a:spLocks noChangeArrowheads="1"/>
            </p:cNvSpPr>
            <p:nvPr/>
          </p:nvSpPr>
          <p:spPr bwMode="auto">
            <a:xfrm>
              <a:off x="1307" y="291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a</a:t>
              </a:r>
              <a:endParaRPr lang="en-GB" i="1">
                <a:latin typeface="Times New Roman" pitchFamily="18" charset="0"/>
              </a:endParaRPr>
            </a:p>
          </p:txBody>
        </p:sp>
        <p:sp>
          <p:nvSpPr>
            <p:cNvPr id="11279" name="Rectangle 12"/>
            <p:cNvSpPr>
              <a:spLocks noChangeArrowheads="1"/>
            </p:cNvSpPr>
            <p:nvPr/>
          </p:nvSpPr>
          <p:spPr bwMode="auto">
            <a:xfrm>
              <a:off x="627" y="2643"/>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b</a:t>
              </a:r>
              <a:endParaRPr lang="en-GB" i="1">
                <a:latin typeface="Times New Roman" pitchFamily="18" charset="0"/>
              </a:endParaRPr>
            </a:p>
          </p:txBody>
        </p:sp>
        <p:sp>
          <p:nvSpPr>
            <p:cNvPr id="11280" name="Rectangle 13"/>
            <p:cNvSpPr>
              <a:spLocks noChangeArrowheads="1"/>
            </p:cNvSpPr>
            <p:nvPr/>
          </p:nvSpPr>
          <p:spPr bwMode="auto">
            <a:xfrm>
              <a:off x="703" y="346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c</a:t>
              </a:r>
              <a:endParaRPr lang="en-GB" i="1">
                <a:latin typeface="Times New Roman" pitchFamily="18" charset="0"/>
              </a:endParaRPr>
            </a:p>
          </p:txBody>
        </p:sp>
      </p:grpSp>
      <p:sp>
        <p:nvSpPr>
          <p:cNvPr id="593935" name="Text Box 15"/>
          <p:cNvSpPr txBox="1">
            <a:spLocks noChangeArrowheads="1"/>
          </p:cNvSpPr>
          <p:nvPr/>
        </p:nvSpPr>
        <p:spPr bwMode="auto">
          <a:xfrm>
            <a:off x="4035425" y="4005263"/>
            <a:ext cx="298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Perimeter = </a:t>
            </a:r>
            <a:r>
              <a:rPr lang="en-US" i="1">
                <a:latin typeface="Times New Roman" pitchFamily="18" charset="0"/>
              </a:rPr>
              <a:t>a</a:t>
            </a:r>
            <a:r>
              <a:rPr lang="en-US"/>
              <a:t> + </a:t>
            </a:r>
            <a:r>
              <a:rPr lang="en-US" i="1">
                <a:latin typeface="Times New Roman" pitchFamily="18" charset="0"/>
              </a:rPr>
              <a:t>b</a:t>
            </a:r>
            <a:r>
              <a:rPr lang="en-US"/>
              <a:t> + </a:t>
            </a:r>
            <a:r>
              <a:rPr lang="en-US" i="1">
                <a:latin typeface="Times New Roman" pitchFamily="18" charset="0"/>
              </a:rPr>
              <a:t>c</a:t>
            </a:r>
            <a:endParaRPr lang="en-GB" i="1">
              <a:latin typeface="Times New Roman" pitchFamily="18" charset="0"/>
            </a:endParaRPr>
          </a:p>
        </p:txBody>
      </p:sp>
      <p:sp>
        <p:nvSpPr>
          <p:cNvPr id="593936" name="Text Box 16"/>
          <p:cNvSpPr txBox="1">
            <a:spLocks noChangeArrowheads="1"/>
          </p:cNvSpPr>
          <p:nvPr/>
        </p:nvSpPr>
        <p:spPr bwMode="auto">
          <a:xfrm>
            <a:off x="3132138" y="4572000"/>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593937" name="Text Box 17"/>
          <p:cNvSpPr txBox="1">
            <a:spLocks noChangeArrowheads="1"/>
          </p:cNvSpPr>
          <p:nvPr/>
        </p:nvSpPr>
        <p:spPr bwMode="auto">
          <a:xfrm>
            <a:off x="3132138" y="5140325"/>
            <a:ext cx="556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length + a length + a length = a length</a:t>
            </a:r>
            <a:endParaRPr lang="en-GB"/>
          </a:p>
        </p:txBody>
      </p:sp>
      <p:sp>
        <p:nvSpPr>
          <p:cNvPr id="593938" name="Text Box 18"/>
          <p:cNvSpPr txBox="1">
            <a:spLocks noChangeArrowheads="1"/>
          </p:cNvSpPr>
          <p:nvPr/>
        </p:nvSpPr>
        <p:spPr bwMode="auto">
          <a:xfrm>
            <a:off x="3132138" y="5708650"/>
            <a:ext cx="4192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 + [L] + [L] = [L]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39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6" grpId="0"/>
      <p:bldP spid="593928" grpId="0"/>
      <p:bldP spid="593935" grpId="0"/>
      <p:bldP spid="593936" grpId="0"/>
      <p:bldP spid="593937" grpId="0"/>
      <p:bldP spid="5939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630238" y="1358900"/>
            <a:ext cx="7883525"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How can we find the volume of a cube of length </a:t>
            </a:r>
            <a:r>
              <a:rPr lang="en-GB" i="1">
                <a:solidFill>
                  <a:srgbClr val="000066"/>
                </a:solidFill>
                <a:latin typeface="Times New Roman" pitchFamily="18" charset="0"/>
              </a:rPr>
              <a:t>l</a:t>
            </a:r>
            <a:r>
              <a:rPr lang="en-GB">
                <a:solidFill>
                  <a:srgbClr val="000066"/>
                </a:solidFill>
              </a:rPr>
              <a:t>?</a:t>
            </a:r>
          </a:p>
        </p:txBody>
      </p:sp>
      <p:pic>
        <p:nvPicPr>
          <p:cNvPr id="41988"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Volume of a cube</a:t>
            </a:r>
            <a:endParaRPr lang="en-GB" smtClean="0"/>
          </a:p>
        </p:txBody>
      </p:sp>
      <p:grpSp>
        <p:nvGrpSpPr>
          <p:cNvPr id="41990" name="Group 28"/>
          <p:cNvGrpSpPr>
            <a:grpSpLocks/>
          </p:cNvGrpSpPr>
          <p:nvPr/>
        </p:nvGrpSpPr>
        <p:grpSpPr bwMode="auto">
          <a:xfrm>
            <a:off x="900113" y="2328863"/>
            <a:ext cx="2436812" cy="2925762"/>
            <a:chOff x="567" y="1467"/>
            <a:chExt cx="1535" cy="1843"/>
          </a:xfrm>
        </p:grpSpPr>
        <p:sp>
          <p:nvSpPr>
            <p:cNvPr id="41996" name="Freeform 7"/>
            <p:cNvSpPr>
              <a:spLocks/>
            </p:cNvSpPr>
            <p:nvPr/>
          </p:nvSpPr>
          <p:spPr bwMode="auto">
            <a:xfrm>
              <a:off x="576" y="1467"/>
              <a:ext cx="1475" cy="855"/>
            </a:xfrm>
            <a:custGeom>
              <a:avLst/>
              <a:gdLst>
                <a:gd name="T0" fmla="*/ 743 w 1475"/>
                <a:gd name="T1" fmla="*/ 0 h 855"/>
                <a:gd name="T2" fmla="*/ 0 w 1475"/>
                <a:gd name="T3" fmla="*/ 433 h 855"/>
                <a:gd name="T4" fmla="*/ 738 w 1475"/>
                <a:gd name="T5" fmla="*/ 855 h 855"/>
                <a:gd name="T6" fmla="*/ 1475 w 1475"/>
                <a:gd name="T7" fmla="*/ 433 h 855"/>
                <a:gd name="T8" fmla="*/ 743 w 1475"/>
                <a:gd name="T9" fmla="*/ 0 h 855"/>
                <a:gd name="T10" fmla="*/ 0 60000 65536"/>
                <a:gd name="T11" fmla="*/ 0 60000 65536"/>
                <a:gd name="T12" fmla="*/ 0 60000 65536"/>
                <a:gd name="T13" fmla="*/ 0 60000 65536"/>
                <a:gd name="T14" fmla="*/ 0 60000 65536"/>
                <a:gd name="T15" fmla="*/ 0 w 1475"/>
                <a:gd name="T16" fmla="*/ 0 h 855"/>
                <a:gd name="T17" fmla="*/ 1475 w 1475"/>
                <a:gd name="T18" fmla="*/ 855 h 855"/>
              </a:gdLst>
              <a:ahLst/>
              <a:cxnLst>
                <a:cxn ang="T10">
                  <a:pos x="T0" y="T1"/>
                </a:cxn>
                <a:cxn ang="T11">
                  <a:pos x="T2" y="T3"/>
                </a:cxn>
                <a:cxn ang="T12">
                  <a:pos x="T4" y="T5"/>
                </a:cxn>
                <a:cxn ang="T13">
                  <a:pos x="T6" y="T7"/>
                </a:cxn>
                <a:cxn ang="T14">
                  <a:pos x="T8" y="T9"/>
                </a:cxn>
              </a:cxnLst>
              <a:rect l="T15" t="T16" r="T17" b="T18"/>
              <a:pathLst>
                <a:path w="1475" h="855">
                  <a:moveTo>
                    <a:pt x="743" y="0"/>
                  </a:moveTo>
                  <a:lnTo>
                    <a:pt x="0" y="433"/>
                  </a:lnTo>
                  <a:lnTo>
                    <a:pt x="738" y="855"/>
                  </a:lnTo>
                  <a:lnTo>
                    <a:pt x="1475" y="433"/>
                  </a:lnTo>
                  <a:lnTo>
                    <a:pt x="743" y="0"/>
                  </a:lnTo>
                  <a:close/>
                </a:path>
              </a:pathLst>
            </a:custGeom>
            <a:solidFill>
              <a:srgbClr val="33CC33"/>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41997" name="Freeform 8"/>
            <p:cNvSpPr>
              <a:spLocks/>
            </p:cNvSpPr>
            <p:nvPr/>
          </p:nvSpPr>
          <p:spPr bwMode="auto">
            <a:xfrm>
              <a:off x="576" y="1899"/>
              <a:ext cx="738" cy="1263"/>
            </a:xfrm>
            <a:custGeom>
              <a:avLst/>
              <a:gdLst>
                <a:gd name="T0" fmla="*/ 0 w 318"/>
                <a:gd name="T1" fmla="*/ 0 h 544"/>
                <a:gd name="T2" fmla="*/ 0 w 318"/>
                <a:gd name="T3" fmla="*/ 1957 h 544"/>
                <a:gd name="T4" fmla="*/ 1713 w 318"/>
                <a:gd name="T5" fmla="*/ 2932 h 544"/>
                <a:gd name="T6" fmla="*/ 1713 w 318"/>
                <a:gd name="T7" fmla="*/ 982 h 544"/>
                <a:gd name="T8" fmla="*/ 0 w 318"/>
                <a:gd name="T9" fmla="*/ 0 h 544"/>
                <a:gd name="T10" fmla="*/ 0 60000 65536"/>
                <a:gd name="T11" fmla="*/ 0 60000 65536"/>
                <a:gd name="T12" fmla="*/ 0 60000 65536"/>
                <a:gd name="T13" fmla="*/ 0 60000 65536"/>
                <a:gd name="T14" fmla="*/ 0 60000 65536"/>
                <a:gd name="T15" fmla="*/ 0 w 318"/>
                <a:gd name="T16" fmla="*/ 0 h 544"/>
                <a:gd name="T17" fmla="*/ 318 w 318"/>
                <a:gd name="T18" fmla="*/ 544 h 544"/>
              </a:gdLst>
              <a:ahLst/>
              <a:cxnLst>
                <a:cxn ang="T10">
                  <a:pos x="T0" y="T1"/>
                </a:cxn>
                <a:cxn ang="T11">
                  <a:pos x="T2" y="T3"/>
                </a:cxn>
                <a:cxn ang="T12">
                  <a:pos x="T4" y="T5"/>
                </a:cxn>
                <a:cxn ang="T13">
                  <a:pos x="T6" y="T7"/>
                </a:cxn>
                <a:cxn ang="T14">
                  <a:pos x="T8" y="T9"/>
                </a:cxn>
              </a:cxnLst>
              <a:rect l="T15" t="T16" r="T17" b="T18"/>
              <a:pathLst>
                <a:path w="318" h="544">
                  <a:moveTo>
                    <a:pt x="0" y="0"/>
                  </a:moveTo>
                  <a:lnTo>
                    <a:pt x="0" y="363"/>
                  </a:lnTo>
                  <a:lnTo>
                    <a:pt x="318" y="544"/>
                  </a:lnTo>
                  <a:lnTo>
                    <a:pt x="318" y="182"/>
                  </a:lnTo>
                  <a:lnTo>
                    <a:pt x="0" y="0"/>
                  </a:lnTo>
                  <a:close/>
                </a:path>
              </a:pathLst>
            </a:custGeom>
            <a:solidFill>
              <a:srgbClr val="6FDB6F"/>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41998" name="Freeform 9"/>
            <p:cNvSpPr>
              <a:spLocks/>
            </p:cNvSpPr>
            <p:nvPr/>
          </p:nvSpPr>
          <p:spPr bwMode="auto">
            <a:xfrm flipH="1">
              <a:off x="1314" y="1899"/>
              <a:ext cx="737" cy="1263"/>
            </a:xfrm>
            <a:custGeom>
              <a:avLst/>
              <a:gdLst>
                <a:gd name="T0" fmla="*/ 0 w 318"/>
                <a:gd name="T1" fmla="*/ 0 h 544"/>
                <a:gd name="T2" fmla="*/ 0 w 318"/>
                <a:gd name="T3" fmla="*/ 1957 h 544"/>
                <a:gd name="T4" fmla="*/ 1708 w 318"/>
                <a:gd name="T5" fmla="*/ 2932 h 544"/>
                <a:gd name="T6" fmla="*/ 1708 w 318"/>
                <a:gd name="T7" fmla="*/ 982 h 544"/>
                <a:gd name="T8" fmla="*/ 0 w 318"/>
                <a:gd name="T9" fmla="*/ 0 h 544"/>
                <a:gd name="T10" fmla="*/ 0 60000 65536"/>
                <a:gd name="T11" fmla="*/ 0 60000 65536"/>
                <a:gd name="T12" fmla="*/ 0 60000 65536"/>
                <a:gd name="T13" fmla="*/ 0 60000 65536"/>
                <a:gd name="T14" fmla="*/ 0 60000 65536"/>
                <a:gd name="T15" fmla="*/ 0 w 318"/>
                <a:gd name="T16" fmla="*/ 0 h 544"/>
                <a:gd name="T17" fmla="*/ 318 w 318"/>
                <a:gd name="T18" fmla="*/ 544 h 544"/>
              </a:gdLst>
              <a:ahLst/>
              <a:cxnLst>
                <a:cxn ang="T10">
                  <a:pos x="T0" y="T1"/>
                </a:cxn>
                <a:cxn ang="T11">
                  <a:pos x="T2" y="T3"/>
                </a:cxn>
                <a:cxn ang="T12">
                  <a:pos x="T4" y="T5"/>
                </a:cxn>
                <a:cxn ang="T13">
                  <a:pos x="T6" y="T7"/>
                </a:cxn>
                <a:cxn ang="T14">
                  <a:pos x="T8" y="T9"/>
                </a:cxn>
              </a:cxnLst>
              <a:rect l="T15" t="T16" r="T17" b="T18"/>
              <a:pathLst>
                <a:path w="318" h="544">
                  <a:moveTo>
                    <a:pt x="0" y="0"/>
                  </a:moveTo>
                  <a:lnTo>
                    <a:pt x="0" y="363"/>
                  </a:lnTo>
                  <a:lnTo>
                    <a:pt x="318" y="544"/>
                  </a:lnTo>
                  <a:lnTo>
                    <a:pt x="318" y="182"/>
                  </a:lnTo>
                  <a:lnTo>
                    <a:pt x="0" y="0"/>
                  </a:lnTo>
                  <a:close/>
                </a:path>
              </a:pathLst>
            </a:custGeom>
            <a:solidFill>
              <a:srgbClr val="9AE69A"/>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41999" name="Line 10"/>
            <p:cNvSpPr>
              <a:spLocks noChangeShapeType="1"/>
            </p:cNvSpPr>
            <p:nvPr/>
          </p:nvSpPr>
          <p:spPr bwMode="auto">
            <a:xfrm>
              <a:off x="576" y="1899"/>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Freeform 11"/>
            <p:cNvSpPr>
              <a:spLocks/>
            </p:cNvSpPr>
            <p:nvPr/>
          </p:nvSpPr>
          <p:spPr bwMode="auto">
            <a:xfrm>
              <a:off x="572" y="1468"/>
              <a:ext cx="744" cy="430"/>
            </a:xfrm>
            <a:custGeom>
              <a:avLst/>
              <a:gdLst>
                <a:gd name="T0" fmla="*/ 0 w 744"/>
                <a:gd name="T1" fmla="*/ 430 h 430"/>
                <a:gd name="T2" fmla="*/ 744 w 744"/>
                <a:gd name="T3" fmla="*/ 0 h 430"/>
                <a:gd name="T4" fmla="*/ 0 60000 65536"/>
                <a:gd name="T5" fmla="*/ 0 60000 65536"/>
                <a:gd name="T6" fmla="*/ 0 w 744"/>
                <a:gd name="T7" fmla="*/ 0 h 430"/>
                <a:gd name="T8" fmla="*/ 744 w 744"/>
                <a:gd name="T9" fmla="*/ 430 h 430"/>
              </a:gdLst>
              <a:ahLst/>
              <a:cxnLst>
                <a:cxn ang="T4">
                  <a:pos x="T0" y="T1"/>
                </a:cxn>
                <a:cxn ang="T5">
                  <a:pos x="T2" y="T3"/>
                </a:cxn>
              </a:cxnLst>
              <a:rect l="T6" t="T7" r="T8" b="T9"/>
              <a:pathLst>
                <a:path w="744" h="430">
                  <a:moveTo>
                    <a:pt x="0" y="430"/>
                  </a:moveTo>
                  <a:lnTo>
                    <a:pt x="744"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1" name="Line 12"/>
            <p:cNvSpPr>
              <a:spLocks noChangeShapeType="1"/>
            </p:cNvSpPr>
            <p:nvPr/>
          </p:nvSpPr>
          <p:spPr bwMode="auto">
            <a:xfrm>
              <a:off x="1317" y="2321"/>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Line 13"/>
            <p:cNvSpPr>
              <a:spLocks noChangeShapeType="1"/>
            </p:cNvSpPr>
            <p:nvPr/>
          </p:nvSpPr>
          <p:spPr bwMode="auto">
            <a:xfrm>
              <a:off x="2044" y="1899"/>
              <a:ext cx="0" cy="8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Freeform 14"/>
            <p:cNvSpPr>
              <a:spLocks/>
            </p:cNvSpPr>
            <p:nvPr/>
          </p:nvSpPr>
          <p:spPr bwMode="auto">
            <a:xfrm>
              <a:off x="1314" y="2742"/>
              <a:ext cx="731" cy="420"/>
            </a:xfrm>
            <a:custGeom>
              <a:avLst/>
              <a:gdLst>
                <a:gd name="T0" fmla="*/ 0 w 731"/>
                <a:gd name="T1" fmla="*/ 420 h 420"/>
                <a:gd name="T2" fmla="*/ 731 w 731"/>
                <a:gd name="T3" fmla="*/ 0 h 420"/>
                <a:gd name="T4" fmla="*/ 0 60000 65536"/>
                <a:gd name="T5" fmla="*/ 0 60000 65536"/>
                <a:gd name="T6" fmla="*/ 0 w 731"/>
                <a:gd name="T7" fmla="*/ 0 h 420"/>
                <a:gd name="T8" fmla="*/ 731 w 731"/>
                <a:gd name="T9" fmla="*/ 420 h 420"/>
              </a:gdLst>
              <a:ahLst/>
              <a:cxnLst>
                <a:cxn ang="T4">
                  <a:pos x="T0" y="T1"/>
                </a:cxn>
                <a:cxn ang="T5">
                  <a:pos x="T2" y="T3"/>
                </a:cxn>
              </a:cxnLst>
              <a:rect l="T6" t="T7" r="T8" b="T9"/>
              <a:pathLst>
                <a:path w="731" h="420">
                  <a:moveTo>
                    <a:pt x="0" y="420"/>
                  </a:moveTo>
                  <a:lnTo>
                    <a:pt x="731"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4" name="Line 15"/>
            <p:cNvSpPr>
              <a:spLocks noChangeShapeType="1"/>
            </p:cNvSpPr>
            <p:nvPr/>
          </p:nvSpPr>
          <p:spPr bwMode="auto">
            <a:xfrm rot="-7200000">
              <a:off x="1682" y="1689"/>
              <a:ext cx="0" cy="8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5" name="Freeform 16"/>
            <p:cNvSpPr>
              <a:spLocks/>
            </p:cNvSpPr>
            <p:nvPr/>
          </p:nvSpPr>
          <p:spPr bwMode="auto">
            <a:xfrm>
              <a:off x="1310" y="1470"/>
              <a:ext cx="736" cy="430"/>
            </a:xfrm>
            <a:custGeom>
              <a:avLst/>
              <a:gdLst>
                <a:gd name="T0" fmla="*/ 736 w 736"/>
                <a:gd name="T1" fmla="*/ 430 h 430"/>
                <a:gd name="T2" fmla="*/ 0 w 736"/>
                <a:gd name="T3" fmla="*/ 0 h 430"/>
                <a:gd name="T4" fmla="*/ 0 60000 65536"/>
                <a:gd name="T5" fmla="*/ 0 60000 65536"/>
                <a:gd name="T6" fmla="*/ 0 w 736"/>
                <a:gd name="T7" fmla="*/ 0 h 430"/>
                <a:gd name="T8" fmla="*/ 736 w 736"/>
                <a:gd name="T9" fmla="*/ 430 h 430"/>
              </a:gdLst>
              <a:ahLst/>
              <a:cxnLst>
                <a:cxn ang="T4">
                  <a:pos x="T0" y="T1"/>
                </a:cxn>
                <a:cxn ang="T5">
                  <a:pos x="T2" y="T3"/>
                </a:cxn>
              </a:cxnLst>
              <a:rect l="T6" t="T7" r="T8" b="T9"/>
              <a:pathLst>
                <a:path w="736" h="430">
                  <a:moveTo>
                    <a:pt x="736" y="43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6" name="Freeform 17"/>
            <p:cNvSpPr>
              <a:spLocks/>
            </p:cNvSpPr>
            <p:nvPr/>
          </p:nvSpPr>
          <p:spPr bwMode="auto">
            <a:xfrm>
              <a:off x="578" y="1900"/>
              <a:ext cx="738" cy="422"/>
            </a:xfrm>
            <a:custGeom>
              <a:avLst/>
              <a:gdLst>
                <a:gd name="T0" fmla="*/ 738 w 738"/>
                <a:gd name="T1" fmla="*/ 422 h 422"/>
                <a:gd name="T2" fmla="*/ 0 w 738"/>
                <a:gd name="T3" fmla="*/ 0 h 422"/>
                <a:gd name="T4" fmla="*/ 0 60000 65536"/>
                <a:gd name="T5" fmla="*/ 0 60000 65536"/>
                <a:gd name="T6" fmla="*/ 0 w 738"/>
                <a:gd name="T7" fmla="*/ 0 h 422"/>
                <a:gd name="T8" fmla="*/ 738 w 738"/>
                <a:gd name="T9" fmla="*/ 422 h 422"/>
              </a:gdLst>
              <a:ahLst/>
              <a:cxnLst>
                <a:cxn ang="T4">
                  <a:pos x="T0" y="T1"/>
                </a:cxn>
                <a:cxn ang="T5">
                  <a:pos x="T2" y="T3"/>
                </a:cxn>
              </a:cxnLst>
              <a:rect l="T6" t="T7" r="T8" b="T9"/>
              <a:pathLst>
                <a:path w="738" h="422">
                  <a:moveTo>
                    <a:pt x="738" y="422"/>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7" name="Freeform 18"/>
            <p:cNvSpPr>
              <a:spLocks/>
            </p:cNvSpPr>
            <p:nvPr/>
          </p:nvSpPr>
          <p:spPr bwMode="auto">
            <a:xfrm>
              <a:off x="578" y="2743"/>
              <a:ext cx="738" cy="423"/>
            </a:xfrm>
            <a:custGeom>
              <a:avLst/>
              <a:gdLst>
                <a:gd name="T0" fmla="*/ 738 w 738"/>
                <a:gd name="T1" fmla="*/ 423 h 423"/>
                <a:gd name="T2" fmla="*/ 0 w 738"/>
                <a:gd name="T3" fmla="*/ 0 h 423"/>
                <a:gd name="T4" fmla="*/ 0 60000 65536"/>
                <a:gd name="T5" fmla="*/ 0 60000 65536"/>
                <a:gd name="T6" fmla="*/ 0 w 738"/>
                <a:gd name="T7" fmla="*/ 0 h 423"/>
                <a:gd name="T8" fmla="*/ 738 w 738"/>
                <a:gd name="T9" fmla="*/ 423 h 423"/>
              </a:gdLst>
              <a:ahLst/>
              <a:cxnLst>
                <a:cxn ang="T4">
                  <a:pos x="T0" y="T1"/>
                </a:cxn>
                <a:cxn ang="T5">
                  <a:pos x="T2" y="T3"/>
                </a:cxn>
              </a:cxnLst>
              <a:rect l="T6" t="T7" r="T8" b="T9"/>
              <a:pathLst>
                <a:path w="738" h="423">
                  <a:moveTo>
                    <a:pt x="738" y="423"/>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8" name="Line 19"/>
            <p:cNvSpPr>
              <a:spLocks noChangeShapeType="1"/>
            </p:cNvSpPr>
            <p:nvPr/>
          </p:nvSpPr>
          <p:spPr bwMode="auto">
            <a:xfrm>
              <a:off x="567" y="2841"/>
              <a:ext cx="725" cy="40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2009" name="Text Box 20"/>
            <p:cNvSpPr txBox="1">
              <a:spLocks noChangeArrowheads="1"/>
            </p:cNvSpPr>
            <p:nvPr/>
          </p:nvSpPr>
          <p:spPr bwMode="auto">
            <a:xfrm>
              <a:off x="748" y="302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l</a:t>
              </a:r>
              <a:endParaRPr lang="en-GB" i="1">
                <a:latin typeface="Times New Roman" pitchFamily="18" charset="0"/>
              </a:endParaRPr>
            </a:p>
          </p:txBody>
        </p:sp>
      </p:grpSp>
      <p:sp>
        <p:nvSpPr>
          <p:cNvPr id="759829" name="Text Box 21"/>
          <p:cNvSpPr txBox="1">
            <a:spLocks noChangeArrowheads="1"/>
          </p:cNvSpPr>
          <p:nvPr/>
        </p:nvSpPr>
        <p:spPr bwMode="auto">
          <a:xfrm>
            <a:off x="3975100" y="2268538"/>
            <a:ext cx="4773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length, width and height of a cube are the same.</a:t>
            </a:r>
            <a:endParaRPr lang="en-GB"/>
          </a:p>
        </p:txBody>
      </p:sp>
      <p:sp>
        <p:nvSpPr>
          <p:cNvPr id="759830" name="Text Box 22"/>
          <p:cNvSpPr txBox="1">
            <a:spLocks noChangeArrowheads="1"/>
          </p:cNvSpPr>
          <p:nvPr/>
        </p:nvSpPr>
        <p:spPr bwMode="auto">
          <a:xfrm>
            <a:off x="3975100" y="3416300"/>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Therefore:</a:t>
            </a:r>
            <a:endParaRPr lang="en-GB"/>
          </a:p>
        </p:txBody>
      </p:sp>
      <p:grpSp>
        <p:nvGrpSpPr>
          <p:cNvPr id="3" name="Group 29"/>
          <p:cNvGrpSpPr>
            <a:grpSpLocks/>
          </p:cNvGrpSpPr>
          <p:nvPr/>
        </p:nvGrpSpPr>
        <p:grpSpPr bwMode="auto">
          <a:xfrm>
            <a:off x="4232275" y="4191000"/>
            <a:ext cx="3692525" cy="1600200"/>
            <a:chOff x="2666" y="2640"/>
            <a:chExt cx="2326" cy="1008"/>
          </a:xfrm>
        </p:grpSpPr>
        <p:sp>
          <p:nvSpPr>
            <p:cNvPr id="759834" name="Rectangle 26"/>
            <p:cNvSpPr>
              <a:spLocks noChangeArrowheads="1"/>
            </p:cNvSpPr>
            <p:nvPr/>
          </p:nvSpPr>
          <p:spPr bwMode="auto">
            <a:xfrm>
              <a:off x="2666" y="2640"/>
              <a:ext cx="2326" cy="1008"/>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41995" name="Text Box 25"/>
            <p:cNvSpPr txBox="1">
              <a:spLocks noChangeArrowheads="1"/>
            </p:cNvSpPr>
            <p:nvPr/>
          </p:nvSpPr>
          <p:spPr bwMode="auto">
            <a:xfrm>
              <a:off x="2776" y="2708"/>
              <a:ext cx="2072"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a cube </a:t>
              </a:r>
            </a:p>
            <a:p>
              <a:endParaRPr lang="en-US" sz="800"/>
            </a:p>
            <a:p>
              <a:r>
                <a:rPr lang="en-US"/>
                <a:t>= (length of one edge)</a:t>
              </a:r>
              <a:r>
                <a:rPr lang="en-US" baseline="30000"/>
                <a:t>3</a:t>
              </a:r>
            </a:p>
            <a:p>
              <a:endParaRPr lang="en-US" sz="800" baseline="30000"/>
            </a:p>
            <a:p>
              <a:r>
                <a:rPr lang="en-US"/>
                <a:t>= </a:t>
              </a:r>
              <a:r>
                <a:rPr lang="en-US" i="1">
                  <a:latin typeface="Times New Roman" pitchFamily="18" charset="0"/>
                </a:rPr>
                <a:t>l</a:t>
              </a:r>
              <a:r>
                <a:rPr lang="en-US" baseline="30000"/>
                <a:t>3</a:t>
              </a:r>
              <a:endParaRPr lang="en-GB" baseline="30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98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98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29" grpId="0" autoUpdateAnimBg="0"/>
      <p:bldP spid="75983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971550" y="2735263"/>
            <a:ext cx="2200275" cy="2636837"/>
          </a:xfrm>
          <a:custGeom>
            <a:avLst/>
            <a:gdLst>
              <a:gd name="T0" fmla="*/ 0 w 1134"/>
              <a:gd name="T1" fmla="*/ 0 h 1360"/>
              <a:gd name="T2" fmla="*/ 0 w 1134"/>
              <a:gd name="T3" fmla="*/ 2147483647 h 1360"/>
              <a:gd name="T4" fmla="*/ 2147483647 w 1134"/>
              <a:gd name="T5" fmla="*/ 2147483647 h 1360"/>
              <a:gd name="T6" fmla="*/ 2147483647 w 1134"/>
              <a:gd name="T7" fmla="*/ 2147483647 h 1360"/>
              <a:gd name="T8" fmla="*/ 2147483647 w 1134"/>
              <a:gd name="T9" fmla="*/ 2147483647 h 1360"/>
              <a:gd name="T10" fmla="*/ 2147483647 w 1134"/>
              <a:gd name="T11" fmla="*/ 0 h 1360"/>
              <a:gd name="T12" fmla="*/ 0 w 1134"/>
              <a:gd name="T13" fmla="*/ 0 h 1360"/>
              <a:gd name="T14" fmla="*/ 0 60000 65536"/>
              <a:gd name="T15" fmla="*/ 0 60000 65536"/>
              <a:gd name="T16" fmla="*/ 0 60000 65536"/>
              <a:gd name="T17" fmla="*/ 0 60000 65536"/>
              <a:gd name="T18" fmla="*/ 0 60000 65536"/>
              <a:gd name="T19" fmla="*/ 0 60000 65536"/>
              <a:gd name="T20" fmla="*/ 0 60000 65536"/>
              <a:gd name="T21" fmla="*/ 0 w 1134"/>
              <a:gd name="T22" fmla="*/ 0 h 1360"/>
              <a:gd name="T23" fmla="*/ 1134 w 1134"/>
              <a:gd name="T24" fmla="*/ 1360 h 1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4" h="1360">
                <a:moveTo>
                  <a:pt x="0" y="0"/>
                </a:moveTo>
                <a:lnTo>
                  <a:pt x="0" y="1360"/>
                </a:lnTo>
                <a:lnTo>
                  <a:pt x="1134" y="1360"/>
                </a:lnTo>
                <a:lnTo>
                  <a:pt x="1134" y="907"/>
                </a:lnTo>
                <a:lnTo>
                  <a:pt x="680" y="907"/>
                </a:lnTo>
                <a:lnTo>
                  <a:pt x="680" y="0"/>
                </a:lnTo>
                <a:lnTo>
                  <a:pt x="0" y="0"/>
                </a:lnTo>
                <a:close/>
              </a:path>
            </a:pathLst>
          </a:custGeom>
          <a:solidFill>
            <a:srgbClr val="C6EA9A"/>
          </a:solidFill>
          <a:ln w="9525">
            <a:solidFill>
              <a:schemeClr val="tx1"/>
            </a:solidFill>
            <a:round/>
            <a:headEnd/>
            <a:tailEnd/>
          </a:ln>
        </p:spPr>
        <p:txBody>
          <a:bodyPr/>
          <a:lstStyle/>
          <a:p>
            <a:endParaRPr lang="en-US"/>
          </a:p>
        </p:txBody>
      </p:sp>
      <p:sp>
        <p:nvSpPr>
          <p:cNvPr id="43011" name="Freeform 3"/>
          <p:cNvSpPr>
            <a:spLocks/>
          </p:cNvSpPr>
          <p:nvPr/>
        </p:nvSpPr>
        <p:spPr bwMode="auto">
          <a:xfrm>
            <a:off x="2290763" y="3965575"/>
            <a:ext cx="1758950" cy="528638"/>
          </a:xfrm>
          <a:custGeom>
            <a:avLst/>
            <a:gdLst>
              <a:gd name="T0" fmla="*/ 1707451745 w 907"/>
              <a:gd name="T1" fmla="*/ 0 h 272"/>
              <a:gd name="T2" fmla="*/ 0 w 907"/>
              <a:gd name="T3" fmla="*/ 1027419614 h 272"/>
              <a:gd name="T4" fmla="*/ 1707451745 w 907"/>
              <a:gd name="T5" fmla="*/ 1027419614 h 272"/>
              <a:gd name="T6" fmla="*/ 2147483647 w 907"/>
              <a:gd name="T7" fmla="*/ 0 h 272"/>
              <a:gd name="T8" fmla="*/ 1707451745 w 907"/>
              <a:gd name="T9" fmla="*/ 0 h 272"/>
              <a:gd name="T10" fmla="*/ 0 60000 65536"/>
              <a:gd name="T11" fmla="*/ 0 60000 65536"/>
              <a:gd name="T12" fmla="*/ 0 60000 65536"/>
              <a:gd name="T13" fmla="*/ 0 60000 65536"/>
              <a:gd name="T14" fmla="*/ 0 60000 65536"/>
              <a:gd name="T15" fmla="*/ 0 w 907"/>
              <a:gd name="T16" fmla="*/ 0 h 272"/>
              <a:gd name="T17" fmla="*/ 907 w 907"/>
              <a:gd name="T18" fmla="*/ 272 h 272"/>
            </a:gdLst>
            <a:ahLst/>
            <a:cxnLst>
              <a:cxn ang="T10">
                <a:pos x="T0" y="T1"/>
              </a:cxn>
              <a:cxn ang="T11">
                <a:pos x="T2" y="T3"/>
              </a:cxn>
              <a:cxn ang="T12">
                <a:pos x="T4" y="T5"/>
              </a:cxn>
              <a:cxn ang="T13">
                <a:pos x="T6" y="T7"/>
              </a:cxn>
              <a:cxn ang="T14">
                <a:pos x="T8" y="T9"/>
              </a:cxn>
            </a:cxnLst>
            <a:rect l="T15" t="T16" r="T17" b="T18"/>
            <a:pathLst>
              <a:path w="907" h="272">
                <a:moveTo>
                  <a:pt x="454" y="0"/>
                </a:moveTo>
                <a:lnTo>
                  <a:pt x="0" y="272"/>
                </a:lnTo>
                <a:lnTo>
                  <a:pt x="454" y="272"/>
                </a:lnTo>
                <a:lnTo>
                  <a:pt x="907" y="0"/>
                </a:lnTo>
                <a:lnTo>
                  <a:pt x="454" y="0"/>
                </a:lnTo>
                <a:close/>
              </a:path>
            </a:pathLst>
          </a:custGeom>
          <a:solidFill>
            <a:srgbClr val="A7DF63"/>
          </a:solidFill>
          <a:ln w="9525">
            <a:solidFill>
              <a:schemeClr val="tx1"/>
            </a:solidFill>
            <a:round/>
            <a:headEnd/>
            <a:tailEnd/>
          </a:ln>
        </p:spPr>
        <p:txBody>
          <a:bodyPr/>
          <a:lstStyle/>
          <a:p>
            <a:endParaRPr lang="en-US"/>
          </a:p>
        </p:txBody>
      </p:sp>
      <p:sp>
        <p:nvSpPr>
          <p:cNvPr id="43012" name="Freeform 4"/>
          <p:cNvSpPr>
            <a:spLocks/>
          </p:cNvSpPr>
          <p:nvPr/>
        </p:nvSpPr>
        <p:spPr bwMode="auto">
          <a:xfrm>
            <a:off x="3171825" y="3965575"/>
            <a:ext cx="877888" cy="1406525"/>
          </a:xfrm>
          <a:custGeom>
            <a:avLst/>
            <a:gdLst>
              <a:gd name="T0" fmla="*/ 0 w 453"/>
              <a:gd name="T1" fmla="*/ 1023734856 h 725"/>
              <a:gd name="T2" fmla="*/ 0 w 453"/>
              <a:gd name="T3" fmla="*/ 2147483647 h 725"/>
              <a:gd name="T4" fmla="*/ 1701296557 w 453"/>
              <a:gd name="T5" fmla="*/ 1704972145 h 725"/>
              <a:gd name="T6" fmla="*/ 1701296557 w 453"/>
              <a:gd name="T7" fmla="*/ 0 h 725"/>
              <a:gd name="T8" fmla="*/ 0 w 453"/>
              <a:gd name="T9" fmla="*/ 1023734856 h 725"/>
              <a:gd name="T10" fmla="*/ 0 60000 65536"/>
              <a:gd name="T11" fmla="*/ 0 60000 65536"/>
              <a:gd name="T12" fmla="*/ 0 60000 65536"/>
              <a:gd name="T13" fmla="*/ 0 60000 65536"/>
              <a:gd name="T14" fmla="*/ 0 60000 65536"/>
              <a:gd name="T15" fmla="*/ 0 w 453"/>
              <a:gd name="T16" fmla="*/ 0 h 725"/>
              <a:gd name="T17" fmla="*/ 453 w 453"/>
              <a:gd name="T18" fmla="*/ 725 h 725"/>
            </a:gdLst>
            <a:ahLst/>
            <a:cxnLst>
              <a:cxn ang="T10">
                <a:pos x="T0" y="T1"/>
              </a:cxn>
              <a:cxn ang="T11">
                <a:pos x="T2" y="T3"/>
              </a:cxn>
              <a:cxn ang="T12">
                <a:pos x="T4" y="T5"/>
              </a:cxn>
              <a:cxn ang="T13">
                <a:pos x="T6" y="T7"/>
              </a:cxn>
              <a:cxn ang="T14">
                <a:pos x="T8" y="T9"/>
              </a:cxn>
            </a:cxnLst>
            <a:rect l="T15" t="T16" r="T17" b="T18"/>
            <a:pathLst>
              <a:path w="453" h="725">
                <a:moveTo>
                  <a:pt x="0" y="272"/>
                </a:moveTo>
                <a:lnTo>
                  <a:pt x="0" y="725"/>
                </a:lnTo>
                <a:lnTo>
                  <a:pt x="453" y="453"/>
                </a:lnTo>
                <a:lnTo>
                  <a:pt x="453" y="0"/>
                </a:lnTo>
                <a:lnTo>
                  <a:pt x="0" y="272"/>
                </a:lnTo>
                <a:close/>
              </a:path>
            </a:pathLst>
          </a:custGeom>
          <a:solidFill>
            <a:srgbClr val="DBF2C0"/>
          </a:solidFill>
          <a:ln w="9525">
            <a:solidFill>
              <a:schemeClr val="tx1"/>
            </a:solidFill>
            <a:round/>
            <a:headEnd/>
            <a:tailEnd/>
          </a:ln>
        </p:spPr>
        <p:txBody>
          <a:bodyPr/>
          <a:lstStyle/>
          <a:p>
            <a:endParaRPr lang="en-US"/>
          </a:p>
        </p:txBody>
      </p:sp>
      <p:grpSp>
        <p:nvGrpSpPr>
          <p:cNvPr id="2" name="Group 5"/>
          <p:cNvGrpSpPr>
            <a:grpSpLocks/>
          </p:cNvGrpSpPr>
          <p:nvPr/>
        </p:nvGrpSpPr>
        <p:grpSpPr bwMode="auto">
          <a:xfrm>
            <a:off x="2289175" y="3948113"/>
            <a:ext cx="1760538" cy="1423987"/>
            <a:chOff x="1442" y="2487"/>
            <a:chExt cx="1109" cy="897"/>
          </a:xfrm>
        </p:grpSpPr>
        <p:sp>
          <p:nvSpPr>
            <p:cNvPr id="43058" name="Rectangle 6"/>
            <p:cNvSpPr>
              <a:spLocks noChangeArrowheads="1"/>
            </p:cNvSpPr>
            <p:nvPr/>
          </p:nvSpPr>
          <p:spPr bwMode="auto">
            <a:xfrm>
              <a:off x="1443" y="2831"/>
              <a:ext cx="553" cy="553"/>
            </a:xfrm>
            <a:prstGeom prst="rect">
              <a:avLst/>
            </a:prstGeom>
            <a:solidFill>
              <a:srgbClr val="80D0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59" name="Freeform 7"/>
            <p:cNvSpPr>
              <a:spLocks/>
            </p:cNvSpPr>
            <p:nvPr/>
          </p:nvSpPr>
          <p:spPr bwMode="auto">
            <a:xfrm>
              <a:off x="1442" y="2487"/>
              <a:ext cx="1108" cy="333"/>
            </a:xfrm>
            <a:custGeom>
              <a:avLst/>
              <a:gdLst>
                <a:gd name="T0" fmla="*/ 678 w 907"/>
                <a:gd name="T1" fmla="*/ 0 h 272"/>
                <a:gd name="T2" fmla="*/ 0 w 907"/>
                <a:gd name="T3" fmla="*/ 408 h 272"/>
                <a:gd name="T4" fmla="*/ 678 w 907"/>
                <a:gd name="T5" fmla="*/ 408 h 272"/>
                <a:gd name="T6" fmla="*/ 1354 w 907"/>
                <a:gd name="T7" fmla="*/ 0 h 272"/>
                <a:gd name="T8" fmla="*/ 678 w 907"/>
                <a:gd name="T9" fmla="*/ 0 h 272"/>
                <a:gd name="T10" fmla="*/ 0 60000 65536"/>
                <a:gd name="T11" fmla="*/ 0 60000 65536"/>
                <a:gd name="T12" fmla="*/ 0 60000 65536"/>
                <a:gd name="T13" fmla="*/ 0 60000 65536"/>
                <a:gd name="T14" fmla="*/ 0 60000 65536"/>
                <a:gd name="T15" fmla="*/ 0 w 907"/>
                <a:gd name="T16" fmla="*/ 0 h 272"/>
                <a:gd name="T17" fmla="*/ 907 w 907"/>
                <a:gd name="T18" fmla="*/ 272 h 272"/>
              </a:gdLst>
              <a:ahLst/>
              <a:cxnLst>
                <a:cxn ang="T10">
                  <a:pos x="T0" y="T1"/>
                </a:cxn>
                <a:cxn ang="T11">
                  <a:pos x="T2" y="T3"/>
                </a:cxn>
                <a:cxn ang="T12">
                  <a:pos x="T4" y="T5"/>
                </a:cxn>
                <a:cxn ang="T13">
                  <a:pos x="T6" y="T7"/>
                </a:cxn>
                <a:cxn ang="T14">
                  <a:pos x="T8" y="T9"/>
                </a:cxn>
              </a:cxnLst>
              <a:rect l="T15" t="T16" r="T17" b="T18"/>
              <a:pathLst>
                <a:path w="907" h="272">
                  <a:moveTo>
                    <a:pt x="454" y="0"/>
                  </a:moveTo>
                  <a:lnTo>
                    <a:pt x="0" y="272"/>
                  </a:lnTo>
                  <a:lnTo>
                    <a:pt x="454" y="272"/>
                  </a:lnTo>
                  <a:lnTo>
                    <a:pt x="907" y="0"/>
                  </a:lnTo>
                  <a:lnTo>
                    <a:pt x="454" y="0"/>
                  </a:lnTo>
                  <a:close/>
                </a:path>
              </a:pathLst>
            </a:custGeom>
            <a:solidFill>
              <a:srgbClr val="6AC7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0" name="Freeform 8"/>
            <p:cNvSpPr>
              <a:spLocks/>
            </p:cNvSpPr>
            <p:nvPr/>
          </p:nvSpPr>
          <p:spPr bwMode="auto">
            <a:xfrm>
              <a:off x="1998" y="2498"/>
              <a:ext cx="553" cy="886"/>
            </a:xfrm>
            <a:custGeom>
              <a:avLst/>
              <a:gdLst>
                <a:gd name="T0" fmla="*/ 0 w 453"/>
                <a:gd name="T1" fmla="*/ 406 h 725"/>
                <a:gd name="T2" fmla="*/ 0 w 453"/>
                <a:gd name="T3" fmla="*/ 1083 h 725"/>
                <a:gd name="T4" fmla="*/ 675 w 453"/>
                <a:gd name="T5" fmla="*/ 677 h 725"/>
                <a:gd name="T6" fmla="*/ 675 w 453"/>
                <a:gd name="T7" fmla="*/ 0 h 725"/>
                <a:gd name="T8" fmla="*/ 0 w 453"/>
                <a:gd name="T9" fmla="*/ 406 h 725"/>
                <a:gd name="T10" fmla="*/ 0 60000 65536"/>
                <a:gd name="T11" fmla="*/ 0 60000 65536"/>
                <a:gd name="T12" fmla="*/ 0 60000 65536"/>
                <a:gd name="T13" fmla="*/ 0 60000 65536"/>
                <a:gd name="T14" fmla="*/ 0 60000 65536"/>
                <a:gd name="T15" fmla="*/ 0 w 453"/>
                <a:gd name="T16" fmla="*/ 0 h 725"/>
                <a:gd name="T17" fmla="*/ 453 w 453"/>
                <a:gd name="T18" fmla="*/ 725 h 725"/>
              </a:gdLst>
              <a:ahLst/>
              <a:cxnLst>
                <a:cxn ang="T10">
                  <a:pos x="T0" y="T1"/>
                </a:cxn>
                <a:cxn ang="T11">
                  <a:pos x="T2" y="T3"/>
                </a:cxn>
                <a:cxn ang="T12">
                  <a:pos x="T4" y="T5"/>
                </a:cxn>
                <a:cxn ang="T13">
                  <a:pos x="T6" y="T7"/>
                </a:cxn>
                <a:cxn ang="T14">
                  <a:pos x="T8" y="T9"/>
                </a:cxn>
              </a:cxnLst>
              <a:rect l="T15" t="T16" r="T17" b="T18"/>
              <a:pathLst>
                <a:path w="453" h="725">
                  <a:moveTo>
                    <a:pt x="0" y="272"/>
                  </a:moveTo>
                  <a:lnTo>
                    <a:pt x="0" y="725"/>
                  </a:lnTo>
                  <a:lnTo>
                    <a:pt x="453" y="453"/>
                  </a:lnTo>
                  <a:lnTo>
                    <a:pt x="453" y="0"/>
                  </a:lnTo>
                  <a:lnTo>
                    <a:pt x="0" y="272"/>
                  </a:lnTo>
                  <a:close/>
                </a:path>
              </a:pathLst>
            </a:custGeom>
            <a:solidFill>
              <a:srgbClr val="AEE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43014" name="Picture 9"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10"/>
          <p:cNvSpPr txBox="1">
            <a:spLocks noChangeArrowheads="1"/>
          </p:cNvSpPr>
          <p:nvPr/>
        </p:nvSpPr>
        <p:spPr bwMode="auto">
          <a:xfrm>
            <a:off x="1301750" y="1143000"/>
            <a:ext cx="6538913"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volume of this 3-D shape?</a:t>
            </a:r>
          </a:p>
        </p:txBody>
      </p:sp>
      <p:pic>
        <p:nvPicPr>
          <p:cNvPr id="43016" name="Picture 11"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12"/>
          <p:cNvSpPr>
            <a:spLocks noGrp="1" noChangeArrowheads="1"/>
          </p:cNvSpPr>
          <p:nvPr>
            <p:ph type="title" idx="4294967295"/>
          </p:nvPr>
        </p:nvSpPr>
        <p:spPr>
          <a:xfrm>
            <a:off x="150813" y="150813"/>
            <a:ext cx="7373937" cy="633412"/>
          </a:xfrm>
          <a:noFill/>
        </p:spPr>
        <p:txBody>
          <a:bodyPr/>
          <a:lstStyle/>
          <a:p>
            <a:pPr eaLnBrk="1" hangingPunct="1"/>
            <a:r>
              <a:rPr lang="en-US" smtClean="0"/>
              <a:t>Volume of shapes made from cuboids</a:t>
            </a:r>
            <a:endParaRPr lang="en-GB" smtClean="0"/>
          </a:p>
        </p:txBody>
      </p:sp>
      <p:sp>
        <p:nvSpPr>
          <p:cNvPr id="43018" name="Freeform 13"/>
          <p:cNvSpPr>
            <a:spLocks/>
          </p:cNvSpPr>
          <p:nvPr/>
        </p:nvSpPr>
        <p:spPr bwMode="auto">
          <a:xfrm>
            <a:off x="971550" y="2205038"/>
            <a:ext cx="2200275" cy="530225"/>
          </a:xfrm>
          <a:custGeom>
            <a:avLst/>
            <a:gdLst>
              <a:gd name="T0" fmla="*/ 0 w 1134"/>
              <a:gd name="T1" fmla="*/ 1029811541 h 273"/>
              <a:gd name="T2" fmla="*/ 1705399392 w 1134"/>
              <a:gd name="T3" fmla="*/ 0 h 273"/>
              <a:gd name="T4" fmla="*/ 2147483647 w 1134"/>
              <a:gd name="T5" fmla="*/ 0 h 273"/>
              <a:gd name="T6" fmla="*/ 2147483647 w 1134"/>
              <a:gd name="T7" fmla="*/ 1029811541 h 273"/>
              <a:gd name="T8" fmla="*/ 0 w 1134"/>
              <a:gd name="T9" fmla="*/ 1029811541 h 273"/>
              <a:gd name="T10" fmla="*/ 0 60000 65536"/>
              <a:gd name="T11" fmla="*/ 0 60000 65536"/>
              <a:gd name="T12" fmla="*/ 0 60000 65536"/>
              <a:gd name="T13" fmla="*/ 0 60000 65536"/>
              <a:gd name="T14" fmla="*/ 0 60000 65536"/>
              <a:gd name="T15" fmla="*/ 0 w 1134"/>
              <a:gd name="T16" fmla="*/ 0 h 273"/>
              <a:gd name="T17" fmla="*/ 1134 w 1134"/>
              <a:gd name="T18" fmla="*/ 273 h 273"/>
            </a:gdLst>
            <a:ahLst/>
            <a:cxnLst>
              <a:cxn ang="T10">
                <a:pos x="T0" y="T1"/>
              </a:cxn>
              <a:cxn ang="T11">
                <a:pos x="T2" y="T3"/>
              </a:cxn>
              <a:cxn ang="T12">
                <a:pos x="T4" y="T5"/>
              </a:cxn>
              <a:cxn ang="T13">
                <a:pos x="T6" y="T7"/>
              </a:cxn>
              <a:cxn ang="T14">
                <a:pos x="T8" y="T9"/>
              </a:cxn>
            </a:cxnLst>
            <a:rect l="T15" t="T16" r="T17" b="T18"/>
            <a:pathLst>
              <a:path w="1134" h="273">
                <a:moveTo>
                  <a:pt x="0" y="273"/>
                </a:moveTo>
                <a:lnTo>
                  <a:pt x="453" y="0"/>
                </a:lnTo>
                <a:lnTo>
                  <a:pt x="1134" y="0"/>
                </a:lnTo>
                <a:lnTo>
                  <a:pt x="680" y="273"/>
                </a:lnTo>
                <a:lnTo>
                  <a:pt x="0" y="273"/>
                </a:lnTo>
                <a:close/>
              </a:path>
            </a:pathLst>
          </a:custGeom>
          <a:solidFill>
            <a:srgbClr val="A7DF63"/>
          </a:solidFill>
          <a:ln w="9525">
            <a:solidFill>
              <a:schemeClr val="tx1"/>
            </a:solidFill>
            <a:round/>
            <a:headEnd/>
            <a:tailEnd/>
          </a:ln>
        </p:spPr>
        <p:txBody>
          <a:bodyPr/>
          <a:lstStyle/>
          <a:p>
            <a:endParaRPr lang="en-US"/>
          </a:p>
        </p:txBody>
      </p:sp>
      <p:sp>
        <p:nvSpPr>
          <p:cNvPr id="43019" name="Freeform 14"/>
          <p:cNvSpPr>
            <a:spLocks/>
          </p:cNvSpPr>
          <p:nvPr/>
        </p:nvSpPr>
        <p:spPr bwMode="auto">
          <a:xfrm>
            <a:off x="2290763" y="2205038"/>
            <a:ext cx="881062" cy="2289175"/>
          </a:xfrm>
          <a:custGeom>
            <a:avLst/>
            <a:gdLst>
              <a:gd name="T0" fmla="*/ 1709846361 w 454"/>
              <a:gd name="T1" fmla="*/ 0 h 1180"/>
              <a:gd name="T2" fmla="*/ 0 w 454"/>
              <a:gd name="T3" fmla="*/ 1027439939 h 1180"/>
              <a:gd name="T4" fmla="*/ 0 w 454"/>
              <a:gd name="T5" fmla="*/ 2147483647 h 1180"/>
              <a:gd name="T6" fmla="*/ 1709846361 w 454"/>
              <a:gd name="T7" fmla="*/ 2147483647 h 1180"/>
              <a:gd name="T8" fmla="*/ 1709846361 w 454"/>
              <a:gd name="T9" fmla="*/ 0 h 1180"/>
              <a:gd name="T10" fmla="*/ 0 60000 65536"/>
              <a:gd name="T11" fmla="*/ 0 60000 65536"/>
              <a:gd name="T12" fmla="*/ 0 60000 65536"/>
              <a:gd name="T13" fmla="*/ 0 60000 65536"/>
              <a:gd name="T14" fmla="*/ 0 60000 65536"/>
              <a:gd name="T15" fmla="*/ 0 w 454"/>
              <a:gd name="T16" fmla="*/ 0 h 1180"/>
              <a:gd name="T17" fmla="*/ 454 w 454"/>
              <a:gd name="T18" fmla="*/ 1180 h 1180"/>
            </a:gdLst>
            <a:ahLst/>
            <a:cxnLst>
              <a:cxn ang="T10">
                <a:pos x="T0" y="T1"/>
              </a:cxn>
              <a:cxn ang="T11">
                <a:pos x="T2" y="T3"/>
              </a:cxn>
              <a:cxn ang="T12">
                <a:pos x="T4" y="T5"/>
              </a:cxn>
              <a:cxn ang="T13">
                <a:pos x="T6" y="T7"/>
              </a:cxn>
              <a:cxn ang="T14">
                <a:pos x="T8" y="T9"/>
              </a:cxn>
            </a:cxnLst>
            <a:rect l="T15" t="T16" r="T17" b="T18"/>
            <a:pathLst>
              <a:path w="454" h="1180">
                <a:moveTo>
                  <a:pt x="454" y="0"/>
                </a:moveTo>
                <a:lnTo>
                  <a:pt x="0" y="273"/>
                </a:lnTo>
                <a:lnTo>
                  <a:pt x="0" y="1180"/>
                </a:lnTo>
                <a:lnTo>
                  <a:pt x="454" y="908"/>
                </a:lnTo>
                <a:lnTo>
                  <a:pt x="454" y="0"/>
                </a:lnTo>
                <a:close/>
              </a:path>
            </a:pathLst>
          </a:custGeom>
          <a:solidFill>
            <a:srgbClr val="DBF2C0"/>
          </a:solidFill>
          <a:ln w="9525">
            <a:solidFill>
              <a:schemeClr val="tx1"/>
            </a:solidFill>
            <a:round/>
            <a:headEnd/>
            <a:tailEnd/>
          </a:ln>
        </p:spPr>
        <p:txBody>
          <a:bodyPr/>
          <a:lstStyle/>
          <a:p>
            <a:endParaRPr lang="en-US"/>
          </a:p>
        </p:txBody>
      </p:sp>
      <p:sp>
        <p:nvSpPr>
          <p:cNvPr id="43020" name="Line 15"/>
          <p:cNvSpPr>
            <a:spLocks noChangeShapeType="1"/>
          </p:cNvSpPr>
          <p:nvPr/>
        </p:nvSpPr>
        <p:spPr bwMode="auto">
          <a:xfrm>
            <a:off x="971550" y="2735263"/>
            <a:ext cx="1319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Line 16"/>
          <p:cNvSpPr>
            <a:spLocks noChangeShapeType="1"/>
          </p:cNvSpPr>
          <p:nvPr/>
        </p:nvSpPr>
        <p:spPr bwMode="auto">
          <a:xfrm>
            <a:off x="971550" y="2735263"/>
            <a:ext cx="0" cy="26368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2" name="Line 17"/>
          <p:cNvSpPr>
            <a:spLocks noChangeShapeType="1"/>
          </p:cNvSpPr>
          <p:nvPr/>
        </p:nvSpPr>
        <p:spPr bwMode="auto">
          <a:xfrm>
            <a:off x="971550" y="5372100"/>
            <a:ext cx="2200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3" name="Line 18"/>
          <p:cNvSpPr>
            <a:spLocks noChangeShapeType="1"/>
          </p:cNvSpPr>
          <p:nvPr/>
        </p:nvSpPr>
        <p:spPr bwMode="auto">
          <a:xfrm flipV="1">
            <a:off x="3171825" y="4494213"/>
            <a:ext cx="0" cy="877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Line 19"/>
          <p:cNvSpPr>
            <a:spLocks noChangeShapeType="1"/>
          </p:cNvSpPr>
          <p:nvPr/>
        </p:nvSpPr>
        <p:spPr bwMode="auto">
          <a:xfrm>
            <a:off x="2290763" y="2735263"/>
            <a:ext cx="0" cy="1758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Line 20"/>
          <p:cNvSpPr>
            <a:spLocks noChangeShapeType="1"/>
          </p:cNvSpPr>
          <p:nvPr/>
        </p:nvSpPr>
        <p:spPr bwMode="auto">
          <a:xfrm>
            <a:off x="2290763" y="4494213"/>
            <a:ext cx="8810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21"/>
          <p:cNvSpPr>
            <a:spLocks noChangeShapeType="1"/>
          </p:cNvSpPr>
          <p:nvPr/>
        </p:nvSpPr>
        <p:spPr bwMode="auto">
          <a:xfrm>
            <a:off x="1849438" y="2205038"/>
            <a:ext cx="13192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Line 22"/>
          <p:cNvSpPr>
            <a:spLocks noChangeShapeType="1"/>
          </p:cNvSpPr>
          <p:nvPr/>
        </p:nvSpPr>
        <p:spPr bwMode="auto">
          <a:xfrm>
            <a:off x="1849438" y="2205038"/>
            <a:ext cx="0" cy="263683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Line 23"/>
          <p:cNvSpPr>
            <a:spLocks noChangeShapeType="1"/>
          </p:cNvSpPr>
          <p:nvPr/>
        </p:nvSpPr>
        <p:spPr bwMode="auto">
          <a:xfrm>
            <a:off x="1849438" y="4841875"/>
            <a:ext cx="22002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4"/>
          <p:cNvSpPr>
            <a:spLocks noChangeShapeType="1"/>
          </p:cNvSpPr>
          <p:nvPr/>
        </p:nvSpPr>
        <p:spPr bwMode="auto">
          <a:xfrm flipV="1">
            <a:off x="4049713" y="3963988"/>
            <a:ext cx="0" cy="877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5"/>
          <p:cNvSpPr>
            <a:spLocks noChangeShapeType="1"/>
          </p:cNvSpPr>
          <p:nvPr/>
        </p:nvSpPr>
        <p:spPr bwMode="auto">
          <a:xfrm>
            <a:off x="3168650" y="2205038"/>
            <a:ext cx="0" cy="1758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26"/>
          <p:cNvSpPr>
            <a:spLocks noChangeShapeType="1"/>
          </p:cNvSpPr>
          <p:nvPr/>
        </p:nvSpPr>
        <p:spPr bwMode="auto">
          <a:xfrm>
            <a:off x="3168650" y="3963988"/>
            <a:ext cx="8810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27"/>
          <p:cNvSpPr>
            <a:spLocks noChangeShapeType="1"/>
          </p:cNvSpPr>
          <p:nvPr/>
        </p:nvSpPr>
        <p:spPr bwMode="auto">
          <a:xfrm flipV="1">
            <a:off x="971550" y="2205038"/>
            <a:ext cx="877888"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28"/>
          <p:cNvSpPr>
            <a:spLocks noChangeShapeType="1"/>
          </p:cNvSpPr>
          <p:nvPr/>
        </p:nvSpPr>
        <p:spPr bwMode="auto">
          <a:xfrm flipV="1">
            <a:off x="2290763" y="2205038"/>
            <a:ext cx="877887"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29"/>
          <p:cNvSpPr>
            <a:spLocks noChangeShapeType="1"/>
          </p:cNvSpPr>
          <p:nvPr/>
        </p:nvSpPr>
        <p:spPr bwMode="auto">
          <a:xfrm flipV="1">
            <a:off x="2290763" y="3963988"/>
            <a:ext cx="881062"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0"/>
          <p:cNvSpPr>
            <a:spLocks noChangeShapeType="1"/>
          </p:cNvSpPr>
          <p:nvPr/>
        </p:nvSpPr>
        <p:spPr bwMode="auto">
          <a:xfrm flipV="1">
            <a:off x="3168650" y="3963988"/>
            <a:ext cx="881063"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1"/>
          <p:cNvSpPr>
            <a:spLocks noChangeShapeType="1"/>
          </p:cNvSpPr>
          <p:nvPr/>
        </p:nvSpPr>
        <p:spPr bwMode="auto">
          <a:xfrm flipV="1">
            <a:off x="3168650" y="4841875"/>
            <a:ext cx="881063" cy="53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Line 32"/>
          <p:cNvSpPr>
            <a:spLocks noChangeShapeType="1"/>
          </p:cNvSpPr>
          <p:nvPr/>
        </p:nvSpPr>
        <p:spPr bwMode="auto">
          <a:xfrm flipV="1">
            <a:off x="971550" y="4841875"/>
            <a:ext cx="877888" cy="5302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33"/>
          <p:cNvSpPr>
            <a:spLocks noChangeShapeType="1"/>
          </p:cNvSpPr>
          <p:nvPr/>
        </p:nvSpPr>
        <p:spPr bwMode="auto">
          <a:xfrm>
            <a:off x="1849438" y="2060575"/>
            <a:ext cx="1319212"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3039" name="Line 34"/>
          <p:cNvSpPr>
            <a:spLocks noChangeShapeType="1"/>
          </p:cNvSpPr>
          <p:nvPr/>
        </p:nvSpPr>
        <p:spPr bwMode="auto">
          <a:xfrm rot="-5400000">
            <a:off x="2443162" y="3076576"/>
            <a:ext cx="174307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3040" name="Line 35"/>
          <p:cNvSpPr>
            <a:spLocks noChangeShapeType="1"/>
          </p:cNvSpPr>
          <p:nvPr/>
        </p:nvSpPr>
        <p:spPr bwMode="auto">
          <a:xfrm>
            <a:off x="971550" y="5516563"/>
            <a:ext cx="2197100"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3041" name="Line 36"/>
          <p:cNvSpPr>
            <a:spLocks noChangeShapeType="1"/>
          </p:cNvSpPr>
          <p:nvPr/>
        </p:nvSpPr>
        <p:spPr bwMode="auto">
          <a:xfrm>
            <a:off x="827088" y="2735263"/>
            <a:ext cx="0" cy="2636837"/>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3042" name="Line 37"/>
          <p:cNvSpPr>
            <a:spLocks noChangeShapeType="1"/>
          </p:cNvSpPr>
          <p:nvPr/>
        </p:nvSpPr>
        <p:spPr bwMode="auto">
          <a:xfrm flipV="1">
            <a:off x="814388" y="2133600"/>
            <a:ext cx="877887" cy="53022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3043" name="Text Box 38"/>
          <p:cNvSpPr txBox="1">
            <a:spLocks noChangeArrowheads="1"/>
          </p:cNvSpPr>
          <p:nvPr/>
        </p:nvSpPr>
        <p:spPr bwMode="auto">
          <a:xfrm>
            <a:off x="87313" y="3671888"/>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6 cm</a:t>
            </a:r>
            <a:endParaRPr lang="en-GB" sz="2000"/>
          </a:p>
        </p:txBody>
      </p:sp>
      <p:sp>
        <p:nvSpPr>
          <p:cNvPr id="43044" name="Text Box 39"/>
          <p:cNvSpPr txBox="1">
            <a:spLocks noChangeArrowheads="1"/>
          </p:cNvSpPr>
          <p:nvPr/>
        </p:nvSpPr>
        <p:spPr bwMode="auto">
          <a:xfrm>
            <a:off x="1692275" y="5516563"/>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5 cm</a:t>
            </a:r>
            <a:endParaRPr lang="en-GB" sz="2000"/>
          </a:p>
        </p:txBody>
      </p:sp>
      <p:sp>
        <p:nvSpPr>
          <p:cNvPr id="43045" name="Text Box 40"/>
          <p:cNvSpPr txBox="1">
            <a:spLocks noChangeArrowheads="1"/>
          </p:cNvSpPr>
          <p:nvPr/>
        </p:nvSpPr>
        <p:spPr bwMode="auto">
          <a:xfrm>
            <a:off x="598488" y="2006600"/>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3 cm</a:t>
            </a:r>
            <a:endParaRPr lang="en-GB" sz="2000"/>
          </a:p>
        </p:txBody>
      </p:sp>
      <p:sp>
        <p:nvSpPr>
          <p:cNvPr id="43046" name="Text Box 41"/>
          <p:cNvSpPr txBox="1">
            <a:spLocks noChangeArrowheads="1"/>
          </p:cNvSpPr>
          <p:nvPr/>
        </p:nvSpPr>
        <p:spPr bwMode="auto">
          <a:xfrm>
            <a:off x="3314700" y="2852738"/>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4 cm</a:t>
            </a:r>
            <a:endParaRPr lang="en-GB" sz="2000"/>
          </a:p>
        </p:txBody>
      </p:sp>
      <p:sp>
        <p:nvSpPr>
          <p:cNvPr id="43047" name="Text Box 42"/>
          <p:cNvSpPr txBox="1">
            <a:spLocks noChangeArrowheads="1"/>
          </p:cNvSpPr>
          <p:nvPr/>
        </p:nvSpPr>
        <p:spPr bwMode="auto">
          <a:xfrm>
            <a:off x="2058988" y="1663700"/>
            <a:ext cx="73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3 cm</a:t>
            </a:r>
            <a:endParaRPr lang="en-GB" sz="2000"/>
          </a:p>
        </p:txBody>
      </p:sp>
      <p:sp>
        <p:nvSpPr>
          <p:cNvPr id="704555" name="Line 43"/>
          <p:cNvSpPr>
            <a:spLocks noChangeShapeType="1"/>
          </p:cNvSpPr>
          <p:nvPr/>
        </p:nvSpPr>
        <p:spPr bwMode="auto">
          <a:xfrm>
            <a:off x="2290763" y="4494213"/>
            <a:ext cx="0" cy="877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9" name="Line 44"/>
          <p:cNvSpPr>
            <a:spLocks noChangeShapeType="1"/>
          </p:cNvSpPr>
          <p:nvPr/>
        </p:nvSpPr>
        <p:spPr bwMode="auto">
          <a:xfrm>
            <a:off x="3171825" y="3990975"/>
            <a:ext cx="0" cy="8778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4557" name="Line 45"/>
          <p:cNvSpPr>
            <a:spLocks noChangeShapeType="1"/>
          </p:cNvSpPr>
          <p:nvPr/>
        </p:nvSpPr>
        <p:spPr bwMode="auto">
          <a:xfrm flipV="1">
            <a:off x="2290763" y="4841875"/>
            <a:ext cx="881062" cy="5302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4558" name="Text Box 46"/>
          <p:cNvSpPr txBox="1">
            <a:spLocks noChangeArrowheads="1"/>
          </p:cNvSpPr>
          <p:nvPr/>
        </p:nvSpPr>
        <p:spPr bwMode="auto">
          <a:xfrm>
            <a:off x="4643438" y="1863725"/>
            <a:ext cx="4291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think of this shape as two cuboids joined together.</a:t>
            </a:r>
            <a:endParaRPr lang="en-GB"/>
          </a:p>
        </p:txBody>
      </p:sp>
      <p:sp>
        <p:nvSpPr>
          <p:cNvPr id="704559" name="Text Box 47"/>
          <p:cNvSpPr txBox="1">
            <a:spLocks noChangeArrowheads="1"/>
          </p:cNvSpPr>
          <p:nvPr/>
        </p:nvSpPr>
        <p:spPr bwMode="auto">
          <a:xfrm>
            <a:off x="4643438" y="2800350"/>
            <a:ext cx="391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the green cuboid</a:t>
            </a:r>
            <a:endParaRPr lang="en-GB"/>
          </a:p>
        </p:txBody>
      </p:sp>
      <p:sp>
        <p:nvSpPr>
          <p:cNvPr id="704560" name="Text Box 48"/>
          <p:cNvSpPr txBox="1">
            <a:spLocks noChangeArrowheads="1"/>
          </p:cNvSpPr>
          <p:nvPr/>
        </p:nvSpPr>
        <p:spPr bwMode="auto">
          <a:xfrm>
            <a:off x="4643438" y="3284538"/>
            <a:ext cx="302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6 × 3 × 3 = 54 cm</a:t>
            </a:r>
            <a:r>
              <a:rPr lang="en-US" baseline="30000"/>
              <a:t>3</a:t>
            </a:r>
            <a:r>
              <a:rPr lang="en-US"/>
              <a:t> </a:t>
            </a:r>
            <a:endParaRPr lang="en-GB"/>
          </a:p>
        </p:txBody>
      </p:sp>
      <p:sp>
        <p:nvSpPr>
          <p:cNvPr id="704561" name="Text Box 49"/>
          <p:cNvSpPr txBox="1">
            <a:spLocks noChangeArrowheads="1"/>
          </p:cNvSpPr>
          <p:nvPr/>
        </p:nvSpPr>
        <p:spPr bwMode="auto">
          <a:xfrm>
            <a:off x="4649788" y="3944938"/>
            <a:ext cx="371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the blue cuboid</a:t>
            </a:r>
            <a:endParaRPr lang="en-GB"/>
          </a:p>
        </p:txBody>
      </p:sp>
      <p:sp>
        <p:nvSpPr>
          <p:cNvPr id="704562" name="Text Box 50"/>
          <p:cNvSpPr txBox="1">
            <a:spLocks noChangeArrowheads="1"/>
          </p:cNvSpPr>
          <p:nvPr/>
        </p:nvSpPr>
        <p:spPr bwMode="auto">
          <a:xfrm>
            <a:off x="4649788" y="4437063"/>
            <a:ext cx="3021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3 × 2 × 2 = 12 cm</a:t>
            </a:r>
            <a:r>
              <a:rPr lang="en-US" baseline="30000"/>
              <a:t>3</a:t>
            </a:r>
            <a:r>
              <a:rPr lang="en-US"/>
              <a:t> </a:t>
            </a:r>
            <a:endParaRPr lang="en-GB"/>
          </a:p>
        </p:txBody>
      </p:sp>
      <p:sp>
        <p:nvSpPr>
          <p:cNvPr id="704563" name="Text Box 51"/>
          <p:cNvSpPr txBox="1">
            <a:spLocks noChangeArrowheads="1"/>
          </p:cNvSpPr>
          <p:nvPr/>
        </p:nvSpPr>
        <p:spPr bwMode="auto">
          <a:xfrm>
            <a:off x="4649788" y="5089525"/>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Total volume</a:t>
            </a:r>
            <a:endParaRPr lang="en-GB"/>
          </a:p>
        </p:txBody>
      </p:sp>
      <p:sp>
        <p:nvSpPr>
          <p:cNvPr id="704564" name="Text Box 52"/>
          <p:cNvSpPr txBox="1">
            <a:spLocks noChangeArrowheads="1"/>
          </p:cNvSpPr>
          <p:nvPr/>
        </p:nvSpPr>
        <p:spPr bwMode="auto">
          <a:xfrm>
            <a:off x="4649788" y="5589588"/>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54 + 12 = </a:t>
            </a:r>
            <a:r>
              <a:rPr lang="en-US" b="1">
                <a:solidFill>
                  <a:srgbClr val="FF6600"/>
                </a:solidFill>
              </a:rPr>
              <a:t>66 cm</a:t>
            </a:r>
            <a:r>
              <a:rPr lang="en-US" b="1" baseline="30000">
                <a:solidFill>
                  <a:srgbClr val="FF6600"/>
                </a:solidFill>
              </a:rPr>
              <a:t>3</a:t>
            </a:r>
            <a:r>
              <a:rPr lang="en-US" b="1">
                <a:solidFill>
                  <a:srgbClr val="FF6600"/>
                </a:solidFill>
              </a:rPr>
              <a:t> </a:t>
            </a:r>
            <a:endParaRPr lang="en-GB"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4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04555"/>
                                        </p:tgtEl>
                                        <p:attrNameLst>
                                          <p:attrName>style.visibility</p:attrName>
                                        </p:attrNameLst>
                                      </p:cBhvr>
                                      <p:to>
                                        <p:strVal val="visible"/>
                                      </p:to>
                                    </p:set>
                                    <p:animEffect transition="in" filter="wipe(up)">
                                      <p:cBhvr>
                                        <p:cTn id="11" dur="500"/>
                                        <p:tgtEl>
                                          <p:spTgt spid="704555"/>
                                        </p:tgtEl>
                                      </p:cBhvr>
                                    </p:animEffect>
                                  </p:childTnLst>
                                </p:cTn>
                              </p:par>
                            </p:childTnLst>
                          </p:cTn>
                        </p:par>
                        <p:par>
                          <p:cTn id="12" fill="hold" nodeType="afterGroup">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704557"/>
                                        </p:tgtEl>
                                        <p:attrNameLst>
                                          <p:attrName>style.visibility</p:attrName>
                                        </p:attrNameLst>
                                      </p:cBhvr>
                                      <p:to>
                                        <p:strVal val="visible"/>
                                      </p:to>
                                    </p:set>
                                    <p:animEffect transition="in" filter="wipe(down)">
                                      <p:cBhvr>
                                        <p:cTn id="15" dur="500"/>
                                        <p:tgtEl>
                                          <p:spTgt spid="704557"/>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45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45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45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45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45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55" grpId="0" animBg="1"/>
      <p:bldP spid="704557" grpId="0" animBg="1"/>
      <p:bldP spid="704558" grpId="0"/>
      <p:bldP spid="704559" grpId="0"/>
      <p:bldP spid="704560" grpId="0"/>
      <p:bldP spid="704561" grpId="0"/>
      <p:bldP spid="704562" grpId="0"/>
      <p:bldP spid="704563" grpId="0"/>
      <p:bldP spid="70456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4035"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4036"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4037"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4038"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4039"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4040" name="AutoShape 2"/>
          <p:cNvSpPr>
            <a:spLocks noGrp="1" noChangeArrowheads="1"/>
          </p:cNvSpPr>
          <p:nvPr>
            <p:ph type="subTitle" idx="1"/>
          </p:nvPr>
        </p:nvSpPr>
        <p:spPr bwMode="auto">
          <a:xfrm>
            <a:off x="685800" y="4071938"/>
            <a:ext cx="43180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S10.4 Prisms and pyramids</a:t>
            </a:r>
            <a:endParaRPr lang="en-GB" sz="2400" b="1" i="1" smtClean="0">
              <a:solidFill>
                <a:srgbClr val="FFFFFF"/>
              </a:solidFill>
            </a:endParaRPr>
          </a:p>
        </p:txBody>
      </p:sp>
      <p:pic>
        <p:nvPicPr>
          <p:cNvPr id="44041"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5"/>
          <p:cNvSpPr>
            <a:spLocks noGrp="1" noChangeArrowheads="1"/>
          </p:cNvSpPr>
          <p:nvPr>
            <p:ph type="ctrTitle"/>
          </p:nvPr>
        </p:nvSpPr>
        <p:spPr>
          <a:xfrm>
            <a:off x="150813" y="150813"/>
            <a:ext cx="7772400" cy="609600"/>
          </a:xfrm>
        </p:spPr>
        <p:txBody>
          <a:bodyPr/>
          <a:lstStyle/>
          <a:p>
            <a:pPr eaLnBrk="1" hangingPunct="1"/>
            <a:r>
              <a:rPr lang="en-GB" smtClean="0"/>
              <a:t>Contents</a:t>
            </a:r>
          </a:p>
        </p:txBody>
      </p:sp>
      <p:sp>
        <p:nvSpPr>
          <p:cNvPr id="44044" name="AutoShape 18"/>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44045" name="AutoShape 19"/>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
        <p:nvSpPr>
          <p:cNvPr id="44046" name="AutoShape 20"/>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44047" name="AutoShape 21"/>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44048" name="AutoShape 22"/>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44049" name="AutoShape 23"/>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52400" y="152400"/>
            <a:ext cx="5943600" cy="533400"/>
          </a:xfrm>
          <a:noFill/>
        </p:spPr>
        <p:txBody>
          <a:bodyPr/>
          <a:lstStyle/>
          <a:p>
            <a:pPr eaLnBrk="1" hangingPunct="1"/>
            <a:r>
              <a:rPr lang="en-GB" smtClean="0">
                <a:solidFill>
                  <a:srgbClr val="5B0091"/>
                </a:solidFill>
              </a:rPr>
              <a:t>Prisms</a:t>
            </a:r>
          </a:p>
        </p:txBody>
      </p:sp>
      <p:pic>
        <p:nvPicPr>
          <p:cNvPr id="45059"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385763" y="1143000"/>
            <a:ext cx="8301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a:t>
            </a:r>
            <a:r>
              <a:rPr lang="en-US" b="1">
                <a:solidFill>
                  <a:srgbClr val="FF6600"/>
                </a:solidFill>
              </a:rPr>
              <a:t>prism</a:t>
            </a:r>
            <a:r>
              <a:rPr lang="en-US"/>
              <a:t> is a 3-D shape that has a constant cross-section along its length.</a:t>
            </a:r>
            <a:endParaRPr lang="en-GB"/>
          </a:p>
        </p:txBody>
      </p:sp>
      <p:sp>
        <p:nvSpPr>
          <p:cNvPr id="737286" name="Text Box 6"/>
          <p:cNvSpPr txBox="1">
            <a:spLocks noChangeArrowheads="1"/>
          </p:cNvSpPr>
          <p:nvPr/>
        </p:nvSpPr>
        <p:spPr bwMode="auto">
          <a:xfrm>
            <a:off x="385763" y="2073275"/>
            <a:ext cx="830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this hexagonal prism</a:t>
            </a:r>
            <a:endParaRPr lang="en-GB"/>
          </a:p>
        </p:txBody>
      </p:sp>
      <p:grpSp>
        <p:nvGrpSpPr>
          <p:cNvPr id="2" name="Group 7"/>
          <p:cNvGrpSpPr>
            <a:grpSpLocks/>
          </p:cNvGrpSpPr>
          <p:nvPr/>
        </p:nvGrpSpPr>
        <p:grpSpPr bwMode="auto">
          <a:xfrm>
            <a:off x="1143000" y="3263900"/>
            <a:ext cx="3886200" cy="2451100"/>
            <a:chOff x="1392" y="2008"/>
            <a:chExt cx="2448" cy="1544"/>
          </a:xfrm>
        </p:grpSpPr>
        <p:sp>
          <p:nvSpPr>
            <p:cNvPr id="45202" name="Freeform 8"/>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203" name="Freeform 9"/>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grpSp>
          <p:nvGrpSpPr>
            <p:cNvPr id="45204" name="Group 10"/>
            <p:cNvGrpSpPr>
              <a:grpSpLocks/>
            </p:cNvGrpSpPr>
            <p:nvPr/>
          </p:nvGrpSpPr>
          <p:grpSpPr bwMode="auto">
            <a:xfrm>
              <a:off x="1392" y="2016"/>
              <a:ext cx="2448" cy="1536"/>
              <a:chOff x="1392" y="2016"/>
              <a:chExt cx="2448" cy="1536"/>
            </a:xfrm>
          </p:grpSpPr>
          <p:sp>
            <p:nvSpPr>
              <p:cNvPr id="45215" name="Freeform 11"/>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216" name="AutoShape 12"/>
              <p:cNvSpPr>
                <a:spLocks noChangeArrowheads="1"/>
              </p:cNvSpPr>
              <p:nvPr/>
            </p:nvSpPr>
            <p:spPr bwMode="auto">
              <a:xfrm>
                <a:off x="1392" y="2680"/>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grpSp>
        <p:sp>
          <p:nvSpPr>
            <p:cNvPr id="45205" name="AutoShape 13"/>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206" name="Line 14"/>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07" name="Line 15"/>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08" name="Line 16"/>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09" name="Line 17"/>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10" name="Line 18"/>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11" name="Line 19"/>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12" name="Freeform 20"/>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213" name="Line 21"/>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14" name="Line 22"/>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37303" name="Text Box 23"/>
          <p:cNvSpPr txBox="1">
            <a:spLocks noChangeArrowheads="1"/>
          </p:cNvSpPr>
          <p:nvPr/>
        </p:nvSpPr>
        <p:spPr bwMode="auto">
          <a:xfrm>
            <a:off x="385763" y="2073275"/>
            <a:ext cx="8301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has the same hexagonal cross-section throughout its length.</a:t>
            </a:r>
            <a:endParaRPr lang="en-GB"/>
          </a:p>
        </p:txBody>
      </p:sp>
      <p:grpSp>
        <p:nvGrpSpPr>
          <p:cNvPr id="4" name="Group 24"/>
          <p:cNvGrpSpPr>
            <a:grpSpLocks/>
          </p:cNvGrpSpPr>
          <p:nvPr/>
        </p:nvGrpSpPr>
        <p:grpSpPr bwMode="auto">
          <a:xfrm>
            <a:off x="1143000" y="3263900"/>
            <a:ext cx="3886200" cy="2451100"/>
            <a:chOff x="1392" y="2008"/>
            <a:chExt cx="2448" cy="1544"/>
          </a:xfrm>
        </p:grpSpPr>
        <p:sp>
          <p:nvSpPr>
            <p:cNvPr id="45186" name="Freeform 25"/>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87" name="Freeform 26"/>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88" name="Freeform 27"/>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89" name="AutoShape 28"/>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190" name="AutoShape 29"/>
            <p:cNvSpPr>
              <a:spLocks noChangeArrowheads="1"/>
            </p:cNvSpPr>
            <p:nvPr/>
          </p:nvSpPr>
          <p:spPr bwMode="auto">
            <a:xfrm>
              <a:off x="1580" y="2589"/>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45191" name="AutoShape 30"/>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92" name="Line 31"/>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93" name="Line 32"/>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94" name="Line 33"/>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95" name="Line 34"/>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96" name="Line 35"/>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97" name="Line 36"/>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98" name="Freeform 37"/>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99" name="Line 38"/>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00" name="Line 39"/>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201" name="AutoShape 40"/>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 name="Group 41"/>
          <p:cNvGrpSpPr>
            <a:grpSpLocks/>
          </p:cNvGrpSpPr>
          <p:nvPr/>
        </p:nvGrpSpPr>
        <p:grpSpPr bwMode="auto">
          <a:xfrm>
            <a:off x="1143000" y="3263900"/>
            <a:ext cx="3886200" cy="2451100"/>
            <a:chOff x="1392" y="2008"/>
            <a:chExt cx="2448" cy="1544"/>
          </a:xfrm>
        </p:grpSpPr>
        <p:sp>
          <p:nvSpPr>
            <p:cNvPr id="45170" name="Freeform 42"/>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71" name="Freeform 43"/>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72" name="Freeform 44"/>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73" name="AutoShape 45"/>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174" name="AutoShape 46"/>
            <p:cNvSpPr>
              <a:spLocks noChangeArrowheads="1"/>
            </p:cNvSpPr>
            <p:nvPr/>
          </p:nvSpPr>
          <p:spPr bwMode="auto">
            <a:xfrm>
              <a:off x="1772" y="2503"/>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45175" name="AutoShape 47"/>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76" name="Line 48"/>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77" name="Line 49"/>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78" name="Line 50"/>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79" name="Line 51"/>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80" name="Line 52"/>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81" name="Line 53"/>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82" name="Freeform 54"/>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83" name="Line 55"/>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84" name="Line 56"/>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85" name="AutoShape 57"/>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58"/>
          <p:cNvGrpSpPr>
            <a:grpSpLocks/>
          </p:cNvGrpSpPr>
          <p:nvPr/>
        </p:nvGrpSpPr>
        <p:grpSpPr bwMode="auto">
          <a:xfrm>
            <a:off x="1143000" y="3263900"/>
            <a:ext cx="3886200" cy="2451100"/>
            <a:chOff x="1392" y="2008"/>
            <a:chExt cx="2448" cy="1544"/>
          </a:xfrm>
        </p:grpSpPr>
        <p:sp>
          <p:nvSpPr>
            <p:cNvPr id="45154" name="AutoShape 59"/>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155" name="Freeform 60"/>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56" name="Freeform 61"/>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57" name="Freeform 62"/>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58" name="AutoShape 63"/>
            <p:cNvSpPr>
              <a:spLocks noChangeArrowheads="1"/>
            </p:cNvSpPr>
            <p:nvPr/>
          </p:nvSpPr>
          <p:spPr bwMode="auto">
            <a:xfrm>
              <a:off x="1962" y="2413"/>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45159" name="AutoShape 64"/>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60" name="Line 65"/>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1" name="Line 66"/>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2" name="Line 67"/>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3" name="Line 68"/>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4" name="Line 69"/>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5" name="Line 70"/>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6" name="Freeform 71"/>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67" name="Line 72"/>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8" name="Line 73"/>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9" name="AutoShape 74"/>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75"/>
          <p:cNvGrpSpPr>
            <a:grpSpLocks/>
          </p:cNvGrpSpPr>
          <p:nvPr/>
        </p:nvGrpSpPr>
        <p:grpSpPr bwMode="auto">
          <a:xfrm>
            <a:off x="1143000" y="3263900"/>
            <a:ext cx="3886200" cy="2451100"/>
            <a:chOff x="1392" y="2008"/>
            <a:chExt cx="2448" cy="1544"/>
          </a:xfrm>
        </p:grpSpPr>
        <p:sp>
          <p:nvSpPr>
            <p:cNvPr id="45138" name="AutoShape 76"/>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139" name="Freeform 77"/>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40" name="Freeform 78"/>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41" name="Freeform 79"/>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42" name="AutoShape 80"/>
            <p:cNvSpPr>
              <a:spLocks noChangeArrowheads="1"/>
            </p:cNvSpPr>
            <p:nvPr/>
          </p:nvSpPr>
          <p:spPr bwMode="auto">
            <a:xfrm>
              <a:off x="2157" y="2313"/>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45143" name="AutoShape 81"/>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44" name="Line 82"/>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45" name="Line 83"/>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46" name="Line 84"/>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47" name="Line 85"/>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48" name="Line 86"/>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49" name="Line 87"/>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50" name="Freeform 88"/>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51" name="Line 89"/>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52" name="Line 90"/>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53" name="AutoShape 91"/>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8" name="Group 92"/>
          <p:cNvGrpSpPr>
            <a:grpSpLocks/>
          </p:cNvGrpSpPr>
          <p:nvPr/>
        </p:nvGrpSpPr>
        <p:grpSpPr bwMode="auto">
          <a:xfrm>
            <a:off x="1143000" y="3263900"/>
            <a:ext cx="3886200" cy="2451100"/>
            <a:chOff x="1392" y="2008"/>
            <a:chExt cx="2448" cy="1544"/>
          </a:xfrm>
        </p:grpSpPr>
        <p:sp>
          <p:nvSpPr>
            <p:cNvPr id="45122" name="AutoShape 93"/>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123" name="Freeform 94"/>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24" name="Freeform 95"/>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25" name="Freeform 96"/>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26" name="AutoShape 97"/>
            <p:cNvSpPr>
              <a:spLocks noChangeArrowheads="1"/>
            </p:cNvSpPr>
            <p:nvPr/>
          </p:nvSpPr>
          <p:spPr bwMode="auto">
            <a:xfrm>
              <a:off x="2340" y="2228"/>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45127" name="AutoShape 98"/>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28" name="Line 99"/>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29" name="Line 100"/>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30" name="Line 101"/>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31" name="Line 102"/>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32" name="Line 103"/>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33" name="Line 104"/>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34" name="Freeform 105"/>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35" name="Line 106"/>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36" name="Line 107"/>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37" name="AutoShape 108"/>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 name="Group 109"/>
          <p:cNvGrpSpPr>
            <a:grpSpLocks/>
          </p:cNvGrpSpPr>
          <p:nvPr/>
        </p:nvGrpSpPr>
        <p:grpSpPr bwMode="auto">
          <a:xfrm>
            <a:off x="1143000" y="3263900"/>
            <a:ext cx="3886200" cy="2451100"/>
            <a:chOff x="1392" y="2008"/>
            <a:chExt cx="2448" cy="1544"/>
          </a:xfrm>
        </p:grpSpPr>
        <p:sp>
          <p:nvSpPr>
            <p:cNvPr id="45106" name="Freeform 110"/>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07" name="Freeform 111"/>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08" name="Freeform 112"/>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109" name="AutoShape 113"/>
            <p:cNvSpPr>
              <a:spLocks noChangeArrowheads="1"/>
            </p:cNvSpPr>
            <p:nvPr/>
          </p:nvSpPr>
          <p:spPr bwMode="auto">
            <a:xfrm>
              <a:off x="2556" y="2137"/>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45110" name="AutoShape 114"/>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111" name="AutoShape 115"/>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12" name="Line 116"/>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13" name="Line 117"/>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14" name="Line 118"/>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15" name="Line 119"/>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16" name="Line 120"/>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17" name="Line 121"/>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18" name="Freeform 122"/>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19" name="Line 123"/>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20" name="Line 124"/>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21" name="AutoShape 125"/>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 name="Group 126"/>
          <p:cNvGrpSpPr>
            <a:grpSpLocks/>
          </p:cNvGrpSpPr>
          <p:nvPr/>
        </p:nvGrpSpPr>
        <p:grpSpPr bwMode="auto">
          <a:xfrm>
            <a:off x="1143000" y="3263900"/>
            <a:ext cx="3886200" cy="2451100"/>
            <a:chOff x="1392" y="2008"/>
            <a:chExt cx="2448" cy="1544"/>
          </a:xfrm>
        </p:grpSpPr>
        <p:sp>
          <p:nvSpPr>
            <p:cNvPr id="45090" name="Freeform 127"/>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091" name="Freeform 128"/>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092" name="Freeform 129"/>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093" name="AutoShape 130"/>
            <p:cNvSpPr>
              <a:spLocks noChangeArrowheads="1"/>
            </p:cNvSpPr>
            <p:nvPr/>
          </p:nvSpPr>
          <p:spPr bwMode="auto">
            <a:xfrm>
              <a:off x="2736" y="2048"/>
              <a:ext cx="1008" cy="872"/>
            </a:xfrm>
            <a:prstGeom prst="hexagon">
              <a:avLst>
                <a:gd name="adj" fmla="val 28899"/>
                <a:gd name="vf" fmla="val 115470"/>
              </a:avLst>
            </a:prstGeom>
            <a:solidFill>
              <a:srgbClr val="FF4B4B"/>
            </a:solidFill>
            <a:ln w="28575">
              <a:solidFill>
                <a:schemeClr val="tx1"/>
              </a:solidFill>
              <a:miter lim="800000"/>
              <a:headEnd/>
              <a:tailEnd/>
            </a:ln>
          </p:spPr>
          <p:txBody>
            <a:bodyPr wrap="none" anchor="ctr"/>
            <a:lstStyle/>
            <a:p>
              <a:endParaRPr lang="en-US"/>
            </a:p>
          </p:txBody>
        </p:sp>
        <p:sp>
          <p:nvSpPr>
            <p:cNvPr id="45094" name="AutoShape 131"/>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095" name="AutoShape 132"/>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6" name="Line 133"/>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7" name="Line 134"/>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8" name="Line 135"/>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9" name="Line 136"/>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0" name="Line 137"/>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1" name="Line 138"/>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2" name="Freeform 139"/>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3" name="Line 140"/>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4" name="Line 141"/>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5" name="AutoShape 142"/>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143"/>
          <p:cNvGrpSpPr>
            <a:grpSpLocks/>
          </p:cNvGrpSpPr>
          <p:nvPr/>
        </p:nvGrpSpPr>
        <p:grpSpPr bwMode="auto">
          <a:xfrm>
            <a:off x="1143000" y="3263900"/>
            <a:ext cx="3886200" cy="2451100"/>
            <a:chOff x="1392" y="2008"/>
            <a:chExt cx="2448" cy="1544"/>
          </a:xfrm>
        </p:grpSpPr>
        <p:sp>
          <p:nvSpPr>
            <p:cNvPr id="45074" name="Freeform 144"/>
            <p:cNvSpPr>
              <a:spLocks/>
            </p:cNvSpPr>
            <p:nvPr/>
          </p:nvSpPr>
          <p:spPr bwMode="auto">
            <a:xfrm>
              <a:off x="2160" y="2442"/>
              <a:ext cx="1680" cy="1104"/>
            </a:xfrm>
            <a:custGeom>
              <a:avLst/>
              <a:gdLst>
                <a:gd name="T0" fmla="*/ 0 w 1680"/>
                <a:gd name="T1" fmla="*/ 1104 h 1104"/>
                <a:gd name="T2" fmla="*/ 240 w 1680"/>
                <a:gd name="T3" fmla="*/ 672 h 1104"/>
                <a:gd name="T4" fmla="*/ 1680 w 1680"/>
                <a:gd name="T5" fmla="*/ 0 h 1104"/>
                <a:gd name="T6" fmla="*/ 1440 w 1680"/>
                <a:gd name="T7" fmla="*/ 432 h 1104"/>
                <a:gd name="T8" fmla="*/ 0 w 1680"/>
                <a:gd name="T9" fmla="*/ 1104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1104"/>
                  </a:moveTo>
                  <a:lnTo>
                    <a:pt x="240" y="672"/>
                  </a:lnTo>
                  <a:lnTo>
                    <a:pt x="1680" y="0"/>
                  </a:lnTo>
                  <a:lnTo>
                    <a:pt x="1440" y="432"/>
                  </a:lnTo>
                  <a:lnTo>
                    <a:pt x="0" y="1104"/>
                  </a:lnTo>
                  <a:close/>
                </a:path>
              </a:pathLst>
            </a:custGeom>
            <a:solidFill>
              <a:srgbClr val="FF717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075" name="Freeform 145"/>
            <p:cNvSpPr>
              <a:spLocks/>
            </p:cNvSpPr>
            <p:nvPr/>
          </p:nvSpPr>
          <p:spPr bwMode="auto">
            <a:xfrm>
              <a:off x="2160" y="2016"/>
              <a:ext cx="1680" cy="1104"/>
            </a:xfrm>
            <a:custGeom>
              <a:avLst/>
              <a:gdLst>
                <a:gd name="T0" fmla="*/ 0 w 1680"/>
                <a:gd name="T1" fmla="*/ 672 h 1104"/>
                <a:gd name="T2" fmla="*/ 240 w 1680"/>
                <a:gd name="T3" fmla="*/ 1104 h 1104"/>
                <a:gd name="T4" fmla="*/ 1680 w 1680"/>
                <a:gd name="T5" fmla="*/ 432 h 1104"/>
                <a:gd name="T6" fmla="*/ 1440 w 1680"/>
                <a:gd name="T7" fmla="*/ 0 h 1104"/>
                <a:gd name="T8" fmla="*/ 0 w 1680"/>
                <a:gd name="T9" fmla="*/ 672 h 1104"/>
                <a:gd name="T10" fmla="*/ 0 60000 65536"/>
                <a:gd name="T11" fmla="*/ 0 60000 65536"/>
                <a:gd name="T12" fmla="*/ 0 60000 65536"/>
                <a:gd name="T13" fmla="*/ 0 60000 65536"/>
                <a:gd name="T14" fmla="*/ 0 60000 65536"/>
                <a:gd name="T15" fmla="*/ 0 w 1680"/>
                <a:gd name="T16" fmla="*/ 0 h 1104"/>
                <a:gd name="T17" fmla="*/ 1680 w 1680"/>
                <a:gd name="T18" fmla="*/ 1104 h 1104"/>
              </a:gdLst>
              <a:ahLst/>
              <a:cxnLst>
                <a:cxn ang="T10">
                  <a:pos x="T0" y="T1"/>
                </a:cxn>
                <a:cxn ang="T11">
                  <a:pos x="T2" y="T3"/>
                </a:cxn>
                <a:cxn ang="T12">
                  <a:pos x="T4" y="T5"/>
                </a:cxn>
                <a:cxn ang="T13">
                  <a:pos x="T6" y="T7"/>
                </a:cxn>
                <a:cxn ang="T14">
                  <a:pos x="T8" y="T9"/>
                </a:cxn>
              </a:cxnLst>
              <a:rect l="T15" t="T16" r="T17" b="T18"/>
              <a:pathLst>
                <a:path w="1680" h="1104">
                  <a:moveTo>
                    <a:pt x="0" y="672"/>
                  </a:moveTo>
                  <a:lnTo>
                    <a:pt x="240" y="1104"/>
                  </a:lnTo>
                  <a:lnTo>
                    <a:pt x="1680" y="432"/>
                  </a:lnTo>
                  <a:lnTo>
                    <a:pt x="1440" y="0"/>
                  </a:lnTo>
                  <a:lnTo>
                    <a:pt x="0" y="672"/>
                  </a:lnTo>
                  <a:close/>
                </a:path>
              </a:pathLst>
            </a:custGeom>
            <a:solidFill>
              <a:srgbClr val="FF999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076" name="Freeform 146"/>
            <p:cNvSpPr>
              <a:spLocks/>
            </p:cNvSpPr>
            <p:nvPr/>
          </p:nvSpPr>
          <p:spPr bwMode="auto">
            <a:xfrm>
              <a:off x="1632" y="2016"/>
              <a:ext cx="1968" cy="672"/>
            </a:xfrm>
            <a:custGeom>
              <a:avLst/>
              <a:gdLst>
                <a:gd name="T0" fmla="*/ 0 w 1968"/>
                <a:gd name="T1" fmla="*/ 672 h 672"/>
                <a:gd name="T2" fmla="*/ 528 w 1968"/>
                <a:gd name="T3" fmla="*/ 672 h 672"/>
                <a:gd name="T4" fmla="*/ 1968 w 1968"/>
                <a:gd name="T5" fmla="*/ 0 h 672"/>
                <a:gd name="T6" fmla="*/ 1440 w 1968"/>
                <a:gd name="T7" fmla="*/ 0 h 672"/>
                <a:gd name="T8" fmla="*/ 0 w 1968"/>
                <a:gd name="T9" fmla="*/ 672 h 672"/>
                <a:gd name="T10" fmla="*/ 0 60000 65536"/>
                <a:gd name="T11" fmla="*/ 0 60000 65536"/>
                <a:gd name="T12" fmla="*/ 0 60000 65536"/>
                <a:gd name="T13" fmla="*/ 0 60000 65536"/>
                <a:gd name="T14" fmla="*/ 0 60000 65536"/>
                <a:gd name="T15" fmla="*/ 0 w 1968"/>
                <a:gd name="T16" fmla="*/ 0 h 672"/>
                <a:gd name="T17" fmla="*/ 1968 w 1968"/>
                <a:gd name="T18" fmla="*/ 672 h 672"/>
              </a:gdLst>
              <a:ahLst/>
              <a:cxnLst>
                <a:cxn ang="T10">
                  <a:pos x="T0" y="T1"/>
                </a:cxn>
                <a:cxn ang="T11">
                  <a:pos x="T2" y="T3"/>
                </a:cxn>
                <a:cxn ang="T12">
                  <a:pos x="T4" y="T5"/>
                </a:cxn>
                <a:cxn ang="T13">
                  <a:pos x="T6" y="T7"/>
                </a:cxn>
                <a:cxn ang="T14">
                  <a:pos x="T8" y="T9"/>
                </a:cxn>
              </a:cxnLst>
              <a:rect l="T15" t="T16" r="T17" b="T18"/>
              <a:pathLst>
                <a:path w="1968" h="672">
                  <a:moveTo>
                    <a:pt x="0" y="672"/>
                  </a:moveTo>
                  <a:lnTo>
                    <a:pt x="528" y="672"/>
                  </a:lnTo>
                  <a:lnTo>
                    <a:pt x="1968" y="0"/>
                  </a:lnTo>
                  <a:lnTo>
                    <a:pt x="1440" y="0"/>
                  </a:lnTo>
                  <a:lnTo>
                    <a:pt x="0" y="672"/>
                  </a:lnTo>
                  <a:close/>
                </a:path>
              </a:pathLst>
            </a:custGeom>
            <a:solidFill>
              <a:srgbClr val="FFB5B5"/>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5077" name="AutoShape 147"/>
            <p:cNvSpPr>
              <a:spLocks noChangeArrowheads="1"/>
            </p:cNvSpPr>
            <p:nvPr/>
          </p:nvSpPr>
          <p:spPr bwMode="auto">
            <a:xfrm>
              <a:off x="2829" y="2010"/>
              <a:ext cx="1008" cy="872"/>
            </a:xfrm>
            <a:prstGeom prst="hexagon">
              <a:avLst>
                <a:gd name="adj" fmla="val 28899"/>
                <a:gd name="vf" fmla="val 115470"/>
              </a:avLst>
            </a:prstGeom>
            <a:solidFill>
              <a:srgbClr val="FF4B4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078" name="AutoShape 148"/>
            <p:cNvSpPr>
              <a:spLocks noChangeArrowheads="1"/>
            </p:cNvSpPr>
            <p:nvPr/>
          </p:nvSpPr>
          <p:spPr bwMode="auto">
            <a:xfrm>
              <a:off x="1392" y="2680"/>
              <a:ext cx="1008" cy="872"/>
            </a:xfrm>
            <a:prstGeom prst="hexagon">
              <a:avLst>
                <a:gd name="adj" fmla="val 28899"/>
                <a:gd name="vf" fmla="val 115470"/>
              </a:avLst>
            </a:prstGeom>
            <a:solidFill>
              <a:srgbClr val="FF8B8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5079" name="AutoShape 149"/>
            <p:cNvSpPr>
              <a:spLocks noChangeArrowheads="1"/>
            </p:cNvSpPr>
            <p:nvPr/>
          </p:nvSpPr>
          <p:spPr bwMode="auto">
            <a:xfrm>
              <a:off x="2832" y="2008"/>
              <a:ext cx="1008" cy="872"/>
            </a:xfrm>
            <a:prstGeom prst="hexagon">
              <a:avLst>
                <a:gd name="adj" fmla="val 28899"/>
                <a:gd name="vf" fmla="val 115470"/>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80" name="Line 150"/>
            <p:cNvSpPr>
              <a:spLocks noChangeShapeType="1"/>
            </p:cNvSpPr>
            <p:nvPr/>
          </p:nvSpPr>
          <p:spPr bwMode="auto">
            <a:xfrm flipV="1">
              <a:off x="1632" y="2008"/>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1" name="Line 151"/>
            <p:cNvSpPr>
              <a:spLocks noChangeShapeType="1"/>
            </p:cNvSpPr>
            <p:nvPr/>
          </p:nvSpPr>
          <p:spPr bwMode="auto">
            <a:xfrm flipV="1">
              <a:off x="2153" y="2011"/>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2" name="Line 152"/>
            <p:cNvSpPr>
              <a:spLocks noChangeShapeType="1"/>
            </p:cNvSpPr>
            <p:nvPr/>
          </p:nvSpPr>
          <p:spPr bwMode="auto">
            <a:xfrm flipV="1">
              <a:off x="2400" y="2440"/>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3" name="Line 153"/>
            <p:cNvSpPr>
              <a:spLocks noChangeShapeType="1"/>
            </p:cNvSpPr>
            <p:nvPr/>
          </p:nvSpPr>
          <p:spPr bwMode="auto">
            <a:xfrm flipV="1">
              <a:off x="2160" y="2872"/>
              <a:ext cx="144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4" name="Line 154"/>
            <p:cNvSpPr>
              <a:spLocks noChangeShapeType="1"/>
            </p:cNvSpPr>
            <p:nvPr/>
          </p:nvSpPr>
          <p:spPr bwMode="auto">
            <a:xfrm flipV="1">
              <a:off x="1666" y="2872"/>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5" name="Line 155"/>
            <p:cNvSpPr>
              <a:spLocks noChangeShapeType="1"/>
            </p:cNvSpPr>
            <p:nvPr/>
          </p:nvSpPr>
          <p:spPr bwMode="auto">
            <a:xfrm flipV="1">
              <a:off x="1412" y="2440"/>
              <a:ext cx="1440" cy="67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6" name="Freeform 156"/>
            <p:cNvSpPr>
              <a:spLocks/>
            </p:cNvSpPr>
            <p:nvPr/>
          </p:nvSpPr>
          <p:spPr bwMode="auto">
            <a:xfrm>
              <a:off x="3595" y="2446"/>
              <a:ext cx="245" cy="424"/>
            </a:xfrm>
            <a:custGeom>
              <a:avLst/>
              <a:gdLst>
                <a:gd name="T0" fmla="*/ 0 w 245"/>
                <a:gd name="T1" fmla="*/ 424 h 424"/>
                <a:gd name="T2" fmla="*/ 245 w 245"/>
                <a:gd name="T3" fmla="*/ 0 h 424"/>
                <a:gd name="T4" fmla="*/ 0 60000 65536"/>
                <a:gd name="T5" fmla="*/ 0 60000 65536"/>
                <a:gd name="T6" fmla="*/ 0 w 245"/>
                <a:gd name="T7" fmla="*/ 0 h 424"/>
                <a:gd name="T8" fmla="*/ 245 w 245"/>
                <a:gd name="T9" fmla="*/ 424 h 424"/>
              </a:gdLst>
              <a:ahLst/>
              <a:cxnLst>
                <a:cxn ang="T4">
                  <a:pos x="T0" y="T1"/>
                </a:cxn>
                <a:cxn ang="T5">
                  <a:pos x="T2" y="T3"/>
                </a:cxn>
              </a:cxnLst>
              <a:rect l="T6" t="T7" r="T8" b="T9"/>
              <a:pathLst>
                <a:path w="245" h="424">
                  <a:moveTo>
                    <a:pt x="0" y="424"/>
                  </a:moveTo>
                  <a:lnTo>
                    <a:pt x="24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87" name="Line 157"/>
            <p:cNvSpPr>
              <a:spLocks noChangeShapeType="1"/>
            </p:cNvSpPr>
            <p:nvPr/>
          </p:nvSpPr>
          <p:spPr bwMode="auto">
            <a:xfrm flipH="1" flipV="1">
              <a:off x="3590" y="2013"/>
              <a:ext cx="250" cy="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8" name="Line 158"/>
            <p:cNvSpPr>
              <a:spLocks noChangeShapeType="1"/>
            </p:cNvSpPr>
            <p:nvPr/>
          </p:nvSpPr>
          <p:spPr bwMode="auto">
            <a:xfrm flipH="1">
              <a:off x="3072" y="2008"/>
              <a:ext cx="5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9" name="AutoShape 159"/>
            <p:cNvSpPr>
              <a:spLocks noChangeArrowheads="1"/>
            </p:cNvSpPr>
            <p:nvPr/>
          </p:nvSpPr>
          <p:spPr bwMode="auto">
            <a:xfrm>
              <a:off x="1392" y="2680"/>
              <a:ext cx="1008" cy="872"/>
            </a:xfrm>
            <a:prstGeom prst="hexagon">
              <a:avLst>
                <a:gd name="adj" fmla="val 28899"/>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37441" name="AutoShape 161"/>
          <p:cNvSpPr>
            <a:spLocks noChangeArrowheads="1"/>
          </p:cNvSpPr>
          <p:nvPr/>
        </p:nvSpPr>
        <p:spPr bwMode="auto">
          <a:xfrm>
            <a:off x="5410200" y="3124200"/>
            <a:ext cx="3352800" cy="1828800"/>
          </a:xfrm>
          <a:prstGeom prst="wedgeRoundRectCallout">
            <a:avLst>
              <a:gd name="adj1" fmla="val -45310"/>
              <a:gd name="adj2" fmla="val 62500"/>
              <a:gd name="adj3" fmla="val 16667"/>
            </a:avLst>
          </a:prstGeom>
          <a:solidFill>
            <a:schemeClr val="bg1"/>
          </a:solidFill>
          <a:ln w="28575">
            <a:solidFill>
              <a:schemeClr val="tx1"/>
            </a:solidFill>
            <a:miter lim="800000"/>
            <a:headEnd/>
            <a:tailEnd/>
          </a:ln>
        </p:spPr>
        <p:txBody>
          <a:bodyPr/>
          <a:lstStyle/>
          <a:p>
            <a:pPr algn="ctr"/>
            <a:r>
              <a:rPr lang="en-US"/>
              <a:t>This is called a hexagonal prism because its cross-section is a hexagon.</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28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499"/>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37303"/>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500"/>
                                  </p:stCondLst>
                                  <p:childTnLst>
                                    <p:set>
                                      <p:cBhvr>
                                        <p:cTn id="16" dur="1" fill="hold">
                                          <p:stCondLst>
                                            <p:cond delay="499"/>
                                          </p:stCondLst>
                                        </p:cTn>
                                        <p:tgtEl>
                                          <p:spTgt spid="4"/>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50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nodeType="afterEffect">
                                  <p:stCondLst>
                                    <p:cond delay="500"/>
                                  </p:stCondLst>
                                  <p:childTnLst>
                                    <p:set>
                                      <p:cBhvr>
                                        <p:cTn id="22" dur="1" fill="hold">
                                          <p:stCondLst>
                                            <p:cond delay="499"/>
                                          </p:stCondLst>
                                        </p:cTn>
                                        <p:tgtEl>
                                          <p:spTgt spid="6"/>
                                        </p:tgtEl>
                                        <p:attrNameLst>
                                          <p:attrName>style.visibility</p:attrName>
                                        </p:attrNameLst>
                                      </p:cBhvr>
                                      <p:to>
                                        <p:strVal val="visible"/>
                                      </p:to>
                                    </p:set>
                                  </p:childTnLst>
                                </p:cTn>
                              </p:par>
                            </p:childTnLst>
                          </p:cTn>
                        </p:par>
                        <p:par>
                          <p:cTn id="23" fill="hold" nodeType="afterGroup">
                            <p:stCondLst>
                              <p:cond delay="3500"/>
                            </p:stCondLst>
                            <p:childTnLst>
                              <p:par>
                                <p:cTn id="24" presetID="1" presetClass="entr" presetSubtype="0" fill="hold" nodeType="afterEffect">
                                  <p:stCondLst>
                                    <p:cond delay="500"/>
                                  </p:stCondLst>
                                  <p:childTnLst>
                                    <p:set>
                                      <p:cBhvr>
                                        <p:cTn id="25" dur="1" fill="hold">
                                          <p:stCondLst>
                                            <p:cond delay="499"/>
                                          </p:stCondLst>
                                        </p:cTn>
                                        <p:tgtEl>
                                          <p:spTgt spid="7"/>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nodeType="afterEffect">
                                  <p:stCondLst>
                                    <p:cond delay="500"/>
                                  </p:stCondLst>
                                  <p:childTnLst>
                                    <p:set>
                                      <p:cBhvr>
                                        <p:cTn id="28" dur="1" fill="hold">
                                          <p:stCondLst>
                                            <p:cond delay="499"/>
                                          </p:stCondLst>
                                        </p:cTn>
                                        <p:tgtEl>
                                          <p:spTgt spid="8"/>
                                        </p:tgtEl>
                                        <p:attrNameLst>
                                          <p:attrName>style.visibility</p:attrName>
                                        </p:attrNameLst>
                                      </p:cBhvr>
                                      <p:to>
                                        <p:strVal val="visible"/>
                                      </p:to>
                                    </p:set>
                                  </p:childTnLst>
                                </p:cTn>
                              </p:par>
                            </p:childTnLst>
                          </p:cTn>
                        </p:par>
                        <p:par>
                          <p:cTn id="29" fill="hold" nodeType="afterGroup">
                            <p:stCondLst>
                              <p:cond delay="5500"/>
                            </p:stCondLst>
                            <p:childTnLst>
                              <p:par>
                                <p:cTn id="30" presetID="1" presetClass="entr" presetSubtype="0" fill="hold" nodeType="afterEffect">
                                  <p:stCondLst>
                                    <p:cond delay="500"/>
                                  </p:stCondLst>
                                  <p:childTnLst>
                                    <p:set>
                                      <p:cBhvr>
                                        <p:cTn id="31" dur="1" fill="hold">
                                          <p:stCondLst>
                                            <p:cond delay="499"/>
                                          </p:stCondLst>
                                        </p:cTn>
                                        <p:tgtEl>
                                          <p:spTgt spid="9"/>
                                        </p:tgtEl>
                                        <p:attrNameLst>
                                          <p:attrName>style.visibility</p:attrName>
                                        </p:attrNameLst>
                                      </p:cBhvr>
                                      <p:to>
                                        <p:strVal val="visible"/>
                                      </p:to>
                                    </p:set>
                                  </p:childTnLst>
                                </p:cTn>
                              </p:par>
                            </p:childTnLst>
                          </p:cTn>
                        </p:par>
                        <p:par>
                          <p:cTn id="32" fill="hold" nodeType="afterGroup">
                            <p:stCondLst>
                              <p:cond delay="6500"/>
                            </p:stCondLst>
                            <p:childTnLst>
                              <p:par>
                                <p:cTn id="33" presetID="1" presetClass="entr" presetSubtype="0" fill="hold" nodeType="afterEffect">
                                  <p:stCondLst>
                                    <p:cond delay="500"/>
                                  </p:stCondLst>
                                  <p:childTnLst>
                                    <p:set>
                                      <p:cBhvr>
                                        <p:cTn id="34" dur="1" fill="hold">
                                          <p:stCondLst>
                                            <p:cond delay="499"/>
                                          </p:stCondLst>
                                        </p:cTn>
                                        <p:tgtEl>
                                          <p:spTgt spid="10"/>
                                        </p:tgtEl>
                                        <p:attrNameLst>
                                          <p:attrName>style.visibility</p:attrName>
                                        </p:attrNameLst>
                                      </p:cBhvr>
                                      <p:to>
                                        <p:strVal val="visible"/>
                                      </p:to>
                                    </p:set>
                                  </p:childTnLst>
                                </p:cTn>
                              </p:par>
                            </p:childTnLst>
                          </p:cTn>
                        </p:par>
                        <p:par>
                          <p:cTn id="35" fill="hold" nodeType="afterGroup">
                            <p:stCondLst>
                              <p:cond delay="7500"/>
                            </p:stCondLst>
                            <p:childTnLst>
                              <p:par>
                                <p:cTn id="36" presetID="1" presetClass="entr" presetSubtype="0" fill="hold" nodeType="afterEffect">
                                  <p:stCondLst>
                                    <p:cond delay="500"/>
                                  </p:stCondLst>
                                  <p:childTnLst>
                                    <p:set>
                                      <p:cBhvr>
                                        <p:cTn id="37" dur="1" fill="hold">
                                          <p:stCondLst>
                                            <p:cond delay="499"/>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37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6" grpId="0" autoUpdateAnimBg="0"/>
      <p:bldP spid="737303" grpId="0" autoUpdateAnimBg="0"/>
      <p:bldP spid="7374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5"/>
          <p:cNvSpPr>
            <a:spLocks noGrp="1" noChangeArrowheads="1"/>
          </p:cNvSpPr>
          <p:nvPr>
            <p:ph type="title" idx="4294967295"/>
          </p:nvPr>
        </p:nvSpPr>
        <p:spPr>
          <a:xfrm>
            <a:off x="150813" y="150813"/>
            <a:ext cx="7373937" cy="633412"/>
          </a:xfrm>
          <a:noFill/>
        </p:spPr>
        <p:txBody>
          <a:bodyPr/>
          <a:lstStyle/>
          <a:p>
            <a:pPr eaLnBrk="1" hangingPunct="1"/>
            <a:r>
              <a:rPr lang="en-US" smtClean="0"/>
              <a:t>Volume of a prism</a:t>
            </a:r>
            <a:endParaRPr lang="en-GB" smtClean="0"/>
          </a:p>
        </p:txBody>
      </p:sp>
      <p:sp>
        <p:nvSpPr>
          <p:cNvPr id="46085" name="Text Box 230"/>
          <p:cNvSpPr txBox="1">
            <a:spLocks noChangeArrowheads="1"/>
          </p:cNvSpPr>
          <p:nvPr/>
        </p:nvSpPr>
        <p:spPr bwMode="auto">
          <a:xfrm>
            <a:off x="423863" y="1066800"/>
            <a:ext cx="8262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The volume of a prism is found by multiplying the area of its cross-section </a:t>
            </a:r>
            <a:r>
              <a:rPr lang="en-US" i="1">
                <a:solidFill>
                  <a:srgbClr val="000066"/>
                </a:solidFill>
              </a:rPr>
              <a:t>A</a:t>
            </a:r>
            <a:r>
              <a:rPr lang="en-US">
                <a:solidFill>
                  <a:srgbClr val="000066"/>
                </a:solidFill>
              </a:rPr>
              <a:t> by its length </a:t>
            </a:r>
            <a:r>
              <a:rPr lang="en-US" i="1">
                <a:solidFill>
                  <a:srgbClr val="000066"/>
                </a:solidFill>
                <a:latin typeface="Times New Roman" pitchFamily="18" charset="0"/>
              </a:rPr>
              <a:t>l</a:t>
            </a:r>
            <a:r>
              <a:rPr lang="en-US">
                <a:solidFill>
                  <a:srgbClr val="000066"/>
                </a:solidFill>
              </a:rPr>
              <a:t> (or by its height if it is standing on its cross-section).</a:t>
            </a:r>
            <a:endParaRPr lang="en-GB">
              <a:solidFill>
                <a:srgbClr val="000066"/>
              </a:solidFill>
            </a:endParaRPr>
          </a:p>
        </p:txBody>
      </p:sp>
      <p:grpSp>
        <p:nvGrpSpPr>
          <p:cNvPr id="2" name="Group 282"/>
          <p:cNvGrpSpPr>
            <a:grpSpLocks/>
          </p:cNvGrpSpPr>
          <p:nvPr/>
        </p:nvGrpSpPr>
        <p:grpSpPr bwMode="auto">
          <a:xfrm>
            <a:off x="838200" y="2513013"/>
            <a:ext cx="3124200" cy="3354387"/>
            <a:chOff x="528" y="1583"/>
            <a:chExt cx="1968" cy="2113"/>
          </a:xfrm>
        </p:grpSpPr>
        <p:grpSp>
          <p:nvGrpSpPr>
            <p:cNvPr id="46103" name="Group 264"/>
            <p:cNvGrpSpPr>
              <a:grpSpLocks/>
            </p:cNvGrpSpPr>
            <p:nvPr/>
          </p:nvGrpSpPr>
          <p:grpSpPr bwMode="auto">
            <a:xfrm>
              <a:off x="1080" y="3312"/>
              <a:ext cx="864" cy="384"/>
              <a:chOff x="2448" y="3606"/>
              <a:chExt cx="864" cy="384"/>
            </a:xfrm>
          </p:grpSpPr>
          <p:sp>
            <p:nvSpPr>
              <p:cNvPr id="706825" name="Rectangle 265"/>
              <p:cNvSpPr>
                <a:spLocks noChangeArrowheads="1"/>
              </p:cNvSpPr>
              <p:nvPr/>
            </p:nvSpPr>
            <p:spPr bwMode="auto">
              <a:xfrm>
                <a:off x="2448" y="3606"/>
                <a:ext cx="864" cy="38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46114" name="Text Box 266"/>
              <p:cNvSpPr txBox="1">
                <a:spLocks noChangeArrowheads="1"/>
              </p:cNvSpPr>
              <p:nvPr/>
            </p:nvSpPr>
            <p:spPr bwMode="auto">
              <a:xfrm>
                <a:off x="2537" y="3654"/>
                <a:ext cx="6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V</a:t>
                </a:r>
                <a:r>
                  <a:rPr lang="en-GB"/>
                  <a:t> = </a:t>
                </a:r>
                <a:r>
                  <a:rPr lang="en-GB" i="1"/>
                  <a:t>A</a:t>
                </a:r>
                <a:r>
                  <a:rPr lang="en-GB" i="1">
                    <a:latin typeface="Times New Roman" pitchFamily="18" charset="0"/>
                  </a:rPr>
                  <a:t>l</a:t>
                </a:r>
              </a:p>
            </p:txBody>
          </p:sp>
        </p:grpSp>
        <p:grpSp>
          <p:nvGrpSpPr>
            <p:cNvPr id="46104" name="Group 270"/>
            <p:cNvGrpSpPr>
              <a:grpSpLocks/>
            </p:cNvGrpSpPr>
            <p:nvPr/>
          </p:nvGrpSpPr>
          <p:grpSpPr bwMode="auto">
            <a:xfrm>
              <a:off x="528" y="1583"/>
              <a:ext cx="1968" cy="1258"/>
              <a:chOff x="528" y="1536"/>
              <a:chExt cx="1968" cy="1258"/>
            </a:xfrm>
          </p:grpSpPr>
          <p:grpSp>
            <p:nvGrpSpPr>
              <p:cNvPr id="46105" name="Group 262"/>
              <p:cNvGrpSpPr>
                <a:grpSpLocks/>
              </p:cNvGrpSpPr>
              <p:nvPr/>
            </p:nvGrpSpPr>
            <p:grpSpPr bwMode="auto">
              <a:xfrm>
                <a:off x="528" y="1776"/>
                <a:ext cx="1968" cy="1018"/>
                <a:chOff x="576" y="1920"/>
                <a:chExt cx="1550" cy="802"/>
              </a:xfrm>
            </p:grpSpPr>
            <p:sp>
              <p:nvSpPr>
                <p:cNvPr id="46109" name="AutoShape 258"/>
                <p:cNvSpPr>
                  <a:spLocks noChangeArrowheads="1"/>
                </p:cNvSpPr>
                <p:nvPr/>
              </p:nvSpPr>
              <p:spPr bwMode="auto">
                <a:xfrm rot="20793309" flipH="1">
                  <a:off x="975" y="1997"/>
                  <a:ext cx="1089" cy="653"/>
                </a:xfrm>
                <a:prstGeom prst="parallelogram">
                  <a:avLst>
                    <a:gd name="adj" fmla="val 30142"/>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10" name="AutoShape 259"/>
                <p:cNvSpPr>
                  <a:spLocks noChangeArrowheads="1"/>
                </p:cNvSpPr>
                <p:nvPr/>
              </p:nvSpPr>
              <p:spPr bwMode="auto">
                <a:xfrm>
                  <a:off x="578" y="2133"/>
                  <a:ext cx="681" cy="589"/>
                </a:xfrm>
                <a:prstGeom prst="triangle">
                  <a:avLst>
                    <a:gd name="adj" fmla="val 50000"/>
                  </a:avLst>
                </a:prstGeom>
                <a:solidFill>
                  <a:srgbClr val="D0B8E0"/>
                </a:solidFill>
                <a:ln w="28575">
                  <a:solidFill>
                    <a:schemeClr val="tx1"/>
                  </a:solidFill>
                  <a:miter lim="800000"/>
                  <a:headEnd/>
                  <a:tailEnd/>
                </a:ln>
              </p:spPr>
              <p:txBody>
                <a:bodyPr wrap="none" anchor="ctr"/>
                <a:lstStyle/>
                <a:p>
                  <a:endParaRPr lang="en-US"/>
                </a:p>
              </p:txBody>
            </p:sp>
            <p:sp>
              <p:nvSpPr>
                <p:cNvPr id="46111" name="Freeform 260"/>
                <p:cNvSpPr>
                  <a:spLocks/>
                </p:cNvSpPr>
                <p:nvPr/>
              </p:nvSpPr>
              <p:spPr bwMode="auto">
                <a:xfrm rot="10800000">
                  <a:off x="576" y="2514"/>
                  <a:ext cx="1550" cy="206"/>
                </a:xfrm>
                <a:custGeom>
                  <a:avLst/>
                  <a:gdLst>
                    <a:gd name="T0" fmla="*/ 0 w 1550"/>
                    <a:gd name="T1" fmla="*/ 206 h 206"/>
                    <a:gd name="T2" fmla="*/ 688 w 1550"/>
                    <a:gd name="T3" fmla="*/ 206 h 206"/>
                    <a:gd name="T4" fmla="*/ 1550 w 1550"/>
                    <a:gd name="T5" fmla="*/ 0 h 206"/>
                    <a:gd name="T6" fmla="*/ 0 60000 65536"/>
                    <a:gd name="T7" fmla="*/ 0 60000 65536"/>
                    <a:gd name="T8" fmla="*/ 0 60000 65536"/>
                    <a:gd name="T9" fmla="*/ 0 w 1550"/>
                    <a:gd name="T10" fmla="*/ 0 h 206"/>
                    <a:gd name="T11" fmla="*/ 1550 w 1550"/>
                    <a:gd name="T12" fmla="*/ 206 h 206"/>
                  </a:gdLst>
                  <a:ahLst/>
                  <a:cxnLst>
                    <a:cxn ang="T6">
                      <a:pos x="T0" y="T1"/>
                    </a:cxn>
                    <a:cxn ang="T7">
                      <a:pos x="T2" y="T3"/>
                    </a:cxn>
                    <a:cxn ang="T8">
                      <a:pos x="T4" y="T5"/>
                    </a:cxn>
                  </a:cxnLst>
                  <a:rect l="T9" t="T10" r="T11" b="T12"/>
                  <a:pathLst>
                    <a:path w="1550" h="206">
                      <a:moveTo>
                        <a:pt x="0" y="206"/>
                      </a:moveTo>
                      <a:lnTo>
                        <a:pt x="688" y="206"/>
                      </a:lnTo>
                      <a:lnTo>
                        <a:pt x="1550" y="0"/>
                      </a:ln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12" name="Freeform 261"/>
                <p:cNvSpPr>
                  <a:spLocks/>
                </p:cNvSpPr>
                <p:nvPr/>
              </p:nvSpPr>
              <p:spPr bwMode="auto">
                <a:xfrm>
                  <a:off x="1451" y="1920"/>
                  <a:ext cx="337" cy="587"/>
                </a:xfrm>
                <a:custGeom>
                  <a:avLst/>
                  <a:gdLst>
                    <a:gd name="T0" fmla="*/ 0 w 337"/>
                    <a:gd name="T1" fmla="*/ 587 h 587"/>
                    <a:gd name="T2" fmla="*/ 337 w 337"/>
                    <a:gd name="T3" fmla="*/ 0 h 587"/>
                    <a:gd name="T4" fmla="*/ 0 60000 65536"/>
                    <a:gd name="T5" fmla="*/ 0 60000 65536"/>
                    <a:gd name="T6" fmla="*/ 0 w 337"/>
                    <a:gd name="T7" fmla="*/ 0 h 587"/>
                    <a:gd name="T8" fmla="*/ 337 w 337"/>
                    <a:gd name="T9" fmla="*/ 587 h 587"/>
                  </a:gdLst>
                  <a:ahLst/>
                  <a:cxnLst>
                    <a:cxn ang="T4">
                      <a:pos x="T0" y="T1"/>
                    </a:cxn>
                    <a:cxn ang="T5">
                      <a:pos x="T2" y="T3"/>
                    </a:cxn>
                  </a:cxnLst>
                  <a:rect l="T6" t="T7" r="T8" b="T9"/>
                  <a:pathLst>
                    <a:path w="337" h="587">
                      <a:moveTo>
                        <a:pt x="0" y="587"/>
                      </a:moveTo>
                      <a:lnTo>
                        <a:pt x="337" y="0"/>
                      </a:ln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106" name="Text Box 267"/>
              <p:cNvSpPr txBox="1">
                <a:spLocks noChangeArrowheads="1"/>
              </p:cNvSpPr>
              <p:nvPr/>
            </p:nvSpPr>
            <p:spPr bwMode="auto">
              <a:xfrm>
                <a:off x="851"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A</a:t>
                </a:r>
              </a:p>
            </p:txBody>
          </p:sp>
          <p:sp>
            <p:nvSpPr>
              <p:cNvPr id="46107" name="Line 268"/>
              <p:cNvSpPr>
                <a:spLocks noChangeShapeType="1"/>
              </p:cNvSpPr>
              <p:nvPr/>
            </p:nvSpPr>
            <p:spPr bwMode="auto">
              <a:xfrm flipV="1">
                <a:off x="960" y="1680"/>
                <a:ext cx="1106" cy="25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108" name="Text Box 269"/>
              <p:cNvSpPr txBox="1">
                <a:spLocks noChangeArrowheads="1"/>
              </p:cNvSpPr>
              <p:nvPr/>
            </p:nvSpPr>
            <p:spPr bwMode="auto">
              <a:xfrm>
                <a:off x="1344" y="153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l</a:t>
                </a:r>
              </a:p>
            </p:txBody>
          </p:sp>
        </p:grpSp>
      </p:grpSp>
      <p:grpSp>
        <p:nvGrpSpPr>
          <p:cNvPr id="6" name="Group 285"/>
          <p:cNvGrpSpPr>
            <a:grpSpLocks/>
          </p:cNvGrpSpPr>
          <p:nvPr/>
        </p:nvGrpSpPr>
        <p:grpSpPr bwMode="auto">
          <a:xfrm>
            <a:off x="4267200" y="2362200"/>
            <a:ext cx="3276600" cy="3621088"/>
            <a:chOff x="2688" y="1488"/>
            <a:chExt cx="2064" cy="2281"/>
          </a:xfrm>
        </p:grpSpPr>
        <p:grpSp>
          <p:nvGrpSpPr>
            <p:cNvPr id="46088" name="Group 284"/>
            <p:cNvGrpSpPr>
              <a:grpSpLocks/>
            </p:cNvGrpSpPr>
            <p:nvPr/>
          </p:nvGrpSpPr>
          <p:grpSpPr bwMode="auto">
            <a:xfrm>
              <a:off x="3407" y="1488"/>
              <a:ext cx="1345" cy="2208"/>
              <a:chOff x="3407" y="1488"/>
              <a:chExt cx="1345" cy="2208"/>
            </a:xfrm>
          </p:grpSpPr>
          <p:grpSp>
            <p:nvGrpSpPr>
              <p:cNvPr id="46090" name="Group 263"/>
              <p:cNvGrpSpPr>
                <a:grpSpLocks/>
              </p:cNvGrpSpPr>
              <p:nvPr/>
            </p:nvGrpSpPr>
            <p:grpSpPr bwMode="auto">
              <a:xfrm>
                <a:off x="3647" y="3312"/>
                <a:ext cx="864" cy="384"/>
                <a:chOff x="2448" y="3606"/>
                <a:chExt cx="864" cy="384"/>
              </a:xfrm>
            </p:grpSpPr>
            <p:sp>
              <p:nvSpPr>
                <p:cNvPr id="706810" name="Rectangle 250"/>
                <p:cNvSpPr>
                  <a:spLocks noChangeArrowheads="1"/>
                </p:cNvSpPr>
                <p:nvPr/>
              </p:nvSpPr>
              <p:spPr bwMode="auto">
                <a:xfrm>
                  <a:off x="2448" y="3606"/>
                  <a:ext cx="864" cy="38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46102" name="Text Box 252"/>
                <p:cNvSpPr txBox="1">
                  <a:spLocks noChangeArrowheads="1"/>
                </p:cNvSpPr>
                <p:nvPr/>
              </p:nvSpPr>
              <p:spPr bwMode="auto">
                <a:xfrm>
                  <a:off x="2537" y="3654"/>
                  <a:ext cx="6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V</a:t>
                  </a:r>
                  <a:r>
                    <a:rPr lang="en-GB"/>
                    <a:t> = </a:t>
                  </a:r>
                  <a:r>
                    <a:rPr lang="en-GB" i="1"/>
                    <a:t>A</a:t>
                  </a:r>
                  <a:r>
                    <a:rPr lang="en-GB" i="1">
                      <a:latin typeface="Times New Roman" pitchFamily="18" charset="0"/>
                    </a:rPr>
                    <a:t>h</a:t>
                  </a:r>
                </a:p>
              </p:txBody>
            </p:sp>
          </p:grpSp>
          <p:grpSp>
            <p:nvGrpSpPr>
              <p:cNvPr id="46091" name="Group 281"/>
              <p:cNvGrpSpPr>
                <a:grpSpLocks/>
              </p:cNvGrpSpPr>
              <p:nvPr/>
            </p:nvGrpSpPr>
            <p:grpSpPr bwMode="auto">
              <a:xfrm>
                <a:off x="3407" y="1488"/>
                <a:ext cx="1345" cy="1449"/>
                <a:chOff x="3264" y="1536"/>
                <a:chExt cx="1345" cy="1449"/>
              </a:xfrm>
            </p:grpSpPr>
            <p:sp>
              <p:nvSpPr>
                <p:cNvPr id="46092" name="Freeform 271"/>
                <p:cNvSpPr>
                  <a:spLocks/>
                </p:cNvSpPr>
                <p:nvPr/>
              </p:nvSpPr>
              <p:spPr bwMode="auto">
                <a:xfrm>
                  <a:off x="3600" y="2532"/>
                  <a:ext cx="1008" cy="444"/>
                </a:xfrm>
                <a:custGeom>
                  <a:avLst/>
                  <a:gdLst>
                    <a:gd name="T0" fmla="*/ 0 w 1008"/>
                    <a:gd name="T1" fmla="*/ 444 h 444"/>
                    <a:gd name="T2" fmla="*/ 720 w 1008"/>
                    <a:gd name="T3" fmla="*/ 444 h 444"/>
                    <a:gd name="T4" fmla="*/ 1008 w 1008"/>
                    <a:gd name="T5" fmla="*/ 252 h 444"/>
                    <a:gd name="T6" fmla="*/ 673 w 1008"/>
                    <a:gd name="T7" fmla="*/ 0 h 444"/>
                    <a:gd name="T8" fmla="*/ 0 w 1008"/>
                    <a:gd name="T9" fmla="*/ 444 h 444"/>
                    <a:gd name="T10" fmla="*/ 0 60000 65536"/>
                    <a:gd name="T11" fmla="*/ 0 60000 65536"/>
                    <a:gd name="T12" fmla="*/ 0 60000 65536"/>
                    <a:gd name="T13" fmla="*/ 0 60000 65536"/>
                    <a:gd name="T14" fmla="*/ 0 60000 65536"/>
                    <a:gd name="T15" fmla="*/ 0 w 1008"/>
                    <a:gd name="T16" fmla="*/ 0 h 444"/>
                    <a:gd name="T17" fmla="*/ 1008 w 1008"/>
                    <a:gd name="T18" fmla="*/ 444 h 444"/>
                  </a:gdLst>
                  <a:ahLst/>
                  <a:cxnLst>
                    <a:cxn ang="T10">
                      <a:pos x="T0" y="T1"/>
                    </a:cxn>
                    <a:cxn ang="T11">
                      <a:pos x="T2" y="T3"/>
                    </a:cxn>
                    <a:cxn ang="T12">
                      <a:pos x="T4" y="T5"/>
                    </a:cxn>
                    <a:cxn ang="T13">
                      <a:pos x="T6" y="T7"/>
                    </a:cxn>
                    <a:cxn ang="T14">
                      <a:pos x="T8" y="T9"/>
                    </a:cxn>
                  </a:cxnLst>
                  <a:rect l="T15" t="T16" r="T17" b="T18"/>
                  <a:pathLst>
                    <a:path w="1008" h="444">
                      <a:moveTo>
                        <a:pt x="0" y="444"/>
                      </a:moveTo>
                      <a:lnTo>
                        <a:pt x="720" y="444"/>
                      </a:lnTo>
                      <a:lnTo>
                        <a:pt x="1008" y="252"/>
                      </a:lnTo>
                      <a:lnTo>
                        <a:pt x="673" y="0"/>
                      </a:lnTo>
                      <a:lnTo>
                        <a:pt x="0" y="444"/>
                      </a:lnTo>
                      <a:close/>
                    </a:path>
                  </a:pathLst>
                </a:custGeom>
                <a:solidFill>
                  <a:schemeClr val="accent1"/>
                </a:solidFill>
                <a:ln w="28575">
                  <a:solidFill>
                    <a:schemeClr val="tx1"/>
                  </a:solidFill>
                  <a:round/>
                  <a:headEnd/>
                  <a:tailEnd/>
                </a:ln>
              </p:spPr>
              <p:txBody>
                <a:bodyPr/>
                <a:lstStyle/>
                <a:p>
                  <a:endParaRPr lang="en-US"/>
                </a:p>
              </p:txBody>
            </p:sp>
            <p:sp>
              <p:nvSpPr>
                <p:cNvPr id="46093" name="Freeform 273"/>
                <p:cNvSpPr>
                  <a:spLocks/>
                </p:cNvSpPr>
                <p:nvPr/>
              </p:nvSpPr>
              <p:spPr bwMode="auto">
                <a:xfrm>
                  <a:off x="3600" y="1536"/>
                  <a:ext cx="1008" cy="444"/>
                </a:xfrm>
                <a:custGeom>
                  <a:avLst/>
                  <a:gdLst>
                    <a:gd name="T0" fmla="*/ 0 w 1008"/>
                    <a:gd name="T1" fmla="*/ 444 h 444"/>
                    <a:gd name="T2" fmla="*/ 720 w 1008"/>
                    <a:gd name="T3" fmla="*/ 444 h 444"/>
                    <a:gd name="T4" fmla="*/ 1008 w 1008"/>
                    <a:gd name="T5" fmla="*/ 252 h 444"/>
                    <a:gd name="T6" fmla="*/ 673 w 1008"/>
                    <a:gd name="T7" fmla="*/ 0 h 444"/>
                    <a:gd name="T8" fmla="*/ 0 w 1008"/>
                    <a:gd name="T9" fmla="*/ 444 h 444"/>
                    <a:gd name="T10" fmla="*/ 0 60000 65536"/>
                    <a:gd name="T11" fmla="*/ 0 60000 65536"/>
                    <a:gd name="T12" fmla="*/ 0 60000 65536"/>
                    <a:gd name="T13" fmla="*/ 0 60000 65536"/>
                    <a:gd name="T14" fmla="*/ 0 60000 65536"/>
                    <a:gd name="T15" fmla="*/ 0 w 1008"/>
                    <a:gd name="T16" fmla="*/ 0 h 444"/>
                    <a:gd name="T17" fmla="*/ 1008 w 1008"/>
                    <a:gd name="T18" fmla="*/ 444 h 444"/>
                  </a:gdLst>
                  <a:ahLst/>
                  <a:cxnLst>
                    <a:cxn ang="T10">
                      <a:pos x="T0" y="T1"/>
                    </a:cxn>
                    <a:cxn ang="T11">
                      <a:pos x="T2" y="T3"/>
                    </a:cxn>
                    <a:cxn ang="T12">
                      <a:pos x="T4" y="T5"/>
                    </a:cxn>
                    <a:cxn ang="T13">
                      <a:pos x="T6" y="T7"/>
                    </a:cxn>
                    <a:cxn ang="T14">
                      <a:pos x="T8" y="T9"/>
                    </a:cxn>
                  </a:cxnLst>
                  <a:rect l="T15" t="T16" r="T17" b="T18"/>
                  <a:pathLst>
                    <a:path w="1008" h="444">
                      <a:moveTo>
                        <a:pt x="0" y="444"/>
                      </a:moveTo>
                      <a:lnTo>
                        <a:pt x="720" y="444"/>
                      </a:lnTo>
                      <a:lnTo>
                        <a:pt x="1008" y="252"/>
                      </a:lnTo>
                      <a:lnTo>
                        <a:pt x="673" y="0"/>
                      </a:lnTo>
                      <a:lnTo>
                        <a:pt x="0" y="444"/>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4" name="Line 274"/>
                <p:cNvSpPr>
                  <a:spLocks noChangeShapeType="1"/>
                </p:cNvSpPr>
                <p:nvPr/>
              </p:nvSpPr>
              <p:spPr bwMode="auto">
                <a:xfrm>
                  <a:off x="3600" y="1968"/>
                  <a:ext cx="0"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Line 275"/>
                <p:cNvSpPr>
                  <a:spLocks noChangeShapeType="1"/>
                </p:cNvSpPr>
                <p:nvPr/>
              </p:nvSpPr>
              <p:spPr bwMode="auto">
                <a:xfrm>
                  <a:off x="4319" y="1977"/>
                  <a:ext cx="0"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6" name="Line 276"/>
                <p:cNvSpPr>
                  <a:spLocks noChangeShapeType="1"/>
                </p:cNvSpPr>
                <p:nvPr/>
              </p:nvSpPr>
              <p:spPr bwMode="auto">
                <a:xfrm>
                  <a:off x="4609" y="1785"/>
                  <a:ext cx="0"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Line 277"/>
                <p:cNvSpPr>
                  <a:spLocks noChangeShapeType="1"/>
                </p:cNvSpPr>
                <p:nvPr/>
              </p:nvSpPr>
              <p:spPr bwMode="auto">
                <a:xfrm>
                  <a:off x="4270" y="1546"/>
                  <a:ext cx="0" cy="100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6098" name="Text Box 278"/>
                <p:cNvSpPr txBox="1">
                  <a:spLocks noChangeArrowheads="1"/>
                </p:cNvSpPr>
                <p:nvPr/>
              </p:nvSpPr>
              <p:spPr bwMode="auto">
                <a:xfrm>
                  <a:off x="4053" y="2617"/>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A</a:t>
                  </a:r>
                </a:p>
              </p:txBody>
            </p:sp>
            <p:sp>
              <p:nvSpPr>
                <p:cNvPr id="46099" name="Line 279"/>
                <p:cNvSpPr>
                  <a:spLocks noChangeShapeType="1"/>
                </p:cNvSpPr>
                <p:nvPr/>
              </p:nvSpPr>
              <p:spPr bwMode="auto">
                <a:xfrm>
                  <a:off x="3504" y="1968"/>
                  <a:ext cx="0" cy="100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6100" name="Text Box 280"/>
                <p:cNvSpPr txBox="1">
                  <a:spLocks noChangeArrowheads="1"/>
                </p:cNvSpPr>
                <p:nvPr/>
              </p:nvSpPr>
              <p:spPr bwMode="auto">
                <a:xfrm>
                  <a:off x="3264" y="23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grpSp>
        </p:grpSp>
        <p:sp>
          <p:nvSpPr>
            <p:cNvPr id="46089" name="Text Box 283"/>
            <p:cNvSpPr txBox="1">
              <a:spLocks noChangeArrowheads="1"/>
            </p:cNvSpPr>
            <p:nvPr/>
          </p:nvSpPr>
          <p:spPr bwMode="auto">
            <a:xfrm>
              <a:off x="2688" y="3481"/>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2"/>
          <p:cNvSpPr>
            <a:spLocks/>
          </p:cNvSpPr>
          <p:nvPr/>
        </p:nvSpPr>
        <p:spPr bwMode="auto">
          <a:xfrm>
            <a:off x="3059113" y="2130425"/>
            <a:ext cx="3457575" cy="2597150"/>
          </a:xfrm>
          <a:custGeom>
            <a:avLst/>
            <a:gdLst>
              <a:gd name="T0" fmla="*/ 0 w 2178"/>
              <a:gd name="T1" fmla="*/ 1832154388 h 1636"/>
              <a:gd name="T2" fmla="*/ 2147483647 w 2178"/>
              <a:gd name="T3" fmla="*/ 0 h 1636"/>
              <a:gd name="T4" fmla="*/ 2147483647 w 2178"/>
              <a:gd name="T5" fmla="*/ 2147483647 h 1636"/>
              <a:gd name="T6" fmla="*/ 2147483647 w 2178"/>
              <a:gd name="T7" fmla="*/ 2147483647 h 1636"/>
              <a:gd name="T8" fmla="*/ 0 w 2178"/>
              <a:gd name="T9" fmla="*/ 1832154388 h 1636"/>
              <a:gd name="T10" fmla="*/ 0 60000 65536"/>
              <a:gd name="T11" fmla="*/ 0 60000 65536"/>
              <a:gd name="T12" fmla="*/ 0 60000 65536"/>
              <a:gd name="T13" fmla="*/ 0 60000 65536"/>
              <a:gd name="T14" fmla="*/ 0 60000 65536"/>
              <a:gd name="T15" fmla="*/ 0 w 2178"/>
              <a:gd name="T16" fmla="*/ 0 h 1636"/>
              <a:gd name="T17" fmla="*/ 2178 w 2178"/>
              <a:gd name="T18" fmla="*/ 1636 h 1636"/>
            </a:gdLst>
            <a:ahLst/>
            <a:cxnLst>
              <a:cxn ang="T10">
                <a:pos x="T0" y="T1"/>
              </a:cxn>
              <a:cxn ang="T11">
                <a:pos x="T2" y="T3"/>
              </a:cxn>
              <a:cxn ang="T12">
                <a:pos x="T4" y="T5"/>
              </a:cxn>
              <a:cxn ang="T13">
                <a:pos x="T6" y="T7"/>
              </a:cxn>
              <a:cxn ang="T14">
                <a:pos x="T8" y="T9"/>
              </a:cxn>
            </a:cxnLst>
            <a:rect l="T15" t="T16" r="T17" b="T18"/>
            <a:pathLst>
              <a:path w="2178" h="1636">
                <a:moveTo>
                  <a:pt x="0" y="727"/>
                </a:moveTo>
                <a:lnTo>
                  <a:pt x="1157" y="0"/>
                </a:lnTo>
                <a:lnTo>
                  <a:pt x="2178" y="909"/>
                </a:lnTo>
                <a:lnTo>
                  <a:pt x="1025" y="1636"/>
                </a:lnTo>
                <a:lnTo>
                  <a:pt x="0" y="727"/>
                </a:lnTo>
                <a:close/>
              </a:path>
            </a:pathLst>
          </a:custGeom>
          <a:solidFill>
            <a:srgbClr val="FFE0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7" name="Freeform 3"/>
          <p:cNvSpPr>
            <a:spLocks/>
          </p:cNvSpPr>
          <p:nvPr/>
        </p:nvSpPr>
        <p:spPr bwMode="auto">
          <a:xfrm>
            <a:off x="2298700" y="3284538"/>
            <a:ext cx="2368550" cy="1443037"/>
          </a:xfrm>
          <a:custGeom>
            <a:avLst/>
            <a:gdLst>
              <a:gd name="T0" fmla="*/ 1207154050 w 1492"/>
              <a:gd name="T1" fmla="*/ 0 h 909"/>
              <a:gd name="T2" fmla="*/ 0 w 1492"/>
              <a:gd name="T3" fmla="*/ 2147483647 h 909"/>
              <a:gd name="T4" fmla="*/ 2147483647 w 1492"/>
              <a:gd name="T5" fmla="*/ 2147483647 h 909"/>
              <a:gd name="T6" fmla="*/ 1207154050 w 1492"/>
              <a:gd name="T7" fmla="*/ 0 h 909"/>
              <a:gd name="T8" fmla="*/ 0 60000 65536"/>
              <a:gd name="T9" fmla="*/ 0 60000 65536"/>
              <a:gd name="T10" fmla="*/ 0 60000 65536"/>
              <a:gd name="T11" fmla="*/ 0 60000 65536"/>
              <a:gd name="T12" fmla="*/ 0 w 1492"/>
              <a:gd name="T13" fmla="*/ 0 h 909"/>
              <a:gd name="T14" fmla="*/ 1492 w 1492"/>
              <a:gd name="T15" fmla="*/ 909 h 909"/>
            </a:gdLst>
            <a:ahLst/>
            <a:cxnLst>
              <a:cxn ang="T8">
                <a:pos x="T0" y="T1"/>
              </a:cxn>
              <a:cxn ang="T9">
                <a:pos x="T2" y="T3"/>
              </a:cxn>
              <a:cxn ang="T10">
                <a:pos x="T4" y="T5"/>
              </a:cxn>
              <a:cxn ang="T11">
                <a:pos x="T6" y="T7"/>
              </a:cxn>
            </a:cxnLst>
            <a:rect l="T12" t="T13" r="T14" b="T15"/>
            <a:pathLst>
              <a:path w="1492" h="909">
                <a:moveTo>
                  <a:pt x="479" y="0"/>
                </a:moveTo>
                <a:lnTo>
                  <a:pt x="0" y="909"/>
                </a:lnTo>
                <a:lnTo>
                  <a:pt x="1492" y="903"/>
                </a:lnTo>
                <a:lnTo>
                  <a:pt x="479"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7108" name="Picture 4"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473200" y="1196975"/>
            <a:ext cx="6197600"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volume of this triangular prism?</a:t>
            </a:r>
          </a:p>
        </p:txBody>
      </p:sp>
      <p:pic>
        <p:nvPicPr>
          <p:cNvPr id="47110" name="Picture 6"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7"/>
          <p:cNvSpPr>
            <a:spLocks noGrp="1" noChangeArrowheads="1"/>
          </p:cNvSpPr>
          <p:nvPr>
            <p:ph type="title" idx="4294967295"/>
          </p:nvPr>
        </p:nvSpPr>
        <p:spPr>
          <a:xfrm>
            <a:off x="150813" y="150813"/>
            <a:ext cx="7373937" cy="633412"/>
          </a:xfrm>
          <a:noFill/>
        </p:spPr>
        <p:txBody>
          <a:bodyPr/>
          <a:lstStyle/>
          <a:p>
            <a:pPr eaLnBrk="1" hangingPunct="1"/>
            <a:r>
              <a:rPr lang="en-US" smtClean="0"/>
              <a:t>Volume of a prism</a:t>
            </a:r>
            <a:endParaRPr lang="en-GB" smtClean="0"/>
          </a:p>
        </p:txBody>
      </p:sp>
      <p:sp>
        <p:nvSpPr>
          <p:cNvPr id="47112" name="Line 8"/>
          <p:cNvSpPr>
            <a:spLocks noChangeShapeType="1"/>
          </p:cNvSpPr>
          <p:nvPr/>
        </p:nvSpPr>
        <p:spPr bwMode="auto">
          <a:xfrm flipV="1">
            <a:off x="2303463" y="3284538"/>
            <a:ext cx="0" cy="143986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47113" name="Group 9"/>
          <p:cNvGrpSpPr>
            <a:grpSpLocks/>
          </p:cNvGrpSpPr>
          <p:nvPr/>
        </p:nvGrpSpPr>
        <p:grpSpPr bwMode="auto">
          <a:xfrm>
            <a:off x="2303463" y="3284538"/>
            <a:ext cx="2376487" cy="1439862"/>
            <a:chOff x="1133" y="2069"/>
            <a:chExt cx="1497" cy="907"/>
          </a:xfrm>
        </p:grpSpPr>
        <p:sp>
          <p:nvSpPr>
            <p:cNvPr id="47130" name="Line 10"/>
            <p:cNvSpPr>
              <a:spLocks noChangeShapeType="1"/>
            </p:cNvSpPr>
            <p:nvPr/>
          </p:nvSpPr>
          <p:spPr bwMode="auto">
            <a:xfrm>
              <a:off x="1133" y="2976"/>
              <a:ext cx="149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11"/>
            <p:cNvSpPr>
              <a:spLocks noChangeShapeType="1"/>
            </p:cNvSpPr>
            <p:nvPr/>
          </p:nvSpPr>
          <p:spPr bwMode="auto">
            <a:xfrm flipV="1">
              <a:off x="1133" y="2069"/>
              <a:ext cx="477" cy="9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12"/>
            <p:cNvSpPr>
              <a:spLocks noChangeShapeType="1"/>
            </p:cNvSpPr>
            <p:nvPr/>
          </p:nvSpPr>
          <p:spPr bwMode="auto">
            <a:xfrm>
              <a:off x="1610" y="2069"/>
              <a:ext cx="1020" cy="9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14" name="Line 13"/>
          <p:cNvSpPr>
            <a:spLocks noChangeShapeType="1"/>
          </p:cNvSpPr>
          <p:nvPr/>
        </p:nvSpPr>
        <p:spPr bwMode="auto">
          <a:xfrm>
            <a:off x="2303463" y="3284538"/>
            <a:ext cx="757237"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Line 14"/>
          <p:cNvSpPr>
            <a:spLocks noChangeShapeType="1"/>
          </p:cNvSpPr>
          <p:nvPr/>
        </p:nvSpPr>
        <p:spPr bwMode="auto">
          <a:xfrm>
            <a:off x="4140200" y="3573463"/>
            <a:ext cx="237648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16" name="Line 15"/>
          <p:cNvSpPr>
            <a:spLocks noChangeShapeType="1"/>
          </p:cNvSpPr>
          <p:nvPr/>
        </p:nvSpPr>
        <p:spPr bwMode="auto">
          <a:xfrm flipV="1">
            <a:off x="4140200" y="2133600"/>
            <a:ext cx="757238" cy="143986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17" name="Line 16"/>
          <p:cNvSpPr>
            <a:spLocks noChangeShapeType="1"/>
          </p:cNvSpPr>
          <p:nvPr/>
        </p:nvSpPr>
        <p:spPr bwMode="auto">
          <a:xfrm>
            <a:off x="4897438" y="2133600"/>
            <a:ext cx="1619250" cy="1439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8" name="Line 17"/>
          <p:cNvSpPr>
            <a:spLocks noChangeShapeType="1"/>
          </p:cNvSpPr>
          <p:nvPr/>
        </p:nvSpPr>
        <p:spPr bwMode="auto">
          <a:xfrm flipV="1">
            <a:off x="3060700" y="2133600"/>
            <a:ext cx="1836738" cy="1150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9" name="Line 18"/>
          <p:cNvSpPr>
            <a:spLocks noChangeShapeType="1"/>
          </p:cNvSpPr>
          <p:nvPr/>
        </p:nvSpPr>
        <p:spPr bwMode="auto">
          <a:xfrm flipV="1">
            <a:off x="2303463" y="3573463"/>
            <a:ext cx="1836737" cy="115093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20" name="Line 19"/>
          <p:cNvSpPr>
            <a:spLocks noChangeShapeType="1"/>
          </p:cNvSpPr>
          <p:nvPr/>
        </p:nvSpPr>
        <p:spPr bwMode="auto">
          <a:xfrm flipV="1">
            <a:off x="4679950" y="3573463"/>
            <a:ext cx="1836738" cy="1150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1" name="Line 20"/>
          <p:cNvSpPr>
            <a:spLocks noChangeShapeType="1"/>
          </p:cNvSpPr>
          <p:nvPr/>
        </p:nvSpPr>
        <p:spPr bwMode="auto">
          <a:xfrm flipV="1">
            <a:off x="3059113" y="1989138"/>
            <a:ext cx="1836737" cy="1150937"/>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7122" name="Line 21"/>
          <p:cNvSpPr>
            <a:spLocks noChangeShapeType="1"/>
          </p:cNvSpPr>
          <p:nvPr/>
        </p:nvSpPr>
        <p:spPr bwMode="auto">
          <a:xfrm>
            <a:off x="2303463" y="4865688"/>
            <a:ext cx="2363787" cy="317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7123" name="Text Box 22"/>
          <p:cNvSpPr txBox="1">
            <a:spLocks noChangeArrowheads="1"/>
          </p:cNvSpPr>
          <p:nvPr/>
        </p:nvSpPr>
        <p:spPr bwMode="auto">
          <a:xfrm>
            <a:off x="3132138" y="4868863"/>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 cm</a:t>
            </a:r>
            <a:endParaRPr lang="en-GB"/>
          </a:p>
        </p:txBody>
      </p:sp>
      <p:sp>
        <p:nvSpPr>
          <p:cNvPr id="47124" name="Text Box 23"/>
          <p:cNvSpPr txBox="1">
            <a:spLocks noChangeArrowheads="1"/>
          </p:cNvSpPr>
          <p:nvPr/>
        </p:nvSpPr>
        <p:spPr bwMode="auto">
          <a:xfrm>
            <a:off x="1454150" y="3716338"/>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 cm</a:t>
            </a:r>
            <a:endParaRPr lang="en-GB"/>
          </a:p>
        </p:txBody>
      </p:sp>
      <p:sp>
        <p:nvSpPr>
          <p:cNvPr id="47125" name="Text Box 24"/>
          <p:cNvSpPr txBox="1">
            <a:spLocks noChangeArrowheads="1"/>
          </p:cNvSpPr>
          <p:nvPr/>
        </p:nvSpPr>
        <p:spPr bwMode="auto">
          <a:xfrm>
            <a:off x="3059113" y="213042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7.2 cm</a:t>
            </a:r>
            <a:endParaRPr lang="en-GB"/>
          </a:p>
        </p:txBody>
      </p:sp>
      <p:sp>
        <p:nvSpPr>
          <p:cNvPr id="708633" name="Text Box 25"/>
          <p:cNvSpPr txBox="1">
            <a:spLocks noChangeArrowheads="1"/>
          </p:cNvSpPr>
          <p:nvPr/>
        </p:nvSpPr>
        <p:spPr bwMode="auto">
          <a:xfrm>
            <a:off x="1003300" y="5300663"/>
            <a:ext cx="494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cross-section = ½ × 5 × 4 =</a:t>
            </a:r>
          </a:p>
        </p:txBody>
      </p:sp>
      <p:sp>
        <p:nvSpPr>
          <p:cNvPr id="708634" name="Text Box 26"/>
          <p:cNvSpPr txBox="1">
            <a:spLocks noChangeArrowheads="1"/>
          </p:cNvSpPr>
          <p:nvPr/>
        </p:nvSpPr>
        <p:spPr bwMode="auto">
          <a:xfrm>
            <a:off x="5867400" y="5300663"/>
            <a:ext cx="112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 cm</a:t>
            </a:r>
            <a:r>
              <a:rPr lang="en-US" baseline="30000"/>
              <a:t>2</a:t>
            </a:r>
            <a:endParaRPr lang="en-GB" baseline="30000"/>
          </a:p>
        </p:txBody>
      </p:sp>
      <p:sp>
        <p:nvSpPr>
          <p:cNvPr id="708635" name="Text Box 27"/>
          <p:cNvSpPr txBox="1">
            <a:spLocks noChangeArrowheads="1"/>
          </p:cNvSpPr>
          <p:nvPr/>
        </p:nvSpPr>
        <p:spPr bwMode="auto">
          <a:xfrm>
            <a:off x="1003300" y="5751513"/>
            <a:ext cx="410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prism = 10 × 7.2 =</a:t>
            </a:r>
            <a:endParaRPr lang="en-GB"/>
          </a:p>
        </p:txBody>
      </p:sp>
      <p:sp>
        <p:nvSpPr>
          <p:cNvPr id="708636" name="Text Box 28"/>
          <p:cNvSpPr txBox="1">
            <a:spLocks noChangeArrowheads="1"/>
          </p:cNvSpPr>
          <p:nvPr/>
        </p:nvSpPr>
        <p:spPr bwMode="auto">
          <a:xfrm>
            <a:off x="5003800" y="5751513"/>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72 cm</a:t>
            </a:r>
            <a:r>
              <a:rPr lang="en-US" b="1" baseline="30000">
                <a:solidFill>
                  <a:srgbClr val="FF6600"/>
                </a:solidFill>
              </a:rPr>
              <a:t>3</a:t>
            </a:r>
            <a:endParaRPr lang="en-GB" b="1" baseline="300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86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86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86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8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33" grpId="0"/>
      <p:bldP spid="708634" grpId="0"/>
      <p:bldP spid="708635" grpId="0"/>
      <p:bldP spid="7086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Grp="1" noChangeArrowheads="1"/>
          </p:cNvSpPr>
          <p:nvPr>
            <p:ph type="title" idx="4294967295"/>
          </p:nvPr>
        </p:nvSpPr>
        <p:spPr>
          <a:xfrm>
            <a:off x="150813" y="150813"/>
            <a:ext cx="7373937" cy="633412"/>
          </a:xfrm>
          <a:noFill/>
        </p:spPr>
        <p:txBody>
          <a:bodyPr/>
          <a:lstStyle/>
          <a:p>
            <a:pPr eaLnBrk="1" hangingPunct="1"/>
            <a:r>
              <a:rPr lang="en-US" smtClean="0"/>
              <a:t>Volume of a prism</a:t>
            </a:r>
            <a:endParaRPr lang="en-GB" smtClean="0"/>
          </a:p>
        </p:txBody>
      </p:sp>
      <p:sp>
        <p:nvSpPr>
          <p:cNvPr id="710661" name="Text Box 5"/>
          <p:cNvSpPr txBox="1">
            <a:spLocks noChangeArrowheads="1"/>
          </p:cNvSpPr>
          <p:nvPr/>
        </p:nvSpPr>
        <p:spPr bwMode="auto">
          <a:xfrm>
            <a:off x="755650" y="5300663"/>
            <a:ext cx="553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cross-section = 7 × 12 – 4 × 3 =</a:t>
            </a:r>
          </a:p>
        </p:txBody>
      </p:sp>
      <p:sp>
        <p:nvSpPr>
          <p:cNvPr id="710662" name="Text Box 6"/>
          <p:cNvSpPr txBox="1">
            <a:spLocks noChangeArrowheads="1"/>
          </p:cNvSpPr>
          <p:nvPr/>
        </p:nvSpPr>
        <p:spPr bwMode="auto">
          <a:xfrm>
            <a:off x="6221413" y="5300663"/>
            <a:ext cx="146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84 – 12 =</a:t>
            </a:r>
            <a:endParaRPr lang="en-GB" baseline="30000"/>
          </a:p>
        </p:txBody>
      </p:sp>
      <p:sp>
        <p:nvSpPr>
          <p:cNvPr id="710663" name="Text Box 7"/>
          <p:cNvSpPr txBox="1">
            <a:spLocks noChangeArrowheads="1"/>
          </p:cNvSpPr>
          <p:nvPr/>
        </p:nvSpPr>
        <p:spPr bwMode="auto">
          <a:xfrm>
            <a:off x="755650" y="5751513"/>
            <a:ext cx="385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prism = 72 × 5 =</a:t>
            </a:r>
            <a:endParaRPr lang="en-GB"/>
          </a:p>
        </p:txBody>
      </p:sp>
      <p:sp>
        <p:nvSpPr>
          <p:cNvPr id="710664" name="Text Box 8"/>
          <p:cNvSpPr txBox="1">
            <a:spLocks noChangeArrowheads="1"/>
          </p:cNvSpPr>
          <p:nvPr/>
        </p:nvSpPr>
        <p:spPr bwMode="auto">
          <a:xfrm>
            <a:off x="4506913" y="5751513"/>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360 m</a:t>
            </a:r>
            <a:r>
              <a:rPr lang="en-US" b="1" baseline="30000">
                <a:solidFill>
                  <a:srgbClr val="FF6600"/>
                </a:solidFill>
              </a:rPr>
              <a:t>3</a:t>
            </a:r>
            <a:endParaRPr lang="en-GB" b="1" baseline="30000">
              <a:solidFill>
                <a:srgbClr val="FF6600"/>
              </a:solidFill>
            </a:endParaRPr>
          </a:p>
        </p:txBody>
      </p:sp>
      <p:sp>
        <p:nvSpPr>
          <p:cNvPr id="48137" name="Freeform 9"/>
          <p:cNvSpPr>
            <a:spLocks/>
          </p:cNvSpPr>
          <p:nvPr/>
        </p:nvSpPr>
        <p:spPr bwMode="auto">
          <a:xfrm>
            <a:off x="5697538" y="2276475"/>
            <a:ext cx="1173162" cy="2447925"/>
          </a:xfrm>
          <a:custGeom>
            <a:avLst/>
            <a:gdLst>
              <a:gd name="T0" fmla="*/ 0 w 590"/>
              <a:gd name="T1" fmla="*/ 1600300013 h 1542"/>
              <a:gd name="T2" fmla="*/ 0 w 590"/>
              <a:gd name="T3" fmla="*/ 2147483647 h 1542"/>
              <a:gd name="T4" fmla="*/ 2147483647 w 590"/>
              <a:gd name="T5" fmla="*/ 2147483647 h 1542"/>
              <a:gd name="T6" fmla="*/ 2147483647 w 590"/>
              <a:gd name="T7" fmla="*/ 0 h 1542"/>
              <a:gd name="T8" fmla="*/ 0 w 590"/>
              <a:gd name="T9" fmla="*/ 1600300013 h 1542"/>
              <a:gd name="T10" fmla="*/ 0 60000 65536"/>
              <a:gd name="T11" fmla="*/ 0 60000 65536"/>
              <a:gd name="T12" fmla="*/ 0 60000 65536"/>
              <a:gd name="T13" fmla="*/ 0 60000 65536"/>
              <a:gd name="T14" fmla="*/ 0 60000 65536"/>
              <a:gd name="T15" fmla="*/ 0 w 590"/>
              <a:gd name="T16" fmla="*/ 0 h 1542"/>
              <a:gd name="T17" fmla="*/ 590 w 590"/>
              <a:gd name="T18" fmla="*/ 1542 h 1542"/>
            </a:gdLst>
            <a:ahLst/>
            <a:cxnLst>
              <a:cxn ang="T10">
                <a:pos x="T0" y="T1"/>
              </a:cxn>
              <a:cxn ang="T11">
                <a:pos x="T2" y="T3"/>
              </a:cxn>
              <a:cxn ang="T12">
                <a:pos x="T4" y="T5"/>
              </a:cxn>
              <a:cxn ang="T13">
                <a:pos x="T6" y="T7"/>
              </a:cxn>
              <a:cxn ang="T14">
                <a:pos x="T8" y="T9"/>
              </a:cxn>
            </a:cxnLst>
            <a:rect l="T15" t="T16" r="T17" b="T18"/>
            <a:pathLst>
              <a:path w="590" h="1542">
                <a:moveTo>
                  <a:pt x="0" y="635"/>
                </a:moveTo>
                <a:lnTo>
                  <a:pt x="0" y="1542"/>
                </a:lnTo>
                <a:lnTo>
                  <a:pt x="590" y="907"/>
                </a:lnTo>
                <a:lnTo>
                  <a:pt x="590" y="0"/>
                </a:lnTo>
                <a:lnTo>
                  <a:pt x="0" y="635"/>
                </a:lnTo>
                <a:close/>
              </a:path>
            </a:pathLst>
          </a:custGeom>
          <a:gradFill rotWithShape="1">
            <a:gsLst>
              <a:gs pos="0">
                <a:srgbClr val="BA97D1"/>
              </a:gs>
              <a:gs pos="100000">
                <a:schemeClr val="accent1"/>
              </a:gs>
            </a:gsLst>
            <a:lin ang="18900000" scaled="1"/>
          </a:gradFill>
          <a:ln w="9525">
            <a:solidFill>
              <a:schemeClr val="tx1"/>
            </a:solidFill>
            <a:round/>
            <a:headEnd/>
            <a:tailEnd/>
          </a:ln>
        </p:spPr>
        <p:txBody>
          <a:bodyPr/>
          <a:lstStyle/>
          <a:p>
            <a:endParaRPr lang="en-US"/>
          </a:p>
        </p:txBody>
      </p:sp>
      <p:sp>
        <p:nvSpPr>
          <p:cNvPr id="48138" name="Rectangle 10"/>
          <p:cNvSpPr>
            <a:spLocks noChangeArrowheads="1"/>
          </p:cNvSpPr>
          <p:nvPr/>
        </p:nvSpPr>
        <p:spPr bwMode="auto">
          <a:xfrm>
            <a:off x="2266950" y="3284538"/>
            <a:ext cx="3430588" cy="1439862"/>
          </a:xfrm>
          <a:prstGeom prst="rect">
            <a:avLst/>
          </a:prstGeom>
          <a:gradFill rotWithShape="1">
            <a:gsLst>
              <a:gs pos="0">
                <a:schemeClr val="accent1"/>
              </a:gs>
              <a:gs pos="100000">
                <a:srgbClr val="BA97D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39" name="AutoShape 11"/>
          <p:cNvSpPr>
            <a:spLocks noChangeArrowheads="1"/>
          </p:cNvSpPr>
          <p:nvPr/>
        </p:nvSpPr>
        <p:spPr bwMode="auto">
          <a:xfrm>
            <a:off x="2266950" y="2276475"/>
            <a:ext cx="4610100" cy="1008063"/>
          </a:xfrm>
          <a:prstGeom prst="parallelogram">
            <a:avLst>
              <a:gd name="adj" fmla="val 114331"/>
            </a:avLst>
          </a:prstGeom>
          <a:gradFill rotWithShape="1">
            <a:gsLst>
              <a:gs pos="0">
                <a:srgbClr val="D0B8E0"/>
              </a:gs>
              <a:gs pos="100000">
                <a:srgbClr val="BA97D1"/>
              </a:gs>
            </a:gsLst>
            <a:lin ang="5400000" scaled="1"/>
          </a:gradFill>
          <a:ln w="28575">
            <a:solidFill>
              <a:schemeClr val="tx1"/>
            </a:solidFill>
            <a:miter lim="800000"/>
            <a:headEnd/>
            <a:tailEnd/>
          </a:ln>
        </p:spPr>
        <p:txBody>
          <a:bodyPr wrap="none" anchor="ctr"/>
          <a:lstStyle/>
          <a:p>
            <a:endParaRPr lang="en-US"/>
          </a:p>
        </p:txBody>
      </p:sp>
      <p:sp>
        <p:nvSpPr>
          <p:cNvPr id="48140" name="AutoShape 12"/>
          <p:cNvSpPr>
            <a:spLocks noChangeArrowheads="1"/>
          </p:cNvSpPr>
          <p:nvPr/>
        </p:nvSpPr>
        <p:spPr bwMode="auto">
          <a:xfrm>
            <a:off x="2266950" y="3140075"/>
            <a:ext cx="452438" cy="144463"/>
          </a:xfrm>
          <a:prstGeom prst="parallelogram">
            <a:avLst>
              <a:gd name="adj" fmla="val 117271"/>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1" name="AutoShape 13"/>
          <p:cNvSpPr>
            <a:spLocks noChangeArrowheads="1"/>
          </p:cNvSpPr>
          <p:nvPr/>
        </p:nvSpPr>
        <p:spPr bwMode="auto">
          <a:xfrm>
            <a:off x="3532188" y="2638425"/>
            <a:ext cx="1804987" cy="395288"/>
          </a:xfrm>
          <a:prstGeom prst="parallelogram">
            <a:avLst>
              <a:gd name="adj" fmla="val 114156"/>
            </a:avLst>
          </a:prstGeom>
          <a:solidFill>
            <a:schemeClr val="bg1"/>
          </a:solidFill>
          <a:ln w="28575">
            <a:solidFill>
              <a:schemeClr val="tx1"/>
            </a:solidFill>
            <a:miter lim="800000"/>
            <a:headEnd/>
            <a:tailEnd/>
          </a:ln>
        </p:spPr>
        <p:txBody>
          <a:bodyPr wrap="none" anchor="ctr"/>
          <a:lstStyle/>
          <a:p>
            <a:endParaRPr lang="en-US"/>
          </a:p>
        </p:txBody>
      </p:sp>
      <p:sp>
        <p:nvSpPr>
          <p:cNvPr id="48142" name="AutoShape 14"/>
          <p:cNvSpPr>
            <a:spLocks noChangeArrowheads="1"/>
          </p:cNvSpPr>
          <p:nvPr/>
        </p:nvSpPr>
        <p:spPr bwMode="auto">
          <a:xfrm>
            <a:off x="2266950" y="3716338"/>
            <a:ext cx="4610100" cy="1008062"/>
          </a:xfrm>
          <a:prstGeom prst="parallelogram">
            <a:avLst>
              <a:gd name="adj" fmla="val 114331"/>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3" name="AutoShape 15"/>
          <p:cNvSpPr>
            <a:spLocks noChangeArrowheads="1"/>
          </p:cNvSpPr>
          <p:nvPr/>
        </p:nvSpPr>
        <p:spPr bwMode="auto">
          <a:xfrm>
            <a:off x="3532188" y="4078288"/>
            <a:ext cx="1804987" cy="395287"/>
          </a:xfrm>
          <a:prstGeom prst="parallelogram">
            <a:avLst>
              <a:gd name="adj" fmla="val 114157"/>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4" name="Line 16"/>
          <p:cNvSpPr>
            <a:spLocks noChangeShapeType="1"/>
          </p:cNvSpPr>
          <p:nvPr/>
        </p:nvSpPr>
        <p:spPr bwMode="auto">
          <a:xfrm>
            <a:off x="6877050" y="2276475"/>
            <a:ext cx="0" cy="1439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5" name="Line 17"/>
          <p:cNvSpPr>
            <a:spLocks noChangeShapeType="1"/>
          </p:cNvSpPr>
          <p:nvPr/>
        </p:nvSpPr>
        <p:spPr bwMode="auto">
          <a:xfrm>
            <a:off x="3440113" y="2276475"/>
            <a:ext cx="0" cy="143986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46" name="Line 18"/>
          <p:cNvSpPr>
            <a:spLocks noChangeShapeType="1"/>
          </p:cNvSpPr>
          <p:nvPr/>
        </p:nvSpPr>
        <p:spPr bwMode="auto">
          <a:xfrm>
            <a:off x="5697538" y="3284538"/>
            <a:ext cx="0" cy="143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7" name="Line 19"/>
          <p:cNvSpPr>
            <a:spLocks noChangeShapeType="1"/>
          </p:cNvSpPr>
          <p:nvPr/>
        </p:nvSpPr>
        <p:spPr bwMode="auto">
          <a:xfrm>
            <a:off x="2266950" y="3284538"/>
            <a:ext cx="0" cy="143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8" name="Line 20"/>
          <p:cNvSpPr>
            <a:spLocks noChangeShapeType="1"/>
          </p:cNvSpPr>
          <p:nvPr/>
        </p:nvSpPr>
        <p:spPr bwMode="auto">
          <a:xfrm>
            <a:off x="3981450" y="2630488"/>
            <a:ext cx="0" cy="143986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49" name="Line 21"/>
          <p:cNvSpPr>
            <a:spLocks noChangeShapeType="1"/>
          </p:cNvSpPr>
          <p:nvPr/>
        </p:nvSpPr>
        <p:spPr bwMode="auto">
          <a:xfrm>
            <a:off x="5337175" y="2638425"/>
            <a:ext cx="0" cy="143986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22"/>
          <p:cNvSpPr>
            <a:spLocks noChangeShapeType="1"/>
          </p:cNvSpPr>
          <p:nvPr/>
        </p:nvSpPr>
        <p:spPr bwMode="auto">
          <a:xfrm>
            <a:off x="3529013" y="3033713"/>
            <a:ext cx="0" cy="143986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51" name="Line 23"/>
          <p:cNvSpPr>
            <a:spLocks noChangeShapeType="1"/>
          </p:cNvSpPr>
          <p:nvPr/>
        </p:nvSpPr>
        <p:spPr bwMode="auto">
          <a:xfrm>
            <a:off x="4884738" y="3016250"/>
            <a:ext cx="0" cy="143986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Line 24"/>
          <p:cNvSpPr>
            <a:spLocks noChangeShapeType="1"/>
          </p:cNvSpPr>
          <p:nvPr/>
        </p:nvSpPr>
        <p:spPr bwMode="auto">
          <a:xfrm>
            <a:off x="2266950" y="4724400"/>
            <a:ext cx="34305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3" name="Line 25"/>
          <p:cNvSpPr>
            <a:spLocks noChangeShapeType="1"/>
          </p:cNvSpPr>
          <p:nvPr/>
        </p:nvSpPr>
        <p:spPr bwMode="auto">
          <a:xfrm flipV="1">
            <a:off x="5708650" y="3716338"/>
            <a:ext cx="1168400" cy="10144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4" name="Line 26"/>
          <p:cNvSpPr>
            <a:spLocks noChangeShapeType="1"/>
          </p:cNvSpPr>
          <p:nvPr/>
        </p:nvSpPr>
        <p:spPr bwMode="auto">
          <a:xfrm>
            <a:off x="3440113" y="2133600"/>
            <a:ext cx="3436937"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155" name="Line 27"/>
          <p:cNvSpPr>
            <a:spLocks noChangeShapeType="1"/>
          </p:cNvSpPr>
          <p:nvPr/>
        </p:nvSpPr>
        <p:spPr bwMode="auto">
          <a:xfrm flipV="1">
            <a:off x="2051050" y="2251075"/>
            <a:ext cx="1179513" cy="1033463"/>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156" name="Line 28"/>
          <p:cNvSpPr>
            <a:spLocks noChangeShapeType="1"/>
          </p:cNvSpPr>
          <p:nvPr/>
        </p:nvSpPr>
        <p:spPr bwMode="auto">
          <a:xfrm>
            <a:off x="2051050" y="3284538"/>
            <a:ext cx="0" cy="1439862"/>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157" name="Line 29"/>
          <p:cNvSpPr>
            <a:spLocks noChangeShapeType="1"/>
          </p:cNvSpPr>
          <p:nvPr/>
        </p:nvSpPr>
        <p:spPr bwMode="auto">
          <a:xfrm>
            <a:off x="3981450" y="2565400"/>
            <a:ext cx="135572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158" name="Line 30"/>
          <p:cNvSpPr>
            <a:spLocks noChangeShapeType="1"/>
          </p:cNvSpPr>
          <p:nvPr/>
        </p:nvSpPr>
        <p:spPr bwMode="auto">
          <a:xfrm flipV="1">
            <a:off x="5056188" y="2638425"/>
            <a:ext cx="452437" cy="39528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159" name="Text Box 31"/>
          <p:cNvSpPr txBox="1">
            <a:spLocks noChangeArrowheads="1"/>
          </p:cNvSpPr>
          <p:nvPr/>
        </p:nvSpPr>
        <p:spPr bwMode="auto">
          <a:xfrm>
            <a:off x="5367338" y="2641600"/>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3 m</a:t>
            </a:r>
            <a:endParaRPr lang="en-GB" sz="2000"/>
          </a:p>
        </p:txBody>
      </p:sp>
      <p:sp>
        <p:nvSpPr>
          <p:cNvPr id="48160" name="Text Box 32"/>
          <p:cNvSpPr txBox="1">
            <a:spLocks noChangeArrowheads="1"/>
          </p:cNvSpPr>
          <p:nvPr/>
        </p:nvSpPr>
        <p:spPr bwMode="auto">
          <a:xfrm>
            <a:off x="4425950" y="2246313"/>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4 m</a:t>
            </a:r>
            <a:endParaRPr lang="en-GB" sz="2000"/>
          </a:p>
        </p:txBody>
      </p:sp>
      <p:sp>
        <p:nvSpPr>
          <p:cNvPr id="48161" name="Text Box 33"/>
          <p:cNvSpPr txBox="1">
            <a:spLocks noChangeArrowheads="1"/>
          </p:cNvSpPr>
          <p:nvPr/>
        </p:nvSpPr>
        <p:spPr bwMode="auto">
          <a:xfrm>
            <a:off x="4784725" y="1724025"/>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12 m</a:t>
            </a:r>
            <a:endParaRPr lang="en-GB" sz="2000"/>
          </a:p>
        </p:txBody>
      </p:sp>
      <p:sp>
        <p:nvSpPr>
          <p:cNvPr id="48162" name="Text Box 34"/>
          <p:cNvSpPr txBox="1">
            <a:spLocks noChangeArrowheads="1"/>
          </p:cNvSpPr>
          <p:nvPr/>
        </p:nvSpPr>
        <p:spPr bwMode="auto">
          <a:xfrm>
            <a:off x="2020888" y="2384425"/>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7 m</a:t>
            </a:r>
            <a:endParaRPr lang="en-GB" sz="2000"/>
          </a:p>
        </p:txBody>
      </p:sp>
      <p:sp>
        <p:nvSpPr>
          <p:cNvPr id="48163" name="Text Box 35"/>
          <p:cNvSpPr txBox="1">
            <a:spLocks noChangeArrowheads="1"/>
          </p:cNvSpPr>
          <p:nvPr/>
        </p:nvSpPr>
        <p:spPr bwMode="auto">
          <a:xfrm>
            <a:off x="1403350" y="3763963"/>
            <a:ext cx="60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5 m</a:t>
            </a:r>
            <a:endParaRPr lang="en-GB" sz="2000"/>
          </a:p>
        </p:txBody>
      </p:sp>
      <p:sp>
        <p:nvSpPr>
          <p:cNvPr id="710692" name="Text Box 36"/>
          <p:cNvSpPr txBox="1">
            <a:spLocks noChangeArrowheads="1"/>
          </p:cNvSpPr>
          <p:nvPr/>
        </p:nvSpPr>
        <p:spPr bwMode="auto">
          <a:xfrm>
            <a:off x="7621588" y="530066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72 m</a:t>
            </a:r>
            <a:r>
              <a:rPr lang="en-US" baseline="30000"/>
              <a:t>2</a:t>
            </a:r>
            <a:endParaRPr lang="en-GB" baseline="30000"/>
          </a:p>
        </p:txBody>
      </p:sp>
      <p:sp>
        <p:nvSpPr>
          <p:cNvPr id="48165" name="Text Box 37"/>
          <p:cNvSpPr txBox="1">
            <a:spLocks noChangeArrowheads="1"/>
          </p:cNvSpPr>
          <p:nvPr/>
        </p:nvSpPr>
        <p:spPr bwMode="auto">
          <a:xfrm>
            <a:off x="1809750" y="1143000"/>
            <a:ext cx="5522913"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solidFill>
                  <a:srgbClr val="000066"/>
                </a:solidFill>
              </a:rPr>
              <a:t>What is the volume of this prism?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06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06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06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06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0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1" grpId="0"/>
      <p:bldP spid="710662" grpId="0"/>
      <p:bldP spid="710663" grpId="0"/>
      <p:bldP spid="710664" grpId="0"/>
      <p:bldP spid="71069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319088" y="1123950"/>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Here is the net of a triangular prism.</a:t>
            </a:r>
          </a:p>
        </p:txBody>
      </p:sp>
      <p:pic>
        <p:nvPicPr>
          <p:cNvPr id="49156"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Surface area of a prism</a:t>
            </a:r>
            <a:endParaRPr lang="en-GB" smtClean="0"/>
          </a:p>
        </p:txBody>
      </p:sp>
      <p:sp>
        <p:nvSpPr>
          <p:cNvPr id="49158" name="Text Box 6"/>
          <p:cNvSpPr txBox="1">
            <a:spLocks noChangeArrowheads="1"/>
          </p:cNvSpPr>
          <p:nvPr/>
        </p:nvSpPr>
        <p:spPr bwMode="auto">
          <a:xfrm>
            <a:off x="2801938" y="1747838"/>
            <a:ext cx="3567112"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its surface area?</a:t>
            </a:r>
            <a:endParaRPr lang="en-GB"/>
          </a:p>
        </p:txBody>
      </p:sp>
      <p:sp>
        <p:nvSpPr>
          <p:cNvPr id="768016" name="Text Box 16"/>
          <p:cNvSpPr txBox="1">
            <a:spLocks noChangeArrowheads="1"/>
          </p:cNvSpPr>
          <p:nvPr/>
        </p:nvSpPr>
        <p:spPr bwMode="auto">
          <a:xfrm>
            <a:off x="4860925" y="2514600"/>
            <a:ext cx="3725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work out the area of each face and write it in the diagram of the net.</a:t>
            </a:r>
            <a:endParaRPr lang="en-US" i="1">
              <a:latin typeface="Times New Roman" pitchFamily="18" charset="0"/>
            </a:endParaRPr>
          </a:p>
        </p:txBody>
      </p:sp>
      <p:grpSp>
        <p:nvGrpSpPr>
          <p:cNvPr id="49160" name="Group 59"/>
          <p:cNvGrpSpPr>
            <a:grpSpLocks/>
          </p:cNvGrpSpPr>
          <p:nvPr/>
        </p:nvGrpSpPr>
        <p:grpSpPr bwMode="auto">
          <a:xfrm>
            <a:off x="76200" y="2617788"/>
            <a:ext cx="5257800" cy="3646487"/>
            <a:chOff x="48" y="1649"/>
            <a:chExt cx="3312" cy="2297"/>
          </a:xfrm>
        </p:grpSpPr>
        <p:sp>
          <p:nvSpPr>
            <p:cNvPr id="49169" name="Text Box 42"/>
            <p:cNvSpPr txBox="1">
              <a:spLocks noChangeArrowheads="1"/>
            </p:cNvSpPr>
            <p:nvPr/>
          </p:nvSpPr>
          <p:spPr bwMode="auto">
            <a:xfrm>
              <a:off x="48" y="2478"/>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10 cm</a:t>
              </a:r>
              <a:endParaRPr lang="en-GB" sz="2000"/>
            </a:p>
          </p:txBody>
        </p:sp>
        <p:sp>
          <p:nvSpPr>
            <p:cNvPr id="49170" name="Line 39"/>
            <p:cNvSpPr>
              <a:spLocks noChangeShapeType="1"/>
            </p:cNvSpPr>
            <p:nvPr/>
          </p:nvSpPr>
          <p:spPr bwMode="auto">
            <a:xfrm rot="-5400000">
              <a:off x="889" y="1984"/>
              <a:ext cx="669"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9171" name="AutoShape 23"/>
            <p:cNvSpPr>
              <a:spLocks noChangeArrowheads="1"/>
            </p:cNvSpPr>
            <p:nvPr/>
          </p:nvSpPr>
          <p:spPr bwMode="auto">
            <a:xfrm rot="-5400000">
              <a:off x="703" y="2253"/>
              <a:ext cx="575" cy="673"/>
            </a:xfrm>
            <a:prstGeom prst="triangle">
              <a:avLst>
                <a:gd name="adj" fmla="val 50000"/>
              </a:avLst>
            </a:prstGeom>
            <a:gradFill rotWithShape="0">
              <a:gsLst>
                <a:gs pos="0">
                  <a:srgbClr val="ECF0FF"/>
                </a:gs>
                <a:gs pos="100000">
                  <a:srgbClr val="D3DDFF"/>
                </a:gs>
              </a:gsLst>
              <a:lin ang="189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49172" name="AutoShape 24"/>
            <p:cNvSpPr>
              <a:spLocks noChangeArrowheads="1"/>
            </p:cNvSpPr>
            <p:nvPr/>
          </p:nvSpPr>
          <p:spPr bwMode="auto">
            <a:xfrm rot="5400000" flipH="1">
              <a:off x="2712" y="2250"/>
              <a:ext cx="576" cy="673"/>
            </a:xfrm>
            <a:prstGeom prst="triangle">
              <a:avLst>
                <a:gd name="adj" fmla="val 50000"/>
              </a:avLst>
            </a:prstGeom>
            <a:gradFill rotWithShape="0">
              <a:gsLst>
                <a:gs pos="0">
                  <a:srgbClr val="ECF0FF"/>
                </a:gs>
                <a:gs pos="100000">
                  <a:srgbClr val="D3DDFF"/>
                </a:gs>
              </a:gsLst>
              <a:lin ang="189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49173" name="Line 27"/>
            <p:cNvSpPr>
              <a:spLocks noChangeShapeType="1"/>
            </p:cNvSpPr>
            <p:nvPr/>
          </p:nvSpPr>
          <p:spPr bwMode="auto">
            <a:xfrm rot="-9480000">
              <a:off x="2624" y="2437"/>
              <a:ext cx="7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4" name="Line 28"/>
            <p:cNvSpPr>
              <a:spLocks noChangeShapeType="1"/>
            </p:cNvSpPr>
            <p:nvPr/>
          </p:nvSpPr>
          <p:spPr bwMode="auto">
            <a:xfrm rot="9480000" flipV="1">
              <a:off x="2624" y="2736"/>
              <a:ext cx="72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Line 29"/>
            <p:cNvSpPr>
              <a:spLocks noChangeShapeType="1"/>
            </p:cNvSpPr>
            <p:nvPr/>
          </p:nvSpPr>
          <p:spPr bwMode="auto">
            <a:xfrm rot="9480000" flipH="1">
              <a:off x="624" y="2442"/>
              <a:ext cx="72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Line 30"/>
            <p:cNvSpPr>
              <a:spLocks noChangeShapeType="1"/>
            </p:cNvSpPr>
            <p:nvPr/>
          </p:nvSpPr>
          <p:spPr bwMode="auto">
            <a:xfrm rot="-9480000" flipH="1" flipV="1">
              <a:off x="624" y="2739"/>
              <a:ext cx="72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Line 38"/>
            <p:cNvSpPr>
              <a:spLocks noChangeShapeType="1"/>
            </p:cNvSpPr>
            <p:nvPr/>
          </p:nvSpPr>
          <p:spPr bwMode="auto">
            <a:xfrm>
              <a:off x="640" y="2919"/>
              <a:ext cx="693"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9178" name="Line 40"/>
            <p:cNvSpPr>
              <a:spLocks noChangeShapeType="1"/>
            </p:cNvSpPr>
            <p:nvPr/>
          </p:nvSpPr>
          <p:spPr bwMode="auto">
            <a:xfrm>
              <a:off x="656" y="2567"/>
              <a:ext cx="0" cy="353"/>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79" name="Group 46"/>
            <p:cNvGrpSpPr>
              <a:grpSpLocks/>
            </p:cNvGrpSpPr>
            <p:nvPr/>
          </p:nvGrpSpPr>
          <p:grpSpPr bwMode="auto">
            <a:xfrm>
              <a:off x="1327" y="2842"/>
              <a:ext cx="1332" cy="700"/>
              <a:chOff x="732" y="2945"/>
              <a:chExt cx="1572" cy="640"/>
            </a:xfrm>
          </p:grpSpPr>
          <p:sp>
            <p:nvSpPr>
              <p:cNvPr id="49190" name="Rectangle 25"/>
              <p:cNvSpPr>
                <a:spLocks noChangeArrowheads="1"/>
              </p:cNvSpPr>
              <p:nvPr/>
            </p:nvSpPr>
            <p:spPr bwMode="auto">
              <a:xfrm>
                <a:off x="732" y="2945"/>
                <a:ext cx="1572" cy="640"/>
              </a:xfrm>
              <a:prstGeom prst="rect">
                <a:avLst/>
              </a:prstGeom>
              <a:gradFill rotWithShape="0">
                <a:gsLst>
                  <a:gs pos="0">
                    <a:srgbClr val="ECF0FF"/>
                  </a:gs>
                  <a:gs pos="100000">
                    <a:srgbClr val="D3DDFF"/>
                  </a:gs>
                </a:gsLst>
                <a:lin ang="189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49191" name="Line 31"/>
              <p:cNvSpPr>
                <a:spLocks noChangeShapeType="1"/>
              </p:cNvSpPr>
              <p:nvPr/>
            </p:nvSpPr>
            <p:spPr bwMode="auto">
              <a:xfrm>
                <a:off x="732" y="2945"/>
                <a:ext cx="0" cy="6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2" name="Line 34"/>
              <p:cNvSpPr>
                <a:spLocks noChangeShapeType="1"/>
              </p:cNvSpPr>
              <p:nvPr/>
            </p:nvSpPr>
            <p:spPr bwMode="auto">
              <a:xfrm>
                <a:off x="2304" y="2945"/>
                <a:ext cx="0" cy="6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3" name="Line 35"/>
              <p:cNvSpPr>
                <a:spLocks noChangeShapeType="1"/>
              </p:cNvSpPr>
              <p:nvPr/>
            </p:nvSpPr>
            <p:spPr bwMode="auto">
              <a:xfrm>
                <a:off x="732" y="3585"/>
                <a:ext cx="15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80" name="Rectangle 26"/>
            <p:cNvSpPr>
              <a:spLocks noChangeArrowheads="1"/>
            </p:cNvSpPr>
            <p:nvPr/>
          </p:nvSpPr>
          <p:spPr bwMode="auto">
            <a:xfrm>
              <a:off x="1327" y="1655"/>
              <a:ext cx="1332" cy="699"/>
            </a:xfrm>
            <a:prstGeom prst="rect">
              <a:avLst/>
            </a:prstGeom>
            <a:gradFill rotWithShape="0">
              <a:gsLst>
                <a:gs pos="0">
                  <a:srgbClr val="ECF0FF"/>
                </a:gs>
                <a:gs pos="100000">
                  <a:srgbClr val="D3DDFF"/>
                </a:gs>
              </a:gsLst>
              <a:lin ang="189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49181" name="Line 32"/>
            <p:cNvSpPr>
              <a:spLocks noChangeShapeType="1"/>
            </p:cNvSpPr>
            <p:nvPr/>
          </p:nvSpPr>
          <p:spPr bwMode="auto">
            <a:xfrm>
              <a:off x="1327" y="1655"/>
              <a:ext cx="0" cy="6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2" name="Line 33"/>
            <p:cNvSpPr>
              <a:spLocks noChangeShapeType="1"/>
            </p:cNvSpPr>
            <p:nvPr/>
          </p:nvSpPr>
          <p:spPr bwMode="auto">
            <a:xfrm>
              <a:off x="2659" y="1655"/>
              <a:ext cx="0" cy="6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Line 36"/>
            <p:cNvSpPr>
              <a:spLocks noChangeShapeType="1"/>
            </p:cNvSpPr>
            <p:nvPr/>
          </p:nvSpPr>
          <p:spPr bwMode="auto">
            <a:xfrm>
              <a:off x="1338" y="1656"/>
              <a:ext cx="13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4" name="Rectangle 37"/>
            <p:cNvSpPr>
              <a:spLocks noChangeArrowheads="1"/>
            </p:cNvSpPr>
            <p:nvPr/>
          </p:nvSpPr>
          <p:spPr bwMode="auto">
            <a:xfrm>
              <a:off x="1327" y="2299"/>
              <a:ext cx="1332" cy="575"/>
            </a:xfrm>
            <a:prstGeom prst="rect">
              <a:avLst/>
            </a:prstGeom>
            <a:gradFill rotWithShape="0">
              <a:gsLst>
                <a:gs pos="0">
                  <a:srgbClr val="ECF0FF"/>
                </a:gs>
                <a:gs pos="100000">
                  <a:srgbClr val="D3DDFF"/>
                </a:gs>
              </a:gsLst>
              <a:lin ang="18900000" scaled="1"/>
            </a:gradFill>
            <a:ln w="28575">
              <a:solidFill>
                <a:schemeClr val="tx1"/>
              </a:solidFill>
              <a:prstDash val="sysDot"/>
              <a:miter lim="800000"/>
              <a:headEnd/>
              <a:tailEnd/>
            </a:ln>
          </p:spPr>
          <p:txBody>
            <a:bodyPr wrap="none" anchor="ctr"/>
            <a:lstStyle/>
            <a:p>
              <a:endParaRPr lang="en-US"/>
            </a:p>
          </p:txBody>
        </p:sp>
        <p:sp>
          <p:nvSpPr>
            <p:cNvPr id="49185" name="Line 41"/>
            <p:cNvSpPr>
              <a:spLocks noChangeShapeType="1"/>
            </p:cNvSpPr>
            <p:nvPr/>
          </p:nvSpPr>
          <p:spPr bwMode="auto">
            <a:xfrm rot="-5400000">
              <a:off x="267" y="2591"/>
              <a:ext cx="617"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9186" name="Line 49"/>
            <p:cNvSpPr>
              <a:spLocks noChangeShapeType="1"/>
            </p:cNvSpPr>
            <p:nvPr/>
          </p:nvSpPr>
          <p:spPr bwMode="auto">
            <a:xfrm>
              <a:off x="1336" y="3648"/>
              <a:ext cx="1328"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9187" name="Text Box 55"/>
            <p:cNvSpPr txBox="1">
              <a:spLocks noChangeArrowheads="1"/>
            </p:cNvSpPr>
            <p:nvPr/>
          </p:nvSpPr>
          <p:spPr bwMode="auto">
            <a:xfrm>
              <a:off x="720" y="2928"/>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12 cm</a:t>
              </a:r>
              <a:endParaRPr lang="en-GB" sz="2000"/>
            </a:p>
          </p:txBody>
        </p:sp>
        <p:sp>
          <p:nvSpPr>
            <p:cNvPr id="49188" name="Text Box 56"/>
            <p:cNvSpPr txBox="1">
              <a:spLocks noChangeArrowheads="1"/>
            </p:cNvSpPr>
            <p:nvPr/>
          </p:nvSpPr>
          <p:spPr bwMode="auto">
            <a:xfrm>
              <a:off x="672" y="1872"/>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13 cm</a:t>
              </a:r>
              <a:endParaRPr lang="en-GB" sz="2000"/>
            </a:p>
          </p:txBody>
        </p:sp>
        <p:sp>
          <p:nvSpPr>
            <p:cNvPr id="49189" name="Text Box 57"/>
            <p:cNvSpPr txBox="1">
              <a:spLocks noChangeArrowheads="1"/>
            </p:cNvSpPr>
            <p:nvPr/>
          </p:nvSpPr>
          <p:spPr bwMode="auto">
            <a:xfrm>
              <a:off x="1728" y="3696"/>
              <a:ext cx="5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20 cm</a:t>
              </a:r>
              <a:endParaRPr lang="en-GB" sz="2000"/>
            </a:p>
          </p:txBody>
        </p:sp>
      </p:grpSp>
      <p:sp>
        <p:nvSpPr>
          <p:cNvPr id="768060" name="Text Box 60"/>
          <p:cNvSpPr txBox="1">
            <a:spLocks noChangeArrowheads="1"/>
          </p:cNvSpPr>
          <p:nvPr/>
        </p:nvSpPr>
        <p:spPr bwMode="auto">
          <a:xfrm>
            <a:off x="1514475" y="39020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60</a:t>
            </a:r>
            <a:endParaRPr lang="en-GB" sz="2000" b="1">
              <a:solidFill>
                <a:srgbClr val="FF3300"/>
              </a:solidFill>
            </a:endParaRPr>
          </a:p>
        </p:txBody>
      </p:sp>
      <p:sp>
        <p:nvSpPr>
          <p:cNvPr id="768061" name="Text Box 61"/>
          <p:cNvSpPr txBox="1">
            <a:spLocks noChangeArrowheads="1"/>
          </p:cNvSpPr>
          <p:nvPr/>
        </p:nvSpPr>
        <p:spPr bwMode="auto">
          <a:xfrm>
            <a:off x="4343400" y="39020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60</a:t>
            </a:r>
            <a:endParaRPr lang="en-GB" sz="2000" b="1">
              <a:solidFill>
                <a:srgbClr val="FF3300"/>
              </a:solidFill>
            </a:endParaRPr>
          </a:p>
        </p:txBody>
      </p:sp>
      <p:sp>
        <p:nvSpPr>
          <p:cNvPr id="768062" name="Text Box 62"/>
          <p:cNvSpPr txBox="1">
            <a:spLocks noChangeArrowheads="1"/>
          </p:cNvSpPr>
          <p:nvPr/>
        </p:nvSpPr>
        <p:spPr bwMode="auto">
          <a:xfrm>
            <a:off x="2897188" y="3886200"/>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200</a:t>
            </a:r>
            <a:endParaRPr lang="en-GB" sz="2000" b="1">
              <a:solidFill>
                <a:srgbClr val="FF3300"/>
              </a:solidFill>
            </a:endParaRPr>
          </a:p>
        </p:txBody>
      </p:sp>
      <p:sp>
        <p:nvSpPr>
          <p:cNvPr id="768063" name="Text Box 63"/>
          <p:cNvSpPr txBox="1">
            <a:spLocks noChangeArrowheads="1"/>
          </p:cNvSpPr>
          <p:nvPr/>
        </p:nvSpPr>
        <p:spPr bwMode="auto">
          <a:xfrm>
            <a:off x="2895600" y="2955925"/>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260</a:t>
            </a:r>
            <a:endParaRPr lang="en-GB" sz="2000" b="1">
              <a:solidFill>
                <a:srgbClr val="FF3300"/>
              </a:solidFill>
            </a:endParaRPr>
          </a:p>
        </p:txBody>
      </p:sp>
      <p:sp>
        <p:nvSpPr>
          <p:cNvPr id="768064" name="Text Box 64"/>
          <p:cNvSpPr txBox="1">
            <a:spLocks noChangeArrowheads="1"/>
          </p:cNvSpPr>
          <p:nvPr/>
        </p:nvSpPr>
        <p:spPr bwMode="auto">
          <a:xfrm>
            <a:off x="2895600" y="487680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3300"/>
                </a:solidFill>
              </a:rPr>
              <a:t>260</a:t>
            </a:r>
            <a:endParaRPr lang="en-GB" sz="2000" b="1">
              <a:solidFill>
                <a:srgbClr val="FF3300"/>
              </a:solidFill>
            </a:endParaRPr>
          </a:p>
        </p:txBody>
      </p:sp>
      <p:sp>
        <p:nvSpPr>
          <p:cNvPr id="768065" name="Text Box 65"/>
          <p:cNvSpPr txBox="1">
            <a:spLocks noChangeArrowheads="1"/>
          </p:cNvSpPr>
          <p:nvPr/>
        </p:nvSpPr>
        <p:spPr bwMode="auto">
          <a:xfrm>
            <a:off x="4860925" y="4572000"/>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Total surface area</a:t>
            </a:r>
            <a:endParaRPr lang="en-GB"/>
          </a:p>
        </p:txBody>
      </p:sp>
      <p:sp>
        <p:nvSpPr>
          <p:cNvPr id="768066" name="Text Box 66"/>
          <p:cNvSpPr txBox="1">
            <a:spLocks noChangeArrowheads="1"/>
          </p:cNvSpPr>
          <p:nvPr/>
        </p:nvSpPr>
        <p:spPr bwMode="auto">
          <a:xfrm>
            <a:off x="4860925" y="504825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60 + 60 + 200 + 260 + 260</a:t>
            </a:r>
            <a:endParaRPr lang="en-GB"/>
          </a:p>
        </p:txBody>
      </p:sp>
      <p:sp>
        <p:nvSpPr>
          <p:cNvPr id="768067" name="Text Box 67"/>
          <p:cNvSpPr txBox="1">
            <a:spLocks noChangeArrowheads="1"/>
          </p:cNvSpPr>
          <p:nvPr/>
        </p:nvSpPr>
        <p:spPr bwMode="auto">
          <a:xfrm>
            <a:off x="4860925" y="5526088"/>
            <a:ext cx="155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840 cm</a:t>
            </a:r>
            <a:r>
              <a:rPr lang="en-US" baseline="30000"/>
              <a:t>2</a:t>
            </a:r>
            <a:endParaRPr lang="en-GB"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80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8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6" grpId="0" autoUpdateAnimBg="0"/>
      <p:bldP spid="768060" grpId="0"/>
      <p:bldP spid="768061" grpId="0"/>
      <p:bldP spid="768062" grpId="0"/>
      <p:bldP spid="768063" grpId="0"/>
      <p:bldP spid="768064" grpId="0"/>
      <p:bldP spid="768065" grpId="0"/>
      <p:bldP spid="768066" grpId="0"/>
      <p:bldP spid="76806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423863" y="1143000"/>
            <a:ext cx="8251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A </a:t>
            </a:r>
            <a:r>
              <a:rPr lang="en-US" b="1">
                <a:solidFill>
                  <a:srgbClr val="FF6600"/>
                </a:solidFill>
              </a:rPr>
              <a:t>pyramid</a:t>
            </a:r>
            <a:r>
              <a:rPr lang="en-US">
                <a:solidFill>
                  <a:srgbClr val="000066"/>
                </a:solidFill>
              </a:rPr>
              <a:t> is a 3-D shape whose base is usually a polygon but can also be a shape with curved edges. The faces rising up from the base meet at a common vertex or </a:t>
            </a:r>
            <a:r>
              <a:rPr lang="en-US" b="1">
                <a:solidFill>
                  <a:srgbClr val="FF6600"/>
                </a:solidFill>
              </a:rPr>
              <a:t>apex</a:t>
            </a:r>
            <a:r>
              <a:rPr lang="en-US">
                <a:solidFill>
                  <a:srgbClr val="000066"/>
                </a:solidFill>
              </a:rPr>
              <a:t>.</a:t>
            </a:r>
            <a:endParaRPr lang="en-GB">
              <a:solidFill>
                <a:srgbClr val="000066"/>
              </a:solidFill>
            </a:endParaRPr>
          </a:p>
        </p:txBody>
      </p:sp>
      <p:sp>
        <p:nvSpPr>
          <p:cNvPr id="50181"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Pyramids</a:t>
            </a:r>
            <a:endParaRPr lang="en-GB" smtClean="0"/>
          </a:p>
        </p:txBody>
      </p:sp>
      <p:sp>
        <p:nvSpPr>
          <p:cNvPr id="622598" name="Text Box 6"/>
          <p:cNvSpPr txBox="1">
            <a:spLocks noChangeArrowheads="1"/>
          </p:cNvSpPr>
          <p:nvPr/>
        </p:nvSpPr>
        <p:spPr bwMode="auto">
          <a:xfrm>
            <a:off x="423863" y="2438400"/>
            <a:ext cx="4640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most common pyramids are:</a:t>
            </a:r>
            <a:endParaRPr lang="en-GB"/>
          </a:p>
        </p:txBody>
      </p:sp>
      <p:grpSp>
        <p:nvGrpSpPr>
          <p:cNvPr id="2" name="Group 73"/>
          <p:cNvGrpSpPr>
            <a:grpSpLocks/>
          </p:cNvGrpSpPr>
          <p:nvPr/>
        </p:nvGrpSpPr>
        <p:grpSpPr bwMode="auto">
          <a:xfrm>
            <a:off x="838200" y="3209925"/>
            <a:ext cx="2089150" cy="2727325"/>
            <a:chOff x="528" y="2022"/>
            <a:chExt cx="1316" cy="1718"/>
          </a:xfrm>
        </p:grpSpPr>
        <p:grpSp>
          <p:nvGrpSpPr>
            <p:cNvPr id="50213" name="Group 72"/>
            <p:cNvGrpSpPr>
              <a:grpSpLocks/>
            </p:cNvGrpSpPr>
            <p:nvPr/>
          </p:nvGrpSpPr>
          <p:grpSpPr bwMode="auto">
            <a:xfrm>
              <a:off x="725" y="2022"/>
              <a:ext cx="907" cy="907"/>
              <a:chOff x="384" y="2022"/>
              <a:chExt cx="907" cy="907"/>
            </a:xfrm>
          </p:grpSpPr>
          <p:grpSp>
            <p:nvGrpSpPr>
              <p:cNvPr id="50215" name="Group 8"/>
              <p:cNvGrpSpPr>
                <a:grpSpLocks/>
              </p:cNvGrpSpPr>
              <p:nvPr/>
            </p:nvGrpSpPr>
            <p:grpSpPr bwMode="auto">
              <a:xfrm>
                <a:off x="384" y="2022"/>
                <a:ext cx="453" cy="907"/>
                <a:chOff x="4195" y="2750"/>
                <a:chExt cx="363" cy="907"/>
              </a:xfrm>
            </p:grpSpPr>
            <p:sp>
              <p:nvSpPr>
                <p:cNvPr id="50223" name="Line 9"/>
                <p:cNvSpPr>
                  <a:spLocks noChangeShapeType="1"/>
                </p:cNvSpPr>
                <p:nvPr/>
              </p:nvSpPr>
              <p:spPr bwMode="auto">
                <a:xfrm flipH="1">
                  <a:off x="4195" y="2750"/>
                  <a:ext cx="363" cy="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4" name="Line 10"/>
                <p:cNvSpPr>
                  <a:spLocks noChangeShapeType="1"/>
                </p:cNvSpPr>
                <p:nvPr/>
              </p:nvSpPr>
              <p:spPr bwMode="auto">
                <a:xfrm>
                  <a:off x="4195" y="3294"/>
                  <a:ext cx="363" cy="3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5" name="Line 11"/>
                <p:cNvSpPr>
                  <a:spLocks noChangeShapeType="1"/>
                </p:cNvSpPr>
                <p:nvPr/>
              </p:nvSpPr>
              <p:spPr bwMode="auto">
                <a:xfrm>
                  <a:off x="4558" y="2750"/>
                  <a:ext cx="0" cy="9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16" name="Group 12"/>
              <p:cNvGrpSpPr>
                <a:grpSpLocks/>
              </p:cNvGrpSpPr>
              <p:nvPr/>
            </p:nvGrpSpPr>
            <p:grpSpPr bwMode="auto">
              <a:xfrm flipH="1">
                <a:off x="838" y="2022"/>
                <a:ext cx="453" cy="907"/>
                <a:chOff x="4195" y="2750"/>
                <a:chExt cx="363" cy="907"/>
              </a:xfrm>
            </p:grpSpPr>
            <p:sp>
              <p:nvSpPr>
                <p:cNvPr id="50220" name="Line 13"/>
                <p:cNvSpPr>
                  <a:spLocks noChangeShapeType="1"/>
                </p:cNvSpPr>
                <p:nvPr/>
              </p:nvSpPr>
              <p:spPr bwMode="auto">
                <a:xfrm flipH="1">
                  <a:off x="4195" y="2750"/>
                  <a:ext cx="363" cy="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1" name="Line 14"/>
                <p:cNvSpPr>
                  <a:spLocks noChangeShapeType="1"/>
                </p:cNvSpPr>
                <p:nvPr/>
              </p:nvSpPr>
              <p:spPr bwMode="auto">
                <a:xfrm>
                  <a:off x="4195" y="3294"/>
                  <a:ext cx="363" cy="3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2" name="Line 15"/>
                <p:cNvSpPr>
                  <a:spLocks noChangeShapeType="1"/>
                </p:cNvSpPr>
                <p:nvPr/>
              </p:nvSpPr>
              <p:spPr bwMode="auto">
                <a:xfrm>
                  <a:off x="4558" y="2750"/>
                  <a:ext cx="0" cy="9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217" name="Freeform 16"/>
              <p:cNvSpPr>
                <a:spLocks/>
              </p:cNvSpPr>
              <p:nvPr/>
            </p:nvSpPr>
            <p:spPr bwMode="auto">
              <a:xfrm>
                <a:off x="384" y="2022"/>
                <a:ext cx="453" cy="907"/>
              </a:xfrm>
              <a:custGeom>
                <a:avLst/>
                <a:gdLst>
                  <a:gd name="T0" fmla="*/ 453 w 453"/>
                  <a:gd name="T1" fmla="*/ 0 h 907"/>
                  <a:gd name="T2" fmla="*/ 0 w 453"/>
                  <a:gd name="T3" fmla="*/ 544 h 907"/>
                  <a:gd name="T4" fmla="*/ 453 w 453"/>
                  <a:gd name="T5" fmla="*/ 907 h 907"/>
                  <a:gd name="T6" fmla="*/ 453 w 453"/>
                  <a:gd name="T7" fmla="*/ 0 h 907"/>
                  <a:gd name="T8" fmla="*/ 0 60000 65536"/>
                  <a:gd name="T9" fmla="*/ 0 60000 65536"/>
                  <a:gd name="T10" fmla="*/ 0 60000 65536"/>
                  <a:gd name="T11" fmla="*/ 0 60000 65536"/>
                  <a:gd name="T12" fmla="*/ 0 w 453"/>
                  <a:gd name="T13" fmla="*/ 0 h 907"/>
                  <a:gd name="T14" fmla="*/ 453 w 453"/>
                  <a:gd name="T15" fmla="*/ 907 h 907"/>
                </a:gdLst>
                <a:ahLst/>
                <a:cxnLst>
                  <a:cxn ang="T8">
                    <a:pos x="T0" y="T1"/>
                  </a:cxn>
                  <a:cxn ang="T9">
                    <a:pos x="T2" y="T3"/>
                  </a:cxn>
                  <a:cxn ang="T10">
                    <a:pos x="T4" y="T5"/>
                  </a:cxn>
                  <a:cxn ang="T11">
                    <a:pos x="T6" y="T7"/>
                  </a:cxn>
                </a:cxnLst>
                <a:rect l="T12" t="T13" r="T14" b="T15"/>
                <a:pathLst>
                  <a:path w="453" h="907">
                    <a:moveTo>
                      <a:pt x="453" y="0"/>
                    </a:moveTo>
                    <a:lnTo>
                      <a:pt x="0" y="544"/>
                    </a:lnTo>
                    <a:lnTo>
                      <a:pt x="453" y="907"/>
                    </a:lnTo>
                    <a:lnTo>
                      <a:pt x="453" y="0"/>
                    </a:lnTo>
                    <a:close/>
                  </a:path>
                </a:pathLst>
              </a:custGeom>
              <a:solidFill>
                <a:srgbClr val="FFDE53"/>
              </a:solidFill>
              <a:ln w="28575">
                <a:solidFill>
                  <a:schemeClr val="tx1"/>
                </a:solidFill>
                <a:round/>
                <a:headEnd/>
                <a:tailEnd/>
              </a:ln>
            </p:spPr>
            <p:txBody>
              <a:bodyPr/>
              <a:lstStyle/>
              <a:p>
                <a:endParaRPr lang="en-US"/>
              </a:p>
            </p:txBody>
          </p:sp>
          <p:sp>
            <p:nvSpPr>
              <p:cNvPr id="50218" name="Freeform 17"/>
              <p:cNvSpPr>
                <a:spLocks/>
              </p:cNvSpPr>
              <p:nvPr/>
            </p:nvSpPr>
            <p:spPr bwMode="auto">
              <a:xfrm flipH="1">
                <a:off x="838" y="2022"/>
                <a:ext cx="453" cy="907"/>
              </a:xfrm>
              <a:custGeom>
                <a:avLst/>
                <a:gdLst>
                  <a:gd name="T0" fmla="*/ 453 w 453"/>
                  <a:gd name="T1" fmla="*/ 0 h 907"/>
                  <a:gd name="T2" fmla="*/ 0 w 453"/>
                  <a:gd name="T3" fmla="*/ 544 h 907"/>
                  <a:gd name="T4" fmla="*/ 453 w 453"/>
                  <a:gd name="T5" fmla="*/ 907 h 907"/>
                  <a:gd name="T6" fmla="*/ 453 w 453"/>
                  <a:gd name="T7" fmla="*/ 0 h 907"/>
                  <a:gd name="T8" fmla="*/ 0 60000 65536"/>
                  <a:gd name="T9" fmla="*/ 0 60000 65536"/>
                  <a:gd name="T10" fmla="*/ 0 60000 65536"/>
                  <a:gd name="T11" fmla="*/ 0 60000 65536"/>
                  <a:gd name="T12" fmla="*/ 0 w 453"/>
                  <a:gd name="T13" fmla="*/ 0 h 907"/>
                  <a:gd name="T14" fmla="*/ 453 w 453"/>
                  <a:gd name="T15" fmla="*/ 907 h 907"/>
                </a:gdLst>
                <a:ahLst/>
                <a:cxnLst>
                  <a:cxn ang="T8">
                    <a:pos x="T0" y="T1"/>
                  </a:cxn>
                  <a:cxn ang="T9">
                    <a:pos x="T2" y="T3"/>
                  </a:cxn>
                  <a:cxn ang="T10">
                    <a:pos x="T4" y="T5"/>
                  </a:cxn>
                  <a:cxn ang="T11">
                    <a:pos x="T6" y="T7"/>
                  </a:cxn>
                </a:cxnLst>
                <a:rect l="T12" t="T13" r="T14" b="T15"/>
                <a:pathLst>
                  <a:path w="453" h="907">
                    <a:moveTo>
                      <a:pt x="453" y="0"/>
                    </a:moveTo>
                    <a:lnTo>
                      <a:pt x="0" y="544"/>
                    </a:lnTo>
                    <a:lnTo>
                      <a:pt x="453" y="907"/>
                    </a:lnTo>
                    <a:lnTo>
                      <a:pt x="453" y="0"/>
                    </a:lnTo>
                    <a:close/>
                  </a:path>
                </a:pathLst>
              </a:custGeom>
              <a:solidFill>
                <a:srgbClr val="FFCC00"/>
              </a:solidFill>
              <a:ln w="28575">
                <a:solidFill>
                  <a:schemeClr val="tx1"/>
                </a:solidFill>
                <a:round/>
                <a:headEnd/>
                <a:tailEnd/>
              </a:ln>
            </p:spPr>
            <p:txBody>
              <a:bodyPr/>
              <a:lstStyle/>
              <a:p>
                <a:endParaRPr lang="en-US"/>
              </a:p>
            </p:txBody>
          </p:sp>
          <p:sp>
            <p:nvSpPr>
              <p:cNvPr id="50219" name="Line 18"/>
              <p:cNvSpPr>
                <a:spLocks noChangeShapeType="1"/>
              </p:cNvSpPr>
              <p:nvPr/>
            </p:nvSpPr>
            <p:spPr bwMode="auto">
              <a:xfrm>
                <a:off x="384" y="2566"/>
                <a:ext cx="907"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214" name="Text Box 19"/>
            <p:cNvSpPr txBox="1">
              <a:spLocks noChangeArrowheads="1"/>
            </p:cNvSpPr>
            <p:nvPr/>
          </p:nvSpPr>
          <p:spPr bwMode="auto">
            <a:xfrm>
              <a:off x="528" y="2992"/>
              <a:ext cx="13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tetrahedron or triangular pyramid.</a:t>
              </a:r>
              <a:endParaRPr lang="en-GB"/>
            </a:p>
          </p:txBody>
        </p:sp>
      </p:grpSp>
      <p:grpSp>
        <p:nvGrpSpPr>
          <p:cNvPr id="6" name="Group 75"/>
          <p:cNvGrpSpPr>
            <a:grpSpLocks/>
          </p:cNvGrpSpPr>
          <p:nvPr/>
        </p:nvGrpSpPr>
        <p:grpSpPr bwMode="auto">
          <a:xfrm>
            <a:off x="5930900" y="3200400"/>
            <a:ext cx="2755900" cy="2006600"/>
            <a:chOff x="3736" y="2016"/>
            <a:chExt cx="1736" cy="1264"/>
          </a:xfrm>
        </p:grpSpPr>
        <p:grpSp>
          <p:nvGrpSpPr>
            <p:cNvPr id="50206" name="Group 37"/>
            <p:cNvGrpSpPr>
              <a:grpSpLocks/>
            </p:cNvGrpSpPr>
            <p:nvPr/>
          </p:nvGrpSpPr>
          <p:grpSpPr bwMode="auto">
            <a:xfrm>
              <a:off x="4128" y="2016"/>
              <a:ext cx="966" cy="883"/>
              <a:chOff x="4176" y="2154"/>
              <a:chExt cx="966" cy="883"/>
            </a:xfrm>
          </p:grpSpPr>
          <p:pic>
            <p:nvPicPr>
              <p:cNvPr id="50208"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2154"/>
                <a:ext cx="966"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9" name="Arc 29"/>
              <p:cNvSpPr>
                <a:spLocks/>
              </p:cNvSpPr>
              <p:nvPr/>
            </p:nvSpPr>
            <p:spPr bwMode="auto">
              <a:xfrm>
                <a:off x="4181" y="2688"/>
                <a:ext cx="959" cy="190"/>
              </a:xfrm>
              <a:custGeom>
                <a:avLst/>
                <a:gdLst>
                  <a:gd name="T0" fmla="*/ 0 w 43034"/>
                  <a:gd name="T1" fmla="*/ 0 h 24394"/>
                  <a:gd name="T2" fmla="*/ 0 w 43034"/>
                  <a:gd name="T3" fmla="*/ 0 h 24394"/>
                  <a:gd name="T4" fmla="*/ 0 w 43034"/>
                  <a:gd name="T5" fmla="*/ 0 h 24394"/>
                  <a:gd name="T6" fmla="*/ 0 60000 65536"/>
                  <a:gd name="T7" fmla="*/ 0 60000 65536"/>
                  <a:gd name="T8" fmla="*/ 0 60000 65536"/>
                  <a:gd name="T9" fmla="*/ 0 w 43034"/>
                  <a:gd name="T10" fmla="*/ 0 h 24394"/>
                  <a:gd name="T11" fmla="*/ 43034 w 43034"/>
                  <a:gd name="T12" fmla="*/ 24394 h 24394"/>
                </a:gdLst>
                <a:ahLst/>
                <a:cxnLst>
                  <a:cxn ang="T6">
                    <a:pos x="T0" y="T1"/>
                  </a:cxn>
                  <a:cxn ang="T7">
                    <a:pos x="T2" y="T3"/>
                  </a:cxn>
                  <a:cxn ang="T8">
                    <a:pos x="T4" y="T5"/>
                  </a:cxn>
                </a:cxnLst>
                <a:rect l="T9" t="T10" r="T11" b="T12"/>
                <a:pathLst>
                  <a:path w="43034" h="24394" fill="none" extrusionOk="0">
                    <a:moveTo>
                      <a:pt x="-1" y="18929"/>
                    </a:moveTo>
                    <a:cubicBezTo>
                      <a:pt x="1346" y="8116"/>
                      <a:pt x="10537" y="-1"/>
                      <a:pt x="21434" y="0"/>
                    </a:cubicBezTo>
                    <a:cubicBezTo>
                      <a:pt x="33363" y="0"/>
                      <a:pt x="43034" y="9670"/>
                      <a:pt x="43034" y="21600"/>
                    </a:cubicBezTo>
                    <a:cubicBezTo>
                      <a:pt x="43034" y="22534"/>
                      <a:pt x="42973" y="23467"/>
                      <a:pt x="42852" y="24393"/>
                    </a:cubicBezTo>
                  </a:path>
                  <a:path w="43034" h="24394" stroke="0" extrusionOk="0">
                    <a:moveTo>
                      <a:pt x="-1" y="18929"/>
                    </a:moveTo>
                    <a:cubicBezTo>
                      <a:pt x="1346" y="8116"/>
                      <a:pt x="10537" y="-1"/>
                      <a:pt x="21434" y="0"/>
                    </a:cubicBezTo>
                    <a:cubicBezTo>
                      <a:pt x="33363" y="0"/>
                      <a:pt x="43034" y="9670"/>
                      <a:pt x="43034" y="21600"/>
                    </a:cubicBezTo>
                    <a:cubicBezTo>
                      <a:pt x="43034" y="22534"/>
                      <a:pt x="42973" y="23467"/>
                      <a:pt x="42852" y="24393"/>
                    </a:cubicBezTo>
                    <a:lnTo>
                      <a:pt x="21434" y="21600"/>
                    </a:lnTo>
                    <a:lnTo>
                      <a:pt x="-1" y="18929"/>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0" name="Arc 30"/>
              <p:cNvSpPr>
                <a:spLocks/>
              </p:cNvSpPr>
              <p:nvPr/>
            </p:nvSpPr>
            <p:spPr bwMode="auto">
              <a:xfrm>
                <a:off x="4177" y="2846"/>
                <a:ext cx="962" cy="180"/>
              </a:xfrm>
              <a:custGeom>
                <a:avLst/>
                <a:gdLst>
                  <a:gd name="T0" fmla="*/ 0 w 43196"/>
                  <a:gd name="T1" fmla="*/ 0 h 23117"/>
                  <a:gd name="T2" fmla="*/ 0 w 43196"/>
                  <a:gd name="T3" fmla="*/ 0 h 23117"/>
                  <a:gd name="T4" fmla="*/ 0 w 43196"/>
                  <a:gd name="T5" fmla="*/ 0 h 23117"/>
                  <a:gd name="T6" fmla="*/ 0 60000 65536"/>
                  <a:gd name="T7" fmla="*/ 0 60000 65536"/>
                  <a:gd name="T8" fmla="*/ 0 60000 65536"/>
                  <a:gd name="T9" fmla="*/ 0 w 43196"/>
                  <a:gd name="T10" fmla="*/ 0 h 23117"/>
                  <a:gd name="T11" fmla="*/ 43196 w 43196"/>
                  <a:gd name="T12" fmla="*/ 23117 h 23117"/>
                </a:gdLst>
                <a:ahLst/>
                <a:cxnLst>
                  <a:cxn ang="T6">
                    <a:pos x="T0" y="T1"/>
                  </a:cxn>
                  <a:cxn ang="T7">
                    <a:pos x="T2" y="T3"/>
                  </a:cxn>
                  <a:cxn ang="T8">
                    <a:pos x="T4" y="T5"/>
                  </a:cxn>
                </a:cxnLst>
                <a:rect l="T9" t="T10" r="T11" b="T12"/>
                <a:pathLst>
                  <a:path w="43196" h="23117" fill="none" extrusionOk="0">
                    <a:moveTo>
                      <a:pt x="43196" y="1906"/>
                    </a:moveTo>
                    <a:cubicBezTo>
                      <a:pt x="42984" y="13681"/>
                      <a:pt x="33377" y="23116"/>
                      <a:pt x="21600" y="23117"/>
                    </a:cubicBezTo>
                    <a:cubicBezTo>
                      <a:pt x="9670" y="23117"/>
                      <a:pt x="0" y="13446"/>
                      <a:pt x="0" y="1517"/>
                    </a:cubicBezTo>
                    <a:cubicBezTo>
                      <a:pt x="-1" y="1010"/>
                      <a:pt x="17" y="504"/>
                      <a:pt x="53" y="0"/>
                    </a:cubicBezTo>
                  </a:path>
                  <a:path w="43196" h="23117" stroke="0" extrusionOk="0">
                    <a:moveTo>
                      <a:pt x="43196" y="1906"/>
                    </a:moveTo>
                    <a:cubicBezTo>
                      <a:pt x="42984" y="13681"/>
                      <a:pt x="33377" y="23116"/>
                      <a:pt x="21600" y="23117"/>
                    </a:cubicBezTo>
                    <a:cubicBezTo>
                      <a:pt x="9670" y="23117"/>
                      <a:pt x="0" y="13446"/>
                      <a:pt x="0" y="1517"/>
                    </a:cubicBezTo>
                    <a:cubicBezTo>
                      <a:pt x="-1" y="1010"/>
                      <a:pt x="17" y="504"/>
                      <a:pt x="53" y="0"/>
                    </a:cubicBezTo>
                    <a:lnTo>
                      <a:pt x="21600" y="1517"/>
                    </a:lnTo>
                    <a:lnTo>
                      <a:pt x="43196" y="1906"/>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1" name="Line 31"/>
              <p:cNvSpPr>
                <a:spLocks noChangeShapeType="1"/>
              </p:cNvSpPr>
              <p:nvPr/>
            </p:nvSpPr>
            <p:spPr bwMode="auto">
              <a:xfrm flipV="1">
                <a:off x="4176" y="2160"/>
                <a:ext cx="48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2" name="Line 32"/>
              <p:cNvSpPr>
                <a:spLocks noChangeShapeType="1"/>
              </p:cNvSpPr>
              <p:nvPr/>
            </p:nvSpPr>
            <p:spPr bwMode="auto">
              <a:xfrm flipH="1" flipV="1">
                <a:off x="4656" y="2160"/>
                <a:ext cx="48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207" name="Text Box 33"/>
            <p:cNvSpPr txBox="1">
              <a:spLocks noChangeArrowheads="1"/>
            </p:cNvSpPr>
            <p:nvPr/>
          </p:nvSpPr>
          <p:spPr bwMode="auto">
            <a:xfrm>
              <a:off x="3736" y="2992"/>
              <a:ext cx="1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cone</a:t>
              </a:r>
              <a:endParaRPr lang="en-GB"/>
            </a:p>
          </p:txBody>
        </p:sp>
      </p:grpSp>
      <p:grpSp>
        <p:nvGrpSpPr>
          <p:cNvPr id="8" name="Group 74"/>
          <p:cNvGrpSpPr>
            <a:grpSpLocks/>
          </p:cNvGrpSpPr>
          <p:nvPr/>
        </p:nvGrpSpPr>
        <p:grpSpPr bwMode="auto">
          <a:xfrm>
            <a:off x="3276600" y="3200400"/>
            <a:ext cx="2755900" cy="2371725"/>
            <a:chOff x="2064" y="2016"/>
            <a:chExt cx="1736" cy="1494"/>
          </a:xfrm>
        </p:grpSpPr>
        <p:sp>
          <p:nvSpPr>
            <p:cNvPr id="50186" name="Text Box 20"/>
            <p:cNvSpPr txBox="1">
              <a:spLocks noChangeArrowheads="1"/>
            </p:cNvSpPr>
            <p:nvPr/>
          </p:nvSpPr>
          <p:spPr bwMode="auto">
            <a:xfrm>
              <a:off x="2064" y="2992"/>
              <a:ext cx="173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square-based pyramid</a:t>
              </a:r>
              <a:endParaRPr lang="en-GB"/>
            </a:p>
          </p:txBody>
        </p:sp>
        <p:grpSp>
          <p:nvGrpSpPr>
            <p:cNvPr id="50187" name="Group 71"/>
            <p:cNvGrpSpPr>
              <a:grpSpLocks/>
            </p:cNvGrpSpPr>
            <p:nvPr/>
          </p:nvGrpSpPr>
          <p:grpSpPr bwMode="auto">
            <a:xfrm>
              <a:off x="2256" y="2016"/>
              <a:ext cx="1296" cy="864"/>
              <a:chOff x="2256" y="2112"/>
              <a:chExt cx="1296" cy="864"/>
            </a:xfrm>
          </p:grpSpPr>
          <p:sp>
            <p:nvSpPr>
              <p:cNvPr id="50188" name="Freeform 39"/>
              <p:cNvSpPr>
                <a:spLocks/>
              </p:cNvSpPr>
              <p:nvPr/>
            </p:nvSpPr>
            <p:spPr bwMode="auto">
              <a:xfrm>
                <a:off x="2256" y="2113"/>
                <a:ext cx="864" cy="863"/>
              </a:xfrm>
              <a:custGeom>
                <a:avLst/>
                <a:gdLst>
                  <a:gd name="T0" fmla="*/ 0 w 864"/>
                  <a:gd name="T1" fmla="*/ 831 h 896"/>
                  <a:gd name="T2" fmla="*/ 864 w 864"/>
                  <a:gd name="T3" fmla="*/ 831 h 896"/>
                  <a:gd name="T4" fmla="*/ 650 w 864"/>
                  <a:gd name="T5" fmla="*/ 0 h 896"/>
                  <a:gd name="T6" fmla="*/ 0 w 864"/>
                  <a:gd name="T7" fmla="*/ 831 h 896"/>
                  <a:gd name="T8" fmla="*/ 0 60000 65536"/>
                  <a:gd name="T9" fmla="*/ 0 60000 65536"/>
                  <a:gd name="T10" fmla="*/ 0 60000 65536"/>
                  <a:gd name="T11" fmla="*/ 0 60000 65536"/>
                  <a:gd name="T12" fmla="*/ 0 w 864"/>
                  <a:gd name="T13" fmla="*/ 0 h 896"/>
                  <a:gd name="T14" fmla="*/ 864 w 864"/>
                  <a:gd name="T15" fmla="*/ 896 h 896"/>
                </a:gdLst>
                <a:ahLst/>
                <a:cxnLst>
                  <a:cxn ang="T8">
                    <a:pos x="T0" y="T1"/>
                  </a:cxn>
                  <a:cxn ang="T9">
                    <a:pos x="T2" y="T3"/>
                  </a:cxn>
                  <a:cxn ang="T10">
                    <a:pos x="T4" y="T5"/>
                  </a:cxn>
                  <a:cxn ang="T11">
                    <a:pos x="T6" y="T7"/>
                  </a:cxn>
                </a:cxnLst>
                <a:rect l="T12" t="T13" r="T14" b="T15"/>
                <a:pathLst>
                  <a:path w="864" h="896">
                    <a:moveTo>
                      <a:pt x="0" y="896"/>
                    </a:moveTo>
                    <a:lnTo>
                      <a:pt x="864" y="896"/>
                    </a:lnTo>
                    <a:lnTo>
                      <a:pt x="650" y="0"/>
                    </a:lnTo>
                    <a:lnTo>
                      <a:pt x="0" y="896"/>
                    </a:lnTo>
                    <a:close/>
                  </a:path>
                </a:pathLst>
              </a:custGeom>
              <a:solidFill>
                <a:srgbClr val="6FC5FF"/>
              </a:solidFill>
              <a:ln w="28575">
                <a:solidFill>
                  <a:schemeClr val="tx1"/>
                </a:solidFill>
                <a:round/>
                <a:headEnd/>
                <a:tailEnd/>
              </a:ln>
            </p:spPr>
            <p:txBody>
              <a:bodyPr wrap="none" anchor="ctr"/>
              <a:lstStyle/>
              <a:p>
                <a:endParaRPr lang="en-US"/>
              </a:p>
            </p:txBody>
          </p:sp>
          <p:sp>
            <p:nvSpPr>
              <p:cNvPr id="50189" name="Freeform 40"/>
              <p:cNvSpPr>
                <a:spLocks/>
              </p:cNvSpPr>
              <p:nvPr/>
            </p:nvSpPr>
            <p:spPr bwMode="auto">
              <a:xfrm>
                <a:off x="2909" y="2113"/>
                <a:ext cx="643" cy="863"/>
              </a:xfrm>
              <a:custGeom>
                <a:avLst/>
                <a:gdLst>
                  <a:gd name="T0" fmla="*/ 211 w 643"/>
                  <a:gd name="T1" fmla="*/ 831 h 896"/>
                  <a:gd name="T2" fmla="*/ 643 w 643"/>
                  <a:gd name="T3" fmla="*/ 609 h 896"/>
                  <a:gd name="T4" fmla="*/ 0 w 643"/>
                  <a:gd name="T5" fmla="*/ 0 h 896"/>
                  <a:gd name="T6" fmla="*/ 211 w 643"/>
                  <a:gd name="T7" fmla="*/ 831 h 896"/>
                  <a:gd name="T8" fmla="*/ 0 60000 65536"/>
                  <a:gd name="T9" fmla="*/ 0 60000 65536"/>
                  <a:gd name="T10" fmla="*/ 0 60000 65536"/>
                  <a:gd name="T11" fmla="*/ 0 60000 65536"/>
                  <a:gd name="T12" fmla="*/ 0 w 643"/>
                  <a:gd name="T13" fmla="*/ 0 h 896"/>
                  <a:gd name="T14" fmla="*/ 643 w 643"/>
                  <a:gd name="T15" fmla="*/ 896 h 896"/>
                </a:gdLst>
                <a:ahLst/>
                <a:cxnLst>
                  <a:cxn ang="T8">
                    <a:pos x="T0" y="T1"/>
                  </a:cxn>
                  <a:cxn ang="T9">
                    <a:pos x="T2" y="T3"/>
                  </a:cxn>
                  <a:cxn ang="T10">
                    <a:pos x="T4" y="T5"/>
                  </a:cxn>
                  <a:cxn ang="T11">
                    <a:pos x="T6" y="T7"/>
                  </a:cxn>
                </a:cxnLst>
                <a:rect l="T12" t="T13" r="T14" b="T15"/>
                <a:pathLst>
                  <a:path w="643" h="896">
                    <a:moveTo>
                      <a:pt x="211" y="896"/>
                    </a:moveTo>
                    <a:lnTo>
                      <a:pt x="643" y="656"/>
                    </a:lnTo>
                    <a:lnTo>
                      <a:pt x="0" y="0"/>
                    </a:lnTo>
                    <a:lnTo>
                      <a:pt x="211" y="896"/>
                    </a:lnTo>
                    <a:close/>
                  </a:path>
                </a:pathLst>
              </a:custGeom>
              <a:solidFill>
                <a:srgbClr val="ABDDFF"/>
              </a:solidFill>
              <a:ln w="28575">
                <a:solidFill>
                  <a:schemeClr val="tx1"/>
                </a:solidFill>
                <a:round/>
                <a:headEnd/>
                <a:tailEnd/>
              </a:ln>
            </p:spPr>
            <p:txBody>
              <a:bodyPr wrap="none" anchor="ctr"/>
              <a:lstStyle/>
              <a:p>
                <a:endParaRPr lang="en-US"/>
              </a:p>
            </p:txBody>
          </p:sp>
          <p:sp>
            <p:nvSpPr>
              <p:cNvPr id="50190" name="Line 41"/>
              <p:cNvSpPr>
                <a:spLocks noChangeShapeType="1"/>
              </p:cNvSpPr>
              <p:nvPr/>
            </p:nvSpPr>
            <p:spPr bwMode="auto">
              <a:xfrm flipV="1">
                <a:off x="2688" y="2116"/>
                <a:ext cx="218" cy="629"/>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42"/>
              <p:cNvSpPr>
                <a:spLocks noChangeShapeType="1"/>
              </p:cNvSpPr>
              <p:nvPr/>
            </p:nvSpPr>
            <p:spPr bwMode="auto">
              <a:xfrm flipV="1">
                <a:off x="2256" y="2745"/>
                <a:ext cx="432" cy="23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43"/>
              <p:cNvSpPr>
                <a:spLocks noChangeShapeType="1"/>
              </p:cNvSpPr>
              <p:nvPr/>
            </p:nvSpPr>
            <p:spPr bwMode="auto">
              <a:xfrm>
                <a:off x="2688" y="2745"/>
                <a:ext cx="86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3" name="Freeform 44"/>
              <p:cNvSpPr>
                <a:spLocks/>
              </p:cNvSpPr>
              <p:nvPr/>
            </p:nvSpPr>
            <p:spPr bwMode="auto">
              <a:xfrm>
                <a:off x="2907" y="2112"/>
                <a:ext cx="213" cy="863"/>
              </a:xfrm>
              <a:custGeom>
                <a:avLst/>
                <a:gdLst>
                  <a:gd name="T0" fmla="*/ 117 w 387"/>
                  <a:gd name="T1" fmla="*/ 458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4" name="Line 49"/>
              <p:cNvSpPr>
                <a:spLocks noChangeShapeType="1"/>
              </p:cNvSpPr>
              <p:nvPr/>
            </p:nvSpPr>
            <p:spPr bwMode="auto">
              <a:xfrm flipV="1">
                <a:off x="2688" y="2116"/>
                <a:ext cx="218" cy="629"/>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50"/>
              <p:cNvSpPr>
                <a:spLocks noChangeShapeType="1"/>
              </p:cNvSpPr>
              <p:nvPr/>
            </p:nvSpPr>
            <p:spPr bwMode="auto">
              <a:xfrm flipV="1">
                <a:off x="2256" y="2745"/>
                <a:ext cx="432" cy="23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51"/>
              <p:cNvSpPr>
                <a:spLocks noChangeShapeType="1"/>
              </p:cNvSpPr>
              <p:nvPr/>
            </p:nvSpPr>
            <p:spPr bwMode="auto">
              <a:xfrm>
                <a:off x="2688" y="2745"/>
                <a:ext cx="86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Freeform 52"/>
              <p:cNvSpPr>
                <a:spLocks/>
              </p:cNvSpPr>
              <p:nvPr/>
            </p:nvSpPr>
            <p:spPr bwMode="auto">
              <a:xfrm>
                <a:off x="2907" y="2112"/>
                <a:ext cx="213" cy="863"/>
              </a:xfrm>
              <a:custGeom>
                <a:avLst/>
                <a:gdLst>
                  <a:gd name="T0" fmla="*/ 117 w 387"/>
                  <a:gd name="T1" fmla="*/ 458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8" name="Line 57"/>
              <p:cNvSpPr>
                <a:spLocks noChangeShapeType="1"/>
              </p:cNvSpPr>
              <p:nvPr/>
            </p:nvSpPr>
            <p:spPr bwMode="auto">
              <a:xfrm flipV="1">
                <a:off x="2688" y="2116"/>
                <a:ext cx="218" cy="629"/>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58"/>
              <p:cNvSpPr>
                <a:spLocks noChangeShapeType="1"/>
              </p:cNvSpPr>
              <p:nvPr/>
            </p:nvSpPr>
            <p:spPr bwMode="auto">
              <a:xfrm flipV="1">
                <a:off x="2256" y="2745"/>
                <a:ext cx="432" cy="23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59"/>
              <p:cNvSpPr>
                <a:spLocks noChangeShapeType="1"/>
              </p:cNvSpPr>
              <p:nvPr/>
            </p:nvSpPr>
            <p:spPr bwMode="auto">
              <a:xfrm>
                <a:off x="2688" y="2745"/>
                <a:ext cx="86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1" name="Freeform 60"/>
              <p:cNvSpPr>
                <a:spLocks/>
              </p:cNvSpPr>
              <p:nvPr/>
            </p:nvSpPr>
            <p:spPr bwMode="auto">
              <a:xfrm>
                <a:off x="2907" y="2112"/>
                <a:ext cx="213" cy="863"/>
              </a:xfrm>
              <a:custGeom>
                <a:avLst/>
                <a:gdLst>
                  <a:gd name="T0" fmla="*/ 117 w 387"/>
                  <a:gd name="T1" fmla="*/ 458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2" name="Line 65"/>
              <p:cNvSpPr>
                <a:spLocks noChangeShapeType="1"/>
              </p:cNvSpPr>
              <p:nvPr/>
            </p:nvSpPr>
            <p:spPr bwMode="auto">
              <a:xfrm flipV="1">
                <a:off x="2688" y="2116"/>
                <a:ext cx="218" cy="629"/>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3" name="Line 66"/>
              <p:cNvSpPr>
                <a:spLocks noChangeShapeType="1"/>
              </p:cNvSpPr>
              <p:nvPr/>
            </p:nvSpPr>
            <p:spPr bwMode="auto">
              <a:xfrm flipV="1">
                <a:off x="2256" y="2745"/>
                <a:ext cx="432" cy="23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4" name="Line 67"/>
              <p:cNvSpPr>
                <a:spLocks noChangeShapeType="1"/>
              </p:cNvSpPr>
              <p:nvPr/>
            </p:nvSpPr>
            <p:spPr bwMode="auto">
              <a:xfrm>
                <a:off x="2688" y="2745"/>
                <a:ext cx="86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5" name="Freeform 68"/>
              <p:cNvSpPr>
                <a:spLocks/>
              </p:cNvSpPr>
              <p:nvPr/>
            </p:nvSpPr>
            <p:spPr bwMode="auto">
              <a:xfrm>
                <a:off x="2907" y="2112"/>
                <a:ext cx="213" cy="863"/>
              </a:xfrm>
              <a:custGeom>
                <a:avLst/>
                <a:gdLst>
                  <a:gd name="T0" fmla="*/ 117 w 387"/>
                  <a:gd name="T1" fmla="*/ 458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259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423863" y="1066800"/>
            <a:ext cx="8262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The volume of a pyramid is found by multiplying the area of its base A by its perpendicular height </a:t>
            </a:r>
            <a:r>
              <a:rPr lang="en-US" i="1">
                <a:solidFill>
                  <a:srgbClr val="000066"/>
                </a:solidFill>
                <a:latin typeface="Times New Roman" pitchFamily="18" charset="0"/>
              </a:rPr>
              <a:t>h</a:t>
            </a:r>
            <a:r>
              <a:rPr lang="en-US">
                <a:solidFill>
                  <a:srgbClr val="000066"/>
                </a:solidFill>
              </a:rPr>
              <a:t> and dividing by 3.</a:t>
            </a:r>
            <a:endParaRPr lang="en-GB">
              <a:solidFill>
                <a:srgbClr val="000066"/>
              </a:solidFill>
            </a:endParaRPr>
          </a:p>
        </p:txBody>
      </p:sp>
      <p:sp>
        <p:nvSpPr>
          <p:cNvPr id="51205"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of a pyramid</a:t>
            </a:r>
            <a:endParaRPr lang="en-GB" smtClean="0"/>
          </a:p>
        </p:txBody>
      </p:sp>
      <p:sp>
        <p:nvSpPr>
          <p:cNvPr id="624659" name="Text Box 19"/>
          <p:cNvSpPr txBox="1">
            <a:spLocks noChangeArrowheads="1"/>
          </p:cNvSpPr>
          <p:nvPr/>
        </p:nvSpPr>
        <p:spPr bwMode="auto">
          <a:xfrm>
            <a:off x="4149725" y="1981200"/>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Apex</a:t>
            </a:r>
          </a:p>
        </p:txBody>
      </p:sp>
      <p:sp>
        <p:nvSpPr>
          <p:cNvPr id="624655" name="Freeform 15"/>
          <p:cNvSpPr>
            <a:spLocks/>
          </p:cNvSpPr>
          <p:nvPr/>
        </p:nvSpPr>
        <p:spPr bwMode="auto">
          <a:xfrm>
            <a:off x="3086100" y="4122738"/>
            <a:ext cx="2971800" cy="601662"/>
          </a:xfrm>
          <a:custGeom>
            <a:avLst/>
            <a:gdLst>
              <a:gd name="T0" fmla="*/ 0 w 1872"/>
              <a:gd name="T1" fmla="*/ 754160755 h 480"/>
              <a:gd name="T2" fmla="*/ 1572577500 w 1872"/>
              <a:gd name="T3" fmla="*/ 0 h 480"/>
              <a:gd name="T4" fmla="*/ 2147483647 w 1872"/>
              <a:gd name="T5" fmla="*/ 0 h 480"/>
              <a:gd name="T6" fmla="*/ 2147483647 w 1872"/>
              <a:gd name="T7" fmla="*/ 754160755 h 480"/>
              <a:gd name="T8" fmla="*/ 0 w 1872"/>
              <a:gd name="T9" fmla="*/ 754160755 h 480"/>
              <a:gd name="T10" fmla="*/ 0 60000 65536"/>
              <a:gd name="T11" fmla="*/ 0 60000 65536"/>
              <a:gd name="T12" fmla="*/ 0 60000 65536"/>
              <a:gd name="T13" fmla="*/ 0 60000 65536"/>
              <a:gd name="T14" fmla="*/ 0 60000 65536"/>
              <a:gd name="T15" fmla="*/ 0 w 1872"/>
              <a:gd name="T16" fmla="*/ 0 h 480"/>
              <a:gd name="T17" fmla="*/ 1872 w 1872"/>
              <a:gd name="T18" fmla="*/ 480 h 480"/>
            </a:gdLst>
            <a:ahLst/>
            <a:cxnLst>
              <a:cxn ang="T10">
                <a:pos x="T0" y="T1"/>
              </a:cxn>
              <a:cxn ang="T11">
                <a:pos x="T2" y="T3"/>
              </a:cxn>
              <a:cxn ang="T12">
                <a:pos x="T4" y="T5"/>
              </a:cxn>
              <a:cxn ang="T13">
                <a:pos x="T6" y="T7"/>
              </a:cxn>
              <a:cxn ang="T14">
                <a:pos x="T8" y="T9"/>
              </a:cxn>
            </a:cxnLst>
            <a:rect l="T15" t="T16" r="T17" b="T18"/>
            <a:pathLst>
              <a:path w="1872" h="480">
                <a:moveTo>
                  <a:pt x="0" y="480"/>
                </a:moveTo>
                <a:lnTo>
                  <a:pt x="624" y="0"/>
                </a:lnTo>
                <a:lnTo>
                  <a:pt x="1872" y="0"/>
                </a:lnTo>
                <a:lnTo>
                  <a:pt x="1248" y="480"/>
                </a:lnTo>
                <a:lnTo>
                  <a:pt x="0" y="480"/>
                </a:lnTo>
                <a:close/>
              </a:path>
            </a:pathLst>
          </a:custGeom>
          <a:solidFill>
            <a:srgbClr val="FF97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8" name="Freeform 8"/>
          <p:cNvSpPr>
            <a:spLocks/>
          </p:cNvSpPr>
          <p:nvPr/>
        </p:nvSpPr>
        <p:spPr bwMode="auto">
          <a:xfrm>
            <a:off x="3086100" y="2451100"/>
            <a:ext cx="1981200" cy="2273300"/>
          </a:xfrm>
          <a:custGeom>
            <a:avLst/>
            <a:gdLst>
              <a:gd name="T0" fmla="*/ 0 w 864"/>
              <a:gd name="T1" fmla="*/ 2147483647 h 896"/>
              <a:gd name="T2" fmla="*/ 2147483647 w 864"/>
              <a:gd name="T3" fmla="*/ 2147483647 h 896"/>
              <a:gd name="T4" fmla="*/ 2147483647 w 864"/>
              <a:gd name="T5" fmla="*/ 0 h 896"/>
              <a:gd name="T6" fmla="*/ 0 w 864"/>
              <a:gd name="T7" fmla="*/ 2147483647 h 896"/>
              <a:gd name="T8" fmla="*/ 0 60000 65536"/>
              <a:gd name="T9" fmla="*/ 0 60000 65536"/>
              <a:gd name="T10" fmla="*/ 0 60000 65536"/>
              <a:gd name="T11" fmla="*/ 0 60000 65536"/>
              <a:gd name="T12" fmla="*/ 0 w 864"/>
              <a:gd name="T13" fmla="*/ 0 h 896"/>
              <a:gd name="T14" fmla="*/ 864 w 864"/>
              <a:gd name="T15" fmla="*/ 896 h 896"/>
            </a:gdLst>
            <a:ahLst/>
            <a:cxnLst>
              <a:cxn ang="T8">
                <a:pos x="T0" y="T1"/>
              </a:cxn>
              <a:cxn ang="T9">
                <a:pos x="T2" y="T3"/>
              </a:cxn>
              <a:cxn ang="T10">
                <a:pos x="T4" y="T5"/>
              </a:cxn>
              <a:cxn ang="T11">
                <a:pos x="T6" y="T7"/>
              </a:cxn>
            </a:cxnLst>
            <a:rect l="T12" t="T13" r="T14" b="T15"/>
            <a:pathLst>
              <a:path w="864" h="896">
                <a:moveTo>
                  <a:pt x="0" y="896"/>
                </a:moveTo>
                <a:lnTo>
                  <a:pt x="864" y="896"/>
                </a:lnTo>
                <a:lnTo>
                  <a:pt x="650" y="0"/>
                </a:lnTo>
                <a:lnTo>
                  <a:pt x="0" y="896"/>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9" name="Freeform 9"/>
          <p:cNvSpPr>
            <a:spLocks/>
          </p:cNvSpPr>
          <p:nvPr/>
        </p:nvSpPr>
        <p:spPr bwMode="auto">
          <a:xfrm>
            <a:off x="4565650" y="2433638"/>
            <a:ext cx="1492250" cy="2290762"/>
          </a:xfrm>
          <a:custGeom>
            <a:avLst/>
            <a:gdLst>
              <a:gd name="T0" fmla="*/ 796369375 w 940"/>
              <a:gd name="T1" fmla="*/ 2147483647 h 1827"/>
              <a:gd name="T2" fmla="*/ 2147483647 w 940"/>
              <a:gd name="T3" fmla="*/ 2108199428 h 1827"/>
              <a:gd name="T4" fmla="*/ 0 w 940"/>
              <a:gd name="T5" fmla="*/ 0 h 1827"/>
              <a:gd name="T6" fmla="*/ 796369375 w 940"/>
              <a:gd name="T7" fmla="*/ 2147483647 h 1827"/>
              <a:gd name="T8" fmla="*/ 0 60000 65536"/>
              <a:gd name="T9" fmla="*/ 0 60000 65536"/>
              <a:gd name="T10" fmla="*/ 0 60000 65536"/>
              <a:gd name="T11" fmla="*/ 0 60000 65536"/>
              <a:gd name="T12" fmla="*/ 0 w 940"/>
              <a:gd name="T13" fmla="*/ 0 h 1827"/>
              <a:gd name="T14" fmla="*/ 940 w 940"/>
              <a:gd name="T15" fmla="*/ 1827 h 1827"/>
            </a:gdLst>
            <a:ahLst/>
            <a:cxnLst>
              <a:cxn ang="T8">
                <a:pos x="T0" y="T1"/>
              </a:cxn>
              <a:cxn ang="T9">
                <a:pos x="T2" y="T3"/>
              </a:cxn>
              <a:cxn ang="T10">
                <a:pos x="T4" y="T5"/>
              </a:cxn>
              <a:cxn ang="T11">
                <a:pos x="T6" y="T7"/>
              </a:cxn>
            </a:cxnLst>
            <a:rect l="T12" t="T13" r="T14" b="T15"/>
            <a:pathLst>
              <a:path w="940" h="1827">
                <a:moveTo>
                  <a:pt x="316" y="1827"/>
                </a:moveTo>
                <a:lnTo>
                  <a:pt x="940" y="1341"/>
                </a:lnTo>
                <a:lnTo>
                  <a:pt x="0" y="0"/>
                </a:lnTo>
                <a:lnTo>
                  <a:pt x="316" y="1827"/>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0" name="Line 11"/>
          <p:cNvSpPr>
            <a:spLocks noChangeShapeType="1"/>
          </p:cNvSpPr>
          <p:nvPr/>
        </p:nvSpPr>
        <p:spPr bwMode="auto">
          <a:xfrm flipV="1">
            <a:off x="4076700" y="2459038"/>
            <a:ext cx="500063" cy="165576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2"/>
          <p:cNvSpPr>
            <a:spLocks noChangeShapeType="1"/>
          </p:cNvSpPr>
          <p:nvPr/>
        </p:nvSpPr>
        <p:spPr bwMode="auto">
          <a:xfrm flipV="1">
            <a:off x="3086100" y="4114800"/>
            <a:ext cx="990600" cy="6096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13"/>
          <p:cNvSpPr>
            <a:spLocks noChangeShapeType="1"/>
          </p:cNvSpPr>
          <p:nvPr/>
        </p:nvSpPr>
        <p:spPr bwMode="auto">
          <a:xfrm>
            <a:off x="4076700" y="4114800"/>
            <a:ext cx="1981200" cy="158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3" name="Freeform 14"/>
          <p:cNvSpPr>
            <a:spLocks/>
          </p:cNvSpPr>
          <p:nvPr/>
        </p:nvSpPr>
        <p:spPr bwMode="auto">
          <a:xfrm>
            <a:off x="4578350" y="2447925"/>
            <a:ext cx="488950" cy="2273300"/>
          </a:xfrm>
          <a:custGeom>
            <a:avLst/>
            <a:gdLst>
              <a:gd name="T0" fmla="*/ 617757371 w 387"/>
              <a:gd name="T1" fmla="*/ 2147483647 h 1626"/>
              <a:gd name="T2" fmla="*/ 0 w 387"/>
              <a:gd name="T3" fmla="*/ 0 h 1626"/>
              <a:gd name="T4" fmla="*/ 0 60000 65536"/>
              <a:gd name="T5" fmla="*/ 0 60000 65536"/>
              <a:gd name="T6" fmla="*/ 0 w 387"/>
              <a:gd name="T7" fmla="*/ 0 h 1626"/>
              <a:gd name="T8" fmla="*/ 387 w 387"/>
              <a:gd name="T9" fmla="*/ 1626 h 1626"/>
            </a:gdLst>
            <a:ahLst/>
            <a:cxnLst>
              <a:cxn ang="T4">
                <a:pos x="T0" y="T1"/>
              </a:cxn>
              <a:cxn ang="T5">
                <a:pos x="T2" y="T3"/>
              </a:cxn>
            </a:cxnLst>
            <a:rect l="T6" t="T7" r="T8" b="T9"/>
            <a:pathLst>
              <a:path w="387" h="1626">
                <a:moveTo>
                  <a:pt x="387" y="1626"/>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657" name="Text Box 17"/>
          <p:cNvSpPr txBox="1">
            <a:spLocks noChangeArrowheads="1"/>
          </p:cNvSpPr>
          <p:nvPr/>
        </p:nvSpPr>
        <p:spPr bwMode="auto">
          <a:xfrm>
            <a:off x="3917950" y="4267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A</a:t>
            </a:r>
          </a:p>
        </p:txBody>
      </p:sp>
      <p:grpSp>
        <p:nvGrpSpPr>
          <p:cNvPr id="2" name="Group 40"/>
          <p:cNvGrpSpPr>
            <a:grpSpLocks/>
          </p:cNvGrpSpPr>
          <p:nvPr/>
        </p:nvGrpSpPr>
        <p:grpSpPr bwMode="auto">
          <a:xfrm>
            <a:off x="4273550" y="2463800"/>
            <a:ext cx="533400" cy="1960563"/>
            <a:chOff x="2692" y="1552"/>
            <a:chExt cx="336" cy="1235"/>
          </a:xfrm>
        </p:grpSpPr>
        <p:sp>
          <p:nvSpPr>
            <p:cNvPr id="51234" name="Text Box 20"/>
            <p:cNvSpPr txBox="1">
              <a:spLocks noChangeArrowheads="1"/>
            </p:cNvSpPr>
            <p:nvPr/>
          </p:nvSpPr>
          <p:spPr bwMode="auto">
            <a:xfrm>
              <a:off x="2692" y="202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sp>
          <p:nvSpPr>
            <p:cNvPr id="51235" name="Rectangle 18"/>
            <p:cNvSpPr>
              <a:spLocks noChangeArrowheads="1"/>
            </p:cNvSpPr>
            <p:nvPr/>
          </p:nvSpPr>
          <p:spPr bwMode="auto">
            <a:xfrm>
              <a:off x="2884" y="2643"/>
              <a:ext cx="144" cy="14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6" name="Line 16"/>
            <p:cNvSpPr>
              <a:spLocks noChangeShapeType="1"/>
            </p:cNvSpPr>
            <p:nvPr/>
          </p:nvSpPr>
          <p:spPr bwMode="auto">
            <a:xfrm>
              <a:off x="2884" y="1552"/>
              <a:ext cx="0" cy="1235"/>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36"/>
          <p:cNvGrpSpPr>
            <a:grpSpLocks/>
          </p:cNvGrpSpPr>
          <p:nvPr/>
        </p:nvGrpSpPr>
        <p:grpSpPr bwMode="auto">
          <a:xfrm>
            <a:off x="1130300" y="4933950"/>
            <a:ext cx="6883400" cy="628650"/>
            <a:chOff x="912" y="3216"/>
            <a:chExt cx="4336" cy="396"/>
          </a:xfrm>
        </p:grpSpPr>
        <p:sp>
          <p:nvSpPr>
            <p:cNvPr id="51229" name="Text Box 21"/>
            <p:cNvSpPr txBox="1">
              <a:spLocks noChangeArrowheads="1"/>
            </p:cNvSpPr>
            <p:nvPr/>
          </p:nvSpPr>
          <p:spPr bwMode="auto">
            <a:xfrm>
              <a:off x="912" y="3270"/>
              <a:ext cx="4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of a pyramid =      × area of base × height</a:t>
              </a:r>
            </a:p>
          </p:txBody>
        </p:sp>
        <p:grpSp>
          <p:nvGrpSpPr>
            <p:cNvPr id="51230" name="Group 27"/>
            <p:cNvGrpSpPr>
              <a:grpSpLocks/>
            </p:cNvGrpSpPr>
            <p:nvPr/>
          </p:nvGrpSpPr>
          <p:grpSpPr bwMode="auto">
            <a:xfrm>
              <a:off x="2976" y="3216"/>
              <a:ext cx="196" cy="396"/>
              <a:chOff x="3643" y="3143"/>
              <a:chExt cx="196" cy="396"/>
            </a:xfrm>
          </p:grpSpPr>
          <p:sp>
            <p:nvSpPr>
              <p:cNvPr id="51231" name="Text Box 23"/>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51232" name="Line 24"/>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Text Box 26"/>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nvGrpSpPr>
          <p:cNvPr id="5" name="Group 35"/>
          <p:cNvGrpSpPr>
            <a:grpSpLocks/>
          </p:cNvGrpSpPr>
          <p:nvPr/>
        </p:nvGrpSpPr>
        <p:grpSpPr bwMode="auto">
          <a:xfrm>
            <a:off x="3657600" y="5715000"/>
            <a:ext cx="1676400" cy="628650"/>
            <a:chOff x="2304" y="3648"/>
            <a:chExt cx="1056" cy="396"/>
          </a:xfrm>
        </p:grpSpPr>
        <p:sp>
          <p:nvSpPr>
            <p:cNvPr id="624673" name="Rectangle 33"/>
            <p:cNvSpPr>
              <a:spLocks noChangeArrowheads="1"/>
            </p:cNvSpPr>
            <p:nvPr/>
          </p:nvSpPr>
          <p:spPr bwMode="auto">
            <a:xfrm>
              <a:off x="2304" y="3654"/>
              <a:ext cx="1056" cy="38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51223" name="Group 34"/>
            <p:cNvGrpSpPr>
              <a:grpSpLocks/>
            </p:cNvGrpSpPr>
            <p:nvPr/>
          </p:nvGrpSpPr>
          <p:grpSpPr bwMode="auto">
            <a:xfrm>
              <a:off x="2383" y="3648"/>
              <a:ext cx="898" cy="396"/>
              <a:chOff x="2390" y="3648"/>
              <a:chExt cx="898" cy="396"/>
            </a:xfrm>
          </p:grpSpPr>
          <p:sp>
            <p:nvSpPr>
              <p:cNvPr id="51224" name="Text Box 28"/>
              <p:cNvSpPr txBox="1">
                <a:spLocks noChangeArrowheads="1"/>
              </p:cNvSpPr>
              <p:nvPr/>
            </p:nvSpPr>
            <p:spPr bwMode="auto">
              <a:xfrm>
                <a:off x="2390" y="3702"/>
                <a:ext cx="8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V</a:t>
                </a:r>
                <a:r>
                  <a:rPr lang="en-GB"/>
                  <a:t> =     </a:t>
                </a:r>
                <a:r>
                  <a:rPr lang="en-GB" i="1"/>
                  <a:t>A</a:t>
                </a:r>
                <a:r>
                  <a:rPr lang="en-GB" i="1">
                    <a:latin typeface="Times New Roman" pitchFamily="18" charset="0"/>
                  </a:rPr>
                  <a:t>h</a:t>
                </a:r>
              </a:p>
            </p:txBody>
          </p:sp>
          <p:grpSp>
            <p:nvGrpSpPr>
              <p:cNvPr id="51225" name="Group 29"/>
              <p:cNvGrpSpPr>
                <a:grpSpLocks/>
              </p:cNvGrpSpPr>
              <p:nvPr/>
            </p:nvGrpSpPr>
            <p:grpSpPr bwMode="auto">
              <a:xfrm>
                <a:off x="2784" y="3648"/>
                <a:ext cx="196" cy="396"/>
                <a:chOff x="3643" y="3143"/>
                <a:chExt cx="196" cy="396"/>
              </a:xfrm>
            </p:grpSpPr>
            <p:sp>
              <p:nvSpPr>
                <p:cNvPr id="51226" name="Text Box 30"/>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51227" name="Line 31"/>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Text Box 32"/>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grpSp>
        <p:nvGrpSpPr>
          <p:cNvPr id="8" name="Group 41"/>
          <p:cNvGrpSpPr>
            <a:grpSpLocks/>
          </p:cNvGrpSpPr>
          <p:nvPr/>
        </p:nvGrpSpPr>
        <p:grpSpPr bwMode="auto">
          <a:xfrm>
            <a:off x="4670425" y="2387600"/>
            <a:ext cx="2408238" cy="1684338"/>
            <a:chOff x="2942" y="1504"/>
            <a:chExt cx="1517" cy="1061"/>
          </a:xfrm>
        </p:grpSpPr>
        <p:sp>
          <p:nvSpPr>
            <p:cNvPr id="51220" name="Line 37"/>
            <p:cNvSpPr>
              <a:spLocks noChangeShapeType="1"/>
            </p:cNvSpPr>
            <p:nvPr/>
          </p:nvSpPr>
          <p:spPr bwMode="auto">
            <a:xfrm>
              <a:off x="2942" y="1504"/>
              <a:ext cx="946" cy="1061"/>
            </a:xfrm>
            <a:prstGeom prst="line">
              <a:avLst/>
            </a:prstGeom>
            <a:noFill/>
            <a:ln w="28575">
              <a:solidFill>
                <a:srgbClr val="FF66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1221" name="Text Box 38"/>
            <p:cNvSpPr txBox="1">
              <a:spLocks noChangeArrowheads="1"/>
            </p:cNvSpPr>
            <p:nvPr/>
          </p:nvSpPr>
          <p:spPr bwMode="auto">
            <a:xfrm>
              <a:off x="3360" y="1776"/>
              <a:ext cx="10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slant height</a:t>
              </a:r>
              <a:endParaRPr lang="en-GB">
                <a:solidFill>
                  <a:srgbClr val="FF6600"/>
                </a:solidFill>
              </a:endParaRPr>
            </a:p>
          </p:txBody>
        </p:sp>
      </p:grpSp>
      <p:sp>
        <p:nvSpPr>
          <p:cNvPr id="624679" name="Text Box 39"/>
          <p:cNvSpPr txBox="1">
            <a:spLocks noChangeArrowheads="1"/>
          </p:cNvSpPr>
          <p:nvPr/>
        </p:nvSpPr>
        <p:spPr bwMode="auto">
          <a:xfrm>
            <a:off x="5478463" y="4343400"/>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base</a:t>
            </a:r>
            <a:endParaRPr lang="en-GB">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9" grpId="0"/>
      <p:bldP spid="624655" grpId="0" animBg="1"/>
      <p:bldP spid="624657" grpId="0"/>
      <p:bldP spid="6246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Using dimensions to check formulae</a:t>
            </a:r>
            <a:endParaRPr lang="en-GB" smtClean="0"/>
          </a:p>
        </p:txBody>
      </p:sp>
      <p:sp>
        <p:nvSpPr>
          <p:cNvPr id="12293" name="Text Box 5"/>
          <p:cNvSpPr txBox="1">
            <a:spLocks noChangeArrowheads="1"/>
          </p:cNvSpPr>
          <p:nvPr/>
        </p:nvSpPr>
        <p:spPr bwMode="auto">
          <a:xfrm>
            <a:off x="288925" y="1106488"/>
            <a:ext cx="8702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is two-dimensional. It is derived from multiplying two lengths together.</a:t>
            </a:r>
          </a:p>
          <a:p>
            <a:pPr algn="ctr"/>
            <a:r>
              <a:rPr lang="en-US"/>
              <a:t>[L] × [L] = [L</a:t>
            </a:r>
            <a:r>
              <a:rPr lang="en-US" baseline="30000"/>
              <a:t>2</a:t>
            </a:r>
            <a:r>
              <a:rPr lang="en-US"/>
              <a:t>]</a:t>
            </a:r>
            <a:endParaRPr lang="en-GB"/>
          </a:p>
        </p:txBody>
      </p:sp>
      <p:sp>
        <p:nvSpPr>
          <p:cNvPr id="655369" name="Text Box 9"/>
          <p:cNvSpPr txBox="1">
            <a:spLocks noChangeArrowheads="1"/>
          </p:cNvSpPr>
          <p:nvPr/>
        </p:nvSpPr>
        <p:spPr bwMode="auto">
          <a:xfrm>
            <a:off x="323850" y="2535238"/>
            <a:ext cx="835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a triangle with base </a:t>
            </a:r>
            <a:r>
              <a:rPr lang="en-US" i="1">
                <a:latin typeface="Times New Roman" pitchFamily="18" charset="0"/>
              </a:rPr>
              <a:t>b</a:t>
            </a:r>
            <a:r>
              <a:rPr lang="en-US"/>
              <a:t> and height </a:t>
            </a:r>
            <a:r>
              <a:rPr lang="en-US" i="1">
                <a:latin typeface="Times New Roman" pitchFamily="18" charset="0"/>
              </a:rPr>
              <a:t>h</a:t>
            </a:r>
            <a:r>
              <a:rPr lang="en-US"/>
              <a:t>.</a:t>
            </a:r>
            <a:endParaRPr lang="en-GB"/>
          </a:p>
        </p:txBody>
      </p:sp>
      <p:sp>
        <p:nvSpPr>
          <p:cNvPr id="655374" name="Text Box 14"/>
          <p:cNvSpPr txBox="1">
            <a:spLocks noChangeArrowheads="1"/>
          </p:cNvSpPr>
          <p:nvPr/>
        </p:nvSpPr>
        <p:spPr bwMode="auto">
          <a:xfrm>
            <a:off x="4859338" y="3213100"/>
            <a:ext cx="173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 </a:t>
            </a:r>
            <a:r>
              <a:rPr lang="en-US" i="1"/>
              <a:t>½</a:t>
            </a:r>
            <a:r>
              <a:rPr lang="en-US" i="1">
                <a:latin typeface="Times New Roman" pitchFamily="18" charset="0"/>
              </a:rPr>
              <a:t>bh</a:t>
            </a:r>
            <a:endParaRPr lang="en-US" baseline="30000">
              <a:latin typeface="Times New Roman" pitchFamily="18" charset="0"/>
            </a:endParaRPr>
          </a:p>
        </p:txBody>
      </p:sp>
      <p:sp>
        <p:nvSpPr>
          <p:cNvPr id="655375" name="Text Box 15"/>
          <p:cNvSpPr txBox="1">
            <a:spLocks noChangeArrowheads="1"/>
          </p:cNvSpPr>
          <p:nvPr/>
        </p:nvSpPr>
        <p:spPr bwMode="auto">
          <a:xfrm>
            <a:off x="3132138" y="3779838"/>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655376" name="Text Box 16"/>
          <p:cNvSpPr txBox="1">
            <a:spLocks noChangeArrowheads="1"/>
          </p:cNvSpPr>
          <p:nvPr/>
        </p:nvSpPr>
        <p:spPr bwMode="auto">
          <a:xfrm>
            <a:off x="3132138" y="4348163"/>
            <a:ext cx="571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number × a length × a length = an area</a:t>
            </a:r>
            <a:endParaRPr lang="en-GB"/>
          </a:p>
        </p:txBody>
      </p:sp>
      <p:sp>
        <p:nvSpPr>
          <p:cNvPr id="655377" name="Text Box 17"/>
          <p:cNvSpPr txBox="1">
            <a:spLocks noChangeArrowheads="1"/>
          </p:cNvSpPr>
          <p:nvPr/>
        </p:nvSpPr>
        <p:spPr bwMode="auto">
          <a:xfrm>
            <a:off x="3132138" y="4916488"/>
            <a:ext cx="446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 × [L] = [L</a:t>
            </a:r>
            <a:r>
              <a:rPr lang="en-US" baseline="30000"/>
              <a:t>2</a:t>
            </a:r>
            <a:r>
              <a:rPr lang="en-US"/>
              <a:t>]</a:t>
            </a:r>
            <a:endParaRPr lang="en-GB"/>
          </a:p>
        </p:txBody>
      </p:sp>
      <p:grpSp>
        <p:nvGrpSpPr>
          <p:cNvPr id="2" name="Group 23"/>
          <p:cNvGrpSpPr>
            <a:grpSpLocks/>
          </p:cNvGrpSpPr>
          <p:nvPr/>
        </p:nvGrpSpPr>
        <p:grpSpPr bwMode="auto">
          <a:xfrm>
            <a:off x="468313" y="3286125"/>
            <a:ext cx="2087562" cy="2087563"/>
            <a:chOff x="295" y="2070"/>
            <a:chExt cx="1315" cy="1315"/>
          </a:xfrm>
        </p:grpSpPr>
        <p:sp>
          <p:nvSpPr>
            <p:cNvPr id="12301" name="Freeform 18"/>
            <p:cNvSpPr>
              <a:spLocks/>
            </p:cNvSpPr>
            <p:nvPr/>
          </p:nvSpPr>
          <p:spPr bwMode="auto">
            <a:xfrm>
              <a:off x="295" y="2070"/>
              <a:ext cx="1315" cy="1043"/>
            </a:xfrm>
            <a:custGeom>
              <a:avLst/>
              <a:gdLst>
                <a:gd name="T0" fmla="*/ 0 w 1315"/>
                <a:gd name="T1" fmla="*/ 1043 h 1043"/>
                <a:gd name="T2" fmla="*/ 1315 w 1315"/>
                <a:gd name="T3" fmla="*/ 1043 h 1043"/>
                <a:gd name="T4" fmla="*/ 1088 w 1315"/>
                <a:gd name="T5" fmla="*/ 0 h 1043"/>
                <a:gd name="T6" fmla="*/ 0 w 1315"/>
                <a:gd name="T7" fmla="*/ 1043 h 1043"/>
                <a:gd name="T8" fmla="*/ 0 60000 65536"/>
                <a:gd name="T9" fmla="*/ 0 60000 65536"/>
                <a:gd name="T10" fmla="*/ 0 60000 65536"/>
                <a:gd name="T11" fmla="*/ 0 60000 65536"/>
                <a:gd name="T12" fmla="*/ 0 w 1315"/>
                <a:gd name="T13" fmla="*/ 0 h 1043"/>
                <a:gd name="T14" fmla="*/ 1315 w 1315"/>
                <a:gd name="T15" fmla="*/ 1043 h 1043"/>
              </a:gdLst>
              <a:ahLst/>
              <a:cxnLst>
                <a:cxn ang="T8">
                  <a:pos x="T0" y="T1"/>
                </a:cxn>
                <a:cxn ang="T9">
                  <a:pos x="T2" y="T3"/>
                </a:cxn>
                <a:cxn ang="T10">
                  <a:pos x="T4" y="T5"/>
                </a:cxn>
                <a:cxn ang="T11">
                  <a:pos x="T6" y="T7"/>
                </a:cxn>
              </a:cxnLst>
              <a:rect l="T12" t="T13" r="T14" b="T15"/>
              <a:pathLst>
                <a:path w="1315" h="1043">
                  <a:moveTo>
                    <a:pt x="0" y="1043"/>
                  </a:moveTo>
                  <a:lnTo>
                    <a:pt x="1315" y="1043"/>
                  </a:lnTo>
                  <a:lnTo>
                    <a:pt x="1088" y="0"/>
                  </a:lnTo>
                  <a:lnTo>
                    <a:pt x="0" y="1043"/>
                  </a:lnTo>
                  <a:close/>
                </a:path>
              </a:pathLst>
            </a:custGeom>
            <a:gradFill rotWithShape="1">
              <a:gsLst>
                <a:gs pos="0">
                  <a:srgbClr val="FFE265"/>
                </a:gs>
                <a:gs pos="100000">
                  <a:srgbClr val="FFF8D9"/>
                </a:gs>
              </a:gsLst>
              <a:lin ang="18900000" scaled="1"/>
            </a:gradFill>
            <a:ln w="28575">
              <a:solidFill>
                <a:schemeClr val="tx1"/>
              </a:solidFill>
              <a:round/>
              <a:headEnd/>
              <a:tailEnd/>
            </a:ln>
          </p:spPr>
          <p:txBody>
            <a:bodyPr/>
            <a:lstStyle/>
            <a:p>
              <a:endParaRPr lang="en-US"/>
            </a:p>
          </p:txBody>
        </p:sp>
        <p:sp>
          <p:nvSpPr>
            <p:cNvPr id="12302" name="Line 19"/>
            <p:cNvSpPr>
              <a:spLocks noChangeShapeType="1"/>
            </p:cNvSpPr>
            <p:nvPr/>
          </p:nvSpPr>
          <p:spPr bwMode="auto">
            <a:xfrm>
              <a:off x="1373" y="2070"/>
              <a:ext cx="0" cy="104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Text Box 20"/>
            <p:cNvSpPr txBox="1">
              <a:spLocks noChangeArrowheads="1"/>
            </p:cNvSpPr>
            <p:nvPr/>
          </p:nvSpPr>
          <p:spPr bwMode="auto">
            <a:xfrm>
              <a:off x="944" y="309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b</a:t>
              </a:r>
            </a:p>
          </p:txBody>
        </p:sp>
        <p:sp>
          <p:nvSpPr>
            <p:cNvPr id="12304" name="Text Box 21"/>
            <p:cNvSpPr txBox="1">
              <a:spLocks noChangeArrowheads="1"/>
            </p:cNvSpPr>
            <p:nvPr/>
          </p:nvSpPr>
          <p:spPr bwMode="auto">
            <a:xfrm>
              <a:off x="1156" y="252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grpSp>
      <p:sp>
        <p:nvSpPr>
          <p:cNvPr id="655382" name="Text Box 22"/>
          <p:cNvSpPr txBox="1">
            <a:spLocks noChangeArrowheads="1"/>
          </p:cNvSpPr>
          <p:nvPr/>
        </p:nvSpPr>
        <p:spPr bwMode="auto">
          <a:xfrm>
            <a:off x="579438" y="5535613"/>
            <a:ext cx="818197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In a formula numbers, including </a:t>
            </a:r>
            <a:r>
              <a:rPr lang="el-GR">
                <a:latin typeface="Times New Roman" pitchFamily="18" charset="0"/>
                <a:cs typeface="Times New Roman" pitchFamily="18" charset="0"/>
              </a:rPr>
              <a:t>π</a:t>
            </a:r>
            <a:r>
              <a:rPr lang="en-GB">
                <a:latin typeface="Arial" charset="0"/>
                <a:cs typeface="Times New Roman" pitchFamily="18" charset="0"/>
              </a:rPr>
              <a:t>, do not have dimensions.</a:t>
            </a:r>
            <a:endParaRPr lang="el-G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3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9" grpId="0"/>
      <p:bldP spid="655374" grpId="0"/>
      <p:bldP spid="655375" grpId="0"/>
      <p:bldP spid="655376" grpId="0"/>
      <p:bldP spid="655377" grpId="0"/>
      <p:bldP spid="65538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896938" y="1219200"/>
            <a:ext cx="7348537" cy="48577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What is the volume of this rectangle-based pyramid?</a:t>
            </a:r>
          </a:p>
        </p:txBody>
      </p:sp>
      <p:sp>
        <p:nvSpPr>
          <p:cNvPr id="52229"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of a pyramid</a:t>
            </a:r>
            <a:endParaRPr lang="en-GB" smtClean="0"/>
          </a:p>
        </p:txBody>
      </p:sp>
      <p:grpSp>
        <p:nvGrpSpPr>
          <p:cNvPr id="52230" name="Group 24"/>
          <p:cNvGrpSpPr>
            <a:grpSpLocks/>
          </p:cNvGrpSpPr>
          <p:nvPr/>
        </p:nvGrpSpPr>
        <p:grpSpPr bwMode="auto">
          <a:xfrm>
            <a:off x="838200" y="2335213"/>
            <a:ext cx="2743200" cy="3151187"/>
            <a:chOff x="528" y="1471"/>
            <a:chExt cx="1728" cy="1985"/>
          </a:xfrm>
        </p:grpSpPr>
        <p:sp>
          <p:nvSpPr>
            <p:cNvPr id="52246" name="AutoShape 11"/>
            <p:cNvSpPr>
              <a:spLocks noChangeArrowheads="1"/>
            </p:cNvSpPr>
            <p:nvPr/>
          </p:nvSpPr>
          <p:spPr bwMode="auto">
            <a:xfrm>
              <a:off x="528" y="2767"/>
              <a:ext cx="1344" cy="432"/>
            </a:xfrm>
            <a:prstGeom prst="parallelogram">
              <a:avLst>
                <a:gd name="adj" fmla="val 57642"/>
              </a:avLst>
            </a:prstGeom>
            <a:solidFill>
              <a:srgbClr val="CBEC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47" name="Line 6"/>
            <p:cNvSpPr>
              <a:spLocks noChangeShapeType="1"/>
            </p:cNvSpPr>
            <p:nvPr/>
          </p:nvSpPr>
          <p:spPr bwMode="auto">
            <a:xfrm>
              <a:off x="528" y="3199"/>
              <a:ext cx="11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8" name="Line 7"/>
            <p:cNvSpPr>
              <a:spLocks noChangeShapeType="1"/>
            </p:cNvSpPr>
            <p:nvPr/>
          </p:nvSpPr>
          <p:spPr bwMode="auto">
            <a:xfrm>
              <a:off x="768" y="2767"/>
              <a:ext cx="1104"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Line 8"/>
            <p:cNvSpPr>
              <a:spLocks noChangeShapeType="1"/>
            </p:cNvSpPr>
            <p:nvPr/>
          </p:nvSpPr>
          <p:spPr bwMode="auto">
            <a:xfrm flipV="1">
              <a:off x="528" y="2767"/>
              <a:ext cx="240" cy="43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250" name="Line 9"/>
            <p:cNvSpPr>
              <a:spLocks noChangeShapeType="1"/>
            </p:cNvSpPr>
            <p:nvPr/>
          </p:nvSpPr>
          <p:spPr bwMode="auto">
            <a:xfrm flipV="1">
              <a:off x="1632" y="2767"/>
              <a:ext cx="24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1" name="Oval 12"/>
            <p:cNvSpPr>
              <a:spLocks noChangeArrowheads="1"/>
            </p:cNvSpPr>
            <p:nvPr/>
          </p:nvSpPr>
          <p:spPr bwMode="auto">
            <a:xfrm>
              <a:off x="1176" y="1471"/>
              <a:ext cx="4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252" name="Line 13"/>
            <p:cNvSpPr>
              <a:spLocks noChangeShapeType="1"/>
            </p:cNvSpPr>
            <p:nvPr/>
          </p:nvSpPr>
          <p:spPr bwMode="auto">
            <a:xfrm flipV="1">
              <a:off x="768" y="1471"/>
              <a:ext cx="432" cy="1296"/>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253" name="Line 15"/>
            <p:cNvSpPr>
              <a:spLocks noChangeShapeType="1"/>
            </p:cNvSpPr>
            <p:nvPr/>
          </p:nvSpPr>
          <p:spPr bwMode="auto">
            <a:xfrm flipV="1">
              <a:off x="528" y="1471"/>
              <a:ext cx="672"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4" name="Line 16"/>
            <p:cNvSpPr>
              <a:spLocks noChangeShapeType="1"/>
            </p:cNvSpPr>
            <p:nvPr/>
          </p:nvSpPr>
          <p:spPr bwMode="auto">
            <a:xfrm flipH="1" flipV="1">
              <a:off x="1200" y="1471"/>
              <a:ext cx="672" cy="12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5" name="Line 17"/>
            <p:cNvSpPr>
              <a:spLocks noChangeShapeType="1"/>
            </p:cNvSpPr>
            <p:nvPr/>
          </p:nvSpPr>
          <p:spPr bwMode="auto">
            <a:xfrm flipH="1" flipV="1">
              <a:off x="1200" y="1519"/>
              <a:ext cx="432" cy="16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6" name="Line 18"/>
            <p:cNvSpPr>
              <a:spLocks noChangeShapeType="1"/>
            </p:cNvSpPr>
            <p:nvPr/>
          </p:nvSpPr>
          <p:spPr bwMode="auto">
            <a:xfrm>
              <a:off x="1200" y="1484"/>
              <a:ext cx="0" cy="1476"/>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2257" name="Group 21"/>
            <p:cNvGrpSpPr>
              <a:grpSpLocks/>
            </p:cNvGrpSpPr>
            <p:nvPr/>
          </p:nvGrpSpPr>
          <p:grpSpPr bwMode="auto">
            <a:xfrm>
              <a:off x="768" y="2239"/>
              <a:ext cx="462" cy="250"/>
              <a:chOff x="1152" y="3600"/>
              <a:chExt cx="462" cy="250"/>
            </a:xfrm>
          </p:grpSpPr>
          <p:sp>
            <p:nvSpPr>
              <p:cNvPr id="52260" name="Rectangle 20"/>
              <p:cNvSpPr>
                <a:spLocks noChangeArrowheads="1"/>
              </p:cNvSpPr>
              <p:nvPr/>
            </p:nvSpPr>
            <p:spPr bwMode="auto">
              <a:xfrm>
                <a:off x="1191" y="3653"/>
                <a:ext cx="384"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261" name="Text Box 19"/>
              <p:cNvSpPr txBox="1">
                <a:spLocks noChangeArrowheads="1"/>
              </p:cNvSpPr>
              <p:nvPr/>
            </p:nvSpPr>
            <p:spPr bwMode="auto">
              <a:xfrm>
                <a:off x="1152" y="3600"/>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8 cm</a:t>
                </a:r>
                <a:endParaRPr lang="en-GB" sz="2000"/>
              </a:p>
            </p:txBody>
          </p:sp>
        </p:grpSp>
        <p:sp>
          <p:nvSpPr>
            <p:cNvPr id="52258" name="Text Box 22"/>
            <p:cNvSpPr txBox="1">
              <a:spLocks noChangeArrowheads="1"/>
            </p:cNvSpPr>
            <p:nvPr/>
          </p:nvSpPr>
          <p:spPr bwMode="auto">
            <a:xfrm>
              <a:off x="902" y="3206"/>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5 cm</a:t>
              </a:r>
              <a:endParaRPr lang="en-GB" sz="2000"/>
            </a:p>
          </p:txBody>
        </p:sp>
        <p:sp>
          <p:nvSpPr>
            <p:cNvPr id="52259" name="Text Box 23"/>
            <p:cNvSpPr txBox="1">
              <a:spLocks noChangeArrowheads="1"/>
            </p:cNvSpPr>
            <p:nvPr/>
          </p:nvSpPr>
          <p:spPr bwMode="auto">
            <a:xfrm>
              <a:off x="1794" y="2863"/>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3 cm</a:t>
              </a:r>
              <a:endParaRPr lang="en-GB" sz="2000"/>
            </a:p>
          </p:txBody>
        </p:sp>
      </p:grpSp>
      <p:sp>
        <p:nvSpPr>
          <p:cNvPr id="626713" name="Text Box 25"/>
          <p:cNvSpPr txBox="1">
            <a:spLocks noChangeArrowheads="1"/>
          </p:cNvSpPr>
          <p:nvPr/>
        </p:nvSpPr>
        <p:spPr bwMode="auto">
          <a:xfrm>
            <a:off x="3810000" y="2478088"/>
            <a:ext cx="345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the base = 5 × 3</a:t>
            </a:r>
            <a:endParaRPr lang="en-GB"/>
          </a:p>
        </p:txBody>
      </p:sp>
      <p:sp>
        <p:nvSpPr>
          <p:cNvPr id="626714" name="Text Box 26"/>
          <p:cNvSpPr txBox="1">
            <a:spLocks noChangeArrowheads="1"/>
          </p:cNvSpPr>
          <p:nvPr/>
        </p:nvSpPr>
        <p:spPr bwMode="auto">
          <a:xfrm>
            <a:off x="6143625" y="3028950"/>
            <a:ext cx="138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15 cm</a:t>
            </a:r>
            <a:r>
              <a:rPr lang="en-US" baseline="30000"/>
              <a:t>2</a:t>
            </a:r>
            <a:endParaRPr lang="en-GB" baseline="30000"/>
          </a:p>
        </p:txBody>
      </p:sp>
      <p:grpSp>
        <p:nvGrpSpPr>
          <p:cNvPr id="4" name="Group 38"/>
          <p:cNvGrpSpPr>
            <a:grpSpLocks/>
          </p:cNvGrpSpPr>
          <p:nvPr/>
        </p:nvGrpSpPr>
        <p:grpSpPr bwMode="auto">
          <a:xfrm>
            <a:off x="3810000" y="3962400"/>
            <a:ext cx="3765550" cy="628650"/>
            <a:chOff x="2496" y="2580"/>
            <a:chExt cx="2372" cy="396"/>
          </a:xfrm>
        </p:grpSpPr>
        <p:sp>
          <p:nvSpPr>
            <p:cNvPr id="52241" name="Text Box 27"/>
            <p:cNvSpPr txBox="1">
              <a:spLocks noChangeArrowheads="1"/>
            </p:cNvSpPr>
            <p:nvPr/>
          </p:nvSpPr>
          <p:spPr bwMode="auto">
            <a:xfrm>
              <a:off x="2496" y="2634"/>
              <a:ext cx="2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of pyramid =     </a:t>
              </a:r>
              <a:r>
                <a:rPr lang="en-US" i="1"/>
                <a:t>A</a:t>
              </a:r>
              <a:r>
                <a:rPr lang="en-US" i="1">
                  <a:latin typeface="Times New Roman" pitchFamily="18" charset="0"/>
                </a:rPr>
                <a:t>h</a:t>
              </a:r>
              <a:endParaRPr lang="en-GB" i="1">
                <a:latin typeface="Times New Roman" pitchFamily="18" charset="0"/>
              </a:endParaRPr>
            </a:p>
          </p:txBody>
        </p:sp>
        <p:grpSp>
          <p:nvGrpSpPr>
            <p:cNvPr id="52242" name="Group 34"/>
            <p:cNvGrpSpPr>
              <a:grpSpLocks/>
            </p:cNvGrpSpPr>
            <p:nvPr/>
          </p:nvGrpSpPr>
          <p:grpSpPr bwMode="auto">
            <a:xfrm>
              <a:off x="4368" y="2580"/>
              <a:ext cx="196" cy="396"/>
              <a:chOff x="3643" y="3143"/>
              <a:chExt cx="196" cy="396"/>
            </a:xfrm>
          </p:grpSpPr>
          <p:sp>
            <p:nvSpPr>
              <p:cNvPr id="52243" name="Text Box 35"/>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52244" name="Line 36"/>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Text Box 37"/>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nvGrpSpPr>
          <p:cNvPr id="6" name="Group 40"/>
          <p:cNvGrpSpPr>
            <a:grpSpLocks/>
          </p:cNvGrpSpPr>
          <p:nvPr/>
        </p:nvGrpSpPr>
        <p:grpSpPr bwMode="auto">
          <a:xfrm>
            <a:off x="6477000" y="4686300"/>
            <a:ext cx="1984375" cy="628650"/>
            <a:chOff x="4166" y="3024"/>
            <a:chExt cx="1250" cy="396"/>
          </a:xfrm>
        </p:grpSpPr>
        <p:grpSp>
          <p:nvGrpSpPr>
            <p:cNvPr id="52236" name="Group 30"/>
            <p:cNvGrpSpPr>
              <a:grpSpLocks/>
            </p:cNvGrpSpPr>
            <p:nvPr/>
          </p:nvGrpSpPr>
          <p:grpSpPr bwMode="auto">
            <a:xfrm>
              <a:off x="4412" y="3024"/>
              <a:ext cx="196" cy="396"/>
              <a:chOff x="3643" y="3143"/>
              <a:chExt cx="196" cy="396"/>
            </a:xfrm>
          </p:grpSpPr>
          <p:sp>
            <p:nvSpPr>
              <p:cNvPr id="52238" name="Text Box 31"/>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52239" name="Line 32"/>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0" name="Text Box 33"/>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sp>
          <p:nvSpPr>
            <p:cNvPr id="52237" name="Text Box 39"/>
            <p:cNvSpPr txBox="1">
              <a:spLocks noChangeArrowheads="1"/>
            </p:cNvSpPr>
            <p:nvPr/>
          </p:nvSpPr>
          <p:spPr bwMode="auto">
            <a:xfrm>
              <a:off x="4166" y="3078"/>
              <a:ext cx="12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 15 × 8</a:t>
              </a:r>
              <a:endParaRPr lang="en-GB"/>
            </a:p>
          </p:txBody>
        </p:sp>
      </p:grpSp>
      <p:sp>
        <p:nvSpPr>
          <p:cNvPr id="626729" name="Text Box 41"/>
          <p:cNvSpPr txBox="1">
            <a:spLocks noChangeArrowheads="1"/>
          </p:cNvSpPr>
          <p:nvPr/>
        </p:nvSpPr>
        <p:spPr bwMode="auto">
          <a:xfrm>
            <a:off x="6477000" y="5410200"/>
            <a:ext cx="142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40 cm</a:t>
            </a:r>
            <a:r>
              <a:rPr lang="en-US" b="1" baseline="30000">
                <a:solidFill>
                  <a:srgbClr val="FF6600"/>
                </a:solidFill>
              </a:rPr>
              <a:t>3</a:t>
            </a:r>
            <a:endParaRPr lang="en-GB" b="1" baseline="3000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67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67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6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13" grpId="0"/>
      <p:bldP spid="626714" grpId="0"/>
      <p:bldP spid="6267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319088" y="1123950"/>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66"/>
                </a:solidFill>
              </a:rPr>
              <a:t>Here is the net of a regular tetrahedron.</a:t>
            </a:r>
          </a:p>
        </p:txBody>
      </p:sp>
      <p:pic>
        <p:nvPicPr>
          <p:cNvPr id="53252"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Grp="1" noChangeArrowheads="1"/>
          </p:cNvSpPr>
          <p:nvPr>
            <p:ph type="title" idx="4294967295"/>
          </p:nvPr>
        </p:nvSpPr>
        <p:spPr>
          <a:xfrm>
            <a:off x="150813" y="150813"/>
            <a:ext cx="6581775" cy="633412"/>
          </a:xfrm>
          <a:noFill/>
        </p:spPr>
        <p:txBody>
          <a:bodyPr/>
          <a:lstStyle/>
          <a:p>
            <a:pPr eaLnBrk="1" hangingPunct="1"/>
            <a:r>
              <a:rPr lang="en-US" smtClean="0"/>
              <a:t>Surface area of a pyramid</a:t>
            </a:r>
            <a:endParaRPr lang="en-GB" smtClean="0"/>
          </a:p>
        </p:txBody>
      </p:sp>
      <p:sp>
        <p:nvSpPr>
          <p:cNvPr id="778246" name="Text Box 6"/>
          <p:cNvSpPr txBox="1">
            <a:spLocks noChangeArrowheads="1"/>
          </p:cNvSpPr>
          <p:nvPr/>
        </p:nvSpPr>
        <p:spPr bwMode="auto">
          <a:xfrm>
            <a:off x="2801938" y="1747838"/>
            <a:ext cx="3567112"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its surface area?</a:t>
            </a:r>
            <a:endParaRPr lang="en-GB"/>
          </a:p>
        </p:txBody>
      </p:sp>
      <p:sp>
        <p:nvSpPr>
          <p:cNvPr id="53255" name="AutoShape 7"/>
          <p:cNvSpPr>
            <a:spLocks noChangeArrowheads="1"/>
          </p:cNvSpPr>
          <p:nvPr/>
        </p:nvSpPr>
        <p:spPr bwMode="auto">
          <a:xfrm>
            <a:off x="2386013" y="2420938"/>
            <a:ext cx="1817687" cy="1574800"/>
          </a:xfrm>
          <a:prstGeom prst="triangle">
            <a:avLst>
              <a:gd name="adj" fmla="val 50000"/>
            </a:avLst>
          </a:prstGeom>
          <a:gradFill rotWithShape="1">
            <a:gsLst>
              <a:gs pos="0">
                <a:srgbClr val="E8F6FB"/>
              </a:gs>
              <a:gs pos="100000">
                <a:srgbClr val="C0E8F4"/>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3256" name="AutoShape 8"/>
          <p:cNvSpPr>
            <a:spLocks noChangeArrowheads="1"/>
          </p:cNvSpPr>
          <p:nvPr/>
        </p:nvSpPr>
        <p:spPr bwMode="auto">
          <a:xfrm>
            <a:off x="3244850" y="3951288"/>
            <a:ext cx="1868488" cy="1617662"/>
          </a:xfrm>
          <a:prstGeom prst="triangle">
            <a:avLst>
              <a:gd name="adj" fmla="val 50000"/>
            </a:avLst>
          </a:prstGeom>
          <a:gradFill rotWithShape="1">
            <a:gsLst>
              <a:gs pos="0">
                <a:srgbClr val="E8F6FB"/>
              </a:gs>
              <a:gs pos="100000">
                <a:srgbClr val="C0E8F4"/>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3257" name="AutoShape 9"/>
          <p:cNvSpPr>
            <a:spLocks noChangeArrowheads="1"/>
          </p:cNvSpPr>
          <p:nvPr/>
        </p:nvSpPr>
        <p:spPr bwMode="auto">
          <a:xfrm>
            <a:off x="1476375" y="3995738"/>
            <a:ext cx="1819275" cy="1573212"/>
          </a:xfrm>
          <a:prstGeom prst="triangle">
            <a:avLst>
              <a:gd name="adj" fmla="val 50000"/>
            </a:avLst>
          </a:prstGeom>
          <a:gradFill rotWithShape="1">
            <a:gsLst>
              <a:gs pos="0">
                <a:srgbClr val="E8F6FB"/>
              </a:gs>
              <a:gs pos="100000">
                <a:srgbClr val="C0E8F4"/>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53258" name="AutoShape 10"/>
          <p:cNvSpPr>
            <a:spLocks noChangeArrowheads="1"/>
          </p:cNvSpPr>
          <p:nvPr/>
        </p:nvSpPr>
        <p:spPr bwMode="auto">
          <a:xfrm flipV="1">
            <a:off x="2386013" y="3995738"/>
            <a:ext cx="1817687" cy="1573212"/>
          </a:xfrm>
          <a:prstGeom prst="triangle">
            <a:avLst>
              <a:gd name="adj" fmla="val 50000"/>
            </a:avLst>
          </a:prstGeom>
          <a:gradFill rotWithShape="1">
            <a:gsLst>
              <a:gs pos="0">
                <a:srgbClr val="E8F6FB"/>
              </a:gs>
              <a:gs pos="100000">
                <a:srgbClr val="C0E8F4"/>
              </a:gs>
            </a:gsLst>
            <a:lin ang="2700000" scaled="1"/>
          </a:gradFill>
          <a:ln w="28575">
            <a:solidFill>
              <a:schemeClr val="tx1"/>
            </a:solidFill>
            <a:prstDash val="sysDot"/>
            <a:miter lim="800000"/>
            <a:headEnd/>
            <a:tailEnd/>
          </a:ln>
        </p:spPr>
        <p:txBody>
          <a:bodyPr wrap="none" anchor="ctr"/>
          <a:lstStyle/>
          <a:p>
            <a:endParaRPr lang="en-US"/>
          </a:p>
        </p:txBody>
      </p:sp>
      <p:sp>
        <p:nvSpPr>
          <p:cNvPr id="53259" name="Line 11"/>
          <p:cNvSpPr>
            <a:spLocks noChangeShapeType="1"/>
          </p:cNvSpPr>
          <p:nvPr/>
        </p:nvSpPr>
        <p:spPr bwMode="auto">
          <a:xfrm>
            <a:off x="1476375" y="3995738"/>
            <a:ext cx="0" cy="157321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0" name="Line 12"/>
          <p:cNvSpPr>
            <a:spLocks noChangeShapeType="1"/>
          </p:cNvSpPr>
          <p:nvPr/>
        </p:nvSpPr>
        <p:spPr bwMode="auto">
          <a:xfrm flipH="1">
            <a:off x="1476375" y="3995738"/>
            <a:ext cx="909638"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3261" name="Line 13"/>
          <p:cNvSpPr>
            <a:spLocks noChangeShapeType="1"/>
          </p:cNvSpPr>
          <p:nvPr/>
        </p:nvSpPr>
        <p:spPr bwMode="auto">
          <a:xfrm>
            <a:off x="1476375" y="5734050"/>
            <a:ext cx="1819275"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62" name="Text Box 14"/>
          <p:cNvSpPr txBox="1">
            <a:spLocks noChangeArrowheads="1"/>
          </p:cNvSpPr>
          <p:nvPr/>
        </p:nvSpPr>
        <p:spPr bwMode="auto">
          <a:xfrm>
            <a:off x="1979613" y="5751513"/>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 cm</a:t>
            </a:r>
            <a:endParaRPr lang="en-GB"/>
          </a:p>
        </p:txBody>
      </p:sp>
      <p:sp>
        <p:nvSpPr>
          <p:cNvPr id="53263" name="Text Box 15"/>
          <p:cNvSpPr txBox="1">
            <a:spLocks noChangeArrowheads="1"/>
          </p:cNvSpPr>
          <p:nvPr/>
        </p:nvSpPr>
        <p:spPr bwMode="auto">
          <a:xfrm>
            <a:off x="323850" y="458152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5.2 cm</a:t>
            </a:r>
            <a:endParaRPr lang="en-GB"/>
          </a:p>
        </p:txBody>
      </p:sp>
      <p:sp>
        <p:nvSpPr>
          <p:cNvPr id="778256" name="Text Box 16"/>
          <p:cNvSpPr txBox="1">
            <a:spLocks noChangeArrowheads="1"/>
          </p:cNvSpPr>
          <p:nvPr/>
        </p:nvSpPr>
        <p:spPr bwMode="auto">
          <a:xfrm>
            <a:off x="4427538" y="2613025"/>
            <a:ext cx="3478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each face = ½</a:t>
            </a:r>
            <a:r>
              <a:rPr lang="en-US" i="1">
                <a:latin typeface="Times New Roman" pitchFamily="18" charset="0"/>
              </a:rPr>
              <a:t>bh</a:t>
            </a:r>
          </a:p>
        </p:txBody>
      </p:sp>
      <p:sp>
        <p:nvSpPr>
          <p:cNvPr id="778257" name="Text Box 17"/>
          <p:cNvSpPr txBox="1">
            <a:spLocks noChangeArrowheads="1"/>
          </p:cNvSpPr>
          <p:nvPr/>
        </p:nvSpPr>
        <p:spPr bwMode="auto">
          <a:xfrm>
            <a:off x="6907213" y="3187700"/>
            <a:ext cx="1985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½ × 6 × 5.2</a:t>
            </a:r>
          </a:p>
        </p:txBody>
      </p:sp>
      <p:sp>
        <p:nvSpPr>
          <p:cNvPr id="778258" name="Text Box 18"/>
          <p:cNvSpPr txBox="1">
            <a:spLocks noChangeArrowheads="1"/>
          </p:cNvSpPr>
          <p:nvPr/>
        </p:nvSpPr>
        <p:spPr bwMode="auto">
          <a:xfrm>
            <a:off x="6907213" y="3825875"/>
            <a:ext cx="164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15.6 cm</a:t>
            </a:r>
            <a:r>
              <a:rPr lang="en-US" baseline="30000"/>
              <a:t>2</a:t>
            </a:r>
            <a:endParaRPr lang="en-GB" baseline="30000"/>
          </a:p>
        </p:txBody>
      </p:sp>
      <p:sp>
        <p:nvSpPr>
          <p:cNvPr id="778259" name="Text Box 19"/>
          <p:cNvSpPr txBox="1">
            <a:spLocks noChangeArrowheads="1"/>
          </p:cNvSpPr>
          <p:nvPr/>
        </p:nvSpPr>
        <p:spPr bwMode="auto">
          <a:xfrm>
            <a:off x="5076825" y="4627563"/>
            <a:ext cx="338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Surface area = 4 × 15.6</a:t>
            </a:r>
            <a:endParaRPr lang="en-GB"/>
          </a:p>
        </p:txBody>
      </p:sp>
      <p:sp>
        <p:nvSpPr>
          <p:cNvPr id="778260" name="Text Box 20"/>
          <p:cNvSpPr txBox="1">
            <a:spLocks noChangeArrowheads="1"/>
          </p:cNvSpPr>
          <p:nvPr/>
        </p:nvSpPr>
        <p:spPr bwMode="auto">
          <a:xfrm>
            <a:off x="6907213" y="5203825"/>
            <a:ext cx="1677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62.4 cm</a:t>
            </a:r>
            <a:r>
              <a:rPr lang="en-US" b="1" baseline="30000">
                <a:solidFill>
                  <a:srgbClr val="FF6600"/>
                </a:solidFill>
              </a:rPr>
              <a:t>2</a:t>
            </a:r>
            <a:endParaRPr lang="en-GB" b="1" baseline="30000">
              <a:solidFill>
                <a:srgbClr val="FF6600"/>
              </a:solidFill>
            </a:endParaRPr>
          </a:p>
        </p:txBody>
      </p:sp>
      <p:sp>
        <p:nvSpPr>
          <p:cNvPr id="53269" name="AutoShape 21"/>
          <p:cNvSpPr>
            <a:spLocks noChangeArrowheads="1"/>
          </p:cNvSpPr>
          <p:nvPr/>
        </p:nvSpPr>
        <p:spPr bwMode="auto">
          <a:xfrm>
            <a:off x="1476375" y="2424113"/>
            <a:ext cx="3636963" cy="3144837"/>
          </a:xfrm>
          <a:prstGeom prst="triangle">
            <a:avLst>
              <a:gd name="adj"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2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82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6" grpId="0" animBg="1" autoUpdateAnimBg="0"/>
      <p:bldP spid="778256" grpId="0" autoUpdateAnimBg="0"/>
      <p:bldP spid="778257" grpId="0" autoUpdateAnimBg="0"/>
      <p:bldP spid="778258" grpId="0" autoUpdateAnimBg="0"/>
      <p:bldP spid="778259" grpId="0" autoUpdateAnimBg="0"/>
      <p:bldP spid="77826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4275"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4276"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4277"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4278"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4279"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4280" name="AutoShape 2"/>
          <p:cNvSpPr>
            <a:spLocks noGrp="1" noChangeArrowheads="1"/>
          </p:cNvSpPr>
          <p:nvPr>
            <p:ph type="subTitle" idx="1"/>
          </p:nvPr>
        </p:nvSpPr>
        <p:spPr bwMode="auto">
          <a:xfrm>
            <a:off x="685800" y="4783138"/>
            <a:ext cx="5614988"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S10.5 Cylinders, cones and spheres</a:t>
            </a:r>
          </a:p>
        </p:txBody>
      </p:sp>
      <p:pic>
        <p:nvPicPr>
          <p:cNvPr id="54281"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54284" name="AutoShape 18"/>
          <p:cNvSpPr>
            <a:spLocks noChangeArrowheads="1"/>
          </p:cNvSpPr>
          <p:nvPr/>
        </p:nvSpPr>
        <p:spPr bwMode="auto">
          <a:xfrm>
            <a:off x="685800" y="5494338"/>
            <a:ext cx="791845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S10.6 Lengths, areas and volumes of similar shapes</a:t>
            </a:r>
          </a:p>
        </p:txBody>
      </p:sp>
      <p:sp>
        <p:nvSpPr>
          <p:cNvPr id="54285" name="AutoShape 19"/>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54286" name="AutoShape 20"/>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54287" name="AutoShape 21"/>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54288" name="AutoShape 22"/>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
        <p:nvSpPr>
          <p:cNvPr id="54289" name="AutoShape 23"/>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422275" y="1143000"/>
            <a:ext cx="8110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 </a:t>
            </a:r>
            <a:r>
              <a:rPr lang="en-GB" b="1">
                <a:solidFill>
                  <a:srgbClr val="FF6600"/>
                </a:solidFill>
              </a:rPr>
              <a:t>cylinder</a:t>
            </a:r>
            <a:r>
              <a:rPr lang="en-GB">
                <a:solidFill>
                  <a:srgbClr val="000066"/>
                </a:solidFill>
              </a:rPr>
              <a:t> is a special type of prism with a circular cross-section.</a:t>
            </a:r>
          </a:p>
        </p:txBody>
      </p:sp>
      <p:sp>
        <p:nvSpPr>
          <p:cNvPr id="55301"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of a cylinder</a:t>
            </a:r>
            <a:endParaRPr lang="en-GB" smtClean="0"/>
          </a:p>
        </p:txBody>
      </p:sp>
      <p:sp>
        <p:nvSpPr>
          <p:cNvPr id="630790" name="Text Box 6"/>
          <p:cNvSpPr txBox="1">
            <a:spLocks noChangeArrowheads="1"/>
          </p:cNvSpPr>
          <p:nvPr/>
        </p:nvSpPr>
        <p:spPr bwMode="auto">
          <a:xfrm>
            <a:off x="422275" y="2066925"/>
            <a:ext cx="8110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Remember, the volume of a prism can be found by multiplying the area of the cross-section by the height of the prism.</a:t>
            </a:r>
          </a:p>
        </p:txBody>
      </p:sp>
      <p:sp>
        <p:nvSpPr>
          <p:cNvPr id="630791" name="Text Box 7"/>
          <p:cNvSpPr txBox="1">
            <a:spLocks noChangeArrowheads="1"/>
          </p:cNvSpPr>
          <p:nvPr/>
        </p:nvSpPr>
        <p:spPr bwMode="auto">
          <a:xfrm>
            <a:off x="3200400" y="3357563"/>
            <a:ext cx="529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volume of a cylinder is given by:</a:t>
            </a:r>
          </a:p>
        </p:txBody>
      </p:sp>
      <p:grpSp>
        <p:nvGrpSpPr>
          <p:cNvPr id="2" name="Group 27"/>
          <p:cNvGrpSpPr>
            <a:grpSpLocks/>
          </p:cNvGrpSpPr>
          <p:nvPr/>
        </p:nvGrpSpPr>
        <p:grpSpPr bwMode="auto">
          <a:xfrm>
            <a:off x="3200400" y="4038600"/>
            <a:ext cx="5507038" cy="1752600"/>
            <a:chOff x="2016" y="2544"/>
            <a:chExt cx="3469" cy="1104"/>
          </a:xfrm>
        </p:grpSpPr>
        <p:sp>
          <p:nvSpPr>
            <p:cNvPr id="630792" name="Text Box 8"/>
            <p:cNvSpPr txBox="1">
              <a:spLocks noChangeArrowheads="1"/>
            </p:cNvSpPr>
            <p:nvPr/>
          </p:nvSpPr>
          <p:spPr bwMode="auto">
            <a:xfrm>
              <a:off x="3142" y="3342"/>
              <a:ext cx="818"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i="1">
                  <a:latin typeface="Arial" charset="0"/>
                  <a:cs typeface="+mn-cs"/>
                </a:rPr>
                <a:t>V</a:t>
              </a:r>
              <a:r>
                <a:rPr lang="en-GB">
                  <a:latin typeface="Arial" charset="0"/>
                  <a:cs typeface="+mn-cs"/>
                </a:rPr>
                <a:t> =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latin typeface="Arial" charset="0"/>
                  <a:cs typeface="Times New Roman" pitchFamily="18" charset="0"/>
                </a:rPr>
                <a:t>2</a:t>
              </a:r>
              <a:r>
                <a:rPr lang="en-GB" i="1">
                  <a:latin typeface="Times New Roman" pitchFamily="18" charset="0"/>
                  <a:cs typeface="Times New Roman" pitchFamily="18" charset="0"/>
                </a:rPr>
                <a:t>h</a:t>
              </a:r>
              <a:endParaRPr lang="el-GR">
                <a:latin typeface="Times New Roman" pitchFamily="18" charset="0"/>
                <a:cs typeface="Times New Roman" pitchFamily="18" charset="0"/>
              </a:endParaRPr>
            </a:p>
          </p:txBody>
        </p:sp>
        <p:sp>
          <p:nvSpPr>
            <p:cNvPr id="55317" name="Text Box 20"/>
            <p:cNvSpPr txBox="1">
              <a:spLocks noChangeArrowheads="1"/>
            </p:cNvSpPr>
            <p:nvPr/>
          </p:nvSpPr>
          <p:spPr bwMode="auto">
            <a:xfrm>
              <a:off x="2016" y="2544"/>
              <a:ext cx="3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 area of circular base × height</a:t>
              </a:r>
            </a:p>
          </p:txBody>
        </p:sp>
        <p:sp>
          <p:nvSpPr>
            <p:cNvPr id="55318" name="Text Box 21"/>
            <p:cNvSpPr txBox="1">
              <a:spLocks noChangeArrowheads="1"/>
            </p:cNvSpPr>
            <p:nvPr/>
          </p:nvSpPr>
          <p:spPr bwMode="auto">
            <a:xfrm>
              <a:off x="3408" y="2928"/>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grpSp>
      <p:grpSp>
        <p:nvGrpSpPr>
          <p:cNvPr id="3" name="Group 26"/>
          <p:cNvGrpSpPr>
            <a:grpSpLocks/>
          </p:cNvGrpSpPr>
          <p:nvPr/>
        </p:nvGrpSpPr>
        <p:grpSpPr bwMode="auto">
          <a:xfrm>
            <a:off x="441325" y="3200400"/>
            <a:ext cx="2454275" cy="2662238"/>
            <a:chOff x="278" y="2016"/>
            <a:chExt cx="1546" cy="1677"/>
          </a:xfrm>
        </p:grpSpPr>
        <p:pic>
          <p:nvPicPr>
            <p:cNvPr id="5530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2256"/>
              <a:ext cx="1200"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Oval 11"/>
            <p:cNvSpPr>
              <a:spLocks noChangeArrowheads="1"/>
            </p:cNvSpPr>
            <p:nvPr/>
          </p:nvSpPr>
          <p:spPr bwMode="auto">
            <a:xfrm>
              <a:off x="628" y="2272"/>
              <a:ext cx="1173" cy="1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8" name="Line 13"/>
            <p:cNvSpPr>
              <a:spLocks noChangeShapeType="1"/>
            </p:cNvSpPr>
            <p:nvPr/>
          </p:nvSpPr>
          <p:spPr bwMode="auto">
            <a:xfrm>
              <a:off x="628" y="2376"/>
              <a:ext cx="0" cy="12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9" name="Line 14"/>
            <p:cNvSpPr>
              <a:spLocks noChangeShapeType="1"/>
            </p:cNvSpPr>
            <p:nvPr/>
          </p:nvSpPr>
          <p:spPr bwMode="auto">
            <a:xfrm>
              <a:off x="1801" y="2369"/>
              <a:ext cx="0" cy="12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0" name="Arc 15"/>
            <p:cNvSpPr>
              <a:spLocks/>
            </p:cNvSpPr>
            <p:nvPr/>
          </p:nvSpPr>
          <p:spPr bwMode="auto">
            <a:xfrm rot="5400000" flipV="1">
              <a:off x="1162" y="3046"/>
              <a:ext cx="106" cy="1168"/>
            </a:xfrm>
            <a:custGeom>
              <a:avLst/>
              <a:gdLst>
                <a:gd name="T0" fmla="*/ 0 w 21600"/>
                <a:gd name="T1" fmla="*/ 0 h 43200"/>
                <a:gd name="T2" fmla="*/ 0 w 21600"/>
                <a:gd name="T3" fmla="*/ 1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7"/>
                    <a:pt x="11948" y="43182"/>
                    <a:pt x="30" y="43199"/>
                  </a:cubicBezTo>
                </a:path>
                <a:path w="21600" h="43200" stroke="0" extrusionOk="0">
                  <a:moveTo>
                    <a:pt x="-1" y="0"/>
                  </a:moveTo>
                  <a:cubicBezTo>
                    <a:pt x="11929" y="0"/>
                    <a:pt x="21600" y="9670"/>
                    <a:pt x="21600" y="21600"/>
                  </a:cubicBezTo>
                  <a:cubicBezTo>
                    <a:pt x="21600" y="33517"/>
                    <a:pt x="11948" y="43182"/>
                    <a:pt x="30" y="43199"/>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1" name="Oval 18"/>
            <p:cNvSpPr>
              <a:spLocks noChangeArrowheads="1"/>
            </p:cNvSpPr>
            <p:nvPr/>
          </p:nvSpPr>
          <p:spPr bwMode="auto">
            <a:xfrm>
              <a:off x="628" y="3488"/>
              <a:ext cx="1173" cy="195"/>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2" name="Line 22"/>
            <p:cNvSpPr>
              <a:spLocks noChangeShapeType="1"/>
            </p:cNvSpPr>
            <p:nvPr/>
          </p:nvSpPr>
          <p:spPr bwMode="auto">
            <a:xfrm>
              <a:off x="528" y="2352"/>
              <a:ext cx="0" cy="124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3" name="Text Box 23"/>
            <p:cNvSpPr txBox="1">
              <a:spLocks noChangeArrowheads="1"/>
            </p:cNvSpPr>
            <p:nvPr/>
          </p:nvSpPr>
          <p:spPr bwMode="auto">
            <a:xfrm>
              <a:off x="278" y="281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sp>
          <p:nvSpPr>
            <p:cNvPr id="55314" name="Line 24"/>
            <p:cNvSpPr>
              <a:spLocks noChangeShapeType="1"/>
            </p:cNvSpPr>
            <p:nvPr/>
          </p:nvSpPr>
          <p:spPr bwMode="auto">
            <a:xfrm>
              <a:off x="1218" y="2370"/>
              <a:ext cx="583"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5" name="Text Box 25"/>
            <p:cNvSpPr txBox="1">
              <a:spLocks noChangeArrowheads="1"/>
            </p:cNvSpPr>
            <p:nvPr/>
          </p:nvSpPr>
          <p:spPr bwMode="auto">
            <a:xfrm>
              <a:off x="1392" y="2016"/>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079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3079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90" grpId="0"/>
      <p:bldP spid="63079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423863" y="1143000"/>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To find the formula for the surface area of a cylinder we can draw its net.</a:t>
            </a:r>
            <a:endParaRPr lang="en-GB">
              <a:solidFill>
                <a:srgbClr val="000066"/>
              </a:solidFill>
            </a:endParaRPr>
          </a:p>
        </p:txBody>
      </p:sp>
      <p:sp>
        <p:nvSpPr>
          <p:cNvPr id="56325"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Surface area of a cylinder</a:t>
            </a:r>
            <a:endParaRPr lang="en-GB" smtClean="0"/>
          </a:p>
        </p:txBody>
      </p:sp>
      <p:sp>
        <p:nvSpPr>
          <p:cNvPr id="56326" name="Oval 6"/>
          <p:cNvSpPr>
            <a:spLocks noChangeAspect="1" noChangeArrowheads="1"/>
          </p:cNvSpPr>
          <p:nvPr/>
        </p:nvSpPr>
        <p:spPr bwMode="auto">
          <a:xfrm>
            <a:off x="1801813" y="2057400"/>
            <a:ext cx="900112" cy="900113"/>
          </a:xfrm>
          <a:prstGeom prst="ellipse">
            <a:avLst/>
          </a:prstGeom>
          <a:solidFill>
            <a:srgbClr val="FFE781"/>
          </a:solidFill>
          <a:ln w="28575">
            <a:solidFill>
              <a:schemeClr val="tx1"/>
            </a:solidFill>
            <a:round/>
            <a:headEnd/>
            <a:tailEnd/>
          </a:ln>
        </p:spPr>
        <p:txBody>
          <a:bodyPr wrap="none" anchor="ctr"/>
          <a:lstStyle/>
          <a:p>
            <a:endParaRPr lang="en-US"/>
          </a:p>
        </p:txBody>
      </p:sp>
      <p:sp>
        <p:nvSpPr>
          <p:cNvPr id="56327" name="Rectangle 7"/>
          <p:cNvSpPr>
            <a:spLocks noChangeArrowheads="1"/>
          </p:cNvSpPr>
          <p:nvPr/>
        </p:nvSpPr>
        <p:spPr bwMode="auto">
          <a:xfrm>
            <a:off x="838200" y="2971800"/>
            <a:ext cx="2825750" cy="1219200"/>
          </a:xfrm>
          <a:prstGeom prst="rect">
            <a:avLst/>
          </a:prstGeom>
          <a:solidFill>
            <a:srgbClr val="FFE781"/>
          </a:solidFill>
          <a:ln w="28575">
            <a:solidFill>
              <a:schemeClr val="tx1"/>
            </a:solidFill>
            <a:miter lim="800000"/>
            <a:headEnd/>
            <a:tailEnd/>
          </a:ln>
        </p:spPr>
        <p:txBody>
          <a:bodyPr wrap="none" anchor="ctr"/>
          <a:lstStyle/>
          <a:p>
            <a:endParaRPr lang="en-US"/>
          </a:p>
        </p:txBody>
      </p:sp>
      <p:sp>
        <p:nvSpPr>
          <p:cNvPr id="56328" name="Oval 8"/>
          <p:cNvSpPr>
            <a:spLocks noChangeAspect="1" noChangeArrowheads="1"/>
          </p:cNvSpPr>
          <p:nvPr/>
        </p:nvSpPr>
        <p:spPr bwMode="auto">
          <a:xfrm>
            <a:off x="1801813" y="4191000"/>
            <a:ext cx="900112" cy="900113"/>
          </a:xfrm>
          <a:prstGeom prst="ellipse">
            <a:avLst/>
          </a:prstGeom>
          <a:solidFill>
            <a:srgbClr val="FFE781"/>
          </a:solidFill>
          <a:ln w="28575">
            <a:solidFill>
              <a:schemeClr val="tx1"/>
            </a:solidFill>
            <a:round/>
            <a:headEnd/>
            <a:tailEnd/>
          </a:ln>
        </p:spPr>
        <p:txBody>
          <a:bodyPr wrap="none" anchor="ctr"/>
          <a:lstStyle/>
          <a:p>
            <a:endParaRPr lang="en-US"/>
          </a:p>
        </p:txBody>
      </p:sp>
      <p:sp>
        <p:nvSpPr>
          <p:cNvPr id="56329" name="Line 9"/>
          <p:cNvSpPr>
            <a:spLocks noChangeShapeType="1"/>
          </p:cNvSpPr>
          <p:nvPr/>
        </p:nvSpPr>
        <p:spPr bwMode="auto">
          <a:xfrm>
            <a:off x="685800" y="2971800"/>
            <a:ext cx="1588" cy="121920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30" name="Text Box 10"/>
          <p:cNvSpPr txBox="1">
            <a:spLocks noChangeArrowheads="1"/>
          </p:cNvSpPr>
          <p:nvPr/>
        </p:nvSpPr>
        <p:spPr bwMode="auto">
          <a:xfrm>
            <a:off x="304800" y="335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h</a:t>
            </a:r>
            <a:endParaRPr lang="en-GB" i="1">
              <a:latin typeface="Times New Roman" pitchFamily="18" charset="0"/>
            </a:endParaRPr>
          </a:p>
        </p:txBody>
      </p:sp>
      <p:sp>
        <p:nvSpPr>
          <p:cNvPr id="56331" name="Line 11"/>
          <p:cNvSpPr>
            <a:spLocks noChangeShapeType="1"/>
          </p:cNvSpPr>
          <p:nvPr/>
        </p:nvSpPr>
        <p:spPr bwMode="auto">
          <a:xfrm rot="-5400000">
            <a:off x="2252663" y="1787525"/>
            <a:ext cx="0" cy="282575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32" name="Line 12"/>
          <p:cNvSpPr>
            <a:spLocks noChangeShapeType="1"/>
          </p:cNvSpPr>
          <p:nvPr/>
        </p:nvSpPr>
        <p:spPr bwMode="auto">
          <a:xfrm>
            <a:off x="2252663" y="2508250"/>
            <a:ext cx="449262"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33" name="Text Box 13"/>
          <p:cNvSpPr txBox="1">
            <a:spLocks noChangeArrowheads="1"/>
          </p:cNvSpPr>
          <p:nvPr/>
        </p:nvSpPr>
        <p:spPr bwMode="auto">
          <a:xfrm>
            <a:off x="2339975" y="21129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r</a:t>
            </a:r>
            <a:endParaRPr lang="en-GB" i="1">
              <a:latin typeface="Times New Roman" pitchFamily="18" charset="0"/>
            </a:endParaRPr>
          </a:p>
        </p:txBody>
      </p:sp>
      <p:sp>
        <p:nvSpPr>
          <p:cNvPr id="56334" name="Text Box 14"/>
          <p:cNvSpPr txBox="1">
            <a:spLocks noChangeArrowheads="1"/>
          </p:cNvSpPr>
          <p:nvPr/>
        </p:nvSpPr>
        <p:spPr bwMode="auto">
          <a:xfrm>
            <a:off x="2074863" y="32004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sp>
        <p:nvSpPr>
          <p:cNvPr id="632847" name="Text Box 15"/>
          <p:cNvSpPr txBox="1">
            <a:spLocks noChangeArrowheads="1"/>
          </p:cNvSpPr>
          <p:nvPr/>
        </p:nvSpPr>
        <p:spPr bwMode="auto">
          <a:xfrm>
            <a:off x="4191000" y="1828800"/>
            <a:ext cx="4054475"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How can we find the width of the curved face?</a:t>
            </a:r>
            <a:endParaRPr lang="en-GB"/>
          </a:p>
        </p:txBody>
      </p:sp>
      <p:sp>
        <p:nvSpPr>
          <p:cNvPr id="632848" name="Text Box 16"/>
          <p:cNvSpPr txBox="1">
            <a:spLocks noChangeArrowheads="1"/>
          </p:cNvSpPr>
          <p:nvPr/>
        </p:nvSpPr>
        <p:spPr bwMode="auto">
          <a:xfrm>
            <a:off x="4191000" y="2819400"/>
            <a:ext cx="4435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width of the curved face is equal to the circumference of the circular base, 2</a:t>
            </a:r>
            <a:r>
              <a:rPr lang="en-US">
                <a:latin typeface="Times New Roman" pitchFamily="18" charset="0"/>
                <a:cs typeface="Times New Roman" pitchFamily="18" charset="0"/>
              </a:rPr>
              <a:t>π</a:t>
            </a:r>
            <a:r>
              <a:rPr lang="en-US" i="1">
                <a:latin typeface="Times New Roman" pitchFamily="18" charset="0"/>
                <a:cs typeface="Times New Roman" pitchFamily="18" charset="0"/>
              </a:rPr>
              <a:t>r</a:t>
            </a:r>
            <a:r>
              <a:rPr lang="en-US">
                <a:latin typeface="Times New Roman" pitchFamily="18" charset="0"/>
                <a:cs typeface="Times New Roman" pitchFamily="18" charset="0"/>
              </a:rPr>
              <a:t>.</a:t>
            </a:r>
            <a:endParaRPr lang="en-GB"/>
          </a:p>
        </p:txBody>
      </p:sp>
      <p:sp>
        <p:nvSpPr>
          <p:cNvPr id="632851" name="Rectangle 19"/>
          <p:cNvSpPr>
            <a:spLocks noChangeArrowheads="1"/>
          </p:cNvSpPr>
          <p:nvPr/>
        </p:nvSpPr>
        <p:spPr bwMode="auto">
          <a:xfrm>
            <a:off x="1912938" y="3222625"/>
            <a:ext cx="639762" cy="457200"/>
          </a:xfrm>
          <a:prstGeom prst="rect">
            <a:avLst/>
          </a:prstGeom>
          <a:solidFill>
            <a:srgbClr val="FFE7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6600"/>
                </a:solidFill>
              </a:rPr>
              <a:t>2</a:t>
            </a:r>
            <a:r>
              <a:rPr lang="en-US" b="1">
                <a:solidFill>
                  <a:srgbClr val="FF6600"/>
                </a:solidFill>
                <a:latin typeface="Times New Roman" pitchFamily="18" charset="0"/>
                <a:cs typeface="Times New Roman" pitchFamily="18" charset="0"/>
              </a:rPr>
              <a:t>π</a:t>
            </a:r>
            <a:r>
              <a:rPr lang="en-US" b="1" i="1">
                <a:solidFill>
                  <a:srgbClr val="FF6600"/>
                </a:solidFill>
                <a:latin typeface="Times New Roman" pitchFamily="18" charset="0"/>
                <a:cs typeface="Times New Roman" pitchFamily="18" charset="0"/>
              </a:rPr>
              <a:t>r</a:t>
            </a:r>
            <a:endParaRPr lang="en-GB" b="1" i="1">
              <a:solidFill>
                <a:srgbClr val="FF6600"/>
              </a:solidFill>
              <a:latin typeface="Times New Roman" pitchFamily="18" charset="0"/>
              <a:cs typeface="Times New Roman" pitchFamily="18" charset="0"/>
            </a:endParaRPr>
          </a:p>
        </p:txBody>
      </p:sp>
      <p:sp>
        <p:nvSpPr>
          <p:cNvPr id="632852" name="Text Box 20"/>
          <p:cNvSpPr txBox="1">
            <a:spLocks noChangeArrowheads="1"/>
          </p:cNvSpPr>
          <p:nvPr/>
        </p:nvSpPr>
        <p:spPr bwMode="auto">
          <a:xfrm>
            <a:off x="4191000" y="4129088"/>
            <a:ext cx="376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curved face = 2</a:t>
            </a:r>
            <a:r>
              <a:rPr lang="en-US">
                <a:latin typeface="Times New Roman" pitchFamily="18" charset="0"/>
                <a:cs typeface="Times New Roman" pitchFamily="18" charset="0"/>
              </a:rPr>
              <a:t>π</a:t>
            </a:r>
            <a:r>
              <a:rPr lang="en-US" i="1">
                <a:latin typeface="Times New Roman" pitchFamily="18" charset="0"/>
                <a:cs typeface="Times New Roman" pitchFamily="18" charset="0"/>
              </a:rPr>
              <a:t>rh</a:t>
            </a:r>
            <a:endParaRPr lang="en-GB" i="1">
              <a:latin typeface="Times New Roman" pitchFamily="18" charset="0"/>
              <a:cs typeface="Times New Roman" pitchFamily="18" charset="0"/>
            </a:endParaRPr>
          </a:p>
        </p:txBody>
      </p:sp>
      <p:sp>
        <p:nvSpPr>
          <p:cNvPr id="632853" name="Text Box 21"/>
          <p:cNvSpPr txBox="1">
            <a:spLocks noChangeArrowheads="1"/>
          </p:cNvSpPr>
          <p:nvPr/>
        </p:nvSpPr>
        <p:spPr bwMode="auto">
          <a:xfrm>
            <a:off x="4191000" y="4708525"/>
            <a:ext cx="454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Area of 2 circular faces = 2 × </a:t>
            </a:r>
            <a:r>
              <a:rPr lang="en-US">
                <a:latin typeface="Times New Roman" pitchFamily="18" charset="0"/>
                <a:cs typeface="Times New Roman" pitchFamily="18" charset="0"/>
              </a:rPr>
              <a:t>π</a:t>
            </a:r>
            <a:r>
              <a:rPr lang="en-US" i="1">
                <a:latin typeface="Times New Roman" pitchFamily="18" charset="0"/>
                <a:cs typeface="Times New Roman" pitchFamily="18" charset="0"/>
              </a:rPr>
              <a:t>r</a:t>
            </a:r>
            <a:r>
              <a:rPr lang="en-US" baseline="30000">
                <a:cs typeface="Times New Roman" pitchFamily="18" charset="0"/>
              </a:rPr>
              <a:t>2</a:t>
            </a:r>
            <a:endParaRPr lang="en-GB" baseline="30000">
              <a:cs typeface="Times New Roman" pitchFamily="18" charset="0"/>
            </a:endParaRPr>
          </a:p>
        </p:txBody>
      </p:sp>
      <p:sp>
        <p:nvSpPr>
          <p:cNvPr id="632854" name="Text Box 22"/>
          <p:cNvSpPr txBox="1">
            <a:spLocks noChangeArrowheads="1"/>
          </p:cNvSpPr>
          <p:nvPr/>
        </p:nvSpPr>
        <p:spPr bwMode="auto">
          <a:xfrm>
            <a:off x="1828800" y="5287963"/>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Surface area of a cylinder = 2</a:t>
            </a:r>
            <a:r>
              <a:rPr lang="en-US">
                <a:latin typeface="Times New Roman" pitchFamily="18" charset="0"/>
                <a:cs typeface="Times New Roman" pitchFamily="18" charset="0"/>
              </a:rPr>
              <a:t>π</a:t>
            </a:r>
            <a:r>
              <a:rPr lang="en-US" i="1">
                <a:latin typeface="Times New Roman" pitchFamily="18" charset="0"/>
                <a:cs typeface="Times New Roman" pitchFamily="18" charset="0"/>
              </a:rPr>
              <a:t>rh </a:t>
            </a:r>
            <a:r>
              <a:rPr lang="en-US">
                <a:cs typeface="Times New Roman" pitchFamily="18" charset="0"/>
              </a:rPr>
              <a:t>+</a:t>
            </a:r>
            <a:r>
              <a:rPr lang="en-US" i="1">
                <a:latin typeface="Times New Roman" pitchFamily="18" charset="0"/>
                <a:cs typeface="Times New Roman" pitchFamily="18" charset="0"/>
              </a:rPr>
              <a:t> </a:t>
            </a:r>
            <a:r>
              <a:rPr lang="en-US"/>
              <a:t>2</a:t>
            </a:r>
            <a:r>
              <a:rPr lang="en-US">
                <a:latin typeface="Times New Roman" pitchFamily="18" charset="0"/>
                <a:cs typeface="Times New Roman" pitchFamily="18" charset="0"/>
              </a:rPr>
              <a:t>π</a:t>
            </a:r>
            <a:r>
              <a:rPr lang="en-US" i="1">
                <a:latin typeface="Times New Roman" pitchFamily="18" charset="0"/>
                <a:cs typeface="Times New Roman" pitchFamily="18" charset="0"/>
              </a:rPr>
              <a:t>r</a:t>
            </a:r>
            <a:r>
              <a:rPr lang="en-US" baseline="30000">
                <a:cs typeface="Times New Roman" pitchFamily="18" charset="0"/>
              </a:rPr>
              <a:t>2</a:t>
            </a:r>
            <a:endParaRPr lang="en-GB"/>
          </a:p>
        </p:txBody>
      </p:sp>
      <p:grpSp>
        <p:nvGrpSpPr>
          <p:cNvPr id="2" name="Group 27"/>
          <p:cNvGrpSpPr>
            <a:grpSpLocks/>
          </p:cNvGrpSpPr>
          <p:nvPr/>
        </p:nvGrpSpPr>
        <p:grpSpPr bwMode="auto">
          <a:xfrm>
            <a:off x="1828800" y="5867400"/>
            <a:ext cx="4519613" cy="485775"/>
            <a:chOff x="1152" y="3722"/>
            <a:chExt cx="2847" cy="306"/>
          </a:xfrm>
        </p:grpSpPr>
        <p:sp>
          <p:nvSpPr>
            <p:cNvPr id="56342" name="Text Box 23"/>
            <p:cNvSpPr txBox="1">
              <a:spLocks noChangeArrowheads="1"/>
            </p:cNvSpPr>
            <p:nvPr/>
          </p:nvSpPr>
          <p:spPr bwMode="auto">
            <a:xfrm>
              <a:off x="1152" y="3730"/>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a:t>
              </a:r>
              <a:endParaRPr lang="en-GB"/>
            </a:p>
          </p:txBody>
        </p:sp>
        <p:sp>
          <p:nvSpPr>
            <p:cNvPr id="632856" name="Text Box 24"/>
            <p:cNvSpPr txBox="1">
              <a:spLocks noChangeArrowheads="1"/>
            </p:cNvSpPr>
            <p:nvPr/>
          </p:nvSpPr>
          <p:spPr bwMode="auto">
            <a:xfrm>
              <a:off x="1761" y="3722"/>
              <a:ext cx="2238"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latin typeface="Arial" charset="0"/>
                  <a:cs typeface="+mn-cs"/>
                </a:rPr>
                <a:t>Surface area = 2</a:t>
              </a:r>
              <a:r>
                <a:rPr lang="en-US">
                  <a:latin typeface="Times New Roman" pitchFamily="18" charset="0"/>
                  <a:cs typeface="Times New Roman" pitchFamily="18" charset="0"/>
                </a:rPr>
                <a:t>π</a:t>
              </a:r>
              <a:r>
                <a:rPr lang="en-US" i="1">
                  <a:latin typeface="Times New Roman" pitchFamily="18" charset="0"/>
                  <a:cs typeface="Times New Roman" pitchFamily="18" charset="0"/>
                </a:rPr>
                <a:t>r</a:t>
              </a:r>
              <a:r>
                <a:rPr lang="en-US">
                  <a:latin typeface="Arial" charset="0"/>
                  <a:cs typeface="Times New Roman" pitchFamily="18" charset="0"/>
                </a:rPr>
                <a:t>(</a:t>
              </a:r>
              <a:r>
                <a:rPr lang="en-US" i="1">
                  <a:latin typeface="Times New Roman" pitchFamily="18" charset="0"/>
                  <a:cs typeface="Times New Roman" pitchFamily="18" charset="0"/>
                </a:rPr>
                <a:t>h </a:t>
              </a:r>
              <a:r>
                <a:rPr lang="en-US">
                  <a:latin typeface="Arial" charset="0"/>
                  <a:cs typeface="Times New Roman" pitchFamily="18" charset="0"/>
                </a:rPr>
                <a:t>+</a:t>
              </a:r>
              <a:r>
                <a:rPr lang="en-US" i="1">
                  <a:latin typeface="Times New Roman" pitchFamily="18" charset="0"/>
                  <a:cs typeface="Times New Roman" pitchFamily="18" charset="0"/>
                </a:rPr>
                <a:t> r</a:t>
              </a:r>
              <a:r>
                <a:rPr lang="en-US">
                  <a:latin typeface="Arial" charset="0"/>
                  <a:cs typeface="Times New Roman" pitchFamily="18" charset="0"/>
                </a:rPr>
                <a:t>)</a:t>
              </a:r>
              <a:endParaRPr lang="en-GB">
                <a:latin typeface="Arial"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8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284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3285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3285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3285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3285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47" grpId="0" animBg="1"/>
      <p:bldP spid="632848" grpId="0"/>
      <p:bldP spid="632851" grpId="0" animBg="1"/>
      <p:bldP spid="632852" grpId="0"/>
      <p:bldP spid="632853" grpId="0"/>
      <p:bldP spid="63285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of a cone</a:t>
            </a:r>
            <a:endParaRPr lang="en-GB" smtClean="0"/>
          </a:p>
        </p:txBody>
      </p:sp>
      <p:sp>
        <p:nvSpPr>
          <p:cNvPr id="57349" name="Text Box 6"/>
          <p:cNvSpPr txBox="1">
            <a:spLocks noChangeArrowheads="1"/>
          </p:cNvSpPr>
          <p:nvPr/>
        </p:nvSpPr>
        <p:spPr bwMode="auto">
          <a:xfrm>
            <a:off x="422275" y="1143000"/>
            <a:ext cx="811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A </a:t>
            </a:r>
            <a:r>
              <a:rPr lang="en-GB" b="1">
                <a:solidFill>
                  <a:srgbClr val="FF6600"/>
                </a:solidFill>
              </a:rPr>
              <a:t>cone</a:t>
            </a:r>
            <a:r>
              <a:rPr lang="en-GB">
                <a:solidFill>
                  <a:srgbClr val="000066"/>
                </a:solidFill>
              </a:rPr>
              <a:t> is a special type of pyramid with a circular base.</a:t>
            </a:r>
          </a:p>
        </p:txBody>
      </p:sp>
      <p:sp>
        <p:nvSpPr>
          <p:cNvPr id="641031" name="Text Box 7"/>
          <p:cNvSpPr txBox="1">
            <a:spLocks noChangeArrowheads="1"/>
          </p:cNvSpPr>
          <p:nvPr/>
        </p:nvSpPr>
        <p:spPr bwMode="auto">
          <a:xfrm>
            <a:off x="422275" y="1784350"/>
            <a:ext cx="8110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Remember, the volume of a pyramid can be found by multiplying the area of the base by the height and dividing by 3.</a:t>
            </a:r>
          </a:p>
        </p:txBody>
      </p:sp>
      <p:sp>
        <p:nvSpPr>
          <p:cNvPr id="641032" name="Text Box 8"/>
          <p:cNvSpPr txBox="1">
            <a:spLocks noChangeArrowheads="1"/>
          </p:cNvSpPr>
          <p:nvPr/>
        </p:nvSpPr>
        <p:spPr bwMode="auto">
          <a:xfrm>
            <a:off x="2895600" y="3357563"/>
            <a:ext cx="529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The volume of a cone is given by:</a:t>
            </a:r>
          </a:p>
        </p:txBody>
      </p:sp>
      <p:grpSp>
        <p:nvGrpSpPr>
          <p:cNvPr id="2" name="Group 29"/>
          <p:cNvGrpSpPr>
            <a:grpSpLocks/>
          </p:cNvGrpSpPr>
          <p:nvPr/>
        </p:nvGrpSpPr>
        <p:grpSpPr bwMode="auto">
          <a:xfrm>
            <a:off x="2895600" y="3962400"/>
            <a:ext cx="6105525" cy="628650"/>
            <a:chOff x="1824" y="2496"/>
            <a:chExt cx="3846" cy="396"/>
          </a:xfrm>
        </p:grpSpPr>
        <p:sp>
          <p:nvSpPr>
            <p:cNvPr id="57373" name="Text Box 10"/>
            <p:cNvSpPr txBox="1">
              <a:spLocks noChangeArrowheads="1"/>
            </p:cNvSpPr>
            <p:nvPr/>
          </p:nvSpPr>
          <p:spPr bwMode="auto">
            <a:xfrm>
              <a:off x="1824" y="2550"/>
              <a:ext cx="38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     × area of circular base × height</a:t>
              </a:r>
            </a:p>
          </p:txBody>
        </p:sp>
        <p:grpSp>
          <p:nvGrpSpPr>
            <p:cNvPr id="57374" name="Group 25"/>
            <p:cNvGrpSpPr>
              <a:grpSpLocks/>
            </p:cNvGrpSpPr>
            <p:nvPr/>
          </p:nvGrpSpPr>
          <p:grpSpPr bwMode="auto">
            <a:xfrm>
              <a:off x="2736" y="2496"/>
              <a:ext cx="196" cy="396"/>
              <a:chOff x="3643" y="3143"/>
              <a:chExt cx="196" cy="396"/>
            </a:xfrm>
          </p:grpSpPr>
          <p:sp>
            <p:nvSpPr>
              <p:cNvPr id="57375" name="Text Box 26"/>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57376" name="Line 27"/>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Text Box 28"/>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nvGrpSpPr>
          <p:cNvPr id="4" name="Group 47"/>
          <p:cNvGrpSpPr>
            <a:grpSpLocks/>
          </p:cNvGrpSpPr>
          <p:nvPr/>
        </p:nvGrpSpPr>
        <p:grpSpPr bwMode="auto">
          <a:xfrm>
            <a:off x="5033963" y="4648200"/>
            <a:ext cx="1828800" cy="1295400"/>
            <a:chOff x="3171" y="2928"/>
            <a:chExt cx="1152" cy="816"/>
          </a:xfrm>
        </p:grpSpPr>
        <p:sp>
          <p:nvSpPr>
            <p:cNvPr id="57364" name="Text Box 11"/>
            <p:cNvSpPr txBox="1">
              <a:spLocks noChangeArrowheads="1"/>
            </p:cNvSpPr>
            <p:nvPr/>
          </p:nvSpPr>
          <p:spPr bwMode="auto">
            <a:xfrm>
              <a:off x="3603" y="2928"/>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a:t>
              </a:r>
            </a:p>
          </p:txBody>
        </p:sp>
        <p:grpSp>
          <p:nvGrpSpPr>
            <p:cNvPr id="57365" name="Group 38"/>
            <p:cNvGrpSpPr>
              <a:grpSpLocks/>
            </p:cNvGrpSpPr>
            <p:nvPr/>
          </p:nvGrpSpPr>
          <p:grpSpPr bwMode="auto">
            <a:xfrm>
              <a:off x="3171" y="3312"/>
              <a:ext cx="1152" cy="432"/>
              <a:chOff x="3120" y="3263"/>
              <a:chExt cx="1152" cy="432"/>
            </a:xfrm>
          </p:grpSpPr>
          <p:sp>
            <p:nvSpPr>
              <p:cNvPr id="641061" name="Rectangle 37"/>
              <p:cNvSpPr>
                <a:spLocks noChangeArrowheads="1"/>
              </p:cNvSpPr>
              <p:nvPr/>
            </p:nvSpPr>
            <p:spPr bwMode="auto">
              <a:xfrm>
                <a:off x="3120" y="3263"/>
                <a:ext cx="1152" cy="43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57367" name="Group 36"/>
              <p:cNvGrpSpPr>
                <a:grpSpLocks/>
              </p:cNvGrpSpPr>
              <p:nvPr/>
            </p:nvGrpSpPr>
            <p:grpSpPr bwMode="auto">
              <a:xfrm>
                <a:off x="3190" y="3281"/>
                <a:ext cx="1012" cy="396"/>
                <a:chOff x="3190" y="3262"/>
                <a:chExt cx="1012" cy="396"/>
              </a:xfrm>
            </p:grpSpPr>
            <p:sp>
              <p:nvSpPr>
                <p:cNvPr id="57368" name="Text Box 9"/>
                <p:cNvSpPr txBox="1">
                  <a:spLocks noChangeArrowheads="1"/>
                </p:cNvSpPr>
                <p:nvPr/>
              </p:nvSpPr>
              <p:spPr bwMode="auto">
                <a:xfrm>
                  <a:off x="3190" y="3316"/>
                  <a:ext cx="10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t>V</a:t>
                  </a:r>
                  <a:r>
                    <a:rPr lang="en-GB"/>
                    <a:t> =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2</a:t>
                  </a:r>
                  <a:r>
                    <a:rPr lang="en-GB" i="1">
                      <a:latin typeface="Times New Roman" pitchFamily="18" charset="0"/>
                      <a:cs typeface="Times New Roman" pitchFamily="18" charset="0"/>
                    </a:rPr>
                    <a:t>h</a:t>
                  </a:r>
                  <a:endParaRPr lang="el-GR">
                    <a:latin typeface="Times New Roman" pitchFamily="18" charset="0"/>
                    <a:cs typeface="Times New Roman" pitchFamily="18" charset="0"/>
                  </a:endParaRPr>
                </a:p>
              </p:txBody>
            </p:sp>
            <p:grpSp>
              <p:nvGrpSpPr>
                <p:cNvPr id="57369" name="Group 32"/>
                <p:cNvGrpSpPr>
                  <a:grpSpLocks/>
                </p:cNvGrpSpPr>
                <p:nvPr/>
              </p:nvGrpSpPr>
              <p:grpSpPr bwMode="auto">
                <a:xfrm>
                  <a:off x="3580" y="3262"/>
                  <a:ext cx="196" cy="396"/>
                  <a:chOff x="3643" y="3143"/>
                  <a:chExt cx="196" cy="396"/>
                </a:xfrm>
              </p:grpSpPr>
              <p:sp>
                <p:nvSpPr>
                  <p:cNvPr id="57370" name="Text Box 33"/>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57371" name="Line 34"/>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Text Box 35"/>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grpSp>
      <p:grpSp>
        <p:nvGrpSpPr>
          <p:cNvPr id="8" name="Group 45"/>
          <p:cNvGrpSpPr>
            <a:grpSpLocks/>
          </p:cNvGrpSpPr>
          <p:nvPr/>
        </p:nvGrpSpPr>
        <p:grpSpPr bwMode="auto">
          <a:xfrm>
            <a:off x="762000" y="3571875"/>
            <a:ext cx="1916113" cy="2187575"/>
            <a:chOff x="480" y="2250"/>
            <a:chExt cx="1207" cy="1378"/>
          </a:xfrm>
        </p:grpSpPr>
        <p:pic>
          <p:nvPicPr>
            <p:cNvPr id="57355"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 y="2250"/>
              <a:ext cx="1200" cy="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rc 41"/>
            <p:cNvSpPr>
              <a:spLocks/>
            </p:cNvSpPr>
            <p:nvPr/>
          </p:nvSpPr>
          <p:spPr bwMode="auto">
            <a:xfrm>
              <a:off x="486" y="3103"/>
              <a:ext cx="1192" cy="297"/>
            </a:xfrm>
            <a:custGeom>
              <a:avLst/>
              <a:gdLst>
                <a:gd name="T0" fmla="*/ 0 w 43034"/>
                <a:gd name="T1" fmla="*/ 0 h 24394"/>
                <a:gd name="T2" fmla="*/ 1 w 43034"/>
                <a:gd name="T3" fmla="*/ 0 h 24394"/>
                <a:gd name="T4" fmla="*/ 0 w 43034"/>
                <a:gd name="T5" fmla="*/ 0 h 24394"/>
                <a:gd name="T6" fmla="*/ 0 60000 65536"/>
                <a:gd name="T7" fmla="*/ 0 60000 65536"/>
                <a:gd name="T8" fmla="*/ 0 60000 65536"/>
                <a:gd name="T9" fmla="*/ 0 w 43034"/>
                <a:gd name="T10" fmla="*/ 0 h 24394"/>
                <a:gd name="T11" fmla="*/ 43034 w 43034"/>
                <a:gd name="T12" fmla="*/ 24394 h 24394"/>
              </a:gdLst>
              <a:ahLst/>
              <a:cxnLst>
                <a:cxn ang="T6">
                  <a:pos x="T0" y="T1"/>
                </a:cxn>
                <a:cxn ang="T7">
                  <a:pos x="T2" y="T3"/>
                </a:cxn>
                <a:cxn ang="T8">
                  <a:pos x="T4" y="T5"/>
                </a:cxn>
              </a:cxnLst>
              <a:rect l="T9" t="T10" r="T11" b="T12"/>
              <a:pathLst>
                <a:path w="43034" h="24394" fill="none" extrusionOk="0">
                  <a:moveTo>
                    <a:pt x="-1" y="18929"/>
                  </a:moveTo>
                  <a:cubicBezTo>
                    <a:pt x="1346" y="8116"/>
                    <a:pt x="10537" y="-1"/>
                    <a:pt x="21434" y="0"/>
                  </a:cubicBezTo>
                  <a:cubicBezTo>
                    <a:pt x="33363" y="0"/>
                    <a:pt x="43034" y="9670"/>
                    <a:pt x="43034" y="21600"/>
                  </a:cubicBezTo>
                  <a:cubicBezTo>
                    <a:pt x="43034" y="22534"/>
                    <a:pt x="42973" y="23467"/>
                    <a:pt x="42852" y="24393"/>
                  </a:cubicBezTo>
                </a:path>
                <a:path w="43034" h="24394" stroke="0" extrusionOk="0">
                  <a:moveTo>
                    <a:pt x="-1" y="18929"/>
                  </a:moveTo>
                  <a:cubicBezTo>
                    <a:pt x="1346" y="8116"/>
                    <a:pt x="10537" y="-1"/>
                    <a:pt x="21434" y="0"/>
                  </a:cubicBezTo>
                  <a:cubicBezTo>
                    <a:pt x="33363" y="0"/>
                    <a:pt x="43034" y="9670"/>
                    <a:pt x="43034" y="21600"/>
                  </a:cubicBezTo>
                  <a:cubicBezTo>
                    <a:pt x="43034" y="22534"/>
                    <a:pt x="42973" y="23467"/>
                    <a:pt x="42852" y="24393"/>
                  </a:cubicBezTo>
                  <a:lnTo>
                    <a:pt x="21434" y="21600"/>
                  </a:lnTo>
                  <a:lnTo>
                    <a:pt x="-1" y="18929"/>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7" name="Arc 42"/>
            <p:cNvSpPr>
              <a:spLocks/>
            </p:cNvSpPr>
            <p:nvPr/>
          </p:nvSpPr>
          <p:spPr bwMode="auto">
            <a:xfrm>
              <a:off x="481" y="3336"/>
              <a:ext cx="1195" cy="275"/>
            </a:xfrm>
            <a:custGeom>
              <a:avLst/>
              <a:gdLst>
                <a:gd name="T0" fmla="*/ 1 w 43196"/>
                <a:gd name="T1" fmla="*/ 0 h 23117"/>
                <a:gd name="T2" fmla="*/ 0 w 43196"/>
                <a:gd name="T3" fmla="*/ 0 h 23117"/>
                <a:gd name="T4" fmla="*/ 0 w 43196"/>
                <a:gd name="T5" fmla="*/ 0 h 23117"/>
                <a:gd name="T6" fmla="*/ 0 60000 65536"/>
                <a:gd name="T7" fmla="*/ 0 60000 65536"/>
                <a:gd name="T8" fmla="*/ 0 60000 65536"/>
                <a:gd name="T9" fmla="*/ 0 w 43196"/>
                <a:gd name="T10" fmla="*/ 0 h 23117"/>
                <a:gd name="T11" fmla="*/ 43196 w 43196"/>
                <a:gd name="T12" fmla="*/ 23117 h 23117"/>
              </a:gdLst>
              <a:ahLst/>
              <a:cxnLst>
                <a:cxn ang="T6">
                  <a:pos x="T0" y="T1"/>
                </a:cxn>
                <a:cxn ang="T7">
                  <a:pos x="T2" y="T3"/>
                </a:cxn>
                <a:cxn ang="T8">
                  <a:pos x="T4" y="T5"/>
                </a:cxn>
              </a:cxnLst>
              <a:rect l="T9" t="T10" r="T11" b="T12"/>
              <a:pathLst>
                <a:path w="43196" h="23117" fill="none" extrusionOk="0">
                  <a:moveTo>
                    <a:pt x="43196" y="1906"/>
                  </a:moveTo>
                  <a:cubicBezTo>
                    <a:pt x="42984" y="13681"/>
                    <a:pt x="33377" y="23116"/>
                    <a:pt x="21600" y="23117"/>
                  </a:cubicBezTo>
                  <a:cubicBezTo>
                    <a:pt x="9670" y="23117"/>
                    <a:pt x="0" y="13446"/>
                    <a:pt x="0" y="1517"/>
                  </a:cubicBezTo>
                  <a:cubicBezTo>
                    <a:pt x="-1" y="1010"/>
                    <a:pt x="17" y="504"/>
                    <a:pt x="53" y="0"/>
                  </a:cubicBezTo>
                </a:path>
                <a:path w="43196" h="23117" stroke="0" extrusionOk="0">
                  <a:moveTo>
                    <a:pt x="43196" y="1906"/>
                  </a:moveTo>
                  <a:cubicBezTo>
                    <a:pt x="42984" y="13681"/>
                    <a:pt x="33377" y="23116"/>
                    <a:pt x="21600" y="23117"/>
                  </a:cubicBezTo>
                  <a:cubicBezTo>
                    <a:pt x="9670" y="23117"/>
                    <a:pt x="0" y="13446"/>
                    <a:pt x="0" y="1517"/>
                  </a:cubicBezTo>
                  <a:cubicBezTo>
                    <a:pt x="-1" y="1010"/>
                    <a:pt x="17" y="504"/>
                    <a:pt x="53" y="0"/>
                  </a:cubicBezTo>
                  <a:lnTo>
                    <a:pt x="21600" y="1517"/>
                  </a:lnTo>
                  <a:lnTo>
                    <a:pt x="43196" y="1906"/>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8" name="Line 43"/>
            <p:cNvSpPr>
              <a:spLocks noChangeShapeType="1"/>
            </p:cNvSpPr>
            <p:nvPr/>
          </p:nvSpPr>
          <p:spPr bwMode="auto">
            <a:xfrm flipV="1">
              <a:off x="480" y="2265"/>
              <a:ext cx="596" cy="10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44"/>
            <p:cNvSpPr>
              <a:spLocks noChangeShapeType="1"/>
            </p:cNvSpPr>
            <p:nvPr/>
          </p:nvSpPr>
          <p:spPr bwMode="auto">
            <a:xfrm flipH="1" flipV="1">
              <a:off x="1076" y="2265"/>
              <a:ext cx="597" cy="10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Line 19"/>
            <p:cNvSpPr>
              <a:spLocks noChangeShapeType="1"/>
            </p:cNvSpPr>
            <p:nvPr/>
          </p:nvSpPr>
          <p:spPr bwMode="auto">
            <a:xfrm>
              <a:off x="1080" y="2256"/>
              <a:ext cx="0" cy="1054"/>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61" name="Line 21"/>
            <p:cNvSpPr>
              <a:spLocks noChangeShapeType="1"/>
            </p:cNvSpPr>
            <p:nvPr/>
          </p:nvSpPr>
          <p:spPr bwMode="auto">
            <a:xfrm>
              <a:off x="1077" y="3321"/>
              <a:ext cx="583"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62" name="Text Box 22"/>
            <p:cNvSpPr txBox="1">
              <a:spLocks noChangeArrowheads="1"/>
            </p:cNvSpPr>
            <p:nvPr/>
          </p:nvSpPr>
          <p:spPr bwMode="auto">
            <a:xfrm>
              <a:off x="1251" y="3268"/>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r</a:t>
              </a:r>
            </a:p>
          </p:txBody>
        </p:sp>
        <p:sp>
          <p:nvSpPr>
            <p:cNvPr id="57363" name="Text Box 20"/>
            <p:cNvSpPr txBox="1">
              <a:spLocks noChangeArrowheads="1"/>
            </p:cNvSpPr>
            <p:nvPr/>
          </p:nvSpPr>
          <p:spPr bwMode="auto">
            <a:xfrm>
              <a:off x="855" y="276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0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10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1" grpId="0"/>
      <p:bldP spid="64103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 and surface area of a sphere</a:t>
            </a:r>
            <a:endParaRPr lang="en-GB" smtClean="0"/>
          </a:p>
        </p:txBody>
      </p:sp>
      <p:sp>
        <p:nvSpPr>
          <p:cNvPr id="58373" name="Text Box 7"/>
          <p:cNvSpPr txBox="1">
            <a:spLocks noChangeArrowheads="1"/>
          </p:cNvSpPr>
          <p:nvPr/>
        </p:nvSpPr>
        <p:spPr bwMode="auto">
          <a:xfrm>
            <a:off x="423863" y="1143000"/>
            <a:ext cx="81105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US">
                <a:solidFill>
                  <a:srgbClr val="000066"/>
                </a:solidFill>
              </a:rPr>
              <a:t>A </a:t>
            </a:r>
            <a:r>
              <a:rPr lang="en-US" b="1">
                <a:solidFill>
                  <a:srgbClr val="FF6600"/>
                </a:solidFill>
              </a:rPr>
              <a:t>sphere</a:t>
            </a:r>
            <a:r>
              <a:rPr lang="en-US">
                <a:solidFill>
                  <a:srgbClr val="000066"/>
                </a:solidFill>
              </a:rPr>
              <a:t> is a 3-D shape whose surface is always the same distance from the centre. This fixed distance is the radius of the sphere. </a:t>
            </a:r>
            <a:endParaRPr lang="en-GB">
              <a:solidFill>
                <a:srgbClr val="000066"/>
              </a:solidFill>
            </a:endParaRPr>
          </a:p>
        </p:txBody>
      </p:sp>
      <p:grpSp>
        <p:nvGrpSpPr>
          <p:cNvPr id="58374" name="Group 10"/>
          <p:cNvGrpSpPr>
            <a:grpSpLocks/>
          </p:cNvGrpSpPr>
          <p:nvPr/>
        </p:nvGrpSpPr>
        <p:grpSpPr bwMode="auto">
          <a:xfrm>
            <a:off x="914400" y="2743200"/>
            <a:ext cx="2667000" cy="2667000"/>
            <a:chOff x="624" y="1800"/>
            <a:chExt cx="1680" cy="1680"/>
          </a:xfrm>
        </p:grpSpPr>
        <p:pic>
          <p:nvPicPr>
            <p:cNvPr id="583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1800"/>
              <a:ext cx="168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9" name="Oval 9"/>
            <p:cNvSpPr>
              <a:spLocks noChangeArrowheads="1"/>
            </p:cNvSpPr>
            <p:nvPr/>
          </p:nvSpPr>
          <p:spPr bwMode="auto">
            <a:xfrm>
              <a:off x="624" y="1800"/>
              <a:ext cx="1680" cy="168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8375" name="Line 11"/>
          <p:cNvSpPr>
            <a:spLocks noChangeShapeType="1"/>
          </p:cNvSpPr>
          <p:nvPr/>
        </p:nvSpPr>
        <p:spPr bwMode="auto">
          <a:xfrm>
            <a:off x="914400" y="4076700"/>
            <a:ext cx="1366838" cy="0"/>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76" name="Text Box 12"/>
          <p:cNvSpPr txBox="1">
            <a:spLocks noChangeArrowheads="1"/>
          </p:cNvSpPr>
          <p:nvPr/>
        </p:nvSpPr>
        <p:spPr bwMode="auto">
          <a:xfrm>
            <a:off x="1447800" y="36576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r</a:t>
            </a:r>
            <a:endParaRPr lang="en-GB" i="1">
              <a:latin typeface="Times New Roman" pitchFamily="18" charset="0"/>
            </a:endParaRPr>
          </a:p>
        </p:txBody>
      </p:sp>
      <p:sp>
        <p:nvSpPr>
          <p:cNvPr id="647181" name="Text Box 13"/>
          <p:cNvSpPr txBox="1">
            <a:spLocks noChangeArrowheads="1"/>
          </p:cNvSpPr>
          <p:nvPr/>
        </p:nvSpPr>
        <p:spPr bwMode="auto">
          <a:xfrm>
            <a:off x="4098925" y="2479675"/>
            <a:ext cx="353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a sphere of radius </a:t>
            </a:r>
            <a:r>
              <a:rPr lang="en-US" i="1">
                <a:latin typeface="Times New Roman" pitchFamily="18" charset="0"/>
              </a:rPr>
              <a:t>r </a:t>
            </a:r>
            <a:r>
              <a:rPr lang="en-US"/>
              <a:t>:</a:t>
            </a:r>
            <a:endParaRPr lang="en-GB"/>
          </a:p>
        </p:txBody>
      </p:sp>
      <p:grpSp>
        <p:nvGrpSpPr>
          <p:cNvPr id="3" name="Group 24"/>
          <p:cNvGrpSpPr>
            <a:grpSpLocks/>
          </p:cNvGrpSpPr>
          <p:nvPr/>
        </p:nvGrpSpPr>
        <p:grpSpPr bwMode="auto">
          <a:xfrm>
            <a:off x="4678363" y="3276600"/>
            <a:ext cx="2509837" cy="685800"/>
            <a:chOff x="3171" y="3312"/>
            <a:chExt cx="1581" cy="432"/>
          </a:xfrm>
        </p:grpSpPr>
        <p:sp>
          <p:nvSpPr>
            <p:cNvPr id="647184" name="Rectangle 16"/>
            <p:cNvSpPr>
              <a:spLocks noChangeArrowheads="1"/>
            </p:cNvSpPr>
            <p:nvPr/>
          </p:nvSpPr>
          <p:spPr bwMode="auto">
            <a:xfrm>
              <a:off x="3171" y="3312"/>
              <a:ext cx="1581" cy="43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nvGrpSpPr>
            <p:cNvPr id="58382" name="Group 23"/>
            <p:cNvGrpSpPr>
              <a:grpSpLocks/>
            </p:cNvGrpSpPr>
            <p:nvPr/>
          </p:nvGrpSpPr>
          <p:grpSpPr bwMode="auto">
            <a:xfrm>
              <a:off x="3241" y="3330"/>
              <a:ext cx="1440" cy="396"/>
              <a:chOff x="3241" y="3330"/>
              <a:chExt cx="1440" cy="396"/>
            </a:xfrm>
          </p:grpSpPr>
          <p:sp>
            <p:nvSpPr>
              <p:cNvPr id="58383" name="Text Box 18"/>
              <p:cNvSpPr txBox="1">
                <a:spLocks noChangeArrowheads="1"/>
              </p:cNvSpPr>
              <p:nvPr/>
            </p:nvSpPr>
            <p:spPr bwMode="auto">
              <a:xfrm>
                <a:off x="3241" y="3384"/>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a:t>
                </a:r>
                <a:r>
                  <a:rPr lang="en-GB"/>
                  <a:t> =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US" baseline="30000">
                    <a:cs typeface="Times New Roman" pitchFamily="18" charset="0"/>
                  </a:rPr>
                  <a:t>3</a:t>
                </a:r>
                <a:endParaRPr lang="el-GR">
                  <a:latin typeface="Times New Roman" pitchFamily="18" charset="0"/>
                  <a:cs typeface="Times New Roman" pitchFamily="18" charset="0"/>
                </a:endParaRPr>
              </a:p>
            </p:txBody>
          </p:sp>
          <p:grpSp>
            <p:nvGrpSpPr>
              <p:cNvPr id="58384" name="Group 19"/>
              <p:cNvGrpSpPr>
                <a:grpSpLocks/>
              </p:cNvGrpSpPr>
              <p:nvPr/>
            </p:nvGrpSpPr>
            <p:grpSpPr bwMode="auto">
              <a:xfrm>
                <a:off x="4158" y="3330"/>
                <a:ext cx="196" cy="396"/>
                <a:chOff x="3643" y="3143"/>
                <a:chExt cx="196" cy="396"/>
              </a:xfrm>
            </p:grpSpPr>
            <p:sp>
              <p:nvSpPr>
                <p:cNvPr id="58385" name="Text Box 20"/>
                <p:cNvSpPr txBox="1">
                  <a:spLocks noChangeArrowheads="1"/>
                </p:cNvSpPr>
                <p:nvPr/>
              </p:nvSpPr>
              <p:spPr bwMode="auto">
                <a:xfrm>
                  <a:off x="3643" y="31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800"/>
                    <a:t>4</a:t>
                  </a:r>
                  <a:endParaRPr lang="en-GB" sz="1800"/>
                </a:p>
              </p:txBody>
            </p:sp>
            <p:sp>
              <p:nvSpPr>
                <p:cNvPr id="58386" name="Line 21"/>
                <p:cNvSpPr>
                  <a:spLocks noChangeShapeType="1"/>
                </p:cNvSpPr>
                <p:nvPr/>
              </p:nvSpPr>
              <p:spPr bwMode="auto">
                <a:xfrm>
                  <a:off x="3645" y="334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Text Box 22"/>
                <p:cNvSpPr txBox="1">
                  <a:spLocks noChangeArrowheads="1"/>
                </p:cNvSpPr>
                <p:nvPr/>
              </p:nvSpPr>
              <p:spPr bwMode="auto">
                <a:xfrm>
                  <a:off x="3643" y="33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grpSp>
      <p:sp>
        <p:nvSpPr>
          <p:cNvPr id="647193" name="Text Box 25"/>
          <p:cNvSpPr txBox="1">
            <a:spLocks noChangeArrowheads="1"/>
          </p:cNvSpPr>
          <p:nvPr/>
        </p:nvSpPr>
        <p:spPr bwMode="auto">
          <a:xfrm>
            <a:off x="5586413" y="4305300"/>
            <a:ext cx="69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and</a:t>
            </a:r>
            <a:endParaRPr lang="en-GB"/>
          </a:p>
        </p:txBody>
      </p:sp>
      <p:sp>
        <p:nvSpPr>
          <p:cNvPr id="647194" name="Text Box 26"/>
          <p:cNvSpPr txBox="1">
            <a:spLocks noChangeArrowheads="1"/>
          </p:cNvSpPr>
          <p:nvPr/>
        </p:nvSpPr>
        <p:spPr bwMode="auto">
          <a:xfrm>
            <a:off x="4503738" y="5105400"/>
            <a:ext cx="285908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latin typeface="Arial" charset="0"/>
                <a:cs typeface="+mn-cs"/>
              </a:rPr>
              <a:t>Surface area = 4</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US" baseline="30000">
                <a:latin typeface="Arial" charset="0"/>
                <a:cs typeface="Times New Roman" pitchFamily="18" charset="0"/>
              </a:rPr>
              <a:t>2</a:t>
            </a:r>
            <a:endParaRPr lang="en-GB" baseline="3000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71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7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81" grpId="0"/>
      <p:bldP spid="647193" grpId="0"/>
      <p:bldP spid="64719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4"/>
          <p:cNvSpPr>
            <a:spLocks noChangeArrowheads="1"/>
          </p:cNvSpPr>
          <p:nvPr/>
        </p:nvSpPr>
        <p:spPr bwMode="auto">
          <a:xfrm>
            <a:off x="250825" y="2682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9395" name="Rectangle 25"/>
          <p:cNvSpPr>
            <a:spLocks noChangeArrowheads="1"/>
          </p:cNvSpPr>
          <p:nvPr/>
        </p:nvSpPr>
        <p:spPr bwMode="auto">
          <a:xfrm>
            <a:off x="250825" y="33940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9396" name="Rectangle 26"/>
          <p:cNvSpPr>
            <a:spLocks noChangeArrowheads="1"/>
          </p:cNvSpPr>
          <p:nvPr/>
        </p:nvSpPr>
        <p:spPr bwMode="auto">
          <a:xfrm>
            <a:off x="250825" y="4816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9397" name="Rectangle 27"/>
          <p:cNvSpPr>
            <a:spLocks noChangeArrowheads="1"/>
          </p:cNvSpPr>
          <p:nvPr/>
        </p:nvSpPr>
        <p:spPr bwMode="auto">
          <a:xfrm>
            <a:off x="250825" y="19716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9398" name="Rectangle 28"/>
          <p:cNvSpPr>
            <a:spLocks noChangeArrowheads="1"/>
          </p:cNvSpPr>
          <p:nvPr/>
        </p:nvSpPr>
        <p:spPr bwMode="auto">
          <a:xfrm>
            <a:off x="250825" y="41052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9399" name="Rectangle 29"/>
          <p:cNvSpPr>
            <a:spLocks noChangeArrowheads="1"/>
          </p:cNvSpPr>
          <p:nvPr/>
        </p:nvSpPr>
        <p:spPr bwMode="auto">
          <a:xfrm>
            <a:off x="250825" y="55292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59400" name="AutoShape 2"/>
          <p:cNvSpPr>
            <a:spLocks noGrp="1" noChangeArrowheads="1"/>
          </p:cNvSpPr>
          <p:nvPr>
            <p:ph type="subTitle" idx="1"/>
          </p:nvPr>
        </p:nvSpPr>
        <p:spPr bwMode="auto">
          <a:xfrm>
            <a:off x="685800" y="5494338"/>
            <a:ext cx="791845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S10.6 Lengths, areas and volumes of similar shapes</a:t>
            </a:r>
          </a:p>
        </p:txBody>
      </p:sp>
      <p:pic>
        <p:nvPicPr>
          <p:cNvPr id="59401"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59404" name="AutoShape 18"/>
          <p:cNvSpPr>
            <a:spLocks noChangeArrowheads="1"/>
          </p:cNvSpPr>
          <p:nvPr/>
        </p:nvSpPr>
        <p:spPr bwMode="auto">
          <a:xfrm>
            <a:off x="685800" y="4783138"/>
            <a:ext cx="56149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S10.5 Cylinders, cones and spheres</a:t>
            </a:r>
          </a:p>
        </p:txBody>
      </p:sp>
      <p:sp>
        <p:nvSpPr>
          <p:cNvPr id="59405" name="AutoShape 19"/>
          <p:cNvSpPr>
            <a:spLocks noChangeArrowheads="1"/>
          </p:cNvSpPr>
          <p:nvPr/>
        </p:nvSpPr>
        <p:spPr bwMode="auto">
          <a:xfrm>
            <a:off x="685800" y="3360738"/>
            <a:ext cx="41021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S10.3 Cubes and cuboids</a:t>
            </a:r>
          </a:p>
        </p:txBody>
      </p:sp>
      <p:sp>
        <p:nvSpPr>
          <p:cNvPr id="59406" name="AutoShape 20"/>
          <p:cNvSpPr>
            <a:spLocks noChangeArrowheads="1"/>
          </p:cNvSpPr>
          <p:nvPr/>
        </p:nvSpPr>
        <p:spPr bwMode="auto">
          <a:xfrm>
            <a:off x="685800" y="2649538"/>
            <a:ext cx="266223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S10.2 Polygons</a:t>
            </a:r>
          </a:p>
        </p:txBody>
      </p:sp>
      <p:sp>
        <p:nvSpPr>
          <p:cNvPr id="59407" name="AutoShape 21"/>
          <p:cNvSpPr>
            <a:spLocks noChangeArrowheads="1"/>
          </p:cNvSpPr>
          <p:nvPr/>
        </p:nvSpPr>
        <p:spPr bwMode="auto">
          <a:xfrm>
            <a:off x="685800" y="1938338"/>
            <a:ext cx="6910388"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S10.1 Dimensions of length, area and volume</a:t>
            </a:r>
          </a:p>
        </p:txBody>
      </p:sp>
      <p:sp>
        <p:nvSpPr>
          <p:cNvPr id="59408" name="AutoShape 22"/>
          <p:cNvSpPr>
            <a:spLocks noChangeArrowheads="1"/>
          </p:cNvSpPr>
          <p:nvPr/>
        </p:nvSpPr>
        <p:spPr bwMode="auto">
          <a:xfrm>
            <a:off x="304800" y="1033463"/>
            <a:ext cx="5707063"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S10 Length, area and volume</a:t>
            </a:r>
            <a:endParaRPr lang="en-GB" sz="3000">
              <a:solidFill>
                <a:schemeClr val="bg1"/>
              </a:solidFill>
            </a:endParaRPr>
          </a:p>
        </p:txBody>
      </p:sp>
      <p:sp>
        <p:nvSpPr>
          <p:cNvPr id="59409" name="AutoShape 23"/>
          <p:cNvSpPr>
            <a:spLocks noChangeArrowheads="1"/>
          </p:cNvSpPr>
          <p:nvPr/>
        </p:nvSpPr>
        <p:spPr bwMode="auto">
          <a:xfrm>
            <a:off x="685800" y="4071938"/>
            <a:ext cx="4318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S10.4 Prisms and pyramids</a:t>
            </a:r>
            <a:endParaRPr lang="en-GB" b="1" i="1">
              <a:solidFill>
                <a:srgbClr val="33CC33"/>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p:cNvSpPr txBox="1">
            <a:spLocks noChangeArrowheads="1"/>
          </p:cNvSpPr>
          <p:nvPr/>
        </p:nvSpPr>
        <p:spPr bwMode="auto">
          <a:xfrm>
            <a:off x="325438" y="1125538"/>
            <a:ext cx="8110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Remember, when a shape is enlarged every length in the shape is multiplied by a given scale factor.</a:t>
            </a:r>
          </a:p>
        </p:txBody>
      </p:sp>
      <p:sp>
        <p:nvSpPr>
          <p:cNvPr id="60421"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Lengths in similar shapes</a:t>
            </a:r>
            <a:endParaRPr lang="en-GB" smtClean="0"/>
          </a:p>
        </p:txBody>
      </p:sp>
      <p:sp>
        <p:nvSpPr>
          <p:cNvPr id="651270" name="Text Box 6"/>
          <p:cNvSpPr txBox="1">
            <a:spLocks noChangeArrowheads="1"/>
          </p:cNvSpPr>
          <p:nvPr/>
        </p:nvSpPr>
        <p:spPr bwMode="auto">
          <a:xfrm>
            <a:off x="323850" y="1989138"/>
            <a:ext cx="8110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Suppose we enlarge a cube with side length 2 cm by a scale factor of 3:</a:t>
            </a:r>
          </a:p>
        </p:txBody>
      </p:sp>
      <p:grpSp>
        <p:nvGrpSpPr>
          <p:cNvPr id="2" name="Group 19"/>
          <p:cNvGrpSpPr>
            <a:grpSpLocks/>
          </p:cNvGrpSpPr>
          <p:nvPr/>
        </p:nvGrpSpPr>
        <p:grpSpPr bwMode="auto">
          <a:xfrm>
            <a:off x="1350963" y="3735388"/>
            <a:ext cx="844550" cy="936625"/>
            <a:chOff x="851" y="2523"/>
            <a:chExt cx="532" cy="590"/>
          </a:xfrm>
        </p:grpSpPr>
        <p:sp>
          <p:nvSpPr>
            <p:cNvPr id="60433" name="AutoShape 7"/>
            <p:cNvSpPr>
              <a:spLocks noChangeArrowheads="1"/>
            </p:cNvSpPr>
            <p:nvPr/>
          </p:nvSpPr>
          <p:spPr bwMode="auto">
            <a:xfrm>
              <a:off x="987" y="2523"/>
              <a:ext cx="273" cy="273"/>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0434" name="Line 10"/>
            <p:cNvSpPr>
              <a:spLocks noChangeShapeType="1"/>
            </p:cNvSpPr>
            <p:nvPr/>
          </p:nvSpPr>
          <p:spPr bwMode="auto">
            <a:xfrm>
              <a:off x="987" y="2795"/>
              <a:ext cx="18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5" name="Text Box 11"/>
            <p:cNvSpPr txBox="1">
              <a:spLocks noChangeArrowheads="1"/>
            </p:cNvSpPr>
            <p:nvPr/>
          </p:nvSpPr>
          <p:spPr bwMode="auto">
            <a:xfrm>
              <a:off x="851" y="2825"/>
              <a:ext cx="5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cm</a:t>
              </a:r>
            </a:p>
          </p:txBody>
        </p:sp>
      </p:grpSp>
      <p:grpSp>
        <p:nvGrpSpPr>
          <p:cNvPr id="3" name="Group 20"/>
          <p:cNvGrpSpPr>
            <a:grpSpLocks/>
          </p:cNvGrpSpPr>
          <p:nvPr/>
        </p:nvGrpSpPr>
        <p:grpSpPr bwMode="auto">
          <a:xfrm>
            <a:off x="5426075" y="2654300"/>
            <a:ext cx="2601913" cy="2601913"/>
            <a:chOff x="3418" y="1842"/>
            <a:chExt cx="1639" cy="1639"/>
          </a:xfrm>
        </p:grpSpPr>
        <p:sp>
          <p:nvSpPr>
            <p:cNvPr id="60431" name="AutoShape 9"/>
            <p:cNvSpPr>
              <a:spLocks noChangeAspect="1" noChangeArrowheads="1"/>
            </p:cNvSpPr>
            <p:nvPr/>
          </p:nvSpPr>
          <p:spPr bwMode="auto">
            <a:xfrm>
              <a:off x="3418" y="1842"/>
              <a:ext cx="1639" cy="1639"/>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0432" name="Line 12"/>
            <p:cNvSpPr>
              <a:spLocks noChangeShapeType="1"/>
            </p:cNvSpPr>
            <p:nvPr/>
          </p:nvSpPr>
          <p:spPr bwMode="auto">
            <a:xfrm>
              <a:off x="3418" y="3481"/>
              <a:ext cx="12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1277" name="Text Box 13"/>
          <p:cNvSpPr txBox="1">
            <a:spLocks noChangeArrowheads="1"/>
          </p:cNvSpPr>
          <p:nvPr/>
        </p:nvSpPr>
        <p:spPr bwMode="auto">
          <a:xfrm>
            <a:off x="6256338" y="53197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nvGrpSpPr>
          <p:cNvPr id="4" name="Group 16"/>
          <p:cNvGrpSpPr>
            <a:grpSpLocks/>
          </p:cNvGrpSpPr>
          <p:nvPr/>
        </p:nvGrpSpPr>
        <p:grpSpPr bwMode="auto">
          <a:xfrm>
            <a:off x="2843213" y="3376613"/>
            <a:ext cx="1871662" cy="503237"/>
            <a:chOff x="1791" y="1616"/>
            <a:chExt cx="1179" cy="317"/>
          </a:xfrm>
        </p:grpSpPr>
        <p:sp>
          <p:nvSpPr>
            <p:cNvPr id="60429" name="Line 17"/>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0430" name="Text Box 18"/>
            <p:cNvSpPr txBox="1">
              <a:spLocks noChangeArrowheads="1"/>
            </p:cNvSpPr>
            <p:nvPr/>
          </p:nvSpPr>
          <p:spPr bwMode="auto">
            <a:xfrm>
              <a:off x="1877" y="1616"/>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a:t>
              </a:r>
              <a:r>
                <a:rPr lang="en-US"/>
                <a:t>×3</a:t>
              </a:r>
            </a:p>
          </p:txBody>
        </p:sp>
      </p:grpSp>
      <p:sp>
        <p:nvSpPr>
          <p:cNvPr id="651285" name="Text Box 21"/>
          <p:cNvSpPr txBox="1">
            <a:spLocks noChangeArrowheads="1"/>
          </p:cNvSpPr>
          <p:nvPr/>
        </p:nvSpPr>
        <p:spPr bwMode="auto">
          <a:xfrm>
            <a:off x="6011863" y="5319713"/>
            <a:ext cx="8445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cm</a:t>
            </a:r>
          </a:p>
        </p:txBody>
      </p:sp>
      <p:sp>
        <p:nvSpPr>
          <p:cNvPr id="651286" name="Text Box 22"/>
          <p:cNvSpPr txBox="1">
            <a:spLocks noChangeArrowheads="1"/>
          </p:cNvSpPr>
          <p:nvPr/>
        </p:nvSpPr>
        <p:spPr bwMode="auto">
          <a:xfrm>
            <a:off x="1295400" y="5876925"/>
            <a:ext cx="655320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The length is enlarged by a scale factor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1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5127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5128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51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70" grpId="0"/>
      <p:bldP spid="651277" grpId="0"/>
      <p:bldP spid="651285" grpId="0" animBg="1"/>
      <p:bldP spid="65128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325438" y="1125538"/>
            <a:ext cx="7775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Compare the area of one face of the original cube to the area of one face</a:t>
            </a:r>
            <a:r>
              <a:rPr lang="en-GB"/>
              <a:t> of </a:t>
            </a:r>
            <a:r>
              <a:rPr lang="en-GB">
                <a:solidFill>
                  <a:srgbClr val="000066"/>
                </a:solidFill>
              </a:rPr>
              <a:t>the enlarged cube:</a:t>
            </a:r>
          </a:p>
        </p:txBody>
      </p:sp>
      <p:sp>
        <p:nvSpPr>
          <p:cNvPr id="61445"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Areas in similar shapes</a:t>
            </a:r>
            <a:endParaRPr lang="en-GB" smtClean="0"/>
          </a:p>
        </p:txBody>
      </p:sp>
      <p:sp>
        <p:nvSpPr>
          <p:cNvPr id="61446" name="AutoShape 7"/>
          <p:cNvSpPr>
            <a:spLocks noChangeArrowheads="1"/>
          </p:cNvSpPr>
          <p:nvPr/>
        </p:nvSpPr>
        <p:spPr bwMode="auto">
          <a:xfrm>
            <a:off x="1566863" y="3286125"/>
            <a:ext cx="433387" cy="433388"/>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1447" name="AutoShape 8"/>
          <p:cNvSpPr>
            <a:spLocks noChangeAspect="1" noChangeArrowheads="1"/>
          </p:cNvSpPr>
          <p:nvPr/>
        </p:nvSpPr>
        <p:spPr bwMode="auto">
          <a:xfrm>
            <a:off x="5426075" y="2205038"/>
            <a:ext cx="2601913" cy="2601912"/>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1448" name="Line 9"/>
          <p:cNvSpPr>
            <a:spLocks noChangeShapeType="1"/>
          </p:cNvSpPr>
          <p:nvPr/>
        </p:nvSpPr>
        <p:spPr bwMode="auto">
          <a:xfrm>
            <a:off x="1566863" y="3717925"/>
            <a:ext cx="2889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9" name="Text Box 10"/>
          <p:cNvSpPr txBox="1">
            <a:spLocks noChangeArrowheads="1"/>
          </p:cNvSpPr>
          <p:nvPr/>
        </p:nvSpPr>
        <p:spPr bwMode="auto">
          <a:xfrm>
            <a:off x="1350963" y="37655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cm</a:t>
            </a:r>
          </a:p>
        </p:txBody>
      </p:sp>
      <p:sp>
        <p:nvSpPr>
          <p:cNvPr id="61450" name="Line 11"/>
          <p:cNvSpPr>
            <a:spLocks noChangeShapeType="1"/>
          </p:cNvSpPr>
          <p:nvPr/>
        </p:nvSpPr>
        <p:spPr bwMode="auto">
          <a:xfrm>
            <a:off x="5426075" y="4806950"/>
            <a:ext cx="1944688"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1" name="Text Box 12"/>
          <p:cNvSpPr txBox="1">
            <a:spLocks noChangeArrowheads="1"/>
          </p:cNvSpPr>
          <p:nvPr/>
        </p:nvSpPr>
        <p:spPr bwMode="auto">
          <a:xfrm>
            <a:off x="5949950" y="48704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cm</a:t>
            </a:r>
          </a:p>
        </p:txBody>
      </p:sp>
      <p:grpSp>
        <p:nvGrpSpPr>
          <p:cNvPr id="61452" name="Group 22"/>
          <p:cNvGrpSpPr>
            <a:grpSpLocks/>
          </p:cNvGrpSpPr>
          <p:nvPr/>
        </p:nvGrpSpPr>
        <p:grpSpPr bwMode="auto">
          <a:xfrm>
            <a:off x="2843213" y="2565400"/>
            <a:ext cx="1871662" cy="503238"/>
            <a:chOff x="1791" y="1616"/>
            <a:chExt cx="1179" cy="317"/>
          </a:xfrm>
        </p:grpSpPr>
        <p:sp>
          <p:nvSpPr>
            <p:cNvPr id="61461" name="Line 13"/>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462" name="Text Box 14"/>
            <p:cNvSpPr txBox="1">
              <a:spLocks noChangeArrowheads="1"/>
            </p:cNvSpPr>
            <p:nvPr/>
          </p:nvSpPr>
          <p:spPr bwMode="auto">
            <a:xfrm>
              <a:off x="1877" y="1616"/>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a:t>
              </a:r>
              <a:r>
                <a:rPr lang="en-US"/>
                <a:t>×3</a:t>
              </a:r>
            </a:p>
          </p:txBody>
        </p:sp>
      </p:grpSp>
      <p:sp>
        <p:nvSpPr>
          <p:cNvPr id="663567" name="Rectangle 15"/>
          <p:cNvSpPr>
            <a:spLocks noChangeArrowheads="1"/>
          </p:cNvSpPr>
          <p:nvPr/>
        </p:nvSpPr>
        <p:spPr bwMode="auto">
          <a:xfrm>
            <a:off x="1566863" y="3397250"/>
            <a:ext cx="322262" cy="322263"/>
          </a:xfrm>
          <a:prstGeom prst="rect">
            <a:avLst/>
          </a:prstGeom>
          <a:solidFill>
            <a:srgbClr val="FFC197"/>
          </a:solidFill>
          <a:ln w="28575">
            <a:solidFill>
              <a:srgbClr val="FF6600"/>
            </a:solidFill>
            <a:miter lim="800000"/>
            <a:headEnd/>
            <a:tailEnd/>
          </a:ln>
        </p:spPr>
        <p:txBody>
          <a:bodyPr wrap="none" anchor="ctr"/>
          <a:lstStyle/>
          <a:p>
            <a:endParaRPr lang="en-US"/>
          </a:p>
        </p:txBody>
      </p:sp>
      <p:sp>
        <p:nvSpPr>
          <p:cNvPr id="663568" name="Text Box 16"/>
          <p:cNvSpPr txBox="1">
            <a:spLocks noChangeArrowheads="1"/>
          </p:cNvSpPr>
          <p:nvPr/>
        </p:nvSpPr>
        <p:spPr bwMode="auto">
          <a:xfrm>
            <a:off x="1350963" y="3765550"/>
            <a:ext cx="9572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cm</a:t>
            </a:r>
            <a:r>
              <a:rPr lang="en-GB" baseline="30000"/>
              <a:t>2</a:t>
            </a:r>
          </a:p>
        </p:txBody>
      </p:sp>
      <p:sp>
        <p:nvSpPr>
          <p:cNvPr id="663569" name="Rectangle 17"/>
          <p:cNvSpPr>
            <a:spLocks noChangeArrowheads="1"/>
          </p:cNvSpPr>
          <p:nvPr/>
        </p:nvSpPr>
        <p:spPr bwMode="auto">
          <a:xfrm>
            <a:off x="5426075" y="2852738"/>
            <a:ext cx="1954213" cy="1954212"/>
          </a:xfrm>
          <a:prstGeom prst="rect">
            <a:avLst/>
          </a:prstGeom>
          <a:solidFill>
            <a:srgbClr val="FFC197"/>
          </a:solidFill>
          <a:ln w="28575">
            <a:solidFill>
              <a:srgbClr val="FF6600"/>
            </a:solidFill>
            <a:miter lim="800000"/>
            <a:headEnd/>
            <a:tailEnd/>
          </a:ln>
        </p:spPr>
        <p:txBody>
          <a:bodyPr wrap="none" anchor="ctr"/>
          <a:lstStyle/>
          <a:p>
            <a:endParaRPr lang="en-US"/>
          </a:p>
        </p:txBody>
      </p:sp>
      <p:sp>
        <p:nvSpPr>
          <p:cNvPr id="663570" name="Text Box 18"/>
          <p:cNvSpPr txBox="1">
            <a:spLocks noChangeArrowheads="1"/>
          </p:cNvSpPr>
          <p:nvPr/>
        </p:nvSpPr>
        <p:spPr bwMode="auto">
          <a:xfrm>
            <a:off x="5795963" y="4870450"/>
            <a:ext cx="11271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36 cm</a:t>
            </a:r>
            <a:r>
              <a:rPr lang="en-GB" baseline="30000"/>
              <a:t>2</a:t>
            </a:r>
          </a:p>
        </p:txBody>
      </p:sp>
      <p:sp>
        <p:nvSpPr>
          <p:cNvPr id="663571" name="Text Box 19"/>
          <p:cNvSpPr txBox="1">
            <a:spLocks noChangeArrowheads="1"/>
          </p:cNvSpPr>
          <p:nvPr/>
        </p:nvSpPr>
        <p:spPr bwMode="auto">
          <a:xfrm>
            <a:off x="1295400" y="5589588"/>
            <a:ext cx="655320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The area is enlarged by a scale factor of 3</a:t>
            </a:r>
            <a:r>
              <a:rPr lang="en-GB" baseline="30000">
                <a:solidFill>
                  <a:srgbClr val="000066"/>
                </a:solidFill>
              </a:rPr>
              <a:t>2</a:t>
            </a:r>
            <a:r>
              <a:rPr lang="en-GB">
                <a:solidFill>
                  <a:srgbClr val="000066"/>
                </a:solidFill>
              </a:rPr>
              <a:t>.</a:t>
            </a:r>
          </a:p>
        </p:txBody>
      </p:sp>
      <p:grpSp>
        <p:nvGrpSpPr>
          <p:cNvPr id="3" name="Group 23"/>
          <p:cNvGrpSpPr>
            <a:grpSpLocks/>
          </p:cNvGrpSpPr>
          <p:nvPr/>
        </p:nvGrpSpPr>
        <p:grpSpPr bwMode="auto">
          <a:xfrm>
            <a:off x="2843213" y="3284538"/>
            <a:ext cx="1871662" cy="503237"/>
            <a:chOff x="1791" y="1616"/>
            <a:chExt cx="1179" cy="317"/>
          </a:xfrm>
        </p:grpSpPr>
        <p:sp>
          <p:nvSpPr>
            <p:cNvPr id="61459" name="Line 24"/>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460" name="Text Box 25"/>
            <p:cNvSpPr txBox="1">
              <a:spLocks noChangeArrowheads="1"/>
            </p:cNvSpPr>
            <p:nvPr/>
          </p:nvSpPr>
          <p:spPr bwMode="auto">
            <a:xfrm>
              <a:off x="1877" y="1616"/>
              <a:ext cx="7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a:t>
              </a:r>
              <a:r>
                <a:rPr lang="en-US"/>
                <a:t>×9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356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35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35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63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67" grpId="0" animBg="1"/>
      <p:bldP spid="663568" grpId="0" animBg="1"/>
      <p:bldP spid="663569" grpId="0" animBg="1"/>
      <p:bldP spid="663570" grpId="0" animBg="1"/>
      <p:bldP spid="6635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Using dimensions to check formulae</a:t>
            </a:r>
            <a:endParaRPr lang="en-GB" smtClean="0"/>
          </a:p>
        </p:txBody>
      </p:sp>
      <p:sp>
        <p:nvSpPr>
          <p:cNvPr id="13317" name="Text Box 5"/>
          <p:cNvSpPr txBox="1">
            <a:spLocks noChangeArrowheads="1"/>
          </p:cNvSpPr>
          <p:nvPr/>
        </p:nvSpPr>
        <p:spPr bwMode="auto">
          <a:xfrm>
            <a:off x="288925" y="1106488"/>
            <a:ext cx="8702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we add two or more areas together, for example when calculating surface area, the result is an area.</a:t>
            </a:r>
          </a:p>
          <a:p>
            <a:pPr algn="ctr"/>
            <a:endParaRPr lang="en-US"/>
          </a:p>
          <a:p>
            <a:pPr algn="ctr"/>
            <a:r>
              <a:rPr lang="en-US"/>
              <a:t>[L</a:t>
            </a:r>
            <a:r>
              <a:rPr lang="en-US" baseline="30000"/>
              <a:t>2</a:t>
            </a:r>
            <a:r>
              <a:rPr lang="en-US"/>
              <a:t>] + [L</a:t>
            </a:r>
            <a:r>
              <a:rPr lang="en-US" baseline="30000"/>
              <a:t>2</a:t>
            </a:r>
            <a:r>
              <a:rPr lang="en-US"/>
              <a:t>] = [L</a:t>
            </a:r>
            <a:r>
              <a:rPr lang="en-US" baseline="30000"/>
              <a:t>2</a:t>
            </a:r>
            <a:r>
              <a:rPr lang="en-US"/>
              <a:t>]</a:t>
            </a:r>
            <a:endParaRPr lang="en-GB"/>
          </a:p>
        </p:txBody>
      </p:sp>
      <p:sp>
        <p:nvSpPr>
          <p:cNvPr id="669702" name="Text Box 6"/>
          <p:cNvSpPr txBox="1">
            <a:spLocks noChangeArrowheads="1"/>
          </p:cNvSpPr>
          <p:nvPr/>
        </p:nvSpPr>
        <p:spPr bwMode="auto">
          <a:xfrm>
            <a:off x="323850" y="2873375"/>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a cuboid with length </a:t>
            </a:r>
            <a:r>
              <a:rPr lang="en-US" i="1">
                <a:latin typeface="Times New Roman" pitchFamily="18" charset="0"/>
              </a:rPr>
              <a:t>l</a:t>
            </a:r>
            <a:r>
              <a:rPr lang="en-US"/>
              <a:t> width </a:t>
            </a:r>
            <a:r>
              <a:rPr lang="en-US" i="1">
                <a:latin typeface="Times New Roman" pitchFamily="18" charset="0"/>
              </a:rPr>
              <a:t>w</a:t>
            </a:r>
            <a:r>
              <a:rPr lang="en-US"/>
              <a:t> and height </a:t>
            </a:r>
            <a:r>
              <a:rPr lang="en-US" i="1">
                <a:latin typeface="Times New Roman" pitchFamily="18" charset="0"/>
              </a:rPr>
              <a:t>h</a:t>
            </a:r>
            <a:r>
              <a:rPr lang="en-US"/>
              <a:t>.</a:t>
            </a:r>
            <a:endParaRPr lang="en-GB"/>
          </a:p>
        </p:txBody>
      </p:sp>
      <p:sp>
        <p:nvSpPr>
          <p:cNvPr id="669703" name="Text Box 7"/>
          <p:cNvSpPr txBox="1">
            <a:spLocks noChangeArrowheads="1"/>
          </p:cNvSpPr>
          <p:nvPr/>
        </p:nvSpPr>
        <p:spPr bwMode="auto">
          <a:xfrm>
            <a:off x="3563938" y="3546475"/>
            <a:ext cx="422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Surface area = 2(</a:t>
            </a:r>
            <a:r>
              <a:rPr lang="en-US" i="1">
                <a:latin typeface="Times New Roman" pitchFamily="18" charset="0"/>
              </a:rPr>
              <a:t>lw</a:t>
            </a:r>
            <a:r>
              <a:rPr lang="en-US" i="1"/>
              <a:t> </a:t>
            </a:r>
            <a:r>
              <a:rPr lang="en-US"/>
              <a:t>+</a:t>
            </a:r>
            <a:r>
              <a:rPr lang="en-US" i="1"/>
              <a:t> </a:t>
            </a:r>
            <a:r>
              <a:rPr lang="en-US" i="1">
                <a:latin typeface="Times New Roman" pitchFamily="18" charset="0"/>
              </a:rPr>
              <a:t>wh</a:t>
            </a:r>
            <a:r>
              <a:rPr lang="en-US" i="1"/>
              <a:t> </a:t>
            </a:r>
            <a:r>
              <a:rPr lang="en-US"/>
              <a:t>+</a:t>
            </a:r>
            <a:r>
              <a:rPr lang="en-US" i="1"/>
              <a:t> </a:t>
            </a:r>
            <a:r>
              <a:rPr lang="en-US" i="1">
                <a:latin typeface="Times New Roman" pitchFamily="18" charset="0"/>
              </a:rPr>
              <a:t>lh</a:t>
            </a:r>
            <a:r>
              <a:rPr lang="en-US"/>
              <a:t>)</a:t>
            </a:r>
            <a:endParaRPr lang="en-US" baseline="30000">
              <a:latin typeface="Times New Roman" pitchFamily="18" charset="0"/>
            </a:endParaRPr>
          </a:p>
        </p:txBody>
      </p:sp>
      <p:sp>
        <p:nvSpPr>
          <p:cNvPr id="669704" name="Text Box 8"/>
          <p:cNvSpPr txBox="1">
            <a:spLocks noChangeArrowheads="1"/>
          </p:cNvSpPr>
          <p:nvPr/>
        </p:nvSpPr>
        <p:spPr bwMode="auto">
          <a:xfrm>
            <a:off x="2916238" y="4217988"/>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669705" name="Text Box 9"/>
          <p:cNvSpPr txBox="1">
            <a:spLocks noChangeArrowheads="1"/>
          </p:cNvSpPr>
          <p:nvPr/>
        </p:nvSpPr>
        <p:spPr bwMode="auto">
          <a:xfrm>
            <a:off x="2916238" y="4891088"/>
            <a:ext cx="6081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 × (an area + an area + an area) = an area</a:t>
            </a:r>
            <a:endParaRPr lang="en-GB"/>
          </a:p>
        </p:txBody>
      </p:sp>
      <p:sp>
        <p:nvSpPr>
          <p:cNvPr id="669706" name="Text Box 10"/>
          <p:cNvSpPr txBox="1">
            <a:spLocks noChangeArrowheads="1"/>
          </p:cNvSpPr>
          <p:nvPr/>
        </p:nvSpPr>
        <p:spPr bwMode="auto">
          <a:xfrm>
            <a:off x="2916238" y="5564188"/>
            <a:ext cx="482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a:t>
            </a:r>
            <a:r>
              <a:rPr lang="en-US" baseline="30000"/>
              <a:t>2</a:t>
            </a:r>
            <a:r>
              <a:rPr lang="en-US"/>
              <a:t>] + [L</a:t>
            </a:r>
            <a:r>
              <a:rPr lang="en-US" baseline="30000"/>
              <a:t>2</a:t>
            </a:r>
            <a:r>
              <a:rPr lang="en-US"/>
              <a:t>] + [L</a:t>
            </a:r>
            <a:r>
              <a:rPr lang="en-US" baseline="30000"/>
              <a:t>2</a:t>
            </a:r>
            <a:r>
              <a:rPr lang="en-US"/>
              <a:t>] = [L</a:t>
            </a:r>
            <a:r>
              <a:rPr lang="en-US" baseline="30000"/>
              <a:t>2</a:t>
            </a:r>
            <a:r>
              <a:rPr lang="en-US"/>
              <a:t>]</a:t>
            </a:r>
            <a:endParaRPr lang="en-GB"/>
          </a:p>
        </p:txBody>
      </p:sp>
      <p:grpSp>
        <p:nvGrpSpPr>
          <p:cNvPr id="2" name="Group 20"/>
          <p:cNvGrpSpPr>
            <a:grpSpLocks/>
          </p:cNvGrpSpPr>
          <p:nvPr/>
        </p:nvGrpSpPr>
        <p:grpSpPr bwMode="auto">
          <a:xfrm>
            <a:off x="539750" y="3644900"/>
            <a:ext cx="1755775" cy="2565400"/>
            <a:chOff x="340" y="2296"/>
            <a:chExt cx="1106" cy="1616"/>
          </a:xfrm>
        </p:grpSpPr>
        <p:sp>
          <p:nvSpPr>
            <p:cNvPr id="13324" name="AutoShape 16"/>
            <p:cNvSpPr>
              <a:spLocks noChangeArrowheads="1"/>
            </p:cNvSpPr>
            <p:nvPr/>
          </p:nvSpPr>
          <p:spPr bwMode="auto">
            <a:xfrm>
              <a:off x="567" y="2296"/>
              <a:ext cx="725" cy="1361"/>
            </a:xfrm>
            <a:prstGeom prst="cube">
              <a:avLst>
                <a:gd name="adj" fmla="val 25000"/>
              </a:avLst>
            </a:prstGeom>
            <a:solidFill>
              <a:srgbClr val="FF7171"/>
            </a:solidFill>
            <a:ln w="28575">
              <a:solidFill>
                <a:schemeClr val="tx1"/>
              </a:solidFill>
              <a:miter lim="800000"/>
              <a:headEnd/>
              <a:tailEnd/>
            </a:ln>
          </p:spPr>
          <p:txBody>
            <a:bodyPr wrap="none" anchor="ctr"/>
            <a:lstStyle/>
            <a:p>
              <a:endParaRPr lang="en-US"/>
            </a:p>
          </p:txBody>
        </p:sp>
        <p:sp>
          <p:nvSpPr>
            <p:cNvPr id="13325" name="Text Box 17"/>
            <p:cNvSpPr txBox="1">
              <a:spLocks noChangeArrowheads="1"/>
            </p:cNvSpPr>
            <p:nvPr/>
          </p:nvSpPr>
          <p:spPr bwMode="auto">
            <a:xfrm>
              <a:off x="735" y="362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l</a:t>
              </a:r>
            </a:p>
          </p:txBody>
        </p:sp>
        <p:sp>
          <p:nvSpPr>
            <p:cNvPr id="13326" name="Text Box 18"/>
            <p:cNvSpPr txBox="1">
              <a:spLocks noChangeArrowheads="1"/>
            </p:cNvSpPr>
            <p:nvPr/>
          </p:nvSpPr>
          <p:spPr bwMode="auto">
            <a:xfrm>
              <a:off x="1202" y="3475"/>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w</a:t>
              </a:r>
            </a:p>
          </p:txBody>
        </p:sp>
        <p:sp>
          <p:nvSpPr>
            <p:cNvPr id="13327" name="Text Box 19"/>
            <p:cNvSpPr txBox="1">
              <a:spLocks noChangeArrowheads="1"/>
            </p:cNvSpPr>
            <p:nvPr/>
          </p:nvSpPr>
          <p:spPr bwMode="auto">
            <a:xfrm>
              <a:off x="340" y="293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97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970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97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97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9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2" grpId="0"/>
      <p:bldP spid="669703" grpId="0"/>
      <p:bldP spid="669704" grpId="0"/>
      <p:bldP spid="669705" grpId="0"/>
      <p:bldP spid="66970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325438" y="1125538"/>
            <a:ext cx="8062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r>
              <a:rPr lang="en-GB">
                <a:solidFill>
                  <a:srgbClr val="000066"/>
                </a:solidFill>
              </a:rPr>
              <a:t>Compare the volume of the original cube and the volume of</a:t>
            </a:r>
            <a:r>
              <a:rPr lang="en-GB"/>
              <a:t> </a:t>
            </a:r>
            <a:r>
              <a:rPr lang="en-GB">
                <a:solidFill>
                  <a:srgbClr val="000066"/>
                </a:solidFill>
              </a:rPr>
              <a:t>the enlarged cube:</a:t>
            </a:r>
          </a:p>
        </p:txBody>
      </p:sp>
      <p:sp>
        <p:nvSpPr>
          <p:cNvPr id="62469"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Volumes in similar shapes</a:t>
            </a:r>
            <a:endParaRPr lang="en-GB" smtClean="0"/>
          </a:p>
        </p:txBody>
      </p:sp>
      <p:sp>
        <p:nvSpPr>
          <p:cNvPr id="62470" name="AutoShape 6"/>
          <p:cNvSpPr>
            <a:spLocks noChangeArrowheads="1"/>
          </p:cNvSpPr>
          <p:nvPr/>
        </p:nvSpPr>
        <p:spPr bwMode="auto">
          <a:xfrm>
            <a:off x="1566863" y="3286125"/>
            <a:ext cx="433387" cy="433388"/>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2471" name="AutoShape 7"/>
          <p:cNvSpPr>
            <a:spLocks noChangeAspect="1" noChangeArrowheads="1"/>
          </p:cNvSpPr>
          <p:nvPr/>
        </p:nvSpPr>
        <p:spPr bwMode="auto">
          <a:xfrm>
            <a:off x="5426075" y="2205038"/>
            <a:ext cx="2601913" cy="2601912"/>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2472" name="Line 8"/>
          <p:cNvSpPr>
            <a:spLocks noChangeShapeType="1"/>
          </p:cNvSpPr>
          <p:nvPr/>
        </p:nvSpPr>
        <p:spPr bwMode="auto">
          <a:xfrm>
            <a:off x="1566863" y="3717925"/>
            <a:ext cx="2889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3" name="Text Box 9"/>
          <p:cNvSpPr txBox="1">
            <a:spLocks noChangeArrowheads="1"/>
          </p:cNvSpPr>
          <p:nvPr/>
        </p:nvSpPr>
        <p:spPr bwMode="auto">
          <a:xfrm>
            <a:off x="1350963" y="37655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cm</a:t>
            </a:r>
          </a:p>
        </p:txBody>
      </p:sp>
      <p:sp>
        <p:nvSpPr>
          <p:cNvPr id="62474" name="Line 10"/>
          <p:cNvSpPr>
            <a:spLocks noChangeShapeType="1"/>
          </p:cNvSpPr>
          <p:nvPr/>
        </p:nvSpPr>
        <p:spPr bwMode="auto">
          <a:xfrm>
            <a:off x="5426075" y="4806950"/>
            <a:ext cx="1944688"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5" name="Text Box 11"/>
          <p:cNvSpPr txBox="1">
            <a:spLocks noChangeArrowheads="1"/>
          </p:cNvSpPr>
          <p:nvPr/>
        </p:nvSpPr>
        <p:spPr bwMode="auto">
          <a:xfrm>
            <a:off x="5949950" y="487045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cm</a:t>
            </a:r>
          </a:p>
        </p:txBody>
      </p:sp>
      <p:grpSp>
        <p:nvGrpSpPr>
          <p:cNvPr id="62476" name="Group 12"/>
          <p:cNvGrpSpPr>
            <a:grpSpLocks/>
          </p:cNvGrpSpPr>
          <p:nvPr/>
        </p:nvGrpSpPr>
        <p:grpSpPr bwMode="auto">
          <a:xfrm>
            <a:off x="2843213" y="2565400"/>
            <a:ext cx="1871662" cy="503238"/>
            <a:chOff x="1791" y="1616"/>
            <a:chExt cx="1179" cy="317"/>
          </a:xfrm>
        </p:grpSpPr>
        <p:sp>
          <p:nvSpPr>
            <p:cNvPr id="62488" name="Line 13"/>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2489" name="Text Box 14"/>
            <p:cNvSpPr txBox="1">
              <a:spLocks noChangeArrowheads="1"/>
            </p:cNvSpPr>
            <p:nvPr/>
          </p:nvSpPr>
          <p:spPr bwMode="auto">
            <a:xfrm>
              <a:off x="1877" y="1616"/>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a:t>
              </a:r>
              <a:r>
                <a:rPr lang="en-US"/>
                <a:t>×3</a:t>
              </a:r>
            </a:p>
          </p:txBody>
        </p:sp>
      </p:grpSp>
      <p:sp>
        <p:nvSpPr>
          <p:cNvPr id="665616" name="Text Box 16"/>
          <p:cNvSpPr txBox="1">
            <a:spLocks noChangeArrowheads="1"/>
          </p:cNvSpPr>
          <p:nvPr/>
        </p:nvSpPr>
        <p:spPr bwMode="auto">
          <a:xfrm>
            <a:off x="1350963" y="3765550"/>
            <a:ext cx="9572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 cm</a:t>
            </a:r>
            <a:r>
              <a:rPr lang="en-GB" baseline="30000"/>
              <a:t>3</a:t>
            </a:r>
          </a:p>
        </p:txBody>
      </p:sp>
      <p:sp>
        <p:nvSpPr>
          <p:cNvPr id="665618" name="Text Box 18"/>
          <p:cNvSpPr txBox="1">
            <a:spLocks noChangeArrowheads="1"/>
          </p:cNvSpPr>
          <p:nvPr/>
        </p:nvSpPr>
        <p:spPr bwMode="auto">
          <a:xfrm>
            <a:off x="5795963" y="4870450"/>
            <a:ext cx="12969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216 cm</a:t>
            </a:r>
            <a:r>
              <a:rPr lang="en-GB" baseline="30000"/>
              <a:t>3</a:t>
            </a:r>
          </a:p>
        </p:txBody>
      </p:sp>
      <p:sp>
        <p:nvSpPr>
          <p:cNvPr id="665619" name="Text Box 19"/>
          <p:cNvSpPr txBox="1">
            <a:spLocks noChangeArrowheads="1"/>
          </p:cNvSpPr>
          <p:nvPr/>
        </p:nvSpPr>
        <p:spPr bwMode="auto">
          <a:xfrm>
            <a:off x="1133475" y="5589588"/>
            <a:ext cx="68770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eaLnBrk="1" hangingPunct="1"/>
            <a:r>
              <a:rPr lang="en-GB">
                <a:solidFill>
                  <a:srgbClr val="000066"/>
                </a:solidFill>
              </a:rPr>
              <a:t>The volume is enlarged by a scale factor of 3</a:t>
            </a:r>
            <a:r>
              <a:rPr lang="en-GB" baseline="30000">
                <a:solidFill>
                  <a:srgbClr val="000066"/>
                </a:solidFill>
              </a:rPr>
              <a:t>3</a:t>
            </a:r>
            <a:r>
              <a:rPr lang="en-GB">
                <a:solidFill>
                  <a:srgbClr val="000066"/>
                </a:solidFill>
              </a:rPr>
              <a:t>.</a:t>
            </a:r>
          </a:p>
        </p:txBody>
      </p:sp>
      <p:grpSp>
        <p:nvGrpSpPr>
          <p:cNvPr id="62480" name="Group 20"/>
          <p:cNvGrpSpPr>
            <a:grpSpLocks/>
          </p:cNvGrpSpPr>
          <p:nvPr/>
        </p:nvGrpSpPr>
        <p:grpSpPr bwMode="auto">
          <a:xfrm>
            <a:off x="2843213" y="3284538"/>
            <a:ext cx="1871662" cy="503237"/>
            <a:chOff x="1791" y="1616"/>
            <a:chExt cx="1179" cy="317"/>
          </a:xfrm>
        </p:grpSpPr>
        <p:sp>
          <p:nvSpPr>
            <p:cNvPr id="62486" name="Line 21"/>
            <p:cNvSpPr>
              <a:spLocks noChangeShapeType="1"/>
            </p:cNvSpPr>
            <p:nvPr/>
          </p:nvSpPr>
          <p:spPr bwMode="auto">
            <a:xfrm>
              <a:off x="1791" y="1933"/>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2487" name="Text Box 22"/>
            <p:cNvSpPr txBox="1">
              <a:spLocks noChangeArrowheads="1"/>
            </p:cNvSpPr>
            <p:nvPr/>
          </p:nvSpPr>
          <p:spPr bwMode="auto">
            <a:xfrm>
              <a:off x="1877" y="1616"/>
              <a:ext cx="7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a:t>
              </a:r>
              <a:r>
                <a:rPr lang="en-US"/>
                <a:t>×9</a:t>
              </a:r>
            </a:p>
          </p:txBody>
        </p:sp>
      </p:grpSp>
      <p:grpSp>
        <p:nvGrpSpPr>
          <p:cNvPr id="4" name="Group 28"/>
          <p:cNvGrpSpPr>
            <a:grpSpLocks/>
          </p:cNvGrpSpPr>
          <p:nvPr/>
        </p:nvGrpSpPr>
        <p:grpSpPr bwMode="auto">
          <a:xfrm>
            <a:off x="2843213" y="4005263"/>
            <a:ext cx="1871662" cy="503237"/>
            <a:chOff x="1791" y="2523"/>
            <a:chExt cx="1179" cy="317"/>
          </a:xfrm>
        </p:grpSpPr>
        <p:sp>
          <p:nvSpPr>
            <p:cNvPr id="62484" name="Line 24"/>
            <p:cNvSpPr>
              <a:spLocks noChangeShapeType="1"/>
            </p:cNvSpPr>
            <p:nvPr/>
          </p:nvSpPr>
          <p:spPr bwMode="auto">
            <a:xfrm>
              <a:off x="1791" y="2840"/>
              <a:ext cx="117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2485" name="Text Box 25"/>
            <p:cNvSpPr txBox="1">
              <a:spLocks noChangeArrowheads="1"/>
            </p:cNvSpPr>
            <p:nvPr/>
          </p:nvSpPr>
          <p:spPr bwMode="auto">
            <a:xfrm>
              <a:off x="1791" y="2523"/>
              <a:ext cx="11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a:t>
              </a:r>
              <a:r>
                <a:rPr lang="en-US"/>
                <a:t>×27</a:t>
              </a:r>
            </a:p>
          </p:txBody>
        </p:sp>
      </p:grpSp>
      <p:sp>
        <p:nvSpPr>
          <p:cNvPr id="665626" name="AutoShape 26"/>
          <p:cNvSpPr>
            <a:spLocks noChangeArrowheads="1"/>
          </p:cNvSpPr>
          <p:nvPr/>
        </p:nvSpPr>
        <p:spPr bwMode="auto">
          <a:xfrm>
            <a:off x="1566863" y="3286125"/>
            <a:ext cx="433387" cy="433388"/>
          </a:xfrm>
          <a:prstGeom prst="cube">
            <a:avLst>
              <a:gd name="adj" fmla="val 25000"/>
            </a:avLst>
          </a:prstGeom>
          <a:solidFill>
            <a:srgbClr val="FFC197"/>
          </a:solidFill>
          <a:ln w="28575">
            <a:solidFill>
              <a:srgbClr val="FF6600"/>
            </a:solidFill>
            <a:miter lim="800000"/>
            <a:headEnd/>
            <a:tailEnd/>
          </a:ln>
        </p:spPr>
        <p:txBody>
          <a:bodyPr wrap="none" anchor="ctr"/>
          <a:lstStyle/>
          <a:p>
            <a:endParaRPr lang="en-US"/>
          </a:p>
        </p:txBody>
      </p:sp>
      <p:sp>
        <p:nvSpPr>
          <p:cNvPr id="665627" name="AutoShape 27"/>
          <p:cNvSpPr>
            <a:spLocks noChangeAspect="1" noChangeArrowheads="1"/>
          </p:cNvSpPr>
          <p:nvPr/>
        </p:nvSpPr>
        <p:spPr bwMode="auto">
          <a:xfrm>
            <a:off x="5426075" y="2205038"/>
            <a:ext cx="2601913" cy="2601912"/>
          </a:xfrm>
          <a:prstGeom prst="cube">
            <a:avLst>
              <a:gd name="adj" fmla="val 25000"/>
            </a:avLst>
          </a:prstGeom>
          <a:solidFill>
            <a:srgbClr val="FFC197"/>
          </a:solidFill>
          <a:ln w="28575">
            <a:solidFill>
              <a:srgbClr val="FF66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6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65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6" grpId="0" animBg="1"/>
      <p:bldP spid="665618" grpId="0" animBg="1"/>
      <p:bldP spid="665619" grpId="0" animBg="1"/>
      <p:bldP spid="665626" grpId="0" animBg="1"/>
      <p:bldP spid="6656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5"/>
          <p:cNvSpPr>
            <a:spLocks noGrp="1" noChangeArrowheads="1"/>
          </p:cNvSpPr>
          <p:nvPr>
            <p:ph type="title" idx="4294967295"/>
          </p:nvPr>
        </p:nvSpPr>
        <p:spPr>
          <a:xfrm>
            <a:off x="150813" y="150813"/>
            <a:ext cx="7354887" cy="633412"/>
          </a:xfrm>
          <a:noFill/>
        </p:spPr>
        <p:txBody>
          <a:bodyPr/>
          <a:lstStyle/>
          <a:p>
            <a:pPr eaLnBrk="1" hangingPunct="1"/>
            <a:r>
              <a:rPr lang="en-US" smtClean="0"/>
              <a:t>Lengths in similar shapes</a:t>
            </a:r>
            <a:endParaRPr lang="en-GB" smtClean="0"/>
          </a:p>
        </p:txBody>
      </p:sp>
      <p:grpSp>
        <p:nvGrpSpPr>
          <p:cNvPr id="63493" name="Group 55"/>
          <p:cNvGrpSpPr>
            <a:grpSpLocks/>
          </p:cNvGrpSpPr>
          <p:nvPr/>
        </p:nvGrpSpPr>
        <p:grpSpPr bwMode="auto">
          <a:xfrm>
            <a:off x="395288" y="981075"/>
            <a:ext cx="8353425" cy="1585913"/>
            <a:chOff x="249" y="618"/>
            <a:chExt cx="5262" cy="999"/>
          </a:xfrm>
        </p:grpSpPr>
        <p:sp>
          <p:nvSpPr>
            <p:cNvPr id="63510" name="Rectangle 19"/>
            <p:cNvSpPr>
              <a:spLocks noChangeArrowheads="1"/>
            </p:cNvSpPr>
            <p:nvPr/>
          </p:nvSpPr>
          <p:spPr bwMode="auto">
            <a:xfrm>
              <a:off x="249" y="618"/>
              <a:ext cx="5262" cy="999"/>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659460" name="Text Box 4"/>
            <p:cNvSpPr txBox="1">
              <a:spLocks noChangeArrowheads="1"/>
            </p:cNvSpPr>
            <p:nvPr/>
          </p:nvSpPr>
          <p:spPr bwMode="auto">
            <a:xfrm>
              <a:off x="435" y="1240"/>
              <a:ext cx="4890"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eaLnBrk="1" hangingPunct="1">
                <a:defRPr/>
              </a:pPr>
              <a:r>
                <a:rPr lang="en-GB">
                  <a:solidFill>
                    <a:srgbClr val="000066"/>
                  </a:solidFill>
                  <a:latin typeface="Arial" charset="0"/>
                  <a:cs typeface="Arial" charset="0"/>
                </a:rPr>
                <a:t>In general, if an object is enlarged by a scale factor of </a:t>
              </a:r>
              <a:r>
                <a:rPr lang="en-GB" i="1">
                  <a:solidFill>
                    <a:srgbClr val="000066"/>
                  </a:solidFill>
                  <a:latin typeface="Times New Roman" pitchFamily="18" charset="0"/>
                  <a:cs typeface="Arial" charset="0"/>
                </a:rPr>
                <a:t>k</a:t>
              </a:r>
              <a:r>
                <a:rPr lang="en-GB">
                  <a:solidFill>
                    <a:srgbClr val="000066"/>
                  </a:solidFill>
                  <a:latin typeface="Arial" charset="0"/>
                  <a:cs typeface="Arial" charset="0"/>
                </a:rPr>
                <a:t>: </a:t>
              </a:r>
              <a:endParaRPr lang="en-GB">
                <a:solidFill>
                  <a:srgbClr val="000066"/>
                </a:solidFill>
                <a:latin typeface="Arial" charset="0"/>
                <a:cs typeface="+mn-cs"/>
              </a:endParaRPr>
            </a:p>
          </p:txBody>
        </p:sp>
        <p:sp>
          <p:nvSpPr>
            <p:cNvPr id="63512" name="Text Box 11"/>
            <p:cNvSpPr txBox="1">
              <a:spLocks noChangeArrowheads="1"/>
            </p:cNvSpPr>
            <p:nvPr/>
          </p:nvSpPr>
          <p:spPr bwMode="auto">
            <a:xfrm>
              <a:off x="1514" y="773"/>
              <a:ext cx="965"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 1</a:t>
              </a:r>
            </a:p>
          </p:txBody>
        </p:sp>
        <p:grpSp>
          <p:nvGrpSpPr>
            <p:cNvPr id="63513" name="Group 17"/>
            <p:cNvGrpSpPr>
              <a:grpSpLocks/>
            </p:cNvGrpSpPr>
            <p:nvPr/>
          </p:nvGrpSpPr>
          <p:grpSpPr bwMode="auto">
            <a:xfrm>
              <a:off x="1115" y="786"/>
              <a:ext cx="263" cy="263"/>
              <a:chOff x="748" y="890"/>
              <a:chExt cx="363" cy="363"/>
            </a:xfrm>
          </p:grpSpPr>
          <p:sp>
            <p:nvSpPr>
              <p:cNvPr id="63518" name="AutoShape 12"/>
              <p:cNvSpPr>
                <a:spLocks noChangeArrowheads="1"/>
              </p:cNvSpPr>
              <p:nvPr/>
            </p:nvSpPr>
            <p:spPr bwMode="auto">
              <a:xfrm>
                <a:off x="748" y="890"/>
                <a:ext cx="363" cy="363"/>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3519" name="Line 13"/>
              <p:cNvSpPr>
                <a:spLocks noChangeShapeType="1"/>
              </p:cNvSpPr>
              <p:nvPr/>
            </p:nvSpPr>
            <p:spPr bwMode="auto">
              <a:xfrm>
                <a:off x="748" y="1253"/>
                <a:ext cx="27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514" name="Group 18"/>
            <p:cNvGrpSpPr>
              <a:grpSpLocks/>
            </p:cNvGrpSpPr>
            <p:nvPr/>
          </p:nvGrpSpPr>
          <p:grpSpPr bwMode="auto">
            <a:xfrm>
              <a:off x="3065" y="672"/>
              <a:ext cx="490" cy="490"/>
              <a:chOff x="2608" y="709"/>
              <a:chExt cx="590" cy="590"/>
            </a:xfrm>
          </p:grpSpPr>
          <p:sp>
            <p:nvSpPr>
              <p:cNvPr id="63516" name="AutoShape 14"/>
              <p:cNvSpPr>
                <a:spLocks noChangeArrowheads="1"/>
              </p:cNvSpPr>
              <p:nvPr/>
            </p:nvSpPr>
            <p:spPr bwMode="auto">
              <a:xfrm>
                <a:off x="2608" y="709"/>
                <a:ext cx="590" cy="590"/>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3517" name="Line 15"/>
              <p:cNvSpPr>
                <a:spLocks noChangeShapeType="1"/>
              </p:cNvSpPr>
              <p:nvPr/>
            </p:nvSpPr>
            <p:spPr bwMode="auto">
              <a:xfrm>
                <a:off x="2608" y="1298"/>
                <a:ext cx="453"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15" name="Text Box 16"/>
            <p:cNvSpPr txBox="1">
              <a:spLocks noChangeArrowheads="1"/>
            </p:cNvSpPr>
            <p:nvPr/>
          </p:nvSpPr>
          <p:spPr bwMode="auto">
            <a:xfrm>
              <a:off x="3701" y="773"/>
              <a:ext cx="94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length = </a:t>
              </a:r>
              <a:r>
                <a:rPr lang="en-GB" i="1">
                  <a:latin typeface="Times New Roman" pitchFamily="18" charset="0"/>
                </a:rPr>
                <a:t>k</a:t>
              </a:r>
            </a:p>
          </p:txBody>
        </p:sp>
      </p:grpSp>
      <p:grpSp>
        <p:nvGrpSpPr>
          <p:cNvPr id="5" name="Group 57"/>
          <p:cNvGrpSpPr>
            <a:grpSpLocks/>
          </p:cNvGrpSpPr>
          <p:nvPr/>
        </p:nvGrpSpPr>
        <p:grpSpPr bwMode="auto">
          <a:xfrm>
            <a:off x="395288" y="4470400"/>
            <a:ext cx="8353425" cy="1585913"/>
            <a:chOff x="249" y="2816"/>
            <a:chExt cx="5262" cy="999"/>
          </a:xfrm>
        </p:grpSpPr>
        <p:sp>
          <p:nvSpPr>
            <p:cNvPr id="63504" name="Rectangle 38"/>
            <p:cNvSpPr>
              <a:spLocks noChangeArrowheads="1"/>
            </p:cNvSpPr>
            <p:nvPr/>
          </p:nvSpPr>
          <p:spPr bwMode="auto">
            <a:xfrm>
              <a:off x="249" y="2816"/>
              <a:ext cx="5262" cy="999"/>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659495" name="Text Box 39"/>
            <p:cNvSpPr txBox="1">
              <a:spLocks noChangeArrowheads="1"/>
            </p:cNvSpPr>
            <p:nvPr/>
          </p:nvSpPr>
          <p:spPr bwMode="auto">
            <a:xfrm>
              <a:off x="682" y="3438"/>
              <a:ext cx="4396"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1" hangingPunct="1">
                <a:defRPr/>
              </a:pPr>
              <a:r>
                <a:rPr lang="en-GB">
                  <a:solidFill>
                    <a:srgbClr val="000066"/>
                  </a:solidFill>
                  <a:latin typeface="Arial" charset="0"/>
                  <a:cs typeface="Arial" charset="0"/>
                </a:rPr>
                <a:t>and its volume is enlarged by a scale factor of </a:t>
              </a:r>
              <a:r>
                <a:rPr lang="en-GB" i="1">
                  <a:solidFill>
                    <a:srgbClr val="000066"/>
                  </a:solidFill>
                  <a:latin typeface="Times New Roman" pitchFamily="18" charset="0"/>
                  <a:cs typeface="Arial" charset="0"/>
                </a:rPr>
                <a:t>k</a:t>
              </a:r>
              <a:r>
                <a:rPr lang="en-GB" baseline="30000">
                  <a:solidFill>
                    <a:srgbClr val="000066"/>
                  </a:solidFill>
                  <a:latin typeface="Arial" charset="0"/>
                  <a:cs typeface="Arial" charset="0"/>
                </a:rPr>
                <a:t>3</a:t>
              </a:r>
              <a:r>
                <a:rPr lang="en-GB">
                  <a:solidFill>
                    <a:srgbClr val="000066"/>
                  </a:solidFill>
                  <a:latin typeface="Arial" charset="0"/>
                  <a:cs typeface="Arial" charset="0"/>
                </a:rPr>
                <a:t>.</a:t>
              </a:r>
              <a:endParaRPr lang="en-GB">
                <a:solidFill>
                  <a:srgbClr val="000066"/>
                </a:solidFill>
                <a:latin typeface="Arial" charset="0"/>
                <a:cs typeface="+mn-cs"/>
              </a:endParaRPr>
            </a:p>
          </p:txBody>
        </p:sp>
        <p:sp>
          <p:nvSpPr>
            <p:cNvPr id="63506" name="Text Box 41"/>
            <p:cNvSpPr txBox="1">
              <a:spLocks noChangeArrowheads="1"/>
            </p:cNvSpPr>
            <p:nvPr/>
          </p:nvSpPr>
          <p:spPr bwMode="auto">
            <a:xfrm>
              <a:off x="1514" y="2971"/>
              <a:ext cx="1061"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 1</a:t>
              </a:r>
            </a:p>
          </p:txBody>
        </p:sp>
        <p:sp>
          <p:nvSpPr>
            <p:cNvPr id="63507" name="AutoShape 43"/>
            <p:cNvSpPr>
              <a:spLocks noChangeArrowheads="1"/>
            </p:cNvSpPr>
            <p:nvPr/>
          </p:nvSpPr>
          <p:spPr bwMode="auto">
            <a:xfrm>
              <a:off x="1115" y="2984"/>
              <a:ext cx="263" cy="263"/>
            </a:xfrm>
            <a:prstGeom prst="cube">
              <a:avLst>
                <a:gd name="adj" fmla="val 25000"/>
              </a:avLst>
            </a:prstGeom>
            <a:solidFill>
              <a:srgbClr val="FFC197"/>
            </a:solidFill>
            <a:ln w="28575">
              <a:solidFill>
                <a:srgbClr val="FF6600"/>
              </a:solidFill>
              <a:miter lim="800000"/>
              <a:headEnd/>
              <a:tailEnd/>
            </a:ln>
          </p:spPr>
          <p:txBody>
            <a:bodyPr wrap="none" anchor="ctr"/>
            <a:lstStyle/>
            <a:p>
              <a:endParaRPr lang="en-US"/>
            </a:p>
          </p:txBody>
        </p:sp>
        <p:sp>
          <p:nvSpPr>
            <p:cNvPr id="63508" name="AutoShape 46"/>
            <p:cNvSpPr>
              <a:spLocks noChangeArrowheads="1"/>
            </p:cNvSpPr>
            <p:nvPr/>
          </p:nvSpPr>
          <p:spPr bwMode="auto">
            <a:xfrm>
              <a:off x="3065" y="2870"/>
              <a:ext cx="490" cy="490"/>
            </a:xfrm>
            <a:prstGeom prst="cube">
              <a:avLst>
                <a:gd name="adj" fmla="val 25000"/>
              </a:avLst>
            </a:prstGeom>
            <a:solidFill>
              <a:srgbClr val="FFC197"/>
            </a:solidFill>
            <a:ln w="28575">
              <a:solidFill>
                <a:srgbClr val="FF6600"/>
              </a:solidFill>
              <a:miter lim="800000"/>
              <a:headEnd/>
              <a:tailEnd/>
            </a:ln>
          </p:spPr>
          <p:txBody>
            <a:bodyPr wrap="none" anchor="ctr"/>
            <a:lstStyle/>
            <a:p>
              <a:endParaRPr lang="en-US"/>
            </a:p>
          </p:txBody>
        </p:sp>
        <p:sp>
          <p:nvSpPr>
            <p:cNvPr id="63509" name="Text Box 48"/>
            <p:cNvSpPr txBox="1">
              <a:spLocks noChangeArrowheads="1"/>
            </p:cNvSpPr>
            <p:nvPr/>
          </p:nvSpPr>
          <p:spPr bwMode="auto">
            <a:xfrm>
              <a:off x="3701" y="2971"/>
              <a:ext cx="110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 </a:t>
              </a:r>
              <a:r>
                <a:rPr lang="en-GB" i="1">
                  <a:latin typeface="Times New Roman" pitchFamily="18" charset="0"/>
                </a:rPr>
                <a:t>k</a:t>
              </a:r>
              <a:r>
                <a:rPr lang="en-GB" i="1" baseline="30000">
                  <a:latin typeface="Times New Roman" pitchFamily="18" charset="0"/>
                </a:rPr>
                <a:t>3</a:t>
              </a:r>
            </a:p>
          </p:txBody>
        </p:sp>
      </p:grpSp>
      <p:grpSp>
        <p:nvGrpSpPr>
          <p:cNvPr id="6" name="Group 56"/>
          <p:cNvGrpSpPr>
            <a:grpSpLocks/>
          </p:cNvGrpSpPr>
          <p:nvPr/>
        </p:nvGrpSpPr>
        <p:grpSpPr bwMode="auto">
          <a:xfrm>
            <a:off x="395288" y="2725738"/>
            <a:ext cx="8353425" cy="1585912"/>
            <a:chOff x="249" y="1717"/>
            <a:chExt cx="5262" cy="999"/>
          </a:xfrm>
        </p:grpSpPr>
        <p:sp>
          <p:nvSpPr>
            <p:cNvPr id="63496" name="Rectangle 26"/>
            <p:cNvSpPr>
              <a:spLocks noChangeArrowheads="1"/>
            </p:cNvSpPr>
            <p:nvPr/>
          </p:nvSpPr>
          <p:spPr bwMode="auto">
            <a:xfrm>
              <a:off x="249" y="1717"/>
              <a:ext cx="5262" cy="999"/>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659483" name="Text Box 27"/>
            <p:cNvSpPr txBox="1">
              <a:spLocks noChangeArrowheads="1"/>
            </p:cNvSpPr>
            <p:nvPr/>
          </p:nvSpPr>
          <p:spPr bwMode="auto">
            <a:xfrm>
              <a:off x="353" y="2320"/>
              <a:ext cx="5053"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1" hangingPunct="1">
                <a:defRPr/>
              </a:pPr>
              <a:r>
                <a:rPr lang="en-GB">
                  <a:solidFill>
                    <a:srgbClr val="000066"/>
                  </a:solidFill>
                  <a:latin typeface="Arial" charset="0"/>
                  <a:cs typeface="Arial" charset="0"/>
                </a:rPr>
                <a:t>its area or surface area is enlarged by a scale factor of </a:t>
              </a:r>
              <a:r>
                <a:rPr lang="en-GB" i="1">
                  <a:solidFill>
                    <a:srgbClr val="000066"/>
                  </a:solidFill>
                  <a:latin typeface="Times New Roman" pitchFamily="18" charset="0"/>
                  <a:cs typeface="Arial" charset="0"/>
                </a:rPr>
                <a:t>k</a:t>
              </a:r>
              <a:r>
                <a:rPr lang="en-GB" baseline="30000">
                  <a:solidFill>
                    <a:srgbClr val="000066"/>
                  </a:solidFill>
                  <a:latin typeface="Arial" charset="0"/>
                  <a:cs typeface="Arial" charset="0"/>
                </a:rPr>
                <a:t>2</a:t>
              </a:r>
              <a:endParaRPr lang="en-GB">
                <a:solidFill>
                  <a:srgbClr val="000066"/>
                </a:solidFill>
                <a:latin typeface="Arial" charset="0"/>
                <a:cs typeface="+mn-cs"/>
              </a:endParaRPr>
            </a:p>
          </p:txBody>
        </p:sp>
        <p:sp>
          <p:nvSpPr>
            <p:cNvPr id="63498" name="Text Box 29"/>
            <p:cNvSpPr txBox="1">
              <a:spLocks noChangeArrowheads="1"/>
            </p:cNvSpPr>
            <p:nvPr/>
          </p:nvSpPr>
          <p:spPr bwMode="auto">
            <a:xfrm>
              <a:off x="1423" y="1872"/>
              <a:ext cx="82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 1</a:t>
              </a:r>
            </a:p>
          </p:txBody>
        </p:sp>
        <p:sp>
          <p:nvSpPr>
            <p:cNvPr id="63499" name="AutoShape 31"/>
            <p:cNvSpPr>
              <a:spLocks noChangeArrowheads="1"/>
            </p:cNvSpPr>
            <p:nvPr/>
          </p:nvSpPr>
          <p:spPr bwMode="auto">
            <a:xfrm>
              <a:off x="1024" y="1885"/>
              <a:ext cx="263" cy="263"/>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3500" name="AutoShape 34"/>
            <p:cNvSpPr>
              <a:spLocks noChangeArrowheads="1"/>
            </p:cNvSpPr>
            <p:nvPr/>
          </p:nvSpPr>
          <p:spPr bwMode="auto">
            <a:xfrm>
              <a:off x="2974" y="1771"/>
              <a:ext cx="490" cy="490"/>
            </a:xfrm>
            <a:prstGeom prst="cube">
              <a:avLst>
                <a:gd name="adj" fmla="val 25000"/>
              </a:avLst>
            </a:prstGeom>
            <a:solidFill>
              <a:schemeClr val="bg1"/>
            </a:solidFill>
            <a:ln w="28575">
              <a:solidFill>
                <a:schemeClr val="tx1"/>
              </a:solidFill>
              <a:miter lim="800000"/>
              <a:headEnd/>
              <a:tailEnd/>
            </a:ln>
          </p:spPr>
          <p:txBody>
            <a:bodyPr wrap="none" anchor="ctr"/>
            <a:lstStyle/>
            <a:p>
              <a:endParaRPr lang="en-US"/>
            </a:p>
          </p:txBody>
        </p:sp>
        <p:sp>
          <p:nvSpPr>
            <p:cNvPr id="63501" name="Text Box 36"/>
            <p:cNvSpPr txBox="1">
              <a:spLocks noChangeArrowheads="1"/>
            </p:cNvSpPr>
            <p:nvPr/>
          </p:nvSpPr>
          <p:spPr bwMode="auto">
            <a:xfrm>
              <a:off x="3610" y="1872"/>
              <a:ext cx="86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area = </a:t>
              </a:r>
              <a:r>
                <a:rPr lang="en-GB" i="1">
                  <a:latin typeface="Times New Roman" pitchFamily="18" charset="0"/>
                </a:rPr>
                <a:t>k</a:t>
              </a:r>
              <a:r>
                <a:rPr lang="en-GB" i="1" baseline="30000">
                  <a:latin typeface="Times New Roman" pitchFamily="18" charset="0"/>
                </a:rPr>
                <a:t>2</a:t>
              </a:r>
            </a:p>
          </p:txBody>
        </p:sp>
        <p:sp>
          <p:nvSpPr>
            <p:cNvPr id="63502" name="Rectangle 50"/>
            <p:cNvSpPr>
              <a:spLocks noChangeArrowheads="1"/>
            </p:cNvSpPr>
            <p:nvPr/>
          </p:nvSpPr>
          <p:spPr bwMode="auto">
            <a:xfrm>
              <a:off x="1024" y="1950"/>
              <a:ext cx="196" cy="198"/>
            </a:xfrm>
            <a:prstGeom prst="rect">
              <a:avLst/>
            </a:prstGeom>
            <a:solidFill>
              <a:srgbClr val="FFC197"/>
            </a:solidFill>
            <a:ln w="28575">
              <a:solidFill>
                <a:srgbClr val="FF6600"/>
              </a:solidFill>
              <a:miter lim="800000"/>
              <a:headEnd/>
              <a:tailEnd/>
            </a:ln>
          </p:spPr>
          <p:txBody>
            <a:bodyPr wrap="none" anchor="ctr"/>
            <a:lstStyle/>
            <a:p>
              <a:endParaRPr lang="en-US"/>
            </a:p>
          </p:txBody>
        </p:sp>
        <p:sp>
          <p:nvSpPr>
            <p:cNvPr id="63503" name="Rectangle 51"/>
            <p:cNvSpPr>
              <a:spLocks noChangeArrowheads="1"/>
            </p:cNvSpPr>
            <p:nvPr/>
          </p:nvSpPr>
          <p:spPr bwMode="auto">
            <a:xfrm>
              <a:off x="2974" y="1891"/>
              <a:ext cx="366" cy="370"/>
            </a:xfrm>
            <a:prstGeom prst="rect">
              <a:avLst/>
            </a:prstGeom>
            <a:solidFill>
              <a:srgbClr val="FFC197"/>
            </a:solidFill>
            <a:ln w="28575">
              <a:solidFill>
                <a:srgbClr val="FF6600"/>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97000"/>
            <a:ext cx="3240087"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6"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8"/>
          <p:cNvSpPr>
            <a:spLocks noGrp="1" noChangeArrowheads="1"/>
          </p:cNvSpPr>
          <p:nvPr>
            <p:ph type="title" idx="4294967295"/>
          </p:nvPr>
        </p:nvSpPr>
        <p:spPr>
          <a:xfrm>
            <a:off x="150813" y="150813"/>
            <a:ext cx="7354887" cy="633412"/>
          </a:xfrm>
          <a:noFill/>
        </p:spPr>
        <p:txBody>
          <a:bodyPr/>
          <a:lstStyle/>
          <a:p>
            <a:pPr eaLnBrk="1" hangingPunct="1"/>
            <a:r>
              <a:rPr lang="en-US" smtClean="0"/>
              <a:t>Could a giant survive on earth?</a:t>
            </a:r>
            <a:endParaRPr lang="en-GB" smtClean="0"/>
          </a:p>
        </p:txBody>
      </p:sp>
      <p:sp>
        <p:nvSpPr>
          <p:cNvPr id="661546" name="Text Box 42"/>
          <p:cNvSpPr txBox="1">
            <a:spLocks noChangeArrowheads="1"/>
          </p:cNvSpPr>
          <p:nvPr/>
        </p:nvSpPr>
        <p:spPr bwMode="auto">
          <a:xfrm>
            <a:off x="2201863" y="5876925"/>
            <a:ext cx="4740275"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Could this giant survive on earth?</a:t>
            </a:r>
          </a:p>
        </p:txBody>
      </p:sp>
      <p:grpSp>
        <p:nvGrpSpPr>
          <p:cNvPr id="2" name="Group 59"/>
          <p:cNvGrpSpPr>
            <a:grpSpLocks/>
          </p:cNvGrpSpPr>
          <p:nvPr/>
        </p:nvGrpSpPr>
        <p:grpSpPr bwMode="auto">
          <a:xfrm>
            <a:off x="4125913" y="4187825"/>
            <a:ext cx="792162" cy="457200"/>
            <a:chOff x="2599" y="2638"/>
            <a:chExt cx="499" cy="288"/>
          </a:xfrm>
        </p:grpSpPr>
        <p:sp>
          <p:nvSpPr>
            <p:cNvPr id="64535" name="Line 30"/>
            <p:cNvSpPr>
              <a:spLocks noChangeShapeType="1"/>
            </p:cNvSpPr>
            <p:nvPr/>
          </p:nvSpPr>
          <p:spPr bwMode="auto">
            <a:xfrm>
              <a:off x="2599" y="2886"/>
              <a:ext cx="49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4536" name="Text Box 31"/>
            <p:cNvSpPr txBox="1">
              <a:spLocks noChangeArrowheads="1"/>
            </p:cNvSpPr>
            <p:nvPr/>
          </p:nvSpPr>
          <p:spPr bwMode="auto">
            <a:xfrm>
              <a:off x="2636" y="2638"/>
              <a:ext cx="3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a:t>
              </a:r>
            </a:p>
          </p:txBody>
        </p:sp>
      </p:grpSp>
      <p:grpSp>
        <p:nvGrpSpPr>
          <p:cNvPr id="3" name="Group 60"/>
          <p:cNvGrpSpPr>
            <a:grpSpLocks/>
          </p:cNvGrpSpPr>
          <p:nvPr/>
        </p:nvGrpSpPr>
        <p:grpSpPr bwMode="auto">
          <a:xfrm>
            <a:off x="4086225" y="4710113"/>
            <a:ext cx="831850" cy="457200"/>
            <a:chOff x="2574" y="2967"/>
            <a:chExt cx="524" cy="288"/>
          </a:xfrm>
        </p:grpSpPr>
        <p:sp>
          <p:nvSpPr>
            <p:cNvPr id="64533" name="Line 32"/>
            <p:cNvSpPr>
              <a:spLocks noChangeShapeType="1"/>
            </p:cNvSpPr>
            <p:nvPr/>
          </p:nvSpPr>
          <p:spPr bwMode="auto">
            <a:xfrm>
              <a:off x="2599" y="3215"/>
              <a:ext cx="49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4534" name="Text Box 33"/>
            <p:cNvSpPr txBox="1">
              <a:spLocks noChangeArrowheads="1"/>
            </p:cNvSpPr>
            <p:nvPr/>
          </p:nvSpPr>
          <p:spPr bwMode="auto">
            <a:xfrm>
              <a:off x="2574" y="2967"/>
              <a:ext cx="4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×25</a:t>
              </a:r>
            </a:p>
          </p:txBody>
        </p:sp>
      </p:grpSp>
      <p:grpSp>
        <p:nvGrpSpPr>
          <p:cNvPr id="4" name="Group 61"/>
          <p:cNvGrpSpPr>
            <a:grpSpLocks/>
          </p:cNvGrpSpPr>
          <p:nvPr/>
        </p:nvGrpSpPr>
        <p:grpSpPr bwMode="auto">
          <a:xfrm>
            <a:off x="3995738" y="5232400"/>
            <a:ext cx="922337" cy="457200"/>
            <a:chOff x="2517" y="3296"/>
            <a:chExt cx="581" cy="288"/>
          </a:xfrm>
        </p:grpSpPr>
        <p:sp>
          <p:nvSpPr>
            <p:cNvPr id="64531" name="Line 34"/>
            <p:cNvSpPr>
              <a:spLocks noChangeShapeType="1"/>
            </p:cNvSpPr>
            <p:nvPr/>
          </p:nvSpPr>
          <p:spPr bwMode="auto">
            <a:xfrm>
              <a:off x="2599" y="3544"/>
              <a:ext cx="499"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4532" name="Text Box 35"/>
            <p:cNvSpPr txBox="1">
              <a:spLocks noChangeArrowheads="1"/>
            </p:cNvSpPr>
            <p:nvPr/>
          </p:nvSpPr>
          <p:spPr bwMode="auto">
            <a:xfrm>
              <a:off x="2517" y="3296"/>
              <a:ext cx="5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×125</a:t>
              </a:r>
            </a:p>
          </p:txBody>
        </p:sp>
      </p:grpSp>
      <p:sp>
        <p:nvSpPr>
          <p:cNvPr id="661525" name="Text Box 21"/>
          <p:cNvSpPr txBox="1">
            <a:spLocks noChangeArrowheads="1"/>
          </p:cNvSpPr>
          <p:nvPr/>
        </p:nvSpPr>
        <p:spPr bwMode="auto">
          <a:xfrm>
            <a:off x="931863" y="1052513"/>
            <a:ext cx="253523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An average man:</a:t>
            </a:r>
          </a:p>
        </p:txBody>
      </p:sp>
      <p:sp>
        <p:nvSpPr>
          <p:cNvPr id="64522" name="Text Box 24"/>
          <p:cNvSpPr txBox="1">
            <a:spLocks noChangeArrowheads="1"/>
          </p:cNvSpPr>
          <p:nvPr/>
        </p:nvSpPr>
        <p:spPr bwMode="auto">
          <a:xfrm>
            <a:off x="1201738" y="422275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Height: 1.7 m</a:t>
            </a:r>
          </a:p>
        </p:txBody>
      </p:sp>
      <p:sp>
        <p:nvSpPr>
          <p:cNvPr id="64523" name="Text Box 25"/>
          <p:cNvSpPr txBox="1">
            <a:spLocks noChangeArrowheads="1"/>
          </p:cNvSpPr>
          <p:nvPr/>
        </p:nvSpPr>
        <p:spPr bwMode="auto">
          <a:xfrm>
            <a:off x="714375" y="474345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Surface area: 1.8 m</a:t>
            </a:r>
            <a:r>
              <a:rPr lang="en-GB" baseline="30000"/>
              <a:t>2</a:t>
            </a:r>
          </a:p>
        </p:txBody>
      </p:sp>
      <p:sp>
        <p:nvSpPr>
          <p:cNvPr id="64524" name="Text Box 26"/>
          <p:cNvSpPr txBox="1">
            <a:spLocks noChangeArrowheads="1"/>
          </p:cNvSpPr>
          <p:nvPr/>
        </p:nvSpPr>
        <p:spPr bwMode="auto">
          <a:xfrm>
            <a:off x="984250" y="5265738"/>
            <a:ext cx="243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0.07 m</a:t>
            </a:r>
            <a:r>
              <a:rPr lang="en-GB" baseline="30000"/>
              <a:t>3</a:t>
            </a:r>
          </a:p>
        </p:txBody>
      </p:sp>
      <p:sp>
        <p:nvSpPr>
          <p:cNvPr id="661531" name="Text Box 27"/>
          <p:cNvSpPr txBox="1">
            <a:spLocks noChangeArrowheads="1"/>
          </p:cNvSpPr>
          <p:nvPr/>
        </p:nvSpPr>
        <p:spPr bwMode="auto">
          <a:xfrm>
            <a:off x="5884863" y="422275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Height: 8.5 m</a:t>
            </a:r>
          </a:p>
        </p:txBody>
      </p:sp>
      <p:sp>
        <p:nvSpPr>
          <p:cNvPr id="661532" name="Text Box 28"/>
          <p:cNvSpPr txBox="1">
            <a:spLocks noChangeArrowheads="1"/>
          </p:cNvSpPr>
          <p:nvPr/>
        </p:nvSpPr>
        <p:spPr bwMode="auto">
          <a:xfrm>
            <a:off x="5313363" y="4743450"/>
            <a:ext cx="288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Surface area: 45 m</a:t>
            </a:r>
            <a:r>
              <a:rPr lang="en-GB" baseline="30000"/>
              <a:t>2</a:t>
            </a:r>
          </a:p>
        </p:txBody>
      </p:sp>
      <p:sp>
        <p:nvSpPr>
          <p:cNvPr id="661533" name="Text Box 29"/>
          <p:cNvSpPr txBox="1">
            <a:spLocks noChangeArrowheads="1"/>
          </p:cNvSpPr>
          <p:nvPr/>
        </p:nvSpPr>
        <p:spPr bwMode="auto">
          <a:xfrm>
            <a:off x="5667375" y="5265738"/>
            <a:ext cx="243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Volume: 8.75 m</a:t>
            </a:r>
            <a:r>
              <a:rPr lang="en-GB" baseline="30000"/>
              <a:t>3</a:t>
            </a:r>
          </a:p>
        </p:txBody>
      </p:sp>
      <p:grpSp>
        <p:nvGrpSpPr>
          <p:cNvPr id="5" name="Group 56"/>
          <p:cNvGrpSpPr>
            <a:grpSpLocks/>
          </p:cNvGrpSpPr>
          <p:nvPr/>
        </p:nvGrpSpPr>
        <p:grpSpPr bwMode="auto">
          <a:xfrm>
            <a:off x="5219700" y="1106488"/>
            <a:ext cx="3238500" cy="2989262"/>
            <a:chOff x="3288" y="754"/>
            <a:chExt cx="2040" cy="1883"/>
          </a:xfrm>
        </p:grpSpPr>
        <p:pic>
          <p:nvPicPr>
            <p:cNvPr id="64529"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 y="932"/>
              <a:ext cx="2040" cy="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1527" name="Text Box 23"/>
            <p:cNvSpPr txBox="1">
              <a:spLocks noChangeArrowheads="1"/>
            </p:cNvSpPr>
            <p:nvPr/>
          </p:nvSpPr>
          <p:spPr bwMode="auto">
            <a:xfrm>
              <a:off x="3730" y="754"/>
              <a:ext cx="1212"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A giant man: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6615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615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615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1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46" grpId="0" animBg="1"/>
      <p:bldP spid="661531" grpId="0"/>
      <p:bldP spid="661532" grpId="0"/>
      <p:bldP spid="6615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Using dimensions to check formulae</a:t>
            </a:r>
            <a:endParaRPr lang="en-GB" smtClean="0"/>
          </a:p>
        </p:txBody>
      </p:sp>
      <p:sp>
        <p:nvSpPr>
          <p:cNvPr id="14341" name="Text Box 5"/>
          <p:cNvSpPr txBox="1">
            <a:spLocks noChangeArrowheads="1"/>
          </p:cNvSpPr>
          <p:nvPr/>
        </p:nvSpPr>
        <p:spPr bwMode="auto">
          <a:xfrm>
            <a:off x="288925" y="1106488"/>
            <a:ext cx="8702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is three-dimensional. It is derived from multiplying three lengths together.</a:t>
            </a:r>
          </a:p>
          <a:p>
            <a:pPr algn="ctr"/>
            <a:r>
              <a:rPr lang="en-US"/>
              <a:t>[L] × [L] × [L] = [L</a:t>
            </a:r>
            <a:r>
              <a:rPr lang="en-US" baseline="30000"/>
              <a:t>3</a:t>
            </a:r>
            <a:r>
              <a:rPr lang="en-US"/>
              <a:t>]</a:t>
            </a:r>
            <a:endParaRPr lang="en-GB"/>
          </a:p>
        </p:txBody>
      </p:sp>
      <p:sp>
        <p:nvSpPr>
          <p:cNvPr id="671750" name="Text Box 6"/>
          <p:cNvSpPr txBox="1">
            <a:spLocks noChangeArrowheads="1"/>
          </p:cNvSpPr>
          <p:nvPr/>
        </p:nvSpPr>
        <p:spPr bwMode="auto">
          <a:xfrm>
            <a:off x="323850" y="2535238"/>
            <a:ext cx="835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a cylinder with height </a:t>
            </a:r>
            <a:r>
              <a:rPr lang="en-US" i="1">
                <a:latin typeface="Times New Roman" pitchFamily="18" charset="0"/>
              </a:rPr>
              <a:t>h</a:t>
            </a:r>
            <a:r>
              <a:rPr lang="en-US"/>
              <a:t> and radius </a:t>
            </a:r>
            <a:r>
              <a:rPr lang="en-US" i="1">
                <a:latin typeface="Times New Roman" pitchFamily="18" charset="0"/>
              </a:rPr>
              <a:t>r</a:t>
            </a:r>
            <a:r>
              <a:rPr lang="en-US"/>
              <a:t>.</a:t>
            </a:r>
            <a:endParaRPr lang="en-GB"/>
          </a:p>
        </p:txBody>
      </p:sp>
      <p:sp>
        <p:nvSpPr>
          <p:cNvPr id="671751" name="Text Box 7"/>
          <p:cNvSpPr txBox="1">
            <a:spLocks noChangeArrowheads="1"/>
          </p:cNvSpPr>
          <p:nvPr/>
        </p:nvSpPr>
        <p:spPr bwMode="auto">
          <a:xfrm>
            <a:off x="4284663" y="3213100"/>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Volume = </a:t>
            </a:r>
            <a:r>
              <a:rPr lang="el-GR" i="1">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2</a:t>
            </a:r>
            <a:r>
              <a:rPr lang="en-GB" i="1">
                <a:latin typeface="Times New Roman" pitchFamily="18" charset="0"/>
                <a:cs typeface="Times New Roman" pitchFamily="18" charset="0"/>
              </a:rPr>
              <a:t>h</a:t>
            </a:r>
            <a:endParaRPr lang="el-GR" baseline="30000">
              <a:latin typeface="Times New Roman" pitchFamily="18" charset="0"/>
              <a:cs typeface="Times New Roman" pitchFamily="18" charset="0"/>
            </a:endParaRPr>
          </a:p>
        </p:txBody>
      </p:sp>
      <p:sp>
        <p:nvSpPr>
          <p:cNvPr id="671752" name="Text Box 8"/>
          <p:cNvSpPr txBox="1">
            <a:spLocks noChangeArrowheads="1"/>
          </p:cNvSpPr>
          <p:nvPr/>
        </p:nvSpPr>
        <p:spPr bwMode="auto">
          <a:xfrm>
            <a:off x="3132138" y="3779838"/>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671753" name="Text Box 9"/>
          <p:cNvSpPr txBox="1">
            <a:spLocks noChangeArrowheads="1"/>
          </p:cNvSpPr>
          <p:nvPr/>
        </p:nvSpPr>
        <p:spPr bwMode="auto">
          <a:xfrm>
            <a:off x="3132138" y="4348163"/>
            <a:ext cx="587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number × an area × a length = a volume</a:t>
            </a:r>
            <a:endParaRPr lang="en-GB"/>
          </a:p>
        </p:txBody>
      </p:sp>
      <p:sp>
        <p:nvSpPr>
          <p:cNvPr id="671754" name="Text Box 10"/>
          <p:cNvSpPr txBox="1">
            <a:spLocks noChangeArrowheads="1"/>
          </p:cNvSpPr>
          <p:nvPr/>
        </p:nvSpPr>
        <p:spPr bwMode="auto">
          <a:xfrm>
            <a:off x="3132138" y="4916488"/>
            <a:ext cx="446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a:t>
            </a:r>
            <a:r>
              <a:rPr lang="en-US" baseline="30000"/>
              <a:t>2</a:t>
            </a:r>
            <a:r>
              <a:rPr lang="en-US"/>
              <a:t>] × [L] = [L</a:t>
            </a:r>
            <a:r>
              <a:rPr lang="en-US" baseline="30000"/>
              <a:t>3</a:t>
            </a:r>
            <a:r>
              <a:rPr lang="en-US"/>
              <a:t>]</a:t>
            </a:r>
            <a:endParaRPr lang="en-GB"/>
          </a:p>
        </p:txBody>
      </p:sp>
      <p:sp>
        <p:nvSpPr>
          <p:cNvPr id="671759" name="Text Box 15"/>
          <p:cNvSpPr txBox="1">
            <a:spLocks noChangeArrowheads="1"/>
          </p:cNvSpPr>
          <p:nvPr/>
        </p:nvSpPr>
        <p:spPr bwMode="auto">
          <a:xfrm>
            <a:off x="323850" y="5535613"/>
            <a:ext cx="866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ignore </a:t>
            </a:r>
            <a:r>
              <a:rPr lang="el-GR" i="1">
                <a:latin typeface="Times New Roman" pitchFamily="18" charset="0"/>
                <a:cs typeface="Times New Roman" pitchFamily="18" charset="0"/>
              </a:rPr>
              <a:t>π</a:t>
            </a:r>
            <a:r>
              <a:rPr lang="en-GB" i="1">
                <a:latin typeface="Times New Roman" pitchFamily="18" charset="0"/>
                <a:cs typeface="Times New Roman" pitchFamily="18" charset="0"/>
              </a:rPr>
              <a:t> </a:t>
            </a:r>
            <a:r>
              <a:rPr lang="en-GB">
                <a:cs typeface="Times New Roman" pitchFamily="18" charset="0"/>
              </a:rPr>
              <a:t>because it is a number and so has no dimensions.</a:t>
            </a:r>
            <a:endParaRPr lang="el-GR">
              <a:latin typeface="Times New Roman" pitchFamily="18" charset="0"/>
              <a:cs typeface="Times New Roman" pitchFamily="18" charset="0"/>
            </a:endParaRPr>
          </a:p>
        </p:txBody>
      </p:sp>
      <p:grpSp>
        <p:nvGrpSpPr>
          <p:cNvPr id="2" name="Group 26"/>
          <p:cNvGrpSpPr>
            <a:grpSpLocks/>
          </p:cNvGrpSpPr>
          <p:nvPr/>
        </p:nvGrpSpPr>
        <p:grpSpPr bwMode="auto">
          <a:xfrm>
            <a:off x="611188" y="2997200"/>
            <a:ext cx="1439862" cy="2232025"/>
            <a:chOff x="385" y="1888"/>
            <a:chExt cx="907" cy="1406"/>
          </a:xfrm>
        </p:grpSpPr>
        <p:grpSp>
          <p:nvGrpSpPr>
            <p:cNvPr id="14349" name="Group 16"/>
            <p:cNvGrpSpPr>
              <a:grpSpLocks/>
            </p:cNvGrpSpPr>
            <p:nvPr/>
          </p:nvGrpSpPr>
          <p:grpSpPr bwMode="auto">
            <a:xfrm>
              <a:off x="521" y="1979"/>
              <a:ext cx="771" cy="1315"/>
              <a:chOff x="4169" y="981"/>
              <a:chExt cx="766" cy="994"/>
            </a:xfrm>
          </p:grpSpPr>
          <p:pic>
            <p:nvPicPr>
              <p:cNvPr id="14353" name="Picture 17" descr="cylin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 y="981"/>
                <a:ext cx="766"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Oval 18"/>
              <p:cNvSpPr>
                <a:spLocks noChangeArrowheads="1"/>
              </p:cNvSpPr>
              <p:nvPr/>
            </p:nvSpPr>
            <p:spPr bwMode="auto">
              <a:xfrm>
                <a:off x="4241" y="1072"/>
                <a:ext cx="623" cy="9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5" name="Oval 19"/>
              <p:cNvSpPr>
                <a:spLocks noChangeArrowheads="1"/>
              </p:cNvSpPr>
              <p:nvPr/>
            </p:nvSpPr>
            <p:spPr bwMode="auto">
              <a:xfrm>
                <a:off x="4241" y="1849"/>
                <a:ext cx="623" cy="90"/>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6" name="Line 20"/>
              <p:cNvSpPr>
                <a:spLocks noChangeShapeType="1"/>
              </p:cNvSpPr>
              <p:nvPr/>
            </p:nvSpPr>
            <p:spPr bwMode="auto">
              <a:xfrm>
                <a:off x="4241" y="1117"/>
                <a:ext cx="0" cy="7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21"/>
              <p:cNvSpPr>
                <a:spLocks noChangeShapeType="1"/>
              </p:cNvSpPr>
              <p:nvPr/>
            </p:nvSpPr>
            <p:spPr bwMode="auto">
              <a:xfrm>
                <a:off x="4864" y="1113"/>
                <a:ext cx="0" cy="7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Arc 22"/>
              <p:cNvSpPr>
                <a:spLocks/>
              </p:cNvSpPr>
              <p:nvPr/>
            </p:nvSpPr>
            <p:spPr bwMode="auto">
              <a:xfrm rot="5400000" flipV="1">
                <a:off x="4527" y="1605"/>
                <a:ext cx="53" cy="62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17"/>
                      <a:pt x="11948" y="43182"/>
                      <a:pt x="30" y="43199"/>
                    </a:cubicBezTo>
                  </a:path>
                  <a:path w="21600" h="43200" stroke="0" extrusionOk="0">
                    <a:moveTo>
                      <a:pt x="-1" y="0"/>
                    </a:moveTo>
                    <a:cubicBezTo>
                      <a:pt x="11929" y="0"/>
                      <a:pt x="21600" y="9670"/>
                      <a:pt x="21600" y="21600"/>
                    </a:cubicBezTo>
                    <a:cubicBezTo>
                      <a:pt x="21600" y="33517"/>
                      <a:pt x="11948" y="43182"/>
                      <a:pt x="30" y="43199"/>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350" name="Line 23"/>
            <p:cNvSpPr>
              <a:spLocks noChangeShapeType="1"/>
            </p:cNvSpPr>
            <p:nvPr/>
          </p:nvSpPr>
          <p:spPr bwMode="auto">
            <a:xfrm>
              <a:off x="930" y="2160"/>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Text Box 24"/>
            <p:cNvSpPr txBox="1">
              <a:spLocks noChangeArrowheads="1"/>
            </p:cNvSpPr>
            <p:nvPr/>
          </p:nvSpPr>
          <p:spPr bwMode="auto">
            <a:xfrm>
              <a:off x="385" y="256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h</a:t>
              </a:r>
            </a:p>
          </p:txBody>
        </p:sp>
        <p:sp>
          <p:nvSpPr>
            <p:cNvPr id="14352" name="Text Box 25"/>
            <p:cNvSpPr txBox="1">
              <a:spLocks noChangeArrowheads="1"/>
            </p:cNvSpPr>
            <p:nvPr/>
          </p:nvSpPr>
          <p:spPr bwMode="auto">
            <a:xfrm>
              <a:off x="975" y="1888"/>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17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1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17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17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50" grpId="0"/>
      <p:bldP spid="671751" grpId="0"/>
      <p:bldP spid="671752" grpId="0"/>
      <p:bldP spid="671753" grpId="0"/>
      <p:bldP spid="671754" grpId="0"/>
      <p:bldP spid="6717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Consistency in formulae</a:t>
            </a:r>
            <a:endParaRPr lang="en-GB" smtClean="0"/>
          </a:p>
        </p:txBody>
      </p:sp>
      <p:sp>
        <p:nvSpPr>
          <p:cNvPr id="15365" name="Text Box 5"/>
          <p:cNvSpPr txBox="1">
            <a:spLocks noChangeArrowheads="1"/>
          </p:cNvSpPr>
          <p:nvPr/>
        </p:nvSpPr>
        <p:spPr bwMode="auto">
          <a:xfrm>
            <a:off x="288925" y="1106488"/>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Remember,</a:t>
            </a:r>
            <a:endParaRPr lang="en-GB"/>
          </a:p>
        </p:txBody>
      </p:sp>
      <p:sp>
        <p:nvSpPr>
          <p:cNvPr id="712737" name="Text Box 33"/>
          <p:cNvSpPr txBox="1">
            <a:spLocks noChangeArrowheads="1"/>
          </p:cNvSpPr>
          <p:nvPr/>
        </p:nvSpPr>
        <p:spPr bwMode="auto">
          <a:xfrm>
            <a:off x="1354138" y="3519488"/>
            <a:ext cx="6434137"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What happens if we add an area to a volume?</a:t>
            </a:r>
          </a:p>
        </p:txBody>
      </p:sp>
      <p:sp>
        <p:nvSpPr>
          <p:cNvPr id="712738" name="Text Box 34"/>
          <p:cNvSpPr txBox="1">
            <a:spLocks noChangeArrowheads="1"/>
          </p:cNvSpPr>
          <p:nvPr/>
        </p:nvSpPr>
        <p:spPr bwMode="auto">
          <a:xfrm>
            <a:off x="3230563" y="4195763"/>
            <a:ext cx="268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is impossible. </a:t>
            </a:r>
          </a:p>
        </p:txBody>
      </p:sp>
      <p:sp>
        <p:nvSpPr>
          <p:cNvPr id="712739" name="Rectangle 35"/>
          <p:cNvSpPr>
            <a:spLocks noChangeArrowheads="1"/>
          </p:cNvSpPr>
          <p:nvPr/>
        </p:nvSpPr>
        <p:spPr bwMode="auto">
          <a:xfrm>
            <a:off x="288925" y="4673600"/>
            <a:ext cx="8532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If a formula involved an expression with 2 dimensions added to an expression with 3 dimensions it would be </a:t>
            </a:r>
            <a:r>
              <a:rPr lang="en-GB" b="1">
                <a:solidFill>
                  <a:srgbClr val="FF6600"/>
                </a:solidFill>
              </a:rPr>
              <a:t>inconsistent</a:t>
            </a:r>
            <a:r>
              <a:rPr lang="en-GB"/>
              <a:t>. </a:t>
            </a:r>
          </a:p>
        </p:txBody>
      </p:sp>
      <p:sp>
        <p:nvSpPr>
          <p:cNvPr id="712740" name="Rectangle 36"/>
          <p:cNvSpPr>
            <a:spLocks noChangeArrowheads="1"/>
          </p:cNvSpPr>
          <p:nvPr/>
        </p:nvSpPr>
        <p:spPr bwMode="auto">
          <a:xfrm>
            <a:off x="288925" y="5516563"/>
            <a:ext cx="710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We would conclude that a mistake had been made.</a:t>
            </a:r>
          </a:p>
        </p:txBody>
      </p:sp>
      <p:sp>
        <p:nvSpPr>
          <p:cNvPr id="712741" name="Rectangle 37"/>
          <p:cNvSpPr>
            <a:spLocks noChangeArrowheads="1"/>
          </p:cNvSpPr>
          <p:nvPr/>
        </p:nvSpPr>
        <p:spPr bwMode="auto">
          <a:xfrm>
            <a:off x="250825" y="225266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GB"/>
              <a:t>Adding or subtracting areas gives us an area.</a:t>
            </a:r>
            <a:endParaRPr lang="en-GB">
              <a:solidFill>
                <a:schemeClr val="bg1"/>
              </a:solidFill>
            </a:endParaRPr>
          </a:p>
        </p:txBody>
      </p:sp>
      <p:sp>
        <p:nvSpPr>
          <p:cNvPr id="712742" name="Rectangle 38"/>
          <p:cNvSpPr>
            <a:spLocks noChangeArrowheads="1"/>
          </p:cNvSpPr>
          <p:nvPr/>
        </p:nvSpPr>
        <p:spPr bwMode="auto">
          <a:xfrm>
            <a:off x="250825" y="2827338"/>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GB"/>
              <a:t>Adding or subtracting volumes gives us a volume.</a:t>
            </a:r>
            <a:endParaRPr lang="en-GB">
              <a:solidFill>
                <a:schemeClr val="bg1"/>
              </a:solidFill>
            </a:endParaRPr>
          </a:p>
        </p:txBody>
      </p:sp>
      <p:sp>
        <p:nvSpPr>
          <p:cNvPr id="712743" name="Rectangle 39"/>
          <p:cNvSpPr>
            <a:spLocks noChangeArrowheads="1"/>
          </p:cNvSpPr>
          <p:nvPr/>
        </p:nvSpPr>
        <p:spPr bwMode="auto">
          <a:xfrm>
            <a:off x="250825" y="1679575"/>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GB"/>
              <a:t>Adding or subtracting lengths gives us a length.</a:t>
            </a:r>
            <a:endParaRPr lang="en-GB">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27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27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27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2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37" grpId="0" animBg="1"/>
      <p:bldP spid="712738" grpId="0"/>
      <p:bldP spid="712739" grpId="0"/>
      <p:bldP spid="712740" grpId="0"/>
      <p:bldP spid="712741" grpId="0"/>
      <p:bldP spid="712742" grpId="0"/>
      <p:bldP spid="7127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title" idx="4294967295"/>
          </p:nvPr>
        </p:nvSpPr>
        <p:spPr>
          <a:xfrm>
            <a:off x="150813" y="150813"/>
            <a:ext cx="7354887" cy="633412"/>
          </a:xfrm>
          <a:noFill/>
        </p:spPr>
        <p:txBody>
          <a:bodyPr/>
          <a:lstStyle/>
          <a:p>
            <a:pPr eaLnBrk="1" hangingPunct="1"/>
            <a:r>
              <a:rPr lang="en-US" smtClean="0"/>
              <a:t>Consistency in formulae</a:t>
            </a:r>
            <a:endParaRPr lang="en-GB" smtClean="0"/>
          </a:p>
        </p:txBody>
      </p:sp>
      <p:sp>
        <p:nvSpPr>
          <p:cNvPr id="16389" name="Text Box 5"/>
          <p:cNvSpPr txBox="1">
            <a:spLocks noChangeArrowheads="1"/>
          </p:cNvSpPr>
          <p:nvPr/>
        </p:nvSpPr>
        <p:spPr bwMode="auto">
          <a:xfrm>
            <a:off x="1385888" y="1250950"/>
            <a:ext cx="6370637"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Show that the formula C = 2</a:t>
            </a:r>
            <a:r>
              <a:rPr lang="el-GR">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2</a:t>
            </a:r>
            <a:r>
              <a:rPr lang="en-GB">
                <a:cs typeface="Times New Roman" pitchFamily="18" charset="0"/>
              </a:rPr>
              <a:t> + </a:t>
            </a:r>
            <a:r>
              <a:rPr lang="el-GR">
                <a:latin typeface="Times New Roman" pitchFamily="18" charset="0"/>
                <a:cs typeface="Times New Roman" pitchFamily="18" charset="0"/>
              </a:rPr>
              <a:t>π</a:t>
            </a:r>
            <a:r>
              <a:rPr lang="en-GB" i="1">
                <a:latin typeface="Times New Roman" pitchFamily="18" charset="0"/>
                <a:cs typeface="Times New Roman" pitchFamily="18" charset="0"/>
              </a:rPr>
              <a:t>r</a:t>
            </a:r>
            <a:r>
              <a:rPr lang="en-GB" baseline="30000">
                <a:cs typeface="Times New Roman" pitchFamily="18" charset="0"/>
              </a:rPr>
              <a:t>3</a:t>
            </a:r>
            <a:r>
              <a:rPr lang="en-GB">
                <a:latin typeface="Times New Roman" pitchFamily="18" charset="0"/>
                <a:cs typeface="Times New Roman" pitchFamily="18" charset="0"/>
              </a:rPr>
              <a:t> </a:t>
            </a:r>
            <a:r>
              <a:rPr lang="en-GB">
                <a:cs typeface="Times New Roman" pitchFamily="18" charset="0"/>
              </a:rPr>
              <a:t>is inconsistent and therefore incorrect.</a:t>
            </a:r>
            <a:endParaRPr lang="el-GR">
              <a:cs typeface="Times New Roman" pitchFamily="18" charset="0"/>
            </a:endParaRPr>
          </a:p>
        </p:txBody>
      </p:sp>
      <p:sp>
        <p:nvSpPr>
          <p:cNvPr id="714771" name="Text Box 19"/>
          <p:cNvSpPr txBox="1">
            <a:spLocks noChangeArrowheads="1"/>
          </p:cNvSpPr>
          <p:nvPr/>
        </p:nvSpPr>
        <p:spPr bwMode="auto">
          <a:xfrm>
            <a:off x="361950" y="2565400"/>
            <a:ext cx="494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Analyzing the dimensions we have:</a:t>
            </a:r>
            <a:endParaRPr lang="en-GB" i="1">
              <a:latin typeface="Times New Roman" pitchFamily="18" charset="0"/>
            </a:endParaRPr>
          </a:p>
        </p:txBody>
      </p:sp>
      <p:sp>
        <p:nvSpPr>
          <p:cNvPr id="714772" name="Text Box 20"/>
          <p:cNvSpPr txBox="1">
            <a:spLocks noChangeArrowheads="1"/>
          </p:cNvSpPr>
          <p:nvPr/>
        </p:nvSpPr>
        <p:spPr bwMode="auto">
          <a:xfrm>
            <a:off x="3170238" y="3444875"/>
            <a:ext cx="280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 area + a volume</a:t>
            </a:r>
            <a:endParaRPr lang="en-GB"/>
          </a:p>
        </p:txBody>
      </p:sp>
      <p:sp>
        <p:nvSpPr>
          <p:cNvPr id="714773" name="Text Box 21"/>
          <p:cNvSpPr txBox="1">
            <a:spLocks noChangeArrowheads="1"/>
          </p:cNvSpPr>
          <p:nvPr/>
        </p:nvSpPr>
        <p:spPr bwMode="auto">
          <a:xfrm>
            <a:off x="361950" y="4324350"/>
            <a:ext cx="593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[L</a:t>
            </a:r>
            <a:r>
              <a:rPr lang="en-US" baseline="30000"/>
              <a:t>2</a:t>
            </a:r>
            <a:r>
              <a:rPr lang="en-US"/>
              <a:t>] + [L</a:t>
            </a:r>
            <a:r>
              <a:rPr lang="en-US" baseline="30000"/>
              <a:t>3</a:t>
            </a:r>
            <a:r>
              <a:rPr lang="en-US"/>
              <a:t>]</a:t>
            </a:r>
            <a:endParaRPr lang="en-GB"/>
          </a:p>
        </p:txBody>
      </p:sp>
      <p:sp>
        <p:nvSpPr>
          <p:cNvPr id="714774" name="Text Box 22"/>
          <p:cNvSpPr txBox="1">
            <a:spLocks noChangeArrowheads="1"/>
          </p:cNvSpPr>
          <p:nvPr/>
        </p:nvSpPr>
        <p:spPr bwMode="auto">
          <a:xfrm>
            <a:off x="361950" y="5203825"/>
            <a:ext cx="813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is inconsistent and so the formula is incorrect.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47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47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4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4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71" grpId="0"/>
      <p:bldP spid="714772" grpId="0"/>
      <p:bldP spid="714773" grpId="0"/>
      <p:bldP spid="714774" grpId="0"/>
    </p:bld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13016</TotalTime>
  <Words>4812</Words>
  <Application>Microsoft Office PowerPoint</Application>
  <PresentationFormat>On-screen Show (4:3)</PresentationFormat>
  <Paragraphs>705</Paragraphs>
  <Slides>62</Slides>
  <Notes>62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7" baseType="lpstr">
      <vt:lpstr>Arial</vt:lpstr>
      <vt:lpstr>Times New Roman</vt:lpstr>
      <vt:lpstr>Boardworks template</vt:lpstr>
      <vt:lpstr>Flash Document</vt:lpstr>
      <vt:lpstr>Adobe Photoshop Image</vt:lpstr>
      <vt:lpstr>KS4 Mathematics</vt:lpstr>
      <vt:lpstr>Contents</vt:lpstr>
      <vt:lpstr>Dimensions of length, area and volume</vt:lpstr>
      <vt:lpstr>Using dimensions to check formulae</vt:lpstr>
      <vt:lpstr>Using dimensions to check formulae</vt:lpstr>
      <vt:lpstr>Using dimensions to check formulae</vt:lpstr>
      <vt:lpstr>Using dimensions to check formulae</vt:lpstr>
      <vt:lpstr>Consistency in formulae</vt:lpstr>
      <vt:lpstr>Consistency in formulae</vt:lpstr>
      <vt:lpstr>Length, area or volume?</vt:lpstr>
      <vt:lpstr>Contents</vt:lpstr>
      <vt:lpstr>Rectangles</vt:lpstr>
      <vt:lpstr>Squares</vt:lpstr>
      <vt:lpstr>Shapes made from rectangles</vt:lpstr>
      <vt:lpstr>Shapes made from rectangles</vt:lpstr>
      <vt:lpstr>The area of a triangle</vt:lpstr>
      <vt:lpstr>The area of a triangle</vt:lpstr>
      <vt:lpstr>The area of a triangle</vt:lpstr>
      <vt:lpstr>The area of a triangle</vt:lpstr>
      <vt:lpstr>The area of a parallelogram</vt:lpstr>
      <vt:lpstr>The area of a parallelogram</vt:lpstr>
      <vt:lpstr>The area of a parallelogram</vt:lpstr>
      <vt:lpstr>The area of a trapezium</vt:lpstr>
      <vt:lpstr>The area of a trapezium</vt:lpstr>
      <vt:lpstr>The area of a trapezium</vt:lpstr>
      <vt:lpstr>The area of a trapezium</vt:lpstr>
      <vt:lpstr>Finding the area of irregular polygons</vt:lpstr>
      <vt:lpstr>Contents</vt:lpstr>
      <vt:lpstr>Cubes and cuboids</vt:lpstr>
      <vt:lpstr>Length around the edges</vt:lpstr>
      <vt:lpstr>Length around the edges</vt:lpstr>
      <vt:lpstr>Surface area of a cuboid</vt:lpstr>
      <vt:lpstr>Surface area of a cuboid</vt:lpstr>
      <vt:lpstr>Surface area of a cuboid</vt:lpstr>
      <vt:lpstr>Formula for the surface area of a cuboid</vt:lpstr>
      <vt:lpstr>Surface area of a cube</vt:lpstr>
      <vt:lpstr>Volume of a cuboid</vt:lpstr>
      <vt:lpstr>Volume of a cuboid</vt:lpstr>
      <vt:lpstr>Volume of a cuboid</vt:lpstr>
      <vt:lpstr>Volume of a cube</vt:lpstr>
      <vt:lpstr>Volume of shapes made from cuboids</vt:lpstr>
      <vt:lpstr>Contents</vt:lpstr>
      <vt:lpstr>Prisms</vt:lpstr>
      <vt:lpstr>Volume of a prism</vt:lpstr>
      <vt:lpstr>Volume of a prism</vt:lpstr>
      <vt:lpstr>Volume of a prism</vt:lpstr>
      <vt:lpstr>Surface area of a prism</vt:lpstr>
      <vt:lpstr>Pyramids</vt:lpstr>
      <vt:lpstr>Volume of a pyramid</vt:lpstr>
      <vt:lpstr>Volume of a pyramid</vt:lpstr>
      <vt:lpstr>Surface area of a pyramid</vt:lpstr>
      <vt:lpstr>Contents</vt:lpstr>
      <vt:lpstr>Volume of a cylinder</vt:lpstr>
      <vt:lpstr>Surface area of a cylinder</vt:lpstr>
      <vt:lpstr>Volume of a cone</vt:lpstr>
      <vt:lpstr>Volume and surface area of a sphere</vt:lpstr>
      <vt:lpstr>Contents</vt:lpstr>
      <vt:lpstr>Lengths in similar shapes</vt:lpstr>
      <vt:lpstr>Areas in similar shapes</vt:lpstr>
      <vt:lpstr>Volumes in similar shapes</vt:lpstr>
      <vt:lpstr>Lengths in similar shapes</vt:lpstr>
      <vt:lpstr>Could a giant survive on earth?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S10 Length, area and volume</dc:title>
  <dc:creator>©Boardworks Ltd 2005</dc:creator>
  <cp:lastModifiedBy>Teacher E-Solutions</cp:lastModifiedBy>
  <cp:revision>118</cp:revision>
  <dcterms:created xsi:type="dcterms:W3CDTF">2003-07-21T09:50:03Z</dcterms:created>
  <dcterms:modified xsi:type="dcterms:W3CDTF">2019-01-18T17:00:44Z</dcterms:modified>
</cp:coreProperties>
</file>