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4" d="100"/>
          <a:sy n="44" d="100"/>
        </p:scale>
        <p:origin x="-57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image" Target="../media/image4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92DD43A-6144-4500-8D1C-62E8BDC632AF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8382184-8D71-49C2-A864-70D5FAB4C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37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D1D089C-B9B9-420A-88D1-2104D90B6AC3}" type="slidenum">
              <a:rPr lang="en-GB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C84F0B-6879-4D03-81A2-6EB329B990BA}" type="slidenum">
              <a:rPr lang="en-GB"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GB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25D20-F9C6-4D69-9F5E-D977376EA379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39F9E-83C7-4FF1-A27B-C3B0FB22D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240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21E03-132C-4B20-AE4A-4EB9E463D77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E6884-C302-4819-98E3-394CE85E62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3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A2817-D237-4D09-A6B4-E96F806DA2F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8DEF2-5F53-4E92-8480-4C0CAF9B2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19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CDE8D-23FD-4B7F-98E7-9BC7BE4AF2E2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9D292-D934-4D20-A002-E3FF8AD61E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299872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A58B8-CF47-4740-B0CD-9018B1879B12}" type="datetime2">
              <a:rPr lang="en-GB"/>
              <a:pPr>
                <a:defRPr/>
              </a:pPr>
              <a:t>Friday, 18 January 2019</a:t>
            </a:fld>
            <a:endParaRPr lang="en-GB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640DF-141C-48C1-9EB1-6D18E3EF04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</a:t>
            </a:r>
          </a:p>
        </p:txBody>
      </p:sp>
    </p:spTree>
    <p:extLst>
      <p:ext uri="{BB962C8B-B14F-4D97-AF65-F5344CB8AC3E}">
        <p14:creationId xmlns:p14="http://schemas.microsoft.com/office/powerpoint/2010/main" val="3375676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ACEF5-5E9E-4E07-974C-CE31FC75E8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444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507BF-585D-4EAF-8E3D-C1957180D5D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32745-626B-49C7-95A3-3B98D415E6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7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8C520-CB1F-4243-9F20-48D1C9D72CB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D9F25-F031-4DFD-884A-535213578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97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9A23F-C1F0-46C5-8B6F-1754E2C4B82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D13FD-4BD8-4D11-8EBB-44D999D7E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0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25E48-BD13-42C3-9A52-4BC3B57AE14D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659F9-009A-4B09-8BDB-D0151D443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4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10335-F917-400C-8AEB-01488563F818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72DB7-3E9A-420B-AA40-D6B7DA006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0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E82F8-3683-4990-9A19-22D4D70EAEB4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AB855-97D4-4020-A9C1-288720F96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26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9859C-8971-4931-8FA0-B5CFA372A8C6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B634A-2E62-4E96-A083-A7627715D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28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D996C-86F6-4289-97E6-48ABDA46B8C3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61DF-D586-4322-83D1-A1B2D70A9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70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0EB9BF-4925-4474-B885-2DF43621C20E}" type="datetimeFigureOut">
              <a:rPr lang="en-US"/>
              <a:pPr>
                <a:defRPr/>
              </a:pPr>
              <a:t>1/18/2019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6C37BD1-52C3-4DEF-8A7F-394BBCDE1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8.gif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21.bin"/><Relationship Id="rId7" Type="http://schemas.openxmlformats.org/officeDocument/2006/relationships/image" Target="../media/image8.gi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1.wmf"/><Relationship Id="rId9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7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8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8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5.bin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4.wmf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image" Target="../media/image2.wmf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6.wmf"/><Relationship Id="rId5" Type="http://schemas.openxmlformats.org/officeDocument/2006/relationships/image" Target="../media/image8.gif"/><Relationship Id="rId10" Type="http://schemas.openxmlformats.org/officeDocument/2006/relationships/oleObject" Target="../embeddings/oleObject7.bin"/><Relationship Id="rId4" Type="http://schemas.openxmlformats.org/officeDocument/2006/relationships/image" Target="../media/image4.wmf"/><Relationship Id="rId9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8.gif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2703513" y="1852613"/>
            <a:ext cx="3914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Area of Any Triangle</a:t>
            </a:r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2703513" y="2405063"/>
            <a:ext cx="3897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Area of Parallelogram</a:t>
            </a:r>
          </a:p>
        </p:txBody>
      </p:sp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2703513" y="2957513"/>
            <a:ext cx="44878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Area of Kite &amp; Rhombus</a:t>
            </a:r>
          </a:p>
        </p:txBody>
      </p:sp>
      <p:sp>
        <p:nvSpPr>
          <p:cNvPr id="5125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41513" y="1852613"/>
            <a:ext cx="404812" cy="320675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41513" y="2413000"/>
            <a:ext cx="404812" cy="320675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41513" y="2974975"/>
            <a:ext cx="404812" cy="320675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Volume of Solids</a:t>
            </a:r>
          </a:p>
        </p:txBody>
      </p:sp>
      <p:sp>
        <p:nvSpPr>
          <p:cNvPr id="5129" name="Text Box 16"/>
          <p:cNvSpPr txBox="1">
            <a:spLocks noChangeArrowheads="1"/>
          </p:cNvSpPr>
          <p:nvPr/>
        </p:nvSpPr>
        <p:spPr bwMode="auto">
          <a:xfrm>
            <a:off x="2703513" y="3509963"/>
            <a:ext cx="33924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Area of Trapezium</a:t>
            </a:r>
          </a:p>
        </p:txBody>
      </p:sp>
      <p:sp>
        <p:nvSpPr>
          <p:cNvPr id="5130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54213" y="3535363"/>
            <a:ext cx="404812" cy="320675"/>
          </a:xfrm>
          <a:prstGeom prst="actionButtonForwardNex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6"/>
          <p:cNvSpPr txBox="1">
            <a:spLocks noChangeArrowheads="1"/>
          </p:cNvSpPr>
          <p:nvPr/>
        </p:nvSpPr>
        <p:spPr bwMode="auto">
          <a:xfrm>
            <a:off x="2703513" y="4060825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Composite Area</a:t>
            </a:r>
          </a:p>
        </p:txBody>
      </p:sp>
      <p:sp>
        <p:nvSpPr>
          <p:cNvPr id="5132" name="Text Box 7"/>
          <p:cNvSpPr txBox="1">
            <a:spLocks noChangeArrowheads="1"/>
          </p:cNvSpPr>
          <p:nvPr/>
        </p:nvSpPr>
        <p:spPr bwMode="auto">
          <a:xfrm>
            <a:off x="2703513" y="4613275"/>
            <a:ext cx="41957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Volume &amp; Surface Area</a:t>
            </a:r>
          </a:p>
        </p:txBody>
      </p:sp>
      <p:sp>
        <p:nvSpPr>
          <p:cNvPr id="5133" name="Text Box 8"/>
          <p:cNvSpPr txBox="1">
            <a:spLocks noChangeArrowheads="1"/>
          </p:cNvSpPr>
          <p:nvPr/>
        </p:nvSpPr>
        <p:spPr bwMode="auto">
          <a:xfrm>
            <a:off x="2703513" y="5165725"/>
            <a:ext cx="4868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Surface Area of a Cylinder</a:t>
            </a:r>
          </a:p>
        </p:txBody>
      </p:sp>
      <p:sp>
        <p:nvSpPr>
          <p:cNvPr id="5134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41513" y="4097338"/>
            <a:ext cx="404812" cy="320675"/>
          </a:xfrm>
          <a:prstGeom prst="actionButtonForwardNex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41513" y="4657725"/>
            <a:ext cx="404812" cy="320675"/>
          </a:xfrm>
          <a:prstGeom prst="actionButtonForwardNex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41513" y="5218113"/>
            <a:ext cx="404812" cy="322262"/>
          </a:xfrm>
          <a:prstGeom prst="actionButtonForwardNext">
            <a:avLst/>
          </a:prstGeom>
          <a:solidFill>
            <a:schemeClr val="tx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137" name="Text Box 8"/>
          <p:cNvSpPr txBox="1">
            <a:spLocks noChangeArrowheads="1"/>
          </p:cNvSpPr>
          <p:nvPr/>
        </p:nvSpPr>
        <p:spPr bwMode="auto">
          <a:xfrm>
            <a:off x="2703513" y="5718175"/>
            <a:ext cx="4868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Volume of a Cylinder</a:t>
            </a:r>
          </a:p>
        </p:txBody>
      </p:sp>
      <p:sp>
        <p:nvSpPr>
          <p:cNvPr id="24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54213" y="5780088"/>
            <a:ext cx="404812" cy="320675"/>
          </a:xfrm>
          <a:prstGeom prst="actionButtonForwardNext">
            <a:avLst/>
          </a:prstGeom>
          <a:solidFill>
            <a:schemeClr val="accent2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139" name="Text Box 8"/>
          <p:cNvSpPr txBox="1">
            <a:spLocks noChangeArrowheads="1"/>
          </p:cNvSpPr>
          <p:nvPr/>
        </p:nvSpPr>
        <p:spPr bwMode="auto">
          <a:xfrm>
            <a:off x="2703513" y="6270625"/>
            <a:ext cx="48688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Composite Volume</a:t>
            </a:r>
          </a:p>
        </p:txBody>
      </p:sp>
      <p:sp>
        <p:nvSpPr>
          <p:cNvPr id="5140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54213" y="6340475"/>
            <a:ext cx="404812" cy="320675"/>
          </a:xfrm>
          <a:prstGeom prst="actionButtonForwardNext">
            <a:avLst/>
          </a:prstGeom>
          <a:solidFill>
            <a:srgbClr val="00B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1" name="Text Box 8"/>
          <p:cNvSpPr txBox="1">
            <a:spLocks noChangeArrowheads="1"/>
          </p:cNvSpPr>
          <p:nvPr/>
        </p:nvSpPr>
        <p:spPr bwMode="auto">
          <a:xfrm>
            <a:off x="7178675" y="5440363"/>
            <a:ext cx="19653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 b="1">
                <a:solidFill>
                  <a:srgbClr val="FFC000"/>
                </a:solidFill>
                <a:latin typeface="Comic Sans MS" pitchFamily="66" charset="0"/>
              </a:rPr>
              <a:t>Exam Type Questions</a:t>
            </a:r>
          </a:p>
        </p:txBody>
      </p:sp>
      <p:sp>
        <p:nvSpPr>
          <p:cNvPr id="5142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42275" y="6269038"/>
            <a:ext cx="519113" cy="463550"/>
          </a:xfrm>
          <a:prstGeom prst="actionButtonForwardNext">
            <a:avLst/>
          </a:prstGeom>
          <a:solidFill>
            <a:schemeClr val="tx1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9FDCCE12-C395-44F3-B8B0-29264D3F6200}" type="slidenum">
              <a:rPr lang="en-GB">
                <a:latin typeface="Comic Sans MS" pitchFamily="66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>
              <a:latin typeface="Comic Sans MS" pitchFamily="66" charset="0"/>
            </a:endParaRPr>
          </a:p>
        </p:txBody>
      </p:sp>
      <p:sp>
        <p:nvSpPr>
          <p:cNvPr id="93224" name="AutoShape 40"/>
          <p:cNvSpPr>
            <a:spLocks noChangeArrowheads="1"/>
          </p:cNvSpPr>
          <p:nvPr/>
        </p:nvSpPr>
        <p:spPr bwMode="auto">
          <a:xfrm>
            <a:off x="2806700" y="2663825"/>
            <a:ext cx="1076325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25" name="AutoShape 41"/>
          <p:cNvSpPr>
            <a:spLocks noChangeArrowheads="1"/>
          </p:cNvSpPr>
          <p:nvPr/>
        </p:nvSpPr>
        <p:spPr bwMode="auto">
          <a:xfrm flipV="1">
            <a:off x="2806700" y="1952625"/>
            <a:ext cx="1085850" cy="73342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22" name="AutoShape 38"/>
          <p:cNvSpPr>
            <a:spLocks noChangeArrowheads="1"/>
          </p:cNvSpPr>
          <p:nvPr/>
        </p:nvSpPr>
        <p:spPr bwMode="auto">
          <a:xfrm flipH="1">
            <a:off x="3898900" y="2679700"/>
            <a:ext cx="1819275" cy="73342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223" name="AutoShape 39"/>
          <p:cNvSpPr>
            <a:spLocks noChangeArrowheads="1"/>
          </p:cNvSpPr>
          <p:nvPr/>
        </p:nvSpPr>
        <p:spPr bwMode="auto">
          <a:xfrm flipH="1" flipV="1">
            <a:off x="3898900" y="1952625"/>
            <a:ext cx="1819275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3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Area of a Kite</a:t>
            </a:r>
          </a:p>
        </p:txBody>
      </p:sp>
      <p:graphicFrame>
        <p:nvGraphicFramePr>
          <p:cNvPr id="93187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3263900" y="4922838"/>
          <a:ext cx="2871788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3" imgW="2247900" imgH="609600" progId="Equation.DSMT4">
                  <p:embed/>
                </p:oleObj>
              </mc:Choice>
              <mc:Fallback>
                <p:oleObj name="Equation" r:id="rId3" imgW="2247900" imgH="609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922838"/>
                        <a:ext cx="2871788" cy="77946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 cmpd="sng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790825" y="3609975"/>
            <a:ext cx="2933700" cy="465138"/>
            <a:chOff x="2118" y="2274"/>
            <a:chExt cx="1848" cy="293"/>
          </a:xfrm>
        </p:grpSpPr>
        <p:sp>
          <p:nvSpPr>
            <p:cNvPr id="14357" name="Line 16"/>
            <p:cNvSpPr>
              <a:spLocks noChangeShapeType="1"/>
            </p:cNvSpPr>
            <p:nvPr/>
          </p:nvSpPr>
          <p:spPr bwMode="auto">
            <a:xfrm>
              <a:off x="2118" y="2274"/>
              <a:ext cx="18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Text Box 17"/>
            <p:cNvSpPr txBox="1">
              <a:spLocks noChangeArrowheads="1"/>
            </p:cNvSpPr>
            <p:nvPr/>
          </p:nvSpPr>
          <p:spPr bwMode="auto">
            <a:xfrm>
              <a:off x="2882" y="227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latin typeface="Comic Sans MS" pitchFamily="66" charset="0"/>
                </a:rPr>
                <a:t>D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845175" y="1978025"/>
            <a:ext cx="452438" cy="1428750"/>
            <a:chOff x="4174" y="1246"/>
            <a:chExt cx="285" cy="900"/>
          </a:xfrm>
        </p:grpSpPr>
        <p:sp>
          <p:nvSpPr>
            <p:cNvPr id="14355" name="Line 19"/>
            <p:cNvSpPr>
              <a:spLocks noChangeShapeType="1"/>
            </p:cNvSpPr>
            <p:nvPr/>
          </p:nvSpPr>
          <p:spPr bwMode="auto">
            <a:xfrm flipV="1">
              <a:off x="4174" y="1246"/>
              <a:ext cx="0" cy="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Text Box 20"/>
            <p:cNvSpPr txBox="1">
              <a:spLocks noChangeArrowheads="1"/>
            </p:cNvSpPr>
            <p:nvPr/>
          </p:nvSpPr>
          <p:spPr bwMode="auto">
            <a:xfrm>
              <a:off x="4230" y="1551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latin typeface="Comic Sans MS" pitchFamily="66" charset="0"/>
                </a:rPr>
                <a:t>d</a:t>
              </a:r>
            </a:p>
          </p:txBody>
        </p:sp>
      </p:grpSp>
      <p:graphicFrame>
        <p:nvGraphicFramePr>
          <p:cNvPr id="93208" name="Object 24"/>
          <p:cNvGraphicFramePr>
            <a:graphicFrameLocks noChangeAspect="1"/>
          </p:cNvGraphicFramePr>
          <p:nvPr>
            <p:ph sz="half" idx="2"/>
          </p:nvPr>
        </p:nvGraphicFramePr>
        <p:xfrm>
          <a:off x="2282825" y="4164013"/>
          <a:ext cx="44910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5" imgW="2755900" imgH="330200" progId="Equation.DSMT4">
                  <p:embed/>
                </p:oleObj>
              </mc:Choice>
              <mc:Fallback>
                <p:oleObj name="Equation" r:id="rId5" imgW="2755900" imgH="330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5" y="4164013"/>
                        <a:ext cx="449103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36"/>
          <p:cNvSpPr txBox="1">
            <a:spLocks noChangeArrowheads="1"/>
          </p:cNvSpPr>
          <p:nvPr/>
        </p:nvSpPr>
        <p:spPr bwMode="auto">
          <a:xfrm>
            <a:off x="2317750" y="1193800"/>
            <a:ext cx="46085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Exactly the same process as the rhombus</a:t>
            </a:r>
          </a:p>
        </p:txBody>
      </p:sp>
      <p:grpSp>
        <p:nvGrpSpPr>
          <p:cNvPr id="14349" name="Group 31"/>
          <p:cNvGrpSpPr>
            <a:grpSpLocks/>
          </p:cNvGrpSpPr>
          <p:nvPr/>
        </p:nvGrpSpPr>
        <p:grpSpPr bwMode="auto">
          <a:xfrm>
            <a:off x="3883025" y="1962150"/>
            <a:ext cx="1784350" cy="1450975"/>
            <a:chOff x="894" y="2172"/>
            <a:chExt cx="546" cy="640"/>
          </a:xfrm>
        </p:grpSpPr>
        <p:sp>
          <p:nvSpPr>
            <p:cNvPr id="14353" name="AutoShape 29"/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4" name="AutoShape 30"/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350" name="Group 32"/>
          <p:cNvGrpSpPr>
            <a:grpSpLocks/>
          </p:cNvGrpSpPr>
          <p:nvPr/>
        </p:nvGrpSpPr>
        <p:grpSpPr bwMode="auto">
          <a:xfrm flipH="1">
            <a:off x="2820988" y="1962150"/>
            <a:ext cx="1063625" cy="1450975"/>
            <a:chOff x="894" y="2172"/>
            <a:chExt cx="546" cy="640"/>
          </a:xfrm>
        </p:grpSpPr>
        <p:sp>
          <p:nvSpPr>
            <p:cNvPr id="14351" name="AutoShape 33"/>
            <p:cNvSpPr>
              <a:spLocks noChangeArrowheads="1"/>
            </p:cNvSpPr>
            <p:nvPr/>
          </p:nvSpPr>
          <p:spPr bwMode="auto">
            <a:xfrm>
              <a:off x="894" y="2172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AutoShape 34"/>
            <p:cNvSpPr>
              <a:spLocks noChangeArrowheads="1"/>
            </p:cNvSpPr>
            <p:nvPr/>
          </p:nvSpPr>
          <p:spPr bwMode="auto">
            <a:xfrm flipV="1">
              <a:off x="894" y="2494"/>
              <a:ext cx="546" cy="318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L 0.57187 0.0805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3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96296E-6 L 0.57187 -0.1361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3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6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3.33333E-6 L 0.25208 0.07917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93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4" y="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0.00185 L 0.25035 -0.1356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93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56" y="-6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3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3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24" grpId="0" animBg="1"/>
      <p:bldP spid="93225" grpId="0" animBg="1"/>
      <p:bldP spid="93222" grpId="0" animBg="1"/>
      <p:bldP spid="932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D92D0B-1CBA-43E6-A54B-7ACECDA40BDE}" type="slidenum">
              <a:rPr lang="en-GB" smtClean="0">
                <a:latin typeface="Comic Sans MS" pitchFamily="66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smtClean="0">
              <a:latin typeface="Comic Sans MS" pitchFamily="66" charset="0"/>
            </a:endParaRPr>
          </a:p>
        </p:txBody>
      </p:sp>
      <p:sp>
        <p:nvSpPr>
          <p:cNvPr id="15363" name="Rectangle 2"/>
          <p:cNvSpPr>
            <a:spLocks noGrp="1" noRot="1" noChangeArrowheads="1"/>
          </p:cNvSpPr>
          <p:nvPr>
            <p:ph type="title" sz="quarter"/>
          </p:nvPr>
        </p:nvSpPr>
        <p:spPr>
          <a:xfrm>
            <a:off x="914400" y="322263"/>
            <a:ext cx="8229600" cy="1143000"/>
          </a:xfrm>
        </p:spPr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Rhombus and Kite Area</a:t>
            </a:r>
          </a:p>
        </p:txBody>
      </p:sp>
      <p:pic>
        <p:nvPicPr>
          <p:cNvPr id="15364" name="Picture 6" descr="scottishflag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Text Box 11"/>
          <p:cNvSpPr txBox="1">
            <a:spLocks noChangeArrowheads="1"/>
          </p:cNvSpPr>
          <p:nvPr/>
        </p:nvSpPr>
        <p:spPr bwMode="auto">
          <a:xfrm>
            <a:off x="1298575" y="1612900"/>
            <a:ext cx="7000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Example 2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: Find the area of the V – shape kite.</a:t>
            </a:r>
            <a:endParaRPr lang="en-GB" sz="2400" u="sng">
              <a:solidFill>
                <a:srgbClr val="FFFF00"/>
              </a:solidFill>
              <a:latin typeface="Comic Sans MS" pitchFamily="66" charset="0"/>
            </a:endParaRPr>
          </a:p>
        </p:txBody>
      </p:sp>
      <p:graphicFrame>
        <p:nvGraphicFramePr>
          <p:cNvPr id="101394" name="Object 18"/>
          <p:cNvGraphicFramePr>
            <a:graphicFrameLocks noChangeAspect="1"/>
          </p:cNvGraphicFramePr>
          <p:nvPr/>
        </p:nvGraphicFramePr>
        <p:xfrm>
          <a:off x="5597525" y="2501900"/>
          <a:ext cx="292258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4" imgW="2209800" imgH="609600" progId="Equation.DSMT4">
                  <p:embed/>
                </p:oleObj>
              </mc:Choice>
              <mc:Fallback>
                <p:oleObj name="Equation" r:id="rId4" imgW="2209800" imgH="609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2501900"/>
                        <a:ext cx="2922588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5" name="Object 19"/>
          <p:cNvGraphicFramePr>
            <a:graphicFrameLocks noChangeAspect="1"/>
          </p:cNvGraphicFramePr>
          <p:nvPr/>
        </p:nvGraphicFramePr>
        <p:xfrm>
          <a:off x="5597525" y="3451225"/>
          <a:ext cx="21764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6" imgW="1638300" imgH="609600" progId="Equation.DSMT4">
                  <p:embed/>
                </p:oleObj>
              </mc:Choice>
              <mc:Fallback>
                <p:oleObj name="Equation" r:id="rId6" imgW="1638300" imgH="609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3451225"/>
                        <a:ext cx="2176463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6" name="Object 20"/>
          <p:cNvGraphicFramePr>
            <a:graphicFrameLocks noChangeAspect="1"/>
          </p:cNvGraphicFramePr>
          <p:nvPr/>
        </p:nvGraphicFramePr>
        <p:xfrm>
          <a:off x="5597525" y="4405313"/>
          <a:ext cx="253365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8" imgW="1447172" imgH="291973" progId="Equation.DSMT4">
                  <p:embed/>
                </p:oleObj>
              </mc:Choice>
              <mc:Fallback>
                <p:oleObj name="Equation" r:id="rId8" imgW="1447172" imgH="291973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4405313"/>
                        <a:ext cx="253365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9" name="Text Box 28"/>
          <p:cNvSpPr txBox="1">
            <a:spLocks noChangeArrowheads="1"/>
          </p:cNvSpPr>
          <p:nvPr/>
        </p:nvSpPr>
        <p:spPr bwMode="auto">
          <a:xfrm>
            <a:off x="3200400" y="43148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7cm</a:t>
            </a:r>
          </a:p>
        </p:txBody>
      </p:sp>
      <p:sp>
        <p:nvSpPr>
          <p:cNvPr id="15370" name="Line 29"/>
          <p:cNvSpPr>
            <a:spLocks noChangeShapeType="1"/>
          </p:cNvSpPr>
          <p:nvPr/>
        </p:nvSpPr>
        <p:spPr bwMode="auto">
          <a:xfrm flipH="1" flipV="1">
            <a:off x="2146300" y="2684463"/>
            <a:ext cx="9525" cy="1438275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Text Box 30"/>
          <p:cNvSpPr txBox="1">
            <a:spLocks noChangeArrowheads="1"/>
          </p:cNvSpPr>
          <p:nvPr/>
        </p:nvSpPr>
        <p:spPr bwMode="auto">
          <a:xfrm>
            <a:off x="2181225" y="32734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4cm</a:t>
            </a:r>
          </a:p>
        </p:txBody>
      </p:sp>
      <p:grpSp>
        <p:nvGrpSpPr>
          <p:cNvPr id="15372" name="Group 38"/>
          <p:cNvGrpSpPr>
            <a:grpSpLocks/>
          </p:cNvGrpSpPr>
          <p:nvPr/>
        </p:nvGrpSpPr>
        <p:grpSpPr bwMode="auto">
          <a:xfrm>
            <a:off x="2390775" y="2676525"/>
            <a:ext cx="2181225" cy="1463675"/>
            <a:chOff x="1506" y="1686"/>
            <a:chExt cx="1374" cy="922"/>
          </a:xfrm>
        </p:grpSpPr>
        <p:sp>
          <p:nvSpPr>
            <p:cNvPr id="15374" name="Line 34"/>
            <p:cNvSpPr>
              <a:spLocks noChangeShapeType="1"/>
            </p:cNvSpPr>
            <p:nvPr/>
          </p:nvSpPr>
          <p:spPr bwMode="auto">
            <a:xfrm>
              <a:off x="1524" y="1686"/>
              <a:ext cx="1356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35"/>
            <p:cNvSpPr>
              <a:spLocks noChangeShapeType="1"/>
            </p:cNvSpPr>
            <p:nvPr/>
          </p:nvSpPr>
          <p:spPr bwMode="auto">
            <a:xfrm flipV="1">
              <a:off x="1510" y="2158"/>
              <a:ext cx="1365" cy="4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Line 36"/>
            <p:cNvSpPr>
              <a:spLocks noChangeShapeType="1"/>
            </p:cNvSpPr>
            <p:nvPr/>
          </p:nvSpPr>
          <p:spPr bwMode="auto">
            <a:xfrm flipV="1">
              <a:off x="1506" y="2154"/>
              <a:ext cx="471" cy="45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Line 37"/>
            <p:cNvSpPr>
              <a:spLocks noChangeShapeType="1"/>
            </p:cNvSpPr>
            <p:nvPr/>
          </p:nvSpPr>
          <p:spPr bwMode="auto">
            <a:xfrm flipH="1" flipV="1">
              <a:off x="1527" y="1686"/>
              <a:ext cx="453" cy="47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27" name="Straight Arrow Connector 26"/>
          <p:cNvCxnSpPr/>
          <p:nvPr/>
        </p:nvCxnSpPr>
        <p:spPr>
          <a:xfrm>
            <a:off x="3086100" y="4140200"/>
            <a:ext cx="1477963" cy="1588"/>
          </a:xfrm>
          <a:prstGeom prst="straightConnector1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1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1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1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88AC6D0-21A9-47F2-8220-104813798EE8}" type="slidenum">
              <a:rPr lang="en-GB">
                <a:latin typeface="Comic Sans MS" pitchFamily="66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>
              <a:latin typeface="Comic Sans MS" pitchFamily="66" charset="0"/>
            </a:endParaRPr>
          </a:p>
        </p:txBody>
      </p:sp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125956" name="Text Box 4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To know the formula for the area of a trapezium.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825500" y="3044825"/>
            <a:ext cx="4038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>
                <a:solidFill>
                  <a:srgbClr val="FFC000"/>
                </a:solidFill>
              </a:rPr>
              <a:t>1.    To develop a formula for the area of a trapezium.</a:t>
            </a:r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1254125" y="4352925"/>
            <a:ext cx="35083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</a:pPr>
            <a:r>
              <a:rPr lang="en-GB">
                <a:solidFill>
                  <a:srgbClr val="FFC000"/>
                </a:solidFill>
              </a:rPr>
              <a:t>Use the formula to solve problems.</a:t>
            </a:r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Apply formula correctly.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    (showing working)</a:t>
            </a:r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5519738" y="47323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Answer containing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    appropriate units</a:t>
            </a:r>
          </a:p>
        </p:txBody>
      </p:sp>
      <p:sp>
        <p:nvSpPr>
          <p:cNvPr id="16395" name="Rectangle 1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chemeClr val="hlink"/>
                </a:solidFill>
              </a:rPr>
              <a:t>Trapezium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/>
      <p:bldP spid="125958" grpId="0"/>
      <p:bldP spid="125959" grpId="0"/>
      <p:bldP spid="125960" grpId="0"/>
      <p:bldP spid="1259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85029C-29AE-47CA-9DF4-08687D6793AA}" type="slidenum">
              <a:rPr lang="en-GB" smtClean="0">
                <a:latin typeface="Comic Sans MS" pitchFamily="66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smtClean="0">
              <a:latin typeface="Comic Sans MS" pitchFamily="66" charset="0"/>
            </a:endParaRPr>
          </a:p>
        </p:txBody>
      </p:sp>
      <p:sp>
        <p:nvSpPr>
          <p:cNvPr id="17411" name="Rectangle 8"/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Trapezium Area</a:t>
            </a:r>
          </a:p>
        </p:txBody>
      </p:sp>
      <p:graphicFrame>
        <p:nvGraphicFramePr>
          <p:cNvPr id="52296" name="Object 72"/>
          <p:cNvGraphicFramePr>
            <a:graphicFrameLocks noChangeAspect="1"/>
          </p:cNvGraphicFramePr>
          <p:nvPr>
            <p:ph sz="quarter" idx="2"/>
          </p:nvPr>
        </p:nvGraphicFramePr>
        <p:xfrm>
          <a:off x="4716463" y="2279650"/>
          <a:ext cx="2003425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3" imgW="1676400" imgH="609600" progId="Equation.DSMT4">
                  <p:embed/>
                </p:oleObj>
              </mc:Choice>
              <mc:Fallback>
                <p:oleObj name="Equation" r:id="rId3" imgW="1676400" imgH="609600" progId="Equation.DSMT4">
                  <p:embed/>
                  <p:pic>
                    <p:nvPicPr>
                      <p:cNvPr id="0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279650"/>
                        <a:ext cx="2003425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98" name="Object 74"/>
          <p:cNvGraphicFramePr>
            <a:graphicFrameLocks noChangeAspect="1"/>
          </p:cNvGraphicFramePr>
          <p:nvPr>
            <p:ph sz="quarter" idx="3"/>
          </p:nvPr>
        </p:nvGraphicFramePr>
        <p:xfrm>
          <a:off x="6918325" y="2279650"/>
          <a:ext cx="1952625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Equation" r:id="rId5" imgW="1663700" imgH="609600" progId="Equation.DSMT4">
                  <p:embed/>
                </p:oleObj>
              </mc:Choice>
              <mc:Fallback>
                <p:oleObj name="Equation" r:id="rId5" imgW="1663700" imgH="609600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8325" y="2279650"/>
                        <a:ext cx="1952625" cy="715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300" name="Object 76"/>
          <p:cNvGraphicFramePr>
            <a:graphicFrameLocks noChangeAspect="1"/>
          </p:cNvGraphicFramePr>
          <p:nvPr>
            <p:ph sz="quarter" idx="4"/>
          </p:nvPr>
        </p:nvGraphicFramePr>
        <p:xfrm>
          <a:off x="4989513" y="3262313"/>
          <a:ext cx="35972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Equation" r:id="rId7" imgW="3136900" imgH="609600" progId="Equation.DSMT4">
                  <p:embed/>
                </p:oleObj>
              </mc:Choice>
              <mc:Fallback>
                <p:oleObj name="Equation" r:id="rId7" imgW="3136900" imgH="609600" progId="Equation.DSMT4">
                  <p:embed/>
                  <p:pic>
                    <p:nvPicPr>
                      <p:cNvPr id="0" name="Object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3262313"/>
                        <a:ext cx="3597275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AutoShape 34"/>
          <p:cNvSpPr>
            <a:spLocks noChangeArrowheads="1"/>
          </p:cNvSpPr>
          <p:nvPr/>
        </p:nvSpPr>
        <p:spPr bwMode="auto">
          <a:xfrm flipV="1">
            <a:off x="1447800" y="2208213"/>
            <a:ext cx="2705100" cy="193675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68" name="Line 44"/>
          <p:cNvSpPr>
            <a:spLocks noChangeShapeType="1"/>
          </p:cNvSpPr>
          <p:nvPr/>
        </p:nvSpPr>
        <p:spPr bwMode="auto">
          <a:xfrm flipV="1">
            <a:off x="1438275" y="2219325"/>
            <a:ext cx="2038350" cy="1914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7" name="Text Box 45"/>
          <p:cNvSpPr txBox="1">
            <a:spLocks noChangeArrowheads="1"/>
          </p:cNvSpPr>
          <p:nvPr/>
        </p:nvSpPr>
        <p:spPr bwMode="auto">
          <a:xfrm>
            <a:off x="1022350" y="4070350"/>
            <a:ext cx="422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W</a:t>
            </a:r>
          </a:p>
        </p:txBody>
      </p:sp>
      <p:sp>
        <p:nvSpPr>
          <p:cNvPr id="17418" name="Text Box 46"/>
          <p:cNvSpPr txBox="1">
            <a:spLocks noChangeArrowheads="1"/>
          </p:cNvSpPr>
          <p:nvPr/>
        </p:nvSpPr>
        <p:spPr bwMode="auto">
          <a:xfrm>
            <a:off x="1743075" y="196215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17419" name="Text Box 47"/>
          <p:cNvSpPr txBox="1">
            <a:spLocks noChangeArrowheads="1"/>
          </p:cNvSpPr>
          <p:nvPr/>
        </p:nvSpPr>
        <p:spPr bwMode="auto">
          <a:xfrm>
            <a:off x="3463925" y="1997075"/>
            <a:ext cx="328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Y</a:t>
            </a:r>
          </a:p>
        </p:txBody>
      </p:sp>
      <p:sp>
        <p:nvSpPr>
          <p:cNvPr id="17420" name="Text Box 48"/>
          <p:cNvSpPr txBox="1">
            <a:spLocks noChangeArrowheads="1"/>
          </p:cNvSpPr>
          <p:nvPr/>
        </p:nvSpPr>
        <p:spPr bwMode="auto">
          <a:xfrm>
            <a:off x="4194175" y="4022725"/>
            <a:ext cx="342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Z</a:t>
            </a:r>
          </a:p>
        </p:txBody>
      </p:sp>
      <p:sp>
        <p:nvSpPr>
          <p:cNvPr id="52273" name="Text Box 49"/>
          <p:cNvSpPr txBox="1">
            <a:spLocks noChangeArrowheads="1"/>
          </p:cNvSpPr>
          <p:nvPr/>
        </p:nvSpPr>
        <p:spPr bwMode="auto">
          <a:xfrm>
            <a:off x="2251075" y="2546350"/>
            <a:ext cx="28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chemeClr val="bg2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52274" name="Text Box 50"/>
          <p:cNvSpPr txBox="1">
            <a:spLocks noChangeArrowheads="1"/>
          </p:cNvSpPr>
          <p:nvPr/>
        </p:nvSpPr>
        <p:spPr bwMode="auto">
          <a:xfrm>
            <a:off x="2990850" y="3171825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chemeClr val="bg2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7423" name="Line 52"/>
          <p:cNvSpPr>
            <a:spLocks noChangeShapeType="1"/>
          </p:cNvSpPr>
          <p:nvPr/>
        </p:nvSpPr>
        <p:spPr bwMode="auto">
          <a:xfrm flipH="1">
            <a:off x="2133600" y="2105025"/>
            <a:ext cx="1343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Text Box 53"/>
          <p:cNvSpPr txBox="1">
            <a:spLocks noChangeArrowheads="1"/>
          </p:cNvSpPr>
          <p:nvPr/>
        </p:nvSpPr>
        <p:spPr bwMode="auto">
          <a:xfrm>
            <a:off x="2397125" y="1716088"/>
            <a:ext cx="830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a cm</a:t>
            </a:r>
          </a:p>
        </p:txBody>
      </p:sp>
      <p:sp>
        <p:nvSpPr>
          <p:cNvPr id="17425" name="Line 54"/>
          <p:cNvSpPr>
            <a:spLocks noChangeShapeType="1"/>
          </p:cNvSpPr>
          <p:nvPr/>
        </p:nvSpPr>
        <p:spPr bwMode="auto">
          <a:xfrm flipH="1">
            <a:off x="1482725" y="421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6" name="Text Box 55"/>
          <p:cNvSpPr txBox="1">
            <a:spLocks noChangeArrowheads="1"/>
          </p:cNvSpPr>
          <p:nvPr/>
        </p:nvSpPr>
        <p:spPr bwMode="auto">
          <a:xfrm>
            <a:off x="2524125" y="4219575"/>
            <a:ext cx="8556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b cm</a:t>
            </a:r>
          </a:p>
        </p:txBody>
      </p:sp>
      <p:sp>
        <p:nvSpPr>
          <p:cNvPr id="17427" name="Line 56"/>
          <p:cNvSpPr>
            <a:spLocks noChangeShapeType="1"/>
          </p:cNvSpPr>
          <p:nvPr/>
        </p:nvSpPr>
        <p:spPr bwMode="auto">
          <a:xfrm flipH="1">
            <a:off x="1441450" y="2222500"/>
            <a:ext cx="9525" cy="187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Text Box 57"/>
          <p:cNvSpPr txBox="1">
            <a:spLocks noChangeArrowheads="1"/>
          </p:cNvSpPr>
          <p:nvPr/>
        </p:nvSpPr>
        <p:spPr bwMode="auto">
          <a:xfrm>
            <a:off x="628650" y="2844800"/>
            <a:ext cx="85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h</a:t>
            </a:r>
            <a:r>
              <a:rPr lang="en-GB" sz="2400">
                <a:latin typeface="Comic Sans MS" pitchFamily="66" charset="0"/>
              </a:rPr>
              <a:t> cm</a:t>
            </a:r>
          </a:p>
        </p:txBody>
      </p:sp>
      <p:sp>
        <p:nvSpPr>
          <p:cNvPr id="52275" name="Text Box 51"/>
          <p:cNvSpPr txBox="1">
            <a:spLocks noChangeArrowheads="1"/>
          </p:cNvSpPr>
          <p:nvPr/>
        </p:nvSpPr>
        <p:spPr bwMode="auto">
          <a:xfrm>
            <a:off x="4540250" y="1612900"/>
            <a:ext cx="436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Two triangles WXY and WYZ</a:t>
            </a:r>
          </a:p>
        </p:txBody>
      </p:sp>
      <p:graphicFrame>
        <p:nvGraphicFramePr>
          <p:cNvPr id="52303" name="Object 79"/>
          <p:cNvGraphicFramePr>
            <a:graphicFrameLocks noChangeAspect="1"/>
          </p:cNvGraphicFramePr>
          <p:nvPr>
            <p:ph sz="quarter" idx="1"/>
          </p:nvPr>
        </p:nvGraphicFramePr>
        <p:xfrm>
          <a:off x="4972050" y="4251325"/>
          <a:ext cx="3779838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Equation" r:id="rId9" imgW="3098800" imgH="609600" progId="Equation.DSMT4">
                  <p:embed/>
                </p:oleObj>
              </mc:Choice>
              <mc:Fallback>
                <p:oleObj name="Equation" r:id="rId9" imgW="3098800" imgH="60960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4251325"/>
                        <a:ext cx="3779838" cy="7429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 cmpd="sng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52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68" grpId="0" animBg="1"/>
      <p:bldP spid="52273" grpId="0"/>
      <p:bldP spid="52274" grpId="0"/>
      <p:bldP spid="522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150ABB-AF34-47EC-9307-19788BEC0745}" type="slidenum">
              <a:rPr lang="en-GB" smtClean="0">
                <a:latin typeface="Comic Sans MS" pitchFamily="66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GB" smtClean="0">
              <a:latin typeface="Comic Sans MS" pitchFamily="66" charset="0"/>
            </a:endParaRPr>
          </a:p>
        </p:txBody>
      </p:sp>
      <p:sp>
        <p:nvSpPr>
          <p:cNvPr id="18435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Trapezium Area</a:t>
            </a:r>
          </a:p>
        </p:txBody>
      </p:sp>
      <p:graphicFrame>
        <p:nvGraphicFramePr>
          <p:cNvPr id="112665" name="Object 25"/>
          <p:cNvGraphicFramePr>
            <a:graphicFrameLocks noChangeAspect="1"/>
          </p:cNvGraphicFramePr>
          <p:nvPr>
            <p:ph sz="half" idx="1"/>
          </p:nvPr>
        </p:nvGraphicFramePr>
        <p:xfrm>
          <a:off x="5286375" y="3349625"/>
          <a:ext cx="3603625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3" imgW="3136900" imgH="609600" progId="Equation.DSMT4">
                  <p:embed/>
                </p:oleObj>
              </mc:Choice>
              <mc:Fallback>
                <p:oleObj name="Equation" r:id="rId3" imgW="3136900" imgH="609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3349625"/>
                        <a:ext cx="3603625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66" name="Object 26"/>
          <p:cNvGraphicFramePr>
            <a:graphicFrameLocks noChangeAspect="1"/>
          </p:cNvGraphicFramePr>
          <p:nvPr>
            <p:ph sz="quarter" idx="2"/>
          </p:nvPr>
        </p:nvGraphicFramePr>
        <p:xfrm>
          <a:off x="5286375" y="2397125"/>
          <a:ext cx="3622675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Equation" r:id="rId5" imgW="2971800" imgH="609600" progId="Equation.DSMT4">
                  <p:embed/>
                </p:oleObj>
              </mc:Choice>
              <mc:Fallback>
                <p:oleObj name="Equation" r:id="rId5" imgW="2971800" imgH="609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2397125"/>
                        <a:ext cx="3622675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438" name="Picture 4" descr="scottishflag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Text Box 9"/>
          <p:cNvSpPr txBox="1">
            <a:spLocks noChangeArrowheads="1"/>
          </p:cNvSpPr>
          <p:nvPr/>
        </p:nvSpPr>
        <p:spPr bwMode="auto">
          <a:xfrm>
            <a:off x="1298575" y="1612900"/>
            <a:ext cx="6389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Example 1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: Find the area of the trapezium.</a:t>
            </a:r>
            <a:endParaRPr lang="en-GB" sz="2400" u="sng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40" name="Line 13"/>
          <p:cNvSpPr>
            <a:spLocks noChangeShapeType="1"/>
          </p:cNvSpPr>
          <p:nvPr/>
        </p:nvSpPr>
        <p:spPr bwMode="auto">
          <a:xfrm flipV="1">
            <a:off x="2744788" y="4273550"/>
            <a:ext cx="1819275" cy="1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Text Box 14"/>
          <p:cNvSpPr txBox="1">
            <a:spLocks noChangeArrowheads="1"/>
          </p:cNvSpPr>
          <p:nvPr/>
        </p:nvSpPr>
        <p:spPr bwMode="auto">
          <a:xfrm>
            <a:off x="3324225" y="434340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6cm</a:t>
            </a:r>
          </a:p>
        </p:txBody>
      </p:sp>
      <p:sp>
        <p:nvSpPr>
          <p:cNvPr id="18442" name="Line 15"/>
          <p:cNvSpPr>
            <a:spLocks noChangeShapeType="1"/>
          </p:cNvSpPr>
          <p:nvPr/>
        </p:nvSpPr>
        <p:spPr bwMode="auto">
          <a:xfrm flipH="1" flipV="1">
            <a:off x="2708275" y="2798763"/>
            <a:ext cx="9525" cy="127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Text Box 16"/>
          <p:cNvSpPr txBox="1">
            <a:spLocks noChangeArrowheads="1"/>
          </p:cNvSpPr>
          <p:nvPr/>
        </p:nvSpPr>
        <p:spPr bwMode="auto">
          <a:xfrm>
            <a:off x="1990725" y="32734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4cm</a:t>
            </a:r>
          </a:p>
        </p:txBody>
      </p:sp>
      <p:sp>
        <p:nvSpPr>
          <p:cNvPr id="18444" name="AutoShape 22"/>
          <p:cNvSpPr>
            <a:spLocks noChangeArrowheads="1"/>
          </p:cNvSpPr>
          <p:nvPr/>
        </p:nvSpPr>
        <p:spPr bwMode="auto">
          <a:xfrm flipV="1">
            <a:off x="2733675" y="2790825"/>
            <a:ext cx="1828800" cy="13430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5" name="Line 23"/>
          <p:cNvSpPr>
            <a:spLocks noChangeShapeType="1"/>
          </p:cNvSpPr>
          <p:nvPr/>
        </p:nvSpPr>
        <p:spPr bwMode="auto">
          <a:xfrm>
            <a:off x="3227388" y="2722563"/>
            <a:ext cx="876300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6" name="Text Box 24"/>
          <p:cNvSpPr txBox="1">
            <a:spLocks noChangeArrowheads="1"/>
          </p:cNvSpPr>
          <p:nvPr/>
        </p:nvSpPr>
        <p:spPr bwMode="auto">
          <a:xfrm>
            <a:off x="3454400" y="23209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5cm</a:t>
            </a:r>
          </a:p>
        </p:txBody>
      </p:sp>
      <p:graphicFrame>
        <p:nvGraphicFramePr>
          <p:cNvPr id="112668" name="Object 28"/>
          <p:cNvGraphicFramePr>
            <a:graphicFrameLocks noChangeAspect="1"/>
          </p:cNvGraphicFramePr>
          <p:nvPr>
            <p:ph sz="quarter" idx="3"/>
          </p:nvPr>
        </p:nvGraphicFramePr>
        <p:xfrm>
          <a:off x="5286375" y="4260850"/>
          <a:ext cx="3833813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0" name="Equation" r:id="rId8" imgW="2603500" imgH="342900" progId="Equation.DSMT4">
                  <p:embed/>
                </p:oleObj>
              </mc:Choice>
              <mc:Fallback>
                <p:oleObj name="Equation" r:id="rId8" imgW="2603500" imgH="3429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4260850"/>
                        <a:ext cx="3833813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CE649C6B-78E6-49BB-B2F1-EC62A6060919}" type="slidenum">
              <a:rPr lang="en-GB">
                <a:latin typeface="Comic Sans MS" pitchFamily="66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GB">
              <a:latin typeface="Comic Sans MS" pitchFamily="66" charset="0"/>
            </a:endParaRPr>
          </a:p>
        </p:txBody>
      </p:sp>
      <p:sp>
        <p:nvSpPr>
          <p:cNvPr id="126978" name="Rectangle 2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5029200" y="3025775"/>
            <a:ext cx="411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To know the term composite.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9462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825500" y="3044825"/>
            <a:ext cx="40386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1.    To show how we can apply basic area formulae to solve more complicated shapes.</a:t>
            </a:r>
          </a:p>
        </p:txBody>
      </p:sp>
      <p:sp>
        <p:nvSpPr>
          <p:cNvPr id="126984" name="Rectangle 8"/>
          <p:cNvSpPr>
            <a:spLocks noChangeArrowheads="1"/>
          </p:cNvSpPr>
          <p:nvPr/>
        </p:nvSpPr>
        <p:spPr bwMode="auto">
          <a:xfrm>
            <a:off x="5502275" y="37417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2.	To apply basic formulae to solve composite shapes.</a:t>
            </a:r>
          </a:p>
        </p:txBody>
      </p:sp>
      <p:sp>
        <p:nvSpPr>
          <p:cNvPr id="126985" name="Rectangle 9"/>
          <p:cNvSpPr>
            <a:spLocks noChangeArrowheads="1"/>
          </p:cNvSpPr>
          <p:nvPr/>
        </p:nvSpPr>
        <p:spPr bwMode="auto">
          <a:xfrm>
            <a:off x="5519738" y="47323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Answer containing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    appropriate units</a:t>
            </a:r>
          </a:p>
        </p:txBody>
      </p:sp>
      <p:sp>
        <p:nvSpPr>
          <p:cNvPr id="19466" name="Rectangle 1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chemeClr val="hlink"/>
                </a:solidFill>
              </a:rPr>
              <a:t>Composite Areas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0" grpId="0"/>
      <p:bldP spid="126982" grpId="0"/>
      <p:bldP spid="126984" grpId="0"/>
      <p:bldP spid="12698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9B3D65-3629-4F55-9901-9FBE71C7F375}" type="slidenum">
              <a:rPr lang="en-GB" smtClean="0">
                <a:latin typeface="Comic Sans MS" pitchFamily="66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GB" smtClean="0">
              <a:latin typeface="Comic Sans MS" pitchFamily="66" charset="0"/>
            </a:endParaRPr>
          </a:p>
        </p:txBody>
      </p:sp>
      <p:grpSp>
        <p:nvGrpSpPr>
          <p:cNvPr id="20483" name="Group 22"/>
          <p:cNvGrpSpPr>
            <a:grpSpLocks/>
          </p:cNvGrpSpPr>
          <p:nvPr/>
        </p:nvGrpSpPr>
        <p:grpSpPr bwMode="auto">
          <a:xfrm>
            <a:off x="2224088" y="3471863"/>
            <a:ext cx="1804987" cy="1190625"/>
            <a:chOff x="1974" y="1845"/>
            <a:chExt cx="885" cy="654"/>
          </a:xfrm>
        </p:grpSpPr>
        <p:sp>
          <p:nvSpPr>
            <p:cNvPr id="20498" name="Rectangle 20"/>
            <p:cNvSpPr>
              <a:spLocks noChangeArrowheads="1"/>
            </p:cNvSpPr>
            <p:nvPr/>
          </p:nvSpPr>
          <p:spPr bwMode="auto">
            <a:xfrm>
              <a:off x="1974" y="2064"/>
              <a:ext cx="432" cy="22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AutoShape 21"/>
            <p:cNvSpPr>
              <a:spLocks noChangeArrowheads="1"/>
            </p:cNvSpPr>
            <p:nvPr/>
          </p:nvSpPr>
          <p:spPr bwMode="auto">
            <a:xfrm rot="5400000">
              <a:off x="2304" y="1944"/>
              <a:ext cx="654" cy="456"/>
            </a:xfrm>
            <a:prstGeom prst="flowChartExtra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48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Composite Areas</a:t>
            </a:r>
          </a:p>
        </p:txBody>
      </p:sp>
      <p:graphicFrame>
        <p:nvGraphicFramePr>
          <p:cNvPr id="116739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4776788" y="4062413"/>
          <a:ext cx="436721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Equation" r:id="rId3" imgW="4292600" imgH="609600" progId="Equation.DSMT4">
                  <p:embed/>
                </p:oleObj>
              </mc:Choice>
              <mc:Fallback>
                <p:oleObj name="Equation" r:id="rId3" imgW="4292600" imgH="609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4062413"/>
                        <a:ext cx="4367212" cy="61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4776788" y="3302000"/>
          <a:ext cx="43672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Equation" r:id="rId5" imgW="3835400" imgH="342900" progId="Equation.DSMT4">
                  <p:embed/>
                </p:oleObj>
              </mc:Choice>
              <mc:Fallback>
                <p:oleObj name="Equation" r:id="rId5" imgW="3835400" imgH="342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3302000"/>
                        <a:ext cx="43672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Text Box 11"/>
          <p:cNvSpPr txBox="1">
            <a:spLocks noChangeArrowheads="1"/>
          </p:cNvSpPr>
          <p:nvPr/>
        </p:nvSpPr>
        <p:spPr bwMode="auto">
          <a:xfrm>
            <a:off x="1798638" y="1598613"/>
            <a:ext cx="66198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We can use our knowledge of the basic areas</a:t>
            </a:r>
          </a:p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to work out more  complicated shapes.</a:t>
            </a:r>
          </a:p>
        </p:txBody>
      </p:sp>
      <p:sp>
        <p:nvSpPr>
          <p:cNvPr id="20488" name="Text Box 13"/>
          <p:cNvSpPr txBox="1">
            <a:spLocks noChangeArrowheads="1"/>
          </p:cNvSpPr>
          <p:nvPr/>
        </p:nvSpPr>
        <p:spPr bwMode="auto">
          <a:xfrm>
            <a:off x="2279650" y="434975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4cm</a:t>
            </a:r>
          </a:p>
        </p:txBody>
      </p:sp>
      <p:sp>
        <p:nvSpPr>
          <p:cNvPr id="20489" name="Line 14"/>
          <p:cNvSpPr>
            <a:spLocks noChangeShapeType="1"/>
          </p:cNvSpPr>
          <p:nvPr/>
        </p:nvSpPr>
        <p:spPr bwMode="auto">
          <a:xfrm flipH="1" flipV="1">
            <a:off x="2093913" y="3860800"/>
            <a:ext cx="0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Text Box 15"/>
          <p:cNvSpPr txBox="1">
            <a:spLocks noChangeArrowheads="1"/>
          </p:cNvSpPr>
          <p:nvPr/>
        </p:nvSpPr>
        <p:spPr bwMode="auto">
          <a:xfrm>
            <a:off x="1322388" y="3856038"/>
            <a:ext cx="769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3cm</a:t>
            </a:r>
          </a:p>
        </p:txBody>
      </p:sp>
      <p:sp>
        <p:nvSpPr>
          <p:cNvPr id="20491" name="Line 17"/>
          <p:cNvSpPr>
            <a:spLocks noChangeShapeType="1"/>
          </p:cNvSpPr>
          <p:nvPr/>
        </p:nvSpPr>
        <p:spPr bwMode="auto">
          <a:xfrm>
            <a:off x="2227263" y="4346575"/>
            <a:ext cx="876300" cy="4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2" name="Text Box 18"/>
          <p:cNvSpPr txBox="1">
            <a:spLocks noChangeArrowheads="1"/>
          </p:cNvSpPr>
          <p:nvPr/>
        </p:nvSpPr>
        <p:spPr bwMode="auto">
          <a:xfrm>
            <a:off x="3206750" y="3763963"/>
            <a:ext cx="619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chemeClr val="bg2"/>
                </a:solidFill>
                <a:latin typeface="Comic Sans MS" pitchFamily="66" charset="0"/>
              </a:rPr>
              <a:t>5cm</a:t>
            </a:r>
          </a:p>
        </p:txBody>
      </p:sp>
      <p:graphicFrame>
        <p:nvGraphicFramePr>
          <p:cNvPr id="116755" name="Object 19"/>
          <p:cNvGraphicFramePr>
            <a:graphicFrameLocks noChangeAspect="1"/>
          </p:cNvGraphicFramePr>
          <p:nvPr>
            <p:ph sz="quarter" idx="3"/>
          </p:nvPr>
        </p:nvGraphicFramePr>
        <p:xfrm>
          <a:off x="4776788" y="5026025"/>
          <a:ext cx="43195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Equation" r:id="rId7" imgW="3086100" imgH="292100" progId="Equation.DSMT4">
                  <p:embed/>
                </p:oleObj>
              </mc:Choice>
              <mc:Fallback>
                <p:oleObj name="Equation" r:id="rId7" imgW="3086100" imgH="2921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6788" y="5026025"/>
                        <a:ext cx="4319587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4" name="Line 12"/>
          <p:cNvSpPr>
            <a:spLocks noChangeShapeType="1"/>
          </p:cNvSpPr>
          <p:nvPr/>
        </p:nvSpPr>
        <p:spPr bwMode="auto">
          <a:xfrm>
            <a:off x="3121025" y="4049713"/>
            <a:ext cx="885825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5" name="Line 23"/>
          <p:cNvSpPr>
            <a:spLocks noChangeShapeType="1"/>
          </p:cNvSpPr>
          <p:nvPr/>
        </p:nvSpPr>
        <p:spPr bwMode="auto">
          <a:xfrm flipH="1" flipV="1">
            <a:off x="4090988" y="3481388"/>
            <a:ext cx="4762" cy="1162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6" name="Text Box 24"/>
          <p:cNvSpPr txBox="1">
            <a:spLocks noChangeArrowheads="1"/>
          </p:cNvSpPr>
          <p:nvPr/>
        </p:nvSpPr>
        <p:spPr bwMode="auto">
          <a:xfrm>
            <a:off x="4083050" y="382270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6cm</a:t>
            </a:r>
          </a:p>
        </p:txBody>
      </p:sp>
      <p:sp>
        <p:nvSpPr>
          <p:cNvPr id="20497" name="Text Box 25"/>
          <p:cNvSpPr txBox="1">
            <a:spLocks noChangeArrowheads="1"/>
          </p:cNvSpPr>
          <p:nvPr/>
        </p:nvSpPr>
        <p:spPr bwMode="auto">
          <a:xfrm>
            <a:off x="1384300" y="2622550"/>
            <a:ext cx="5780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Example 1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 : Find the area of the arrow.</a:t>
            </a:r>
            <a:endParaRPr lang="en-GB" sz="2400" u="sng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7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9E38B2A-E525-4568-B7B8-BC94DA5826BB}" type="slidenum">
              <a:rPr lang="en-GB" smtClean="0">
                <a:latin typeface="Comic Sans MS" pitchFamily="66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GB" smtClean="0">
              <a:latin typeface="Comic Sans MS" pitchFamily="66" charset="0"/>
            </a:endParaRPr>
          </a:p>
        </p:txBody>
      </p:sp>
      <p:sp>
        <p:nvSpPr>
          <p:cNvPr id="21507" name="Rectangle 2"/>
          <p:cNvSpPr>
            <a:spLocks noGrp="1" noRot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Composite Areas</a:t>
            </a:r>
          </a:p>
        </p:txBody>
      </p:sp>
      <p:graphicFrame>
        <p:nvGraphicFramePr>
          <p:cNvPr id="117763" name="Object 3"/>
          <p:cNvGraphicFramePr>
            <a:graphicFrameLocks noChangeAspect="1"/>
          </p:cNvGraphicFramePr>
          <p:nvPr>
            <p:ph sz="quarter" idx="1"/>
          </p:nvPr>
        </p:nvGraphicFramePr>
        <p:xfrm>
          <a:off x="4279900" y="2728913"/>
          <a:ext cx="3619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3" imgW="3162300" imgH="609600" progId="Equation.DSMT4">
                  <p:embed/>
                </p:oleObj>
              </mc:Choice>
              <mc:Fallback>
                <p:oleObj name="Equation" r:id="rId3" imgW="3162300" imgH="609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728913"/>
                        <a:ext cx="3619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4279900" y="2254250"/>
          <a:ext cx="3817938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5" imgW="3302000" imgH="304800" progId="Equation.DSMT4">
                  <p:embed/>
                </p:oleObj>
              </mc:Choice>
              <mc:Fallback>
                <p:oleObj name="Equation" r:id="rId5" imgW="3302000" imgH="304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254250"/>
                        <a:ext cx="3817938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9" name="Object 19"/>
          <p:cNvGraphicFramePr>
            <a:graphicFrameLocks noChangeAspect="1"/>
          </p:cNvGraphicFramePr>
          <p:nvPr>
            <p:ph sz="quarter" idx="3"/>
          </p:nvPr>
        </p:nvGraphicFramePr>
        <p:xfrm>
          <a:off x="4289425" y="4311650"/>
          <a:ext cx="237172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Equation" r:id="rId7" imgW="2184400" imgH="609600" progId="Equation.DSMT4">
                  <p:embed/>
                </p:oleObj>
              </mc:Choice>
              <mc:Fallback>
                <p:oleObj name="Equation" r:id="rId7" imgW="2184400" imgH="609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9425" y="4311650"/>
                        <a:ext cx="237172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 Box 11"/>
          <p:cNvSpPr txBox="1">
            <a:spLocks noChangeArrowheads="1"/>
          </p:cNvSpPr>
          <p:nvPr/>
        </p:nvSpPr>
        <p:spPr bwMode="auto">
          <a:xfrm>
            <a:off x="1298575" y="1612900"/>
            <a:ext cx="5064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u="sng">
                <a:latin typeface="Comic Sans MS" pitchFamily="66" charset="0"/>
              </a:rPr>
              <a:t>Example 2</a:t>
            </a:r>
            <a:r>
              <a:rPr lang="en-GB">
                <a:latin typeface="Comic Sans MS" pitchFamily="66" charset="0"/>
              </a:rPr>
              <a:t> : Find the area of the shaded area.</a:t>
            </a:r>
            <a:endParaRPr lang="en-GB" u="sng">
              <a:latin typeface="Comic Sans MS" pitchFamily="66" charset="0"/>
            </a:endParaRPr>
          </a:p>
        </p:txBody>
      </p:sp>
      <p:sp>
        <p:nvSpPr>
          <p:cNvPr id="21512" name="Text Box 15"/>
          <p:cNvSpPr txBox="1">
            <a:spLocks noChangeArrowheads="1"/>
          </p:cNvSpPr>
          <p:nvPr/>
        </p:nvSpPr>
        <p:spPr bwMode="auto">
          <a:xfrm>
            <a:off x="609600" y="3321050"/>
            <a:ext cx="857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11cm</a:t>
            </a:r>
          </a:p>
        </p:txBody>
      </p:sp>
      <p:sp>
        <p:nvSpPr>
          <p:cNvPr id="21513" name="Text Box 13"/>
          <p:cNvSpPr txBox="1">
            <a:spLocks noChangeArrowheads="1"/>
          </p:cNvSpPr>
          <p:nvPr/>
        </p:nvSpPr>
        <p:spPr bwMode="auto">
          <a:xfrm>
            <a:off x="2293938" y="4600575"/>
            <a:ext cx="908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10cm</a:t>
            </a:r>
          </a:p>
        </p:txBody>
      </p:sp>
      <p:sp>
        <p:nvSpPr>
          <p:cNvPr id="21514" name="Line 14"/>
          <p:cNvSpPr>
            <a:spLocks noChangeShapeType="1"/>
          </p:cNvSpPr>
          <p:nvPr/>
        </p:nvSpPr>
        <p:spPr bwMode="auto">
          <a:xfrm flipH="1" flipV="1">
            <a:off x="1384300" y="2895600"/>
            <a:ext cx="14288" cy="1409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AutoShape 16"/>
          <p:cNvSpPr>
            <a:spLocks noChangeArrowheads="1"/>
          </p:cNvSpPr>
          <p:nvPr/>
        </p:nvSpPr>
        <p:spPr bwMode="auto">
          <a:xfrm flipV="1">
            <a:off x="1422400" y="2887663"/>
            <a:ext cx="2701925" cy="14827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7"/>
          <p:cNvSpPr>
            <a:spLocks noChangeShapeType="1"/>
          </p:cNvSpPr>
          <p:nvPr/>
        </p:nvSpPr>
        <p:spPr bwMode="auto">
          <a:xfrm>
            <a:off x="2151063" y="2811463"/>
            <a:ext cx="1295400" cy="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Text Box 18"/>
          <p:cNvSpPr txBox="1">
            <a:spLocks noChangeArrowheads="1"/>
          </p:cNvSpPr>
          <p:nvPr/>
        </p:nvSpPr>
        <p:spPr bwMode="auto">
          <a:xfrm>
            <a:off x="2486025" y="236855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8cm</a:t>
            </a:r>
          </a:p>
        </p:txBody>
      </p:sp>
      <p:sp>
        <p:nvSpPr>
          <p:cNvPr id="21518" name="AutoShape 20"/>
          <p:cNvSpPr>
            <a:spLocks noChangeArrowheads="1"/>
          </p:cNvSpPr>
          <p:nvPr/>
        </p:nvSpPr>
        <p:spPr bwMode="auto">
          <a:xfrm>
            <a:off x="2463800" y="2865438"/>
            <a:ext cx="758825" cy="1493837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22"/>
          <p:cNvSpPr>
            <a:spLocks noChangeShapeType="1"/>
          </p:cNvSpPr>
          <p:nvPr/>
        </p:nvSpPr>
        <p:spPr bwMode="auto">
          <a:xfrm flipH="1">
            <a:off x="2505075" y="4324350"/>
            <a:ext cx="6858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Text Box 23"/>
          <p:cNvSpPr txBox="1">
            <a:spLocks noChangeArrowheads="1"/>
          </p:cNvSpPr>
          <p:nvPr/>
        </p:nvSpPr>
        <p:spPr bwMode="auto">
          <a:xfrm>
            <a:off x="2540000" y="3917950"/>
            <a:ext cx="619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chemeClr val="bg2"/>
                </a:solidFill>
                <a:latin typeface="Comic Sans MS" pitchFamily="66" charset="0"/>
              </a:rPr>
              <a:t>4cm</a:t>
            </a:r>
          </a:p>
        </p:txBody>
      </p:sp>
      <p:graphicFrame>
        <p:nvGraphicFramePr>
          <p:cNvPr id="117784" name="Object 24"/>
          <p:cNvGraphicFramePr>
            <a:graphicFrameLocks noChangeAspect="1"/>
          </p:cNvGraphicFramePr>
          <p:nvPr>
            <p:ph sz="quarter" idx="4"/>
          </p:nvPr>
        </p:nvGraphicFramePr>
        <p:xfrm>
          <a:off x="6261100" y="3549650"/>
          <a:ext cx="262572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tion" r:id="rId9" imgW="2501900" imgH="609600" progId="Equation.DSMT4">
                  <p:embed/>
                </p:oleObj>
              </mc:Choice>
              <mc:Fallback>
                <p:oleObj name="Equation" r:id="rId9" imgW="2501900" imgH="609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3549650"/>
                        <a:ext cx="2625725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 cmpd="sng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86" name="Object 26"/>
          <p:cNvGraphicFramePr>
            <a:graphicFrameLocks noChangeAspect="1"/>
          </p:cNvGraphicFramePr>
          <p:nvPr/>
        </p:nvGraphicFramePr>
        <p:xfrm>
          <a:off x="6686550" y="4302125"/>
          <a:ext cx="2316163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9" name="Equation" r:id="rId11" imgW="2133600" imgH="609600" progId="Equation.DSMT4">
                  <p:embed/>
                </p:oleObj>
              </mc:Choice>
              <mc:Fallback>
                <p:oleObj name="Equation" r:id="rId11" imgW="2133600" imgH="609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6550" y="4302125"/>
                        <a:ext cx="2316163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87" name="Object 27"/>
          <p:cNvGraphicFramePr>
            <a:graphicFrameLocks noChangeAspect="1"/>
          </p:cNvGraphicFramePr>
          <p:nvPr/>
        </p:nvGraphicFramePr>
        <p:xfrm>
          <a:off x="4270375" y="5453063"/>
          <a:ext cx="434181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Equation" r:id="rId13" imgW="3492500" imgH="292100" progId="Equation.DSMT4">
                  <p:embed/>
                </p:oleObj>
              </mc:Choice>
              <mc:Fallback>
                <p:oleObj name="Equation" r:id="rId13" imgW="3492500" imgH="2921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75" y="5453063"/>
                        <a:ext cx="4341813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24" name="Line 14"/>
          <p:cNvSpPr>
            <a:spLocks noChangeShapeType="1"/>
          </p:cNvSpPr>
          <p:nvPr/>
        </p:nvSpPr>
        <p:spPr bwMode="auto">
          <a:xfrm rot="5400000" flipH="1" flipV="1">
            <a:off x="2750344" y="3226594"/>
            <a:ext cx="46037" cy="2701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7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7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7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chemeClr val="hlink"/>
                </a:solidFill>
              </a:rPr>
              <a:t>Summary Areas</a:t>
            </a:r>
          </a:p>
        </p:txBody>
      </p:sp>
      <p:sp>
        <p:nvSpPr>
          <p:cNvPr id="81928" name="AutoShape 8"/>
          <p:cNvSpPr>
            <a:spLocks noChangeArrowheads="1"/>
          </p:cNvSpPr>
          <p:nvPr/>
        </p:nvSpPr>
        <p:spPr bwMode="auto">
          <a:xfrm flipV="1">
            <a:off x="6097588" y="4338638"/>
            <a:ext cx="1295400" cy="1081087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6" name="Text Box 16"/>
          <p:cNvSpPr txBox="1">
            <a:spLocks noChangeArrowheads="1"/>
          </p:cNvSpPr>
          <p:nvPr/>
        </p:nvSpPr>
        <p:spPr bwMode="auto">
          <a:xfrm>
            <a:off x="6094413" y="5510213"/>
            <a:ext cx="12969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Trapezium</a:t>
            </a:r>
          </a:p>
        </p:txBody>
      </p:sp>
      <p:sp>
        <p:nvSpPr>
          <p:cNvPr id="81926" name="AutoShape 6"/>
          <p:cNvSpPr>
            <a:spLocks noChangeArrowheads="1"/>
          </p:cNvSpPr>
          <p:nvPr/>
        </p:nvSpPr>
        <p:spPr bwMode="auto">
          <a:xfrm>
            <a:off x="5770563" y="2338388"/>
            <a:ext cx="1008062" cy="504825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7223125" y="1690688"/>
            <a:ext cx="576263" cy="1152525"/>
            <a:chOff x="4938" y="1757"/>
            <a:chExt cx="363" cy="726"/>
          </a:xfrm>
        </p:grpSpPr>
        <p:sp>
          <p:nvSpPr>
            <p:cNvPr id="22544" name="AutoShape 10"/>
            <p:cNvSpPr>
              <a:spLocks noChangeArrowheads="1"/>
            </p:cNvSpPr>
            <p:nvPr/>
          </p:nvSpPr>
          <p:spPr bwMode="auto">
            <a:xfrm>
              <a:off x="5119" y="1757"/>
              <a:ext cx="182" cy="22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5" name="AutoShape 11"/>
            <p:cNvSpPr>
              <a:spLocks noChangeArrowheads="1"/>
            </p:cNvSpPr>
            <p:nvPr/>
          </p:nvSpPr>
          <p:spPr bwMode="auto">
            <a:xfrm flipH="1">
              <a:off x="4938" y="1757"/>
              <a:ext cx="182" cy="22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6" name="AutoShape 12"/>
            <p:cNvSpPr>
              <a:spLocks noChangeArrowheads="1"/>
            </p:cNvSpPr>
            <p:nvPr/>
          </p:nvSpPr>
          <p:spPr bwMode="auto">
            <a:xfrm rot="10800000" flipH="1">
              <a:off x="5119" y="1984"/>
              <a:ext cx="182" cy="499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AutoShape 13"/>
            <p:cNvSpPr>
              <a:spLocks noChangeArrowheads="1"/>
            </p:cNvSpPr>
            <p:nvPr/>
          </p:nvSpPr>
          <p:spPr bwMode="auto">
            <a:xfrm rot="10800000">
              <a:off x="4938" y="1984"/>
              <a:ext cx="182" cy="499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5761038" y="2820988"/>
            <a:ext cx="2051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Rhombus and kite</a:t>
            </a: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2224088" y="4589463"/>
            <a:ext cx="1512887" cy="720725"/>
          </a:xfrm>
          <a:prstGeom prst="parallelogram">
            <a:avLst>
              <a:gd name="adj" fmla="val 524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2" name="Text Box 22"/>
          <p:cNvSpPr txBox="1">
            <a:spLocks noChangeArrowheads="1"/>
          </p:cNvSpPr>
          <p:nvPr/>
        </p:nvSpPr>
        <p:spPr bwMode="auto">
          <a:xfrm>
            <a:off x="2105025" y="5535613"/>
            <a:ext cx="16049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Parallelogram</a:t>
            </a:r>
          </a:p>
        </p:txBody>
      </p:sp>
      <p:sp>
        <p:nvSpPr>
          <p:cNvPr id="81956" name="AutoShape 36"/>
          <p:cNvSpPr>
            <a:spLocks noChangeArrowheads="1"/>
          </p:cNvSpPr>
          <p:nvPr/>
        </p:nvSpPr>
        <p:spPr bwMode="auto">
          <a:xfrm rot="715245">
            <a:off x="1974850" y="1920875"/>
            <a:ext cx="1438275" cy="8763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1957" name="Text Box 37"/>
          <p:cNvSpPr txBox="1">
            <a:spLocks noChangeArrowheads="1"/>
          </p:cNvSpPr>
          <p:nvPr/>
        </p:nvSpPr>
        <p:spPr bwMode="auto">
          <a:xfrm>
            <a:off x="1457325" y="2871788"/>
            <a:ext cx="2425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Any Type of Triangle</a:t>
            </a:r>
          </a:p>
        </p:txBody>
      </p:sp>
      <p:graphicFrame>
        <p:nvGraphicFramePr>
          <p:cNvPr id="52303" name="Object 79"/>
          <p:cNvGraphicFramePr>
            <a:graphicFrameLocks noChangeAspect="1"/>
          </p:cNvGraphicFramePr>
          <p:nvPr/>
        </p:nvGraphicFramePr>
        <p:xfrm>
          <a:off x="5919788" y="5927725"/>
          <a:ext cx="1870075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tion" r:id="rId4" imgW="1816100" imgH="609600" progId="Equation.DSMT4">
                  <p:embed/>
                </p:oleObj>
              </mc:Choice>
              <mc:Fallback>
                <p:oleObj name="Equation" r:id="rId4" imgW="1816100" imgH="60960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788" y="5927725"/>
                        <a:ext cx="1870075" cy="62706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1394" name="Object 18"/>
          <p:cNvGraphicFramePr>
            <a:graphicFrameLocks noChangeAspect="1"/>
          </p:cNvGraphicFramePr>
          <p:nvPr/>
        </p:nvGraphicFramePr>
        <p:xfrm>
          <a:off x="6088063" y="3175000"/>
          <a:ext cx="170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6" imgW="1701800" imgH="609600" progId="Equation.DSMT4">
                  <p:embed/>
                </p:oleObj>
              </mc:Choice>
              <mc:Fallback>
                <p:oleObj name="Equation" r:id="rId6" imgW="1701800" imgH="609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8063" y="3175000"/>
                        <a:ext cx="1701800" cy="6096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0" name="Object 10"/>
          <p:cNvGraphicFramePr>
            <a:graphicFrameLocks noChangeAspect="1"/>
          </p:cNvGraphicFramePr>
          <p:nvPr/>
        </p:nvGraphicFramePr>
        <p:xfrm>
          <a:off x="2063750" y="6076950"/>
          <a:ext cx="17113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8" imgW="1244600" imgH="254000" progId="Equation.DSMT4">
                  <p:embed/>
                </p:oleObj>
              </mc:Choice>
              <mc:Fallback>
                <p:oleObj name="Equation" r:id="rId8" imgW="1244600" imgH="254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6076950"/>
                        <a:ext cx="1711325" cy="3492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06" name="Object 18"/>
          <p:cNvGraphicFramePr>
            <a:graphicFrameLocks noChangeAspect="1"/>
          </p:cNvGraphicFramePr>
          <p:nvPr/>
        </p:nvGraphicFramePr>
        <p:xfrm>
          <a:off x="1727200" y="3238500"/>
          <a:ext cx="1760538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10" imgW="1028254" imgH="393529" progId="Equation.DSMT4">
                  <p:embed/>
                </p:oleObj>
              </mc:Choice>
              <mc:Fallback>
                <p:oleObj name="Equation" r:id="rId10" imgW="1028254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3238500"/>
                        <a:ext cx="1760538" cy="67468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1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1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8" grpId="0" animBg="1"/>
      <p:bldP spid="81936" grpId="0"/>
      <p:bldP spid="81926" grpId="0" animBg="1"/>
      <p:bldP spid="81940" grpId="0"/>
      <p:bldP spid="81927" grpId="0" animBg="1"/>
      <p:bldP spid="81942" grpId="0"/>
      <p:bldP spid="81956" grpId="0" animBg="1"/>
      <p:bldP spid="8195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Learning Intention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Success Criteria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To know the volume formula for any prism.</a:t>
            </a:r>
            <a:endParaRPr lang="en-GB" sz="3600">
              <a:solidFill>
                <a:srgbClr val="FFFF00"/>
              </a:solidFill>
              <a:latin typeface="+mn-lt"/>
              <a:cs typeface="Arial" charset="0"/>
            </a:endParaRPr>
          </a:p>
        </p:txBody>
      </p:sp>
      <p:sp>
        <p:nvSpPr>
          <p:cNvPr id="23557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To understand the</a:t>
            </a:r>
          </a:p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	prism formula for calculating volume.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Work out volumes for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	various prisms.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5519738" y="4732338"/>
            <a:ext cx="33242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Answer to contain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     appropriate units and working.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Volume of Solids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959225" y="1182688"/>
            <a:ext cx="1570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Prisms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  <p:bldP spid="29703" grpId="0"/>
      <p:bldP spid="29704" grpId="0"/>
      <p:bldP spid="297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BA1397B3-4752-459B-85AE-64E1C2D04332}" type="slidenum">
              <a:rPr lang="en-GB">
                <a:latin typeface="Comic Sans MS" pitchFamily="66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>
              <a:latin typeface="Comic Sans MS" pitchFamily="66" charset="0"/>
            </a:endParaRPr>
          </a:p>
        </p:txBody>
      </p:sp>
      <p:sp>
        <p:nvSpPr>
          <p:cNvPr id="6147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chemeClr val="hlink"/>
                </a:solidFill>
              </a:rPr>
              <a:t>Simple Areas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939800" y="1590675"/>
            <a:ext cx="80787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hlink"/>
                </a:solidFill>
                <a:latin typeface="Comic Sans MS" pitchFamily="66" charset="0"/>
              </a:rPr>
              <a:t>Definition : Area is “ how much space a shape takes up” 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2808288" y="2239963"/>
            <a:ext cx="428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A few types of special Areas</a:t>
            </a:r>
          </a:p>
        </p:txBody>
      </p:sp>
      <p:sp>
        <p:nvSpPr>
          <p:cNvPr id="81928" name="AutoShape 8"/>
          <p:cNvSpPr>
            <a:spLocks noChangeArrowheads="1"/>
          </p:cNvSpPr>
          <p:nvPr/>
        </p:nvSpPr>
        <p:spPr bwMode="auto">
          <a:xfrm flipV="1">
            <a:off x="6021388" y="4718050"/>
            <a:ext cx="1295400" cy="1081088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36" name="Text Box 16"/>
          <p:cNvSpPr txBox="1">
            <a:spLocks noChangeArrowheads="1"/>
          </p:cNvSpPr>
          <p:nvPr/>
        </p:nvSpPr>
        <p:spPr bwMode="auto">
          <a:xfrm>
            <a:off x="6018213" y="5853113"/>
            <a:ext cx="12969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Trapezium</a:t>
            </a:r>
          </a:p>
        </p:txBody>
      </p:sp>
      <p:sp>
        <p:nvSpPr>
          <p:cNvPr id="81926" name="AutoShape 6"/>
          <p:cNvSpPr>
            <a:spLocks noChangeArrowheads="1"/>
          </p:cNvSpPr>
          <p:nvPr/>
        </p:nvSpPr>
        <p:spPr bwMode="auto">
          <a:xfrm>
            <a:off x="1476375" y="5005388"/>
            <a:ext cx="1008063" cy="504825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928938" y="4681538"/>
            <a:ext cx="576262" cy="1152525"/>
            <a:chOff x="4938" y="1757"/>
            <a:chExt cx="363" cy="726"/>
          </a:xfrm>
        </p:grpSpPr>
        <p:sp>
          <p:nvSpPr>
            <p:cNvPr id="6159" name="AutoShape 10"/>
            <p:cNvSpPr>
              <a:spLocks noChangeArrowheads="1"/>
            </p:cNvSpPr>
            <p:nvPr/>
          </p:nvSpPr>
          <p:spPr bwMode="auto">
            <a:xfrm>
              <a:off x="5119" y="1757"/>
              <a:ext cx="182" cy="22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AutoShape 11"/>
            <p:cNvSpPr>
              <a:spLocks noChangeArrowheads="1"/>
            </p:cNvSpPr>
            <p:nvPr/>
          </p:nvSpPr>
          <p:spPr bwMode="auto">
            <a:xfrm flipH="1">
              <a:off x="4938" y="1757"/>
              <a:ext cx="182" cy="227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1" name="AutoShape 12"/>
            <p:cNvSpPr>
              <a:spLocks noChangeArrowheads="1"/>
            </p:cNvSpPr>
            <p:nvPr/>
          </p:nvSpPr>
          <p:spPr bwMode="auto">
            <a:xfrm rot="10800000" flipH="1">
              <a:off x="5119" y="1984"/>
              <a:ext cx="182" cy="499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AutoShape 13"/>
            <p:cNvSpPr>
              <a:spLocks noChangeArrowheads="1"/>
            </p:cNvSpPr>
            <p:nvPr/>
          </p:nvSpPr>
          <p:spPr bwMode="auto">
            <a:xfrm rot="10800000">
              <a:off x="4938" y="1984"/>
              <a:ext cx="182" cy="499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1940" name="Text Box 20"/>
          <p:cNvSpPr txBox="1">
            <a:spLocks noChangeArrowheads="1"/>
          </p:cNvSpPr>
          <p:nvPr/>
        </p:nvSpPr>
        <p:spPr bwMode="auto">
          <a:xfrm>
            <a:off x="1466850" y="5853113"/>
            <a:ext cx="2051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Rhombus and kite</a:t>
            </a: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6018213" y="2903538"/>
            <a:ext cx="1512887" cy="720725"/>
          </a:xfrm>
          <a:prstGeom prst="parallelogram">
            <a:avLst>
              <a:gd name="adj" fmla="val 524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42" name="Text Box 22"/>
          <p:cNvSpPr txBox="1">
            <a:spLocks noChangeArrowheads="1"/>
          </p:cNvSpPr>
          <p:nvPr/>
        </p:nvSpPr>
        <p:spPr bwMode="auto">
          <a:xfrm>
            <a:off x="5899150" y="3849688"/>
            <a:ext cx="16049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Parallelogram</a:t>
            </a:r>
          </a:p>
        </p:txBody>
      </p:sp>
      <p:sp>
        <p:nvSpPr>
          <p:cNvPr id="81956" name="AutoShape 36"/>
          <p:cNvSpPr>
            <a:spLocks noChangeArrowheads="1"/>
          </p:cNvSpPr>
          <p:nvPr/>
        </p:nvSpPr>
        <p:spPr bwMode="auto">
          <a:xfrm rot="715245">
            <a:off x="1974850" y="2847975"/>
            <a:ext cx="1438275" cy="8763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1957" name="Text Box 37"/>
          <p:cNvSpPr txBox="1">
            <a:spLocks noChangeArrowheads="1"/>
          </p:cNvSpPr>
          <p:nvPr/>
        </p:nvSpPr>
        <p:spPr bwMode="auto">
          <a:xfrm>
            <a:off x="1457325" y="3849688"/>
            <a:ext cx="2425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Any Type of Triangle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19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1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819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1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1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819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1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819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/>
      <p:bldP spid="81925" grpId="0"/>
      <p:bldP spid="81928" grpId="0" animBg="1"/>
      <p:bldP spid="81936" grpId="0"/>
      <p:bldP spid="81926" grpId="0" animBg="1"/>
      <p:bldP spid="81940" grpId="0"/>
      <p:bldP spid="81956" grpId="0" animBg="1"/>
      <p:bldP spid="8195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8" name="AutoShape 78"/>
          <p:cNvSpPr>
            <a:spLocks noChangeArrowheads="1"/>
          </p:cNvSpPr>
          <p:nvPr/>
        </p:nvSpPr>
        <p:spPr bwMode="auto">
          <a:xfrm>
            <a:off x="7469188" y="3251200"/>
            <a:ext cx="747712" cy="698500"/>
          </a:xfrm>
          <a:prstGeom prst="hexagon">
            <a:avLst>
              <a:gd name="adj" fmla="val 26761"/>
              <a:gd name="vf" fmla="val 115470"/>
            </a:avLst>
          </a:prstGeom>
          <a:solidFill>
            <a:schemeClr val="accent1">
              <a:alpha val="47842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Text Box 23"/>
          <p:cNvSpPr txBox="1">
            <a:spLocks noChangeArrowheads="1"/>
          </p:cNvSpPr>
          <p:nvPr/>
        </p:nvSpPr>
        <p:spPr bwMode="auto">
          <a:xfrm>
            <a:off x="974725" y="2128838"/>
            <a:ext cx="60404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Definition : A prism is a solid shape with </a:t>
            </a:r>
          </a:p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       uniform cross-section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1265238" y="3302000"/>
            <a:ext cx="796925" cy="1174750"/>
            <a:chOff x="1040" y="2314"/>
            <a:chExt cx="502" cy="740"/>
          </a:xfrm>
        </p:grpSpPr>
        <p:sp>
          <p:nvSpPr>
            <p:cNvPr id="24614" name="Oval 31"/>
            <p:cNvSpPr>
              <a:spLocks noChangeArrowheads="1"/>
            </p:cNvSpPr>
            <p:nvPr/>
          </p:nvSpPr>
          <p:spPr bwMode="auto">
            <a:xfrm>
              <a:off x="1040" y="2918"/>
              <a:ext cx="499" cy="13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Oval 32"/>
            <p:cNvSpPr>
              <a:spLocks noChangeArrowheads="1"/>
            </p:cNvSpPr>
            <p:nvPr/>
          </p:nvSpPr>
          <p:spPr bwMode="auto">
            <a:xfrm>
              <a:off x="1041" y="2314"/>
              <a:ext cx="498" cy="12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Line 34"/>
            <p:cNvSpPr>
              <a:spLocks noChangeShapeType="1"/>
            </p:cNvSpPr>
            <p:nvPr/>
          </p:nvSpPr>
          <p:spPr bwMode="auto">
            <a:xfrm flipV="1">
              <a:off x="1044" y="2373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35"/>
            <p:cNvSpPr>
              <a:spLocks noChangeShapeType="1"/>
            </p:cNvSpPr>
            <p:nvPr/>
          </p:nvSpPr>
          <p:spPr bwMode="auto">
            <a:xfrm flipV="1">
              <a:off x="1542" y="2380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57" name="Oval 37"/>
          <p:cNvSpPr>
            <a:spLocks noChangeArrowheads="1"/>
          </p:cNvSpPr>
          <p:nvPr/>
        </p:nvSpPr>
        <p:spPr bwMode="auto">
          <a:xfrm>
            <a:off x="1271588" y="3698875"/>
            <a:ext cx="790575" cy="203200"/>
          </a:xfrm>
          <a:prstGeom prst="ellipse">
            <a:avLst/>
          </a:prstGeom>
          <a:solidFill>
            <a:schemeClr val="accent1">
              <a:alpha val="69019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Oval 38"/>
          <p:cNvSpPr>
            <a:spLocks noChangeArrowheads="1"/>
          </p:cNvSpPr>
          <p:nvPr/>
        </p:nvSpPr>
        <p:spPr bwMode="auto">
          <a:xfrm>
            <a:off x="1273175" y="4010025"/>
            <a:ext cx="784225" cy="169863"/>
          </a:xfrm>
          <a:prstGeom prst="ellipse">
            <a:avLst/>
          </a:prstGeom>
          <a:solidFill>
            <a:schemeClr val="accent1">
              <a:alpha val="52156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2" name="Text Box 42"/>
          <p:cNvSpPr txBox="1">
            <a:spLocks noChangeArrowheads="1"/>
          </p:cNvSpPr>
          <p:nvPr/>
        </p:nvSpPr>
        <p:spPr bwMode="auto">
          <a:xfrm>
            <a:off x="935038" y="4649788"/>
            <a:ext cx="18176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>
                <a:latin typeface="Comic Sans MS" pitchFamily="66" charset="0"/>
              </a:rPr>
              <a:t>Cylinder</a:t>
            </a:r>
          </a:p>
          <a:p>
            <a:pPr algn="ctr"/>
            <a:r>
              <a:rPr lang="en-GB">
                <a:latin typeface="Comic Sans MS" pitchFamily="66" charset="0"/>
              </a:rPr>
              <a:t>(circular Prism)</a:t>
            </a:r>
          </a:p>
        </p:txBody>
      </p: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4162425" y="3006725"/>
            <a:ext cx="2678113" cy="1717675"/>
            <a:chOff x="3670" y="1974"/>
            <a:chExt cx="1687" cy="1082"/>
          </a:xfrm>
        </p:grpSpPr>
        <p:sp>
          <p:nvSpPr>
            <p:cNvPr id="24608" name="AutoShape 53"/>
            <p:cNvSpPr>
              <a:spLocks noChangeArrowheads="1"/>
            </p:cNvSpPr>
            <p:nvPr/>
          </p:nvSpPr>
          <p:spPr bwMode="auto">
            <a:xfrm>
              <a:off x="3670" y="1974"/>
              <a:ext cx="659" cy="632"/>
            </a:xfrm>
            <a:prstGeom prst="pentagon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Line 54"/>
            <p:cNvSpPr>
              <a:spLocks noChangeShapeType="1"/>
            </p:cNvSpPr>
            <p:nvPr/>
          </p:nvSpPr>
          <p:spPr bwMode="auto">
            <a:xfrm flipH="1" flipV="1">
              <a:off x="4004" y="1976"/>
              <a:ext cx="1020" cy="4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0" name="Line 57"/>
            <p:cNvSpPr>
              <a:spLocks noChangeShapeType="1"/>
            </p:cNvSpPr>
            <p:nvPr/>
          </p:nvSpPr>
          <p:spPr bwMode="auto">
            <a:xfrm flipH="1" flipV="1">
              <a:off x="4196" y="2596"/>
              <a:ext cx="1028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Line 55"/>
            <p:cNvSpPr>
              <a:spLocks noChangeShapeType="1"/>
            </p:cNvSpPr>
            <p:nvPr/>
          </p:nvSpPr>
          <p:spPr bwMode="auto">
            <a:xfrm flipH="1" flipV="1">
              <a:off x="3676" y="2216"/>
              <a:ext cx="1028" cy="4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2" name="Line 56"/>
            <p:cNvSpPr>
              <a:spLocks noChangeShapeType="1"/>
            </p:cNvSpPr>
            <p:nvPr/>
          </p:nvSpPr>
          <p:spPr bwMode="auto">
            <a:xfrm flipH="1" flipV="1">
              <a:off x="3800" y="2604"/>
              <a:ext cx="1020" cy="4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3" name="AutoShape 43"/>
            <p:cNvSpPr>
              <a:spLocks noChangeArrowheads="1"/>
            </p:cNvSpPr>
            <p:nvPr/>
          </p:nvSpPr>
          <p:spPr bwMode="auto">
            <a:xfrm>
              <a:off x="4698" y="2422"/>
              <a:ext cx="659" cy="632"/>
            </a:xfrm>
            <a:prstGeom prst="pentagon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78" name="AutoShape 58"/>
          <p:cNvSpPr>
            <a:spLocks noChangeArrowheads="1"/>
          </p:cNvSpPr>
          <p:nvPr/>
        </p:nvSpPr>
        <p:spPr bwMode="auto">
          <a:xfrm>
            <a:off x="4848225" y="3298825"/>
            <a:ext cx="1046163" cy="1003300"/>
          </a:xfrm>
          <a:prstGeom prst="pentagon">
            <a:avLst/>
          </a:prstGeom>
          <a:solidFill>
            <a:schemeClr val="accent1">
              <a:alpha val="45882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0" name="Text Box 60"/>
          <p:cNvSpPr txBox="1">
            <a:spLocks noChangeArrowheads="1"/>
          </p:cNvSpPr>
          <p:nvPr/>
        </p:nvSpPr>
        <p:spPr bwMode="auto">
          <a:xfrm>
            <a:off x="5278438" y="4852988"/>
            <a:ext cx="1962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Pentagonal Prism</a:t>
            </a:r>
          </a:p>
        </p:txBody>
      </p:sp>
      <p:grpSp>
        <p:nvGrpSpPr>
          <p:cNvPr id="4" name="Group 84"/>
          <p:cNvGrpSpPr>
            <a:grpSpLocks/>
          </p:cNvGrpSpPr>
          <p:nvPr/>
        </p:nvGrpSpPr>
        <p:grpSpPr bwMode="auto">
          <a:xfrm>
            <a:off x="2470150" y="3238500"/>
            <a:ext cx="2089150" cy="1460500"/>
            <a:chOff x="1556" y="2040"/>
            <a:chExt cx="1316" cy="920"/>
          </a:xfrm>
        </p:grpSpPr>
        <p:sp>
          <p:nvSpPr>
            <p:cNvPr id="24602" name="Line 65"/>
            <p:cNvSpPr>
              <a:spLocks noChangeShapeType="1"/>
            </p:cNvSpPr>
            <p:nvPr/>
          </p:nvSpPr>
          <p:spPr bwMode="auto">
            <a:xfrm flipH="1" flipV="1">
              <a:off x="2072" y="2512"/>
              <a:ext cx="792" cy="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4603" name="Group 67"/>
            <p:cNvGrpSpPr>
              <a:grpSpLocks/>
            </p:cNvGrpSpPr>
            <p:nvPr/>
          </p:nvGrpSpPr>
          <p:grpSpPr bwMode="auto">
            <a:xfrm>
              <a:off x="1556" y="2040"/>
              <a:ext cx="1316" cy="920"/>
              <a:chOff x="1820" y="2160"/>
              <a:chExt cx="1316" cy="920"/>
            </a:xfrm>
          </p:grpSpPr>
          <p:sp>
            <p:nvSpPr>
              <p:cNvPr id="24604" name="AutoShape 62"/>
              <p:cNvSpPr>
                <a:spLocks noChangeArrowheads="1"/>
              </p:cNvSpPr>
              <p:nvPr/>
            </p:nvSpPr>
            <p:spPr bwMode="auto">
              <a:xfrm>
                <a:off x="1820" y="2164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5" name="Line 63"/>
              <p:cNvSpPr>
                <a:spLocks noChangeShapeType="1"/>
              </p:cNvSpPr>
              <p:nvPr/>
            </p:nvSpPr>
            <p:spPr bwMode="auto">
              <a:xfrm flipH="1" flipV="1">
                <a:off x="2084" y="2160"/>
                <a:ext cx="788" cy="4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6" name="Line 64"/>
              <p:cNvSpPr>
                <a:spLocks noChangeShapeType="1"/>
              </p:cNvSpPr>
              <p:nvPr/>
            </p:nvSpPr>
            <p:spPr bwMode="auto">
              <a:xfrm flipH="1" flipV="1">
                <a:off x="1820" y="2640"/>
                <a:ext cx="788" cy="4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7" name="AutoShape 61"/>
              <p:cNvSpPr>
                <a:spLocks noChangeArrowheads="1"/>
              </p:cNvSpPr>
              <p:nvPr/>
            </p:nvSpPr>
            <p:spPr bwMode="auto">
              <a:xfrm>
                <a:off x="2608" y="2600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0786" name="AutoShape 66"/>
          <p:cNvSpPr>
            <a:spLocks noChangeArrowheads="1"/>
          </p:cNvSpPr>
          <p:nvPr/>
        </p:nvSpPr>
        <p:spPr bwMode="auto">
          <a:xfrm>
            <a:off x="2946400" y="3505200"/>
            <a:ext cx="838200" cy="749300"/>
          </a:xfrm>
          <a:prstGeom prst="triangle">
            <a:avLst>
              <a:gd name="adj" fmla="val 50000"/>
            </a:avLst>
          </a:prstGeom>
          <a:solidFill>
            <a:schemeClr val="accent1">
              <a:alpha val="52156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8" name="Text Box 68"/>
          <p:cNvSpPr txBox="1">
            <a:spLocks noChangeArrowheads="1"/>
          </p:cNvSpPr>
          <p:nvPr/>
        </p:nvSpPr>
        <p:spPr bwMode="auto">
          <a:xfrm>
            <a:off x="2943225" y="4745038"/>
            <a:ext cx="1927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>
                <a:latin typeface="Comic Sans MS" pitchFamily="66" charset="0"/>
              </a:rPr>
              <a:t>Triangular Prism</a:t>
            </a:r>
          </a:p>
        </p:txBody>
      </p:sp>
      <p:grpSp>
        <p:nvGrpSpPr>
          <p:cNvPr id="6" name="Group 82"/>
          <p:cNvGrpSpPr>
            <a:grpSpLocks/>
          </p:cNvGrpSpPr>
          <p:nvPr/>
        </p:nvGrpSpPr>
        <p:grpSpPr bwMode="auto">
          <a:xfrm>
            <a:off x="6738938" y="3025775"/>
            <a:ext cx="2333625" cy="1185863"/>
            <a:chOff x="4245" y="1906"/>
            <a:chExt cx="1470" cy="747"/>
          </a:xfrm>
        </p:grpSpPr>
        <p:sp>
          <p:nvSpPr>
            <p:cNvPr id="24594" name="Line 76"/>
            <p:cNvSpPr>
              <a:spLocks noChangeShapeType="1"/>
            </p:cNvSpPr>
            <p:nvPr/>
          </p:nvSpPr>
          <p:spPr bwMode="auto">
            <a:xfrm flipH="1" flipV="1">
              <a:off x="4610" y="2345"/>
              <a:ext cx="990" cy="3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5" name="Line 80"/>
            <p:cNvSpPr>
              <a:spLocks noChangeShapeType="1"/>
            </p:cNvSpPr>
            <p:nvPr/>
          </p:nvSpPr>
          <p:spPr bwMode="auto">
            <a:xfrm flipH="1" flipV="1">
              <a:off x="4615" y="1910"/>
              <a:ext cx="989" cy="3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6" name="Line 79"/>
            <p:cNvSpPr>
              <a:spLocks noChangeShapeType="1"/>
            </p:cNvSpPr>
            <p:nvPr/>
          </p:nvSpPr>
          <p:spPr bwMode="auto">
            <a:xfrm flipH="1" flipV="1">
              <a:off x="4722" y="2124"/>
              <a:ext cx="987" cy="3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7" name="AutoShape 72"/>
            <p:cNvSpPr>
              <a:spLocks noChangeArrowheads="1"/>
            </p:cNvSpPr>
            <p:nvPr/>
          </p:nvSpPr>
          <p:spPr bwMode="auto">
            <a:xfrm>
              <a:off x="4250" y="1909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8" name="AutoShape 73"/>
            <p:cNvSpPr>
              <a:spLocks noChangeArrowheads="1"/>
            </p:cNvSpPr>
            <p:nvPr/>
          </p:nvSpPr>
          <p:spPr bwMode="auto">
            <a:xfrm>
              <a:off x="5235" y="2211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9" name="Line 74"/>
            <p:cNvSpPr>
              <a:spLocks noChangeShapeType="1"/>
            </p:cNvSpPr>
            <p:nvPr/>
          </p:nvSpPr>
          <p:spPr bwMode="auto">
            <a:xfrm flipH="1" flipV="1">
              <a:off x="4245" y="2122"/>
              <a:ext cx="992" cy="3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Line 75"/>
            <p:cNvSpPr>
              <a:spLocks noChangeShapeType="1"/>
            </p:cNvSpPr>
            <p:nvPr/>
          </p:nvSpPr>
          <p:spPr bwMode="auto">
            <a:xfrm flipH="1" flipV="1">
              <a:off x="4358" y="1906"/>
              <a:ext cx="994" cy="3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Line 81"/>
            <p:cNvSpPr>
              <a:spLocks noChangeShapeType="1"/>
            </p:cNvSpPr>
            <p:nvPr/>
          </p:nvSpPr>
          <p:spPr bwMode="auto">
            <a:xfrm flipH="1" flipV="1">
              <a:off x="4371" y="2352"/>
              <a:ext cx="981" cy="3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03" name="Text Box 83"/>
          <p:cNvSpPr txBox="1">
            <a:spLocks noChangeArrowheads="1"/>
          </p:cNvSpPr>
          <p:nvPr/>
        </p:nvSpPr>
        <p:spPr bwMode="auto">
          <a:xfrm>
            <a:off x="7216775" y="4244975"/>
            <a:ext cx="1927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Hexagonal Prism</a:t>
            </a:r>
          </a:p>
        </p:txBody>
      </p:sp>
      <p:sp>
        <p:nvSpPr>
          <p:cNvPr id="30806" name="Text Box 86"/>
          <p:cNvSpPr txBox="1">
            <a:spLocks noChangeArrowheads="1"/>
          </p:cNvSpPr>
          <p:nvPr/>
        </p:nvSpPr>
        <p:spPr bwMode="auto">
          <a:xfrm>
            <a:off x="1762125" y="5773738"/>
            <a:ext cx="5919788" cy="51435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Volume = Area of Cross section x length</a:t>
            </a:r>
          </a:p>
        </p:txBody>
      </p:sp>
      <p:sp>
        <p:nvSpPr>
          <p:cNvPr id="30811" name="Rectangle 9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Volume of Solids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0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07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07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0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0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8" grpId="0" animBg="1"/>
      <p:bldP spid="30757" grpId="0" animBg="1"/>
      <p:bldP spid="30758" grpId="0" animBg="1"/>
      <p:bldP spid="30762" grpId="0"/>
      <p:bldP spid="30778" grpId="0" animBg="1"/>
      <p:bldP spid="30780" grpId="0"/>
      <p:bldP spid="30786" grpId="0" animBg="1"/>
      <p:bldP spid="30788" grpId="0"/>
      <p:bldP spid="30803" grpId="0"/>
      <p:bldP spid="3080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7"/>
          <p:cNvSpPr txBox="1">
            <a:spLocks noChangeArrowheads="1"/>
          </p:cNvSpPr>
          <p:nvPr/>
        </p:nvSpPr>
        <p:spPr bwMode="auto">
          <a:xfrm>
            <a:off x="974725" y="2128838"/>
            <a:ext cx="60404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Definition : A prism is a solid shape with </a:t>
            </a:r>
          </a:p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       uniform cross-section</a:t>
            </a:r>
          </a:p>
        </p:txBody>
      </p:sp>
      <p:grpSp>
        <p:nvGrpSpPr>
          <p:cNvPr id="25603" name="Group 25"/>
          <p:cNvGrpSpPr>
            <a:grpSpLocks/>
          </p:cNvGrpSpPr>
          <p:nvPr/>
        </p:nvGrpSpPr>
        <p:grpSpPr bwMode="auto">
          <a:xfrm>
            <a:off x="5276850" y="4279900"/>
            <a:ext cx="2089150" cy="1460500"/>
            <a:chOff x="1556" y="2040"/>
            <a:chExt cx="1316" cy="920"/>
          </a:xfrm>
        </p:grpSpPr>
        <p:sp>
          <p:nvSpPr>
            <p:cNvPr id="25613" name="Line 26"/>
            <p:cNvSpPr>
              <a:spLocks noChangeShapeType="1"/>
            </p:cNvSpPr>
            <p:nvPr/>
          </p:nvSpPr>
          <p:spPr bwMode="auto">
            <a:xfrm flipH="1" flipV="1">
              <a:off x="2072" y="2512"/>
              <a:ext cx="792" cy="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614" name="Group 27"/>
            <p:cNvGrpSpPr>
              <a:grpSpLocks/>
            </p:cNvGrpSpPr>
            <p:nvPr/>
          </p:nvGrpSpPr>
          <p:grpSpPr bwMode="auto">
            <a:xfrm>
              <a:off x="1556" y="2040"/>
              <a:ext cx="1316" cy="920"/>
              <a:chOff x="1820" y="2160"/>
              <a:chExt cx="1316" cy="920"/>
            </a:xfrm>
          </p:grpSpPr>
          <p:sp>
            <p:nvSpPr>
              <p:cNvPr id="25615" name="AutoShape 28"/>
              <p:cNvSpPr>
                <a:spLocks noChangeArrowheads="1"/>
              </p:cNvSpPr>
              <p:nvPr/>
            </p:nvSpPr>
            <p:spPr bwMode="auto">
              <a:xfrm>
                <a:off x="1820" y="2164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16" name="Line 29"/>
              <p:cNvSpPr>
                <a:spLocks noChangeShapeType="1"/>
              </p:cNvSpPr>
              <p:nvPr/>
            </p:nvSpPr>
            <p:spPr bwMode="auto">
              <a:xfrm flipH="1" flipV="1">
                <a:off x="2084" y="2160"/>
                <a:ext cx="788" cy="4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7" name="Line 30"/>
              <p:cNvSpPr>
                <a:spLocks noChangeShapeType="1"/>
              </p:cNvSpPr>
              <p:nvPr/>
            </p:nvSpPr>
            <p:spPr bwMode="auto">
              <a:xfrm flipH="1" flipV="1">
                <a:off x="1820" y="2640"/>
                <a:ext cx="788" cy="4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8" name="AutoShape 31"/>
              <p:cNvSpPr>
                <a:spLocks noChangeArrowheads="1"/>
              </p:cNvSpPr>
              <p:nvPr/>
            </p:nvSpPr>
            <p:spPr bwMode="auto">
              <a:xfrm>
                <a:off x="2608" y="2600"/>
                <a:ext cx="528" cy="480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5604" name="AutoShape 32"/>
          <p:cNvSpPr>
            <a:spLocks noChangeArrowheads="1"/>
          </p:cNvSpPr>
          <p:nvPr/>
        </p:nvSpPr>
        <p:spPr bwMode="auto">
          <a:xfrm>
            <a:off x="5842000" y="4610100"/>
            <a:ext cx="838200" cy="749300"/>
          </a:xfrm>
          <a:prstGeom prst="triangle">
            <a:avLst>
              <a:gd name="adj" fmla="val 50000"/>
            </a:avLst>
          </a:prstGeom>
          <a:solidFill>
            <a:schemeClr val="accent1">
              <a:alpha val="52156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Text Box 33"/>
          <p:cNvSpPr txBox="1">
            <a:spLocks noChangeArrowheads="1"/>
          </p:cNvSpPr>
          <p:nvPr/>
        </p:nvSpPr>
        <p:spPr bwMode="auto">
          <a:xfrm>
            <a:off x="6308725" y="4338638"/>
            <a:ext cx="19272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>
                <a:latin typeface="Comic Sans MS" pitchFamily="66" charset="0"/>
              </a:rPr>
              <a:t>Triangular Prism</a:t>
            </a:r>
          </a:p>
        </p:txBody>
      </p:sp>
      <p:sp>
        <p:nvSpPr>
          <p:cNvPr id="33836" name="Text Box 44"/>
          <p:cNvSpPr txBox="1">
            <a:spLocks noChangeArrowheads="1"/>
          </p:cNvSpPr>
          <p:nvPr/>
        </p:nvSpPr>
        <p:spPr bwMode="auto">
          <a:xfrm>
            <a:off x="1038225" y="4567238"/>
            <a:ext cx="3525838" cy="51435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Volume = Area x length</a:t>
            </a:r>
          </a:p>
        </p:txBody>
      </p:sp>
      <p:sp>
        <p:nvSpPr>
          <p:cNvPr id="25607" name="Text Box 45"/>
          <p:cNvSpPr txBox="1">
            <a:spLocks noChangeArrowheads="1"/>
          </p:cNvSpPr>
          <p:nvPr/>
        </p:nvSpPr>
        <p:spPr bwMode="auto">
          <a:xfrm>
            <a:off x="949325" y="3259138"/>
            <a:ext cx="5859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Q. Find the volume the triangular prism.</a:t>
            </a:r>
          </a:p>
        </p:txBody>
      </p:sp>
      <p:sp>
        <p:nvSpPr>
          <p:cNvPr id="25608" name="Line 46"/>
          <p:cNvSpPr>
            <a:spLocks noChangeShapeType="1"/>
          </p:cNvSpPr>
          <p:nvPr/>
        </p:nvSpPr>
        <p:spPr bwMode="auto">
          <a:xfrm flipH="1" flipV="1">
            <a:off x="6997700" y="5435600"/>
            <a:ext cx="673100" cy="1016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Text Box 47"/>
          <p:cNvSpPr txBox="1">
            <a:spLocks noChangeArrowheads="1"/>
          </p:cNvSpPr>
          <p:nvPr/>
        </p:nvSpPr>
        <p:spPr bwMode="auto">
          <a:xfrm>
            <a:off x="7807325" y="5481638"/>
            <a:ext cx="1073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20cm</a:t>
            </a:r>
            <a:r>
              <a:rPr lang="en-GB" sz="2400" baseline="60000">
                <a:latin typeface="Comic Sans MS" pitchFamily="66" charset="0"/>
              </a:rPr>
              <a:t>2</a:t>
            </a:r>
            <a:endParaRPr lang="en-GB" sz="2400">
              <a:latin typeface="Comic Sans MS" pitchFamily="66" charset="0"/>
            </a:endParaRPr>
          </a:p>
        </p:txBody>
      </p:sp>
      <p:sp>
        <p:nvSpPr>
          <p:cNvPr id="25610" name="Line 48"/>
          <p:cNvSpPr>
            <a:spLocks noChangeShapeType="1"/>
          </p:cNvSpPr>
          <p:nvPr/>
        </p:nvSpPr>
        <p:spPr bwMode="auto">
          <a:xfrm flipH="1" flipV="1">
            <a:off x="5194300" y="5118100"/>
            <a:ext cx="1193800" cy="685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Text Box 49"/>
          <p:cNvSpPr txBox="1">
            <a:spLocks noChangeArrowheads="1"/>
          </p:cNvSpPr>
          <p:nvPr/>
        </p:nvSpPr>
        <p:spPr bwMode="auto">
          <a:xfrm>
            <a:off x="5000625" y="5405438"/>
            <a:ext cx="900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10cm</a:t>
            </a:r>
          </a:p>
        </p:txBody>
      </p:sp>
      <p:sp>
        <p:nvSpPr>
          <p:cNvPr id="33842" name="Text Box 50"/>
          <p:cNvSpPr txBox="1">
            <a:spLocks noChangeArrowheads="1"/>
          </p:cNvSpPr>
          <p:nvPr/>
        </p:nvSpPr>
        <p:spPr bwMode="auto">
          <a:xfrm>
            <a:off x="1308100" y="5392738"/>
            <a:ext cx="2986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= 20 x 10 = 200 cm</a:t>
            </a:r>
            <a:r>
              <a:rPr lang="en-GB" sz="2400" baseline="60000">
                <a:solidFill>
                  <a:srgbClr val="FFFF00"/>
                </a:solidFill>
                <a:latin typeface="Comic Sans MS" pitchFamily="66" charset="0"/>
              </a:rPr>
              <a:t>3</a:t>
            </a:r>
            <a:endParaRPr lang="en-GB" sz="240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 animBg="1"/>
      <p:bldP spid="3384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3" descr="scottishfla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4"/>
          <p:cNvSpPr txBox="1">
            <a:spLocks noChangeArrowheads="1"/>
          </p:cNvSpPr>
          <p:nvPr/>
        </p:nvSpPr>
        <p:spPr bwMode="auto">
          <a:xfrm rot="-5400000">
            <a:off x="-1547812" y="4160837"/>
            <a:ext cx="4027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FFC000"/>
                </a:solidFill>
                <a:latin typeface="Comic Sans MS" pitchFamily="66" charset="0"/>
              </a:rPr>
              <a:t>www.mathsrevision.com</a:t>
            </a:r>
          </a:p>
        </p:txBody>
      </p:sp>
      <p:sp>
        <p:nvSpPr>
          <p:cNvPr id="26628" name="Text Box 6"/>
          <p:cNvSpPr txBox="1">
            <a:spLocks noChangeArrowheads="1"/>
          </p:cNvSpPr>
          <p:nvPr/>
        </p:nvSpPr>
        <p:spPr bwMode="auto">
          <a:xfrm>
            <a:off x="974725" y="2128838"/>
            <a:ext cx="60404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Definition : A prism is a solid shape with </a:t>
            </a:r>
          </a:p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       uniform cross-section</a:t>
            </a:r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1038225" y="4567238"/>
            <a:ext cx="3525838" cy="51435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Volume = Area x length</a:t>
            </a:r>
          </a:p>
        </p:txBody>
      </p:sp>
      <p:sp>
        <p:nvSpPr>
          <p:cNvPr id="26630" name="Text Box 17"/>
          <p:cNvSpPr txBox="1">
            <a:spLocks noChangeArrowheads="1"/>
          </p:cNvSpPr>
          <p:nvPr/>
        </p:nvSpPr>
        <p:spPr bwMode="auto">
          <a:xfrm>
            <a:off x="949325" y="3259138"/>
            <a:ext cx="5862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Q. Find the volume the hexagonal prism.</a:t>
            </a:r>
          </a:p>
        </p:txBody>
      </p:sp>
      <p:sp>
        <p:nvSpPr>
          <p:cNvPr id="26631" name="Text Box 19"/>
          <p:cNvSpPr txBox="1">
            <a:spLocks noChangeArrowheads="1"/>
          </p:cNvSpPr>
          <p:nvPr/>
        </p:nvSpPr>
        <p:spPr bwMode="auto">
          <a:xfrm>
            <a:off x="7832725" y="3487738"/>
            <a:ext cx="133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43.2cm</a:t>
            </a:r>
            <a:r>
              <a:rPr lang="en-GB" sz="2400" baseline="60000">
                <a:latin typeface="Comic Sans MS" pitchFamily="66" charset="0"/>
              </a:rPr>
              <a:t>2</a:t>
            </a:r>
            <a:endParaRPr lang="en-GB" sz="2400">
              <a:latin typeface="Comic Sans MS" pitchFamily="66" charset="0"/>
            </a:endParaRPr>
          </a:p>
        </p:txBody>
      </p:sp>
      <p:sp>
        <p:nvSpPr>
          <p:cNvPr id="26632" name="Line 20"/>
          <p:cNvSpPr>
            <a:spLocks noChangeShapeType="1"/>
          </p:cNvSpPr>
          <p:nvPr/>
        </p:nvSpPr>
        <p:spPr bwMode="auto">
          <a:xfrm flipH="1" flipV="1">
            <a:off x="6134100" y="4635500"/>
            <a:ext cx="1524000" cy="469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Text Box 21"/>
          <p:cNvSpPr txBox="1">
            <a:spLocks noChangeArrowheads="1"/>
          </p:cNvSpPr>
          <p:nvPr/>
        </p:nvSpPr>
        <p:spPr bwMode="auto">
          <a:xfrm>
            <a:off x="5876925" y="4859338"/>
            <a:ext cx="949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20cm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1308100" y="5392738"/>
            <a:ext cx="3297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= 43.2 x 20 = 864 cm</a:t>
            </a:r>
            <a:r>
              <a:rPr lang="en-GB" sz="2400" baseline="60000">
                <a:solidFill>
                  <a:srgbClr val="FFFF00"/>
                </a:solidFill>
                <a:latin typeface="Comic Sans MS" pitchFamily="66" charset="0"/>
              </a:rPr>
              <a:t>3</a:t>
            </a:r>
            <a:endParaRPr lang="en-GB" sz="240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6635" name="AutoShape 23"/>
          <p:cNvSpPr>
            <a:spLocks noChangeArrowheads="1"/>
          </p:cNvSpPr>
          <p:nvPr/>
        </p:nvSpPr>
        <p:spPr bwMode="auto">
          <a:xfrm>
            <a:off x="6719888" y="4064000"/>
            <a:ext cx="747712" cy="698500"/>
          </a:xfrm>
          <a:prstGeom prst="hexagon">
            <a:avLst>
              <a:gd name="adj" fmla="val 26761"/>
              <a:gd name="vf" fmla="val 115470"/>
            </a:avLst>
          </a:prstGeom>
          <a:solidFill>
            <a:schemeClr val="accent1">
              <a:alpha val="47842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36" name="Group 24"/>
          <p:cNvGrpSpPr>
            <a:grpSpLocks/>
          </p:cNvGrpSpPr>
          <p:nvPr/>
        </p:nvGrpSpPr>
        <p:grpSpPr bwMode="auto">
          <a:xfrm>
            <a:off x="5989638" y="3838575"/>
            <a:ext cx="2333625" cy="1185863"/>
            <a:chOff x="4245" y="1906"/>
            <a:chExt cx="1470" cy="747"/>
          </a:xfrm>
        </p:grpSpPr>
        <p:sp>
          <p:nvSpPr>
            <p:cNvPr id="26640" name="Line 25"/>
            <p:cNvSpPr>
              <a:spLocks noChangeShapeType="1"/>
            </p:cNvSpPr>
            <p:nvPr/>
          </p:nvSpPr>
          <p:spPr bwMode="auto">
            <a:xfrm flipH="1" flipV="1">
              <a:off x="4610" y="2345"/>
              <a:ext cx="990" cy="3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Line 26"/>
            <p:cNvSpPr>
              <a:spLocks noChangeShapeType="1"/>
            </p:cNvSpPr>
            <p:nvPr/>
          </p:nvSpPr>
          <p:spPr bwMode="auto">
            <a:xfrm flipH="1" flipV="1">
              <a:off x="4615" y="1910"/>
              <a:ext cx="989" cy="3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2" name="Line 27"/>
            <p:cNvSpPr>
              <a:spLocks noChangeShapeType="1"/>
            </p:cNvSpPr>
            <p:nvPr/>
          </p:nvSpPr>
          <p:spPr bwMode="auto">
            <a:xfrm flipH="1" flipV="1">
              <a:off x="4722" y="2124"/>
              <a:ext cx="987" cy="3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3" name="AutoShape 28"/>
            <p:cNvSpPr>
              <a:spLocks noChangeArrowheads="1"/>
            </p:cNvSpPr>
            <p:nvPr/>
          </p:nvSpPr>
          <p:spPr bwMode="auto">
            <a:xfrm>
              <a:off x="4250" y="1909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AutoShape 29"/>
            <p:cNvSpPr>
              <a:spLocks noChangeArrowheads="1"/>
            </p:cNvSpPr>
            <p:nvPr/>
          </p:nvSpPr>
          <p:spPr bwMode="auto">
            <a:xfrm>
              <a:off x="5235" y="2211"/>
              <a:ext cx="480" cy="440"/>
            </a:xfrm>
            <a:prstGeom prst="hexagon">
              <a:avLst>
                <a:gd name="adj" fmla="val 27273"/>
                <a:gd name="vf" fmla="val 11547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5" name="Line 30"/>
            <p:cNvSpPr>
              <a:spLocks noChangeShapeType="1"/>
            </p:cNvSpPr>
            <p:nvPr/>
          </p:nvSpPr>
          <p:spPr bwMode="auto">
            <a:xfrm flipH="1" flipV="1">
              <a:off x="4245" y="2122"/>
              <a:ext cx="992" cy="3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6" name="Line 31"/>
            <p:cNvSpPr>
              <a:spLocks noChangeShapeType="1"/>
            </p:cNvSpPr>
            <p:nvPr/>
          </p:nvSpPr>
          <p:spPr bwMode="auto">
            <a:xfrm flipH="1" flipV="1">
              <a:off x="4358" y="1906"/>
              <a:ext cx="994" cy="3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32"/>
            <p:cNvSpPr>
              <a:spLocks noChangeShapeType="1"/>
            </p:cNvSpPr>
            <p:nvPr/>
          </p:nvSpPr>
          <p:spPr bwMode="auto">
            <a:xfrm flipH="1" flipV="1">
              <a:off x="4371" y="2352"/>
              <a:ext cx="981" cy="30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49" name="Text Box 33"/>
          <p:cNvSpPr txBox="1">
            <a:spLocks noChangeArrowheads="1"/>
          </p:cNvSpPr>
          <p:nvPr/>
        </p:nvSpPr>
        <p:spPr bwMode="auto">
          <a:xfrm>
            <a:off x="6962775" y="5260975"/>
            <a:ext cx="19272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Hexagonal Prism</a:t>
            </a:r>
          </a:p>
        </p:txBody>
      </p:sp>
      <p:sp>
        <p:nvSpPr>
          <p:cNvPr id="26638" name="Line 18"/>
          <p:cNvSpPr>
            <a:spLocks noChangeShapeType="1"/>
          </p:cNvSpPr>
          <p:nvPr/>
        </p:nvSpPr>
        <p:spPr bwMode="auto">
          <a:xfrm flipH="1">
            <a:off x="7937500" y="3975100"/>
            <a:ext cx="393700" cy="6985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Volume of Solids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48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2" grpId="0" animBg="1"/>
      <p:bldP spid="34838" grpId="0"/>
      <p:bldP spid="3484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51" name="AutoShape 59"/>
          <p:cNvSpPr>
            <a:spLocks noChangeArrowheads="1"/>
          </p:cNvSpPr>
          <p:nvPr/>
        </p:nvSpPr>
        <p:spPr bwMode="auto">
          <a:xfrm>
            <a:off x="3187700" y="2254250"/>
            <a:ext cx="1000125" cy="990600"/>
          </a:xfrm>
          <a:prstGeom prst="triangle">
            <a:avLst>
              <a:gd name="adj" fmla="val 50000"/>
            </a:avLst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5592763" y="3259138"/>
            <a:ext cx="2097087" cy="912812"/>
            <a:chOff x="2989" y="1681"/>
            <a:chExt cx="1321" cy="575"/>
          </a:xfrm>
        </p:grpSpPr>
        <p:sp>
          <p:nvSpPr>
            <p:cNvPr id="27691" name="Rectangle 12"/>
            <p:cNvSpPr>
              <a:spLocks noChangeArrowheads="1"/>
            </p:cNvSpPr>
            <p:nvPr/>
          </p:nvSpPr>
          <p:spPr bwMode="auto">
            <a:xfrm>
              <a:off x="2989" y="1681"/>
              <a:ext cx="1321" cy="575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2" name="Text Box 13"/>
            <p:cNvSpPr txBox="1">
              <a:spLocks noChangeArrowheads="1"/>
            </p:cNvSpPr>
            <p:nvPr/>
          </p:nvSpPr>
          <p:spPr bwMode="auto">
            <a:xfrm>
              <a:off x="3379" y="1830"/>
              <a:ext cx="538" cy="28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080808"/>
                  </a:solidFill>
                  <a:latin typeface="Comic Sans MS" pitchFamily="66" charset="0"/>
                </a:rPr>
                <a:t>Back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5592763" y="4170363"/>
            <a:ext cx="2097087" cy="917575"/>
            <a:chOff x="3037" y="1115"/>
            <a:chExt cx="1321" cy="578"/>
          </a:xfrm>
        </p:grpSpPr>
        <p:sp>
          <p:nvSpPr>
            <p:cNvPr id="27689" name="Rectangle 18"/>
            <p:cNvSpPr>
              <a:spLocks noChangeArrowheads="1"/>
            </p:cNvSpPr>
            <p:nvPr/>
          </p:nvSpPr>
          <p:spPr bwMode="auto">
            <a:xfrm>
              <a:off x="3037" y="1115"/>
              <a:ext cx="1321" cy="578"/>
            </a:xfrm>
            <a:prstGeom prst="rect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90" name="Text Box 19"/>
            <p:cNvSpPr txBox="1">
              <a:spLocks noChangeArrowheads="1"/>
            </p:cNvSpPr>
            <p:nvPr/>
          </p:nvSpPr>
          <p:spPr bwMode="auto">
            <a:xfrm>
              <a:off x="3421" y="1256"/>
              <a:ext cx="617" cy="288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080808"/>
                  </a:solidFill>
                  <a:latin typeface="Comic Sans MS" pitchFamily="66" charset="0"/>
                </a:rPr>
                <a:t>Front</a:t>
              </a:r>
            </a:p>
          </p:txBody>
        </p:sp>
      </p:grpSp>
      <p:sp>
        <p:nvSpPr>
          <p:cNvPr id="59422" name="Text Box 30"/>
          <p:cNvSpPr txBox="1">
            <a:spLocks noChangeArrowheads="1"/>
          </p:cNvSpPr>
          <p:nvPr/>
        </p:nvSpPr>
        <p:spPr bwMode="auto">
          <a:xfrm>
            <a:off x="3222625" y="5646738"/>
            <a:ext cx="5921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This is a NET for the triangular prism.</a:t>
            </a:r>
          </a:p>
        </p:txBody>
      </p:sp>
      <p:sp>
        <p:nvSpPr>
          <p:cNvPr id="59424" name="Text Box 32"/>
          <p:cNvSpPr txBox="1">
            <a:spLocks noChangeArrowheads="1"/>
          </p:cNvSpPr>
          <p:nvPr/>
        </p:nvSpPr>
        <p:spPr bwMode="auto">
          <a:xfrm>
            <a:off x="1633538" y="4613275"/>
            <a:ext cx="9794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5 faces</a:t>
            </a:r>
          </a:p>
        </p:txBody>
      </p:sp>
      <p:sp>
        <p:nvSpPr>
          <p:cNvPr id="59425" name="Text Box 33"/>
          <p:cNvSpPr txBox="1">
            <a:spLocks noChangeArrowheads="1"/>
          </p:cNvSpPr>
          <p:nvPr/>
        </p:nvSpPr>
        <p:spPr bwMode="auto">
          <a:xfrm>
            <a:off x="804863" y="4992688"/>
            <a:ext cx="2635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3 congruent rectangles</a:t>
            </a:r>
          </a:p>
        </p:txBody>
      </p:sp>
      <p:sp>
        <p:nvSpPr>
          <p:cNvPr id="59426" name="Text Box 34"/>
          <p:cNvSpPr txBox="1">
            <a:spLocks noChangeArrowheads="1"/>
          </p:cNvSpPr>
          <p:nvPr/>
        </p:nvSpPr>
        <p:spPr bwMode="auto">
          <a:xfrm>
            <a:off x="893763" y="5372100"/>
            <a:ext cx="2455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2 congruent triangles</a:t>
            </a:r>
          </a:p>
        </p:txBody>
      </p:sp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5578475" y="5178425"/>
            <a:ext cx="2133600" cy="398463"/>
            <a:chOff x="3514" y="3262"/>
            <a:chExt cx="1344" cy="251"/>
          </a:xfrm>
        </p:grpSpPr>
        <p:sp>
          <p:nvSpPr>
            <p:cNvPr id="27687" name="Text Box 43"/>
            <p:cNvSpPr txBox="1">
              <a:spLocks noChangeArrowheads="1"/>
            </p:cNvSpPr>
            <p:nvPr/>
          </p:nvSpPr>
          <p:spPr bwMode="auto">
            <a:xfrm>
              <a:off x="3918" y="3282"/>
              <a:ext cx="45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10cm</a:t>
              </a:r>
            </a:p>
          </p:txBody>
        </p:sp>
        <p:sp>
          <p:nvSpPr>
            <p:cNvPr id="27688" name="Line 44"/>
            <p:cNvSpPr>
              <a:spLocks noChangeShapeType="1"/>
            </p:cNvSpPr>
            <p:nvPr/>
          </p:nvSpPr>
          <p:spPr bwMode="auto">
            <a:xfrm>
              <a:off x="3514" y="3262"/>
              <a:ext cx="13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7804150" y="4232275"/>
            <a:ext cx="727075" cy="885825"/>
            <a:chOff x="4916" y="2666"/>
            <a:chExt cx="458" cy="558"/>
          </a:xfrm>
        </p:grpSpPr>
        <p:sp>
          <p:nvSpPr>
            <p:cNvPr id="27685" name="Line 49"/>
            <p:cNvSpPr>
              <a:spLocks noChangeShapeType="1"/>
            </p:cNvSpPr>
            <p:nvPr/>
          </p:nvSpPr>
          <p:spPr bwMode="auto">
            <a:xfrm flipH="1">
              <a:off x="4916" y="2666"/>
              <a:ext cx="0" cy="5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Text Box 50"/>
            <p:cNvSpPr txBox="1">
              <a:spLocks noChangeArrowheads="1"/>
            </p:cNvSpPr>
            <p:nvPr/>
          </p:nvSpPr>
          <p:spPr bwMode="auto">
            <a:xfrm>
              <a:off x="4984" y="2830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4cm</a:t>
              </a:r>
            </a:p>
          </p:txBody>
        </p:sp>
      </p:grpSp>
      <p:sp>
        <p:nvSpPr>
          <p:cNvPr id="59449" name="Rectangle 57"/>
          <p:cNvSpPr>
            <a:spLocks noChangeArrowheads="1"/>
          </p:cNvSpPr>
          <p:nvPr/>
        </p:nvSpPr>
        <p:spPr bwMode="auto">
          <a:xfrm>
            <a:off x="1908175" y="552450"/>
            <a:ext cx="5256213" cy="98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Net and Surface Area </a:t>
            </a:r>
            <a:br>
              <a:rPr lang="en-GB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</a:br>
            <a:r>
              <a:rPr lang="en-GB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Triangular Prism</a:t>
            </a:r>
          </a:p>
        </p:txBody>
      </p:sp>
      <p:sp>
        <p:nvSpPr>
          <p:cNvPr id="59452" name="AutoShape 60"/>
          <p:cNvSpPr>
            <a:spLocks noChangeArrowheads="1"/>
          </p:cNvSpPr>
          <p:nvPr/>
        </p:nvSpPr>
        <p:spPr bwMode="auto">
          <a:xfrm>
            <a:off x="1362075" y="3267075"/>
            <a:ext cx="2781300" cy="685800"/>
          </a:xfrm>
          <a:prstGeom prst="parallelogram">
            <a:avLst>
              <a:gd name="adj" fmla="val 267592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54" name="AutoShape 62"/>
          <p:cNvSpPr>
            <a:spLocks noChangeArrowheads="1"/>
          </p:cNvSpPr>
          <p:nvPr/>
        </p:nvSpPr>
        <p:spPr bwMode="auto">
          <a:xfrm rot="9560695" flipH="1" flipV="1">
            <a:off x="1141413" y="2701925"/>
            <a:ext cx="2773362" cy="769938"/>
          </a:xfrm>
          <a:prstGeom prst="parallelogram">
            <a:avLst>
              <a:gd name="adj" fmla="val 104026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450" name="AutoShape 58"/>
          <p:cNvSpPr>
            <a:spLocks noChangeArrowheads="1"/>
          </p:cNvSpPr>
          <p:nvPr/>
        </p:nvSpPr>
        <p:spPr bwMode="auto">
          <a:xfrm>
            <a:off x="1352550" y="2914650"/>
            <a:ext cx="1000125" cy="1028700"/>
          </a:xfrm>
          <a:prstGeom prst="triangle">
            <a:avLst>
              <a:gd name="adj" fmla="val 50972"/>
            </a:avLst>
          </a:prstGeom>
          <a:solidFill>
            <a:srgbClr val="969696">
              <a:alpha val="69019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86"/>
          <p:cNvGrpSpPr>
            <a:grpSpLocks/>
          </p:cNvGrpSpPr>
          <p:nvPr/>
        </p:nvGrpSpPr>
        <p:grpSpPr bwMode="auto">
          <a:xfrm>
            <a:off x="908050" y="2857500"/>
            <a:ext cx="835025" cy="1066800"/>
            <a:chOff x="572" y="1800"/>
            <a:chExt cx="526" cy="672"/>
          </a:xfrm>
        </p:grpSpPr>
        <p:sp>
          <p:nvSpPr>
            <p:cNvPr id="27683" name="Line 64"/>
            <p:cNvSpPr>
              <a:spLocks noChangeShapeType="1"/>
            </p:cNvSpPr>
            <p:nvPr/>
          </p:nvSpPr>
          <p:spPr bwMode="auto">
            <a:xfrm flipH="1">
              <a:off x="768" y="1800"/>
              <a:ext cx="33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4" name="Text Box 65"/>
            <p:cNvSpPr txBox="1">
              <a:spLocks noChangeArrowheads="1"/>
            </p:cNvSpPr>
            <p:nvPr/>
          </p:nvSpPr>
          <p:spPr bwMode="auto">
            <a:xfrm>
              <a:off x="572" y="1898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4cm</a:t>
              </a:r>
            </a:p>
          </p:txBody>
        </p:sp>
      </p:grpSp>
      <p:grpSp>
        <p:nvGrpSpPr>
          <p:cNvPr id="7" name="Group 85"/>
          <p:cNvGrpSpPr>
            <a:grpSpLocks/>
          </p:cNvGrpSpPr>
          <p:nvPr/>
        </p:nvGrpSpPr>
        <p:grpSpPr bwMode="auto">
          <a:xfrm>
            <a:off x="1330325" y="4035425"/>
            <a:ext cx="1019175" cy="407988"/>
            <a:chOff x="838" y="2542"/>
            <a:chExt cx="642" cy="257"/>
          </a:xfrm>
        </p:grpSpPr>
        <p:sp>
          <p:nvSpPr>
            <p:cNvPr id="27681" name="Line 67"/>
            <p:cNvSpPr>
              <a:spLocks noChangeShapeType="1"/>
            </p:cNvSpPr>
            <p:nvPr/>
          </p:nvSpPr>
          <p:spPr bwMode="auto">
            <a:xfrm flipV="1">
              <a:off x="838" y="2542"/>
              <a:ext cx="64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2" name="Text Box 68"/>
            <p:cNvSpPr txBox="1">
              <a:spLocks noChangeArrowheads="1"/>
            </p:cNvSpPr>
            <p:nvPr/>
          </p:nvSpPr>
          <p:spPr bwMode="auto">
            <a:xfrm>
              <a:off x="966" y="2568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4cm</a:t>
              </a:r>
            </a:p>
          </p:txBody>
        </p:sp>
      </p:grpSp>
      <p:grpSp>
        <p:nvGrpSpPr>
          <p:cNvPr id="8" name="Group 84"/>
          <p:cNvGrpSpPr>
            <a:grpSpLocks/>
          </p:cNvGrpSpPr>
          <p:nvPr/>
        </p:nvGrpSpPr>
        <p:grpSpPr bwMode="auto">
          <a:xfrm>
            <a:off x="2473325" y="3425825"/>
            <a:ext cx="1838325" cy="647700"/>
            <a:chOff x="1558" y="2158"/>
            <a:chExt cx="1158" cy="408"/>
          </a:xfrm>
        </p:grpSpPr>
        <p:sp>
          <p:nvSpPr>
            <p:cNvPr id="27679" name="Line 69"/>
            <p:cNvSpPr>
              <a:spLocks noChangeShapeType="1"/>
            </p:cNvSpPr>
            <p:nvPr/>
          </p:nvSpPr>
          <p:spPr bwMode="auto">
            <a:xfrm flipH="1">
              <a:off x="1558" y="2158"/>
              <a:ext cx="1158" cy="4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0" name="Text Box 70"/>
            <p:cNvSpPr txBox="1">
              <a:spLocks noChangeArrowheads="1"/>
            </p:cNvSpPr>
            <p:nvPr/>
          </p:nvSpPr>
          <p:spPr bwMode="auto">
            <a:xfrm>
              <a:off x="2130" y="2334"/>
              <a:ext cx="45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10cm</a:t>
              </a:r>
            </a:p>
          </p:txBody>
        </p:sp>
      </p:grpSp>
      <p:grpSp>
        <p:nvGrpSpPr>
          <p:cNvPr id="9" name="Group 71"/>
          <p:cNvGrpSpPr>
            <a:grpSpLocks/>
          </p:cNvGrpSpPr>
          <p:nvPr/>
        </p:nvGrpSpPr>
        <p:grpSpPr bwMode="auto">
          <a:xfrm>
            <a:off x="5589588" y="2332038"/>
            <a:ext cx="2097087" cy="912812"/>
            <a:chOff x="2989" y="1681"/>
            <a:chExt cx="1321" cy="575"/>
          </a:xfrm>
        </p:grpSpPr>
        <p:sp>
          <p:nvSpPr>
            <p:cNvPr id="27677" name="Rectangle 72"/>
            <p:cNvSpPr>
              <a:spLocks noChangeArrowheads="1"/>
            </p:cNvSpPr>
            <p:nvPr/>
          </p:nvSpPr>
          <p:spPr bwMode="auto">
            <a:xfrm>
              <a:off x="2989" y="1681"/>
              <a:ext cx="1321" cy="575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8" name="Text Box 73"/>
            <p:cNvSpPr txBox="1">
              <a:spLocks noChangeArrowheads="1"/>
            </p:cNvSpPr>
            <p:nvPr/>
          </p:nvSpPr>
          <p:spPr bwMode="auto">
            <a:xfrm>
              <a:off x="3379" y="1830"/>
              <a:ext cx="76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080808"/>
                  </a:solidFill>
                  <a:latin typeface="Comic Sans MS" pitchFamily="66" charset="0"/>
                </a:rPr>
                <a:t>Bottom</a:t>
              </a:r>
            </a:p>
          </p:txBody>
        </p:sp>
      </p:grpSp>
      <p:grpSp>
        <p:nvGrpSpPr>
          <p:cNvPr id="10" name="Group 82"/>
          <p:cNvGrpSpPr>
            <a:grpSpLocks/>
          </p:cNvGrpSpPr>
          <p:nvPr/>
        </p:nvGrpSpPr>
        <p:grpSpPr bwMode="auto">
          <a:xfrm>
            <a:off x="7791450" y="2946400"/>
            <a:ext cx="955675" cy="711200"/>
            <a:chOff x="4908" y="1856"/>
            <a:chExt cx="602" cy="448"/>
          </a:xfrm>
        </p:grpSpPr>
        <p:sp>
          <p:nvSpPr>
            <p:cNvPr id="27675" name="Line 77"/>
            <p:cNvSpPr>
              <a:spLocks noChangeShapeType="1"/>
            </p:cNvSpPr>
            <p:nvPr/>
          </p:nvSpPr>
          <p:spPr bwMode="auto">
            <a:xfrm>
              <a:off x="4908" y="2022"/>
              <a:ext cx="576" cy="2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Text Box 78"/>
            <p:cNvSpPr txBox="1">
              <a:spLocks noChangeArrowheads="1"/>
            </p:cNvSpPr>
            <p:nvPr/>
          </p:nvSpPr>
          <p:spPr bwMode="auto">
            <a:xfrm>
              <a:off x="5120" y="1856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4cm</a:t>
              </a:r>
            </a:p>
          </p:txBody>
        </p:sp>
      </p:grpSp>
      <p:grpSp>
        <p:nvGrpSpPr>
          <p:cNvPr id="11" name="Group 81"/>
          <p:cNvGrpSpPr>
            <a:grpSpLocks/>
          </p:cNvGrpSpPr>
          <p:nvPr/>
        </p:nvGrpSpPr>
        <p:grpSpPr bwMode="auto">
          <a:xfrm>
            <a:off x="7683500" y="3244850"/>
            <a:ext cx="981075" cy="914400"/>
            <a:chOff x="4840" y="2044"/>
            <a:chExt cx="618" cy="576"/>
          </a:xfrm>
        </p:grpSpPr>
        <p:sp>
          <p:nvSpPr>
            <p:cNvPr id="27673" name="AutoShape 74"/>
            <p:cNvSpPr>
              <a:spLocks noChangeArrowheads="1"/>
            </p:cNvSpPr>
            <p:nvPr/>
          </p:nvSpPr>
          <p:spPr bwMode="auto">
            <a:xfrm rot="5400000">
              <a:off x="4861" y="2023"/>
              <a:ext cx="576" cy="618"/>
            </a:xfrm>
            <a:prstGeom prst="triangle">
              <a:avLst>
                <a:gd name="adj" fmla="val 50972"/>
              </a:avLst>
            </a:prstGeom>
            <a:solidFill>
              <a:srgbClr val="969696">
                <a:alpha val="69019"/>
              </a:srgb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4" name="Text Box 79"/>
            <p:cNvSpPr txBox="1">
              <a:spLocks noChangeArrowheads="1"/>
            </p:cNvSpPr>
            <p:nvPr/>
          </p:nvSpPr>
          <p:spPr bwMode="auto">
            <a:xfrm>
              <a:off x="4880" y="2189"/>
              <a:ext cx="3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000000"/>
                  </a:solidFill>
                  <a:latin typeface="Comic Sans MS" pitchFamily="66" charset="0"/>
                </a:rPr>
                <a:t>FT</a:t>
              </a:r>
            </a:p>
          </p:txBody>
        </p:sp>
      </p:grpSp>
      <p:grpSp>
        <p:nvGrpSpPr>
          <p:cNvPr id="12" name="Group 83"/>
          <p:cNvGrpSpPr>
            <a:grpSpLocks/>
          </p:cNvGrpSpPr>
          <p:nvPr/>
        </p:nvGrpSpPr>
        <p:grpSpPr bwMode="auto">
          <a:xfrm>
            <a:off x="4603750" y="3260725"/>
            <a:ext cx="981075" cy="914400"/>
            <a:chOff x="2900" y="2054"/>
            <a:chExt cx="618" cy="576"/>
          </a:xfrm>
        </p:grpSpPr>
        <p:sp>
          <p:nvSpPr>
            <p:cNvPr id="27671" name="AutoShape 75"/>
            <p:cNvSpPr>
              <a:spLocks noChangeArrowheads="1"/>
            </p:cNvSpPr>
            <p:nvPr/>
          </p:nvSpPr>
          <p:spPr bwMode="auto">
            <a:xfrm rot="16200000" flipH="1">
              <a:off x="2921" y="2033"/>
              <a:ext cx="576" cy="618"/>
            </a:xfrm>
            <a:prstGeom prst="triangle">
              <a:avLst>
                <a:gd name="adj" fmla="val 50972"/>
              </a:avLst>
            </a:prstGeom>
            <a:solidFill>
              <a:srgbClr val="969696">
                <a:alpha val="69019"/>
              </a:srgb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2" name="Text Box 80"/>
            <p:cNvSpPr txBox="1">
              <a:spLocks noChangeArrowheads="1"/>
            </p:cNvSpPr>
            <p:nvPr/>
          </p:nvSpPr>
          <p:spPr bwMode="auto">
            <a:xfrm>
              <a:off x="3132" y="2193"/>
              <a:ext cx="3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000000"/>
                  </a:solidFill>
                  <a:latin typeface="Comic Sans MS" pitchFamily="66" charset="0"/>
                </a:rPr>
                <a:t>BT</a:t>
              </a:r>
            </a:p>
          </p:txBody>
        </p:sp>
      </p:grpSp>
      <p:sp>
        <p:nvSpPr>
          <p:cNvPr id="59453" name="AutoShape 61"/>
          <p:cNvSpPr>
            <a:spLocks noChangeArrowheads="1"/>
          </p:cNvSpPr>
          <p:nvPr/>
        </p:nvSpPr>
        <p:spPr bwMode="auto">
          <a:xfrm rot="9627465" flipH="1">
            <a:off x="1985963" y="2525713"/>
            <a:ext cx="2085975" cy="1117600"/>
          </a:xfrm>
          <a:prstGeom prst="parallelogram">
            <a:avLst>
              <a:gd name="adj" fmla="val 11821"/>
            </a:avLst>
          </a:prstGeom>
          <a:solidFill>
            <a:srgbClr val="00FF00">
              <a:alpha val="8117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1.48148E-6 L 0.02813 0.075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94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6" y="375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 L -0.04583 0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594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2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-1.66667E-6 0.0722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94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1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5185E-6 L 0.02604 0.075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2" y="375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4.44444E-6 L -0.04375 0.0027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7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03229 0.04722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594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5" y="2361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0.05104 -0.0347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94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" y="-173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0323 0.0472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5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51" grpId="0" animBg="1"/>
      <p:bldP spid="59422" grpId="0"/>
      <p:bldP spid="59424" grpId="0"/>
      <p:bldP spid="59425" grpId="0"/>
      <p:bldP spid="59426" grpId="0"/>
      <p:bldP spid="59452" grpId="0" animBg="1"/>
      <p:bldP spid="59454" grpId="0" animBg="1"/>
      <p:bldP spid="59450" grpId="0" animBg="1"/>
      <p:bldP spid="5945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5" name="AutoShape 105"/>
          <p:cNvSpPr>
            <a:spLocks noChangeArrowheads="1"/>
          </p:cNvSpPr>
          <p:nvPr/>
        </p:nvSpPr>
        <p:spPr bwMode="auto">
          <a:xfrm rot="-120573">
            <a:off x="3140075" y="2606675"/>
            <a:ext cx="714375" cy="723900"/>
          </a:xfrm>
          <a:prstGeom prst="rtTriangle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31" name="AutoShape 91"/>
          <p:cNvSpPr>
            <a:spLocks noChangeArrowheads="1"/>
          </p:cNvSpPr>
          <p:nvPr/>
        </p:nvSpPr>
        <p:spPr bwMode="auto">
          <a:xfrm rot="255874">
            <a:off x="1716088" y="3273425"/>
            <a:ext cx="2135187" cy="723900"/>
          </a:xfrm>
          <a:prstGeom prst="parallelogram">
            <a:avLst>
              <a:gd name="adj" fmla="val 189550"/>
            </a:avLst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676" name="Group 2"/>
          <p:cNvGrpSpPr>
            <a:grpSpLocks/>
          </p:cNvGrpSpPr>
          <p:nvPr/>
        </p:nvGrpSpPr>
        <p:grpSpPr bwMode="auto">
          <a:xfrm>
            <a:off x="4610100" y="242888"/>
            <a:ext cx="4533900" cy="5916612"/>
            <a:chOff x="2647" y="153"/>
            <a:chExt cx="2882" cy="4167"/>
          </a:xfrm>
        </p:grpSpPr>
        <p:sp>
          <p:nvSpPr>
            <p:cNvPr id="28707" name="Freeform 3"/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Freeform 4"/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Freeform 5"/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0" name="Freeform 6"/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1" name="Freeform 7"/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2" name="Freeform 8"/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3" name="Freeform 9"/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4" name="Freeform 10"/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5" name="Freeform 11"/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6" name="Freeform 12"/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7" name="Freeform 13"/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8" name="Line 14"/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9" name="Rectangle 15"/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0" name="Rectangle 16"/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1" name="Rectangle 17"/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2" name="Rectangle 18"/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3" name="Rectangle 19"/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4" name="Rectangle 20"/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5" name="Freeform 21"/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6" name="Freeform 22"/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7" name="Freeform 23"/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8" name="Freeform 24"/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9" name="Freeform 25"/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0" name="Freeform 26"/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1" name="Freeform 27"/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2" name="Freeform 28"/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3" name="Freeform 29"/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4" name="Freeform 30"/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5" name="Freeform 31"/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6" name="Freeform 32"/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7" name="Freeform 33"/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8" name="Freeform 34"/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39" name="Freeform 35"/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0" name="Freeform 36"/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1" name="Freeform 37"/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2" name="Freeform 38"/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3" name="Freeform 39"/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4" name="Freeform 40"/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5" name="Freeform 41"/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6" name="Freeform 42"/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7" name="Freeform 43"/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8" name="Freeform 44"/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49" name="Freeform 45"/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0" name="Freeform 46"/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1" name="Freeform 47"/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2" name="Freeform 48"/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3" name="Freeform 49"/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4" name="Freeform 50"/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5" name="Freeform 51"/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6" name="Freeform 52"/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7" name="Freeform 53"/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8" name="Freeform 54"/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59" name="Freeform 55"/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0" name="Freeform 56"/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1" name="Freeform 57"/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2" name="Freeform 58"/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3" name="Freeform 59"/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4" name="Freeform 60"/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5" name="Freeform 61"/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6" name="Freeform 62"/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7" name="Freeform 63"/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68" name="Freeform 64"/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06" name="Text Box 66"/>
          <p:cNvSpPr txBox="1">
            <a:spLocks noChangeArrowheads="1"/>
          </p:cNvSpPr>
          <p:nvPr/>
        </p:nvSpPr>
        <p:spPr bwMode="auto">
          <a:xfrm>
            <a:off x="6273800" y="1963738"/>
            <a:ext cx="2020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000000"/>
                </a:solidFill>
                <a:latin typeface="Comic Sans MS" pitchFamily="66" charset="0"/>
              </a:rPr>
              <a:t>= 2 x3 =6cm</a:t>
            </a:r>
            <a:r>
              <a:rPr lang="en-GB" sz="2400" baseline="60000">
                <a:solidFill>
                  <a:srgbClr val="000000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8678" name="Rectangle 67"/>
          <p:cNvSpPr>
            <a:spLocks noChangeArrowheads="1"/>
          </p:cNvSpPr>
          <p:nvPr/>
        </p:nvSpPr>
        <p:spPr bwMode="auto">
          <a:xfrm>
            <a:off x="885825" y="246063"/>
            <a:ext cx="366712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4000" b="1">
                <a:solidFill>
                  <a:srgbClr val="FFC000"/>
                </a:solidFill>
                <a:ea typeface="PMingLiU" pitchFamily="18" charset="-120"/>
              </a:rPr>
              <a:t>Example </a:t>
            </a:r>
          </a:p>
          <a:p>
            <a:pPr algn="ctr" defTabSz="762000">
              <a:spcBef>
                <a:spcPct val="20000"/>
              </a:spcBef>
            </a:pPr>
            <a:r>
              <a:rPr lang="en-GB" sz="2400" b="1">
                <a:solidFill>
                  <a:srgbClr val="FFC000"/>
                </a:solidFill>
                <a:ea typeface="PMingLiU" pitchFamily="18" charset="-120"/>
              </a:rPr>
              <a:t>Find the surface area of the right angle prism</a:t>
            </a:r>
            <a:endParaRPr lang="en-GB" sz="2400" i="1">
              <a:solidFill>
                <a:srgbClr val="FFC000"/>
              </a:solidFill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61508" name="Text Box 68"/>
          <p:cNvSpPr txBox="1">
            <a:spLocks noChangeArrowheads="1"/>
          </p:cNvSpPr>
          <p:nvPr/>
        </p:nvSpPr>
        <p:spPr bwMode="auto">
          <a:xfrm>
            <a:off x="5678488" y="941388"/>
            <a:ext cx="1381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0066"/>
                </a:solidFill>
                <a:latin typeface="Comic Sans MS" pitchFamily="66" charset="0"/>
              </a:rPr>
              <a:t>Working</a:t>
            </a:r>
          </a:p>
        </p:txBody>
      </p:sp>
      <p:sp>
        <p:nvSpPr>
          <p:cNvPr id="61522" name="Text Box 82"/>
          <p:cNvSpPr txBox="1">
            <a:spLocks noChangeArrowheads="1"/>
          </p:cNvSpPr>
          <p:nvPr/>
        </p:nvSpPr>
        <p:spPr bwMode="auto">
          <a:xfrm>
            <a:off x="4587875" y="2379663"/>
            <a:ext cx="35417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Rectangle 1 Area = l x b</a:t>
            </a:r>
          </a:p>
        </p:txBody>
      </p:sp>
      <p:sp>
        <p:nvSpPr>
          <p:cNvPr id="61523" name="Text Box 83"/>
          <p:cNvSpPr txBox="1">
            <a:spLocks noChangeArrowheads="1"/>
          </p:cNvSpPr>
          <p:nvPr/>
        </p:nvSpPr>
        <p:spPr bwMode="auto">
          <a:xfrm>
            <a:off x="6118225" y="2770188"/>
            <a:ext cx="2343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0000"/>
                </a:solidFill>
                <a:latin typeface="Comic Sans MS" pitchFamily="66" charset="0"/>
              </a:rPr>
              <a:t>= 3 x10 =30cm</a:t>
            </a:r>
            <a:r>
              <a:rPr lang="en-GB" sz="2400" baseline="6000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524" name="Text Box 84"/>
          <p:cNvSpPr txBox="1">
            <a:spLocks noChangeArrowheads="1"/>
          </p:cNvSpPr>
          <p:nvPr/>
        </p:nvSpPr>
        <p:spPr bwMode="auto">
          <a:xfrm>
            <a:off x="4587875" y="3319463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2"/>
                </a:solidFill>
                <a:latin typeface="Comic Sans MS" pitchFamily="66" charset="0"/>
              </a:rPr>
              <a:t>Rectangle 2 Area = l x b</a:t>
            </a:r>
          </a:p>
        </p:txBody>
      </p:sp>
      <p:sp>
        <p:nvSpPr>
          <p:cNvPr id="61525" name="Text Box 85"/>
          <p:cNvSpPr txBox="1">
            <a:spLocks noChangeArrowheads="1"/>
          </p:cNvSpPr>
          <p:nvPr/>
        </p:nvSpPr>
        <p:spPr bwMode="auto">
          <a:xfrm>
            <a:off x="6181725" y="3729038"/>
            <a:ext cx="243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2"/>
                </a:solidFill>
                <a:latin typeface="Comic Sans MS" pitchFamily="66" charset="0"/>
              </a:rPr>
              <a:t>= 4 x 10 =40cm</a:t>
            </a:r>
            <a:r>
              <a:rPr lang="en-GB" sz="2400" baseline="60000">
                <a:solidFill>
                  <a:schemeClr val="bg2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chemeClr val="bg2"/>
              </a:solidFill>
              <a:latin typeface="Comic Sans MS" pitchFamily="66" charset="0"/>
            </a:endParaRPr>
          </a:p>
        </p:txBody>
      </p:sp>
      <p:sp>
        <p:nvSpPr>
          <p:cNvPr id="61526" name="Text Box 86"/>
          <p:cNvSpPr txBox="1">
            <a:spLocks noChangeArrowheads="1"/>
          </p:cNvSpPr>
          <p:nvPr/>
        </p:nvSpPr>
        <p:spPr bwMode="auto">
          <a:xfrm>
            <a:off x="4587875" y="5183188"/>
            <a:ext cx="38623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Total Area </a:t>
            </a:r>
          </a:p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= 6+6+30+40+50 = 132cm</a:t>
            </a:r>
            <a:r>
              <a:rPr lang="en-GB" sz="2400" baseline="60000">
                <a:solidFill>
                  <a:schemeClr val="bg1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1527" name="Text Box 87"/>
          <p:cNvSpPr txBox="1">
            <a:spLocks noChangeArrowheads="1"/>
          </p:cNvSpPr>
          <p:nvPr/>
        </p:nvSpPr>
        <p:spPr bwMode="auto">
          <a:xfrm>
            <a:off x="936625" y="4852988"/>
            <a:ext cx="26082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2 triangles the same</a:t>
            </a:r>
          </a:p>
        </p:txBody>
      </p:sp>
      <p:sp>
        <p:nvSpPr>
          <p:cNvPr id="61528" name="Text Box 88"/>
          <p:cNvSpPr txBox="1">
            <a:spLocks noChangeArrowheads="1"/>
          </p:cNvSpPr>
          <p:nvPr/>
        </p:nvSpPr>
        <p:spPr bwMode="auto">
          <a:xfrm>
            <a:off x="936625" y="5243513"/>
            <a:ext cx="3084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chemeClr val="bg2"/>
                </a:solidFill>
                <a:latin typeface="Comic Sans MS" pitchFamily="66" charset="0"/>
              </a:rPr>
              <a:t>1 rectangle 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3cm by 10cm</a:t>
            </a:r>
          </a:p>
        </p:txBody>
      </p:sp>
      <p:sp>
        <p:nvSpPr>
          <p:cNvPr id="61529" name="Text Box 89"/>
          <p:cNvSpPr txBox="1">
            <a:spLocks noChangeArrowheads="1"/>
          </p:cNvSpPr>
          <p:nvPr/>
        </p:nvSpPr>
        <p:spPr bwMode="auto">
          <a:xfrm>
            <a:off x="936625" y="5634038"/>
            <a:ext cx="3084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chemeClr val="bg2"/>
                </a:solidFill>
                <a:latin typeface="Comic Sans MS" pitchFamily="66" charset="0"/>
              </a:rPr>
              <a:t>1 rectangle 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4cm by 10cm</a:t>
            </a:r>
          </a:p>
        </p:txBody>
      </p:sp>
      <p:sp>
        <p:nvSpPr>
          <p:cNvPr id="61532" name="AutoShape 92"/>
          <p:cNvSpPr>
            <a:spLocks noChangeArrowheads="1"/>
          </p:cNvSpPr>
          <p:nvPr/>
        </p:nvSpPr>
        <p:spPr bwMode="auto">
          <a:xfrm rot="9560695" flipH="1" flipV="1">
            <a:off x="1533525" y="2894013"/>
            <a:ext cx="1789113" cy="706437"/>
          </a:xfrm>
          <a:prstGeom prst="parallelogram">
            <a:avLst>
              <a:gd name="adj" fmla="val 33486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95"/>
          <p:cNvSpPr>
            <a:spLocks noChangeShapeType="1"/>
          </p:cNvSpPr>
          <p:nvPr/>
        </p:nvSpPr>
        <p:spPr bwMode="auto">
          <a:xfrm flipH="1">
            <a:off x="1541463" y="3162300"/>
            <a:ext cx="1587" cy="800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Text Box 96"/>
          <p:cNvSpPr txBox="1">
            <a:spLocks noChangeArrowheads="1"/>
          </p:cNvSpPr>
          <p:nvPr/>
        </p:nvSpPr>
        <p:spPr bwMode="auto">
          <a:xfrm>
            <a:off x="915988" y="3384550"/>
            <a:ext cx="619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3cm</a:t>
            </a:r>
          </a:p>
        </p:txBody>
      </p:sp>
      <p:grpSp>
        <p:nvGrpSpPr>
          <p:cNvPr id="3" name="Group 116"/>
          <p:cNvGrpSpPr>
            <a:grpSpLocks/>
          </p:cNvGrpSpPr>
          <p:nvPr/>
        </p:nvGrpSpPr>
        <p:grpSpPr bwMode="auto">
          <a:xfrm>
            <a:off x="1587500" y="3181350"/>
            <a:ext cx="927100" cy="1281113"/>
            <a:chOff x="1000" y="2004"/>
            <a:chExt cx="584" cy="807"/>
          </a:xfrm>
        </p:grpSpPr>
        <p:grpSp>
          <p:nvGrpSpPr>
            <p:cNvPr id="28703" name="Group 115"/>
            <p:cNvGrpSpPr>
              <a:grpSpLocks/>
            </p:cNvGrpSpPr>
            <p:nvPr/>
          </p:nvGrpSpPr>
          <p:grpSpPr bwMode="auto">
            <a:xfrm>
              <a:off x="1000" y="2554"/>
              <a:ext cx="522" cy="257"/>
              <a:chOff x="1030" y="2560"/>
              <a:chExt cx="522" cy="257"/>
            </a:xfrm>
          </p:grpSpPr>
          <p:sp>
            <p:nvSpPr>
              <p:cNvPr id="28705" name="Line 98"/>
              <p:cNvSpPr>
                <a:spLocks noChangeShapeType="1"/>
              </p:cNvSpPr>
              <p:nvPr/>
            </p:nvSpPr>
            <p:spPr bwMode="auto">
              <a:xfrm flipV="1">
                <a:off x="1030" y="2560"/>
                <a:ext cx="522" cy="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06" name="Text Box 99"/>
              <p:cNvSpPr txBox="1">
                <a:spLocks noChangeArrowheads="1"/>
              </p:cNvSpPr>
              <p:nvPr/>
            </p:nvSpPr>
            <p:spPr bwMode="auto">
              <a:xfrm>
                <a:off x="1056" y="2586"/>
                <a:ext cx="39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r>
                  <a:rPr lang="en-GB">
                    <a:latin typeface="Comic Sans MS" pitchFamily="66" charset="0"/>
                  </a:rPr>
                  <a:t>4cm</a:t>
                </a:r>
              </a:p>
            </p:txBody>
          </p:sp>
        </p:grpSp>
        <p:sp>
          <p:nvSpPr>
            <p:cNvPr id="28704" name="AutoShape 104"/>
            <p:cNvSpPr>
              <a:spLocks noChangeArrowheads="1"/>
            </p:cNvSpPr>
            <p:nvPr/>
          </p:nvSpPr>
          <p:spPr bwMode="auto">
            <a:xfrm>
              <a:off x="1056" y="2004"/>
              <a:ext cx="528" cy="486"/>
            </a:xfrm>
            <a:prstGeom prst="rtTriangle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92" name="Text Box 106"/>
          <p:cNvSpPr txBox="1">
            <a:spLocks noChangeArrowheads="1"/>
          </p:cNvSpPr>
          <p:nvPr/>
        </p:nvSpPr>
        <p:spPr bwMode="auto">
          <a:xfrm>
            <a:off x="3279775" y="3651250"/>
            <a:ext cx="722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10cm</a:t>
            </a:r>
          </a:p>
        </p:txBody>
      </p:sp>
      <p:sp>
        <p:nvSpPr>
          <p:cNvPr id="28693" name="Line 107"/>
          <p:cNvSpPr>
            <a:spLocks noChangeShapeType="1"/>
          </p:cNvSpPr>
          <p:nvPr/>
        </p:nvSpPr>
        <p:spPr bwMode="auto">
          <a:xfrm flipV="1">
            <a:off x="2562225" y="3438525"/>
            <a:ext cx="1438275" cy="561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0" name="Text Box 110"/>
          <p:cNvSpPr txBox="1">
            <a:spLocks noChangeArrowheads="1"/>
          </p:cNvSpPr>
          <p:nvPr/>
        </p:nvSpPr>
        <p:spPr bwMode="auto">
          <a:xfrm>
            <a:off x="936625" y="6024563"/>
            <a:ext cx="30845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chemeClr val="bg2"/>
                </a:solidFill>
                <a:latin typeface="Comic Sans MS" pitchFamily="66" charset="0"/>
              </a:rPr>
              <a:t>1 rectangle 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5cm by 10cm</a:t>
            </a:r>
          </a:p>
        </p:txBody>
      </p:sp>
      <p:grpSp>
        <p:nvGrpSpPr>
          <p:cNvPr id="5" name="Group 114"/>
          <p:cNvGrpSpPr>
            <a:grpSpLocks/>
          </p:cNvGrpSpPr>
          <p:nvPr/>
        </p:nvGrpSpPr>
        <p:grpSpPr bwMode="auto">
          <a:xfrm>
            <a:off x="4587875" y="1347788"/>
            <a:ext cx="3136900" cy="668337"/>
            <a:chOff x="2890" y="843"/>
            <a:chExt cx="1898" cy="427"/>
          </a:xfrm>
        </p:grpSpPr>
        <p:sp>
          <p:nvSpPr>
            <p:cNvPr id="28701" name="Text Box 65"/>
            <p:cNvSpPr txBox="1">
              <a:spLocks noChangeArrowheads="1"/>
            </p:cNvSpPr>
            <p:nvPr/>
          </p:nvSpPr>
          <p:spPr bwMode="auto">
            <a:xfrm>
              <a:off x="2890" y="925"/>
              <a:ext cx="1453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000000"/>
                  </a:solidFill>
                  <a:latin typeface="Comic Sans MS" pitchFamily="66" charset="0"/>
                </a:rPr>
                <a:t>Triangle Area =</a:t>
              </a:r>
            </a:p>
          </p:txBody>
        </p:sp>
        <p:graphicFrame>
          <p:nvGraphicFramePr>
            <p:cNvPr id="28702" name="Object 111"/>
            <p:cNvGraphicFramePr>
              <a:graphicFrameLocks noChangeAspect="1"/>
            </p:cNvGraphicFramePr>
            <p:nvPr/>
          </p:nvGraphicFramePr>
          <p:xfrm>
            <a:off x="4416" y="843"/>
            <a:ext cx="372" cy="4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69" name="Equation" r:id="rId3" imgW="342751" imgH="393529" progId="Equation.DSMT4">
                    <p:embed/>
                  </p:oleObj>
                </mc:Choice>
                <mc:Fallback>
                  <p:oleObj name="Equation" r:id="rId3" imgW="342751" imgH="393529" progId="Equation.DSMT4">
                    <p:embed/>
                    <p:pic>
                      <p:nvPicPr>
                        <p:cNvPr id="0" name="Object 1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16" y="843"/>
                          <a:ext cx="372" cy="427"/>
                        </a:xfrm>
                        <a:prstGeom prst="rect">
                          <a:avLst/>
                        </a:prstGeom>
                        <a:solidFill>
                          <a:srgbClr val="000000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696" name="AutoShape 103"/>
          <p:cNvSpPr>
            <a:spLocks noChangeArrowheads="1"/>
          </p:cNvSpPr>
          <p:nvPr/>
        </p:nvSpPr>
        <p:spPr bwMode="auto">
          <a:xfrm rot="9501411" flipH="1">
            <a:off x="1812925" y="2762250"/>
            <a:ext cx="2014538" cy="1008063"/>
          </a:xfrm>
          <a:prstGeom prst="parallelogram">
            <a:avLst>
              <a:gd name="adj" fmla="val 47185"/>
            </a:avLst>
          </a:prstGeom>
          <a:solidFill>
            <a:srgbClr val="00FF00">
              <a:alpha val="8117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52" name="Text Box 112"/>
          <p:cNvSpPr txBox="1">
            <a:spLocks noChangeArrowheads="1"/>
          </p:cNvSpPr>
          <p:nvPr/>
        </p:nvSpPr>
        <p:spPr bwMode="auto">
          <a:xfrm>
            <a:off x="4587875" y="4249738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00FF00"/>
                </a:solidFill>
                <a:latin typeface="Comic Sans MS" pitchFamily="66" charset="0"/>
              </a:rPr>
              <a:t>Rectangle 3 Area = l x b</a:t>
            </a:r>
          </a:p>
        </p:txBody>
      </p:sp>
      <p:sp>
        <p:nvSpPr>
          <p:cNvPr id="61553" name="Text Box 113"/>
          <p:cNvSpPr txBox="1">
            <a:spLocks noChangeArrowheads="1"/>
          </p:cNvSpPr>
          <p:nvPr/>
        </p:nvSpPr>
        <p:spPr bwMode="auto">
          <a:xfrm>
            <a:off x="6207125" y="4630738"/>
            <a:ext cx="2433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00FF00"/>
                </a:solidFill>
                <a:latin typeface="Comic Sans MS" pitchFamily="66" charset="0"/>
              </a:rPr>
              <a:t>= 5 x 10 =50cm</a:t>
            </a:r>
            <a:r>
              <a:rPr lang="en-GB" sz="2400" baseline="60000">
                <a:solidFill>
                  <a:srgbClr val="00FF00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rgbClr val="00FF00"/>
              </a:solidFill>
              <a:latin typeface="Comic Sans MS" pitchFamily="66" charset="0"/>
            </a:endParaRPr>
          </a:p>
        </p:txBody>
      </p:sp>
      <p:sp>
        <p:nvSpPr>
          <p:cNvPr id="28699" name="Line 108"/>
          <p:cNvSpPr>
            <a:spLocks noChangeShapeType="1"/>
          </p:cNvSpPr>
          <p:nvPr/>
        </p:nvSpPr>
        <p:spPr bwMode="auto">
          <a:xfrm flipH="1" flipV="1">
            <a:off x="1847850" y="3181350"/>
            <a:ext cx="714375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Text Box 109"/>
          <p:cNvSpPr txBox="1">
            <a:spLocks noChangeArrowheads="1"/>
          </p:cNvSpPr>
          <p:nvPr/>
        </p:nvSpPr>
        <p:spPr bwMode="auto">
          <a:xfrm>
            <a:off x="2092325" y="3235325"/>
            <a:ext cx="619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latin typeface="Comic Sans MS" pitchFamily="66" charset="0"/>
              </a:rPr>
              <a:t>5cm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L -0.0448 0.0444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0" y="2222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0.02813 -0.0236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15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6" y="-1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3.7037E-7 L -0.09062 0.0013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15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1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59259E-6 L -2.77778E-7 0.09167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1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6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6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500"/>
                                        <p:tgtEl>
                                          <p:spTgt spid="6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1" dur="500"/>
                                        <p:tgtEl>
                                          <p:spTgt spid="6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500"/>
                                        <p:tgtEl>
                                          <p:spTgt spid="6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6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6" dur="500"/>
                                        <p:tgtEl>
                                          <p:spTgt spid="6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1" dur="500"/>
                                        <p:tgtEl>
                                          <p:spTgt spid="61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45" grpId="0" animBg="1"/>
      <p:bldP spid="61531" grpId="0" animBg="1"/>
      <p:bldP spid="61506" grpId="0" autoUpdateAnimBg="0"/>
      <p:bldP spid="61508" grpId="0"/>
      <p:bldP spid="61522" grpId="0" autoUpdateAnimBg="0"/>
      <p:bldP spid="61523" grpId="0" autoUpdateAnimBg="0"/>
      <p:bldP spid="61524" grpId="0" autoUpdateAnimBg="0"/>
      <p:bldP spid="61525" grpId="0" autoUpdateAnimBg="0"/>
      <p:bldP spid="61526" grpId="0" autoUpdateAnimBg="0"/>
      <p:bldP spid="61527" grpId="0"/>
      <p:bldP spid="61528" grpId="0"/>
      <p:bldP spid="61529" grpId="0"/>
      <p:bldP spid="61532" grpId="0" animBg="1"/>
      <p:bldP spid="61550" grpId="0"/>
      <p:bldP spid="61552" grpId="0" autoUpdateAnimBg="0"/>
      <p:bldP spid="61553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5592763" y="2214563"/>
            <a:ext cx="2097087" cy="520700"/>
            <a:chOff x="2983" y="2793"/>
            <a:chExt cx="1321" cy="328"/>
          </a:xfrm>
        </p:grpSpPr>
        <p:sp>
          <p:nvSpPr>
            <p:cNvPr id="29748" name="Rectangle 3"/>
            <p:cNvSpPr>
              <a:spLocks noChangeArrowheads="1"/>
            </p:cNvSpPr>
            <p:nvPr/>
          </p:nvSpPr>
          <p:spPr bwMode="auto">
            <a:xfrm>
              <a:off x="2983" y="2793"/>
              <a:ext cx="1321" cy="328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9" name="Text Box 4"/>
            <p:cNvSpPr txBox="1">
              <a:spLocks noChangeArrowheads="1"/>
            </p:cNvSpPr>
            <p:nvPr/>
          </p:nvSpPr>
          <p:spPr bwMode="auto">
            <a:xfrm>
              <a:off x="3302" y="2847"/>
              <a:ext cx="65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000">
                  <a:solidFill>
                    <a:srgbClr val="080808"/>
                  </a:solidFill>
                  <a:latin typeface="Comic Sans MS" pitchFamily="66" charset="0"/>
                </a:rPr>
                <a:t>Bottom</a:t>
              </a:r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5592763" y="3648075"/>
            <a:ext cx="2097087" cy="523875"/>
            <a:chOff x="2977" y="2797"/>
            <a:chExt cx="1321" cy="330"/>
          </a:xfrm>
        </p:grpSpPr>
        <p:sp>
          <p:nvSpPr>
            <p:cNvPr id="29746" name="Rectangle 6"/>
            <p:cNvSpPr>
              <a:spLocks noChangeArrowheads="1"/>
            </p:cNvSpPr>
            <p:nvPr/>
          </p:nvSpPr>
          <p:spPr bwMode="auto">
            <a:xfrm>
              <a:off x="2977" y="2797"/>
              <a:ext cx="1321" cy="330"/>
            </a:xfrm>
            <a:prstGeom prst="rect">
              <a:avLst/>
            </a:prstGeom>
            <a:solidFill>
              <a:srgbClr val="CC66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7" name="Text Box 7"/>
            <p:cNvSpPr txBox="1">
              <a:spLocks noChangeArrowheads="1"/>
            </p:cNvSpPr>
            <p:nvPr/>
          </p:nvSpPr>
          <p:spPr bwMode="auto">
            <a:xfrm>
              <a:off x="3408" y="2814"/>
              <a:ext cx="451" cy="288"/>
            </a:xfrm>
            <a:prstGeom prst="rect">
              <a:avLst/>
            </a:prstGeom>
            <a:solidFill>
              <a:srgbClr val="CC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080808"/>
                  </a:solidFill>
                  <a:latin typeface="Comic Sans MS" pitchFamily="66" charset="0"/>
                </a:rPr>
                <a:t>Top</a:t>
              </a:r>
            </a:p>
          </p:txBody>
        </p:sp>
      </p:grp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5078413" y="2730500"/>
            <a:ext cx="515937" cy="919163"/>
            <a:chOff x="3199" y="1720"/>
            <a:chExt cx="325" cy="579"/>
          </a:xfrm>
        </p:grpSpPr>
        <p:sp>
          <p:nvSpPr>
            <p:cNvPr id="29744" name="Rectangle 9"/>
            <p:cNvSpPr>
              <a:spLocks noChangeArrowheads="1"/>
            </p:cNvSpPr>
            <p:nvPr/>
          </p:nvSpPr>
          <p:spPr bwMode="auto">
            <a:xfrm rot="10800000">
              <a:off x="3199" y="1720"/>
              <a:ext cx="325" cy="579"/>
            </a:xfrm>
            <a:prstGeom prst="rect">
              <a:avLst/>
            </a:prstGeom>
            <a:solidFill>
              <a:srgbClr val="FF00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5" name="Text Box 10"/>
            <p:cNvSpPr txBox="1">
              <a:spLocks noChangeArrowheads="1"/>
            </p:cNvSpPr>
            <p:nvPr/>
          </p:nvSpPr>
          <p:spPr bwMode="auto">
            <a:xfrm>
              <a:off x="3229" y="1878"/>
              <a:ext cx="295" cy="231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/>
              <a:r>
                <a:rPr lang="en-GB">
                  <a:solidFill>
                    <a:srgbClr val="080808"/>
                  </a:solidFill>
                  <a:latin typeface="Comic Sans MS" pitchFamily="66" charset="0"/>
                </a:rPr>
                <a:t>LS</a:t>
              </a:r>
            </a:p>
          </p:txBody>
        </p:sp>
      </p:grp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5592763" y="2735263"/>
            <a:ext cx="2097087" cy="912812"/>
            <a:chOff x="2989" y="1681"/>
            <a:chExt cx="1321" cy="575"/>
          </a:xfrm>
        </p:grpSpPr>
        <p:sp>
          <p:nvSpPr>
            <p:cNvPr id="29742" name="Rectangle 12"/>
            <p:cNvSpPr>
              <a:spLocks noChangeArrowheads="1"/>
            </p:cNvSpPr>
            <p:nvPr/>
          </p:nvSpPr>
          <p:spPr bwMode="auto">
            <a:xfrm>
              <a:off x="2989" y="1681"/>
              <a:ext cx="1321" cy="575"/>
            </a:xfrm>
            <a:prstGeom prst="rect">
              <a:avLst/>
            </a:prstGeom>
            <a:solidFill>
              <a:srgbClr val="00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3" name="Text Box 13"/>
            <p:cNvSpPr txBox="1">
              <a:spLocks noChangeArrowheads="1"/>
            </p:cNvSpPr>
            <p:nvPr/>
          </p:nvSpPr>
          <p:spPr bwMode="auto">
            <a:xfrm>
              <a:off x="3379" y="1830"/>
              <a:ext cx="539" cy="288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080808"/>
                  </a:solidFill>
                  <a:latin typeface="Comic Sans MS" pitchFamily="66" charset="0"/>
                </a:rPr>
                <a:t>Back</a:t>
              </a:r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7681913" y="2738438"/>
            <a:ext cx="506412" cy="909637"/>
            <a:chOff x="4305" y="1681"/>
            <a:chExt cx="319" cy="573"/>
          </a:xfrm>
        </p:grpSpPr>
        <p:sp>
          <p:nvSpPr>
            <p:cNvPr id="29740" name="Rectangle 15"/>
            <p:cNvSpPr>
              <a:spLocks noChangeArrowheads="1"/>
            </p:cNvSpPr>
            <p:nvPr/>
          </p:nvSpPr>
          <p:spPr bwMode="auto">
            <a:xfrm rot="10800000">
              <a:off x="4305" y="1681"/>
              <a:ext cx="319" cy="573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1" name="Text Box 16"/>
            <p:cNvSpPr txBox="1">
              <a:spLocks noChangeArrowheads="1"/>
            </p:cNvSpPr>
            <p:nvPr/>
          </p:nvSpPr>
          <p:spPr bwMode="auto">
            <a:xfrm>
              <a:off x="4315" y="1861"/>
              <a:ext cx="30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solidFill>
                    <a:srgbClr val="080808"/>
                  </a:solidFill>
                  <a:latin typeface="Comic Sans MS" pitchFamily="66" charset="0"/>
                </a:rPr>
                <a:t>RS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5592763" y="4170363"/>
            <a:ext cx="2097087" cy="917575"/>
            <a:chOff x="3037" y="1115"/>
            <a:chExt cx="1321" cy="578"/>
          </a:xfrm>
        </p:grpSpPr>
        <p:sp>
          <p:nvSpPr>
            <p:cNvPr id="29738" name="Rectangle 18"/>
            <p:cNvSpPr>
              <a:spLocks noChangeArrowheads="1"/>
            </p:cNvSpPr>
            <p:nvPr/>
          </p:nvSpPr>
          <p:spPr bwMode="auto">
            <a:xfrm>
              <a:off x="3037" y="1115"/>
              <a:ext cx="1321" cy="578"/>
            </a:xfrm>
            <a:prstGeom prst="rect">
              <a:avLst/>
            </a:prstGeom>
            <a:solidFill>
              <a:srgbClr val="B2B2B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9" name="Text Box 19"/>
            <p:cNvSpPr txBox="1">
              <a:spLocks noChangeArrowheads="1"/>
            </p:cNvSpPr>
            <p:nvPr/>
          </p:nvSpPr>
          <p:spPr bwMode="auto">
            <a:xfrm>
              <a:off x="3421" y="1256"/>
              <a:ext cx="6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080808"/>
                  </a:solidFill>
                  <a:latin typeface="Comic Sans MS" pitchFamily="66" charset="0"/>
                </a:rPr>
                <a:t>Front</a:t>
              </a:r>
            </a:p>
          </p:txBody>
        </p:sp>
      </p:grpSp>
      <p:sp>
        <p:nvSpPr>
          <p:cNvPr id="55316" name="Rectangle 20"/>
          <p:cNvSpPr>
            <a:spLocks noChangeArrowheads="1"/>
          </p:cNvSpPr>
          <p:nvPr/>
        </p:nvSpPr>
        <p:spPr bwMode="auto">
          <a:xfrm>
            <a:off x="1423988" y="2679700"/>
            <a:ext cx="2373312" cy="10715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1" name="AutoShape 25"/>
          <p:cNvSpPr>
            <a:spLocks noChangeArrowheads="1"/>
          </p:cNvSpPr>
          <p:nvPr/>
        </p:nvSpPr>
        <p:spPr bwMode="auto">
          <a:xfrm>
            <a:off x="1103313" y="3735388"/>
            <a:ext cx="2703512" cy="374650"/>
          </a:xfrm>
          <a:prstGeom prst="parallelogram">
            <a:avLst>
              <a:gd name="adj" fmla="val 915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2" name="AutoShape 26"/>
          <p:cNvSpPr>
            <a:spLocks noChangeArrowheads="1"/>
          </p:cNvSpPr>
          <p:nvPr/>
        </p:nvSpPr>
        <p:spPr bwMode="auto">
          <a:xfrm rot="5400000" flipV="1">
            <a:off x="548481" y="3213894"/>
            <a:ext cx="1452563" cy="339725"/>
          </a:xfrm>
          <a:prstGeom prst="parallelogram">
            <a:avLst>
              <a:gd name="adj" fmla="val 10689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3" name="AutoShape 27"/>
          <p:cNvSpPr>
            <a:spLocks noChangeArrowheads="1"/>
          </p:cNvSpPr>
          <p:nvPr/>
        </p:nvSpPr>
        <p:spPr bwMode="auto">
          <a:xfrm>
            <a:off x="1084263" y="2663825"/>
            <a:ext cx="2708275" cy="374650"/>
          </a:xfrm>
          <a:prstGeom prst="parallelogram">
            <a:avLst>
              <a:gd name="adj" fmla="val 96451"/>
            </a:avLst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4" name="Rectangle 28"/>
          <p:cNvSpPr>
            <a:spLocks noChangeArrowheads="1"/>
          </p:cNvSpPr>
          <p:nvPr/>
        </p:nvSpPr>
        <p:spPr bwMode="auto">
          <a:xfrm>
            <a:off x="1108075" y="3038475"/>
            <a:ext cx="2325688" cy="1062038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25" name="AutoShape 29"/>
          <p:cNvSpPr>
            <a:spLocks noChangeArrowheads="1"/>
          </p:cNvSpPr>
          <p:nvPr/>
        </p:nvSpPr>
        <p:spPr bwMode="auto">
          <a:xfrm rot="5400000" flipV="1">
            <a:off x="2913062" y="3228976"/>
            <a:ext cx="1452563" cy="360362"/>
          </a:xfrm>
          <a:prstGeom prst="parallelogram">
            <a:avLst>
              <a:gd name="adj" fmla="val 100771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AutoShape 30"/>
          <p:cNvSpPr>
            <a:spLocks noChangeAspect="1" noChangeArrowheads="1"/>
          </p:cNvSpPr>
          <p:nvPr/>
        </p:nvSpPr>
        <p:spPr bwMode="auto">
          <a:xfrm>
            <a:off x="1084263" y="2674938"/>
            <a:ext cx="2725737" cy="1439862"/>
          </a:xfrm>
          <a:prstGeom prst="cube">
            <a:avLst>
              <a:gd name="adj" fmla="val 25000"/>
            </a:avLst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27" name="Text Box 31"/>
          <p:cNvSpPr txBox="1">
            <a:spLocks noChangeArrowheads="1"/>
          </p:cNvSpPr>
          <p:nvPr/>
        </p:nvSpPr>
        <p:spPr bwMode="auto">
          <a:xfrm>
            <a:off x="4346575" y="5646738"/>
            <a:ext cx="450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This is a NET for the cuboid</a:t>
            </a:r>
          </a:p>
        </p:txBody>
      </p:sp>
      <p:sp>
        <p:nvSpPr>
          <p:cNvPr id="55328" name="Rectangle 32"/>
          <p:cNvSpPr>
            <a:spLocks noChangeArrowheads="1"/>
          </p:cNvSpPr>
          <p:nvPr/>
        </p:nvSpPr>
        <p:spPr bwMode="auto">
          <a:xfrm>
            <a:off x="1870075" y="514350"/>
            <a:ext cx="5256213" cy="98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Net and Surface Area </a:t>
            </a:r>
            <a:br>
              <a:rPr lang="en-GB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</a:br>
            <a:r>
              <a:rPr lang="en-GB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The Cuboid</a:t>
            </a:r>
          </a:p>
        </p:txBody>
      </p:sp>
      <p:sp>
        <p:nvSpPr>
          <p:cNvPr id="55329" name="Text Box 33"/>
          <p:cNvSpPr txBox="1">
            <a:spLocks noChangeArrowheads="1"/>
          </p:cNvSpPr>
          <p:nvPr/>
        </p:nvSpPr>
        <p:spPr bwMode="auto">
          <a:xfrm>
            <a:off x="1847850" y="4613275"/>
            <a:ext cx="979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6 faces</a:t>
            </a:r>
          </a:p>
        </p:txBody>
      </p:sp>
      <p:sp>
        <p:nvSpPr>
          <p:cNvPr id="55330" name="Text Box 34"/>
          <p:cNvSpPr txBox="1">
            <a:spLocks noChangeArrowheads="1"/>
          </p:cNvSpPr>
          <p:nvPr/>
        </p:nvSpPr>
        <p:spPr bwMode="auto">
          <a:xfrm>
            <a:off x="842963" y="4992688"/>
            <a:ext cx="2987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Top and bottom congruent</a:t>
            </a:r>
          </a:p>
        </p:txBody>
      </p:sp>
      <p:sp>
        <p:nvSpPr>
          <p:cNvPr id="55331" name="Text Box 35"/>
          <p:cNvSpPr txBox="1">
            <a:spLocks noChangeArrowheads="1"/>
          </p:cNvSpPr>
          <p:nvPr/>
        </p:nvSpPr>
        <p:spPr bwMode="auto">
          <a:xfrm>
            <a:off x="882650" y="5372100"/>
            <a:ext cx="2908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Front and back congruent</a:t>
            </a:r>
          </a:p>
        </p:txBody>
      </p:sp>
      <p:sp>
        <p:nvSpPr>
          <p:cNvPr id="55338" name="Text Box 42"/>
          <p:cNvSpPr txBox="1">
            <a:spLocks noChangeArrowheads="1"/>
          </p:cNvSpPr>
          <p:nvPr/>
        </p:nvSpPr>
        <p:spPr bwMode="auto">
          <a:xfrm>
            <a:off x="923925" y="5751513"/>
            <a:ext cx="28273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>
                <a:solidFill>
                  <a:srgbClr val="FFFF00"/>
                </a:solidFill>
                <a:latin typeface="Comic Sans MS" pitchFamily="66" charset="0"/>
              </a:rPr>
              <a:t>Left and right congruent</a:t>
            </a:r>
          </a:p>
        </p:txBody>
      </p:sp>
      <p:sp>
        <p:nvSpPr>
          <p:cNvPr id="29717" name="Text Box 43"/>
          <p:cNvSpPr txBox="1">
            <a:spLocks noChangeArrowheads="1"/>
          </p:cNvSpPr>
          <p:nvPr/>
        </p:nvSpPr>
        <p:spPr bwMode="auto">
          <a:xfrm>
            <a:off x="1927225" y="420052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5cm</a:t>
            </a:r>
          </a:p>
        </p:txBody>
      </p:sp>
      <p:sp>
        <p:nvSpPr>
          <p:cNvPr id="29718" name="Text Box 44"/>
          <p:cNvSpPr txBox="1">
            <a:spLocks noChangeArrowheads="1"/>
          </p:cNvSpPr>
          <p:nvPr/>
        </p:nvSpPr>
        <p:spPr bwMode="auto">
          <a:xfrm>
            <a:off x="3848100" y="3038475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4cm</a:t>
            </a:r>
          </a:p>
        </p:txBody>
      </p:sp>
      <p:sp>
        <p:nvSpPr>
          <p:cNvPr id="29719" name="Text Box 45"/>
          <p:cNvSpPr txBox="1">
            <a:spLocks noChangeArrowheads="1"/>
          </p:cNvSpPr>
          <p:nvPr/>
        </p:nvSpPr>
        <p:spPr bwMode="auto">
          <a:xfrm>
            <a:off x="3705225" y="388620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3cm</a:t>
            </a:r>
          </a:p>
        </p:txBody>
      </p:sp>
      <p:sp>
        <p:nvSpPr>
          <p:cNvPr id="29720" name="Line 46"/>
          <p:cNvSpPr>
            <a:spLocks noChangeShapeType="1"/>
          </p:cNvSpPr>
          <p:nvPr/>
        </p:nvSpPr>
        <p:spPr bwMode="auto">
          <a:xfrm flipV="1">
            <a:off x="1104900" y="4210050"/>
            <a:ext cx="2324100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1" name="Line 47"/>
          <p:cNvSpPr>
            <a:spLocks noChangeShapeType="1"/>
          </p:cNvSpPr>
          <p:nvPr/>
        </p:nvSpPr>
        <p:spPr bwMode="auto">
          <a:xfrm flipH="1">
            <a:off x="3883025" y="2711450"/>
            <a:ext cx="0" cy="1028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22" name="Line 48"/>
          <p:cNvSpPr>
            <a:spLocks noChangeShapeType="1"/>
          </p:cNvSpPr>
          <p:nvPr/>
        </p:nvSpPr>
        <p:spPr bwMode="auto">
          <a:xfrm flipV="1">
            <a:off x="3622675" y="3803650"/>
            <a:ext cx="323850" cy="3238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" name="Group 60"/>
          <p:cNvGrpSpPr>
            <a:grpSpLocks/>
          </p:cNvGrpSpPr>
          <p:nvPr/>
        </p:nvGrpSpPr>
        <p:grpSpPr bwMode="auto">
          <a:xfrm>
            <a:off x="5578475" y="5178425"/>
            <a:ext cx="2133600" cy="398463"/>
            <a:chOff x="3514" y="3262"/>
            <a:chExt cx="1344" cy="251"/>
          </a:xfrm>
        </p:grpSpPr>
        <p:sp>
          <p:nvSpPr>
            <p:cNvPr id="29736" name="Text Box 50"/>
            <p:cNvSpPr txBox="1">
              <a:spLocks noChangeArrowheads="1"/>
            </p:cNvSpPr>
            <p:nvPr/>
          </p:nvSpPr>
          <p:spPr bwMode="auto">
            <a:xfrm>
              <a:off x="3918" y="3282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5cm</a:t>
              </a:r>
            </a:p>
          </p:txBody>
        </p:sp>
        <p:sp>
          <p:nvSpPr>
            <p:cNvPr id="29737" name="Line 51"/>
            <p:cNvSpPr>
              <a:spLocks noChangeShapeType="1"/>
            </p:cNvSpPr>
            <p:nvPr/>
          </p:nvSpPr>
          <p:spPr bwMode="auto">
            <a:xfrm>
              <a:off x="3514" y="3262"/>
              <a:ext cx="13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7810500" y="3686175"/>
            <a:ext cx="673100" cy="447675"/>
            <a:chOff x="4920" y="2322"/>
            <a:chExt cx="424" cy="282"/>
          </a:xfrm>
        </p:grpSpPr>
        <p:sp>
          <p:nvSpPr>
            <p:cNvPr id="29734" name="Line 52"/>
            <p:cNvSpPr>
              <a:spLocks noChangeShapeType="1"/>
            </p:cNvSpPr>
            <p:nvPr/>
          </p:nvSpPr>
          <p:spPr bwMode="auto">
            <a:xfrm flipV="1">
              <a:off x="4920" y="2322"/>
              <a:ext cx="0" cy="2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Text Box 53"/>
            <p:cNvSpPr txBox="1">
              <a:spLocks noChangeArrowheads="1"/>
            </p:cNvSpPr>
            <p:nvPr/>
          </p:nvSpPr>
          <p:spPr bwMode="auto">
            <a:xfrm>
              <a:off x="4954" y="2350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3cm</a:t>
              </a:r>
            </a:p>
          </p:txBody>
        </p:sp>
      </p:grpSp>
      <p:grpSp>
        <p:nvGrpSpPr>
          <p:cNvPr id="10" name="Group 61"/>
          <p:cNvGrpSpPr>
            <a:grpSpLocks/>
          </p:cNvGrpSpPr>
          <p:nvPr/>
        </p:nvGrpSpPr>
        <p:grpSpPr bwMode="auto">
          <a:xfrm>
            <a:off x="7804150" y="4232275"/>
            <a:ext cx="727075" cy="885825"/>
            <a:chOff x="4916" y="2666"/>
            <a:chExt cx="458" cy="558"/>
          </a:xfrm>
        </p:grpSpPr>
        <p:sp>
          <p:nvSpPr>
            <p:cNvPr id="29732" name="Line 54"/>
            <p:cNvSpPr>
              <a:spLocks noChangeShapeType="1"/>
            </p:cNvSpPr>
            <p:nvPr/>
          </p:nvSpPr>
          <p:spPr bwMode="auto">
            <a:xfrm flipH="1">
              <a:off x="4916" y="2666"/>
              <a:ext cx="0" cy="5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Text Box 55"/>
            <p:cNvSpPr txBox="1">
              <a:spLocks noChangeArrowheads="1"/>
            </p:cNvSpPr>
            <p:nvPr/>
          </p:nvSpPr>
          <p:spPr bwMode="auto">
            <a:xfrm>
              <a:off x="4984" y="2830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4cm</a:t>
              </a:r>
            </a:p>
          </p:txBody>
        </p:sp>
      </p:grpSp>
      <p:grpSp>
        <p:nvGrpSpPr>
          <p:cNvPr id="11" name="Group 63"/>
          <p:cNvGrpSpPr>
            <a:grpSpLocks/>
          </p:cNvGrpSpPr>
          <p:nvPr/>
        </p:nvGrpSpPr>
        <p:grpSpPr bwMode="auto">
          <a:xfrm>
            <a:off x="7680325" y="2251075"/>
            <a:ext cx="619125" cy="407988"/>
            <a:chOff x="4838" y="1418"/>
            <a:chExt cx="390" cy="257"/>
          </a:xfrm>
        </p:grpSpPr>
        <p:sp>
          <p:nvSpPr>
            <p:cNvPr id="29730" name="Line 56"/>
            <p:cNvSpPr>
              <a:spLocks noChangeShapeType="1"/>
            </p:cNvSpPr>
            <p:nvPr/>
          </p:nvSpPr>
          <p:spPr bwMode="auto">
            <a:xfrm rot="5400000" flipV="1">
              <a:off x="5008" y="1534"/>
              <a:ext cx="0" cy="2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Text Box 57"/>
            <p:cNvSpPr txBox="1">
              <a:spLocks noChangeArrowheads="1"/>
            </p:cNvSpPr>
            <p:nvPr/>
          </p:nvSpPr>
          <p:spPr bwMode="auto">
            <a:xfrm>
              <a:off x="4838" y="1418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3cm</a:t>
              </a:r>
            </a:p>
          </p:txBody>
        </p:sp>
      </p:grpSp>
      <p:grpSp>
        <p:nvGrpSpPr>
          <p:cNvPr id="12" name="Group 64"/>
          <p:cNvGrpSpPr>
            <a:grpSpLocks/>
          </p:cNvGrpSpPr>
          <p:nvPr/>
        </p:nvGrpSpPr>
        <p:grpSpPr bwMode="auto">
          <a:xfrm>
            <a:off x="8239125" y="2743200"/>
            <a:ext cx="727075" cy="885825"/>
            <a:chOff x="5190" y="1728"/>
            <a:chExt cx="458" cy="558"/>
          </a:xfrm>
        </p:grpSpPr>
        <p:sp>
          <p:nvSpPr>
            <p:cNvPr id="29728" name="Line 58"/>
            <p:cNvSpPr>
              <a:spLocks noChangeShapeType="1"/>
            </p:cNvSpPr>
            <p:nvPr/>
          </p:nvSpPr>
          <p:spPr bwMode="auto">
            <a:xfrm flipH="1">
              <a:off x="5190" y="1728"/>
              <a:ext cx="0" cy="5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Text Box 59"/>
            <p:cNvSpPr txBox="1">
              <a:spLocks noChangeArrowheads="1"/>
            </p:cNvSpPr>
            <p:nvPr/>
          </p:nvSpPr>
          <p:spPr bwMode="auto">
            <a:xfrm>
              <a:off x="5258" y="1892"/>
              <a:ext cx="39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4cm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553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4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4" dur="5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553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5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5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6" grpId="0" animBg="1"/>
      <p:bldP spid="55321" grpId="0" animBg="1"/>
      <p:bldP spid="55322" grpId="0" animBg="1"/>
      <p:bldP spid="55323" grpId="0" animBg="1"/>
      <p:bldP spid="55324" grpId="0" animBg="1"/>
      <p:bldP spid="55325" grpId="0" animBg="1"/>
      <p:bldP spid="55327" grpId="0"/>
      <p:bldP spid="55329" grpId="0"/>
      <p:bldP spid="55330" grpId="0"/>
      <p:bldP spid="55331" grpId="0"/>
      <p:bldP spid="5533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610100" y="242888"/>
            <a:ext cx="4533900" cy="5916612"/>
            <a:chOff x="2647" y="153"/>
            <a:chExt cx="2882" cy="4167"/>
          </a:xfrm>
        </p:grpSpPr>
        <p:sp>
          <p:nvSpPr>
            <p:cNvPr id="30748" name="Freeform 3"/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2152 w 2502"/>
                <a:gd name="T7" fmla="*/ 0 h 36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02"/>
                <a:gd name="T13" fmla="*/ 0 h 3689"/>
                <a:gd name="T14" fmla="*/ 2502 w 2502"/>
                <a:gd name="T15" fmla="*/ 3689 h 36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49" name="Freeform 4"/>
            <p:cNvSpPr>
              <a:spLocks/>
            </p:cNvSpPr>
            <p:nvPr/>
          </p:nvSpPr>
          <p:spPr bwMode="auto">
            <a:xfrm>
              <a:off x="3027" y="249"/>
              <a:ext cx="2502" cy="3689"/>
            </a:xfrm>
            <a:custGeom>
              <a:avLst/>
              <a:gdLst>
                <a:gd name="T0" fmla="*/ 2152 w 2502"/>
                <a:gd name="T1" fmla="*/ 0 h 3689"/>
                <a:gd name="T2" fmla="*/ 2502 w 2502"/>
                <a:gd name="T3" fmla="*/ 3502 h 3689"/>
                <a:gd name="T4" fmla="*/ 0 w 2502"/>
                <a:gd name="T5" fmla="*/ 3689 h 3689"/>
                <a:gd name="T6" fmla="*/ 0 60000 65536"/>
                <a:gd name="T7" fmla="*/ 0 60000 65536"/>
                <a:gd name="T8" fmla="*/ 0 60000 65536"/>
                <a:gd name="T9" fmla="*/ 0 w 2502"/>
                <a:gd name="T10" fmla="*/ 0 h 3689"/>
                <a:gd name="T11" fmla="*/ 2502 w 2502"/>
                <a:gd name="T12" fmla="*/ 3689 h 36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0" name="Freeform 5"/>
            <p:cNvSpPr>
              <a:spLocks/>
            </p:cNvSpPr>
            <p:nvPr/>
          </p:nvSpPr>
          <p:spPr bwMode="auto">
            <a:xfrm>
              <a:off x="2755" y="280"/>
              <a:ext cx="2723" cy="3721"/>
            </a:xfrm>
            <a:custGeom>
              <a:avLst/>
              <a:gdLst>
                <a:gd name="T0" fmla="*/ 2408 w 2723"/>
                <a:gd name="T1" fmla="*/ 16 h 3721"/>
                <a:gd name="T2" fmla="*/ 2723 w 2723"/>
                <a:gd name="T3" fmla="*/ 3583 h 3721"/>
                <a:gd name="T4" fmla="*/ 235 w 2723"/>
                <a:gd name="T5" fmla="*/ 3721 h 3721"/>
                <a:gd name="T6" fmla="*/ 0 w 2723"/>
                <a:gd name="T7" fmla="*/ 0 h 3721"/>
                <a:gd name="T8" fmla="*/ 2408 w 2723"/>
                <a:gd name="T9" fmla="*/ 16 h 3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3"/>
                <a:gd name="T16" fmla="*/ 0 h 3721"/>
                <a:gd name="T17" fmla="*/ 2723 w 2723"/>
                <a:gd name="T18" fmla="*/ 3721 h 372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1" name="Freeform 6"/>
            <p:cNvSpPr>
              <a:spLocks/>
            </p:cNvSpPr>
            <p:nvPr/>
          </p:nvSpPr>
          <p:spPr bwMode="auto">
            <a:xfrm>
              <a:off x="5153" y="286"/>
              <a:ext cx="19" cy="10"/>
            </a:xfrm>
            <a:custGeom>
              <a:avLst/>
              <a:gdLst>
                <a:gd name="T0" fmla="*/ 19 w 19"/>
                <a:gd name="T1" fmla="*/ 10 h 10"/>
                <a:gd name="T2" fmla="*/ 16 w 19"/>
                <a:gd name="T3" fmla="*/ 2 h 10"/>
                <a:gd name="T4" fmla="*/ 10 w 19"/>
                <a:gd name="T5" fmla="*/ 0 h 10"/>
                <a:gd name="T6" fmla="*/ 3 w 19"/>
                <a:gd name="T7" fmla="*/ 2 h 10"/>
                <a:gd name="T8" fmla="*/ 0 w 19"/>
                <a:gd name="T9" fmla="*/ 10 h 10"/>
                <a:gd name="T10" fmla="*/ 19 w 19"/>
                <a:gd name="T11" fmla="*/ 10 h 1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"/>
                <a:gd name="T19" fmla="*/ 0 h 10"/>
                <a:gd name="T20" fmla="*/ 19 w 19"/>
                <a:gd name="T21" fmla="*/ 10 h 1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2" name="Freeform 7"/>
            <p:cNvSpPr>
              <a:spLocks/>
            </p:cNvSpPr>
            <p:nvPr/>
          </p:nvSpPr>
          <p:spPr bwMode="auto">
            <a:xfrm>
              <a:off x="5153" y="296"/>
              <a:ext cx="335" cy="3577"/>
            </a:xfrm>
            <a:custGeom>
              <a:avLst/>
              <a:gdLst>
                <a:gd name="T0" fmla="*/ 325 w 335"/>
                <a:gd name="T1" fmla="*/ 3577 h 3577"/>
                <a:gd name="T2" fmla="*/ 335 w 335"/>
                <a:gd name="T3" fmla="*/ 3567 h 3577"/>
                <a:gd name="T4" fmla="*/ 19 w 335"/>
                <a:gd name="T5" fmla="*/ 0 h 3577"/>
                <a:gd name="T6" fmla="*/ 0 w 335"/>
                <a:gd name="T7" fmla="*/ 0 h 3577"/>
                <a:gd name="T8" fmla="*/ 316 w 335"/>
                <a:gd name="T9" fmla="*/ 3567 h 3577"/>
                <a:gd name="T10" fmla="*/ 325 w 335"/>
                <a:gd name="T11" fmla="*/ 3557 h 3577"/>
                <a:gd name="T12" fmla="*/ 316 w 335"/>
                <a:gd name="T13" fmla="*/ 3567 h 3577"/>
                <a:gd name="T14" fmla="*/ 319 w 335"/>
                <a:gd name="T15" fmla="*/ 3575 h 3577"/>
                <a:gd name="T16" fmla="*/ 325 w 335"/>
                <a:gd name="T17" fmla="*/ 3577 h 3577"/>
                <a:gd name="T18" fmla="*/ 332 w 335"/>
                <a:gd name="T19" fmla="*/ 3575 h 3577"/>
                <a:gd name="T20" fmla="*/ 335 w 335"/>
                <a:gd name="T21" fmla="*/ 3567 h 3577"/>
                <a:gd name="T22" fmla="*/ 325 w 335"/>
                <a:gd name="T23" fmla="*/ 3577 h 357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35"/>
                <a:gd name="T37" fmla="*/ 0 h 3577"/>
                <a:gd name="T38" fmla="*/ 335 w 335"/>
                <a:gd name="T39" fmla="*/ 3577 h 357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3" name="Freeform 8"/>
            <p:cNvSpPr>
              <a:spLocks/>
            </p:cNvSpPr>
            <p:nvPr/>
          </p:nvSpPr>
          <p:spPr bwMode="auto">
            <a:xfrm>
              <a:off x="2981" y="3853"/>
              <a:ext cx="2497" cy="158"/>
            </a:xfrm>
            <a:custGeom>
              <a:avLst/>
              <a:gdLst>
                <a:gd name="T0" fmla="*/ 0 w 2497"/>
                <a:gd name="T1" fmla="*/ 148 h 158"/>
                <a:gd name="T2" fmla="*/ 9 w 2497"/>
                <a:gd name="T3" fmla="*/ 158 h 158"/>
                <a:gd name="T4" fmla="*/ 2497 w 2497"/>
                <a:gd name="T5" fmla="*/ 20 h 158"/>
                <a:gd name="T6" fmla="*/ 2497 w 2497"/>
                <a:gd name="T7" fmla="*/ 0 h 158"/>
                <a:gd name="T8" fmla="*/ 9 w 2497"/>
                <a:gd name="T9" fmla="*/ 137 h 158"/>
                <a:gd name="T10" fmla="*/ 19 w 2497"/>
                <a:gd name="T11" fmla="*/ 148 h 158"/>
                <a:gd name="T12" fmla="*/ 9 w 2497"/>
                <a:gd name="T13" fmla="*/ 137 h 158"/>
                <a:gd name="T14" fmla="*/ 2 w 2497"/>
                <a:gd name="T15" fmla="*/ 140 h 158"/>
                <a:gd name="T16" fmla="*/ 0 w 2497"/>
                <a:gd name="T17" fmla="*/ 148 h 158"/>
                <a:gd name="T18" fmla="*/ 2 w 2497"/>
                <a:gd name="T19" fmla="*/ 155 h 158"/>
                <a:gd name="T20" fmla="*/ 9 w 2497"/>
                <a:gd name="T21" fmla="*/ 158 h 158"/>
                <a:gd name="T22" fmla="*/ 0 w 2497"/>
                <a:gd name="T23" fmla="*/ 148 h 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497"/>
                <a:gd name="T37" fmla="*/ 0 h 158"/>
                <a:gd name="T38" fmla="*/ 2497 w 2497"/>
                <a:gd name="T39" fmla="*/ 158 h 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4" name="Freeform 9"/>
            <p:cNvSpPr>
              <a:spLocks/>
            </p:cNvSpPr>
            <p:nvPr/>
          </p:nvSpPr>
          <p:spPr bwMode="auto">
            <a:xfrm>
              <a:off x="2745" y="270"/>
              <a:ext cx="255" cy="3731"/>
            </a:xfrm>
            <a:custGeom>
              <a:avLst/>
              <a:gdLst>
                <a:gd name="T0" fmla="*/ 10 w 255"/>
                <a:gd name="T1" fmla="*/ 0 h 3731"/>
                <a:gd name="T2" fmla="*/ 0 w 255"/>
                <a:gd name="T3" fmla="*/ 10 h 3731"/>
                <a:gd name="T4" fmla="*/ 236 w 255"/>
                <a:gd name="T5" fmla="*/ 3731 h 3731"/>
                <a:gd name="T6" fmla="*/ 255 w 255"/>
                <a:gd name="T7" fmla="*/ 3731 h 3731"/>
                <a:gd name="T8" fmla="*/ 19 w 255"/>
                <a:gd name="T9" fmla="*/ 10 h 3731"/>
                <a:gd name="T10" fmla="*/ 10 w 255"/>
                <a:gd name="T11" fmla="*/ 21 h 3731"/>
                <a:gd name="T12" fmla="*/ 19 w 255"/>
                <a:gd name="T13" fmla="*/ 10 h 3731"/>
                <a:gd name="T14" fmla="*/ 16 w 255"/>
                <a:gd name="T15" fmla="*/ 3 h 3731"/>
                <a:gd name="T16" fmla="*/ 10 w 255"/>
                <a:gd name="T17" fmla="*/ 0 h 3731"/>
                <a:gd name="T18" fmla="*/ 3 w 255"/>
                <a:gd name="T19" fmla="*/ 3 h 3731"/>
                <a:gd name="T20" fmla="*/ 0 w 255"/>
                <a:gd name="T21" fmla="*/ 10 h 3731"/>
                <a:gd name="T22" fmla="*/ 10 w 255"/>
                <a:gd name="T23" fmla="*/ 0 h 37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3731"/>
                <a:gd name="T38" fmla="*/ 255 w 255"/>
                <a:gd name="T39" fmla="*/ 3731 h 37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5" name="Freeform 10"/>
            <p:cNvSpPr>
              <a:spLocks/>
            </p:cNvSpPr>
            <p:nvPr/>
          </p:nvSpPr>
          <p:spPr bwMode="auto">
            <a:xfrm>
              <a:off x="2755" y="270"/>
              <a:ext cx="2408" cy="36"/>
            </a:xfrm>
            <a:custGeom>
              <a:avLst/>
              <a:gdLst>
                <a:gd name="T0" fmla="*/ 2408 w 2408"/>
                <a:gd name="T1" fmla="*/ 26 h 36"/>
                <a:gd name="T2" fmla="*/ 2408 w 2408"/>
                <a:gd name="T3" fmla="*/ 16 h 36"/>
                <a:gd name="T4" fmla="*/ 0 w 2408"/>
                <a:gd name="T5" fmla="*/ 0 h 36"/>
                <a:gd name="T6" fmla="*/ 0 w 2408"/>
                <a:gd name="T7" fmla="*/ 21 h 36"/>
                <a:gd name="T8" fmla="*/ 2408 w 2408"/>
                <a:gd name="T9" fmla="*/ 36 h 36"/>
                <a:gd name="T10" fmla="*/ 2408 w 2408"/>
                <a:gd name="T11" fmla="*/ 26 h 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08"/>
                <a:gd name="T19" fmla="*/ 0 h 36"/>
                <a:gd name="T20" fmla="*/ 2408 w 2408"/>
                <a:gd name="T21" fmla="*/ 36 h 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6" name="Freeform 11"/>
            <p:cNvSpPr>
              <a:spLocks/>
            </p:cNvSpPr>
            <p:nvPr/>
          </p:nvSpPr>
          <p:spPr bwMode="auto">
            <a:xfrm>
              <a:off x="5163" y="286"/>
              <a:ext cx="9" cy="20"/>
            </a:xfrm>
            <a:custGeom>
              <a:avLst/>
              <a:gdLst>
                <a:gd name="T0" fmla="*/ 0 w 9"/>
                <a:gd name="T1" fmla="*/ 20 h 20"/>
                <a:gd name="T2" fmla="*/ 6 w 9"/>
                <a:gd name="T3" fmla="*/ 18 h 20"/>
                <a:gd name="T4" fmla="*/ 9 w 9"/>
                <a:gd name="T5" fmla="*/ 10 h 20"/>
                <a:gd name="T6" fmla="*/ 6 w 9"/>
                <a:gd name="T7" fmla="*/ 2 h 20"/>
                <a:gd name="T8" fmla="*/ 0 w 9"/>
                <a:gd name="T9" fmla="*/ 0 h 20"/>
                <a:gd name="T10" fmla="*/ 0 w 9"/>
                <a:gd name="T11" fmla="*/ 2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"/>
                <a:gd name="T19" fmla="*/ 0 h 20"/>
                <a:gd name="T20" fmla="*/ 9 w 9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7" name="Freeform 12"/>
            <p:cNvSpPr>
              <a:spLocks/>
            </p:cNvSpPr>
            <p:nvPr/>
          </p:nvSpPr>
          <p:spPr bwMode="auto">
            <a:xfrm>
              <a:off x="2704" y="239"/>
              <a:ext cx="14" cy="15"/>
            </a:xfrm>
            <a:custGeom>
              <a:avLst/>
              <a:gdLst>
                <a:gd name="T0" fmla="*/ 5 w 14"/>
                <a:gd name="T1" fmla="*/ 0 h 15"/>
                <a:gd name="T2" fmla="*/ 0 w 14"/>
                <a:gd name="T3" fmla="*/ 5 h 15"/>
                <a:gd name="T4" fmla="*/ 3 w 14"/>
                <a:gd name="T5" fmla="*/ 10 h 15"/>
                <a:gd name="T6" fmla="*/ 7 w 14"/>
                <a:gd name="T7" fmla="*/ 15 h 15"/>
                <a:gd name="T8" fmla="*/ 14 w 14"/>
                <a:gd name="T9" fmla="*/ 15 h 15"/>
                <a:gd name="T10" fmla="*/ 5 w 14"/>
                <a:gd name="T11" fmla="*/ 0 h 1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"/>
                <a:gd name="T19" fmla="*/ 0 h 15"/>
                <a:gd name="T20" fmla="*/ 14 w 14"/>
                <a:gd name="T21" fmla="*/ 15 h 1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8" name="Freeform 13"/>
            <p:cNvSpPr>
              <a:spLocks/>
            </p:cNvSpPr>
            <p:nvPr/>
          </p:nvSpPr>
          <p:spPr bwMode="auto">
            <a:xfrm>
              <a:off x="2709" y="200"/>
              <a:ext cx="114" cy="54"/>
            </a:xfrm>
            <a:custGeom>
              <a:avLst/>
              <a:gdLst>
                <a:gd name="T0" fmla="*/ 114 w 114"/>
                <a:gd name="T1" fmla="*/ 0 h 54"/>
                <a:gd name="T2" fmla="*/ 114 w 114"/>
                <a:gd name="T3" fmla="*/ 0 h 54"/>
                <a:gd name="T4" fmla="*/ 101 w 114"/>
                <a:gd name="T5" fmla="*/ 0 h 54"/>
                <a:gd name="T6" fmla="*/ 89 w 114"/>
                <a:gd name="T7" fmla="*/ 0 h 54"/>
                <a:gd name="T8" fmla="*/ 78 w 114"/>
                <a:gd name="T9" fmla="*/ 3 h 54"/>
                <a:gd name="T10" fmla="*/ 64 w 114"/>
                <a:gd name="T11" fmla="*/ 5 h 54"/>
                <a:gd name="T12" fmla="*/ 48 w 114"/>
                <a:gd name="T13" fmla="*/ 8 h 54"/>
                <a:gd name="T14" fmla="*/ 34 w 114"/>
                <a:gd name="T15" fmla="*/ 15 h 54"/>
                <a:gd name="T16" fmla="*/ 16 w 114"/>
                <a:gd name="T17" fmla="*/ 26 h 54"/>
                <a:gd name="T18" fmla="*/ 0 w 114"/>
                <a:gd name="T19" fmla="*/ 39 h 54"/>
                <a:gd name="T20" fmla="*/ 9 w 114"/>
                <a:gd name="T21" fmla="*/ 54 h 54"/>
                <a:gd name="T22" fmla="*/ 25 w 114"/>
                <a:gd name="T23" fmla="*/ 41 h 54"/>
                <a:gd name="T24" fmla="*/ 39 w 114"/>
                <a:gd name="T25" fmla="*/ 36 h 54"/>
                <a:gd name="T26" fmla="*/ 52 w 114"/>
                <a:gd name="T27" fmla="*/ 28 h 54"/>
                <a:gd name="T28" fmla="*/ 64 w 114"/>
                <a:gd name="T29" fmla="*/ 26 h 54"/>
                <a:gd name="T30" fmla="*/ 78 w 114"/>
                <a:gd name="T31" fmla="*/ 23 h 54"/>
                <a:gd name="T32" fmla="*/ 89 w 114"/>
                <a:gd name="T33" fmla="*/ 21 h 54"/>
                <a:gd name="T34" fmla="*/ 101 w 114"/>
                <a:gd name="T35" fmla="*/ 21 h 54"/>
                <a:gd name="T36" fmla="*/ 114 w 114"/>
                <a:gd name="T37" fmla="*/ 21 h 54"/>
                <a:gd name="T38" fmla="*/ 114 w 114"/>
                <a:gd name="T39" fmla="*/ 21 h 54"/>
                <a:gd name="T40" fmla="*/ 114 w 114"/>
                <a:gd name="T41" fmla="*/ 0 h 5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4"/>
                <a:gd name="T64" fmla="*/ 0 h 54"/>
                <a:gd name="T65" fmla="*/ 114 w 114"/>
                <a:gd name="T66" fmla="*/ 54 h 5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Line 14"/>
            <p:cNvSpPr>
              <a:spLocks noChangeShapeType="1"/>
            </p:cNvSpPr>
            <p:nvPr/>
          </p:nvSpPr>
          <p:spPr bwMode="auto">
            <a:xfrm flipH="1" flipV="1">
              <a:off x="2713" y="247"/>
              <a:ext cx="2466" cy="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0" name="Rectangle 15"/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Rectangle 16"/>
            <p:cNvSpPr>
              <a:spLocks noChangeArrowheads="1"/>
            </p:cNvSpPr>
            <p:nvPr/>
          </p:nvSpPr>
          <p:spPr bwMode="auto">
            <a:xfrm>
              <a:off x="2707" y="265"/>
              <a:ext cx="2476" cy="3962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2" name="Rectangle 17"/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Rectangle 18"/>
            <p:cNvSpPr>
              <a:spLocks noChangeArrowheads="1"/>
            </p:cNvSpPr>
            <p:nvPr/>
          </p:nvSpPr>
          <p:spPr bwMode="auto">
            <a:xfrm>
              <a:off x="2665" y="273"/>
              <a:ext cx="2502" cy="3990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4" name="Rectangle 19"/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Rectangle 20"/>
            <p:cNvSpPr>
              <a:spLocks noChangeArrowheads="1"/>
            </p:cNvSpPr>
            <p:nvPr/>
          </p:nvSpPr>
          <p:spPr bwMode="auto">
            <a:xfrm>
              <a:off x="2647" y="304"/>
              <a:ext cx="2495" cy="4016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Freeform 21"/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4 h 112"/>
                <a:gd name="T6" fmla="*/ 119 w 124"/>
                <a:gd name="T7" fmla="*/ 76 h 112"/>
                <a:gd name="T8" fmla="*/ 124 w 124"/>
                <a:gd name="T9" fmla="*/ 55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6 h 112"/>
                <a:gd name="T16" fmla="*/ 62 w 124"/>
                <a:gd name="T17" fmla="*/ 0 h 112"/>
                <a:gd name="T18" fmla="*/ 37 w 124"/>
                <a:gd name="T19" fmla="*/ 6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6 h 112"/>
                <a:gd name="T28" fmla="*/ 18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7" name="Freeform 22"/>
            <p:cNvSpPr>
              <a:spLocks/>
            </p:cNvSpPr>
            <p:nvPr/>
          </p:nvSpPr>
          <p:spPr bwMode="auto">
            <a:xfrm>
              <a:off x="4952" y="467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4 h 112"/>
                <a:gd name="T8" fmla="*/ 119 w 124"/>
                <a:gd name="T9" fmla="*/ 76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6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6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6 h 112"/>
                <a:gd name="T36" fmla="*/ 18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Freeform 23"/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85 w 121"/>
                <a:gd name="T3" fmla="*/ 109 h 114"/>
                <a:gd name="T4" fmla="*/ 103 w 121"/>
                <a:gd name="T5" fmla="*/ 96 h 114"/>
                <a:gd name="T6" fmla="*/ 117 w 121"/>
                <a:gd name="T7" fmla="*/ 78 h 114"/>
                <a:gd name="T8" fmla="*/ 121 w 121"/>
                <a:gd name="T9" fmla="*/ 57 h 114"/>
                <a:gd name="T10" fmla="*/ 117 w 121"/>
                <a:gd name="T11" fmla="*/ 34 h 114"/>
                <a:gd name="T12" fmla="*/ 103 w 121"/>
                <a:gd name="T13" fmla="*/ 16 h 114"/>
                <a:gd name="T14" fmla="*/ 85 w 121"/>
                <a:gd name="T15" fmla="*/ 5 h 114"/>
                <a:gd name="T16" fmla="*/ 59 w 121"/>
                <a:gd name="T17" fmla="*/ 0 h 114"/>
                <a:gd name="T18" fmla="*/ 37 w 121"/>
                <a:gd name="T19" fmla="*/ 5 h 114"/>
                <a:gd name="T20" fmla="*/ 18 w 121"/>
                <a:gd name="T21" fmla="*/ 16 h 114"/>
                <a:gd name="T22" fmla="*/ 5 w 121"/>
                <a:gd name="T23" fmla="*/ 34 h 114"/>
                <a:gd name="T24" fmla="*/ 0 w 121"/>
                <a:gd name="T25" fmla="*/ 57 h 114"/>
                <a:gd name="T26" fmla="*/ 5 w 121"/>
                <a:gd name="T27" fmla="*/ 78 h 114"/>
                <a:gd name="T28" fmla="*/ 18 w 121"/>
                <a:gd name="T29" fmla="*/ 96 h 114"/>
                <a:gd name="T30" fmla="*/ 37 w 121"/>
                <a:gd name="T31" fmla="*/ 109 h 114"/>
                <a:gd name="T32" fmla="*/ 59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9" name="Freeform 24"/>
            <p:cNvSpPr>
              <a:spLocks/>
            </p:cNvSpPr>
            <p:nvPr/>
          </p:nvSpPr>
          <p:spPr bwMode="auto">
            <a:xfrm>
              <a:off x="4714" y="457"/>
              <a:ext cx="121" cy="114"/>
            </a:xfrm>
            <a:custGeom>
              <a:avLst/>
              <a:gdLst>
                <a:gd name="T0" fmla="*/ 59 w 121"/>
                <a:gd name="T1" fmla="*/ 114 h 114"/>
                <a:gd name="T2" fmla="*/ 59 w 121"/>
                <a:gd name="T3" fmla="*/ 114 h 114"/>
                <a:gd name="T4" fmla="*/ 85 w 121"/>
                <a:gd name="T5" fmla="*/ 109 h 114"/>
                <a:gd name="T6" fmla="*/ 103 w 121"/>
                <a:gd name="T7" fmla="*/ 96 h 114"/>
                <a:gd name="T8" fmla="*/ 117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7 w 121"/>
                <a:gd name="T15" fmla="*/ 34 h 114"/>
                <a:gd name="T16" fmla="*/ 103 w 121"/>
                <a:gd name="T17" fmla="*/ 16 h 114"/>
                <a:gd name="T18" fmla="*/ 85 w 121"/>
                <a:gd name="T19" fmla="*/ 5 h 114"/>
                <a:gd name="T20" fmla="*/ 59 w 121"/>
                <a:gd name="T21" fmla="*/ 0 h 114"/>
                <a:gd name="T22" fmla="*/ 59 w 121"/>
                <a:gd name="T23" fmla="*/ 0 h 114"/>
                <a:gd name="T24" fmla="*/ 37 w 121"/>
                <a:gd name="T25" fmla="*/ 5 h 114"/>
                <a:gd name="T26" fmla="*/ 18 w 121"/>
                <a:gd name="T27" fmla="*/ 16 h 114"/>
                <a:gd name="T28" fmla="*/ 5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5 w 121"/>
                <a:gd name="T35" fmla="*/ 78 h 114"/>
                <a:gd name="T36" fmla="*/ 18 w 121"/>
                <a:gd name="T37" fmla="*/ 96 h 114"/>
                <a:gd name="T38" fmla="*/ 37 w 121"/>
                <a:gd name="T39" fmla="*/ 109 h 114"/>
                <a:gd name="T40" fmla="*/ 59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0" name="Freeform 25"/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84 w 121"/>
                <a:gd name="T3" fmla="*/ 107 h 112"/>
                <a:gd name="T4" fmla="*/ 103 w 121"/>
                <a:gd name="T5" fmla="*/ 96 h 112"/>
                <a:gd name="T6" fmla="*/ 116 w 121"/>
                <a:gd name="T7" fmla="*/ 78 h 112"/>
                <a:gd name="T8" fmla="*/ 121 w 121"/>
                <a:gd name="T9" fmla="*/ 57 h 112"/>
                <a:gd name="T10" fmla="*/ 116 w 121"/>
                <a:gd name="T11" fmla="*/ 34 h 112"/>
                <a:gd name="T12" fmla="*/ 103 w 121"/>
                <a:gd name="T13" fmla="*/ 16 h 112"/>
                <a:gd name="T14" fmla="*/ 84 w 121"/>
                <a:gd name="T15" fmla="*/ 5 h 112"/>
                <a:gd name="T16" fmla="*/ 59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59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1" name="Freeform 26"/>
            <p:cNvSpPr>
              <a:spLocks/>
            </p:cNvSpPr>
            <p:nvPr/>
          </p:nvSpPr>
          <p:spPr bwMode="auto">
            <a:xfrm>
              <a:off x="4284" y="462"/>
              <a:ext cx="121" cy="112"/>
            </a:xfrm>
            <a:custGeom>
              <a:avLst/>
              <a:gdLst>
                <a:gd name="T0" fmla="*/ 59 w 121"/>
                <a:gd name="T1" fmla="*/ 112 h 112"/>
                <a:gd name="T2" fmla="*/ 59 w 121"/>
                <a:gd name="T3" fmla="*/ 112 h 112"/>
                <a:gd name="T4" fmla="*/ 84 w 121"/>
                <a:gd name="T5" fmla="*/ 107 h 112"/>
                <a:gd name="T6" fmla="*/ 103 w 121"/>
                <a:gd name="T7" fmla="*/ 96 h 112"/>
                <a:gd name="T8" fmla="*/ 116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6 w 121"/>
                <a:gd name="T15" fmla="*/ 34 h 112"/>
                <a:gd name="T16" fmla="*/ 103 w 121"/>
                <a:gd name="T17" fmla="*/ 16 h 112"/>
                <a:gd name="T18" fmla="*/ 84 w 121"/>
                <a:gd name="T19" fmla="*/ 5 h 112"/>
                <a:gd name="T20" fmla="*/ 59 w 121"/>
                <a:gd name="T21" fmla="*/ 0 h 112"/>
                <a:gd name="T22" fmla="*/ 59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59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2" name="Freeform 27"/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84 w 121"/>
                <a:gd name="T3" fmla="*/ 106 h 111"/>
                <a:gd name="T4" fmla="*/ 103 w 121"/>
                <a:gd name="T5" fmla="*/ 93 h 111"/>
                <a:gd name="T6" fmla="*/ 116 w 121"/>
                <a:gd name="T7" fmla="*/ 75 h 111"/>
                <a:gd name="T8" fmla="*/ 121 w 121"/>
                <a:gd name="T9" fmla="*/ 54 h 111"/>
                <a:gd name="T10" fmla="*/ 116 w 121"/>
                <a:gd name="T11" fmla="*/ 33 h 111"/>
                <a:gd name="T12" fmla="*/ 103 w 121"/>
                <a:gd name="T13" fmla="*/ 15 h 111"/>
                <a:gd name="T14" fmla="*/ 84 w 121"/>
                <a:gd name="T15" fmla="*/ 5 h 111"/>
                <a:gd name="T16" fmla="*/ 59 w 121"/>
                <a:gd name="T17" fmla="*/ 0 h 111"/>
                <a:gd name="T18" fmla="*/ 36 w 121"/>
                <a:gd name="T19" fmla="*/ 5 h 111"/>
                <a:gd name="T20" fmla="*/ 18 w 121"/>
                <a:gd name="T21" fmla="*/ 15 h 111"/>
                <a:gd name="T22" fmla="*/ 4 w 121"/>
                <a:gd name="T23" fmla="*/ 33 h 111"/>
                <a:gd name="T24" fmla="*/ 0 w 121"/>
                <a:gd name="T25" fmla="*/ 54 h 111"/>
                <a:gd name="T26" fmla="*/ 4 w 121"/>
                <a:gd name="T27" fmla="*/ 75 h 111"/>
                <a:gd name="T28" fmla="*/ 18 w 121"/>
                <a:gd name="T29" fmla="*/ 93 h 111"/>
                <a:gd name="T30" fmla="*/ 36 w 121"/>
                <a:gd name="T31" fmla="*/ 106 h 111"/>
                <a:gd name="T32" fmla="*/ 59 w 121"/>
                <a:gd name="T33" fmla="*/ 111 h 11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1"/>
                <a:gd name="T53" fmla="*/ 121 w 121"/>
                <a:gd name="T54" fmla="*/ 111 h 11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3" name="Freeform 28"/>
            <p:cNvSpPr>
              <a:spLocks/>
            </p:cNvSpPr>
            <p:nvPr/>
          </p:nvSpPr>
          <p:spPr bwMode="auto">
            <a:xfrm>
              <a:off x="4078" y="473"/>
              <a:ext cx="121" cy="111"/>
            </a:xfrm>
            <a:custGeom>
              <a:avLst/>
              <a:gdLst>
                <a:gd name="T0" fmla="*/ 59 w 121"/>
                <a:gd name="T1" fmla="*/ 111 h 111"/>
                <a:gd name="T2" fmla="*/ 59 w 121"/>
                <a:gd name="T3" fmla="*/ 111 h 111"/>
                <a:gd name="T4" fmla="*/ 84 w 121"/>
                <a:gd name="T5" fmla="*/ 106 h 111"/>
                <a:gd name="T6" fmla="*/ 103 w 121"/>
                <a:gd name="T7" fmla="*/ 93 h 111"/>
                <a:gd name="T8" fmla="*/ 116 w 121"/>
                <a:gd name="T9" fmla="*/ 75 h 111"/>
                <a:gd name="T10" fmla="*/ 121 w 121"/>
                <a:gd name="T11" fmla="*/ 54 h 111"/>
                <a:gd name="T12" fmla="*/ 121 w 121"/>
                <a:gd name="T13" fmla="*/ 54 h 111"/>
                <a:gd name="T14" fmla="*/ 116 w 121"/>
                <a:gd name="T15" fmla="*/ 33 h 111"/>
                <a:gd name="T16" fmla="*/ 103 w 121"/>
                <a:gd name="T17" fmla="*/ 15 h 111"/>
                <a:gd name="T18" fmla="*/ 84 w 121"/>
                <a:gd name="T19" fmla="*/ 5 h 111"/>
                <a:gd name="T20" fmla="*/ 59 w 121"/>
                <a:gd name="T21" fmla="*/ 0 h 111"/>
                <a:gd name="T22" fmla="*/ 59 w 121"/>
                <a:gd name="T23" fmla="*/ 0 h 111"/>
                <a:gd name="T24" fmla="*/ 36 w 121"/>
                <a:gd name="T25" fmla="*/ 5 h 111"/>
                <a:gd name="T26" fmla="*/ 18 w 121"/>
                <a:gd name="T27" fmla="*/ 15 h 111"/>
                <a:gd name="T28" fmla="*/ 4 w 121"/>
                <a:gd name="T29" fmla="*/ 33 h 111"/>
                <a:gd name="T30" fmla="*/ 0 w 121"/>
                <a:gd name="T31" fmla="*/ 54 h 111"/>
                <a:gd name="T32" fmla="*/ 0 w 121"/>
                <a:gd name="T33" fmla="*/ 54 h 111"/>
                <a:gd name="T34" fmla="*/ 4 w 121"/>
                <a:gd name="T35" fmla="*/ 75 h 111"/>
                <a:gd name="T36" fmla="*/ 18 w 121"/>
                <a:gd name="T37" fmla="*/ 93 h 111"/>
                <a:gd name="T38" fmla="*/ 36 w 121"/>
                <a:gd name="T39" fmla="*/ 106 h 111"/>
                <a:gd name="T40" fmla="*/ 59 w 121"/>
                <a:gd name="T41" fmla="*/ 111 h 11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1"/>
                <a:gd name="T65" fmla="*/ 121 w 121"/>
                <a:gd name="T66" fmla="*/ 111 h 11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4" name="Freeform 29"/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9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5" name="Freeform 30"/>
            <p:cNvSpPr>
              <a:spLocks/>
            </p:cNvSpPr>
            <p:nvPr/>
          </p:nvSpPr>
          <p:spPr bwMode="auto">
            <a:xfrm>
              <a:off x="3837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9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6" name="Freeform 31"/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85 w 121"/>
                <a:gd name="T3" fmla="*/ 107 h 112"/>
                <a:gd name="T4" fmla="*/ 103 w 121"/>
                <a:gd name="T5" fmla="*/ 96 h 112"/>
                <a:gd name="T6" fmla="*/ 117 w 121"/>
                <a:gd name="T7" fmla="*/ 78 h 112"/>
                <a:gd name="T8" fmla="*/ 121 w 121"/>
                <a:gd name="T9" fmla="*/ 57 h 112"/>
                <a:gd name="T10" fmla="*/ 117 w 121"/>
                <a:gd name="T11" fmla="*/ 34 h 112"/>
                <a:gd name="T12" fmla="*/ 103 w 121"/>
                <a:gd name="T13" fmla="*/ 16 h 112"/>
                <a:gd name="T14" fmla="*/ 85 w 121"/>
                <a:gd name="T15" fmla="*/ 5 h 112"/>
                <a:gd name="T16" fmla="*/ 62 w 121"/>
                <a:gd name="T17" fmla="*/ 0 h 112"/>
                <a:gd name="T18" fmla="*/ 36 w 121"/>
                <a:gd name="T19" fmla="*/ 5 h 112"/>
                <a:gd name="T20" fmla="*/ 18 w 121"/>
                <a:gd name="T21" fmla="*/ 16 h 112"/>
                <a:gd name="T22" fmla="*/ 4 w 121"/>
                <a:gd name="T23" fmla="*/ 34 h 112"/>
                <a:gd name="T24" fmla="*/ 0 w 121"/>
                <a:gd name="T25" fmla="*/ 57 h 112"/>
                <a:gd name="T26" fmla="*/ 4 w 121"/>
                <a:gd name="T27" fmla="*/ 78 h 112"/>
                <a:gd name="T28" fmla="*/ 18 w 121"/>
                <a:gd name="T29" fmla="*/ 96 h 112"/>
                <a:gd name="T30" fmla="*/ 36 w 121"/>
                <a:gd name="T31" fmla="*/ 107 h 112"/>
                <a:gd name="T32" fmla="*/ 62 w 121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2"/>
                <a:gd name="T53" fmla="*/ 121 w 121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7" name="Freeform 32"/>
            <p:cNvSpPr>
              <a:spLocks/>
            </p:cNvSpPr>
            <p:nvPr/>
          </p:nvSpPr>
          <p:spPr bwMode="auto">
            <a:xfrm>
              <a:off x="3620" y="462"/>
              <a:ext cx="121" cy="112"/>
            </a:xfrm>
            <a:custGeom>
              <a:avLst/>
              <a:gdLst>
                <a:gd name="T0" fmla="*/ 62 w 121"/>
                <a:gd name="T1" fmla="*/ 112 h 112"/>
                <a:gd name="T2" fmla="*/ 62 w 121"/>
                <a:gd name="T3" fmla="*/ 112 h 112"/>
                <a:gd name="T4" fmla="*/ 85 w 121"/>
                <a:gd name="T5" fmla="*/ 107 h 112"/>
                <a:gd name="T6" fmla="*/ 103 w 121"/>
                <a:gd name="T7" fmla="*/ 96 h 112"/>
                <a:gd name="T8" fmla="*/ 117 w 121"/>
                <a:gd name="T9" fmla="*/ 78 h 112"/>
                <a:gd name="T10" fmla="*/ 121 w 121"/>
                <a:gd name="T11" fmla="*/ 57 h 112"/>
                <a:gd name="T12" fmla="*/ 121 w 121"/>
                <a:gd name="T13" fmla="*/ 57 h 112"/>
                <a:gd name="T14" fmla="*/ 117 w 121"/>
                <a:gd name="T15" fmla="*/ 34 h 112"/>
                <a:gd name="T16" fmla="*/ 103 w 121"/>
                <a:gd name="T17" fmla="*/ 16 h 112"/>
                <a:gd name="T18" fmla="*/ 85 w 121"/>
                <a:gd name="T19" fmla="*/ 5 h 112"/>
                <a:gd name="T20" fmla="*/ 62 w 121"/>
                <a:gd name="T21" fmla="*/ 0 h 112"/>
                <a:gd name="T22" fmla="*/ 62 w 121"/>
                <a:gd name="T23" fmla="*/ 0 h 112"/>
                <a:gd name="T24" fmla="*/ 36 w 121"/>
                <a:gd name="T25" fmla="*/ 5 h 112"/>
                <a:gd name="T26" fmla="*/ 18 w 121"/>
                <a:gd name="T27" fmla="*/ 16 h 112"/>
                <a:gd name="T28" fmla="*/ 4 w 121"/>
                <a:gd name="T29" fmla="*/ 34 h 112"/>
                <a:gd name="T30" fmla="*/ 0 w 121"/>
                <a:gd name="T31" fmla="*/ 57 h 112"/>
                <a:gd name="T32" fmla="*/ 0 w 121"/>
                <a:gd name="T33" fmla="*/ 57 h 112"/>
                <a:gd name="T34" fmla="*/ 4 w 121"/>
                <a:gd name="T35" fmla="*/ 78 h 112"/>
                <a:gd name="T36" fmla="*/ 18 w 121"/>
                <a:gd name="T37" fmla="*/ 96 h 112"/>
                <a:gd name="T38" fmla="*/ 36 w 121"/>
                <a:gd name="T39" fmla="*/ 107 h 112"/>
                <a:gd name="T40" fmla="*/ 62 w 121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2"/>
                <a:gd name="T65" fmla="*/ 121 w 121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8" name="Freeform 33"/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5 w 124"/>
                <a:gd name="T5" fmla="*/ 96 h 112"/>
                <a:gd name="T6" fmla="*/ 119 w 124"/>
                <a:gd name="T7" fmla="*/ 78 h 112"/>
                <a:gd name="T8" fmla="*/ 124 w 124"/>
                <a:gd name="T9" fmla="*/ 57 h 112"/>
                <a:gd name="T10" fmla="*/ 119 w 124"/>
                <a:gd name="T11" fmla="*/ 34 h 112"/>
                <a:gd name="T12" fmla="*/ 105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8 w 124"/>
                <a:gd name="T21" fmla="*/ 16 h 112"/>
                <a:gd name="T22" fmla="*/ 5 w 124"/>
                <a:gd name="T23" fmla="*/ 34 h 112"/>
                <a:gd name="T24" fmla="*/ 0 w 124"/>
                <a:gd name="T25" fmla="*/ 57 h 112"/>
                <a:gd name="T26" fmla="*/ 5 w 124"/>
                <a:gd name="T27" fmla="*/ 78 h 112"/>
                <a:gd name="T28" fmla="*/ 18 w 124"/>
                <a:gd name="T29" fmla="*/ 96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79" name="Freeform 34"/>
            <p:cNvSpPr>
              <a:spLocks/>
            </p:cNvSpPr>
            <p:nvPr/>
          </p:nvSpPr>
          <p:spPr bwMode="auto">
            <a:xfrm>
              <a:off x="3384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5 w 124"/>
                <a:gd name="T7" fmla="*/ 96 h 112"/>
                <a:gd name="T8" fmla="*/ 119 w 124"/>
                <a:gd name="T9" fmla="*/ 78 h 112"/>
                <a:gd name="T10" fmla="*/ 124 w 124"/>
                <a:gd name="T11" fmla="*/ 57 h 112"/>
                <a:gd name="T12" fmla="*/ 124 w 124"/>
                <a:gd name="T13" fmla="*/ 57 h 112"/>
                <a:gd name="T14" fmla="*/ 119 w 124"/>
                <a:gd name="T15" fmla="*/ 34 h 112"/>
                <a:gd name="T16" fmla="*/ 105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8 w 124"/>
                <a:gd name="T27" fmla="*/ 16 h 112"/>
                <a:gd name="T28" fmla="*/ 5 w 124"/>
                <a:gd name="T29" fmla="*/ 34 h 112"/>
                <a:gd name="T30" fmla="*/ 0 w 124"/>
                <a:gd name="T31" fmla="*/ 57 h 112"/>
                <a:gd name="T32" fmla="*/ 0 w 124"/>
                <a:gd name="T33" fmla="*/ 57 h 112"/>
                <a:gd name="T34" fmla="*/ 5 w 124"/>
                <a:gd name="T35" fmla="*/ 78 h 112"/>
                <a:gd name="T36" fmla="*/ 18 w 124"/>
                <a:gd name="T37" fmla="*/ 96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0" name="Freeform 35"/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6 w 181"/>
                <a:gd name="T5" fmla="*/ 340 h 389"/>
                <a:gd name="T6" fmla="*/ 153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0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7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2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2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0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1" name="Freeform 36"/>
            <p:cNvSpPr>
              <a:spLocks/>
            </p:cNvSpPr>
            <p:nvPr/>
          </p:nvSpPr>
          <p:spPr bwMode="auto">
            <a:xfrm>
              <a:off x="3320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6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8 w 181"/>
                <a:gd name="T11" fmla="*/ 329 h 389"/>
                <a:gd name="T12" fmla="*/ 174 w 181"/>
                <a:gd name="T13" fmla="*/ 371 h 389"/>
                <a:gd name="T14" fmla="*/ 130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7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2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2" name="Freeform 37"/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84 w 121"/>
                <a:gd name="T3" fmla="*/ 109 h 114"/>
                <a:gd name="T4" fmla="*/ 103 w 121"/>
                <a:gd name="T5" fmla="*/ 96 h 114"/>
                <a:gd name="T6" fmla="*/ 116 w 121"/>
                <a:gd name="T7" fmla="*/ 78 h 114"/>
                <a:gd name="T8" fmla="*/ 121 w 121"/>
                <a:gd name="T9" fmla="*/ 57 h 114"/>
                <a:gd name="T10" fmla="*/ 116 w 121"/>
                <a:gd name="T11" fmla="*/ 34 h 114"/>
                <a:gd name="T12" fmla="*/ 103 w 121"/>
                <a:gd name="T13" fmla="*/ 16 h 114"/>
                <a:gd name="T14" fmla="*/ 84 w 121"/>
                <a:gd name="T15" fmla="*/ 5 h 114"/>
                <a:gd name="T16" fmla="*/ 61 w 121"/>
                <a:gd name="T17" fmla="*/ 0 h 114"/>
                <a:gd name="T18" fmla="*/ 36 w 121"/>
                <a:gd name="T19" fmla="*/ 5 h 114"/>
                <a:gd name="T20" fmla="*/ 18 w 121"/>
                <a:gd name="T21" fmla="*/ 16 h 114"/>
                <a:gd name="T22" fmla="*/ 4 w 121"/>
                <a:gd name="T23" fmla="*/ 34 h 114"/>
                <a:gd name="T24" fmla="*/ 0 w 121"/>
                <a:gd name="T25" fmla="*/ 57 h 114"/>
                <a:gd name="T26" fmla="*/ 4 w 121"/>
                <a:gd name="T27" fmla="*/ 78 h 114"/>
                <a:gd name="T28" fmla="*/ 18 w 121"/>
                <a:gd name="T29" fmla="*/ 96 h 114"/>
                <a:gd name="T30" fmla="*/ 36 w 121"/>
                <a:gd name="T31" fmla="*/ 109 h 114"/>
                <a:gd name="T32" fmla="*/ 61 w 121"/>
                <a:gd name="T33" fmla="*/ 114 h 1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1"/>
                <a:gd name="T52" fmla="*/ 0 h 114"/>
                <a:gd name="T53" fmla="*/ 121 w 121"/>
                <a:gd name="T54" fmla="*/ 114 h 1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3" name="Freeform 38"/>
            <p:cNvSpPr>
              <a:spLocks/>
            </p:cNvSpPr>
            <p:nvPr/>
          </p:nvSpPr>
          <p:spPr bwMode="auto">
            <a:xfrm>
              <a:off x="3151" y="457"/>
              <a:ext cx="121" cy="114"/>
            </a:xfrm>
            <a:custGeom>
              <a:avLst/>
              <a:gdLst>
                <a:gd name="T0" fmla="*/ 61 w 121"/>
                <a:gd name="T1" fmla="*/ 114 h 114"/>
                <a:gd name="T2" fmla="*/ 61 w 121"/>
                <a:gd name="T3" fmla="*/ 114 h 114"/>
                <a:gd name="T4" fmla="*/ 84 w 121"/>
                <a:gd name="T5" fmla="*/ 109 h 114"/>
                <a:gd name="T6" fmla="*/ 103 w 121"/>
                <a:gd name="T7" fmla="*/ 96 h 114"/>
                <a:gd name="T8" fmla="*/ 116 w 121"/>
                <a:gd name="T9" fmla="*/ 78 h 114"/>
                <a:gd name="T10" fmla="*/ 121 w 121"/>
                <a:gd name="T11" fmla="*/ 57 h 114"/>
                <a:gd name="T12" fmla="*/ 121 w 121"/>
                <a:gd name="T13" fmla="*/ 57 h 114"/>
                <a:gd name="T14" fmla="*/ 116 w 121"/>
                <a:gd name="T15" fmla="*/ 34 h 114"/>
                <a:gd name="T16" fmla="*/ 103 w 121"/>
                <a:gd name="T17" fmla="*/ 16 h 114"/>
                <a:gd name="T18" fmla="*/ 84 w 121"/>
                <a:gd name="T19" fmla="*/ 5 h 114"/>
                <a:gd name="T20" fmla="*/ 61 w 121"/>
                <a:gd name="T21" fmla="*/ 0 h 114"/>
                <a:gd name="T22" fmla="*/ 61 w 121"/>
                <a:gd name="T23" fmla="*/ 0 h 114"/>
                <a:gd name="T24" fmla="*/ 36 w 121"/>
                <a:gd name="T25" fmla="*/ 5 h 114"/>
                <a:gd name="T26" fmla="*/ 18 w 121"/>
                <a:gd name="T27" fmla="*/ 16 h 114"/>
                <a:gd name="T28" fmla="*/ 4 w 121"/>
                <a:gd name="T29" fmla="*/ 34 h 114"/>
                <a:gd name="T30" fmla="*/ 0 w 121"/>
                <a:gd name="T31" fmla="*/ 57 h 114"/>
                <a:gd name="T32" fmla="*/ 0 w 121"/>
                <a:gd name="T33" fmla="*/ 57 h 114"/>
                <a:gd name="T34" fmla="*/ 4 w 121"/>
                <a:gd name="T35" fmla="*/ 78 h 114"/>
                <a:gd name="T36" fmla="*/ 18 w 121"/>
                <a:gd name="T37" fmla="*/ 96 h 114"/>
                <a:gd name="T38" fmla="*/ 36 w 121"/>
                <a:gd name="T39" fmla="*/ 109 h 114"/>
                <a:gd name="T40" fmla="*/ 61 w 121"/>
                <a:gd name="T41" fmla="*/ 114 h 11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1"/>
                <a:gd name="T64" fmla="*/ 0 h 114"/>
                <a:gd name="T65" fmla="*/ 121 w 121"/>
                <a:gd name="T66" fmla="*/ 114 h 11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4" name="Freeform 39"/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87 w 124"/>
                <a:gd name="T3" fmla="*/ 107 h 112"/>
                <a:gd name="T4" fmla="*/ 106 w 124"/>
                <a:gd name="T5" fmla="*/ 94 h 112"/>
                <a:gd name="T6" fmla="*/ 119 w 124"/>
                <a:gd name="T7" fmla="*/ 75 h 112"/>
                <a:gd name="T8" fmla="*/ 124 w 124"/>
                <a:gd name="T9" fmla="*/ 55 h 112"/>
                <a:gd name="T10" fmla="*/ 119 w 124"/>
                <a:gd name="T11" fmla="*/ 34 h 112"/>
                <a:gd name="T12" fmla="*/ 106 w 124"/>
                <a:gd name="T13" fmla="*/ 16 h 112"/>
                <a:gd name="T14" fmla="*/ 87 w 124"/>
                <a:gd name="T15" fmla="*/ 5 h 112"/>
                <a:gd name="T16" fmla="*/ 62 w 124"/>
                <a:gd name="T17" fmla="*/ 0 h 112"/>
                <a:gd name="T18" fmla="*/ 37 w 124"/>
                <a:gd name="T19" fmla="*/ 5 h 112"/>
                <a:gd name="T20" fmla="*/ 19 w 124"/>
                <a:gd name="T21" fmla="*/ 16 h 112"/>
                <a:gd name="T22" fmla="*/ 5 w 124"/>
                <a:gd name="T23" fmla="*/ 34 h 112"/>
                <a:gd name="T24" fmla="*/ 0 w 124"/>
                <a:gd name="T25" fmla="*/ 55 h 112"/>
                <a:gd name="T26" fmla="*/ 5 w 124"/>
                <a:gd name="T27" fmla="*/ 75 h 112"/>
                <a:gd name="T28" fmla="*/ 19 w 124"/>
                <a:gd name="T29" fmla="*/ 94 h 112"/>
                <a:gd name="T30" fmla="*/ 37 w 124"/>
                <a:gd name="T31" fmla="*/ 107 h 112"/>
                <a:gd name="T32" fmla="*/ 62 w 124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4"/>
                <a:gd name="T52" fmla="*/ 0 h 112"/>
                <a:gd name="T53" fmla="*/ 124 w 124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5" name="Freeform 40"/>
            <p:cNvSpPr>
              <a:spLocks/>
            </p:cNvSpPr>
            <p:nvPr/>
          </p:nvSpPr>
          <p:spPr bwMode="auto">
            <a:xfrm>
              <a:off x="2935" y="462"/>
              <a:ext cx="124" cy="112"/>
            </a:xfrm>
            <a:custGeom>
              <a:avLst/>
              <a:gdLst>
                <a:gd name="T0" fmla="*/ 62 w 124"/>
                <a:gd name="T1" fmla="*/ 112 h 112"/>
                <a:gd name="T2" fmla="*/ 62 w 124"/>
                <a:gd name="T3" fmla="*/ 112 h 112"/>
                <a:gd name="T4" fmla="*/ 87 w 124"/>
                <a:gd name="T5" fmla="*/ 107 h 112"/>
                <a:gd name="T6" fmla="*/ 106 w 124"/>
                <a:gd name="T7" fmla="*/ 94 h 112"/>
                <a:gd name="T8" fmla="*/ 119 w 124"/>
                <a:gd name="T9" fmla="*/ 75 h 112"/>
                <a:gd name="T10" fmla="*/ 124 w 124"/>
                <a:gd name="T11" fmla="*/ 55 h 112"/>
                <a:gd name="T12" fmla="*/ 124 w 124"/>
                <a:gd name="T13" fmla="*/ 55 h 112"/>
                <a:gd name="T14" fmla="*/ 119 w 124"/>
                <a:gd name="T15" fmla="*/ 34 h 112"/>
                <a:gd name="T16" fmla="*/ 106 w 124"/>
                <a:gd name="T17" fmla="*/ 16 h 112"/>
                <a:gd name="T18" fmla="*/ 87 w 124"/>
                <a:gd name="T19" fmla="*/ 5 h 112"/>
                <a:gd name="T20" fmla="*/ 62 w 124"/>
                <a:gd name="T21" fmla="*/ 0 h 112"/>
                <a:gd name="T22" fmla="*/ 62 w 124"/>
                <a:gd name="T23" fmla="*/ 0 h 112"/>
                <a:gd name="T24" fmla="*/ 37 w 124"/>
                <a:gd name="T25" fmla="*/ 5 h 112"/>
                <a:gd name="T26" fmla="*/ 19 w 124"/>
                <a:gd name="T27" fmla="*/ 16 h 112"/>
                <a:gd name="T28" fmla="*/ 5 w 124"/>
                <a:gd name="T29" fmla="*/ 34 h 112"/>
                <a:gd name="T30" fmla="*/ 0 w 124"/>
                <a:gd name="T31" fmla="*/ 55 h 112"/>
                <a:gd name="T32" fmla="*/ 0 w 124"/>
                <a:gd name="T33" fmla="*/ 55 h 112"/>
                <a:gd name="T34" fmla="*/ 5 w 124"/>
                <a:gd name="T35" fmla="*/ 75 h 112"/>
                <a:gd name="T36" fmla="*/ 19 w 124"/>
                <a:gd name="T37" fmla="*/ 94 h 112"/>
                <a:gd name="T38" fmla="*/ 37 w 124"/>
                <a:gd name="T39" fmla="*/ 107 h 112"/>
                <a:gd name="T40" fmla="*/ 62 w 124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4"/>
                <a:gd name="T64" fmla="*/ 0 h 112"/>
                <a:gd name="T65" fmla="*/ 124 w 124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6" name="Freeform 41"/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80 w 117"/>
                <a:gd name="T3" fmla="*/ 114 h 119"/>
                <a:gd name="T4" fmla="*/ 98 w 117"/>
                <a:gd name="T5" fmla="*/ 101 h 119"/>
                <a:gd name="T6" fmla="*/ 112 w 117"/>
                <a:gd name="T7" fmla="*/ 83 h 119"/>
                <a:gd name="T8" fmla="*/ 117 w 117"/>
                <a:gd name="T9" fmla="*/ 60 h 119"/>
                <a:gd name="T10" fmla="*/ 112 w 117"/>
                <a:gd name="T11" fmla="*/ 36 h 119"/>
                <a:gd name="T12" fmla="*/ 98 w 117"/>
                <a:gd name="T13" fmla="*/ 18 h 119"/>
                <a:gd name="T14" fmla="*/ 80 w 117"/>
                <a:gd name="T15" fmla="*/ 5 h 119"/>
                <a:gd name="T16" fmla="*/ 57 w 117"/>
                <a:gd name="T17" fmla="*/ 0 h 119"/>
                <a:gd name="T18" fmla="*/ 34 w 117"/>
                <a:gd name="T19" fmla="*/ 5 h 119"/>
                <a:gd name="T20" fmla="*/ 16 w 117"/>
                <a:gd name="T21" fmla="*/ 18 h 119"/>
                <a:gd name="T22" fmla="*/ 4 w 117"/>
                <a:gd name="T23" fmla="*/ 36 h 119"/>
                <a:gd name="T24" fmla="*/ 0 w 117"/>
                <a:gd name="T25" fmla="*/ 60 h 119"/>
                <a:gd name="T26" fmla="*/ 4 w 117"/>
                <a:gd name="T27" fmla="*/ 83 h 119"/>
                <a:gd name="T28" fmla="*/ 16 w 117"/>
                <a:gd name="T29" fmla="*/ 101 h 119"/>
                <a:gd name="T30" fmla="*/ 34 w 117"/>
                <a:gd name="T31" fmla="*/ 114 h 119"/>
                <a:gd name="T32" fmla="*/ 57 w 117"/>
                <a:gd name="T33" fmla="*/ 119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17"/>
                <a:gd name="T52" fmla="*/ 0 h 119"/>
                <a:gd name="T53" fmla="*/ 117 w 117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7" name="Freeform 42"/>
            <p:cNvSpPr>
              <a:spLocks/>
            </p:cNvSpPr>
            <p:nvPr/>
          </p:nvSpPr>
          <p:spPr bwMode="auto">
            <a:xfrm>
              <a:off x="2725" y="444"/>
              <a:ext cx="117" cy="119"/>
            </a:xfrm>
            <a:custGeom>
              <a:avLst/>
              <a:gdLst>
                <a:gd name="T0" fmla="*/ 57 w 117"/>
                <a:gd name="T1" fmla="*/ 119 h 119"/>
                <a:gd name="T2" fmla="*/ 57 w 117"/>
                <a:gd name="T3" fmla="*/ 119 h 119"/>
                <a:gd name="T4" fmla="*/ 80 w 117"/>
                <a:gd name="T5" fmla="*/ 114 h 119"/>
                <a:gd name="T6" fmla="*/ 98 w 117"/>
                <a:gd name="T7" fmla="*/ 101 h 119"/>
                <a:gd name="T8" fmla="*/ 112 w 117"/>
                <a:gd name="T9" fmla="*/ 83 h 119"/>
                <a:gd name="T10" fmla="*/ 117 w 117"/>
                <a:gd name="T11" fmla="*/ 60 h 119"/>
                <a:gd name="T12" fmla="*/ 117 w 117"/>
                <a:gd name="T13" fmla="*/ 60 h 119"/>
                <a:gd name="T14" fmla="*/ 112 w 117"/>
                <a:gd name="T15" fmla="*/ 36 h 119"/>
                <a:gd name="T16" fmla="*/ 98 w 117"/>
                <a:gd name="T17" fmla="*/ 18 h 119"/>
                <a:gd name="T18" fmla="*/ 80 w 117"/>
                <a:gd name="T19" fmla="*/ 5 h 119"/>
                <a:gd name="T20" fmla="*/ 57 w 117"/>
                <a:gd name="T21" fmla="*/ 0 h 119"/>
                <a:gd name="T22" fmla="*/ 57 w 117"/>
                <a:gd name="T23" fmla="*/ 0 h 119"/>
                <a:gd name="T24" fmla="*/ 34 w 117"/>
                <a:gd name="T25" fmla="*/ 5 h 119"/>
                <a:gd name="T26" fmla="*/ 16 w 117"/>
                <a:gd name="T27" fmla="*/ 18 h 119"/>
                <a:gd name="T28" fmla="*/ 4 w 117"/>
                <a:gd name="T29" fmla="*/ 36 h 119"/>
                <a:gd name="T30" fmla="*/ 0 w 117"/>
                <a:gd name="T31" fmla="*/ 60 h 119"/>
                <a:gd name="T32" fmla="*/ 0 w 117"/>
                <a:gd name="T33" fmla="*/ 60 h 119"/>
                <a:gd name="T34" fmla="*/ 4 w 117"/>
                <a:gd name="T35" fmla="*/ 83 h 119"/>
                <a:gd name="T36" fmla="*/ 16 w 117"/>
                <a:gd name="T37" fmla="*/ 101 h 119"/>
                <a:gd name="T38" fmla="*/ 34 w 117"/>
                <a:gd name="T39" fmla="*/ 114 h 119"/>
                <a:gd name="T40" fmla="*/ 57 w 117"/>
                <a:gd name="T41" fmla="*/ 119 h 1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7"/>
                <a:gd name="T64" fmla="*/ 0 h 119"/>
                <a:gd name="T65" fmla="*/ 117 w 117"/>
                <a:gd name="T66" fmla="*/ 119 h 1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8" name="Freeform 43"/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87 w 123"/>
                <a:gd name="T3" fmla="*/ 107 h 112"/>
                <a:gd name="T4" fmla="*/ 105 w 123"/>
                <a:gd name="T5" fmla="*/ 96 h 112"/>
                <a:gd name="T6" fmla="*/ 119 w 123"/>
                <a:gd name="T7" fmla="*/ 78 h 112"/>
                <a:gd name="T8" fmla="*/ 123 w 123"/>
                <a:gd name="T9" fmla="*/ 57 h 112"/>
                <a:gd name="T10" fmla="*/ 119 w 123"/>
                <a:gd name="T11" fmla="*/ 34 h 112"/>
                <a:gd name="T12" fmla="*/ 105 w 123"/>
                <a:gd name="T13" fmla="*/ 16 h 112"/>
                <a:gd name="T14" fmla="*/ 87 w 123"/>
                <a:gd name="T15" fmla="*/ 5 h 112"/>
                <a:gd name="T16" fmla="*/ 62 w 123"/>
                <a:gd name="T17" fmla="*/ 0 h 112"/>
                <a:gd name="T18" fmla="*/ 36 w 123"/>
                <a:gd name="T19" fmla="*/ 5 h 112"/>
                <a:gd name="T20" fmla="*/ 18 w 123"/>
                <a:gd name="T21" fmla="*/ 16 h 112"/>
                <a:gd name="T22" fmla="*/ 4 w 123"/>
                <a:gd name="T23" fmla="*/ 34 h 112"/>
                <a:gd name="T24" fmla="*/ 0 w 123"/>
                <a:gd name="T25" fmla="*/ 57 h 112"/>
                <a:gd name="T26" fmla="*/ 4 w 123"/>
                <a:gd name="T27" fmla="*/ 78 h 112"/>
                <a:gd name="T28" fmla="*/ 18 w 123"/>
                <a:gd name="T29" fmla="*/ 96 h 112"/>
                <a:gd name="T30" fmla="*/ 36 w 123"/>
                <a:gd name="T31" fmla="*/ 107 h 112"/>
                <a:gd name="T32" fmla="*/ 62 w 123"/>
                <a:gd name="T33" fmla="*/ 112 h 11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3"/>
                <a:gd name="T52" fmla="*/ 0 h 112"/>
                <a:gd name="T53" fmla="*/ 123 w 123"/>
                <a:gd name="T54" fmla="*/ 112 h 11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9" name="Freeform 44"/>
            <p:cNvSpPr>
              <a:spLocks/>
            </p:cNvSpPr>
            <p:nvPr/>
          </p:nvSpPr>
          <p:spPr bwMode="auto">
            <a:xfrm>
              <a:off x="4499" y="462"/>
              <a:ext cx="123" cy="112"/>
            </a:xfrm>
            <a:custGeom>
              <a:avLst/>
              <a:gdLst>
                <a:gd name="T0" fmla="*/ 62 w 123"/>
                <a:gd name="T1" fmla="*/ 112 h 112"/>
                <a:gd name="T2" fmla="*/ 62 w 123"/>
                <a:gd name="T3" fmla="*/ 112 h 112"/>
                <a:gd name="T4" fmla="*/ 87 w 123"/>
                <a:gd name="T5" fmla="*/ 107 h 112"/>
                <a:gd name="T6" fmla="*/ 105 w 123"/>
                <a:gd name="T7" fmla="*/ 96 h 112"/>
                <a:gd name="T8" fmla="*/ 119 w 123"/>
                <a:gd name="T9" fmla="*/ 78 h 112"/>
                <a:gd name="T10" fmla="*/ 123 w 123"/>
                <a:gd name="T11" fmla="*/ 57 h 112"/>
                <a:gd name="T12" fmla="*/ 123 w 123"/>
                <a:gd name="T13" fmla="*/ 57 h 112"/>
                <a:gd name="T14" fmla="*/ 119 w 123"/>
                <a:gd name="T15" fmla="*/ 34 h 112"/>
                <a:gd name="T16" fmla="*/ 105 w 123"/>
                <a:gd name="T17" fmla="*/ 16 h 112"/>
                <a:gd name="T18" fmla="*/ 87 w 123"/>
                <a:gd name="T19" fmla="*/ 5 h 112"/>
                <a:gd name="T20" fmla="*/ 62 w 123"/>
                <a:gd name="T21" fmla="*/ 0 h 112"/>
                <a:gd name="T22" fmla="*/ 62 w 123"/>
                <a:gd name="T23" fmla="*/ 0 h 112"/>
                <a:gd name="T24" fmla="*/ 36 w 123"/>
                <a:gd name="T25" fmla="*/ 5 h 112"/>
                <a:gd name="T26" fmla="*/ 18 w 123"/>
                <a:gd name="T27" fmla="*/ 16 h 112"/>
                <a:gd name="T28" fmla="*/ 4 w 123"/>
                <a:gd name="T29" fmla="*/ 34 h 112"/>
                <a:gd name="T30" fmla="*/ 0 w 123"/>
                <a:gd name="T31" fmla="*/ 57 h 112"/>
                <a:gd name="T32" fmla="*/ 0 w 123"/>
                <a:gd name="T33" fmla="*/ 57 h 112"/>
                <a:gd name="T34" fmla="*/ 4 w 123"/>
                <a:gd name="T35" fmla="*/ 78 h 112"/>
                <a:gd name="T36" fmla="*/ 18 w 123"/>
                <a:gd name="T37" fmla="*/ 96 h 112"/>
                <a:gd name="T38" fmla="*/ 36 w 123"/>
                <a:gd name="T39" fmla="*/ 107 h 112"/>
                <a:gd name="T40" fmla="*/ 62 w 123"/>
                <a:gd name="T41" fmla="*/ 112 h 11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3"/>
                <a:gd name="T64" fmla="*/ 0 h 112"/>
                <a:gd name="T65" fmla="*/ 123 w 123"/>
                <a:gd name="T66" fmla="*/ 112 h 11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0" name="Freeform 45"/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31 w 183"/>
                <a:gd name="T3" fmla="*/ 343 h 387"/>
                <a:gd name="T4" fmla="*/ 147 w 183"/>
                <a:gd name="T5" fmla="*/ 338 h 387"/>
                <a:gd name="T6" fmla="*/ 154 w 183"/>
                <a:gd name="T7" fmla="*/ 325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20 h 387"/>
                <a:gd name="T16" fmla="*/ 181 w 183"/>
                <a:gd name="T17" fmla="*/ 330 h 387"/>
                <a:gd name="T18" fmla="*/ 183 w 183"/>
                <a:gd name="T19" fmla="*/ 351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4 h 387"/>
                <a:gd name="T32" fmla="*/ 73 w 183"/>
                <a:gd name="T33" fmla="*/ 361 h 387"/>
                <a:gd name="T34" fmla="*/ 21 w 183"/>
                <a:gd name="T35" fmla="*/ 281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1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4 w 183"/>
                <a:gd name="T63" fmla="*/ 73 h 387"/>
                <a:gd name="T64" fmla="*/ 154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4 w 183"/>
                <a:gd name="T83" fmla="*/ 117 h 387"/>
                <a:gd name="T84" fmla="*/ 55 w 183"/>
                <a:gd name="T85" fmla="*/ 159 h 387"/>
                <a:gd name="T86" fmla="*/ 53 w 183"/>
                <a:gd name="T87" fmla="*/ 187 h 387"/>
                <a:gd name="T88" fmla="*/ 53 w 183"/>
                <a:gd name="T89" fmla="*/ 203 h 387"/>
                <a:gd name="T90" fmla="*/ 57 w 183"/>
                <a:gd name="T91" fmla="*/ 221 h 387"/>
                <a:gd name="T92" fmla="*/ 62 w 183"/>
                <a:gd name="T93" fmla="*/ 242 h 387"/>
                <a:gd name="T94" fmla="*/ 67 w 183"/>
                <a:gd name="T95" fmla="*/ 260 h 387"/>
                <a:gd name="T96" fmla="*/ 73 w 183"/>
                <a:gd name="T97" fmla="*/ 283 h 387"/>
                <a:gd name="T98" fmla="*/ 80 w 183"/>
                <a:gd name="T99" fmla="*/ 294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5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1" name="Freeform 46"/>
            <p:cNvSpPr>
              <a:spLocks/>
            </p:cNvSpPr>
            <p:nvPr/>
          </p:nvSpPr>
          <p:spPr bwMode="auto">
            <a:xfrm>
              <a:off x="2656" y="153"/>
              <a:ext cx="183" cy="387"/>
            </a:xfrm>
            <a:custGeom>
              <a:avLst/>
              <a:gdLst>
                <a:gd name="T0" fmla="*/ 103 w 183"/>
                <a:gd name="T1" fmla="*/ 325 h 387"/>
                <a:gd name="T2" fmla="*/ 147 w 183"/>
                <a:gd name="T3" fmla="*/ 338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20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4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4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5 w 183"/>
                <a:gd name="T51" fmla="*/ 159 h 387"/>
                <a:gd name="T52" fmla="*/ 53 w 183"/>
                <a:gd name="T53" fmla="*/ 203 h 387"/>
                <a:gd name="T54" fmla="*/ 57 w 183"/>
                <a:gd name="T55" fmla="*/ 221 h 387"/>
                <a:gd name="T56" fmla="*/ 67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5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2" name="Freeform 47"/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31 w 183"/>
                <a:gd name="T3" fmla="*/ 343 h 387"/>
                <a:gd name="T4" fmla="*/ 147 w 183"/>
                <a:gd name="T5" fmla="*/ 337 h 387"/>
                <a:gd name="T6" fmla="*/ 153 w 183"/>
                <a:gd name="T7" fmla="*/ 324 h 387"/>
                <a:gd name="T8" fmla="*/ 156 w 183"/>
                <a:gd name="T9" fmla="*/ 309 h 387"/>
                <a:gd name="T10" fmla="*/ 158 w 183"/>
                <a:gd name="T11" fmla="*/ 309 h 387"/>
                <a:gd name="T12" fmla="*/ 165 w 183"/>
                <a:gd name="T13" fmla="*/ 312 h 387"/>
                <a:gd name="T14" fmla="*/ 174 w 183"/>
                <a:gd name="T15" fmla="*/ 319 h 387"/>
                <a:gd name="T16" fmla="*/ 181 w 183"/>
                <a:gd name="T17" fmla="*/ 330 h 387"/>
                <a:gd name="T18" fmla="*/ 183 w 183"/>
                <a:gd name="T19" fmla="*/ 350 h 387"/>
                <a:gd name="T20" fmla="*/ 174 w 183"/>
                <a:gd name="T21" fmla="*/ 369 h 387"/>
                <a:gd name="T22" fmla="*/ 158 w 183"/>
                <a:gd name="T23" fmla="*/ 384 h 387"/>
                <a:gd name="T24" fmla="*/ 133 w 183"/>
                <a:gd name="T25" fmla="*/ 387 h 387"/>
                <a:gd name="T26" fmla="*/ 105 w 183"/>
                <a:gd name="T27" fmla="*/ 379 h 387"/>
                <a:gd name="T28" fmla="*/ 87 w 183"/>
                <a:gd name="T29" fmla="*/ 371 h 387"/>
                <a:gd name="T30" fmla="*/ 78 w 183"/>
                <a:gd name="T31" fmla="*/ 363 h 387"/>
                <a:gd name="T32" fmla="*/ 73 w 183"/>
                <a:gd name="T33" fmla="*/ 361 h 387"/>
                <a:gd name="T34" fmla="*/ 21 w 183"/>
                <a:gd name="T35" fmla="*/ 280 h 387"/>
                <a:gd name="T36" fmla="*/ 0 w 183"/>
                <a:gd name="T37" fmla="*/ 200 h 387"/>
                <a:gd name="T38" fmla="*/ 5 w 183"/>
                <a:gd name="T39" fmla="*/ 127 h 387"/>
                <a:gd name="T40" fmla="*/ 28 w 183"/>
                <a:gd name="T41" fmla="*/ 65 h 387"/>
                <a:gd name="T42" fmla="*/ 62 w 183"/>
                <a:gd name="T43" fmla="*/ 21 h 387"/>
                <a:gd name="T44" fmla="*/ 105 w 183"/>
                <a:gd name="T45" fmla="*/ 0 h 387"/>
                <a:gd name="T46" fmla="*/ 147 w 183"/>
                <a:gd name="T47" fmla="*/ 10 h 387"/>
                <a:gd name="T48" fmla="*/ 181 w 183"/>
                <a:gd name="T49" fmla="*/ 57 h 387"/>
                <a:gd name="T50" fmla="*/ 181 w 183"/>
                <a:gd name="T51" fmla="*/ 60 h 387"/>
                <a:gd name="T52" fmla="*/ 179 w 183"/>
                <a:gd name="T53" fmla="*/ 65 h 387"/>
                <a:gd name="T54" fmla="*/ 174 w 183"/>
                <a:gd name="T55" fmla="*/ 70 h 387"/>
                <a:gd name="T56" fmla="*/ 174 w 183"/>
                <a:gd name="T57" fmla="*/ 73 h 387"/>
                <a:gd name="T58" fmla="*/ 163 w 183"/>
                <a:gd name="T59" fmla="*/ 73 h 387"/>
                <a:gd name="T60" fmla="*/ 158 w 183"/>
                <a:gd name="T61" fmla="*/ 73 h 387"/>
                <a:gd name="T62" fmla="*/ 153 w 183"/>
                <a:gd name="T63" fmla="*/ 73 h 387"/>
                <a:gd name="T64" fmla="*/ 153 w 183"/>
                <a:gd name="T65" fmla="*/ 73 h 387"/>
                <a:gd name="T66" fmla="*/ 137 w 183"/>
                <a:gd name="T67" fmla="*/ 62 h 387"/>
                <a:gd name="T68" fmla="*/ 124 w 183"/>
                <a:gd name="T69" fmla="*/ 57 h 387"/>
                <a:gd name="T70" fmla="*/ 112 w 183"/>
                <a:gd name="T71" fmla="*/ 57 h 387"/>
                <a:gd name="T72" fmla="*/ 103 w 183"/>
                <a:gd name="T73" fmla="*/ 60 h 387"/>
                <a:gd name="T74" fmla="*/ 94 w 183"/>
                <a:gd name="T75" fmla="*/ 65 h 387"/>
                <a:gd name="T76" fmla="*/ 89 w 183"/>
                <a:gd name="T77" fmla="*/ 70 h 387"/>
                <a:gd name="T78" fmla="*/ 85 w 183"/>
                <a:gd name="T79" fmla="*/ 73 h 387"/>
                <a:gd name="T80" fmla="*/ 85 w 183"/>
                <a:gd name="T81" fmla="*/ 75 h 387"/>
                <a:gd name="T82" fmla="*/ 62 w 183"/>
                <a:gd name="T83" fmla="*/ 117 h 387"/>
                <a:gd name="T84" fmla="*/ 53 w 183"/>
                <a:gd name="T85" fmla="*/ 158 h 387"/>
                <a:gd name="T86" fmla="*/ 53 w 183"/>
                <a:gd name="T87" fmla="*/ 187 h 387"/>
                <a:gd name="T88" fmla="*/ 53 w 183"/>
                <a:gd name="T89" fmla="*/ 202 h 387"/>
                <a:gd name="T90" fmla="*/ 57 w 183"/>
                <a:gd name="T91" fmla="*/ 221 h 387"/>
                <a:gd name="T92" fmla="*/ 62 w 183"/>
                <a:gd name="T93" fmla="*/ 241 h 387"/>
                <a:gd name="T94" fmla="*/ 66 w 183"/>
                <a:gd name="T95" fmla="*/ 260 h 387"/>
                <a:gd name="T96" fmla="*/ 73 w 183"/>
                <a:gd name="T97" fmla="*/ 283 h 387"/>
                <a:gd name="T98" fmla="*/ 80 w 183"/>
                <a:gd name="T99" fmla="*/ 293 h 387"/>
                <a:gd name="T100" fmla="*/ 87 w 183"/>
                <a:gd name="T101" fmla="*/ 304 h 387"/>
                <a:gd name="T102" fmla="*/ 94 w 183"/>
                <a:gd name="T103" fmla="*/ 317 h 387"/>
                <a:gd name="T104" fmla="*/ 103 w 183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3"/>
                <a:gd name="T160" fmla="*/ 0 h 387"/>
                <a:gd name="T161" fmla="*/ 183 w 183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3" name="Freeform 48"/>
            <p:cNvSpPr>
              <a:spLocks/>
            </p:cNvSpPr>
            <p:nvPr/>
          </p:nvSpPr>
          <p:spPr bwMode="auto">
            <a:xfrm>
              <a:off x="2869" y="161"/>
              <a:ext cx="183" cy="387"/>
            </a:xfrm>
            <a:custGeom>
              <a:avLst/>
              <a:gdLst>
                <a:gd name="T0" fmla="*/ 103 w 183"/>
                <a:gd name="T1" fmla="*/ 324 h 387"/>
                <a:gd name="T2" fmla="*/ 147 w 183"/>
                <a:gd name="T3" fmla="*/ 337 h 387"/>
                <a:gd name="T4" fmla="*/ 156 w 183"/>
                <a:gd name="T5" fmla="*/ 309 h 387"/>
                <a:gd name="T6" fmla="*/ 158 w 183"/>
                <a:gd name="T7" fmla="*/ 309 h 387"/>
                <a:gd name="T8" fmla="*/ 174 w 183"/>
                <a:gd name="T9" fmla="*/ 319 h 387"/>
                <a:gd name="T10" fmla="*/ 181 w 183"/>
                <a:gd name="T11" fmla="*/ 330 h 387"/>
                <a:gd name="T12" fmla="*/ 174 w 183"/>
                <a:gd name="T13" fmla="*/ 369 h 387"/>
                <a:gd name="T14" fmla="*/ 133 w 183"/>
                <a:gd name="T15" fmla="*/ 387 h 387"/>
                <a:gd name="T16" fmla="*/ 105 w 183"/>
                <a:gd name="T17" fmla="*/ 379 h 387"/>
                <a:gd name="T18" fmla="*/ 78 w 183"/>
                <a:gd name="T19" fmla="*/ 363 h 387"/>
                <a:gd name="T20" fmla="*/ 73 w 183"/>
                <a:gd name="T21" fmla="*/ 361 h 387"/>
                <a:gd name="T22" fmla="*/ 0 w 183"/>
                <a:gd name="T23" fmla="*/ 200 h 387"/>
                <a:gd name="T24" fmla="*/ 28 w 183"/>
                <a:gd name="T25" fmla="*/ 65 h 387"/>
                <a:gd name="T26" fmla="*/ 105 w 183"/>
                <a:gd name="T27" fmla="*/ 0 h 387"/>
                <a:gd name="T28" fmla="*/ 181 w 183"/>
                <a:gd name="T29" fmla="*/ 57 h 387"/>
                <a:gd name="T30" fmla="*/ 181 w 183"/>
                <a:gd name="T31" fmla="*/ 60 h 387"/>
                <a:gd name="T32" fmla="*/ 174 w 183"/>
                <a:gd name="T33" fmla="*/ 70 h 387"/>
                <a:gd name="T34" fmla="*/ 174 w 183"/>
                <a:gd name="T35" fmla="*/ 73 h 387"/>
                <a:gd name="T36" fmla="*/ 158 w 183"/>
                <a:gd name="T37" fmla="*/ 73 h 387"/>
                <a:gd name="T38" fmla="*/ 153 w 183"/>
                <a:gd name="T39" fmla="*/ 73 h 387"/>
                <a:gd name="T40" fmla="*/ 137 w 183"/>
                <a:gd name="T41" fmla="*/ 62 h 387"/>
                <a:gd name="T42" fmla="*/ 112 w 183"/>
                <a:gd name="T43" fmla="*/ 57 h 387"/>
                <a:gd name="T44" fmla="*/ 94 w 183"/>
                <a:gd name="T45" fmla="*/ 65 h 387"/>
                <a:gd name="T46" fmla="*/ 85 w 183"/>
                <a:gd name="T47" fmla="*/ 73 h 387"/>
                <a:gd name="T48" fmla="*/ 85 w 183"/>
                <a:gd name="T49" fmla="*/ 75 h 387"/>
                <a:gd name="T50" fmla="*/ 53 w 183"/>
                <a:gd name="T51" fmla="*/ 158 h 387"/>
                <a:gd name="T52" fmla="*/ 53 w 183"/>
                <a:gd name="T53" fmla="*/ 202 h 387"/>
                <a:gd name="T54" fmla="*/ 57 w 183"/>
                <a:gd name="T55" fmla="*/ 221 h 387"/>
                <a:gd name="T56" fmla="*/ 66 w 183"/>
                <a:gd name="T57" fmla="*/ 260 h 387"/>
                <a:gd name="T58" fmla="*/ 73 w 183"/>
                <a:gd name="T59" fmla="*/ 283 h 387"/>
                <a:gd name="T60" fmla="*/ 87 w 183"/>
                <a:gd name="T61" fmla="*/ 304 h 387"/>
                <a:gd name="T62" fmla="*/ 103 w 183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3"/>
                <a:gd name="T97" fmla="*/ 0 h 387"/>
                <a:gd name="T98" fmla="*/ 183 w 183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4" name="Freeform 49"/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9 w 181"/>
                <a:gd name="T3" fmla="*/ 343 h 387"/>
                <a:gd name="T4" fmla="*/ 147 w 181"/>
                <a:gd name="T5" fmla="*/ 337 h 387"/>
                <a:gd name="T6" fmla="*/ 154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9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1 w 181"/>
                <a:gd name="T25" fmla="*/ 387 h 387"/>
                <a:gd name="T26" fmla="*/ 106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4 w 181"/>
                <a:gd name="T33" fmla="*/ 361 h 387"/>
                <a:gd name="T34" fmla="*/ 21 w 181"/>
                <a:gd name="T35" fmla="*/ 280 h 387"/>
                <a:gd name="T36" fmla="*/ 0 w 181"/>
                <a:gd name="T37" fmla="*/ 200 h 387"/>
                <a:gd name="T38" fmla="*/ 5 w 181"/>
                <a:gd name="T39" fmla="*/ 127 h 387"/>
                <a:gd name="T40" fmla="*/ 28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5 w 181"/>
                <a:gd name="T47" fmla="*/ 10 h 387"/>
                <a:gd name="T48" fmla="*/ 179 w 181"/>
                <a:gd name="T49" fmla="*/ 57 h 387"/>
                <a:gd name="T50" fmla="*/ 179 w 181"/>
                <a:gd name="T51" fmla="*/ 60 h 387"/>
                <a:gd name="T52" fmla="*/ 177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3 w 181"/>
                <a:gd name="T59" fmla="*/ 73 h 387"/>
                <a:gd name="T60" fmla="*/ 156 w 181"/>
                <a:gd name="T61" fmla="*/ 73 h 387"/>
                <a:gd name="T62" fmla="*/ 152 w 181"/>
                <a:gd name="T63" fmla="*/ 73 h 387"/>
                <a:gd name="T64" fmla="*/ 152 w 181"/>
                <a:gd name="T65" fmla="*/ 73 h 387"/>
                <a:gd name="T66" fmla="*/ 136 w 181"/>
                <a:gd name="T67" fmla="*/ 62 h 387"/>
                <a:gd name="T68" fmla="*/ 122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2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3 w 181"/>
                <a:gd name="T81" fmla="*/ 75 h 387"/>
                <a:gd name="T82" fmla="*/ 62 w 181"/>
                <a:gd name="T83" fmla="*/ 117 h 387"/>
                <a:gd name="T84" fmla="*/ 53 w 181"/>
                <a:gd name="T85" fmla="*/ 158 h 387"/>
                <a:gd name="T86" fmla="*/ 51 w 181"/>
                <a:gd name="T87" fmla="*/ 187 h 387"/>
                <a:gd name="T88" fmla="*/ 53 w 181"/>
                <a:gd name="T89" fmla="*/ 202 h 387"/>
                <a:gd name="T90" fmla="*/ 55 w 181"/>
                <a:gd name="T91" fmla="*/ 221 h 387"/>
                <a:gd name="T92" fmla="*/ 60 w 181"/>
                <a:gd name="T93" fmla="*/ 241 h 387"/>
                <a:gd name="T94" fmla="*/ 65 w 181"/>
                <a:gd name="T95" fmla="*/ 260 h 387"/>
                <a:gd name="T96" fmla="*/ 74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2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5" name="Freeform 50"/>
            <p:cNvSpPr>
              <a:spLocks/>
            </p:cNvSpPr>
            <p:nvPr/>
          </p:nvSpPr>
          <p:spPr bwMode="auto">
            <a:xfrm>
              <a:off x="3086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7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9 w 181"/>
                <a:gd name="T11" fmla="*/ 330 h 387"/>
                <a:gd name="T12" fmla="*/ 174 w 181"/>
                <a:gd name="T13" fmla="*/ 369 h 387"/>
                <a:gd name="T14" fmla="*/ 131 w 181"/>
                <a:gd name="T15" fmla="*/ 387 h 387"/>
                <a:gd name="T16" fmla="*/ 106 w 181"/>
                <a:gd name="T17" fmla="*/ 379 h 387"/>
                <a:gd name="T18" fmla="*/ 78 w 181"/>
                <a:gd name="T19" fmla="*/ 363 h 387"/>
                <a:gd name="T20" fmla="*/ 74 w 181"/>
                <a:gd name="T21" fmla="*/ 361 h 387"/>
                <a:gd name="T22" fmla="*/ 0 w 181"/>
                <a:gd name="T23" fmla="*/ 200 h 387"/>
                <a:gd name="T24" fmla="*/ 28 w 181"/>
                <a:gd name="T25" fmla="*/ 65 h 387"/>
                <a:gd name="T26" fmla="*/ 103 w 181"/>
                <a:gd name="T27" fmla="*/ 0 h 387"/>
                <a:gd name="T28" fmla="*/ 179 w 181"/>
                <a:gd name="T29" fmla="*/ 57 h 387"/>
                <a:gd name="T30" fmla="*/ 179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2 w 181"/>
                <a:gd name="T39" fmla="*/ 73 h 387"/>
                <a:gd name="T40" fmla="*/ 136 w 181"/>
                <a:gd name="T41" fmla="*/ 62 h 387"/>
                <a:gd name="T42" fmla="*/ 110 w 181"/>
                <a:gd name="T43" fmla="*/ 57 h 387"/>
                <a:gd name="T44" fmla="*/ 92 w 181"/>
                <a:gd name="T45" fmla="*/ 65 h 387"/>
                <a:gd name="T46" fmla="*/ 85 w 181"/>
                <a:gd name="T47" fmla="*/ 73 h 387"/>
                <a:gd name="T48" fmla="*/ 83 w 181"/>
                <a:gd name="T49" fmla="*/ 75 h 387"/>
                <a:gd name="T50" fmla="*/ 53 w 181"/>
                <a:gd name="T51" fmla="*/ 158 h 387"/>
                <a:gd name="T52" fmla="*/ 53 w 181"/>
                <a:gd name="T53" fmla="*/ 202 h 387"/>
                <a:gd name="T54" fmla="*/ 55 w 181"/>
                <a:gd name="T55" fmla="*/ 221 h 387"/>
                <a:gd name="T56" fmla="*/ 65 w 181"/>
                <a:gd name="T57" fmla="*/ 260 h 387"/>
                <a:gd name="T58" fmla="*/ 74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6" name="Freeform 51"/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2 w 181"/>
                <a:gd name="T63" fmla="*/ 72 h 389"/>
                <a:gd name="T64" fmla="*/ 152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5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7" name="Freeform 52"/>
            <p:cNvSpPr>
              <a:spLocks/>
            </p:cNvSpPr>
            <p:nvPr/>
          </p:nvSpPr>
          <p:spPr bwMode="auto">
            <a:xfrm>
              <a:off x="355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2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5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8" name="Freeform 53"/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8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5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3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6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3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9" name="Freeform 54"/>
            <p:cNvSpPr>
              <a:spLocks/>
            </p:cNvSpPr>
            <p:nvPr/>
          </p:nvSpPr>
          <p:spPr bwMode="auto">
            <a:xfrm>
              <a:off x="377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5 w 181"/>
                <a:gd name="T17" fmla="*/ 381 h 389"/>
                <a:gd name="T18" fmla="*/ 78 w 181"/>
                <a:gd name="T19" fmla="*/ 363 h 389"/>
                <a:gd name="T20" fmla="*/ 73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3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0" name="Freeform 55"/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28 w 180"/>
                <a:gd name="T3" fmla="*/ 342 h 387"/>
                <a:gd name="T4" fmla="*/ 146 w 180"/>
                <a:gd name="T5" fmla="*/ 337 h 387"/>
                <a:gd name="T6" fmla="*/ 153 w 180"/>
                <a:gd name="T7" fmla="*/ 324 h 387"/>
                <a:gd name="T8" fmla="*/ 155 w 180"/>
                <a:gd name="T9" fmla="*/ 309 h 387"/>
                <a:gd name="T10" fmla="*/ 157 w 180"/>
                <a:gd name="T11" fmla="*/ 309 h 387"/>
                <a:gd name="T12" fmla="*/ 164 w 180"/>
                <a:gd name="T13" fmla="*/ 311 h 387"/>
                <a:gd name="T14" fmla="*/ 171 w 180"/>
                <a:gd name="T15" fmla="*/ 319 h 387"/>
                <a:gd name="T16" fmla="*/ 178 w 180"/>
                <a:gd name="T17" fmla="*/ 329 h 387"/>
                <a:gd name="T18" fmla="*/ 180 w 180"/>
                <a:gd name="T19" fmla="*/ 350 h 387"/>
                <a:gd name="T20" fmla="*/ 173 w 180"/>
                <a:gd name="T21" fmla="*/ 368 h 387"/>
                <a:gd name="T22" fmla="*/ 155 w 180"/>
                <a:gd name="T23" fmla="*/ 384 h 387"/>
                <a:gd name="T24" fmla="*/ 130 w 180"/>
                <a:gd name="T25" fmla="*/ 387 h 387"/>
                <a:gd name="T26" fmla="*/ 105 w 180"/>
                <a:gd name="T27" fmla="*/ 379 h 387"/>
                <a:gd name="T28" fmla="*/ 86 w 180"/>
                <a:gd name="T29" fmla="*/ 371 h 387"/>
                <a:gd name="T30" fmla="*/ 77 w 180"/>
                <a:gd name="T31" fmla="*/ 363 h 387"/>
                <a:gd name="T32" fmla="*/ 73 w 180"/>
                <a:gd name="T33" fmla="*/ 361 h 387"/>
                <a:gd name="T34" fmla="*/ 20 w 180"/>
                <a:gd name="T35" fmla="*/ 280 h 387"/>
                <a:gd name="T36" fmla="*/ 0 w 180"/>
                <a:gd name="T37" fmla="*/ 200 h 387"/>
                <a:gd name="T38" fmla="*/ 4 w 180"/>
                <a:gd name="T39" fmla="*/ 127 h 387"/>
                <a:gd name="T40" fmla="*/ 27 w 180"/>
                <a:gd name="T41" fmla="*/ 65 h 387"/>
                <a:gd name="T42" fmla="*/ 61 w 180"/>
                <a:gd name="T43" fmla="*/ 21 h 387"/>
                <a:gd name="T44" fmla="*/ 103 w 180"/>
                <a:gd name="T45" fmla="*/ 0 h 387"/>
                <a:gd name="T46" fmla="*/ 144 w 180"/>
                <a:gd name="T47" fmla="*/ 10 h 387"/>
                <a:gd name="T48" fmla="*/ 178 w 180"/>
                <a:gd name="T49" fmla="*/ 57 h 387"/>
                <a:gd name="T50" fmla="*/ 178 w 180"/>
                <a:gd name="T51" fmla="*/ 59 h 387"/>
                <a:gd name="T52" fmla="*/ 176 w 180"/>
                <a:gd name="T53" fmla="*/ 65 h 387"/>
                <a:gd name="T54" fmla="*/ 173 w 180"/>
                <a:gd name="T55" fmla="*/ 70 h 387"/>
                <a:gd name="T56" fmla="*/ 173 w 180"/>
                <a:gd name="T57" fmla="*/ 72 h 387"/>
                <a:gd name="T58" fmla="*/ 162 w 180"/>
                <a:gd name="T59" fmla="*/ 72 h 387"/>
                <a:gd name="T60" fmla="*/ 155 w 180"/>
                <a:gd name="T61" fmla="*/ 72 h 387"/>
                <a:gd name="T62" fmla="*/ 151 w 180"/>
                <a:gd name="T63" fmla="*/ 72 h 387"/>
                <a:gd name="T64" fmla="*/ 151 w 180"/>
                <a:gd name="T65" fmla="*/ 72 h 387"/>
                <a:gd name="T66" fmla="*/ 135 w 180"/>
                <a:gd name="T67" fmla="*/ 62 h 387"/>
                <a:gd name="T68" fmla="*/ 121 w 180"/>
                <a:gd name="T69" fmla="*/ 57 h 387"/>
                <a:gd name="T70" fmla="*/ 109 w 180"/>
                <a:gd name="T71" fmla="*/ 57 h 387"/>
                <a:gd name="T72" fmla="*/ 100 w 180"/>
                <a:gd name="T73" fmla="*/ 59 h 387"/>
                <a:gd name="T74" fmla="*/ 91 w 180"/>
                <a:gd name="T75" fmla="*/ 65 h 387"/>
                <a:gd name="T76" fmla="*/ 86 w 180"/>
                <a:gd name="T77" fmla="*/ 70 h 387"/>
                <a:gd name="T78" fmla="*/ 84 w 180"/>
                <a:gd name="T79" fmla="*/ 72 h 387"/>
                <a:gd name="T80" fmla="*/ 82 w 180"/>
                <a:gd name="T81" fmla="*/ 75 h 387"/>
                <a:gd name="T82" fmla="*/ 61 w 180"/>
                <a:gd name="T83" fmla="*/ 117 h 387"/>
                <a:gd name="T84" fmla="*/ 52 w 180"/>
                <a:gd name="T85" fmla="*/ 158 h 387"/>
                <a:gd name="T86" fmla="*/ 50 w 180"/>
                <a:gd name="T87" fmla="*/ 187 h 387"/>
                <a:gd name="T88" fmla="*/ 52 w 180"/>
                <a:gd name="T89" fmla="*/ 202 h 387"/>
                <a:gd name="T90" fmla="*/ 54 w 180"/>
                <a:gd name="T91" fmla="*/ 220 h 387"/>
                <a:gd name="T92" fmla="*/ 59 w 180"/>
                <a:gd name="T93" fmla="*/ 241 h 387"/>
                <a:gd name="T94" fmla="*/ 64 w 180"/>
                <a:gd name="T95" fmla="*/ 259 h 387"/>
                <a:gd name="T96" fmla="*/ 73 w 180"/>
                <a:gd name="T97" fmla="*/ 283 h 387"/>
                <a:gd name="T98" fmla="*/ 77 w 180"/>
                <a:gd name="T99" fmla="*/ 293 h 387"/>
                <a:gd name="T100" fmla="*/ 84 w 180"/>
                <a:gd name="T101" fmla="*/ 304 h 387"/>
                <a:gd name="T102" fmla="*/ 91 w 180"/>
                <a:gd name="T103" fmla="*/ 316 h 387"/>
                <a:gd name="T104" fmla="*/ 100 w 180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7"/>
                <a:gd name="T161" fmla="*/ 180 w 180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1" name="Freeform 56"/>
            <p:cNvSpPr>
              <a:spLocks/>
            </p:cNvSpPr>
            <p:nvPr/>
          </p:nvSpPr>
          <p:spPr bwMode="auto">
            <a:xfrm>
              <a:off x="4014" y="169"/>
              <a:ext cx="180" cy="387"/>
            </a:xfrm>
            <a:custGeom>
              <a:avLst/>
              <a:gdLst>
                <a:gd name="T0" fmla="*/ 100 w 180"/>
                <a:gd name="T1" fmla="*/ 324 h 387"/>
                <a:gd name="T2" fmla="*/ 146 w 180"/>
                <a:gd name="T3" fmla="*/ 337 h 387"/>
                <a:gd name="T4" fmla="*/ 155 w 180"/>
                <a:gd name="T5" fmla="*/ 309 h 387"/>
                <a:gd name="T6" fmla="*/ 157 w 180"/>
                <a:gd name="T7" fmla="*/ 309 h 387"/>
                <a:gd name="T8" fmla="*/ 171 w 180"/>
                <a:gd name="T9" fmla="*/ 319 h 387"/>
                <a:gd name="T10" fmla="*/ 178 w 180"/>
                <a:gd name="T11" fmla="*/ 329 h 387"/>
                <a:gd name="T12" fmla="*/ 173 w 180"/>
                <a:gd name="T13" fmla="*/ 368 h 387"/>
                <a:gd name="T14" fmla="*/ 130 w 180"/>
                <a:gd name="T15" fmla="*/ 387 h 387"/>
                <a:gd name="T16" fmla="*/ 105 w 180"/>
                <a:gd name="T17" fmla="*/ 379 h 387"/>
                <a:gd name="T18" fmla="*/ 77 w 180"/>
                <a:gd name="T19" fmla="*/ 363 h 387"/>
                <a:gd name="T20" fmla="*/ 73 w 180"/>
                <a:gd name="T21" fmla="*/ 361 h 387"/>
                <a:gd name="T22" fmla="*/ 0 w 180"/>
                <a:gd name="T23" fmla="*/ 200 h 387"/>
                <a:gd name="T24" fmla="*/ 27 w 180"/>
                <a:gd name="T25" fmla="*/ 65 h 387"/>
                <a:gd name="T26" fmla="*/ 103 w 180"/>
                <a:gd name="T27" fmla="*/ 0 h 387"/>
                <a:gd name="T28" fmla="*/ 178 w 180"/>
                <a:gd name="T29" fmla="*/ 57 h 387"/>
                <a:gd name="T30" fmla="*/ 178 w 180"/>
                <a:gd name="T31" fmla="*/ 59 h 387"/>
                <a:gd name="T32" fmla="*/ 173 w 180"/>
                <a:gd name="T33" fmla="*/ 70 h 387"/>
                <a:gd name="T34" fmla="*/ 173 w 180"/>
                <a:gd name="T35" fmla="*/ 72 h 387"/>
                <a:gd name="T36" fmla="*/ 155 w 180"/>
                <a:gd name="T37" fmla="*/ 72 h 387"/>
                <a:gd name="T38" fmla="*/ 151 w 180"/>
                <a:gd name="T39" fmla="*/ 72 h 387"/>
                <a:gd name="T40" fmla="*/ 135 w 180"/>
                <a:gd name="T41" fmla="*/ 62 h 387"/>
                <a:gd name="T42" fmla="*/ 109 w 180"/>
                <a:gd name="T43" fmla="*/ 57 h 387"/>
                <a:gd name="T44" fmla="*/ 91 w 180"/>
                <a:gd name="T45" fmla="*/ 65 h 387"/>
                <a:gd name="T46" fmla="*/ 84 w 180"/>
                <a:gd name="T47" fmla="*/ 72 h 387"/>
                <a:gd name="T48" fmla="*/ 82 w 180"/>
                <a:gd name="T49" fmla="*/ 75 h 387"/>
                <a:gd name="T50" fmla="*/ 52 w 180"/>
                <a:gd name="T51" fmla="*/ 158 h 387"/>
                <a:gd name="T52" fmla="*/ 52 w 180"/>
                <a:gd name="T53" fmla="*/ 202 h 387"/>
                <a:gd name="T54" fmla="*/ 54 w 180"/>
                <a:gd name="T55" fmla="*/ 220 h 387"/>
                <a:gd name="T56" fmla="*/ 64 w 180"/>
                <a:gd name="T57" fmla="*/ 259 h 387"/>
                <a:gd name="T58" fmla="*/ 73 w 180"/>
                <a:gd name="T59" fmla="*/ 283 h 387"/>
                <a:gd name="T60" fmla="*/ 84 w 180"/>
                <a:gd name="T61" fmla="*/ 304 h 387"/>
                <a:gd name="T62" fmla="*/ 100 w 180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7"/>
                <a:gd name="T98" fmla="*/ 180 w 180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2" name="Freeform 57"/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28 w 180"/>
                <a:gd name="T3" fmla="*/ 345 h 389"/>
                <a:gd name="T4" fmla="*/ 146 w 180"/>
                <a:gd name="T5" fmla="*/ 340 h 389"/>
                <a:gd name="T6" fmla="*/ 153 w 180"/>
                <a:gd name="T7" fmla="*/ 324 h 389"/>
                <a:gd name="T8" fmla="*/ 155 w 180"/>
                <a:gd name="T9" fmla="*/ 311 h 389"/>
                <a:gd name="T10" fmla="*/ 157 w 180"/>
                <a:gd name="T11" fmla="*/ 309 h 389"/>
                <a:gd name="T12" fmla="*/ 164 w 180"/>
                <a:gd name="T13" fmla="*/ 311 h 389"/>
                <a:gd name="T14" fmla="*/ 171 w 180"/>
                <a:gd name="T15" fmla="*/ 319 h 389"/>
                <a:gd name="T16" fmla="*/ 178 w 180"/>
                <a:gd name="T17" fmla="*/ 329 h 389"/>
                <a:gd name="T18" fmla="*/ 180 w 180"/>
                <a:gd name="T19" fmla="*/ 350 h 389"/>
                <a:gd name="T20" fmla="*/ 173 w 180"/>
                <a:gd name="T21" fmla="*/ 371 h 389"/>
                <a:gd name="T22" fmla="*/ 155 w 180"/>
                <a:gd name="T23" fmla="*/ 386 h 389"/>
                <a:gd name="T24" fmla="*/ 130 w 180"/>
                <a:gd name="T25" fmla="*/ 389 h 389"/>
                <a:gd name="T26" fmla="*/ 105 w 180"/>
                <a:gd name="T27" fmla="*/ 381 h 389"/>
                <a:gd name="T28" fmla="*/ 87 w 180"/>
                <a:gd name="T29" fmla="*/ 371 h 389"/>
                <a:gd name="T30" fmla="*/ 77 w 180"/>
                <a:gd name="T31" fmla="*/ 363 h 389"/>
                <a:gd name="T32" fmla="*/ 73 w 180"/>
                <a:gd name="T33" fmla="*/ 360 h 389"/>
                <a:gd name="T34" fmla="*/ 20 w 180"/>
                <a:gd name="T35" fmla="*/ 280 h 389"/>
                <a:gd name="T36" fmla="*/ 0 w 180"/>
                <a:gd name="T37" fmla="*/ 199 h 389"/>
                <a:gd name="T38" fmla="*/ 4 w 180"/>
                <a:gd name="T39" fmla="*/ 127 h 389"/>
                <a:gd name="T40" fmla="*/ 27 w 180"/>
                <a:gd name="T41" fmla="*/ 64 h 389"/>
                <a:gd name="T42" fmla="*/ 61 w 180"/>
                <a:gd name="T43" fmla="*/ 20 h 389"/>
                <a:gd name="T44" fmla="*/ 103 w 180"/>
                <a:gd name="T45" fmla="*/ 0 h 389"/>
                <a:gd name="T46" fmla="*/ 144 w 180"/>
                <a:gd name="T47" fmla="*/ 10 h 389"/>
                <a:gd name="T48" fmla="*/ 178 w 180"/>
                <a:gd name="T49" fmla="*/ 57 h 389"/>
                <a:gd name="T50" fmla="*/ 178 w 180"/>
                <a:gd name="T51" fmla="*/ 62 h 389"/>
                <a:gd name="T52" fmla="*/ 176 w 180"/>
                <a:gd name="T53" fmla="*/ 67 h 389"/>
                <a:gd name="T54" fmla="*/ 173 w 180"/>
                <a:gd name="T55" fmla="*/ 70 h 389"/>
                <a:gd name="T56" fmla="*/ 173 w 180"/>
                <a:gd name="T57" fmla="*/ 72 h 389"/>
                <a:gd name="T58" fmla="*/ 162 w 180"/>
                <a:gd name="T59" fmla="*/ 75 h 389"/>
                <a:gd name="T60" fmla="*/ 155 w 180"/>
                <a:gd name="T61" fmla="*/ 75 h 389"/>
                <a:gd name="T62" fmla="*/ 151 w 180"/>
                <a:gd name="T63" fmla="*/ 72 h 389"/>
                <a:gd name="T64" fmla="*/ 151 w 180"/>
                <a:gd name="T65" fmla="*/ 72 h 389"/>
                <a:gd name="T66" fmla="*/ 135 w 180"/>
                <a:gd name="T67" fmla="*/ 62 h 389"/>
                <a:gd name="T68" fmla="*/ 121 w 180"/>
                <a:gd name="T69" fmla="*/ 57 h 389"/>
                <a:gd name="T70" fmla="*/ 109 w 180"/>
                <a:gd name="T71" fmla="*/ 57 h 389"/>
                <a:gd name="T72" fmla="*/ 100 w 180"/>
                <a:gd name="T73" fmla="*/ 59 h 389"/>
                <a:gd name="T74" fmla="*/ 91 w 180"/>
                <a:gd name="T75" fmla="*/ 64 h 389"/>
                <a:gd name="T76" fmla="*/ 87 w 180"/>
                <a:gd name="T77" fmla="*/ 72 h 389"/>
                <a:gd name="T78" fmla="*/ 84 w 180"/>
                <a:gd name="T79" fmla="*/ 75 h 389"/>
                <a:gd name="T80" fmla="*/ 82 w 180"/>
                <a:gd name="T81" fmla="*/ 77 h 389"/>
                <a:gd name="T82" fmla="*/ 61 w 180"/>
                <a:gd name="T83" fmla="*/ 119 h 389"/>
                <a:gd name="T84" fmla="*/ 52 w 180"/>
                <a:gd name="T85" fmla="*/ 158 h 389"/>
                <a:gd name="T86" fmla="*/ 50 w 180"/>
                <a:gd name="T87" fmla="*/ 189 h 389"/>
                <a:gd name="T88" fmla="*/ 52 w 180"/>
                <a:gd name="T89" fmla="*/ 205 h 389"/>
                <a:gd name="T90" fmla="*/ 54 w 180"/>
                <a:gd name="T91" fmla="*/ 223 h 389"/>
                <a:gd name="T92" fmla="*/ 59 w 180"/>
                <a:gd name="T93" fmla="*/ 244 h 389"/>
                <a:gd name="T94" fmla="*/ 64 w 180"/>
                <a:gd name="T95" fmla="*/ 262 h 389"/>
                <a:gd name="T96" fmla="*/ 73 w 180"/>
                <a:gd name="T97" fmla="*/ 283 h 389"/>
                <a:gd name="T98" fmla="*/ 77 w 180"/>
                <a:gd name="T99" fmla="*/ 293 h 389"/>
                <a:gd name="T100" fmla="*/ 84 w 180"/>
                <a:gd name="T101" fmla="*/ 306 h 389"/>
                <a:gd name="T102" fmla="*/ 91 w 180"/>
                <a:gd name="T103" fmla="*/ 316 h 389"/>
                <a:gd name="T104" fmla="*/ 100 w 180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0"/>
                <a:gd name="T160" fmla="*/ 0 h 389"/>
                <a:gd name="T161" fmla="*/ 180 w 180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3" name="Freeform 58"/>
            <p:cNvSpPr>
              <a:spLocks/>
            </p:cNvSpPr>
            <p:nvPr/>
          </p:nvSpPr>
          <p:spPr bwMode="auto">
            <a:xfrm>
              <a:off x="4220" y="164"/>
              <a:ext cx="180" cy="389"/>
            </a:xfrm>
            <a:custGeom>
              <a:avLst/>
              <a:gdLst>
                <a:gd name="T0" fmla="*/ 100 w 180"/>
                <a:gd name="T1" fmla="*/ 327 h 389"/>
                <a:gd name="T2" fmla="*/ 146 w 180"/>
                <a:gd name="T3" fmla="*/ 340 h 389"/>
                <a:gd name="T4" fmla="*/ 155 w 180"/>
                <a:gd name="T5" fmla="*/ 311 h 389"/>
                <a:gd name="T6" fmla="*/ 157 w 180"/>
                <a:gd name="T7" fmla="*/ 309 h 389"/>
                <a:gd name="T8" fmla="*/ 171 w 180"/>
                <a:gd name="T9" fmla="*/ 319 h 389"/>
                <a:gd name="T10" fmla="*/ 178 w 180"/>
                <a:gd name="T11" fmla="*/ 329 h 389"/>
                <a:gd name="T12" fmla="*/ 173 w 180"/>
                <a:gd name="T13" fmla="*/ 371 h 389"/>
                <a:gd name="T14" fmla="*/ 130 w 180"/>
                <a:gd name="T15" fmla="*/ 389 h 389"/>
                <a:gd name="T16" fmla="*/ 105 w 180"/>
                <a:gd name="T17" fmla="*/ 381 h 389"/>
                <a:gd name="T18" fmla="*/ 77 w 180"/>
                <a:gd name="T19" fmla="*/ 363 h 389"/>
                <a:gd name="T20" fmla="*/ 73 w 180"/>
                <a:gd name="T21" fmla="*/ 360 h 389"/>
                <a:gd name="T22" fmla="*/ 0 w 180"/>
                <a:gd name="T23" fmla="*/ 199 h 389"/>
                <a:gd name="T24" fmla="*/ 27 w 180"/>
                <a:gd name="T25" fmla="*/ 64 h 389"/>
                <a:gd name="T26" fmla="*/ 103 w 180"/>
                <a:gd name="T27" fmla="*/ 0 h 389"/>
                <a:gd name="T28" fmla="*/ 178 w 180"/>
                <a:gd name="T29" fmla="*/ 57 h 389"/>
                <a:gd name="T30" fmla="*/ 178 w 180"/>
                <a:gd name="T31" fmla="*/ 62 h 389"/>
                <a:gd name="T32" fmla="*/ 173 w 180"/>
                <a:gd name="T33" fmla="*/ 70 h 389"/>
                <a:gd name="T34" fmla="*/ 173 w 180"/>
                <a:gd name="T35" fmla="*/ 72 h 389"/>
                <a:gd name="T36" fmla="*/ 155 w 180"/>
                <a:gd name="T37" fmla="*/ 75 h 389"/>
                <a:gd name="T38" fmla="*/ 151 w 180"/>
                <a:gd name="T39" fmla="*/ 72 h 389"/>
                <a:gd name="T40" fmla="*/ 135 w 180"/>
                <a:gd name="T41" fmla="*/ 62 h 389"/>
                <a:gd name="T42" fmla="*/ 109 w 180"/>
                <a:gd name="T43" fmla="*/ 57 h 389"/>
                <a:gd name="T44" fmla="*/ 91 w 180"/>
                <a:gd name="T45" fmla="*/ 64 h 389"/>
                <a:gd name="T46" fmla="*/ 84 w 180"/>
                <a:gd name="T47" fmla="*/ 75 h 389"/>
                <a:gd name="T48" fmla="*/ 82 w 180"/>
                <a:gd name="T49" fmla="*/ 77 h 389"/>
                <a:gd name="T50" fmla="*/ 52 w 180"/>
                <a:gd name="T51" fmla="*/ 158 h 389"/>
                <a:gd name="T52" fmla="*/ 52 w 180"/>
                <a:gd name="T53" fmla="*/ 205 h 389"/>
                <a:gd name="T54" fmla="*/ 54 w 180"/>
                <a:gd name="T55" fmla="*/ 223 h 389"/>
                <a:gd name="T56" fmla="*/ 64 w 180"/>
                <a:gd name="T57" fmla="*/ 262 h 389"/>
                <a:gd name="T58" fmla="*/ 73 w 180"/>
                <a:gd name="T59" fmla="*/ 283 h 389"/>
                <a:gd name="T60" fmla="*/ 84 w 180"/>
                <a:gd name="T61" fmla="*/ 306 h 389"/>
                <a:gd name="T62" fmla="*/ 100 w 180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0"/>
                <a:gd name="T97" fmla="*/ 0 h 389"/>
                <a:gd name="T98" fmla="*/ 180 w 180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4" name="Freeform 59"/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28 w 181"/>
                <a:gd name="T3" fmla="*/ 345 h 389"/>
                <a:gd name="T4" fmla="*/ 144 w 181"/>
                <a:gd name="T5" fmla="*/ 340 h 389"/>
                <a:gd name="T6" fmla="*/ 151 w 181"/>
                <a:gd name="T7" fmla="*/ 324 h 389"/>
                <a:gd name="T8" fmla="*/ 153 w 181"/>
                <a:gd name="T9" fmla="*/ 311 h 389"/>
                <a:gd name="T10" fmla="*/ 155 w 181"/>
                <a:gd name="T11" fmla="*/ 309 h 389"/>
                <a:gd name="T12" fmla="*/ 162 w 181"/>
                <a:gd name="T13" fmla="*/ 311 h 389"/>
                <a:gd name="T14" fmla="*/ 171 w 181"/>
                <a:gd name="T15" fmla="*/ 319 h 389"/>
                <a:gd name="T16" fmla="*/ 178 w 181"/>
                <a:gd name="T17" fmla="*/ 329 h 389"/>
                <a:gd name="T18" fmla="*/ 181 w 181"/>
                <a:gd name="T19" fmla="*/ 350 h 389"/>
                <a:gd name="T20" fmla="*/ 171 w 181"/>
                <a:gd name="T21" fmla="*/ 371 h 389"/>
                <a:gd name="T22" fmla="*/ 155 w 181"/>
                <a:gd name="T23" fmla="*/ 386 h 389"/>
                <a:gd name="T24" fmla="*/ 130 w 181"/>
                <a:gd name="T25" fmla="*/ 389 h 389"/>
                <a:gd name="T26" fmla="*/ 103 w 181"/>
                <a:gd name="T27" fmla="*/ 381 h 389"/>
                <a:gd name="T28" fmla="*/ 84 w 181"/>
                <a:gd name="T29" fmla="*/ 371 h 389"/>
                <a:gd name="T30" fmla="*/ 75 w 181"/>
                <a:gd name="T31" fmla="*/ 363 h 389"/>
                <a:gd name="T32" fmla="*/ 71 w 181"/>
                <a:gd name="T33" fmla="*/ 360 h 389"/>
                <a:gd name="T34" fmla="*/ 20 w 181"/>
                <a:gd name="T35" fmla="*/ 280 h 389"/>
                <a:gd name="T36" fmla="*/ 0 w 181"/>
                <a:gd name="T37" fmla="*/ 199 h 389"/>
                <a:gd name="T38" fmla="*/ 2 w 181"/>
                <a:gd name="T39" fmla="*/ 127 h 389"/>
                <a:gd name="T40" fmla="*/ 25 w 181"/>
                <a:gd name="T41" fmla="*/ 64 h 389"/>
                <a:gd name="T42" fmla="*/ 61 w 181"/>
                <a:gd name="T43" fmla="*/ 20 h 389"/>
                <a:gd name="T44" fmla="*/ 103 w 181"/>
                <a:gd name="T45" fmla="*/ 0 h 389"/>
                <a:gd name="T46" fmla="*/ 144 w 181"/>
                <a:gd name="T47" fmla="*/ 10 h 389"/>
                <a:gd name="T48" fmla="*/ 178 w 181"/>
                <a:gd name="T49" fmla="*/ 57 h 389"/>
                <a:gd name="T50" fmla="*/ 178 w 181"/>
                <a:gd name="T51" fmla="*/ 62 h 389"/>
                <a:gd name="T52" fmla="*/ 176 w 181"/>
                <a:gd name="T53" fmla="*/ 67 h 389"/>
                <a:gd name="T54" fmla="*/ 171 w 181"/>
                <a:gd name="T55" fmla="*/ 70 h 389"/>
                <a:gd name="T56" fmla="*/ 171 w 181"/>
                <a:gd name="T57" fmla="*/ 72 h 389"/>
                <a:gd name="T58" fmla="*/ 160 w 181"/>
                <a:gd name="T59" fmla="*/ 75 h 389"/>
                <a:gd name="T60" fmla="*/ 155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1 w 181"/>
                <a:gd name="T69" fmla="*/ 57 h 389"/>
                <a:gd name="T70" fmla="*/ 110 w 181"/>
                <a:gd name="T71" fmla="*/ 57 h 389"/>
                <a:gd name="T72" fmla="*/ 100 w 181"/>
                <a:gd name="T73" fmla="*/ 59 h 389"/>
                <a:gd name="T74" fmla="*/ 91 w 181"/>
                <a:gd name="T75" fmla="*/ 64 h 389"/>
                <a:gd name="T76" fmla="*/ 87 w 181"/>
                <a:gd name="T77" fmla="*/ 72 h 389"/>
                <a:gd name="T78" fmla="*/ 82 w 181"/>
                <a:gd name="T79" fmla="*/ 75 h 389"/>
                <a:gd name="T80" fmla="*/ 82 w 181"/>
                <a:gd name="T81" fmla="*/ 77 h 389"/>
                <a:gd name="T82" fmla="*/ 61 w 181"/>
                <a:gd name="T83" fmla="*/ 119 h 389"/>
                <a:gd name="T84" fmla="*/ 52 w 181"/>
                <a:gd name="T85" fmla="*/ 158 h 389"/>
                <a:gd name="T86" fmla="*/ 52 w 181"/>
                <a:gd name="T87" fmla="*/ 189 h 389"/>
                <a:gd name="T88" fmla="*/ 52 w 181"/>
                <a:gd name="T89" fmla="*/ 205 h 389"/>
                <a:gd name="T90" fmla="*/ 55 w 181"/>
                <a:gd name="T91" fmla="*/ 223 h 389"/>
                <a:gd name="T92" fmla="*/ 59 w 181"/>
                <a:gd name="T93" fmla="*/ 244 h 389"/>
                <a:gd name="T94" fmla="*/ 64 w 181"/>
                <a:gd name="T95" fmla="*/ 262 h 389"/>
                <a:gd name="T96" fmla="*/ 71 w 181"/>
                <a:gd name="T97" fmla="*/ 283 h 389"/>
                <a:gd name="T98" fmla="*/ 75 w 181"/>
                <a:gd name="T99" fmla="*/ 293 h 389"/>
                <a:gd name="T100" fmla="*/ 82 w 181"/>
                <a:gd name="T101" fmla="*/ 306 h 389"/>
                <a:gd name="T102" fmla="*/ 91 w 181"/>
                <a:gd name="T103" fmla="*/ 316 h 389"/>
                <a:gd name="T104" fmla="*/ 100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5" name="Freeform 60"/>
            <p:cNvSpPr>
              <a:spLocks/>
            </p:cNvSpPr>
            <p:nvPr/>
          </p:nvSpPr>
          <p:spPr bwMode="auto">
            <a:xfrm>
              <a:off x="4435" y="164"/>
              <a:ext cx="181" cy="389"/>
            </a:xfrm>
            <a:custGeom>
              <a:avLst/>
              <a:gdLst>
                <a:gd name="T0" fmla="*/ 100 w 181"/>
                <a:gd name="T1" fmla="*/ 327 h 389"/>
                <a:gd name="T2" fmla="*/ 144 w 181"/>
                <a:gd name="T3" fmla="*/ 340 h 389"/>
                <a:gd name="T4" fmla="*/ 153 w 181"/>
                <a:gd name="T5" fmla="*/ 311 h 389"/>
                <a:gd name="T6" fmla="*/ 155 w 181"/>
                <a:gd name="T7" fmla="*/ 309 h 389"/>
                <a:gd name="T8" fmla="*/ 171 w 181"/>
                <a:gd name="T9" fmla="*/ 319 h 389"/>
                <a:gd name="T10" fmla="*/ 178 w 181"/>
                <a:gd name="T11" fmla="*/ 329 h 389"/>
                <a:gd name="T12" fmla="*/ 171 w 181"/>
                <a:gd name="T13" fmla="*/ 371 h 389"/>
                <a:gd name="T14" fmla="*/ 130 w 181"/>
                <a:gd name="T15" fmla="*/ 389 h 389"/>
                <a:gd name="T16" fmla="*/ 103 w 181"/>
                <a:gd name="T17" fmla="*/ 381 h 389"/>
                <a:gd name="T18" fmla="*/ 75 w 181"/>
                <a:gd name="T19" fmla="*/ 363 h 389"/>
                <a:gd name="T20" fmla="*/ 71 w 181"/>
                <a:gd name="T21" fmla="*/ 360 h 389"/>
                <a:gd name="T22" fmla="*/ 0 w 181"/>
                <a:gd name="T23" fmla="*/ 199 h 389"/>
                <a:gd name="T24" fmla="*/ 25 w 181"/>
                <a:gd name="T25" fmla="*/ 64 h 389"/>
                <a:gd name="T26" fmla="*/ 103 w 181"/>
                <a:gd name="T27" fmla="*/ 0 h 389"/>
                <a:gd name="T28" fmla="*/ 178 w 181"/>
                <a:gd name="T29" fmla="*/ 57 h 389"/>
                <a:gd name="T30" fmla="*/ 178 w 181"/>
                <a:gd name="T31" fmla="*/ 62 h 389"/>
                <a:gd name="T32" fmla="*/ 171 w 181"/>
                <a:gd name="T33" fmla="*/ 70 h 389"/>
                <a:gd name="T34" fmla="*/ 171 w 181"/>
                <a:gd name="T35" fmla="*/ 72 h 389"/>
                <a:gd name="T36" fmla="*/ 155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1 w 181"/>
                <a:gd name="T45" fmla="*/ 64 h 389"/>
                <a:gd name="T46" fmla="*/ 82 w 181"/>
                <a:gd name="T47" fmla="*/ 75 h 389"/>
                <a:gd name="T48" fmla="*/ 82 w 181"/>
                <a:gd name="T49" fmla="*/ 77 h 389"/>
                <a:gd name="T50" fmla="*/ 52 w 181"/>
                <a:gd name="T51" fmla="*/ 158 h 389"/>
                <a:gd name="T52" fmla="*/ 52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1 w 181"/>
                <a:gd name="T59" fmla="*/ 283 h 389"/>
                <a:gd name="T60" fmla="*/ 82 w 181"/>
                <a:gd name="T61" fmla="*/ 306 h 389"/>
                <a:gd name="T62" fmla="*/ 100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6" name="Freeform 61"/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28 w 181"/>
                <a:gd name="T3" fmla="*/ 343 h 387"/>
                <a:gd name="T4" fmla="*/ 146 w 181"/>
                <a:gd name="T5" fmla="*/ 337 h 387"/>
                <a:gd name="T6" fmla="*/ 153 w 181"/>
                <a:gd name="T7" fmla="*/ 324 h 387"/>
                <a:gd name="T8" fmla="*/ 156 w 181"/>
                <a:gd name="T9" fmla="*/ 309 h 387"/>
                <a:gd name="T10" fmla="*/ 158 w 181"/>
                <a:gd name="T11" fmla="*/ 309 h 387"/>
                <a:gd name="T12" fmla="*/ 165 w 181"/>
                <a:gd name="T13" fmla="*/ 312 h 387"/>
                <a:gd name="T14" fmla="*/ 172 w 181"/>
                <a:gd name="T15" fmla="*/ 319 h 387"/>
                <a:gd name="T16" fmla="*/ 178 w 181"/>
                <a:gd name="T17" fmla="*/ 330 h 387"/>
                <a:gd name="T18" fmla="*/ 181 w 181"/>
                <a:gd name="T19" fmla="*/ 350 h 387"/>
                <a:gd name="T20" fmla="*/ 174 w 181"/>
                <a:gd name="T21" fmla="*/ 369 h 387"/>
                <a:gd name="T22" fmla="*/ 156 w 181"/>
                <a:gd name="T23" fmla="*/ 384 h 387"/>
                <a:gd name="T24" fmla="*/ 130 w 181"/>
                <a:gd name="T25" fmla="*/ 387 h 387"/>
                <a:gd name="T26" fmla="*/ 105 w 181"/>
                <a:gd name="T27" fmla="*/ 379 h 387"/>
                <a:gd name="T28" fmla="*/ 87 w 181"/>
                <a:gd name="T29" fmla="*/ 371 h 387"/>
                <a:gd name="T30" fmla="*/ 78 w 181"/>
                <a:gd name="T31" fmla="*/ 363 h 387"/>
                <a:gd name="T32" fmla="*/ 73 w 181"/>
                <a:gd name="T33" fmla="*/ 361 h 387"/>
                <a:gd name="T34" fmla="*/ 20 w 181"/>
                <a:gd name="T35" fmla="*/ 280 h 387"/>
                <a:gd name="T36" fmla="*/ 0 w 181"/>
                <a:gd name="T37" fmla="*/ 200 h 387"/>
                <a:gd name="T38" fmla="*/ 4 w 181"/>
                <a:gd name="T39" fmla="*/ 127 h 387"/>
                <a:gd name="T40" fmla="*/ 27 w 181"/>
                <a:gd name="T41" fmla="*/ 65 h 387"/>
                <a:gd name="T42" fmla="*/ 62 w 181"/>
                <a:gd name="T43" fmla="*/ 21 h 387"/>
                <a:gd name="T44" fmla="*/ 103 w 181"/>
                <a:gd name="T45" fmla="*/ 0 h 387"/>
                <a:gd name="T46" fmla="*/ 144 w 181"/>
                <a:gd name="T47" fmla="*/ 10 h 387"/>
                <a:gd name="T48" fmla="*/ 178 w 181"/>
                <a:gd name="T49" fmla="*/ 57 h 387"/>
                <a:gd name="T50" fmla="*/ 178 w 181"/>
                <a:gd name="T51" fmla="*/ 60 h 387"/>
                <a:gd name="T52" fmla="*/ 176 w 181"/>
                <a:gd name="T53" fmla="*/ 65 h 387"/>
                <a:gd name="T54" fmla="*/ 174 w 181"/>
                <a:gd name="T55" fmla="*/ 70 h 387"/>
                <a:gd name="T56" fmla="*/ 174 w 181"/>
                <a:gd name="T57" fmla="*/ 73 h 387"/>
                <a:gd name="T58" fmla="*/ 162 w 181"/>
                <a:gd name="T59" fmla="*/ 73 h 387"/>
                <a:gd name="T60" fmla="*/ 156 w 181"/>
                <a:gd name="T61" fmla="*/ 73 h 387"/>
                <a:gd name="T62" fmla="*/ 151 w 181"/>
                <a:gd name="T63" fmla="*/ 73 h 387"/>
                <a:gd name="T64" fmla="*/ 151 w 181"/>
                <a:gd name="T65" fmla="*/ 73 h 387"/>
                <a:gd name="T66" fmla="*/ 135 w 181"/>
                <a:gd name="T67" fmla="*/ 62 h 387"/>
                <a:gd name="T68" fmla="*/ 121 w 181"/>
                <a:gd name="T69" fmla="*/ 57 h 387"/>
                <a:gd name="T70" fmla="*/ 110 w 181"/>
                <a:gd name="T71" fmla="*/ 57 h 387"/>
                <a:gd name="T72" fmla="*/ 101 w 181"/>
                <a:gd name="T73" fmla="*/ 60 h 387"/>
                <a:gd name="T74" fmla="*/ 91 w 181"/>
                <a:gd name="T75" fmla="*/ 65 h 387"/>
                <a:gd name="T76" fmla="*/ 87 w 181"/>
                <a:gd name="T77" fmla="*/ 70 h 387"/>
                <a:gd name="T78" fmla="*/ 85 w 181"/>
                <a:gd name="T79" fmla="*/ 73 h 387"/>
                <a:gd name="T80" fmla="*/ 82 w 181"/>
                <a:gd name="T81" fmla="*/ 75 h 387"/>
                <a:gd name="T82" fmla="*/ 62 w 181"/>
                <a:gd name="T83" fmla="*/ 117 h 387"/>
                <a:gd name="T84" fmla="*/ 52 w 181"/>
                <a:gd name="T85" fmla="*/ 158 h 387"/>
                <a:gd name="T86" fmla="*/ 50 w 181"/>
                <a:gd name="T87" fmla="*/ 187 h 387"/>
                <a:gd name="T88" fmla="*/ 52 w 181"/>
                <a:gd name="T89" fmla="*/ 202 h 387"/>
                <a:gd name="T90" fmla="*/ 55 w 181"/>
                <a:gd name="T91" fmla="*/ 221 h 387"/>
                <a:gd name="T92" fmla="*/ 59 w 181"/>
                <a:gd name="T93" fmla="*/ 241 h 387"/>
                <a:gd name="T94" fmla="*/ 64 w 181"/>
                <a:gd name="T95" fmla="*/ 260 h 387"/>
                <a:gd name="T96" fmla="*/ 73 w 181"/>
                <a:gd name="T97" fmla="*/ 283 h 387"/>
                <a:gd name="T98" fmla="*/ 78 w 181"/>
                <a:gd name="T99" fmla="*/ 293 h 387"/>
                <a:gd name="T100" fmla="*/ 85 w 181"/>
                <a:gd name="T101" fmla="*/ 304 h 387"/>
                <a:gd name="T102" fmla="*/ 91 w 181"/>
                <a:gd name="T103" fmla="*/ 317 h 387"/>
                <a:gd name="T104" fmla="*/ 101 w 181"/>
                <a:gd name="T105" fmla="*/ 324 h 38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7"/>
                <a:gd name="T161" fmla="*/ 181 w 181"/>
                <a:gd name="T162" fmla="*/ 387 h 38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7" name="Freeform 62"/>
            <p:cNvSpPr>
              <a:spLocks/>
            </p:cNvSpPr>
            <p:nvPr/>
          </p:nvSpPr>
          <p:spPr bwMode="auto">
            <a:xfrm>
              <a:off x="4650" y="161"/>
              <a:ext cx="181" cy="387"/>
            </a:xfrm>
            <a:custGeom>
              <a:avLst/>
              <a:gdLst>
                <a:gd name="T0" fmla="*/ 101 w 181"/>
                <a:gd name="T1" fmla="*/ 324 h 387"/>
                <a:gd name="T2" fmla="*/ 146 w 181"/>
                <a:gd name="T3" fmla="*/ 337 h 387"/>
                <a:gd name="T4" fmla="*/ 156 w 181"/>
                <a:gd name="T5" fmla="*/ 309 h 387"/>
                <a:gd name="T6" fmla="*/ 158 w 181"/>
                <a:gd name="T7" fmla="*/ 309 h 387"/>
                <a:gd name="T8" fmla="*/ 172 w 181"/>
                <a:gd name="T9" fmla="*/ 319 h 387"/>
                <a:gd name="T10" fmla="*/ 178 w 181"/>
                <a:gd name="T11" fmla="*/ 330 h 387"/>
                <a:gd name="T12" fmla="*/ 174 w 181"/>
                <a:gd name="T13" fmla="*/ 369 h 387"/>
                <a:gd name="T14" fmla="*/ 130 w 181"/>
                <a:gd name="T15" fmla="*/ 387 h 387"/>
                <a:gd name="T16" fmla="*/ 105 w 181"/>
                <a:gd name="T17" fmla="*/ 379 h 387"/>
                <a:gd name="T18" fmla="*/ 78 w 181"/>
                <a:gd name="T19" fmla="*/ 363 h 387"/>
                <a:gd name="T20" fmla="*/ 73 w 181"/>
                <a:gd name="T21" fmla="*/ 361 h 387"/>
                <a:gd name="T22" fmla="*/ 0 w 181"/>
                <a:gd name="T23" fmla="*/ 200 h 387"/>
                <a:gd name="T24" fmla="*/ 27 w 181"/>
                <a:gd name="T25" fmla="*/ 65 h 387"/>
                <a:gd name="T26" fmla="*/ 103 w 181"/>
                <a:gd name="T27" fmla="*/ 0 h 387"/>
                <a:gd name="T28" fmla="*/ 178 w 181"/>
                <a:gd name="T29" fmla="*/ 57 h 387"/>
                <a:gd name="T30" fmla="*/ 178 w 181"/>
                <a:gd name="T31" fmla="*/ 60 h 387"/>
                <a:gd name="T32" fmla="*/ 174 w 181"/>
                <a:gd name="T33" fmla="*/ 70 h 387"/>
                <a:gd name="T34" fmla="*/ 174 w 181"/>
                <a:gd name="T35" fmla="*/ 73 h 387"/>
                <a:gd name="T36" fmla="*/ 156 w 181"/>
                <a:gd name="T37" fmla="*/ 73 h 387"/>
                <a:gd name="T38" fmla="*/ 151 w 181"/>
                <a:gd name="T39" fmla="*/ 73 h 387"/>
                <a:gd name="T40" fmla="*/ 135 w 181"/>
                <a:gd name="T41" fmla="*/ 62 h 387"/>
                <a:gd name="T42" fmla="*/ 110 w 181"/>
                <a:gd name="T43" fmla="*/ 57 h 387"/>
                <a:gd name="T44" fmla="*/ 91 w 181"/>
                <a:gd name="T45" fmla="*/ 65 h 387"/>
                <a:gd name="T46" fmla="*/ 85 w 181"/>
                <a:gd name="T47" fmla="*/ 73 h 387"/>
                <a:gd name="T48" fmla="*/ 82 w 181"/>
                <a:gd name="T49" fmla="*/ 75 h 387"/>
                <a:gd name="T50" fmla="*/ 52 w 181"/>
                <a:gd name="T51" fmla="*/ 158 h 387"/>
                <a:gd name="T52" fmla="*/ 52 w 181"/>
                <a:gd name="T53" fmla="*/ 202 h 387"/>
                <a:gd name="T54" fmla="*/ 55 w 181"/>
                <a:gd name="T55" fmla="*/ 221 h 387"/>
                <a:gd name="T56" fmla="*/ 64 w 181"/>
                <a:gd name="T57" fmla="*/ 260 h 387"/>
                <a:gd name="T58" fmla="*/ 73 w 181"/>
                <a:gd name="T59" fmla="*/ 283 h 387"/>
                <a:gd name="T60" fmla="*/ 85 w 181"/>
                <a:gd name="T61" fmla="*/ 304 h 387"/>
                <a:gd name="T62" fmla="*/ 101 w 181"/>
                <a:gd name="T63" fmla="*/ 324 h 38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7"/>
                <a:gd name="T98" fmla="*/ 181 w 181"/>
                <a:gd name="T99" fmla="*/ 387 h 38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8" name="Freeform 63"/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29 w 181"/>
                <a:gd name="T3" fmla="*/ 345 h 389"/>
                <a:gd name="T4" fmla="*/ 147 w 181"/>
                <a:gd name="T5" fmla="*/ 340 h 389"/>
                <a:gd name="T6" fmla="*/ 154 w 181"/>
                <a:gd name="T7" fmla="*/ 324 h 389"/>
                <a:gd name="T8" fmla="*/ 156 w 181"/>
                <a:gd name="T9" fmla="*/ 311 h 389"/>
                <a:gd name="T10" fmla="*/ 158 w 181"/>
                <a:gd name="T11" fmla="*/ 309 h 389"/>
                <a:gd name="T12" fmla="*/ 165 w 181"/>
                <a:gd name="T13" fmla="*/ 311 h 389"/>
                <a:gd name="T14" fmla="*/ 172 w 181"/>
                <a:gd name="T15" fmla="*/ 319 h 389"/>
                <a:gd name="T16" fmla="*/ 179 w 181"/>
                <a:gd name="T17" fmla="*/ 329 h 389"/>
                <a:gd name="T18" fmla="*/ 181 w 181"/>
                <a:gd name="T19" fmla="*/ 350 h 389"/>
                <a:gd name="T20" fmla="*/ 174 w 181"/>
                <a:gd name="T21" fmla="*/ 371 h 389"/>
                <a:gd name="T22" fmla="*/ 156 w 181"/>
                <a:gd name="T23" fmla="*/ 386 h 389"/>
                <a:gd name="T24" fmla="*/ 131 w 181"/>
                <a:gd name="T25" fmla="*/ 389 h 389"/>
                <a:gd name="T26" fmla="*/ 106 w 181"/>
                <a:gd name="T27" fmla="*/ 381 h 389"/>
                <a:gd name="T28" fmla="*/ 87 w 181"/>
                <a:gd name="T29" fmla="*/ 371 h 389"/>
                <a:gd name="T30" fmla="*/ 78 w 181"/>
                <a:gd name="T31" fmla="*/ 363 h 389"/>
                <a:gd name="T32" fmla="*/ 74 w 181"/>
                <a:gd name="T33" fmla="*/ 360 h 389"/>
                <a:gd name="T34" fmla="*/ 21 w 181"/>
                <a:gd name="T35" fmla="*/ 280 h 389"/>
                <a:gd name="T36" fmla="*/ 0 w 181"/>
                <a:gd name="T37" fmla="*/ 199 h 389"/>
                <a:gd name="T38" fmla="*/ 5 w 181"/>
                <a:gd name="T39" fmla="*/ 127 h 389"/>
                <a:gd name="T40" fmla="*/ 28 w 181"/>
                <a:gd name="T41" fmla="*/ 64 h 389"/>
                <a:gd name="T42" fmla="*/ 62 w 181"/>
                <a:gd name="T43" fmla="*/ 20 h 389"/>
                <a:gd name="T44" fmla="*/ 103 w 181"/>
                <a:gd name="T45" fmla="*/ 0 h 389"/>
                <a:gd name="T46" fmla="*/ 145 w 181"/>
                <a:gd name="T47" fmla="*/ 10 h 389"/>
                <a:gd name="T48" fmla="*/ 179 w 181"/>
                <a:gd name="T49" fmla="*/ 57 h 389"/>
                <a:gd name="T50" fmla="*/ 179 w 181"/>
                <a:gd name="T51" fmla="*/ 62 h 389"/>
                <a:gd name="T52" fmla="*/ 177 w 181"/>
                <a:gd name="T53" fmla="*/ 67 h 389"/>
                <a:gd name="T54" fmla="*/ 174 w 181"/>
                <a:gd name="T55" fmla="*/ 70 h 389"/>
                <a:gd name="T56" fmla="*/ 174 w 181"/>
                <a:gd name="T57" fmla="*/ 72 h 389"/>
                <a:gd name="T58" fmla="*/ 163 w 181"/>
                <a:gd name="T59" fmla="*/ 75 h 389"/>
                <a:gd name="T60" fmla="*/ 156 w 181"/>
                <a:gd name="T61" fmla="*/ 75 h 389"/>
                <a:gd name="T62" fmla="*/ 151 w 181"/>
                <a:gd name="T63" fmla="*/ 72 h 389"/>
                <a:gd name="T64" fmla="*/ 151 w 181"/>
                <a:gd name="T65" fmla="*/ 72 h 389"/>
                <a:gd name="T66" fmla="*/ 135 w 181"/>
                <a:gd name="T67" fmla="*/ 62 h 389"/>
                <a:gd name="T68" fmla="*/ 122 w 181"/>
                <a:gd name="T69" fmla="*/ 57 h 389"/>
                <a:gd name="T70" fmla="*/ 110 w 181"/>
                <a:gd name="T71" fmla="*/ 57 h 389"/>
                <a:gd name="T72" fmla="*/ 101 w 181"/>
                <a:gd name="T73" fmla="*/ 59 h 389"/>
                <a:gd name="T74" fmla="*/ 92 w 181"/>
                <a:gd name="T75" fmla="*/ 64 h 389"/>
                <a:gd name="T76" fmla="*/ 87 w 181"/>
                <a:gd name="T77" fmla="*/ 72 h 389"/>
                <a:gd name="T78" fmla="*/ 85 w 181"/>
                <a:gd name="T79" fmla="*/ 75 h 389"/>
                <a:gd name="T80" fmla="*/ 83 w 181"/>
                <a:gd name="T81" fmla="*/ 77 h 389"/>
                <a:gd name="T82" fmla="*/ 62 w 181"/>
                <a:gd name="T83" fmla="*/ 119 h 389"/>
                <a:gd name="T84" fmla="*/ 53 w 181"/>
                <a:gd name="T85" fmla="*/ 158 h 389"/>
                <a:gd name="T86" fmla="*/ 51 w 181"/>
                <a:gd name="T87" fmla="*/ 189 h 389"/>
                <a:gd name="T88" fmla="*/ 53 w 181"/>
                <a:gd name="T89" fmla="*/ 205 h 389"/>
                <a:gd name="T90" fmla="*/ 55 w 181"/>
                <a:gd name="T91" fmla="*/ 223 h 389"/>
                <a:gd name="T92" fmla="*/ 60 w 181"/>
                <a:gd name="T93" fmla="*/ 244 h 389"/>
                <a:gd name="T94" fmla="*/ 64 w 181"/>
                <a:gd name="T95" fmla="*/ 262 h 389"/>
                <a:gd name="T96" fmla="*/ 74 w 181"/>
                <a:gd name="T97" fmla="*/ 283 h 389"/>
                <a:gd name="T98" fmla="*/ 78 w 181"/>
                <a:gd name="T99" fmla="*/ 293 h 389"/>
                <a:gd name="T100" fmla="*/ 85 w 181"/>
                <a:gd name="T101" fmla="*/ 306 h 389"/>
                <a:gd name="T102" fmla="*/ 92 w 181"/>
                <a:gd name="T103" fmla="*/ 316 h 389"/>
                <a:gd name="T104" fmla="*/ 101 w 181"/>
                <a:gd name="T105" fmla="*/ 327 h 389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181"/>
                <a:gd name="T160" fmla="*/ 0 h 389"/>
                <a:gd name="T161" fmla="*/ 181 w 181"/>
                <a:gd name="T162" fmla="*/ 389 h 389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9" name="Freeform 64"/>
            <p:cNvSpPr>
              <a:spLocks/>
            </p:cNvSpPr>
            <p:nvPr/>
          </p:nvSpPr>
          <p:spPr bwMode="auto">
            <a:xfrm>
              <a:off x="4883" y="164"/>
              <a:ext cx="181" cy="389"/>
            </a:xfrm>
            <a:custGeom>
              <a:avLst/>
              <a:gdLst>
                <a:gd name="T0" fmla="*/ 101 w 181"/>
                <a:gd name="T1" fmla="*/ 327 h 389"/>
                <a:gd name="T2" fmla="*/ 147 w 181"/>
                <a:gd name="T3" fmla="*/ 340 h 389"/>
                <a:gd name="T4" fmla="*/ 156 w 181"/>
                <a:gd name="T5" fmla="*/ 311 h 389"/>
                <a:gd name="T6" fmla="*/ 158 w 181"/>
                <a:gd name="T7" fmla="*/ 309 h 389"/>
                <a:gd name="T8" fmla="*/ 172 w 181"/>
                <a:gd name="T9" fmla="*/ 319 h 389"/>
                <a:gd name="T10" fmla="*/ 179 w 181"/>
                <a:gd name="T11" fmla="*/ 329 h 389"/>
                <a:gd name="T12" fmla="*/ 174 w 181"/>
                <a:gd name="T13" fmla="*/ 371 h 389"/>
                <a:gd name="T14" fmla="*/ 131 w 181"/>
                <a:gd name="T15" fmla="*/ 389 h 389"/>
                <a:gd name="T16" fmla="*/ 106 w 181"/>
                <a:gd name="T17" fmla="*/ 381 h 389"/>
                <a:gd name="T18" fmla="*/ 78 w 181"/>
                <a:gd name="T19" fmla="*/ 363 h 389"/>
                <a:gd name="T20" fmla="*/ 74 w 181"/>
                <a:gd name="T21" fmla="*/ 360 h 389"/>
                <a:gd name="T22" fmla="*/ 0 w 181"/>
                <a:gd name="T23" fmla="*/ 199 h 389"/>
                <a:gd name="T24" fmla="*/ 28 w 181"/>
                <a:gd name="T25" fmla="*/ 64 h 389"/>
                <a:gd name="T26" fmla="*/ 103 w 181"/>
                <a:gd name="T27" fmla="*/ 0 h 389"/>
                <a:gd name="T28" fmla="*/ 179 w 181"/>
                <a:gd name="T29" fmla="*/ 57 h 389"/>
                <a:gd name="T30" fmla="*/ 179 w 181"/>
                <a:gd name="T31" fmla="*/ 62 h 389"/>
                <a:gd name="T32" fmla="*/ 174 w 181"/>
                <a:gd name="T33" fmla="*/ 70 h 389"/>
                <a:gd name="T34" fmla="*/ 174 w 181"/>
                <a:gd name="T35" fmla="*/ 72 h 389"/>
                <a:gd name="T36" fmla="*/ 156 w 181"/>
                <a:gd name="T37" fmla="*/ 75 h 389"/>
                <a:gd name="T38" fmla="*/ 151 w 181"/>
                <a:gd name="T39" fmla="*/ 72 h 389"/>
                <a:gd name="T40" fmla="*/ 135 w 181"/>
                <a:gd name="T41" fmla="*/ 62 h 389"/>
                <a:gd name="T42" fmla="*/ 110 w 181"/>
                <a:gd name="T43" fmla="*/ 57 h 389"/>
                <a:gd name="T44" fmla="*/ 92 w 181"/>
                <a:gd name="T45" fmla="*/ 64 h 389"/>
                <a:gd name="T46" fmla="*/ 85 w 181"/>
                <a:gd name="T47" fmla="*/ 75 h 389"/>
                <a:gd name="T48" fmla="*/ 83 w 181"/>
                <a:gd name="T49" fmla="*/ 77 h 389"/>
                <a:gd name="T50" fmla="*/ 53 w 181"/>
                <a:gd name="T51" fmla="*/ 158 h 389"/>
                <a:gd name="T52" fmla="*/ 53 w 181"/>
                <a:gd name="T53" fmla="*/ 205 h 389"/>
                <a:gd name="T54" fmla="*/ 55 w 181"/>
                <a:gd name="T55" fmla="*/ 223 h 389"/>
                <a:gd name="T56" fmla="*/ 64 w 181"/>
                <a:gd name="T57" fmla="*/ 262 h 389"/>
                <a:gd name="T58" fmla="*/ 74 w 181"/>
                <a:gd name="T59" fmla="*/ 283 h 389"/>
                <a:gd name="T60" fmla="*/ 85 w 181"/>
                <a:gd name="T61" fmla="*/ 306 h 389"/>
                <a:gd name="T62" fmla="*/ 101 w 181"/>
                <a:gd name="T63" fmla="*/ 327 h 38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81"/>
                <a:gd name="T97" fmla="*/ 0 h 389"/>
                <a:gd name="T98" fmla="*/ 181 w 181"/>
                <a:gd name="T99" fmla="*/ 389 h 38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51" name="Text Box 67"/>
          <p:cNvSpPr txBox="1">
            <a:spLocks noChangeArrowheads="1"/>
          </p:cNvSpPr>
          <p:nvPr/>
        </p:nvSpPr>
        <p:spPr bwMode="auto">
          <a:xfrm>
            <a:off x="4587875" y="1468438"/>
            <a:ext cx="2722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Front Area = l x b</a:t>
            </a:r>
          </a:p>
        </p:txBody>
      </p:sp>
      <p:sp>
        <p:nvSpPr>
          <p:cNvPr id="42052" name="Text Box 68"/>
          <p:cNvSpPr txBox="1">
            <a:spLocks noChangeArrowheads="1"/>
          </p:cNvSpPr>
          <p:nvPr/>
        </p:nvSpPr>
        <p:spPr bwMode="auto">
          <a:xfrm>
            <a:off x="6273800" y="1849438"/>
            <a:ext cx="2297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= 5 x 4 =20cm</a:t>
            </a:r>
            <a:r>
              <a:rPr lang="en-GB" sz="2400" baseline="60000">
                <a:solidFill>
                  <a:schemeClr val="bg1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30725" name="Rectangle 65"/>
          <p:cNvSpPr>
            <a:spLocks noChangeArrowheads="1"/>
          </p:cNvSpPr>
          <p:nvPr/>
        </p:nvSpPr>
        <p:spPr bwMode="auto">
          <a:xfrm>
            <a:off x="1057275" y="246063"/>
            <a:ext cx="313372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algn="ctr" defTabSz="762000">
              <a:spcBef>
                <a:spcPct val="20000"/>
              </a:spcBef>
            </a:pPr>
            <a:r>
              <a:rPr lang="en-GB" sz="4000" b="1">
                <a:solidFill>
                  <a:srgbClr val="FFC000"/>
                </a:solidFill>
                <a:ea typeface="PMingLiU" pitchFamily="18" charset="-120"/>
              </a:rPr>
              <a:t>Example </a:t>
            </a:r>
          </a:p>
          <a:p>
            <a:pPr algn="ctr" defTabSz="762000">
              <a:spcBef>
                <a:spcPct val="20000"/>
              </a:spcBef>
            </a:pPr>
            <a:r>
              <a:rPr lang="en-GB" sz="2400" b="1">
                <a:solidFill>
                  <a:srgbClr val="FFC000"/>
                </a:solidFill>
                <a:ea typeface="PMingLiU" pitchFamily="18" charset="-120"/>
              </a:rPr>
              <a:t>Find the surface area of the cuboid</a:t>
            </a:r>
            <a:endParaRPr lang="en-GB" sz="2400" i="1">
              <a:solidFill>
                <a:srgbClr val="FFC000"/>
              </a:solidFill>
              <a:latin typeface="Times New Roman" pitchFamily="18" charset="0"/>
              <a:ea typeface="PMingLiU" pitchFamily="18" charset="-120"/>
            </a:endParaRPr>
          </a:p>
        </p:txBody>
      </p:sp>
      <p:sp>
        <p:nvSpPr>
          <p:cNvPr id="42080" name="Text Box 96"/>
          <p:cNvSpPr txBox="1">
            <a:spLocks noChangeArrowheads="1"/>
          </p:cNvSpPr>
          <p:nvPr/>
        </p:nvSpPr>
        <p:spPr bwMode="auto">
          <a:xfrm>
            <a:off x="5678488" y="941388"/>
            <a:ext cx="1381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0066"/>
                </a:solidFill>
                <a:latin typeface="Comic Sans MS" pitchFamily="66" charset="0"/>
              </a:rPr>
              <a:t>Working</a:t>
            </a:r>
          </a:p>
        </p:txBody>
      </p:sp>
      <p:sp>
        <p:nvSpPr>
          <p:cNvPr id="42081" name="Rectangle 97"/>
          <p:cNvSpPr>
            <a:spLocks noChangeArrowheads="1"/>
          </p:cNvSpPr>
          <p:nvPr/>
        </p:nvSpPr>
        <p:spPr bwMode="auto">
          <a:xfrm>
            <a:off x="1423988" y="2679700"/>
            <a:ext cx="2373312" cy="107156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82" name="AutoShape 98"/>
          <p:cNvSpPr>
            <a:spLocks noChangeArrowheads="1"/>
          </p:cNvSpPr>
          <p:nvPr/>
        </p:nvSpPr>
        <p:spPr bwMode="auto">
          <a:xfrm>
            <a:off x="1103313" y="3735388"/>
            <a:ext cx="2703512" cy="374650"/>
          </a:xfrm>
          <a:prstGeom prst="parallelogram">
            <a:avLst>
              <a:gd name="adj" fmla="val 9153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83" name="AutoShape 99"/>
          <p:cNvSpPr>
            <a:spLocks noChangeArrowheads="1"/>
          </p:cNvSpPr>
          <p:nvPr/>
        </p:nvSpPr>
        <p:spPr bwMode="auto">
          <a:xfrm rot="5400000" flipV="1">
            <a:off x="565150" y="3230563"/>
            <a:ext cx="1419225" cy="339725"/>
          </a:xfrm>
          <a:prstGeom prst="parallelogram">
            <a:avLst>
              <a:gd name="adj" fmla="val 108191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84" name="AutoShape 100"/>
          <p:cNvSpPr>
            <a:spLocks noChangeArrowheads="1"/>
          </p:cNvSpPr>
          <p:nvPr/>
        </p:nvSpPr>
        <p:spPr bwMode="auto">
          <a:xfrm>
            <a:off x="1112838" y="2663825"/>
            <a:ext cx="2713037" cy="374650"/>
          </a:xfrm>
          <a:prstGeom prst="parallelogram">
            <a:avLst>
              <a:gd name="adj" fmla="val 96453"/>
            </a:avLst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85" name="Rectangle 101"/>
          <p:cNvSpPr>
            <a:spLocks noChangeArrowheads="1"/>
          </p:cNvSpPr>
          <p:nvPr/>
        </p:nvSpPr>
        <p:spPr bwMode="auto">
          <a:xfrm>
            <a:off x="1108075" y="3038475"/>
            <a:ext cx="2335213" cy="1081088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86" name="AutoShape 102"/>
          <p:cNvSpPr>
            <a:spLocks noChangeArrowheads="1"/>
          </p:cNvSpPr>
          <p:nvPr/>
        </p:nvSpPr>
        <p:spPr bwMode="auto">
          <a:xfrm rot="5400000" flipV="1">
            <a:off x="2913062" y="3228976"/>
            <a:ext cx="1452563" cy="360362"/>
          </a:xfrm>
          <a:prstGeom prst="parallelogram">
            <a:avLst>
              <a:gd name="adj" fmla="val 100771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AutoShape 103"/>
          <p:cNvSpPr>
            <a:spLocks noChangeAspect="1" noChangeArrowheads="1"/>
          </p:cNvSpPr>
          <p:nvPr/>
        </p:nvSpPr>
        <p:spPr bwMode="auto">
          <a:xfrm>
            <a:off x="1103313" y="2674938"/>
            <a:ext cx="2706687" cy="1454150"/>
          </a:xfrm>
          <a:prstGeom prst="cube">
            <a:avLst>
              <a:gd name="adj" fmla="val 25000"/>
            </a:avLst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Text Box 104"/>
          <p:cNvSpPr txBox="1">
            <a:spLocks noChangeArrowheads="1"/>
          </p:cNvSpPr>
          <p:nvPr/>
        </p:nvSpPr>
        <p:spPr bwMode="auto">
          <a:xfrm>
            <a:off x="1970088" y="4413250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tx2"/>
                </a:solidFill>
                <a:latin typeface="Comic Sans MS" pitchFamily="66" charset="0"/>
              </a:rPr>
              <a:t>5cm</a:t>
            </a:r>
          </a:p>
        </p:txBody>
      </p:sp>
      <p:sp>
        <p:nvSpPr>
          <p:cNvPr id="30735" name="Text Box 105"/>
          <p:cNvSpPr txBox="1">
            <a:spLocks noChangeArrowheads="1"/>
          </p:cNvSpPr>
          <p:nvPr/>
        </p:nvSpPr>
        <p:spPr bwMode="auto">
          <a:xfrm>
            <a:off x="3951288" y="3014663"/>
            <a:ext cx="769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tx2"/>
                </a:solidFill>
                <a:latin typeface="Comic Sans MS" pitchFamily="66" charset="0"/>
              </a:rPr>
              <a:t>4cm</a:t>
            </a:r>
          </a:p>
        </p:txBody>
      </p:sp>
      <p:sp>
        <p:nvSpPr>
          <p:cNvPr id="30736" name="Text Box 106"/>
          <p:cNvSpPr txBox="1">
            <a:spLocks noChangeArrowheads="1"/>
          </p:cNvSpPr>
          <p:nvPr/>
        </p:nvSpPr>
        <p:spPr bwMode="auto">
          <a:xfrm>
            <a:off x="3843338" y="3890963"/>
            <a:ext cx="769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tx2"/>
                </a:solidFill>
                <a:latin typeface="Comic Sans MS" pitchFamily="66" charset="0"/>
              </a:rPr>
              <a:t>3cm</a:t>
            </a:r>
          </a:p>
        </p:txBody>
      </p:sp>
      <p:sp>
        <p:nvSpPr>
          <p:cNvPr id="30737" name="Line 107"/>
          <p:cNvSpPr>
            <a:spLocks noChangeShapeType="1"/>
          </p:cNvSpPr>
          <p:nvPr/>
        </p:nvSpPr>
        <p:spPr bwMode="auto">
          <a:xfrm flipV="1">
            <a:off x="1104900" y="4210050"/>
            <a:ext cx="2324100" cy="9525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8" name="Line 108"/>
          <p:cNvSpPr>
            <a:spLocks noChangeShapeType="1"/>
          </p:cNvSpPr>
          <p:nvPr/>
        </p:nvSpPr>
        <p:spPr bwMode="auto">
          <a:xfrm flipH="1">
            <a:off x="3883025" y="2711450"/>
            <a:ext cx="0" cy="10287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109"/>
          <p:cNvSpPr>
            <a:spLocks noChangeShapeType="1"/>
          </p:cNvSpPr>
          <p:nvPr/>
        </p:nvSpPr>
        <p:spPr bwMode="auto">
          <a:xfrm flipV="1">
            <a:off x="3622675" y="3803650"/>
            <a:ext cx="323850" cy="32385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4" name="Text Box 110"/>
          <p:cNvSpPr txBox="1">
            <a:spLocks noChangeArrowheads="1"/>
          </p:cNvSpPr>
          <p:nvPr/>
        </p:nvSpPr>
        <p:spPr bwMode="auto">
          <a:xfrm>
            <a:off x="4679950" y="2379663"/>
            <a:ext cx="2459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Top Area = l x b</a:t>
            </a:r>
          </a:p>
        </p:txBody>
      </p:sp>
      <p:sp>
        <p:nvSpPr>
          <p:cNvPr id="42095" name="Text Box 111"/>
          <p:cNvSpPr txBox="1">
            <a:spLocks noChangeArrowheads="1"/>
          </p:cNvSpPr>
          <p:nvPr/>
        </p:nvSpPr>
        <p:spPr bwMode="auto">
          <a:xfrm>
            <a:off x="6118225" y="2770188"/>
            <a:ext cx="2247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= 5 x 3 =15cm</a:t>
            </a:r>
            <a:r>
              <a:rPr lang="en-GB" sz="2400" baseline="60000">
                <a:solidFill>
                  <a:schemeClr val="bg1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2096" name="Text Box 112"/>
          <p:cNvSpPr txBox="1">
            <a:spLocks noChangeArrowheads="1"/>
          </p:cNvSpPr>
          <p:nvPr/>
        </p:nvSpPr>
        <p:spPr bwMode="auto">
          <a:xfrm>
            <a:off x="4648200" y="3319463"/>
            <a:ext cx="2570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Side Area = l x b</a:t>
            </a:r>
          </a:p>
        </p:txBody>
      </p:sp>
      <p:sp>
        <p:nvSpPr>
          <p:cNvPr id="42097" name="Text Box 113"/>
          <p:cNvSpPr txBox="1">
            <a:spLocks noChangeArrowheads="1"/>
          </p:cNvSpPr>
          <p:nvPr/>
        </p:nvSpPr>
        <p:spPr bwMode="auto">
          <a:xfrm>
            <a:off x="6181725" y="3729038"/>
            <a:ext cx="2247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= 3 x 4 =12cm</a:t>
            </a:r>
            <a:r>
              <a:rPr lang="en-GB" sz="2400" baseline="60000">
                <a:solidFill>
                  <a:schemeClr val="bg1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2098" name="Text Box 114"/>
          <p:cNvSpPr txBox="1">
            <a:spLocks noChangeArrowheads="1"/>
          </p:cNvSpPr>
          <p:nvPr/>
        </p:nvSpPr>
        <p:spPr bwMode="auto">
          <a:xfrm>
            <a:off x="4616450" y="4392613"/>
            <a:ext cx="3192463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Total Area </a:t>
            </a:r>
          </a:p>
          <a:p>
            <a:endParaRPr lang="en-GB" sz="240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= 20+20+15+15+12+12</a:t>
            </a:r>
          </a:p>
          <a:p>
            <a:r>
              <a:rPr lang="en-GB" sz="2400">
                <a:solidFill>
                  <a:schemeClr val="bg1"/>
                </a:solidFill>
                <a:latin typeface="Comic Sans MS" pitchFamily="66" charset="0"/>
              </a:rPr>
              <a:t>= 94cm</a:t>
            </a:r>
            <a:r>
              <a:rPr lang="en-GB" sz="2400" baseline="60000">
                <a:solidFill>
                  <a:schemeClr val="bg1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42099" name="Text Box 115"/>
          <p:cNvSpPr txBox="1">
            <a:spLocks noChangeArrowheads="1"/>
          </p:cNvSpPr>
          <p:nvPr/>
        </p:nvSpPr>
        <p:spPr bwMode="auto">
          <a:xfrm>
            <a:off x="965200" y="4856163"/>
            <a:ext cx="35750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969696"/>
                </a:solidFill>
                <a:latin typeface="Comic Sans MS" pitchFamily="66" charset="0"/>
              </a:rPr>
              <a:t>Front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and </a:t>
            </a:r>
            <a:r>
              <a:rPr lang="en-GB" sz="2000">
                <a:solidFill>
                  <a:srgbClr val="00FF00"/>
                </a:solidFill>
                <a:latin typeface="Comic Sans MS" pitchFamily="66" charset="0"/>
              </a:rPr>
              <a:t>back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are the same</a:t>
            </a:r>
          </a:p>
        </p:txBody>
      </p:sp>
      <p:sp>
        <p:nvSpPr>
          <p:cNvPr id="42100" name="Text Box 116"/>
          <p:cNvSpPr txBox="1">
            <a:spLocks noChangeArrowheads="1"/>
          </p:cNvSpPr>
          <p:nvPr/>
        </p:nvSpPr>
        <p:spPr bwMode="auto">
          <a:xfrm>
            <a:off x="965200" y="5267325"/>
            <a:ext cx="3660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CC3300"/>
                </a:solidFill>
                <a:latin typeface="Comic Sans MS" pitchFamily="66" charset="0"/>
              </a:rPr>
              <a:t>Top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and </a:t>
            </a:r>
            <a:r>
              <a:rPr lang="en-GB" sz="2000">
                <a:solidFill>
                  <a:srgbClr val="FF0000"/>
                </a:solidFill>
                <a:latin typeface="Comic Sans MS" pitchFamily="66" charset="0"/>
              </a:rPr>
              <a:t>bottom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are the same</a:t>
            </a:r>
          </a:p>
        </p:txBody>
      </p:sp>
      <p:sp>
        <p:nvSpPr>
          <p:cNvPr id="42101" name="Text Box 117"/>
          <p:cNvSpPr txBox="1">
            <a:spLocks noChangeArrowheads="1"/>
          </p:cNvSpPr>
          <p:nvPr/>
        </p:nvSpPr>
        <p:spPr bwMode="auto">
          <a:xfrm>
            <a:off x="965200" y="5678488"/>
            <a:ext cx="3454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Right and </a:t>
            </a:r>
            <a:r>
              <a:rPr lang="en-GB" sz="2000">
                <a:solidFill>
                  <a:srgbClr val="CC00CC"/>
                </a:solidFill>
                <a:latin typeface="Comic Sans MS" pitchFamily="66" charset="0"/>
              </a:rPr>
              <a:t>left</a:t>
            </a:r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 are the same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04791 0.0430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2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6" y="215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04062 -0.0541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2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1" y="-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3.33333E-6 -0.0597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2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98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48148E-6 L -2.77778E-6 0.0555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2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0741E-7 L 0.03282 -7.40741E-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2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2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33333E-6 L -0.0375 -3.33333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2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2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500"/>
                                        <p:tgtEl>
                                          <p:spTgt spid="4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500"/>
                                        <p:tgtEl>
                                          <p:spTgt spid="4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500"/>
                                        <p:tgtEl>
                                          <p:spTgt spid="4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500"/>
                                        <p:tgtEl>
                                          <p:spTgt spid="4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500"/>
                                        <p:tgtEl>
                                          <p:spTgt spid="4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4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500"/>
                                        <p:tgtEl>
                                          <p:spTgt spid="4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1" grpId="0" autoUpdateAnimBg="0"/>
      <p:bldP spid="42052" grpId="0" autoUpdateAnimBg="0"/>
      <p:bldP spid="42080" grpId="0"/>
      <p:bldP spid="42081" grpId="0" animBg="1"/>
      <p:bldP spid="42082" grpId="0" animBg="1"/>
      <p:bldP spid="42083" grpId="0" animBg="1"/>
      <p:bldP spid="42084" grpId="0" animBg="1"/>
      <p:bldP spid="42085" grpId="0" animBg="1"/>
      <p:bldP spid="42086" grpId="0" animBg="1"/>
      <p:bldP spid="42094" grpId="0" autoUpdateAnimBg="0"/>
      <p:bldP spid="42095" grpId="0" autoUpdateAnimBg="0"/>
      <p:bldP spid="42096" grpId="0" autoUpdateAnimBg="0"/>
      <p:bldP spid="42097" grpId="0" autoUpdateAnimBg="0"/>
      <p:bldP spid="42098" grpId="0" autoUpdateAnimBg="0"/>
      <p:bldP spid="42099" grpId="0"/>
      <p:bldP spid="42100" grpId="0"/>
      <p:bldP spid="4210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Learning Intention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Success Criteria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To know split up a cylinder.</a:t>
            </a:r>
            <a:endParaRPr lang="en-GB" sz="3600" dirty="0">
              <a:solidFill>
                <a:srgbClr val="FFFF00"/>
              </a:solidFill>
              <a:latin typeface="+mn-lt"/>
              <a:cs typeface="Arial" charset="0"/>
            </a:endParaRPr>
          </a:p>
        </p:txBody>
      </p:sp>
      <p:sp>
        <p:nvSpPr>
          <p:cNvPr id="31749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C000"/>
                </a:solidFill>
              </a:rPr>
              <a:t>To explain how to calculate the surface area of a cylinder by using basic area.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5481638" y="3922713"/>
            <a:ext cx="3324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2.	Calculate the surface area of a cylinder.</a:t>
            </a:r>
          </a:p>
        </p:txBody>
      </p:sp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1042988" y="5270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Surface Area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of a Cylinder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1" grpId="0"/>
      <p:bldP spid="3687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3" name="Oval 31"/>
          <p:cNvSpPr>
            <a:spLocks noChangeArrowheads="1"/>
          </p:cNvSpPr>
          <p:nvPr/>
        </p:nvSpPr>
        <p:spPr bwMode="auto">
          <a:xfrm>
            <a:off x="2778125" y="4362450"/>
            <a:ext cx="792163" cy="2159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Oval 31"/>
          <p:cNvSpPr>
            <a:spLocks noChangeArrowheads="1"/>
          </p:cNvSpPr>
          <p:nvPr/>
        </p:nvSpPr>
        <p:spPr bwMode="auto">
          <a:xfrm>
            <a:off x="2778125" y="4362450"/>
            <a:ext cx="792163" cy="2159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36" name="Text Box 44"/>
          <p:cNvSpPr txBox="1">
            <a:spLocks noChangeArrowheads="1"/>
          </p:cNvSpPr>
          <p:nvPr/>
        </p:nvSpPr>
        <p:spPr bwMode="auto">
          <a:xfrm>
            <a:off x="1076325" y="5448300"/>
            <a:ext cx="6886575" cy="5842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Total Surface Area = 2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r</a:t>
            </a:r>
            <a:r>
              <a:rPr lang="en-GB" sz="32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 + 2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rh</a:t>
            </a:r>
          </a:p>
        </p:txBody>
      </p:sp>
      <p:sp>
        <p:nvSpPr>
          <p:cNvPr id="32773" name="Text Box 45"/>
          <p:cNvSpPr txBox="1">
            <a:spLocks noChangeArrowheads="1"/>
          </p:cNvSpPr>
          <p:nvPr/>
        </p:nvSpPr>
        <p:spPr bwMode="auto">
          <a:xfrm>
            <a:off x="900113" y="1990725"/>
            <a:ext cx="79994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latin typeface="Comic Sans MS" pitchFamily="66" charset="0"/>
              </a:rPr>
              <a:t>The surface area of a cylinder is made up of 2 basic shapes can you name them.</a:t>
            </a:r>
          </a:p>
        </p:txBody>
      </p:sp>
      <p:sp>
        <p:nvSpPr>
          <p:cNvPr id="33842" name="Text Box 50"/>
          <p:cNvSpPr txBox="1">
            <a:spLocks noChangeArrowheads="1"/>
          </p:cNvSpPr>
          <p:nvPr/>
        </p:nvSpPr>
        <p:spPr bwMode="auto">
          <a:xfrm>
            <a:off x="6135688" y="2941638"/>
            <a:ext cx="292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Curved Area =2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rh</a:t>
            </a:r>
          </a:p>
        </p:txBody>
      </p:sp>
      <p:sp>
        <p:nvSpPr>
          <p:cNvPr id="55314" name="Oval 32"/>
          <p:cNvSpPr>
            <a:spLocks noChangeArrowheads="1"/>
          </p:cNvSpPr>
          <p:nvPr/>
        </p:nvSpPr>
        <p:spPr bwMode="auto">
          <a:xfrm>
            <a:off x="2779713" y="3403600"/>
            <a:ext cx="790575" cy="2032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15" name="Line 34"/>
          <p:cNvSpPr>
            <a:spLocks noChangeShapeType="1"/>
          </p:cNvSpPr>
          <p:nvPr/>
        </p:nvSpPr>
        <p:spPr bwMode="auto">
          <a:xfrm flipV="1">
            <a:off x="2784475" y="3497263"/>
            <a:ext cx="0" cy="985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7" name="Line 35"/>
          <p:cNvSpPr>
            <a:spLocks noChangeShapeType="1"/>
          </p:cNvSpPr>
          <p:nvPr/>
        </p:nvSpPr>
        <p:spPr bwMode="auto">
          <a:xfrm flipV="1">
            <a:off x="3575050" y="3508375"/>
            <a:ext cx="0" cy="9858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8" name="Text Box 42"/>
          <p:cNvSpPr txBox="1">
            <a:spLocks noChangeArrowheads="1"/>
          </p:cNvSpPr>
          <p:nvPr/>
        </p:nvSpPr>
        <p:spPr bwMode="auto">
          <a:xfrm>
            <a:off x="725488" y="2867025"/>
            <a:ext cx="18176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>
                <a:latin typeface="Comic Sans MS" pitchFamily="66" charset="0"/>
              </a:rPr>
              <a:t>Cylinder</a:t>
            </a:r>
          </a:p>
          <a:p>
            <a:pPr algn="ctr"/>
            <a:r>
              <a:rPr lang="en-GB">
                <a:latin typeface="Comic Sans MS" pitchFamily="66" charset="0"/>
              </a:rPr>
              <a:t>(circular Prism)</a:t>
            </a: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4914900" y="3640138"/>
            <a:ext cx="422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h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1042988" y="5270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Surface Area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of a Cylinder</a:t>
            </a:r>
          </a:p>
        </p:txBody>
      </p:sp>
      <p:sp>
        <p:nvSpPr>
          <p:cNvPr id="24" name="Oval 32"/>
          <p:cNvSpPr>
            <a:spLocks noChangeArrowheads="1"/>
          </p:cNvSpPr>
          <p:nvPr/>
        </p:nvSpPr>
        <p:spPr bwMode="auto">
          <a:xfrm>
            <a:off x="2792413" y="3403600"/>
            <a:ext cx="790575" cy="2032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570288" y="3497263"/>
            <a:ext cx="1344612" cy="99695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042988" y="3692525"/>
            <a:ext cx="15557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>
                <a:latin typeface="Comic Sans MS" pitchFamily="66" charset="0"/>
              </a:rPr>
              <a:t>Roll out </a:t>
            </a:r>
          </a:p>
          <a:p>
            <a:pPr algn="ctr"/>
            <a:r>
              <a:rPr lang="en-GB">
                <a:latin typeface="Comic Sans MS" pitchFamily="66" charset="0"/>
              </a:rPr>
              <a:t>curve side </a:t>
            </a:r>
            <a:r>
              <a:rPr lang="en-GB">
                <a:latin typeface="Comic Sans MS" pitchFamily="66" charset="0"/>
                <a:sym typeface="Wingdings" pitchFamily="2" charset="2"/>
              </a:rPr>
              <a:t></a:t>
            </a:r>
            <a:endParaRPr lang="en-GB">
              <a:latin typeface="Comic Sans MS" pitchFamily="66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910013" y="2971800"/>
            <a:ext cx="8905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r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6135688" y="3452813"/>
            <a:ext cx="2225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Top Area =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r</a:t>
            </a:r>
            <a:r>
              <a:rPr lang="en-GB" sz="24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4" name="Text Box 50"/>
          <p:cNvSpPr txBox="1">
            <a:spLocks noChangeArrowheads="1"/>
          </p:cNvSpPr>
          <p:nvPr/>
        </p:nvSpPr>
        <p:spPr bwMode="auto">
          <a:xfrm>
            <a:off x="6135688" y="3963988"/>
            <a:ext cx="28241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Bottom  Area =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r</a:t>
            </a:r>
            <a:r>
              <a:rPr lang="en-GB" sz="24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endParaRPr lang="en-GB" sz="2400">
              <a:solidFill>
                <a:srgbClr val="FFC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11111E-6 L -2.22222E-6 -0.0833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16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85185E-6 L 1.38889E-6 0.0666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53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9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5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3" grpId="0" animBg="1"/>
      <p:bldP spid="25" grpId="0" animBg="1"/>
      <p:bldP spid="33836" grpId="0" animBg="1"/>
      <p:bldP spid="33842" grpId="0"/>
      <p:bldP spid="55314" grpId="0" animBg="1"/>
      <p:bldP spid="55315" grpId="0" animBg="1"/>
      <p:bldP spid="31" grpId="0"/>
      <p:bldP spid="24" grpId="0" animBg="1"/>
      <p:bldP spid="26" grpId="0" animBg="1"/>
      <p:bldP spid="27" grpId="0"/>
      <p:bldP spid="30" grpId="0"/>
      <p:bldP spid="32" grpId="0"/>
      <p:bldP spid="3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5"/>
          <p:cNvSpPr txBox="1">
            <a:spLocks noChangeArrowheads="1"/>
          </p:cNvSpPr>
          <p:nvPr/>
        </p:nvSpPr>
        <p:spPr bwMode="auto">
          <a:xfrm>
            <a:off x="900113" y="1990725"/>
            <a:ext cx="81438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C000"/>
                </a:solidFill>
                <a:latin typeface="Comic Sans MS" pitchFamily="66" charset="0"/>
              </a:rPr>
              <a:t>Example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: Find the surface area of the cylinder below:</a:t>
            </a:r>
          </a:p>
        </p:txBody>
      </p:sp>
      <p:sp>
        <p:nvSpPr>
          <p:cNvPr id="35" name="Text Box 50"/>
          <p:cNvSpPr txBox="1">
            <a:spLocks noChangeArrowheads="1"/>
          </p:cNvSpPr>
          <p:nvPr/>
        </p:nvSpPr>
        <p:spPr bwMode="auto">
          <a:xfrm>
            <a:off x="1601788" y="3652838"/>
            <a:ext cx="40163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= 2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(3)</a:t>
            </a:r>
            <a:r>
              <a:rPr lang="en-GB" sz="3200" baseline="30000">
                <a:solidFill>
                  <a:srgbClr val="FFC000"/>
                </a:solidFill>
                <a:latin typeface="Comic Sans MS" pitchFamily="66" charset="0"/>
              </a:rPr>
              <a:t>2 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+</a:t>
            </a:r>
            <a:r>
              <a:rPr lang="en-GB" sz="160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en-GB" sz="1600">
                <a:solidFill>
                  <a:srgbClr val="FFC000"/>
                </a:solidFill>
                <a:latin typeface="Comic Sans MS" pitchFamily="66" charset="0"/>
              </a:rPr>
              <a:t>x 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3 </a:t>
            </a:r>
            <a:r>
              <a:rPr lang="en-GB" sz="1400">
                <a:solidFill>
                  <a:srgbClr val="FFC000"/>
                </a:solidFill>
                <a:latin typeface="Comic Sans MS" pitchFamily="66" charset="0"/>
              </a:rPr>
              <a:t>x 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33796" name="TextBox 31"/>
          <p:cNvSpPr txBox="1">
            <a:spLocks noChangeArrowheads="1"/>
          </p:cNvSpPr>
          <p:nvPr/>
        </p:nvSpPr>
        <p:spPr bwMode="auto">
          <a:xfrm>
            <a:off x="7250113" y="2700338"/>
            <a:ext cx="769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3cm</a:t>
            </a:r>
          </a:p>
        </p:txBody>
      </p:sp>
      <p:sp>
        <p:nvSpPr>
          <p:cNvPr id="33797" name="Text Box 42"/>
          <p:cNvSpPr txBox="1">
            <a:spLocks noChangeArrowheads="1"/>
          </p:cNvSpPr>
          <p:nvPr/>
        </p:nvSpPr>
        <p:spPr bwMode="auto">
          <a:xfrm>
            <a:off x="6510338" y="4433888"/>
            <a:ext cx="18176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>
                <a:latin typeface="Comic Sans MS" pitchFamily="66" charset="0"/>
              </a:rPr>
              <a:t>Cylinder</a:t>
            </a:r>
          </a:p>
          <a:p>
            <a:pPr algn="ctr"/>
            <a:r>
              <a:rPr lang="en-GB">
                <a:latin typeface="Comic Sans MS" pitchFamily="66" charset="0"/>
              </a:rPr>
              <a:t>(circular Prism)</a:t>
            </a:r>
          </a:p>
        </p:txBody>
      </p:sp>
      <p:grpSp>
        <p:nvGrpSpPr>
          <p:cNvPr id="33798" name="Group 41"/>
          <p:cNvGrpSpPr>
            <a:grpSpLocks/>
          </p:cNvGrpSpPr>
          <p:nvPr/>
        </p:nvGrpSpPr>
        <p:grpSpPr bwMode="auto">
          <a:xfrm>
            <a:off x="6840538" y="3086100"/>
            <a:ext cx="796925" cy="1174750"/>
            <a:chOff x="1040" y="2314"/>
            <a:chExt cx="502" cy="740"/>
          </a:xfrm>
        </p:grpSpPr>
        <p:sp>
          <p:nvSpPr>
            <p:cNvPr id="33806" name="Oval 31"/>
            <p:cNvSpPr>
              <a:spLocks noChangeArrowheads="1"/>
            </p:cNvSpPr>
            <p:nvPr/>
          </p:nvSpPr>
          <p:spPr bwMode="auto">
            <a:xfrm>
              <a:off x="1040" y="2918"/>
              <a:ext cx="499" cy="13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7" name="Oval 32"/>
            <p:cNvSpPr>
              <a:spLocks noChangeArrowheads="1"/>
            </p:cNvSpPr>
            <p:nvPr/>
          </p:nvSpPr>
          <p:spPr bwMode="auto">
            <a:xfrm>
              <a:off x="1041" y="2314"/>
              <a:ext cx="498" cy="12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8" name="Line 34"/>
            <p:cNvSpPr>
              <a:spLocks noChangeShapeType="1"/>
            </p:cNvSpPr>
            <p:nvPr/>
          </p:nvSpPr>
          <p:spPr bwMode="auto">
            <a:xfrm flipV="1">
              <a:off x="1044" y="2373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Line 35"/>
            <p:cNvSpPr>
              <a:spLocks noChangeShapeType="1"/>
            </p:cNvSpPr>
            <p:nvPr/>
          </p:nvSpPr>
          <p:spPr bwMode="auto">
            <a:xfrm flipV="1">
              <a:off x="1542" y="2380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39" name="Straight Arrow Connector 38"/>
          <p:cNvCxnSpPr/>
          <p:nvPr/>
        </p:nvCxnSpPr>
        <p:spPr bwMode="auto">
          <a:xfrm rot="5400000" flipH="1" flipV="1">
            <a:off x="7292182" y="3679031"/>
            <a:ext cx="996950" cy="1587"/>
          </a:xfrm>
          <a:prstGeom prst="straightConnector1">
            <a:avLst/>
          </a:prstGeom>
          <a:ln w="38100">
            <a:solidFill>
              <a:srgbClr val="FF99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800" name="TextBox 39"/>
          <p:cNvSpPr txBox="1">
            <a:spLocks noChangeArrowheads="1"/>
          </p:cNvSpPr>
          <p:nvPr/>
        </p:nvSpPr>
        <p:spPr bwMode="auto">
          <a:xfrm>
            <a:off x="7869238" y="3421063"/>
            <a:ext cx="9080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10cm</a:t>
            </a:r>
          </a:p>
        </p:txBody>
      </p:sp>
      <p:cxnSp>
        <p:nvCxnSpPr>
          <p:cNvPr id="23" name="Straight Arrow Connector 22"/>
          <p:cNvCxnSpPr/>
          <p:nvPr/>
        </p:nvCxnSpPr>
        <p:spPr bwMode="auto">
          <a:xfrm flipV="1">
            <a:off x="7237413" y="3190875"/>
            <a:ext cx="395287" cy="0"/>
          </a:xfrm>
          <a:prstGeom prst="straightConnector1">
            <a:avLst/>
          </a:prstGeom>
          <a:ln w="28575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 Box 50"/>
          <p:cNvSpPr txBox="1">
            <a:spLocks noChangeArrowheads="1"/>
          </p:cNvSpPr>
          <p:nvPr/>
        </p:nvSpPr>
        <p:spPr bwMode="auto">
          <a:xfrm>
            <a:off x="1601788" y="4360863"/>
            <a:ext cx="2413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= 18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 + 60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endParaRPr lang="en-GB" sz="320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042988" y="5270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Surface Area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of a Cylinder</a:t>
            </a:r>
          </a:p>
        </p:txBody>
      </p:sp>
      <p:sp>
        <p:nvSpPr>
          <p:cNvPr id="27" name="Text Box 44"/>
          <p:cNvSpPr txBox="1">
            <a:spLocks noChangeArrowheads="1"/>
          </p:cNvSpPr>
          <p:nvPr/>
        </p:nvSpPr>
        <p:spPr bwMode="auto">
          <a:xfrm>
            <a:off x="1487488" y="2946400"/>
            <a:ext cx="4167187" cy="460375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Surface Area = 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r</a:t>
            </a:r>
            <a:r>
              <a:rPr lang="en-GB" sz="24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+ 2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rh</a:t>
            </a:r>
          </a:p>
        </p:txBody>
      </p:sp>
      <p:sp>
        <p:nvSpPr>
          <p:cNvPr id="28" name="Text Box 50"/>
          <p:cNvSpPr txBox="1">
            <a:spLocks noChangeArrowheads="1"/>
          </p:cNvSpPr>
          <p:nvPr/>
        </p:nvSpPr>
        <p:spPr bwMode="auto">
          <a:xfrm>
            <a:off x="1601788" y="5067300"/>
            <a:ext cx="19304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= 78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 cm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8" grpId="0"/>
      <p:bldP spid="27" grpId="0" animBg="1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46BB4093-D93A-4314-B5E1-52AC30071181}" type="slidenum">
              <a:rPr lang="en-GB">
                <a:latin typeface="Comic Sans MS" pitchFamily="66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GB">
              <a:latin typeface="Comic Sans MS" pitchFamily="66" charset="0"/>
            </a:endParaRPr>
          </a:p>
        </p:txBody>
      </p:sp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21859" name="Rectangle 3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To know the formula for the area of </a:t>
            </a: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ANY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triangle.</a:t>
            </a:r>
            <a:endParaRPr lang="en-GB" sz="360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7174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1862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>
                <a:solidFill>
                  <a:srgbClr val="FFC000"/>
                </a:solidFill>
              </a:rPr>
              <a:t>1.    To develop a formula for the area of </a:t>
            </a:r>
            <a:r>
              <a:rPr lang="en-GB" u="sng">
                <a:solidFill>
                  <a:srgbClr val="FFC000"/>
                </a:solidFill>
              </a:rPr>
              <a:t>ANY</a:t>
            </a:r>
            <a:r>
              <a:rPr lang="en-GB">
                <a:solidFill>
                  <a:srgbClr val="FFC000"/>
                </a:solidFill>
              </a:rPr>
              <a:t> triangle.</a:t>
            </a:r>
          </a:p>
        </p:txBody>
      </p:sp>
      <p:sp>
        <p:nvSpPr>
          <p:cNvPr id="121863" name="Rectangle 7"/>
          <p:cNvSpPr>
            <a:spLocks noChangeArrowheads="1"/>
          </p:cNvSpPr>
          <p:nvPr/>
        </p:nvSpPr>
        <p:spPr bwMode="auto">
          <a:xfrm>
            <a:off x="1397000" y="4352925"/>
            <a:ext cx="3365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</a:pPr>
            <a:r>
              <a:rPr lang="en-GB">
                <a:solidFill>
                  <a:srgbClr val="FFC000"/>
                </a:solidFill>
              </a:rPr>
              <a:t>Use the formula to solve problems.</a:t>
            </a:r>
          </a:p>
        </p:txBody>
      </p:sp>
      <p:sp>
        <p:nvSpPr>
          <p:cNvPr id="121864" name="Rectangle 8"/>
          <p:cNvSpPr>
            <a:spLocks noChangeArrowheads="1"/>
          </p:cNvSpPr>
          <p:nvPr/>
        </p:nvSpPr>
        <p:spPr bwMode="auto">
          <a:xfrm>
            <a:off x="5502275" y="38941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Apply formula correctly.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    (showing working)</a:t>
            </a:r>
          </a:p>
        </p:txBody>
      </p:sp>
      <p:sp>
        <p:nvSpPr>
          <p:cNvPr id="121865" name="Rectangle 9"/>
          <p:cNvSpPr>
            <a:spLocks noChangeArrowheads="1"/>
          </p:cNvSpPr>
          <p:nvPr/>
        </p:nvSpPr>
        <p:spPr bwMode="auto">
          <a:xfrm>
            <a:off x="5519738" y="47323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Answer containing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    appropriate units</a:t>
            </a:r>
          </a:p>
        </p:txBody>
      </p:sp>
      <p:sp>
        <p:nvSpPr>
          <p:cNvPr id="7179" name="Rectangle 13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chemeClr val="hlink"/>
                </a:solidFill>
              </a:rPr>
              <a:t>Any Triangle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1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1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1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0" grpId="0"/>
      <p:bldP spid="121862" grpId="0"/>
      <p:bldP spid="121863" grpId="0"/>
      <p:bldP spid="121864" grpId="0"/>
      <p:bldP spid="12186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45"/>
          <p:cNvSpPr txBox="1">
            <a:spLocks noChangeArrowheads="1"/>
          </p:cNvSpPr>
          <p:nvPr/>
        </p:nvSpPr>
        <p:spPr bwMode="auto">
          <a:xfrm>
            <a:off x="900113" y="1990725"/>
            <a:ext cx="8143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C000"/>
                </a:solidFill>
                <a:latin typeface="Comic Sans MS" pitchFamily="66" charset="0"/>
              </a:rPr>
              <a:t>Example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: 	A net of a cylinder is given below.</a:t>
            </a:r>
          </a:p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		Find the diameter of the tin and the total</a:t>
            </a:r>
          </a:p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		surface area.</a:t>
            </a:r>
          </a:p>
        </p:txBody>
      </p:sp>
      <p:sp>
        <p:nvSpPr>
          <p:cNvPr id="35" name="Text Box 50"/>
          <p:cNvSpPr txBox="1">
            <a:spLocks noChangeArrowheads="1"/>
          </p:cNvSpPr>
          <p:nvPr/>
        </p:nvSpPr>
        <p:spPr bwMode="auto">
          <a:xfrm>
            <a:off x="2033588" y="4057650"/>
            <a:ext cx="96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2r =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042988" y="5270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Surface Area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of a Cylinder</a:t>
            </a:r>
          </a:p>
        </p:txBody>
      </p:sp>
      <p:sp>
        <p:nvSpPr>
          <p:cNvPr id="27" name="Text Box 44"/>
          <p:cNvSpPr txBox="1">
            <a:spLocks noChangeArrowheads="1"/>
          </p:cNvSpPr>
          <p:nvPr/>
        </p:nvSpPr>
        <p:spPr bwMode="auto">
          <a:xfrm>
            <a:off x="1766888" y="3311525"/>
            <a:ext cx="19700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 2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r = 25</a:t>
            </a:r>
          </a:p>
        </p:txBody>
      </p:sp>
      <p:sp>
        <p:nvSpPr>
          <p:cNvPr id="21" name="Oval 20"/>
          <p:cNvSpPr/>
          <p:nvPr/>
        </p:nvSpPr>
        <p:spPr>
          <a:xfrm>
            <a:off x="6908800" y="3144838"/>
            <a:ext cx="711200" cy="70643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7089775" y="3846513"/>
            <a:ext cx="1597025" cy="6619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6908800" y="4508500"/>
            <a:ext cx="711200" cy="708025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32" name="Straight Connector 31"/>
          <p:cNvCxnSpPr/>
          <p:nvPr/>
        </p:nvCxnSpPr>
        <p:spPr>
          <a:xfrm>
            <a:off x="7121525" y="4095750"/>
            <a:ext cx="1539875" cy="3175"/>
          </a:xfrm>
          <a:prstGeom prst="line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6" name="TextBox 33"/>
          <p:cNvSpPr txBox="1">
            <a:spLocks noChangeArrowheads="1"/>
          </p:cNvSpPr>
          <p:nvPr/>
        </p:nvSpPr>
        <p:spPr bwMode="auto">
          <a:xfrm>
            <a:off x="7523163" y="4043363"/>
            <a:ext cx="9572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25cm</a:t>
            </a:r>
          </a:p>
        </p:txBody>
      </p:sp>
      <p:cxnSp>
        <p:nvCxnSpPr>
          <p:cNvPr id="36" name="Straight Connector 35"/>
          <p:cNvCxnSpPr/>
          <p:nvPr/>
        </p:nvCxnSpPr>
        <p:spPr>
          <a:xfrm rot="16200000" flipV="1">
            <a:off x="6580981" y="4179094"/>
            <a:ext cx="657225" cy="1588"/>
          </a:xfrm>
          <a:prstGeom prst="line">
            <a:avLst/>
          </a:prstGeom>
          <a:ln w="38100">
            <a:solidFill>
              <a:srgbClr val="FFFF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8" name="TextBox 37"/>
          <p:cNvSpPr txBox="1">
            <a:spLocks noChangeArrowheads="1"/>
          </p:cNvSpPr>
          <p:nvPr/>
        </p:nvSpPr>
        <p:spPr bwMode="auto">
          <a:xfrm>
            <a:off x="6138863" y="3975100"/>
            <a:ext cx="769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9cm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2998788" y="3943350"/>
            <a:ext cx="684212" cy="1117600"/>
            <a:chOff x="4014628" y="3846974"/>
            <a:chExt cx="684803" cy="1118175"/>
          </a:xfrm>
        </p:grpSpPr>
        <p:sp>
          <p:nvSpPr>
            <p:cNvPr id="34834" name="Text Box 44"/>
            <p:cNvSpPr txBox="1">
              <a:spLocks noChangeArrowheads="1"/>
            </p:cNvSpPr>
            <p:nvPr/>
          </p:nvSpPr>
          <p:spPr bwMode="auto">
            <a:xfrm>
              <a:off x="4014628" y="3846974"/>
              <a:ext cx="68480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3200">
                  <a:solidFill>
                    <a:srgbClr val="FFC000"/>
                  </a:solidFill>
                  <a:latin typeface="Comic Sans MS" pitchFamily="66" charset="0"/>
                </a:rPr>
                <a:t>25</a:t>
              </a:r>
            </a:p>
          </p:txBody>
        </p:sp>
        <p:cxnSp>
          <p:nvCxnSpPr>
            <p:cNvPr id="42" name="Straight Connector 41"/>
            <p:cNvCxnSpPr/>
            <p:nvPr/>
          </p:nvCxnSpPr>
          <p:spPr>
            <a:xfrm>
              <a:off x="4090894" y="4393355"/>
              <a:ext cx="519560" cy="1589"/>
            </a:xfrm>
            <a:prstGeom prst="line">
              <a:avLst/>
            </a:prstGeom>
            <a:ln w="3810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836" name="Text Box 44"/>
            <p:cNvSpPr txBox="1">
              <a:spLocks noChangeArrowheads="1"/>
            </p:cNvSpPr>
            <p:nvPr/>
          </p:nvSpPr>
          <p:spPr bwMode="auto">
            <a:xfrm>
              <a:off x="4141628" y="4380374"/>
              <a:ext cx="44275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l-GR" sz="3200">
                  <a:solidFill>
                    <a:srgbClr val="FFC000"/>
                  </a:solidFill>
                  <a:latin typeface="Comic Sans MS" pitchFamily="66" charset="0"/>
                </a:rPr>
                <a:t>π</a:t>
              </a:r>
              <a:endParaRPr lang="en-GB" sz="3200">
                <a:solidFill>
                  <a:srgbClr val="FFC000"/>
                </a:solidFill>
                <a:latin typeface="Comic Sans MS" pitchFamily="66" charset="0"/>
              </a:endParaRPr>
            </a:p>
          </p:txBody>
        </p:sp>
      </p:grpSp>
      <p:sp>
        <p:nvSpPr>
          <p:cNvPr id="45" name="Cloud 44"/>
          <p:cNvSpPr/>
          <p:nvPr/>
        </p:nvSpPr>
        <p:spPr>
          <a:xfrm>
            <a:off x="25400" y="898525"/>
            <a:ext cx="3568700" cy="1154113"/>
          </a:xfrm>
          <a:prstGeom prst="cloud">
            <a:avLst/>
          </a:prstGeom>
          <a:ln>
            <a:solidFill>
              <a:schemeClr val="bg2">
                <a:lumMod val="90000"/>
                <a:lumOff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dirty="0"/>
              <a:t>Diameter = 2r</a:t>
            </a:r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900113" y="5216525"/>
            <a:ext cx="4167187" cy="460375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Surface Area = 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r</a:t>
            </a:r>
            <a:r>
              <a:rPr lang="en-GB" sz="24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+ 2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rh</a:t>
            </a:r>
          </a:p>
        </p:txBody>
      </p:sp>
      <p:sp>
        <p:nvSpPr>
          <p:cNvPr id="47" name="Text Box 44"/>
          <p:cNvSpPr txBox="1">
            <a:spLocks noChangeArrowheads="1"/>
          </p:cNvSpPr>
          <p:nvPr/>
        </p:nvSpPr>
        <p:spPr bwMode="auto">
          <a:xfrm>
            <a:off x="2851150" y="5829300"/>
            <a:ext cx="45402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= 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(25/2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)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 </a:t>
            </a:r>
            <a:r>
              <a:rPr lang="en-GB" sz="24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+ 2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(25/2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)</a:t>
            </a:r>
            <a:r>
              <a:rPr lang="en-GB" sz="1600">
                <a:solidFill>
                  <a:srgbClr val="FFC000"/>
                </a:solidFill>
                <a:latin typeface="Comic Sans MS" pitchFamily="66" charset="0"/>
              </a:rPr>
              <a:t>x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49" name="Text Box 44"/>
          <p:cNvSpPr txBox="1">
            <a:spLocks noChangeArrowheads="1"/>
          </p:cNvSpPr>
          <p:nvPr/>
        </p:nvSpPr>
        <p:spPr bwMode="auto">
          <a:xfrm>
            <a:off x="2881313" y="6319838"/>
            <a:ext cx="42973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= 625/2</a:t>
            </a:r>
            <a:r>
              <a:rPr lang="el-GR" sz="24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+ 25</a:t>
            </a:r>
            <a:r>
              <a:rPr lang="en-GB" sz="1600">
                <a:solidFill>
                  <a:srgbClr val="FFC000"/>
                </a:solidFill>
                <a:latin typeface="Comic Sans MS" pitchFamily="66" charset="0"/>
              </a:rPr>
              <a:t>x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9 = 324.5 cm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27" grpId="0"/>
      <p:bldP spid="45" grpId="0" animBg="1"/>
      <p:bldP spid="46" grpId="0" animBg="1"/>
      <p:bldP spid="47" grpId="0"/>
      <p:bldP spid="4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36" name="Text Box 44"/>
          <p:cNvSpPr txBox="1">
            <a:spLocks noChangeArrowheads="1"/>
          </p:cNvSpPr>
          <p:nvPr/>
        </p:nvSpPr>
        <p:spPr bwMode="auto">
          <a:xfrm>
            <a:off x="1306513" y="3425825"/>
            <a:ext cx="4640262" cy="5842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Volume = Area x height</a:t>
            </a:r>
          </a:p>
        </p:txBody>
      </p:sp>
      <p:sp>
        <p:nvSpPr>
          <p:cNvPr id="35843" name="Text Box 45"/>
          <p:cNvSpPr txBox="1">
            <a:spLocks noChangeArrowheads="1"/>
          </p:cNvSpPr>
          <p:nvPr/>
        </p:nvSpPr>
        <p:spPr bwMode="auto">
          <a:xfrm>
            <a:off x="900113" y="1990725"/>
            <a:ext cx="79994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latin typeface="Comic Sans MS" pitchFamily="66" charset="0"/>
              </a:rPr>
              <a:t>The volume of a cylinder can be thought as being a pile </a:t>
            </a:r>
          </a:p>
          <a:p>
            <a:pPr algn="ctr"/>
            <a:r>
              <a:rPr lang="en-GB" sz="2400">
                <a:latin typeface="Comic Sans MS" pitchFamily="66" charset="0"/>
              </a:rPr>
              <a:t>of circles laid on top of each other.</a:t>
            </a:r>
          </a:p>
        </p:txBody>
      </p:sp>
      <p:sp>
        <p:nvSpPr>
          <p:cNvPr id="33842" name="Text Box 50"/>
          <p:cNvSpPr txBox="1">
            <a:spLocks noChangeArrowheads="1"/>
          </p:cNvSpPr>
          <p:nvPr/>
        </p:nvSpPr>
        <p:spPr bwMode="auto">
          <a:xfrm>
            <a:off x="2779713" y="4135438"/>
            <a:ext cx="1139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= 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r</a:t>
            </a:r>
            <a:r>
              <a:rPr lang="en-GB" sz="32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endParaRPr lang="en-GB" sz="320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3845" name="Rectangle 53"/>
          <p:cNvSpPr>
            <a:spLocks noChangeArrowheads="1"/>
          </p:cNvSpPr>
          <p:nvPr/>
        </p:nvSpPr>
        <p:spPr bwMode="auto">
          <a:xfrm>
            <a:off x="1150938" y="847725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Volume of a Cylinder</a:t>
            </a:r>
          </a:p>
        </p:txBody>
      </p:sp>
      <p:grpSp>
        <p:nvGrpSpPr>
          <p:cNvPr id="35846" name="Group 41"/>
          <p:cNvGrpSpPr>
            <a:grpSpLocks/>
          </p:cNvGrpSpPr>
          <p:nvPr/>
        </p:nvGrpSpPr>
        <p:grpSpPr bwMode="auto">
          <a:xfrm>
            <a:off x="7412038" y="3302000"/>
            <a:ext cx="796925" cy="1174750"/>
            <a:chOff x="1040" y="2314"/>
            <a:chExt cx="502" cy="740"/>
          </a:xfrm>
        </p:grpSpPr>
        <p:sp>
          <p:nvSpPr>
            <p:cNvPr id="35854" name="Oval 31"/>
            <p:cNvSpPr>
              <a:spLocks noChangeArrowheads="1"/>
            </p:cNvSpPr>
            <p:nvPr/>
          </p:nvSpPr>
          <p:spPr bwMode="auto">
            <a:xfrm>
              <a:off x="1040" y="2918"/>
              <a:ext cx="499" cy="136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5" name="Oval 32"/>
            <p:cNvSpPr>
              <a:spLocks noChangeArrowheads="1"/>
            </p:cNvSpPr>
            <p:nvPr/>
          </p:nvSpPr>
          <p:spPr bwMode="auto">
            <a:xfrm>
              <a:off x="1041" y="2314"/>
              <a:ext cx="498" cy="128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56" name="Line 34"/>
            <p:cNvSpPr>
              <a:spLocks noChangeShapeType="1"/>
            </p:cNvSpPr>
            <p:nvPr/>
          </p:nvSpPr>
          <p:spPr bwMode="auto">
            <a:xfrm flipV="1">
              <a:off x="1044" y="2373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7" name="Line 35"/>
            <p:cNvSpPr>
              <a:spLocks noChangeShapeType="1"/>
            </p:cNvSpPr>
            <p:nvPr/>
          </p:nvSpPr>
          <p:spPr bwMode="auto">
            <a:xfrm flipV="1">
              <a:off x="1542" y="2380"/>
              <a:ext cx="0" cy="6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Oval 37"/>
          <p:cNvSpPr>
            <a:spLocks noChangeArrowheads="1"/>
          </p:cNvSpPr>
          <p:nvPr/>
        </p:nvSpPr>
        <p:spPr bwMode="auto">
          <a:xfrm>
            <a:off x="7418388" y="3698875"/>
            <a:ext cx="790575" cy="203200"/>
          </a:xfrm>
          <a:prstGeom prst="ellipse">
            <a:avLst/>
          </a:prstGeom>
          <a:solidFill>
            <a:schemeClr val="accent1">
              <a:alpha val="69019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Oval 38"/>
          <p:cNvSpPr>
            <a:spLocks noChangeArrowheads="1"/>
          </p:cNvSpPr>
          <p:nvPr/>
        </p:nvSpPr>
        <p:spPr bwMode="auto">
          <a:xfrm>
            <a:off x="7419975" y="4010025"/>
            <a:ext cx="784225" cy="169863"/>
          </a:xfrm>
          <a:prstGeom prst="ellipse">
            <a:avLst/>
          </a:prstGeom>
          <a:solidFill>
            <a:schemeClr val="accent1">
              <a:alpha val="52156"/>
            </a:schemeClr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Text Box 42"/>
          <p:cNvSpPr txBox="1">
            <a:spLocks noChangeArrowheads="1"/>
          </p:cNvSpPr>
          <p:nvPr/>
        </p:nvSpPr>
        <p:spPr bwMode="auto">
          <a:xfrm>
            <a:off x="7081838" y="4649788"/>
            <a:ext cx="18176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>
                <a:latin typeface="Comic Sans MS" pitchFamily="66" charset="0"/>
              </a:rPr>
              <a:t>Cylinder</a:t>
            </a:r>
          </a:p>
          <a:p>
            <a:pPr algn="ctr"/>
            <a:r>
              <a:rPr lang="en-GB">
                <a:latin typeface="Comic Sans MS" pitchFamily="66" charset="0"/>
              </a:rPr>
              <a:t>(circular Prism)</a:t>
            </a: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3852863" y="4141788"/>
            <a:ext cx="7572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FFC000"/>
                </a:solidFill>
                <a:latin typeface="Comic Sans MS" pitchFamily="66" charset="0"/>
              </a:rPr>
              <a:t>x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 h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rot="5400000" flipH="1" flipV="1">
            <a:off x="7865269" y="3894931"/>
            <a:ext cx="996950" cy="1588"/>
          </a:xfrm>
          <a:prstGeom prst="straightConnector1">
            <a:avLst/>
          </a:prstGeom>
          <a:ln w="38100">
            <a:solidFill>
              <a:srgbClr val="FF99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52" name="TextBox 33"/>
          <p:cNvSpPr txBox="1">
            <a:spLocks noChangeArrowheads="1"/>
          </p:cNvSpPr>
          <p:nvPr/>
        </p:nvSpPr>
        <p:spPr bwMode="auto">
          <a:xfrm>
            <a:off x="8442325" y="3636963"/>
            <a:ext cx="3905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FFC000"/>
                </a:solidFill>
                <a:latin typeface="Comic Sans MS" pitchFamily="66" charset="0"/>
              </a:rPr>
              <a:t>h</a:t>
            </a:r>
          </a:p>
        </p:txBody>
      </p:sp>
      <p:sp>
        <p:nvSpPr>
          <p:cNvPr id="35" name="Text Box 50"/>
          <p:cNvSpPr txBox="1">
            <a:spLocks noChangeArrowheads="1"/>
          </p:cNvSpPr>
          <p:nvPr/>
        </p:nvSpPr>
        <p:spPr bwMode="auto">
          <a:xfrm>
            <a:off x="2792413" y="4845050"/>
            <a:ext cx="13779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= 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r</a:t>
            </a:r>
            <a:r>
              <a:rPr lang="en-GB" sz="32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3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 animBg="1"/>
      <p:bldP spid="33842" grpId="0"/>
      <p:bldP spid="28" grpId="0" animBg="1"/>
      <p:bldP spid="29" grpId="0" animBg="1"/>
      <p:bldP spid="31" grpId="0"/>
      <p:bldP spid="3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36" name="Text Box 44"/>
          <p:cNvSpPr txBox="1">
            <a:spLocks noChangeArrowheads="1"/>
          </p:cNvSpPr>
          <p:nvPr/>
        </p:nvSpPr>
        <p:spPr bwMode="auto">
          <a:xfrm>
            <a:off x="2446338" y="3425825"/>
            <a:ext cx="1766887" cy="5842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V = 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r</a:t>
            </a:r>
            <a:r>
              <a:rPr lang="en-GB" sz="32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h</a:t>
            </a:r>
          </a:p>
        </p:txBody>
      </p:sp>
      <p:sp>
        <p:nvSpPr>
          <p:cNvPr id="36867" name="Text Box 45"/>
          <p:cNvSpPr txBox="1">
            <a:spLocks noChangeArrowheads="1"/>
          </p:cNvSpPr>
          <p:nvPr/>
        </p:nvSpPr>
        <p:spPr bwMode="auto">
          <a:xfrm>
            <a:off x="900113" y="1990725"/>
            <a:ext cx="76946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solidFill>
                  <a:srgbClr val="FFC000"/>
                </a:solidFill>
                <a:latin typeface="Comic Sans MS" pitchFamily="66" charset="0"/>
              </a:rPr>
              <a:t>Example</a:t>
            </a:r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 : Find the volume of the cylinder below.</a:t>
            </a:r>
          </a:p>
        </p:txBody>
      </p:sp>
      <p:sp>
        <p:nvSpPr>
          <p:cNvPr id="35" name="Text Box 50"/>
          <p:cNvSpPr txBox="1">
            <a:spLocks noChangeArrowheads="1"/>
          </p:cNvSpPr>
          <p:nvPr/>
        </p:nvSpPr>
        <p:spPr bwMode="auto">
          <a:xfrm>
            <a:off x="2819400" y="4314825"/>
            <a:ext cx="20796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= 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(5)</a:t>
            </a:r>
            <a:r>
              <a:rPr lang="en-GB" sz="3200" baseline="30000">
                <a:solidFill>
                  <a:srgbClr val="FFC000"/>
                </a:solidFill>
                <a:latin typeface="Comic Sans MS" pitchFamily="66" charset="0"/>
              </a:rPr>
              <a:t>2</a:t>
            </a:r>
            <a:r>
              <a:rPr lang="en-GB" sz="2000">
                <a:solidFill>
                  <a:srgbClr val="FFC000"/>
                </a:solidFill>
                <a:latin typeface="Comic Sans MS" pitchFamily="66" charset="0"/>
              </a:rPr>
              <a:t>x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10</a:t>
            </a:r>
          </a:p>
        </p:txBody>
      </p:sp>
      <p:grpSp>
        <p:nvGrpSpPr>
          <p:cNvPr id="36869" name="Group 20"/>
          <p:cNvGrpSpPr>
            <a:grpSpLocks/>
          </p:cNvGrpSpPr>
          <p:nvPr/>
        </p:nvGrpSpPr>
        <p:grpSpPr bwMode="auto">
          <a:xfrm>
            <a:off x="6777038" y="2916238"/>
            <a:ext cx="2266950" cy="2374900"/>
            <a:chOff x="7081838" y="2916584"/>
            <a:chExt cx="2267419" cy="2374554"/>
          </a:xfrm>
        </p:grpSpPr>
        <p:sp>
          <p:nvSpPr>
            <p:cNvPr id="36872" name="TextBox 31"/>
            <p:cNvSpPr txBox="1">
              <a:spLocks noChangeArrowheads="1"/>
            </p:cNvSpPr>
            <p:nvPr/>
          </p:nvSpPr>
          <p:spPr bwMode="auto">
            <a:xfrm>
              <a:off x="7822165" y="2916584"/>
              <a:ext cx="76976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latin typeface="Comic Sans MS" pitchFamily="66" charset="0"/>
                </a:rPr>
                <a:t>5cm</a:t>
              </a:r>
            </a:p>
          </p:txBody>
        </p:sp>
        <p:grpSp>
          <p:nvGrpSpPr>
            <p:cNvPr id="36873" name="Group 37"/>
            <p:cNvGrpSpPr>
              <a:grpSpLocks/>
            </p:cNvGrpSpPr>
            <p:nvPr/>
          </p:nvGrpSpPr>
          <p:grpSpPr bwMode="auto">
            <a:xfrm>
              <a:off x="7081838" y="3302000"/>
              <a:ext cx="2267419" cy="1989138"/>
              <a:chOff x="7081838" y="3302000"/>
              <a:chExt cx="2267419" cy="1989138"/>
            </a:xfrm>
          </p:grpSpPr>
          <p:sp>
            <p:nvSpPr>
              <p:cNvPr id="36875" name="Text Box 42"/>
              <p:cNvSpPr txBox="1">
                <a:spLocks noChangeArrowheads="1"/>
              </p:cNvSpPr>
              <p:nvPr/>
            </p:nvSpPr>
            <p:spPr bwMode="auto">
              <a:xfrm>
                <a:off x="7081838" y="4649788"/>
                <a:ext cx="1817687" cy="641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GB">
                    <a:latin typeface="Comic Sans MS" pitchFamily="66" charset="0"/>
                  </a:rPr>
                  <a:t>Cylinder</a:t>
                </a:r>
              </a:p>
              <a:p>
                <a:pPr algn="ctr"/>
                <a:r>
                  <a:rPr lang="en-GB">
                    <a:latin typeface="Comic Sans MS" pitchFamily="66" charset="0"/>
                  </a:rPr>
                  <a:t>(circular Prism)</a:t>
                </a:r>
              </a:p>
            </p:txBody>
          </p:sp>
          <p:grpSp>
            <p:nvGrpSpPr>
              <p:cNvPr id="36876" name="Group 36"/>
              <p:cNvGrpSpPr>
                <a:grpSpLocks/>
              </p:cNvGrpSpPr>
              <p:nvPr/>
            </p:nvGrpSpPr>
            <p:grpSpPr bwMode="auto">
              <a:xfrm>
                <a:off x="7412037" y="3302000"/>
                <a:ext cx="1937220" cy="1174750"/>
                <a:chOff x="7412037" y="3302000"/>
                <a:chExt cx="1937220" cy="1174750"/>
              </a:xfrm>
            </p:grpSpPr>
            <p:grpSp>
              <p:nvGrpSpPr>
                <p:cNvPr id="36877" name="Group 35"/>
                <p:cNvGrpSpPr>
                  <a:grpSpLocks/>
                </p:cNvGrpSpPr>
                <p:nvPr/>
              </p:nvGrpSpPr>
              <p:grpSpPr bwMode="auto">
                <a:xfrm>
                  <a:off x="7412037" y="3302000"/>
                  <a:ext cx="796926" cy="1174750"/>
                  <a:chOff x="7412037" y="3302000"/>
                  <a:chExt cx="796926" cy="1174750"/>
                </a:xfrm>
              </p:grpSpPr>
              <p:grpSp>
                <p:nvGrpSpPr>
                  <p:cNvPr id="36880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7412037" y="3302000"/>
                    <a:ext cx="796924" cy="1174750"/>
                    <a:chOff x="1040" y="2314"/>
                    <a:chExt cx="502" cy="740"/>
                  </a:xfrm>
                </p:grpSpPr>
                <p:sp>
                  <p:nvSpPr>
                    <p:cNvPr id="36883" name="Oval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2918"/>
                      <a:ext cx="499" cy="136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884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1" y="2314"/>
                      <a:ext cx="498" cy="128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885" name="Line 3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44" y="2373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6886" name="Line 3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542" y="2380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6881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7418388" y="3698875"/>
                    <a:ext cx="790575" cy="203200"/>
                  </a:xfrm>
                  <a:prstGeom prst="ellipse">
                    <a:avLst/>
                  </a:prstGeom>
                  <a:solidFill>
                    <a:schemeClr val="accent1">
                      <a:alpha val="69019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882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7419975" y="4010024"/>
                    <a:ext cx="784225" cy="169863"/>
                  </a:xfrm>
                  <a:prstGeom prst="ellipse">
                    <a:avLst/>
                  </a:prstGeom>
                  <a:solidFill>
                    <a:schemeClr val="accent1">
                      <a:alpha val="52156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39" name="Straight Arrow Connector 38"/>
                <p:cNvCxnSpPr/>
                <p:nvPr/>
              </p:nvCxnSpPr>
              <p:spPr>
                <a:xfrm rot="5400000" flipH="1" flipV="1">
                  <a:off x="7864019" y="3895134"/>
                  <a:ext cx="996805" cy="1587"/>
                </a:xfrm>
                <a:prstGeom prst="straightConnector1">
                  <a:avLst/>
                </a:prstGeom>
                <a:ln w="38100">
                  <a:solidFill>
                    <a:srgbClr val="FF99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879" name="TextBox 39"/>
                <p:cNvSpPr txBox="1">
                  <a:spLocks noChangeArrowheads="1"/>
                </p:cNvSpPr>
                <p:nvPr/>
              </p:nvSpPr>
              <p:spPr bwMode="auto">
                <a:xfrm>
                  <a:off x="8441636" y="3637035"/>
                  <a:ext cx="907621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GB" sz="2400">
                      <a:solidFill>
                        <a:srgbClr val="FFC000"/>
                      </a:solidFill>
                      <a:latin typeface="Comic Sans MS" pitchFamily="66" charset="0"/>
                    </a:rPr>
                    <a:t>10cm</a:t>
                  </a:r>
                </a:p>
              </p:txBody>
            </p:sp>
          </p:grpSp>
        </p:grpSp>
        <p:cxnSp>
          <p:nvCxnSpPr>
            <p:cNvPr id="23" name="Straight Arrow Connector 22"/>
            <p:cNvCxnSpPr/>
            <p:nvPr/>
          </p:nvCxnSpPr>
          <p:spPr>
            <a:xfrm flipV="1">
              <a:off x="7809063" y="3407050"/>
              <a:ext cx="395369" cy="0"/>
            </a:xfrm>
            <a:prstGeom prst="straightConnector1">
              <a:avLst/>
            </a:prstGeom>
            <a:ln w="28575">
              <a:solidFill>
                <a:schemeClr val="bg2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Text Box 50"/>
          <p:cNvSpPr txBox="1">
            <a:spLocks noChangeArrowheads="1"/>
          </p:cNvSpPr>
          <p:nvPr/>
        </p:nvSpPr>
        <p:spPr bwMode="auto">
          <a:xfrm>
            <a:off x="2819400" y="4900613"/>
            <a:ext cx="2179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= 250</a:t>
            </a:r>
            <a:r>
              <a:rPr lang="el-GR" sz="3200">
                <a:solidFill>
                  <a:srgbClr val="FFC000"/>
                </a:solidFill>
                <a:latin typeface="Comic Sans MS" pitchFamily="66" charset="0"/>
              </a:rPr>
              <a:t>π</a:t>
            </a:r>
            <a:r>
              <a:rPr lang="en-GB" sz="3200">
                <a:solidFill>
                  <a:srgbClr val="FFC000"/>
                </a:solidFill>
                <a:latin typeface="Comic Sans MS" pitchFamily="66" charset="0"/>
              </a:rPr>
              <a:t> cm</a:t>
            </a:r>
          </a:p>
        </p:txBody>
      </p:sp>
      <p:sp>
        <p:nvSpPr>
          <p:cNvPr id="26" name="Rectangle 5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Volume of a Cylinder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8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36" grpId="0" animBg="1"/>
      <p:bldP spid="35" grpId="0"/>
      <p:bldP spid="4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C000"/>
                </a:solidFill>
              </a:rPr>
              <a:t>Other Simple Volumes</a:t>
            </a:r>
          </a:p>
        </p:txBody>
      </p:sp>
      <p:graphicFrame>
        <p:nvGraphicFramePr>
          <p:cNvPr id="40992" name="Object 32"/>
          <p:cNvGraphicFramePr>
            <a:graphicFrameLocks noChangeAspect="1"/>
          </p:cNvGraphicFramePr>
          <p:nvPr>
            <p:ph sz="half" idx="1"/>
          </p:nvPr>
        </p:nvGraphicFramePr>
        <p:xfrm>
          <a:off x="3403600" y="6045200"/>
          <a:ext cx="2451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7" name="Equation" r:id="rId3" imgW="2451100" imgH="558800" progId="Equation.DSMT4">
                  <p:embed/>
                </p:oleObj>
              </mc:Choice>
              <mc:Fallback>
                <p:oleObj name="Equation" r:id="rId3" imgW="2451100" imgH="5588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6045200"/>
                        <a:ext cx="2451100" cy="558800"/>
                      </a:xfrm>
                      <a:prstGeom prst="rect">
                        <a:avLst/>
                      </a:prstGeom>
                      <a:noFill/>
                      <a:ln w="57150" cmpd="sng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2" name="Text Box 6"/>
          <p:cNvSpPr txBox="1">
            <a:spLocks noChangeArrowheads="1"/>
          </p:cNvSpPr>
          <p:nvPr/>
        </p:nvSpPr>
        <p:spPr bwMode="auto">
          <a:xfrm>
            <a:off x="1022350" y="1976438"/>
            <a:ext cx="80359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Composite volume </a:t>
            </a:r>
          </a:p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is simply volumes that are made up from basic volumes.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187450" y="3309938"/>
            <a:ext cx="2160588" cy="2160587"/>
            <a:chOff x="612" y="1253"/>
            <a:chExt cx="1361" cy="1361"/>
          </a:xfrm>
        </p:grpSpPr>
        <p:sp>
          <p:nvSpPr>
            <p:cNvPr id="37920" name="Oval 8"/>
            <p:cNvSpPr>
              <a:spLocks noChangeArrowheads="1"/>
            </p:cNvSpPr>
            <p:nvPr/>
          </p:nvSpPr>
          <p:spPr bwMode="auto">
            <a:xfrm>
              <a:off x="612" y="1253"/>
              <a:ext cx="1361" cy="136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1" name="Oval 9"/>
            <p:cNvSpPr>
              <a:spLocks noChangeArrowheads="1"/>
            </p:cNvSpPr>
            <p:nvPr/>
          </p:nvSpPr>
          <p:spPr bwMode="auto">
            <a:xfrm>
              <a:off x="612" y="1761"/>
              <a:ext cx="1361" cy="339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2" name="Line 10"/>
            <p:cNvSpPr>
              <a:spLocks noChangeShapeType="1"/>
            </p:cNvSpPr>
            <p:nvPr/>
          </p:nvSpPr>
          <p:spPr bwMode="auto">
            <a:xfrm>
              <a:off x="630" y="1930"/>
              <a:ext cx="1324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23" name="Line 11"/>
            <p:cNvSpPr>
              <a:spLocks noChangeShapeType="1"/>
            </p:cNvSpPr>
            <p:nvPr/>
          </p:nvSpPr>
          <p:spPr bwMode="auto">
            <a:xfrm flipV="1">
              <a:off x="1321" y="1363"/>
              <a:ext cx="300" cy="55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24" name="Text Box 12"/>
            <p:cNvSpPr txBox="1">
              <a:spLocks noChangeArrowheads="1"/>
            </p:cNvSpPr>
            <p:nvPr/>
          </p:nvSpPr>
          <p:spPr bwMode="auto">
            <a:xfrm>
              <a:off x="1269" y="1430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r</a:t>
              </a:r>
            </a:p>
          </p:txBody>
        </p:sp>
        <p:sp>
          <p:nvSpPr>
            <p:cNvPr id="37925" name="Oval 13"/>
            <p:cNvSpPr>
              <a:spLocks noChangeArrowheads="1"/>
            </p:cNvSpPr>
            <p:nvPr/>
          </p:nvSpPr>
          <p:spPr bwMode="auto">
            <a:xfrm>
              <a:off x="1290" y="1907"/>
              <a:ext cx="45" cy="4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26" name="Text Box 14"/>
            <p:cNvSpPr txBox="1">
              <a:spLocks noChangeArrowheads="1"/>
            </p:cNvSpPr>
            <p:nvPr/>
          </p:nvSpPr>
          <p:spPr bwMode="auto">
            <a:xfrm>
              <a:off x="1055" y="1892"/>
              <a:ext cx="2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000">
                  <a:solidFill>
                    <a:srgbClr val="FF3300"/>
                  </a:solidFill>
                  <a:latin typeface="Comic Sans MS" pitchFamily="66" charset="0"/>
                </a:rPr>
                <a:t>D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3670300" y="3022600"/>
            <a:ext cx="1866900" cy="2930525"/>
            <a:chOff x="664" y="952"/>
            <a:chExt cx="1400" cy="1784"/>
          </a:xfrm>
        </p:grpSpPr>
        <p:sp>
          <p:nvSpPr>
            <p:cNvPr id="37913" name="AutoShape 16"/>
            <p:cNvSpPr>
              <a:spLocks noChangeArrowheads="1"/>
            </p:cNvSpPr>
            <p:nvPr/>
          </p:nvSpPr>
          <p:spPr bwMode="auto">
            <a:xfrm>
              <a:off x="664" y="952"/>
              <a:ext cx="1392" cy="160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4" name="Oval 17"/>
            <p:cNvSpPr>
              <a:spLocks noChangeArrowheads="1"/>
            </p:cNvSpPr>
            <p:nvPr/>
          </p:nvSpPr>
          <p:spPr bwMode="auto">
            <a:xfrm>
              <a:off x="672" y="2392"/>
              <a:ext cx="1376" cy="344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5" name="Line 18"/>
            <p:cNvSpPr>
              <a:spLocks noChangeShapeType="1"/>
            </p:cNvSpPr>
            <p:nvPr/>
          </p:nvSpPr>
          <p:spPr bwMode="auto">
            <a:xfrm>
              <a:off x="1376" y="2560"/>
              <a:ext cx="6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6" name="Text Box 19"/>
            <p:cNvSpPr txBox="1">
              <a:spLocks noChangeArrowheads="1"/>
            </p:cNvSpPr>
            <p:nvPr/>
          </p:nvSpPr>
          <p:spPr bwMode="auto">
            <a:xfrm>
              <a:off x="1558" y="2333"/>
              <a:ext cx="248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3300"/>
                  </a:solidFill>
                  <a:latin typeface="Comic Sans MS" pitchFamily="66" charset="0"/>
                </a:rPr>
                <a:t>r</a:t>
              </a:r>
            </a:p>
          </p:txBody>
        </p:sp>
        <p:sp>
          <p:nvSpPr>
            <p:cNvPr id="37917" name="Line 20"/>
            <p:cNvSpPr>
              <a:spLocks noChangeShapeType="1"/>
            </p:cNvSpPr>
            <p:nvPr/>
          </p:nvSpPr>
          <p:spPr bwMode="auto">
            <a:xfrm flipV="1">
              <a:off x="1360" y="968"/>
              <a:ext cx="0" cy="157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18" name="Oval 21"/>
            <p:cNvSpPr>
              <a:spLocks noChangeArrowheads="1"/>
            </p:cNvSpPr>
            <p:nvPr/>
          </p:nvSpPr>
          <p:spPr bwMode="auto">
            <a:xfrm>
              <a:off x="1344" y="2536"/>
              <a:ext cx="56" cy="56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9" name="Text Box 22"/>
            <p:cNvSpPr txBox="1">
              <a:spLocks noChangeArrowheads="1"/>
            </p:cNvSpPr>
            <p:nvPr/>
          </p:nvSpPr>
          <p:spPr bwMode="auto">
            <a:xfrm>
              <a:off x="1118" y="1772"/>
              <a:ext cx="27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h</a:t>
              </a:r>
            </a:p>
          </p:txBody>
        </p:sp>
      </p:grpSp>
      <p:graphicFrame>
        <p:nvGraphicFramePr>
          <p:cNvPr id="40994" name="Object 34"/>
          <p:cNvGraphicFramePr>
            <a:graphicFrameLocks noChangeAspect="1"/>
          </p:cNvGraphicFramePr>
          <p:nvPr>
            <p:ph sz="half" idx="2"/>
          </p:nvPr>
        </p:nvGraphicFramePr>
        <p:xfrm>
          <a:off x="1225550" y="5664200"/>
          <a:ext cx="1727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8" name="Equation" r:id="rId5" imgW="1727200" imgH="558800" progId="Equation.DSMT4">
                  <p:embed/>
                </p:oleObj>
              </mc:Choice>
              <mc:Fallback>
                <p:oleObj name="Equation" r:id="rId5" imgW="1727200" imgH="5588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5664200"/>
                        <a:ext cx="1727200" cy="558800"/>
                      </a:xfrm>
                      <a:prstGeom prst="rect">
                        <a:avLst/>
                      </a:prstGeom>
                      <a:noFill/>
                      <a:ln w="57150" cmpd="sng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44"/>
          <p:cNvSpPr txBox="1">
            <a:spLocks noChangeArrowheads="1"/>
          </p:cNvSpPr>
          <p:nvPr/>
        </p:nvSpPr>
        <p:spPr bwMode="auto">
          <a:xfrm>
            <a:off x="6545263" y="5387975"/>
            <a:ext cx="2436812" cy="461963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Cylinder = </a:t>
            </a:r>
            <a:r>
              <a:rPr lang="el-GR" sz="2400">
                <a:solidFill>
                  <a:srgbClr val="FFFF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r</a:t>
            </a:r>
            <a:r>
              <a:rPr lang="en-GB" sz="2400" baseline="3000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h </a:t>
            </a: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7081838" y="3022600"/>
            <a:ext cx="1817687" cy="2268538"/>
            <a:chOff x="7081838" y="3022600"/>
            <a:chExt cx="1817687" cy="2268538"/>
          </a:xfrm>
        </p:grpSpPr>
        <p:grpSp>
          <p:nvGrpSpPr>
            <p:cNvPr id="37898" name="Group 37"/>
            <p:cNvGrpSpPr>
              <a:grpSpLocks/>
            </p:cNvGrpSpPr>
            <p:nvPr/>
          </p:nvGrpSpPr>
          <p:grpSpPr bwMode="auto">
            <a:xfrm>
              <a:off x="7081838" y="3302000"/>
              <a:ext cx="1817687" cy="1989138"/>
              <a:chOff x="7081838" y="3302000"/>
              <a:chExt cx="1817687" cy="1989138"/>
            </a:xfrm>
          </p:grpSpPr>
          <p:sp>
            <p:nvSpPr>
              <p:cNvPr id="37901" name="Text Box 42"/>
              <p:cNvSpPr txBox="1">
                <a:spLocks noChangeArrowheads="1"/>
              </p:cNvSpPr>
              <p:nvPr/>
            </p:nvSpPr>
            <p:spPr bwMode="auto">
              <a:xfrm>
                <a:off x="7081838" y="4649788"/>
                <a:ext cx="1817687" cy="641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GB">
                    <a:latin typeface="Comic Sans MS" pitchFamily="66" charset="0"/>
                  </a:rPr>
                  <a:t>Cylinder</a:t>
                </a:r>
              </a:p>
              <a:p>
                <a:pPr algn="ctr"/>
                <a:r>
                  <a:rPr lang="en-GB">
                    <a:latin typeface="Comic Sans MS" pitchFamily="66" charset="0"/>
                  </a:rPr>
                  <a:t>(circular Prism)</a:t>
                </a:r>
              </a:p>
            </p:txBody>
          </p:sp>
          <p:grpSp>
            <p:nvGrpSpPr>
              <p:cNvPr id="37902" name="Group 36"/>
              <p:cNvGrpSpPr>
                <a:grpSpLocks/>
              </p:cNvGrpSpPr>
              <p:nvPr/>
            </p:nvGrpSpPr>
            <p:grpSpPr bwMode="auto">
              <a:xfrm>
                <a:off x="7412037" y="3302000"/>
                <a:ext cx="1421053" cy="1174750"/>
                <a:chOff x="7412037" y="3302000"/>
                <a:chExt cx="1421053" cy="1174750"/>
              </a:xfrm>
            </p:grpSpPr>
            <p:grpSp>
              <p:nvGrpSpPr>
                <p:cNvPr id="37903" name="Group 35"/>
                <p:cNvGrpSpPr>
                  <a:grpSpLocks/>
                </p:cNvGrpSpPr>
                <p:nvPr/>
              </p:nvGrpSpPr>
              <p:grpSpPr bwMode="auto">
                <a:xfrm>
                  <a:off x="7412037" y="3302000"/>
                  <a:ext cx="796926" cy="1174750"/>
                  <a:chOff x="7412037" y="3302000"/>
                  <a:chExt cx="796926" cy="1174750"/>
                </a:xfrm>
              </p:grpSpPr>
              <p:grpSp>
                <p:nvGrpSpPr>
                  <p:cNvPr id="37906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7412037" y="3302000"/>
                    <a:ext cx="796924" cy="1174750"/>
                    <a:chOff x="1040" y="2314"/>
                    <a:chExt cx="502" cy="740"/>
                  </a:xfrm>
                </p:grpSpPr>
                <p:sp>
                  <p:nvSpPr>
                    <p:cNvPr id="37909" name="Oval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2918"/>
                      <a:ext cx="499" cy="136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10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1" y="2314"/>
                      <a:ext cx="498" cy="128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11" name="Line 3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44" y="2373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7912" name="Line 3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542" y="2380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7907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7418388" y="3698875"/>
                    <a:ext cx="790575" cy="203200"/>
                  </a:xfrm>
                  <a:prstGeom prst="ellipse">
                    <a:avLst/>
                  </a:prstGeom>
                  <a:solidFill>
                    <a:schemeClr val="accent1">
                      <a:alpha val="69019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908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7419975" y="4010024"/>
                    <a:ext cx="784225" cy="169863"/>
                  </a:xfrm>
                  <a:prstGeom prst="ellipse">
                    <a:avLst/>
                  </a:prstGeom>
                  <a:solidFill>
                    <a:schemeClr val="accent1">
                      <a:alpha val="52156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33" name="Straight Arrow Connector 32"/>
                <p:cNvCxnSpPr/>
                <p:nvPr/>
              </p:nvCxnSpPr>
              <p:spPr>
                <a:xfrm rot="5400000" flipH="1" flipV="1">
                  <a:off x="7865269" y="3894931"/>
                  <a:ext cx="996950" cy="1588"/>
                </a:xfrm>
                <a:prstGeom prst="straightConnector1">
                  <a:avLst/>
                </a:prstGeom>
                <a:ln w="38100">
                  <a:solidFill>
                    <a:srgbClr val="FFFF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7905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8441636" y="3637035"/>
                  <a:ext cx="391454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GB" sz="2800">
                      <a:solidFill>
                        <a:srgbClr val="FFFF00"/>
                      </a:solidFill>
                      <a:latin typeface="Comic Sans MS" pitchFamily="66" charset="0"/>
                    </a:rPr>
                    <a:t>h</a:t>
                  </a:r>
                </a:p>
              </p:txBody>
            </p:sp>
          </p:grpSp>
        </p:grpSp>
        <p:cxnSp>
          <p:nvCxnSpPr>
            <p:cNvPr id="40" name="Straight Arrow Connector 39"/>
            <p:cNvCxnSpPr/>
            <p:nvPr/>
          </p:nvCxnSpPr>
          <p:spPr>
            <a:xfrm flipV="1">
              <a:off x="7808913" y="3406775"/>
              <a:ext cx="395287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900" name="TextBox 43"/>
            <p:cNvSpPr txBox="1">
              <a:spLocks noChangeArrowheads="1"/>
            </p:cNvSpPr>
            <p:nvPr/>
          </p:nvSpPr>
          <p:spPr bwMode="auto">
            <a:xfrm>
              <a:off x="7808913" y="3022600"/>
              <a:ext cx="33214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0000"/>
                  </a:solidFill>
                  <a:latin typeface="Comic Sans MS" pitchFamily="66" charset="0"/>
                </a:rPr>
                <a:t>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Learning Intention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Success Criteria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To know what a composite volume is.</a:t>
            </a:r>
            <a:endParaRPr lang="en-GB" sz="3600">
              <a:solidFill>
                <a:srgbClr val="FFFF00"/>
              </a:solidFill>
              <a:latin typeface="+mn-lt"/>
              <a:cs typeface="Arial" charset="0"/>
            </a:endParaRPr>
          </a:p>
        </p:txBody>
      </p:sp>
      <p:sp>
        <p:nvSpPr>
          <p:cNvPr id="38917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>
                <a:solidFill>
                  <a:srgbClr val="FFC000"/>
                </a:solidFill>
              </a:rPr>
              <a:t>To calculate volumes for composite shapes using knowledge from previous sections.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5502275" y="3894138"/>
            <a:ext cx="336073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Work out composite volumes using previous knowledge of basic prisms.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5519738" y="4960938"/>
            <a:ext cx="33242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Answer to contain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    appropriate units and working.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Volume of Solids</a:t>
            </a:r>
          </a:p>
        </p:txBody>
      </p:sp>
      <p:sp>
        <p:nvSpPr>
          <p:cNvPr id="38922" name="Text Box 14"/>
          <p:cNvSpPr txBox="1">
            <a:spLocks noChangeArrowheads="1"/>
          </p:cNvSpPr>
          <p:nvPr/>
        </p:nvSpPr>
        <p:spPr bwMode="auto">
          <a:xfrm>
            <a:off x="3959225" y="1182688"/>
            <a:ext cx="157003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600">
                <a:latin typeface="Comic Sans MS" pitchFamily="66" charset="0"/>
              </a:rPr>
              <a:t>Prisms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1" grpId="0"/>
      <p:bldP spid="36872" grpId="0"/>
      <p:bldP spid="3687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C000"/>
                </a:solidFill>
              </a:rPr>
              <a:t>Other Simple Volumes</a:t>
            </a:r>
          </a:p>
        </p:txBody>
      </p:sp>
      <p:graphicFrame>
        <p:nvGraphicFramePr>
          <p:cNvPr id="40992" name="Object 32"/>
          <p:cNvGraphicFramePr>
            <a:graphicFrameLocks noChangeAspect="1"/>
          </p:cNvGraphicFramePr>
          <p:nvPr>
            <p:ph sz="half" idx="1"/>
          </p:nvPr>
        </p:nvGraphicFramePr>
        <p:xfrm>
          <a:off x="3403600" y="6045200"/>
          <a:ext cx="2451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5" name="Equation" r:id="rId3" imgW="2451100" imgH="558800" progId="Equation.DSMT4">
                  <p:embed/>
                </p:oleObj>
              </mc:Choice>
              <mc:Fallback>
                <p:oleObj name="Equation" r:id="rId3" imgW="2451100" imgH="5588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6045200"/>
                        <a:ext cx="2451100" cy="558800"/>
                      </a:xfrm>
                      <a:prstGeom prst="rect">
                        <a:avLst/>
                      </a:prstGeom>
                      <a:noFill/>
                      <a:ln w="57150" cmpd="sng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0" name="Text Box 6"/>
          <p:cNvSpPr txBox="1">
            <a:spLocks noChangeArrowheads="1"/>
          </p:cNvSpPr>
          <p:nvPr/>
        </p:nvSpPr>
        <p:spPr bwMode="auto">
          <a:xfrm>
            <a:off x="1022350" y="1976438"/>
            <a:ext cx="80359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Composite volume </a:t>
            </a:r>
          </a:p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is simply volumes that are made up from basic volumes.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187450" y="3309938"/>
            <a:ext cx="2160588" cy="2160587"/>
            <a:chOff x="612" y="1253"/>
            <a:chExt cx="1361" cy="1361"/>
          </a:xfrm>
        </p:grpSpPr>
        <p:sp>
          <p:nvSpPr>
            <p:cNvPr id="39968" name="Oval 8"/>
            <p:cNvSpPr>
              <a:spLocks noChangeArrowheads="1"/>
            </p:cNvSpPr>
            <p:nvPr/>
          </p:nvSpPr>
          <p:spPr bwMode="auto">
            <a:xfrm>
              <a:off x="612" y="1253"/>
              <a:ext cx="1361" cy="1361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9" name="Oval 9"/>
            <p:cNvSpPr>
              <a:spLocks noChangeArrowheads="1"/>
            </p:cNvSpPr>
            <p:nvPr/>
          </p:nvSpPr>
          <p:spPr bwMode="auto">
            <a:xfrm>
              <a:off x="612" y="1761"/>
              <a:ext cx="1361" cy="339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0" name="Line 10"/>
            <p:cNvSpPr>
              <a:spLocks noChangeShapeType="1"/>
            </p:cNvSpPr>
            <p:nvPr/>
          </p:nvSpPr>
          <p:spPr bwMode="auto">
            <a:xfrm>
              <a:off x="630" y="1930"/>
              <a:ext cx="1324" cy="0"/>
            </a:xfrm>
            <a:prstGeom prst="line">
              <a:avLst/>
            </a:prstGeom>
            <a:noFill/>
            <a:ln w="28575">
              <a:solidFill>
                <a:srgbClr val="FF33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Line 11"/>
            <p:cNvSpPr>
              <a:spLocks noChangeShapeType="1"/>
            </p:cNvSpPr>
            <p:nvPr/>
          </p:nvSpPr>
          <p:spPr bwMode="auto">
            <a:xfrm flipV="1">
              <a:off x="1321" y="1363"/>
              <a:ext cx="300" cy="55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2" name="Text Box 12"/>
            <p:cNvSpPr txBox="1">
              <a:spLocks noChangeArrowheads="1"/>
            </p:cNvSpPr>
            <p:nvPr/>
          </p:nvSpPr>
          <p:spPr bwMode="auto">
            <a:xfrm>
              <a:off x="1269" y="1430"/>
              <a:ext cx="2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r</a:t>
              </a:r>
            </a:p>
          </p:txBody>
        </p:sp>
        <p:sp>
          <p:nvSpPr>
            <p:cNvPr id="39973" name="Oval 13"/>
            <p:cNvSpPr>
              <a:spLocks noChangeArrowheads="1"/>
            </p:cNvSpPr>
            <p:nvPr/>
          </p:nvSpPr>
          <p:spPr bwMode="auto">
            <a:xfrm>
              <a:off x="1290" y="1907"/>
              <a:ext cx="45" cy="4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4" name="Text Box 14"/>
            <p:cNvSpPr txBox="1">
              <a:spLocks noChangeArrowheads="1"/>
            </p:cNvSpPr>
            <p:nvPr/>
          </p:nvSpPr>
          <p:spPr bwMode="auto">
            <a:xfrm>
              <a:off x="1055" y="1892"/>
              <a:ext cx="23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000">
                  <a:solidFill>
                    <a:srgbClr val="FF3300"/>
                  </a:solidFill>
                  <a:latin typeface="Comic Sans MS" pitchFamily="66" charset="0"/>
                </a:rPr>
                <a:t>D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3670300" y="3022600"/>
            <a:ext cx="1866900" cy="2930525"/>
            <a:chOff x="664" y="952"/>
            <a:chExt cx="1400" cy="1784"/>
          </a:xfrm>
        </p:grpSpPr>
        <p:sp>
          <p:nvSpPr>
            <p:cNvPr id="39961" name="AutoShape 16"/>
            <p:cNvSpPr>
              <a:spLocks noChangeArrowheads="1"/>
            </p:cNvSpPr>
            <p:nvPr/>
          </p:nvSpPr>
          <p:spPr bwMode="auto">
            <a:xfrm>
              <a:off x="664" y="952"/>
              <a:ext cx="1392" cy="1608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2" name="Oval 17"/>
            <p:cNvSpPr>
              <a:spLocks noChangeArrowheads="1"/>
            </p:cNvSpPr>
            <p:nvPr/>
          </p:nvSpPr>
          <p:spPr bwMode="auto">
            <a:xfrm>
              <a:off x="672" y="2392"/>
              <a:ext cx="1376" cy="344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3" name="Line 18"/>
            <p:cNvSpPr>
              <a:spLocks noChangeShapeType="1"/>
            </p:cNvSpPr>
            <p:nvPr/>
          </p:nvSpPr>
          <p:spPr bwMode="auto">
            <a:xfrm>
              <a:off x="1376" y="2560"/>
              <a:ext cx="688" cy="0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prstDash val="dash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4" name="Text Box 19"/>
            <p:cNvSpPr txBox="1">
              <a:spLocks noChangeArrowheads="1"/>
            </p:cNvSpPr>
            <p:nvPr/>
          </p:nvSpPr>
          <p:spPr bwMode="auto">
            <a:xfrm>
              <a:off x="1558" y="2333"/>
              <a:ext cx="248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3300"/>
                  </a:solidFill>
                  <a:latin typeface="Comic Sans MS" pitchFamily="66" charset="0"/>
                </a:rPr>
                <a:t>r</a:t>
              </a:r>
            </a:p>
          </p:txBody>
        </p:sp>
        <p:sp>
          <p:nvSpPr>
            <p:cNvPr id="39965" name="Line 20"/>
            <p:cNvSpPr>
              <a:spLocks noChangeShapeType="1"/>
            </p:cNvSpPr>
            <p:nvPr/>
          </p:nvSpPr>
          <p:spPr bwMode="auto">
            <a:xfrm flipV="1">
              <a:off x="1360" y="968"/>
              <a:ext cx="0" cy="157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6" name="Oval 21"/>
            <p:cNvSpPr>
              <a:spLocks noChangeArrowheads="1"/>
            </p:cNvSpPr>
            <p:nvPr/>
          </p:nvSpPr>
          <p:spPr bwMode="auto">
            <a:xfrm>
              <a:off x="1344" y="2536"/>
              <a:ext cx="56" cy="56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7" name="Text Box 22"/>
            <p:cNvSpPr txBox="1">
              <a:spLocks noChangeArrowheads="1"/>
            </p:cNvSpPr>
            <p:nvPr/>
          </p:nvSpPr>
          <p:spPr bwMode="auto">
            <a:xfrm>
              <a:off x="1118" y="1772"/>
              <a:ext cx="27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h</a:t>
              </a:r>
            </a:p>
          </p:txBody>
        </p:sp>
      </p:grpSp>
      <p:graphicFrame>
        <p:nvGraphicFramePr>
          <p:cNvPr id="40994" name="Object 34"/>
          <p:cNvGraphicFramePr>
            <a:graphicFrameLocks noChangeAspect="1"/>
          </p:cNvGraphicFramePr>
          <p:nvPr>
            <p:ph sz="half" idx="2"/>
          </p:nvPr>
        </p:nvGraphicFramePr>
        <p:xfrm>
          <a:off x="1225550" y="5664200"/>
          <a:ext cx="1727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6" name="Equation" r:id="rId5" imgW="1727200" imgH="558800" progId="Equation.DSMT4">
                  <p:embed/>
                </p:oleObj>
              </mc:Choice>
              <mc:Fallback>
                <p:oleObj name="Equation" r:id="rId5" imgW="1727200" imgH="5588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5550" y="5664200"/>
                        <a:ext cx="1727200" cy="558800"/>
                      </a:xfrm>
                      <a:prstGeom prst="rect">
                        <a:avLst/>
                      </a:prstGeom>
                      <a:noFill/>
                      <a:ln w="57150" cmpd="sng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 Box 44"/>
          <p:cNvSpPr txBox="1">
            <a:spLocks noChangeArrowheads="1"/>
          </p:cNvSpPr>
          <p:nvPr/>
        </p:nvSpPr>
        <p:spPr bwMode="auto">
          <a:xfrm>
            <a:off x="6545263" y="5387975"/>
            <a:ext cx="2436812" cy="461963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Cylinder = </a:t>
            </a:r>
            <a:r>
              <a:rPr lang="el-GR" sz="2400">
                <a:solidFill>
                  <a:srgbClr val="FFFF00"/>
                </a:solidFill>
                <a:latin typeface="Comic Sans MS" pitchFamily="66" charset="0"/>
              </a:rPr>
              <a:t>π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r</a:t>
            </a:r>
            <a:r>
              <a:rPr lang="en-GB" sz="2400" baseline="30000">
                <a:solidFill>
                  <a:srgbClr val="FFFF00"/>
                </a:solidFill>
                <a:latin typeface="Comic Sans MS" pitchFamily="66" charset="0"/>
              </a:rPr>
              <a:t>2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h </a:t>
            </a: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7081838" y="3022600"/>
            <a:ext cx="1817687" cy="2268538"/>
            <a:chOff x="7081838" y="3022600"/>
            <a:chExt cx="1817687" cy="2268538"/>
          </a:xfrm>
        </p:grpSpPr>
        <p:grpSp>
          <p:nvGrpSpPr>
            <p:cNvPr id="39946" name="Group 37"/>
            <p:cNvGrpSpPr>
              <a:grpSpLocks/>
            </p:cNvGrpSpPr>
            <p:nvPr/>
          </p:nvGrpSpPr>
          <p:grpSpPr bwMode="auto">
            <a:xfrm>
              <a:off x="7081838" y="3302000"/>
              <a:ext cx="1817687" cy="1989138"/>
              <a:chOff x="7081838" y="3302000"/>
              <a:chExt cx="1817687" cy="1989138"/>
            </a:xfrm>
          </p:grpSpPr>
          <p:sp>
            <p:nvSpPr>
              <p:cNvPr id="39949" name="Text Box 42"/>
              <p:cNvSpPr txBox="1">
                <a:spLocks noChangeArrowheads="1"/>
              </p:cNvSpPr>
              <p:nvPr/>
            </p:nvSpPr>
            <p:spPr bwMode="auto">
              <a:xfrm>
                <a:off x="7081838" y="4649788"/>
                <a:ext cx="1817687" cy="6413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/>
                <a:r>
                  <a:rPr lang="en-GB">
                    <a:latin typeface="Comic Sans MS" pitchFamily="66" charset="0"/>
                  </a:rPr>
                  <a:t>Cylinder</a:t>
                </a:r>
              </a:p>
              <a:p>
                <a:pPr algn="ctr"/>
                <a:r>
                  <a:rPr lang="en-GB">
                    <a:latin typeface="Comic Sans MS" pitchFamily="66" charset="0"/>
                  </a:rPr>
                  <a:t>(circular Prism)</a:t>
                </a:r>
              </a:p>
            </p:txBody>
          </p:sp>
          <p:grpSp>
            <p:nvGrpSpPr>
              <p:cNvPr id="39950" name="Group 36"/>
              <p:cNvGrpSpPr>
                <a:grpSpLocks/>
              </p:cNvGrpSpPr>
              <p:nvPr/>
            </p:nvGrpSpPr>
            <p:grpSpPr bwMode="auto">
              <a:xfrm>
                <a:off x="7412037" y="3302000"/>
                <a:ext cx="1421053" cy="1174750"/>
                <a:chOff x="7412037" y="3302000"/>
                <a:chExt cx="1421053" cy="1174750"/>
              </a:xfrm>
            </p:grpSpPr>
            <p:grpSp>
              <p:nvGrpSpPr>
                <p:cNvPr id="39951" name="Group 35"/>
                <p:cNvGrpSpPr>
                  <a:grpSpLocks/>
                </p:cNvGrpSpPr>
                <p:nvPr/>
              </p:nvGrpSpPr>
              <p:grpSpPr bwMode="auto">
                <a:xfrm>
                  <a:off x="7412037" y="3302000"/>
                  <a:ext cx="796926" cy="1174750"/>
                  <a:chOff x="7412037" y="3302000"/>
                  <a:chExt cx="796926" cy="1174750"/>
                </a:xfrm>
              </p:grpSpPr>
              <p:grpSp>
                <p:nvGrpSpPr>
                  <p:cNvPr id="39954" name="Group 41"/>
                  <p:cNvGrpSpPr>
                    <a:grpSpLocks/>
                  </p:cNvGrpSpPr>
                  <p:nvPr/>
                </p:nvGrpSpPr>
                <p:grpSpPr bwMode="auto">
                  <a:xfrm>
                    <a:off x="7412037" y="3302000"/>
                    <a:ext cx="796924" cy="1174750"/>
                    <a:chOff x="1040" y="2314"/>
                    <a:chExt cx="502" cy="740"/>
                  </a:xfrm>
                </p:grpSpPr>
                <p:sp>
                  <p:nvSpPr>
                    <p:cNvPr id="39957" name="Oval 3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0" y="2918"/>
                      <a:ext cx="499" cy="136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958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41" y="2314"/>
                      <a:ext cx="498" cy="128"/>
                    </a:xfrm>
                    <a:prstGeom prst="ellipse">
                      <a:avLst/>
                    </a:prstGeom>
                    <a:solidFill>
                      <a:schemeClr val="accent1"/>
                    </a:solidFill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959" name="Line 34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044" y="2373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39960" name="Line 35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542" y="2380"/>
                      <a:ext cx="0" cy="621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9955" name="Oval 37"/>
                  <p:cNvSpPr>
                    <a:spLocks noChangeArrowheads="1"/>
                  </p:cNvSpPr>
                  <p:nvPr/>
                </p:nvSpPr>
                <p:spPr bwMode="auto">
                  <a:xfrm>
                    <a:off x="7418388" y="3698875"/>
                    <a:ext cx="790575" cy="203200"/>
                  </a:xfrm>
                  <a:prstGeom prst="ellipse">
                    <a:avLst/>
                  </a:prstGeom>
                  <a:solidFill>
                    <a:schemeClr val="accent1">
                      <a:alpha val="69019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956" name="Oval 38"/>
                  <p:cNvSpPr>
                    <a:spLocks noChangeArrowheads="1"/>
                  </p:cNvSpPr>
                  <p:nvPr/>
                </p:nvSpPr>
                <p:spPr bwMode="auto">
                  <a:xfrm>
                    <a:off x="7419975" y="4010024"/>
                    <a:ext cx="784225" cy="169863"/>
                  </a:xfrm>
                  <a:prstGeom prst="ellipse">
                    <a:avLst/>
                  </a:prstGeom>
                  <a:solidFill>
                    <a:schemeClr val="accent1">
                      <a:alpha val="52156"/>
                    </a:schemeClr>
                  </a:solidFill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33" name="Straight Arrow Connector 32"/>
                <p:cNvCxnSpPr/>
                <p:nvPr/>
              </p:nvCxnSpPr>
              <p:spPr>
                <a:xfrm rot="5400000" flipH="1" flipV="1">
                  <a:off x="7865269" y="3894931"/>
                  <a:ext cx="996950" cy="1588"/>
                </a:xfrm>
                <a:prstGeom prst="straightConnector1">
                  <a:avLst/>
                </a:prstGeom>
                <a:ln w="38100">
                  <a:solidFill>
                    <a:srgbClr val="FFFF00"/>
                  </a:solidFill>
                  <a:headEnd type="triangle" w="med" len="med"/>
                  <a:tailEnd type="triangl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953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8441636" y="3637035"/>
                  <a:ext cx="391454" cy="5232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fontAlgn="base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r>
                    <a:rPr lang="en-GB" sz="2800">
                      <a:solidFill>
                        <a:srgbClr val="FFFF00"/>
                      </a:solidFill>
                      <a:latin typeface="Comic Sans MS" pitchFamily="66" charset="0"/>
                    </a:rPr>
                    <a:t>h</a:t>
                  </a:r>
                </a:p>
              </p:txBody>
            </p:sp>
          </p:grpSp>
        </p:grpSp>
        <p:cxnSp>
          <p:nvCxnSpPr>
            <p:cNvPr id="40" name="Straight Arrow Connector 39"/>
            <p:cNvCxnSpPr/>
            <p:nvPr/>
          </p:nvCxnSpPr>
          <p:spPr>
            <a:xfrm flipV="1">
              <a:off x="7808913" y="3406775"/>
              <a:ext cx="395287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948" name="TextBox 43"/>
            <p:cNvSpPr txBox="1">
              <a:spLocks noChangeArrowheads="1"/>
            </p:cNvSpPr>
            <p:nvPr/>
          </p:nvSpPr>
          <p:spPr bwMode="auto">
            <a:xfrm>
              <a:off x="7808913" y="3022600"/>
              <a:ext cx="33214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0000"/>
                  </a:solidFill>
                  <a:latin typeface="Comic Sans MS" pitchFamily="66" charset="0"/>
                </a:rPr>
                <a:t>r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34"/>
          <p:cNvGrpSpPr>
            <a:grpSpLocks/>
          </p:cNvGrpSpPr>
          <p:nvPr/>
        </p:nvGrpSpPr>
        <p:grpSpPr bwMode="auto">
          <a:xfrm>
            <a:off x="7005638" y="5080000"/>
            <a:ext cx="1376362" cy="1047750"/>
            <a:chOff x="2229" y="2704"/>
            <a:chExt cx="1283" cy="1060"/>
          </a:xfrm>
        </p:grpSpPr>
        <p:sp>
          <p:nvSpPr>
            <p:cNvPr id="40981" name="Rectangle 33"/>
            <p:cNvSpPr>
              <a:spLocks noChangeArrowheads="1"/>
            </p:cNvSpPr>
            <p:nvPr/>
          </p:nvSpPr>
          <p:spPr bwMode="auto">
            <a:xfrm>
              <a:off x="2240" y="2792"/>
              <a:ext cx="1256" cy="880"/>
            </a:xfrm>
            <a:prstGeom prst="rect">
              <a:avLst/>
            </a:prstGeom>
            <a:solidFill>
              <a:schemeClr val="accent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2" name="Oval 27"/>
            <p:cNvSpPr>
              <a:spLocks noChangeArrowheads="1"/>
            </p:cNvSpPr>
            <p:nvPr/>
          </p:nvSpPr>
          <p:spPr bwMode="auto">
            <a:xfrm>
              <a:off x="2229" y="3569"/>
              <a:ext cx="1283" cy="195"/>
            </a:xfrm>
            <a:prstGeom prst="ellipse">
              <a:avLst/>
            </a:prstGeom>
            <a:solidFill>
              <a:srgbClr val="66FFCC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3" name="Oval 28"/>
            <p:cNvSpPr>
              <a:spLocks noChangeArrowheads="1"/>
            </p:cNvSpPr>
            <p:nvPr/>
          </p:nvSpPr>
          <p:spPr bwMode="auto">
            <a:xfrm>
              <a:off x="2232" y="2704"/>
              <a:ext cx="1280" cy="183"/>
            </a:xfrm>
            <a:prstGeom prst="ellipse">
              <a:avLst/>
            </a:prstGeom>
            <a:solidFill>
              <a:srgbClr val="66FFCC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C000"/>
                </a:solidFill>
              </a:rPr>
              <a:t>Volume of a Solid</a:t>
            </a:r>
          </a:p>
        </p:txBody>
      </p:sp>
      <p:sp>
        <p:nvSpPr>
          <p:cNvPr id="40964" name="Text Box 8"/>
          <p:cNvSpPr txBox="1">
            <a:spLocks noChangeArrowheads="1"/>
          </p:cNvSpPr>
          <p:nvPr/>
        </p:nvSpPr>
        <p:spPr bwMode="auto">
          <a:xfrm>
            <a:off x="949325" y="3017838"/>
            <a:ext cx="5913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Q. Find the volume the composite shape.</a:t>
            </a:r>
          </a:p>
        </p:txBody>
      </p:sp>
      <p:sp>
        <p:nvSpPr>
          <p:cNvPr id="40965" name="Text Box 25"/>
          <p:cNvSpPr txBox="1">
            <a:spLocks noChangeArrowheads="1"/>
          </p:cNvSpPr>
          <p:nvPr/>
        </p:nvSpPr>
        <p:spPr bwMode="auto">
          <a:xfrm>
            <a:off x="1022350" y="1976438"/>
            <a:ext cx="80359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Composite volume </a:t>
            </a:r>
          </a:p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is simply volumes that are made up from basic volumes.</a:t>
            </a:r>
          </a:p>
        </p:txBody>
      </p:sp>
      <p:sp>
        <p:nvSpPr>
          <p:cNvPr id="39975" name="Text Box 39"/>
          <p:cNvSpPr txBox="1">
            <a:spLocks noChangeArrowheads="1"/>
          </p:cNvSpPr>
          <p:nvPr/>
        </p:nvSpPr>
        <p:spPr bwMode="auto">
          <a:xfrm>
            <a:off x="1419225" y="3716338"/>
            <a:ext cx="489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Volume = Cylinder + half a sphere</a:t>
            </a:r>
          </a:p>
        </p:txBody>
      </p:sp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7004050" y="4567238"/>
            <a:ext cx="1358900" cy="658812"/>
            <a:chOff x="4396" y="2653"/>
            <a:chExt cx="856" cy="415"/>
          </a:xfrm>
        </p:grpSpPr>
        <p:sp>
          <p:nvSpPr>
            <p:cNvPr id="40979" name="Arc 38"/>
            <p:cNvSpPr>
              <a:spLocks/>
            </p:cNvSpPr>
            <p:nvPr/>
          </p:nvSpPr>
          <p:spPr bwMode="auto">
            <a:xfrm rot="16035216" flipV="1">
              <a:off x="4631" y="2418"/>
              <a:ext cx="382" cy="851"/>
            </a:xfrm>
            <a:custGeom>
              <a:avLst/>
              <a:gdLst>
                <a:gd name="T0" fmla="*/ 0 w 23459"/>
                <a:gd name="T1" fmla="*/ 0 h 43195"/>
                <a:gd name="T2" fmla="*/ 0 w 23459"/>
                <a:gd name="T3" fmla="*/ 0 h 43195"/>
                <a:gd name="T4" fmla="*/ 0 w 23459"/>
                <a:gd name="T5" fmla="*/ 0 h 43195"/>
                <a:gd name="T6" fmla="*/ 0 60000 65536"/>
                <a:gd name="T7" fmla="*/ 0 60000 65536"/>
                <a:gd name="T8" fmla="*/ 0 60000 65536"/>
                <a:gd name="T9" fmla="*/ 0 w 23459"/>
                <a:gd name="T10" fmla="*/ 0 h 43195"/>
                <a:gd name="T11" fmla="*/ 23459 w 23459"/>
                <a:gd name="T12" fmla="*/ 43195 h 4319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459" h="43195" fill="none" extrusionOk="0">
                  <a:moveTo>
                    <a:pt x="0" y="80"/>
                  </a:moveTo>
                  <a:cubicBezTo>
                    <a:pt x="618" y="26"/>
                    <a:pt x="1238" y="-1"/>
                    <a:pt x="1859" y="0"/>
                  </a:cubicBezTo>
                  <a:cubicBezTo>
                    <a:pt x="13788" y="0"/>
                    <a:pt x="23459" y="9670"/>
                    <a:pt x="23459" y="21600"/>
                  </a:cubicBezTo>
                  <a:cubicBezTo>
                    <a:pt x="23459" y="33353"/>
                    <a:pt x="14060" y="42950"/>
                    <a:pt x="2309" y="43195"/>
                  </a:cubicBezTo>
                </a:path>
                <a:path w="23459" h="43195" stroke="0" extrusionOk="0">
                  <a:moveTo>
                    <a:pt x="0" y="80"/>
                  </a:moveTo>
                  <a:cubicBezTo>
                    <a:pt x="618" y="26"/>
                    <a:pt x="1238" y="-1"/>
                    <a:pt x="1859" y="0"/>
                  </a:cubicBezTo>
                  <a:cubicBezTo>
                    <a:pt x="13788" y="0"/>
                    <a:pt x="23459" y="9670"/>
                    <a:pt x="23459" y="21600"/>
                  </a:cubicBezTo>
                  <a:cubicBezTo>
                    <a:pt x="23459" y="33353"/>
                    <a:pt x="14060" y="42950"/>
                    <a:pt x="2309" y="43195"/>
                  </a:cubicBezTo>
                  <a:lnTo>
                    <a:pt x="1859" y="2160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rgbClr val="66FFCC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80" name="Oval 40"/>
            <p:cNvSpPr>
              <a:spLocks noChangeArrowheads="1"/>
            </p:cNvSpPr>
            <p:nvPr/>
          </p:nvSpPr>
          <p:spPr bwMode="auto">
            <a:xfrm>
              <a:off x="4404" y="2964"/>
              <a:ext cx="848" cy="104"/>
            </a:xfrm>
            <a:prstGeom prst="ellipse">
              <a:avLst/>
            </a:prstGeom>
            <a:solidFill>
              <a:schemeClr val="accent1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9978" name="Object 42"/>
          <p:cNvGraphicFramePr>
            <a:graphicFrameLocks noChangeAspect="1"/>
          </p:cNvGraphicFramePr>
          <p:nvPr>
            <p:ph idx="1"/>
          </p:nvPr>
        </p:nvGraphicFramePr>
        <p:xfrm>
          <a:off x="900113" y="4456113"/>
          <a:ext cx="2544762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4" name="Equation" r:id="rId3" imgW="2400300" imgH="558800" progId="Equation.DSMT4">
                  <p:embed/>
                </p:oleObj>
              </mc:Choice>
              <mc:Fallback>
                <p:oleObj name="Equation" r:id="rId3" imgW="2400300" imgH="5588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456113"/>
                        <a:ext cx="2544762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9" name="Line 45"/>
          <p:cNvSpPr>
            <a:spLocks noChangeShapeType="1"/>
          </p:cNvSpPr>
          <p:nvPr/>
        </p:nvSpPr>
        <p:spPr bwMode="auto">
          <a:xfrm flipV="1">
            <a:off x="6908800" y="5124450"/>
            <a:ext cx="0" cy="93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0" name="Text Box 46"/>
          <p:cNvSpPr txBox="1">
            <a:spLocks noChangeArrowheads="1"/>
          </p:cNvSpPr>
          <p:nvPr/>
        </p:nvSpPr>
        <p:spPr bwMode="auto">
          <a:xfrm>
            <a:off x="5838825" y="5381625"/>
            <a:ext cx="1128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h = 6m</a:t>
            </a:r>
          </a:p>
        </p:txBody>
      </p:sp>
      <p:grpSp>
        <p:nvGrpSpPr>
          <p:cNvPr id="40971" name="Group 52"/>
          <p:cNvGrpSpPr>
            <a:grpSpLocks/>
          </p:cNvGrpSpPr>
          <p:nvPr/>
        </p:nvGrpSpPr>
        <p:grpSpPr bwMode="auto">
          <a:xfrm>
            <a:off x="7626350" y="5233988"/>
            <a:ext cx="755650" cy="798512"/>
            <a:chOff x="4804" y="3297"/>
            <a:chExt cx="476" cy="503"/>
          </a:xfrm>
        </p:grpSpPr>
        <p:sp>
          <p:nvSpPr>
            <p:cNvPr id="40975" name="Line 49"/>
            <p:cNvSpPr>
              <a:spLocks noChangeShapeType="1"/>
            </p:cNvSpPr>
            <p:nvPr/>
          </p:nvSpPr>
          <p:spPr bwMode="auto">
            <a:xfrm>
              <a:off x="4839" y="3552"/>
              <a:ext cx="399" cy="0"/>
            </a:xfrm>
            <a:prstGeom prst="line">
              <a:avLst/>
            </a:prstGeom>
            <a:noFill/>
            <a:ln w="28575">
              <a:solidFill>
                <a:srgbClr val="080808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6" name="Oval 47"/>
            <p:cNvSpPr>
              <a:spLocks noChangeArrowheads="1"/>
            </p:cNvSpPr>
            <p:nvPr/>
          </p:nvSpPr>
          <p:spPr bwMode="auto">
            <a:xfrm>
              <a:off x="4804" y="3540"/>
              <a:ext cx="52" cy="28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40977" name="Text Box 50"/>
            <p:cNvSpPr txBox="1">
              <a:spLocks noChangeArrowheads="1"/>
            </p:cNvSpPr>
            <p:nvPr/>
          </p:nvSpPr>
          <p:spPr bwMode="auto">
            <a:xfrm>
              <a:off x="4925" y="3297"/>
              <a:ext cx="20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chemeClr val="bg2"/>
                  </a:solidFill>
                  <a:latin typeface="Comic Sans MS" pitchFamily="66" charset="0"/>
                </a:rPr>
                <a:t>r</a:t>
              </a:r>
            </a:p>
          </p:txBody>
        </p:sp>
        <p:sp>
          <p:nvSpPr>
            <p:cNvPr id="40978" name="Text Box 51"/>
            <p:cNvSpPr txBox="1">
              <a:spLocks noChangeArrowheads="1"/>
            </p:cNvSpPr>
            <p:nvPr/>
          </p:nvSpPr>
          <p:spPr bwMode="auto">
            <a:xfrm>
              <a:off x="4871" y="3509"/>
              <a:ext cx="40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chemeClr val="bg2"/>
                  </a:solidFill>
                  <a:latin typeface="Comic Sans MS" pitchFamily="66" charset="0"/>
                </a:rPr>
                <a:t>2m</a:t>
              </a:r>
            </a:p>
          </p:txBody>
        </p:sp>
      </p:grpSp>
      <p:graphicFrame>
        <p:nvGraphicFramePr>
          <p:cNvPr id="2" name="Object 42"/>
          <p:cNvGraphicFramePr>
            <a:graphicFrameLocks noChangeAspect="1"/>
          </p:cNvGraphicFramePr>
          <p:nvPr/>
        </p:nvGraphicFramePr>
        <p:xfrm>
          <a:off x="3319463" y="4470400"/>
          <a:ext cx="27051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5" name="Equation" r:id="rId5" imgW="2755900" imgH="558800" progId="Equation.DSMT4">
                  <p:embed/>
                </p:oleObj>
              </mc:Choice>
              <mc:Fallback>
                <p:oleObj name="Equation" r:id="rId5" imgW="2755900" imgH="5588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9463" y="4470400"/>
                        <a:ext cx="27051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2"/>
          <p:cNvGraphicFramePr>
            <a:graphicFrameLocks noChangeAspect="1"/>
          </p:cNvGraphicFramePr>
          <p:nvPr/>
        </p:nvGraphicFramePr>
        <p:xfrm>
          <a:off x="839788" y="5226050"/>
          <a:ext cx="2201862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6" name="Equation" r:id="rId7" imgW="1816100" imgH="558800" progId="Equation.DSMT4">
                  <p:embed/>
                </p:oleObj>
              </mc:Choice>
              <mc:Fallback>
                <p:oleObj name="Equation" r:id="rId7" imgW="1816100" imgH="5588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5226050"/>
                        <a:ext cx="2201862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2"/>
          <p:cNvGraphicFramePr>
            <a:graphicFrameLocks noChangeAspect="1"/>
          </p:cNvGraphicFramePr>
          <p:nvPr/>
        </p:nvGraphicFramePr>
        <p:xfrm>
          <a:off x="2924175" y="5260975"/>
          <a:ext cx="2554288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7" name="Equation" r:id="rId9" imgW="2362200" imgH="558800" progId="Equation.DSMT4">
                  <p:embed/>
                </p:oleObj>
              </mc:Choice>
              <mc:Fallback>
                <p:oleObj name="Equation" r:id="rId9" imgW="2362200" imgH="55880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5" y="5260975"/>
                        <a:ext cx="2554288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111E-6 L 2.22222E-6 -0.10833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7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C000"/>
                </a:solidFill>
              </a:rPr>
              <a:t>Volume of a Solid</a:t>
            </a:r>
          </a:p>
        </p:txBody>
      </p:sp>
      <p:sp>
        <p:nvSpPr>
          <p:cNvPr id="41987" name="Text Box 10"/>
          <p:cNvSpPr txBox="1">
            <a:spLocks noChangeArrowheads="1"/>
          </p:cNvSpPr>
          <p:nvPr/>
        </p:nvSpPr>
        <p:spPr bwMode="auto">
          <a:xfrm>
            <a:off x="949325" y="2878138"/>
            <a:ext cx="72485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Q. This child’s toy is made from 2 identical cones.</a:t>
            </a:r>
          </a:p>
          <a:p>
            <a:r>
              <a:rPr lang="en-GB" sz="2400">
                <a:latin typeface="Comic Sans MS" pitchFamily="66" charset="0"/>
              </a:rPr>
              <a:t>     Calculate the total volume.</a:t>
            </a:r>
          </a:p>
        </p:txBody>
      </p:sp>
      <p:sp>
        <p:nvSpPr>
          <p:cNvPr id="41988" name="Text Box 11"/>
          <p:cNvSpPr txBox="1">
            <a:spLocks noChangeArrowheads="1"/>
          </p:cNvSpPr>
          <p:nvPr/>
        </p:nvSpPr>
        <p:spPr bwMode="auto">
          <a:xfrm>
            <a:off x="904875" y="1976438"/>
            <a:ext cx="82740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Composite Volumes</a:t>
            </a:r>
          </a:p>
          <a:p>
            <a:pPr algn="ctr"/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are simply volumes that are made up from basic volumes.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873125" y="3741738"/>
            <a:ext cx="31702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800">
                <a:solidFill>
                  <a:srgbClr val="FFC000"/>
                </a:solidFill>
                <a:latin typeface="Comic Sans MS" pitchFamily="66" charset="0"/>
              </a:rPr>
              <a:t>Volume = 2 </a:t>
            </a:r>
            <a:r>
              <a:rPr lang="en-GB" sz="1600">
                <a:solidFill>
                  <a:srgbClr val="FFC000"/>
                </a:solidFill>
                <a:latin typeface="Comic Sans MS" pitchFamily="66" charset="0"/>
              </a:rPr>
              <a:t>x</a:t>
            </a:r>
            <a:r>
              <a:rPr lang="en-GB" sz="2800">
                <a:solidFill>
                  <a:srgbClr val="FFC000"/>
                </a:solidFill>
                <a:latin typeface="Comic Sans MS" pitchFamily="66" charset="0"/>
              </a:rPr>
              <a:t> cone</a:t>
            </a:r>
          </a:p>
        </p:txBody>
      </p:sp>
      <p:graphicFrame>
        <p:nvGraphicFramePr>
          <p:cNvPr id="45072" name="Object 16"/>
          <p:cNvGraphicFramePr>
            <a:graphicFrameLocks noChangeAspect="1"/>
          </p:cNvGraphicFramePr>
          <p:nvPr>
            <p:ph idx="1"/>
          </p:nvPr>
        </p:nvGraphicFramePr>
        <p:xfrm>
          <a:off x="1760538" y="4305300"/>
          <a:ext cx="2924175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4" name="Equation" r:id="rId3" imgW="1765300" imgH="558800" progId="Equation.DSMT4">
                  <p:embed/>
                </p:oleObj>
              </mc:Choice>
              <mc:Fallback>
                <p:oleObj name="Equation" r:id="rId3" imgW="1765300" imgH="558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538" y="4305300"/>
                        <a:ext cx="2924175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991" name="Group 37"/>
          <p:cNvGrpSpPr>
            <a:grpSpLocks/>
          </p:cNvGrpSpPr>
          <p:nvPr/>
        </p:nvGrpSpPr>
        <p:grpSpPr bwMode="auto">
          <a:xfrm>
            <a:off x="6424613" y="4192588"/>
            <a:ext cx="1066800" cy="892175"/>
            <a:chOff x="4223" y="2649"/>
            <a:chExt cx="672" cy="562"/>
          </a:xfrm>
        </p:grpSpPr>
        <p:sp>
          <p:nvSpPr>
            <p:cNvPr id="42002" name="AutoShape 25"/>
            <p:cNvSpPr>
              <a:spLocks noChangeArrowheads="1"/>
            </p:cNvSpPr>
            <p:nvPr/>
          </p:nvSpPr>
          <p:spPr bwMode="auto">
            <a:xfrm rot="5400000">
              <a:off x="4336" y="2641"/>
              <a:ext cx="544" cy="57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3" name="Oval 26"/>
            <p:cNvSpPr>
              <a:spLocks noChangeArrowheads="1"/>
            </p:cNvSpPr>
            <p:nvPr/>
          </p:nvSpPr>
          <p:spPr bwMode="auto">
            <a:xfrm rot="5400000">
              <a:off x="4027" y="2845"/>
              <a:ext cx="562" cy="169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92" name="Line 27"/>
          <p:cNvSpPr>
            <a:spLocks noChangeShapeType="1"/>
          </p:cNvSpPr>
          <p:nvPr/>
        </p:nvSpPr>
        <p:spPr bwMode="auto">
          <a:xfrm>
            <a:off x="6546850" y="4703763"/>
            <a:ext cx="3175" cy="3714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Text Box 28"/>
          <p:cNvSpPr txBox="1">
            <a:spLocks noChangeArrowheads="1"/>
          </p:cNvSpPr>
          <p:nvPr/>
        </p:nvSpPr>
        <p:spPr bwMode="auto">
          <a:xfrm>
            <a:off x="5049838" y="4570413"/>
            <a:ext cx="1382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r = 10cm</a:t>
            </a:r>
          </a:p>
        </p:txBody>
      </p:sp>
      <p:sp>
        <p:nvSpPr>
          <p:cNvPr id="41994" name="Line 29"/>
          <p:cNvSpPr>
            <a:spLocks noChangeShapeType="1"/>
          </p:cNvSpPr>
          <p:nvPr/>
        </p:nvSpPr>
        <p:spPr bwMode="auto">
          <a:xfrm flipH="1">
            <a:off x="6529388" y="5135563"/>
            <a:ext cx="1878012" cy="79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Oval 30"/>
          <p:cNvSpPr>
            <a:spLocks noChangeArrowheads="1"/>
          </p:cNvSpPr>
          <p:nvPr/>
        </p:nvSpPr>
        <p:spPr bwMode="auto">
          <a:xfrm>
            <a:off x="6518275" y="4621213"/>
            <a:ext cx="55563" cy="73025"/>
          </a:xfrm>
          <a:prstGeom prst="ellipse">
            <a:avLst/>
          </a:prstGeom>
          <a:solidFill>
            <a:srgbClr val="FFFF00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Text Box 31"/>
          <p:cNvSpPr txBox="1">
            <a:spLocks noChangeArrowheads="1"/>
          </p:cNvSpPr>
          <p:nvPr/>
        </p:nvSpPr>
        <p:spPr bwMode="auto">
          <a:xfrm>
            <a:off x="6769100" y="5218113"/>
            <a:ext cx="1462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h = 60cm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 flipH="1">
            <a:off x="7493000" y="4198938"/>
            <a:ext cx="1066800" cy="892175"/>
            <a:chOff x="4223" y="2649"/>
            <a:chExt cx="672" cy="562"/>
          </a:xfrm>
        </p:grpSpPr>
        <p:sp>
          <p:nvSpPr>
            <p:cNvPr id="42000" name="AutoShape 39"/>
            <p:cNvSpPr>
              <a:spLocks noChangeArrowheads="1"/>
            </p:cNvSpPr>
            <p:nvPr/>
          </p:nvSpPr>
          <p:spPr bwMode="auto">
            <a:xfrm rot="5400000">
              <a:off x="4336" y="2641"/>
              <a:ext cx="544" cy="574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1" name="Oval 40"/>
            <p:cNvSpPr>
              <a:spLocks noChangeArrowheads="1"/>
            </p:cNvSpPr>
            <p:nvPr/>
          </p:nvSpPr>
          <p:spPr bwMode="auto">
            <a:xfrm rot="5400000">
              <a:off x="4027" y="2845"/>
              <a:ext cx="562" cy="169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4" name="Object 16"/>
          <p:cNvGraphicFramePr>
            <a:graphicFrameLocks noChangeAspect="1"/>
          </p:cNvGraphicFramePr>
          <p:nvPr/>
        </p:nvGraphicFramePr>
        <p:xfrm>
          <a:off x="2279650" y="6281738"/>
          <a:ext cx="20510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name="Equation" r:id="rId5" imgW="1206500" imgH="292100" progId="Equation.DSMT4">
                  <p:embed/>
                </p:oleObj>
              </mc:Choice>
              <mc:Fallback>
                <p:oleObj name="Equation" r:id="rId5" imgW="1206500" imgH="2921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6281738"/>
                        <a:ext cx="20510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6"/>
          <p:cNvGraphicFramePr>
            <a:graphicFrameLocks noChangeAspect="1"/>
          </p:cNvGraphicFramePr>
          <p:nvPr/>
        </p:nvGraphicFramePr>
        <p:xfrm>
          <a:off x="1941513" y="5307013"/>
          <a:ext cx="3117850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6" name="Equation" r:id="rId7" imgW="2222500" imgH="558800" progId="Equation.DSMT4">
                  <p:embed/>
                </p:oleObj>
              </mc:Choice>
              <mc:Fallback>
                <p:oleObj name="Equation" r:id="rId7" imgW="2222500" imgH="558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5307013"/>
                        <a:ext cx="3117850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81481E-6 L 0.04722 -4.81481E-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7"/>
          <p:cNvGrpSpPr>
            <a:grpSpLocks/>
          </p:cNvGrpSpPr>
          <p:nvPr/>
        </p:nvGrpSpPr>
        <p:grpSpPr bwMode="auto">
          <a:xfrm>
            <a:off x="323850" y="260350"/>
            <a:ext cx="8424863" cy="6337300"/>
            <a:chOff x="204" y="164"/>
            <a:chExt cx="3450" cy="3085"/>
          </a:xfrm>
        </p:grpSpPr>
        <p:pic>
          <p:nvPicPr>
            <p:cNvPr id="43011" name="Picture 5" descr="AFB768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71" b="48019"/>
            <a:stretch>
              <a:fillRect/>
            </a:stretch>
          </p:blipFill>
          <p:spPr bwMode="auto">
            <a:xfrm>
              <a:off x="204" y="164"/>
              <a:ext cx="3450" cy="2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012" name="Picture 6" descr="AFB768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348" t="83168" b="1981"/>
            <a:stretch>
              <a:fillRect/>
            </a:stretch>
          </p:blipFill>
          <p:spPr bwMode="auto">
            <a:xfrm>
              <a:off x="476" y="2529"/>
              <a:ext cx="3162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4" descr="6BF7363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069"/>
          <a:stretch>
            <a:fillRect/>
          </a:stretch>
        </p:blipFill>
        <p:spPr>
          <a:xfrm>
            <a:off x="395288" y="274638"/>
            <a:ext cx="8208962" cy="610711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6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C4C088F-6121-423A-953F-4C54CA3BE2AD}" type="slidenum">
              <a:rPr lang="en-GB" smtClean="0">
                <a:latin typeface="Comic Sans MS" pitchFamily="66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 smtClean="0">
              <a:latin typeface="Comic Sans MS" pitchFamily="66" charset="0"/>
            </a:endParaRPr>
          </a:p>
        </p:txBody>
      </p:sp>
      <p:sp>
        <p:nvSpPr>
          <p:cNvPr id="8195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Any Triangle Area</a:t>
            </a:r>
          </a:p>
        </p:txBody>
      </p:sp>
      <p:graphicFrame>
        <p:nvGraphicFramePr>
          <p:cNvPr id="8704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706688" y="4657725"/>
          <a:ext cx="3060700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3" imgW="1028254" imgH="393529" progId="Equation.DSMT4">
                  <p:embed/>
                </p:oleObj>
              </mc:Choice>
              <mc:Fallback>
                <p:oleObj name="Equation" r:id="rId3" imgW="1028254" imgH="393529" progId="Equation.DSMT4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88" y="4657725"/>
                        <a:ext cx="3060700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69" name="AutoShape 29"/>
          <p:cNvSpPr>
            <a:spLocks noChangeArrowheads="1"/>
          </p:cNvSpPr>
          <p:nvPr/>
        </p:nvSpPr>
        <p:spPr bwMode="auto">
          <a:xfrm>
            <a:off x="2714625" y="2095500"/>
            <a:ext cx="2781300" cy="2047875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3738563" y="3132138"/>
            <a:ext cx="360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chemeClr val="bg2"/>
                </a:solidFill>
                <a:latin typeface="Comic Sans MS" pitchFamily="66" charset="0"/>
              </a:rPr>
              <a:t>h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2724150" y="4267200"/>
            <a:ext cx="2819400" cy="379413"/>
            <a:chOff x="1716" y="2688"/>
            <a:chExt cx="1776" cy="239"/>
          </a:xfrm>
        </p:grpSpPr>
        <p:sp>
          <p:nvSpPr>
            <p:cNvPr id="8206" name="Text Box 15"/>
            <p:cNvSpPr txBox="1">
              <a:spLocks noChangeArrowheads="1"/>
            </p:cNvSpPr>
            <p:nvPr/>
          </p:nvSpPr>
          <p:spPr bwMode="auto">
            <a:xfrm>
              <a:off x="2549" y="2696"/>
              <a:ext cx="20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b</a:t>
              </a:r>
            </a:p>
          </p:txBody>
        </p:sp>
        <p:sp>
          <p:nvSpPr>
            <p:cNvPr id="8207" name="Line 32"/>
            <p:cNvSpPr>
              <a:spLocks noChangeShapeType="1"/>
            </p:cNvSpPr>
            <p:nvPr/>
          </p:nvSpPr>
          <p:spPr bwMode="auto">
            <a:xfrm>
              <a:off x="1716" y="268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949700" y="3981450"/>
            <a:ext cx="327025" cy="152400"/>
            <a:chOff x="2494" y="2508"/>
            <a:chExt cx="206" cy="96"/>
          </a:xfrm>
          <a:solidFill>
            <a:schemeClr val="bg2"/>
          </a:solidFill>
        </p:grpSpPr>
        <p:sp>
          <p:nvSpPr>
            <p:cNvPr id="87074" name="Rectangle 34"/>
            <p:cNvSpPr>
              <a:spLocks noChangeArrowheads="1"/>
            </p:cNvSpPr>
            <p:nvPr/>
          </p:nvSpPr>
          <p:spPr bwMode="auto">
            <a:xfrm>
              <a:off x="2598" y="2508"/>
              <a:ext cx="102" cy="96"/>
            </a:xfrm>
            <a:prstGeom prst="rect">
              <a:avLst/>
            </a:prstGeom>
            <a:grp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latin typeface="+mn-lt"/>
                <a:cs typeface="+mn-cs"/>
              </a:endParaRPr>
            </a:p>
          </p:txBody>
        </p:sp>
        <p:sp>
          <p:nvSpPr>
            <p:cNvPr id="87075" name="Rectangle 35"/>
            <p:cNvSpPr>
              <a:spLocks noChangeArrowheads="1"/>
            </p:cNvSpPr>
            <p:nvPr/>
          </p:nvSpPr>
          <p:spPr bwMode="auto">
            <a:xfrm>
              <a:off x="2494" y="2508"/>
              <a:ext cx="102" cy="96"/>
            </a:xfrm>
            <a:prstGeom prst="rect">
              <a:avLst/>
            </a:prstGeom>
            <a:grpFill/>
            <a:ln w="9525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latin typeface="+mn-lt"/>
                <a:cs typeface="+mn-cs"/>
              </a:endParaRPr>
            </a:p>
          </p:txBody>
        </p:sp>
      </p:grpSp>
      <p:sp>
        <p:nvSpPr>
          <p:cNvPr id="87071" name="Line 31"/>
          <p:cNvSpPr>
            <a:spLocks noChangeShapeType="1"/>
          </p:cNvSpPr>
          <p:nvPr/>
        </p:nvSpPr>
        <p:spPr bwMode="auto">
          <a:xfrm>
            <a:off x="4105275" y="2133600"/>
            <a:ext cx="9525" cy="2009775"/>
          </a:xfrm>
          <a:prstGeom prst="line">
            <a:avLst/>
          </a:prstGeom>
          <a:noFill/>
          <a:ln w="38100">
            <a:solidFill>
              <a:schemeClr val="bg2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7077" name="Text Box 37"/>
          <p:cNvSpPr txBox="1">
            <a:spLocks noChangeArrowheads="1"/>
          </p:cNvSpPr>
          <p:nvPr/>
        </p:nvSpPr>
        <p:spPr bwMode="auto">
          <a:xfrm>
            <a:off x="5949950" y="2714625"/>
            <a:ext cx="21097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>
                <a:latin typeface="Comic Sans MS" pitchFamily="66" charset="0"/>
              </a:rPr>
              <a:t>Sometimes called the </a:t>
            </a:r>
            <a:r>
              <a:rPr lang="en-GB" sz="2400" u="sng">
                <a:solidFill>
                  <a:srgbClr val="FFFF00"/>
                </a:solidFill>
                <a:latin typeface="Comic Sans MS" pitchFamily="66" charset="0"/>
              </a:rPr>
              <a:t>altitude</a:t>
            </a:r>
          </a:p>
        </p:txBody>
      </p: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4181475" y="2279650"/>
            <a:ext cx="4052888" cy="996950"/>
            <a:chOff x="2634" y="1436"/>
            <a:chExt cx="2553" cy="628"/>
          </a:xfrm>
        </p:grpSpPr>
        <p:sp>
          <p:nvSpPr>
            <p:cNvPr id="8204" name="Text Box 30"/>
            <p:cNvSpPr txBox="1">
              <a:spLocks noChangeArrowheads="1"/>
            </p:cNvSpPr>
            <p:nvPr/>
          </p:nvSpPr>
          <p:spPr bwMode="auto">
            <a:xfrm>
              <a:off x="3348" y="1436"/>
              <a:ext cx="183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h = vertical height</a:t>
              </a:r>
            </a:p>
          </p:txBody>
        </p:sp>
        <p:sp>
          <p:nvSpPr>
            <p:cNvPr id="8205" name="Line 38"/>
            <p:cNvSpPr>
              <a:spLocks noChangeShapeType="1"/>
            </p:cNvSpPr>
            <p:nvPr/>
          </p:nvSpPr>
          <p:spPr bwMode="auto">
            <a:xfrm flipH="1">
              <a:off x="2634" y="1662"/>
              <a:ext cx="684" cy="402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7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69" grpId="0" animBg="1"/>
      <p:bldP spid="87056" grpId="0"/>
      <p:bldP spid="87071" grpId="0" animBg="1"/>
      <p:bldP spid="870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EE00D1CE-3051-40C2-85D3-CB5D330C6AEB}" type="slidenum">
              <a:rPr lang="en-GB">
                <a:latin typeface="Comic Sans MS" pitchFamily="66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>
              <a:latin typeface="Comic Sans MS" pitchFamily="66" charset="0"/>
            </a:endParaRPr>
          </a:p>
        </p:txBody>
      </p:sp>
      <p:sp>
        <p:nvSpPr>
          <p:cNvPr id="9219" name="Rectangle 22"/>
          <p:cNvSpPr>
            <a:spLocks noChangeArrowheads="1"/>
          </p:cNvSpPr>
          <p:nvPr/>
        </p:nvSpPr>
        <p:spPr bwMode="auto">
          <a:xfrm>
            <a:off x="1062038" y="4000500"/>
            <a:ext cx="166687" cy="161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Any Triangle Area</a:t>
            </a:r>
          </a:p>
        </p:txBody>
      </p:sp>
      <p:graphicFrame>
        <p:nvGraphicFramePr>
          <p:cNvPr id="97283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6580188" y="3162300"/>
          <a:ext cx="23368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3" imgW="1206500" imgH="609600" progId="Equation.DSMT4">
                  <p:embed/>
                </p:oleObj>
              </mc:Choice>
              <mc:Fallback>
                <p:oleObj name="Equation" r:id="rId3" imgW="1206500" imgH="609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188" y="3162300"/>
                        <a:ext cx="23368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Line 11"/>
          <p:cNvSpPr>
            <a:spLocks noChangeShapeType="1"/>
          </p:cNvSpPr>
          <p:nvPr/>
        </p:nvSpPr>
        <p:spPr bwMode="auto">
          <a:xfrm>
            <a:off x="1023938" y="2586038"/>
            <a:ext cx="9525" cy="1585912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3" name="Text Box 12"/>
          <p:cNvSpPr txBox="1">
            <a:spLocks noChangeArrowheads="1"/>
          </p:cNvSpPr>
          <p:nvPr/>
        </p:nvSpPr>
        <p:spPr bwMode="auto">
          <a:xfrm>
            <a:off x="1009650" y="3289300"/>
            <a:ext cx="900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10cm</a:t>
            </a:r>
          </a:p>
        </p:txBody>
      </p:sp>
      <p:grpSp>
        <p:nvGrpSpPr>
          <p:cNvPr id="9224" name="Group 13"/>
          <p:cNvGrpSpPr>
            <a:grpSpLocks/>
          </p:cNvGrpSpPr>
          <p:nvPr/>
        </p:nvGrpSpPr>
        <p:grpSpPr bwMode="auto">
          <a:xfrm>
            <a:off x="3190875" y="4295775"/>
            <a:ext cx="1943100" cy="379413"/>
            <a:chOff x="1716" y="2688"/>
            <a:chExt cx="1776" cy="239"/>
          </a:xfrm>
        </p:grpSpPr>
        <p:sp>
          <p:nvSpPr>
            <p:cNvPr id="9234" name="Text Box 14"/>
            <p:cNvSpPr txBox="1">
              <a:spLocks noChangeArrowheads="1"/>
            </p:cNvSpPr>
            <p:nvPr/>
          </p:nvSpPr>
          <p:spPr bwMode="auto">
            <a:xfrm>
              <a:off x="2549" y="2696"/>
              <a:ext cx="56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>
                  <a:latin typeface="Comic Sans MS" pitchFamily="66" charset="0"/>
                </a:rPr>
                <a:t>4cm</a:t>
              </a:r>
            </a:p>
          </p:txBody>
        </p:sp>
        <p:sp>
          <p:nvSpPr>
            <p:cNvPr id="9235" name="Line 15"/>
            <p:cNvSpPr>
              <a:spLocks noChangeShapeType="1"/>
            </p:cNvSpPr>
            <p:nvPr/>
          </p:nvSpPr>
          <p:spPr bwMode="auto">
            <a:xfrm>
              <a:off x="1716" y="268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5" name="Text Box 16"/>
          <p:cNvSpPr txBox="1">
            <a:spLocks noChangeArrowheads="1"/>
          </p:cNvSpPr>
          <p:nvPr/>
        </p:nvSpPr>
        <p:spPr bwMode="auto">
          <a:xfrm>
            <a:off x="1298575" y="1589088"/>
            <a:ext cx="61198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2</a:t>
            </a:r>
            <a:r>
              <a:rPr lang="en-GB" sz="2400">
                <a:latin typeface="Comic Sans MS" pitchFamily="66" charset="0"/>
              </a:rPr>
              <a:t> : Find the area of the triangle.</a:t>
            </a:r>
            <a:endParaRPr lang="en-GB" sz="2400" u="sng">
              <a:latin typeface="Comic Sans MS" pitchFamily="66" charset="0"/>
            </a:endParaRPr>
          </a:p>
        </p:txBody>
      </p:sp>
      <p:graphicFrame>
        <p:nvGraphicFramePr>
          <p:cNvPr id="97297" name="Object 17"/>
          <p:cNvGraphicFramePr>
            <a:graphicFrameLocks noChangeAspect="1"/>
          </p:cNvGraphicFramePr>
          <p:nvPr>
            <p:ph sz="half" idx="1"/>
          </p:nvPr>
        </p:nvGraphicFramePr>
        <p:xfrm>
          <a:off x="6677025" y="2149475"/>
          <a:ext cx="2047875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5" imgW="1028254" imgH="393529" progId="Equation.DSMT4">
                  <p:embed/>
                </p:oleObj>
              </mc:Choice>
              <mc:Fallback>
                <p:oleObj name="Equation" r:id="rId5" imgW="1028254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025" y="2149475"/>
                        <a:ext cx="2047875" cy="784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27" name="Group 21"/>
          <p:cNvGrpSpPr>
            <a:grpSpLocks/>
          </p:cNvGrpSpPr>
          <p:nvPr/>
        </p:nvGrpSpPr>
        <p:grpSpPr bwMode="auto">
          <a:xfrm>
            <a:off x="1023938" y="2528888"/>
            <a:ext cx="4110037" cy="1666875"/>
            <a:chOff x="354" y="1578"/>
            <a:chExt cx="1845" cy="915"/>
          </a:xfrm>
        </p:grpSpPr>
        <p:sp>
          <p:nvSpPr>
            <p:cNvPr id="9231" name="Line 18"/>
            <p:cNvSpPr>
              <a:spLocks noChangeShapeType="1"/>
            </p:cNvSpPr>
            <p:nvPr/>
          </p:nvSpPr>
          <p:spPr bwMode="auto">
            <a:xfrm flipH="1" flipV="1">
              <a:off x="363" y="1584"/>
              <a:ext cx="1836" cy="9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19"/>
            <p:cNvSpPr>
              <a:spLocks noChangeShapeType="1"/>
            </p:cNvSpPr>
            <p:nvPr/>
          </p:nvSpPr>
          <p:spPr bwMode="auto">
            <a:xfrm flipH="1" flipV="1">
              <a:off x="1380" y="2484"/>
              <a:ext cx="813" cy="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20"/>
            <p:cNvSpPr>
              <a:spLocks noChangeShapeType="1"/>
            </p:cNvSpPr>
            <p:nvPr/>
          </p:nvSpPr>
          <p:spPr bwMode="auto">
            <a:xfrm flipH="1" flipV="1">
              <a:off x="354" y="1578"/>
              <a:ext cx="1032" cy="90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28" name="Text Box 23"/>
          <p:cNvSpPr txBox="1">
            <a:spLocks noChangeArrowheads="1"/>
          </p:cNvSpPr>
          <p:nvPr/>
        </p:nvSpPr>
        <p:spPr bwMode="auto">
          <a:xfrm>
            <a:off x="1374775" y="2151063"/>
            <a:ext cx="545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latin typeface="Comic Sans MS" pitchFamily="66" charset="0"/>
              </a:rPr>
              <a:t>Altitude </a:t>
            </a:r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h</a:t>
            </a:r>
            <a:r>
              <a:rPr lang="en-GB" sz="2400">
                <a:latin typeface="Comic Sans MS" pitchFamily="66" charset="0"/>
              </a:rPr>
              <a:t> outside triangle this time.</a:t>
            </a:r>
            <a:endParaRPr lang="en-GB" sz="2400" u="sng">
              <a:latin typeface="Comic Sans MS" pitchFamily="66" charset="0"/>
            </a:endParaRPr>
          </a:p>
        </p:txBody>
      </p:sp>
      <p:sp>
        <p:nvSpPr>
          <p:cNvPr id="9229" name="Line 24"/>
          <p:cNvSpPr>
            <a:spLocks noChangeShapeType="1"/>
          </p:cNvSpPr>
          <p:nvPr/>
        </p:nvSpPr>
        <p:spPr bwMode="auto">
          <a:xfrm flipH="1">
            <a:off x="1085850" y="2671763"/>
            <a:ext cx="1100138" cy="419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26"/>
          <p:cNvSpPr>
            <a:spLocks noChangeShapeType="1"/>
          </p:cNvSpPr>
          <p:nvPr/>
        </p:nvSpPr>
        <p:spPr bwMode="auto">
          <a:xfrm rot="5400000">
            <a:off x="2134394" y="3050381"/>
            <a:ext cx="19050" cy="2262188"/>
          </a:xfrm>
          <a:prstGeom prst="line">
            <a:avLst/>
          </a:prstGeom>
          <a:noFill/>
          <a:ln w="19050">
            <a:solidFill>
              <a:srgbClr val="FFFF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7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53A84D64-A5D7-4048-84B0-1D1AAAE8224C}" type="slidenum">
              <a:rPr lang="en-GB">
                <a:latin typeface="Comic Sans MS" pitchFamily="66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>
              <a:latin typeface="Comic Sans MS" pitchFamily="66" charset="0"/>
            </a:endParaRPr>
          </a:p>
        </p:txBody>
      </p:sp>
      <p:sp>
        <p:nvSpPr>
          <p:cNvPr id="10243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Any Triangle Area</a:t>
            </a:r>
          </a:p>
        </p:txBody>
      </p:sp>
      <p:graphicFrame>
        <p:nvGraphicFramePr>
          <p:cNvPr id="89091" name="Object 2"/>
          <p:cNvGraphicFramePr>
            <a:graphicFrameLocks noChangeAspect="1"/>
          </p:cNvGraphicFramePr>
          <p:nvPr>
            <p:ph sz="half" idx="2"/>
          </p:nvPr>
        </p:nvGraphicFramePr>
        <p:xfrm>
          <a:off x="6705600" y="3903663"/>
          <a:ext cx="2413000" cy="1316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3" imgW="1117600" imgH="609600" progId="Equation.DSMT4">
                  <p:embed/>
                </p:oleObj>
              </mc:Choice>
              <mc:Fallback>
                <p:oleObj name="Equation" r:id="rId3" imgW="1117600" imgH="609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903663"/>
                        <a:ext cx="2413000" cy="1316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5" name="Picture 5" descr="scottishflag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AutoShape 10"/>
          <p:cNvSpPr>
            <a:spLocks noChangeArrowheads="1"/>
          </p:cNvSpPr>
          <p:nvPr/>
        </p:nvSpPr>
        <p:spPr bwMode="auto">
          <a:xfrm>
            <a:off x="3375025" y="3267075"/>
            <a:ext cx="2781300" cy="16764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Text Box 13"/>
          <p:cNvSpPr txBox="1">
            <a:spLocks noChangeArrowheads="1"/>
          </p:cNvSpPr>
          <p:nvPr/>
        </p:nvSpPr>
        <p:spPr bwMode="auto">
          <a:xfrm>
            <a:off x="3303588" y="3617913"/>
            <a:ext cx="769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FF00"/>
                </a:solidFill>
                <a:latin typeface="Comic Sans MS" pitchFamily="66" charset="0"/>
              </a:rPr>
              <a:t>5cm</a:t>
            </a:r>
          </a:p>
        </p:txBody>
      </p:sp>
      <p:grpSp>
        <p:nvGrpSpPr>
          <p:cNvPr id="10248" name="Group 14"/>
          <p:cNvGrpSpPr>
            <a:grpSpLocks/>
          </p:cNvGrpSpPr>
          <p:nvPr/>
        </p:nvGrpSpPr>
        <p:grpSpPr bwMode="auto">
          <a:xfrm>
            <a:off x="3321050" y="5067300"/>
            <a:ext cx="2819400" cy="474663"/>
            <a:chOff x="1716" y="2688"/>
            <a:chExt cx="1776" cy="299"/>
          </a:xfrm>
        </p:grpSpPr>
        <p:sp>
          <p:nvSpPr>
            <p:cNvPr id="10259" name="Text Box 15"/>
            <p:cNvSpPr txBox="1">
              <a:spLocks noChangeArrowheads="1"/>
            </p:cNvSpPr>
            <p:nvPr/>
          </p:nvSpPr>
          <p:spPr bwMode="auto">
            <a:xfrm>
              <a:off x="2549" y="2696"/>
              <a:ext cx="48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solidFill>
                    <a:srgbClr val="FFFF00"/>
                  </a:solidFill>
                  <a:latin typeface="Comic Sans MS" pitchFamily="66" charset="0"/>
                </a:rPr>
                <a:t>8cm</a:t>
              </a:r>
            </a:p>
          </p:txBody>
        </p:sp>
        <p:sp>
          <p:nvSpPr>
            <p:cNvPr id="10260" name="Line 16"/>
            <p:cNvSpPr>
              <a:spLocks noChangeShapeType="1"/>
            </p:cNvSpPr>
            <p:nvPr/>
          </p:nvSpPr>
          <p:spPr bwMode="auto">
            <a:xfrm>
              <a:off x="1716" y="2688"/>
              <a:ext cx="17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9" name="Text Box 17"/>
          <p:cNvSpPr txBox="1">
            <a:spLocks noChangeArrowheads="1"/>
          </p:cNvSpPr>
          <p:nvPr/>
        </p:nvSpPr>
        <p:spPr bwMode="auto">
          <a:xfrm>
            <a:off x="841375" y="2095500"/>
            <a:ext cx="7488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 u="sng">
                <a:latin typeface="Comic Sans MS" pitchFamily="66" charset="0"/>
              </a:rPr>
              <a:t>Example 3</a:t>
            </a:r>
            <a:r>
              <a:rPr lang="en-GB" sz="2400">
                <a:latin typeface="Comic Sans MS" pitchFamily="66" charset="0"/>
              </a:rPr>
              <a:t> : Find the area of the isosceles triangle.</a:t>
            </a:r>
            <a:endParaRPr lang="en-GB" sz="2400" u="sng">
              <a:latin typeface="Comic Sans MS" pitchFamily="66" charset="0"/>
            </a:endParaRPr>
          </a:p>
        </p:txBody>
      </p:sp>
      <p:graphicFrame>
        <p:nvGraphicFramePr>
          <p:cNvPr id="89106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6689725" y="2930525"/>
          <a:ext cx="2098675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2" name="Equation" r:id="rId6" imgW="1028254" imgH="393529" progId="Equation.DSMT4">
                  <p:embed/>
                </p:oleObj>
              </mc:Choice>
              <mc:Fallback>
                <p:oleObj name="Equation" r:id="rId6" imgW="1028254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9725" y="2930525"/>
                        <a:ext cx="2098675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1" name="Text Box 20"/>
          <p:cNvSpPr txBox="1">
            <a:spLocks noChangeArrowheads="1"/>
          </p:cNvSpPr>
          <p:nvPr/>
        </p:nvSpPr>
        <p:spPr bwMode="auto">
          <a:xfrm rot="-5400000">
            <a:off x="-1354137" y="3673475"/>
            <a:ext cx="3473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400">
                <a:solidFill>
                  <a:srgbClr val="FFC000"/>
                </a:solidFill>
                <a:latin typeface="Comic Sans MS" pitchFamily="66" charset="0"/>
              </a:rPr>
              <a:t>www.mathsrevision.com</a:t>
            </a:r>
          </a:p>
        </p:txBody>
      </p:sp>
      <p:sp>
        <p:nvSpPr>
          <p:cNvPr id="21" name="Cloud 20"/>
          <p:cNvSpPr/>
          <p:nvPr/>
        </p:nvSpPr>
        <p:spPr>
          <a:xfrm>
            <a:off x="0" y="0"/>
            <a:ext cx="4152900" cy="1765300"/>
          </a:xfrm>
          <a:prstGeom prst="cloud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2"/>
                </a:solidFill>
              </a:rPr>
              <a:t>Hint : Use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chemeClr val="bg2"/>
                </a:solidFill>
              </a:rPr>
              <a:t>Pythagoras Theorem first !</a:t>
            </a:r>
          </a:p>
        </p:txBody>
      </p:sp>
      <p:graphicFrame>
        <p:nvGraphicFramePr>
          <p:cNvPr id="135173" name="Object 5"/>
          <p:cNvGraphicFramePr>
            <a:graphicFrameLocks noChangeAspect="1"/>
          </p:cNvGraphicFramePr>
          <p:nvPr/>
        </p:nvGraphicFramePr>
        <p:xfrm>
          <a:off x="796925" y="2860675"/>
          <a:ext cx="1808163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8" imgW="838200" imgH="457200" progId="Equation.DSMT4">
                  <p:embed/>
                </p:oleObj>
              </mc:Choice>
              <mc:Fallback>
                <p:oleObj name="Equation" r:id="rId8" imgW="83820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925" y="2860675"/>
                        <a:ext cx="1808163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4" name="Object 6"/>
          <p:cNvGraphicFramePr>
            <a:graphicFrameLocks noChangeAspect="1"/>
          </p:cNvGraphicFramePr>
          <p:nvPr/>
        </p:nvGraphicFramePr>
        <p:xfrm>
          <a:off x="796925" y="4060825"/>
          <a:ext cx="1808163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4" name="Equation" r:id="rId10" imgW="838200" imgH="457200" progId="Equation.DSMT4">
                  <p:embed/>
                </p:oleObj>
              </mc:Choice>
              <mc:Fallback>
                <p:oleObj name="Equation" r:id="rId10" imgW="838200" imgH="457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925" y="4060825"/>
                        <a:ext cx="1808163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5" name="Object 7"/>
          <p:cNvGraphicFramePr>
            <a:graphicFrameLocks noChangeAspect="1"/>
          </p:cNvGraphicFramePr>
          <p:nvPr/>
        </p:nvGraphicFramePr>
        <p:xfrm>
          <a:off x="796925" y="5260975"/>
          <a:ext cx="1122363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12" imgW="520700" imgH="457200" progId="Equation.DSMT4">
                  <p:embed/>
                </p:oleObj>
              </mc:Choice>
              <mc:Fallback>
                <p:oleObj name="Equation" r:id="rId12" imgW="520700" imgH="457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6925" y="5260975"/>
                        <a:ext cx="1122363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4597400" y="4762500"/>
            <a:ext cx="165100" cy="16510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0257" name="Line 12"/>
          <p:cNvSpPr>
            <a:spLocks noChangeShapeType="1"/>
          </p:cNvSpPr>
          <p:nvPr/>
        </p:nvSpPr>
        <p:spPr bwMode="auto">
          <a:xfrm>
            <a:off x="4765675" y="3286125"/>
            <a:ext cx="9525" cy="1657350"/>
          </a:xfrm>
          <a:prstGeom prst="line">
            <a:avLst/>
          </a:prstGeom>
          <a:noFill/>
          <a:ln w="38100">
            <a:solidFill>
              <a:schemeClr val="bg2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3779838" y="4597400"/>
            <a:ext cx="6715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2000">
                <a:solidFill>
                  <a:srgbClr val="FFFF00"/>
                </a:solidFill>
                <a:latin typeface="Comic Sans MS" pitchFamily="66" charset="0"/>
              </a:rPr>
              <a:t>4cm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6" grpId="0" animBg="1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AD1FA1A7-AEC4-47E3-8061-4898A5A109EB}" type="slidenum">
              <a:rPr lang="en-GB">
                <a:latin typeface="Comic Sans MS" pitchFamily="66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>
              <a:latin typeface="Comic Sans MS" pitchFamily="66" charset="0"/>
            </a:endParaRPr>
          </a:p>
        </p:txBody>
      </p:sp>
      <p:sp>
        <p:nvSpPr>
          <p:cNvPr id="11267" name="Rectangle 8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Parallelogram Area</a:t>
            </a:r>
          </a:p>
        </p:txBody>
      </p:sp>
      <p:sp>
        <p:nvSpPr>
          <p:cNvPr id="51268" name="Text Box 68"/>
          <p:cNvSpPr txBox="1">
            <a:spLocks noChangeArrowheads="1"/>
          </p:cNvSpPr>
          <p:nvPr/>
        </p:nvSpPr>
        <p:spPr bwMode="auto">
          <a:xfrm>
            <a:off x="2757488" y="23510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US">
              <a:latin typeface="Comic Sans MS" pitchFamily="66" charset="0"/>
            </a:endParaRPr>
          </a:p>
        </p:txBody>
      </p:sp>
      <p:sp>
        <p:nvSpPr>
          <p:cNvPr id="11269" name="AutoShape 79"/>
          <p:cNvSpPr>
            <a:spLocks noChangeArrowheads="1"/>
          </p:cNvSpPr>
          <p:nvPr/>
        </p:nvSpPr>
        <p:spPr bwMode="auto">
          <a:xfrm flipV="1">
            <a:off x="6140450" y="1704975"/>
            <a:ext cx="604838" cy="170497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80"/>
          <p:cNvSpPr>
            <a:spLocks noChangeArrowheads="1"/>
          </p:cNvSpPr>
          <p:nvPr/>
        </p:nvSpPr>
        <p:spPr bwMode="auto">
          <a:xfrm>
            <a:off x="4457700" y="1704975"/>
            <a:ext cx="1685925" cy="1711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90"/>
          <p:cNvGrpSpPr>
            <a:grpSpLocks/>
          </p:cNvGrpSpPr>
          <p:nvPr/>
        </p:nvGrpSpPr>
        <p:grpSpPr bwMode="auto">
          <a:xfrm>
            <a:off x="4552950" y="3505200"/>
            <a:ext cx="2076450" cy="568325"/>
            <a:chOff x="3060" y="2208"/>
            <a:chExt cx="1308" cy="358"/>
          </a:xfrm>
        </p:grpSpPr>
        <p:sp>
          <p:nvSpPr>
            <p:cNvPr id="11279" name="Text Box 65"/>
            <p:cNvSpPr txBox="1">
              <a:spLocks noChangeArrowheads="1"/>
            </p:cNvSpPr>
            <p:nvPr/>
          </p:nvSpPr>
          <p:spPr bwMode="auto">
            <a:xfrm>
              <a:off x="3650" y="2275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latin typeface="Comic Sans MS" pitchFamily="66" charset="0"/>
                </a:rPr>
                <a:t>b</a:t>
              </a:r>
              <a:endParaRPr lang="en-GB" sz="2400" baseline="-25000">
                <a:latin typeface="Comic Sans MS" pitchFamily="66" charset="0"/>
              </a:endParaRPr>
            </a:p>
          </p:txBody>
        </p:sp>
        <p:sp>
          <p:nvSpPr>
            <p:cNvPr id="11280" name="Line 83"/>
            <p:cNvSpPr>
              <a:spLocks noChangeShapeType="1"/>
            </p:cNvSpPr>
            <p:nvPr/>
          </p:nvSpPr>
          <p:spPr bwMode="auto">
            <a:xfrm>
              <a:off x="3060" y="2208"/>
              <a:ext cx="13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51287" name="Object 87"/>
          <p:cNvGraphicFramePr>
            <a:graphicFrameLocks noChangeAspect="1"/>
          </p:cNvGraphicFramePr>
          <p:nvPr>
            <p:ph idx="1"/>
          </p:nvPr>
        </p:nvGraphicFramePr>
        <p:xfrm>
          <a:off x="1838325" y="4462463"/>
          <a:ext cx="60960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3" imgW="2946400" imgH="330200" progId="Equation.DSMT4">
                  <p:embed/>
                </p:oleObj>
              </mc:Choice>
              <mc:Fallback>
                <p:oleObj name="Equation" r:id="rId3" imgW="2946400" imgH="330200" progId="Equation.DSMT4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4462463"/>
                        <a:ext cx="60960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1" name="Text Box 91"/>
          <p:cNvSpPr txBox="1">
            <a:spLocks noChangeArrowheads="1"/>
          </p:cNvSpPr>
          <p:nvPr/>
        </p:nvSpPr>
        <p:spPr bwMode="auto">
          <a:xfrm>
            <a:off x="701675" y="2260600"/>
            <a:ext cx="28082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GB" sz="2400" u="sng">
                <a:latin typeface="Comic Sans MS" pitchFamily="66" charset="0"/>
              </a:rPr>
              <a:t>Important NOTE</a:t>
            </a:r>
          </a:p>
          <a:p>
            <a:pPr algn="ctr"/>
            <a:endParaRPr lang="en-GB" sz="2400" u="sng">
              <a:latin typeface="Comic Sans MS" pitchFamily="66" charset="0"/>
            </a:endParaRPr>
          </a:p>
          <a:p>
            <a:pPr algn="ctr"/>
            <a:r>
              <a:rPr lang="en-GB" sz="2400">
                <a:latin typeface="Comic Sans MS" pitchFamily="66" charset="0"/>
              </a:rPr>
              <a:t>h = vertical height</a:t>
            </a:r>
          </a:p>
        </p:txBody>
      </p:sp>
      <p:sp>
        <p:nvSpPr>
          <p:cNvPr id="51278" name="AutoShape 78"/>
          <p:cNvSpPr>
            <a:spLocks noChangeArrowheads="1"/>
          </p:cNvSpPr>
          <p:nvPr/>
        </p:nvSpPr>
        <p:spPr bwMode="auto">
          <a:xfrm flipH="1">
            <a:off x="3852863" y="1709738"/>
            <a:ext cx="604837" cy="1709737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3" name="Rectangle 93"/>
          <p:cNvSpPr>
            <a:spLocks noChangeArrowheads="1"/>
          </p:cNvSpPr>
          <p:nvPr/>
        </p:nvSpPr>
        <p:spPr bwMode="auto">
          <a:xfrm>
            <a:off x="4378325" y="3324225"/>
            <a:ext cx="88900" cy="88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89"/>
          <p:cNvGrpSpPr>
            <a:grpSpLocks/>
          </p:cNvGrpSpPr>
          <p:nvPr/>
        </p:nvGrpSpPr>
        <p:grpSpPr bwMode="auto">
          <a:xfrm>
            <a:off x="4467225" y="1719263"/>
            <a:ext cx="390525" cy="1695450"/>
            <a:chOff x="3006" y="1083"/>
            <a:chExt cx="246" cy="1068"/>
          </a:xfrm>
        </p:grpSpPr>
        <p:sp>
          <p:nvSpPr>
            <p:cNvPr id="11277" name="Line 84"/>
            <p:cNvSpPr>
              <a:spLocks noChangeShapeType="1"/>
            </p:cNvSpPr>
            <p:nvPr/>
          </p:nvSpPr>
          <p:spPr bwMode="auto">
            <a:xfrm>
              <a:off x="3006" y="1083"/>
              <a:ext cx="0" cy="10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Text Box 85"/>
            <p:cNvSpPr txBox="1">
              <a:spLocks noChangeArrowheads="1"/>
            </p:cNvSpPr>
            <p:nvPr/>
          </p:nvSpPr>
          <p:spPr bwMode="auto">
            <a:xfrm>
              <a:off x="3024" y="1484"/>
              <a:ext cx="22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latin typeface="Comic Sans MS" pitchFamily="66" charset="0"/>
                </a:rPr>
                <a:t>h</a:t>
              </a:r>
              <a:endParaRPr lang="en-GB" sz="2400" baseline="-2500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2" dur="2000" fill="hold"/>
                                        <p:tgtEl>
                                          <p:spTgt spid="512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4" dur="20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512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8" grpId="0"/>
      <p:bldP spid="51291" grpId="0"/>
      <p:bldP spid="51278" grpId="0" animBg="1"/>
      <p:bldP spid="51293" grpId="0" animBg="1"/>
      <p:bldP spid="5129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Learning Intention</a:t>
            </a:r>
          </a:p>
        </p:txBody>
      </p:sp>
      <p:sp>
        <p:nvSpPr>
          <p:cNvPr id="122883" name="Rectangle 3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u="sng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Success Criteria</a:t>
            </a: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5029200" y="3025775"/>
            <a:ext cx="3833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To know the formula for the area of </a:t>
            </a:r>
            <a:r>
              <a:rPr lang="en-GB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ANY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rhombus and kite.</a:t>
            </a:r>
            <a:endParaRPr lang="en-GB" sz="3600" dirty="0">
              <a:solidFill>
                <a:srgbClr val="FFFF00"/>
              </a:solidFill>
              <a:latin typeface="+mn-lt"/>
              <a:cs typeface="+mn-cs"/>
            </a:endParaRP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886" name="Rectangle 6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>
                <a:solidFill>
                  <a:srgbClr val="FFC000"/>
                </a:solidFill>
              </a:rPr>
              <a:t>1.    To develop a single formula for the area of </a:t>
            </a:r>
            <a:r>
              <a:rPr lang="en-GB" u="sng">
                <a:solidFill>
                  <a:srgbClr val="FFC000"/>
                </a:solidFill>
              </a:rPr>
              <a:t>ANY</a:t>
            </a:r>
            <a:r>
              <a:rPr lang="en-GB">
                <a:solidFill>
                  <a:srgbClr val="FFC000"/>
                </a:solidFill>
              </a:rPr>
              <a:t> rhombus and Kite.</a:t>
            </a:r>
          </a:p>
        </p:txBody>
      </p:sp>
      <p:sp>
        <p:nvSpPr>
          <p:cNvPr id="122887" name="Rectangle 7"/>
          <p:cNvSpPr>
            <a:spLocks noChangeArrowheads="1"/>
          </p:cNvSpPr>
          <p:nvPr/>
        </p:nvSpPr>
        <p:spPr bwMode="auto">
          <a:xfrm>
            <a:off x="1397000" y="4352925"/>
            <a:ext cx="33655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</a:pPr>
            <a:r>
              <a:rPr lang="en-GB">
                <a:solidFill>
                  <a:srgbClr val="FFC000"/>
                </a:solidFill>
              </a:rPr>
              <a:t>Use the formula to solve problems.</a:t>
            </a:r>
          </a:p>
        </p:txBody>
      </p:sp>
      <p:sp>
        <p:nvSpPr>
          <p:cNvPr id="122888" name="Rectangle 8"/>
          <p:cNvSpPr>
            <a:spLocks noChangeArrowheads="1"/>
          </p:cNvSpPr>
          <p:nvPr/>
        </p:nvSpPr>
        <p:spPr bwMode="auto">
          <a:xfrm>
            <a:off x="5502275" y="419893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Apply formulae correctly.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    (showing working)</a:t>
            </a:r>
          </a:p>
        </p:txBody>
      </p:sp>
      <p:sp>
        <p:nvSpPr>
          <p:cNvPr id="122889" name="Rectangle 9"/>
          <p:cNvSpPr>
            <a:spLocks noChangeArrowheads="1"/>
          </p:cNvSpPr>
          <p:nvPr/>
        </p:nvSpPr>
        <p:spPr bwMode="auto">
          <a:xfrm>
            <a:off x="5519738" y="5037138"/>
            <a:ext cx="2520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Answer containing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     appropriate units</a:t>
            </a:r>
          </a:p>
        </p:txBody>
      </p:sp>
      <p:sp>
        <p:nvSpPr>
          <p:cNvPr id="12298" name="Rectangle 1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chemeClr val="hlink"/>
                </a:solidFill>
              </a:rPr>
              <a:t>Rhombus and Kite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4" grpId="0"/>
      <p:bldP spid="122886" grpId="0"/>
      <p:bldP spid="122887" grpId="0"/>
      <p:bldP spid="122888" grpId="0"/>
      <p:bldP spid="12288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fld id="{DA04A601-DB08-4D5D-9073-9F42C7D791F8}" type="slidenum">
              <a:rPr lang="en-GB">
                <a:latin typeface="Comic Sans MS" pitchFamily="66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>
              <a:latin typeface="Comic Sans MS" pitchFamily="66" charset="0"/>
            </a:endParaRPr>
          </a:p>
        </p:txBody>
      </p:sp>
      <p:sp>
        <p:nvSpPr>
          <p:cNvPr id="50292" name="AutoShape 116"/>
          <p:cNvSpPr>
            <a:spLocks noChangeArrowheads="1"/>
          </p:cNvSpPr>
          <p:nvPr/>
        </p:nvSpPr>
        <p:spPr bwMode="auto">
          <a:xfrm flipH="1">
            <a:off x="3803650" y="2670175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93" name="AutoShape 117"/>
          <p:cNvSpPr>
            <a:spLocks noChangeArrowheads="1"/>
          </p:cNvSpPr>
          <p:nvPr/>
        </p:nvSpPr>
        <p:spPr bwMode="auto">
          <a:xfrm flipH="1" flipV="1">
            <a:off x="3797300" y="1949450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91" name="AutoShape 115"/>
          <p:cNvSpPr>
            <a:spLocks noChangeArrowheads="1"/>
          </p:cNvSpPr>
          <p:nvPr/>
        </p:nvSpPr>
        <p:spPr bwMode="auto">
          <a:xfrm>
            <a:off x="2378075" y="2673350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87" name="AutoShape 111"/>
          <p:cNvSpPr>
            <a:spLocks noChangeArrowheads="1"/>
          </p:cNvSpPr>
          <p:nvPr/>
        </p:nvSpPr>
        <p:spPr bwMode="auto">
          <a:xfrm flipV="1">
            <a:off x="2371725" y="1952625"/>
            <a:ext cx="1466850" cy="752475"/>
          </a:xfrm>
          <a:prstGeom prst="rtTriangle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8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smtClean="0">
                <a:solidFill>
                  <a:schemeClr val="hlink"/>
                </a:solidFill>
              </a:rPr>
              <a:t>Area of a Rhombus</a:t>
            </a:r>
          </a:p>
        </p:txBody>
      </p:sp>
      <p:graphicFrame>
        <p:nvGraphicFramePr>
          <p:cNvPr id="50272" name="Object 96"/>
          <p:cNvGraphicFramePr>
            <a:graphicFrameLocks noChangeAspect="1"/>
          </p:cNvGraphicFramePr>
          <p:nvPr>
            <p:ph sz="half" idx="1"/>
          </p:nvPr>
        </p:nvGraphicFramePr>
        <p:xfrm>
          <a:off x="2917825" y="4926013"/>
          <a:ext cx="35655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3" imgW="2819400" imgH="609600" progId="Equation.DSMT4">
                  <p:embed/>
                </p:oleObj>
              </mc:Choice>
              <mc:Fallback>
                <p:oleObj name="Equation" r:id="rId3" imgW="2819400" imgH="609600" progId="Equation.DSMT4">
                  <p:embed/>
                  <p:pic>
                    <p:nvPicPr>
                      <p:cNvPr id="0" name="Object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4926013"/>
                        <a:ext cx="3565525" cy="77152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 w="38100" cmpd="sng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21" name="Picture 55" descr="scottishflag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58102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Rectangle 92"/>
          <p:cNvSpPr>
            <a:spLocks noChangeArrowheads="1"/>
          </p:cNvSpPr>
          <p:nvPr/>
        </p:nvSpPr>
        <p:spPr bwMode="auto">
          <a:xfrm>
            <a:off x="2371725" y="1952625"/>
            <a:ext cx="2895600" cy="1466850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23" name="Group 98"/>
          <p:cNvGrpSpPr>
            <a:grpSpLocks/>
          </p:cNvGrpSpPr>
          <p:nvPr/>
        </p:nvGrpSpPr>
        <p:grpSpPr bwMode="auto">
          <a:xfrm>
            <a:off x="2384425" y="1978025"/>
            <a:ext cx="2857500" cy="1428750"/>
            <a:chOff x="2126" y="1246"/>
            <a:chExt cx="1800" cy="900"/>
          </a:xfrm>
        </p:grpSpPr>
        <p:sp>
          <p:nvSpPr>
            <p:cNvPr id="13332" name="AutoShape 90"/>
            <p:cNvSpPr>
              <a:spLocks noChangeArrowheads="1"/>
            </p:cNvSpPr>
            <p:nvPr/>
          </p:nvSpPr>
          <p:spPr bwMode="auto">
            <a:xfrm>
              <a:off x="2126" y="1246"/>
              <a:ext cx="1800" cy="900"/>
            </a:xfrm>
            <a:prstGeom prst="diamond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3" name="Line 93"/>
            <p:cNvSpPr>
              <a:spLocks noChangeShapeType="1"/>
            </p:cNvSpPr>
            <p:nvPr/>
          </p:nvSpPr>
          <p:spPr bwMode="auto">
            <a:xfrm>
              <a:off x="3024" y="1266"/>
              <a:ext cx="0" cy="87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Line 94"/>
            <p:cNvSpPr>
              <a:spLocks noChangeShapeType="1"/>
            </p:cNvSpPr>
            <p:nvPr/>
          </p:nvSpPr>
          <p:spPr bwMode="auto">
            <a:xfrm rot="16200000" flipV="1">
              <a:off x="3037" y="811"/>
              <a:ext cx="0" cy="176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06"/>
          <p:cNvGrpSpPr>
            <a:grpSpLocks/>
          </p:cNvGrpSpPr>
          <p:nvPr/>
        </p:nvGrpSpPr>
        <p:grpSpPr bwMode="auto">
          <a:xfrm>
            <a:off x="2371725" y="3609975"/>
            <a:ext cx="2933700" cy="465138"/>
            <a:chOff x="2118" y="2274"/>
            <a:chExt cx="1848" cy="293"/>
          </a:xfrm>
        </p:grpSpPr>
        <p:sp>
          <p:nvSpPr>
            <p:cNvPr id="13330" name="Line 99"/>
            <p:cNvSpPr>
              <a:spLocks noChangeShapeType="1"/>
            </p:cNvSpPr>
            <p:nvPr/>
          </p:nvSpPr>
          <p:spPr bwMode="auto">
            <a:xfrm>
              <a:off x="2118" y="2274"/>
              <a:ext cx="18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Text Box 100"/>
            <p:cNvSpPr txBox="1">
              <a:spLocks noChangeArrowheads="1"/>
            </p:cNvSpPr>
            <p:nvPr/>
          </p:nvSpPr>
          <p:spPr bwMode="auto">
            <a:xfrm>
              <a:off x="2882" y="2279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latin typeface="Comic Sans MS" pitchFamily="66" charset="0"/>
                </a:rPr>
                <a:t>D</a:t>
              </a:r>
            </a:p>
          </p:txBody>
        </p:sp>
      </p:grpSp>
      <p:grpSp>
        <p:nvGrpSpPr>
          <p:cNvPr id="4" name="Group 107"/>
          <p:cNvGrpSpPr>
            <a:grpSpLocks/>
          </p:cNvGrpSpPr>
          <p:nvPr/>
        </p:nvGrpSpPr>
        <p:grpSpPr bwMode="auto">
          <a:xfrm>
            <a:off x="5635625" y="1978025"/>
            <a:ext cx="452438" cy="1428750"/>
            <a:chOff x="4174" y="1246"/>
            <a:chExt cx="285" cy="900"/>
          </a:xfrm>
        </p:grpSpPr>
        <p:sp>
          <p:nvSpPr>
            <p:cNvPr id="13328" name="Line 101"/>
            <p:cNvSpPr>
              <a:spLocks noChangeShapeType="1"/>
            </p:cNvSpPr>
            <p:nvPr/>
          </p:nvSpPr>
          <p:spPr bwMode="auto">
            <a:xfrm flipV="1">
              <a:off x="4174" y="1246"/>
              <a:ext cx="0" cy="9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Text Box 102"/>
            <p:cNvSpPr txBox="1">
              <a:spLocks noChangeArrowheads="1"/>
            </p:cNvSpPr>
            <p:nvPr/>
          </p:nvSpPr>
          <p:spPr bwMode="auto">
            <a:xfrm>
              <a:off x="4230" y="1551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r>
                <a:rPr lang="en-GB" sz="2400">
                  <a:latin typeface="Comic Sans MS" pitchFamily="66" charset="0"/>
                </a:rPr>
                <a:t>d</a:t>
              </a:r>
            </a:p>
          </p:txBody>
        </p:sp>
      </p:grpSp>
      <p:graphicFrame>
        <p:nvGraphicFramePr>
          <p:cNvPr id="50284" name="Object 108"/>
          <p:cNvGraphicFramePr>
            <a:graphicFrameLocks noChangeAspect="1"/>
          </p:cNvGraphicFramePr>
          <p:nvPr>
            <p:ph sz="half" idx="2"/>
          </p:nvPr>
        </p:nvGraphicFramePr>
        <p:xfrm>
          <a:off x="2282825" y="4164013"/>
          <a:ext cx="4491038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6" name="Equation" r:id="rId6" imgW="2755900" imgH="330200" progId="Equation.DSMT4">
                  <p:embed/>
                </p:oleObj>
              </mc:Choice>
              <mc:Fallback>
                <p:oleObj name="Equation" r:id="rId6" imgW="2755900" imgH="330200" progId="Equation.DSMT4">
                  <p:embed/>
                  <p:pic>
                    <p:nvPicPr>
                      <p:cNvPr id="0" name="Object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5" y="4164013"/>
                        <a:ext cx="4491038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94" name="AutoShape 118"/>
          <p:cNvSpPr>
            <a:spLocks noChangeArrowheads="1"/>
          </p:cNvSpPr>
          <p:nvPr/>
        </p:nvSpPr>
        <p:spPr bwMode="auto">
          <a:xfrm>
            <a:off x="0" y="0"/>
            <a:ext cx="3790950" cy="1990725"/>
          </a:xfrm>
          <a:prstGeom prst="cloudCallout">
            <a:avLst>
              <a:gd name="adj1" fmla="val 36852"/>
              <a:gd name="adj2" fmla="val 7264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FFFF00"/>
                </a:solidFill>
              </a:rPr>
              <a:t>This part of</a:t>
            </a:r>
          </a:p>
          <a:p>
            <a:pPr algn="ctr"/>
            <a:r>
              <a:rPr lang="en-GB">
                <a:solidFill>
                  <a:srgbClr val="FFFF00"/>
                </a:solidFill>
              </a:rPr>
              <a:t>the rhombus</a:t>
            </a:r>
          </a:p>
          <a:p>
            <a:pPr algn="ctr"/>
            <a:r>
              <a:rPr lang="en-GB">
                <a:solidFill>
                  <a:srgbClr val="FFFF00"/>
                </a:solidFill>
              </a:rPr>
              <a:t>is half of the small</a:t>
            </a:r>
          </a:p>
          <a:p>
            <a:pPr algn="ctr"/>
            <a:r>
              <a:rPr lang="en-GB">
                <a:solidFill>
                  <a:srgbClr val="FFFF00"/>
                </a:solidFill>
              </a:rPr>
              <a:t>rectangle.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50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50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57292 0.07778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02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46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07407E-6 L 0.57187 -0.1388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02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94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7 L 0.2552 0.0777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0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60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96296E-6 L 0.25417 -0.1388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0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08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0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0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0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92" grpId="0" animBg="1"/>
      <p:bldP spid="50293" grpId="0" animBg="1"/>
      <p:bldP spid="50291" grpId="0" animBg="1"/>
      <p:bldP spid="50287" grpId="0" animBg="1"/>
      <p:bldP spid="50294" grpId="0" animBg="1"/>
      <p:bldP spid="50294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1348</Words>
  <Application>Microsoft Office PowerPoint</Application>
  <PresentationFormat>On-screen Show (4:3)</PresentationFormat>
  <Paragraphs>375</Paragraphs>
  <Slides>39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8" baseType="lpstr">
      <vt:lpstr>Calibri</vt:lpstr>
      <vt:lpstr>Arial</vt:lpstr>
      <vt:lpstr>Comic Sans MS</vt:lpstr>
      <vt:lpstr>PMingLiU</vt:lpstr>
      <vt:lpstr>Times New Roman</vt:lpstr>
      <vt:lpstr>Wingdings</vt:lpstr>
      <vt:lpstr>Office Theme</vt:lpstr>
      <vt:lpstr>Equation</vt:lpstr>
      <vt:lpstr>MathType 5.0 Equation</vt:lpstr>
      <vt:lpstr>PowerPoint Presentation</vt:lpstr>
      <vt:lpstr>Simple Areas</vt:lpstr>
      <vt:lpstr>Any Triangle Area</vt:lpstr>
      <vt:lpstr>Any Triangle Area</vt:lpstr>
      <vt:lpstr>Any Triangle Area</vt:lpstr>
      <vt:lpstr>Any Triangle Area</vt:lpstr>
      <vt:lpstr>Parallelogram Area</vt:lpstr>
      <vt:lpstr>Rhombus and Kite Area</vt:lpstr>
      <vt:lpstr>Area of a Rhombus</vt:lpstr>
      <vt:lpstr>Area of a Kite</vt:lpstr>
      <vt:lpstr>Rhombus and Kite Area</vt:lpstr>
      <vt:lpstr>Trapezium Area</vt:lpstr>
      <vt:lpstr>Trapezium Area</vt:lpstr>
      <vt:lpstr>Trapezium Area</vt:lpstr>
      <vt:lpstr>Composite Areas</vt:lpstr>
      <vt:lpstr>Composite Areas</vt:lpstr>
      <vt:lpstr>Composite Areas</vt:lpstr>
      <vt:lpstr>Summary Areas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Other Simple Volumes</vt:lpstr>
      <vt:lpstr>PowerPoint Presentation</vt:lpstr>
      <vt:lpstr>Other Simple Volumes</vt:lpstr>
      <vt:lpstr>Volume of a Solid</vt:lpstr>
      <vt:lpstr>Volume of a Solid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AKOBIA</dc:creator>
  <cp:lastModifiedBy>Teacher E-Solutions</cp:lastModifiedBy>
  <cp:revision>3</cp:revision>
  <dcterms:created xsi:type="dcterms:W3CDTF">2013-05-11T15:12:01Z</dcterms:created>
  <dcterms:modified xsi:type="dcterms:W3CDTF">2019-01-18T17:00:54Z</dcterms:modified>
</cp:coreProperties>
</file>