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576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4" Type="http://schemas.openxmlformats.org/officeDocument/2006/relationships/image" Target="../media/image43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.wmf"/><Relationship Id="rId1" Type="http://schemas.openxmlformats.org/officeDocument/2006/relationships/image" Target="../media/image4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92DD43A-6144-4500-8D1C-62E8BDC632A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8382184-8D71-49C2-A864-70D5FAB4C8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7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D1D089C-B9B9-420A-88D1-2104D90B6AC3}" type="slidenum">
              <a:rPr lang="en-GB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>
              <a:latin typeface="Arial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9C84F0B-6879-4D03-81A2-6EB329B990BA}" type="slidenum">
              <a:rPr lang="en-GB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GB">
              <a:latin typeface="Arial" pitchFamily="34" charset="0"/>
            </a:endParaRPr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25D20-F9C6-4D69-9F5E-D977376EA37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39F9E-83C7-4FF1-A27B-C3B0FB22D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4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21E03-132C-4B20-AE4A-4EB9E463D77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E6884-C302-4819-98E3-394CE85E6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33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A2817-D237-4D09-A6B4-E96F806DA2F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8DEF2-5F53-4E92-8480-4C0CAF9B2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619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CDE8D-23FD-4B7F-98E7-9BC7BE4AF2E2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9D292-D934-4D20-A002-E3FF8AD61E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299872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A58B8-CF47-4740-B0CD-9018B1879B12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640DF-141C-48C1-9EB1-6D18E3EF04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375676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ACEF5-5E9E-4E07-974C-CE31FC75E8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44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507BF-585D-4EAF-8E3D-C1957180D5D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32745-626B-49C7-95A3-3B98D415E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75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8C520-CB1F-4243-9F20-48D1C9D72CB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D9F25-F031-4DFD-884A-535213578F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9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9A23F-C1F0-46C5-8B6F-1754E2C4B82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D13FD-4BD8-4D11-8EBB-44D999D7E2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302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25E48-BD13-42C3-9A52-4BC3B57AE14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659F9-009A-4B09-8BDB-D0151D4431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46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10335-F917-400C-8AEB-01488563F81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72DB7-3E9A-420B-AA40-D6B7DA0069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01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E82F8-3683-4990-9A19-22D4D70EAEB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AB855-97D4-4020-A9C1-288720F96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267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9859C-8971-4931-8FA0-B5CFA372A8C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B634A-2E62-4E96-A083-A7627715D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88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D996C-86F6-4289-97E6-48ABDA46B8C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161DF-D586-4322-83D1-A1B2D70A9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05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0EB9BF-4925-4474-B885-2DF43621C20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C37BD1-52C3-4DEF-8A7F-394BBCDE1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8.gif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20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oleObject" Target="../embeddings/oleObject21.bin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1.wmf"/><Relationship Id="rId9" Type="http://schemas.openxmlformats.org/officeDocument/2006/relationships/image" Target="../media/image23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30.wmf"/><Relationship Id="rId4" Type="http://schemas.openxmlformats.org/officeDocument/2006/relationships/image" Target="../media/image27.wmf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3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36.wmf"/><Relationship Id="rId5" Type="http://schemas.openxmlformats.org/officeDocument/2006/relationships/image" Target="../media/image33.w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35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7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38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38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43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5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44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7.wmf"/><Relationship Id="rId3" Type="http://schemas.openxmlformats.org/officeDocument/2006/relationships/oleObject" Target="../embeddings/oleObject4.bin"/><Relationship Id="rId7" Type="http://schemas.openxmlformats.org/officeDocument/2006/relationships/image" Target="../media/image2.wmf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6.wmf"/><Relationship Id="rId5" Type="http://schemas.openxmlformats.org/officeDocument/2006/relationships/image" Target="../media/image8.gif"/><Relationship Id="rId10" Type="http://schemas.openxmlformats.org/officeDocument/2006/relationships/oleObject" Target="../embeddings/oleObject7.bin"/><Relationship Id="rId4" Type="http://schemas.openxmlformats.org/officeDocument/2006/relationships/image" Target="../media/image4.wmf"/><Relationship Id="rId9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8.gif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6"/>
          <p:cNvSpPr txBox="1">
            <a:spLocks noChangeArrowheads="1"/>
          </p:cNvSpPr>
          <p:nvPr/>
        </p:nvSpPr>
        <p:spPr bwMode="auto">
          <a:xfrm>
            <a:off x="2703513" y="1852613"/>
            <a:ext cx="3914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C000"/>
                </a:solidFill>
                <a:latin typeface="Comic Sans MS" pitchFamily="66" charset="0"/>
              </a:rPr>
              <a:t>Area of Any Triangle</a:t>
            </a:r>
          </a:p>
        </p:txBody>
      </p:sp>
      <p:sp>
        <p:nvSpPr>
          <p:cNvPr id="5123" name="Text Box 7"/>
          <p:cNvSpPr txBox="1">
            <a:spLocks noChangeArrowheads="1"/>
          </p:cNvSpPr>
          <p:nvPr/>
        </p:nvSpPr>
        <p:spPr bwMode="auto">
          <a:xfrm>
            <a:off x="2703513" y="2405063"/>
            <a:ext cx="3897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C000"/>
                </a:solidFill>
                <a:latin typeface="Comic Sans MS" pitchFamily="66" charset="0"/>
              </a:rPr>
              <a:t>Area of Parallelogram</a:t>
            </a:r>
          </a:p>
        </p:txBody>
      </p:sp>
      <p:sp>
        <p:nvSpPr>
          <p:cNvPr id="5124" name="Text Box 8"/>
          <p:cNvSpPr txBox="1">
            <a:spLocks noChangeArrowheads="1"/>
          </p:cNvSpPr>
          <p:nvPr/>
        </p:nvSpPr>
        <p:spPr bwMode="auto">
          <a:xfrm>
            <a:off x="2703513" y="2957513"/>
            <a:ext cx="4487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C000"/>
                </a:solidFill>
                <a:latin typeface="Comic Sans MS" pitchFamily="66" charset="0"/>
              </a:rPr>
              <a:t>Area of Kite &amp; Rhombus</a:t>
            </a:r>
          </a:p>
        </p:txBody>
      </p:sp>
      <p:sp>
        <p:nvSpPr>
          <p:cNvPr id="5125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41513" y="1852613"/>
            <a:ext cx="404812" cy="320675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41513" y="2413000"/>
            <a:ext cx="404812" cy="320675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41513" y="2974975"/>
            <a:ext cx="404812" cy="320675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Volume of Solids</a:t>
            </a:r>
          </a:p>
        </p:txBody>
      </p:sp>
      <p:sp>
        <p:nvSpPr>
          <p:cNvPr id="5129" name="Text Box 16"/>
          <p:cNvSpPr txBox="1">
            <a:spLocks noChangeArrowheads="1"/>
          </p:cNvSpPr>
          <p:nvPr/>
        </p:nvSpPr>
        <p:spPr bwMode="auto">
          <a:xfrm>
            <a:off x="2703513" y="3509963"/>
            <a:ext cx="33924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C000"/>
                </a:solidFill>
                <a:latin typeface="Comic Sans MS" pitchFamily="66" charset="0"/>
              </a:rPr>
              <a:t>Area of Trapezium</a:t>
            </a:r>
          </a:p>
        </p:txBody>
      </p:sp>
      <p:sp>
        <p:nvSpPr>
          <p:cNvPr id="5130" name="AutoShape 1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54213" y="3535363"/>
            <a:ext cx="404812" cy="320675"/>
          </a:xfrm>
          <a:prstGeom prst="actionButtonForwardNex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Text Box 6"/>
          <p:cNvSpPr txBox="1">
            <a:spLocks noChangeArrowheads="1"/>
          </p:cNvSpPr>
          <p:nvPr/>
        </p:nvSpPr>
        <p:spPr bwMode="auto">
          <a:xfrm>
            <a:off x="2703513" y="4060825"/>
            <a:ext cx="281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C000"/>
                </a:solidFill>
                <a:latin typeface="Comic Sans MS" pitchFamily="66" charset="0"/>
              </a:rPr>
              <a:t>Composite Area</a:t>
            </a:r>
          </a:p>
        </p:txBody>
      </p:sp>
      <p:sp>
        <p:nvSpPr>
          <p:cNvPr id="5132" name="Text Box 7"/>
          <p:cNvSpPr txBox="1">
            <a:spLocks noChangeArrowheads="1"/>
          </p:cNvSpPr>
          <p:nvPr/>
        </p:nvSpPr>
        <p:spPr bwMode="auto">
          <a:xfrm>
            <a:off x="2703513" y="4613275"/>
            <a:ext cx="41957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C000"/>
                </a:solidFill>
                <a:latin typeface="Comic Sans MS" pitchFamily="66" charset="0"/>
              </a:rPr>
              <a:t>Volume &amp; Surface Area</a:t>
            </a:r>
          </a:p>
        </p:txBody>
      </p:sp>
      <p:sp>
        <p:nvSpPr>
          <p:cNvPr id="5133" name="Text Box 8"/>
          <p:cNvSpPr txBox="1">
            <a:spLocks noChangeArrowheads="1"/>
          </p:cNvSpPr>
          <p:nvPr/>
        </p:nvSpPr>
        <p:spPr bwMode="auto">
          <a:xfrm>
            <a:off x="2703513" y="5165725"/>
            <a:ext cx="4868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C000"/>
                </a:solidFill>
                <a:latin typeface="Comic Sans MS" pitchFamily="66" charset="0"/>
              </a:rPr>
              <a:t>Surface Area of a Cylinder</a:t>
            </a:r>
          </a:p>
        </p:txBody>
      </p:sp>
      <p:sp>
        <p:nvSpPr>
          <p:cNvPr id="5134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41513" y="4097338"/>
            <a:ext cx="404812" cy="320675"/>
          </a:xfrm>
          <a:prstGeom prst="actionButtonForwardNext">
            <a:avLst/>
          </a:prstGeom>
          <a:solidFill>
            <a:srgbClr val="77777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41513" y="4657725"/>
            <a:ext cx="404812" cy="320675"/>
          </a:xfrm>
          <a:prstGeom prst="actionButtonForwardNex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41513" y="5218113"/>
            <a:ext cx="404812" cy="322262"/>
          </a:xfrm>
          <a:prstGeom prst="actionButtonForwardNext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137" name="Text Box 8"/>
          <p:cNvSpPr txBox="1">
            <a:spLocks noChangeArrowheads="1"/>
          </p:cNvSpPr>
          <p:nvPr/>
        </p:nvSpPr>
        <p:spPr bwMode="auto">
          <a:xfrm>
            <a:off x="2703513" y="5718175"/>
            <a:ext cx="4868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C000"/>
                </a:solidFill>
                <a:latin typeface="Comic Sans MS" pitchFamily="66" charset="0"/>
              </a:rPr>
              <a:t>Volume of a Cylinder</a:t>
            </a:r>
          </a:p>
        </p:txBody>
      </p:sp>
      <p:sp>
        <p:nvSpPr>
          <p:cNvPr id="24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54213" y="5780088"/>
            <a:ext cx="404812" cy="320675"/>
          </a:xfrm>
          <a:prstGeom prst="actionButtonForwardNext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139" name="Text Box 8"/>
          <p:cNvSpPr txBox="1">
            <a:spLocks noChangeArrowheads="1"/>
          </p:cNvSpPr>
          <p:nvPr/>
        </p:nvSpPr>
        <p:spPr bwMode="auto">
          <a:xfrm>
            <a:off x="2703513" y="6270625"/>
            <a:ext cx="4868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C000"/>
                </a:solidFill>
                <a:latin typeface="Comic Sans MS" pitchFamily="66" charset="0"/>
              </a:rPr>
              <a:t>Composite Volume</a:t>
            </a:r>
          </a:p>
        </p:txBody>
      </p:sp>
      <p:sp>
        <p:nvSpPr>
          <p:cNvPr id="5140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54213" y="6340475"/>
            <a:ext cx="404812" cy="320675"/>
          </a:xfrm>
          <a:prstGeom prst="actionButtonForwardNex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1" name="Text Box 8"/>
          <p:cNvSpPr txBox="1">
            <a:spLocks noChangeArrowheads="1"/>
          </p:cNvSpPr>
          <p:nvPr/>
        </p:nvSpPr>
        <p:spPr bwMode="auto">
          <a:xfrm>
            <a:off x="7178675" y="5440363"/>
            <a:ext cx="19653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 b="1">
                <a:solidFill>
                  <a:srgbClr val="FFC000"/>
                </a:solidFill>
                <a:latin typeface="Comic Sans MS" pitchFamily="66" charset="0"/>
              </a:rPr>
              <a:t>Exam Type Questions</a:t>
            </a:r>
          </a:p>
        </p:txBody>
      </p:sp>
      <p:sp>
        <p:nvSpPr>
          <p:cNvPr id="5142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042275" y="6269038"/>
            <a:ext cx="519113" cy="463550"/>
          </a:xfrm>
          <a:prstGeom prst="actionButtonForwardNex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9FDCCE12-C395-44F3-B8B0-29264D3F6200}" type="slidenum">
              <a:rPr lang="en-GB">
                <a:latin typeface="Comic Sans MS" pitchFamily="66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93224" name="AutoShape 40"/>
          <p:cNvSpPr>
            <a:spLocks noChangeArrowheads="1"/>
          </p:cNvSpPr>
          <p:nvPr/>
        </p:nvSpPr>
        <p:spPr bwMode="auto">
          <a:xfrm>
            <a:off x="2806700" y="2663825"/>
            <a:ext cx="1076325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25" name="AutoShape 41"/>
          <p:cNvSpPr>
            <a:spLocks noChangeArrowheads="1"/>
          </p:cNvSpPr>
          <p:nvPr/>
        </p:nvSpPr>
        <p:spPr bwMode="auto">
          <a:xfrm flipV="1">
            <a:off x="2806700" y="1952625"/>
            <a:ext cx="1085850" cy="73342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22" name="AutoShape 38"/>
          <p:cNvSpPr>
            <a:spLocks noChangeArrowheads="1"/>
          </p:cNvSpPr>
          <p:nvPr/>
        </p:nvSpPr>
        <p:spPr bwMode="auto">
          <a:xfrm flipH="1">
            <a:off x="3898900" y="2679700"/>
            <a:ext cx="1819275" cy="73342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23" name="AutoShape 39"/>
          <p:cNvSpPr>
            <a:spLocks noChangeArrowheads="1"/>
          </p:cNvSpPr>
          <p:nvPr/>
        </p:nvSpPr>
        <p:spPr bwMode="auto">
          <a:xfrm flipH="1" flipV="1">
            <a:off x="3898900" y="1952625"/>
            <a:ext cx="1819275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smtClean="0">
                <a:solidFill>
                  <a:schemeClr val="hlink"/>
                </a:solidFill>
              </a:rPr>
              <a:t>Area of a Kite</a:t>
            </a:r>
          </a:p>
        </p:txBody>
      </p:sp>
      <p:graphicFrame>
        <p:nvGraphicFramePr>
          <p:cNvPr id="93187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3263900" y="4922838"/>
          <a:ext cx="2871788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9" name="Equation" r:id="rId3" imgW="2247900" imgH="609600" progId="Equation.DSMT4">
                  <p:embed/>
                </p:oleObj>
              </mc:Choice>
              <mc:Fallback>
                <p:oleObj name="Equation" r:id="rId3" imgW="2247900" imgH="609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4922838"/>
                        <a:ext cx="2871788" cy="779462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38100" cmpd="sng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790825" y="3609975"/>
            <a:ext cx="2933700" cy="465138"/>
            <a:chOff x="2118" y="2274"/>
            <a:chExt cx="1848" cy="293"/>
          </a:xfrm>
        </p:grpSpPr>
        <p:sp>
          <p:nvSpPr>
            <p:cNvPr id="14357" name="Line 16"/>
            <p:cNvSpPr>
              <a:spLocks noChangeShapeType="1"/>
            </p:cNvSpPr>
            <p:nvPr/>
          </p:nvSpPr>
          <p:spPr bwMode="auto">
            <a:xfrm>
              <a:off x="2118" y="2274"/>
              <a:ext cx="18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8" name="Text Box 17"/>
            <p:cNvSpPr txBox="1">
              <a:spLocks noChangeArrowheads="1"/>
            </p:cNvSpPr>
            <p:nvPr/>
          </p:nvSpPr>
          <p:spPr bwMode="auto">
            <a:xfrm>
              <a:off x="2882" y="2279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latin typeface="Comic Sans MS" pitchFamily="66" charset="0"/>
                </a:rPr>
                <a:t>D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5845175" y="1978025"/>
            <a:ext cx="452438" cy="1428750"/>
            <a:chOff x="4174" y="1246"/>
            <a:chExt cx="285" cy="900"/>
          </a:xfrm>
        </p:grpSpPr>
        <p:sp>
          <p:nvSpPr>
            <p:cNvPr id="14355" name="Line 19"/>
            <p:cNvSpPr>
              <a:spLocks noChangeShapeType="1"/>
            </p:cNvSpPr>
            <p:nvPr/>
          </p:nvSpPr>
          <p:spPr bwMode="auto">
            <a:xfrm flipV="1">
              <a:off x="4174" y="1246"/>
              <a:ext cx="0" cy="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6" name="Text Box 20"/>
            <p:cNvSpPr txBox="1">
              <a:spLocks noChangeArrowheads="1"/>
            </p:cNvSpPr>
            <p:nvPr/>
          </p:nvSpPr>
          <p:spPr bwMode="auto">
            <a:xfrm>
              <a:off x="4230" y="1551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latin typeface="Comic Sans MS" pitchFamily="66" charset="0"/>
                </a:rPr>
                <a:t>d</a:t>
              </a:r>
            </a:p>
          </p:txBody>
        </p:sp>
      </p:grpSp>
      <p:graphicFrame>
        <p:nvGraphicFramePr>
          <p:cNvPr id="93208" name="Object 24"/>
          <p:cNvGraphicFramePr>
            <a:graphicFrameLocks noChangeAspect="1"/>
          </p:cNvGraphicFramePr>
          <p:nvPr>
            <p:ph sz="half" idx="2"/>
          </p:nvPr>
        </p:nvGraphicFramePr>
        <p:xfrm>
          <a:off x="2282825" y="4164013"/>
          <a:ext cx="4491038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Equation" r:id="rId5" imgW="2755900" imgH="330200" progId="Equation.DSMT4">
                  <p:embed/>
                </p:oleObj>
              </mc:Choice>
              <mc:Fallback>
                <p:oleObj name="Equation" r:id="rId5" imgW="2755900" imgH="3302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5" y="4164013"/>
                        <a:ext cx="4491038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8" name="Text Box 36"/>
          <p:cNvSpPr txBox="1">
            <a:spLocks noChangeArrowheads="1"/>
          </p:cNvSpPr>
          <p:nvPr/>
        </p:nvSpPr>
        <p:spPr bwMode="auto">
          <a:xfrm>
            <a:off x="2317750" y="1193800"/>
            <a:ext cx="46085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Exactly the same process as the rhombus</a:t>
            </a:r>
          </a:p>
        </p:txBody>
      </p:sp>
      <p:grpSp>
        <p:nvGrpSpPr>
          <p:cNvPr id="14349" name="Group 31"/>
          <p:cNvGrpSpPr>
            <a:grpSpLocks/>
          </p:cNvGrpSpPr>
          <p:nvPr/>
        </p:nvGrpSpPr>
        <p:grpSpPr bwMode="auto">
          <a:xfrm>
            <a:off x="3883025" y="1962150"/>
            <a:ext cx="1784350" cy="1450975"/>
            <a:chOff x="894" y="2172"/>
            <a:chExt cx="546" cy="640"/>
          </a:xfrm>
        </p:grpSpPr>
        <p:sp>
          <p:nvSpPr>
            <p:cNvPr id="14353" name="AutoShape 29"/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4" name="AutoShape 30"/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50" name="Group 32"/>
          <p:cNvGrpSpPr>
            <a:grpSpLocks/>
          </p:cNvGrpSpPr>
          <p:nvPr/>
        </p:nvGrpSpPr>
        <p:grpSpPr bwMode="auto">
          <a:xfrm flipH="1">
            <a:off x="2820988" y="1962150"/>
            <a:ext cx="1063625" cy="1450975"/>
            <a:chOff x="894" y="2172"/>
            <a:chExt cx="546" cy="640"/>
          </a:xfrm>
        </p:grpSpPr>
        <p:sp>
          <p:nvSpPr>
            <p:cNvPr id="14351" name="AutoShape 33"/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2" name="AutoShape 34"/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L 0.57187 0.0805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3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96296E-6 L 0.57187 -0.1361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3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-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33333E-6 L 0.25208 0.0791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3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4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0185 L 0.25035 -0.1356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3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-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3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24" grpId="0" animBg="1"/>
      <p:bldP spid="93225" grpId="0" animBg="1"/>
      <p:bldP spid="93222" grpId="0" animBg="1"/>
      <p:bldP spid="932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7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D92D0B-1CBA-43E6-A54B-7ACECDA40BDE}" type="slidenum">
              <a:rPr lang="en-GB" smtClean="0">
                <a:latin typeface="Comic Sans MS" pitchFamily="66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smtClean="0">
              <a:latin typeface="Comic Sans MS" pitchFamily="66" charset="0"/>
            </a:endParaRPr>
          </a:p>
        </p:txBody>
      </p:sp>
      <p:sp>
        <p:nvSpPr>
          <p:cNvPr id="15363" name="Rectangle 2"/>
          <p:cNvSpPr>
            <a:spLocks noGrp="1" noRot="1" noChangeArrowheads="1"/>
          </p:cNvSpPr>
          <p:nvPr>
            <p:ph type="title" sz="quarter"/>
          </p:nvPr>
        </p:nvSpPr>
        <p:spPr>
          <a:xfrm>
            <a:off x="914400" y="322263"/>
            <a:ext cx="8229600" cy="1143000"/>
          </a:xfrm>
        </p:spPr>
        <p:txBody>
          <a:bodyPr/>
          <a:lstStyle/>
          <a:p>
            <a:r>
              <a:rPr lang="en-GB" sz="4800" smtClean="0">
                <a:solidFill>
                  <a:schemeClr val="hlink"/>
                </a:solidFill>
              </a:rPr>
              <a:t>Rhombus and Kite Area</a:t>
            </a:r>
          </a:p>
        </p:txBody>
      </p:sp>
      <p:pic>
        <p:nvPicPr>
          <p:cNvPr id="15364" name="Picture 6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11"/>
          <p:cNvSpPr txBox="1">
            <a:spLocks noChangeArrowheads="1"/>
          </p:cNvSpPr>
          <p:nvPr/>
        </p:nvSpPr>
        <p:spPr bwMode="auto">
          <a:xfrm>
            <a:off x="1298575" y="1612900"/>
            <a:ext cx="7000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Example 2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: Find the area of the V – shape kite.</a:t>
            </a:r>
            <a:endParaRPr lang="en-GB" sz="2400" u="sng">
              <a:solidFill>
                <a:srgbClr val="FFFF00"/>
              </a:solidFill>
              <a:latin typeface="Comic Sans MS" pitchFamily="66" charset="0"/>
            </a:endParaRPr>
          </a:p>
        </p:txBody>
      </p:sp>
      <p:graphicFrame>
        <p:nvGraphicFramePr>
          <p:cNvPr id="101394" name="Object 18"/>
          <p:cNvGraphicFramePr>
            <a:graphicFrameLocks noChangeAspect="1"/>
          </p:cNvGraphicFramePr>
          <p:nvPr/>
        </p:nvGraphicFramePr>
        <p:xfrm>
          <a:off x="5597525" y="2501900"/>
          <a:ext cx="2922588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8" name="Equation" r:id="rId4" imgW="2209800" imgH="609600" progId="Equation.DSMT4">
                  <p:embed/>
                </p:oleObj>
              </mc:Choice>
              <mc:Fallback>
                <p:oleObj name="Equation" r:id="rId4" imgW="2209800" imgH="609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25" y="2501900"/>
                        <a:ext cx="2922588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5" name="Object 19"/>
          <p:cNvGraphicFramePr>
            <a:graphicFrameLocks noChangeAspect="1"/>
          </p:cNvGraphicFramePr>
          <p:nvPr/>
        </p:nvGraphicFramePr>
        <p:xfrm>
          <a:off x="5597525" y="3451225"/>
          <a:ext cx="2176463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Equation" r:id="rId6" imgW="1638300" imgH="609600" progId="Equation.DSMT4">
                  <p:embed/>
                </p:oleObj>
              </mc:Choice>
              <mc:Fallback>
                <p:oleObj name="Equation" r:id="rId6" imgW="1638300" imgH="609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25" y="3451225"/>
                        <a:ext cx="2176463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6" name="Object 20"/>
          <p:cNvGraphicFramePr>
            <a:graphicFrameLocks noChangeAspect="1"/>
          </p:cNvGraphicFramePr>
          <p:nvPr/>
        </p:nvGraphicFramePr>
        <p:xfrm>
          <a:off x="5597525" y="4405313"/>
          <a:ext cx="2533650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0" name="Equation" r:id="rId8" imgW="1447172" imgH="291973" progId="Equation.DSMT4">
                  <p:embed/>
                </p:oleObj>
              </mc:Choice>
              <mc:Fallback>
                <p:oleObj name="Equation" r:id="rId8" imgW="1447172" imgH="291973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25" y="4405313"/>
                        <a:ext cx="2533650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9" name="Text Box 28"/>
          <p:cNvSpPr txBox="1">
            <a:spLocks noChangeArrowheads="1"/>
          </p:cNvSpPr>
          <p:nvPr/>
        </p:nvSpPr>
        <p:spPr bwMode="auto">
          <a:xfrm>
            <a:off x="3200400" y="43148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7cm</a:t>
            </a:r>
          </a:p>
        </p:txBody>
      </p:sp>
      <p:sp>
        <p:nvSpPr>
          <p:cNvPr id="15370" name="Line 29"/>
          <p:cNvSpPr>
            <a:spLocks noChangeShapeType="1"/>
          </p:cNvSpPr>
          <p:nvPr/>
        </p:nvSpPr>
        <p:spPr bwMode="auto">
          <a:xfrm flipH="1" flipV="1">
            <a:off x="2146300" y="2684463"/>
            <a:ext cx="9525" cy="14382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1" name="Text Box 30"/>
          <p:cNvSpPr txBox="1">
            <a:spLocks noChangeArrowheads="1"/>
          </p:cNvSpPr>
          <p:nvPr/>
        </p:nvSpPr>
        <p:spPr bwMode="auto">
          <a:xfrm>
            <a:off x="2181225" y="32734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4cm</a:t>
            </a:r>
          </a:p>
        </p:txBody>
      </p:sp>
      <p:grpSp>
        <p:nvGrpSpPr>
          <p:cNvPr id="15372" name="Group 38"/>
          <p:cNvGrpSpPr>
            <a:grpSpLocks/>
          </p:cNvGrpSpPr>
          <p:nvPr/>
        </p:nvGrpSpPr>
        <p:grpSpPr bwMode="auto">
          <a:xfrm>
            <a:off x="2390775" y="2676525"/>
            <a:ext cx="2181225" cy="1463675"/>
            <a:chOff x="1506" y="1686"/>
            <a:chExt cx="1374" cy="922"/>
          </a:xfrm>
        </p:grpSpPr>
        <p:sp>
          <p:nvSpPr>
            <p:cNvPr id="15374" name="Line 34"/>
            <p:cNvSpPr>
              <a:spLocks noChangeShapeType="1"/>
            </p:cNvSpPr>
            <p:nvPr/>
          </p:nvSpPr>
          <p:spPr bwMode="auto">
            <a:xfrm>
              <a:off x="1524" y="1686"/>
              <a:ext cx="1356" cy="47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5" name="Line 35"/>
            <p:cNvSpPr>
              <a:spLocks noChangeShapeType="1"/>
            </p:cNvSpPr>
            <p:nvPr/>
          </p:nvSpPr>
          <p:spPr bwMode="auto">
            <a:xfrm flipV="1">
              <a:off x="1510" y="2158"/>
              <a:ext cx="1365" cy="4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6" name="Line 36"/>
            <p:cNvSpPr>
              <a:spLocks noChangeShapeType="1"/>
            </p:cNvSpPr>
            <p:nvPr/>
          </p:nvSpPr>
          <p:spPr bwMode="auto">
            <a:xfrm flipV="1">
              <a:off x="1506" y="2154"/>
              <a:ext cx="471" cy="4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7" name="Line 37"/>
            <p:cNvSpPr>
              <a:spLocks noChangeShapeType="1"/>
            </p:cNvSpPr>
            <p:nvPr/>
          </p:nvSpPr>
          <p:spPr bwMode="auto">
            <a:xfrm flipH="1" flipV="1">
              <a:off x="1527" y="1686"/>
              <a:ext cx="453" cy="47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27" name="Straight Arrow Connector 26"/>
          <p:cNvCxnSpPr/>
          <p:nvPr/>
        </p:nvCxnSpPr>
        <p:spPr>
          <a:xfrm>
            <a:off x="3086100" y="4140200"/>
            <a:ext cx="1477963" cy="1588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1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488AC6D0-21A9-47F2-8220-104813798EE8}" type="slidenum">
              <a:rPr lang="en-GB">
                <a:latin typeface="Comic Sans MS" pitchFamily="66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25955" name="Rectangle 3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25956" name="Text Box 4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To know the formula for the area of a trapezium.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16390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58" name="Rectangle 6"/>
          <p:cNvSpPr>
            <a:spLocks noChangeArrowheads="1"/>
          </p:cNvSpPr>
          <p:nvPr/>
        </p:nvSpPr>
        <p:spPr bwMode="auto">
          <a:xfrm>
            <a:off x="825500" y="3044825"/>
            <a:ext cx="4038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C000"/>
                </a:solidFill>
              </a:rPr>
              <a:t>1.    To develop a formula for the area of a trapezium.</a:t>
            </a:r>
          </a:p>
        </p:txBody>
      </p:sp>
      <p:sp>
        <p:nvSpPr>
          <p:cNvPr id="125959" name="Rectangle 7"/>
          <p:cNvSpPr>
            <a:spLocks noChangeArrowheads="1"/>
          </p:cNvSpPr>
          <p:nvPr/>
        </p:nvSpPr>
        <p:spPr bwMode="auto">
          <a:xfrm>
            <a:off x="1254125" y="4352925"/>
            <a:ext cx="3508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</a:pPr>
            <a:r>
              <a:rPr lang="en-GB">
                <a:solidFill>
                  <a:srgbClr val="FFC000"/>
                </a:solidFill>
              </a:rPr>
              <a:t>Use the formula to solve problems.</a:t>
            </a:r>
          </a:p>
        </p:txBody>
      </p:sp>
      <p:sp>
        <p:nvSpPr>
          <p:cNvPr id="125960" name="Rectangle 8"/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Apply formula correctly.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    (showing working)</a:t>
            </a:r>
          </a:p>
        </p:txBody>
      </p:sp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5519738" y="47323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Answer containing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    appropriate units</a:t>
            </a:r>
          </a:p>
        </p:txBody>
      </p:sp>
      <p:sp>
        <p:nvSpPr>
          <p:cNvPr id="16395" name="Rectangle 1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chemeClr val="hlink"/>
                </a:solidFill>
              </a:rPr>
              <a:t>Trapezium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5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5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6" grpId="0"/>
      <p:bldP spid="125958" grpId="0"/>
      <p:bldP spid="125959" grpId="0"/>
      <p:bldP spid="125960" grpId="0"/>
      <p:bldP spid="1259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7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D85029C-29AE-47CA-9DF4-08687D6793AA}" type="slidenum">
              <a:rPr lang="en-GB" smtClean="0">
                <a:latin typeface="Comic Sans MS" pitchFamily="66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GB" smtClean="0">
              <a:latin typeface="Comic Sans MS" pitchFamily="66" charset="0"/>
            </a:endParaRPr>
          </a:p>
        </p:txBody>
      </p:sp>
      <p:sp>
        <p:nvSpPr>
          <p:cNvPr id="17411" name="Rectangle 8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GB" sz="4800" smtClean="0">
                <a:solidFill>
                  <a:schemeClr val="hlink"/>
                </a:solidFill>
              </a:rPr>
              <a:t>Trapezium Area</a:t>
            </a:r>
          </a:p>
        </p:txBody>
      </p:sp>
      <p:graphicFrame>
        <p:nvGraphicFramePr>
          <p:cNvPr id="52296" name="Object 72"/>
          <p:cNvGraphicFramePr>
            <a:graphicFrameLocks noChangeAspect="1"/>
          </p:cNvGraphicFramePr>
          <p:nvPr>
            <p:ph sz="quarter" idx="2"/>
          </p:nvPr>
        </p:nvGraphicFramePr>
        <p:xfrm>
          <a:off x="4716463" y="2279650"/>
          <a:ext cx="2003425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1" name="Equation" r:id="rId3" imgW="1676400" imgH="609600" progId="Equation.DSMT4">
                  <p:embed/>
                </p:oleObj>
              </mc:Choice>
              <mc:Fallback>
                <p:oleObj name="Equation" r:id="rId3" imgW="1676400" imgH="609600" progId="Equation.DSMT4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2279650"/>
                        <a:ext cx="2003425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98" name="Object 74"/>
          <p:cNvGraphicFramePr>
            <a:graphicFrameLocks noChangeAspect="1"/>
          </p:cNvGraphicFramePr>
          <p:nvPr>
            <p:ph sz="quarter" idx="3"/>
          </p:nvPr>
        </p:nvGraphicFramePr>
        <p:xfrm>
          <a:off x="6918325" y="2279650"/>
          <a:ext cx="1952625" cy="71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2" name="Equation" r:id="rId5" imgW="1663700" imgH="609600" progId="Equation.DSMT4">
                  <p:embed/>
                </p:oleObj>
              </mc:Choice>
              <mc:Fallback>
                <p:oleObj name="Equation" r:id="rId5" imgW="1663700" imgH="609600" progId="Equation.DSMT4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8325" y="2279650"/>
                        <a:ext cx="1952625" cy="71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300" name="Object 76"/>
          <p:cNvGraphicFramePr>
            <a:graphicFrameLocks noChangeAspect="1"/>
          </p:cNvGraphicFramePr>
          <p:nvPr>
            <p:ph sz="quarter" idx="4"/>
          </p:nvPr>
        </p:nvGraphicFramePr>
        <p:xfrm>
          <a:off x="4989513" y="3262313"/>
          <a:ext cx="3597275" cy="70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3" name="Equation" r:id="rId7" imgW="3136900" imgH="609600" progId="Equation.DSMT4">
                  <p:embed/>
                </p:oleObj>
              </mc:Choice>
              <mc:Fallback>
                <p:oleObj name="Equation" r:id="rId7" imgW="3136900" imgH="609600" progId="Equation.DSMT4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9513" y="3262313"/>
                        <a:ext cx="3597275" cy="700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AutoShape 34"/>
          <p:cNvSpPr>
            <a:spLocks noChangeArrowheads="1"/>
          </p:cNvSpPr>
          <p:nvPr/>
        </p:nvSpPr>
        <p:spPr bwMode="auto">
          <a:xfrm flipV="1">
            <a:off x="1447800" y="2208213"/>
            <a:ext cx="2705100" cy="19367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68" name="Line 44"/>
          <p:cNvSpPr>
            <a:spLocks noChangeShapeType="1"/>
          </p:cNvSpPr>
          <p:nvPr/>
        </p:nvSpPr>
        <p:spPr bwMode="auto">
          <a:xfrm flipV="1">
            <a:off x="1438275" y="2219325"/>
            <a:ext cx="2038350" cy="1914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7" name="Text Box 45"/>
          <p:cNvSpPr txBox="1">
            <a:spLocks noChangeArrowheads="1"/>
          </p:cNvSpPr>
          <p:nvPr/>
        </p:nvSpPr>
        <p:spPr bwMode="auto">
          <a:xfrm>
            <a:off x="1022350" y="4070350"/>
            <a:ext cx="4222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W</a:t>
            </a:r>
          </a:p>
        </p:txBody>
      </p:sp>
      <p:sp>
        <p:nvSpPr>
          <p:cNvPr id="17418" name="Text Box 46"/>
          <p:cNvSpPr txBox="1">
            <a:spLocks noChangeArrowheads="1"/>
          </p:cNvSpPr>
          <p:nvPr/>
        </p:nvSpPr>
        <p:spPr bwMode="auto">
          <a:xfrm>
            <a:off x="1743075" y="1962150"/>
            <a:ext cx="34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X</a:t>
            </a:r>
          </a:p>
        </p:txBody>
      </p:sp>
      <p:sp>
        <p:nvSpPr>
          <p:cNvPr id="17419" name="Text Box 47"/>
          <p:cNvSpPr txBox="1">
            <a:spLocks noChangeArrowheads="1"/>
          </p:cNvSpPr>
          <p:nvPr/>
        </p:nvSpPr>
        <p:spPr bwMode="auto">
          <a:xfrm>
            <a:off x="3463925" y="1997075"/>
            <a:ext cx="328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Y</a:t>
            </a:r>
          </a:p>
        </p:txBody>
      </p:sp>
      <p:sp>
        <p:nvSpPr>
          <p:cNvPr id="17420" name="Text Box 48"/>
          <p:cNvSpPr txBox="1">
            <a:spLocks noChangeArrowheads="1"/>
          </p:cNvSpPr>
          <p:nvPr/>
        </p:nvSpPr>
        <p:spPr bwMode="auto">
          <a:xfrm>
            <a:off x="4194175" y="4022725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Z</a:t>
            </a:r>
          </a:p>
        </p:txBody>
      </p:sp>
      <p:sp>
        <p:nvSpPr>
          <p:cNvPr id="52273" name="Text Box 49"/>
          <p:cNvSpPr txBox="1">
            <a:spLocks noChangeArrowheads="1"/>
          </p:cNvSpPr>
          <p:nvPr/>
        </p:nvSpPr>
        <p:spPr bwMode="auto">
          <a:xfrm>
            <a:off x="2251075" y="2546350"/>
            <a:ext cx="2873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chemeClr val="bg2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52274" name="Text Box 50"/>
          <p:cNvSpPr txBox="1">
            <a:spLocks noChangeArrowheads="1"/>
          </p:cNvSpPr>
          <p:nvPr/>
        </p:nvSpPr>
        <p:spPr bwMode="auto">
          <a:xfrm>
            <a:off x="2990850" y="317182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chemeClr val="bg2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7423" name="Line 52"/>
          <p:cNvSpPr>
            <a:spLocks noChangeShapeType="1"/>
          </p:cNvSpPr>
          <p:nvPr/>
        </p:nvSpPr>
        <p:spPr bwMode="auto">
          <a:xfrm flipH="1">
            <a:off x="2133600" y="2105025"/>
            <a:ext cx="134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Text Box 53"/>
          <p:cNvSpPr txBox="1">
            <a:spLocks noChangeArrowheads="1"/>
          </p:cNvSpPr>
          <p:nvPr/>
        </p:nvSpPr>
        <p:spPr bwMode="auto">
          <a:xfrm>
            <a:off x="2397125" y="1716088"/>
            <a:ext cx="830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a cm</a:t>
            </a:r>
          </a:p>
        </p:txBody>
      </p:sp>
      <p:sp>
        <p:nvSpPr>
          <p:cNvPr id="17425" name="Line 54"/>
          <p:cNvSpPr>
            <a:spLocks noChangeShapeType="1"/>
          </p:cNvSpPr>
          <p:nvPr/>
        </p:nvSpPr>
        <p:spPr bwMode="auto">
          <a:xfrm flipH="1">
            <a:off x="1482725" y="4216400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6" name="Text Box 55"/>
          <p:cNvSpPr txBox="1">
            <a:spLocks noChangeArrowheads="1"/>
          </p:cNvSpPr>
          <p:nvPr/>
        </p:nvSpPr>
        <p:spPr bwMode="auto">
          <a:xfrm>
            <a:off x="2524125" y="4219575"/>
            <a:ext cx="855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b cm</a:t>
            </a:r>
          </a:p>
        </p:txBody>
      </p:sp>
      <p:sp>
        <p:nvSpPr>
          <p:cNvPr id="17427" name="Line 56"/>
          <p:cNvSpPr>
            <a:spLocks noChangeShapeType="1"/>
          </p:cNvSpPr>
          <p:nvPr/>
        </p:nvSpPr>
        <p:spPr bwMode="auto">
          <a:xfrm flipH="1">
            <a:off x="1441450" y="2222500"/>
            <a:ext cx="9525" cy="1876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8" name="Text Box 57"/>
          <p:cNvSpPr txBox="1">
            <a:spLocks noChangeArrowheads="1"/>
          </p:cNvSpPr>
          <p:nvPr/>
        </p:nvSpPr>
        <p:spPr bwMode="auto">
          <a:xfrm>
            <a:off x="628650" y="2844800"/>
            <a:ext cx="850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en-GB" sz="2400">
                <a:latin typeface="Comic Sans MS" pitchFamily="66" charset="0"/>
              </a:rPr>
              <a:t> cm</a:t>
            </a:r>
          </a:p>
        </p:txBody>
      </p:sp>
      <p:sp>
        <p:nvSpPr>
          <p:cNvPr id="52275" name="Text Box 51"/>
          <p:cNvSpPr txBox="1">
            <a:spLocks noChangeArrowheads="1"/>
          </p:cNvSpPr>
          <p:nvPr/>
        </p:nvSpPr>
        <p:spPr bwMode="auto">
          <a:xfrm>
            <a:off x="4540250" y="1612900"/>
            <a:ext cx="4364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Two triangles WXY and WYZ</a:t>
            </a:r>
          </a:p>
        </p:txBody>
      </p:sp>
      <p:graphicFrame>
        <p:nvGraphicFramePr>
          <p:cNvPr id="52303" name="Object 79"/>
          <p:cNvGraphicFramePr>
            <a:graphicFrameLocks noChangeAspect="1"/>
          </p:cNvGraphicFramePr>
          <p:nvPr>
            <p:ph sz="quarter" idx="1"/>
          </p:nvPr>
        </p:nvGraphicFramePr>
        <p:xfrm>
          <a:off x="4972050" y="4251325"/>
          <a:ext cx="3779838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4" name="Equation" r:id="rId9" imgW="3098800" imgH="609600" progId="Equation.DSMT4">
                  <p:embed/>
                </p:oleObj>
              </mc:Choice>
              <mc:Fallback>
                <p:oleObj name="Equation" r:id="rId9" imgW="3098800" imgH="609600" progId="Equation.DSMT4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2050" y="4251325"/>
                        <a:ext cx="3779838" cy="742950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38100" cmpd="sng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2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2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2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2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68" grpId="0" animBg="1"/>
      <p:bldP spid="52273" grpId="0"/>
      <p:bldP spid="52274" grpId="0"/>
      <p:bldP spid="5227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150ABB-AF34-47EC-9307-19788BEC0745}" type="slidenum">
              <a:rPr lang="en-GB" smtClean="0">
                <a:latin typeface="Comic Sans MS" pitchFamily="66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 smtClean="0">
              <a:latin typeface="Comic Sans MS" pitchFamily="66" charset="0"/>
            </a:endParaRPr>
          </a:p>
        </p:txBody>
      </p:sp>
      <p:sp>
        <p:nvSpPr>
          <p:cNvPr id="18435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smtClean="0">
                <a:solidFill>
                  <a:schemeClr val="hlink"/>
                </a:solidFill>
              </a:rPr>
              <a:t>Trapezium Area</a:t>
            </a:r>
          </a:p>
        </p:txBody>
      </p:sp>
      <p:graphicFrame>
        <p:nvGraphicFramePr>
          <p:cNvPr id="112665" name="Object 25"/>
          <p:cNvGraphicFramePr>
            <a:graphicFrameLocks noChangeAspect="1"/>
          </p:cNvGraphicFramePr>
          <p:nvPr>
            <p:ph sz="half" idx="1"/>
          </p:nvPr>
        </p:nvGraphicFramePr>
        <p:xfrm>
          <a:off x="5286375" y="3349625"/>
          <a:ext cx="3603625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name="Equation" r:id="rId3" imgW="3136900" imgH="609600" progId="Equation.DSMT4">
                  <p:embed/>
                </p:oleObj>
              </mc:Choice>
              <mc:Fallback>
                <p:oleObj name="Equation" r:id="rId3" imgW="3136900" imgH="6096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75" y="3349625"/>
                        <a:ext cx="3603625" cy="70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66" name="Object 26"/>
          <p:cNvGraphicFramePr>
            <a:graphicFrameLocks noChangeAspect="1"/>
          </p:cNvGraphicFramePr>
          <p:nvPr>
            <p:ph sz="quarter" idx="2"/>
          </p:nvPr>
        </p:nvGraphicFramePr>
        <p:xfrm>
          <a:off x="5286375" y="2397125"/>
          <a:ext cx="362267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Equation" r:id="rId5" imgW="2971800" imgH="609600" progId="Equation.DSMT4">
                  <p:embed/>
                </p:oleObj>
              </mc:Choice>
              <mc:Fallback>
                <p:oleObj name="Equation" r:id="rId5" imgW="2971800" imgH="6096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75" y="2397125"/>
                        <a:ext cx="3622675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8" name="Picture 4" descr="scottishflag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 Box 9"/>
          <p:cNvSpPr txBox="1">
            <a:spLocks noChangeArrowheads="1"/>
          </p:cNvSpPr>
          <p:nvPr/>
        </p:nvSpPr>
        <p:spPr bwMode="auto">
          <a:xfrm>
            <a:off x="1298575" y="1612900"/>
            <a:ext cx="63896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Example 1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: Find the area of the trapezium.</a:t>
            </a:r>
            <a:endParaRPr lang="en-GB" sz="2400" u="sng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40" name="Line 13"/>
          <p:cNvSpPr>
            <a:spLocks noChangeShapeType="1"/>
          </p:cNvSpPr>
          <p:nvPr/>
        </p:nvSpPr>
        <p:spPr bwMode="auto">
          <a:xfrm flipV="1">
            <a:off x="2744788" y="4273550"/>
            <a:ext cx="1819275" cy="14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1" name="Text Box 14"/>
          <p:cNvSpPr txBox="1">
            <a:spLocks noChangeArrowheads="1"/>
          </p:cNvSpPr>
          <p:nvPr/>
        </p:nvSpPr>
        <p:spPr bwMode="auto">
          <a:xfrm>
            <a:off x="3324225" y="434340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6cm</a:t>
            </a:r>
          </a:p>
        </p:txBody>
      </p:sp>
      <p:sp>
        <p:nvSpPr>
          <p:cNvPr id="18442" name="Line 15"/>
          <p:cNvSpPr>
            <a:spLocks noChangeShapeType="1"/>
          </p:cNvSpPr>
          <p:nvPr/>
        </p:nvSpPr>
        <p:spPr bwMode="auto">
          <a:xfrm flipH="1" flipV="1">
            <a:off x="2708275" y="2798763"/>
            <a:ext cx="9525" cy="127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3" name="Text Box 16"/>
          <p:cNvSpPr txBox="1">
            <a:spLocks noChangeArrowheads="1"/>
          </p:cNvSpPr>
          <p:nvPr/>
        </p:nvSpPr>
        <p:spPr bwMode="auto">
          <a:xfrm>
            <a:off x="1990725" y="32734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4cm</a:t>
            </a:r>
          </a:p>
        </p:txBody>
      </p:sp>
      <p:sp>
        <p:nvSpPr>
          <p:cNvPr id="18444" name="AutoShape 22"/>
          <p:cNvSpPr>
            <a:spLocks noChangeArrowheads="1"/>
          </p:cNvSpPr>
          <p:nvPr/>
        </p:nvSpPr>
        <p:spPr bwMode="auto">
          <a:xfrm flipV="1">
            <a:off x="2733675" y="2790825"/>
            <a:ext cx="1828800" cy="13430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5" name="Line 23"/>
          <p:cNvSpPr>
            <a:spLocks noChangeShapeType="1"/>
          </p:cNvSpPr>
          <p:nvPr/>
        </p:nvSpPr>
        <p:spPr bwMode="auto">
          <a:xfrm>
            <a:off x="3227388" y="2722563"/>
            <a:ext cx="876300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6" name="Text Box 24"/>
          <p:cNvSpPr txBox="1">
            <a:spLocks noChangeArrowheads="1"/>
          </p:cNvSpPr>
          <p:nvPr/>
        </p:nvSpPr>
        <p:spPr bwMode="auto">
          <a:xfrm>
            <a:off x="3454400" y="23209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5cm</a:t>
            </a:r>
          </a:p>
        </p:txBody>
      </p:sp>
      <p:graphicFrame>
        <p:nvGraphicFramePr>
          <p:cNvPr id="112668" name="Object 28"/>
          <p:cNvGraphicFramePr>
            <a:graphicFrameLocks noChangeAspect="1"/>
          </p:cNvGraphicFramePr>
          <p:nvPr>
            <p:ph sz="quarter" idx="3"/>
          </p:nvPr>
        </p:nvGraphicFramePr>
        <p:xfrm>
          <a:off x="5286375" y="4260850"/>
          <a:ext cx="383381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name="Equation" r:id="rId8" imgW="2603500" imgH="342900" progId="Equation.DSMT4">
                  <p:embed/>
                </p:oleObj>
              </mc:Choice>
              <mc:Fallback>
                <p:oleObj name="Equation" r:id="rId8" imgW="2603500" imgH="3429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75" y="4260850"/>
                        <a:ext cx="3833813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CE649C6B-78E6-49BB-B2F1-EC62A6060919}" type="slidenum">
              <a:rPr lang="en-GB">
                <a:latin typeface="Comic Sans MS" pitchFamily="66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26978" name="Rectangle 2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26979" name="Rectangle 3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5029200" y="3025775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To know the term composite.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19462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825500" y="3044825"/>
            <a:ext cx="4038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1.    To show how we can apply basic area formulae to solve more complicated shapes.</a:t>
            </a:r>
          </a:p>
        </p:txBody>
      </p:sp>
      <p:sp>
        <p:nvSpPr>
          <p:cNvPr id="126984" name="Rectangle 8"/>
          <p:cNvSpPr>
            <a:spLocks noChangeArrowheads="1"/>
          </p:cNvSpPr>
          <p:nvPr/>
        </p:nvSpPr>
        <p:spPr bwMode="auto">
          <a:xfrm>
            <a:off x="5502275" y="37417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To apply basic formulae to solve composite shapes.</a:t>
            </a:r>
          </a:p>
        </p:txBody>
      </p:sp>
      <p:sp>
        <p:nvSpPr>
          <p:cNvPr id="126985" name="Rectangle 9"/>
          <p:cNvSpPr>
            <a:spLocks noChangeArrowheads="1"/>
          </p:cNvSpPr>
          <p:nvPr/>
        </p:nvSpPr>
        <p:spPr bwMode="auto">
          <a:xfrm>
            <a:off x="5519738" y="47323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Answer containing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    appropriate units</a:t>
            </a:r>
          </a:p>
        </p:txBody>
      </p:sp>
      <p:sp>
        <p:nvSpPr>
          <p:cNvPr id="19466" name="Rectangle 1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chemeClr val="hlink"/>
                </a:solidFill>
              </a:rPr>
              <a:t>Composite Areas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6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6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0" grpId="0"/>
      <p:bldP spid="126982" grpId="0"/>
      <p:bldP spid="126984" grpId="0"/>
      <p:bldP spid="12698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9B3D65-3629-4F55-9901-9FBE71C7F375}" type="slidenum">
              <a:rPr lang="en-GB" smtClean="0">
                <a:latin typeface="Comic Sans MS" pitchFamily="66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GB" smtClean="0">
              <a:latin typeface="Comic Sans MS" pitchFamily="66" charset="0"/>
            </a:endParaRPr>
          </a:p>
        </p:txBody>
      </p:sp>
      <p:grpSp>
        <p:nvGrpSpPr>
          <p:cNvPr id="20483" name="Group 22"/>
          <p:cNvGrpSpPr>
            <a:grpSpLocks/>
          </p:cNvGrpSpPr>
          <p:nvPr/>
        </p:nvGrpSpPr>
        <p:grpSpPr bwMode="auto">
          <a:xfrm>
            <a:off x="2224088" y="3471863"/>
            <a:ext cx="1804987" cy="1190625"/>
            <a:chOff x="1974" y="1845"/>
            <a:chExt cx="885" cy="654"/>
          </a:xfrm>
        </p:grpSpPr>
        <p:sp>
          <p:nvSpPr>
            <p:cNvPr id="20498" name="Rectangle 20"/>
            <p:cNvSpPr>
              <a:spLocks noChangeArrowheads="1"/>
            </p:cNvSpPr>
            <p:nvPr/>
          </p:nvSpPr>
          <p:spPr bwMode="auto">
            <a:xfrm>
              <a:off x="1974" y="2064"/>
              <a:ext cx="432" cy="2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9" name="AutoShape 21"/>
            <p:cNvSpPr>
              <a:spLocks noChangeArrowheads="1"/>
            </p:cNvSpPr>
            <p:nvPr/>
          </p:nvSpPr>
          <p:spPr bwMode="auto">
            <a:xfrm rot="5400000">
              <a:off x="2304" y="1944"/>
              <a:ext cx="654" cy="456"/>
            </a:xfrm>
            <a:prstGeom prst="flowChartExtra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48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smtClean="0">
                <a:solidFill>
                  <a:schemeClr val="hlink"/>
                </a:solidFill>
              </a:rPr>
              <a:t>Composite Areas</a:t>
            </a:r>
          </a:p>
        </p:txBody>
      </p:sp>
      <p:graphicFrame>
        <p:nvGraphicFramePr>
          <p:cNvPr id="116739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4776788" y="4062413"/>
          <a:ext cx="4367212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0" name="Equation" r:id="rId3" imgW="4292600" imgH="609600" progId="Equation.DSMT4">
                  <p:embed/>
                </p:oleObj>
              </mc:Choice>
              <mc:Fallback>
                <p:oleObj name="Equation" r:id="rId3" imgW="4292600" imgH="609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788" y="4062413"/>
                        <a:ext cx="4367212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4776788" y="3302000"/>
          <a:ext cx="4367212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1" name="Equation" r:id="rId5" imgW="3835400" imgH="342900" progId="Equation.DSMT4">
                  <p:embed/>
                </p:oleObj>
              </mc:Choice>
              <mc:Fallback>
                <p:oleObj name="Equation" r:id="rId5" imgW="3835400" imgH="342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788" y="3302000"/>
                        <a:ext cx="4367212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Text Box 11"/>
          <p:cNvSpPr txBox="1">
            <a:spLocks noChangeArrowheads="1"/>
          </p:cNvSpPr>
          <p:nvPr/>
        </p:nvSpPr>
        <p:spPr bwMode="auto">
          <a:xfrm>
            <a:off x="1798638" y="1598613"/>
            <a:ext cx="66198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We can use our knowledge of the basic areas</a:t>
            </a:r>
          </a:p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to work out more  complicated shapes.</a:t>
            </a:r>
          </a:p>
        </p:txBody>
      </p:sp>
      <p:sp>
        <p:nvSpPr>
          <p:cNvPr id="20488" name="Text Box 13"/>
          <p:cNvSpPr txBox="1">
            <a:spLocks noChangeArrowheads="1"/>
          </p:cNvSpPr>
          <p:nvPr/>
        </p:nvSpPr>
        <p:spPr bwMode="auto">
          <a:xfrm>
            <a:off x="2279650" y="434975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4cm</a:t>
            </a:r>
          </a:p>
        </p:txBody>
      </p:sp>
      <p:sp>
        <p:nvSpPr>
          <p:cNvPr id="20489" name="Line 14"/>
          <p:cNvSpPr>
            <a:spLocks noChangeShapeType="1"/>
          </p:cNvSpPr>
          <p:nvPr/>
        </p:nvSpPr>
        <p:spPr bwMode="auto">
          <a:xfrm flipH="1" flipV="1">
            <a:off x="2093913" y="3860800"/>
            <a:ext cx="0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0" name="Text Box 15"/>
          <p:cNvSpPr txBox="1">
            <a:spLocks noChangeArrowheads="1"/>
          </p:cNvSpPr>
          <p:nvPr/>
        </p:nvSpPr>
        <p:spPr bwMode="auto">
          <a:xfrm>
            <a:off x="1322388" y="3856038"/>
            <a:ext cx="7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3cm</a:t>
            </a:r>
          </a:p>
        </p:txBody>
      </p:sp>
      <p:sp>
        <p:nvSpPr>
          <p:cNvPr id="20491" name="Line 17"/>
          <p:cNvSpPr>
            <a:spLocks noChangeShapeType="1"/>
          </p:cNvSpPr>
          <p:nvPr/>
        </p:nvSpPr>
        <p:spPr bwMode="auto">
          <a:xfrm>
            <a:off x="2227263" y="4346575"/>
            <a:ext cx="876300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2" name="Text Box 18"/>
          <p:cNvSpPr txBox="1">
            <a:spLocks noChangeArrowheads="1"/>
          </p:cNvSpPr>
          <p:nvPr/>
        </p:nvSpPr>
        <p:spPr bwMode="auto">
          <a:xfrm>
            <a:off x="3206750" y="3763963"/>
            <a:ext cx="619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chemeClr val="bg2"/>
                </a:solidFill>
                <a:latin typeface="Comic Sans MS" pitchFamily="66" charset="0"/>
              </a:rPr>
              <a:t>5cm</a:t>
            </a:r>
          </a:p>
        </p:txBody>
      </p:sp>
      <p:graphicFrame>
        <p:nvGraphicFramePr>
          <p:cNvPr id="116755" name="Object 19"/>
          <p:cNvGraphicFramePr>
            <a:graphicFrameLocks noChangeAspect="1"/>
          </p:cNvGraphicFramePr>
          <p:nvPr>
            <p:ph sz="quarter" idx="3"/>
          </p:nvPr>
        </p:nvGraphicFramePr>
        <p:xfrm>
          <a:off x="4776788" y="5026025"/>
          <a:ext cx="4319587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2" name="Equation" r:id="rId7" imgW="3086100" imgH="292100" progId="Equation.DSMT4">
                  <p:embed/>
                </p:oleObj>
              </mc:Choice>
              <mc:Fallback>
                <p:oleObj name="Equation" r:id="rId7" imgW="3086100" imgH="2921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788" y="5026025"/>
                        <a:ext cx="4319587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4" name="Line 12"/>
          <p:cNvSpPr>
            <a:spLocks noChangeShapeType="1"/>
          </p:cNvSpPr>
          <p:nvPr/>
        </p:nvSpPr>
        <p:spPr bwMode="auto">
          <a:xfrm>
            <a:off x="3121025" y="4049713"/>
            <a:ext cx="885825" cy="14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5" name="Line 23"/>
          <p:cNvSpPr>
            <a:spLocks noChangeShapeType="1"/>
          </p:cNvSpPr>
          <p:nvPr/>
        </p:nvSpPr>
        <p:spPr bwMode="auto">
          <a:xfrm flipH="1" flipV="1">
            <a:off x="4090988" y="3481388"/>
            <a:ext cx="4762" cy="1162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6" name="Text Box 24"/>
          <p:cNvSpPr txBox="1">
            <a:spLocks noChangeArrowheads="1"/>
          </p:cNvSpPr>
          <p:nvPr/>
        </p:nvSpPr>
        <p:spPr bwMode="auto">
          <a:xfrm>
            <a:off x="4083050" y="382270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6cm</a:t>
            </a:r>
          </a:p>
        </p:txBody>
      </p:sp>
      <p:sp>
        <p:nvSpPr>
          <p:cNvPr id="20497" name="Text Box 25"/>
          <p:cNvSpPr txBox="1">
            <a:spLocks noChangeArrowheads="1"/>
          </p:cNvSpPr>
          <p:nvPr/>
        </p:nvSpPr>
        <p:spPr bwMode="auto">
          <a:xfrm>
            <a:off x="1384300" y="2622550"/>
            <a:ext cx="5780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Example 1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: Find the area of the arrow.</a:t>
            </a:r>
            <a:endParaRPr lang="en-GB" sz="2400" u="sng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7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E38B2A-E525-4568-B7B8-BC94DA5826BB}" type="slidenum">
              <a:rPr lang="en-GB" smtClean="0">
                <a:latin typeface="Comic Sans MS" pitchFamily="66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GB" smtClean="0">
              <a:latin typeface="Comic Sans MS" pitchFamily="66" charset="0"/>
            </a:endParaRPr>
          </a:p>
        </p:txBody>
      </p:sp>
      <p:sp>
        <p:nvSpPr>
          <p:cNvPr id="21507" name="Rectangle 2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GB" sz="4800" smtClean="0">
                <a:solidFill>
                  <a:schemeClr val="hlink"/>
                </a:solidFill>
              </a:rPr>
              <a:t>Composite Areas</a:t>
            </a:r>
          </a:p>
        </p:txBody>
      </p:sp>
      <p:graphicFrame>
        <p:nvGraphicFramePr>
          <p:cNvPr id="117763" name="Object 3"/>
          <p:cNvGraphicFramePr>
            <a:graphicFrameLocks noChangeAspect="1"/>
          </p:cNvGraphicFramePr>
          <p:nvPr>
            <p:ph sz="quarter" idx="1"/>
          </p:nvPr>
        </p:nvGraphicFramePr>
        <p:xfrm>
          <a:off x="4279900" y="2728913"/>
          <a:ext cx="36195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" name="Equation" r:id="rId3" imgW="3162300" imgH="609600" progId="Equation.DSMT4">
                  <p:embed/>
                </p:oleObj>
              </mc:Choice>
              <mc:Fallback>
                <p:oleObj name="Equation" r:id="rId3" imgW="3162300" imgH="609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0" y="2728913"/>
                        <a:ext cx="36195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6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4279900" y="2254250"/>
          <a:ext cx="3817938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6" name="Equation" r:id="rId5" imgW="3302000" imgH="304800" progId="Equation.DSMT4">
                  <p:embed/>
                </p:oleObj>
              </mc:Choice>
              <mc:Fallback>
                <p:oleObj name="Equation" r:id="rId5" imgW="3302000" imgH="304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0" y="2254250"/>
                        <a:ext cx="3817938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9" name="Object 19"/>
          <p:cNvGraphicFramePr>
            <a:graphicFrameLocks noChangeAspect="1"/>
          </p:cNvGraphicFramePr>
          <p:nvPr>
            <p:ph sz="quarter" idx="3"/>
          </p:nvPr>
        </p:nvGraphicFramePr>
        <p:xfrm>
          <a:off x="4289425" y="4311650"/>
          <a:ext cx="2371725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7" name="Equation" r:id="rId7" imgW="2184400" imgH="609600" progId="Equation.DSMT4">
                  <p:embed/>
                </p:oleObj>
              </mc:Choice>
              <mc:Fallback>
                <p:oleObj name="Equation" r:id="rId7" imgW="2184400" imgH="609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9425" y="4311650"/>
                        <a:ext cx="2371725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1" name="Text Box 11"/>
          <p:cNvSpPr txBox="1">
            <a:spLocks noChangeArrowheads="1"/>
          </p:cNvSpPr>
          <p:nvPr/>
        </p:nvSpPr>
        <p:spPr bwMode="auto">
          <a:xfrm>
            <a:off x="1298575" y="1612900"/>
            <a:ext cx="5064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u="sng">
                <a:latin typeface="Comic Sans MS" pitchFamily="66" charset="0"/>
              </a:rPr>
              <a:t>Example 2</a:t>
            </a:r>
            <a:r>
              <a:rPr lang="en-GB">
                <a:latin typeface="Comic Sans MS" pitchFamily="66" charset="0"/>
              </a:rPr>
              <a:t> : Find the area of the shaded area.</a:t>
            </a:r>
            <a:endParaRPr lang="en-GB" u="sng">
              <a:latin typeface="Comic Sans MS" pitchFamily="66" charset="0"/>
            </a:endParaRPr>
          </a:p>
        </p:txBody>
      </p:sp>
      <p:sp>
        <p:nvSpPr>
          <p:cNvPr id="21512" name="Text Box 15"/>
          <p:cNvSpPr txBox="1">
            <a:spLocks noChangeArrowheads="1"/>
          </p:cNvSpPr>
          <p:nvPr/>
        </p:nvSpPr>
        <p:spPr bwMode="auto">
          <a:xfrm>
            <a:off x="609600" y="3321050"/>
            <a:ext cx="857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11cm</a:t>
            </a:r>
          </a:p>
        </p:txBody>
      </p:sp>
      <p:sp>
        <p:nvSpPr>
          <p:cNvPr id="21513" name="Text Box 13"/>
          <p:cNvSpPr txBox="1">
            <a:spLocks noChangeArrowheads="1"/>
          </p:cNvSpPr>
          <p:nvPr/>
        </p:nvSpPr>
        <p:spPr bwMode="auto">
          <a:xfrm>
            <a:off x="2293938" y="4600575"/>
            <a:ext cx="908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10cm</a:t>
            </a:r>
          </a:p>
        </p:txBody>
      </p:sp>
      <p:sp>
        <p:nvSpPr>
          <p:cNvPr id="21514" name="Line 14"/>
          <p:cNvSpPr>
            <a:spLocks noChangeShapeType="1"/>
          </p:cNvSpPr>
          <p:nvPr/>
        </p:nvSpPr>
        <p:spPr bwMode="auto">
          <a:xfrm flipH="1" flipV="1">
            <a:off x="1384300" y="2895600"/>
            <a:ext cx="14288" cy="1409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5" name="AutoShape 16"/>
          <p:cNvSpPr>
            <a:spLocks noChangeArrowheads="1"/>
          </p:cNvSpPr>
          <p:nvPr/>
        </p:nvSpPr>
        <p:spPr bwMode="auto">
          <a:xfrm flipV="1">
            <a:off x="1422400" y="2887663"/>
            <a:ext cx="2701925" cy="14827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7777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7"/>
          <p:cNvSpPr>
            <a:spLocks noChangeShapeType="1"/>
          </p:cNvSpPr>
          <p:nvPr/>
        </p:nvSpPr>
        <p:spPr bwMode="auto">
          <a:xfrm>
            <a:off x="2151063" y="2811463"/>
            <a:ext cx="1295400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7" name="Text Box 18"/>
          <p:cNvSpPr txBox="1">
            <a:spLocks noChangeArrowheads="1"/>
          </p:cNvSpPr>
          <p:nvPr/>
        </p:nvSpPr>
        <p:spPr bwMode="auto">
          <a:xfrm>
            <a:off x="2486025" y="236855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8cm</a:t>
            </a:r>
          </a:p>
        </p:txBody>
      </p:sp>
      <p:sp>
        <p:nvSpPr>
          <p:cNvPr id="21518" name="AutoShape 20"/>
          <p:cNvSpPr>
            <a:spLocks noChangeArrowheads="1"/>
          </p:cNvSpPr>
          <p:nvPr/>
        </p:nvSpPr>
        <p:spPr bwMode="auto">
          <a:xfrm>
            <a:off x="2463800" y="2865438"/>
            <a:ext cx="758825" cy="1493837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22"/>
          <p:cNvSpPr>
            <a:spLocks noChangeShapeType="1"/>
          </p:cNvSpPr>
          <p:nvPr/>
        </p:nvSpPr>
        <p:spPr bwMode="auto">
          <a:xfrm flipH="1">
            <a:off x="2505075" y="4324350"/>
            <a:ext cx="6858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0" name="Text Box 23"/>
          <p:cNvSpPr txBox="1">
            <a:spLocks noChangeArrowheads="1"/>
          </p:cNvSpPr>
          <p:nvPr/>
        </p:nvSpPr>
        <p:spPr bwMode="auto">
          <a:xfrm>
            <a:off x="2540000" y="3917950"/>
            <a:ext cx="619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chemeClr val="bg2"/>
                </a:solidFill>
                <a:latin typeface="Comic Sans MS" pitchFamily="66" charset="0"/>
              </a:rPr>
              <a:t>4cm</a:t>
            </a:r>
          </a:p>
        </p:txBody>
      </p:sp>
      <p:graphicFrame>
        <p:nvGraphicFramePr>
          <p:cNvPr id="117784" name="Object 24"/>
          <p:cNvGraphicFramePr>
            <a:graphicFrameLocks noChangeAspect="1"/>
          </p:cNvGraphicFramePr>
          <p:nvPr>
            <p:ph sz="quarter" idx="4"/>
          </p:nvPr>
        </p:nvGraphicFramePr>
        <p:xfrm>
          <a:off x="6261100" y="3549650"/>
          <a:ext cx="2625725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8" name="Equation" r:id="rId9" imgW="2501900" imgH="609600" progId="Equation.DSMT4">
                  <p:embed/>
                </p:oleObj>
              </mc:Choice>
              <mc:Fallback>
                <p:oleObj name="Equation" r:id="rId9" imgW="2501900" imgH="6096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1100" y="3549650"/>
                        <a:ext cx="2625725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86" name="Object 26"/>
          <p:cNvGraphicFramePr>
            <a:graphicFrameLocks noChangeAspect="1"/>
          </p:cNvGraphicFramePr>
          <p:nvPr/>
        </p:nvGraphicFramePr>
        <p:xfrm>
          <a:off x="6686550" y="4302125"/>
          <a:ext cx="2316163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Equation" r:id="rId11" imgW="2133600" imgH="609600" progId="Equation.DSMT4">
                  <p:embed/>
                </p:oleObj>
              </mc:Choice>
              <mc:Fallback>
                <p:oleObj name="Equation" r:id="rId11" imgW="2133600" imgH="6096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6550" y="4302125"/>
                        <a:ext cx="2316163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87" name="Object 27"/>
          <p:cNvGraphicFramePr>
            <a:graphicFrameLocks noChangeAspect="1"/>
          </p:cNvGraphicFramePr>
          <p:nvPr/>
        </p:nvGraphicFramePr>
        <p:xfrm>
          <a:off x="4270375" y="5453063"/>
          <a:ext cx="4341813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0" name="Equation" r:id="rId13" imgW="3492500" imgH="292100" progId="Equation.DSMT4">
                  <p:embed/>
                </p:oleObj>
              </mc:Choice>
              <mc:Fallback>
                <p:oleObj name="Equation" r:id="rId13" imgW="3492500" imgH="2921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0375" y="5453063"/>
                        <a:ext cx="4341813" cy="36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4" name="Line 14"/>
          <p:cNvSpPr>
            <a:spLocks noChangeShapeType="1"/>
          </p:cNvSpPr>
          <p:nvPr/>
        </p:nvSpPr>
        <p:spPr bwMode="auto">
          <a:xfrm rot="5400000" flipH="1" flipV="1">
            <a:off x="2750344" y="3226594"/>
            <a:ext cx="46037" cy="2701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7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chemeClr val="hlink"/>
                </a:solidFill>
              </a:rPr>
              <a:t>Summary Areas</a:t>
            </a:r>
          </a:p>
        </p:txBody>
      </p:sp>
      <p:sp>
        <p:nvSpPr>
          <p:cNvPr id="81928" name="AutoShape 8"/>
          <p:cNvSpPr>
            <a:spLocks noChangeArrowheads="1"/>
          </p:cNvSpPr>
          <p:nvPr/>
        </p:nvSpPr>
        <p:spPr bwMode="auto">
          <a:xfrm flipV="1">
            <a:off x="6097588" y="4338638"/>
            <a:ext cx="1295400" cy="108108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6" name="Text Box 16"/>
          <p:cNvSpPr txBox="1">
            <a:spLocks noChangeArrowheads="1"/>
          </p:cNvSpPr>
          <p:nvPr/>
        </p:nvSpPr>
        <p:spPr bwMode="auto">
          <a:xfrm>
            <a:off x="6094413" y="5510213"/>
            <a:ext cx="1296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Trapezium</a:t>
            </a:r>
          </a:p>
        </p:txBody>
      </p:sp>
      <p:sp>
        <p:nvSpPr>
          <p:cNvPr id="81926" name="AutoShape 6"/>
          <p:cNvSpPr>
            <a:spLocks noChangeArrowheads="1"/>
          </p:cNvSpPr>
          <p:nvPr/>
        </p:nvSpPr>
        <p:spPr bwMode="auto">
          <a:xfrm>
            <a:off x="5770563" y="2338388"/>
            <a:ext cx="1008062" cy="504825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7223125" y="1690688"/>
            <a:ext cx="576263" cy="1152525"/>
            <a:chOff x="4938" y="1757"/>
            <a:chExt cx="363" cy="726"/>
          </a:xfrm>
        </p:grpSpPr>
        <p:sp>
          <p:nvSpPr>
            <p:cNvPr id="22544" name="AutoShape 10"/>
            <p:cNvSpPr>
              <a:spLocks noChangeArrowheads="1"/>
            </p:cNvSpPr>
            <p:nvPr/>
          </p:nvSpPr>
          <p:spPr bwMode="auto">
            <a:xfrm>
              <a:off x="5119" y="1757"/>
              <a:ext cx="182" cy="227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5" name="AutoShape 11"/>
            <p:cNvSpPr>
              <a:spLocks noChangeArrowheads="1"/>
            </p:cNvSpPr>
            <p:nvPr/>
          </p:nvSpPr>
          <p:spPr bwMode="auto">
            <a:xfrm flipH="1">
              <a:off x="4938" y="1757"/>
              <a:ext cx="182" cy="227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6" name="AutoShape 12"/>
            <p:cNvSpPr>
              <a:spLocks noChangeArrowheads="1"/>
            </p:cNvSpPr>
            <p:nvPr/>
          </p:nvSpPr>
          <p:spPr bwMode="auto">
            <a:xfrm rot="10800000" flipH="1">
              <a:off x="5119" y="1984"/>
              <a:ext cx="182" cy="499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7" name="AutoShape 13"/>
            <p:cNvSpPr>
              <a:spLocks noChangeArrowheads="1"/>
            </p:cNvSpPr>
            <p:nvPr/>
          </p:nvSpPr>
          <p:spPr bwMode="auto">
            <a:xfrm rot="10800000">
              <a:off x="4938" y="1984"/>
              <a:ext cx="182" cy="499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1940" name="Text Box 20"/>
          <p:cNvSpPr txBox="1">
            <a:spLocks noChangeArrowheads="1"/>
          </p:cNvSpPr>
          <p:nvPr/>
        </p:nvSpPr>
        <p:spPr bwMode="auto">
          <a:xfrm>
            <a:off x="5761038" y="2820988"/>
            <a:ext cx="2051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Rhombus and kite</a:t>
            </a:r>
          </a:p>
        </p:txBody>
      </p:sp>
      <p:sp>
        <p:nvSpPr>
          <p:cNvPr id="81927" name="AutoShape 7"/>
          <p:cNvSpPr>
            <a:spLocks noChangeArrowheads="1"/>
          </p:cNvSpPr>
          <p:nvPr/>
        </p:nvSpPr>
        <p:spPr bwMode="auto">
          <a:xfrm>
            <a:off x="2224088" y="4589463"/>
            <a:ext cx="1512887" cy="720725"/>
          </a:xfrm>
          <a:prstGeom prst="parallelogram">
            <a:avLst>
              <a:gd name="adj" fmla="val 524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42" name="Text Box 22"/>
          <p:cNvSpPr txBox="1">
            <a:spLocks noChangeArrowheads="1"/>
          </p:cNvSpPr>
          <p:nvPr/>
        </p:nvSpPr>
        <p:spPr bwMode="auto">
          <a:xfrm>
            <a:off x="2105025" y="5535613"/>
            <a:ext cx="1604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Parallelogram</a:t>
            </a:r>
          </a:p>
        </p:txBody>
      </p:sp>
      <p:sp>
        <p:nvSpPr>
          <p:cNvPr id="81956" name="AutoShape 36"/>
          <p:cNvSpPr>
            <a:spLocks noChangeArrowheads="1"/>
          </p:cNvSpPr>
          <p:nvPr/>
        </p:nvSpPr>
        <p:spPr bwMode="auto">
          <a:xfrm rot="715245">
            <a:off x="1974850" y="1920875"/>
            <a:ext cx="1438275" cy="8763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81957" name="Text Box 37"/>
          <p:cNvSpPr txBox="1">
            <a:spLocks noChangeArrowheads="1"/>
          </p:cNvSpPr>
          <p:nvPr/>
        </p:nvSpPr>
        <p:spPr bwMode="auto">
          <a:xfrm>
            <a:off x="1457325" y="2871788"/>
            <a:ext cx="2425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Any Type of Triangle</a:t>
            </a:r>
          </a:p>
        </p:txBody>
      </p:sp>
      <p:graphicFrame>
        <p:nvGraphicFramePr>
          <p:cNvPr id="52303" name="Object 79"/>
          <p:cNvGraphicFramePr>
            <a:graphicFrameLocks noChangeAspect="1"/>
          </p:cNvGraphicFramePr>
          <p:nvPr/>
        </p:nvGraphicFramePr>
        <p:xfrm>
          <a:off x="5919788" y="5927725"/>
          <a:ext cx="1870075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" name="Equation" r:id="rId4" imgW="1816100" imgH="609600" progId="Equation.DSMT4">
                  <p:embed/>
                </p:oleObj>
              </mc:Choice>
              <mc:Fallback>
                <p:oleObj name="Equation" r:id="rId4" imgW="1816100" imgH="609600" progId="Equation.DSMT4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9788" y="5927725"/>
                        <a:ext cx="1870075" cy="627063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4" name="Object 18"/>
          <p:cNvGraphicFramePr>
            <a:graphicFrameLocks noChangeAspect="1"/>
          </p:cNvGraphicFramePr>
          <p:nvPr/>
        </p:nvGraphicFramePr>
        <p:xfrm>
          <a:off x="6088063" y="3175000"/>
          <a:ext cx="1701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9" name="Equation" r:id="rId6" imgW="1701800" imgH="609600" progId="Equation.DSMT4">
                  <p:embed/>
                </p:oleObj>
              </mc:Choice>
              <mc:Fallback>
                <p:oleObj name="Equation" r:id="rId6" imgW="1701800" imgH="609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8063" y="3175000"/>
                        <a:ext cx="1701800" cy="609600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0" name="Object 10"/>
          <p:cNvGraphicFramePr>
            <a:graphicFrameLocks noChangeAspect="1"/>
          </p:cNvGraphicFramePr>
          <p:nvPr/>
        </p:nvGraphicFramePr>
        <p:xfrm>
          <a:off x="2063750" y="6076950"/>
          <a:ext cx="1711325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0" name="Equation" r:id="rId8" imgW="1244600" imgH="254000" progId="Equation.DSMT4">
                  <p:embed/>
                </p:oleObj>
              </mc:Choice>
              <mc:Fallback>
                <p:oleObj name="Equation" r:id="rId8" imgW="1244600" imgH="2540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6076950"/>
                        <a:ext cx="1711325" cy="349250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6" name="Object 18"/>
          <p:cNvGraphicFramePr>
            <a:graphicFrameLocks noChangeAspect="1"/>
          </p:cNvGraphicFramePr>
          <p:nvPr/>
        </p:nvGraphicFramePr>
        <p:xfrm>
          <a:off x="1727200" y="3238500"/>
          <a:ext cx="1760538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1" name="Equation" r:id="rId10" imgW="1028254" imgH="393529" progId="Equation.DSMT4">
                  <p:embed/>
                </p:oleObj>
              </mc:Choice>
              <mc:Fallback>
                <p:oleObj name="Equation" r:id="rId10" imgW="1028254" imgH="393529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200" y="3238500"/>
                        <a:ext cx="1760538" cy="674688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819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819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5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8" grpId="0" animBg="1"/>
      <p:bldP spid="81936" grpId="0"/>
      <p:bldP spid="81926" grpId="0" animBg="1"/>
      <p:bldP spid="81940" grpId="0"/>
      <p:bldP spid="81927" grpId="0" animBg="1"/>
      <p:bldP spid="81942" grpId="0"/>
      <p:bldP spid="81956" grpId="0" animBg="1"/>
      <p:bldP spid="819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Learning Intention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Success Criteria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To know the volume formula for any prism.</a:t>
            </a:r>
            <a:endParaRPr lang="en-GB" sz="3600">
              <a:solidFill>
                <a:srgbClr val="FFFF00"/>
              </a:solidFill>
              <a:latin typeface="+mn-lt"/>
              <a:cs typeface="Arial" charset="0"/>
            </a:endParaRPr>
          </a:p>
        </p:txBody>
      </p:sp>
      <p:sp>
        <p:nvSpPr>
          <p:cNvPr id="23557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To understand the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	prism formula for calculating volume.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Work out volumes for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	various prisms.</a:t>
            </a: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5519738" y="4732338"/>
            <a:ext cx="33242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Answer to contain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    appropriate units and working.</a:t>
            </a:r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Volume of Solids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3959225" y="1182688"/>
            <a:ext cx="1570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Prisms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29703" grpId="0"/>
      <p:bldP spid="29704" grpId="0"/>
      <p:bldP spid="2970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BA1397B3-4752-459B-85AE-64E1C2D04332}" type="slidenum">
              <a:rPr lang="en-GB">
                <a:latin typeface="Comic Sans MS" pitchFamily="66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6147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chemeClr val="hlink"/>
                </a:solidFill>
              </a:rPr>
              <a:t>Simple Areas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939800" y="1590675"/>
            <a:ext cx="807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Definition : Area is “ how much space a shape takes up” 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2808288" y="2239963"/>
            <a:ext cx="428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A few types of special Areas</a:t>
            </a:r>
          </a:p>
        </p:txBody>
      </p:sp>
      <p:sp>
        <p:nvSpPr>
          <p:cNvPr id="81928" name="AutoShape 8"/>
          <p:cNvSpPr>
            <a:spLocks noChangeArrowheads="1"/>
          </p:cNvSpPr>
          <p:nvPr/>
        </p:nvSpPr>
        <p:spPr bwMode="auto">
          <a:xfrm flipV="1">
            <a:off x="6021388" y="4718050"/>
            <a:ext cx="1295400" cy="108108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6" name="Text Box 16"/>
          <p:cNvSpPr txBox="1">
            <a:spLocks noChangeArrowheads="1"/>
          </p:cNvSpPr>
          <p:nvPr/>
        </p:nvSpPr>
        <p:spPr bwMode="auto">
          <a:xfrm>
            <a:off x="6018213" y="5853113"/>
            <a:ext cx="1296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Trapezium</a:t>
            </a:r>
          </a:p>
        </p:txBody>
      </p:sp>
      <p:sp>
        <p:nvSpPr>
          <p:cNvPr id="81926" name="AutoShape 6"/>
          <p:cNvSpPr>
            <a:spLocks noChangeArrowheads="1"/>
          </p:cNvSpPr>
          <p:nvPr/>
        </p:nvSpPr>
        <p:spPr bwMode="auto">
          <a:xfrm>
            <a:off x="1476375" y="5005388"/>
            <a:ext cx="1008063" cy="504825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2928938" y="4681538"/>
            <a:ext cx="576262" cy="1152525"/>
            <a:chOff x="4938" y="1757"/>
            <a:chExt cx="363" cy="726"/>
          </a:xfrm>
        </p:grpSpPr>
        <p:sp>
          <p:nvSpPr>
            <p:cNvPr id="6159" name="AutoShape 10"/>
            <p:cNvSpPr>
              <a:spLocks noChangeArrowheads="1"/>
            </p:cNvSpPr>
            <p:nvPr/>
          </p:nvSpPr>
          <p:spPr bwMode="auto">
            <a:xfrm>
              <a:off x="5119" y="1757"/>
              <a:ext cx="182" cy="227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0" name="AutoShape 11"/>
            <p:cNvSpPr>
              <a:spLocks noChangeArrowheads="1"/>
            </p:cNvSpPr>
            <p:nvPr/>
          </p:nvSpPr>
          <p:spPr bwMode="auto">
            <a:xfrm flipH="1">
              <a:off x="4938" y="1757"/>
              <a:ext cx="182" cy="227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1" name="AutoShape 12"/>
            <p:cNvSpPr>
              <a:spLocks noChangeArrowheads="1"/>
            </p:cNvSpPr>
            <p:nvPr/>
          </p:nvSpPr>
          <p:spPr bwMode="auto">
            <a:xfrm rot="10800000" flipH="1">
              <a:off x="5119" y="1984"/>
              <a:ext cx="182" cy="499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2" name="AutoShape 13"/>
            <p:cNvSpPr>
              <a:spLocks noChangeArrowheads="1"/>
            </p:cNvSpPr>
            <p:nvPr/>
          </p:nvSpPr>
          <p:spPr bwMode="auto">
            <a:xfrm rot="10800000">
              <a:off x="4938" y="1984"/>
              <a:ext cx="182" cy="499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1940" name="Text Box 20"/>
          <p:cNvSpPr txBox="1">
            <a:spLocks noChangeArrowheads="1"/>
          </p:cNvSpPr>
          <p:nvPr/>
        </p:nvSpPr>
        <p:spPr bwMode="auto">
          <a:xfrm>
            <a:off x="1466850" y="5853113"/>
            <a:ext cx="2051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Rhombus and kite</a:t>
            </a:r>
          </a:p>
        </p:txBody>
      </p:sp>
      <p:sp>
        <p:nvSpPr>
          <p:cNvPr id="81927" name="AutoShape 7"/>
          <p:cNvSpPr>
            <a:spLocks noChangeArrowheads="1"/>
          </p:cNvSpPr>
          <p:nvPr/>
        </p:nvSpPr>
        <p:spPr bwMode="auto">
          <a:xfrm>
            <a:off x="6018213" y="2903538"/>
            <a:ext cx="1512887" cy="720725"/>
          </a:xfrm>
          <a:prstGeom prst="parallelogram">
            <a:avLst>
              <a:gd name="adj" fmla="val 524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42" name="Text Box 22"/>
          <p:cNvSpPr txBox="1">
            <a:spLocks noChangeArrowheads="1"/>
          </p:cNvSpPr>
          <p:nvPr/>
        </p:nvSpPr>
        <p:spPr bwMode="auto">
          <a:xfrm>
            <a:off x="5899150" y="3849688"/>
            <a:ext cx="1604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Parallelogram</a:t>
            </a:r>
          </a:p>
        </p:txBody>
      </p:sp>
      <p:sp>
        <p:nvSpPr>
          <p:cNvPr id="81956" name="AutoShape 36"/>
          <p:cNvSpPr>
            <a:spLocks noChangeArrowheads="1"/>
          </p:cNvSpPr>
          <p:nvPr/>
        </p:nvSpPr>
        <p:spPr bwMode="auto">
          <a:xfrm rot="715245">
            <a:off x="1974850" y="2847975"/>
            <a:ext cx="1438275" cy="8763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81957" name="Text Box 37"/>
          <p:cNvSpPr txBox="1">
            <a:spLocks noChangeArrowheads="1"/>
          </p:cNvSpPr>
          <p:nvPr/>
        </p:nvSpPr>
        <p:spPr bwMode="auto">
          <a:xfrm>
            <a:off x="1457325" y="3849688"/>
            <a:ext cx="2425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Any Type of Triangle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819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819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/>
      <p:bldP spid="81925" grpId="0"/>
      <p:bldP spid="81928" grpId="0" animBg="1"/>
      <p:bldP spid="81936" grpId="0"/>
      <p:bldP spid="81926" grpId="0" animBg="1"/>
      <p:bldP spid="81940" grpId="0"/>
      <p:bldP spid="81956" grpId="0" animBg="1"/>
      <p:bldP spid="8195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8" name="AutoShape 78"/>
          <p:cNvSpPr>
            <a:spLocks noChangeArrowheads="1"/>
          </p:cNvSpPr>
          <p:nvPr/>
        </p:nvSpPr>
        <p:spPr bwMode="auto">
          <a:xfrm>
            <a:off x="7469188" y="3251200"/>
            <a:ext cx="747712" cy="698500"/>
          </a:xfrm>
          <a:prstGeom prst="hexagon">
            <a:avLst>
              <a:gd name="adj" fmla="val 26761"/>
              <a:gd name="vf" fmla="val 115470"/>
            </a:avLst>
          </a:prstGeom>
          <a:solidFill>
            <a:schemeClr val="accent1">
              <a:alpha val="47842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Text Box 23"/>
          <p:cNvSpPr txBox="1">
            <a:spLocks noChangeArrowheads="1"/>
          </p:cNvSpPr>
          <p:nvPr/>
        </p:nvSpPr>
        <p:spPr bwMode="auto">
          <a:xfrm>
            <a:off x="974725" y="2128838"/>
            <a:ext cx="60404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Definition : A prism is a solid shape with </a:t>
            </a:r>
          </a:p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       uniform cross-section</a:t>
            </a: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1265238" y="3302000"/>
            <a:ext cx="796925" cy="1174750"/>
            <a:chOff x="1040" y="2314"/>
            <a:chExt cx="502" cy="740"/>
          </a:xfrm>
        </p:grpSpPr>
        <p:sp>
          <p:nvSpPr>
            <p:cNvPr id="24614" name="Oval 31"/>
            <p:cNvSpPr>
              <a:spLocks noChangeArrowheads="1"/>
            </p:cNvSpPr>
            <p:nvPr/>
          </p:nvSpPr>
          <p:spPr bwMode="auto">
            <a:xfrm>
              <a:off x="1040" y="2918"/>
              <a:ext cx="499" cy="13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5" name="Oval 32"/>
            <p:cNvSpPr>
              <a:spLocks noChangeArrowheads="1"/>
            </p:cNvSpPr>
            <p:nvPr/>
          </p:nvSpPr>
          <p:spPr bwMode="auto">
            <a:xfrm>
              <a:off x="1041" y="2314"/>
              <a:ext cx="498" cy="12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6" name="Line 34"/>
            <p:cNvSpPr>
              <a:spLocks noChangeShapeType="1"/>
            </p:cNvSpPr>
            <p:nvPr/>
          </p:nvSpPr>
          <p:spPr bwMode="auto">
            <a:xfrm flipV="1">
              <a:off x="1044" y="2373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7" name="Line 35"/>
            <p:cNvSpPr>
              <a:spLocks noChangeShapeType="1"/>
            </p:cNvSpPr>
            <p:nvPr/>
          </p:nvSpPr>
          <p:spPr bwMode="auto">
            <a:xfrm flipV="1">
              <a:off x="1542" y="2380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57" name="Oval 37"/>
          <p:cNvSpPr>
            <a:spLocks noChangeArrowheads="1"/>
          </p:cNvSpPr>
          <p:nvPr/>
        </p:nvSpPr>
        <p:spPr bwMode="auto">
          <a:xfrm>
            <a:off x="1271588" y="3698875"/>
            <a:ext cx="790575" cy="203200"/>
          </a:xfrm>
          <a:prstGeom prst="ellipse">
            <a:avLst/>
          </a:prstGeom>
          <a:solidFill>
            <a:schemeClr val="accent1">
              <a:alpha val="69019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8" name="Oval 38"/>
          <p:cNvSpPr>
            <a:spLocks noChangeArrowheads="1"/>
          </p:cNvSpPr>
          <p:nvPr/>
        </p:nvSpPr>
        <p:spPr bwMode="auto">
          <a:xfrm>
            <a:off x="1273175" y="4010025"/>
            <a:ext cx="784225" cy="169863"/>
          </a:xfrm>
          <a:prstGeom prst="ellipse">
            <a:avLst/>
          </a:prstGeom>
          <a:solidFill>
            <a:schemeClr val="accent1">
              <a:alpha val="52156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2" name="Text Box 42"/>
          <p:cNvSpPr txBox="1">
            <a:spLocks noChangeArrowheads="1"/>
          </p:cNvSpPr>
          <p:nvPr/>
        </p:nvSpPr>
        <p:spPr bwMode="auto">
          <a:xfrm>
            <a:off x="935038" y="4649788"/>
            <a:ext cx="1817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>
                <a:latin typeface="Comic Sans MS" pitchFamily="66" charset="0"/>
              </a:rPr>
              <a:t>Cylinder</a:t>
            </a:r>
          </a:p>
          <a:p>
            <a:pPr algn="ctr"/>
            <a:r>
              <a:rPr lang="en-GB">
                <a:latin typeface="Comic Sans MS" pitchFamily="66" charset="0"/>
              </a:rPr>
              <a:t>(circular Prism)</a:t>
            </a:r>
          </a:p>
        </p:txBody>
      </p: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4162425" y="3006725"/>
            <a:ext cx="2678113" cy="1717675"/>
            <a:chOff x="3670" y="1974"/>
            <a:chExt cx="1687" cy="1082"/>
          </a:xfrm>
        </p:grpSpPr>
        <p:sp>
          <p:nvSpPr>
            <p:cNvPr id="24608" name="AutoShape 53"/>
            <p:cNvSpPr>
              <a:spLocks noChangeArrowheads="1"/>
            </p:cNvSpPr>
            <p:nvPr/>
          </p:nvSpPr>
          <p:spPr bwMode="auto">
            <a:xfrm>
              <a:off x="3670" y="1974"/>
              <a:ext cx="659" cy="632"/>
            </a:xfrm>
            <a:prstGeom prst="pentagon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9" name="Line 54"/>
            <p:cNvSpPr>
              <a:spLocks noChangeShapeType="1"/>
            </p:cNvSpPr>
            <p:nvPr/>
          </p:nvSpPr>
          <p:spPr bwMode="auto">
            <a:xfrm flipH="1" flipV="1">
              <a:off x="4004" y="1976"/>
              <a:ext cx="1020" cy="4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0" name="Line 57"/>
            <p:cNvSpPr>
              <a:spLocks noChangeShapeType="1"/>
            </p:cNvSpPr>
            <p:nvPr/>
          </p:nvSpPr>
          <p:spPr bwMode="auto">
            <a:xfrm flipH="1" flipV="1">
              <a:off x="4196" y="2596"/>
              <a:ext cx="1028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1" name="Line 55"/>
            <p:cNvSpPr>
              <a:spLocks noChangeShapeType="1"/>
            </p:cNvSpPr>
            <p:nvPr/>
          </p:nvSpPr>
          <p:spPr bwMode="auto">
            <a:xfrm flipH="1" flipV="1">
              <a:off x="3676" y="2216"/>
              <a:ext cx="1028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2" name="Line 56"/>
            <p:cNvSpPr>
              <a:spLocks noChangeShapeType="1"/>
            </p:cNvSpPr>
            <p:nvPr/>
          </p:nvSpPr>
          <p:spPr bwMode="auto">
            <a:xfrm flipH="1" flipV="1">
              <a:off x="3800" y="2604"/>
              <a:ext cx="1020" cy="4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3" name="AutoShape 43"/>
            <p:cNvSpPr>
              <a:spLocks noChangeArrowheads="1"/>
            </p:cNvSpPr>
            <p:nvPr/>
          </p:nvSpPr>
          <p:spPr bwMode="auto">
            <a:xfrm>
              <a:off x="4698" y="2422"/>
              <a:ext cx="659" cy="632"/>
            </a:xfrm>
            <a:prstGeom prst="pentagon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778" name="AutoShape 58"/>
          <p:cNvSpPr>
            <a:spLocks noChangeArrowheads="1"/>
          </p:cNvSpPr>
          <p:nvPr/>
        </p:nvSpPr>
        <p:spPr bwMode="auto">
          <a:xfrm>
            <a:off x="4848225" y="3298825"/>
            <a:ext cx="1046163" cy="1003300"/>
          </a:xfrm>
          <a:prstGeom prst="pentagon">
            <a:avLst/>
          </a:prstGeom>
          <a:solidFill>
            <a:schemeClr val="accent1">
              <a:alpha val="45882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80" name="Text Box 60"/>
          <p:cNvSpPr txBox="1">
            <a:spLocks noChangeArrowheads="1"/>
          </p:cNvSpPr>
          <p:nvPr/>
        </p:nvSpPr>
        <p:spPr bwMode="auto">
          <a:xfrm>
            <a:off x="5278438" y="4852988"/>
            <a:ext cx="1962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Pentagonal Prism</a:t>
            </a:r>
          </a:p>
        </p:txBody>
      </p:sp>
      <p:grpSp>
        <p:nvGrpSpPr>
          <p:cNvPr id="4" name="Group 84"/>
          <p:cNvGrpSpPr>
            <a:grpSpLocks/>
          </p:cNvGrpSpPr>
          <p:nvPr/>
        </p:nvGrpSpPr>
        <p:grpSpPr bwMode="auto">
          <a:xfrm>
            <a:off x="2470150" y="3238500"/>
            <a:ext cx="2089150" cy="1460500"/>
            <a:chOff x="1556" y="2040"/>
            <a:chExt cx="1316" cy="920"/>
          </a:xfrm>
        </p:grpSpPr>
        <p:sp>
          <p:nvSpPr>
            <p:cNvPr id="24602" name="Line 65"/>
            <p:cNvSpPr>
              <a:spLocks noChangeShapeType="1"/>
            </p:cNvSpPr>
            <p:nvPr/>
          </p:nvSpPr>
          <p:spPr bwMode="auto">
            <a:xfrm flipH="1" flipV="1">
              <a:off x="2072" y="2512"/>
              <a:ext cx="792" cy="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603" name="Group 67"/>
            <p:cNvGrpSpPr>
              <a:grpSpLocks/>
            </p:cNvGrpSpPr>
            <p:nvPr/>
          </p:nvGrpSpPr>
          <p:grpSpPr bwMode="auto">
            <a:xfrm>
              <a:off x="1556" y="2040"/>
              <a:ext cx="1316" cy="920"/>
              <a:chOff x="1820" y="2160"/>
              <a:chExt cx="1316" cy="920"/>
            </a:xfrm>
          </p:grpSpPr>
          <p:sp>
            <p:nvSpPr>
              <p:cNvPr id="24604" name="AutoShape 62"/>
              <p:cNvSpPr>
                <a:spLocks noChangeArrowheads="1"/>
              </p:cNvSpPr>
              <p:nvPr/>
            </p:nvSpPr>
            <p:spPr bwMode="auto">
              <a:xfrm>
                <a:off x="1820" y="2164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05" name="Line 63"/>
              <p:cNvSpPr>
                <a:spLocks noChangeShapeType="1"/>
              </p:cNvSpPr>
              <p:nvPr/>
            </p:nvSpPr>
            <p:spPr bwMode="auto">
              <a:xfrm flipH="1" flipV="1">
                <a:off x="2084" y="2160"/>
                <a:ext cx="788" cy="4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6" name="Line 64"/>
              <p:cNvSpPr>
                <a:spLocks noChangeShapeType="1"/>
              </p:cNvSpPr>
              <p:nvPr/>
            </p:nvSpPr>
            <p:spPr bwMode="auto">
              <a:xfrm flipH="1" flipV="1">
                <a:off x="1820" y="2640"/>
                <a:ext cx="788" cy="4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7" name="AutoShape 61"/>
              <p:cNvSpPr>
                <a:spLocks noChangeArrowheads="1"/>
              </p:cNvSpPr>
              <p:nvPr/>
            </p:nvSpPr>
            <p:spPr bwMode="auto">
              <a:xfrm>
                <a:off x="2608" y="2600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0786" name="AutoShape 66"/>
          <p:cNvSpPr>
            <a:spLocks noChangeArrowheads="1"/>
          </p:cNvSpPr>
          <p:nvPr/>
        </p:nvSpPr>
        <p:spPr bwMode="auto">
          <a:xfrm>
            <a:off x="2946400" y="3505200"/>
            <a:ext cx="838200" cy="749300"/>
          </a:xfrm>
          <a:prstGeom prst="triangle">
            <a:avLst>
              <a:gd name="adj" fmla="val 50000"/>
            </a:avLst>
          </a:prstGeom>
          <a:solidFill>
            <a:schemeClr val="accent1">
              <a:alpha val="52156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88" name="Text Box 68"/>
          <p:cNvSpPr txBox="1">
            <a:spLocks noChangeArrowheads="1"/>
          </p:cNvSpPr>
          <p:nvPr/>
        </p:nvSpPr>
        <p:spPr bwMode="auto">
          <a:xfrm>
            <a:off x="2943225" y="4745038"/>
            <a:ext cx="1927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>
                <a:latin typeface="Comic Sans MS" pitchFamily="66" charset="0"/>
              </a:rPr>
              <a:t>Triangular Prism</a:t>
            </a:r>
          </a:p>
        </p:txBody>
      </p:sp>
      <p:grpSp>
        <p:nvGrpSpPr>
          <p:cNvPr id="6" name="Group 82"/>
          <p:cNvGrpSpPr>
            <a:grpSpLocks/>
          </p:cNvGrpSpPr>
          <p:nvPr/>
        </p:nvGrpSpPr>
        <p:grpSpPr bwMode="auto">
          <a:xfrm>
            <a:off x="6738938" y="3025775"/>
            <a:ext cx="2333625" cy="1185863"/>
            <a:chOff x="4245" y="1906"/>
            <a:chExt cx="1470" cy="747"/>
          </a:xfrm>
        </p:grpSpPr>
        <p:sp>
          <p:nvSpPr>
            <p:cNvPr id="24594" name="Line 76"/>
            <p:cNvSpPr>
              <a:spLocks noChangeShapeType="1"/>
            </p:cNvSpPr>
            <p:nvPr/>
          </p:nvSpPr>
          <p:spPr bwMode="auto">
            <a:xfrm flipH="1" flipV="1">
              <a:off x="4610" y="2345"/>
              <a:ext cx="990" cy="3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5" name="Line 80"/>
            <p:cNvSpPr>
              <a:spLocks noChangeShapeType="1"/>
            </p:cNvSpPr>
            <p:nvPr/>
          </p:nvSpPr>
          <p:spPr bwMode="auto">
            <a:xfrm flipH="1" flipV="1">
              <a:off x="4615" y="1910"/>
              <a:ext cx="989" cy="30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6" name="Line 79"/>
            <p:cNvSpPr>
              <a:spLocks noChangeShapeType="1"/>
            </p:cNvSpPr>
            <p:nvPr/>
          </p:nvSpPr>
          <p:spPr bwMode="auto">
            <a:xfrm flipH="1" flipV="1">
              <a:off x="4722" y="2124"/>
              <a:ext cx="987" cy="3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7" name="AutoShape 72"/>
            <p:cNvSpPr>
              <a:spLocks noChangeArrowheads="1"/>
            </p:cNvSpPr>
            <p:nvPr/>
          </p:nvSpPr>
          <p:spPr bwMode="auto">
            <a:xfrm>
              <a:off x="4250" y="1909"/>
              <a:ext cx="480" cy="440"/>
            </a:xfrm>
            <a:prstGeom prst="hexagon">
              <a:avLst>
                <a:gd name="adj" fmla="val 27273"/>
                <a:gd name="vf" fmla="val 11547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8" name="AutoShape 73"/>
            <p:cNvSpPr>
              <a:spLocks noChangeArrowheads="1"/>
            </p:cNvSpPr>
            <p:nvPr/>
          </p:nvSpPr>
          <p:spPr bwMode="auto">
            <a:xfrm>
              <a:off x="5235" y="2211"/>
              <a:ext cx="480" cy="440"/>
            </a:xfrm>
            <a:prstGeom prst="hexagon">
              <a:avLst>
                <a:gd name="adj" fmla="val 27273"/>
                <a:gd name="vf" fmla="val 11547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9" name="Line 74"/>
            <p:cNvSpPr>
              <a:spLocks noChangeShapeType="1"/>
            </p:cNvSpPr>
            <p:nvPr/>
          </p:nvSpPr>
          <p:spPr bwMode="auto">
            <a:xfrm flipH="1" flipV="1">
              <a:off x="4245" y="2122"/>
              <a:ext cx="992" cy="3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Line 75"/>
            <p:cNvSpPr>
              <a:spLocks noChangeShapeType="1"/>
            </p:cNvSpPr>
            <p:nvPr/>
          </p:nvSpPr>
          <p:spPr bwMode="auto">
            <a:xfrm flipH="1" flipV="1">
              <a:off x="4358" y="1906"/>
              <a:ext cx="994" cy="30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1" name="Line 81"/>
            <p:cNvSpPr>
              <a:spLocks noChangeShapeType="1"/>
            </p:cNvSpPr>
            <p:nvPr/>
          </p:nvSpPr>
          <p:spPr bwMode="auto">
            <a:xfrm flipH="1" flipV="1">
              <a:off x="4371" y="2352"/>
              <a:ext cx="981" cy="3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803" name="Text Box 83"/>
          <p:cNvSpPr txBox="1">
            <a:spLocks noChangeArrowheads="1"/>
          </p:cNvSpPr>
          <p:nvPr/>
        </p:nvSpPr>
        <p:spPr bwMode="auto">
          <a:xfrm>
            <a:off x="7216775" y="4244975"/>
            <a:ext cx="1927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Hexagonal Prism</a:t>
            </a:r>
          </a:p>
        </p:txBody>
      </p:sp>
      <p:sp>
        <p:nvSpPr>
          <p:cNvPr id="30806" name="Text Box 86"/>
          <p:cNvSpPr txBox="1">
            <a:spLocks noChangeArrowheads="1"/>
          </p:cNvSpPr>
          <p:nvPr/>
        </p:nvSpPr>
        <p:spPr bwMode="auto">
          <a:xfrm>
            <a:off x="1762125" y="5773738"/>
            <a:ext cx="5919788" cy="51435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Volume = Area of Cross section x length</a:t>
            </a:r>
          </a:p>
        </p:txBody>
      </p:sp>
      <p:sp>
        <p:nvSpPr>
          <p:cNvPr id="30811" name="Rectangle 9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Volume of Solids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0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8" grpId="0" animBg="1"/>
      <p:bldP spid="30757" grpId="0" animBg="1"/>
      <p:bldP spid="30758" grpId="0" animBg="1"/>
      <p:bldP spid="30762" grpId="0"/>
      <p:bldP spid="30778" grpId="0" animBg="1"/>
      <p:bldP spid="30780" grpId="0"/>
      <p:bldP spid="30786" grpId="0" animBg="1"/>
      <p:bldP spid="30788" grpId="0"/>
      <p:bldP spid="30803" grpId="0"/>
      <p:bldP spid="3080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7"/>
          <p:cNvSpPr txBox="1">
            <a:spLocks noChangeArrowheads="1"/>
          </p:cNvSpPr>
          <p:nvPr/>
        </p:nvSpPr>
        <p:spPr bwMode="auto">
          <a:xfrm>
            <a:off x="974725" y="2128838"/>
            <a:ext cx="60404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Definition : A prism is a solid shape with </a:t>
            </a:r>
          </a:p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       uniform cross-section</a:t>
            </a:r>
          </a:p>
        </p:txBody>
      </p:sp>
      <p:grpSp>
        <p:nvGrpSpPr>
          <p:cNvPr id="25603" name="Group 25"/>
          <p:cNvGrpSpPr>
            <a:grpSpLocks/>
          </p:cNvGrpSpPr>
          <p:nvPr/>
        </p:nvGrpSpPr>
        <p:grpSpPr bwMode="auto">
          <a:xfrm>
            <a:off x="5276850" y="4279900"/>
            <a:ext cx="2089150" cy="1460500"/>
            <a:chOff x="1556" y="2040"/>
            <a:chExt cx="1316" cy="920"/>
          </a:xfrm>
        </p:grpSpPr>
        <p:sp>
          <p:nvSpPr>
            <p:cNvPr id="25613" name="Line 26"/>
            <p:cNvSpPr>
              <a:spLocks noChangeShapeType="1"/>
            </p:cNvSpPr>
            <p:nvPr/>
          </p:nvSpPr>
          <p:spPr bwMode="auto">
            <a:xfrm flipH="1" flipV="1">
              <a:off x="2072" y="2512"/>
              <a:ext cx="792" cy="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614" name="Group 27"/>
            <p:cNvGrpSpPr>
              <a:grpSpLocks/>
            </p:cNvGrpSpPr>
            <p:nvPr/>
          </p:nvGrpSpPr>
          <p:grpSpPr bwMode="auto">
            <a:xfrm>
              <a:off x="1556" y="2040"/>
              <a:ext cx="1316" cy="920"/>
              <a:chOff x="1820" y="2160"/>
              <a:chExt cx="1316" cy="920"/>
            </a:xfrm>
          </p:grpSpPr>
          <p:sp>
            <p:nvSpPr>
              <p:cNvPr id="25615" name="AutoShape 28"/>
              <p:cNvSpPr>
                <a:spLocks noChangeArrowheads="1"/>
              </p:cNvSpPr>
              <p:nvPr/>
            </p:nvSpPr>
            <p:spPr bwMode="auto">
              <a:xfrm>
                <a:off x="1820" y="2164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6" name="Line 29"/>
              <p:cNvSpPr>
                <a:spLocks noChangeShapeType="1"/>
              </p:cNvSpPr>
              <p:nvPr/>
            </p:nvSpPr>
            <p:spPr bwMode="auto">
              <a:xfrm flipH="1" flipV="1">
                <a:off x="2084" y="2160"/>
                <a:ext cx="788" cy="4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7" name="Line 30"/>
              <p:cNvSpPr>
                <a:spLocks noChangeShapeType="1"/>
              </p:cNvSpPr>
              <p:nvPr/>
            </p:nvSpPr>
            <p:spPr bwMode="auto">
              <a:xfrm flipH="1" flipV="1">
                <a:off x="1820" y="2640"/>
                <a:ext cx="788" cy="4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8" name="AutoShape 31"/>
              <p:cNvSpPr>
                <a:spLocks noChangeArrowheads="1"/>
              </p:cNvSpPr>
              <p:nvPr/>
            </p:nvSpPr>
            <p:spPr bwMode="auto">
              <a:xfrm>
                <a:off x="2608" y="2600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5604" name="AutoShape 32"/>
          <p:cNvSpPr>
            <a:spLocks noChangeArrowheads="1"/>
          </p:cNvSpPr>
          <p:nvPr/>
        </p:nvSpPr>
        <p:spPr bwMode="auto">
          <a:xfrm>
            <a:off x="5842000" y="4610100"/>
            <a:ext cx="838200" cy="749300"/>
          </a:xfrm>
          <a:prstGeom prst="triangle">
            <a:avLst>
              <a:gd name="adj" fmla="val 50000"/>
            </a:avLst>
          </a:prstGeom>
          <a:solidFill>
            <a:schemeClr val="accent1">
              <a:alpha val="52156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Text Box 33"/>
          <p:cNvSpPr txBox="1">
            <a:spLocks noChangeArrowheads="1"/>
          </p:cNvSpPr>
          <p:nvPr/>
        </p:nvSpPr>
        <p:spPr bwMode="auto">
          <a:xfrm>
            <a:off x="6308725" y="4338638"/>
            <a:ext cx="1927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>
                <a:latin typeface="Comic Sans MS" pitchFamily="66" charset="0"/>
              </a:rPr>
              <a:t>Triangular Prism</a:t>
            </a:r>
          </a:p>
        </p:txBody>
      </p:sp>
      <p:sp>
        <p:nvSpPr>
          <p:cNvPr id="33836" name="Text Box 44"/>
          <p:cNvSpPr txBox="1">
            <a:spLocks noChangeArrowheads="1"/>
          </p:cNvSpPr>
          <p:nvPr/>
        </p:nvSpPr>
        <p:spPr bwMode="auto">
          <a:xfrm>
            <a:off x="1038225" y="4567238"/>
            <a:ext cx="3525838" cy="51435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Volume = Area x length</a:t>
            </a:r>
          </a:p>
        </p:txBody>
      </p:sp>
      <p:sp>
        <p:nvSpPr>
          <p:cNvPr id="25607" name="Text Box 45"/>
          <p:cNvSpPr txBox="1">
            <a:spLocks noChangeArrowheads="1"/>
          </p:cNvSpPr>
          <p:nvPr/>
        </p:nvSpPr>
        <p:spPr bwMode="auto">
          <a:xfrm>
            <a:off x="949325" y="3259138"/>
            <a:ext cx="5859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Q. Find the volume the triangular prism.</a:t>
            </a:r>
          </a:p>
        </p:txBody>
      </p:sp>
      <p:sp>
        <p:nvSpPr>
          <p:cNvPr id="25608" name="Line 46"/>
          <p:cNvSpPr>
            <a:spLocks noChangeShapeType="1"/>
          </p:cNvSpPr>
          <p:nvPr/>
        </p:nvSpPr>
        <p:spPr bwMode="auto">
          <a:xfrm flipH="1" flipV="1">
            <a:off x="6997700" y="5435600"/>
            <a:ext cx="673100" cy="101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9" name="Text Box 47"/>
          <p:cNvSpPr txBox="1">
            <a:spLocks noChangeArrowheads="1"/>
          </p:cNvSpPr>
          <p:nvPr/>
        </p:nvSpPr>
        <p:spPr bwMode="auto">
          <a:xfrm>
            <a:off x="7807325" y="5481638"/>
            <a:ext cx="1073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20cm</a:t>
            </a:r>
            <a:r>
              <a:rPr lang="en-GB" sz="2400" baseline="60000">
                <a:latin typeface="Comic Sans MS" pitchFamily="66" charset="0"/>
              </a:rPr>
              <a:t>2</a:t>
            </a:r>
            <a:endParaRPr lang="en-GB" sz="2400">
              <a:latin typeface="Comic Sans MS" pitchFamily="66" charset="0"/>
            </a:endParaRPr>
          </a:p>
        </p:txBody>
      </p:sp>
      <p:sp>
        <p:nvSpPr>
          <p:cNvPr id="25610" name="Line 48"/>
          <p:cNvSpPr>
            <a:spLocks noChangeShapeType="1"/>
          </p:cNvSpPr>
          <p:nvPr/>
        </p:nvSpPr>
        <p:spPr bwMode="auto">
          <a:xfrm flipH="1" flipV="1">
            <a:off x="5194300" y="5118100"/>
            <a:ext cx="1193800" cy="685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1" name="Text Box 49"/>
          <p:cNvSpPr txBox="1">
            <a:spLocks noChangeArrowheads="1"/>
          </p:cNvSpPr>
          <p:nvPr/>
        </p:nvSpPr>
        <p:spPr bwMode="auto">
          <a:xfrm>
            <a:off x="5000625" y="5405438"/>
            <a:ext cx="900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10cm</a:t>
            </a:r>
          </a:p>
        </p:txBody>
      </p:sp>
      <p:sp>
        <p:nvSpPr>
          <p:cNvPr id="33842" name="Text Box 50"/>
          <p:cNvSpPr txBox="1">
            <a:spLocks noChangeArrowheads="1"/>
          </p:cNvSpPr>
          <p:nvPr/>
        </p:nvSpPr>
        <p:spPr bwMode="auto">
          <a:xfrm>
            <a:off x="1308100" y="5392738"/>
            <a:ext cx="2986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= 20 x 10 = 200 cm</a:t>
            </a:r>
            <a:r>
              <a:rPr lang="en-GB" sz="2400" baseline="60000">
                <a:solidFill>
                  <a:srgbClr val="FFFF00"/>
                </a:solidFill>
                <a:latin typeface="Comic Sans MS" pitchFamily="66" charset="0"/>
              </a:rPr>
              <a:t>3</a:t>
            </a:r>
            <a:endParaRPr lang="en-GB" sz="240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6" grpId="0" animBg="1"/>
      <p:bldP spid="338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C000"/>
                </a:solidFill>
                <a:latin typeface="Comic Sans MS" pitchFamily="66" charset="0"/>
              </a:rPr>
              <a:t>www.mathsrevision.com</a:t>
            </a:r>
          </a:p>
        </p:txBody>
      </p:sp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974725" y="2128838"/>
            <a:ext cx="60404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Definition : A prism is a solid shape with </a:t>
            </a:r>
          </a:p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       uniform cross-section</a:t>
            </a:r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1038225" y="4567238"/>
            <a:ext cx="3525838" cy="51435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Volume = Area x length</a:t>
            </a:r>
          </a:p>
        </p:txBody>
      </p:sp>
      <p:sp>
        <p:nvSpPr>
          <p:cNvPr id="26630" name="Text Box 17"/>
          <p:cNvSpPr txBox="1">
            <a:spLocks noChangeArrowheads="1"/>
          </p:cNvSpPr>
          <p:nvPr/>
        </p:nvSpPr>
        <p:spPr bwMode="auto">
          <a:xfrm>
            <a:off x="949325" y="3259138"/>
            <a:ext cx="5862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Q. Find the volume the hexagonal prism.</a:t>
            </a:r>
          </a:p>
        </p:txBody>
      </p:sp>
      <p:sp>
        <p:nvSpPr>
          <p:cNvPr id="26631" name="Text Box 19"/>
          <p:cNvSpPr txBox="1">
            <a:spLocks noChangeArrowheads="1"/>
          </p:cNvSpPr>
          <p:nvPr/>
        </p:nvSpPr>
        <p:spPr bwMode="auto">
          <a:xfrm>
            <a:off x="7832725" y="3487738"/>
            <a:ext cx="133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43.2cm</a:t>
            </a:r>
            <a:r>
              <a:rPr lang="en-GB" sz="2400" baseline="60000">
                <a:latin typeface="Comic Sans MS" pitchFamily="66" charset="0"/>
              </a:rPr>
              <a:t>2</a:t>
            </a:r>
            <a:endParaRPr lang="en-GB" sz="2400">
              <a:latin typeface="Comic Sans MS" pitchFamily="66" charset="0"/>
            </a:endParaRPr>
          </a:p>
        </p:txBody>
      </p:sp>
      <p:sp>
        <p:nvSpPr>
          <p:cNvPr id="26632" name="Line 20"/>
          <p:cNvSpPr>
            <a:spLocks noChangeShapeType="1"/>
          </p:cNvSpPr>
          <p:nvPr/>
        </p:nvSpPr>
        <p:spPr bwMode="auto">
          <a:xfrm flipH="1" flipV="1">
            <a:off x="6134100" y="4635500"/>
            <a:ext cx="1524000" cy="4699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3" name="Text Box 21"/>
          <p:cNvSpPr txBox="1">
            <a:spLocks noChangeArrowheads="1"/>
          </p:cNvSpPr>
          <p:nvPr/>
        </p:nvSpPr>
        <p:spPr bwMode="auto">
          <a:xfrm>
            <a:off x="5876925" y="4859338"/>
            <a:ext cx="949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20cm</a:t>
            </a:r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1308100" y="5392738"/>
            <a:ext cx="3297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= 43.2 x 20 = 864 cm</a:t>
            </a:r>
            <a:r>
              <a:rPr lang="en-GB" sz="2400" baseline="60000">
                <a:solidFill>
                  <a:srgbClr val="FFFF00"/>
                </a:solidFill>
                <a:latin typeface="Comic Sans MS" pitchFamily="66" charset="0"/>
              </a:rPr>
              <a:t>3</a:t>
            </a:r>
            <a:endParaRPr lang="en-GB" sz="24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6635" name="AutoShape 23"/>
          <p:cNvSpPr>
            <a:spLocks noChangeArrowheads="1"/>
          </p:cNvSpPr>
          <p:nvPr/>
        </p:nvSpPr>
        <p:spPr bwMode="auto">
          <a:xfrm>
            <a:off x="6719888" y="4064000"/>
            <a:ext cx="747712" cy="698500"/>
          </a:xfrm>
          <a:prstGeom prst="hexagon">
            <a:avLst>
              <a:gd name="adj" fmla="val 26761"/>
              <a:gd name="vf" fmla="val 115470"/>
            </a:avLst>
          </a:prstGeom>
          <a:solidFill>
            <a:schemeClr val="accent1">
              <a:alpha val="47842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6636" name="Group 24"/>
          <p:cNvGrpSpPr>
            <a:grpSpLocks/>
          </p:cNvGrpSpPr>
          <p:nvPr/>
        </p:nvGrpSpPr>
        <p:grpSpPr bwMode="auto">
          <a:xfrm>
            <a:off x="5989638" y="3838575"/>
            <a:ext cx="2333625" cy="1185863"/>
            <a:chOff x="4245" y="1906"/>
            <a:chExt cx="1470" cy="747"/>
          </a:xfrm>
        </p:grpSpPr>
        <p:sp>
          <p:nvSpPr>
            <p:cNvPr id="26640" name="Line 25"/>
            <p:cNvSpPr>
              <a:spLocks noChangeShapeType="1"/>
            </p:cNvSpPr>
            <p:nvPr/>
          </p:nvSpPr>
          <p:spPr bwMode="auto">
            <a:xfrm flipH="1" flipV="1">
              <a:off x="4610" y="2345"/>
              <a:ext cx="990" cy="3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1" name="Line 26"/>
            <p:cNvSpPr>
              <a:spLocks noChangeShapeType="1"/>
            </p:cNvSpPr>
            <p:nvPr/>
          </p:nvSpPr>
          <p:spPr bwMode="auto">
            <a:xfrm flipH="1" flipV="1">
              <a:off x="4615" y="1910"/>
              <a:ext cx="989" cy="30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2" name="Line 27"/>
            <p:cNvSpPr>
              <a:spLocks noChangeShapeType="1"/>
            </p:cNvSpPr>
            <p:nvPr/>
          </p:nvSpPr>
          <p:spPr bwMode="auto">
            <a:xfrm flipH="1" flipV="1">
              <a:off x="4722" y="2124"/>
              <a:ext cx="987" cy="3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3" name="AutoShape 28"/>
            <p:cNvSpPr>
              <a:spLocks noChangeArrowheads="1"/>
            </p:cNvSpPr>
            <p:nvPr/>
          </p:nvSpPr>
          <p:spPr bwMode="auto">
            <a:xfrm>
              <a:off x="4250" y="1909"/>
              <a:ext cx="480" cy="440"/>
            </a:xfrm>
            <a:prstGeom prst="hexagon">
              <a:avLst>
                <a:gd name="adj" fmla="val 27273"/>
                <a:gd name="vf" fmla="val 11547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4" name="AutoShape 29"/>
            <p:cNvSpPr>
              <a:spLocks noChangeArrowheads="1"/>
            </p:cNvSpPr>
            <p:nvPr/>
          </p:nvSpPr>
          <p:spPr bwMode="auto">
            <a:xfrm>
              <a:off x="5235" y="2211"/>
              <a:ext cx="480" cy="440"/>
            </a:xfrm>
            <a:prstGeom prst="hexagon">
              <a:avLst>
                <a:gd name="adj" fmla="val 27273"/>
                <a:gd name="vf" fmla="val 11547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5" name="Line 30"/>
            <p:cNvSpPr>
              <a:spLocks noChangeShapeType="1"/>
            </p:cNvSpPr>
            <p:nvPr/>
          </p:nvSpPr>
          <p:spPr bwMode="auto">
            <a:xfrm flipH="1" flipV="1">
              <a:off x="4245" y="2122"/>
              <a:ext cx="992" cy="3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6" name="Line 31"/>
            <p:cNvSpPr>
              <a:spLocks noChangeShapeType="1"/>
            </p:cNvSpPr>
            <p:nvPr/>
          </p:nvSpPr>
          <p:spPr bwMode="auto">
            <a:xfrm flipH="1" flipV="1">
              <a:off x="4358" y="1906"/>
              <a:ext cx="994" cy="30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7" name="Line 32"/>
            <p:cNvSpPr>
              <a:spLocks noChangeShapeType="1"/>
            </p:cNvSpPr>
            <p:nvPr/>
          </p:nvSpPr>
          <p:spPr bwMode="auto">
            <a:xfrm flipH="1" flipV="1">
              <a:off x="4371" y="2352"/>
              <a:ext cx="981" cy="3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49" name="Text Box 33"/>
          <p:cNvSpPr txBox="1">
            <a:spLocks noChangeArrowheads="1"/>
          </p:cNvSpPr>
          <p:nvPr/>
        </p:nvSpPr>
        <p:spPr bwMode="auto">
          <a:xfrm>
            <a:off x="6962775" y="5260975"/>
            <a:ext cx="1927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Hexagonal Prism</a:t>
            </a:r>
          </a:p>
        </p:txBody>
      </p:sp>
      <p:sp>
        <p:nvSpPr>
          <p:cNvPr id="26638" name="Line 18"/>
          <p:cNvSpPr>
            <a:spLocks noChangeShapeType="1"/>
          </p:cNvSpPr>
          <p:nvPr/>
        </p:nvSpPr>
        <p:spPr bwMode="auto">
          <a:xfrm flipH="1">
            <a:off x="7937500" y="3975100"/>
            <a:ext cx="393700" cy="6985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51" name="Rectangle 35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Volume of Solids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48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48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2" grpId="0" animBg="1"/>
      <p:bldP spid="34838" grpId="0"/>
      <p:bldP spid="3484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51" name="AutoShape 59"/>
          <p:cNvSpPr>
            <a:spLocks noChangeArrowheads="1"/>
          </p:cNvSpPr>
          <p:nvPr/>
        </p:nvSpPr>
        <p:spPr bwMode="auto">
          <a:xfrm>
            <a:off x="3187700" y="2254250"/>
            <a:ext cx="1000125" cy="990600"/>
          </a:xfrm>
          <a:prstGeom prst="triangle">
            <a:avLst>
              <a:gd name="adj" fmla="val 50000"/>
            </a:avLst>
          </a:prstGeom>
          <a:solidFill>
            <a:srgbClr val="96969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592763" y="3259138"/>
            <a:ext cx="2097087" cy="912812"/>
            <a:chOff x="2989" y="1681"/>
            <a:chExt cx="1321" cy="575"/>
          </a:xfrm>
        </p:grpSpPr>
        <p:sp>
          <p:nvSpPr>
            <p:cNvPr id="27691" name="Rectangle 12"/>
            <p:cNvSpPr>
              <a:spLocks noChangeArrowheads="1"/>
            </p:cNvSpPr>
            <p:nvPr/>
          </p:nvSpPr>
          <p:spPr bwMode="auto">
            <a:xfrm>
              <a:off x="2989" y="1681"/>
              <a:ext cx="1321" cy="575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92" name="Text Box 13"/>
            <p:cNvSpPr txBox="1">
              <a:spLocks noChangeArrowheads="1"/>
            </p:cNvSpPr>
            <p:nvPr/>
          </p:nvSpPr>
          <p:spPr bwMode="auto">
            <a:xfrm>
              <a:off x="3379" y="1830"/>
              <a:ext cx="538" cy="28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080808"/>
                  </a:solidFill>
                  <a:latin typeface="Comic Sans MS" pitchFamily="66" charset="0"/>
                </a:rPr>
                <a:t>Back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5592763" y="4170363"/>
            <a:ext cx="2097087" cy="917575"/>
            <a:chOff x="3037" y="1115"/>
            <a:chExt cx="1321" cy="578"/>
          </a:xfrm>
        </p:grpSpPr>
        <p:sp>
          <p:nvSpPr>
            <p:cNvPr id="27689" name="Rectangle 18"/>
            <p:cNvSpPr>
              <a:spLocks noChangeArrowheads="1"/>
            </p:cNvSpPr>
            <p:nvPr/>
          </p:nvSpPr>
          <p:spPr bwMode="auto">
            <a:xfrm>
              <a:off x="3037" y="1115"/>
              <a:ext cx="1321" cy="578"/>
            </a:xfrm>
            <a:prstGeom prst="rect">
              <a:avLst/>
            </a:prstGeom>
            <a:solidFill>
              <a:srgbClr val="00FF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90" name="Text Box 19"/>
            <p:cNvSpPr txBox="1">
              <a:spLocks noChangeArrowheads="1"/>
            </p:cNvSpPr>
            <p:nvPr/>
          </p:nvSpPr>
          <p:spPr bwMode="auto">
            <a:xfrm>
              <a:off x="3421" y="1256"/>
              <a:ext cx="617" cy="288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080808"/>
                  </a:solidFill>
                  <a:latin typeface="Comic Sans MS" pitchFamily="66" charset="0"/>
                </a:rPr>
                <a:t>Front</a:t>
              </a:r>
            </a:p>
          </p:txBody>
        </p:sp>
      </p:grpSp>
      <p:sp>
        <p:nvSpPr>
          <p:cNvPr id="59422" name="Text Box 30"/>
          <p:cNvSpPr txBox="1">
            <a:spLocks noChangeArrowheads="1"/>
          </p:cNvSpPr>
          <p:nvPr/>
        </p:nvSpPr>
        <p:spPr bwMode="auto">
          <a:xfrm>
            <a:off x="3222625" y="5646738"/>
            <a:ext cx="5921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This is a NET for the triangular prism.</a:t>
            </a:r>
          </a:p>
        </p:txBody>
      </p:sp>
      <p:sp>
        <p:nvSpPr>
          <p:cNvPr id="59424" name="Text Box 32"/>
          <p:cNvSpPr txBox="1">
            <a:spLocks noChangeArrowheads="1"/>
          </p:cNvSpPr>
          <p:nvPr/>
        </p:nvSpPr>
        <p:spPr bwMode="auto">
          <a:xfrm>
            <a:off x="1633538" y="4613275"/>
            <a:ext cx="9794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5 faces</a:t>
            </a:r>
          </a:p>
        </p:txBody>
      </p:sp>
      <p:sp>
        <p:nvSpPr>
          <p:cNvPr id="59425" name="Text Box 33"/>
          <p:cNvSpPr txBox="1">
            <a:spLocks noChangeArrowheads="1"/>
          </p:cNvSpPr>
          <p:nvPr/>
        </p:nvSpPr>
        <p:spPr bwMode="auto">
          <a:xfrm>
            <a:off x="804863" y="4992688"/>
            <a:ext cx="2635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3 congruent rectangles</a:t>
            </a:r>
          </a:p>
        </p:txBody>
      </p:sp>
      <p:sp>
        <p:nvSpPr>
          <p:cNvPr id="59426" name="Text Box 34"/>
          <p:cNvSpPr txBox="1">
            <a:spLocks noChangeArrowheads="1"/>
          </p:cNvSpPr>
          <p:nvPr/>
        </p:nvSpPr>
        <p:spPr bwMode="auto">
          <a:xfrm>
            <a:off x="893763" y="5372100"/>
            <a:ext cx="2455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2 congruent triangles</a:t>
            </a:r>
          </a:p>
        </p:txBody>
      </p: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5578475" y="5178425"/>
            <a:ext cx="2133600" cy="398463"/>
            <a:chOff x="3514" y="3262"/>
            <a:chExt cx="1344" cy="251"/>
          </a:xfrm>
        </p:grpSpPr>
        <p:sp>
          <p:nvSpPr>
            <p:cNvPr id="27687" name="Text Box 43"/>
            <p:cNvSpPr txBox="1">
              <a:spLocks noChangeArrowheads="1"/>
            </p:cNvSpPr>
            <p:nvPr/>
          </p:nvSpPr>
          <p:spPr bwMode="auto">
            <a:xfrm>
              <a:off x="3918" y="3282"/>
              <a:ext cx="45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10cm</a:t>
              </a:r>
            </a:p>
          </p:txBody>
        </p:sp>
        <p:sp>
          <p:nvSpPr>
            <p:cNvPr id="27688" name="Line 44"/>
            <p:cNvSpPr>
              <a:spLocks noChangeShapeType="1"/>
            </p:cNvSpPr>
            <p:nvPr/>
          </p:nvSpPr>
          <p:spPr bwMode="auto">
            <a:xfrm>
              <a:off x="3514" y="3262"/>
              <a:ext cx="13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7804150" y="4232275"/>
            <a:ext cx="727075" cy="885825"/>
            <a:chOff x="4916" y="2666"/>
            <a:chExt cx="458" cy="558"/>
          </a:xfrm>
        </p:grpSpPr>
        <p:sp>
          <p:nvSpPr>
            <p:cNvPr id="27685" name="Line 49"/>
            <p:cNvSpPr>
              <a:spLocks noChangeShapeType="1"/>
            </p:cNvSpPr>
            <p:nvPr/>
          </p:nvSpPr>
          <p:spPr bwMode="auto">
            <a:xfrm flipH="1">
              <a:off x="4916" y="2666"/>
              <a:ext cx="0" cy="5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6" name="Text Box 50"/>
            <p:cNvSpPr txBox="1">
              <a:spLocks noChangeArrowheads="1"/>
            </p:cNvSpPr>
            <p:nvPr/>
          </p:nvSpPr>
          <p:spPr bwMode="auto">
            <a:xfrm>
              <a:off x="4984" y="2830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4cm</a:t>
              </a:r>
            </a:p>
          </p:txBody>
        </p:sp>
      </p:grpSp>
      <p:sp>
        <p:nvSpPr>
          <p:cNvPr id="59449" name="Rectangle 57"/>
          <p:cNvSpPr>
            <a:spLocks noChangeArrowheads="1"/>
          </p:cNvSpPr>
          <p:nvPr/>
        </p:nvSpPr>
        <p:spPr bwMode="auto">
          <a:xfrm>
            <a:off x="1908175" y="552450"/>
            <a:ext cx="5256213" cy="98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Net and Surface Area </a:t>
            </a:r>
            <a:br>
              <a:rPr lang="en-GB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</a:br>
            <a:r>
              <a:rPr lang="en-GB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Triangular Prism</a:t>
            </a:r>
          </a:p>
        </p:txBody>
      </p:sp>
      <p:sp>
        <p:nvSpPr>
          <p:cNvPr id="59452" name="AutoShape 60"/>
          <p:cNvSpPr>
            <a:spLocks noChangeArrowheads="1"/>
          </p:cNvSpPr>
          <p:nvPr/>
        </p:nvSpPr>
        <p:spPr bwMode="auto">
          <a:xfrm>
            <a:off x="1362075" y="3267075"/>
            <a:ext cx="2781300" cy="685800"/>
          </a:xfrm>
          <a:prstGeom prst="parallelogram">
            <a:avLst>
              <a:gd name="adj" fmla="val 267592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454" name="AutoShape 62"/>
          <p:cNvSpPr>
            <a:spLocks noChangeArrowheads="1"/>
          </p:cNvSpPr>
          <p:nvPr/>
        </p:nvSpPr>
        <p:spPr bwMode="auto">
          <a:xfrm rot="9560695" flipH="1" flipV="1">
            <a:off x="1141413" y="2701925"/>
            <a:ext cx="2773362" cy="769938"/>
          </a:xfrm>
          <a:prstGeom prst="parallelogram">
            <a:avLst>
              <a:gd name="adj" fmla="val 104026"/>
            </a:avLst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450" name="AutoShape 58"/>
          <p:cNvSpPr>
            <a:spLocks noChangeArrowheads="1"/>
          </p:cNvSpPr>
          <p:nvPr/>
        </p:nvSpPr>
        <p:spPr bwMode="auto">
          <a:xfrm>
            <a:off x="1352550" y="2914650"/>
            <a:ext cx="1000125" cy="1028700"/>
          </a:xfrm>
          <a:prstGeom prst="triangle">
            <a:avLst>
              <a:gd name="adj" fmla="val 50972"/>
            </a:avLst>
          </a:prstGeom>
          <a:solidFill>
            <a:srgbClr val="969696">
              <a:alpha val="69019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86"/>
          <p:cNvGrpSpPr>
            <a:grpSpLocks/>
          </p:cNvGrpSpPr>
          <p:nvPr/>
        </p:nvGrpSpPr>
        <p:grpSpPr bwMode="auto">
          <a:xfrm>
            <a:off x="908050" y="2857500"/>
            <a:ext cx="835025" cy="1066800"/>
            <a:chOff x="572" y="1800"/>
            <a:chExt cx="526" cy="672"/>
          </a:xfrm>
        </p:grpSpPr>
        <p:sp>
          <p:nvSpPr>
            <p:cNvPr id="27683" name="Line 64"/>
            <p:cNvSpPr>
              <a:spLocks noChangeShapeType="1"/>
            </p:cNvSpPr>
            <p:nvPr/>
          </p:nvSpPr>
          <p:spPr bwMode="auto">
            <a:xfrm flipH="1">
              <a:off x="768" y="1800"/>
              <a:ext cx="330" cy="6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4" name="Text Box 65"/>
            <p:cNvSpPr txBox="1">
              <a:spLocks noChangeArrowheads="1"/>
            </p:cNvSpPr>
            <p:nvPr/>
          </p:nvSpPr>
          <p:spPr bwMode="auto">
            <a:xfrm>
              <a:off x="572" y="1898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4cm</a:t>
              </a:r>
            </a:p>
          </p:txBody>
        </p:sp>
      </p:grpSp>
      <p:grpSp>
        <p:nvGrpSpPr>
          <p:cNvPr id="7" name="Group 85"/>
          <p:cNvGrpSpPr>
            <a:grpSpLocks/>
          </p:cNvGrpSpPr>
          <p:nvPr/>
        </p:nvGrpSpPr>
        <p:grpSpPr bwMode="auto">
          <a:xfrm>
            <a:off x="1330325" y="4035425"/>
            <a:ext cx="1019175" cy="407988"/>
            <a:chOff x="838" y="2542"/>
            <a:chExt cx="642" cy="257"/>
          </a:xfrm>
        </p:grpSpPr>
        <p:sp>
          <p:nvSpPr>
            <p:cNvPr id="27681" name="Line 67"/>
            <p:cNvSpPr>
              <a:spLocks noChangeShapeType="1"/>
            </p:cNvSpPr>
            <p:nvPr/>
          </p:nvSpPr>
          <p:spPr bwMode="auto">
            <a:xfrm flipV="1">
              <a:off x="838" y="2542"/>
              <a:ext cx="64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2" name="Text Box 68"/>
            <p:cNvSpPr txBox="1">
              <a:spLocks noChangeArrowheads="1"/>
            </p:cNvSpPr>
            <p:nvPr/>
          </p:nvSpPr>
          <p:spPr bwMode="auto">
            <a:xfrm>
              <a:off x="966" y="2568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4cm</a:t>
              </a:r>
            </a:p>
          </p:txBody>
        </p:sp>
      </p:grpSp>
      <p:grpSp>
        <p:nvGrpSpPr>
          <p:cNvPr id="8" name="Group 84"/>
          <p:cNvGrpSpPr>
            <a:grpSpLocks/>
          </p:cNvGrpSpPr>
          <p:nvPr/>
        </p:nvGrpSpPr>
        <p:grpSpPr bwMode="auto">
          <a:xfrm>
            <a:off x="2473325" y="3425825"/>
            <a:ext cx="1838325" cy="647700"/>
            <a:chOff x="1558" y="2158"/>
            <a:chExt cx="1158" cy="408"/>
          </a:xfrm>
        </p:grpSpPr>
        <p:sp>
          <p:nvSpPr>
            <p:cNvPr id="27679" name="Line 69"/>
            <p:cNvSpPr>
              <a:spLocks noChangeShapeType="1"/>
            </p:cNvSpPr>
            <p:nvPr/>
          </p:nvSpPr>
          <p:spPr bwMode="auto">
            <a:xfrm flipH="1">
              <a:off x="1558" y="2158"/>
              <a:ext cx="1158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0" name="Text Box 70"/>
            <p:cNvSpPr txBox="1">
              <a:spLocks noChangeArrowheads="1"/>
            </p:cNvSpPr>
            <p:nvPr/>
          </p:nvSpPr>
          <p:spPr bwMode="auto">
            <a:xfrm>
              <a:off x="2130" y="2334"/>
              <a:ext cx="45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10cm</a:t>
              </a:r>
            </a:p>
          </p:txBody>
        </p:sp>
      </p:grpSp>
      <p:grpSp>
        <p:nvGrpSpPr>
          <p:cNvPr id="9" name="Group 71"/>
          <p:cNvGrpSpPr>
            <a:grpSpLocks/>
          </p:cNvGrpSpPr>
          <p:nvPr/>
        </p:nvGrpSpPr>
        <p:grpSpPr bwMode="auto">
          <a:xfrm>
            <a:off x="5589588" y="2332038"/>
            <a:ext cx="2097087" cy="912812"/>
            <a:chOff x="2989" y="1681"/>
            <a:chExt cx="1321" cy="575"/>
          </a:xfrm>
        </p:grpSpPr>
        <p:sp>
          <p:nvSpPr>
            <p:cNvPr id="27677" name="Rectangle 72"/>
            <p:cNvSpPr>
              <a:spLocks noChangeArrowheads="1"/>
            </p:cNvSpPr>
            <p:nvPr/>
          </p:nvSpPr>
          <p:spPr bwMode="auto">
            <a:xfrm>
              <a:off x="2989" y="1681"/>
              <a:ext cx="1321" cy="57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8" name="Text Box 73"/>
            <p:cNvSpPr txBox="1">
              <a:spLocks noChangeArrowheads="1"/>
            </p:cNvSpPr>
            <p:nvPr/>
          </p:nvSpPr>
          <p:spPr bwMode="auto">
            <a:xfrm>
              <a:off x="3379" y="1830"/>
              <a:ext cx="768" cy="2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080808"/>
                  </a:solidFill>
                  <a:latin typeface="Comic Sans MS" pitchFamily="66" charset="0"/>
                </a:rPr>
                <a:t>Bottom</a:t>
              </a:r>
            </a:p>
          </p:txBody>
        </p:sp>
      </p:grpSp>
      <p:grpSp>
        <p:nvGrpSpPr>
          <p:cNvPr id="10" name="Group 82"/>
          <p:cNvGrpSpPr>
            <a:grpSpLocks/>
          </p:cNvGrpSpPr>
          <p:nvPr/>
        </p:nvGrpSpPr>
        <p:grpSpPr bwMode="auto">
          <a:xfrm>
            <a:off x="7791450" y="2946400"/>
            <a:ext cx="955675" cy="711200"/>
            <a:chOff x="4908" y="1856"/>
            <a:chExt cx="602" cy="448"/>
          </a:xfrm>
        </p:grpSpPr>
        <p:sp>
          <p:nvSpPr>
            <p:cNvPr id="27675" name="Line 77"/>
            <p:cNvSpPr>
              <a:spLocks noChangeShapeType="1"/>
            </p:cNvSpPr>
            <p:nvPr/>
          </p:nvSpPr>
          <p:spPr bwMode="auto">
            <a:xfrm>
              <a:off x="4908" y="2022"/>
              <a:ext cx="576" cy="2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6" name="Text Box 78"/>
            <p:cNvSpPr txBox="1">
              <a:spLocks noChangeArrowheads="1"/>
            </p:cNvSpPr>
            <p:nvPr/>
          </p:nvSpPr>
          <p:spPr bwMode="auto">
            <a:xfrm>
              <a:off x="5120" y="1856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4cm</a:t>
              </a:r>
            </a:p>
          </p:txBody>
        </p:sp>
      </p:grpSp>
      <p:grpSp>
        <p:nvGrpSpPr>
          <p:cNvPr id="11" name="Group 81"/>
          <p:cNvGrpSpPr>
            <a:grpSpLocks/>
          </p:cNvGrpSpPr>
          <p:nvPr/>
        </p:nvGrpSpPr>
        <p:grpSpPr bwMode="auto">
          <a:xfrm>
            <a:off x="7683500" y="3244850"/>
            <a:ext cx="981075" cy="914400"/>
            <a:chOff x="4840" y="2044"/>
            <a:chExt cx="618" cy="576"/>
          </a:xfrm>
        </p:grpSpPr>
        <p:sp>
          <p:nvSpPr>
            <p:cNvPr id="27673" name="AutoShape 74"/>
            <p:cNvSpPr>
              <a:spLocks noChangeArrowheads="1"/>
            </p:cNvSpPr>
            <p:nvPr/>
          </p:nvSpPr>
          <p:spPr bwMode="auto">
            <a:xfrm rot="5400000">
              <a:off x="4861" y="2023"/>
              <a:ext cx="576" cy="618"/>
            </a:xfrm>
            <a:prstGeom prst="triangle">
              <a:avLst>
                <a:gd name="adj" fmla="val 50972"/>
              </a:avLst>
            </a:prstGeom>
            <a:solidFill>
              <a:srgbClr val="969696">
                <a:alpha val="69019"/>
              </a:srgb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4" name="Text Box 79"/>
            <p:cNvSpPr txBox="1">
              <a:spLocks noChangeArrowheads="1"/>
            </p:cNvSpPr>
            <p:nvPr/>
          </p:nvSpPr>
          <p:spPr bwMode="auto">
            <a:xfrm>
              <a:off x="4880" y="2189"/>
              <a:ext cx="3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000000"/>
                  </a:solidFill>
                  <a:latin typeface="Comic Sans MS" pitchFamily="66" charset="0"/>
                </a:rPr>
                <a:t>FT</a:t>
              </a:r>
            </a:p>
          </p:txBody>
        </p:sp>
      </p:grpSp>
      <p:grpSp>
        <p:nvGrpSpPr>
          <p:cNvPr id="12" name="Group 83"/>
          <p:cNvGrpSpPr>
            <a:grpSpLocks/>
          </p:cNvGrpSpPr>
          <p:nvPr/>
        </p:nvGrpSpPr>
        <p:grpSpPr bwMode="auto">
          <a:xfrm>
            <a:off x="4603750" y="3260725"/>
            <a:ext cx="981075" cy="914400"/>
            <a:chOff x="2900" y="2054"/>
            <a:chExt cx="618" cy="576"/>
          </a:xfrm>
        </p:grpSpPr>
        <p:sp>
          <p:nvSpPr>
            <p:cNvPr id="27671" name="AutoShape 75"/>
            <p:cNvSpPr>
              <a:spLocks noChangeArrowheads="1"/>
            </p:cNvSpPr>
            <p:nvPr/>
          </p:nvSpPr>
          <p:spPr bwMode="auto">
            <a:xfrm rot="16200000" flipH="1">
              <a:off x="2921" y="2033"/>
              <a:ext cx="576" cy="618"/>
            </a:xfrm>
            <a:prstGeom prst="triangle">
              <a:avLst>
                <a:gd name="adj" fmla="val 50972"/>
              </a:avLst>
            </a:prstGeom>
            <a:solidFill>
              <a:srgbClr val="969696">
                <a:alpha val="69019"/>
              </a:srgb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2" name="Text Box 80"/>
            <p:cNvSpPr txBox="1">
              <a:spLocks noChangeArrowheads="1"/>
            </p:cNvSpPr>
            <p:nvPr/>
          </p:nvSpPr>
          <p:spPr bwMode="auto">
            <a:xfrm>
              <a:off x="3132" y="2193"/>
              <a:ext cx="3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000000"/>
                  </a:solidFill>
                  <a:latin typeface="Comic Sans MS" pitchFamily="66" charset="0"/>
                </a:rPr>
                <a:t>BT</a:t>
              </a:r>
            </a:p>
          </p:txBody>
        </p:sp>
      </p:grpSp>
      <p:sp>
        <p:nvSpPr>
          <p:cNvPr id="59453" name="AutoShape 61"/>
          <p:cNvSpPr>
            <a:spLocks noChangeArrowheads="1"/>
          </p:cNvSpPr>
          <p:nvPr/>
        </p:nvSpPr>
        <p:spPr bwMode="auto">
          <a:xfrm rot="9627465" flipH="1">
            <a:off x="1985963" y="2525713"/>
            <a:ext cx="2085975" cy="1117600"/>
          </a:xfrm>
          <a:prstGeom prst="parallelogram">
            <a:avLst>
              <a:gd name="adj" fmla="val 11821"/>
            </a:avLst>
          </a:prstGeom>
          <a:solidFill>
            <a:srgbClr val="00FF00">
              <a:alpha val="8117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9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48148E-6 L 0.02813 0.07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94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375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0 L -0.04583 0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94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2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1.66667E-6 0.0722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94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1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2604 0.07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" y="375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44444E-6 L -0.04375 0.0027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-0.03229 0.0472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94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236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05104 -0.0347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94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-1736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-0.0323 0.0472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9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9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9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51" grpId="0" animBg="1"/>
      <p:bldP spid="59422" grpId="0"/>
      <p:bldP spid="59424" grpId="0"/>
      <p:bldP spid="59425" grpId="0"/>
      <p:bldP spid="59426" grpId="0"/>
      <p:bldP spid="59452" grpId="0" animBg="1"/>
      <p:bldP spid="59454" grpId="0" animBg="1"/>
      <p:bldP spid="59450" grpId="0" animBg="1"/>
      <p:bldP spid="5945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5" name="AutoShape 105"/>
          <p:cNvSpPr>
            <a:spLocks noChangeArrowheads="1"/>
          </p:cNvSpPr>
          <p:nvPr/>
        </p:nvSpPr>
        <p:spPr bwMode="auto">
          <a:xfrm rot="-120573">
            <a:off x="3140075" y="2606675"/>
            <a:ext cx="714375" cy="723900"/>
          </a:xfrm>
          <a:prstGeom prst="rtTriangle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31" name="AutoShape 91"/>
          <p:cNvSpPr>
            <a:spLocks noChangeArrowheads="1"/>
          </p:cNvSpPr>
          <p:nvPr/>
        </p:nvSpPr>
        <p:spPr bwMode="auto">
          <a:xfrm rot="255874">
            <a:off x="1716088" y="3273425"/>
            <a:ext cx="2135187" cy="723900"/>
          </a:xfrm>
          <a:prstGeom prst="parallelogram">
            <a:avLst>
              <a:gd name="adj" fmla="val 189550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676" name="Group 2"/>
          <p:cNvGrpSpPr>
            <a:grpSpLocks/>
          </p:cNvGrpSpPr>
          <p:nvPr/>
        </p:nvGrpSpPr>
        <p:grpSpPr bwMode="auto">
          <a:xfrm>
            <a:off x="4610100" y="242888"/>
            <a:ext cx="4533900" cy="5916612"/>
            <a:chOff x="2647" y="153"/>
            <a:chExt cx="2882" cy="4167"/>
          </a:xfrm>
        </p:grpSpPr>
        <p:sp>
          <p:nvSpPr>
            <p:cNvPr id="28707" name="Freeform 3"/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8" name="Freeform 4"/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9" name="Freeform 5"/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0" name="Freeform 6"/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Freeform 7"/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2" name="Freeform 8"/>
            <p:cNvSpPr>
              <a:spLocks/>
            </p:cNvSpPr>
            <p:nvPr/>
          </p:nvSpPr>
          <p:spPr bwMode="auto">
            <a:xfrm>
              <a:off x="2981" y="3853"/>
              <a:ext cx="2497" cy="158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3" name="Freeform 9"/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4" name="Freeform 10"/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5" name="Freeform 11"/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6" name="Freeform 12"/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7" name="Freeform 13"/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8" name="Line 14"/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9" name="Rectangle 15"/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0" name="Rectangle 16"/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1" name="Rectangle 17"/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2" name="Rectangle 18"/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3" name="Rectangle 19"/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4" name="Rectangle 20"/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5" name="Freeform 21"/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6" name="Freeform 22"/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7" name="Freeform 23"/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8" name="Freeform 24"/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9" name="Freeform 25"/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0" name="Freeform 26"/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1" name="Freeform 27"/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2" name="Freeform 28"/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3" name="Freeform 29"/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4" name="Freeform 30"/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5" name="Freeform 31"/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6" name="Freeform 32"/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7" name="Freeform 33"/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8" name="Freeform 34"/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9" name="Freeform 35"/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0" name="Freeform 36"/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1" name="Freeform 37"/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2" name="Freeform 38"/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3" name="Freeform 39"/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4" name="Freeform 40"/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5" name="Freeform 41"/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6" name="Freeform 42"/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7" name="Freeform 43"/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8" name="Freeform 44"/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9" name="Freeform 45"/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0" name="Freeform 46"/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1" name="Freeform 47"/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2" name="Freeform 48"/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3" name="Freeform 49"/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4" name="Freeform 50"/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5" name="Freeform 51"/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6" name="Freeform 52"/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7" name="Freeform 53"/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8" name="Freeform 54"/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9" name="Freeform 55"/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0" name="Freeform 56"/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1" name="Freeform 57"/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2" name="Freeform 58"/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3" name="Freeform 59"/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4" name="Freeform 60"/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5" name="Freeform 61"/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6" name="Freeform 62"/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7" name="Freeform 63"/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8" name="Freeform 64"/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06" name="Text Box 66"/>
          <p:cNvSpPr txBox="1">
            <a:spLocks noChangeArrowheads="1"/>
          </p:cNvSpPr>
          <p:nvPr/>
        </p:nvSpPr>
        <p:spPr bwMode="auto">
          <a:xfrm>
            <a:off x="6273800" y="1963738"/>
            <a:ext cx="2020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0000"/>
                </a:solidFill>
                <a:latin typeface="Comic Sans MS" pitchFamily="66" charset="0"/>
              </a:rPr>
              <a:t>= 2 x3 =6cm</a:t>
            </a:r>
            <a:r>
              <a:rPr lang="en-GB" sz="2400" baseline="60000">
                <a:solidFill>
                  <a:srgbClr val="000000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28678" name="Rectangle 67"/>
          <p:cNvSpPr>
            <a:spLocks noChangeArrowheads="1"/>
          </p:cNvSpPr>
          <p:nvPr/>
        </p:nvSpPr>
        <p:spPr bwMode="auto">
          <a:xfrm>
            <a:off x="885825" y="246063"/>
            <a:ext cx="3667125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</a:pPr>
            <a:r>
              <a:rPr lang="en-GB" sz="4000" b="1">
                <a:solidFill>
                  <a:srgbClr val="FFC000"/>
                </a:solidFill>
                <a:ea typeface="PMingLiU" pitchFamily="18" charset="-120"/>
              </a:rPr>
              <a:t>Example </a:t>
            </a:r>
          </a:p>
          <a:p>
            <a:pPr algn="ctr" defTabSz="762000">
              <a:spcBef>
                <a:spcPct val="20000"/>
              </a:spcBef>
            </a:pPr>
            <a:r>
              <a:rPr lang="en-GB" sz="2400" b="1">
                <a:solidFill>
                  <a:srgbClr val="FFC000"/>
                </a:solidFill>
                <a:ea typeface="PMingLiU" pitchFamily="18" charset="-120"/>
              </a:rPr>
              <a:t>Find the surface area of the right angle prism</a:t>
            </a:r>
            <a:endParaRPr lang="en-GB" sz="2400" i="1">
              <a:solidFill>
                <a:srgbClr val="FFC000"/>
              </a:solidFill>
              <a:latin typeface="Times New Roman" pitchFamily="18" charset="0"/>
              <a:ea typeface="PMingLiU" pitchFamily="18" charset="-120"/>
            </a:endParaRPr>
          </a:p>
        </p:txBody>
      </p:sp>
      <p:sp>
        <p:nvSpPr>
          <p:cNvPr id="61508" name="Text Box 68"/>
          <p:cNvSpPr txBox="1">
            <a:spLocks noChangeArrowheads="1"/>
          </p:cNvSpPr>
          <p:nvPr/>
        </p:nvSpPr>
        <p:spPr bwMode="auto">
          <a:xfrm>
            <a:off x="5678488" y="941388"/>
            <a:ext cx="138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0066"/>
                </a:solidFill>
                <a:latin typeface="Comic Sans MS" pitchFamily="66" charset="0"/>
              </a:rPr>
              <a:t>Working</a:t>
            </a:r>
          </a:p>
        </p:txBody>
      </p:sp>
      <p:sp>
        <p:nvSpPr>
          <p:cNvPr id="61522" name="Text Box 82"/>
          <p:cNvSpPr txBox="1">
            <a:spLocks noChangeArrowheads="1"/>
          </p:cNvSpPr>
          <p:nvPr/>
        </p:nvSpPr>
        <p:spPr bwMode="auto">
          <a:xfrm>
            <a:off x="4587875" y="2379663"/>
            <a:ext cx="3541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Rectangle 1 Area = l x b</a:t>
            </a:r>
          </a:p>
        </p:txBody>
      </p:sp>
      <p:sp>
        <p:nvSpPr>
          <p:cNvPr id="61523" name="Text Box 83"/>
          <p:cNvSpPr txBox="1">
            <a:spLocks noChangeArrowheads="1"/>
          </p:cNvSpPr>
          <p:nvPr/>
        </p:nvSpPr>
        <p:spPr bwMode="auto">
          <a:xfrm>
            <a:off x="6118225" y="2770188"/>
            <a:ext cx="2343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= 3 x10 =30cm</a:t>
            </a:r>
            <a:r>
              <a:rPr lang="en-GB" sz="2400" baseline="60000">
                <a:solidFill>
                  <a:srgbClr val="FF0000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1524" name="Text Box 84"/>
          <p:cNvSpPr txBox="1">
            <a:spLocks noChangeArrowheads="1"/>
          </p:cNvSpPr>
          <p:nvPr/>
        </p:nvSpPr>
        <p:spPr bwMode="auto">
          <a:xfrm>
            <a:off x="4587875" y="3319463"/>
            <a:ext cx="3590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bg2"/>
                </a:solidFill>
                <a:latin typeface="Comic Sans MS" pitchFamily="66" charset="0"/>
              </a:rPr>
              <a:t>Rectangle 2 Area = l x b</a:t>
            </a:r>
          </a:p>
        </p:txBody>
      </p:sp>
      <p:sp>
        <p:nvSpPr>
          <p:cNvPr id="61525" name="Text Box 85"/>
          <p:cNvSpPr txBox="1">
            <a:spLocks noChangeArrowheads="1"/>
          </p:cNvSpPr>
          <p:nvPr/>
        </p:nvSpPr>
        <p:spPr bwMode="auto">
          <a:xfrm>
            <a:off x="6181725" y="3729038"/>
            <a:ext cx="2433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bg2"/>
                </a:solidFill>
                <a:latin typeface="Comic Sans MS" pitchFamily="66" charset="0"/>
              </a:rPr>
              <a:t>= 4 x 10 =40cm</a:t>
            </a:r>
            <a:r>
              <a:rPr lang="en-GB" sz="2400" baseline="60000">
                <a:solidFill>
                  <a:schemeClr val="bg2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61526" name="Text Box 86"/>
          <p:cNvSpPr txBox="1">
            <a:spLocks noChangeArrowheads="1"/>
          </p:cNvSpPr>
          <p:nvPr/>
        </p:nvSpPr>
        <p:spPr bwMode="auto">
          <a:xfrm>
            <a:off x="4587875" y="5183188"/>
            <a:ext cx="38623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Total Area </a:t>
            </a:r>
          </a:p>
          <a:p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= 6+6+30+40+50 = 132cm</a:t>
            </a:r>
            <a:r>
              <a:rPr lang="en-GB" sz="2400" baseline="60000">
                <a:solidFill>
                  <a:schemeClr val="bg1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1527" name="Text Box 87"/>
          <p:cNvSpPr txBox="1">
            <a:spLocks noChangeArrowheads="1"/>
          </p:cNvSpPr>
          <p:nvPr/>
        </p:nvSpPr>
        <p:spPr bwMode="auto">
          <a:xfrm>
            <a:off x="936625" y="4852988"/>
            <a:ext cx="26082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2 triangles the same</a:t>
            </a:r>
          </a:p>
        </p:txBody>
      </p:sp>
      <p:sp>
        <p:nvSpPr>
          <p:cNvPr id="61528" name="Text Box 88"/>
          <p:cNvSpPr txBox="1">
            <a:spLocks noChangeArrowheads="1"/>
          </p:cNvSpPr>
          <p:nvPr/>
        </p:nvSpPr>
        <p:spPr bwMode="auto">
          <a:xfrm>
            <a:off x="936625" y="5243513"/>
            <a:ext cx="30845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chemeClr val="bg2"/>
                </a:solidFill>
                <a:latin typeface="Comic Sans MS" pitchFamily="66" charset="0"/>
              </a:rPr>
              <a:t>1 rectangle 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3cm by 10cm</a:t>
            </a:r>
          </a:p>
        </p:txBody>
      </p:sp>
      <p:sp>
        <p:nvSpPr>
          <p:cNvPr id="61529" name="Text Box 89"/>
          <p:cNvSpPr txBox="1">
            <a:spLocks noChangeArrowheads="1"/>
          </p:cNvSpPr>
          <p:nvPr/>
        </p:nvSpPr>
        <p:spPr bwMode="auto">
          <a:xfrm>
            <a:off x="936625" y="5634038"/>
            <a:ext cx="30845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chemeClr val="bg2"/>
                </a:solidFill>
                <a:latin typeface="Comic Sans MS" pitchFamily="66" charset="0"/>
              </a:rPr>
              <a:t>1 rectangle 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4cm by 10cm</a:t>
            </a:r>
          </a:p>
        </p:txBody>
      </p:sp>
      <p:sp>
        <p:nvSpPr>
          <p:cNvPr id="61532" name="AutoShape 92"/>
          <p:cNvSpPr>
            <a:spLocks noChangeArrowheads="1"/>
          </p:cNvSpPr>
          <p:nvPr/>
        </p:nvSpPr>
        <p:spPr bwMode="auto">
          <a:xfrm rot="9560695" flipH="1" flipV="1">
            <a:off x="1533525" y="2894013"/>
            <a:ext cx="1789113" cy="706437"/>
          </a:xfrm>
          <a:prstGeom prst="parallelogram">
            <a:avLst>
              <a:gd name="adj" fmla="val 33486"/>
            </a:avLst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95"/>
          <p:cNvSpPr>
            <a:spLocks noChangeShapeType="1"/>
          </p:cNvSpPr>
          <p:nvPr/>
        </p:nvSpPr>
        <p:spPr bwMode="auto">
          <a:xfrm flipH="1">
            <a:off x="1541463" y="3162300"/>
            <a:ext cx="1587" cy="800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0" name="Text Box 96"/>
          <p:cNvSpPr txBox="1">
            <a:spLocks noChangeArrowheads="1"/>
          </p:cNvSpPr>
          <p:nvPr/>
        </p:nvSpPr>
        <p:spPr bwMode="auto">
          <a:xfrm>
            <a:off x="915988" y="3384550"/>
            <a:ext cx="619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3cm</a:t>
            </a:r>
          </a:p>
        </p:txBody>
      </p:sp>
      <p:grpSp>
        <p:nvGrpSpPr>
          <p:cNvPr id="3" name="Group 116"/>
          <p:cNvGrpSpPr>
            <a:grpSpLocks/>
          </p:cNvGrpSpPr>
          <p:nvPr/>
        </p:nvGrpSpPr>
        <p:grpSpPr bwMode="auto">
          <a:xfrm>
            <a:off x="1587500" y="3181350"/>
            <a:ext cx="927100" cy="1281113"/>
            <a:chOff x="1000" y="2004"/>
            <a:chExt cx="584" cy="807"/>
          </a:xfrm>
        </p:grpSpPr>
        <p:grpSp>
          <p:nvGrpSpPr>
            <p:cNvPr id="28703" name="Group 115"/>
            <p:cNvGrpSpPr>
              <a:grpSpLocks/>
            </p:cNvGrpSpPr>
            <p:nvPr/>
          </p:nvGrpSpPr>
          <p:grpSpPr bwMode="auto">
            <a:xfrm>
              <a:off x="1000" y="2554"/>
              <a:ext cx="522" cy="257"/>
              <a:chOff x="1030" y="2560"/>
              <a:chExt cx="522" cy="257"/>
            </a:xfrm>
          </p:grpSpPr>
          <p:sp>
            <p:nvSpPr>
              <p:cNvPr id="28705" name="Line 98"/>
              <p:cNvSpPr>
                <a:spLocks noChangeShapeType="1"/>
              </p:cNvSpPr>
              <p:nvPr/>
            </p:nvSpPr>
            <p:spPr bwMode="auto">
              <a:xfrm flipV="1">
                <a:off x="1030" y="2560"/>
                <a:ext cx="522" cy="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06" name="Text Box 99"/>
              <p:cNvSpPr txBox="1">
                <a:spLocks noChangeArrowheads="1"/>
              </p:cNvSpPr>
              <p:nvPr/>
            </p:nvSpPr>
            <p:spPr bwMode="auto">
              <a:xfrm>
                <a:off x="1056" y="2586"/>
                <a:ext cx="39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latin typeface="Comic Sans MS" pitchFamily="66" charset="0"/>
                  </a:rPr>
                  <a:t>4cm</a:t>
                </a:r>
              </a:p>
            </p:txBody>
          </p:sp>
        </p:grpSp>
        <p:sp>
          <p:nvSpPr>
            <p:cNvPr id="28704" name="AutoShape 104"/>
            <p:cNvSpPr>
              <a:spLocks noChangeArrowheads="1"/>
            </p:cNvSpPr>
            <p:nvPr/>
          </p:nvSpPr>
          <p:spPr bwMode="auto">
            <a:xfrm>
              <a:off x="1056" y="2004"/>
              <a:ext cx="528" cy="486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92" name="Text Box 106"/>
          <p:cNvSpPr txBox="1">
            <a:spLocks noChangeArrowheads="1"/>
          </p:cNvSpPr>
          <p:nvPr/>
        </p:nvSpPr>
        <p:spPr bwMode="auto">
          <a:xfrm>
            <a:off x="3279775" y="3651250"/>
            <a:ext cx="722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10cm</a:t>
            </a:r>
          </a:p>
        </p:txBody>
      </p:sp>
      <p:sp>
        <p:nvSpPr>
          <p:cNvPr id="28693" name="Line 107"/>
          <p:cNvSpPr>
            <a:spLocks noChangeShapeType="1"/>
          </p:cNvSpPr>
          <p:nvPr/>
        </p:nvSpPr>
        <p:spPr bwMode="auto">
          <a:xfrm flipV="1">
            <a:off x="2562225" y="3438525"/>
            <a:ext cx="1438275" cy="561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0" name="Text Box 110"/>
          <p:cNvSpPr txBox="1">
            <a:spLocks noChangeArrowheads="1"/>
          </p:cNvSpPr>
          <p:nvPr/>
        </p:nvSpPr>
        <p:spPr bwMode="auto">
          <a:xfrm>
            <a:off x="936625" y="6024563"/>
            <a:ext cx="30845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chemeClr val="bg2"/>
                </a:solidFill>
                <a:latin typeface="Comic Sans MS" pitchFamily="66" charset="0"/>
              </a:rPr>
              <a:t>1 rectangle 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5cm by 10cm</a:t>
            </a:r>
          </a:p>
        </p:txBody>
      </p:sp>
      <p:grpSp>
        <p:nvGrpSpPr>
          <p:cNvPr id="5" name="Group 114"/>
          <p:cNvGrpSpPr>
            <a:grpSpLocks/>
          </p:cNvGrpSpPr>
          <p:nvPr/>
        </p:nvGrpSpPr>
        <p:grpSpPr bwMode="auto">
          <a:xfrm>
            <a:off x="4587875" y="1347788"/>
            <a:ext cx="3136900" cy="668337"/>
            <a:chOff x="2890" y="843"/>
            <a:chExt cx="1898" cy="427"/>
          </a:xfrm>
        </p:grpSpPr>
        <p:sp>
          <p:nvSpPr>
            <p:cNvPr id="28701" name="Text Box 65"/>
            <p:cNvSpPr txBox="1">
              <a:spLocks noChangeArrowheads="1"/>
            </p:cNvSpPr>
            <p:nvPr/>
          </p:nvSpPr>
          <p:spPr bwMode="auto">
            <a:xfrm>
              <a:off x="2890" y="925"/>
              <a:ext cx="1453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000000"/>
                  </a:solidFill>
                  <a:latin typeface="Comic Sans MS" pitchFamily="66" charset="0"/>
                </a:rPr>
                <a:t>Triangle Area =</a:t>
              </a:r>
            </a:p>
          </p:txBody>
        </p:sp>
        <p:graphicFrame>
          <p:nvGraphicFramePr>
            <p:cNvPr id="28702" name="Object 111"/>
            <p:cNvGraphicFramePr>
              <a:graphicFrameLocks noChangeAspect="1"/>
            </p:cNvGraphicFramePr>
            <p:nvPr/>
          </p:nvGraphicFramePr>
          <p:xfrm>
            <a:off x="4416" y="843"/>
            <a:ext cx="372" cy="4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69" name="Equation" r:id="rId3" imgW="342751" imgH="393529" progId="Equation.DSMT4">
                    <p:embed/>
                  </p:oleObj>
                </mc:Choice>
                <mc:Fallback>
                  <p:oleObj name="Equation" r:id="rId3" imgW="342751" imgH="393529" progId="Equation.DSMT4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843"/>
                          <a:ext cx="372" cy="427"/>
                        </a:xfrm>
                        <a:prstGeom prst="rect">
                          <a:avLst/>
                        </a:prstGeom>
                        <a:solidFill>
                          <a:srgbClr val="00000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696" name="AutoShape 103"/>
          <p:cNvSpPr>
            <a:spLocks noChangeArrowheads="1"/>
          </p:cNvSpPr>
          <p:nvPr/>
        </p:nvSpPr>
        <p:spPr bwMode="auto">
          <a:xfrm rot="9501411" flipH="1">
            <a:off x="1812925" y="2762250"/>
            <a:ext cx="2014538" cy="1008063"/>
          </a:xfrm>
          <a:prstGeom prst="parallelogram">
            <a:avLst>
              <a:gd name="adj" fmla="val 47185"/>
            </a:avLst>
          </a:prstGeom>
          <a:solidFill>
            <a:srgbClr val="00FF00">
              <a:alpha val="8117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52" name="Text Box 112"/>
          <p:cNvSpPr txBox="1">
            <a:spLocks noChangeArrowheads="1"/>
          </p:cNvSpPr>
          <p:nvPr/>
        </p:nvSpPr>
        <p:spPr bwMode="auto">
          <a:xfrm>
            <a:off x="4587875" y="4249738"/>
            <a:ext cx="3590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FF00"/>
                </a:solidFill>
                <a:latin typeface="Comic Sans MS" pitchFamily="66" charset="0"/>
              </a:rPr>
              <a:t>Rectangle 3 Area = l x b</a:t>
            </a:r>
          </a:p>
        </p:txBody>
      </p:sp>
      <p:sp>
        <p:nvSpPr>
          <p:cNvPr id="61553" name="Text Box 113"/>
          <p:cNvSpPr txBox="1">
            <a:spLocks noChangeArrowheads="1"/>
          </p:cNvSpPr>
          <p:nvPr/>
        </p:nvSpPr>
        <p:spPr bwMode="auto">
          <a:xfrm>
            <a:off x="6207125" y="4630738"/>
            <a:ext cx="2433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FF00"/>
                </a:solidFill>
                <a:latin typeface="Comic Sans MS" pitchFamily="66" charset="0"/>
              </a:rPr>
              <a:t>= 5 x 10 =50cm</a:t>
            </a:r>
            <a:r>
              <a:rPr lang="en-GB" sz="2400" baseline="60000">
                <a:solidFill>
                  <a:srgbClr val="00FF00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rgbClr val="00FF00"/>
              </a:solidFill>
              <a:latin typeface="Comic Sans MS" pitchFamily="66" charset="0"/>
            </a:endParaRPr>
          </a:p>
        </p:txBody>
      </p:sp>
      <p:sp>
        <p:nvSpPr>
          <p:cNvPr id="28699" name="Line 108"/>
          <p:cNvSpPr>
            <a:spLocks noChangeShapeType="1"/>
          </p:cNvSpPr>
          <p:nvPr/>
        </p:nvSpPr>
        <p:spPr bwMode="auto">
          <a:xfrm flipH="1" flipV="1">
            <a:off x="1847850" y="3181350"/>
            <a:ext cx="714375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700" name="Text Box 109"/>
          <p:cNvSpPr txBox="1">
            <a:spLocks noChangeArrowheads="1"/>
          </p:cNvSpPr>
          <p:nvPr/>
        </p:nvSpPr>
        <p:spPr bwMode="auto">
          <a:xfrm>
            <a:off x="2092325" y="3235325"/>
            <a:ext cx="619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5cm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07407E-6 L -0.0448 0.0444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0" y="222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0.02813 -0.0236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15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7 L -0.09062 0.0013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1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-2.77778E-7 0.0916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15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1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6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6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6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6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6" dur="500"/>
                                        <p:tgtEl>
                                          <p:spTgt spid="6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1" dur="500"/>
                                        <p:tgtEl>
                                          <p:spTgt spid="6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6" dur="500"/>
                                        <p:tgtEl>
                                          <p:spTgt spid="6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1" dur="500"/>
                                        <p:tgtEl>
                                          <p:spTgt spid="6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5" grpId="0" animBg="1"/>
      <p:bldP spid="61531" grpId="0" animBg="1"/>
      <p:bldP spid="61506" grpId="0" autoUpdateAnimBg="0"/>
      <p:bldP spid="61508" grpId="0"/>
      <p:bldP spid="61522" grpId="0" autoUpdateAnimBg="0"/>
      <p:bldP spid="61523" grpId="0" autoUpdateAnimBg="0"/>
      <p:bldP spid="61524" grpId="0" autoUpdateAnimBg="0"/>
      <p:bldP spid="61525" grpId="0" autoUpdateAnimBg="0"/>
      <p:bldP spid="61526" grpId="0" autoUpdateAnimBg="0"/>
      <p:bldP spid="61527" grpId="0"/>
      <p:bldP spid="61528" grpId="0"/>
      <p:bldP spid="61529" grpId="0"/>
      <p:bldP spid="61532" grpId="0" animBg="1"/>
      <p:bldP spid="61550" grpId="0"/>
      <p:bldP spid="61552" grpId="0" autoUpdateAnimBg="0"/>
      <p:bldP spid="61553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5592763" y="2214563"/>
            <a:ext cx="2097087" cy="520700"/>
            <a:chOff x="2983" y="2793"/>
            <a:chExt cx="1321" cy="328"/>
          </a:xfrm>
        </p:grpSpPr>
        <p:sp>
          <p:nvSpPr>
            <p:cNvPr id="29748" name="Rectangle 3"/>
            <p:cNvSpPr>
              <a:spLocks noChangeArrowheads="1"/>
            </p:cNvSpPr>
            <p:nvPr/>
          </p:nvSpPr>
          <p:spPr bwMode="auto">
            <a:xfrm>
              <a:off x="2983" y="2793"/>
              <a:ext cx="1321" cy="328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9" name="Text Box 4"/>
            <p:cNvSpPr txBox="1">
              <a:spLocks noChangeArrowheads="1"/>
            </p:cNvSpPr>
            <p:nvPr/>
          </p:nvSpPr>
          <p:spPr bwMode="auto">
            <a:xfrm>
              <a:off x="3302" y="2847"/>
              <a:ext cx="6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000">
                  <a:solidFill>
                    <a:srgbClr val="080808"/>
                  </a:solidFill>
                  <a:latin typeface="Comic Sans MS" pitchFamily="66" charset="0"/>
                </a:rPr>
                <a:t>Bottom</a:t>
              </a:r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5592763" y="3648075"/>
            <a:ext cx="2097087" cy="523875"/>
            <a:chOff x="2977" y="2797"/>
            <a:chExt cx="1321" cy="330"/>
          </a:xfrm>
        </p:grpSpPr>
        <p:sp>
          <p:nvSpPr>
            <p:cNvPr id="29746" name="Rectangle 6"/>
            <p:cNvSpPr>
              <a:spLocks noChangeArrowheads="1"/>
            </p:cNvSpPr>
            <p:nvPr/>
          </p:nvSpPr>
          <p:spPr bwMode="auto">
            <a:xfrm>
              <a:off x="2977" y="2797"/>
              <a:ext cx="1321" cy="330"/>
            </a:xfrm>
            <a:prstGeom prst="rect">
              <a:avLst/>
            </a:prstGeom>
            <a:solidFill>
              <a:srgbClr val="CC66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7" name="Text Box 7"/>
            <p:cNvSpPr txBox="1">
              <a:spLocks noChangeArrowheads="1"/>
            </p:cNvSpPr>
            <p:nvPr/>
          </p:nvSpPr>
          <p:spPr bwMode="auto">
            <a:xfrm>
              <a:off x="3408" y="2814"/>
              <a:ext cx="451" cy="288"/>
            </a:xfrm>
            <a:prstGeom prst="rect">
              <a:avLst/>
            </a:pr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080808"/>
                  </a:solidFill>
                  <a:latin typeface="Comic Sans MS" pitchFamily="66" charset="0"/>
                </a:rPr>
                <a:t>Top</a:t>
              </a: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5078413" y="2730500"/>
            <a:ext cx="515937" cy="919163"/>
            <a:chOff x="3199" y="1720"/>
            <a:chExt cx="325" cy="579"/>
          </a:xfrm>
        </p:grpSpPr>
        <p:sp>
          <p:nvSpPr>
            <p:cNvPr id="29744" name="Rectangle 9"/>
            <p:cNvSpPr>
              <a:spLocks noChangeArrowheads="1"/>
            </p:cNvSpPr>
            <p:nvPr/>
          </p:nvSpPr>
          <p:spPr bwMode="auto">
            <a:xfrm rot="10800000">
              <a:off x="3199" y="1720"/>
              <a:ext cx="325" cy="579"/>
            </a:xfrm>
            <a:prstGeom prst="rect">
              <a:avLst/>
            </a:prstGeom>
            <a:solidFill>
              <a:srgbClr val="FF00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5" name="Text Box 10"/>
            <p:cNvSpPr txBox="1">
              <a:spLocks noChangeArrowheads="1"/>
            </p:cNvSpPr>
            <p:nvPr/>
          </p:nvSpPr>
          <p:spPr bwMode="auto">
            <a:xfrm>
              <a:off x="3229" y="1878"/>
              <a:ext cx="295" cy="231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>
                  <a:solidFill>
                    <a:srgbClr val="080808"/>
                  </a:solidFill>
                  <a:latin typeface="Comic Sans MS" pitchFamily="66" charset="0"/>
                </a:rPr>
                <a:t>LS</a:t>
              </a:r>
            </a:p>
          </p:txBody>
        </p:sp>
      </p:grp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5592763" y="2735263"/>
            <a:ext cx="2097087" cy="912812"/>
            <a:chOff x="2989" y="1681"/>
            <a:chExt cx="1321" cy="575"/>
          </a:xfrm>
        </p:grpSpPr>
        <p:sp>
          <p:nvSpPr>
            <p:cNvPr id="29742" name="Rectangle 12"/>
            <p:cNvSpPr>
              <a:spLocks noChangeArrowheads="1"/>
            </p:cNvSpPr>
            <p:nvPr/>
          </p:nvSpPr>
          <p:spPr bwMode="auto">
            <a:xfrm>
              <a:off x="2989" y="1681"/>
              <a:ext cx="1321" cy="575"/>
            </a:xfrm>
            <a:prstGeom prst="rect">
              <a:avLst/>
            </a:prstGeom>
            <a:solidFill>
              <a:srgbClr val="00FF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3" name="Text Box 13"/>
            <p:cNvSpPr txBox="1">
              <a:spLocks noChangeArrowheads="1"/>
            </p:cNvSpPr>
            <p:nvPr/>
          </p:nvSpPr>
          <p:spPr bwMode="auto">
            <a:xfrm>
              <a:off x="3379" y="1830"/>
              <a:ext cx="539" cy="288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080808"/>
                  </a:solidFill>
                  <a:latin typeface="Comic Sans MS" pitchFamily="66" charset="0"/>
                </a:rPr>
                <a:t>Back</a:t>
              </a:r>
            </a:p>
          </p:txBody>
        </p:sp>
      </p:grp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7681913" y="2738438"/>
            <a:ext cx="506412" cy="909637"/>
            <a:chOff x="4305" y="1681"/>
            <a:chExt cx="319" cy="573"/>
          </a:xfrm>
        </p:grpSpPr>
        <p:sp>
          <p:nvSpPr>
            <p:cNvPr id="29740" name="Rectangle 15"/>
            <p:cNvSpPr>
              <a:spLocks noChangeArrowheads="1"/>
            </p:cNvSpPr>
            <p:nvPr/>
          </p:nvSpPr>
          <p:spPr bwMode="auto">
            <a:xfrm rot="10800000">
              <a:off x="4305" y="1681"/>
              <a:ext cx="319" cy="573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1" name="Text Box 16"/>
            <p:cNvSpPr txBox="1">
              <a:spLocks noChangeArrowheads="1"/>
            </p:cNvSpPr>
            <p:nvPr/>
          </p:nvSpPr>
          <p:spPr bwMode="auto">
            <a:xfrm>
              <a:off x="4315" y="1861"/>
              <a:ext cx="3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solidFill>
                    <a:srgbClr val="080808"/>
                  </a:solidFill>
                  <a:latin typeface="Comic Sans MS" pitchFamily="66" charset="0"/>
                </a:rPr>
                <a:t>RS</a:t>
              </a:r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5592763" y="4170363"/>
            <a:ext cx="2097087" cy="917575"/>
            <a:chOff x="3037" y="1115"/>
            <a:chExt cx="1321" cy="578"/>
          </a:xfrm>
        </p:grpSpPr>
        <p:sp>
          <p:nvSpPr>
            <p:cNvPr id="29738" name="Rectangle 18"/>
            <p:cNvSpPr>
              <a:spLocks noChangeArrowheads="1"/>
            </p:cNvSpPr>
            <p:nvPr/>
          </p:nvSpPr>
          <p:spPr bwMode="auto">
            <a:xfrm>
              <a:off x="3037" y="1115"/>
              <a:ext cx="1321" cy="578"/>
            </a:xfrm>
            <a:prstGeom prst="rect">
              <a:avLst/>
            </a:prstGeom>
            <a:solidFill>
              <a:srgbClr val="B2B2B2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9" name="Text Box 19"/>
            <p:cNvSpPr txBox="1">
              <a:spLocks noChangeArrowheads="1"/>
            </p:cNvSpPr>
            <p:nvPr/>
          </p:nvSpPr>
          <p:spPr bwMode="auto">
            <a:xfrm>
              <a:off x="3421" y="1256"/>
              <a:ext cx="6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080808"/>
                  </a:solidFill>
                  <a:latin typeface="Comic Sans MS" pitchFamily="66" charset="0"/>
                </a:rPr>
                <a:t>Front</a:t>
              </a:r>
            </a:p>
          </p:txBody>
        </p:sp>
      </p:grpSp>
      <p:sp>
        <p:nvSpPr>
          <p:cNvPr id="55316" name="Rectangle 20"/>
          <p:cNvSpPr>
            <a:spLocks noChangeArrowheads="1"/>
          </p:cNvSpPr>
          <p:nvPr/>
        </p:nvSpPr>
        <p:spPr bwMode="auto">
          <a:xfrm>
            <a:off x="1423988" y="2679700"/>
            <a:ext cx="2373312" cy="107156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21" name="AutoShape 25"/>
          <p:cNvSpPr>
            <a:spLocks noChangeArrowheads="1"/>
          </p:cNvSpPr>
          <p:nvPr/>
        </p:nvSpPr>
        <p:spPr bwMode="auto">
          <a:xfrm>
            <a:off x="1103313" y="3735388"/>
            <a:ext cx="2703512" cy="374650"/>
          </a:xfrm>
          <a:prstGeom prst="parallelogram">
            <a:avLst>
              <a:gd name="adj" fmla="val 915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22" name="AutoShape 26"/>
          <p:cNvSpPr>
            <a:spLocks noChangeArrowheads="1"/>
          </p:cNvSpPr>
          <p:nvPr/>
        </p:nvSpPr>
        <p:spPr bwMode="auto">
          <a:xfrm rot="5400000" flipV="1">
            <a:off x="548481" y="3213894"/>
            <a:ext cx="1452563" cy="339725"/>
          </a:xfrm>
          <a:prstGeom prst="parallelogram">
            <a:avLst>
              <a:gd name="adj" fmla="val 106893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23" name="AutoShape 27"/>
          <p:cNvSpPr>
            <a:spLocks noChangeArrowheads="1"/>
          </p:cNvSpPr>
          <p:nvPr/>
        </p:nvSpPr>
        <p:spPr bwMode="auto">
          <a:xfrm>
            <a:off x="1084263" y="2663825"/>
            <a:ext cx="2708275" cy="374650"/>
          </a:xfrm>
          <a:prstGeom prst="parallelogram">
            <a:avLst>
              <a:gd name="adj" fmla="val 96451"/>
            </a:avLst>
          </a:prstGeom>
          <a:solidFill>
            <a:srgbClr val="CC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24" name="Rectangle 28"/>
          <p:cNvSpPr>
            <a:spLocks noChangeArrowheads="1"/>
          </p:cNvSpPr>
          <p:nvPr/>
        </p:nvSpPr>
        <p:spPr bwMode="auto">
          <a:xfrm>
            <a:off x="1108075" y="3038475"/>
            <a:ext cx="2325688" cy="1062038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25" name="AutoShape 29"/>
          <p:cNvSpPr>
            <a:spLocks noChangeArrowheads="1"/>
          </p:cNvSpPr>
          <p:nvPr/>
        </p:nvSpPr>
        <p:spPr bwMode="auto">
          <a:xfrm rot="5400000" flipV="1">
            <a:off x="2913062" y="3228976"/>
            <a:ext cx="1452563" cy="360362"/>
          </a:xfrm>
          <a:prstGeom prst="parallelogram">
            <a:avLst>
              <a:gd name="adj" fmla="val 10077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AutoShape 30"/>
          <p:cNvSpPr>
            <a:spLocks noChangeAspect="1" noChangeArrowheads="1"/>
          </p:cNvSpPr>
          <p:nvPr/>
        </p:nvSpPr>
        <p:spPr bwMode="auto">
          <a:xfrm>
            <a:off x="1084263" y="2674938"/>
            <a:ext cx="2725737" cy="1439862"/>
          </a:xfrm>
          <a:prstGeom prst="cube">
            <a:avLst>
              <a:gd name="adj" fmla="val 25000"/>
            </a:avLst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27" name="Text Box 31"/>
          <p:cNvSpPr txBox="1">
            <a:spLocks noChangeArrowheads="1"/>
          </p:cNvSpPr>
          <p:nvPr/>
        </p:nvSpPr>
        <p:spPr bwMode="auto">
          <a:xfrm>
            <a:off x="4346575" y="5646738"/>
            <a:ext cx="450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This is a NET for the cuboid</a:t>
            </a:r>
          </a:p>
        </p:txBody>
      </p:sp>
      <p:sp>
        <p:nvSpPr>
          <p:cNvPr id="55328" name="Rectangle 32"/>
          <p:cNvSpPr>
            <a:spLocks noChangeArrowheads="1"/>
          </p:cNvSpPr>
          <p:nvPr/>
        </p:nvSpPr>
        <p:spPr bwMode="auto">
          <a:xfrm>
            <a:off x="1870075" y="514350"/>
            <a:ext cx="5256213" cy="98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Net and Surface Area </a:t>
            </a:r>
            <a:br>
              <a:rPr lang="en-GB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</a:br>
            <a:r>
              <a:rPr lang="en-GB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The Cuboid</a:t>
            </a:r>
          </a:p>
        </p:txBody>
      </p:sp>
      <p:sp>
        <p:nvSpPr>
          <p:cNvPr id="55329" name="Text Box 33"/>
          <p:cNvSpPr txBox="1">
            <a:spLocks noChangeArrowheads="1"/>
          </p:cNvSpPr>
          <p:nvPr/>
        </p:nvSpPr>
        <p:spPr bwMode="auto">
          <a:xfrm>
            <a:off x="1847850" y="4613275"/>
            <a:ext cx="9794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6 faces</a:t>
            </a:r>
          </a:p>
        </p:txBody>
      </p:sp>
      <p:sp>
        <p:nvSpPr>
          <p:cNvPr id="55330" name="Text Box 34"/>
          <p:cNvSpPr txBox="1">
            <a:spLocks noChangeArrowheads="1"/>
          </p:cNvSpPr>
          <p:nvPr/>
        </p:nvSpPr>
        <p:spPr bwMode="auto">
          <a:xfrm>
            <a:off x="842963" y="4992688"/>
            <a:ext cx="29876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Top and bottom congruent</a:t>
            </a:r>
          </a:p>
        </p:txBody>
      </p:sp>
      <p:sp>
        <p:nvSpPr>
          <p:cNvPr id="55331" name="Text Box 35"/>
          <p:cNvSpPr txBox="1">
            <a:spLocks noChangeArrowheads="1"/>
          </p:cNvSpPr>
          <p:nvPr/>
        </p:nvSpPr>
        <p:spPr bwMode="auto">
          <a:xfrm>
            <a:off x="882650" y="5372100"/>
            <a:ext cx="2908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Front and back congruent</a:t>
            </a:r>
          </a:p>
        </p:txBody>
      </p:sp>
      <p:sp>
        <p:nvSpPr>
          <p:cNvPr id="55338" name="Text Box 42"/>
          <p:cNvSpPr txBox="1">
            <a:spLocks noChangeArrowheads="1"/>
          </p:cNvSpPr>
          <p:nvPr/>
        </p:nvSpPr>
        <p:spPr bwMode="auto">
          <a:xfrm>
            <a:off x="923925" y="5751513"/>
            <a:ext cx="2827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Left and right congruent</a:t>
            </a:r>
          </a:p>
        </p:txBody>
      </p:sp>
      <p:sp>
        <p:nvSpPr>
          <p:cNvPr id="29717" name="Text Box 43"/>
          <p:cNvSpPr txBox="1">
            <a:spLocks noChangeArrowheads="1"/>
          </p:cNvSpPr>
          <p:nvPr/>
        </p:nvSpPr>
        <p:spPr bwMode="auto">
          <a:xfrm>
            <a:off x="1927225" y="42005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5cm</a:t>
            </a:r>
          </a:p>
        </p:txBody>
      </p:sp>
      <p:sp>
        <p:nvSpPr>
          <p:cNvPr id="29718" name="Text Box 44"/>
          <p:cNvSpPr txBox="1">
            <a:spLocks noChangeArrowheads="1"/>
          </p:cNvSpPr>
          <p:nvPr/>
        </p:nvSpPr>
        <p:spPr bwMode="auto">
          <a:xfrm>
            <a:off x="3848100" y="303847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4cm</a:t>
            </a:r>
          </a:p>
        </p:txBody>
      </p:sp>
      <p:sp>
        <p:nvSpPr>
          <p:cNvPr id="29719" name="Text Box 45"/>
          <p:cNvSpPr txBox="1">
            <a:spLocks noChangeArrowheads="1"/>
          </p:cNvSpPr>
          <p:nvPr/>
        </p:nvSpPr>
        <p:spPr bwMode="auto">
          <a:xfrm>
            <a:off x="3705225" y="388620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3cm</a:t>
            </a:r>
          </a:p>
        </p:txBody>
      </p:sp>
      <p:sp>
        <p:nvSpPr>
          <p:cNvPr id="29720" name="Line 46"/>
          <p:cNvSpPr>
            <a:spLocks noChangeShapeType="1"/>
          </p:cNvSpPr>
          <p:nvPr/>
        </p:nvSpPr>
        <p:spPr bwMode="auto">
          <a:xfrm flipV="1">
            <a:off x="1104900" y="4210050"/>
            <a:ext cx="2324100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1" name="Line 47"/>
          <p:cNvSpPr>
            <a:spLocks noChangeShapeType="1"/>
          </p:cNvSpPr>
          <p:nvPr/>
        </p:nvSpPr>
        <p:spPr bwMode="auto">
          <a:xfrm flipH="1">
            <a:off x="3883025" y="2711450"/>
            <a:ext cx="0" cy="1028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2" name="Line 48"/>
          <p:cNvSpPr>
            <a:spLocks noChangeShapeType="1"/>
          </p:cNvSpPr>
          <p:nvPr/>
        </p:nvSpPr>
        <p:spPr bwMode="auto">
          <a:xfrm flipV="1">
            <a:off x="3622675" y="3803650"/>
            <a:ext cx="323850" cy="3238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" name="Group 60"/>
          <p:cNvGrpSpPr>
            <a:grpSpLocks/>
          </p:cNvGrpSpPr>
          <p:nvPr/>
        </p:nvGrpSpPr>
        <p:grpSpPr bwMode="auto">
          <a:xfrm>
            <a:off x="5578475" y="5178425"/>
            <a:ext cx="2133600" cy="398463"/>
            <a:chOff x="3514" y="3262"/>
            <a:chExt cx="1344" cy="251"/>
          </a:xfrm>
        </p:grpSpPr>
        <p:sp>
          <p:nvSpPr>
            <p:cNvPr id="29736" name="Text Box 50"/>
            <p:cNvSpPr txBox="1">
              <a:spLocks noChangeArrowheads="1"/>
            </p:cNvSpPr>
            <p:nvPr/>
          </p:nvSpPr>
          <p:spPr bwMode="auto">
            <a:xfrm>
              <a:off x="3918" y="3282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5cm</a:t>
              </a:r>
            </a:p>
          </p:txBody>
        </p:sp>
        <p:sp>
          <p:nvSpPr>
            <p:cNvPr id="29737" name="Line 51"/>
            <p:cNvSpPr>
              <a:spLocks noChangeShapeType="1"/>
            </p:cNvSpPr>
            <p:nvPr/>
          </p:nvSpPr>
          <p:spPr bwMode="auto">
            <a:xfrm>
              <a:off x="3514" y="3262"/>
              <a:ext cx="13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62"/>
          <p:cNvGrpSpPr>
            <a:grpSpLocks/>
          </p:cNvGrpSpPr>
          <p:nvPr/>
        </p:nvGrpSpPr>
        <p:grpSpPr bwMode="auto">
          <a:xfrm>
            <a:off x="7810500" y="3686175"/>
            <a:ext cx="673100" cy="447675"/>
            <a:chOff x="4920" y="2322"/>
            <a:chExt cx="424" cy="282"/>
          </a:xfrm>
        </p:grpSpPr>
        <p:sp>
          <p:nvSpPr>
            <p:cNvPr id="29734" name="Line 52"/>
            <p:cNvSpPr>
              <a:spLocks noChangeShapeType="1"/>
            </p:cNvSpPr>
            <p:nvPr/>
          </p:nvSpPr>
          <p:spPr bwMode="auto">
            <a:xfrm flipV="1">
              <a:off x="4920" y="2322"/>
              <a:ext cx="0" cy="2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5" name="Text Box 53"/>
            <p:cNvSpPr txBox="1">
              <a:spLocks noChangeArrowheads="1"/>
            </p:cNvSpPr>
            <p:nvPr/>
          </p:nvSpPr>
          <p:spPr bwMode="auto">
            <a:xfrm>
              <a:off x="4954" y="2350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3cm</a:t>
              </a:r>
            </a:p>
          </p:txBody>
        </p:sp>
      </p:grpSp>
      <p:grpSp>
        <p:nvGrpSpPr>
          <p:cNvPr id="10" name="Group 61"/>
          <p:cNvGrpSpPr>
            <a:grpSpLocks/>
          </p:cNvGrpSpPr>
          <p:nvPr/>
        </p:nvGrpSpPr>
        <p:grpSpPr bwMode="auto">
          <a:xfrm>
            <a:off x="7804150" y="4232275"/>
            <a:ext cx="727075" cy="885825"/>
            <a:chOff x="4916" y="2666"/>
            <a:chExt cx="458" cy="558"/>
          </a:xfrm>
        </p:grpSpPr>
        <p:sp>
          <p:nvSpPr>
            <p:cNvPr id="29732" name="Line 54"/>
            <p:cNvSpPr>
              <a:spLocks noChangeShapeType="1"/>
            </p:cNvSpPr>
            <p:nvPr/>
          </p:nvSpPr>
          <p:spPr bwMode="auto">
            <a:xfrm flipH="1">
              <a:off x="4916" y="2666"/>
              <a:ext cx="0" cy="5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3" name="Text Box 55"/>
            <p:cNvSpPr txBox="1">
              <a:spLocks noChangeArrowheads="1"/>
            </p:cNvSpPr>
            <p:nvPr/>
          </p:nvSpPr>
          <p:spPr bwMode="auto">
            <a:xfrm>
              <a:off x="4984" y="2830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4cm</a:t>
              </a:r>
            </a:p>
          </p:txBody>
        </p:sp>
      </p:grpSp>
      <p:grpSp>
        <p:nvGrpSpPr>
          <p:cNvPr id="11" name="Group 63"/>
          <p:cNvGrpSpPr>
            <a:grpSpLocks/>
          </p:cNvGrpSpPr>
          <p:nvPr/>
        </p:nvGrpSpPr>
        <p:grpSpPr bwMode="auto">
          <a:xfrm>
            <a:off x="7680325" y="2251075"/>
            <a:ext cx="619125" cy="407988"/>
            <a:chOff x="4838" y="1418"/>
            <a:chExt cx="390" cy="257"/>
          </a:xfrm>
        </p:grpSpPr>
        <p:sp>
          <p:nvSpPr>
            <p:cNvPr id="29730" name="Line 56"/>
            <p:cNvSpPr>
              <a:spLocks noChangeShapeType="1"/>
            </p:cNvSpPr>
            <p:nvPr/>
          </p:nvSpPr>
          <p:spPr bwMode="auto">
            <a:xfrm rot="5400000" flipV="1">
              <a:off x="5008" y="1534"/>
              <a:ext cx="0" cy="2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1" name="Text Box 57"/>
            <p:cNvSpPr txBox="1">
              <a:spLocks noChangeArrowheads="1"/>
            </p:cNvSpPr>
            <p:nvPr/>
          </p:nvSpPr>
          <p:spPr bwMode="auto">
            <a:xfrm>
              <a:off x="4838" y="1418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3cm</a:t>
              </a:r>
            </a:p>
          </p:txBody>
        </p:sp>
      </p:grpSp>
      <p:grpSp>
        <p:nvGrpSpPr>
          <p:cNvPr id="12" name="Group 64"/>
          <p:cNvGrpSpPr>
            <a:grpSpLocks/>
          </p:cNvGrpSpPr>
          <p:nvPr/>
        </p:nvGrpSpPr>
        <p:grpSpPr bwMode="auto">
          <a:xfrm>
            <a:off x="8239125" y="2743200"/>
            <a:ext cx="727075" cy="885825"/>
            <a:chOff x="5190" y="1728"/>
            <a:chExt cx="458" cy="558"/>
          </a:xfrm>
        </p:grpSpPr>
        <p:sp>
          <p:nvSpPr>
            <p:cNvPr id="29728" name="Line 58"/>
            <p:cNvSpPr>
              <a:spLocks noChangeShapeType="1"/>
            </p:cNvSpPr>
            <p:nvPr/>
          </p:nvSpPr>
          <p:spPr bwMode="auto">
            <a:xfrm flipH="1">
              <a:off x="5190" y="1728"/>
              <a:ext cx="0" cy="5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9" name="Text Box 59"/>
            <p:cNvSpPr txBox="1">
              <a:spLocks noChangeArrowheads="1"/>
            </p:cNvSpPr>
            <p:nvPr/>
          </p:nvSpPr>
          <p:spPr bwMode="auto">
            <a:xfrm>
              <a:off x="5258" y="1892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4cm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500"/>
                                        <p:tgtEl>
                                          <p:spTgt spid="55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55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4" dur="500"/>
                                        <p:tgtEl>
                                          <p:spTgt spid="55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55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6" dur="500"/>
                                        <p:tgtEl>
                                          <p:spTgt spid="55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5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5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6" grpId="0" animBg="1"/>
      <p:bldP spid="55321" grpId="0" animBg="1"/>
      <p:bldP spid="55322" grpId="0" animBg="1"/>
      <p:bldP spid="55323" grpId="0" animBg="1"/>
      <p:bldP spid="55324" grpId="0" animBg="1"/>
      <p:bldP spid="55325" grpId="0" animBg="1"/>
      <p:bldP spid="55327" grpId="0"/>
      <p:bldP spid="55329" grpId="0"/>
      <p:bldP spid="55330" grpId="0"/>
      <p:bldP spid="55331" grpId="0"/>
      <p:bldP spid="5533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610100" y="242888"/>
            <a:ext cx="4533900" cy="5916612"/>
            <a:chOff x="2647" y="153"/>
            <a:chExt cx="2882" cy="4167"/>
          </a:xfrm>
        </p:grpSpPr>
        <p:sp>
          <p:nvSpPr>
            <p:cNvPr id="30748" name="Freeform 3"/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9" name="Freeform 4"/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0" name="Freeform 5"/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1" name="Freeform 6"/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2" name="Freeform 7"/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3" name="Freeform 8"/>
            <p:cNvSpPr>
              <a:spLocks/>
            </p:cNvSpPr>
            <p:nvPr/>
          </p:nvSpPr>
          <p:spPr bwMode="auto">
            <a:xfrm>
              <a:off x="2981" y="3853"/>
              <a:ext cx="2497" cy="158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4" name="Freeform 9"/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5" name="Freeform 10"/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6" name="Freeform 11"/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7" name="Freeform 12"/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8" name="Freeform 13"/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9" name="Line 14"/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0" name="Rectangle 15"/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1" name="Rectangle 16"/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2" name="Rectangle 17"/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3" name="Rectangle 18"/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4" name="Rectangle 19"/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5" name="Rectangle 20"/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6" name="Freeform 21"/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7" name="Freeform 22"/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8" name="Freeform 23"/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9" name="Freeform 24"/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0" name="Freeform 25"/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1" name="Freeform 26"/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2" name="Freeform 27"/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3" name="Freeform 28"/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4" name="Freeform 29"/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5" name="Freeform 30"/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6" name="Freeform 31"/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7" name="Freeform 32"/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8" name="Freeform 33"/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9" name="Freeform 34"/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0" name="Freeform 35"/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1" name="Freeform 36"/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2" name="Freeform 37"/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3" name="Freeform 38"/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4" name="Freeform 39"/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5" name="Freeform 40"/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6" name="Freeform 41"/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7" name="Freeform 42"/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8" name="Freeform 43"/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9" name="Freeform 44"/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0" name="Freeform 45"/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1" name="Freeform 46"/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2" name="Freeform 47"/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3" name="Freeform 48"/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4" name="Freeform 49"/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5" name="Freeform 50"/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6" name="Freeform 51"/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7" name="Freeform 52"/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8" name="Freeform 53"/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9" name="Freeform 54"/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0" name="Freeform 55"/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1" name="Freeform 56"/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2" name="Freeform 57"/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3" name="Freeform 58"/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4" name="Freeform 59"/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5" name="Freeform 60"/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6" name="Freeform 61"/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7" name="Freeform 62"/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8" name="Freeform 63"/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9" name="Freeform 64"/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051" name="Text Box 67"/>
          <p:cNvSpPr txBox="1">
            <a:spLocks noChangeArrowheads="1"/>
          </p:cNvSpPr>
          <p:nvPr/>
        </p:nvSpPr>
        <p:spPr bwMode="auto">
          <a:xfrm>
            <a:off x="4587875" y="1468438"/>
            <a:ext cx="2722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Front Area = l x b</a:t>
            </a:r>
          </a:p>
        </p:txBody>
      </p:sp>
      <p:sp>
        <p:nvSpPr>
          <p:cNvPr id="42052" name="Text Box 68"/>
          <p:cNvSpPr txBox="1">
            <a:spLocks noChangeArrowheads="1"/>
          </p:cNvSpPr>
          <p:nvPr/>
        </p:nvSpPr>
        <p:spPr bwMode="auto">
          <a:xfrm>
            <a:off x="6273800" y="1849438"/>
            <a:ext cx="2297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= 5 x 4 =20cm</a:t>
            </a:r>
            <a:r>
              <a:rPr lang="en-GB" sz="2400" baseline="60000">
                <a:solidFill>
                  <a:schemeClr val="bg1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0725" name="Rectangle 65"/>
          <p:cNvSpPr>
            <a:spLocks noChangeArrowheads="1"/>
          </p:cNvSpPr>
          <p:nvPr/>
        </p:nvSpPr>
        <p:spPr bwMode="auto">
          <a:xfrm>
            <a:off x="1057275" y="246063"/>
            <a:ext cx="3133725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</a:pPr>
            <a:r>
              <a:rPr lang="en-GB" sz="4000" b="1">
                <a:solidFill>
                  <a:srgbClr val="FFC000"/>
                </a:solidFill>
                <a:ea typeface="PMingLiU" pitchFamily="18" charset="-120"/>
              </a:rPr>
              <a:t>Example </a:t>
            </a:r>
          </a:p>
          <a:p>
            <a:pPr algn="ctr" defTabSz="762000">
              <a:spcBef>
                <a:spcPct val="20000"/>
              </a:spcBef>
            </a:pPr>
            <a:r>
              <a:rPr lang="en-GB" sz="2400" b="1">
                <a:solidFill>
                  <a:srgbClr val="FFC000"/>
                </a:solidFill>
                <a:ea typeface="PMingLiU" pitchFamily="18" charset="-120"/>
              </a:rPr>
              <a:t>Find the surface area of the cuboid</a:t>
            </a:r>
            <a:endParaRPr lang="en-GB" sz="2400" i="1">
              <a:solidFill>
                <a:srgbClr val="FFC000"/>
              </a:solidFill>
              <a:latin typeface="Times New Roman" pitchFamily="18" charset="0"/>
              <a:ea typeface="PMingLiU" pitchFamily="18" charset="-120"/>
            </a:endParaRPr>
          </a:p>
        </p:txBody>
      </p:sp>
      <p:sp>
        <p:nvSpPr>
          <p:cNvPr id="42080" name="Text Box 96"/>
          <p:cNvSpPr txBox="1">
            <a:spLocks noChangeArrowheads="1"/>
          </p:cNvSpPr>
          <p:nvPr/>
        </p:nvSpPr>
        <p:spPr bwMode="auto">
          <a:xfrm>
            <a:off x="5678488" y="941388"/>
            <a:ext cx="138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0066"/>
                </a:solidFill>
                <a:latin typeface="Comic Sans MS" pitchFamily="66" charset="0"/>
              </a:rPr>
              <a:t>Working</a:t>
            </a:r>
          </a:p>
        </p:txBody>
      </p:sp>
      <p:sp>
        <p:nvSpPr>
          <p:cNvPr id="42081" name="Rectangle 97"/>
          <p:cNvSpPr>
            <a:spLocks noChangeArrowheads="1"/>
          </p:cNvSpPr>
          <p:nvPr/>
        </p:nvSpPr>
        <p:spPr bwMode="auto">
          <a:xfrm>
            <a:off x="1423988" y="2679700"/>
            <a:ext cx="2373312" cy="107156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82" name="AutoShape 98"/>
          <p:cNvSpPr>
            <a:spLocks noChangeArrowheads="1"/>
          </p:cNvSpPr>
          <p:nvPr/>
        </p:nvSpPr>
        <p:spPr bwMode="auto">
          <a:xfrm>
            <a:off x="1103313" y="3735388"/>
            <a:ext cx="2703512" cy="374650"/>
          </a:xfrm>
          <a:prstGeom prst="parallelogram">
            <a:avLst>
              <a:gd name="adj" fmla="val 915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83" name="AutoShape 99"/>
          <p:cNvSpPr>
            <a:spLocks noChangeArrowheads="1"/>
          </p:cNvSpPr>
          <p:nvPr/>
        </p:nvSpPr>
        <p:spPr bwMode="auto">
          <a:xfrm rot="5400000" flipV="1">
            <a:off x="565150" y="3230563"/>
            <a:ext cx="1419225" cy="339725"/>
          </a:xfrm>
          <a:prstGeom prst="parallelogram">
            <a:avLst>
              <a:gd name="adj" fmla="val 108191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84" name="AutoShape 100"/>
          <p:cNvSpPr>
            <a:spLocks noChangeArrowheads="1"/>
          </p:cNvSpPr>
          <p:nvPr/>
        </p:nvSpPr>
        <p:spPr bwMode="auto">
          <a:xfrm>
            <a:off x="1112838" y="2663825"/>
            <a:ext cx="2713037" cy="374650"/>
          </a:xfrm>
          <a:prstGeom prst="parallelogram">
            <a:avLst>
              <a:gd name="adj" fmla="val 96453"/>
            </a:avLst>
          </a:prstGeom>
          <a:solidFill>
            <a:srgbClr val="CC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85" name="Rectangle 101"/>
          <p:cNvSpPr>
            <a:spLocks noChangeArrowheads="1"/>
          </p:cNvSpPr>
          <p:nvPr/>
        </p:nvSpPr>
        <p:spPr bwMode="auto">
          <a:xfrm>
            <a:off x="1108075" y="3038475"/>
            <a:ext cx="2335213" cy="1081088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86" name="AutoShape 102"/>
          <p:cNvSpPr>
            <a:spLocks noChangeArrowheads="1"/>
          </p:cNvSpPr>
          <p:nvPr/>
        </p:nvSpPr>
        <p:spPr bwMode="auto">
          <a:xfrm rot="5400000" flipV="1">
            <a:off x="2913062" y="3228976"/>
            <a:ext cx="1452563" cy="360362"/>
          </a:xfrm>
          <a:prstGeom prst="parallelogram">
            <a:avLst>
              <a:gd name="adj" fmla="val 10077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AutoShape 103"/>
          <p:cNvSpPr>
            <a:spLocks noChangeAspect="1" noChangeArrowheads="1"/>
          </p:cNvSpPr>
          <p:nvPr/>
        </p:nvSpPr>
        <p:spPr bwMode="auto">
          <a:xfrm>
            <a:off x="1103313" y="2674938"/>
            <a:ext cx="2706687" cy="145415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Text Box 104"/>
          <p:cNvSpPr txBox="1">
            <a:spLocks noChangeArrowheads="1"/>
          </p:cNvSpPr>
          <p:nvPr/>
        </p:nvSpPr>
        <p:spPr bwMode="auto">
          <a:xfrm>
            <a:off x="1970088" y="4413250"/>
            <a:ext cx="769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tx2"/>
                </a:solidFill>
                <a:latin typeface="Comic Sans MS" pitchFamily="66" charset="0"/>
              </a:rPr>
              <a:t>5cm</a:t>
            </a:r>
          </a:p>
        </p:txBody>
      </p:sp>
      <p:sp>
        <p:nvSpPr>
          <p:cNvPr id="30735" name="Text Box 105"/>
          <p:cNvSpPr txBox="1">
            <a:spLocks noChangeArrowheads="1"/>
          </p:cNvSpPr>
          <p:nvPr/>
        </p:nvSpPr>
        <p:spPr bwMode="auto">
          <a:xfrm>
            <a:off x="3951288" y="3014663"/>
            <a:ext cx="7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tx2"/>
                </a:solidFill>
                <a:latin typeface="Comic Sans MS" pitchFamily="66" charset="0"/>
              </a:rPr>
              <a:t>4cm</a:t>
            </a:r>
          </a:p>
        </p:txBody>
      </p:sp>
      <p:sp>
        <p:nvSpPr>
          <p:cNvPr id="30736" name="Text Box 106"/>
          <p:cNvSpPr txBox="1">
            <a:spLocks noChangeArrowheads="1"/>
          </p:cNvSpPr>
          <p:nvPr/>
        </p:nvSpPr>
        <p:spPr bwMode="auto">
          <a:xfrm>
            <a:off x="3843338" y="3890963"/>
            <a:ext cx="7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tx2"/>
                </a:solidFill>
                <a:latin typeface="Comic Sans MS" pitchFamily="66" charset="0"/>
              </a:rPr>
              <a:t>3cm</a:t>
            </a:r>
          </a:p>
        </p:txBody>
      </p:sp>
      <p:sp>
        <p:nvSpPr>
          <p:cNvPr id="30737" name="Line 107"/>
          <p:cNvSpPr>
            <a:spLocks noChangeShapeType="1"/>
          </p:cNvSpPr>
          <p:nvPr/>
        </p:nvSpPr>
        <p:spPr bwMode="auto">
          <a:xfrm flipV="1">
            <a:off x="1104900" y="4210050"/>
            <a:ext cx="2324100" cy="95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8" name="Line 108"/>
          <p:cNvSpPr>
            <a:spLocks noChangeShapeType="1"/>
          </p:cNvSpPr>
          <p:nvPr/>
        </p:nvSpPr>
        <p:spPr bwMode="auto">
          <a:xfrm flipH="1">
            <a:off x="3883025" y="2711450"/>
            <a:ext cx="0" cy="10287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9" name="Line 109"/>
          <p:cNvSpPr>
            <a:spLocks noChangeShapeType="1"/>
          </p:cNvSpPr>
          <p:nvPr/>
        </p:nvSpPr>
        <p:spPr bwMode="auto">
          <a:xfrm flipV="1">
            <a:off x="3622675" y="3803650"/>
            <a:ext cx="323850" cy="32385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94" name="Text Box 110"/>
          <p:cNvSpPr txBox="1">
            <a:spLocks noChangeArrowheads="1"/>
          </p:cNvSpPr>
          <p:nvPr/>
        </p:nvSpPr>
        <p:spPr bwMode="auto">
          <a:xfrm>
            <a:off x="4679950" y="2379663"/>
            <a:ext cx="2459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Top Area = l x b</a:t>
            </a:r>
          </a:p>
        </p:txBody>
      </p:sp>
      <p:sp>
        <p:nvSpPr>
          <p:cNvPr id="42095" name="Text Box 111"/>
          <p:cNvSpPr txBox="1">
            <a:spLocks noChangeArrowheads="1"/>
          </p:cNvSpPr>
          <p:nvPr/>
        </p:nvSpPr>
        <p:spPr bwMode="auto">
          <a:xfrm>
            <a:off x="6118225" y="2770188"/>
            <a:ext cx="2247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= 5 x 3 =15cm</a:t>
            </a:r>
            <a:r>
              <a:rPr lang="en-GB" sz="2400" baseline="60000">
                <a:solidFill>
                  <a:schemeClr val="bg1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2096" name="Text Box 112"/>
          <p:cNvSpPr txBox="1">
            <a:spLocks noChangeArrowheads="1"/>
          </p:cNvSpPr>
          <p:nvPr/>
        </p:nvSpPr>
        <p:spPr bwMode="auto">
          <a:xfrm>
            <a:off x="4648200" y="3319463"/>
            <a:ext cx="2570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Side Area = l x b</a:t>
            </a:r>
          </a:p>
        </p:txBody>
      </p:sp>
      <p:sp>
        <p:nvSpPr>
          <p:cNvPr id="42097" name="Text Box 113"/>
          <p:cNvSpPr txBox="1">
            <a:spLocks noChangeArrowheads="1"/>
          </p:cNvSpPr>
          <p:nvPr/>
        </p:nvSpPr>
        <p:spPr bwMode="auto">
          <a:xfrm>
            <a:off x="6181725" y="3729038"/>
            <a:ext cx="2247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= 3 x 4 =12cm</a:t>
            </a:r>
            <a:r>
              <a:rPr lang="en-GB" sz="2400" baseline="60000">
                <a:solidFill>
                  <a:schemeClr val="bg1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2098" name="Text Box 114"/>
          <p:cNvSpPr txBox="1">
            <a:spLocks noChangeArrowheads="1"/>
          </p:cNvSpPr>
          <p:nvPr/>
        </p:nvSpPr>
        <p:spPr bwMode="auto">
          <a:xfrm>
            <a:off x="4616450" y="4392613"/>
            <a:ext cx="3192463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Total Area </a:t>
            </a:r>
          </a:p>
          <a:p>
            <a:endParaRPr lang="en-GB" sz="240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= 20+20+15+15+12+12</a:t>
            </a:r>
          </a:p>
          <a:p>
            <a:r>
              <a:rPr lang="en-GB" sz="2400">
                <a:solidFill>
                  <a:schemeClr val="bg1"/>
                </a:solidFill>
                <a:latin typeface="Comic Sans MS" pitchFamily="66" charset="0"/>
              </a:rPr>
              <a:t>= 94cm</a:t>
            </a:r>
            <a:r>
              <a:rPr lang="en-GB" sz="2400" baseline="60000">
                <a:solidFill>
                  <a:schemeClr val="bg1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2099" name="Text Box 115"/>
          <p:cNvSpPr txBox="1">
            <a:spLocks noChangeArrowheads="1"/>
          </p:cNvSpPr>
          <p:nvPr/>
        </p:nvSpPr>
        <p:spPr bwMode="auto">
          <a:xfrm>
            <a:off x="965200" y="4856163"/>
            <a:ext cx="3575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969696"/>
                </a:solidFill>
                <a:latin typeface="Comic Sans MS" pitchFamily="66" charset="0"/>
              </a:rPr>
              <a:t>Front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and </a:t>
            </a:r>
            <a:r>
              <a:rPr lang="en-GB" sz="2000">
                <a:solidFill>
                  <a:srgbClr val="00FF00"/>
                </a:solidFill>
                <a:latin typeface="Comic Sans MS" pitchFamily="66" charset="0"/>
              </a:rPr>
              <a:t>back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are the same</a:t>
            </a:r>
          </a:p>
        </p:txBody>
      </p:sp>
      <p:sp>
        <p:nvSpPr>
          <p:cNvPr id="42100" name="Text Box 116"/>
          <p:cNvSpPr txBox="1">
            <a:spLocks noChangeArrowheads="1"/>
          </p:cNvSpPr>
          <p:nvPr/>
        </p:nvSpPr>
        <p:spPr bwMode="auto">
          <a:xfrm>
            <a:off x="965200" y="5267325"/>
            <a:ext cx="3660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CC3300"/>
                </a:solidFill>
                <a:latin typeface="Comic Sans MS" pitchFamily="66" charset="0"/>
              </a:rPr>
              <a:t>Top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and 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bottom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are the same</a:t>
            </a:r>
          </a:p>
        </p:txBody>
      </p:sp>
      <p:sp>
        <p:nvSpPr>
          <p:cNvPr id="42101" name="Text Box 117"/>
          <p:cNvSpPr txBox="1">
            <a:spLocks noChangeArrowheads="1"/>
          </p:cNvSpPr>
          <p:nvPr/>
        </p:nvSpPr>
        <p:spPr bwMode="auto">
          <a:xfrm>
            <a:off x="965200" y="5678488"/>
            <a:ext cx="345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Right and </a:t>
            </a:r>
            <a:r>
              <a:rPr lang="en-GB" sz="2000">
                <a:solidFill>
                  <a:srgbClr val="CC00CC"/>
                </a:solidFill>
                <a:latin typeface="Comic Sans MS" pitchFamily="66" charset="0"/>
              </a:rPr>
              <a:t>left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are the same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85185E-6 L -0.04791 0.0430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2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6" y="215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04062 -0.0541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2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3.33333E-6 -0.0597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2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8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L -2.77778E-6 0.0555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2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0.03282 -7.40741E-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2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2" y="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L -0.0375 -3.33333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2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500"/>
                                        <p:tgtEl>
                                          <p:spTgt spid="4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4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4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500"/>
                                        <p:tgtEl>
                                          <p:spTgt spid="4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3" dur="500"/>
                                        <p:tgtEl>
                                          <p:spTgt spid="4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8" dur="500"/>
                                        <p:tgtEl>
                                          <p:spTgt spid="42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4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51" grpId="0" autoUpdateAnimBg="0"/>
      <p:bldP spid="42052" grpId="0" autoUpdateAnimBg="0"/>
      <p:bldP spid="42080" grpId="0"/>
      <p:bldP spid="42081" grpId="0" animBg="1"/>
      <p:bldP spid="42082" grpId="0" animBg="1"/>
      <p:bldP spid="42083" grpId="0" animBg="1"/>
      <p:bldP spid="42084" grpId="0" animBg="1"/>
      <p:bldP spid="42085" grpId="0" animBg="1"/>
      <p:bldP spid="42086" grpId="0" animBg="1"/>
      <p:bldP spid="42094" grpId="0" autoUpdateAnimBg="0"/>
      <p:bldP spid="42095" grpId="0" autoUpdateAnimBg="0"/>
      <p:bldP spid="42096" grpId="0" autoUpdateAnimBg="0"/>
      <p:bldP spid="42097" grpId="0" autoUpdateAnimBg="0"/>
      <p:bldP spid="42098" grpId="0" autoUpdateAnimBg="0"/>
      <p:bldP spid="42099" grpId="0"/>
      <p:bldP spid="42100" grpId="0"/>
      <p:bldP spid="4210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Learning Intention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Success Criteria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To know split up a cylinder.</a:t>
            </a:r>
            <a:endParaRPr lang="en-GB" sz="3600" dirty="0">
              <a:solidFill>
                <a:srgbClr val="FFFF00"/>
              </a:solidFill>
              <a:latin typeface="+mn-lt"/>
              <a:cs typeface="Arial" charset="0"/>
            </a:endParaRPr>
          </a:p>
        </p:txBody>
      </p:sp>
      <p:sp>
        <p:nvSpPr>
          <p:cNvPr id="31749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>
                <a:solidFill>
                  <a:srgbClr val="FFC000"/>
                </a:solidFill>
              </a:rPr>
              <a:t>To explain how to calculate the surface area of a cylinder by using basic area.</a:t>
            </a: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5481638" y="3922713"/>
            <a:ext cx="3324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2.	Calculate the surface area of a cylinder.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042988" y="5270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Surface Area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of a Cylinder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  <p:bldP spid="36871" grpId="0"/>
      <p:bldP spid="3687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13" name="Oval 31"/>
          <p:cNvSpPr>
            <a:spLocks noChangeArrowheads="1"/>
          </p:cNvSpPr>
          <p:nvPr/>
        </p:nvSpPr>
        <p:spPr bwMode="auto">
          <a:xfrm>
            <a:off x="2778125" y="4362450"/>
            <a:ext cx="792163" cy="2159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Oval 31"/>
          <p:cNvSpPr>
            <a:spLocks noChangeArrowheads="1"/>
          </p:cNvSpPr>
          <p:nvPr/>
        </p:nvSpPr>
        <p:spPr bwMode="auto">
          <a:xfrm>
            <a:off x="2778125" y="4362450"/>
            <a:ext cx="792163" cy="2159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6" name="Text Box 44"/>
          <p:cNvSpPr txBox="1">
            <a:spLocks noChangeArrowheads="1"/>
          </p:cNvSpPr>
          <p:nvPr/>
        </p:nvSpPr>
        <p:spPr bwMode="auto">
          <a:xfrm>
            <a:off x="1076325" y="5448300"/>
            <a:ext cx="6886575" cy="58420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Total Surface Area = 2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r</a:t>
            </a:r>
            <a:r>
              <a:rPr lang="en-GB" sz="3200" baseline="30000">
                <a:solidFill>
                  <a:srgbClr val="FFC000"/>
                </a:solidFill>
                <a:latin typeface="Comic Sans MS" pitchFamily="66" charset="0"/>
              </a:rPr>
              <a:t>2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 + 2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rh</a:t>
            </a:r>
          </a:p>
        </p:txBody>
      </p:sp>
      <p:sp>
        <p:nvSpPr>
          <p:cNvPr id="32773" name="Text Box 45"/>
          <p:cNvSpPr txBox="1">
            <a:spLocks noChangeArrowheads="1"/>
          </p:cNvSpPr>
          <p:nvPr/>
        </p:nvSpPr>
        <p:spPr bwMode="auto">
          <a:xfrm>
            <a:off x="900113" y="1990725"/>
            <a:ext cx="79994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latin typeface="Comic Sans MS" pitchFamily="66" charset="0"/>
              </a:rPr>
              <a:t>The surface area of a cylinder is made up of 2 basic shapes can you name them.</a:t>
            </a:r>
          </a:p>
        </p:txBody>
      </p:sp>
      <p:sp>
        <p:nvSpPr>
          <p:cNvPr id="33842" name="Text Box 50"/>
          <p:cNvSpPr txBox="1">
            <a:spLocks noChangeArrowheads="1"/>
          </p:cNvSpPr>
          <p:nvPr/>
        </p:nvSpPr>
        <p:spPr bwMode="auto">
          <a:xfrm>
            <a:off x="6135688" y="2941638"/>
            <a:ext cx="292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Curved Area =2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rh</a:t>
            </a:r>
          </a:p>
        </p:txBody>
      </p:sp>
      <p:sp>
        <p:nvSpPr>
          <p:cNvPr id="55314" name="Oval 32"/>
          <p:cNvSpPr>
            <a:spLocks noChangeArrowheads="1"/>
          </p:cNvSpPr>
          <p:nvPr/>
        </p:nvSpPr>
        <p:spPr bwMode="auto">
          <a:xfrm>
            <a:off x="2779713" y="3403600"/>
            <a:ext cx="790575" cy="2032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15" name="Line 34"/>
          <p:cNvSpPr>
            <a:spLocks noChangeShapeType="1"/>
          </p:cNvSpPr>
          <p:nvPr/>
        </p:nvSpPr>
        <p:spPr bwMode="auto">
          <a:xfrm flipV="1">
            <a:off x="2784475" y="3497263"/>
            <a:ext cx="0" cy="9858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7" name="Line 35"/>
          <p:cNvSpPr>
            <a:spLocks noChangeShapeType="1"/>
          </p:cNvSpPr>
          <p:nvPr/>
        </p:nvSpPr>
        <p:spPr bwMode="auto">
          <a:xfrm flipV="1">
            <a:off x="3575050" y="3508375"/>
            <a:ext cx="0" cy="9858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8" name="Text Box 42"/>
          <p:cNvSpPr txBox="1">
            <a:spLocks noChangeArrowheads="1"/>
          </p:cNvSpPr>
          <p:nvPr/>
        </p:nvSpPr>
        <p:spPr bwMode="auto">
          <a:xfrm>
            <a:off x="725488" y="2867025"/>
            <a:ext cx="1817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>
                <a:latin typeface="Comic Sans MS" pitchFamily="66" charset="0"/>
              </a:rPr>
              <a:t>Cylinder</a:t>
            </a:r>
          </a:p>
          <a:p>
            <a:pPr algn="ctr"/>
            <a:r>
              <a:rPr lang="en-GB">
                <a:latin typeface="Comic Sans MS" pitchFamily="66" charset="0"/>
              </a:rPr>
              <a:t>(circular Prism)</a:t>
            </a:r>
          </a:p>
        </p:txBody>
      </p:sp>
      <p:sp>
        <p:nvSpPr>
          <p:cNvPr id="31" name="Text Box 50"/>
          <p:cNvSpPr txBox="1">
            <a:spLocks noChangeArrowheads="1"/>
          </p:cNvSpPr>
          <p:nvPr/>
        </p:nvSpPr>
        <p:spPr bwMode="auto">
          <a:xfrm>
            <a:off x="4914900" y="3640138"/>
            <a:ext cx="422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h</a:t>
            </a:r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1042988" y="5270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Surface Area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of a Cylinder</a:t>
            </a:r>
          </a:p>
        </p:txBody>
      </p:sp>
      <p:sp>
        <p:nvSpPr>
          <p:cNvPr id="24" name="Oval 32"/>
          <p:cNvSpPr>
            <a:spLocks noChangeArrowheads="1"/>
          </p:cNvSpPr>
          <p:nvPr/>
        </p:nvSpPr>
        <p:spPr bwMode="auto">
          <a:xfrm>
            <a:off x="2792413" y="3403600"/>
            <a:ext cx="790575" cy="2032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570288" y="3497263"/>
            <a:ext cx="1344612" cy="99695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042988" y="3692525"/>
            <a:ext cx="1555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>
                <a:latin typeface="Comic Sans MS" pitchFamily="66" charset="0"/>
              </a:rPr>
              <a:t>Roll out </a:t>
            </a:r>
          </a:p>
          <a:p>
            <a:pPr algn="ctr"/>
            <a:r>
              <a:rPr lang="en-GB">
                <a:latin typeface="Comic Sans MS" pitchFamily="66" charset="0"/>
              </a:rPr>
              <a:t>curve side </a:t>
            </a:r>
            <a:r>
              <a:rPr lang="en-GB">
                <a:latin typeface="Comic Sans MS" pitchFamily="66" charset="0"/>
                <a:sym typeface="Wingdings" pitchFamily="2" charset="2"/>
              </a:rPr>
              <a:t></a:t>
            </a:r>
            <a:endParaRPr lang="en-GB">
              <a:latin typeface="Comic Sans MS" pitchFamily="66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910013" y="2971800"/>
            <a:ext cx="8905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2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" name="Text Box 50"/>
          <p:cNvSpPr txBox="1">
            <a:spLocks noChangeArrowheads="1"/>
          </p:cNvSpPr>
          <p:nvPr/>
        </p:nvSpPr>
        <p:spPr bwMode="auto">
          <a:xfrm>
            <a:off x="6135688" y="3452813"/>
            <a:ext cx="2225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Top Area =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r</a:t>
            </a:r>
            <a:r>
              <a:rPr lang="en-GB" sz="2400" baseline="30000">
                <a:solidFill>
                  <a:srgbClr val="FFC000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34" name="Text Box 50"/>
          <p:cNvSpPr txBox="1">
            <a:spLocks noChangeArrowheads="1"/>
          </p:cNvSpPr>
          <p:nvPr/>
        </p:nvSpPr>
        <p:spPr bwMode="auto">
          <a:xfrm>
            <a:off x="6135688" y="3963988"/>
            <a:ext cx="28241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Bottom  Area =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r</a:t>
            </a:r>
            <a:r>
              <a:rPr lang="en-GB" sz="2400" baseline="30000">
                <a:solidFill>
                  <a:srgbClr val="FFC000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rgbClr val="FFC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1111E-6 L -2.22222E-6 -0.083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5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1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85185E-6 L 1.38889E-6 0.0666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53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3" grpId="0" animBg="1"/>
      <p:bldP spid="25" grpId="0" animBg="1"/>
      <p:bldP spid="33836" grpId="0" animBg="1"/>
      <p:bldP spid="33842" grpId="0"/>
      <p:bldP spid="55314" grpId="0" animBg="1"/>
      <p:bldP spid="55315" grpId="0" animBg="1"/>
      <p:bldP spid="31" grpId="0"/>
      <p:bldP spid="24" grpId="0" animBg="1"/>
      <p:bldP spid="26" grpId="0" animBg="1"/>
      <p:bldP spid="27" grpId="0"/>
      <p:bldP spid="30" grpId="0"/>
      <p:bldP spid="32" grpId="0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5"/>
          <p:cNvSpPr txBox="1">
            <a:spLocks noChangeArrowheads="1"/>
          </p:cNvSpPr>
          <p:nvPr/>
        </p:nvSpPr>
        <p:spPr bwMode="auto">
          <a:xfrm>
            <a:off x="900113" y="1990725"/>
            <a:ext cx="8143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C000"/>
                </a:solidFill>
                <a:latin typeface="Comic Sans MS" pitchFamily="66" charset="0"/>
              </a:rPr>
              <a:t>Example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: Find the surface area of the cylinder below:</a:t>
            </a:r>
          </a:p>
        </p:txBody>
      </p:sp>
      <p:sp>
        <p:nvSpPr>
          <p:cNvPr id="35" name="Text Box 50"/>
          <p:cNvSpPr txBox="1">
            <a:spLocks noChangeArrowheads="1"/>
          </p:cNvSpPr>
          <p:nvPr/>
        </p:nvSpPr>
        <p:spPr bwMode="auto">
          <a:xfrm>
            <a:off x="1601788" y="3652838"/>
            <a:ext cx="40163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= 2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(3)</a:t>
            </a:r>
            <a:r>
              <a:rPr lang="en-GB" sz="3200" baseline="30000">
                <a:solidFill>
                  <a:srgbClr val="FFC000"/>
                </a:solidFill>
                <a:latin typeface="Comic Sans MS" pitchFamily="66" charset="0"/>
              </a:rPr>
              <a:t>2 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+</a:t>
            </a:r>
            <a:r>
              <a:rPr lang="en-GB" sz="160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2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n-GB" sz="1600">
                <a:solidFill>
                  <a:srgbClr val="FFC000"/>
                </a:solidFill>
                <a:latin typeface="Comic Sans MS" pitchFamily="66" charset="0"/>
              </a:rPr>
              <a:t>x 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3 </a:t>
            </a:r>
            <a:r>
              <a:rPr lang="en-GB" sz="1400">
                <a:solidFill>
                  <a:srgbClr val="FFC000"/>
                </a:solidFill>
                <a:latin typeface="Comic Sans MS" pitchFamily="66" charset="0"/>
              </a:rPr>
              <a:t>x 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10</a:t>
            </a:r>
          </a:p>
        </p:txBody>
      </p:sp>
      <p:sp>
        <p:nvSpPr>
          <p:cNvPr id="33796" name="TextBox 31"/>
          <p:cNvSpPr txBox="1">
            <a:spLocks noChangeArrowheads="1"/>
          </p:cNvSpPr>
          <p:nvPr/>
        </p:nvSpPr>
        <p:spPr bwMode="auto">
          <a:xfrm>
            <a:off x="7250113" y="2700338"/>
            <a:ext cx="7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3cm</a:t>
            </a:r>
          </a:p>
        </p:txBody>
      </p:sp>
      <p:sp>
        <p:nvSpPr>
          <p:cNvPr id="33797" name="Text Box 42"/>
          <p:cNvSpPr txBox="1">
            <a:spLocks noChangeArrowheads="1"/>
          </p:cNvSpPr>
          <p:nvPr/>
        </p:nvSpPr>
        <p:spPr bwMode="auto">
          <a:xfrm>
            <a:off x="6510338" y="4433888"/>
            <a:ext cx="1817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>
                <a:latin typeface="Comic Sans MS" pitchFamily="66" charset="0"/>
              </a:rPr>
              <a:t>Cylinder</a:t>
            </a:r>
          </a:p>
          <a:p>
            <a:pPr algn="ctr"/>
            <a:r>
              <a:rPr lang="en-GB">
                <a:latin typeface="Comic Sans MS" pitchFamily="66" charset="0"/>
              </a:rPr>
              <a:t>(circular Prism)</a:t>
            </a:r>
          </a:p>
        </p:txBody>
      </p:sp>
      <p:grpSp>
        <p:nvGrpSpPr>
          <p:cNvPr id="33798" name="Group 41"/>
          <p:cNvGrpSpPr>
            <a:grpSpLocks/>
          </p:cNvGrpSpPr>
          <p:nvPr/>
        </p:nvGrpSpPr>
        <p:grpSpPr bwMode="auto">
          <a:xfrm>
            <a:off x="6840538" y="3086100"/>
            <a:ext cx="796925" cy="1174750"/>
            <a:chOff x="1040" y="2314"/>
            <a:chExt cx="502" cy="740"/>
          </a:xfrm>
        </p:grpSpPr>
        <p:sp>
          <p:nvSpPr>
            <p:cNvPr id="33806" name="Oval 31"/>
            <p:cNvSpPr>
              <a:spLocks noChangeArrowheads="1"/>
            </p:cNvSpPr>
            <p:nvPr/>
          </p:nvSpPr>
          <p:spPr bwMode="auto">
            <a:xfrm>
              <a:off x="1040" y="2918"/>
              <a:ext cx="499" cy="13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7" name="Oval 32"/>
            <p:cNvSpPr>
              <a:spLocks noChangeArrowheads="1"/>
            </p:cNvSpPr>
            <p:nvPr/>
          </p:nvSpPr>
          <p:spPr bwMode="auto">
            <a:xfrm>
              <a:off x="1041" y="2314"/>
              <a:ext cx="498" cy="12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8" name="Line 34"/>
            <p:cNvSpPr>
              <a:spLocks noChangeShapeType="1"/>
            </p:cNvSpPr>
            <p:nvPr/>
          </p:nvSpPr>
          <p:spPr bwMode="auto">
            <a:xfrm flipV="1">
              <a:off x="1044" y="2373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9" name="Line 35"/>
            <p:cNvSpPr>
              <a:spLocks noChangeShapeType="1"/>
            </p:cNvSpPr>
            <p:nvPr/>
          </p:nvSpPr>
          <p:spPr bwMode="auto">
            <a:xfrm flipV="1">
              <a:off x="1542" y="2380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39" name="Straight Arrow Connector 38"/>
          <p:cNvCxnSpPr/>
          <p:nvPr/>
        </p:nvCxnSpPr>
        <p:spPr bwMode="auto">
          <a:xfrm rot="5400000" flipH="1" flipV="1">
            <a:off x="7292182" y="3679031"/>
            <a:ext cx="996950" cy="1587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0" name="TextBox 39"/>
          <p:cNvSpPr txBox="1">
            <a:spLocks noChangeArrowheads="1"/>
          </p:cNvSpPr>
          <p:nvPr/>
        </p:nvSpPr>
        <p:spPr bwMode="auto">
          <a:xfrm>
            <a:off x="7869238" y="3421063"/>
            <a:ext cx="908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10cm</a:t>
            </a:r>
          </a:p>
        </p:txBody>
      </p:sp>
      <p:cxnSp>
        <p:nvCxnSpPr>
          <p:cNvPr id="23" name="Straight Arrow Connector 22"/>
          <p:cNvCxnSpPr/>
          <p:nvPr/>
        </p:nvCxnSpPr>
        <p:spPr bwMode="auto">
          <a:xfrm flipV="1">
            <a:off x="7237413" y="3190875"/>
            <a:ext cx="395287" cy="0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50"/>
          <p:cNvSpPr txBox="1">
            <a:spLocks noChangeArrowheads="1"/>
          </p:cNvSpPr>
          <p:nvPr/>
        </p:nvSpPr>
        <p:spPr bwMode="auto">
          <a:xfrm>
            <a:off x="1601788" y="4360863"/>
            <a:ext cx="241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= 18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 + 60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endParaRPr lang="en-GB" sz="320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042988" y="5270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Surface Area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of a Cylinder</a:t>
            </a:r>
          </a:p>
        </p:txBody>
      </p:sp>
      <p:sp>
        <p:nvSpPr>
          <p:cNvPr id="27" name="Text Box 44"/>
          <p:cNvSpPr txBox="1">
            <a:spLocks noChangeArrowheads="1"/>
          </p:cNvSpPr>
          <p:nvPr/>
        </p:nvSpPr>
        <p:spPr bwMode="auto">
          <a:xfrm>
            <a:off x="1487488" y="2946400"/>
            <a:ext cx="4167187" cy="460375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Surface Area = 2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r</a:t>
            </a:r>
            <a:r>
              <a:rPr lang="en-GB" sz="2400" baseline="30000">
                <a:solidFill>
                  <a:srgbClr val="FFC000"/>
                </a:solidFill>
                <a:latin typeface="Comic Sans MS" pitchFamily="66" charset="0"/>
              </a:rPr>
              <a:t>2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+ 2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rh</a:t>
            </a:r>
          </a:p>
        </p:txBody>
      </p:sp>
      <p:sp>
        <p:nvSpPr>
          <p:cNvPr id="28" name="Text Box 50"/>
          <p:cNvSpPr txBox="1">
            <a:spLocks noChangeArrowheads="1"/>
          </p:cNvSpPr>
          <p:nvPr/>
        </p:nvSpPr>
        <p:spPr bwMode="auto">
          <a:xfrm>
            <a:off x="1601788" y="5067300"/>
            <a:ext cx="19304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= 78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 cm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8" grpId="0"/>
      <p:bldP spid="27" grpId="0" animBg="1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46BB4093-D93A-4314-B5E1-52AC30071181}" type="slidenum">
              <a:rPr lang="en-GB">
                <a:latin typeface="Comic Sans MS" pitchFamily="66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21859" name="Rectangle 3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21860" name="Text Box 4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To know the formula for the area of </a:t>
            </a: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ANY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triangle.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7174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62" name="Rectangle 6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C000"/>
                </a:solidFill>
              </a:rPr>
              <a:t>1.    To develop a formula for the area of </a:t>
            </a:r>
            <a:r>
              <a:rPr lang="en-GB" u="sng">
                <a:solidFill>
                  <a:srgbClr val="FFC000"/>
                </a:solidFill>
              </a:rPr>
              <a:t>ANY</a:t>
            </a:r>
            <a:r>
              <a:rPr lang="en-GB">
                <a:solidFill>
                  <a:srgbClr val="FFC000"/>
                </a:solidFill>
              </a:rPr>
              <a:t> triangle.</a:t>
            </a:r>
          </a:p>
        </p:txBody>
      </p:sp>
      <p:sp>
        <p:nvSpPr>
          <p:cNvPr id="121863" name="Rectangle 7"/>
          <p:cNvSpPr>
            <a:spLocks noChangeArrowheads="1"/>
          </p:cNvSpPr>
          <p:nvPr/>
        </p:nvSpPr>
        <p:spPr bwMode="auto">
          <a:xfrm>
            <a:off x="1397000" y="4352925"/>
            <a:ext cx="3365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</a:pPr>
            <a:r>
              <a:rPr lang="en-GB">
                <a:solidFill>
                  <a:srgbClr val="FFC000"/>
                </a:solidFill>
              </a:rPr>
              <a:t>Use the formula to solve problems.</a:t>
            </a:r>
          </a:p>
        </p:txBody>
      </p:sp>
      <p:sp>
        <p:nvSpPr>
          <p:cNvPr id="121864" name="Rectangle 8"/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Apply formula correctly.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    (showing working)</a:t>
            </a:r>
          </a:p>
        </p:txBody>
      </p:sp>
      <p:sp>
        <p:nvSpPr>
          <p:cNvPr id="121865" name="Rectangle 9"/>
          <p:cNvSpPr>
            <a:spLocks noChangeArrowheads="1"/>
          </p:cNvSpPr>
          <p:nvPr/>
        </p:nvSpPr>
        <p:spPr bwMode="auto">
          <a:xfrm>
            <a:off x="5519738" y="47323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Answer containing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    appropriate units</a:t>
            </a:r>
          </a:p>
        </p:txBody>
      </p:sp>
      <p:sp>
        <p:nvSpPr>
          <p:cNvPr id="7179" name="Rectangle 13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chemeClr val="hlink"/>
                </a:solidFill>
              </a:rPr>
              <a:t>Any Triangle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0" grpId="0"/>
      <p:bldP spid="121862" grpId="0"/>
      <p:bldP spid="121863" grpId="0"/>
      <p:bldP spid="121864" grpId="0"/>
      <p:bldP spid="12186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5"/>
          <p:cNvSpPr txBox="1">
            <a:spLocks noChangeArrowheads="1"/>
          </p:cNvSpPr>
          <p:nvPr/>
        </p:nvSpPr>
        <p:spPr bwMode="auto">
          <a:xfrm>
            <a:off x="900113" y="1990725"/>
            <a:ext cx="81438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C000"/>
                </a:solidFill>
                <a:latin typeface="Comic Sans MS" pitchFamily="66" charset="0"/>
              </a:rPr>
              <a:t>Example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: 	A net of a cylinder is given below.</a:t>
            </a:r>
          </a:p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		Find the diameter of the tin and the total</a:t>
            </a:r>
          </a:p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		surface area.</a:t>
            </a:r>
          </a:p>
        </p:txBody>
      </p:sp>
      <p:sp>
        <p:nvSpPr>
          <p:cNvPr id="35" name="Text Box 50"/>
          <p:cNvSpPr txBox="1">
            <a:spLocks noChangeArrowheads="1"/>
          </p:cNvSpPr>
          <p:nvPr/>
        </p:nvSpPr>
        <p:spPr bwMode="auto">
          <a:xfrm>
            <a:off x="2033588" y="4057650"/>
            <a:ext cx="96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2r =</a:t>
            </a:r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042988" y="5270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Surface Area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of a Cylinder</a:t>
            </a:r>
          </a:p>
        </p:txBody>
      </p:sp>
      <p:sp>
        <p:nvSpPr>
          <p:cNvPr id="27" name="Text Box 44"/>
          <p:cNvSpPr txBox="1">
            <a:spLocks noChangeArrowheads="1"/>
          </p:cNvSpPr>
          <p:nvPr/>
        </p:nvSpPr>
        <p:spPr bwMode="auto">
          <a:xfrm>
            <a:off x="1766888" y="3311525"/>
            <a:ext cx="19700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 2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r = 25</a:t>
            </a:r>
          </a:p>
        </p:txBody>
      </p:sp>
      <p:sp>
        <p:nvSpPr>
          <p:cNvPr id="21" name="Oval 20"/>
          <p:cNvSpPr/>
          <p:nvPr/>
        </p:nvSpPr>
        <p:spPr>
          <a:xfrm>
            <a:off x="6908800" y="3144838"/>
            <a:ext cx="711200" cy="70643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7089775" y="3846513"/>
            <a:ext cx="1597025" cy="66198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6908800" y="4508500"/>
            <a:ext cx="711200" cy="7080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32" name="Straight Connector 31"/>
          <p:cNvCxnSpPr/>
          <p:nvPr/>
        </p:nvCxnSpPr>
        <p:spPr>
          <a:xfrm>
            <a:off x="7121525" y="4095750"/>
            <a:ext cx="1539875" cy="3175"/>
          </a:xfrm>
          <a:prstGeom prst="line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6" name="TextBox 33"/>
          <p:cNvSpPr txBox="1">
            <a:spLocks noChangeArrowheads="1"/>
          </p:cNvSpPr>
          <p:nvPr/>
        </p:nvSpPr>
        <p:spPr bwMode="auto">
          <a:xfrm>
            <a:off x="7523163" y="4043363"/>
            <a:ext cx="9572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25cm</a:t>
            </a:r>
          </a:p>
        </p:txBody>
      </p:sp>
      <p:cxnSp>
        <p:nvCxnSpPr>
          <p:cNvPr id="36" name="Straight Connector 35"/>
          <p:cNvCxnSpPr/>
          <p:nvPr/>
        </p:nvCxnSpPr>
        <p:spPr>
          <a:xfrm rot="16200000" flipV="1">
            <a:off x="6580981" y="4179094"/>
            <a:ext cx="657225" cy="1588"/>
          </a:xfrm>
          <a:prstGeom prst="line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8" name="TextBox 37"/>
          <p:cNvSpPr txBox="1">
            <a:spLocks noChangeArrowheads="1"/>
          </p:cNvSpPr>
          <p:nvPr/>
        </p:nvSpPr>
        <p:spPr bwMode="auto">
          <a:xfrm>
            <a:off x="6138863" y="3975100"/>
            <a:ext cx="769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9cm</a:t>
            </a:r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2998788" y="3943350"/>
            <a:ext cx="684212" cy="1117600"/>
            <a:chOff x="4014628" y="3846974"/>
            <a:chExt cx="684803" cy="1118175"/>
          </a:xfrm>
        </p:grpSpPr>
        <p:sp>
          <p:nvSpPr>
            <p:cNvPr id="34834" name="Text Box 44"/>
            <p:cNvSpPr txBox="1">
              <a:spLocks noChangeArrowheads="1"/>
            </p:cNvSpPr>
            <p:nvPr/>
          </p:nvSpPr>
          <p:spPr bwMode="auto">
            <a:xfrm>
              <a:off x="4014628" y="3846974"/>
              <a:ext cx="68480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3200">
                  <a:solidFill>
                    <a:srgbClr val="FFC000"/>
                  </a:solidFill>
                  <a:latin typeface="Comic Sans MS" pitchFamily="66" charset="0"/>
                </a:rPr>
                <a:t>25</a:t>
              </a:r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4090894" y="4393355"/>
              <a:ext cx="519560" cy="1589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36" name="Text Box 44"/>
            <p:cNvSpPr txBox="1">
              <a:spLocks noChangeArrowheads="1"/>
            </p:cNvSpPr>
            <p:nvPr/>
          </p:nvSpPr>
          <p:spPr bwMode="auto">
            <a:xfrm>
              <a:off x="4141628" y="4380374"/>
              <a:ext cx="44275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l-GR" sz="3200">
                  <a:solidFill>
                    <a:srgbClr val="FFC000"/>
                  </a:solidFill>
                  <a:latin typeface="Comic Sans MS" pitchFamily="66" charset="0"/>
                </a:rPr>
                <a:t>π</a:t>
              </a:r>
              <a:endParaRPr lang="en-GB" sz="3200">
                <a:solidFill>
                  <a:srgbClr val="FFC000"/>
                </a:solidFill>
                <a:latin typeface="Comic Sans MS" pitchFamily="66" charset="0"/>
              </a:endParaRPr>
            </a:p>
          </p:txBody>
        </p:sp>
      </p:grpSp>
      <p:sp>
        <p:nvSpPr>
          <p:cNvPr id="45" name="Cloud 44"/>
          <p:cNvSpPr/>
          <p:nvPr/>
        </p:nvSpPr>
        <p:spPr>
          <a:xfrm>
            <a:off x="25400" y="898525"/>
            <a:ext cx="3568700" cy="1154113"/>
          </a:xfrm>
          <a:prstGeom prst="cloud">
            <a:avLst/>
          </a:prstGeom>
          <a:ln>
            <a:solidFill>
              <a:schemeClr val="bg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/>
              <a:t>Diameter = 2r</a:t>
            </a:r>
          </a:p>
        </p:txBody>
      </p:sp>
      <p:sp>
        <p:nvSpPr>
          <p:cNvPr id="46" name="Text Box 44"/>
          <p:cNvSpPr txBox="1">
            <a:spLocks noChangeArrowheads="1"/>
          </p:cNvSpPr>
          <p:nvPr/>
        </p:nvSpPr>
        <p:spPr bwMode="auto">
          <a:xfrm>
            <a:off x="900113" y="5216525"/>
            <a:ext cx="4167187" cy="460375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Surface Area = 2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r</a:t>
            </a:r>
            <a:r>
              <a:rPr lang="en-GB" sz="2400" baseline="30000">
                <a:solidFill>
                  <a:srgbClr val="FFC000"/>
                </a:solidFill>
                <a:latin typeface="Comic Sans MS" pitchFamily="66" charset="0"/>
              </a:rPr>
              <a:t>2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+ 2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rh</a:t>
            </a:r>
          </a:p>
        </p:txBody>
      </p:sp>
      <p:sp>
        <p:nvSpPr>
          <p:cNvPr id="47" name="Text Box 44"/>
          <p:cNvSpPr txBox="1">
            <a:spLocks noChangeArrowheads="1"/>
          </p:cNvSpPr>
          <p:nvPr/>
        </p:nvSpPr>
        <p:spPr bwMode="auto">
          <a:xfrm>
            <a:off x="2851150" y="5829300"/>
            <a:ext cx="4540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= 2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(25/2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)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n-GB" sz="2400" baseline="30000">
                <a:solidFill>
                  <a:srgbClr val="FFC000"/>
                </a:solidFill>
                <a:latin typeface="Comic Sans MS" pitchFamily="66" charset="0"/>
              </a:rPr>
              <a:t>2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+ 2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(25/2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)</a:t>
            </a:r>
            <a:r>
              <a:rPr lang="en-GB" sz="1600">
                <a:solidFill>
                  <a:srgbClr val="FFC000"/>
                </a:solidFill>
                <a:latin typeface="Comic Sans MS" pitchFamily="66" charset="0"/>
              </a:rPr>
              <a:t>x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9</a:t>
            </a:r>
          </a:p>
        </p:txBody>
      </p:sp>
      <p:sp>
        <p:nvSpPr>
          <p:cNvPr id="49" name="Text Box 44"/>
          <p:cNvSpPr txBox="1">
            <a:spLocks noChangeArrowheads="1"/>
          </p:cNvSpPr>
          <p:nvPr/>
        </p:nvSpPr>
        <p:spPr bwMode="auto">
          <a:xfrm>
            <a:off x="2881313" y="6319838"/>
            <a:ext cx="4297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= 625/2</a:t>
            </a:r>
            <a:r>
              <a:rPr lang="el-GR" sz="24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+ 25</a:t>
            </a:r>
            <a:r>
              <a:rPr lang="en-GB" sz="1600">
                <a:solidFill>
                  <a:srgbClr val="FFC000"/>
                </a:solidFill>
                <a:latin typeface="Comic Sans MS" pitchFamily="66" charset="0"/>
              </a:rPr>
              <a:t>x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9 = 324.5 cm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7" grpId="0"/>
      <p:bldP spid="45" grpId="0" animBg="1"/>
      <p:bldP spid="46" grpId="0" animBg="1"/>
      <p:bldP spid="47" grpId="0"/>
      <p:bldP spid="4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36" name="Text Box 44"/>
          <p:cNvSpPr txBox="1">
            <a:spLocks noChangeArrowheads="1"/>
          </p:cNvSpPr>
          <p:nvPr/>
        </p:nvSpPr>
        <p:spPr bwMode="auto">
          <a:xfrm>
            <a:off x="1306513" y="3425825"/>
            <a:ext cx="4640262" cy="58420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Volume = Area x height</a:t>
            </a:r>
          </a:p>
        </p:txBody>
      </p:sp>
      <p:sp>
        <p:nvSpPr>
          <p:cNvPr id="35843" name="Text Box 45"/>
          <p:cNvSpPr txBox="1">
            <a:spLocks noChangeArrowheads="1"/>
          </p:cNvSpPr>
          <p:nvPr/>
        </p:nvSpPr>
        <p:spPr bwMode="auto">
          <a:xfrm>
            <a:off x="900113" y="1990725"/>
            <a:ext cx="79994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latin typeface="Comic Sans MS" pitchFamily="66" charset="0"/>
              </a:rPr>
              <a:t>The volume of a cylinder can be thought as being a pile </a:t>
            </a:r>
          </a:p>
          <a:p>
            <a:pPr algn="ctr"/>
            <a:r>
              <a:rPr lang="en-GB" sz="2400">
                <a:latin typeface="Comic Sans MS" pitchFamily="66" charset="0"/>
              </a:rPr>
              <a:t>of circles laid on top of each other.</a:t>
            </a:r>
          </a:p>
        </p:txBody>
      </p:sp>
      <p:sp>
        <p:nvSpPr>
          <p:cNvPr id="33842" name="Text Box 50"/>
          <p:cNvSpPr txBox="1">
            <a:spLocks noChangeArrowheads="1"/>
          </p:cNvSpPr>
          <p:nvPr/>
        </p:nvSpPr>
        <p:spPr bwMode="auto">
          <a:xfrm>
            <a:off x="2779713" y="4135438"/>
            <a:ext cx="1139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= 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r</a:t>
            </a:r>
            <a:r>
              <a:rPr lang="en-GB" sz="3200" baseline="30000">
                <a:solidFill>
                  <a:srgbClr val="FFC000"/>
                </a:solidFill>
                <a:latin typeface="Comic Sans MS" pitchFamily="66" charset="0"/>
              </a:rPr>
              <a:t>2</a:t>
            </a:r>
            <a:endParaRPr lang="en-GB" sz="320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33845" name="Rectangle 53"/>
          <p:cNvSpPr>
            <a:spLocks noChangeArrowheads="1"/>
          </p:cNvSpPr>
          <p:nvPr/>
        </p:nvSpPr>
        <p:spPr bwMode="auto">
          <a:xfrm>
            <a:off x="1150938" y="847725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Volume of a Cylinder</a:t>
            </a:r>
          </a:p>
        </p:txBody>
      </p:sp>
      <p:grpSp>
        <p:nvGrpSpPr>
          <p:cNvPr id="35846" name="Group 41"/>
          <p:cNvGrpSpPr>
            <a:grpSpLocks/>
          </p:cNvGrpSpPr>
          <p:nvPr/>
        </p:nvGrpSpPr>
        <p:grpSpPr bwMode="auto">
          <a:xfrm>
            <a:off x="7412038" y="3302000"/>
            <a:ext cx="796925" cy="1174750"/>
            <a:chOff x="1040" y="2314"/>
            <a:chExt cx="502" cy="740"/>
          </a:xfrm>
        </p:grpSpPr>
        <p:sp>
          <p:nvSpPr>
            <p:cNvPr id="35854" name="Oval 31"/>
            <p:cNvSpPr>
              <a:spLocks noChangeArrowheads="1"/>
            </p:cNvSpPr>
            <p:nvPr/>
          </p:nvSpPr>
          <p:spPr bwMode="auto">
            <a:xfrm>
              <a:off x="1040" y="2918"/>
              <a:ext cx="499" cy="13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5" name="Oval 32"/>
            <p:cNvSpPr>
              <a:spLocks noChangeArrowheads="1"/>
            </p:cNvSpPr>
            <p:nvPr/>
          </p:nvSpPr>
          <p:spPr bwMode="auto">
            <a:xfrm>
              <a:off x="1041" y="2314"/>
              <a:ext cx="498" cy="12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6" name="Line 34"/>
            <p:cNvSpPr>
              <a:spLocks noChangeShapeType="1"/>
            </p:cNvSpPr>
            <p:nvPr/>
          </p:nvSpPr>
          <p:spPr bwMode="auto">
            <a:xfrm flipV="1">
              <a:off x="1044" y="2373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7" name="Line 35"/>
            <p:cNvSpPr>
              <a:spLocks noChangeShapeType="1"/>
            </p:cNvSpPr>
            <p:nvPr/>
          </p:nvSpPr>
          <p:spPr bwMode="auto">
            <a:xfrm flipV="1">
              <a:off x="1542" y="2380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Oval 37"/>
          <p:cNvSpPr>
            <a:spLocks noChangeArrowheads="1"/>
          </p:cNvSpPr>
          <p:nvPr/>
        </p:nvSpPr>
        <p:spPr bwMode="auto">
          <a:xfrm>
            <a:off x="7418388" y="3698875"/>
            <a:ext cx="790575" cy="203200"/>
          </a:xfrm>
          <a:prstGeom prst="ellipse">
            <a:avLst/>
          </a:prstGeom>
          <a:solidFill>
            <a:schemeClr val="accent1">
              <a:alpha val="69019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Oval 38"/>
          <p:cNvSpPr>
            <a:spLocks noChangeArrowheads="1"/>
          </p:cNvSpPr>
          <p:nvPr/>
        </p:nvSpPr>
        <p:spPr bwMode="auto">
          <a:xfrm>
            <a:off x="7419975" y="4010025"/>
            <a:ext cx="784225" cy="169863"/>
          </a:xfrm>
          <a:prstGeom prst="ellipse">
            <a:avLst/>
          </a:prstGeom>
          <a:solidFill>
            <a:schemeClr val="accent1">
              <a:alpha val="52156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9" name="Text Box 42"/>
          <p:cNvSpPr txBox="1">
            <a:spLocks noChangeArrowheads="1"/>
          </p:cNvSpPr>
          <p:nvPr/>
        </p:nvSpPr>
        <p:spPr bwMode="auto">
          <a:xfrm>
            <a:off x="7081838" y="4649788"/>
            <a:ext cx="1817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>
                <a:latin typeface="Comic Sans MS" pitchFamily="66" charset="0"/>
              </a:rPr>
              <a:t>Cylinder</a:t>
            </a:r>
          </a:p>
          <a:p>
            <a:pPr algn="ctr"/>
            <a:r>
              <a:rPr lang="en-GB">
                <a:latin typeface="Comic Sans MS" pitchFamily="66" charset="0"/>
              </a:rPr>
              <a:t>(circular Prism)</a:t>
            </a:r>
          </a:p>
        </p:txBody>
      </p:sp>
      <p:sp>
        <p:nvSpPr>
          <p:cNvPr id="31" name="Text Box 50"/>
          <p:cNvSpPr txBox="1">
            <a:spLocks noChangeArrowheads="1"/>
          </p:cNvSpPr>
          <p:nvPr/>
        </p:nvSpPr>
        <p:spPr bwMode="auto">
          <a:xfrm>
            <a:off x="3852863" y="4141788"/>
            <a:ext cx="7572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C000"/>
                </a:solidFill>
                <a:latin typeface="Comic Sans MS" pitchFamily="66" charset="0"/>
              </a:rPr>
              <a:t>x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 h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rot="5400000" flipH="1" flipV="1">
            <a:off x="7865269" y="3894931"/>
            <a:ext cx="996950" cy="1588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2" name="TextBox 33"/>
          <p:cNvSpPr txBox="1">
            <a:spLocks noChangeArrowheads="1"/>
          </p:cNvSpPr>
          <p:nvPr/>
        </p:nvSpPr>
        <p:spPr bwMode="auto">
          <a:xfrm>
            <a:off x="8442325" y="3636963"/>
            <a:ext cx="390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C000"/>
                </a:solidFill>
                <a:latin typeface="Comic Sans MS" pitchFamily="66" charset="0"/>
              </a:rPr>
              <a:t>h</a:t>
            </a:r>
          </a:p>
        </p:txBody>
      </p:sp>
      <p:sp>
        <p:nvSpPr>
          <p:cNvPr id="35" name="Text Box 50"/>
          <p:cNvSpPr txBox="1">
            <a:spLocks noChangeArrowheads="1"/>
          </p:cNvSpPr>
          <p:nvPr/>
        </p:nvSpPr>
        <p:spPr bwMode="auto">
          <a:xfrm>
            <a:off x="2792413" y="4845050"/>
            <a:ext cx="13779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= 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r</a:t>
            </a:r>
            <a:r>
              <a:rPr lang="en-GB" sz="3200" baseline="30000">
                <a:solidFill>
                  <a:srgbClr val="FFC000"/>
                </a:solidFill>
                <a:latin typeface="Comic Sans MS" pitchFamily="66" charset="0"/>
              </a:rPr>
              <a:t>2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6" grpId="0" animBg="1"/>
      <p:bldP spid="33842" grpId="0"/>
      <p:bldP spid="28" grpId="0" animBg="1"/>
      <p:bldP spid="29" grpId="0" animBg="1"/>
      <p:bldP spid="31" grpId="0"/>
      <p:bldP spid="3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36" name="Text Box 44"/>
          <p:cNvSpPr txBox="1">
            <a:spLocks noChangeArrowheads="1"/>
          </p:cNvSpPr>
          <p:nvPr/>
        </p:nvSpPr>
        <p:spPr bwMode="auto">
          <a:xfrm>
            <a:off x="2446338" y="3425825"/>
            <a:ext cx="1766887" cy="58420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V = 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r</a:t>
            </a:r>
            <a:r>
              <a:rPr lang="en-GB" sz="3200" baseline="30000">
                <a:solidFill>
                  <a:srgbClr val="FFC000"/>
                </a:solidFill>
                <a:latin typeface="Comic Sans MS" pitchFamily="66" charset="0"/>
              </a:rPr>
              <a:t>2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h</a:t>
            </a:r>
          </a:p>
        </p:txBody>
      </p:sp>
      <p:sp>
        <p:nvSpPr>
          <p:cNvPr id="36867" name="Text Box 45"/>
          <p:cNvSpPr txBox="1">
            <a:spLocks noChangeArrowheads="1"/>
          </p:cNvSpPr>
          <p:nvPr/>
        </p:nvSpPr>
        <p:spPr bwMode="auto">
          <a:xfrm>
            <a:off x="900113" y="1990725"/>
            <a:ext cx="7694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C000"/>
                </a:solidFill>
                <a:latin typeface="Comic Sans MS" pitchFamily="66" charset="0"/>
              </a:rPr>
              <a:t>Example</a:t>
            </a:r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 : Find the volume of the cylinder below.</a:t>
            </a:r>
          </a:p>
        </p:txBody>
      </p:sp>
      <p:sp>
        <p:nvSpPr>
          <p:cNvPr id="35" name="Text Box 50"/>
          <p:cNvSpPr txBox="1">
            <a:spLocks noChangeArrowheads="1"/>
          </p:cNvSpPr>
          <p:nvPr/>
        </p:nvSpPr>
        <p:spPr bwMode="auto">
          <a:xfrm>
            <a:off x="2819400" y="4314825"/>
            <a:ext cx="20796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= 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(5)</a:t>
            </a:r>
            <a:r>
              <a:rPr lang="en-GB" sz="3200" baseline="30000">
                <a:solidFill>
                  <a:srgbClr val="FFC000"/>
                </a:solidFill>
                <a:latin typeface="Comic Sans MS" pitchFamily="66" charset="0"/>
              </a:rPr>
              <a:t>2</a:t>
            </a:r>
            <a:r>
              <a:rPr lang="en-GB" sz="2000">
                <a:solidFill>
                  <a:srgbClr val="FFC000"/>
                </a:solidFill>
                <a:latin typeface="Comic Sans MS" pitchFamily="66" charset="0"/>
              </a:rPr>
              <a:t>x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10</a:t>
            </a:r>
          </a:p>
        </p:txBody>
      </p:sp>
      <p:grpSp>
        <p:nvGrpSpPr>
          <p:cNvPr id="36869" name="Group 20"/>
          <p:cNvGrpSpPr>
            <a:grpSpLocks/>
          </p:cNvGrpSpPr>
          <p:nvPr/>
        </p:nvGrpSpPr>
        <p:grpSpPr bwMode="auto">
          <a:xfrm>
            <a:off x="6777038" y="2916238"/>
            <a:ext cx="2266950" cy="2374900"/>
            <a:chOff x="7081838" y="2916584"/>
            <a:chExt cx="2267419" cy="2374554"/>
          </a:xfrm>
        </p:grpSpPr>
        <p:sp>
          <p:nvSpPr>
            <p:cNvPr id="36872" name="TextBox 31"/>
            <p:cNvSpPr txBox="1">
              <a:spLocks noChangeArrowheads="1"/>
            </p:cNvSpPr>
            <p:nvPr/>
          </p:nvSpPr>
          <p:spPr bwMode="auto">
            <a:xfrm>
              <a:off x="7822165" y="2916584"/>
              <a:ext cx="7697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latin typeface="Comic Sans MS" pitchFamily="66" charset="0"/>
                </a:rPr>
                <a:t>5cm</a:t>
              </a:r>
            </a:p>
          </p:txBody>
        </p:sp>
        <p:grpSp>
          <p:nvGrpSpPr>
            <p:cNvPr id="36873" name="Group 37"/>
            <p:cNvGrpSpPr>
              <a:grpSpLocks/>
            </p:cNvGrpSpPr>
            <p:nvPr/>
          </p:nvGrpSpPr>
          <p:grpSpPr bwMode="auto">
            <a:xfrm>
              <a:off x="7081838" y="3302000"/>
              <a:ext cx="2267419" cy="1989138"/>
              <a:chOff x="7081838" y="3302000"/>
              <a:chExt cx="2267419" cy="1989138"/>
            </a:xfrm>
          </p:grpSpPr>
          <p:sp>
            <p:nvSpPr>
              <p:cNvPr id="36875" name="Text Box 42"/>
              <p:cNvSpPr txBox="1">
                <a:spLocks noChangeArrowheads="1"/>
              </p:cNvSpPr>
              <p:nvPr/>
            </p:nvSpPr>
            <p:spPr bwMode="auto">
              <a:xfrm>
                <a:off x="7081838" y="4649788"/>
                <a:ext cx="1817687" cy="641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GB">
                    <a:latin typeface="Comic Sans MS" pitchFamily="66" charset="0"/>
                  </a:rPr>
                  <a:t>Cylinder</a:t>
                </a:r>
              </a:p>
              <a:p>
                <a:pPr algn="ctr"/>
                <a:r>
                  <a:rPr lang="en-GB">
                    <a:latin typeface="Comic Sans MS" pitchFamily="66" charset="0"/>
                  </a:rPr>
                  <a:t>(circular Prism)</a:t>
                </a:r>
              </a:p>
            </p:txBody>
          </p:sp>
          <p:grpSp>
            <p:nvGrpSpPr>
              <p:cNvPr id="36876" name="Group 36"/>
              <p:cNvGrpSpPr>
                <a:grpSpLocks/>
              </p:cNvGrpSpPr>
              <p:nvPr/>
            </p:nvGrpSpPr>
            <p:grpSpPr bwMode="auto">
              <a:xfrm>
                <a:off x="7412037" y="3302000"/>
                <a:ext cx="1937220" cy="1174750"/>
                <a:chOff x="7412037" y="3302000"/>
                <a:chExt cx="1937220" cy="1174750"/>
              </a:xfrm>
            </p:grpSpPr>
            <p:grpSp>
              <p:nvGrpSpPr>
                <p:cNvPr id="36877" name="Group 35"/>
                <p:cNvGrpSpPr>
                  <a:grpSpLocks/>
                </p:cNvGrpSpPr>
                <p:nvPr/>
              </p:nvGrpSpPr>
              <p:grpSpPr bwMode="auto">
                <a:xfrm>
                  <a:off x="7412037" y="3302000"/>
                  <a:ext cx="796926" cy="1174750"/>
                  <a:chOff x="7412037" y="3302000"/>
                  <a:chExt cx="796926" cy="1174750"/>
                </a:xfrm>
              </p:grpSpPr>
              <p:grpSp>
                <p:nvGrpSpPr>
                  <p:cNvPr id="36880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7412037" y="3302000"/>
                    <a:ext cx="796924" cy="1174750"/>
                    <a:chOff x="1040" y="2314"/>
                    <a:chExt cx="502" cy="740"/>
                  </a:xfrm>
                </p:grpSpPr>
                <p:sp>
                  <p:nvSpPr>
                    <p:cNvPr id="36883" name="Oval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40" y="2918"/>
                      <a:ext cx="499" cy="13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884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41" y="2314"/>
                      <a:ext cx="498" cy="12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885" name="Line 3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044" y="2373"/>
                      <a:ext cx="0" cy="62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886" name="Line 3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42" y="2380"/>
                      <a:ext cx="0" cy="62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6881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7418388" y="3698875"/>
                    <a:ext cx="790575" cy="203200"/>
                  </a:xfrm>
                  <a:prstGeom prst="ellipse">
                    <a:avLst/>
                  </a:prstGeom>
                  <a:solidFill>
                    <a:schemeClr val="accent1">
                      <a:alpha val="69019"/>
                    </a:schemeClr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882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7419975" y="4010024"/>
                    <a:ext cx="784225" cy="169863"/>
                  </a:xfrm>
                  <a:prstGeom prst="ellipse">
                    <a:avLst/>
                  </a:prstGeom>
                  <a:solidFill>
                    <a:schemeClr val="accent1">
                      <a:alpha val="52156"/>
                    </a:schemeClr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cxnSp>
              <p:nvCxnSpPr>
                <p:cNvPr id="39" name="Straight Arrow Connector 38"/>
                <p:cNvCxnSpPr/>
                <p:nvPr/>
              </p:nvCxnSpPr>
              <p:spPr>
                <a:xfrm rot="5400000" flipH="1" flipV="1">
                  <a:off x="7864019" y="3895134"/>
                  <a:ext cx="996805" cy="1587"/>
                </a:xfrm>
                <a:prstGeom prst="straightConnector1">
                  <a:avLst/>
                </a:prstGeom>
                <a:ln w="38100">
                  <a:solidFill>
                    <a:srgbClr val="FF9900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879" name="TextBox 39"/>
                <p:cNvSpPr txBox="1">
                  <a:spLocks noChangeArrowheads="1"/>
                </p:cNvSpPr>
                <p:nvPr/>
              </p:nvSpPr>
              <p:spPr bwMode="auto">
                <a:xfrm>
                  <a:off x="8441636" y="3637035"/>
                  <a:ext cx="907621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GB" sz="2400">
                      <a:solidFill>
                        <a:srgbClr val="FFC000"/>
                      </a:solidFill>
                      <a:latin typeface="Comic Sans MS" pitchFamily="66" charset="0"/>
                    </a:rPr>
                    <a:t>10cm</a:t>
                  </a:r>
                </a:p>
              </p:txBody>
            </p:sp>
          </p:grpSp>
        </p:grpSp>
        <p:cxnSp>
          <p:nvCxnSpPr>
            <p:cNvPr id="23" name="Straight Arrow Connector 22"/>
            <p:cNvCxnSpPr/>
            <p:nvPr/>
          </p:nvCxnSpPr>
          <p:spPr>
            <a:xfrm flipV="1">
              <a:off x="7809063" y="3407050"/>
              <a:ext cx="395369" cy="0"/>
            </a:xfrm>
            <a:prstGeom prst="straightConnector1">
              <a:avLst/>
            </a:prstGeom>
            <a:ln w="28575">
              <a:solidFill>
                <a:schemeClr val="bg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 Box 50"/>
          <p:cNvSpPr txBox="1">
            <a:spLocks noChangeArrowheads="1"/>
          </p:cNvSpPr>
          <p:nvPr/>
        </p:nvSpPr>
        <p:spPr bwMode="auto">
          <a:xfrm>
            <a:off x="2819400" y="4900613"/>
            <a:ext cx="2179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= 250</a:t>
            </a:r>
            <a:r>
              <a:rPr lang="el-GR" sz="3200">
                <a:solidFill>
                  <a:srgbClr val="FFC000"/>
                </a:solidFill>
                <a:latin typeface="Comic Sans MS" pitchFamily="66" charset="0"/>
              </a:rPr>
              <a:t>π</a:t>
            </a:r>
            <a:r>
              <a:rPr lang="en-GB" sz="3200">
                <a:solidFill>
                  <a:srgbClr val="FFC000"/>
                </a:solidFill>
                <a:latin typeface="Comic Sans MS" pitchFamily="66" charset="0"/>
              </a:rPr>
              <a:t> cm</a:t>
            </a:r>
          </a:p>
        </p:txBody>
      </p:sp>
      <p:sp>
        <p:nvSpPr>
          <p:cNvPr id="26" name="Rectangle 5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Volume of a Cylinder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6" grpId="0" animBg="1"/>
      <p:bldP spid="35" grpId="0"/>
      <p:bldP spid="4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FFC000"/>
                </a:solidFill>
              </a:rPr>
              <a:t>Other Simple Volumes</a:t>
            </a:r>
          </a:p>
        </p:txBody>
      </p:sp>
      <p:graphicFrame>
        <p:nvGraphicFramePr>
          <p:cNvPr id="40992" name="Object 32"/>
          <p:cNvGraphicFramePr>
            <a:graphicFrameLocks noChangeAspect="1"/>
          </p:cNvGraphicFramePr>
          <p:nvPr>
            <p:ph sz="half" idx="1"/>
          </p:nvPr>
        </p:nvGraphicFramePr>
        <p:xfrm>
          <a:off x="3403600" y="6045200"/>
          <a:ext cx="2451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7" name="Equation" r:id="rId3" imgW="2451100" imgH="558800" progId="Equation.DSMT4">
                  <p:embed/>
                </p:oleObj>
              </mc:Choice>
              <mc:Fallback>
                <p:oleObj name="Equation" r:id="rId3" imgW="2451100" imgH="55880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6045200"/>
                        <a:ext cx="2451100" cy="558800"/>
                      </a:xfrm>
                      <a:prstGeom prst="rect">
                        <a:avLst/>
                      </a:prstGeom>
                      <a:noFill/>
                      <a:ln w="57150" cmpd="sng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1022350" y="1976438"/>
            <a:ext cx="80359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Composite volume </a:t>
            </a:r>
          </a:p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is simply volumes that are made up from basic volumes.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187450" y="3309938"/>
            <a:ext cx="2160588" cy="2160587"/>
            <a:chOff x="612" y="1253"/>
            <a:chExt cx="1361" cy="1361"/>
          </a:xfrm>
        </p:grpSpPr>
        <p:sp>
          <p:nvSpPr>
            <p:cNvPr id="37920" name="Oval 8"/>
            <p:cNvSpPr>
              <a:spLocks noChangeArrowheads="1"/>
            </p:cNvSpPr>
            <p:nvPr/>
          </p:nvSpPr>
          <p:spPr bwMode="auto">
            <a:xfrm>
              <a:off x="612" y="1253"/>
              <a:ext cx="1361" cy="1361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1" name="Oval 9"/>
            <p:cNvSpPr>
              <a:spLocks noChangeArrowheads="1"/>
            </p:cNvSpPr>
            <p:nvPr/>
          </p:nvSpPr>
          <p:spPr bwMode="auto">
            <a:xfrm>
              <a:off x="612" y="1761"/>
              <a:ext cx="1361" cy="339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2" name="Line 10"/>
            <p:cNvSpPr>
              <a:spLocks noChangeShapeType="1"/>
            </p:cNvSpPr>
            <p:nvPr/>
          </p:nvSpPr>
          <p:spPr bwMode="auto">
            <a:xfrm>
              <a:off x="630" y="1930"/>
              <a:ext cx="132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3" name="Line 11"/>
            <p:cNvSpPr>
              <a:spLocks noChangeShapeType="1"/>
            </p:cNvSpPr>
            <p:nvPr/>
          </p:nvSpPr>
          <p:spPr bwMode="auto">
            <a:xfrm flipV="1">
              <a:off x="1321" y="1363"/>
              <a:ext cx="300" cy="55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4" name="Text Box 12"/>
            <p:cNvSpPr txBox="1">
              <a:spLocks noChangeArrowheads="1"/>
            </p:cNvSpPr>
            <p:nvPr/>
          </p:nvSpPr>
          <p:spPr bwMode="auto">
            <a:xfrm>
              <a:off x="1269" y="1430"/>
              <a:ext cx="2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r</a:t>
              </a:r>
            </a:p>
          </p:txBody>
        </p:sp>
        <p:sp>
          <p:nvSpPr>
            <p:cNvPr id="37925" name="Oval 13"/>
            <p:cNvSpPr>
              <a:spLocks noChangeArrowheads="1"/>
            </p:cNvSpPr>
            <p:nvPr/>
          </p:nvSpPr>
          <p:spPr bwMode="auto">
            <a:xfrm>
              <a:off x="1290" y="1907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6" name="Text Box 14"/>
            <p:cNvSpPr txBox="1">
              <a:spLocks noChangeArrowheads="1"/>
            </p:cNvSpPr>
            <p:nvPr/>
          </p:nvSpPr>
          <p:spPr bwMode="auto">
            <a:xfrm>
              <a:off x="1055" y="1892"/>
              <a:ext cx="23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000">
                  <a:solidFill>
                    <a:srgbClr val="FF3300"/>
                  </a:solidFill>
                  <a:latin typeface="Comic Sans MS" pitchFamily="66" charset="0"/>
                </a:rPr>
                <a:t>D</a:t>
              </a: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670300" y="3022600"/>
            <a:ext cx="1866900" cy="2930525"/>
            <a:chOff x="664" y="952"/>
            <a:chExt cx="1400" cy="1784"/>
          </a:xfrm>
        </p:grpSpPr>
        <p:sp>
          <p:nvSpPr>
            <p:cNvPr id="37913" name="AutoShape 16"/>
            <p:cNvSpPr>
              <a:spLocks noChangeArrowheads="1"/>
            </p:cNvSpPr>
            <p:nvPr/>
          </p:nvSpPr>
          <p:spPr bwMode="auto">
            <a:xfrm>
              <a:off x="664" y="952"/>
              <a:ext cx="1392" cy="160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4" name="Oval 17"/>
            <p:cNvSpPr>
              <a:spLocks noChangeArrowheads="1"/>
            </p:cNvSpPr>
            <p:nvPr/>
          </p:nvSpPr>
          <p:spPr bwMode="auto">
            <a:xfrm>
              <a:off x="672" y="2392"/>
              <a:ext cx="1376" cy="344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5" name="Line 18"/>
            <p:cNvSpPr>
              <a:spLocks noChangeShapeType="1"/>
            </p:cNvSpPr>
            <p:nvPr/>
          </p:nvSpPr>
          <p:spPr bwMode="auto">
            <a:xfrm>
              <a:off x="1376" y="2560"/>
              <a:ext cx="6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6" name="Text Box 19"/>
            <p:cNvSpPr txBox="1">
              <a:spLocks noChangeArrowheads="1"/>
            </p:cNvSpPr>
            <p:nvPr/>
          </p:nvSpPr>
          <p:spPr bwMode="auto">
            <a:xfrm>
              <a:off x="1558" y="2333"/>
              <a:ext cx="248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3300"/>
                  </a:solidFill>
                  <a:latin typeface="Comic Sans MS" pitchFamily="66" charset="0"/>
                </a:rPr>
                <a:t>r</a:t>
              </a:r>
            </a:p>
          </p:txBody>
        </p:sp>
        <p:sp>
          <p:nvSpPr>
            <p:cNvPr id="37917" name="Line 20"/>
            <p:cNvSpPr>
              <a:spLocks noChangeShapeType="1"/>
            </p:cNvSpPr>
            <p:nvPr/>
          </p:nvSpPr>
          <p:spPr bwMode="auto">
            <a:xfrm flipV="1">
              <a:off x="1360" y="968"/>
              <a:ext cx="0" cy="157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8" name="Oval 21"/>
            <p:cNvSpPr>
              <a:spLocks noChangeArrowheads="1"/>
            </p:cNvSpPr>
            <p:nvPr/>
          </p:nvSpPr>
          <p:spPr bwMode="auto">
            <a:xfrm>
              <a:off x="1344" y="2536"/>
              <a:ext cx="56" cy="56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9" name="Text Box 22"/>
            <p:cNvSpPr txBox="1">
              <a:spLocks noChangeArrowheads="1"/>
            </p:cNvSpPr>
            <p:nvPr/>
          </p:nvSpPr>
          <p:spPr bwMode="auto">
            <a:xfrm>
              <a:off x="1118" y="1772"/>
              <a:ext cx="270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h</a:t>
              </a:r>
            </a:p>
          </p:txBody>
        </p:sp>
      </p:grpSp>
      <p:graphicFrame>
        <p:nvGraphicFramePr>
          <p:cNvPr id="40994" name="Object 34"/>
          <p:cNvGraphicFramePr>
            <a:graphicFrameLocks noChangeAspect="1"/>
          </p:cNvGraphicFramePr>
          <p:nvPr>
            <p:ph sz="half" idx="2"/>
          </p:nvPr>
        </p:nvGraphicFramePr>
        <p:xfrm>
          <a:off x="1225550" y="5664200"/>
          <a:ext cx="1727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8" name="Equation" r:id="rId5" imgW="1727200" imgH="558800" progId="Equation.DSMT4">
                  <p:embed/>
                </p:oleObj>
              </mc:Choice>
              <mc:Fallback>
                <p:oleObj name="Equation" r:id="rId5" imgW="1727200" imgH="5588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5664200"/>
                        <a:ext cx="1727200" cy="558800"/>
                      </a:xfrm>
                      <a:prstGeom prst="rect">
                        <a:avLst/>
                      </a:prstGeom>
                      <a:noFill/>
                      <a:ln w="57150" cmpd="sng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 Box 44"/>
          <p:cNvSpPr txBox="1">
            <a:spLocks noChangeArrowheads="1"/>
          </p:cNvSpPr>
          <p:nvPr/>
        </p:nvSpPr>
        <p:spPr bwMode="auto">
          <a:xfrm>
            <a:off x="6545263" y="5387975"/>
            <a:ext cx="2436812" cy="461963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Cylinder = </a:t>
            </a:r>
            <a:r>
              <a:rPr lang="el-GR" sz="2400">
                <a:solidFill>
                  <a:srgbClr val="FFFF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r</a:t>
            </a:r>
            <a:r>
              <a:rPr lang="en-GB" sz="2400" baseline="30000">
                <a:solidFill>
                  <a:srgbClr val="FFFF00"/>
                </a:solidFill>
                <a:latin typeface="Comic Sans MS" pitchFamily="66" charset="0"/>
              </a:rPr>
              <a:t>2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h </a:t>
            </a:r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7081838" y="3022600"/>
            <a:ext cx="1817687" cy="2268538"/>
            <a:chOff x="7081838" y="3022600"/>
            <a:chExt cx="1817687" cy="2268538"/>
          </a:xfrm>
        </p:grpSpPr>
        <p:grpSp>
          <p:nvGrpSpPr>
            <p:cNvPr id="37898" name="Group 37"/>
            <p:cNvGrpSpPr>
              <a:grpSpLocks/>
            </p:cNvGrpSpPr>
            <p:nvPr/>
          </p:nvGrpSpPr>
          <p:grpSpPr bwMode="auto">
            <a:xfrm>
              <a:off x="7081838" y="3302000"/>
              <a:ext cx="1817687" cy="1989138"/>
              <a:chOff x="7081838" y="3302000"/>
              <a:chExt cx="1817687" cy="1989138"/>
            </a:xfrm>
          </p:grpSpPr>
          <p:sp>
            <p:nvSpPr>
              <p:cNvPr id="37901" name="Text Box 42"/>
              <p:cNvSpPr txBox="1">
                <a:spLocks noChangeArrowheads="1"/>
              </p:cNvSpPr>
              <p:nvPr/>
            </p:nvSpPr>
            <p:spPr bwMode="auto">
              <a:xfrm>
                <a:off x="7081838" y="4649788"/>
                <a:ext cx="1817687" cy="641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GB">
                    <a:latin typeface="Comic Sans MS" pitchFamily="66" charset="0"/>
                  </a:rPr>
                  <a:t>Cylinder</a:t>
                </a:r>
              </a:p>
              <a:p>
                <a:pPr algn="ctr"/>
                <a:r>
                  <a:rPr lang="en-GB">
                    <a:latin typeface="Comic Sans MS" pitchFamily="66" charset="0"/>
                  </a:rPr>
                  <a:t>(circular Prism)</a:t>
                </a:r>
              </a:p>
            </p:txBody>
          </p:sp>
          <p:grpSp>
            <p:nvGrpSpPr>
              <p:cNvPr id="37902" name="Group 36"/>
              <p:cNvGrpSpPr>
                <a:grpSpLocks/>
              </p:cNvGrpSpPr>
              <p:nvPr/>
            </p:nvGrpSpPr>
            <p:grpSpPr bwMode="auto">
              <a:xfrm>
                <a:off x="7412037" y="3302000"/>
                <a:ext cx="1421053" cy="1174750"/>
                <a:chOff x="7412037" y="3302000"/>
                <a:chExt cx="1421053" cy="1174750"/>
              </a:xfrm>
            </p:grpSpPr>
            <p:grpSp>
              <p:nvGrpSpPr>
                <p:cNvPr id="37903" name="Group 35"/>
                <p:cNvGrpSpPr>
                  <a:grpSpLocks/>
                </p:cNvGrpSpPr>
                <p:nvPr/>
              </p:nvGrpSpPr>
              <p:grpSpPr bwMode="auto">
                <a:xfrm>
                  <a:off x="7412037" y="3302000"/>
                  <a:ext cx="796926" cy="1174750"/>
                  <a:chOff x="7412037" y="3302000"/>
                  <a:chExt cx="796926" cy="1174750"/>
                </a:xfrm>
              </p:grpSpPr>
              <p:grpSp>
                <p:nvGrpSpPr>
                  <p:cNvPr id="37906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7412037" y="3302000"/>
                    <a:ext cx="796924" cy="1174750"/>
                    <a:chOff x="1040" y="2314"/>
                    <a:chExt cx="502" cy="740"/>
                  </a:xfrm>
                </p:grpSpPr>
                <p:sp>
                  <p:nvSpPr>
                    <p:cNvPr id="37909" name="Oval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40" y="2918"/>
                      <a:ext cx="499" cy="13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910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41" y="2314"/>
                      <a:ext cx="498" cy="12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911" name="Line 3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044" y="2373"/>
                      <a:ext cx="0" cy="62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912" name="Line 3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42" y="2380"/>
                      <a:ext cx="0" cy="62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7907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7418388" y="3698875"/>
                    <a:ext cx="790575" cy="203200"/>
                  </a:xfrm>
                  <a:prstGeom prst="ellipse">
                    <a:avLst/>
                  </a:prstGeom>
                  <a:solidFill>
                    <a:schemeClr val="accent1">
                      <a:alpha val="69019"/>
                    </a:schemeClr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08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7419975" y="4010024"/>
                    <a:ext cx="784225" cy="169863"/>
                  </a:xfrm>
                  <a:prstGeom prst="ellipse">
                    <a:avLst/>
                  </a:prstGeom>
                  <a:solidFill>
                    <a:schemeClr val="accent1">
                      <a:alpha val="52156"/>
                    </a:schemeClr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cxnSp>
              <p:nvCxnSpPr>
                <p:cNvPr id="33" name="Straight Arrow Connector 32"/>
                <p:cNvCxnSpPr/>
                <p:nvPr/>
              </p:nvCxnSpPr>
              <p:spPr>
                <a:xfrm rot="5400000" flipH="1" flipV="1">
                  <a:off x="7865269" y="3894931"/>
                  <a:ext cx="996950" cy="1588"/>
                </a:xfrm>
                <a:prstGeom prst="straightConnector1">
                  <a:avLst/>
                </a:prstGeom>
                <a:ln w="38100">
                  <a:solidFill>
                    <a:srgbClr val="FFFF00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905" name="TextBox 33"/>
                <p:cNvSpPr txBox="1">
                  <a:spLocks noChangeArrowheads="1"/>
                </p:cNvSpPr>
                <p:nvPr/>
              </p:nvSpPr>
              <p:spPr bwMode="auto">
                <a:xfrm>
                  <a:off x="8441636" y="3637035"/>
                  <a:ext cx="391454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GB" sz="2800">
                      <a:solidFill>
                        <a:srgbClr val="FFFF00"/>
                      </a:solidFill>
                      <a:latin typeface="Comic Sans MS" pitchFamily="66" charset="0"/>
                    </a:rPr>
                    <a:t>h</a:t>
                  </a:r>
                </a:p>
              </p:txBody>
            </p:sp>
          </p:grpSp>
        </p:grpSp>
        <p:cxnSp>
          <p:nvCxnSpPr>
            <p:cNvPr id="40" name="Straight Arrow Connector 39"/>
            <p:cNvCxnSpPr/>
            <p:nvPr/>
          </p:nvCxnSpPr>
          <p:spPr>
            <a:xfrm flipV="1">
              <a:off x="7808913" y="3406775"/>
              <a:ext cx="39528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00" name="TextBox 43"/>
            <p:cNvSpPr txBox="1">
              <a:spLocks noChangeArrowheads="1"/>
            </p:cNvSpPr>
            <p:nvPr/>
          </p:nvSpPr>
          <p:spPr bwMode="auto">
            <a:xfrm>
              <a:off x="7808913" y="3022600"/>
              <a:ext cx="3321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0000"/>
                  </a:solidFill>
                  <a:latin typeface="Comic Sans MS" pitchFamily="66" charset="0"/>
                </a:rPr>
                <a:t>r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Learning Intention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Success Criteria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To know what a composite volume is.</a:t>
            </a:r>
            <a:endParaRPr lang="en-GB" sz="3600">
              <a:solidFill>
                <a:srgbClr val="FFFF00"/>
              </a:solidFill>
              <a:latin typeface="+mn-lt"/>
              <a:cs typeface="Arial" charset="0"/>
            </a:endParaRPr>
          </a:p>
        </p:txBody>
      </p:sp>
      <p:sp>
        <p:nvSpPr>
          <p:cNvPr id="38917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>
                <a:solidFill>
                  <a:srgbClr val="FFC000"/>
                </a:solidFill>
              </a:rPr>
              <a:t>To calculate volumes for composite shapes using knowledge from previous sections.</a:t>
            </a: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5502275" y="3894138"/>
            <a:ext cx="33607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Work out composite volumes using previous knowledge of basic prisms.</a:t>
            </a: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5519738" y="4960938"/>
            <a:ext cx="33242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Answer to contain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    appropriate units and working.</a:t>
            </a:r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Volume of Solids</a:t>
            </a:r>
          </a:p>
        </p:txBody>
      </p:sp>
      <p:sp>
        <p:nvSpPr>
          <p:cNvPr id="38922" name="Text Box 14"/>
          <p:cNvSpPr txBox="1">
            <a:spLocks noChangeArrowheads="1"/>
          </p:cNvSpPr>
          <p:nvPr/>
        </p:nvSpPr>
        <p:spPr bwMode="auto">
          <a:xfrm>
            <a:off x="3959225" y="1182688"/>
            <a:ext cx="15700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>
                <a:latin typeface="Comic Sans MS" pitchFamily="66" charset="0"/>
              </a:rPr>
              <a:t>Prisms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  <p:bldP spid="36871" grpId="0"/>
      <p:bldP spid="36872" grpId="0"/>
      <p:bldP spid="3687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FFC000"/>
                </a:solidFill>
              </a:rPr>
              <a:t>Other Simple Volumes</a:t>
            </a:r>
          </a:p>
        </p:txBody>
      </p:sp>
      <p:graphicFrame>
        <p:nvGraphicFramePr>
          <p:cNvPr id="40992" name="Object 32"/>
          <p:cNvGraphicFramePr>
            <a:graphicFrameLocks noChangeAspect="1"/>
          </p:cNvGraphicFramePr>
          <p:nvPr>
            <p:ph sz="half" idx="1"/>
          </p:nvPr>
        </p:nvGraphicFramePr>
        <p:xfrm>
          <a:off x="3403600" y="6045200"/>
          <a:ext cx="2451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5" name="Equation" r:id="rId3" imgW="2451100" imgH="558800" progId="Equation.DSMT4">
                  <p:embed/>
                </p:oleObj>
              </mc:Choice>
              <mc:Fallback>
                <p:oleObj name="Equation" r:id="rId3" imgW="2451100" imgH="55880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6045200"/>
                        <a:ext cx="2451100" cy="558800"/>
                      </a:xfrm>
                      <a:prstGeom prst="rect">
                        <a:avLst/>
                      </a:prstGeom>
                      <a:noFill/>
                      <a:ln w="57150" cmpd="sng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1022350" y="1976438"/>
            <a:ext cx="80359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Composite volume </a:t>
            </a:r>
          </a:p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is simply volumes that are made up from basic volumes.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187450" y="3309938"/>
            <a:ext cx="2160588" cy="2160587"/>
            <a:chOff x="612" y="1253"/>
            <a:chExt cx="1361" cy="1361"/>
          </a:xfrm>
        </p:grpSpPr>
        <p:sp>
          <p:nvSpPr>
            <p:cNvPr id="39968" name="Oval 8"/>
            <p:cNvSpPr>
              <a:spLocks noChangeArrowheads="1"/>
            </p:cNvSpPr>
            <p:nvPr/>
          </p:nvSpPr>
          <p:spPr bwMode="auto">
            <a:xfrm>
              <a:off x="612" y="1253"/>
              <a:ext cx="1361" cy="1361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9" name="Oval 9"/>
            <p:cNvSpPr>
              <a:spLocks noChangeArrowheads="1"/>
            </p:cNvSpPr>
            <p:nvPr/>
          </p:nvSpPr>
          <p:spPr bwMode="auto">
            <a:xfrm>
              <a:off x="612" y="1761"/>
              <a:ext cx="1361" cy="339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70" name="Line 10"/>
            <p:cNvSpPr>
              <a:spLocks noChangeShapeType="1"/>
            </p:cNvSpPr>
            <p:nvPr/>
          </p:nvSpPr>
          <p:spPr bwMode="auto">
            <a:xfrm>
              <a:off x="630" y="1930"/>
              <a:ext cx="132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1" name="Line 11"/>
            <p:cNvSpPr>
              <a:spLocks noChangeShapeType="1"/>
            </p:cNvSpPr>
            <p:nvPr/>
          </p:nvSpPr>
          <p:spPr bwMode="auto">
            <a:xfrm flipV="1">
              <a:off x="1321" y="1363"/>
              <a:ext cx="300" cy="55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2" name="Text Box 12"/>
            <p:cNvSpPr txBox="1">
              <a:spLocks noChangeArrowheads="1"/>
            </p:cNvSpPr>
            <p:nvPr/>
          </p:nvSpPr>
          <p:spPr bwMode="auto">
            <a:xfrm>
              <a:off x="1269" y="1430"/>
              <a:ext cx="2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r</a:t>
              </a:r>
            </a:p>
          </p:txBody>
        </p:sp>
        <p:sp>
          <p:nvSpPr>
            <p:cNvPr id="39973" name="Oval 13"/>
            <p:cNvSpPr>
              <a:spLocks noChangeArrowheads="1"/>
            </p:cNvSpPr>
            <p:nvPr/>
          </p:nvSpPr>
          <p:spPr bwMode="auto">
            <a:xfrm>
              <a:off x="1290" y="1907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74" name="Text Box 14"/>
            <p:cNvSpPr txBox="1">
              <a:spLocks noChangeArrowheads="1"/>
            </p:cNvSpPr>
            <p:nvPr/>
          </p:nvSpPr>
          <p:spPr bwMode="auto">
            <a:xfrm>
              <a:off x="1055" y="1892"/>
              <a:ext cx="23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000">
                  <a:solidFill>
                    <a:srgbClr val="FF3300"/>
                  </a:solidFill>
                  <a:latin typeface="Comic Sans MS" pitchFamily="66" charset="0"/>
                </a:rPr>
                <a:t>D</a:t>
              </a: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670300" y="3022600"/>
            <a:ext cx="1866900" cy="2930525"/>
            <a:chOff x="664" y="952"/>
            <a:chExt cx="1400" cy="1784"/>
          </a:xfrm>
        </p:grpSpPr>
        <p:sp>
          <p:nvSpPr>
            <p:cNvPr id="39961" name="AutoShape 16"/>
            <p:cNvSpPr>
              <a:spLocks noChangeArrowheads="1"/>
            </p:cNvSpPr>
            <p:nvPr/>
          </p:nvSpPr>
          <p:spPr bwMode="auto">
            <a:xfrm>
              <a:off x="664" y="952"/>
              <a:ext cx="1392" cy="160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2" name="Oval 17"/>
            <p:cNvSpPr>
              <a:spLocks noChangeArrowheads="1"/>
            </p:cNvSpPr>
            <p:nvPr/>
          </p:nvSpPr>
          <p:spPr bwMode="auto">
            <a:xfrm>
              <a:off x="672" y="2392"/>
              <a:ext cx="1376" cy="344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3" name="Line 18"/>
            <p:cNvSpPr>
              <a:spLocks noChangeShapeType="1"/>
            </p:cNvSpPr>
            <p:nvPr/>
          </p:nvSpPr>
          <p:spPr bwMode="auto">
            <a:xfrm>
              <a:off x="1376" y="2560"/>
              <a:ext cx="6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4" name="Text Box 19"/>
            <p:cNvSpPr txBox="1">
              <a:spLocks noChangeArrowheads="1"/>
            </p:cNvSpPr>
            <p:nvPr/>
          </p:nvSpPr>
          <p:spPr bwMode="auto">
            <a:xfrm>
              <a:off x="1558" y="2333"/>
              <a:ext cx="248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3300"/>
                  </a:solidFill>
                  <a:latin typeface="Comic Sans MS" pitchFamily="66" charset="0"/>
                </a:rPr>
                <a:t>r</a:t>
              </a:r>
            </a:p>
          </p:txBody>
        </p:sp>
        <p:sp>
          <p:nvSpPr>
            <p:cNvPr id="39965" name="Line 20"/>
            <p:cNvSpPr>
              <a:spLocks noChangeShapeType="1"/>
            </p:cNvSpPr>
            <p:nvPr/>
          </p:nvSpPr>
          <p:spPr bwMode="auto">
            <a:xfrm flipV="1">
              <a:off x="1360" y="968"/>
              <a:ext cx="0" cy="157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6" name="Oval 21"/>
            <p:cNvSpPr>
              <a:spLocks noChangeArrowheads="1"/>
            </p:cNvSpPr>
            <p:nvPr/>
          </p:nvSpPr>
          <p:spPr bwMode="auto">
            <a:xfrm>
              <a:off x="1344" y="2536"/>
              <a:ext cx="56" cy="56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7" name="Text Box 22"/>
            <p:cNvSpPr txBox="1">
              <a:spLocks noChangeArrowheads="1"/>
            </p:cNvSpPr>
            <p:nvPr/>
          </p:nvSpPr>
          <p:spPr bwMode="auto">
            <a:xfrm>
              <a:off x="1118" y="1772"/>
              <a:ext cx="270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h</a:t>
              </a:r>
            </a:p>
          </p:txBody>
        </p:sp>
      </p:grpSp>
      <p:graphicFrame>
        <p:nvGraphicFramePr>
          <p:cNvPr id="40994" name="Object 34"/>
          <p:cNvGraphicFramePr>
            <a:graphicFrameLocks noChangeAspect="1"/>
          </p:cNvGraphicFramePr>
          <p:nvPr>
            <p:ph sz="half" idx="2"/>
          </p:nvPr>
        </p:nvGraphicFramePr>
        <p:xfrm>
          <a:off x="1225550" y="5664200"/>
          <a:ext cx="1727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6" name="Equation" r:id="rId5" imgW="1727200" imgH="558800" progId="Equation.DSMT4">
                  <p:embed/>
                </p:oleObj>
              </mc:Choice>
              <mc:Fallback>
                <p:oleObj name="Equation" r:id="rId5" imgW="1727200" imgH="5588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5664200"/>
                        <a:ext cx="1727200" cy="558800"/>
                      </a:xfrm>
                      <a:prstGeom prst="rect">
                        <a:avLst/>
                      </a:prstGeom>
                      <a:noFill/>
                      <a:ln w="57150" cmpd="sng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 Box 44"/>
          <p:cNvSpPr txBox="1">
            <a:spLocks noChangeArrowheads="1"/>
          </p:cNvSpPr>
          <p:nvPr/>
        </p:nvSpPr>
        <p:spPr bwMode="auto">
          <a:xfrm>
            <a:off x="6545263" y="5387975"/>
            <a:ext cx="2436812" cy="461963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Cylinder = </a:t>
            </a:r>
            <a:r>
              <a:rPr lang="el-GR" sz="2400">
                <a:solidFill>
                  <a:srgbClr val="FFFF00"/>
                </a:solidFill>
                <a:latin typeface="Comic Sans MS" pitchFamily="66" charset="0"/>
              </a:rPr>
              <a:t>π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r</a:t>
            </a:r>
            <a:r>
              <a:rPr lang="en-GB" sz="2400" baseline="30000">
                <a:solidFill>
                  <a:srgbClr val="FFFF00"/>
                </a:solidFill>
                <a:latin typeface="Comic Sans MS" pitchFamily="66" charset="0"/>
              </a:rPr>
              <a:t>2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h </a:t>
            </a:r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7081838" y="3022600"/>
            <a:ext cx="1817687" cy="2268538"/>
            <a:chOff x="7081838" y="3022600"/>
            <a:chExt cx="1817687" cy="2268538"/>
          </a:xfrm>
        </p:grpSpPr>
        <p:grpSp>
          <p:nvGrpSpPr>
            <p:cNvPr id="39946" name="Group 37"/>
            <p:cNvGrpSpPr>
              <a:grpSpLocks/>
            </p:cNvGrpSpPr>
            <p:nvPr/>
          </p:nvGrpSpPr>
          <p:grpSpPr bwMode="auto">
            <a:xfrm>
              <a:off x="7081838" y="3302000"/>
              <a:ext cx="1817687" cy="1989138"/>
              <a:chOff x="7081838" y="3302000"/>
              <a:chExt cx="1817687" cy="1989138"/>
            </a:xfrm>
          </p:grpSpPr>
          <p:sp>
            <p:nvSpPr>
              <p:cNvPr id="39949" name="Text Box 42"/>
              <p:cNvSpPr txBox="1">
                <a:spLocks noChangeArrowheads="1"/>
              </p:cNvSpPr>
              <p:nvPr/>
            </p:nvSpPr>
            <p:spPr bwMode="auto">
              <a:xfrm>
                <a:off x="7081838" y="4649788"/>
                <a:ext cx="1817687" cy="641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GB">
                    <a:latin typeface="Comic Sans MS" pitchFamily="66" charset="0"/>
                  </a:rPr>
                  <a:t>Cylinder</a:t>
                </a:r>
              </a:p>
              <a:p>
                <a:pPr algn="ctr"/>
                <a:r>
                  <a:rPr lang="en-GB">
                    <a:latin typeface="Comic Sans MS" pitchFamily="66" charset="0"/>
                  </a:rPr>
                  <a:t>(circular Prism)</a:t>
                </a:r>
              </a:p>
            </p:txBody>
          </p:sp>
          <p:grpSp>
            <p:nvGrpSpPr>
              <p:cNvPr id="39950" name="Group 36"/>
              <p:cNvGrpSpPr>
                <a:grpSpLocks/>
              </p:cNvGrpSpPr>
              <p:nvPr/>
            </p:nvGrpSpPr>
            <p:grpSpPr bwMode="auto">
              <a:xfrm>
                <a:off x="7412037" y="3302000"/>
                <a:ext cx="1421053" cy="1174750"/>
                <a:chOff x="7412037" y="3302000"/>
                <a:chExt cx="1421053" cy="1174750"/>
              </a:xfrm>
            </p:grpSpPr>
            <p:grpSp>
              <p:nvGrpSpPr>
                <p:cNvPr id="39951" name="Group 35"/>
                <p:cNvGrpSpPr>
                  <a:grpSpLocks/>
                </p:cNvGrpSpPr>
                <p:nvPr/>
              </p:nvGrpSpPr>
              <p:grpSpPr bwMode="auto">
                <a:xfrm>
                  <a:off x="7412037" y="3302000"/>
                  <a:ext cx="796926" cy="1174750"/>
                  <a:chOff x="7412037" y="3302000"/>
                  <a:chExt cx="796926" cy="1174750"/>
                </a:xfrm>
              </p:grpSpPr>
              <p:grpSp>
                <p:nvGrpSpPr>
                  <p:cNvPr id="39954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7412037" y="3302000"/>
                    <a:ext cx="796924" cy="1174750"/>
                    <a:chOff x="1040" y="2314"/>
                    <a:chExt cx="502" cy="740"/>
                  </a:xfrm>
                </p:grpSpPr>
                <p:sp>
                  <p:nvSpPr>
                    <p:cNvPr id="39957" name="Oval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40" y="2918"/>
                      <a:ext cx="499" cy="13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958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41" y="2314"/>
                      <a:ext cx="498" cy="12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959" name="Line 3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044" y="2373"/>
                      <a:ext cx="0" cy="62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960" name="Line 3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42" y="2380"/>
                      <a:ext cx="0" cy="62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9955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7418388" y="3698875"/>
                    <a:ext cx="790575" cy="203200"/>
                  </a:xfrm>
                  <a:prstGeom prst="ellipse">
                    <a:avLst/>
                  </a:prstGeom>
                  <a:solidFill>
                    <a:schemeClr val="accent1">
                      <a:alpha val="69019"/>
                    </a:schemeClr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56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7419975" y="4010024"/>
                    <a:ext cx="784225" cy="169863"/>
                  </a:xfrm>
                  <a:prstGeom prst="ellipse">
                    <a:avLst/>
                  </a:prstGeom>
                  <a:solidFill>
                    <a:schemeClr val="accent1">
                      <a:alpha val="52156"/>
                    </a:schemeClr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cxnSp>
              <p:nvCxnSpPr>
                <p:cNvPr id="33" name="Straight Arrow Connector 32"/>
                <p:cNvCxnSpPr/>
                <p:nvPr/>
              </p:nvCxnSpPr>
              <p:spPr>
                <a:xfrm rot="5400000" flipH="1" flipV="1">
                  <a:off x="7865269" y="3894931"/>
                  <a:ext cx="996950" cy="1588"/>
                </a:xfrm>
                <a:prstGeom prst="straightConnector1">
                  <a:avLst/>
                </a:prstGeom>
                <a:ln w="38100">
                  <a:solidFill>
                    <a:srgbClr val="FFFF00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953" name="TextBox 33"/>
                <p:cNvSpPr txBox="1">
                  <a:spLocks noChangeArrowheads="1"/>
                </p:cNvSpPr>
                <p:nvPr/>
              </p:nvSpPr>
              <p:spPr bwMode="auto">
                <a:xfrm>
                  <a:off x="8441636" y="3637035"/>
                  <a:ext cx="391454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GB" sz="2800">
                      <a:solidFill>
                        <a:srgbClr val="FFFF00"/>
                      </a:solidFill>
                      <a:latin typeface="Comic Sans MS" pitchFamily="66" charset="0"/>
                    </a:rPr>
                    <a:t>h</a:t>
                  </a:r>
                </a:p>
              </p:txBody>
            </p:sp>
          </p:grpSp>
        </p:grpSp>
        <p:cxnSp>
          <p:nvCxnSpPr>
            <p:cNvPr id="40" name="Straight Arrow Connector 39"/>
            <p:cNvCxnSpPr/>
            <p:nvPr/>
          </p:nvCxnSpPr>
          <p:spPr>
            <a:xfrm flipV="1">
              <a:off x="7808913" y="3406775"/>
              <a:ext cx="39528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948" name="TextBox 43"/>
            <p:cNvSpPr txBox="1">
              <a:spLocks noChangeArrowheads="1"/>
            </p:cNvSpPr>
            <p:nvPr/>
          </p:nvSpPr>
          <p:spPr bwMode="auto">
            <a:xfrm>
              <a:off x="7808913" y="3022600"/>
              <a:ext cx="3321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0000"/>
                  </a:solidFill>
                  <a:latin typeface="Comic Sans MS" pitchFamily="66" charset="0"/>
                </a:rPr>
                <a:t>r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34"/>
          <p:cNvGrpSpPr>
            <a:grpSpLocks/>
          </p:cNvGrpSpPr>
          <p:nvPr/>
        </p:nvGrpSpPr>
        <p:grpSpPr bwMode="auto">
          <a:xfrm>
            <a:off x="7005638" y="5080000"/>
            <a:ext cx="1376362" cy="1047750"/>
            <a:chOff x="2229" y="2704"/>
            <a:chExt cx="1283" cy="1060"/>
          </a:xfrm>
        </p:grpSpPr>
        <p:sp>
          <p:nvSpPr>
            <p:cNvPr id="40981" name="Rectangle 33"/>
            <p:cNvSpPr>
              <a:spLocks noChangeArrowheads="1"/>
            </p:cNvSpPr>
            <p:nvPr/>
          </p:nvSpPr>
          <p:spPr bwMode="auto">
            <a:xfrm>
              <a:off x="2240" y="2792"/>
              <a:ext cx="1256" cy="880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2" name="Oval 27"/>
            <p:cNvSpPr>
              <a:spLocks noChangeArrowheads="1"/>
            </p:cNvSpPr>
            <p:nvPr/>
          </p:nvSpPr>
          <p:spPr bwMode="auto">
            <a:xfrm>
              <a:off x="2229" y="3569"/>
              <a:ext cx="1283" cy="195"/>
            </a:xfrm>
            <a:prstGeom prst="ellipse">
              <a:avLst/>
            </a:prstGeom>
            <a:solidFill>
              <a:srgbClr val="66FFCC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3" name="Oval 28"/>
            <p:cNvSpPr>
              <a:spLocks noChangeArrowheads="1"/>
            </p:cNvSpPr>
            <p:nvPr/>
          </p:nvSpPr>
          <p:spPr bwMode="auto">
            <a:xfrm>
              <a:off x="2232" y="2704"/>
              <a:ext cx="1280" cy="183"/>
            </a:xfrm>
            <a:prstGeom prst="ellipse">
              <a:avLst/>
            </a:prstGeom>
            <a:solidFill>
              <a:srgbClr val="66FFCC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FFC000"/>
                </a:solidFill>
              </a:rPr>
              <a:t>Volume of a Solid</a:t>
            </a:r>
          </a:p>
        </p:txBody>
      </p:sp>
      <p:sp>
        <p:nvSpPr>
          <p:cNvPr id="40964" name="Text Box 8"/>
          <p:cNvSpPr txBox="1">
            <a:spLocks noChangeArrowheads="1"/>
          </p:cNvSpPr>
          <p:nvPr/>
        </p:nvSpPr>
        <p:spPr bwMode="auto">
          <a:xfrm>
            <a:off x="949325" y="3017838"/>
            <a:ext cx="5913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Q. Find the volume the composite shape.</a:t>
            </a:r>
          </a:p>
        </p:txBody>
      </p:sp>
      <p:sp>
        <p:nvSpPr>
          <p:cNvPr id="40965" name="Text Box 25"/>
          <p:cNvSpPr txBox="1">
            <a:spLocks noChangeArrowheads="1"/>
          </p:cNvSpPr>
          <p:nvPr/>
        </p:nvSpPr>
        <p:spPr bwMode="auto">
          <a:xfrm>
            <a:off x="1022350" y="1976438"/>
            <a:ext cx="80359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Composite volume </a:t>
            </a:r>
          </a:p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is simply volumes that are made up from basic volumes.</a:t>
            </a:r>
          </a:p>
        </p:txBody>
      </p:sp>
      <p:sp>
        <p:nvSpPr>
          <p:cNvPr id="39975" name="Text Box 39"/>
          <p:cNvSpPr txBox="1">
            <a:spLocks noChangeArrowheads="1"/>
          </p:cNvSpPr>
          <p:nvPr/>
        </p:nvSpPr>
        <p:spPr bwMode="auto">
          <a:xfrm>
            <a:off x="1419225" y="3716338"/>
            <a:ext cx="4892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Volume = Cylinder + half a sphere</a:t>
            </a:r>
          </a:p>
        </p:txBody>
      </p:sp>
      <p:grpSp>
        <p:nvGrpSpPr>
          <p:cNvPr id="6" name="Group 44"/>
          <p:cNvGrpSpPr>
            <a:grpSpLocks/>
          </p:cNvGrpSpPr>
          <p:nvPr/>
        </p:nvGrpSpPr>
        <p:grpSpPr bwMode="auto">
          <a:xfrm>
            <a:off x="7004050" y="4567238"/>
            <a:ext cx="1358900" cy="658812"/>
            <a:chOff x="4396" y="2653"/>
            <a:chExt cx="856" cy="415"/>
          </a:xfrm>
        </p:grpSpPr>
        <p:sp>
          <p:nvSpPr>
            <p:cNvPr id="40979" name="Arc 38"/>
            <p:cNvSpPr>
              <a:spLocks/>
            </p:cNvSpPr>
            <p:nvPr/>
          </p:nvSpPr>
          <p:spPr bwMode="auto">
            <a:xfrm rot="16035216" flipV="1">
              <a:off x="4631" y="2418"/>
              <a:ext cx="382" cy="851"/>
            </a:xfrm>
            <a:custGeom>
              <a:avLst/>
              <a:gdLst>
                <a:gd name="T0" fmla="*/ 0 w 23459"/>
                <a:gd name="T1" fmla="*/ 0 h 43195"/>
                <a:gd name="T2" fmla="*/ 0 w 23459"/>
                <a:gd name="T3" fmla="*/ 0 h 43195"/>
                <a:gd name="T4" fmla="*/ 0 w 23459"/>
                <a:gd name="T5" fmla="*/ 0 h 43195"/>
                <a:gd name="T6" fmla="*/ 0 60000 65536"/>
                <a:gd name="T7" fmla="*/ 0 60000 65536"/>
                <a:gd name="T8" fmla="*/ 0 60000 65536"/>
                <a:gd name="T9" fmla="*/ 0 w 23459"/>
                <a:gd name="T10" fmla="*/ 0 h 43195"/>
                <a:gd name="T11" fmla="*/ 23459 w 23459"/>
                <a:gd name="T12" fmla="*/ 43195 h 4319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459" h="43195" fill="none" extrusionOk="0">
                  <a:moveTo>
                    <a:pt x="0" y="80"/>
                  </a:moveTo>
                  <a:cubicBezTo>
                    <a:pt x="618" y="26"/>
                    <a:pt x="1238" y="-1"/>
                    <a:pt x="1859" y="0"/>
                  </a:cubicBezTo>
                  <a:cubicBezTo>
                    <a:pt x="13788" y="0"/>
                    <a:pt x="23459" y="9670"/>
                    <a:pt x="23459" y="21600"/>
                  </a:cubicBezTo>
                  <a:cubicBezTo>
                    <a:pt x="23459" y="33353"/>
                    <a:pt x="14060" y="42950"/>
                    <a:pt x="2309" y="43195"/>
                  </a:cubicBezTo>
                </a:path>
                <a:path w="23459" h="43195" stroke="0" extrusionOk="0">
                  <a:moveTo>
                    <a:pt x="0" y="80"/>
                  </a:moveTo>
                  <a:cubicBezTo>
                    <a:pt x="618" y="26"/>
                    <a:pt x="1238" y="-1"/>
                    <a:pt x="1859" y="0"/>
                  </a:cubicBezTo>
                  <a:cubicBezTo>
                    <a:pt x="13788" y="0"/>
                    <a:pt x="23459" y="9670"/>
                    <a:pt x="23459" y="21600"/>
                  </a:cubicBezTo>
                  <a:cubicBezTo>
                    <a:pt x="23459" y="33353"/>
                    <a:pt x="14060" y="42950"/>
                    <a:pt x="2309" y="43195"/>
                  </a:cubicBezTo>
                  <a:lnTo>
                    <a:pt x="1859" y="2160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66FFCC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0" name="Oval 40"/>
            <p:cNvSpPr>
              <a:spLocks noChangeArrowheads="1"/>
            </p:cNvSpPr>
            <p:nvPr/>
          </p:nvSpPr>
          <p:spPr bwMode="auto">
            <a:xfrm>
              <a:off x="4404" y="2964"/>
              <a:ext cx="848" cy="104"/>
            </a:xfrm>
            <a:prstGeom prst="ellipse">
              <a:avLst/>
            </a:prstGeom>
            <a:solidFill>
              <a:schemeClr val="accent1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39978" name="Object 42"/>
          <p:cNvGraphicFramePr>
            <a:graphicFrameLocks noChangeAspect="1"/>
          </p:cNvGraphicFramePr>
          <p:nvPr>
            <p:ph idx="1"/>
          </p:nvPr>
        </p:nvGraphicFramePr>
        <p:xfrm>
          <a:off x="900113" y="4456113"/>
          <a:ext cx="2544762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4" name="Equation" r:id="rId3" imgW="2400300" imgH="558800" progId="Equation.DSMT4">
                  <p:embed/>
                </p:oleObj>
              </mc:Choice>
              <mc:Fallback>
                <p:oleObj name="Equation" r:id="rId3" imgW="2400300" imgH="558800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456113"/>
                        <a:ext cx="2544762" cy="592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9" name="Line 45"/>
          <p:cNvSpPr>
            <a:spLocks noChangeShapeType="1"/>
          </p:cNvSpPr>
          <p:nvPr/>
        </p:nvSpPr>
        <p:spPr bwMode="auto">
          <a:xfrm flipV="1">
            <a:off x="6908800" y="5124450"/>
            <a:ext cx="0" cy="939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0" name="Text Box 46"/>
          <p:cNvSpPr txBox="1">
            <a:spLocks noChangeArrowheads="1"/>
          </p:cNvSpPr>
          <p:nvPr/>
        </p:nvSpPr>
        <p:spPr bwMode="auto">
          <a:xfrm>
            <a:off x="5838825" y="5381625"/>
            <a:ext cx="1128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h = 6m</a:t>
            </a:r>
          </a:p>
        </p:txBody>
      </p:sp>
      <p:grpSp>
        <p:nvGrpSpPr>
          <p:cNvPr id="40971" name="Group 52"/>
          <p:cNvGrpSpPr>
            <a:grpSpLocks/>
          </p:cNvGrpSpPr>
          <p:nvPr/>
        </p:nvGrpSpPr>
        <p:grpSpPr bwMode="auto">
          <a:xfrm>
            <a:off x="7626350" y="5233988"/>
            <a:ext cx="755650" cy="798512"/>
            <a:chOff x="4804" y="3297"/>
            <a:chExt cx="476" cy="503"/>
          </a:xfrm>
        </p:grpSpPr>
        <p:sp>
          <p:nvSpPr>
            <p:cNvPr id="40975" name="Line 49"/>
            <p:cNvSpPr>
              <a:spLocks noChangeShapeType="1"/>
            </p:cNvSpPr>
            <p:nvPr/>
          </p:nvSpPr>
          <p:spPr bwMode="auto">
            <a:xfrm>
              <a:off x="4839" y="3552"/>
              <a:ext cx="399" cy="0"/>
            </a:xfrm>
            <a:prstGeom prst="line">
              <a:avLst/>
            </a:prstGeom>
            <a:noFill/>
            <a:ln w="28575">
              <a:solidFill>
                <a:srgbClr val="08080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76" name="Oval 47"/>
            <p:cNvSpPr>
              <a:spLocks noChangeArrowheads="1"/>
            </p:cNvSpPr>
            <p:nvPr/>
          </p:nvSpPr>
          <p:spPr bwMode="auto">
            <a:xfrm>
              <a:off x="4804" y="3540"/>
              <a:ext cx="52" cy="2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0977" name="Text Box 50"/>
            <p:cNvSpPr txBox="1">
              <a:spLocks noChangeArrowheads="1"/>
            </p:cNvSpPr>
            <p:nvPr/>
          </p:nvSpPr>
          <p:spPr bwMode="auto">
            <a:xfrm>
              <a:off x="4925" y="3297"/>
              <a:ext cx="20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chemeClr val="bg2"/>
                  </a:solidFill>
                  <a:latin typeface="Comic Sans MS" pitchFamily="66" charset="0"/>
                </a:rPr>
                <a:t>r</a:t>
              </a:r>
            </a:p>
          </p:txBody>
        </p:sp>
        <p:sp>
          <p:nvSpPr>
            <p:cNvPr id="40978" name="Text Box 51"/>
            <p:cNvSpPr txBox="1">
              <a:spLocks noChangeArrowheads="1"/>
            </p:cNvSpPr>
            <p:nvPr/>
          </p:nvSpPr>
          <p:spPr bwMode="auto">
            <a:xfrm>
              <a:off x="4871" y="3509"/>
              <a:ext cx="40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chemeClr val="bg2"/>
                  </a:solidFill>
                  <a:latin typeface="Comic Sans MS" pitchFamily="66" charset="0"/>
                </a:rPr>
                <a:t>2m</a:t>
              </a:r>
            </a:p>
          </p:txBody>
        </p:sp>
      </p:grpSp>
      <p:graphicFrame>
        <p:nvGraphicFramePr>
          <p:cNvPr id="2" name="Object 42"/>
          <p:cNvGraphicFramePr>
            <a:graphicFrameLocks noChangeAspect="1"/>
          </p:cNvGraphicFramePr>
          <p:nvPr/>
        </p:nvGraphicFramePr>
        <p:xfrm>
          <a:off x="3319463" y="4470400"/>
          <a:ext cx="270510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5" name="Equation" r:id="rId5" imgW="2755900" imgH="558800" progId="Equation.DSMT4">
                  <p:embed/>
                </p:oleObj>
              </mc:Choice>
              <mc:Fallback>
                <p:oleObj name="Equation" r:id="rId5" imgW="2755900" imgH="558800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9463" y="4470400"/>
                        <a:ext cx="2705100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2"/>
          <p:cNvGraphicFramePr>
            <a:graphicFrameLocks noChangeAspect="1"/>
          </p:cNvGraphicFramePr>
          <p:nvPr/>
        </p:nvGraphicFramePr>
        <p:xfrm>
          <a:off x="839788" y="5226050"/>
          <a:ext cx="2201862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6" name="Equation" r:id="rId7" imgW="1816100" imgH="558800" progId="Equation.DSMT4">
                  <p:embed/>
                </p:oleObj>
              </mc:Choice>
              <mc:Fallback>
                <p:oleObj name="Equation" r:id="rId7" imgW="1816100" imgH="558800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788" y="5226050"/>
                        <a:ext cx="2201862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2"/>
          <p:cNvGraphicFramePr>
            <a:graphicFrameLocks noChangeAspect="1"/>
          </p:cNvGraphicFramePr>
          <p:nvPr/>
        </p:nvGraphicFramePr>
        <p:xfrm>
          <a:off x="2924175" y="5260975"/>
          <a:ext cx="2554288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7" name="Equation" r:id="rId9" imgW="2362200" imgH="558800" progId="Equation.DSMT4">
                  <p:embed/>
                </p:oleObj>
              </mc:Choice>
              <mc:Fallback>
                <p:oleObj name="Equation" r:id="rId9" imgW="2362200" imgH="558800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4175" y="5260975"/>
                        <a:ext cx="2554288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2.22222E-6 -0.1083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9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7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FFC000"/>
                </a:solidFill>
              </a:rPr>
              <a:t>Volume of a Solid</a:t>
            </a:r>
          </a:p>
        </p:txBody>
      </p:sp>
      <p:sp>
        <p:nvSpPr>
          <p:cNvPr id="41987" name="Text Box 10"/>
          <p:cNvSpPr txBox="1">
            <a:spLocks noChangeArrowheads="1"/>
          </p:cNvSpPr>
          <p:nvPr/>
        </p:nvSpPr>
        <p:spPr bwMode="auto">
          <a:xfrm>
            <a:off x="949325" y="2878138"/>
            <a:ext cx="7248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Q. This child’s toy is made from 2 identical cones.</a:t>
            </a:r>
          </a:p>
          <a:p>
            <a:r>
              <a:rPr lang="en-GB" sz="2400">
                <a:latin typeface="Comic Sans MS" pitchFamily="66" charset="0"/>
              </a:rPr>
              <a:t>     Calculate the total volume.</a:t>
            </a:r>
          </a:p>
        </p:txBody>
      </p:sp>
      <p:sp>
        <p:nvSpPr>
          <p:cNvPr id="41988" name="Text Box 11"/>
          <p:cNvSpPr txBox="1">
            <a:spLocks noChangeArrowheads="1"/>
          </p:cNvSpPr>
          <p:nvPr/>
        </p:nvSpPr>
        <p:spPr bwMode="auto">
          <a:xfrm>
            <a:off x="904875" y="1976438"/>
            <a:ext cx="82740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Composite Volumes</a:t>
            </a:r>
          </a:p>
          <a:p>
            <a:pPr algn="ctr"/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are simply volumes that are made up from basic volumes.</a:t>
            </a:r>
          </a:p>
        </p:txBody>
      </p:sp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873125" y="3741738"/>
            <a:ext cx="3170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C000"/>
                </a:solidFill>
                <a:latin typeface="Comic Sans MS" pitchFamily="66" charset="0"/>
              </a:rPr>
              <a:t>Volume = 2 </a:t>
            </a:r>
            <a:r>
              <a:rPr lang="en-GB" sz="1600">
                <a:solidFill>
                  <a:srgbClr val="FFC000"/>
                </a:solidFill>
                <a:latin typeface="Comic Sans MS" pitchFamily="66" charset="0"/>
              </a:rPr>
              <a:t>x</a:t>
            </a:r>
            <a:r>
              <a:rPr lang="en-GB" sz="2800">
                <a:solidFill>
                  <a:srgbClr val="FFC000"/>
                </a:solidFill>
                <a:latin typeface="Comic Sans MS" pitchFamily="66" charset="0"/>
              </a:rPr>
              <a:t> cone</a:t>
            </a:r>
          </a:p>
        </p:txBody>
      </p:sp>
      <p:graphicFrame>
        <p:nvGraphicFramePr>
          <p:cNvPr id="45072" name="Object 16"/>
          <p:cNvGraphicFramePr>
            <a:graphicFrameLocks noChangeAspect="1"/>
          </p:cNvGraphicFramePr>
          <p:nvPr>
            <p:ph idx="1"/>
          </p:nvPr>
        </p:nvGraphicFramePr>
        <p:xfrm>
          <a:off x="1760538" y="4305300"/>
          <a:ext cx="2924175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4" name="Equation" r:id="rId3" imgW="1765300" imgH="558800" progId="Equation.DSMT4">
                  <p:embed/>
                </p:oleObj>
              </mc:Choice>
              <mc:Fallback>
                <p:oleObj name="Equation" r:id="rId3" imgW="1765300" imgH="5588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0538" y="4305300"/>
                        <a:ext cx="2924175" cy="92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991" name="Group 37"/>
          <p:cNvGrpSpPr>
            <a:grpSpLocks/>
          </p:cNvGrpSpPr>
          <p:nvPr/>
        </p:nvGrpSpPr>
        <p:grpSpPr bwMode="auto">
          <a:xfrm>
            <a:off x="6424613" y="4192588"/>
            <a:ext cx="1066800" cy="892175"/>
            <a:chOff x="4223" y="2649"/>
            <a:chExt cx="672" cy="562"/>
          </a:xfrm>
        </p:grpSpPr>
        <p:sp>
          <p:nvSpPr>
            <p:cNvPr id="42002" name="AutoShape 25"/>
            <p:cNvSpPr>
              <a:spLocks noChangeArrowheads="1"/>
            </p:cNvSpPr>
            <p:nvPr/>
          </p:nvSpPr>
          <p:spPr bwMode="auto">
            <a:xfrm rot="5400000">
              <a:off x="4336" y="2641"/>
              <a:ext cx="544" cy="57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3" name="Oval 26"/>
            <p:cNvSpPr>
              <a:spLocks noChangeArrowheads="1"/>
            </p:cNvSpPr>
            <p:nvPr/>
          </p:nvSpPr>
          <p:spPr bwMode="auto">
            <a:xfrm rot="5400000">
              <a:off x="4027" y="2845"/>
              <a:ext cx="562" cy="169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992" name="Line 27"/>
          <p:cNvSpPr>
            <a:spLocks noChangeShapeType="1"/>
          </p:cNvSpPr>
          <p:nvPr/>
        </p:nvSpPr>
        <p:spPr bwMode="auto">
          <a:xfrm>
            <a:off x="6546850" y="4703763"/>
            <a:ext cx="3175" cy="3714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3" name="Text Box 28"/>
          <p:cNvSpPr txBox="1">
            <a:spLocks noChangeArrowheads="1"/>
          </p:cNvSpPr>
          <p:nvPr/>
        </p:nvSpPr>
        <p:spPr bwMode="auto">
          <a:xfrm>
            <a:off x="5049838" y="4570413"/>
            <a:ext cx="1382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r = 10cm</a:t>
            </a:r>
          </a:p>
        </p:txBody>
      </p:sp>
      <p:sp>
        <p:nvSpPr>
          <p:cNvPr id="41994" name="Line 29"/>
          <p:cNvSpPr>
            <a:spLocks noChangeShapeType="1"/>
          </p:cNvSpPr>
          <p:nvPr/>
        </p:nvSpPr>
        <p:spPr bwMode="auto">
          <a:xfrm flipH="1">
            <a:off x="6529388" y="5135563"/>
            <a:ext cx="1878012" cy="793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5" name="Oval 30"/>
          <p:cNvSpPr>
            <a:spLocks noChangeArrowheads="1"/>
          </p:cNvSpPr>
          <p:nvPr/>
        </p:nvSpPr>
        <p:spPr bwMode="auto">
          <a:xfrm>
            <a:off x="6518275" y="4621213"/>
            <a:ext cx="55563" cy="73025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Text Box 31"/>
          <p:cNvSpPr txBox="1">
            <a:spLocks noChangeArrowheads="1"/>
          </p:cNvSpPr>
          <p:nvPr/>
        </p:nvSpPr>
        <p:spPr bwMode="auto">
          <a:xfrm>
            <a:off x="6769100" y="5218113"/>
            <a:ext cx="1462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h = 60cm</a:t>
            </a:r>
          </a:p>
        </p:txBody>
      </p:sp>
      <p:grpSp>
        <p:nvGrpSpPr>
          <p:cNvPr id="3" name="Group 38"/>
          <p:cNvGrpSpPr>
            <a:grpSpLocks/>
          </p:cNvGrpSpPr>
          <p:nvPr/>
        </p:nvGrpSpPr>
        <p:grpSpPr bwMode="auto">
          <a:xfrm flipH="1">
            <a:off x="7493000" y="4198938"/>
            <a:ext cx="1066800" cy="892175"/>
            <a:chOff x="4223" y="2649"/>
            <a:chExt cx="672" cy="562"/>
          </a:xfrm>
        </p:grpSpPr>
        <p:sp>
          <p:nvSpPr>
            <p:cNvPr id="42000" name="AutoShape 39"/>
            <p:cNvSpPr>
              <a:spLocks noChangeArrowheads="1"/>
            </p:cNvSpPr>
            <p:nvPr/>
          </p:nvSpPr>
          <p:spPr bwMode="auto">
            <a:xfrm rot="5400000">
              <a:off x="4336" y="2641"/>
              <a:ext cx="544" cy="57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1" name="Oval 40"/>
            <p:cNvSpPr>
              <a:spLocks noChangeArrowheads="1"/>
            </p:cNvSpPr>
            <p:nvPr/>
          </p:nvSpPr>
          <p:spPr bwMode="auto">
            <a:xfrm rot="5400000">
              <a:off x="4027" y="2845"/>
              <a:ext cx="562" cy="169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4" name="Object 16"/>
          <p:cNvGraphicFramePr>
            <a:graphicFrameLocks noChangeAspect="1"/>
          </p:cNvGraphicFramePr>
          <p:nvPr/>
        </p:nvGraphicFramePr>
        <p:xfrm>
          <a:off x="2279650" y="6281738"/>
          <a:ext cx="20510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5" name="Equation" r:id="rId5" imgW="1206500" imgH="292100" progId="Equation.DSMT4">
                  <p:embed/>
                </p:oleObj>
              </mc:Choice>
              <mc:Fallback>
                <p:oleObj name="Equation" r:id="rId5" imgW="1206500" imgH="2921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6281738"/>
                        <a:ext cx="205105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6"/>
          <p:cNvGraphicFramePr>
            <a:graphicFrameLocks noChangeAspect="1"/>
          </p:cNvGraphicFramePr>
          <p:nvPr/>
        </p:nvGraphicFramePr>
        <p:xfrm>
          <a:off x="1941513" y="5307013"/>
          <a:ext cx="3117850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6" name="Equation" r:id="rId7" imgW="2222500" imgH="558800" progId="Equation.DSMT4">
                  <p:embed/>
                </p:oleObj>
              </mc:Choice>
              <mc:Fallback>
                <p:oleObj name="Equation" r:id="rId7" imgW="2222500" imgH="5588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513" y="5307013"/>
                        <a:ext cx="3117850" cy="78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81481E-6 L 0.04722 -4.81481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7"/>
          <p:cNvGrpSpPr>
            <a:grpSpLocks/>
          </p:cNvGrpSpPr>
          <p:nvPr/>
        </p:nvGrpSpPr>
        <p:grpSpPr bwMode="auto">
          <a:xfrm>
            <a:off x="323850" y="260350"/>
            <a:ext cx="8424863" cy="6337300"/>
            <a:chOff x="204" y="164"/>
            <a:chExt cx="3450" cy="3085"/>
          </a:xfrm>
        </p:grpSpPr>
        <p:pic>
          <p:nvPicPr>
            <p:cNvPr id="43011" name="Picture 5" descr="AFB7681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71" b="48019"/>
            <a:stretch>
              <a:fillRect/>
            </a:stretch>
          </p:blipFill>
          <p:spPr bwMode="auto">
            <a:xfrm>
              <a:off x="204" y="164"/>
              <a:ext cx="3450" cy="2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12" name="Picture 6" descr="AFB7681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48" t="83168" b="1981"/>
            <a:stretch>
              <a:fillRect/>
            </a:stretch>
          </p:blipFill>
          <p:spPr bwMode="auto">
            <a:xfrm>
              <a:off x="476" y="2529"/>
              <a:ext cx="3162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6BF736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69"/>
          <a:stretch>
            <a:fillRect/>
          </a:stretch>
        </p:blipFill>
        <p:spPr>
          <a:xfrm>
            <a:off x="395288" y="274638"/>
            <a:ext cx="8208962" cy="61071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4C088F-6121-423A-953F-4C54CA3BE2AD}" type="slidenum">
              <a:rPr lang="en-GB" smtClean="0">
                <a:latin typeface="Comic Sans MS" pitchFamily="66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smtClean="0">
              <a:latin typeface="Comic Sans MS" pitchFamily="66" charset="0"/>
            </a:endParaRPr>
          </a:p>
        </p:txBody>
      </p:sp>
      <p:sp>
        <p:nvSpPr>
          <p:cNvPr id="8195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smtClean="0">
                <a:solidFill>
                  <a:schemeClr val="hlink"/>
                </a:solidFill>
              </a:rPr>
              <a:t>Any Triangle Area</a:t>
            </a:r>
          </a:p>
        </p:txBody>
      </p:sp>
      <p:graphicFrame>
        <p:nvGraphicFramePr>
          <p:cNvPr id="8704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706688" y="4657725"/>
          <a:ext cx="3060700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3" imgW="1028254" imgH="393529" progId="Equation.DSMT4">
                  <p:embed/>
                </p:oleObj>
              </mc:Choice>
              <mc:Fallback>
                <p:oleObj name="Equation" r:id="rId3" imgW="1028254" imgH="393529" progId="Equation.DSMT4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6688" y="4657725"/>
                        <a:ext cx="3060700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69" name="AutoShape 29"/>
          <p:cNvSpPr>
            <a:spLocks noChangeArrowheads="1"/>
          </p:cNvSpPr>
          <p:nvPr/>
        </p:nvSpPr>
        <p:spPr bwMode="auto">
          <a:xfrm>
            <a:off x="2714625" y="2095500"/>
            <a:ext cx="2781300" cy="20478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056" name="Text Box 16"/>
          <p:cNvSpPr txBox="1">
            <a:spLocks noChangeArrowheads="1"/>
          </p:cNvSpPr>
          <p:nvPr/>
        </p:nvSpPr>
        <p:spPr bwMode="auto">
          <a:xfrm>
            <a:off x="3738563" y="3132138"/>
            <a:ext cx="360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bg2"/>
                </a:solidFill>
                <a:latin typeface="Comic Sans MS" pitchFamily="66" charset="0"/>
              </a:rPr>
              <a:t>h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2724150" y="4267200"/>
            <a:ext cx="2819400" cy="379413"/>
            <a:chOff x="1716" y="2688"/>
            <a:chExt cx="1776" cy="239"/>
          </a:xfrm>
        </p:grpSpPr>
        <p:sp>
          <p:nvSpPr>
            <p:cNvPr id="8206" name="Text Box 15"/>
            <p:cNvSpPr txBox="1">
              <a:spLocks noChangeArrowheads="1"/>
            </p:cNvSpPr>
            <p:nvPr/>
          </p:nvSpPr>
          <p:spPr bwMode="auto">
            <a:xfrm>
              <a:off x="2549" y="2696"/>
              <a:ext cx="2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b</a:t>
              </a:r>
            </a:p>
          </p:txBody>
        </p:sp>
        <p:sp>
          <p:nvSpPr>
            <p:cNvPr id="8207" name="Line 32"/>
            <p:cNvSpPr>
              <a:spLocks noChangeShapeType="1"/>
            </p:cNvSpPr>
            <p:nvPr/>
          </p:nvSpPr>
          <p:spPr bwMode="auto">
            <a:xfrm>
              <a:off x="1716" y="2688"/>
              <a:ext cx="17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3949700" y="3981450"/>
            <a:ext cx="327025" cy="152400"/>
            <a:chOff x="2494" y="2508"/>
            <a:chExt cx="206" cy="96"/>
          </a:xfrm>
          <a:solidFill>
            <a:schemeClr val="bg2"/>
          </a:solidFill>
        </p:grpSpPr>
        <p:sp>
          <p:nvSpPr>
            <p:cNvPr id="87074" name="Rectangle 34"/>
            <p:cNvSpPr>
              <a:spLocks noChangeArrowheads="1"/>
            </p:cNvSpPr>
            <p:nvPr/>
          </p:nvSpPr>
          <p:spPr bwMode="auto">
            <a:xfrm>
              <a:off x="2598" y="2508"/>
              <a:ext cx="102" cy="96"/>
            </a:xfrm>
            <a:prstGeom prst="rect">
              <a:avLst/>
            </a:prstGeom>
            <a:grp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87075" name="Rectangle 35"/>
            <p:cNvSpPr>
              <a:spLocks noChangeArrowheads="1"/>
            </p:cNvSpPr>
            <p:nvPr/>
          </p:nvSpPr>
          <p:spPr bwMode="auto">
            <a:xfrm>
              <a:off x="2494" y="2508"/>
              <a:ext cx="102" cy="96"/>
            </a:xfrm>
            <a:prstGeom prst="rect">
              <a:avLst/>
            </a:prstGeom>
            <a:grp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</p:grpSp>
      <p:sp>
        <p:nvSpPr>
          <p:cNvPr id="87071" name="Line 31"/>
          <p:cNvSpPr>
            <a:spLocks noChangeShapeType="1"/>
          </p:cNvSpPr>
          <p:nvPr/>
        </p:nvSpPr>
        <p:spPr bwMode="auto">
          <a:xfrm>
            <a:off x="4105275" y="2133600"/>
            <a:ext cx="9525" cy="2009775"/>
          </a:xfrm>
          <a:prstGeom prst="line">
            <a:avLst/>
          </a:prstGeom>
          <a:noFill/>
          <a:ln w="38100">
            <a:solidFill>
              <a:schemeClr val="bg2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77" name="Text Box 37"/>
          <p:cNvSpPr txBox="1">
            <a:spLocks noChangeArrowheads="1"/>
          </p:cNvSpPr>
          <p:nvPr/>
        </p:nvSpPr>
        <p:spPr bwMode="auto">
          <a:xfrm>
            <a:off x="5949950" y="2714625"/>
            <a:ext cx="21097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latin typeface="Comic Sans MS" pitchFamily="66" charset="0"/>
              </a:rPr>
              <a:t>Sometimes called the </a:t>
            </a:r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altitude</a:t>
            </a:r>
          </a:p>
        </p:txBody>
      </p: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4181475" y="2279650"/>
            <a:ext cx="4052888" cy="996950"/>
            <a:chOff x="2634" y="1436"/>
            <a:chExt cx="2553" cy="628"/>
          </a:xfrm>
        </p:grpSpPr>
        <p:sp>
          <p:nvSpPr>
            <p:cNvPr id="8204" name="Text Box 30"/>
            <p:cNvSpPr txBox="1">
              <a:spLocks noChangeArrowheads="1"/>
            </p:cNvSpPr>
            <p:nvPr/>
          </p:nvSpPr>
          <p:spPr bwMode="auto">
            <a:xfrm>
              <a:off x="3348" y="1436"/>
              <a:ext cx="18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h = vertical height</a:t>
              </a:r>
            </a:p>
          </p:txBody>
        </p:sp>
        <p:sp>
          <p:nvSpPr>
            <p:cNvPr id="8205" name="Line 38"/>
            <p:cNvSpPr>
              <a:spLocks noChangeShapeType="1"/>
            </p:cNvSpPr>
            <p:nvPr/>
          </p:nvSpPr>
          <p:spPr bwMode="auto">
            <a:xfrm flipH="1">
              <a:off x="2634" y="1662"/>
              <a:ext cx="684" cy="40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7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7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69" grpId="0" animBg="1"/>
      <p:bldP spid="87056" grpId="0"/>
      <p:bldP spid="87071" grpId="0" animBg="1"/>
      <p:bldP spid="870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EE00D1CE-3051-40C2-85D3-CB5D330C6AEB}" type="slidenum">
              <a:rPr lang="en-GB">
                <a:latin typeface="Comic Sans MS" pitchFamily="66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9219" name="Rectangle 22"/>
          <p:cNvSpPr>
            <a:spLocks noChangeArrowheads="1"/>
          </p:cNvSpPr>
          <p:nvPr/>
        </p:nvSpPr>
        <p:spPr bwMode="auto">
          <a:xfrm>
            <a:off x="1062038" y="4000500"/>
            <a:ext cx="166687" cy="161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smtClean="0">
                <a:solidFill>
                  <a:schemeClr val="hlink"/>
                </a:solidFill>
              </a:rPr>
              <a:t>Any Triangle Area</a:t>
            </a:r>
          </a:p>
        </p:txBody>
      </p:sp>
      <p:graphicFrame>
        <p:nvGraphicFramePr>
          <p:cNvPr id="97283" name="Object 3"/>
          <p:cNvGraphicFramePr>
            <a:graphicFrameLocks noChangeAspect="1"/>
          </p:cNvGraphicFramePr>
          <p:nvPr>
            <p:ph sz="half" idx="2"/>
          </p:nvPr>
        </p:nvGraphicFramePr>
        <p:xfrm>
          <a:off x="6580188" y="3162300"/>
          <a:ext cx="23368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Equation" r:id="rId3" imgW="1206500" imgH="609600" progId="Equation.DSMT4">
                  <p:embed/>
                </p:oleObj>
              </mc:Choice>
              <mc:Fallback>
                <p:oleObj name="Equation" r:id="rId3" imgW="1206500" imgH="609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0188" y="3162300"/>
                        <a:ext cx="2336800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Line 11"/>
          <p:cNvSpPr>
            <a:spLocks noChangeShapeType="1"/>
          </p:cNvSpPr>
          <p:nvPr/>
        </p:nvSpPr>
        <p:spPr bwMode="auto">
          <a:xfrm>
            <a:off x="1023938" y="2586038"/>
            <a:ext cx="9525" cy="1585912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Text Box 12"/>
          <p:cNvSpPr txBox="1">
            <a:spLocks noChangeArrowheads="1"/>
          </p:cNvSpPr>
          <p:nvPr/>
        </p:nvSpPr>
        <p:spPr bwMode="auto">
          <a:xfrm>
            <a:off x="1009650" y="3289300"/>
            <a:ext cx="900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10cm</a:t>
            </a:r>
          </a:p>
        </p:txBody>
      </p:sp>
      <p:grpSp>
        <p:nvGrpSpPr>
          <p:cNvPr id="9224" name="Group 13"/>
          <p:cNvGrpSpPr>
            <a:grpSpLocks/>
          </p:cNvGrpSpPr>
          <p:nvPr/>
        </p:nvGrpSpPr>
        <p:grpSpPr bwMode="auto">
          <a:xfrm>
            <a:off x="3190875" y="4295775"/>
            <a:ext cx="1943100" cy="379413"/>
            <a:chOff x="1716" y="2688"/>
            <a:chExt cx="1776" cy="239"/>
          </a:xfrm>
        </p:grpSpPr>
        <p:sp>
          <p:nvSpPr>
            <p:cNvPr id="9234" name="Text Box 14"/>
            <p:cNvSpPr txBox="1">
              <a:spLocks noChangeArrowheads="1"/>
            </p:cNvSpPr>
            <p:nvPr/>
          </p:nvSpPr>
          <p:spPr bwMode="auto">
            <a:xfrm>
              <a:off x="2549" y="2696"/>
              <a:ext cx="56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latin typeface="Comic Sans MS" pitchFamily="66" charset="0"/>
                </a:rPr>
                <a:t>4cm</a:t>
              </a:r>
            </a:p>
          </p:txBody>
        </p:sp>
        <p:sp>
          <p:nvSpPr>
            <p:cNvPr id="9235" name="Line 15"/>
            <p:cNvSpPr>
              <a:spLocks noChangeShapeType="1"/>
            </p:cNvSpPr>
            <p:nvPr/>
          </p:nvSpPr>
          <p:spPr bwMode="auto">
            <a:xfrm>
              <a:off x="1716" y="2688"/>
              <a:ext cx="17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25" name="Text Box 16"/>
          <p:cNvSpPr txBox="1">
            <a:spLocks noChangeArrowheads="1"/>
          </p:cNvSpPr>
          <p:nvPr/>
        </p:nvSpPr>
        <p:spPr bwMode="auto">
          <a:xfrm>
            <a:off x="1298575" y="1589088"/>
            <a:ext cx="6119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2</a:t>
            </a:r>
            <a:r>
              <a:rPr lang="en-GB" sz="2400">
                <a:latin typeface="Comic Sans MS" pitchFamily="66" charset="0"/>
              </a:rPr>
              <a:t> : Find the area of the triangle.</a:t>
            </a:r>
            <a:endParaRPr lang="en-GB" sz="2400" u="sng">
              <a:latin typeface="Comic Sans MS" pitchFamily="66" charset="0"/>
            </a:endParaRPr>
          </a:p>
        </p:txBody>
      </p:sp>
      <p:graphicFrame>
        <p:nvGraphicFramePr>
          <p:cNvPr id="97297" name="Object 17"/>
          <p:cNvGraphicFramePr>
            <a:graphicFrameLocks noChangeAspect="1"/>
          </p:cNvGraphicFramePr>
          <p:nvPr>
            <p:ph sz="half" idx="1"/>
          </p:nvPr>
        </p:nvGraphicFramePr>
        <p:xfrm>
          <a:off x="6677025" y="2149475"/>
          <a:ext cx="2047875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Equation" r:id="rId5" imgW="1028254" imgH="393529" progId="Equation.DSMT4">
                  <p:embed/>
                </p:oleObj>
              </mc:Choice>
              <mc:Fallback>
                <p:oleObj name="Equation" r:id="rId5" imgW="1028254" imgH="393529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7025" y="2149475"/>
                        <a:ext cx="2047875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27" name="Group 21"/>
          <p:cNvGrpSpPr>
            <a:grpSpLocks/>
          </p:cNvGrpSpPr>
          <p:nvPr/>
        </p:nvGrpSpPr>
        <p:grpSpPr bwMode="auto">
          <a:xfrm>
            <a:off x="1023938" y="2528888"/>
            <a:ext cx="4110037" cy="1666875"/>
            <a:chOff x="354" y="1578"/>
            <a:chExt cx="1845" cy="915"/>
          </a:xfrm>
        </p:grpSpPr>
        <p:sp>
          <p:nvSpPr>
            <p:cNvPr id="9231" name="Line 18"/>
            <p:cNvSpPr>
              <a:spLocks noChangeShapeType="1"/>
            </p:cNvSpPr>
            <p:nvPr/>
          </p:nvSpPr>
          <p:spPr bwMode="auto">
            <a:xfrm flipH="1" flipV="1">
              <a:off x="363" y="1584"/>
              <a:ext cx="1836" cy="9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Line 19"/>
            <p:cNvSpPr>
              <a:spLocks noChangeShapeType="1"/>
            </p:cNvSpPr>
            <p:nvPr/>
          </p:nvSpPr>
          <p:spPr bwMode="auto">
            <a:xfrm flipH="1" flipV="1">
              <a:off x="1380" y="2484"/>
              <a:ext cx="813" cy="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Line 20"/>
            <p:cNvSpPr>
              <a:spLocks noChangeShapeType="1"/>
            </p:cNvSpPr>
            <p:nvPr/>
          </p:nvSpPr>
          <p:spPr bwMode="auto">
            <a:xfrm flipH="1" flipV="1">
              <a:off x="354" y="1578"/>
              <a:ext cx="1032" cy="9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28" name="Text Box 23"/>
          <p:cNvSpPr txBox="1">
            <a:spLocks noChangeArrowheads="1"/>
          </p:cNvSpPr>
          <p:nvPr/>
        </p:nvSpPr>
        <p:spPr bwMode="auto">
          <a:xfrm>
            <a:off x="1374775" y="2151063"/>
            <a:ext cx="545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Altitude 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h</a:t>
            </a:r>
            <a:r>
              <a:rPr lang="en-GB" sz="2400">
                <a:latin typeface="Comic Sans MS" pitchFamily="66" charset="0"/>
              </a:rPr>
              <a:t> outside triangle this time.</a:t>
            </a:r>
            <a:endParaRPr lang="en-GB" sz="2400" u="sng">
              <a:latin typeface="Comic Sans MS" pitchFamily="66" charset="0"/>
            </a:endParaRPr>
          </a:p>
        </p:txBody>
      </p:sp>
      <p:sp>
        <p:nvSpPr>
          <p:cNvPr id="9229" name="Line 24"/>
          <p:cNvSpPr>
            <a:spLocks noChangeShapeType="1"/>
          </p:cNvSpPr>
          <p:nvPr/>
        </p:nvSpPr>
        <p:spPr bwMode="auto">
          <a:xfrm flipH="1">
            <a:off x="1085850" y="2671763"/>
            <a:ext cx="1100138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0" name="Line 26"/>
          <p:cNvSpPr>
            <a:spLocks noChangeShapeType="1"/>
          </p:cNvSpPr>
          <p:nvPr/>
        </p:nvSpPr>
        <p:spPr bwMode="auto">
          <a:xfrm rot="5400000">
            <a:off x="2134394" y="3050381"/>
            <a:ext cx="19050" cy="2262188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7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7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3A84D64-A5D7-4048-84B0-1D1AAAE8224C}" type="slidenum">
              <a:rPr lang="en-GB">
                <a:latin typeface="Comic Sans MS" pitchFamily="66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0243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smtClean="0">
                <a:solidFill>
                  <a:schemeClr val="hlink"/>
                </a:solidFill>
              </a:rPr>
              <a:t>Any Triangle Area</a:t>
            </a:r>
          </a:p>
        </p:txBody>
      </p:sp>
      <p:graphicFrame>
        <p:nvGraphicFramePr>
          <p:cNvPr id="89091" name="Object 2"/>
          <p:cNvGraphicFramePr>
            <a:graphicFrameLocks noChangeAspect="1"/>
          </p:cNvGraphicFramePr>
          <p:nvPr>
            <p:ph sz="half" idx="2"/>
          </p:nvPr>
        </p:nvGraphicFramePr>
        <p:xfrm>
          <a:off x="6705600" y="3903663"/>
          <a:ext cx="2413000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Equation" r:id="rId3" imgW="1117600" imgH="609600" progId="Equation.DSMT4">
                  <p:embed/>
                </p:oleObj>
              </mc:Choice>
              <mc:Fallback>
                <p:oleObj name="Equation" r:id="rId3" imgW="1117600" imgH="609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903663"/>
                        <a:ext cx="2413000" cy="131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5" name="Picture 5" descr="scottishfla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AutoShape 10"/>
          <p:cNvSpPr>
            <a:spLocks noChangeArrowheads="1"/>
          </p:cNvSpPr>
          <p:nvPr/>
        </p:nvSpPr>
        <p:spPr bwMode="auto">
          <a:xfrm>
            <a:off x="3375025" y="3267075"/>
            <a:ext cx="2781300" cy="1676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" name="Text Box 13"/>
          <p:cNvSpPr txBox="1">
            <a:spLocks noChangeArrowheads="1"/>
          </p:cNvSpPr>
          <p:nvPr/>
        </p:nvSpPr>
        <p:spPr bwMode="auto">
          <a:xfrm>
            <a:off x="3303588" y="3617913"/>
            <a:ext cx="7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5cm</a:t>
            </a:r>
          </a:p>
        </p:txBody>
      </p:sp>
      <p:grpSp>
        <p:nvGrpSpPr>
          <p:cNvPr id="10248" name="Group 14"/>
          <p:cNvGrpSpPr>
            <a:grpSpLocks/>
          </p:cNvGrpSpPr>
          <p:nvPr/>
        </p:nvGrpSpPr>
        <p:grpSpPr bwMode="auto">
          <a:xfrm>
            <a:off x="3321050" y="5067300"/>
            <a:ext cx="2819400" cy="474663"/>
            <a:chOff x="1716" y="2688"/>
            <a:chExt cx="1776" cy="299"/>
          </a:xfrm>
        </p:grpSpPr>
        <p:sp>
          <p:nvSpPr>
            <p:cNvPr id="10259" name="Text Box 15"/>
            <p:cNvSpPr txBox="1">
              <a:spLocks noChangeArrowheads="1"/>
            </p:cNvSpPr>
            <p:nvPr/>
          </p:nvSpPr>
          <p:spPr bwMode="auto">
            <a:xfrm>
              <a:off x="2549" y="2696"/>
              <a:ext cx="48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8cm</a:t>
              </a:r>
            </a:p>
          </p:txBody>
        </p:sp>
        <p:sp>
          <p:nvSpPr>
            <p:cNvPr id="10260" name="Line 16"/>
            <p:cNvSpPr>
              <a:spLocks noChangeShapeType="1"/>
            </p:cNvSpPr>
            <p:nvPr/>
          </p:nvSpPr>
          <p:spPr bwMode="auto">
            <a:xfrm>
              <a:off x="1716" y="2688"/>
              <a:ext cx="17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49" name="Text Box 17"/>
          <p:cNvSpPr txBox="1">
            <a:spLocks noChangeArrowheads="1"/>
          </p:cNvSpPr>
          <p:nvPr/>
        </p:nvSpPr>
        <p:spPr bwMode="auto">
          <a:xfrm>
            <a:off x="841375" y="2095500"/>
            <a:ext cx="7488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3</a:t>
            </a:r>
            <a:r>
              <a:rPr lang="en-GB" sz="2400">
                <a:latin typeface="Comic Sans MS" pitchFamily="66" charset="0"/>
              </a:rPr>
              <a:t> : Find the area of the isosceles triangle.</a:t>
            </a:r>
            <a:endParaRPr lang="en-GB" sz="2400" u="sng">
              <a:latin typeface="Comic Sans MS" pitchFamily="66" charset="0"/>
            </a:endParaRPr>
          </a:p>
        </p:txBody>
      </p:sp>
      <p:graphicFrame>
        <p:nvGraphicFramePr>
          <p:cNvPr id="89106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6689725" y="2930525"/>
          <a:ext cx="209867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Equation" r:id="rId6" imgW="1028254" imgH="393529" progId="Equation.DSMT4">
                  <p:embed/>
                </p:oleObj>
              </mc:Choice>
              <mc:Fallback>
                <p:oleObj name="Equation" r:id="rId6" imgW="1028254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9725" y="2930525"/>
                        <a:ext cx="2098675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1" name="Text Box 20"/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C000"/>
                </a:solidFill>
                <a:latin typeface="Comic Sans MS" pitchFamily="66" charset="0"/>
              </a:rPr>
              <a:t>www.mathsrevision.com</a:t>
            </a:r>
          </a:p>
        </p:txBody>
      </p:sp>
      <p:sp>
        <p:nvSpPr>
          <p:cNvPr id="21" name="Cloud 20"/>
          <p:cNvSpPr/>
          <p:nvPr/>
        </p:nvSpPr>
        <p:spPr>
          <a:xfrm>
            <a:off x="0" y="0"/>
            <a:ext cx="4152900" cy="1765300"/>
          </a:xfrm>
          <a:prstGeom prst="cloud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bg2"/>
                </a:solidFill>
              </a:rPr>
              <a:t>Hint : Use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bg2"/>
                </a:solidFill>
              </a:rPr>
              <a:t>Pythagoras Theorem first !</a:t>
            </a:r>
          </a:p>
        </p:txBody>
      </p:sp>
      <p:graphicFrame>
        <p:nvGraphicFramePr>
          <p:cNvPr id="135173" name="Object 5"/>
          <p:cNvGraphicFramePr>
            <a:graphicFrameLocks noChangeAspect="1"/>
          </p:cNvGraphicFramePr>
          <p:nvPr/>
        </p:nvGraphicFramePr>
        <p:xfrm>
          <a:off x="796925" y="2860675"/>
          <a:ext cx="1808163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Equation" r:id="rId8" imgW="838200" imgH="457200" progId="Equation.DSMT4">
                  <p:embed/>
                </p:oleObj>
              </mc:Choice>
              <mc:Fallback>
                <p:oleObj name="Equation" r:id="rId8" imgW="838200" imgH="457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925" y="2860675"/>
                        <a:ext cx="1808163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174" name="Object 6"/>
          <p:cNvGraphicFramePr>
            <a:graphicFrameLocks noChangeAspect="1"/>
          </p:cNvGraphicFramePr>
          <p:nvPr/>
        </p:nvGraphicFramePr>
        <p:xfrm>
          <a:off x="796925" y="4060825"/>
          <a:ext cx="1808163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Equation" r:id="rId10" imgW="838200" imgH="457200" progId="Equation.DSMT4">
                  <p:embed/>
                </p:oleObj>
              </mc:Choice>
              <mc:Fallback>
                <p:oleObj name="Equation" r:id="rId10" imgW="838200" imgH="45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925" y="4060825"/>
                        <a:ext cx="1808163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175" name="Object 7"/>
          <p:cNvGraphicFramePr>
            <a:graphicFrameLocks noChangeAspect="1"/>
          </p:cNvGraphicFramePr>
          <p:nvPr/>
        </p:nvGraphicFramePr>
        <p:xfrm>
          <a:off x="796925" y="5260975"/>
          <a:ext cx="1122363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Equation" r:id="rId12" imgW="520700" imgH="457200" progId="Equation.DSMT4">
                  <p:embed/>
                </p:oleObj>
              </mc:Choice>
              <mc:Fallback>
                <p:oleObj name="Equation" r:id="rId12" imgW="520700" imgH="457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925" y="5260975"/>
                        <a:ext cx="1122363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5"/>
          <p:cNvSpPr/>
          <p:nvPr/>
        </p:nvSpPr>
        <p:spPr>
          <a:xfrm>
            <a:off x="4597400" y="4762500"/>
            <a:ext cx="165100" cy="1651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257" name="Line 12"/>
          <p:cNvSpPr>
            <a:spLocks noChangeShapeType="1"/>
          </p:cNvSpPr>
          <p:nvPr/>
        </p:nvSpPr>
        <p:spPr bwMode="auto">
          <a:xfrm>
            <a:off x="4765675" y="3286125"/>
            <a:ext cx="9525" cy="1657350"/>
          </a:xfrm>
          <a:prstGeom prst="line">
            <a:avLst/>
          </a:prstGeom>
          <a:noFill/>
          <a:ln w="38100">
            <a:solidFill>
              <a:schemeClr val="bg2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3779838" y="4597400"/>
            <a:ext cx="671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4cm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5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5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6" grpId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AD1FA1A7-AEC4-47E3-8061-4898A5A109EB}" type="slidenum">
              <a:rPr lang="en-GB">
                <a:latin typeface="Comic Sans MS" pitchFamily="66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1267" name="Rectangle 8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smtClean="0">
                <a:solidFill>
                  <a:schemeClr val="hlink"/>
                </a:solidFill>
              </a:rPr>
              <a:t>Parallelogram Area</a:t>
            </a:r>
          </a:p>
        </p:txBody>
      </p:sp>
      <p:sp>
        <p:nvSpPr>
          <p:cNvPr id="51268" name="Text Box 68"/>
          <p:cNvSpPr txBox="1">
            <a:spLocks noChangeArrowheads="1"/>
          </p:cNvSpPr>
          <p:nvPr/>
        </p:nvSpPr>
        <p:spPr bwMode="auto">
          <a:xfrm>
            <a:off x="2757488" y="23510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>
              <a:latin typeface="Comic Sans MS" pitchFamily="66" charset="0"/>
            </a:endParaRPr>
          </a:p>
        </p:txBody>
      </p:sp>
      <p:sp>
        <p:nvSpPr>
          <p:cNvPr id="11269" name="AutoShape 79"/>
          <p:cNvSpPr>
            <a:spLocks noChangeArrowheads="1"/>
          </p:cNvSpPr>
          <p:nvPr/>
        </p:nvSpPr>
        <p:spPr bwMode="auto">
          <a:xfrm flipV="1">
            <a:off x="6140450" y="1704975"/>
            <a:ext cx="604838" cy="1704975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Rectangle 80"/>
          <p:cNvSpPr>
            <a:spLocks noChangeArrowheads="1"/>
          </p:cNvSpPr>
          <p:nvPr/>
        </p:nvSpPr>
        <p:spPr bwMode="auto">
          <a:xfrm>
            <a:off x="4457700" y="1704975"/>
            <a:ext cx="1685925" cy="1711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90"/>
          <p:cNvGrpSpPr>
            <a:grpSpLocks/>
          </p:cNvGrpSpPr>
          <p:nvPr/>
        </p:nvGrpSpPr>
        <p:grpSpPr bwMode="auto">
          <a:xfrm>
            <a:off x="4552950" y="3505200"/>
            <a:ext cx="2076450" cy="568325"/>
            <a:chOff x="3060" y="2208"/>
            <a:chExt cx="1308" cy="358"/>
          </a:xfrm>
        </p:grpSpPr>
        <p:sp>
          <p:nvSpPr>
            <p:cNvPr id="11279" name="Text Box 65"/>
            <p:cNvSpPr txBox="1">
              <a:spLocks noChangeArrowheads="1"/>
            </p:cNvSpPr>
            <p:nvPr/>
          </p:nvSpPr>
          <p:spPr bwMode="auto">
            <a:xfrm>
              <a:off x="3650" y="2275"/>
              <a:ext cx="23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latin typeface="Comic Sans MS" pitchFamily="66" charset="0"/>
                </a:rPr>
                <a:t>b</a:t>
              </a:r>
              <a:endParaRPr lang="en-GB" sz="2400" baseline="-25000">
                <a:latin typeface="Comic Sans MS" pitchFamily="66" charset="0"/>
              </a:endParaRPr>
            </a:p>
          </p:txBody>
        </p:sp>
        <p:sp>
          <p:nvSpPr>
            <p:cNvPr id="11280" name="Line 83"/>
            <p:cNvSpPr>
              <a:spLocks noChangeShapeType="1"/>
            </p:cNvSpPr>
            <p:nvPr/>
          </p:nvSpPr>
          <p:spPr bwMode="auto">
            <a:xfrm>
              <a:off x="3060" y="2208"/>
              <a:ext cx="13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51287" name="Object 87"/>
          <p:cNvGraphicFramePr>
            <a:graphicFrameLocks noChangeAspect="1"/>
          </p:cNvGraphicFramePr>
          <p:nvPr>
            <p:ph idx="1"/>
          </p:nvPr>
        </p:nvGraphicFramePr>
        <p:xfrm>
          <a:off x="1838325" y="4462463"/>
          <a:ext cx="6096000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Equation" r:id="rId3" imgW="2946400" imgH="330200" progId="Equation.DSMT4">
                  <p:embed/>
                </p:oleObj>
              </mc:Choice>
              <mc:Fallback>
                <p:oleObj name="Equation" r:id="rId3" imgW="2946400" imgH="330200" progId="Equation.DSMT4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8325" y="4462463"/>
                        <a:ext cx="6096000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1" name="Text Box 91"/>
          <p:cNvSpPr txBox="1">
            <a:spLocks noChangeArrowheads="1"/>
          </p:cNvSpPr>
          <p:nvPr/>
        </p:nvSpPr>
        <p:spPr bwMode="auto">
          <a:xfrm>
            <a:off x="701675" y="2260600"/>
            <a:ext cx="28082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 u="sng">
                <a:latin typeface="Comic Sans MS" pitchFamily="66" charset="0"/>
              </a:rPr>
              <a:t>Important NOTE</a:t>
            </a:r>
          </a:p>
          <a:p>
            <a:pPr algn="ctr"/>
            <a:endParaRPr lang="en-GB" sz="2400" u="sng">
              <a:latin typeface="Comic Sans MS" pitchFamily="66" charset="0"/>
            </a:endParaRPr>
          </a:p>
          <a:p>
            <a:pPr algn="ctr"/>
            <a:r>
              <a:rPr lang="en-GB" sz="2400">
                <a:latin typeface="Comic Sans MS" pitchFamily="66" charset="0"/>
              </a:rPr>
              <a:t>h = vertical height</a:t>
            </a:r>
          </a:p>
        </p:txBody>
      </p:sp>
      <p:sp>
        <p:nvSpPr>
          <p:cNvPr id="51278" name="AutoShape 78"/>
          <p:cNvSpPr>
            <a:spLocks noChangeArrowheads="1"/>
          </p:cNvSpPr>
          <p:nvPr/>
        </p:nvSpPr>
        <p:spPr bwMode="auto">
          <a:xfrm flipH="1">
            <a:off x="3852863" y="1709738"/>
            <a:ext cx="604837" cy="1709737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93" name="Rectangle 93"/>
          <p:cNvSpPr>
            <a:spLocks noChangeArrowheads="1"/>
          </p:cNvSpPr>
          <p:nvPr/>
        </p:nvSpPr>
        <p:spPr bwMode="auto">
          <a:xfrm>
            <a:off x="4378325" y="3324225"/>
            <a:ext cx="88900" cy="88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89"/>
          <p:cNvGrpSpPr>
            <a:grpSpLocks/>
          </p:cNvGrpSpPr>
          <p:nvPr/>
        </p:nvGrpSpPr>
        <p:grpSpPr bwMode="auto">
          <a:xfrm>
            <a:off x="4467225" y="1719263"/>
            <a:ext cx="390525" cy="1695450"/>
            <a:chOff x="3006" y="1083"/>
            <a:chExt cx="246" cy="1068"/>
          </a:xfrm>
        </p:grpSpPr>
        <p:sp>
          <p:nvSpPr>
            <p:cNvPr id="11277" name="Line 84"/>
            <p:cNvSpPr>
              <a:spLocks noChangeShapeType="1"/>
            </p:cNvSpPr>
            <p:nvPr/>
          </p:nvSpPr>
          <p:spPr bwMode="auto">
            <a:xfrm>
              <a:off x="3006" y="1083"/>
              <a:ext cx="0" cy="10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8" name="Text Box 85"/>
            <p:cNvSpPr txBox="1">
              <a:spLocks noChangeArrowheads="1"/>
            </p:cNvSpPr>
            <p:nvPr/>
          </p:nvSpPr>
          <p:spPr bwMode="auto">
            <a:xfrm>
              <a:off x="3024" y="1484"/>
              <a:ext cx="22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latin typeface="Comic Sans MS" pitchFamily="66" charset="0"/>
                </a:rPr>
                <a:t>h</a:t>
              </a:r>
              <a:endParaRPr lang="en-GB" sz="2400" baseline="-25000"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51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4" dur="2000" fill="hold"/>
                                        <p:tgtEl>
                                          <p:spTgt spid="51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8" grpId="0"/>
      <p:bldP spid="51291" grpId="0"/>
      <p:bldP spid="51278" grpId="0" animBg="1"/>
      <p:bldP spid="51293" grpId="0" animBg="1"/>
      <p:bldP spid="5129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5029200" y="3025775"/>
            <a:ext cx="3833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To know the formula for the area of </a:t>
            </a:r>
            <a:r>
              <a:rPr lang="en-GB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ANY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rhombus and kite.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886" name="Rectangle 6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C000"/>
                </a:solidFill>
              </a:rPr>
              <a:t>1.    To develop a single formula for the area of </a:t>
            </a:r>
            <a:r>
              <a:rPr lang="en-GB" u="sng">
                <a:solidFill>
                  <a:srgbClr val="FFC000"/>
                </a:solidFill>
              </a:rPr>
              <a:t>ANY</a:t>
            </a:r>
            <a:r>
              <a:rPr lang="en-GB">
                <a:solidFill>
                  <a:srgbClr val="FFC000"/>
                </a:solidFill>
              </a:rPr>
              <a:t> rhombus and Kite.</a:t>
            </a:r>
          </a:p>
        </p:txBody>
      </p:sp>
      <p:sp>
        <p:nvSpPr>
          <p:cNvPr id="122887" name="Rectangle 7"/>
          <p:cNvSpPr>
            <a:spLocks noChangeArrowheads="1"/>
          </p:cNvSpPr>
          <p:nvPr/>
        </p:nvSpPr>
        <p:spPr bwMode="auto">
          <a:xfrm>
            <a:off x="1397000" y="4352925"/>
            <a:ext cx="3365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</a:pPr>
            <a:r>
              <a:rPr lang="en-GB">
                <a:solidFill>
                  <a:srgbClr val="FFC000"/>
                </a:solidFill>
              </a:rPr>
              <a:t>Use the formula to solve problems.</a:t>
            </a:r>
          </a:p>
        </p:txBody>
      </p:sp>
      <p:sp>
        <p:nvSpPr>
          <p:cNvPr id="122888" name="Rectangle 8"/>
          <p:cNvSpPr>
            <a:spLocks noChangeArrowheads="1"/>
          </p:cNvSpPr>
          <p:nvPr/>
        </p:nvSpPr>
        <p:spPr bwMode="auto">
          <a:xfrm>
            <a:off x="5502275" y="41989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Apply formulae correctly.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    (showing working)</a:t>
            </a:r>
          </a:p>
        </p:txBody>
      </p:sp>
      <p:sp>
        <p:nvSpPr>
          <p:cNvPr id="122889" name="Rectangle 9"/>
          <p:cNvSpPr>
            <a:spLocks noChangeArrowheads="1"/>
          </p:cNvSpPr>
          <p:nvPr/>
        </p:nvSpPr>
        <p:spPr bwMode="auto">
          <a:xfrm>
            <a:off x="5519738" y="50371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Answer containing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    appropriate units</a:t>
            </a:r>
          </a:p>
        </p:txBody>
      </p:sp>
      <p:sp>
        <p:nvSpPr>
          <p:cNvPr id="12298" name="Rectangle 1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chemeClr val="hlink"/>
                </a:solidFill>
              </a:rPr>
              <a:t>Rhombus and Kite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/>
      <p:bldP spid="122886" grpId="0"/>
      <p:bldP spid="122887" grpId="0"/>
      <p:bldP spid="122888" grpId="0"/>
      <p:bldP spid="1228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DA04A601-DB08-4D5D-9073-9F42C7D791F8}" type="slidenum">
              <a:rPr lang="en-GB">
                <a:latin typeface="Comic Sans MS" pitchFamily="66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50292" name="AutoShape 116"/>
          <p:cNvSpPr>
            <a:spLocks noChangeArrowheads="1"/>
          </p:cNvSpPr>
          <p:nvPr/>
        </p:nvSpPr>
        <p:spPr bwMode="auto">
          <a:xfrm flipH="1">
            <a:off x="3803650" y="2670175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293" name="AutoShape 117"/>
          <p:cNvSpPr>
            <a:spLocks noChangeArrowheads="1"/>
          </p:cNvSpPr>
          <p:nvPr/>
        </p:nvSpPr>
        <p:spPr bwMode="auto">
          <a:xfrm flipH="1" flipV="1">
            <a:off x="3797300" y="1949450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291" name="AutoShape 115"/>
          <p:cNvSpPr>
            <a:spLocks noChangeArrowheads="1"/>
          </p:cNvSpPr>
          <p:nvPr/>
        </p:nvSpPr>
        <p:spPr bwMode="auto">
          <a:xfrm>
            <a:off x="2378075" y="2673350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287" name="AutoShape 111"/>
          <p:cNvSpPr>
            <a:spLocks noChangeArrowheads="1"/>
          </p:cNvSpPr>
          <p:nvPr/>
        </p:nvSpPr>
        <p:spPr bwMode="auto">
          <a:xfrm flipV="1">
            <a:off x="2371725" y="1952625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8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smtClean="0">
                <a:solidFill>
                  <a:schemeClr val="hlink"/>
                </a:solidFill>
              </a:rPr>
              <a:t>Area of a Rhombus</a:t>
            </a:r>
          </a:p>
        </p:txBody>
      </p:sp>
      <p:graphicFrame>
        <p:nvGraphicFramePr>
          <p:cNvPr id="50272" name="Object 96"/>
          <p:cNvGraphicFramePr>
            <a:graphicFrameLocks noChangeAspect="1"/>
          </p:cNvGraphicFramePr>
          <p:nvPr>
            <p:ph sz="half" idx="1"/>
          </p:nvPr>
        </p:nvGraphicFramePr>
        <p:xfrm>
          <a:off x="2917825" y="4926013"/>
          <a:ext cx="3565525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Equation" r:id="rId3" imgW="2819400" imgH="609600" progId="Equation.DSMT4">
                  <p:embed/>
                </p:oleObj>
              </mc:Choice>
              <mc:Fallback>
                <p:oleObj name="Equation" r:id="rId3" imgW="2819400" imgH="609600" progId="Equation.DSMT4">
                  <p:embed/>
                  <p:pic>
                    <p:nvPicPr>
                      <p:cNvPr id="0" name="Object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825" y="4926013"/>
                        <a:ext cx="3565525" cy="771525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38100" cmpd="sng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21" name="Picture 55" descr="scottishfla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2" name="Rectangle 92"/>
          <p:cNvSpPr>
            <a:spLocks noChangeArrowheads="1"/>
          </p:cNvSpPr>
          <p:nvPr/>
        </p:nvSpPr>
        <p:spPr bwMode="auto">
          <a:xfrm>
            <a:off x="2371725" y="1952625"/>
            <a:ext cx="2895600" cy="146685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323" name="Group 98"/>
          <p:cNvGrpSpPr>
            <a:grpSpLocks/>
          </p:cNvGrpSpPr>
          <p:nvPr/>
        </p:nvGrpSpPr>
        <p:grpSpPr bwMode="auto">
          <a:xfrm>
            <a:off x="2384425" y="1978025"/>
            <a:ext cx="2857500" cy="1428750"/>
            <a:chOff x="2126" y="1246"/>
            <a:chExt cx="1800" cy="900"/>
          </a:xfrm>
        </p:grpSpPr>
        <p:sp>
          <p:nvSpPr>
            <p:cNvPr id="13332" name="AutoShape 90"/>
            <p:cNvSpPr>
              <a:spLocks noChangeArrowheads="1"/>
            </p:cNvSpPr>
            <p:nvPr/>
          </p:nvSpPr>
          <p:spPr bwMode="auto">
            <a:xfrm>
              <a:off x="2126" y="1246"/>
              <a:ext cx="1800" cy="900"/>
            </a:xfrm>
            <a:prstGeom prst="diamond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3" name="Line 93"/>
            <p:cNvSpPr>
              <a:spLocks noChangeShapeType="1"/>
            </p:cNvSpPr>
            <p:nvPr/>
          </p:nvSpPr>
          <p:spPr bwMode="auto">
            <a:xfrm>
              <a:off x="3024" y="1266"/>
              <a:ext cx="0" cy="87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4" name="Line 94"/>
            <p:cNvSpPr>
              <a:spLocks noChangeShapeType="1"/>
            </p:cNvSpPr>
            <p:nvPr/>
          </p:nvSpPr>
          <p:spPr bwMode="auto">
            <a:xfrm rot="16200000" flipV="1">
              <a:off x="3037" y="811"/>
              <a:ext cx="0" cy="17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06"/>
          <p:cNvGrpSpPr>
            <a:grpSpLocks/>
          </p:cNvGrpSpPr>
          <p:nvPr/>
        </p:nvGrpSpPr>
        <p:grpSpPr bwMode="auto">
          <a:xfrm>
            <a:off x="2371725" y="3609975"/>
            <a:ext cx="2933700" cy="465138"/>
            <a:chOff x="2118" y="2274"/>
            <a:chExt cx="1848" cy="293"/>
          </a:xfrm>
        </p:grpSpPr>
        <p:sp>
          <p:nvSpPr>
            <p:cNvPr id="13330" name="Line 99"/>
            <p:cNvSpPr>
              <a:spLocks noChangeShapeType="1"/>
            </p:cNvSpPr>
            <p:nvPr/>
          </p:nvSpPr>
          <p:spPr bwMode="auto">
            <a:xfrm>
              <a:off x="2118" y="2274"/>
              <a:ext cx="18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Text Box 100"/>
            <p:cNvSpPr txBox="1">
              <a:spLocks noChangeArrowheads="1"/>
            </p:cNvSpPr>
            <p:nvPr/>
          </p:nvSpPr>
          <p:spPr bwMode="auto">
            <a:xfrm>
              <a:off x="2882" y="2279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latin typeface="Comic Sans MS" pitchFamily="66" charset="0"/>
                </a:rPr>
                <a:t>D</a:t>
              </a:r>
            </a:p>
          </p:txBody>
        </p:sp>
      </p:grpSp>
      <p:grpSp>
        <p:nvGrpSpPr>
          <p:cNvPr id="4" name="Group 107"/>
          <p:cNvGrpSpPr>
            <a:grpSpLocks/>
          </p:cNvGrpSpPr>
          <p:nvPr/>
        </p:nvGrpSpPr>
        <p:grpSpPr bwMode="auto">
          <a:xfrm>
            <a:off x="5635625" y="1978025"/>
            <a:ext cx="452438" cy="1428750"/>
            <a:chOff x="4174" y="1246"/>
            <a:chExt cx="285" cy="900"/>
          </a:xfrm>
        </p:grpSpPr>
        <p:sp>
          <p:nvSpPr>
            <p:cNvPr id="13328" name="Line 101"/>
            <p:cNvSpPr>
              <a:spLocks noChangeShapeType="1"/>
            </p:cNvSpPr>
            <p:nvPr/>
          </p:nvSpPr>
          <p:spPr bwMode="auto">
            <a:xfrm flipV="1">
              <a:off x="4174" y="1246"/>
              <a:ext cx="0" cy="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Text Box 102"/>
            <p:cNvSpPr txBox="1">
              <a:spLocks noChangeArrowheads="1"/>
            </p:cNvSpPr>
            <p:nvPr/>
          </p:nvSpPr>
          <p:spPr bwMode="auto">
            <a:xfrm>
              <a:off x="4230" y="1551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latin typeface="Comic Sans MS" pitchFamily="66" charset="0"/>
                </a:rPr>
                <a:t>d</a:t>
              </a:r>
            </a:p>
          </p:txBody>
        </p:sp>
      </p:grpSp>
      <p:graphicFrame>
        <p:nvGraphicFramePr>
          <p:cNvPr id="50284" name="Object 108"/>
          <p:cNvGraphicFramePr>
            <a:graphicFrameLocks noChangeAspect="1"/>
          </p:cNvGraphicFramePr>
          <p:nvPr>
            <p:ph sz="half" idx="2"/>
          </p:nvPr>
        </p:nvGraphicFramePr>
        <p:xfrm>
          <a:off x="2282825" y="4164013"/>
          <a:ext cx="4491038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Equation" r:id="rId6" imgW="2755900" imgH="330200" progId="Equation.DSMT4">
                  <p:embed/>
                </p:oleObj>
              </mc:Choice>
              <mc:Fallback>
                <p:oleObj name="Equation" r:id="rId6" imgW="2755900" imgH="330200" progId="Equation.DSMT4">
                  <p:embed/>
                  <p:pic>
                    <p:nvPicPr>
                      <p:cNvPr id="0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5" y="4164013"/>
                        <a:ext cx="4491038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94" name="AutoShape 118"/>
          <p:cNvSpPr>
            <a:spLocks noChangeArrowheads="1"/>
          </p:cNvSpPr>
          <p:nvPr/>
        </p:nvSpPr>
        <p:spPr bwMode="auto">
          <a:xfrm>
            <a:off x="0" y="0"/>
            <a:ext cx="3790950" cy="1990725"/>
          </a:xfrm>
          <a:prstGeom prst="cloudCallout">
            <a:avLst>
              <a:gd name="adj1" fmla="val 36852"/>
              <a:gd name="adj2" fmla="val 7264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FFFF00"/>
                </a:solidFill>
              </a:rPr>
              <a:t>This part of</a:t>
            </a:r>
          </a:p>
          <a:p>
            <a:pPr algn="ctr"/>
            <a:r>
              <a:rPr lang="en-GB">
                <a:solidFill>
                  <a:srgbClr val="FFFF00"/>
                </a:solidFill>
              </a:rPr>
              <a:t>the rhombus</a:t>
            </a:r>
          </a:p>
          <a:p>
            <a:pPr algn="ctr"/>
            <a:r>
              <a:rPr lang="en-GB">
                <a:solidFill>
                  <a:srgbClr val="FFFF00"/>
                </a:solidFill>
              </a:rPr>
              <a:t>is half of the small</a:t>
            </a:r>
          </a:p>
          <a:p>
            <a:pPr algn="ctr"/>
            <a:r>
              <a:rPr lang="en-GB">
                <a:solidFill>
                  <a:srgbClr val="FFFF00"/>
                </a:solidFill>
              </a:rPr>
              <a:t>rectangle.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50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57292 0.0777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0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46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07407E-6 L 0.57187 -0.1388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0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0.2552 0.077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0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60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0.25417 -0.1388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0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8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0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92" grpId="0" animBg="1"/>
      <p:bldP spid="50293" grpId="0" animBg="1"/>
      <p:bldP spid="50291" grpId="0" animBg="1"/>
      <p:bldP spid="50287" grpId="0" animBg="1"/>
      <p:bldP spid="50294" grpId="0" animBg="1"/>
      <p:bldP spid="5029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1348</Words>
  <Application>Microsoft Office PowerPoint</Application>
  <PresentationFormat>On-screen Show (4:3)</PresentationFormat>
  <Paragraphs>375</Paragraphs>
  <Slides>39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Calibri</vt:lpstr>
      <vt:lpstr>Arial</vt:lpstr>
      <vt:lpstr>Comic Sans MS</vt:lpstr>
      <vt:lpstr>PMingLiU</vt:lpstr>
      <vt:lpstr>Times New Roman</vt:lpstr>
      <vt:lpstr>Wingdings</vt:lpstr>
      <vt:lpstr>Office Theme</vt:lpstr>
      <vt:lpstr>Equation</vt:lpstr>
      <vt:lpstr>MathType 5.0 Equation</vt:lpstr>
      <vt:lpstr>PowerPoint Presentation</vt:lpstr>
      <vt:lpstr>Simple Areas</vt:lpstr>
      <vt:lpstr>Any Triangle Area</vt:lpstr>
      <vt:lpstr>Any Triangle Area</vt:lpstr>
      <vt:lpstr>Any Triangle Area</vt:lpstr>
      <vt:lpstr>Any Triangle Area</vt:lpstr>
      <vt:lpstr>Parallelogram Area</vt:lpstr>
      <vt:lpstr>Rhombus and Kite Area</vt:lpstr>
      <vt:lpstr>Area of a Rhombus</vt:lpstr>
      <vt:lpstr>Area of a Kite</vt:lpstr>
      <vt:lpstr>Rhombus and Kite Area</vt:lpstr>
      <vt:lpstr>Trapezium Area</vt:lpstr>
      <vt:lpstr>Trapezium Area</vt:lpstr>
      <vt:lpstr>Trapezium Area</vt:lpstr>
      <vt:lpstr>Composite Areas</vt:lpstr>
      <vt:lpstr>Composite Areas</vt:lpstr>
      <vt:lpstr>Composite Areas</vt:lpstr>
      <vt:lpstr>Summary Areas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Simple Volumes</vt:lpstr>
      <vt:lpstr>PowerPoint Presentation</vt:lpstr>
      <vt:lpstr>Other Simple Volumes</vt:lpstr>
      <vt:lpstr>Volume of a Solid</vt:lpstr>
      <vt:lpstr>Volume of a Solid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AKOBIA</dc:creator>
  <cp:lastModifiedBy>Teacher E-Solutions</cp:lastModifiedBy>
  <cp:revision>3</cp:revision>
  <dcterms:created xsi:type="dcterms:W3CDTF">2013-05-11T15:12:01Z</dcterms:created>
  <dcterms:modified xsi:type="dcterms:W3CDTF">2019-01-18T17:00:54Z</dcterms:modified>
</cp:coreProperties>
</file>