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91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5" r:id="rId16"/>
    <p:sldId id="269" r:id="rId17"/>
    <p:sldId id="271" r:id="rId18"/>
    <p:sldId id="272" r:id="rId19"/>
    <p:sldId id="274" r:id="rId20"/>
    <p:sldId id="276" r:id="rId21"/>
    <p:sldId id="277" r:id="rId22"/>
    <p:sldId id="278" r:id="rId23"/>
    <p:sldId id="280" r:id="rId24"/>
    <p:sldId id="279" r:id="rId25"/>
    <p:sldId id="273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EF7150-D2AD-486D-B2F4-EAF27DB025B2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2ABD0B-F8AB-4552-8252-958FBFE50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A4F8-EC1F-4E6F-902B-B66F5D3D6B12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0870-715F-4F7C-BC92-8BB1C1C0D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3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1B50-030A-4F94-80FA-7C7BBDE2EC3D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E3B-BC7D-4EF2-A5B9-01B95BF33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B5E1-A208-4D11-B16C-A3D495C25F3E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D49C-5D76-415B-A1C7-18582AB6E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5F00DE-029C-4F6E-8AFC-B3ECF4DA3A02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BD97D3-F23F-40DF-A78A-E052E637D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8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87E7A-ADF6-4F51-9E8C-FB33FA7D27DD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2D02D-9534-4B34-85A8-9E57E1473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9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A3355E-46AE-42E6-80FC-9871B85CF19B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1A49DE-5D5F-406A-9D59-1E0AEAE4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8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2484D-27A6-4FE5-AEEA-FDF02784228F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40ED1-B356-4615-87FE-D450A8DF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71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D5C5-627B-43F4-A595-D4CEAE597B05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A143-4C21-4243-BDF3-66F218ADD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46793-3B44-4F57-8698-CA6BF84668D2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F77CF9-38FC-4F31-BAE1-B0F6D37EB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2DFB9A-F4A2-42DB-9E7D-C6B78580F8F9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5D5AC0-883E-48C6-B63D-2C0F835C3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4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001524-9942-420D-8265-3F7C21605A59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4558633-765A-4F27-81F7-CC23F0FE7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7792519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Mass, Volume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43000" y="3810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Lucida Sans Unicode" pitchFamily="34" charset="0"/>
              </a:rPr>
              <a:t>So what is the label we use?</a:t>
            </a:r>
          </a:p>
        </p:txBody>
      </p:sp>
      <p:sp>
        <p:nvSpPr>
          <p:cNvPr id="3" name="Cube 2"/>
          <p:cNvSpPr/>
          <p:nvPr/>
        </p:nvSpPr>
        <p:spPr>
          <a:xfrm>
            <a:off x="1676400" y="2209800"/>
            <a:ext cx="4876800" cy="2209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048000" y="4495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Length = 4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 rot="-2700564">
            <a:off x="6019800" y="3925888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Width = 3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629400" y="27432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Height = 2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9600" y="52578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Lucida Sans Unicode" pitchFamily="34" charset="0"/>
              </a:rPr>
              <a:t>Centimeters cubed = written like this  cm </a:t>
            </a:r>
            <a:r>
              <a:rPr lang="en-US" sz="2800" baseline="30000">
                <a:latin typeface="Lucida Sans Unicode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85800" y="5334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/>
              <a:t>How many of you have every gotten into the tub only to find out you have filled it too high and water flows over the top?</a:t>
            </a:r>
          </a:p>
        </p:txBody>
      </p:sp>
      <p:pic>
        <p:nvPicPr>
          <p:cNvPr id="19459" name="Picture 5" descr="C:\Users\Brent K. McCain\AppData\Local\Microsoft\Windows\Temporary Internet Files\Content.IE5\EEH3Y92I\MPj043060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33194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33400" y="31242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/>
              <a:t>So what is water displacement?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</a:t>
            </a:r>
          </a:p>
          <a:p>
            <a:pPr algn="ctr">
              <a:defRPr/>
            </a:pPr>
            <a:r>
              <a:rPr lang="en-US" sz="66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Displacement</a:t>
            </a:r>
          </a:p>
        </p:txBody>
      </p:sp>
      <p:pic>
        <p:nvPicPr>
          <p:cNvPr id="20484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747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1143000"/>
            <a:ext cx="655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/>
              <a:t>How does it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1508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9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905000" y="1066800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/>
              <a:t>Just like when you got into the tub, the water level had to go up in proportion to the amount of space you were taking up.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2532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9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85800" y="5334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/>
              <a:t>What type of objects are you going to use water displacement on?</a:t>
            </a:r>
          </a:p>
        </p:txBody>
      </p:sp>
      <p:pic>
        <p:nvPicPr>
          <p:cNvPr id="23555" name="Picture 3" descr="C:\Users\Brent K. McCain\AppData\Local\Microsoft\Windows\Temporary Internet Files\Content.IE5\W32NKZPG\MPj043886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 t="37447" r="36905" b="33859"/>
          <a:stretch>
            <a:fillRect/>
          </a:stretch>
        </p:blipFill>
        <p:spPr bwMode="auto">
          <a:xfrm>
            <a:off x="1066800" y="2209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:\Users\Brent K. McCain\AppData\Local\Microsoft\Windows\Temporary Internet Files\Content.IE5\V1KAGXU7\MPj041406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952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C:\Users\Brent K. McCain\AppData\Local\Microsoft\Windows\Temporary Internet Files\Content.IE5\EEH3Y92I\MPj040966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114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Users\Brent K. McCain\AppData\Local\Microsoft\Windows\Temporary Internet Files\Content.IE5\QM10TS0P\MPj0439521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19446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C:\Users\Brent K. McCain\AppData\Local\Microsoft\Windows\Temporary Internet Files\Content.IE5\QM10TS0P\MPj0400966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12477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" descr="C:\Users\Brent K. McCain\AppData\Local\Microsoft\Windows\Temporary Internet Files\Content.IE5\EEH3Y92I\MPj031547200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31616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09600" y="480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/>
              <a:t>So would be the first step?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4580" name="Picture 2" descr="http://www.wiredchemist.com/images/displac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810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81200" y="1066800"/>
            <a:ext cx="6324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/>
              <a:t>Place a </a:t>
            </a:r>
            <a:r>
              <a:rPr lang="en-US" sz="4400" b="1" u="sng">
                <a:solidFill>
                  <a:srgbClr val="FF0000"/>
                </a:solidFill>
              </a:rPr>
              <a:t>known</a:t>
            </a:r>
            <a:r>
              <a:rPr lang="en-US" sz="4400"/>
              <a:t> </a:t>
            </a:r>
            <a:r>
              <a:rPr lang="en-US" sz="4000"/>
              <a:t>amount of water into the graduated cylinder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5604" name="Picture 2" descr="http://www.instructables.com/files/deriv/F2I/8F1B/FQSWZKAS/F2I8F1BFQSWZKAS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28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209800" y="3581400"/>
            <a:ext cx="632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How much water is in this graduated cylinder?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524000" y="5181600"/>
            <a:ext cx="16764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667000" y="990600"/>
            <a:ext cx="6019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Read your graduated cylinder </a:t>
            </a:r>
            <a:r>
              <a:rPr lang="en-US" sz="3600" b="1" u="sng">
                <a:solidFill>
                  <a:srgbClr val="0070C0"/>
                </a:solidFill>
              </a:rPr>
              <a:t>carefully</a:t>
            </a:r>
            <a:r>
              <a:rPr lang="en-US" sz="3600"/>
              <a:t>…remember to record your unit of measurement.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6628" name="Picture 2" descr="http://www.instructables.com/files/deriv/F2I/8F1B/FQSWZKAS/F2I8F1BFQSWZKAS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28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1524000" y="5181600"/>
            <a:ext cx="16764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7200" y="4495800"/>
            <a:ext cx="3048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20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09600" y="3657600"/>
            <a:ext cx="8305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Very carefully place your object into the graduated cylinder…what are some things you need to be aware of as you place the object into the graduated cylinder?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7652" name="Picture 2" descr="http://www.stevespanglerscience.com/img/cache/02268c260f8fff6f7502dd93a20e39be/WCYL-010-26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Lucida Sans Unicode" pitchFamily="34" charset="0"/>
              </a:rPr>
              <a:t>Let me say it now…if you don’t put the labels on your answers…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752600"/>
            <a:ext cx="5160387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Will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WRONG!!!!!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048000" y="91440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/>
              <a:t> Don’t drop it directly into the graduated cylinder – tilt the cylinder to the side and slide it to the bottom…GENTLY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8676" name="Picture 2" descr="http://www.stevespanglerscience.com/img/cache/02268c260f8fff6f7502dd93a20e39be/WCYL-010-26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/>
              <a:t>Only place enough water in the graduated cylinder to cover the object by several 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1143000"/>
            <a:ext cx="5486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/>
              <a:t>After placing the object carefully in the graduated cylinder, what should you do 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29700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905000" y="4267200"/>
            <a:ext cx="16764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1143000"/>
            <a:ext cx="5486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Read the volume of the water after the object has been put in, then…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30724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905000" y="4267200"/>
            <a:ext cx="16764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1143000"/>
            <a:ext cx="5486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subtract your </a:t>
            </a:r>
            <a:r>
              <a:rPr lang="en-US" sz="4000" b="1" u="sng">
                <a:solidFill>
                  <a:srgbClr val="0070C0"/>
                </a:solidFill>
              </a:rPr>
              <a:t>beginning </a:t>
            </a:r>
            <a:r>
              <a:rPr lang="en-US" sz="3600"/>
              <a:t>water level from you </a:t>
            </a:r>
            <a:r>
              <a:rPr lang="en-US" sz="4000" b="1" u="sng">
                <a:solidFill>
                  <a:srgbClr val="7030A0"/>
                </a:solidFill>
              </a:rPr>
              <a:t>ending </a:t>
            </a:r>
            <a:r>
              <a:rPr lang="en-US" sz="3600"/>
              <a:t>water level.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31748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905000" y="4267200"/>
            <a:ext cx="16764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3352800"/>
            <a:ext cx="1905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25 mL</a:t>
            </a:r>
          </a:p>
          <a:p>
            <a:pPr algn="ctr" eaLnBrk="1" hangingPunct="1"/>
            <a:r>
              <a:rPr lang="en-US" sz="4400" u="sng"/>
              <a:t>20 mL</a:t>
            </a:r>
          </a:p>
          <a:p>
            <a:pPr algn="ctr" eaLnBrk="1" hangingPunct="1"/>
            <a:r>
              <a:rPr lang="en-US" sz="4400"/>
              <a:t>5 mL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3581400"/>
            <a:ext cx="365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400"/>
              <a:t>Ending Water Level</a:t>
            </a:r>
          </a:p>
          <a:p>
            <a:pPr algn="r" eaLnBrk="1" hangingPunct="1"/>
            <a:endParaRPr lang="en-US" sz="2400" u="sng"/>
          </a:p>
          <a:p>
            <a:pPr algn="r" eaLnBrk="1" hangingPunct="1"/>
            <a:r>
              <a:rPr lang="en-US" sz="2400" u="sng"/>
              <a:t>-Beginning Water Level</a:t>
            </a:r>
          </a:p>
          <a:p>
            <a:pPr algn="r" eaLnBrk="1" hangingPunct="1"/>
            <a:endParaRPr lang="en-US" sz="2400" u="sng"/>
          </a:p>
          <a:p>
            <a:pPr algn="r" eaLnBrk="1" hangingPunct="1"/>
            <a:r>
              <a:rPr lang="en-US" sz="2400"/>
              <a:t>Volume of the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895600" y="1143000"/>
            <a:ext cx="5486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Now what is the unit of measurement we will be using with our answer.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Water Displacement</a:t>
            </a:r>
          </a:p>
        </p:txBody>
      </p:sp>
      <p:pic>
        <p:nvPicPr>
          <p:cNvPr id="32772" name="Picture 2" descr="http://chemistry.rutgers.edu/world/hp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419600"/>
            <a:ext cx="12362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earn.uci.edu/media/OC08/11004/OC0811004_L6ObjectVol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876800" y="457200"/>
            <a:ext cx="4038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What is the volume of this object?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5626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3 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Just to review…if you have a regular uniformly shaped object that has a measureable length, height and width, we use which method of calculating volume?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85800" y="3352800"/>
            <a:ext cx="762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If the object is irregularly shaped, then we use what method to calculate volume?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971800"/>
            <a:ext cx="657744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Density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/>
              <a:t>Now comes the fun part…we have covered how to mass an object, how to calculate volume – so we are ready to move on to calculating…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14400" y="533400"/>
            <a:ext cx="7543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000"/>
              <a:t>Density </a:t>
            </a:r>
            <a:r>
              <a:rPr lang="en-US" sz="7200"/>
              <a:t>is the relationship of </a:t>
            </a:r>
            <a:r>
              <a:rPr lang="en-US" sz="8000" b="1" u="sng">
                <a:solidFill>
                  <a:srgbClr val="7030A0"/>
                </a:solidFill>
              </a:rPr>
              <a:t>mass</a:t>
            </a:r>
            <a:r>
              <a:rPr lang="en-US" sz="8000"/>
              <a:t> </a:t>
            </a:r>
            <a:r>
              <a:rPr lang="en-US" sz="7200"/>
              <a:t>to </a:t>
            </a:r>
            <a:r>
              <a:rPr lang="en-US" sz="8000" b="1" u="sng">
                <a:solidFill>
                  <a:srgbClr val="FF0000"/>
                </a:solidFill>
              </a:rPr>
              <a:t>volume</a:t>
            </a:r>
            <a:r>
              <a:rPr lang="en-US" sz="720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atin typeface="Arial" charset="0"/>
                <a:cs typeface="Arial" charset="0"/>
              </a:rPr>
              <a:t>Density is the amount of 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matter</a:t>
            </a:r>
            <a:r>
              <a:rPr lang="en-US" sz="6000" dirty="0">
                <a:latin typeface="Arial" charset="0"/>
                <a:cs typeface="Arial" charset="0"/>
              </a:rPr>
              <a:t> </a:t>
            </a:r>
            <a:r>
              <a:rPr lang="en-US" sz="5400" dirty="0">
                <a:latin typeface="Arial" charset="0"/>
                <a:cs typeface="Arial" charset="0"/>
              </a:rPr>
              <a:t>that is packed into a specific </a:t>
            </a:r>
            <a:r>
              <a:rPr lang="en-US" sz="6000" b="1" u="sng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space</a:t>
            </a:r>
            <a:r>
              <a:rPr lang="en-US" sz="5400" dirty="0">
                <a:latin typeface="Arial" charset="0"/>
                <a:cs typeface="Arial" charset="0"/>
              </a:rPr>
              <a:t>.  It is determined by using the formula mass divided by volume (M/V = 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79248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Lucida Sans Unicode" pitchFamily="34" charset="0"/>
                <a:cs typeface="Arial" charset="0"/>
              </a:rPr>
              <a:t>Mass:	A measurement of the 			amount of 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latin typeface="Lucida Sans Unicode" pitchFamily="34" charset="0"/>
                <a:cs typeface="Arial" charset="0"/>
              </a:rPr>
              <a:t>matter </a:t>
            </a:r>
            <a:r>
              <a:rPr lang="en-US" sz="3600" dirty="0">
                <a:latin typeface="Lucida Sans Unicode" pitchFamily="34" charset="0"/>
                <a:cs typeface="Arial" charset="0"/>
              </a:rPr>
              <a:t>in an 			object</a:t>
            </a:r>
          </a:p>
          <a:p>
            <a:pPr>
              <a:defRPr/>
            </a:pPr>
            <a:endParaRPr lang="en-US" sz="3600" dirty="0">
              <a:latin typeface="Lucida Sans Unicode" pitchFamily="34" charset="0"/>
              <a:cs typeface="Arial" charset="0"/>
            </a:endParaRPr>
          </a:p>
          <a:p>
            <a:pPr>
              <a:defRPr/>
            </a:pPr>
            <a:r>
              <a:rPr lang="en-US" sz="3600" dirty="0">
                <a:latin typeface="Lucida Sans Unicode" pitchFamily="34" charset="0"/>
                <a:cs typeface="Arial" charset="0"/>
              </a:rPr>
              <a:t>		It can be measured with a 		triple beam balance</a:t>
            </a:r>
          </a:p>
          <a:p>
            <a:pPr>
              <a:defRPr/>
            </a:pPr>
            <a:endParaRPr lang="en-US" sz="3600" dirty="0">
              <a:latin typeface="Lucida Sans Unicode" pitchFamily="34" charset="0"/>
              <a:cs typeface="Arial" charset="0"/>
            </a:endParaRPr>
          </a:p>
          <a:p>
            <a:pPr>
              <a:defRPr/>
            </a:pPr>
            <a:r>
              <a:rPr lang="en-US" sz="3600" dirty="0">
                <a:latin typeface="Lucida Sans Unicode" pitchFamily="34" charset="0"/>
                <a:cs typeface="Arial" charset="0"/>
              </a:rPr>
              <a:t>		It is measured in </a:t>
            </a:r>
            <a:r>
              <a:rPr lang="en-US" sz="4400" b="1" u="sng" dirty="0">
                <a:solidFill>
                  <a:srgbClr val="FF0000"/>
                </a:solidFill>
                <a:latin typeface="Lucida Sans Unicode" pitchFamily="34" charset="0"/>
                <a:cs typeface="Arial" charset="0"/>
              </a:rPr>
              <a:t>grams</a:t>
            </a:r>
            <a:r>
              <a:rPr lang="en-US" sz="3600" dirty="0">
                <a:latin typeface="Lucida Sans Unicode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7924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/>
              <a:t>Now let’s practice a problem…</a:t>
            </a:r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/>
            <a:r>
              <a:rPr lang="en-US" sz="4000"/>
              <a:t>Density = 		</a:t>
            </a:r>
            <a:r>
              <a:rPr lang="en-US" sz="4000" u="sng"/>
              <a:t>   20 g</a:t>
            </a:r>
          </a:p>
          <a:p>
            <a:pPr eaLnBrk="1" hangingPunct="1"/>
            <a:r>
              <a:rPr lang="en-US" sz="4000"/>
              <a:t> 				10 cm </a:t>
            </a:r>
            <a:r>
              <a:rPr lang="en-US" sz="4000" baseline="30000"/>
              <a:t>3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66800" y="3276600"/>
            <a:ext cx="685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What is the density?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4343400"/>
            <a:ext cx="487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2 g/cm</a:t>
            </a:r>
            <a:r>
              <a:rPr lang="en-US" sz="6600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1752600" y="381000"/>
            <a:ext cx="487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2 g/cm</a:t>
            </a:r>
            <a:r>
              <a:rPr lang="en-US" sz="6600" baseline="30000"/>
              <a:t>3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838200" y="160020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When we label the problem we have to use both the grams and the cm</a:t>
            </a:r>
            <a:r>
              <a:rPr lang="en-US" sz="3200" baseline="30000"/>
              <a:t>3</a:t>
            </a:r>
            <a:r>
              <a:rPr lang="en-US" sz="3200"/>
              <a:t>…why?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990600" y="3124200"/>
            <a:ext cx="1295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u="sng"/>
              <a:t>2 xy</a:t>
            </a:r>
          </a:p>
          <a:p>
            <a:pPr eaLnBrk="1" hangingPunct="1"/>
            <a:r>
              <a:rPr lang="en-US" sz="4400"/>
              <a:t>4 xz</a:t>
            </a:r>
          </a:p>
        </p:txBody>
      </p:sp>
      <p:cxnSp>
        <p:nvCxnSpPr>
          <p:cNvPr id="8" name="Straight Connector 7"/>
          <p:cNvCxnSpPr>
            <a:stCxn id="39940" idx="0"/>
          </p:cNvCxnSpPr>
          <p:nvPr/>
        </p:nvCxnSpPr>
        <p:spPr>
          <a:xfrm rot="16200000" flipH="1">
            <a:off x="819150" y="3943350"/>
            <a:ext cx="1676400" cy="38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2667000" y="34290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/>
              <a:t>=</a:t>
            </a: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u="sng"/>
              <a:t>2 y</a:t>
            </a:r>
          </a:p>
          <a:p>
            <a:pPr eaLnBrk="1" hangingPunct="1"/>
            <a:r>
              <a:rPr lang="en-US" sz="4000"/>
              <a:t>4 z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895601" y="4648200"/>
            <a:ext cx="3352800" cy="3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3200400"/>
            <a:ext cx="182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u="sng"/>
              <a:t>    20 g</a:t>
            </a:r>
          </a:p>
          <a:p>
            <a:pPr eaLnBrk="1" hangingPunct="1"/>
            <a:r>
              <a:rPr lang="en-US" sz="4000"/>
              <a:t>10 cm</a:t>
            </a:r>
            <a:r>
              <a:rPr lang="en-US" sz="4000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620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/>
              <a:t>Let’s do some practice problems:</a:t>
            </a:r>
          </a:p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75 mL of water was measured.  An object was carefully dropped into the graduated cylinder.  The water level rose to 90 mL.  What is the volume of the rock?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6400" y="4495800"/>
            <a:ext cx="594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15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924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/>
              <a:t>Let’s do some practice problems: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If the mass of an object is 30 grams and the volume of the 15 mL, what is the density?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4495800"/>
            <a:ext cx="708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Density = 2g/mL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92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/>
              <a:t>Let’s do some practice problems: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If the measurements of a metal bar are 10 cm, 5 cm and 2 cm, what is the volume of the metal bar?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4495800"/>
            <a:ext cx="708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/>
              <a:t>Volume = 100 cm</a:t>
            </a:r>
            <a:r>
              <a:rPr lang="en-US" sz="6600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924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/>
              <a:t>Let’s do some practice problems: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If the mass of the metal bar is 250 gm and the volume is 100 cm</a:t>
            </a:r>
            <a:r>
              <a:rPr lang="en-US" sz="4000" baseline="30000"/>
              <a:t>3</a:t>
            </a:r>
            <a:r>
              <a:rPr lang="en-US" sz="4000"/>
              <a:t>, what is the density?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4495800"/>
            <a:ext cx="708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/>
              <a:t>Density = 2.5 g/cm</a:t>
            </a:r>
            <a:r>
              <a:rPr lang="en-US" sz="6000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Lucida Sans Unicode" pitchFamily="34" charset="0"/>
              </a:rPr>
              <a:t>Volume</a:t>
            </a:r>
            <a:r>
              <a:rPr lang="en-US" sz="2800">
                <a:latin typeface="Lucida Sans Unicode" pitchFamily="34" charset="0"/>
              </a:rPr>
              <a:t>:  Is the amount of </a:t>
            </a:r>
            <a:r>
              <a:rPr lang="en-US" sz="3600" b="1" u="sng">
                <a:solidFill>
                  <a:srgbClr val="FF0000"/>
                </a:solidFill>
                <a:latin typeface="Lucida Sans Unicode" pitchFamily="34" charset="0"/>
              </a:rPr>
              <a:t>space</a:t>
            </a:r>
            <a:r>
              <a:rPr lang="en-US" sz="3600">
                <a:latin typeface="Lucida Sans Unicode" pitchFamily="34" charset="0"/>
              </a:rPr>
              <a:t> </a:t>
            </a:r>
            <a:r>
              <a:rPr lang="en-US" sz="2800">
                <a:latin typeface="Lucida Sans Unicode" pitchFamily="34" charset="0"/>
              </a:rPr>
              <a:t>an object takes up.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114800"/>
            <a:ext cx="75438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There are several ways to calculate volume.  We are going to look at the 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ruler</a:t>
            </a:r>
            <a:r>
              <a:rPr lang="en-US" sz="36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method and the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water displacement</a:t>
            </a:r>
            <a:r>
              <a:rPr lang="en-US" sz="3200" dirty="0">
                <a:latin typeface="+mn-lt"/>
                <a:cs typeface="+mn-cs"/>
              </a:rPr>
              <a:t> method.</a:t>
            </a:r>
          </a:p>
        </p:txBody>
      </p:sp>
      <p:pic>
        <p:nvPicPr>
          <p:cNvPr id="12292" name="Picture 2" descr="C:\Users\Brent K. McCain\AppData\Local\Microsoft\Windows\Temporary Internet Files\Content.IE5\V1KAGXU7\MPj03995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eb.mac.com/scifione/orig/LABWARE/LAB-GIFS/Graduated-cylin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9620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1286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Using a Ruler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38200" y="13716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Lucida Sans Unicode" pitchFamily="34" charset="0"/>
              </a:rPr>
              <a:t>Just a quick reminder…we only measure in the metric system in this class!!!</a:t>
            </a:r>
          </a:p>
        </p:txBody>
      </p:sp>
      <p:pic>
        <p:nvPicPr>
          <p:cNvPr id="13316" name="Picture 3" descr="C:\Users\Brent K. McCain\AppData\Local\Microsoft\Windows\Temporary Internet Files\Content.IE5\V1KAGXU7\MCj0423844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084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09600" y="3200400"/>
            <a:ext cx="7772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>
                <a:latin typeface="Lucida Sans Unicode" pitchFamily="34" charset="0"/>
              </a:rPr>
              <a:t>So how do we find the volume of an object using a ruler?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6629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Lucida Sans Unicode" pitchFamily="34" charset="0"/>
                <a:cs typeface="Arial" charset="0"/>
              </a:rPr>
              <a:t>If you said </a:t>
            </a:r>
            <a:r>
              <a:rPr lang="en-US" sz="4400" b="1" u="sng" dirty="0">
                <a:solidFill>
                  <a:srgbClr val="0070C0"/>
                </a:solidFill>
                <a:latin typeface="Lucida Sans Unicode" pitchFamily="34" charset="0"/>
                <a:cs typeface="Arial" charset="0"/>
              </a:rPr>
              <a:t>Length</a:t>
            </a:r>
            <a:r>
              <a:rPr lang="en-US" sz="4400" dirty="0">
                <a:latin typeface="Lucida Sans Unicode" pitchFamily="34" charset="0"/>
                <a:cs typeface="Arial" charset="0"/>
              </a:rPr>
              <a:t> 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X </a:t>
            </a:r>
            <a:r>
              <a:rPr lang="en-US" sz="4400" b="1" u="sng" dirty="0">
                <a:solidFill>
                  <a:srgbClr val="00B0F0"/>
                </a:solidFill>
                <a:latin typeface="Lucida Sans Unicode" pitchFamily="34" charset="0"/>
                <a:cs typeface="Arial" charset="0"/>
              </a:rPr>
              <a:t>Width</a:t>
            </a:r>
            <a:r>
              <a:rPr lang="en-US" sz="4400" dirty="0">
                <a:latin typeface="Lucida Sans Unicode" pitchFamily="34" charset="0"/>
                <a:cs typeface="Arial" charset="0"/>
              </a:rPr>
              <a:t> 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X 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Arial" charset="0"/>
              </a:rPr>
              <a:t>Height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…you are ahead of the curve!</a:t>
            </a:r>
          </a:p>
        </p:txBody>
      </p:sp>
      <p:sp>
        <p:nvSpPr>
          <p:cNvPr id="3" name="Cube 2"/>
          <p:cNvSpPr/>
          <p:nvPr/>
        </p:nvSpPr>
        <p:spPr>
          <a:xfrm>
            <a:off x="1600200" y="3048000"/>
            <a:ext cx="4876800" cy="2209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95600" y="5486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Length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96000" y="48006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Width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629400" y="3276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6629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F0"/>
                </a:solidFill>
                <a:latin typeface="Lucida Sans Unicode" pitchFamily="34" charset="0"/>
                <a:cs typeface="Arial" charset="0"/>
              </a:rPr>
              <a:t>L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 x </a:t>
            </a:r>
            <a:r>
              <a:rPr lang="en-US" sz="4400" b="1" u="sng" dirty="0">
                <a:solidFill>
                  <a:srgbClr val="0070C0"/>
                </a:solidFill>
                <a:latin typeface="Lucida Sans Unicode" pitchFamily="34" charset="0"/>
                <a:cs typeface="Arial" charset="0"/>
              </a:rPr>
              <a:t>W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 x 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Arial" charset="0"/>
              </a:rPr>
              <a:t>H</a:t>
            </a:r>
            <a:r>
              <a:rPr lang="en-US" sz="4000" dirty="0">
                <a:latin typeface="Lucida Sans Unicode" pitchFamily="34" charset="0"/>
                <a:cs typeface="Arial" charset="0"/>
              </a:rPr>
              <a:t>.  ( We use this method when the object has a regular shape.) </a:t>
            </a:r>
          </a:p>
        </p:txBody>
      </p:sp>
      <p:sp>
        <p:nvSpPr>
          <p:cNvPr id="3" name="Cube 2"/>
          <p:cNvSpPr/>
          <p:nvPr/>
        </p:nvSpPr>
        <p:spPr>
          <a:xfrm>
            <a:off x="1600200" y="3048000"/>
            <a:ext cx="4876800" cy="2209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895600" y="5486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Length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096000" y="48006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Width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629400" y="3276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662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Lucida Sans Unicode" pitchFamily="34" charset="0"/>
              </a:rPr>
              <a:t>So our formula looks like this:</a:t>
            </a:r>
          </a:p>
          <a:p>
            <a:pPr algn="ctr" eaLnBrk="1" hangingPunct="1"/>
            <a:endParaRPr lang="en-US" sz="3200">
              <a:latin typeface="Lucida Sans Unicode" pitchFamily="34" charset="0"/>
            </a:endParaRPr>
          </a:p>
          <a:p>
            <a:pPr algn="ctr" eaLnBrk="1" hangingPunct="1"/>
            <a:r>
              <a:rPr lang="en-US" sz="3200">
                <a:latin typeface="Lucida Sans Unicode" pitchFamily="34" charset="0"/>
              </a:rPr>
              <a:t>L x W x H</a:t>
            </a:r>
          </a:p>
        </p:txBody>
      </p:sp>
      <p:sp>
        <p:nvSpPr>
          <p:cNvPr id="3" name="Cube 2"/>
          <p:cNvSpPr/>
          <p:nvPr/>
        </p:nvSpPr>
        <p:spPr>
          <a:xfrm>
            <a:off x="1676400" y="2209800"/>
            <a:ext cx="4876800" cy="2209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48000" y="4495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Length = 4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 rot="-2700564">
            <a:off x="6019800" y="3925888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Width = 3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629400" y="27432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Height = 2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219200" y="50292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400"/>
              <a:t>What is our answer?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Lucida Sans Unicode" pitchFamily="34" charset="0"/>
              </a:rPr>
              <a:t>If you said only 24 you would be wrong…why?</a:t>
            </a:r>
          </a:p>
        </p:txBody>
      </p:sp>
      <p:sp>
        <p:nvSpPr>
          <p:cNvPr id="3" name="Cube 2"/>
          <p:cNvSpPr/>
          <p:nvPr/>
        </p:nvSpPr>
        <p:spPr>
          <a:xfrm>
            <a:off x="1676400" y="2209800"/>
            <a:ext cx="4876800" cy="2209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048000" y="4495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Length = 4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 rot="-2700564">
            <a:off x="6019800" y="3925888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Width = 3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629400" y="27432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Height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795</Words>
  <Application>Microsoft Office PowerPoint</Application>
  <PresentationFormat>On-screen Show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Brent K. McCain</dc:creator>
  <cp:lastModifiedBy>Teacher E-Solutions</cp:lastModifiedBy>
  <cp:revision>18</cp:revision>
  <dcterms:created xsi:type="dcterms:W3CDTF">2009-05-23T05:42:03Z</dcterms:created>
  <dcterms:modified xsi:type="dcterms:W3CDTF">2019-01-18T17:01:01Z</dcterms:modified>
</cp:coreProperties>
</file>