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9" r:id="rId4"/>
    <p:sldId id="257" r:id="rId5"/>
    <p:sldId id="261" r:id="rId6"/>
    <p:sldId id="262" r:id="rId7"/>
    <p:sldId id="291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75" r:id="rId16"/>
    <p:sldId id="269" r:id="rId17"/>
    <p:sldId id="271" r:id="rId18"/>
    <p:sldId id="272" r:id="rId19"/>
    <p:sldId id="274" r:id="rId20"/>
    <p:sldId id="276" r:id="rId21"/>
    <p:sldId id="277" r:id="rId22"/>
    <p:sldId id="278" r:id="rId23"/>
    <p:sldId id="280" r:id="rId24"/>
    <p:sldId id="279" r:id="rId25"/>
    <p:sldId id="273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2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AEF7150-D2AD-486D-B2F4-EAF27DB025B2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F2ABD0B-F8AB-4552-8252-958FBFE50B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497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6A4F8-EC1F-4E6F-902B-B66F5D3D6B12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90870-715F-4F7C-BC92-8BB1C1C0DA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531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81B50-030A-4F94-80FA-7C7BBDE2EC3D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EDE3B-BC7D-4EF2-A5B9-01B95BF33B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114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2B5E1-A208-4D11-B16C-A3D495C25F3E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5D49C-5D76-415B-A1C7-18582AB6E9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863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5F00DE-029C-4F6E-8AFC-B3ECF4DA3A02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FBD97D3-F23F-40DF-A78A-E052E637D4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2885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2587E7A-ADF6-4F51-9E8C-FB33FA7D27DD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62D02D-9534-4B34-85A8-9E57E14733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7954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4A3355E-46AE-42E6-80FC-9871B85CF19B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71A49DE-5D5F-406A-9D59-1E0AEAE412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6857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082484D-27A6-4FE5-AEEA-FDF02784228F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4240ED1-B356-4615-87FE-D450A8DF01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871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ED5C5-627B-43F4-A595-D4CEAE597B05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DA143-4C21-4243-BDF3-66F218ADD9C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483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9646793-3B44-4F57-8698-CA6BF84668D2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AF77CF9-38FC-4F31-BAE1-B0F6D37EBF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9397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Freeform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5760 w 5591"/>
              <a:gd name="T3" fmla="*/ 0 h 588"/>
              <a:gd name="T4" fmla="*/ 5760 w 5591"/>
              <a:gd name="T5" fmla="*/ 528 h 588"/>
              <a:gd name="T6" fmla="*/ 4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8D2DFB9A-F4A2-42DB-9E7D-C6B78580F8F9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E5D5AC0-883E-48C6-B63D-2C0F835C35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4846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27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5760 w 5591"/>
              <a:gd name="T3" fmla="*/ 0 h 588"/>
              <a:gd name="T4" fmla="*/ 5760 w 5591"/>
              <a:gd name="T5" fmla="*/ 528 h 588"/>
              <a:gd name="T6" fmla="*/ 4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1001524-9942-420D-8265-3F7C21605A59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4558633-765A-4F27-81F7-CC23F0FE708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40" r:id="rId5"/>
    <p:sldLayoutId id="2147483741" r:id="rId6"/>
    <p:sldLayoutId id="2147483734" r:id="rId7"/>
    <p:sldLayoutId id="2147483742" r:id="rId8"/>
    <p:sldLayoutId id="2147483743" r:id="rId9"/>
    <p:sldLayoutId id="2147483735" r:id="rId10"/>
    <p:sldLayoutId id="214748373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85800" y="533400"/>
            <a:ext cx="7792519" cy="415498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Mass, Volume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and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Density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1143000" y="381000"/>
            <a:ext cx="6629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Lucida Sans Unicode" pitchFamily="34" charset="0"/>
              </a:rPr>
              <a:t>So what is the label we use?</a:t>
            </a:r>
          </a:p>
        </p:txBody>
      </p:sp>
      <p:sp>
        <p:nvSpPr>
          <p:cNvPr id="3" name="Cube 2"/>
          <p:cNvSpPr/>
          <p:nvPr/>
        </p:nvSpPr>
        <p:spPr>
          <a:xfrm>
            <a:off x="1676400" y="2209800"/>
            <a:ext cx="4876800" cy="2209800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3048000" y="4495800"/>
            <a:ext cx="182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>
                <a:latin typeface="Lucida Sans Unicode" pitchFamily="34" charset="0"/>
              </a:rPr>
              <a:t>Length = 4</a:t>
            </a:r>
          </a:p>
        </p:txBody>
      </p:sp>
      <p:sp>
        <p:nvSpPr>
          <p:cNvPr id="18437" name="TextBox 4"/>
          <p:cNvSpPr txBox="1">
            <a:spLocks noChangeArrowheads="1"/>
          </p:cNvSpPr>
          <p:nvPr/>
        </p:nvSpPr>
        <p:spPr bwMode="auto">
          <a:xfrm rot="-2700564">
            <a:off x="6019800" y="3925888"/>
            <a:ext cx="129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>
                <a:latin typeface="Lucida Sans Unicode" pitchFamily="34" charset="0"/>
              </a:rPr>
              <a:t>Width = 3</a:t>
            </a:r>
          </a:p>
        </p:txBody>
      </p:sp>
      <p:sp>
        <p:nvSpPr>
          <p:cNvPr id="18438" name="TextBox 5"/>
          <p:cNvSpPr txBox="1">
            <a:spLocks noChangeArrowheads="1"/>
          </p:cNvSpPr>
          <p:nvPr/>
        </p:nvSpPr>
        <p:spPr bwMode="auto">
          <a:xfrm>
            <a:off x="6629400" y="2743200"/>
            <a:ext cx="152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>
                <a:latin typeface="Lucida Sans Unicode" pitchFamily="34" charset="0"/>
              </a:rPr>
              <a:t>Height = 2</a:t>
            </a:r>
          </a:p>
        </p:txBody>
      </p:sp>
      <p:sp>
        <p:nvSpPr>
          <p:cNvPr id="17415" name="TextBox 6"/>
          <p:cNvSpPr txBox="1">
            <a:spLocks noChangeArrowheads="1"/>
          </p:cNvSpPr>
          <p:nvPr/>
        </p:nvSpPr>
        <p:spPr bwMode="auto">
          <a:xfrm>
            <a:off x="609600" y="52578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>
                <a:latin typeface="Lucida Sans Unicode" pitchFamily="34" charset="0"/>
              </a:rPr>
              <a:t>Centimeters cubed = written like this  cm </a:t>
            </a:r>
            <a:r>
              <a:rPr lang="en-US" sz="2800" baseline="30000">
                <a:latin typeface="Lucida Sans Unicode" pitchFamily="34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685800" y="533400"/>
            <a:ext cx="83058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4000"/>
              <a:t>How many of you have every gotten into the tub only to find out you have filled it too high and water flows over the top?</a:t>
            </a:r>
          </a:p>
        </p:txBody>
      </p:sp>
      <p:pic>
        <p:nvPicPr>
          <p:cNvPr id="19459" name="Picture 5" descr="C:\Users\Brent K. McCain\AppData\Local\Microsoft\Windows\Temporary Internet Files\Content.IE5\EEH3Y92I\MPj0430606000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505200"/>
            <a:ext cx="3319463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533400" y="3124200"/>
            <a:ext cx="8305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4800"/>
              <a:t>So what is water displacement?</a:t>
            </a:r>
          </a:p>
        </p:txBody>
      </p:sp>
      <p:sp>
        <p:nvSpPr>
          <p:cNvPr id="4" name="Rectangle 3"/>
          <p:cNvSpPr/>
          <p:nvPr/>
        </p:nvSpPr>
        <p:spPr>
          <a:xfrm>
            <a:off x="1447800" y="152400"/>
            <a:ext cx="6324600" cy="212365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600" b="1" dirty="0">
                <a:ln/>
                <a:solidFill>
                  <a:schemeClr val="accent3"/>
                </a:solidFill>
                <a:latin typeface="Arial" charset="0"/>
                <a:cs typeface="Arial" charset="0"/>
              </a:rPr>
              <a:t>Water </a:t>
            </a:r>
          </a:p>
          <a:p>
            <a:pPr algn="ctr">
              <a:defRPr/>
            </a:pPr>
            <a:r>
              <a:rPr lang="en-US" sz="6600" b="1" dirty="0">
                <a:ln/>
                <a:solidFill>
                  <a:schemeClr val="accent3"/>
                </a:solidFill>
                <a:latin typeface="Arial" charset="0"/>
                <a:cs typeface="Arial" charset="0"/>
              </a:rPr>
              <a:t>Displacement</a:t>
            </a:r>
          </a:p>
        </p:txBody>
      </p:sp>
      <p:pic>
        <p:nvPicPr>
          <p:cNvPr id="20484" name="Picture 2" descr="http://chemistry.rutgers.edu/world/hpe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1174750" cy="303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905000" y="1143000"/>
            <a:ext cx="65532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8800"/>
              <a:t>How does it work?</a:t>
            </a:r>
          </a:p>
        </p:txBody>
      </p:sp>
      <p:sp>
        <p:nvSpPr>
          <p:cNvPr id="4" name="Rectangle 3"/>
          <p:cNvSpPr/>
          <p:nvPr/>
        </p:nvSpPr>
        <p:spPr>
          <a:xfrm>
            <a:off x="1447800" y="152400"/>
            <a:ext cx="63246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800" b="1" dirty="0">
                <a:ln/>
                <a:solidFill>
                  <a:schemeClr val="accent3"/>
                </a:solidFill>
                <a:latin typeface="Arial" charset="0"/>
                <a:cs typeface="Arial" charset="0"/>
              </a:rPr>
              <a:t>Water Displacement</a:t>
            </a:r>
          </a:p>
        </p:txBody>
      </p:sp>
      <p:pic>
        <p:nvPicPr>
          <p:cNvPr id="21508" name="Picture 2" descr="http://chemistry.rutgers.edu/world/hpe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10922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1905000" y="1066800"/>
            <a:ext cx="68580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4800"/>
              <a:t>Just like when you got into the tub, the water level had to go up in proportion to the amount of space you were taking up.</a:t>
            </a:r>
          </a:p>
        </p:txBody>
      </p:sp>
      <p:sp>
        <p:nvSpPr>
          <p:cNvPr id="4" name="Rectangle 3"/>
          <p:cNvSpPr/>
          <p:nvPr/>
        </p:nvSpPr>
        <p:spPr>
          <a:xfrm>
            <a:off x="1447800" y="152400"/>
            <a:ext cx="63246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800" b="1" dirty="0">
                <a:ln/>
                <a:solidFill>
                  <a:schemeClr val="accent3"/>
                </a:solidFill>
                <a:latin typeface="Arial" charset="0"/>
                <a:cs typeface="Arial" charset="0"/>
              </a:rPr>
              <a:t>Water Displacement</a:t>
            </a:r>
          </a:p>
        </p:txBody>
      </p:sp>
      <p:pic>
        <p:nvPicPr>
          <p:cNvPr id="22532" name="Picture 2" descr="http://chemistry.rutgers.edu/world/hpe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10922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1"/>
          <p:cNvSpPr txBox="1">
            <a:spLocks noChangeArrowheads="1"/>
          </p:cNvSpPr>
          <p:nvPr/>
        </p:nvSpPr>
        <p:spPr bwMode="auto">
          <a:xfrm>
            <a:off x="685800" y="533400"/>
            <a:ext cx="83058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4000"/>
              <a:t>What type of objects are you going to use water displacement on?</a:t>
            </a:r>
          </a:p>
        </p:txBody>
      </p:sp>
      <p:pic>
        <p:nvPicPr>
          <p:cNvPr id="23555" name="Picture 3" descr="C:\Users\Brent K. McCain\AppData\Local\Microsoft\Windows\Temporary Internet Files\Content.IE5\W32NKZPG\MPj0438860000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48" t="37447" r="36905" b="33859"/>
          <a:stretch>
            <a:fillRect/>
          </a:stretch>
        </p:blipFill>
        <p:spPr bwMode="auto">
          <a:xfrm>
            <a:off x="1066800" y="220980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5" descr="C:\Users\Brent K. McCain\AppData\Local\Microsoft\Windows\Temporary Internet Files\Content.IE5\V1KAGXU7\MPj0414062000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057400"/>
            <a:ext cx="195262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6" descr="C:\Users\Brent K. McCain\AppData\Local\Microsoft\Windows\Temporary Internet Files\Content.IE5\EEH3Y92I\MPj04096620000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419600"/>
            <a:ext cx="211455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7" descr="C:\Users\Brent K. McCain\AppData\Local\Microsoft\Windows\Temporary Internet Files\Content.IE5\QM10TS0P\MPj04395210000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181600"/>
            <a:ext cx="1944688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8" descr="C:\Users\Brent K. McCain\AppData\Local\Microsoft\Windows\Temporary Internet Files\Content.IE5\QM10TS0P\MPj04009660000[1]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876800"/>
            <a:ext cx="1247775" cy="156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1" descr="C:\Users\Brent K. McCain\AppData\Local\Microsoft\Windows\Temporary Internet Files\Content.IE5\EEH3Y92I\MPj03154720000[1]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362200"/>
            <a:ext cx="2316163" cy="170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1"/>
          <p:cNvSpPr txBox="1">
            <a:spLocks noChangeArrowheads="1"/>
          </p:cNvSpPr>
          <p:nvPr/>
        </p:nvSpPr>
        <p:spPr bwMode="auto">
          <a:xfrm>
            <a:off x="609600" y="4800600"/>
            <a:ext cx="8305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4800"/>
              <a:t>So would be the first step?</a:t>
            </a:r>
          </a:p>
        </p:txBody>
      </p:sp>
      <p:sp>
        <p:nvSpPr>
          <p:cNvPr id="4" name="Rectangle 3"/>
          <p:cNvSpPr/>
          <p:nvPr/>
        </p:nvSpPr>
        <p:spPr>
          <a:xfrm>
            <a:off x="1447800" y="152400"/>
            <a:ext cx="63246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800" b="1" dirty="0">
                <a:ln/>
                <a:solidFill>
                  <a:schemeClr val="accent3"/>
                </a:solidFill>
                <a:latin typeface="Arial" charset="0"/>
                <a:cs typeface="Arial" charset="0"/>
              </a:rPr>
              <a:t>Water Displacement</a:t>
            </a:r>
          </a:p>
        </p:txBody>
      </p:sp>
      <p:pic>
        <p:nvPicPr>
          <p:cNvPr id="24580" name="Picture 2" descr="http://www.wiredchemist.com/images/displace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371600"/>
            <a:ext cx="3810000" cy="324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1"/>
          <p:cNvSpPr txBox="1">
            <a:spLocks noChangeArrowheads="1"/>
          </p:cNvSpPr>
          <p:nvPr/>
        </p:nvSpPr>
        <p:spPr bwMode="auto">
          <a:xfrm>
            <a:off x="1981200" y="1066800"/>
            <a:ext cx="63246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4000"/>
              <a:t>Place a </a:t>
            </a:r>
            <a:r>
              <a:rPr lang="en-US" sz="4400" b="1" u="sng">
                <a:solidFill>
                  <a:srgbClr val="FF0000"/>
                </a:solidFill>
              </a:rPr>
              <a:t>known</a:t>
            </a:r>
            <a:r>
              <a:rPr lang="en-US" sz="4400"/>
              <a:t> </a:t>
            </a:r>
            <a:r>
              <a:rPr lang="en-US" sz="4000"/>
              <a:t>amount of water into the graduated cylinder</a:t>
            </a:r>
          </a:p>
        </p:txBody>
      </p:sp>
      <p:sp>
        <p:nvSpPr>
          <p:cNvPr id="4" name="Rectangle 3"/>
          <p:cNvSpPr/>
          <p:nvPr/>
        </p:nvSpPr>
        <p:spPr>
          <a:xfrm>
            <a:off x="1447800" y="152400"/>
            <a:ext cx="63246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800" b="1" dirty="0">
                <a:ln/>
                <a:solidFill>
                  <a:schemeClr val="accent3"/>
                </a:solidFill>
                <a:latin typeface="Arial" charset="0"/>
                <a:cs typeface="Arial" charset="0"/>
              </a:rPr>
              <a:t>Water Displacement</a:t>
            </a:r>
          </a:p>
        </p:txBody>
      </p:sp>
      <p:pic>
        <p:nvPicPr>
          <p:cNvPr id="25604" name="Picture 2" descr="http://www.instructables.com/files/deriv/F2I/8F1B/FQSWZKAS/F2I8F1BFQSWZKAS.MEDI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1828800" cy="536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Box 5"/>
          <p:cNvSpPr txBox="1">
            <a:spLocks noChangeArrowheads="1"/>
          </p:cNvSpPr>
          <p:nvPr/>
        </p:nvSpPr>
        <p:spPr bwMode="auto">
          <a:xfrm>
            <a:off x="2209800" y="3581400"/>
            <a:ext cx="63246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4400"/>
              <a:t>How much water is in this graduated cylinder?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rot="10800000">
            <a:off x="1524000" y="5181600"/>
            <a:ext cx="1676400" cy="762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"/>
          <p:cNvSpPr txBox="1">
            <a:spLocks noChangeArrowheads="1"/>
          </p:cNvSpPr>
          <p:nvPr/>
        </p:nvSpPr>
        <p:spPr bwMode="auto">
          <a:xfrm>
            <a:off x="2667000" y="990600"/>
            <a:ext cx="60198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600"/>
              <a:t>Read your graduated cylinder </a:t>
            </a:r>
            <a:r>
              <a:rPr lang="en-US" sz="3600" b="1" u="sng">
                <a:solidFill>
                  <a:srgbClr val="0070C0"/>
                </a:solidFill>
              </a:rPr>
              <a:t>carefully</a:t>
            </a:r>
            <a:r>
              <a:rPr lang="en-US" sz="3600"/>
              <a:t>…remember to record your unit of measurement.</a:t>
            </a:r>
          </a:p>
        </p:txBody>
      </p:sp>
      <p:sp>
        <p:nvSpPr>
          <p:cNvPr id="4" name="Rectangle 3"/>
          <p:cNvSpPr/>
          <p:nvPr/>
        </p:nvSpPr>
        <p:spPr>
          <a:xfrm>
            <a:off x="1447800" y="152400"/>
            <a:ext cx="63246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800" b="1" dirty="0">
                <a:ln/>
                <a:solidFill>
                  <a:schemeClr val="accent3"/>
                </a:solidFill>
                <a:latin typeface="Arial" charset="0"/>
                <a:cs typeface="Arial" charset="0"/>
              </a:rPr>
              <a:t>Water Displacement</a:t>
            </a:r>
          </a:p>
        </p:txBody>
      </p:sp>
      <p:pic>
        <p:nvPicPr>
          <p:cNvPr id="26628" name="Picture 2" descr="http://www.instructables.com/files/deriv/F2I/8F1B/FQSWZKAS/F2I8F1BFQSWZKAS.MEDI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1828800" cy="536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rot="10800000">
            <a:off x="1524000" y="5181600"/>
            <a:ext cx="1676400" cy="762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267200" y="4495800"/>
            <a:ext cx="3048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7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rPr>
              <a:t>20 mL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1"/>
          <p:cNvSpPr txBox="1">
            <a:spLocks noChangeArrowheads="1"/>
          </p:cNvSpPr>
          <p:nvPr/>
        </p:nvSpPr>
        <p:spPr bwMode="auto">
          <a:xfrm>
            <a:off x="609600" y="3657600"/>
            <a:ext cx="83058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600"/>
              <a:t>Very carefully place your object into the graduated cylinder…what are some things you need to be aware of as you place the object into the graduated cylinder?</a:t>
            </a:r>
          </a:p>
        </p:txBody>
      </p:sp>
      <p:sp>
        <p:nvSpPr>
          <p:cNvPr id="4" name="Rectangle 3"/>
          <p:cNvSpPr/>
          <p:nvPr/>
        </p:nvSpPr>
        <p:spPr>
          <a:xfrm>
            <a:off x="1447800" y="152400"/>
            <a:ext cx="63246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800" b="1" dirty="0">
                <a:ln/>
                <a:solidFill>
                  <a:schemeClr val="accent3"/>
                </a:solidFill>
                <a:latin typeface="Arial" charset="0"/>
                <a:cs typeface="Arial" charset="0"/>
              </a:rPr>
              <a:t>Water Displacement</a:t>
            </a:r>
          </a:p>
        </p:txBody>
      </p:sp>
      <p:pic>
        <p:nvPicPr>
          <p:cNvPr id="27652" name="Picture 2" descr="http://www.stevespanglerscience.com/img/cache/02268c260f8fff6f7502dd93a20e39be/WCYL-010-260x2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295400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457200" y="381000"/>
            <a:ext cx="7924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600">
                <a:latin typeface="Lucida Sans Unicode" pitchFamily="34" charset="0"/>
              </a:rPr>
              <a:t>Let me say it now…if you don’t put the labels on your answers…</a:t>
            </a:r>
          </a:p>
        </p:txBody>
      </p:sp>
      <p:sp>
        <p:nvSpPr>
          <p:cNvPr id="3" name="Rectangle 2"/>
          <p:cNvSpPr/>
          <p:nvPr/>
        </p:nvSpPr>
        <p:spPr>
          <a:xfrm>
            <a:off x="1981200" y="1752600"/>
            <a:ext cx="5160387" cy="452431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It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Will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Be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WRONG!!!!!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/>
          <p:cNvSpPr txBox="1">
            <a:spLocks noChangeArrowheads="1"/>
          </p:cNvSpPr>
          <p:nvPr/>
        </p:nvSpPr>
        <p:spPr bwMode="auto">
          <a:xfrm>
            <a:off x="3048000" y="914400"/>
            <a:ext cx="56388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en-US" sz="3600"/>
              <a:t> Don’t drop it directly into the graduated cylinder – tilt the cylinder to the side and slide it to the bottom…GENTLY</a:t>
            </a:r>
          </a:p>
        </p:txBody>
      </p:sp>
      <p:sp>
        <p:nvSpPr>
          <p:cNvPr id="4" name="Rectangle 3"/>
          <p:cNvSpPr/>
          <p:nvPr/>
        </p:nvSpPr>
        <p:spPr>
          <a:xfrm>
            <a:off x="1447800" y="152400"/>
            <a:ext cx="63246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800" b="1" dirty="0">
                <a:ln/>
                <a:solidFill>
                  <a:schemeClr val="accent3"/>
                </a:solidFill>
                <a:latin typeface="Arial" charset="0"/>
                <a:cs typeface="Arial" charset="0"/>
              </a:rPr>
              <a:t>Water Displacement</a:t>
            </a:r>
          </a:p>
        </p:txBody>
      </p:sp>
      <p:pic>
        <p:nvPicPr>
          <p:cNvPr id="28676" name="Picture 2" descr="http://www.stevespanglerscience.com/img/cache/02268c260f8fff6f7502dd93a20e39be/WCYL-010-260x2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14400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Box 4"/>
          <p:cNvSpPr txBox="1">
            <a:spLocks noChangeArrowheads="1"/>
          </p:cNvSpPr>
          <p:nvPr/>
        </p:nvSpPr>
        <p:spPr bwMode="auto">
          <a:xfrm>
            <a:off x="609600" y="4419600"/>
            <a:ext cx="80010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en-US" sz="3600"/>
              <a:t>Only place enough water in the graduated cylinder to cover the object by several mL.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895600" y="1143000"/>
            <a:ext cx="548640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4000"/>
              <a:t>After placing the object carefully in the graduated cylinder, what should you do now?</a:t>
            </a:r>
          </a:p>
        </p:txBody>
      </p:sp>
      <p:sp>
        <p:nvSpPr>
          <p:cNvPr id="4" name="Rectangle 3"/>
          <p:cNvSpPr/>
          <p:nvPr/>
        </p:nvSpPr>
        <p:spPr>
          <a:xfrm>
            <a:off x="1447800" y="152400"/>
            <a:ext cx="63246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800" b="1" dirty="0">
                <a:ln/>
                <a:solidFill>
                  <a:schemeClr val="accent3"/>
                </a:solidFill>
                <a:latin typeface="Arial" charset="0"/>
                <a:cs typeface="Arial" charset="0"/>
              </a:rPr>
              <a:t>Water Displacement</a:t>
            </a:r>
          </a:p>
        </p:txBody>
      </p:sp>
      <p:pic>
        <p:nvPicPr>
          <p:cNvPr id="29700" name="Picture 2" descr="http://chemistry.rutgers.edu/world/hpe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43000"/>
            <a:ext cx="21336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rot="10800000">
            <a:off x="1905000" y="4267200"/>
            <a:ext cx="1676400" cy="762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895600" y="1143000"/>
            <a:ext cx="54864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600"/>
              <a:t>Read the volume of the water after the object has been put in, then…</a:t>
            </a:r>
          </a:p>
        </p:txBody>
      </p:sp>
      <p:sp>
        <p:nvSpPr>
          <p:cNvPr id="4" name="Rectangle 3"/>
          <p:cNvSpPr/>
          <p:nvPr/>
        </p:nvSpPr>
        <p:spPr>
          <a:xfrm>
            <a:off x="1447800" y="152400"/>
            <a:ext cx="63246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800" b="1" dirty="0">
                <a:ln/>
                <a:solidFill>
                  <a:schemeClr val="accent3"/>
                </a:solidFill>
                <a:latin typeface="Arial" charset="0"/>
                <a:cs typeface="Arial" charset="0"/>
              </a:rPr>
              <a:t>Water Displacement</a:t>
            </a:r>
          </a:p>
        </p:txBody>
      </p:sp>
      <p:pic>
        <p:nvPicPr>
          <p:cNvPr id="30724" name="Picture 2" descr="http://chemistry.rutgers.edu/world/hpe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43000"/>
            <a:ext cx="21336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rot="10800000">
            <a:off x="1905000" y="4267200"/>
            <a:ext cx="1676400" cy="762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895600" y="1143000"/>
            <a:ext cx="5486400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600"/>
              <a:t>subtract your </a:t>
            </a:r>
            <a:r>
              <a:rPr lang="en-US" sz="4000" b="1" u="sng">
                <a:solidFill>
                  <a:srgbClr val="0070C0"/>
                </a:solidFill>
              </a:rPr>
              <a:t>beginning </a:t>
            </a:r>
            <a:r>
              <a:rPr lang="en-US" sz="3600"/>
              <a:t>water level from you </a:t>
            </a:r>
            <a:r>
              <a:rPr lang="en-US" sz="4000" b="1" u="sng">
                <a:solidFill>
                  <a:srgbClr val="7030A0"/>
                </a:solidFill>
              </a:rPr>
              <a:t>ending </a:t>
            </a:r>
            <a:r>
              <a:rPr lang="en-US" sz="3600"/>
              <a:t>water level. </a:t>
            </a:r>
          </a:p>
        </p:txBody>
      </p:sp>
      <p:sp>
        <p:nvSpPr>
          <p:cNvPr id="4" name="Rectangle 3"/>
          <p:cNvSpPr/>
          <p:nvPr/>
        </p:nvSpPr>
        <p:spPr>
          <a:xfrm>
            <a:off x="1447800" y="152400"/>
            <a:ext cx="63246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800" b="1" dirty="0">
                <a:ln/>
                <a:solidFill>
                  <a:schemeClr val="accent3"/>
                </a:solidFill>
                <a:latin typeface="Arial" charset="0"/>
                <a:cs typeface="Arial" charset="0"/>
              </a:rPr>
              <a:t>Water Displacement</a:t>
            </a:r>
          </a:p>
        </p:txBody>
      </p:sp>
      <p:pic>
        <p:nvPicPr>
          <p:cNvPr id="31748" name="Picture 2" descr="http://chemistry.rutgers.edu/world/hpe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43000"/>
            <a:ext cx="21336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rot="10800000">
            <a:off x="1905000" y="4267200"/>
            <a:ext cx="1676400" cy="762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352800" y="3352800"/>
            <a:ext cx="1905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4400"/>
              <a:t>25 mL</a:t>
            </a:r>
          </a:p>
          <a:p>
            <a:pPr algn="ctr" eaLnBrk="1" hangingPunct="1"/>
            <a:r>
              <a:rPr lang="en-US" sz="4400" u="sng"/>
              <a:t>20 mL</a:t>
            </a:r>
          </a:p>
          <a:p>
            <a:pPr algn="ctr" eaLnBrk="1" hangingPunct="1"/>
            <a:r>
              <a:rPr lang="en-US" sz="4400"/>
              <a:t>5 mL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257800" y="3581400"/>
            <a:ext cx="36576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sz="2400"/>
              <a:t>Ending Water Level</a:t>
            </a:r>
          </a:p>
          <a:p>
            <a:pPr algn="r" eaLnBrk="1" hangingPunct="1"/>
            <a:endParaRPr lang="en-US" sz="2400" u="sng"/>
          </a:p>
          <a:p>
            <a:pPr algn="r" eaLnBrk="1" hangingPunct="1"/>
            <a:r>
              <a:rPr lang="en-US" sz="2400" u="sng"/>
              <a:t>-Beginning Water Level</a:t>
            </a:r>
          </a:p>
          <a:p>
            <a:pPr algn="r" eaLnBrk="1" hangingPunct="1"/>
            <a:endParaRPr lang="en-US" sz="2400" u="sng"/>
          </a:p>
          <a:p>
            <a:pPr algn="r" eaLnBrk="1" hangingPunct="1"/>
            <a:r>
              <a:rPr lang="en-US" sz="2400"/>
              <a:t>Volume of the object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/>
          <p:cNvSpPr txBox="1">
            <a:spLocks noChangeArrowheads="1"/>
          </p:cNvSpPr>
          <p:nvPr/>
        </p:nvSpPr>
        <p:spPr bwMode="auto">
          <a:xfrm>
            <a:off x="2895600" y="1143000"/>
            <a:ext cx="54864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4400"/>
              <a:t>Now what is the unit of measurement we will be using with our answer.</a:t>
            </a:r>
          </a:p>
        </p:txBody>
      </p:sp>
      <p:sp>
        <p:nvSpPr>
          <p:cNvPr id="4" name="Rectangle 3"/>
          <p:cNvSpPr/>
          <p:nvPr/>
        </p:nvSpPr>
        <p:spPr>
          <a:xfrm>
            <a:off x="1447800" y="152400"/>
            <a:ext cx="63246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800" b="1" dirty="0">
                <a:ln/>
                <a:solidFill>
                  <a:schemeClr val="accent3"/>
                </a:solidFill>
                <a:latin typeface="Arial" charset="0"/>
                <a:cs typeface="Arial" charset="0"/>
              </a:rPr>
              <a:t>Water Displacement</a:t>
            </a:r>
          </a:p>
        </p:txBody>
      </p:sp>
      <p:pic>
        <p:nvPicPr>
          <p:cNvPr id="32772" name="Picture 2" descr="http://chemistry.rutgers.edu/world/hpe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43000"/>
            <a:ext cx="21336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29200" y="4419600"/>
            <a:ext cx="1236236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mL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learn.uci.edu/media/OC08/11004/OC0811004_L6ObjectVolu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46482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Box 2"/>
          <p:cNvSpPr txBox="1">
            <a:spLocks noChangeArrowheads="1"/>
          </p:cNvSpPr>
          <p:nvPr/>
        </p:nvSpPr>
        <p:spPr bwMode="auto">
          <a:xfrm>
            <a:off x="4876800" y="457200"/>
            <a:ext cx="4038600" cy="517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6600"/>
              <a:t>What is the volume of this object?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85800" y="5562600"/>
            <a:ext cx="4114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200"/>
              <a:t>3  mL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1"/>
          <p:cNvSpPr txBox="1">
            <a:spLocks noChangeArrowheads="1"/>
          </p:cNvSpPr>
          <p:nvPr/>
        </p:nvSpPr>
        <p:spPr bwMode="auto">
          <a:xfrm>
            <a:off x="228600" y="381000"/>
            <a:ext cx="85344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200"/>
              <a:t>Just to review…if you have a regular uniformly shaped object that has a measureable length, height and width, we use which method of calculating volume?</a:t>
            </a:r>
          </a:p>
        </p:txBody>
      </p:sp>
      <p:sp>
        <p:nvSpPr>
          <p:cNvPr id="34819" name="TextBox 2"/>
          <p:cNvSpPr txBox="1">
            <a:spLocks noChangeArrowheads="1"/>
          </p:cNvSpPr>
          <p:nvPr/>
        </p:nvSpPr>
        <p:spPr bwMode="auto">
          <a:xfrm>
            <a:off x="685800" y="3352800"/>
            <a:ext cx="76200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600"/>
              <a:t>If the object is irregularly shaped, then we use what method to calculate volume?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2971800"/>
            <a:ext cx="6577442" cy="221599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13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Density</a:t>
            </a:r>
          </a:p>
        </p:txBody>
      </p:sp>
      <p:sp>
        <p:nvSpPr>
          <p:cNvPr id="35843" name="TextBox 2"/>
          <p:cNvSpPr txBox="1">
            <a:spLocks noChangeArrowheads="1"/>
          </p:cNvSpPr>
          <p:nvPr/>
        </p:nvSpPr>
        <p:spPr bwMode="auto">
          <a:xfrm>
            <a:off x="685800" y="304800"/>
            <a:ext cx="79248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600"/>
              <a:t>Now comes the fun part…we have covered how to mass an object, how to calculate volume – so we are ready to move on to calculating…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1"/>
          <p:cNvSpPr txBox="1">
            <a:spLocks noChangeArrowheads="1"/>
          </p:cNvSpPr>
          <p:nvPr/>
        </p:nvSpPr>
        <p:spPr bwMode="auto">
          <a:xfrm>
            <a:off x="914400" y="533400"/>
            <a:ext cx="7543800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8000"/>
              <a:t>Density </a:t>
            </a:r>
            <a:r>
              <a:rPr lang="en-US" sz="7200"/>
              <a:t>is the relationship of </a:t>
            </a:r>
            <a:r>
              <a:rPr lang="en-US" sz="8000" b="1" u="sng">
                <a:solidFill>
                  <a:srgbClr val="7030A0"/>
                </a:solidFill>
              </a:rPr>
              <a:t>mass</a:t>
            </a:r>
            <a:r>
              <a:rPr lang="en-US" sz="8000"/>
              <a:t> </a:t>
            </a:r>
            <a:r>
              <a:rPr lang="en-US" sz="7200"/>
              <a:t>to </a:t>
            </a:r>
            <a:r>
              <a:rPr lang="en-US" sz="8000" b="1" u="sng">
                <a:solidFill>
                  <a:srgbClr val="FF0000"/>
                </a:solidFill>
              </a:rPr>
              <a:t>volume</a:t>
            </a:r>
            <a:r>
              <a:rPr lang="en-US" sz="7200"/>
              <a:t>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533400"/>
            <a:ext cx="8153400" cy="5262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dirty="0">
                <a:latin typeface="Arial" charset="0"/>
                <a:cs typeface="Arial" charset="0"/>
              </a:rPr>
              <a:t>Density is the amount of </a:t>
            </a:r>
            <a:r>
              <a:rPr lang="en-US" sz="6000" b="1" u="sng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Arial" charset="0"/>
              </a:rPr>
              <a:t>matter</a:t>
            </a:r>
            <a:r>
              <a:rPr lang="en-US" sz="6000" dirty="0">
                <a:latin typeface="Arial" charset="0"/>
                <a:cs typeface="Arial" charset="0"/>
              </a:rPr>
              <a:t> </a:t>
            </a:r>
            <a:r>
              <a:rPr lang="en-US" sz="5400" dirty="0">
                <a:latin typeface="Arial" charset="0"/>
                <a:cs typeface="Arial" charset="0"/>
              </a:rPr>
              <a:t>that is packed into a specific </a:t>
            </a:r>
            <a:r>
              <a:rPr lang="en-US" sz="6000" b="1" u="sng" dirty="0">
                <a:solidFill>
                  <a:schemeClr val="accent5">
                    <a:lumMod val="75000"/>
                  </a:schemeClr>
                </a:solidFill>
                <a:latin typeface="Arial" charset="0"/>
                <a:cs typeface="Arial" charset="0"/>
              </a:rPr>
              <a:t>space</a:t>
            </a:r>
            <a:r>
              <a:rPr lang="en-US" sz="5400" dirty="0">
                <a:latin typeface="Arial" charset="0"/>
                <a:cs typeface="Arial" charset="0"/>
              </a:rPr>
              <a:t>.  It is determined by using the formula mass divided by volume (M/V = 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457200" y="381000"/>
            <a:ext cx="7924800" cy="477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3600" dirty="0">
                <a:latin typeface="Lucida Sans Unicode" pitchFamily="34" charset="0"/>
                <a:cs typeface="Arial" charset="0"/>
              </a:rPr>
              <a:t>Mass:	A measurement of the 			amount of </a:t>
            </a:r>
            <a:r>
              <a:rPr lang="en-US" sz="4400" b="1" u="sng" dirty="0">
                <a:solidFill>
                  <a:schemeClr val="accent5">
                    <a:lumMod val="75000"/>
                  </a:schemeClr>
                </a:solidFill>
                <a:latin typeface="Lucida Sans Unicode" pitchFamily="34" charset="0"/>
                <a:cs typeface="Arial" charset="0"/>
              </a:rPr>
              <a:t>matter </a:t>
            </a:r>
            <a:r>
              <a:rPr lang="en-US" sz="3600" dirty="0">
                <a:latin typeface="Lucida Sans Unicode" pitchFamily="34" charset="0"/>
                <a:cs typeface="Arial" charset="0"/>
              </a:rPr>
              <a:t>in an 			object</a:t>
            </a:r>
          </a:p>
          <a:p>
            <a:pPr>
              <a:defRPr/>
            </a:pPr>
            <a:endParaRPr lang="en-US" sz="3600" dirty="0">
              <a:latin typeface="Lucida Sans Unicode" pitchFamily="34" charset="0"/>
              <a:cs typeface="Arial" charset="0"/>
            </a:endParaRPr>
          </a:p>
          <a:p>
            <a:pPr>
              <a:defRPr/>
            </a:pPr>
            <a:r>
              <a:rPr lang="en-US" sz="3600" dirty="0">
                <a:latin typeface="Lucida Sans Unicode" pitchFamily="34" charset="0"/>
                <a:cs typeface="Arial" charset="0"/>
              </a:rPr>
              <a:t>		It can be measured with a 		triple beam balance</a:t>
            </a:r>
          </a:p>
          <a:p>
            <a:pPr>
              <a:defRPr/>
            </a:pPr>
            <a:endParaRPr lang="en-US" sz="3600" dirty="0">
              <a:latin typeface="Lucida Sans Unicode" pitchFamily="34" charset="0"/>
              <a:cs typeface="Arial" charset="0"/>
            </a:endParaRPr>
          </a:p>
          <a:p>
            <a:pPr>
              <a:defRPr/>
            </a:pPr>
            <a:r>
              <a:rPr lang="en-US" sz="3600" dirty="0">
                <a:latin typeface="Lucida Sans Unicode" pitchFamily="34" charset="0"/>
                <a:cs typeface="Arial" charset="0"/>
              </a:rPr>
              <a:t>		It is measured in </a:t>
            </a:r>
            <a:r>
              <a:rPr lang="en-US" sz="4400" b="1" u="sng" dirty="0">
                <a:solidFill>
                  <a:srgbClr val="FF0000"/>
                </a:solidFill>
                <a:latin typeface="Lucida Sans Unicode" pitchFamily="34" charset="0"/>
                <a:cs typeface="Arial" charset="0"/>
              </a:rPr>
              <a:t>grams</a:t>
            </a:r>
            <a:r>
              <a:rPr lang="en-US" sz="3600" dirty="0">
                <a:latin typeface="Lucida Sans Unicode" pitchFamily="34" charset="0"/>
                <a:cs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1"/>
          <p:cNvSpPr txBox="1">
            <a:spLocks noChangeArrowheads="1"/>
          </p:cNvSpPr>
          <p:nvPr/>
        </p:nvSpPr>
        <p:spPr bwMode="auto">
          <a:xfrm>
            <a:off x="533400" y="228600"/>
            <a:ext cx="79248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/>
              <a:t>Now let’s practice a problem…</a:t>
            </a:r>
          </a:p>
          <a:p>
            <a:pPr eaLnBrk="1" hangingPunct="1"/>
            <a:endParaRPr lang="en-US" sz="3200"/>
          </a:p>
          <a:p>
            <a:pPr eaLnBrk="1" hangingPunct="1"/>
            <a:endParaRPr lang="en-US" sz="3200"/>
          </a:p>
          <a:p>
            <a:pPr eaLnBrk="1" hangingPunct="1"/>
            <a:r>
              <a:rPr lang="en-US" sz="4000"/>
              <a:t>Density = 		</a:t>
            </a:r>
            <a:r>
              <a:rPr lang="en-US" sz="4000" u="sng"/>
              <a:t>   20 g</a:t>
            </a:r>
          </a:p>
          <a:p>
            <a:pPr eaLnBrk="1" hangingPunct="1"/>
            <a:r>
              <a:rPr lang="en-US" sz="4000"/>
              <a:t> 				10 cm </a:t>
            </a:r>
            <a:r>
              <a:rPr lang="en-US" sz="4000" baseline="30000"/>
              <a:t>3</a:t>
            </a:r>
          </a:p>
        </p:txBody>
      </p:sp>
      <p:sp>
        <p:nvSpPr>
          <p:cNvPr id="38915" name="TextBox 2"/>
          <p:cNvSpPr txBox="1">
            <a:spLocks noChangeArrowheads="1"/>
          </p:cNvSpPr>
          <p:nvPr/>
        </p:nvSpPr>
        <p:spPr bwMode="auto">
          <a:xfrm>
            <a:off x="1066800" y="3276600"/>
            <a:ext cx="6858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4400"/>
              <a:t>What is the density?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286000" y="4343400"/>
            <a:ext cx="48768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6600"/>
              <a:t>2 g/cm</a:t>
            </a:r>
            <a:r>
              <a:rPr lang="en-US" sz="6600" baseline="3000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3"/>
          <p:cNvSpPr txBox="1">
            <a:spLocks noChangeArrowheads="1"/>
          </p:cNvSpPr>
          <p:nvPr/>
        </p:nvSpPr>
        <p:spPr bwMode="auto">
          <a:xfrm>
            <a:off x="1752600" y="381000"/>
            <a:ext cx="48768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6600"/>
              <a:t>2 g/cm</a:t>
            </a:r>
            <a:r>
              <a:rPr lang="en-US" sz="6600" baseline="30000"/>
              <a:t>3</a:t>
            </a:r>
          </a:p>
        </p:txBody>
      </p:sp>
      <p:sp>
        <p:nvSpPr>
          <p:cNvPr id="39939" name="TextBox 4"/>
          <p:cNvSpPr txBox="1">
            <a:spLocks noChangeArrowheads="1"/>
          </p:cNvSpPr>
          <p:nvPr/>
        </p:nvSpPr>
        <p:spPr bwMode="auto">
          <a:xfrm>
            <a:off x="838200" y="1600200"/>
            <a:ext cx="73914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200"/>
              <a:t>When we label the problem we have to use both the grams and the cm</a:t>
            </a:r>
            <a:r>
              <a:rPr lang="en-US" sz="3200" baseline="30000"/>
              <a:t>3</a:t>
            </a:r>
            <a:r>
              <a:rPr lang="en-US" sz="3200"/>
              <a:t>…why?</a:t>
            </a:r>
          </a:p>
        </p:txBody>
      </p:sp>
      <p:sp>
        <p:nvSpPr>
          <p:cNvPr id="39940" name="TextBox 5"/>
          <p:cNvSpPr txBox="1">
            <a:spLocks noChangeArrowheads="1"/>
          </p:cNvSpPr>
          <p:nvPr/>
        </p:nvSpPr>
        <p:spPr bwMode="auto">
          <a:xfrm>
            <a:off x="990600" y="3124200"/>
            <a:ext cx="12954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400" u="sng"/>
              <a:t>2 xy</a:t>
            </a:r>
          </a:p>
          <a:p>
            <a:pPr eaLnBrk="1" hangingPunct="1"/>
            <a:r>
              <a:rPr lang="en-US" sz="4400"/>
              <a:t>4 xz</a:t>
            </a:r>
          </a:p>
        </p:txBody>
      </p:sp>
      <p:cxnSp>
        <p:nvCxnSpPr>
          <p:cNvPr id="8" name="Straight Connector 7"/>
          <p:cNvCxnSpPr>
            <a:stCxn id="39940" idx="0"/>
          </p:cNvCxnSpPr>
          <p:nvPr/>
        </p:nvCxnSpPr>
        <p:spPr>
          <a:xfrm rot="16200000" flipH="1">
            <a:off x="819150" y="3943350"/>
            <a:ext cx="1676400" cy="381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42" name="TextBox 8"/>
          <p:cNvSpPr txBox="1">
            <a:spLocks noChangeArrowheads="1"/>
          </p:cNvSpPr>
          <p:nvPr/>
        </p:nvSpPr>
        <p:spPr bwMode="auto">
          <a:xfrm>
            <a:off x="2667000" y="3429000"/>
            <a:ext cx="609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/>
              <a:t>=</a:t>
            </a:r>
          </a:p>
        </p:txBody>
      </p:sp>
      <p:sp>
        <p:nvSpPr>
          <p:cNvPr id="39943" name="TextBox 9"/>
          <p:cNvSpPr txBox="1">
            <a:spLocks noChangeArrowheads="1"/>
          </p:cNvSpPr>
          <p:nvPr/>
        </p:nvSpPr>
        <p:spPr bwMode="auto">
          <a:xfrm>
            <a:off x="3429000" y="3200400"/>
            <a:ext cx="9144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000" u="sng"/>
              <a:t>2 y</a:t>
            </a:r>
          </a:p>
          <a:p>
            <a:pPr eaLnBrk="1" hangingPunct="1"/>
            <a:r>
              <a:rPr lang="en-US" sz="4000"/>
              <a:t>4 z</a:t>
            </a:r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2895601" y="4648200"/>
            <a:ext cx="3352800" cy="317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105400" y="3200400"/>
            <a:ext cx="18288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000" u="sng"/>
              <a:t>    20 g</a:t>
            </a:r>
          </a:p>
          <a:p>
            <a:pPr eaLnBrk="1" hangingPunct="1"/>
            <a:r>
              <a:rPr lang="en-US" sz="4000"/>
              <a:t>10 cm</a:t>
            </a:r>
            <a:r>
              <a:rPr lang="en-US" sz="4000" baseline="3000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1"/>
          <p:cNvSpPr txBox="1">
            <a:spLocks noChangeArrowheads="1"/>
          </p:cNvSpPr>
          <p:nvPr/>
        </p:nvSpPr>
        <p:spPr bwMode="auto">
          <a:xfrm>
            <a:off x="685800" y="304800"/>
            <a:ext cx="76200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/>
              <a:t>Let’s do some practice problems:</a:t>
            </a:r>
          </a:p>
          <a:p>
            <a:pPr eaLnBrk="1" hangingPunct="1"/>
            <a:endParaRPr lang="en-US" sz="3600"/>
          </a:p>
          <a:p>
            <a:pPr eaLnBrk="1" hangingPunct="1"/>
            <a:r>
              <a:rPr lang="en-US" sz="3600"/>
              <a:t>75 mL of water was measured.  An object was carefully dropped into the graduated cylinder.  The water level rose to 90 mL.  What is the volume of the rock?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676400" y="4495800"/>
            <a:ext cx="59436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6600"/>
              <a:t>15 mL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1"/>
          <p:cNvSpPr txBox="1">
            <a:spLocks noChangeArrowheads="1"/>
          </p:cNvSpPr>
          <p:nvPr/>
        </p:nvSpPr>
        <p:spPr bwMode="auto">
          <a:xfrm>
            <a:off x="685800" y="304800"/>
            <a:ext cx="792480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000"/>
              <a:t>Let’s do some practice problems:</a:t>
            </a:r>
          </a:p>
          <a:p>
            <a:pPr eaLnBrk="1" hangingPunct="1"/>
            <a:endParaRPr lang="en-US" sz="4000"/>
          </a:p>
          <a:p>
            <a:pPr eaLnBrk="1" hangingPunct="1"/>
            <a:r>
              <a:rPr lang="en-US" sz="4000"/>
              <a:t>If the mass of an object is 30 grams and the volume of the 15 mL, what is the density?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19200" y="4495800"/>
            <a:ext cx="70866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6600"/>
              <a:t>Density = 2g/mL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1"/>
          <p:cNvSpPr txBox="1">
            <a:spLocks noChangeArrowheads="1"/>
          </p:cNvSpPr>
          <p:nvPr/>
        </p:nvSpPr>
        <p:spPr bwMode="auto">
          <a:xfrm>
            <a:off x="685800" y="304800"/>
            <a:ext cx="79248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000"/>
              <a:t>Let’s do some practice problems:</a:t>
            </a:r>
          </a:p>
          <a:p>
            <a:pPr eaLnBrk="1" hangingPunct="1"/>
            <a:endParaRPr lang="en-US" sz="4000"/>
          </a:p>
          <a:p>
            <a:pPr eaLnBrk="1" hangingPunct="1"/>
            <a:r>
              <a:rPr lang="en-US" sz="4000"/>
              <a:t>If the measurements of a metal bar are 10 cm, 5 cm and 2 cm, what is the volume of the metal bar?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19200" y="4495800"/>
            <a:ext cx="70866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6600"/>
              <a:t>Volume = 100 cm</a:t>
            </a:r>
            <a:r>
              <a:rPr lang="en-US" sz="6600" baseline="3000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Box 1"/>
          <p:cNvSpPr txBox="1">
            <a:spLocks noChangeArrowheads="1"/>
          </p:cNvSpPr>
          <p:nvPr/>
        </p:nvSpPr>
        <p:spPr bwMode="auto">
          <a:xfrm>
            <a:off x="685800" y="304800"/>
            <a:ext cx="792480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000"/>
              <a:t>Let’s do some practice problems:</a:t>
            </a:r>
          </a:p>
          <a:p>
            <a:pPr eaLnBrk="1" hangingPunct="1"/>
            <a:endParaRPr lang="en-US" sz="4000"/>
          </a:p>
          <a:p>
            <a:pPr eaLnBrk="1" hangingPunct="1"/>
            <a:r>
              <a:rPr lang="en-US" sz="4000"/>
              <a:t>If the mass of the metal bar is 250 gm and the volume is 100 cm</a:t>
            </a:r>
            <a:r>
              <a:rPr lang="en-US" sz="4000" baseline="30000"/>
              <a:t>3</a:t>
            </a:r>
            <a:r>
              <a:rPr lang="en-US" sz="4000"/>
              <a:t>, what is the density?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19200" y="4495800"/>
            <a:ext cx="70866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6000"/>
              <a:t>Density = 2.5 g/cm</a:t>
            </a:r>
            <a:r>
              <a:rPr lang="en-US" sz="6000" baseline="3000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304800" y="304800"/>
            <a:ext cx="85344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600" b="1">
                <a:latin typeface="Lucida Sans Unicode" pitchFamily="34" charset="0"/>
              </a:rPr>
              <a:t>Volume</a:t>
            </a:r>
            <a:r>
              <a:rPr lang="en-US" sz="2800">
                <a:latin typeface="Lucida Sans Unicode" pitchFamily="34" charset="0"/>
              </a:rPr>
              <a:t>:  Is the amount of </a:t>
            </a:r>
            <a:r>
              <a:rPr lang="en-US" sz="3600" b="1" u="sng">
                <a:solidFill>
                  <a:srgbClr val="FF0000"/>
                </a:solidFill>
                <a:latin typeface="Lucida Sans Unicode" pitchFamily="34" charset="0"/>
              </a:rPr>
              <a:t>space</a:t>
            </a:r>
            <a:r>
              <a:rPr lang="en-US" sz="3600">
                <a:latin typeface="Lucida Sans Unicode" pitchFamily="34" charset="0"/>
              </a:rPr>
              <a:t> </a:t>
            </a:r>
            <a:r>
              <a:rPr lang="en-US" sz="2800">
                <a:latin typeface="Lucida Sans Unicode" pitchFamily="34" charset="0"/>
              </a:rPr>
              <a:t>an object takes up.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7543800" cy="2185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+mn-lt"/>
                <a:cs typeface="+mn-cs"/>
              </a:rPr>
              <a:t>There are several ways to calculate volume.  We are going to look at the </a:t>
            </a:r>
            <a:r>
              <a:rPr lang="en-US" sz="3600" b="1" u="sng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ruler</a:t>
            </a:r>
            <a:r>
              <a:rPr lang="en-US" sz="3600" dirty="0">
                <a:latin typeface="+mn-lt"/>
                <a:cs typeface="+mn-cs"/>
              </a:rPr>
              <a:t> </a:t>
            </a:r>
            <a:r>
              <a:rPr lang="en-US" sz="3200" dirty="0">
                <a:latin typeface="+mn-lt"/>
                <a:cs typeface="+mn-cs"/>
              </a:rPr>
              <a:t>method and the</a:t>
            </a:r>
            <a:r>
              <a:rPr lang="en-US" sz="3600" b="1" u="sng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 water displacement</a:t>
            </a:r>
            <a:r>
              <a:rPr lang="en-US" sz="3200" dirty="0">
                <a:latin typeface="+mn-lt"/>
                <a:cs typeface="+mn-cs"/>
              </a:rPr>
              <a:t> method.</a:t>
            </a:r>
          </a:p>
        </p:txBody>
      </p:sp>
      <p:pic>
        <p:nvPicPr>
          <p:cNvPr id="12292" name="Picture 2" descr="C:\Users\Brent K. McCain\AppData\Local\Microsoft\Windows\Temporary Internet Files\Content.IE5\V1KAGXU7\MPj0399546000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981200"/>
            <a:ext cx="140176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4" descr="http://web.mac.com/scifione/orig/LABWARE/LAB-GIFS/Graduated-cylind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52600"/>
            <a:ext cx="962025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7800" y="228600"/>
            <a:ext cx="6128601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Using a Ruler</a:t>
            </a:r>
            <a:endParaRPr lang="en-US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838200" y="1371600"/>
            <a:ext cx="7696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800">
                <a:latin typeface="Lucida Sans Unicode" pitchFamily="34" charset="0"/>
              </a:rPr>
              <a:t>Just a quick reminder…we only measure in the metric system in this class!!!</a:t>
            </a:r>
          </a:p>
        </p:txBody>
      </p:sp>
      <p:pic>
        <p:nvPicPr>
          <p:cNvPr id="13316" name="Picture 3" descr="C:\Users\Brent K. McCain\AppData\Local\Microsoft\Windows\Temporary Internet Files\Content.IE5\V1KAGXU7\MCj0423844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1084263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Box 5"/>
          <p:cNvSpPr txBox="1">
            <a:spLocks noChangeArrowheads="1"/>
          </p:cNvSpPr>
          <p:nvPr/>
        </p:nvSpPr>
        <p:spPr bwMode="auto">
          <a:xfrm>
            <a:off x="609600" y="3200400"/>
            <a:ext cx="777240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5400">
                <a:latin typeface="Lucida Sans Unicode" pitchFamily="34" charset="0"/>
              </a:rPr>
              <a:t>So how do we find the volume of an object using a ruler?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1143000" y="304800"/>
            <a:ext cx="66294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latin typeface="Lucida Sans Unicode" pitchFamily="34" charset="0"/>
                <a:cs typeface="Arial" charset="0"/>
              </a:rPr>
              <a:t>If you said </a:t>
            </a:r>
            <a:r>
              <a:rPr lang="en-US" sz="4400" b="1" u="sng" dirty="0">
                <a:solidFill>
                  <a:srgbClr val="0070C0"/>
                </a:solidFill>
                <a:latin typeface="Lucida Sans Unicode" pitchFamily="34" charset="0"/>
                <a:cs typeface="Arial" charset="0"/>
              </a:rPr>
              <a:t>Length</a:t>
            </a:r>
            <a:r>
              <a:rPr lang="en-US" sz="4400" dirty="0">
                <a:latin typeface="Lucida Sans Unicode" pitchFamily="34" charset="0"/>
                <a:cs typeface="Arial" charset="0"/>
              </a:rPr>
              <a:t> </a:t>
            </a:r>
            <a:r>
              <a:rPr lang="en-US" sz="4000" dirty="0">
                <a:latin typeface="Lucida Sans Unicode" pitchFamily="34" charset="0"/>
                <a:cs typeface="Arial" charset="0"/>
              </a:rPr>
              <a:t>X </a:t>
            </a:r>
            <a:r>
              <a:rPr lang="en-US" sz="4400" b="1" u="sng" dirty="0">
                <a:solidFill>
                  <a:srgbClr val="00B0F0"/>
                </a:solidFill>
                <a:latin typeface="Lucida Sans Unicode" pitchFamily="34" charset="0"/>
                <a:cs typeface="Arial" charset="0"/>
              </a:rPr>
              <a:t>Width</a:t>
            </a:r>
            <a:r>
              <a:rPr lang="en-US" sz="4400" dirty="0">
                <a:latin typeface="Lucida Sans Unicode" pitchFamily="34" charset="0"/>
                <a:cs typeface="Arial" charset="0"/>
              </a:rPr>
              <a:t> </a:t>
            </a:r>
            <a:r>
              <a:rPr lang="en-US" sz="4000" dirty="0">
                <a:latin typeface="Lucida Sans Unicode" pitchFamily="34" charset="0"/>
                <a:cs typeface="Arial" charset="0"/>
              </a:rPr>
              <a:t>X </a:t>
            </a:r>
            <a:r>
              <a:rPr lang="en-US" sz="4400" b="1" u="sng" dirty="0">
                <a:solidFill>
                  <a:schemeClr val="accent1">
                    <a:lumMod val="50000"/>
                  </a:schemeClr>
                </a:solidFill>
                <a:latin typeface="Lucida Sans Unicode" pitchFamily="34" charset="0"/>
                <a:cs typeface="Arial" charset="0"/>
              </a:rPr>
              <a:t>Height</a:t>
            </a:r>
            <a:r>
              <a:rPr lang="en-US" sz="4000" dirty="0">
                <a:latin typeface="Lucida Sans Unicode" pitchFamily="34" charset="0"/>
                <a:cs typeface="Arial" charset="0"/>
              </a:rPr>
              <a:t>…you are ahead of the curve!</a:t>
            </a:r>
          </a:p>
        </p:txBody>
      </p:sp>
      <p:sp>
        <p:nvSpPr>
          <p:cNvPr id="3" name="Cube 2"/>
          <p:cNvSpPr/>
          <p:nvPr/>
        </p:nvSpPr>
        <p:spPr>
          <a:xfrm>
            <a:off x="1600200" y="3048000"/>
            <a:ext cx="4876800" cy="2209800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2895600" y="5486400"/>
            <a:ext cx="182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>
                <a:latin typeface="Lucida Sans Unicode" pitchFamily="34" charset="0"/>
              </a:rPr>
              <a:t>Length</a:t>
            </a: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6096000" y="4800600"/>
            <a:ext cx="129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>
                <a:latin typeface="Lucida Sans Unicode" pitchFamily="34" charset="0"/>
              </a:rPr>
              <a:t>Width</a:t>
            </a:r>
          </a:p>
        </p:txBody>
      </p:sp>
      <p:sp>
        <p:nvSpPr>
          <p:cNvPr id="14342" name="TextBox 5"/>
          <p:cNvSpPr txBox="1">
            <a:spLocks noChangeArrowheads="1"/>
          </p:cNvSpPr>
          <p:nvPr/>
        </p:nvSpPr>
        <p:spPr bwMode="auto">
          <a:xfrm>
            <a:off x="6629400" y="3276600"/>
            <a:ext cx="152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>
                <a:latin typeface="Lucida Sans Unicode" pitchFamily="34" charset="0"/>
              </a:rPr>
              <a:t>Height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1143000" y="304800"/>
            <a:ext cx="66294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u="sng" dirty="0">
                <a:solidFill>
                  <a:srgbClr val="00B0F0"/>
                </a:solidFill>
                <a:latin typeface="Lucida Sans Unicode" pitchFamily="34" charset="0"/>
                <a:cs typeface="Arial" charset="0"/>
              </a:rPr>
              <a:t>L</a:t>
            </a:r>
            <a:r>
              <a:rPr lang="en-US" sz="4000" dirty="0">
                <a:latin typeface="Lucida Sans Unicode" pitchFamily="34" charset="0"/>
                <a:cs typeface="Arial" charset="0"/>
              </a:rPr>
              <a:t> x </a:t>
            </a:r>
            <a:r>
              <a:rPr lang="en-US" sz="4400" b="1" u="sng" dirty="0">
                <a:solidFill>
                  <a:srgbClr val="0070C0"/>
                </a:solidFill>
                <a:latin typeface="Lucida Sans Unicode" pitchFamily="34" charset="0"/>
                <a:cs typeface="Arial" charset="0"/>
              </a:rPr>
              <a:t>W</a:t>
            </a:r>
            <a:r>
              <a:rPr lang="en-US" sz="4000" dirty="0">
                <a:latin typeface="Lucida Sans Unicode" pitchFamily="34" charset="0"/>
                <a:cs typeface="Arial" charset="0"/>
              </a:rPr>
              <a:t> x </a:t>
            </a:r>
            <a:r>
              <a:rPr lang="en-US" sz="4400" b="1" u="sng" dirty="0">
                <a:solidFill>
                  <a:schemeClr val="accent1">
                    <a:lumMod val="50000"/>
                  </a:schemeClr>
                </a:solidFill>
                <a:latin typeface="Lucida Sans Unicode" pitchFamily="34" charset="0"/>
                <a:cs typeface="Arial" charset="0"/>
              </a:rPr>
              <a:t>H</a:t>
            </a:r>
            <a:r>
              <a:rPr lang="en-US" sz="4000" dirty="0">
                <a:latin typeface="Lucida Sans Unicode" pitchFamily="34" charset="0"/>
                <a:cs typeface="Arial" charset="0"/>
              </a:rPr>
              <a:t>.  ( We use this method when the object has a regular shape.) </a:t>
            </a:r>
          </a:p>
        </p:txBody>
      </p:sp>
      <p:sp>
        <p:nvSpPr>
          <p:cNvPr id="3" name="Cube 2"/>
          <p:cNvSpPr/>
          <p:nvPr/>
        </p:nvSpPr>
        <p:spPr>
          <a:xfrm>
            <a:off x="1600200" y="3048000"/>
            <a:ext cx="4876800" cy="2209800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2895600" y="5486400"/>
            <a:ext cx="182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>
                <a:latin typeface="Lucida Sans Unicode" pitchFamily="34" charset="0"/>
              </a:rPr>
              <a:t>Length</a:t>
            </a:r>
          </a:p>
        </p:txBody>
      </p:sp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6096000" y="4800600"/>
            <a:ext cx="129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>
                <a:latin typeface="Lucida Sans Unicode" pitchFamily="34" charset="0"/>
              </a:rPr>
              <a:t>Width</a:t>
            </a:r>
          </a:p>
        </p:txBody>
      </p:sp>
      <p:sp>
        <p:nvSpPr>
          <p:cNvPr id="15366" name="TextBox 5"/>
          <p:cNvSpPr txBox="1">
            <a:spLocks noChangeArrowheads="1"/>
          </p:cNvSpPr>
          <p:nvPr/>
        </p:nvSpPr>
        <p:spPr bwMode="auto">
          <a:xfrm>
            <a:off x="6629400" y="3276600"/>
            <a:ext cx="152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>
                <a:latin typeface="Lucida Sans Unicode" pitchFamily="34" charset="0"/>
              </a:rPr>
              <a:t>Height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143000" y="304800"/>
            <a:ext cx="6629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Lucida Sans Unicode" pitchFamily="34" charset="0"/>
              </a:rPr>
              <a:t>So our formula looks like this:</a:t>
            </a:r>
          </a:p>
          <a:p>
            <a:pPr algn="ctr" eaLnBrk="1" hangingPunct="1"/>
            <a:endParaRPr lang="en-US" sz="3200">
              <a:latin typeface="Lucida Sans Unicode" pitchFamily="34" charset="0"/>
            </a:endParaRPr>
          </a:p>
          <a:p>
            <a:pPr algn="ctr" eaLnBrk="1" hangingPunct="1"/>
            <a:r>
              <a:rPr lang="en-US" sz="3200">
                <a:latin typeface="Lucida Sans Unicode" pitchFamily="34" charset="0"/>
              </a:rPr>
              <a:t>L x W x H</a:t>
            </a:r>
          </a:p>
        </p:txBody>
      </p:sp>
      <p:sp>
        <p:nvSpPr>
          <p:cNvPr id="3" name="Cube 2"/>
          <p:cNvSpPr/>
          <p:nvPr/>
        </p:nvSpPr>
        <p:spPr>
          <a:xfrm>
            <a:off x="1676400" y="2209800"/>
            <a:ext cx="4876800" cy="2209800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3048000" y="4495800"/>
            <a:ext cx="182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>
                <a:latin typeface="Lucida Sans Unicode" pitchFamily="34" charset="0"/>
              </a:rPr>
              <a:t>Length = 4</a:t>
            </a:r>
          </a:p>
        </p:txBody>
      </p:sp>
      <p:sp>
        <p:nvSpPr>
          <p:cNvPr id="16389" name="TextBox 4"/>
          <p:cNvSpPr txBox="1">
            <a:spLocks noChangeArrowheads="1"/>
          </p:cNvSpPr>
          <p:nvPr/>
        </p:nvSpPr>
        <p:spPr bwMode="auto">
          <a:xfrm rot="-2700564">
            <a:off x="6019800" y="3925888"/>
            <a:ext cx="129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>
                <a:latin typeface="Lucida Sans Unicode" pitchFamily="34" charset="0"/>
              </a:rPr>
              <a:t>Width = 3</a:t>
            </a:r>
          </a:p>
        </p:txBody>
      </p:sp>
      <p:sp>
        <p:nvSpPr>
          <p:cNvPr id="16390" name="TextBox 5"/>
          <p:cNvSpPr txBox="1">
            <a:spLocks noChangeArrowheads="1"/>
          </p:cNvSpPr>
          <p:nvPr/>
        </p:nvSpPr>
        <p:spPr bwMode="auto">
          <a:xfrm>
            <a:off x="6629400" y="2743200"/>
            <a:ext cx="152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>
                <a:latin typeface="Lucida Sans Unicode" pitchFamily="34" charset="0"/>
              </a:rPr>
              <a:t>Height = 2</a:t>
            </a:r>
          </a:p>
        </p:txBody>
      </p:sp>
      <p:sp>
        <p:nvSpPr>
          <p:cNvPr id="16391" name="TextBox 6"/>
          <p:cNvSpPr txBox="1">
            <a:spLocks noChangeArrowheads="1"/>
          </p:cNvSpPr>
          <p:nvPr/>
        </p:nvSpPr>
        <p:spPr bwMode="auto">
          <a:xfrm>
            <a:off x="1219200" y="5029200"/>
            <a:ext cx="6858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/>
              <a:t>What is our answer?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1143000" y="304800"/>
            <a:ext cx="66294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Lucida Sans Unicode" pitchFamily="34" charset="0"/>
              </a:rPr>
              <a:t>If you said only 24 you would be wrong…why?</a:t>
            </a:r>
          </a:p>
        </p:txBody>
      </p:sp>
      <p:sp>
        <p:nvSpPr>
          <p:cNvPr id="3" name="Cube 2"/>
          <p:cNvSpPr/>
          <p:nvPr/>
        </p:nvSpPr>
        <p:spPr>
          <a:xfrm>
            <a:off x="1676400" y="2209800"/>
            <a:ext cx="4876800" cy="2209800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3048000" y="4495800"/>
            <a:ext cx="182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>
                <a:latin typeface="Lucida Sans Unicode" pitchFamily="34" charset="0"/>
              </a:rPr>
              <a:t>Length = 4</a:t>
            </a:r>
          </a:p>
        </p:txBody>
      </p:sp>
      <p:sp>
        <p:nvSpPr>
          <p:cNvPr id="17413" name="TextBox 4"/>
          <p:cNvSpPr txBox="1">
            <a:spLocks noChangeArrowheads="1"/>
          </p:cNvSpPr>
          <p:nvPr/>
        </p:nvSpPr>
        <p:spPr bwMode="auto">
          <a:xfrm rot="-2700564">
            <a:off x="6019800" y="3925888"/>
            <a:ext cx="129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>
                <a:latin typeface="Lucida Sans Unicode" pitchFamily="34" charset="0"/>
              </a:rPr>
              <a:t>Width = 3</a:t>
            </a:r>
          </a:p>
        </p:txBody>
      </p:sp>
      <p:sp>
        <p:nvSpPr>
          <p:cNvPr id="17414" name="TextBox 5"/>
          <p:cNvSpPr txBox="1">
            <a:spLocks noChangeArrowheads="1"/>
          </p:cNvSpPr>
          <p:nvPr/>
        </p:nvSpPr>
        <p:spPr bwMode="auto">
          <a:xfrm>
            <a:off x="6629400" y="2743200"/>
            <a:ext cx="152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>
                <a:latin typeface="Lucida Sans Unicode" pitchFamily="34" charset="0"/>
              </a:rPr>
              <a:t>Height =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2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3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4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154</TotalTime>
  <Words>795</Words>
  <Application>Microsoft Office PowerPoint</Application>
  <PresentationFormat>On-screen Show (4:3)</PresentationFormat>
  <Paragraphs>121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Lucida Sans Unicode</vt:lpstr>
      <vt:lpstr>Wingdings 3</vt:lpstr>
      <vt:lpstr>Verdana</vt:lpstr>
      <vt:lpstr>Wingdings 2</vt:lpstr>
      <vt:lpstr>Calibri</vt:lpstr>
      <vt:lpstr>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Brent K. McCain</dc:creator>
  <cp:lastModifiedBy>Teacher E-Solutions</cp:lastModifiedBy>
  <cp:revision>18</cp:revision>
  <dcterms:created xsi:type="dcterms:W3CDTF">2009-05-23T05:42:03Z</dcterms:created>
  <dcterms:modified xsi:type="dcterms:W3CDTF">2019-01-18T17:01:01Z</dcterms:modified>
</cp:coreProperties>
</file>