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DD8904B-B63C-4F70-A8F8-CA9FB2BFB10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7755D7F-D8F4-43E3-936D-4B47D96953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541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Mr. Lafferty 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1C2D1F-0FE4-4224-8E47-0D1F1693708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We start by find the equation of a circle centre the origin.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First draw set axises x,y and then label the origin O.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Next we plot a point P say, which as coordinates x,y.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Next draw a line from the origin O to the point P and label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length of this line r.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If we now rotate the point P through 360 degrees keep the Origin fixed we trace out a circle with radius r and centre O. 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Remembering Pythagoras’s Theorem from Standard grade 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a square plus b squared equal c squares we can now write down the equal of any circle with centre the origin.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Mr. Lafferty 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6ADC4C9-54C9-4C3A-A8F3-704D253E15C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We start by find the equation of a circle centre the origin.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First draw set axises x,y and then label the origin O.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Next we plot a point P say, which as coordinates x,y.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Next draw a line from the origin O to the point P and label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length of this line r.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If we now rotate the point P through 360 degrees keep the Origin fixed we trace out a circle with radius r and centre O. 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Remembering Pythagoras’s Theorem from Standard grade 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a square plus b squared equal c squares we can now write down the equal of any circle with centre the origin.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/>
              <a:t>Mr. Lafferty </a:t>
            </a:r>
          </a:p>
        </p:txBody>
      </p:sp>
      <p:sp>
        <p:nvSpPr>
          <p:cNvPr id="256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C39D23D-6A07-4E39-9E43-8A30B4B1A37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We start by find the equation of a circle centre the origin.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First draw set axises x,y and then label the origin O.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Next we plot a point P say, which as coordinates x,y.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Next draw a line from the origin O to the point P and label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length of this line r.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If we now rotate the point P through 360 degrees keep the Origin fixed we trace out a circle with radius r and centre O. </a:t>
            </a:r>
          </a:p>
          <a:p>
            <a:pPr>
              <a:spcBef>
                <a:spcPct val="0"/>
              </a:spcBef>
            </a:pPr>
            <a:endParaRPr lang="en-US" smtClean="0">
              <a:latin typeface="Comic Sans MS" pitchFamily="66" charset="0"/>
            </a:endParaRP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Remembering Pythagoras’s Theorem from Standard grade </a:t>
            </a:r>
          </a:p>
          <a:p>
            <a:pPr>
              <a:spcBef>
                <a:spcPct val="0"/>
              </a:spcBef>
            </a:pPr>
            <a:r>
              <a:rPr lang="en-US" smtClean="0">
                <a:latin typeface="Comic Sans MS" pitchFamily="66" charset="0"/>
              </a:rPr>
              <a:t>a square plus b squared equal c squares we can now write down the equal of any circle with centre the origin.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F4679-5066-4F70-B65A-608D19513AD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74AE-EADE-481E-B827-23F339FC3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23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3A72-B2C4-4E89-BA80-CD0B7FDE9861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9A540-E43B-4904-A59D-9913D1674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76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D738-0437-4803-827B-D65151DB6730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5DFE04-7BB5-4459-A4E5-8B5844806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8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5613" y="1598613"/>
            <a:ext cx="4037012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5025" y="1598613"/>
            <a:ext cx="4037013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5613" y="3922713"/>
            <a:ext cx="4037012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922713"/>
            <a:ext cx="4037013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5613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B07F0-403B-405E-9817-A6CB48A0C75A}" type="datetime5">
              <a:rPr lang="en-US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2050"/>
            <a:ext cx="2895600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www.mathsrevision.com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205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A1570-669F-466F-92CE-CDA4229D7E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694694"/>
      </p:ext>
    </p:extLst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C8DA2-6E45-47F2-94ED-20CD8D48E34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73941-C1F0-4D5B-95B6-532E02F03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87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434E7-F314-4702-919B-92356DFAE0F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A5BE4-9004-4F1B-9657-14857FA0F8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B02B3-8C5B-4692-B06D-53044A69ABF4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ADB7E-F2D8-4835-AF75-D64EB6BBA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71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287F0-F3C7-4BBE-8770-16B5BA3ABAF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70A4F-FAC1-43F2-BA8B-D54916EB43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116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CC48E-E0FC-4D6E-80C4-E5C2E23E5A2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9EDEB-1EDD-485E-9F96-C59DDE504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4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026B2-DBAF-4CC0-B009-FC6DE858361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67864-C2A0-4B91-8E80-F9381864E7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1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9EACF-E069-4D6D-A582-5D339ECFC76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9F4DD-5889-4075-8671-855375A9A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4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F17A5-1113-42B0-A994-3E8973FD556E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42131D-7E8A-40ED-A3A2-38CBF735B0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6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4A2073-C2C3-4E50-A208-C71F6D0DDBE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91AFBDD-8C0E-46D1-BFBB-DF5333C5C6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4.wmf"/><Relationship Id="rId5" Type="http://schemas.openxmlformats.org/officeDocument/2006/relationships/image" Target="../media/image11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revision.com/index_files/Maths/Presentations/S4_Presentations/Straight_Line_Investigation.html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/>
          <p:cNvSpPr txBox="1">
            <a:spLocks noChangeArrowheads="1"/>
          </p:cNvSpPr>
          <p:nvPr/>
        </p:nvSpPr>
        <p:spPr bwMode="auto">
          <a:xfrm>
            <a:off x="2627313" y="2265363"/>
            <a:ext cx="5908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Drawing Straight line graphs</a:t>
            </a:r>
          </a:p>
        </p:txBody>
      </p:sp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2627313" y="2984500"/>
            <a:ext cx="27511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The gradient</a:t>
            </a:r>
          </a:p>
        </p:txBody>
      </p:sp>
      <p:sp>
        <p:nvSpPr>
          <p:cNvPr id="3076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79588" y="2270125"/>
            <a:ext cx="685800" cy="571500"/>
          </a:xfrm>
          <a:prstGeom prst="actionButtonForwardNext">
            <a:avLst/>
          </a:prstGeom>
          <a:solidFill>
            <a:srgbClr val="FF66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AutoShape 9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79588" y="2992438"/>
            <a:ext cx="685800" cy="571500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2619375" y="3727450"/>
            <a:ext cx="63119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The gradient from coordinates</a:t>
            </a:r>
          </a:p>
        </p:txBody>
      </p:sp>
      <p:sp>
        <p:nvSpPr>
          <p:cNvPr id="3079" name="AutoShape 1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79588" y="3732213"/>
            <a:ext cx="685800" cy="571500"/>
          </a:xfrm>
          <a:prstGeom prst="actionButtonForwardNex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Text Box 21"/>
          <p:cNvSpPr txBox="1">
            <a:spLocks noChangeArrowheads="1"/>
          </p:cNvSpPr>
          <p:nvPr/>
        </p:nvSpPr>
        <p:spPr bwMode="auto">
          <a:xfrm>
            <a:off x="2619375" y="4476750"/>
            <a:ext cx="592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The y intercept  y = mx + c</a:t>
            </a:r>
          </a:p>
        </p:txBody>
      </p:sp>
      <p:sp>
        <p:nvSpPr>
          <p:cNvPr id="3081" name="AutoShape 2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79588" y="4481513"/>
            <a:ext cx="685800" cy="571500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Text Box 23"/>
          <p:cNvSpPr txBox="1">
            <a:spLocks noChangeArrowheads="1"/>
          </p:cNvSpPr>
          <p:nvPr/>
        </p:nvSpPr>
        <p:spPr bwMode="auto">
          <a:xfrm>
            <a:off x="2619375" y="5213350"/>
            <a:ext cx="6419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800" b="1">
                <a:solidFill>
                  <a:srgbClr val="F9F911"/>
                </a:solidFill>
                <a:latin typeface="Comic Sans MS" pitchFamily="66" charset="0"/>
              </a:rPr>
              <a:t>Other forms / rearranging equation</a:t>
            </a:r>
          </a:p>
        </p:txBody>
      </p:sp>
      <p:sp>
        <p:nvSpPr>
          <p:cNvPr id="3083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79588" y="5218113"/>
            <a:ext cx="685800" cy="571500"/>
          </a:xfrm>
          <a:prstGeom prst="actionButtonForwardNex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08163" y="349250"/>
            <a:ext cx="5537200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Straight Line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6754813" y="1993900"/>
            <a:ext cx="2211387" cy="4248150"/>
            <a:chOff x="6754813" y="2171700"/>
            <a:chExt cx="2212276" cy="2046288"/>
          </a:xfrm>
        </p:grpSpPr>
        <p:sp>
          <p:nvSpPr>
            <p:cNvPr id="59" name="Rectangle 58"/>
            <p:cNvSpPr/>
            <p:nvPr/>
          </p:nvSpPr>
          <p:spPr>
            <a:xfrm>
              <a:off x="6754813" y="2171700"/>
              <a:ext cx="2212276" cy="20462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136" name="Rectangle 88"/>
            <p:cNvSpPr>
              <a:spLocks noChangeArrowheads="1"/>
            </p:cNvSpPr>
            <p:nvPr/>
          </p:nvSpPr>
          <p:spPr bwMode="auto">
            <a:xfrm>
              <a:off x="6784987" y="2209934"/>
              <a:ext cx="2028053" cy="252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m = gradient</a:t>
              </a:r>
            </a:p>
          </p:txBody>
        </p:sp>
      </p:grpSp>
      <p:sp>
        <p:nvSpPr>
          <p:cNvPr id="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BE366A-E97E-413B-BFD4-D3BA72579BA5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12292" name="Text Box 27"/>
          <p:cNvSpPr txBox="1">
            <a:spLocks noChangeArrowheads="1"/>
          </p:cNvSpPr>
          <p:nvPr/>
        </p:nvSpPr>
        <p:spPr bwMode="auto">
          <a:xfrm>
            <a:off x="1674813" y="2354263"/>
            <a:ext cx="831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GB">
                <a:latin typeface="Comic Sans MS" pitchFamily="66" charset="0"/>
              </a:rPr>
              <a:t>y-axis</a:t>
            </a:r>
            <a:endParaRPr lang="en-GB" sz="2800">
              <a:latin typeface="Times New Roman" pitchFamily="18" charset="0"/>
            </a:endParaRPr>
          </a:p>
        </p:txBody>
      </p:sp>
      <p:sp>
        <p:nvSpPr>
          <p:cNvPr id="12293" name="AutoShape 94"/>
          <p:cNvSpPr>
            <a:spLocks noChangeArrowheads="1"/>
          </p:cNvSpPr>
          <p:nvPr/>
        </p:nvSpPr>
        <p:spPr bwMode="auto">
          <a:xfrm flipH="1">
            <a:off x="3124200" y="3128963"/>
            <a:ext cx="1554163" cy="1138237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4" name="Object 2"/>
          <p:cNvGraphicFramePr>
            <a:graphicFrameLocks noChangeAspect="1"/>
          </p:cNvGraphicFramePr>
          <p:nvPr/>
        </p:nvGraphicFramePr>
        <p:xfrm>
          <a:off x="4008438" y="2601913"/>
          <a:ext cx="8239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6" name="Equation" r:id="rId4" imgW="457002" imgH="215806" progId="Equation.DSMT4">
                  <p:embed/>
                </p:oleObj>
              </mc:Choice>
              <mc:Fallback>
                <p:oleObj name="Equation" r:id="rId4" imgW="457002" imgH="21580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8438" y="2601913"/>
                        <a:ext cx="823912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Line 13"/>
          <p:cNvSpPr>
            <a:spLocks noChangeShapeType="1"/>
          </p:cNvSpPr>
          <p:nvPr/>
        </p:nvSpPr>
        <p:spPr bwMode="auto">
          <a:xfrm flipV="1">
            <a:off x="3087688" y="3082925"/>
            <a:ext cx="1622425" cy="12207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3"/>
          <p:cNvSpPr>
            <a:spLocks noChangeShapeType="1"/>
          </p:cNvSpPr>
          <p:nvPr/>
        </p:nvSpPr>
        <p:spPr bwMode="auto">
          <a:xfrm flipH="1" flipV="1">
            <a:off x="2552700" y="2362200"/>
            <a:ext cx="0" cy="37719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21"/>
          <p:cNvSpPr>
            <a:spLocks noChangeArrowheads="1"/>
          </p:cNvSpPr>
          <p:nvPr/>
        </p:nvSpPr>
        <p:spPr bwMode="auto">
          <a:xfrm>
            <a:off x="2222500" y="5257800"/>
            <a:ext cx="346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/>
              <a:t>O</a:t>
            </a:r>
            <a:endParaRPr lang="en-GB">
              <a:latin typeface="Times New Roman" pitchFamily="18" charset="0"/>
            </a:endParaRPr>
          </a:p>
        </p:txBody>
      </p:sp>
      <p:sp>
        <p:nvSpPr>
          <p:cNvPr id="12298" name="Line 4"/>
          <p:cNvSpPr>
            <a:spLocks noChangeShapeType="1"/>
          </p:cNvSpPr>
          <p:nvPr/>
        </p:nvSpPr>
        <p:spPr bwMode="auto">
          <a:xfrm>
            <a:off x="962025" y="5257800"/>
            <a:ext cx="4391025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Text Box 7"/>
          <p:cNvSpPr txBox="1">
            <a:spLocks noChangeArrowheads="1"/>
          </p:cNvSpPr>
          <p:nvPr/>
        </p:nvSpPr>
        <p:spPr bwMode="auto">
          <a:xfrm>
            <a:off x="4548188" y="5241925"/>
            <a:ext cx="847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GB">
                <a:latin typeface="Comic Sans MS" pitchFamily="66" charset="0"/>
              </a:rPr>
              <a:t>x-axis</a:t>
            </a:r>
            <a:endParaRPr lang="en-GB" sz="2800">
              <a:latin typeface="Times New Roman" pitchFamily="18" charset="0"/>
            </a:endParaRPr>
          </a:p>
        </p:txBody>
      </p:sp>
      <p:graphicFrame>
        <p:nvGraphicFramePr>
          <p:cNvPr id="12300" name="Object 6"/>
          <p:cNvGraphicFramePr>
            <a:graphicFrameLocks noChangeAspect="1"/>
          </p:cNvGraphicFramePr>
          <p:nvPr/>
        </p:nvGraphicFramePr>
        <p:xfrm>
          <a:off x="2647950" y="3768725"/>
          <a:ext cx="67627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7" name="Equation" r:id="rId6" imgW="393359" imgH="215713" progId="Equation.DSMT4">
                  <p:embed/>
                </p:oleObj>
              </mc:Choice>
              <mc:Fallback>
                <p:oleObj name="Equation" r:id="rId6" imgW="393359" imgH="21571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7950" y="3768725"/>
                        <a:ext cx="67627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Oval 107"/>
          <p:cNvSpPr>
            <a:spLocks noChangeArrowheads="1"/>
          </p:cNvSpPr>
          <p:nvPr/>
        </p:nvSpPr>
        <p:spPr bwMode="auto">
          <a:xfrm>
            <a:off x="3100388" y="4183063"/>
            <a:ext cx="122237" cy="160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08"/>
          <p:cNvSpPr>
            <a:spLocks noChangeArrowheads="1"/>
          </p:cNvSpPr>
          <p:nvPr/>
        </p:nvSpPr>
        <p:spPr bwMode="auto">
          <a:xfrm>
            <a:off x="4584700" y="30480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 bwMode="auto">
          <a:xfrm>
            <a:off x="1808163" y="5143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The gradient </a:t>
            </a:r>
            <a:b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using coordinates</a:t>
            </a:r>
          </a:p>
        </p:txBody>
      </p:sp>
      <p:sp>
        <p:nvSpPr>
          <p:cNvPr id="12304" name="TextBox 42"/>
          <p:cNvSpPr txBox="1">
            <a:spLocks noChangeArrowheads="1"/>
          </p:cNvSpPr>
          <p:nvPr/>
        </p:nvSpPr>
        <p:spPr bwMode="auto">
          <a:xfrm>
            <a:off x="963613" y="1879600"/>
            <a:ext cx="43481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Find the gradient of the line.</a:t>
            </a: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6832600" y="2990850"/>
            <a:ext cx="1992313" cy="892175"/>
            <a:chOff x="6805613" y="2898130"/>
            <a:chExt cx="1992312" cy="892552"/>
          </a:xfrm>
        </p:grpSpPr>
        <p:sp>
          <p:nvSpPr>
            <p:cNvPr id="12312" name="TextBox 28"/>
            <p:cNvSpPr txBox="1">
              <a:spLocks noChangeArrowheads="1"/>
            </p:cNvSpPr>
            <p:nvPr/>
          </p:nvSpPr>
          <p:spPr bwMode="auto">
            <a:xfrm>
              <a:off x="6805613" y="2898130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C0000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C0000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C00000"/>
                  </a:solidFill>
                  <a:latin typeface="Comic Sans MS" pitchFamily="66" charset="0"/>
                </a:rPr>
                <a:t>Y</a:t>
              </a:r>
              <a:r>
                <a:rPr lang="en-GB" sz="2400" u="sng" baseline="-25000">
                  <a:solidFill>
                    <a:srgbClr val="C00000"/>
                  </a:solidFill>
                  <a:latin typeface="Comic Sans MS" pitchFamily="66" charset="0"/>
                </a:rPr>
                <a:t>2</a:t>
              </a:r>
              <a:r>
                <a:rPr lang="en-GB" sz="2400" u="sng">
                  <a:solidFill>
                    <a:srgbClr val="C00000"/>
                  </a:solidFill>
                  <a:latin typeface="Comic Sans MS" pitchFamily="66" charset="0"/>
                </a:rPr>
                <a:t> – Y</a:t>
              </a:r>
              <a:r>
                <a:rPr lang="en-GB" sz="2400" u="sng" baseline="-25000">
                  <a:solidFill>
                    <a:srgbClr val="C00000"/>
                  </a:solidFill>
                  <a:latin typeface="Comic Sans MS" pitchFamily="66" charset="0"/>
                </a:rPr>
                <a:t>1</a:t>
              </a:r>
            </a:p>
            <a:p>
              <a:r>
                <a:rPr lang="en-GB" sz="2400">
                  <a:solidFill>
                    <a:srgbClr val="C00000"/>
                  </a:solidFill>
                  <a:latin typeface="Comic Sans MS" pitchFamily="66" charset="0"/>
                </a:rPr>
                <a:t>       X</a:t>
              </a:r>
              <a:r>
                <a:rPr lang="en-GB" sz="2400" baseline="-25000">
                  <a:solidFill>
                    <a:srgbClr val="C00000"/>
                  </a:solidFill>
                  <a:latin typeface="Comic Sans MS" pitchFamily="66" charset="0"/>
                </a:rPr>
                <a:t>2</a:t>
              </a:r>
              <a:r>
                <a:rPr lang="en-GB" sz="2400">
                  <a:solidFill>
                    <a:srgbClr val="C00000"/>
                  </a:solidFill>
                  <a:latin typeface="Comic Sans MS" pitchFamily="66" charset="0"/>
                </a:rPr>
                <a:t> – X</a:t>
              </a:r>
              <a:r>
                <a:rPr lang="en-GB" sz="2400" baseline="-25000">
                  <a:solidFill>
                    <a:srgbClr val="C00000"/>
                  </a:solidFill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7459663" y="3345994"/>
              <a:ext cx="1338262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821488" y="3956050"/>
            <a:ext cx="1976437" cy="892175"/>
            <a:chOff x="6820766" y="2901306"/>
            <a:chExt cx="1977159" cy="892552"/>
          </a:xfrm>
        </p:grpSpPr>
        <p:sp>
          <p:nvSpPr>
            <p:cNvPr id="12310" name="TextBox 32"/>
            <p:cNvSpPr txBox="1">
              <a:spLocks noChangeArrowheads="1"/>
            </p:cNvSpPr>
            <p:nvPr/>
          </p:nvSpPr>
          <p:spPr bwMode="auto">
            <a:xfrm>
              <a:off x="6820766" y="2901306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00B05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00B05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00B050"/>
                  </a:solidFill>
                  <a:latin typeface="Comic Sans MS" pitchFamily="66" charset="0"/>
                </a:rPr>
                <a:t>10 – 4</a:t>
              </a:r>
            </a:p>
            <a:p>
              <a:r>
                <a:rPr lang="en-GB" sz="2400">
                  <a:solidFill>
                    <a:srgbClr val="00B050"/>
                  </a:solidFill>
                  <a:latin typeface="Comic Sans MS" pitchFamily="66" charset="0"/>
                </a:rPr>
                <a:t>        5 – 2</a:t>
              </a:r>
            </a:p>
          </p:txBody>
        </p:sp>
        <p:cxnSp>
          <p:nvCxnSpPr>
            <p:cNvPr id="34" name="Straight Connector 33"/>
            <p:cNvCxnSpPr/>
            <p:nvPr/>
          </p:nvCxnSpPr>
          <p:spPr>
            <a:xfrm>
              <a:off x="7459174" y="3345994"/>
              <a:ext cx="1338751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6805613" y="5057775"/>
            <a:ext cx="1968500" cy="892175"/>
            <a:chOff x="6805613" y="5057130"/>
            <a:chExt cx="1968500" cy="892552"/>
          </a:xfrm>
        </p:grpSpPr>
        <p:sp>
          <p:nvSpPr>
            <p:cNvPr id="12308" name="TextBox 35"/>
            <p:cNvSpPr txBox="1">
              <a:spLocks noChangeArrowheads="1"/>
            </p:cNvSpPr>
            <p:nvPr/>
          </p:nvSpPr>
          <p:spPr bwMode="auto">
            <a:xfrm>
              <a:off x="6805613" y="5057130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7030A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7030A0"/>
                  </a:solidFill>
                  <a:latin typeface="Comic Sans MS" pitchFamily="66" charset="0"/>
                </a:rPr>
                <a:t> =  6   =  2</a:t>
              </a:r>
            </a:p>
            <a:p>
              <a:r>
                <a:rPr lang="en-GB" sz="2400">
                  <a:latin typeface="Comic Sans MS" pitchFamily="66" charset="0"/>
                </a:rPr>
                <a:t>        3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7523163" y="5504994"/>
              <a:ext cx="350837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13"/>
          <p:cNvSpPr>
            <a:spLocks noChangeShapeType="1"/>
          </p:cNvSpPr>
          <p:nvPr/>
        </p:nvSpPr>
        <p:spPr bwMode="auto">
          <a:xfrm flipH="1" flipV="1">
            <a:off x="2541588" y="3070225"/>
            <a:ext cx="1622425" cy="1220788"/>
          </a:xfrm>
          <a:prstGeom prst="line">
            <a:avLst/>
          </a:prstGeom>
          <a:noFill/>
          <a:ln w="57150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3"/>
          <p:cNvSpPr/>
          <p:nvPr/>
        </p:nvSpPr>
        <p:spPr bwMode="auto">
          <a:xfrm>
            <a:off x="1588" y="2497138"/>
            <a:ext cx="2309812" cy="3438525"/>
          </a:xfrm>
          <a:prstGeom prst="rect">
            <a:avLst/>
          </a:prstGeom>
          <a:solidFill>
            <a:schemeClr val="tx1">
              <a:lumMod val="5000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3316" name="Oval 107"/>
          <p:cNvSpPr>
            <a:spLocks noChangeArrowheads="1"/>
          </p:cNvSpPr>
          <p:nvPr/>
        </p:nvSpPr>
        <p:spPr bwMode="auto">
          <a:xfrm>
            <a:off x="2508250" y="3036888"/>
            <a:ext cx="122238" cy="16033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58"/>
          <p:cNvSpPr/>
          <p:nvPr/>
        </p:nvSpPr>
        <p:spPr bwMode="auto">
          <a:xfrm>
            <a:off x="7048500" y="2484438"/>
            <a:ext cx="2044700" cy="3440112"/>
          </a:xfrm>
          <a:prstGeom prst="rect">
            <a:avLst/>
          </a:prstGeom>
          <a:solidFill>
            <a:schemeClr val="tx1">
              <a:lumMod val="50000"/>
            </a:schemeClr>
          </a:solidFill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3F0424-534B-45AD-BA93-01D7B65D927A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13319" name="Text Box 27"/>
          <p:cNvSpPr txBox="1">
            <a:spLocks noChangeArrowheads="1"/>
          </p:cNvSpPr>
          <p:nvPr/>
        </p:nvSpPr>
        <p:spPr bwMode="auto">
          <a:xfrm>
            <a:off x="3808413" y="2354263"/>
            <a:ext cx="831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GB">
                <a:latin typeface="Comic Sans MS" pitchFamily="66" charset="0"/>
              </a:rPr>
              <a:t>y-axis</a:t>
            </a:r>
            <a:endParaRPr lang="en-GB" sz="2800">
              <a:latin typeface="Times New Roman" pitchFamily="18" charset="0"/>
            </a:endParaRPr>
          </a:p>
        </p:txBody>
      </p:sp>
      <p:sp>
        <p:nvSpPr>
          <p:cNvPr id="13320" name="AutoShape 94"/>
          <p:cNvSpPr>
            <a:spLocks noChangeArrowheads="1"/>
          </p:cNvSpPr>
          <p:nvPr/>
        </p:nvSpPr>
        <p:spPr bwMode="auto">
          <a:xfrm flipH="1">
            <a:off x="5257800" y="3128963"/>
            <a:ext cx="1554163" cy="1138237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21" name="Object 2"/>
          <p:cNvGraphicFramePr>
            <a:graphicFrameLocks noChangeAspect="1"/>
          </p:cNvGraphicFramePr>
          <p:nvPr/>
        </p:nvGraphicFramePr>
        <p:xfrm>
          <a:off x="5945188" y="2843213"/>
          <a:ext cx="70961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3" name="Equation" r:id="rId4" imgW="393359" imgH="215713" progId="Equation.DSMT4">
                  <p:embed/>
                </p:oleObj>
              </mc:Choice>
              <mc:Fallback>
                <p:oleObj name="Equation" r:id="rId4" imgW="393359" imgH="2157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5188" y="2843213"/>
                        <a:ext cx="709612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Line 13"/>
          <p:cNvSpPr>
            <a:spLocks noChangeShapeType="1"/>
          </p:cNvSpPr>
          <p:nvPr/>
        </p:nvSpPr>
        <p:spPr bwMode="auto">
          <a:xfrm flipV="1">
            <a:off x="5221288" y="3082925"/>
            <a:ext cx="1622425" cy="12207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Line 3"/>
          <p:cNvSpPr>
            <a:spLocks noChangeShapeType="1"/>
          </p:cNvSpPr>
          <p:nvPr/>
        </p:nvSpPr>
        <p:spPr bwMode="auto">
          <a:xfrm flipH="1" flipV="1">
            <a:off x="4686300" y="2362200"/>
            <a:ext cx="0" cy="37719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Rectangle 21"/>
          <p:cNvSpPr>
            <a:spLocks noChangeArrowheads="1"/>
          </p:cNvSpPr>
          <p:nvPr/>
        </p:nvSpPr>
        <p:spPr bwMode="auto">
          <a:xfrm>
            <a:off x="4356100" y="5257800"/>
            <a:ext cx="346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/>
              <a:t>O</a:t>
            </a:r>
            <a:endParaRPr lang="en-GB">
              <a:latin typeface="Times New Roman" pitchFamily="18" charset="0"/>
            </a:endParaRPr>
          </a:p>
        </p:txBody>
      </p:sp>
      <p:sp>
        <p:nvSpPr>
          <p:cNvPr id="13325" name="Line 4"/>
          <p:cNvSpPr>
            <a:spLocks noChangeShapeType="1"/>
          </p:cNvSpPr>
          <p:nvPr/>
        </p:nvSpPr>
        <p:spPr bwMode="auto">
          <a:xfrm>
            <a:off x="2520950" y="5257800"/>
            <a:ext cx="4349750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Text Box 7"/>
          <p:cNvSpPr txBox="1">
            <a:spLocks noChangeArrowheads="1"/>
          </p:cNvSpPr>
          <p:nvPr/>
        </p:nvSpPr>
        <p:spPr bwMode="auto">
          <a:xfrm>
            <a:off x="6110288" y="5241925"/>
            <a:ext cx="847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GB">
                <a:latin typeface="Comic Sans MS" pitchFamily="66" charset="0"/>
              </a:rPr>
              <a:t>x-axis</a:t>
            </a:r>
            <a:endParaRPr lang="en-GB" sz="2800">
              <a:latin typeface="Times New Roman" pitchFamily="18" charset="0"/>
            </a:endParaRPr>
          </a:p>
        </p:txBody>
      </p:sp>
      <p:graphicFrame>
        <p:nvGraphicFramePr>
          <p:cNvPr id="13327" name="Object 6"/>
          <p:cNvGraphicFramePr>
            <a:graphicFrameLocks noChangeAspect="1"/>
          </p:cNvGraphicFramePr>
          <p:nvPr/>
        </p:nvGraphicFramePr>
        <p:xfrm>
          <a:off x="4802188" y="3768725"/>
          <a:ext cx="63341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4" name="Equation" r:id="rId6" imgW="368140" imgH="215806" progId="Equation.DSMT4">
                  <p:embed/>
                </p:oleObj>
              </mc:Choice>
              <mc:Fallback>
                <p:oleObj name="Equation" r:id="rId6" imgW="368140" imgH="21580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188" y="3768725"/>
                        <a:ext cx="63341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8" name="Oval 107"/>
          <p:cNvSpPr>
            <a:spLocks noChangeArrowheads="1"/>
          </p:cNvSpPr>
          <p:nvPr/>
        </p:nvSpPr>
        <p:spPr bwMode="auto">
          <a:xfrm>
            <a:off x="5233988" y="4183063"/>
            <a:ext cx="122237" cy="160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08"/>
          <p:cNvSpPr>
            <a:spLocks noChangeArrowheads="1"/>
          </p:cNvSpPr>
          <p:nvPr/>
        </p:nvSpPr>
        <p:spPr bwMode="auto">
          <a:xfrm>
            <a:off x="6718300" y="30480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 bwMode="auto">
          <a:xfrm>
            <a:off x="1808163" y="5143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The gradient </a:t>
            </a:r>
            <a:b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using coordinates</a:t>
            </a:r>
          </a:p>
        </p:txBody>
      </p:sp>
      <p:sp>
        <p:nvSpPr>
          <p:cNvPr id="13331" name="TextBox 42"/>
          <p:cNvSpPr txBox="1">
            <a:spLocks noChangeArrowheads="1"/>
          </p:cNvSpPr>
          <p:nvPr/>
        </p:nvSpPr>
        <p:spPr bwMode="auto">
          <a:xfrm>
            <a:off x="963613" y="1879600"/>
            <a:ext cx="5103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Find the gradient of the two lines.</a:t>
            </a:r>
          </a:p>
        </p:txBody>
      </p:sp>
      <p:sp>
        <p:nvSpPr>
          <p:cNvPr id="13332" name="Oval 108"/>
          <p:cNvSpPr>
            <a:spLocks noChangeArrowheads="1"/>
          </p:cNvSpPr>
          <p:nvPr/>
        </p:nvSpPr>
        <p:spPr bwMode="auto">
          <a:xfrm>
            <a:off x="4070350" y="4203700"/>
            <a:ext cx="165100" cy="1651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33" name="Object 7"/>
          <p:cNvGraphicFramePr>
            <a:graphicFrameLocks noChangeAspect="1"/>
          </p:cNvGraphicFramePr>
          <p:nvPr/>
        </p:nvGraphicFramePr>
        <p:xfrm>
          <a:off x="2636838" y="2774950"/>
          <a:ext cx="823912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5" name="Equation" r:id="rId8" imgW="457002" imgH="215806" progId="Equation.DSMT4">
                  <p:embed/>
                </p:oleObj>
              </mc:Choice>
              <mc:Fallback>
                <p:oleObj name="Equation" r:id="rId8" imgW="457002" imgH="21580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6838" y="2774950"/>
                        <a:ext cx="823912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4" name="Object 8"/>
          <p:cNvGraphicFramePr>
            <a:graphicFrameLocks noChangeAspect="1"/>
          </p:cNvGraphicFramePr>
          <p:nvPr/>
        </p:nvGraphicFramePr>
        <p:xfrm>
          <a:off x="3300413" y="4170363"/>
          <a:ext cx="779462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6" name="Equation" r:id="rId10" imgW="431613" imgH="215806" progId="Equation.DSMT4">
                  <p:embed/>
                </p:oleObj>
              </mc:Choice>
              <mc:Fallback>
                <p:oleObj name="Equation" r:id="rId10" imgW="431613" imgH="215806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0413" y="4170363"/>
                        <a:ext cx="779462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40"/>
          <p:cNvGrpSpPr>
            <a:grpSpLocks/>
          </p:cNvGrpSpPr>
          <p:nvPr/>
        </p:nvGrpSpPr>
        <p:grpSpPr bwMode="auto">
          <a:xfrm>
            <a:off x="7062788" y="2636838"/>
            <a:ext cx="2030412" cy="892175"/>
            <a:chOff x="6767513" y="2898130"/>
            <a:chExt cx="2030412" cy="892552"/>
          </a:xfrm>
        </p:grpSpPr>
        <p:sp>
          <p:nvSpPr>
            <p:cNvPr id="13351" name="TextBox 41"/>
            <p:cNvSpPr txBox="1">
              <a:spLocks noChangeArrowheads="1"/>
            </p:cNvSpPr>
            <p:nvPr/>
          </p:nvSpPr>
          <p:spPr bwMode="auto">
            <a:xfrm>
              <a:off x="6767513" y="2898130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7030A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7030A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7030A0"/>
                  </a:solidFill>
                  <a:latin typeface="Comic Sans MS" pitchFamily="66" charset="0"/>
                </a:rPr>
                <a:t>Y</a:t>
              </a:r>
              <a:r>
                <a:rPr lang="en-GB" sz="2400" u="sng" baseline="-25000">
                  <a:solidFill>
                    <a:srgbClr val="7030A0"/>
                  </a:solidFill>
                  <a:latin typeface="Comic Sans MS" pitchFamily="66" charset="0"/>
                </a:rPr>
                <a:t>2</a:t>
              </a:r>
              <a:r>
                <a:rPr lang="en-GB" sz="2400" u="sng">
                  <a:solidFill>
                    <a:srgbClr val="7030A0"/>
                  </a:solidFill>
                  <a:latin typeface="Comic Sans MS" pitchFamily="66" charset="0"/>
                </a:rPr>
                <a:t> – Y</a:t>
              </a:r>
              <a:r>
                <a:rPr lang="en-GB" sz="2400" u="sng" baseline="-25000">
                  <a:solidFill>
                    <a:srgbClr val="7030A0"/>
                  </a:solidFill>
                  <a:latin typeface="Comic Sans MS" pitchFamily="66" charset="0"/>
                </a:rPr>
                <a:t>1</a:t>
              </a:r>
            </a:p>
            <a:p>
              <a:r>
                <a:rPr lang="en-GB" sz="2400">
                  <a:solidFill>
                    <a:srgbClr val="7030A0"/>
                  </a:solidFill>
                  <a:latin typeface="Comic Sans MS" pitchFamily="66" charset="0"/>
                </a:rPr>
                <a:t>       X</a:t>
              </a:r>
              <a:r>
                <a:rPr lang="en-GB" sz="2400" baseline="-25000">
                  <a:solidFill>
                    <a:srgbClr val="7030A0"/>
                  </a:solidFill>
                  <a:latin typeface="Comic Sans MS" pitchFamily="66" charset="0"/>
                </a:rPr>
                <a:t>2</a:t>
              </a:r>
              <a:r>
                <a:rPr lang="en-GB" sz="2400">
                  <a:solidFill>
                    <a:srgbClr val="7030A0"/>
                  </a:solidFill>
                  <a:latin typeface="Comic Sans MS" pitchFamily="66" charset="0"/>
                </a:rPr>
                <a:t> – X</a:t>
              </a:r>
              <a:r>
                <a:rPr lang="en-GB" sz="2400" baseline="-25000">
                  <a:solidFill>
                    <a:srgbClr val="7030A0"/>
                  </a:solidFill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7459663" y="3345994"/>
              <a:ext cx="1338262" cy="158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7046913" y="3667125"/>
            <a:ext cx="1968500" cy="892175"/>
            <a:chOff x="7048500" y="3724087"/>
            <a:chExt cx="1968500" cy="892552"/>
          </a:xfrm>
        </p:grpSpPr>
        <p:sp>
          <p:nvSpPr>
            <p:cNvPr id="13349" name="TextBox 46"/>
            <p:cNvSpPr txBox="1">
              <a:spLocks noChangeArrowheads="1"/>
            </p:cNvSpPr>
            <p:nvPr/>
          </p:nvSpPr>
          <p:spPr bwMode="auto">
            <a:xfrm>
              <a:off x="7048500" y="3724087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7030A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7030A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7030A0"/>
                  </a:solidFill>
                  <a:latin typeface="Comic Sans MS" pitchFamily="66" charset="0"/>
                </a:rPr>
                <a:t>8 - 2</a:t>
              </a:r>
            </a:p>
            <a:p>
              <a:r>
                <a:rPr lang="en-GB" sz="2400">
                  <a:solidFill>
                    <a:srgbClr val="7030A0"/>
                  </a:solidFill>
                  <a:latin typeface="Comic Sans MS" pitchFamily="66" charset="0"/>
                </a:rPr>
                <a:t>        3 - 1</a:t>
              </a:r>
            </a:p>
          </p:txBody>
        </p:sp>
        <p:cxnSp>
          <p:nvCxnSpPr>
            <p:cNvPr id="48" name="Straight Connector 47"/>
            <p:cNvCxnSpPr/>
            <p:nvPr/>
          </p:nvCxnSpPr>
          <p:spPr>
            <a:xfrm>
              <a:off x="7753350" y="4171951"/>
              <a:ext cx="819150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54"/>
          <p:cNvGrpSpPr>
            <a:grpSpLocks/>
          </p:cNvGrpSpPr>
          <p:nvPr/>
        </p:nvGrpSpPr>
        <p:grpSpPr bwMode="auto">
          <a:xfrm>
            <a:off x="7046913" y="4956175"/>
            <a:ext cx="1968500" cy="892175"/>
            <a:chOff x="7046913" y="4955530"/>
            <a:chExt cx="1968500" cy="892552"/>
          </a:xfrm>
        </p:grpSpPr>
        <p:sp>
          <p:nvSpPr>
            <p:cNvPr id="13347" name="TextBox 51"/>
            <p:cNvSpPr txBox="1">
              <a:spLocks noChangeArrowheads="1"/>
            </p:cNvSpPr>
            <p:nvPr/>
          </p:nvSpPr>
          <p:spPr bwMode="auto">
            <a:xfrm>
              <a:off x="7046913" y="4955530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00B05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00B05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00B050"/>
                  </a:solidFill>
                  <a:latin typeface="Comic Sans MS" pitchFamily="66" charset="0"/>
                </a:rPr>
                <a:t>6</a:t>
              </a:r>
              <a:r>
                <a:rPr lang="en-GB" sz="2400">
                  <a:solidFill>
                    <a:srgbClr val="00B050"/>
                  </a:solidFill>
                  <a:latin typeface="Comic Sans MS" pitchFamily="66" charset="0"/>
                </a:rPr>
                <a:t>   = 3</a:t>
              </a:r>
            </a:p>
            <a:p>
              <a:r>
                <a:rPr lang="en-GB" sz="2400">
                  <a:solidFill>
                    <a:srgbClr val="00B050"/>
                  </a:solidFill>
                  <a:latin typeface="Comic Sans MS" pitchFamily="66" charset="0"/>
                </a:rPr>
                <a:t>        2   </a:t>
              </a: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7739063" y="5403394"/>
              <a:ext cx="401637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38" name="Group 55"/>
          <p:cNvGrpSpPr>
            <a:grpSpLocks/>
          </p:cNvGrpSpPr>
          <p:nvPr/>
        </p:nvGrpSpPr>
        <p:grpSpPr bwMode="auto">
          <a:xfrm>
            <a:off x="188913" y="2759075"/>
            <a:ext cx="1968500" cy="892175"/>
            <a:chOff x="6805613" y="2898130"/>
            <a:chExt cx="1968500" cy="892552"/>
          </a:xfrm>
        </p:grpSpPr>
        <p:sp>
          <p:nvSpPr>
            <p:cNvPr id="13345" name="TextBox 56"/>
            <p:cNvSpPr txBox="1">
              <a:spLocks noChangeArrowheads="1"/>
            </p:cNvSpPr>
            <p:nvPr/>
          </p:nvSpPr>
          <p:spPr bwMode="auto">
            <a:xfrm>
              <a:off x="6805613" y="2898130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FF000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FF000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FF0000"/>
                  </a:solidFill>
                  <a:latin typeface="Comic Sans MS" pitchFamily="66" charset="0"/>
                </a:rPr>
                <a:t>Y</a:t>
              </a:r>
              <a:r>
                <a:rPr lang="en-GB" sz="2400" u="sng" baseline="-25000">
                  <a:solidFill>
                    <a:srgbClr val="FF0000"/>
                  </a:solidFill>
                  <a:latin typeface="Comic Sans MS" pitchFamily="66" charset="0"/>
                </a:rPr>
                <a:t>2</a:t>
              </a:r>
              <a:r>
                <a:rPr lang="en-GB" sz="2400" u="sng">
                  <a:solidFill>
                    <a:srgbClr val="FF0000"/>
                  </a:solidFill>
                  <a:latin typeface="Comic Sans MS" pitchFamily="66" charset="0"/>
                </a:rPr>
                <a:t> – Y</a:t>
              </a:r>
              <a:r>
                <a:rPr lang="en-GB" sz="2400" u="sng" baseline="-25000">
                  <a:solidFill>
                    <a:srgbClr val="FF0000"/>
                  </a:solidFill>
                  <a:latin typeface="Comic Sans MS" pitchFamily="66" charset="0"/>
                </a:rPr>
                <a:t>1</a:t>
              </a:r>
            </a:p>
            <a:p>
              <a:r>
                <a:rPr lang="en-GB" sz="2400">
                  <a:solidFill>
                    <a:srgbClr val="FF0000"/>
                  </a:solidFill>
                  <a:latin typeface="Comic Sans MS" pitchFamily="66" charset="0"/>
                </a:rPr>
                <a:t>       X</a:t>
              </a:r>
              <a:r>
                <a:rPr lang="en-GB" sz="2400" baseline="-25000">
                  <a:solidFill>
                    <a:srgbClr val="FF0000"/>
                  </a:solidFill>
                  <a:latin typeface="Comic Sans MS" pitchFamily="66" charset="0"/>
                </a:rPr>
                <a:t>2</a:t>
              </a:r>
              <a:r>
                <a:rPr lang="en-GB" sz="2400">
                  <a:solidFill>
                    <a:srgbClr val="FF0000"/>
                  </a:solidFill>
                  <a:latin typeface="Comic Sans MS" pitchFamily="66" charset="0"/>
                </a:rPr>
                <a:t> – X</a:t>
              </a:r>
              <a:r>
                <a:rPr lang="en-GB" sz="2400" baseline="-25000">
                  <a:solidFill>
                    <a:srgbClr val="FF0000"/>
                  </a:solidFill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58" name="Straight Connector 57"/>
            <p:cNvCxnSpPr/>
            <p:nvPr/>
          </p:nvCxnSpPr>
          <p:spPr>
            <a:xfrm>
              <a:off x="7434263" y="3384110"/>
              <a:ext cx="1338262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39" name="Group 65"/>
          <p:cNvGrpSpPr>
            <a:grpSpLocks/>
          </p:cNvGrpSpPr>
          <p:nvPr/>
        </p:nvGrpSpPr>
        <p:grpSpPr bwMode="auto">
          <a:xfrm>
            <a:off x="176213" y="3775075"/>
            <a:ext cx="1968500" cy="892175"/>
            <a:chOff x="175419" y="3774887"/>
            <a:chExt cx="1968500" cy="892552"/>
          </a:xfrm>
        </p:grpSpPr>
        <p:sp>
          <p:nvSpPr>
            <p:cNvPr id="13343" name="TextBox 60"/>
            <p:cNvSpPr txBox="1">
              <a:spLocks noChangeArrowheads="1"/>
            </p:cNvSpPr>
            <p:nvPr/>
          </p:nvSpPr>
          <p:spPr bwMode="auto">
            <a:xfrm>
              <a:off x="175419" y="3774887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FFFF0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 =   </a:t>
              </a:r>
              <a:r>
                <a:rPr lang="en-GB" sz="2400" u="sng">
                  <a:solidFill>
                    <a:srgbClr val="FFFF00"/>
                  </a:solidFill>
                  <a:latin typeface="Comic Sans MS" pitchFamily="66" charset="0"/>
                </a:rPr>
                <a:t>8 – 2</a:t>
              </a:r>
              <a:endParaRPr lang="en-GB" sz="2400" u="sng" baseline="-25000">
                <a:solidFill>
                  <a:srgbClr val="FFFF00"/>
                </a:solidFill>
                <a:latin typeface="Comic Sans MS" pitchFamily="66" charset="0"/>
              </a:endParaRPr>
            </a:p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       -3 – (-1)</a:t>
              </a:r>
              <a:endParaRPr lang="en-GB" sz="2400" baseline="-25000">
                <a:solidFill>
                  <a:srgbClr val="FFFF00"/>
                </a:solidFill>
                <a:latin typeface="Comic Sans MS" pitchFamily="66" charset="0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765969" y="4248162"/>
              <a:ext cx="1338262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340" name="Group 66"/>
          <p:cNvGrpSpPr>
            <a:grpSpLocks/>
          </p:cNvGrpSpPr>
          <p:nvPr/>
        </p:nvGrpSpPr>
        <p:grpSpPr bwMode="auto">
          <a:xfrm>
            <a:off x="200025" y="4795838"/>
            <a:ext cx="1968500" cy="892175"/>
            <a:chOff x="200025" y="4795649"/>
            <a:chExt cx="1968500" cy="892552"/>
          </a:xfrm>
        </p:grpSpPr>
        <p:sp>
          <p:nvSpPr>
            <p:cNvPr id="13341" name="TextBox 63"/>
            <p:cNvSpPr txBox="1">
              <a:spLocks noChangeArrowheads="1"/>
            </p:cNvSpPr>
            <p:nvPr/>
          </p:nvSpPr>
          <p:spPr bwMode="auto">
            <a:xfrm>
              <a:off x="200025" y="4795649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0070C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0070C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0070C0"/>
                  </a:solidFill>
                  <a:latin typeface="Comic Sans MS" pitchFamily="66" charset="0"/>
                </a:rPr>
                <a:t>6</a:t>
              </a:r>
              <a:r>
                <a:rPr lang="en-GB" sz="2400">
                  <a:solidFill>
                    <a:srgbClr val="0070C0"/>
                  </a:solidFill>
                  <a:latin typeface="Comic Sans MS" pitchFamily="66" charset="0"/>
                </a:rPr>
                <a:t>   = -3</a:t>
              </a:r>
            </a:p>
            <a:p>
              <a:r>
                <a:rPr lang="en-GB" sz="2400">
                  <a:latin typeface="Comic Sans MS" pitchFamily="66" charset="0"/>
                </a:rPr>
                <a:t>       </a:t>
              </a:r>
              <a:r>
                <a:rPr lang="en-GB" sz="2400">
                  <a:solidFill>
                    <a:srgbClr val="0070C0"/>
                  </a:solidFill>
                  <a:latin typeface="Comic Sans MS" pitchFamily="66" charset="0"/>
                </a:rPr>
                <a:t>-2   </a:t>
              </a:r>
            </a:p>
          </p:txBody>
        </p:sp>
        <p:cxnSp>
          <p:nvCxnSpPr>
            <p:cNvPr id="65" name="Straight Connector 64"/>
            <p:cNvCxnSpPr/>
            <p:nvPr/>
          </p:nvCxnSpPr>
          <p:spPr>
            <a:xfrm>
              <a:off x="887413" y="5257806"/>
              <a:ext cx="401637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9"/>
          <p:cNvSpPr>
            <a:spLocks noChangeArrowheads="1"/>
          </p:cNvSpPr>
          <p:nvPr/>
        </p:nvSpPr>
        <p:spPr bwMode="auto">
          <a:xfrm>
            <a:off x="1958975" y="2971800"/>
            <a:ext cx="5911850" cy="1270000"/>
          </a:xfrm>
          <a:prstGeom prst="rect">
            <a:avLst/>
          </a:prstGeom>
          <a:solidFill>
            <a:srgbClr val="777777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Text Box 17"/>
          <p:cNvSpPr txBox="1">
            <a:spLocks noChangeArrowheads="1"/>
          </p:cNvSpPr>
          <p:nvPr/>
        </p:nvSpPr>
        <p:spPr bwMode="auto">
          <a:xfrm>
            <a:off x="2486025" y="2133600"/>
            <a:ext cx="490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>
                <a:latin typeface="Comic Sans MS" pitchFamily="66" charset="0"/>
              </a:rPr>
              <a:t>The gradient formula is :</a:t>
            </a:r>
          </a:p>
        </p:txBody>
      </p:sp>
      <p:sp>
        <p:nvSpPr>
          <p:cNvPr id="105493" name="Text Box 21"/>
          <p:cNvSpPr txBox="1">
            <a:spLocks noChangeArrowheads="1"/>
          </p:cNvSpPr>
          <p:nvPr/>
        </p:nvSpPr>
        <p:spPr bwMode="auto">
          <a:xfrm>
            <a:off x="2251075" y="4605338"/>
            <a:ext cx="5408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It is a measure of how steep a line is</a:t>
            </a:r>
          </a:p>
        </p:txBody>
      </p:sp>
      <p:sp>
        <p:nvSpPr>
          <p:cNvPr id="105494" name="Text Box 22"/>
          <p:cNvSpPr txBox="1">
            <a:spLocks noChangeArrowheads="1"/>
          </p:cNvSpPr>
          <p:nvPr/>
        </p:nvSpPr>
        <p:spPr bwMode="auto">
          <a:xfrm>
            <a:off x="1476375" y="5402263"/>
            <a:ext cx="68230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A line sloping 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up from left to right </a:t>
            </a:r>
            <a:r>
              <a:rPr lang="en-GB" sz="2000">
                <a:latin typeface="Comic Sans MS" pitchFamily="66" charset="0"/>
              </a:rPr>
              <a:t>is a 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positive gradient</a:t>
            </a:r>
          </a:p>
        </p:txBody>
      </p:sp>
      <p:sp>
        <p:nvSpPr>
          <p:cNvPr id="105495" name="Text Box 23"/>
          <p:cNvSpPr txBox="1">
            <a:spLocks noChangeArrowheads="1"/>
          </p:cNvSpPr>
          <p:nvPr/>
        </p:nvSpPr>
        <p:spPr bwMode="auto">
          <a:xfrm>
            <a:off x="1279525" y="5795963"/>
            <a:ext cx="7216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000">
                <a:latin typeface="Comic Sans MS" pitchFamily="66" charset="0"/>
              </a:rPr>
              <a:t>A line sloping 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down from left to right </a:t>
            </a:r>
            <a:r>
              <a:rPr lang="en-GB" sz="2000">
                <a:latin typeface="Comic Sans MS" pitchFamily="66" charset="0"/>
              </a:rPr>
              <a:t>is a </a:t>
            </a:r>
            <a:r>
              <a:rPr lang="en-GB" sz="2000">
                <a:solidFill>
                  <a:srgbClr val="FFFF00"/>
                </a:solidFill>
                <a:latin typeface="Comic Sans MS" pitchFamily="66" charset="0"/>
              </a:rPr>
              <a:t>negative gradient</a:t>
            </a:r>
          </a:p>
        </p:txBody>
      </p:sp>
      <p:sp>
        <p:nvSpPr>
          <p:cNvPr id="105500" name="Line 28"/>
          <p:cNvSpPr>
            <a:spLocks noChangeShapeType="1"/>
          </p:cNvSpPr>
          <p:nvPr/>
        </p:nvSpPr>
        <p:spPr bwMode="auto">
          <a:xfrm flipV="1">
            <a:off x="7658100" y="4305300"/>
            <a:ext cx="1276350" cy="10541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501" name="Line 29"/>
          <p:cNvSpPr>
            <a:spLocks noChangeShapeType="1"/>
          </p:cNvSpPr>
          <p:nvPr/>
        </p:nvSpPr>
        <p:spPr bwMode="auto">
          <a:xfrm>
            <a:off x="7112000" y="6197600"/>
            <a:ext cx="1517650" cy="5651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Rectangle 4"/>
          <p:cNvSpPr txBox="1">
            <a:spLocks noChangeArrowheads="1"/>
          </p:cNvSpPr>
          <p:nvPr/>
        </p:nvSpPr>
        <p:spPr bwMode="auto">
          <a:xfrm>
            <a:off x="1808163" y="5143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The gradient </a:t>
            </a:r>
            <a:b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using coordinates</a:t>
            </a:r>
          </a:p>
        </p:txBody>
      </p:sp>
      <p:grpSp>
        <p:nvGrpSpPr>
          <p:cNvPr id="14346" name="Group 25"/>
          <p:cNvGrpSpPr>
            <a:grpSpLocks/>
          </p:cNvGrpSpPr>
          <p:nvPr/>
        </p:nvGrpSpPr>
        <p:grpSpPr bwMode="auto">
          <a:xfrm>
            <a:off x="2947988" y="3036888"/>
            <a:ext cx="3940175" cy="1139825"/>
            <a:chOff x="1958975" y="3036838"/>
            <a:chExt cx="3939744" cy="1139094"/>
          </a:xfrm>
        </p:grpSpPr>
        <p:sp>
          <p:nvSpPr>
            <p:cNvPr id="14347" name="TextBox 16"/>
            <p:cNvSpPr txBox="1">
              <a:spLocks noChangeArrowheads="1"/>
            </p:cNvSpPr>
            <p:nvPr/>
          </p:nvSpPr>
          <p:spPr bwMode="auto">
            <a:xfrm>
              <a:off x="1958975" y="3314700"/>
              <a:ext cx="267652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FFFF00"/>
                  </a:solidFill>
                  <a:latin typeface="Comic Sans MS" pitchFamily="66" charset="0"/>
                </a:rPr>
                <a:t>Gradient = m =</a:t>
              </a:r>
            </a:p>
          </p:txBody>
        </p:sp>
        <p:grpSp>
          <p:nvGrpSpPr>
            <p:cNvPr id="14348" name="Group 24"/>
            <p:cNvGrpSpPr>
              <a:grpSpLocks/>
            </p:cNvGrpSpPr>
            <p:nvPr/>
          </p:nvGrpSpPr>
          <p:grpSpPr bwMode="auto">
            <a:xfrm>
              <a:off x="4463619" y="3036838"/>
              <a:ext cx="1435100" cy="1139094"/>
              <a:chOff x="4463619" y="3036838"/>
              <a:chExt cx="1435100" cy="1139094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463776" y="3036838"/>
                <a:ext cx="1434943" cy="1139094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kern="1600" dirty="0">
                    <a:solidFill>
                      <a:srgbClr val="FFFF00"/>
                    </a:solidFill>
                    <a:latin typeface="+mn-lt"/>
                    <a:cs typeface="+mn-cs"/>
                  </a:rPr>
                  <a:t>(y</a:t>
                </a:r>
                <a:r>
                  <a:rPr lang="en-GB" kern="1600" baseline="-25000" dirty="0">
                    <a:solidFill>
                      <a:srgbClr val="FFFF00"/>
                    </a:solidFill>
                    <a:latin typeface="+mn-lt"/>
                    <a:cs typeface="+mn-cs"/>
                  </a:rPr>
                  <a:t>2</a:t>
                </a:r>
                <a:r>
                  <a:rPr lang="en-GB" kern="1600" dirty="0">
                    <a:solidFill>
                      <a:srgbClr val="FFFF00"/>
                    </a:solidFill>
                    <a:latin typeface="+mn-lt"/>
                    <a:cs typeface="+mn-cs"/>
                  </a:rPr>
                  <a:t> – y</a:t>
                </a:r>
                <a:r>
                  <a:rPr lang="en-GB" kern="1600" baseline="-25000" dirty="0">
                    <a:solidFill>
                      <a:srgbClr val="FFFF00"/>
                    </a:solidFill>
                    <a:latin typeface="+mn-lt"/>
                    <a:cs typeface="+mn-cs"/>
                  </a:rPr>
                  <a:t>1</a:t>
                </a:r>
                <a:r>
                  <a:rPr lang="en-GB" kern="1600" dirty="0">
                    <a:solidFill>
                      <a:srgbClr val="FFFF00"/>
                    </a:solidFill>
                    <a:latin typeface="+mn-lt"/>
                    <a:cs typeface="+mn-cs"/>
                  </a:rPr>
                  <a:t>)</a:t>
                </a:r>
              </a:p>
              <a:p>
                <a:pPr fontAlgn="auto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GB" kern="1600" dirty="0">
                    <a:solidFill>
                      <a:srgbClr val="FFFF00"/>
                    </a:solidFill>
                    <a:latin typeface="+mn-lt"/>
                    <a:cs typeface="+mn-cs"/>
                  </a:rPr>
                  <a:t>(x</a:t>
                </a:r>
                <a:r>
                  <a:rPr lang="en-GB" kern="1600" baseline="-25000" dirty="0">
                    <a:solidFill>
                      <a:srgbClr val="FFFF00"/>
                    </a:solidFill>
                    <a:latin typeface="+mn-lt"/>
                    <a:cs typeface="+mn-cs"/>
                  </a:rPr>
                  <a:t>2</a:t>
                </a:r>
                <a:r>
                  <a:rPr lang="en-GB" kern="1600" dirty="0">
                    <a:solidFill>
                      <a:srgbClr val="FFFF00"/>
                    </a:solidFill>
                    <a:latin typeface="+mn-lt"/>
                    <a:cs typeface="+mn-cs"/>
                  </a:rPr>
                  <a:t> – x</a:t>
                </a:r>
                <a:r>
                  <a:rPr lang="en-GB" kern="1600" baseline="-25000" dirty="0">
                    <a:solidFill>
                      <a:srgbClr val="FFFF00"/>
                    </a:solidFill>
                    <a:latin typeface="+mn-lt"/>
                    <a:cs typeface="+mn-cs"/>
                  </a:rPr>
                  <a:t>1</a:t>
                </a:r>
                <a:r>
                  <a:rPr lang="en-GB" kern="1600" dirty="0">
                    <a:solidFill>
                      <a:srgbClr val="FFFF00"/>
                    </a:solidFill>
                    <a:latin typeface="+mn-lt"/>
                    <a:cs typeface="+mn-cs"/>
                  </a:rPr>
                  <a:t>)</a:t>
                </a:r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4533618" y="3606385"/>
                <a:ext cx="1117478" cy="0"/>
              </a:xfrm>
              <a:prstGeom prst="line">
                <a:avLst/>
              </a:prstGeom>
              <a:ln w="254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54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54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54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93" grpId="0"/>
      <p:bldP spid="105494" grpId="0"/>
      <p:bldP spid="105495" grpId="0"/>
      <p:bldP spid="105500" grpId="0" animBg="1"/>
      <p:bldP spid="10550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689100" y="501650"/>
            <a:ext cx="5657850" cy="5648325"/>
            <a:chOff x="1064" y="316"/>
            <a:chExt cx="3564" cy="3558"/>
          </a:xfrm>
        </p:grpSpPr>
        <p:grpSp>
          <p:nvGrpSpPr>
            <p:cNvPr id="15409" name="Group 3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15454" name="Group 4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15457" name="Rectangle 5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58" name="Rectangle 6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59" name="Rectangle 7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0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1" name="Rectangle 9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2" name="Rectangle 10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3" name="Rectangle 11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4" name="Rectangle 12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5" name="Rectangle 13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6" name="Rectangle 14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7" name="Rectangle 15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8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69" name="Rectangle 17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0" name="Rectangle 18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1" name="Rectangle 19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2" name="Rectangle 20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3" name="Rectangle 21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4" name="Rectangle 22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5" name="Rectangle 23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6" name="Rectangle 24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7" name="Rectangle 25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8" name="Rectangle 26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79" name="Rectangle 27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0" name="Rectangle 28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1" name="Rectangle 29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2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3" name="Rectangle 31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4" name="Rectangle 32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5" name="Rectangle 33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6" name="Rectangle 34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7" name="Rectangle 35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8" name="Rectangle 36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89" name="Rectangle 37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0" name="Rectangle 38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1" name="Rectangle 39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2" name="Rectangle 40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3" name="Rectangle 41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4" name="Rectangle 42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5" name="Rectangle 43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6" name="Rectangle 44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7" name="Rectangle 45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8" name="Rectangle 46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499" name="Rectangle 47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0" name="Rectangle 48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1" name="Rectangle 49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2" name="Rectangle 50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3" name="Rectangle 51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4" name="Rectangle 52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5" name="Rectangle 53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6" name="Rectangle 54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7" name="Rectangle 55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8" name="Rectangle 56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09" name="Rectangle 57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0" name="Rectangle 58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1" name="Rectangle 59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2" name="Rectangle 60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3" name="Rectangle 61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4" name="Rectangle 62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5" name="Rectangle 63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6" name="Rectangle 64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7" name="Rectangle 65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8" name="Rectangle 66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19" name="Rectangle 67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0" name="Rectangle 68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1" name="Rectangle 69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2" name="Rectangle 70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3" name="Rectangle 71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4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5" name="Rectangle 73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6" name="Rectangle 74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7" name="Rectangle 75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8" name="Rectangle 76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29" name="Rectangle 77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0" name="Rectangle 78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1" name="Rectangle 79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2" name="Rectangle 80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3" name="Rectangle 81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4" name="Rectangle 82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5" name="Rectangle 83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6" name="Rectangle 84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7" name="Rectangle 85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8" name="Rectangle 86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39" name="Rectangle 87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0" name="Rectangle 88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1" name="Rectangle 89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2" name="Rectangle 90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3" name="Rectangle 91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4" name="Rectangle 92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5" name="Rectangle 93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6" name="Rectangle 94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7" name="Rectangle 95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8" name="Rectangle 96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49" name="Rectangle 97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0" name="Rectangle 98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1" name="Rectangle 99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2" name="Rectangle 100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3" name="Rectangle 101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4" name="Rectangle 102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5" name="Rectangle 103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6" name="Rectangle 104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7" name="Rectangle 105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8" name="Rectangle 106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59" name="Rectangle 107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0" name="Rectangle 108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1" name="Rectangle 109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2" name="Rectangle 110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3" name="Rectangle 111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4" name="Rectangle 112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5" name="Rectangle 113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6" name="Rectangle 114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7" name="Rectangle 115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8" name="Rectangle 116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69" name="Rectangle 117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0" name="Rectangle 118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1" name="Rectangle 119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2" name="Rectangle 120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3" name="Rectangle 121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4" name="Rectangle 122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5" name="Rectangle 123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6" name="Rectangle 124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7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8" name="Rectangle 126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79" name="Rectangle 127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0" name="Rectangle 128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1" name="Rectangle 129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2" name="Rectangle 130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3" name="Rectangle 131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4" name="Rectangle 132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5" name="Rectangle 133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6" name="Rectangle 134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7" name="Rectangle 135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8" name="Rectangle 136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89" name="Rectangle 137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0" name="Rectangle 138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1" name="Rectangle 139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2" name="Rectangle 140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3" name="Rectangle 141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4" name="Rectangle 142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5" name="Rectangle 143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6" name="Rectangle 144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7" name="Rectangle 145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8" name="Rectangle 146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599" name="Rectangle 147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0" name="Rectangle 148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1" name="Rectangle 149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2" name="Rectangle 150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3" name="Rectangle 151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4" name="Rectangle 152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5" name="Rectangle 153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6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7" name="Rectangle 155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8" name="Rectangle 156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09" name="Rectangle 157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0" name="Rectangle 158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1" name="Rectangle 159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2" name="Rectangle 160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3" name="Rectangle 161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4" name="Rectangle 162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5" name="Rectangle 163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6" name="Rectangle 164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7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8" name="Rectangle 166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19" name="Rectangle 167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0" name="Rectangle 168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1" name="Rectangle 169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2" name="Rectangle 170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3" name="Rectangle 171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4" name="Rectangle 172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5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6" name="Rectangle 174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7" name="Rectangle 175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8" name="Rectangle 176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29" name="Rectangle 177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0" name="Rectangle 178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1" name="Rectangle 179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2" name="Rectangle 180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3" name="Rectangle 181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4" name="Rectangle 182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5" name="Rectangle 183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6" name="Rectangle 184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7" name="Rectangle 185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8" name="Rectangle 186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39" name="Rectangle 187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0" name="Rectangle 188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1" name="Rectangle 189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2" name="Rectangle 190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3" name="Rectangle 191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4" name="Rectangle 192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5" name="Rectangle 193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6" name="Rectangle 194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7" name="Rectangle 195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8" name="Rectangle 196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49" name="Rectangle 197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0" name="Rectangle 198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1" name="Rectangle 199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2" name="Rectangle 200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3" name="Rectangle 201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4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5" name="Rectangle 203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6" name="Rectangle 204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7" name="Rectangle 205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8" name="Rectangle 206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59" name="Rectangle 207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0" name="Rectangle 208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1" name="Rectangle 209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2" name="Rectangle 210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3" name="Rectangle 211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4" name="Rectangle 212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5" name="Rectangle 213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6" name="Rectangle 214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7" name="Rectangle 215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8" name="Rectangle 216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69" name="Rectangle 217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0" name="Rectangle 218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1" name="Rectangle 219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2" name="Rectangle 220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3" name="Rectangle 221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4" name="Rectangle 222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5" name="Rectangle 223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6" name="Rectangle 224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7" name="Rectangle 225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8" name="Rectangle 226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79" name="Rectangle 227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0" name="Rectangle 228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1" name="Rectangle 229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2" name="Rectangle 230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3" name="Rectangle 231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4" name="Rectangle 232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5" name="Rectangle 233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6" name="Rectangle 234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7" name="Rectangle 235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8" name="Rectangle 236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89" name="Rectangle 237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0" name="Rectangle 238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1" name="Rectangle 239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2" name="Rectangle 240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3" name="Rectangle 241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4" name="Rectangle 242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5" name="Rectangle 243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6" name="Rectangle 244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7" name="Rectangle 245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8" name="Rectangle 246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699" name="Rectangle 247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0" name="Rectangle 248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1" name="Rectangle 249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2" name="Rectangle 250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3" name="Rectangle 251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4" name="Rectangle 252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5" name="Rectangle 253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6" name="Rectangle 254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7" name="Rectangle 255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8" name="Rectangle 256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09" name="Rectangle 257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0" name="Rectangle 258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1" name="Rectangle 259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2" name="Rectangle 260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3" name="Rectangle 261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4" name="Rectangle 262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5" name="Rectangle 263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6" name="Rectangle 264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7" name="Rectangle 265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8" name="Rectangle 266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19" name="Rectangle 267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0" name="Rectangle 268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1" name="Rectangle 269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2" name="Rectangle 270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3" name="Rectangle 271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4" name="Rectangle 272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5" name="Rectangle 273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6" name="Rectangle 274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7" name="Rectangle 275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8" name="Rectangle 276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29" name="Rectangle 277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0" name="Rectangle 278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1" name="Rectangle 279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2" name="Rectangle 280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3" name="Rectangle 281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4" name="Rectangle 282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5" name="Rectangle 283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6" name="Rectangle 284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7" name="Rectangle 285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8" name="Rectangle 286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39" name="Rectangle 287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0" name="Rectangle 288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1" name="Rectangle 289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2" name="Rectangle 290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3" name="Rectangle 291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4" name="Rectangle 292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5" name="Rectangle 293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6" name="Rectangle 294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7" name="Rectangle 295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8" name="Rectangle 296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49" name="Rectangle 297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0" name="Rectangle 298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1" name="Rectangle 299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2" name="Rectangle 300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3" name="Rectangle 301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4" name="Rectangle 302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5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6" name="Rectangle 304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7" name="Rectangle 305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8" name="Rectangle 306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59" name="Rectangle 307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0" name="Rectangle 308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1" name="Rectangle 309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2" name="Rectangle 310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3" name="Rectangle 311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4" name="Rectangle 312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5" name="Rectangle 313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6" name="Rectangle 314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7" name="Rectangle 315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8" name="Rectangle 316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69" name="Rectangle 317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0" name="Rectangle 318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1" name="Rectangle 319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2" name="Rectangle 320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3" name="Rectangle 321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4" name="Rectangle 322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5" name="Rectangle 323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6" name="Rectangle 324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7" name="Rectangle 325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8" name="Rectangle 326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79" name="Rectangle 327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0" name="Rectangle 328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1" name="Rectangle 329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2" name="Rectangle 330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3" name="Rectangle 331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4" name="Rectangle 332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5" name="Rectangle 333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6" name="Rectangle 334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7" name="Rectangle 335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8" name="Rectangle 336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89" name="Rectangle 337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0" name="Rectangle 338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1" name="Rectangle 339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2" name="Rectangle 340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3" name="Rectangle 341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4" name="Rectangle 342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5" name="Rectangle 343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6" name="Rectangle 344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7" name="Rectangle 345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8" name="Rectangle 346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799" name="Rectangle 347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0" name="Rectangle 348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1" name="Rectangle 349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2" name="Rectangle 350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3" name="Rectangle 351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4" name="Rectangle 352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5" name="Rectangle 353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6" name="Rectangle 354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7" name="Rectangle 355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8" name="Rectangle 356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09" name="Rectangle 357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0" name="Rectangle 358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1" name="Rectangle 359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2" name="Rectangle 360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3" name="Rectangle 361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4" name="Rectangle 362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5" name="Rectangle 363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6" name="Rectangle 364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7" name="Rectangle 365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8" name="Rectangle 366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19" name="Rectangle 367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0" name="Rectangle 368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1" name="Rectangle 369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2" name="Rectangle 370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3" name="Rectangle 371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4" name="Rectangle 372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5" name="Rectangle 373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6" name="Rectangle 374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7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8" name="Rectangle 376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29" name="Rectangle 377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0" name="Rectangle 378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1" name="Rectangle 379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2" name="Rectangle 380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3" name="Rectangle 381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4" name="Rectangle 382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5" name="Rectangle 383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6" name="Rectangle 384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7" name="Rectangle 385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8" name="Rectangle 386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39" name="Rectangle 387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0" name="Rectangle 388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1" name="Rectangle 389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2" name="Rectangle 390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3" name="Rectangle 391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4" name="Rectangle 392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5" name="Rectangle 393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6" name="Rectangle 394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7" name="Rectangle 395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8" name="Rectangle 396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49" name="Rectangle 397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50" name="Rectangle 398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51" name="Rectangle 399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52" name="Rectangle 400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53" name="Rectangle 401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54" name="Rectangle 402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55" name="Rectangle 403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15856" name="Rectangle 404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15455" name="Line 405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56" name="Line 406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410" name="Text Box 407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411" name="Text Box 408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15412" name="Text Box 409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5413" name="Text Box 410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414" name="Text Box 411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5415" name="Text Box 412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5416" name="Text Box 413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5417" name="Text Box 414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5418" name="Text Box 415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15419" name="Text Box 416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15420" name="Text Box 417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5421" name="Text Box 418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15422" name="Text Box 419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-9</a:t>
              </a:r>
            </a:p>
          </p:txBody>
        </p:sp>
        <p:sp>
          <p:nvSpPr>
            <p:cNvPr id="15423" name="Text Box 420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15424" name="Text Box 421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15425" name="Text Box 422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15426" name="Text Box 423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15427" name="Text Box 424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15428" name="Text Box 425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15429" name="Text Box 426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15430" name="Text Box 427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-1</a:t>
              </a:r>
            </a:p>
          </p:txBody>
        </p:sp>
        <p:sp>
          <p:nvSpPr>
            <p:cNvPr id="15431" name="Text Box 428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-10</a:t>
              </a:r>
            </a:p>
          </p:txBody>
        </p:sp>
        <p:sp>
          <p:nvSpPr>
            <p:cNvPr id="15432" name="Text Box 429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</a:rPr>
                <a:t>x</a:t>
              </a:r>
            </a:p>
          </p:txBody>
        </p:sp>
        <p:sp>
          <p:nvSpPr>
            <p:cNvPr id="15433" name="Text Box 430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000">
                  <a:solidFill>
                    <a:srgbClr val="000000"/>
                  </a:solidFill>
                </a:rPr>
                <a:t>y</a:t>
              </a:r>
            </a:p>
          </p:txBody>
        </p:sp>
        <p:sp>
          <p:nvSpPr>
            <p:cNvPr id="15434" name="Text Box 431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15435" name="Text Box 432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15436" name="Text Box 433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15437" name="Text Box 434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15438" name="Text Box 435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15439" name="Text Box 436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15440" name="Text Box 437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15441" name="Text Box 438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15442" name="Text Box 439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9</a:t>
              </a:r>
            </a:p>
          </p:txBody>
        </p:sp>
        <p:sp>
          <p:nvSpPr>
            <p:cNvPr id="15443" name="Text Box 440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10</a:t>
              </a:r>
            </a:p>
          </p:txBody>
        </p:sp>
        <p:sp>
          <p:nvSpPr>
            <p:cNvPr id="15444" name="Text Box 441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-1</a:t>
              </a:r>
            </a:p>
          </p:txBody>
        </p:sp>
        <p:sp>
          <p:nvSpPr>
            <p:cNvPr id="15445" name="Text Box 442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-2</a:t>
              </a:r>
            </a:p>
          </p:txBody>
        </p:sp>
        <p:sp>
          <p:nvSpPr>
            <p:cNvPr id="15446" name="Text Box 443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-3</a:t>
              </a:r>
            </a:p>
          </p:txBody>
        </p:sp>
        <p:sp>
          <p:nvSpPr>
            <p:cNvPr id="15447" name="Text Box 444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-4</a:t>
              </a:r>
            </a:p>
          </p:txBody>
        </p:sp>
        <p:sp>
          <p:nvSpPr>
            <p:cNvPr id="15448" name="Text Box 445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-5</a:t>
              </a:r>
            </a:p>
          </p:txBody>
        </p:sp>
        <p:sp>
          <p:nvSpPr>
            <p:cNvPr id="15449" name="Text Box 446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-6</a:t>
              </a:r>
            </a:p>
          </p:txBody>
        </p:sp>
        <p:sp>
          <p:nvSpPr>
            <p:cNvPr id="15450" name="Text Box 447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-7</a:t>
              </a:r>
            </a:p>
          </p:txBody>
        </p:sp>
        <p:sp>
          <p:nvSpPr>
            <p:cNvPr id="15451" name="Text Box 448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-8</a:t>
              </a:r>
            </a:p>
          </p:txBody>
        </p:sp>
        <p:sp>
          <p:nvSpPr>
            <p:cNvPr id="15452" name="Text Box 449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-9</a:t>
              </a:r>
            </a:p>
          </p:txBody>
        </p:sp>
        <p:sp>
          <p:nvSpPr>
            <p:cNvPr id="15453" name="Text Box 450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solidFill>
                    <a:srgbClr val="000000"/>
                  </a:solidFill>
                </a:rPr>
                <a:t>-10</a:t>
              </a:r>
            </a:p>
          </p:txBody>
        </p:sp>
      </p:grpSp>
      <p:sp>
        <p:nvSpPr>
          <p:cNvPr id="15363" name="Text Box 462"/>
          <p:cNvSpPr txBox="1">
            <a:spLocks noChangeArrowheads="1"/>
          </p:cNvSpPr>
          <p:nvPr/>
        </p:nvSpPr>
        <p:spPr bwMode="auto">
          <a:xfrm>
            <a:off x="7339013" y="1260475"/>
            <a:ext cx="15763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FF0000"/>
                </a:solidFill>
              </a:rPr>
              <a:t>y = 2x + 1</a:t>
            </a:r>
          </a:p>
        </p:txBody>
      </p:sp>
      <p:sp>
        <p:nvSpPr>
          <p:cNvPr id="15364" name="Text Box 473"/>
          <p:cNvSpPr txBox="1">
            <a:spLocks noChangeArrowheads="1"/>
          </p:cNvSpPr>
          <p:nvPr/>
        </p:nvSpPr>
        <p:spPr bwMode="auto">
          <a:xfrm>
            <a:off x="38100" y="1133475"/>
            <a:ext cx="1663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00B050"/>
                </a:solidFill>
              </a:rPr>
              <a:t>y = -x - 5</a:t>
            </a:r>
          </a:p>
        </p:txBody>
      </p:sp>
      <p:sp>
        <p:nvSpPr>
          <p:cNvPr id="15365" name="Text Box 502"/>
          <p:cNvSpPr txBox="1">
            <a:spLocks noChangeArrowheads="1"/>
          </p:cNvSpPr>
          <p:nvPr/>
        </p:nvSpPr>
        <p:spPr bwMode="auto">
          <a:xfrm>
            <a:off x="7351713" y="1804988"/>
            <a:ext cx="3571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x </a:t>
            </a:r>
          </a:p>
          <a:p>
            <a:pPr>
              <a:spcBef>
                <a:spcPct val="50000"/>
              </a:spcBef>
            </a:pPr>
            <a:r>
              <a:rPr lang="en-GB" b="1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5366" name="Text Box 503"/>
          <p:cNvSpPr txBox="1">
            <a:spLocks noChangeArrowheads="1"/>
          </p:cNvSpPr>
          <p:nvPr/>
        </p:nvSpPr>
        <p:spPr bwMode="auto">
          <a:xfrm>
            <a:off x="7708900" y="182880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</a:rPr>
              <a:t>0 </a:t>
            </a:r>
            <a:endParaRPr lang="en-GB" sz="16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15367" name="Text Box 504"/>
          <p:cNvSpPr txBox="1">
            <a:spLocks noChangeArrowheads="1"/>
          </p:cNvSpPr>
          <p:nvPr/>
        </p:nvSpPr>
        <p:spPr bwMode="auto">
          <a:xfrm>
            <a:off x="7672388" y="2271713"/>
            <a:ext cx="461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</a:rPr>
              <a:t> 1 </a:t>
            </a:r>
            <a:endParaRPr lang="en-GB" sz="16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15368" name="Text Box 505"/>
          <p:cNvSpPr txBox="1">
            <a:spLocks noChangeArrowheads="1"/>
          </p:cNvSpPr>
          <p:nvPr/>
        </p:nvSpPr>
        <p:spPr bwMode="auto">
          <a:xfrm>
            <a:off x="8105775" y="1828800"/>
            <a:ext cx="31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sym typeface="Symbol" pitchFamily="18" charset="2"/>
              </a:rPr>
              <a:t>1</a:t>
            </a:r>
          </a:p>
        </p:txBody>
      </p:sp>
      <p:sp>
        <p:nvSpPr>
          <p:cNvPr id="15369" name="Text Box 506"/>
          <p:cNvSpPr txBox="1">
            <a:spLocks noChangeArrowheads="1"/>
          </p:cNvSpPr>
          <p:nvPr/>
        </p:nvSpPr>
        <p:spPr bwMode="auto">
          <a:xfrm>
            <a:off x="8086725" y="2271713"/>
            <a:ext cx="519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</a:rPr>
              <a:t> 3 </a:t>
            </a:r>
            <a:endParaRPr lang="en-GB" sz="16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15370" name="Text Box 507"/>
          <p:cNvSpPr txBox="1">
            <a:spLocks noChangeArrowheads="1"/>
          </p:cNvSpPr>
          <p:nvPr/>
        </p:nvSpPr>
        <p:spPr bwMode="auto">
          <a:xfrm>
            <a:off x="8485188" y="1828800"/>
            <a:ext cx="4302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</a:rPr>
              <a:t>3</a:t>
            </a:r>
            <a:endParaRPr lang="en-GB" sz="16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15371" name="Text Box 508"/>
          <p:cNvSpPr txBox="1">
            <a:spLocks noChangeArrowheads="1"/>
          </p:cNvSpPr>
          <p:nvPr/>
        </p:nvSpPr>
        <p:spPr bwMode="auto">
          <a:xfrm>
            <a:off x="8507413" y="2271713"/>
            <a:ext cx="547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</a:rPr>
              <a:t>7 </a:t>
            </a:r>
            <a:endParaRPr lang="en-GB" sz="160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15372" name="Text Box 509"/>
          <p:cNvSpPr txBox="1">
            <a:spLocks noChangeArrowheads="1"/>
          </p:cNvSpPr>
          <p:nvPr/>
        </p:nvSpPr>
        <p:spPr bwMode="auto">
          <a:xfrm>
            <a:off x="165100" y="1690688"/>
            <a:ext cx="3175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>
                <a:solidFill>
                  <a:srgbClr val="333399"/>
                </a:solidFill>
              </a:rPr>
              <a:t>x</a:t>
            </a:r>
          </a:p>
          <a:p>
            <a:pPr>
              <a:spcBef>
                <a:spcPct val="50000"/>
              </a:spcBef>
            </a:pPr>
            <a:r>
              <a:rPr lang="en-GB" b="1">
                <a:solidFill>
                  <a:srgbClr val="333399"/>
                </a:solidFill>
              </a:rPr>
              <a:t>y</a:t>
            </a:r>
          </a:p>
        </p:txBody>
      </p:sp>
      <p:sp>
        <p:nvSpPr>
          <p:cNvPr id="15373" name="Text Box 510"/>
          <p:cNvSpPr txBox="1">
            <a:spLocks noChangeArrowheads="1"/>
          </p:cNvSpPr>
          <p:nvPr/>
        </p:nvSpPr>
        <p:spPr bwMode="auto">
          <a:xfrm>
            <a:off x="561975" y="1727200"/>
            <a:ext cx="4000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</a:rPr>
              <a:t>0 </a:t>
            </a:r>
            <a:endParaRPr lang="en-GB" sz="1600">
              <a:solidFill>
                <a:srgbClr val="33CC33"/>
              </a:solidFill>
              <a:sym typeface="Symbol" pitchFamily="18" charset="2"/>
            </a:endParaRPr>
          </a:p>
        </p:txBody>
      </p:sp>
      <p:sp>
        <p:nvSpPr>
          <p:cNvPr id="15374" name="Text Box 511"/>
          <p:cNvSpPr txBox="1">
            <a:spLocks noChangeArrowheads="1"/>
          </p:cNvSpPr>
          <p:nvPr/>
        </p:nvSpPr>
        <p:spPr bwMode="auto">
          <a:xfrm>
            <a:off x="434975" y="2171700"/>
            <a:ext cx="4619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</a:rPr>
              <a:t> -5 </a:t>
            </a:r>
            <a:endParaRPr lang="en-GB" sz="1600">
              <a:solidFill>
                <a:srgbClr val="33CC33"/>
              </a:solidFill>
              <a:sym typeface="Symbol" pitchFamily="18" charset="2"/>
            </a:endParaRPr>
          </a:p>
        </p:txBody>
      </p:sp>
      <p:sp>
        <p:nvSpPr>
          <p:cNvPr id="15375" name="Text Box 512"/>
          <p:cNvSpPr txBox="1">
            <a:spLocks noChangeArrowheads="1"/>
          </p:cNvSpPr>
          <p:nvPr/>
        </p:nvSpPr>
        <p:spPr bwMode="auto">
          <a:xfrm>
            <a:off x="922338" y="1727200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</a:rPr>
              <a:t>1 </a:t>
            </a:r>
            <a:endParaRPr lang="en-GB" sz="1600">
              <a:solidFill>
                <a:srgbClr val="33CC33"/>
              </a:solidFill>
              <a:sym typeface="Symbol" pitchFamily="18" charset="2"/>
            </a:endParaRPr>
          </a:p>
        </p:txBody>
      </p:sp>
      <p:sp>
        <p:nvSpPr>
          <p:cNvPr id="15376" name="Text Box 513"/>
          <p:cNvSpPr txBox="1">
            <a:spLocks noChangeArrowheads="1"/>
          </p:cNvSpPr>
          <p:nvPr/>
        </p:nvSpPr>
        <p:spPr bwMode="auto">
          <a:xfrm>
            <a:off x="728663" y="2171700"/>
            <a:ext cx="5191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</a:rPr>
              <a:t> -6 </a:t>
            </a:r>
            <a:endParaRPr lang="en-GB" sz="1600">
              <a:solidFill>
                <a:srgbClr val="33CC33"/>
              </a:solidFill>
              <a:sym typeface="Symbol" pitchFamily="18" charset="2"/>
            </a:endParaRPr>
          </a:p>
        </p:txBody>
      </p:sp>
      <p:sp>
        <p:nvSpPr>
          <p:cNvPr id="15377" name="Text Box 514"/>
          <p:cNvSpPr txBox="1">
            <a:spLocks noChangeArrowheads="1"/>
          </p:cNvSpPr>
          <p:nvPr/>
        </p:nvSpPr>
        <p:spPr bwMode="auto">
          <a:xfrm>
            <a:off x="1260475" y="1725613"/>
            <a:ext cx="412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  <a:sym typeface="Symbol" pitchFamily="18" charset="2"/>
              </a:rPr>
              <a:t>3</a:t>
            </a:r>
          </a:p>
        </p:txBody>
      </p:sp>
      <p:sp>
        <p:nvSpPr>
          <p:cNvPr id="15378" name="Text Box 515"/>
          <p:cNvSpPr txBox="1">
            <a:spLocks noChangeArrowheads="1"/>
          </p:cNvSpPr>
          <p:nvPr/>
        </p:nvSpPr>
        <p:spPr bwMode="auto">
          <a:xfrm>
            <a:off x="1193800" y="2171700"/>
            <a:ext cx="547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</a:rPr>
              <a:t>-8 </a:t>
            </a:r>
            <a:endParaRPr lang="en-GB" sz="1600">
              <a:solidFill>
                <a:srgbClr val="33CC33"/>
              </a:solidFill>
              <a:sym typeface="Symbol" pitchFamily="18" charset="2"/>
            </a:endParaRPr>
          </a:p>
        </p:txBody>
      </p:sp>
      <p:cxnSp>
        <p:nvCxnSpPr>
          <p:cNvPr id="534" name="Straight Connector 533"/>
          <p:cNvCxnSpPr/>
          <p:nvPr/>
        </p:nvCxnSpPr>
        <p:spPr>
          <a:xfrm>
            <a:off x="152400" y="2108200"/>
            <a:ext cx="1320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/>
          <p:cNvCxnSpPr/>
          <p:nvPr/>
        </p:nvCxnSpPr>
        <p:spPr>
          <a:xfrm>
            <a:off x="7416800" y="2222500"/>
            <a:ext cx="15367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/>
          <p:cNvCxnSpPr/>
          <p:nvPr/>
        </p:nvCxnSpPr>
        <p:spPr>
          <a:xfrm rot="5400000" flipH="1" flipV="1">
            <a:off x="127794" y="2096294"/>
            <a:ext cx="7350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/>
          <p:nvPr/>
        </p:nvCxnSpPr>
        <p:spPr>
          <a:xfrm rot="5400000" flipH="1" flipV="1">
            <a:off x="7304088" y="2209800"/>
            <a:ext cx="7350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83" name="TextBox 537"/>
          <p:cNvSpPr txBox="1">
            <a:spLocks noChangeArrowheads="1"/>
          </p:cNvSpPr>
          <p:nvPr/>
        </p:nvSpPr>
        <p:spPr bwMode="auto">
          <a:xfrm>
            <a:off x="798513" y="65088"/>
            <a:ext cx="73977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000000"/>
                </a:solidFill>
              </a:rPr>
              <a:t>Straight line equation and the gradient connection</a:t>
            </a:r>
          </a:p>
        </p:txBody>
      </p:sp>
      <p:sp>
        <p:nvSpPr>
          <p:cNvPr id="540" name="TextBox 539"/>
          <p:cNvSpPr txBox="1">
            <a:spLocks noChangeArrowheads="1"/>
          </p:cNvSpPr>
          <p:nvPr/>
        </p:nvSpPr>
        <p:spPr bwMode="auto">
          <a:xfrm>
            <a:off x="463550" y="5070475"/>
            <a:ext cx="1028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000000"/>
                </a:solidFill>
              </a:rPr>
              <a:t>m = -1</a:t>
            </a:r>
          </a:p>
        </p:txBody>
      </p:sp>
      <p:sp>
        <p:nvSpPr>
          <p:cNvPr id="544" name="TextBox 543"/>
          <p:cNvSpPr txBox="1">
            <a:spLocks noChangeArrowheads="1"/>
          </p:cNvSpPr>
          <p:nvPr/>
        </p:nvSpPr>
        <p:spPr bwMode="auto">
          <a:xfrm>
            <a:off x="7851775" y="5070475"/>
            <a:ext cx="9509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000000"/>
                </a:solidFill>
              </a:rPr>
              <a:t>m = 2</a:t>
            </a:r>
          </a:p>
        </p:txBody>
      </p:sp>
      <p:graphicFrame>
        <p:nvGraphicFramePr>
          <p:cNvPr id="105492" name="Object 20"/>
          <p:cNvGraphicFramePr>
            <a:graphicFrameLocks noChangeAspect="1"/>
          </p:cNvGraphicFramePr>
          <p:nvPr/>
        </p:nvGraphicFramePr>
        <p:xfrm>
          <a:off x="9525" y="3913188"/>
          <a:ext cx="1725613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7" name="Equation" r:id="rId3" imgW="939392" imgH="482391" progId="Equation.DSMT4">
                  <p:embed/>
                </p:oleObj>
              </mc:Choice>
              <mc:Fallback>
                <p:oleObj name="Equation" r:id="rId3" imgW="939392" imgH="482391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" y="3913188"/>
                        <a:ext cx="1725613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7334250" y="3913188"/>
          <a:ext cx="1724025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8" name="Equation" r:id="rId5" imgW="939392" imgH="482391" progId="Equation.DSMT4">
                  <p:embed/>
                </p:oleObj>
              </mc:Choice>
              <mc:Fallback>
                <p:oleObj name="Equation" r:id="rId5" imgW="939392" imgH="482391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3913188"/>
                        <a:ext cx="1724025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497"/>
          <p:cNvGrpSpPr>
            <a:grpSpLocks/>
          </p:cNvGrpSpPr>
          <p:nvPr/>
        </p:nvGrpSpPr>
        <p:grpSpPr bwMode="auto">
          <a:xfrm>
            <a:off x="4165600" y="1130300"/>
            <a:ext cx="1384300" cy="4660900"/>
            <a:chOff x="4165600" y="1130300"/>
            <a:chExt cx="1384300" cy="4660900"/>
          </a:xfrm>
        </p:grpSpPr>
        <p:grpSp>
          <p:nvGrpSpPr>
            <p:cNvPr id="15389" name="Group 474"/>
            <p:cNvGrpSpPr>
              <a:grpSpLocks/>
            </p:cNvGrpSpPr>
            <p:nvPr/>
          </p:nvGrpSpPr>
          <p:grpSpPr bwMode="auto">
            <a:xfrm>
              <a:off x="4357688" y="4632325"/>
              <a:ext cx="209550" cy="152400"/>
              <a:chOff x="651" y="2560"/>
              <a:chExt cx="132" cy="96"/>
            </a:xfrm>
          </p:grpSpPr>
          <p:sp>
            <p:nvSpPr>
              <p:cNvPr id="15407" name="Line 475"/>
              <p:cNvSpPr>
                <a:spLocks noChangeShapeType="1"/>
              </p:cNvSpPr>
              <p:nvPr/>
            </p:nvSpPr>
            <p:spPr bwMode="auto">
              <a:xfrm>
                <a:off x="680" y="2560"/>
                <a:ext cx="72" cy="96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8" name="Line 476"/>
              <p:cNvSpPr>
                <a:spLocks noChangeShapeType="1"/>
              </p:cNvSpPr>
              <p:nvPr/>
            </p:nvSpPr>
            <p:spPr bwMode="auto">
              <a:xfrm flipV="1">
                <a:off x="651" y="2568"/>
                <a:ext cx="132" cy="87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90" name="Group 477"/>
            <p:cNvGrpSpPr>
              <a:grpSpLocks/>
            </p:cNvGrpSpPr>
            <p:nvPr/>
          </p:nvGrpSpPr>
          <p:grpSpPr bwMode="auto">
            <a:xfrm>
              <a:off x="4621213" y="4905375"/>
              <a:ext cx="209550" cy="152400"/>
              <a:chOff x="651" y="2560"/>
              <a:chExt cx="132" cy="96"/>
            </a:xfrm>
          </p:grpSpPr>
          <p:sp>
            <p:nvSpPr>
              <p:cNvPr id="15405" name="Line 478"/>
              <p:cNvSpPr>
                <a:spLocks noChangeShapeType="1"/>
              </p:cNvSpPr>
              <p:nvPr/>
            </p:nvSpPr>
            <p:spPr bwMode="auto">
              <a:xfrm>
                <a:off x="680" y="2560"/>
                <a:ext cx="72" cy="96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6" name="Line 479"/>
              <p:cNvSpPr>
                <a:spLocks noChangeShapeType="1"/>
              </p:cNvSpPr>
              <p:nvPr/>
            </p:nvSpPr>
            <p:spPr bwMode="auto">
              <a:xfrm flipV="1">
                <a:off x="651" y="2568"/>
                <a:ext cx="132" cy="87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91" name="Group 480"/>
            <p:cNvGrpSpPr>
              <a:grpSpLocks/>
            </p:cNvGrpSpPr>
            <p:nvPr/>
          </p:nvGrpSpPr>
          <p:grpSpPr bwMode="auto">
            <a:xfrm>
              <a:off x="5118100" y="5395913"/>
              <a:ext cx="209550" cy="152400"/>
              <a:chOff x="651" y="2560"/>
              <a:chExt cx="132" cy="96"/>
            </a:xfrm>
          </p:grpSpPr>
          <p:sp>
            <p:nvSpPr>
              <p:cNvPr id="15403" name="Line 481"/>
              <p:cNvSpPr>
                <a:spLocks noChangeShapeType="1"/>
              </p:cNvSpPr>
              <p:nvPr/>
            </p:nvSpPr>
            <p:spPr bwMode="auto">
              <a:xfrm>
                <a:off x="680" y="2560"/>
                <a:ext cx="72" cy="96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4" name="Line 482"/>
              <p:cNvSpPr>
                <a:spLocks noChangeShapeType="1"/>
              </p:cNvSpPr>
              <p:nvPr/>
            </p:nvSpPr>
            <p:spPr bwMode="auto">
              <a:xfrm flipV="1">
                <a:off x="651" y="2568"/>
                <a:ext cx="132" cy="87"/>
              </a:xfrm>
              <a:prstGeom prst="line">
                <a:avLst/>
              </a:prstGeom>
              <a:noFill/>
              <a:ln w="28575">
                <a:solidFill>
                  <a:srgbClr val="33CC33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92" name="Group 485"/>
            <p:cNvGrpSpPr>
              <a:grpSpLocks/>
            </p:cNvGrpSpPr>
            <p:nvPr/>
          </p:nvGrpSpPr>
          <p:grpSpPr bwMode="auto">
            <a:xfrm>
              <a:off x="4402138" y="3167063"/>
              <a:ext cx="139700" cy="149225"/>
              <a:chOff x="704" y="2464"/>
              <a:chExt cx="88" cy="94"/>
            </a:xfrm>
          </p:grpSpPr>
          <p:sp>
            <p:nvSpPr>
              <p:cNvPr id="15401" name="Line 486"/>
              <p:cNvSpPr>
                <a:spLocks noChangeShapeType="1"/>
              </p:cNvSpPr>
              <p:nvPr/>
            </p:nvSpPr>
            <p:spPr bwMode="auto">
              <a:xfrm>
                <a:off x="704" y="2464"/>
                <a:ext cx="88" cy="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2" name="Line 487"/>
              <p:cNvSpPr>
                <a:spLocks noChangeShapeType="1"/>
              </p:cNvSpPr>
              <p:nvPr/>
            </p:nvSpPr>
            <p:spPr bwMode="auto">
              <a:xfrm rot="5556154">
                <a:off x="704" y="2470"/>
                <a:ext cx="88" cy="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93" name="Group 488"/>
            <p:cNvGrpSpPr>
              <a:grpSpLocks/>
            </p:cNvGrpSpPr>
            <p:nvPr/>
          </p:nvGrpSpPr>
          <p:grpSpPr bwMode="auto">
            <a:xfrm>
              <a:off x="4667250" y="2641600"/>
              <a:ext cx="139700" cy="149225"/>
              <a:chOff x="704" y="2464"/>
              <a:chExt cx="88" cy="94"/>
            </a:xfrm>
          </p:grpSpPr>
          <p:sp>
            <p:nvSpPr>
              <p:cNvPr id="15399" name="Line 489"/>
              <p:cNvSpPr>
                <a:spLocks noChangeShapeType="1"/>
              </p:cNvSpPr>
              <p:nvPr/>
            </p:nvSpPr>
            <p:spPr bwMode="auto">
              <a:xfrm>
                <a:off x="704" y="2464"/>
                <a:ext cx="88" cy="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0" name="Line 490"/>
              <p:cNvSpPr>
                <a:spLocks noChangeShapeType="1"/>
              </p:cNvSpPr>
              <p:nvPr/>
            </p:nvSpPr>
            <p:spPr bwMode="auto">
              <a:xfrm rot="5556154">
                <a:off x="704" y="2470"/>
                <a:ext cx="88" cy="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5394" name="Group 491"/>
            <p:cNvGrpSpPr>
              <a:grpSpLocks/>
            </p:cNvGrpSpPr>
            <p:nvPr/>
          </p:nvGrpSpPr>
          <p:grpSpPr bwMode="auto">
            <a:xfrm>
              <a:off x="5145088" y="1668463"/>
              <a:ext cx="139700" cy="149225"/>
              <a:chOff x="704" y="2464"/>
              <a:chExt cx="88" cy="94"/>
            </a:xfrm>
          </p:grpSpPr>
          <p:sp>
            <p:nvSpPr>
              <p:cNvPr id="15397" name="Line 492"/>
              <p:cNvSpPr>
                <a:spLocks noChangeShapeType="1"/>
              </p:cNvSpPr>
              <p:nvPr/>
            </p:nvSpPr>
            <p:spPr bwMode="auto">
              <a:xfrm>
                <a:off x="704" y="2464"/>
                <a:ext cx="88" cy="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8" name="Line 493"/>
              <p:cNvSpPr>
                <a:spLocks noChangeShapeType="1"/>
              </p:cNvSpPr>
              <p:nvPr/>
            </p:nvSpPr>
            <p:spPr bwMode="auto">
              <a:xfrm rot="5556154">
                <a:off x="704" y="2470"/>
                <a:ext cx="88" cy="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95" name="Line 494"/>
            <p:cNvSpPr>
              <a:spLocks noChangeShapeType="1"/>
            </p:cNvSpPr>
            <p:nvPr/>
          </p:nvSpPr>
          <p:spPr bwMode="auto">
            <a:xfrm flipH="1">
              <a:off x="4398963" y="1130300"/>
              <a:ext cx="1112837" cy="2276475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96" name="Line 494"/>
            <p:cNvSpPr>
              <a:spLocks noChangeShapeType="1"/>
            </p:cNvSpPr>
            <p:nvPr/>
          </p:nvSpPr>
          <p:spPr bwMode="auto">
            <a:xfrm flipH="1" flipV="1">
              <a:off x="4165600" y="4419600"/>
              <a:ext cx="1384300" cy="137160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" grpId="0"/>
      <p:bldP spid="5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525"/>
          <p:cNvSpPr txBox="1">
            <a:spLocks noChangeArrowheads="1"/>
          </p:cNvSpPr>
          <p:nvPr/>
        </p:nvSpPr>
        <p:spPr bwMode="auto">
          <a:xfrm>
            <a:off x="1089025" y="1989138"/>
            <a:ext cx="69627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</a:rPr>
              <a:t>All straight lines have the equation of the form </a:t>
            </a:r>
          </a:p>
        </p:txBody>
      </p:sp>
      <p:sp>
        <p:nvSpPr>
          <p:cNvPr id="16387" name="Text Box 659"/>
          <p:cNvSpPr txBox="1">
            <a:spLocks noChangeArrowheads="1"/>
          </p:cNvSpPr>
          <p:nvPr/>
        </p:nvSpPr>
        <p:spPr bwMode="auto">
          <a:xfrm>
            <a:off x="3184525" y="2905125"/>
            <a:ext cx="277177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400">
                <a:solidFill>
                  <a:srgbClr val="FFFFFF"/>
                </a:solidFill>
              </a:rPr>
              <a:t>y = </a:t>
            </a:r>
            <a:r>
              <a:rPr lang="en-GB" sz="4400">
                <a:solidFill>
                  <a:srgbClr val="FFFF00"/>
                </a:solidFill>
              </a:rPr>
              <a:t>m</a:t>
            </a:r>
            <a:r>
              <a:rPr lang="en-GB" sz="4400">
                <a:solidFill>
                  <a:srgbClr val="FFFFFF"/>
                </a:solidFill>
              </a:rPr>
              <a:t>x + </a:t>
            </a:r>
            <a:r>
              <a:rPr lang="en-GB" sz="4400">
                <a:solidFill>
                  <a:srgbClr val="66FF33"/>
                </a:solidFill>
              </a:rPr>
              <a:t>c</a:t>
            </a:r>
          </a:p>
        </p:txBody>
      </p:sp>
      <p:sp>
        <p:nvSpPr>
          <p:cNvPr id="140958" name="Rectangle 67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Straight Line Equation</a:t>
            </a:r>
          </a:p>
        </p:txBody>
      </p:sp>
      <p:sp>
        <p:nvSpPr>
          <p:cNvPr id="16389" name="TextBox 1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506538" y="4152900"/>
            <a:ext cx="6127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600">
                <a:solidFill>
                  <a:srgbClr val="FFFFFF"/>
                </a:solidFill>
                <a:hlinkClick r:id="rId2"/>
              </a:rPr>
              <a:t>Let’s investigate properties</a:t>
            </a:r>
            <a:endParaRPr lang="en-GB" sz="3600">
              <a:solidFill>
                <a:srgbClr val="FFFFFF"/>
              </a:solidFill>
            </a:endParaRPr>
          </a:p>
        </p:txBody>
      </p:sp>
      <p:sp>
        <p:nvSpPr>
          <p:cNvPr id="16390" name="TextBox 11"/>
          <p:cNvSpPr txBox="1">
            <a:spLocks noChangeArrowheads="1"/>
          </p:cNvSpPr>
          <p:nvPr/>
        </p:nvSpPr>
        <p:spPr bwMode="auto">
          <a:xfrm>
            <a:off x="2767013" y="4940300"/>
            <a:ext cx="360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>
                <a:solidFill>
                  <a:srgbClr val="FFFF00"/>
                </a:solidFill>
              </a:rPr>
              <a:t>(You need GeoGebra to run link)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41" name="Line 653"/>
          <p:cNvSpPr>
            <a:spLocks noChangeShapeType="1"/>
          </p:cNvSpPr>
          <p:nvPr/>
        </p:nvSpPr>
        <p:spPr bwMode="auto">
          <a:xfrm flipV="1">
            <a:off x="5718175" y="3127375"/>
            <a:ext cx="1885950" cy="18383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952" name="Line 664"/>
          <p:cNvSpPr>
            <a:spLocks noChangeShapeType="1"/>
          </p:cNvSpPr>
          <p:nvPr/>
        </p:nvSpPr>
        <p:spPr bwMode="auto">
          <a:xfrm flipV="1">
            <a:off x="5756275" y="3190875"/>
            <a:ext cx="1784350" cy="17367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Text Box 527"/>
          <p:cNvSpPr txBox="1">
            <a:spLocks noChangeArrowheads="1"/>
          </p:cNvSpPr>
          <p:nvPr/>
        </p:nvSpPr>
        <p:spPr bwMode="auto">
          <a:xfrm>
            <a:off x="7696200" y="492918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7</a:t>
            </a:r>
          </a:p>
        </p:txBody>
      </p:sp>
      <p:sp>
        <p:nvSpPr>
          <p:cNvPr id="17413" name="Text Box 528"/>
          <p:cNvSpPr txBox="1">
            <a:spLocks noChangeArrowheads="1"/>
          </p:cNvSpPr>
          <p:nvPr/>
        </p:nvSpPr>
        <p:spPr bwMode="auto">
          <a:xfrm>
            <a:off x="6778625" y="492918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4</a:t>
            </a:r>
          </a:p>
        </p:txBody>
      </p:sp>
      <p:sp>
        <p:nvSpPr>
          <p:cNvPr id="17414" name="Text Box 529"/>
          <p:cNvSpPr txBox="1">
            <a:spLocks noChangeArrowheads="1"/>
          </p:cNvSpPr>
          <p:nvPr/>
        </p:nvSpPr>
        <p:spPr bwMode="auto">
          <a:xfrm>
            <a:off x="5892800" y="492918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1</a:t>
            </a:r>
          </a:p>
        </p:txBody>
      </p:sp>
      <p:sp>
        <p:nvSpPr>
          <p:cNvPr id="17415" name="Text Box 530"/>
          <p:cNvSpPr txBox="1">
            <a:spLocks noChangeArrowheads="1"/>
          </p:cNvSpPr>
          <p:nvPr/>
        </p:nvSpPr>
        <p:spPr bwMode="auto">
          <a:xfrm>
            <a:off x="6188075" y="492918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2</a:t>
            </a:r>
          </a:p>
        </p:txBody>
      </p:sp>
      <p:sp>
        <p:nvSpPr>
          <p:cNvPr id="17416" name="Text Box 531"/>
          <p:cNvSpPr txBox="1">
            <a:spLocks noChangeArrowheads="1"/>
          </p:cNvSpPr>
          <p:nvPr/>
        </p:nvSpPr>
        <p:spPr bwMode="auto">
          <a:xfrm>
            <a:off x="6499225" y="492918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3</a:t>
            </a:r>
          </a:p>
        </p:txBody>
      </p:sp>
      <p:sp>
        <p:nvSpPr>
          <p:cNvPr id="17417" name="Text Box 532"/>
          <p:cNvSpPr txBox="1">
            <a:spLocks noChangeArrowheads="1"/>
          </p:cNvSpPr>
          <p:nvPr/>
        </p:nvSpPr>
        <p:spPr bwMode="auto">
          <a:xfrm>
            <a:off x="7073900" y="492918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5</a:t>
            </a:r>
          </a:p>
        </p:txBody>
      </p:sp>
      <p:sp>
        <p:nvSpPr>
          <p:cNvPr id="17418" name="Text Box 533"/>
          <p:cNvSpPr txBox="1">
            <a:spLocks noChangeArrowheads="1"/>
          </p:cNvSpPr>
          <p:nvPr/>
        </p:nvSpPr>
        <p:spPr bwMode="auto">
          <a:xfrm>
            <a:off x="7400925" y="492918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6</a:t>
            </a:r>
          </a:p>
        </p:txBody>
      </p:sp>
      <p:sp>
        <p:nvSpPr>
          <p:cNvPr id="17419" name="Text Box 534"/>
          <p:cNvSpPr txBox="1">
            <a:spLocks noChangeArrowheads="1"/>
          </p:cNvSpPr>
          <p:nvPr/>
        </p:nvSpPr>
        <p:spPr bwMode="auto">
          <a:xfrm>
            <a:off x="7983538" y="4929188"/>
            <a:ext cx="3571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8</a:t>
            </a:r>
          </a:p>
        </p:txBody>
      </p:sp>
      <p:sp>
        <p:nvSpPr>
          <p:cNvPr id="17420" name="Text Box 535"/>
          <p:cNvSpPr txBox="1">
            <a:spLocks noChangeArrowheads="1"/>
          </p:cNvSpPr>
          <p:nvPr/>
        </p:nvSpPr>
        <p:spPr bwMode="auto">
          <a:xfrm>
            <a:off x="8566150" y="4921250"/>
            <a:ext cx="4429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10</a:t>
            </a:r>
          </a:p>
        </p:txBody>
      </p:sp>
      <p:sp>
        <p:nvSpPr>
          <p:cNvPr id="17421" name="Text Box 536"/>
          <p:cNvSpPr txBox="1">
            <a:spLocks noChangeArrowheads="1"/>
          </p:cNvSpPr>
          <p:nvPr/>
        </p:nvSpPr>
        <p:spPr bwMode="auto">
          <a:xfrm>
            <a:off x="5487988" y="4906963"/>
            <a:ext cx="3571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0</a:t>
            </a:r>
          </a:p>
        </p:txBody>
      </p:sp>
      <p:sp>
        <p:nvSpPr>
          <p:cNvPr id="17422" name="Text Box 537"/>
          <p:cNvSpPr txBox="1">
            <a:spLocks noChangeArrowheads="1"/>
          </p:cNvSpPr>
          <p:nvPr/>
        </p:nvSpPr>
        <p:spPr bwMode="auto">
          <a:xfrm>
            <a:off x="5499100" y="4594225"/>
            <a:ext cx="35877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1</a:t>
            </a:r>
          </a:p>
        </p:txBody>
      </p:sp>
      <p:sp>
        <p:nvSpPr>
          <p:cNvPr id="17423" name="Text Box 538"/>
          <p:cNvSpPr txBox="1">
            <a:spLocks noChangeArrowheads="1"/>
          </p:cNvSpPr>
          <p:nvPr/>
        </p:nvSpPr>
        <p:spPr bwMode="auto">
          <a:xfrm>
            <a:off x="5476875" y="431323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2</a:t>
            </a:r>
          </a:p>
        </p:txBody>
      </p:sp>
      <p:sp>
        <p:nvSpPr>
          <p:cNvPr id="17424" name="Text Box 539"/>
          <p:cNvSpPr txBox="1">
            <a:spLocks noChangeArrowheads="1"/>
          </p:cNvSpPr>
          <p:nvPr/>
        </p:nvSpPr>
        <p:spPr bwMode="auto">
          <a:xfrm>
            <a:off x="5487988" y="4027488"/>
            <a:ext cx="3571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3</a:t>
            </a:r>
          </a:p>
        </p:txBody>
      </p:sp>
      <p:sp>
        <p:nvSpPr>
          <p:cNvPr id="17425" name="Text Box 540"/>
          <p:cNvSpPr txBox="1">
            <a:spLocks noChangeArrowheads="1"/>
          </p:cNvSpPr>
          <p:nvPr/>
        </p:nvSpPr>
        <p:spPr bwMode="auto">
          <a:xfrm>
            <a:off x="5476875" y="3732213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4</a:t>
            </a:r>
          </a:p>
        </p:txBody>
      </p:sp>
      <p:sp>
        <p:nvSpPr>
          <p:cNvPr id="17426" name="Text Box 541"/>
          <p:cNvSpPr txBox="1">
            <a:spLocks noChangeArrowheads="1"/>
          </p:cNvSpPr>
          <p:nvPr/>
        </p:nvSpPr>
        <p:spPr bwMode="auto">
          <a:xfrm>
            <a:off x="5476875" y="3424238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5</a:t>
            </a:r>
          </a:p>
        </p:txBody>
      </p:sp>
      <p:sp>
        <p:nvSpPr>
          <p:cNvPr id="17427" name="Text Box 542"/>
          <p:cNvSpPr txBox="1">
            <a:spLocks noChangeArrowheads="1"/>
          </p:cNvSpPr>
          <p:nvPr/>
        </p:nvSpPr>
        <p:spPr bwMode="auto">
          <a:xfrm>
            <a:off x="5481638" y="3138488"/>
            <a:ext cx="358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6</a:t>
            </a:r>
          </a:p>
        </p:txBody>
      </p:sp>
      <p:sp>
        <p:nvSpPr>
          <p:cNvPr id="17428" name="Text Box 543"/>
          <p:cNvSpPr txBox="1">
            <a:spLocks noChangeArrowheads="1"/>
          </p:cNvSpPr>
          <p:nvPr/>
        </p:nvSpPr>
        <p:spPr bwMode="auto">
          <a:xfrm>
            <a:off x="5476875" y="2847975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7</a:t>
            </a:r>
          </a:p>
        </p:txBody>
      </p:sp>
      <p:sp>
        <p:nvSpPr>
          <p:cNvPr id="17429" name="Text Box 544"/>
          <p:cNvSpPr txBox="1">
            <a:spLocks noChangeArrowheads="1"/>
          </p:cNvSpPr>
          <p:nvPr/>
        </p:nvSpPr>
        <p:spPr bwMode="auto">
          <a:xfrm>
            <a:off x="5481638" y="2555875"/>
            <a:ext cx="3587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8</a:t>
            </a:r>
          </a:p>
        </p:txBody>
      </p:sp>
      <p:sp>
        <p:nvSpPr>
          <p:cNvPr id="17430" name="Text Box 545"/>
          <p:cNvSpPr txBox="1">
            <a:spLocks noChangeArrowheads="1"/>
          </p:cNvSpPr>
          <p:nvPr/>
        </p:nvSpPr>
        <p:spPr bwMode="auto">
          <a:xfrm>
            <a:off x="5476875" y="2254250"/>
            <a:ext cx="3571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9</a:t>
            </a:r>
          </a:p>
        </p:txBody>
      </p:sp>
      <p:sp>
        <p:nvSpPr>
          <p:cNvPr id="17431" name="Text Box 546"/>
          <p:cNvSpPr txBox="1">
            <a:spLocks noChangeArrowheads="1"/>
          </p:cNvSpPr>
          <p:nvPr/>
        </p:nvSpPr>
        <p:spPr bwMode="auto">
          <a:xfrm>
            <a:off x="5435600" y="1957388"/>
            <a:ext cx="457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10</a:t>
            </a:r>
          </a:p>
        </p:txBody>
      </p:sp>
      <p:sp>
        <p:nvSpPr>
          <p:cNvPr id="17432" name="Text Box 547"/>
          <p:cNvSpPr txBox="1">
            <a:spLocks noChangeArrowheads="1"/>
          </p:cNvSpPr>
          <p:nvPr/>
        </p:nvSpPr>
        <p:spPr bwMode="auto">
          <a:xfrm>
            <a:off x="8294688" y="4929188"/>
            <a:ext cx="3571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000">
                <a:latin typeface="Comic Sans MS" pitchFamily="66" charset="0"/>
              </a:rPr>
              <a:t>9</a:t>
            </a:r>
          </a:p>
        </p:txBody>
      </p:sp>
      <p:sp>
        <p:nvSpPr>
          <p:cNvPr id="17433" name="Rectangle 548"/>
          <p:cNvSpPr>
            <a:spLocks noChangeArrowheads="1"/>
          </p:cNvSpPr>
          <p:nvPr/>
        </p:nvSpPr>
        <p:spPr bwMode="auto">
          <a:xfrm>
            <a:off x="6946900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4" name="Rectangle 549"/>
          <p:cNvSpPr>
            <a:spLocks noChangeArrowheads="1"/>
          </p:cNvSpPr>
          <p:nvPr/>
        </p:nvSpPr>
        <p:spPr bwMode="auto">
          <a:xfrm>
            <a:off x="7251700" y="2027238"/>
            <a:ext cx="306388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5" name="Rectangle 550"/>
          <p:cNvSpPr>
            <a:spLocks noChangeArrowheads="1"/>
          </p:cNvSpPr>
          <p:nvPr/>
        </p:nvSpPr>
        <p:spPr bwMode="auto">
          <a:xfrm>
            <a:off x="7558088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6" name="Rectangle 551"/>
          <p:cNvSpPr>
            <a:spLocks noChangeArrowheads="1"/>
          </p:cNvSpPr>
          <p:nvPr/>
        </p:nvSpPr>
        <p:spPr bwMode="auto">
          <a:xfrm>
            <a:off x="7862888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7" name="Rectangle 552"/>
          <p:cNvSpPr>
            <a:spLocks noChangeArrowheads="1"/>
          </p:cNvSpPr>
          <p:nvPr/>
        </p:nvSpPr>
        <p:spPr bwMode="auto">
          <a:xfrm>
            <a:off x="5727700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8" name="Rectangle 553"/>
          <p:cNvSpPr>
            <a:spLocks noChangeArrowheads="1"/>
          </p:cNvSpPr>
          <p:nvPr/>
        </p:nvSpPr>
        <p:spPr bwMode="auto">
          <a:xfrm>
            <a:off x="6032500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39" name="Rectangle 554"/>
          <p:cNvSpPr>
            <a:spLocks noChangeArrowheads="1"/>
          </p:cNvSpPr>
          <p:nvPr/>
        </p:nvSpPr>
        <p:spPr bwMode="auto">
          <a:xfrm>
            <a:off x="6337300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0" name="Rectangle 555"/>
          <p:cNvSpPr>
            <a:spLocks noChangeArrowheads="1"/>
          </p:cNvSpPr>
          <p:nvPr/>
        </p:nvSpPr>
        <p:spPr bwMode="auto">
          <a:xfrm>
            <a:off x="6642100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1" name="Rectangle 556"/>
          <p:cNvSpPr>
            <a:spLocks noChangeArrowheads="1"/>
          </p:cNvSpPr>
          <p:nvPr/>
        </p:nvSpPr>
        <p:spPr bwMode="auto">
          <a:xfrm>
            <a:off x="8167688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2" name="Rectangle 557"/>
          <p:cNvSpPr>
            <a:spLocks noChangeArrowheads="1"/>
          </p:cNvSpPr>
          <p:nvPr/>
        </p:nvSpPr>
        <p:spPr bwMode="auto">
          <a:xfrm>
            <a:off x="8472488" y="202723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3" name="Rectangle 558"/>
          <p:cNvSpPr>
            <a:spLocks noChangeArrowheads="1"/>
          </p:cNvSpPr>
          <p:nvPr/>
        </p:nvSpPr>
        <p:spPr bwMode="auto">
          <a:xfrm>
            <a:off x="6946900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4" name="Rectangle 559"/>
          <p:cNvSpPr>
            <a:spLocks noChangeArrowheads="1"/>
          </p:cNvSpPr>
          <p:nvPr/>
        </p:nvSpPr>
        <p:spPr bwMode="auto">
          <a:xfrm>
            <a:off x="7251700" y="2319338"/>
            <a:ext cx="306388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5" name="Rectangle 560"/>
          <p:cNvSpPr>
            <a:spLocks noChangeArrowheads="1"/>
          </p:cNvSpPr>
          <p:nvPr/>
        </p:nvSpPr>
        <p:spPr bwMode="auto">
          <a:xfrm>
            <a:off x="7558088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6" name="Rectangle 561"/>
          <p:cNvSpPr>
            <a:spLocks noChangeArrowheads="1"/>
          </p:cNvSpPr>
          <p:nvPr/>
        </p:nvSpPr>
        <p:spPr bwMode="auto">
          <a:xfrm>
            <a:off x="7862888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Rectangle 562"/>
          <p:cNvSpPr>
            <a:spLocks noChangeArrowheads="1"/>
          </p:cNvSpPr>
          <p:nvPr/>
        </p:nvSpPr>
        <p:spPr bwMode="auto">
          <a:xfrm>
            <a:off x="5727700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8" name="Rectangle 563"/>
          <p:cNvSpPr>
            <a:spLocks noChangeArrowheads="1"/>
          </p:cNvSpPr>
          <p:nvPr/>
        </p:nvSpPr>
        <p:spPr bwMode="auto">
          <a:xfrm>
            <a:off x="6032500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49" name="Rectangle 564"/>
          <p:cNvSpPr>
            <a:spLocks noChangeArrowheads="1"/>
          </p:cNvSpPr>
          <p:nvPr/>
        </p:nvSpPr>
        <p:spPr bwMode="auto">
          <a:xfrm>
            <a:off x="6337300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0" name="Rectangle 565"/>
          <p:cNvSpPr>
            <a:spLocks noChangeArrowheads="1"/>
          </p:cNvSpPr>
          <p:nvPr/>
        </p:nvSpPr>
        <p:spPr bwMode="auto">
          <a:xfrm>
            <a:off x="6642100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1" name="Rectangle 566"/>
          <p:cNvSpPr>
            <a:spLocks noChangeArrowheads="1"/>
          </p:cNvSpPr>
          <p:nvPr/>
        </p:nvSpPr>
        <p:spPr bwMode="auto">
          <a:xfrm>
            <a:off x="8167688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2" name="Rectangle 567"/>
          <p:cNvSpPr>
            <a:spLocks noChangeArrowheads="1"/>
          </p:cNvSpPr>
          <p:nvPr/>
        </p:nvSpPr>
        <p:spPr bwMode="auto">
          <a:xfrm>
            <a:off x="8472488" y="231933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3" name="Rectangle 568"/>
          <p:cNvSpPr>
            <a:spLocks noChangeArrowheads="1"/>
          </p:cNvSpPr>
          <p:nvPr/>
        </p:nvSpPr>
        <p:spPr bwMode="auto">
          <a:xfrm>
            <a:off x="6946900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4" name="Rectangle 569"/>
          <p:cNvSpPr>
            <a:spLocks noChangeArrowheads="1"/>
          </p:cNvSpPr>
          <p:nvPr/>
        </p:nvSpPr>
        <p:spPr bwMode="auto">
          <a:xfrm>
            <a:off x="7251700" y="2613025"/>
            <a:ext cx="306388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5" name="Rectangle 570"/>
          <p:cNvSpPr>
            <a:spLocks noChangeArrowheads="1"/>
          </p:cNvSpPr>
          <p:nvPr/>
        </p:nvSpPr>
        <p:spPr bwMode="auto">
          <a:xfrm>
            <a:off x="7558088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6" name="Rectangle 571"/>
          <p:cNvSpPr>
            <a:spLocks noChangeArrowheads="1"/>
          </p:cNvSpPr>
          <p:nvPr/>
        </p:nvSpPr>
        <p:spPr bwMode="auto">
          <a:xfrm>
            <a:off x="7862888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7" name="Rectangle 572"/>
          <p:cNvSpPr>
            <a:spLocks noChangeArrowheads="1"/>
          </p:cNvSpPr>
          <p:nvPr/>
        </p:nvSpPr>
        <p:spPr bwMode="auto">
          <a:xfrm>
            <a:off x="5727700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8" name="Rectangle 573"/>
          <p:cNvSpPr>
            <a:spLocks noChangeArrowheads="1"/>
          </p:cNvSpPr>
          <p:nvPr/>
        </p:nvSpPr>
        <p:spPr bwMode="auto">
          <a:xfrm>
            <a:off x="6032500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59" name="Rectangle 574"/>
          <p:cNvSpPr>
            <a:spLocks noChangeArrowheads="1"/>
          </p:cNvSpPr>
          <p:nvPr/>
        </p:nvSpPr>
        <p:spPr bwMode="auto">
          <a:xfrm>
            <a:off x="6337300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0" name="Rectangle 575"/>
          <p:cNvSpPr>
            <a:spLocks noChangeArrowheads="1"/>
          </p:cNvSpPr>
          <p:nvPr/>
        </p:nvSpPr>
        <p:spPr bwMode="auto">
          <a:xfrm>
            <a:off x="6642100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1" name="Rectangle 576"/>
          <p:cNvSpPr>
            <a:spLocks noChangeArrowheads="1"/>
          </p:cNvSpPr>
          <p:nvPr/>
        </p:nvSpPr>
        <p:spPr bwMode="auto">
          <a:xfrm>
            <a:off x="8167688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2" name="Rectangle 577"/>
          <p:cNvSpPr>
            <a:spLocks noChangeArrowheads="1"/>
          </p:cNvSpPr>
          <p:nvPr/>
        </p:nvSpPr>
        <p:spPr bwMode="auto">
          <a:xfrm>
            <a:off x="8472488" y="2613025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3" name="Rectangle 578"/>
          <p:cNvSpPr>
            <a:spLocks noChangeArrowheads="1"/>
          </p:cNvSpPr>
          <p:nvPr/>
        </p:nvSpPr>
        <p:spPr bwMode="auto">
          <a:xfrm>
            <a:off x="6946900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4" name="Rectangle 579"/>
          <p:cNvSpPr>
            <a:spLocks noChangeArrowheads="1"/>
          </p:cNvSpPr>
          <p:nvPr/>
        </p:nvSpPr>
        <p:spPr bwMode="auto">
          <a:xfrm>
            <a:off x="7251700" y="2905125"/>
            <a:ext cx="306388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5" name="Rectangle 580"/>
          <p:cNvSpPr>
            <a:spLocks noChangeArrowheads="1"/>
          </p:cNvSpPr>
          <p:nvPr/>
        </p:nvSpPr>
        <p:spPr bwMode="auto">
          <a:xfrm>
            <a:off x="7558088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6" name="Rectangle 581"/>
          <p:cNvSpPr>
            <a:spLocks noChangeArrowheads="1"/>
          </p:cNvSpPr>
          <p:nvPr/>
        </p:nvSpPr>
        <p:spPr bwMode="auto">
          <a:xfrm>
            <a:off x="7862888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7" name="Rectangle 582"/>
          <p:cNvSpPr>
            <a:spLocks noChangeArrowheads="1"/>
          </p:cNvSpPr>
          <p:nvPr/>
        </p:nvSpPr>
        <p:spPr bwMode="auto">
          <a:xfrm>
            <a:off x="5727700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8" name="Rectangle 583"/>
          <p:cNvSpPr>
            <a:spLocks noChangeArrowheads="1"/>
          </p:cNvSpPr>
          <p:nvPr/>
        </p:nvSpPr>
        <p:spPr bwMode="auto">
          <a:xfrm>
            <a:off x="6032500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69" name="Rectangle 584"/>
          <p:cNvSpPr>
            <a:spLocks noChangeArrowheads="1"/>
          </p:cNvSpPr>
          <p:nvPr/>
        </p:nvSpPr>
        <p:spPr bwMode="auto">
          <a:xfrm>
            <a:off x="6337300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0" name="Rectangle 585"/>
          <p:cNvSpPr>
            <a:spLocks noChangeArrowheads="1"/>
          </p:cNvSpPr>
          <p:nvPr/>
        </p:nvSpPr>
        <p:spPr bwMode="auto">
          <a:xfrm>
            <a:off x="6642100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1" name="Rectangle 586"/>
          <p:cNvSpPr>
            <a:spLocks noChangeArrowheads="1"/>
          </p:cNvSpPr>
          <p:nvPr/>
        </p:nvSpPr>
        <p:spPr bwMode="auto">
          <a:xfrm>
            <a:off x="8167688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2" name="Rectangle 587"/>
          <p:cNvSpPr>
            <a:spLocks noChangeArrowheads="1"/>
          </p:cNvSpPr>
          <p:nvPr/>
        </p:nvSpPr>
        <p:spPr bwMode="auto">
          <a:xfrm>
            <a:off x="8472488" y="2905125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3" name="Rectangle 588"/>
          <p:cNvSpPr>
            <a:spLocks noChangeArrowheads="1"/>
          </p:cNvSpPr>
          <p:nvPr/>
        </p:nvSpPr>
        <p:spPr bwMode="auto">
          <a:xfrm>
            <a:off x="6946900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4" name="Rectangle 589"/>
          <p:cNvSpPr>
            <a:spLocks noChangeArrowheads="1"/>
          </p:cNvSpPr>
          <p:nvPr/>
        </p:nvSpPr>
        <p:spPr bwMode="auto">
          <a:xfrm>
            <a:off x="7251700" y="3198813"/>
            <a:ext cx="306388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5" name="Rectangle 590"/>
          <p:cNvSpPr>
            <a:spLocks noChangeArrowheads="1"/>
          </p:cNvSpPr>
          <p:nvPr/>
        </p:nvSpPr>
        <p:spPr bwMode="auto">
          <a:xfrm>
            <a:off x="7558088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6" name="Rectangle 591"/>
          <p:cNvSpPr>
            <a:spLocks noChangeArrowheads="1"/>
          </p:cNvSpPr>
          <p:nvPr/>
        </p:nvSpPr>
        <p:spPr bwMode="auto">
          <a:xfrm>
            <a:off x="7862888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7" name="Rectangle 592"/>
          <p:cNvSpPr>
            <a:spLocks noChangeArrowheads="1"/>
          </p:cNvSpPr>
          <p:nvPr/>
        </p:nvSpPr>
        <p:spPr bwMode="auto">
          <a:xfrm>
            <a:off x="5727700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8" name="Rectangle 593"/>
          <p:cNvSpPr>
            <a:spLocks noChangeArrowheads="1"/>
          </p:cNvSpPr>
          <p:nvPr/>
        </p:nvSpPr>
        <p:spPr bwMode="auto">
          <a:xfrm>
            <a:off x="6032500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79" name="Rectangle 594"/>
          <p:cNvSpPr>
            <a:spLocks noChangeArrowheads="1"/>
          </p:cNvSpPr>
          <p:nvPr/>
        </p:nvSpPr>
        <p:spPr bwMode="auto">
          <a:xfrm>
            <a:off x="6337300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0" name="Rectangle 595"/>
          <p:cNvSpPr>
            <a:spLocks noChangeArrowheads="1"/>
          </p:cNvSpPr>
          <p:nvPr/>
        </p:nvSpPr>
        <p:spPr bwMode="auto">
          <a:xfrm>
            <a:off x="6642100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1" name="Rectangle 596"/>
          <p:cNvSpPr>
            <a:spLocks noChangeArrowheads="1"/>
          </p:cNvSpPr>
          <p:nvPr/>
        </p:nvSpPr>
        <p:spPr bwMode="auto">
          <a:xfrm>
            <a:off x="8167688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2" name="Rectangle 597"/>
          <p:cNvSpPr>
            <a:spLocks noChangeArrowheads="1"/>
          </p:cNvSpPr>
          <p:nvPr/>
        </p:nvSpPr>
        <p:spPr bwMode="auto">
          <a:xfrm>
            <a:off x="8472488" y="3198813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3" name="Rectangle 598"/>
          <p:cNvSpPr>
            <a:spLocks noChangeArrowheads="1"/>
          </p:cNvSpPr>
          <p:nvPr/>
        </p:nvSpPr>
        <p:spPr bwMode="auto">
          <a:xfrm>
            <a:off x="6946900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4" name="Rectangle 599"/>
          <p:cNvSpPr>
            <a:spLocks noChangeArrowheads="1"/>
          </p:cNvSpPr>
          <p:nvPr/>
        </p:nvSpPr>
        <p:spPr bwMode="auto">
          <a:xfrm>
            <a:off x="7251700" y="3490913"/>
            <a:ext cx="306388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5" name="Rectangle 600"/>
          <p:cNvSpPr>
            <a:spLocks noChangeArrowheads="1"/>
          </p:cNvSpPr>
          <p:nvPr/>
        </p:nvSpPr>
        <p:spPr bwMode="auto">
          <a:xfrm>
            <a:off x="7558088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6" name="Rectangle 601"/>
          <p:cNvSpPr>
            <a:spLocks noChangeArrowheads="1"/>
          </p:cNvSpPr>
          <p:nvPr/>
        </p:nvSpPr>
        <p:spPr bwMode="auto">
          <a:xfrm>
            <a:off x="7862888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7" name="Rectangle 602"/>
          <p:cNvSpPr>
            <a:spLocks noChangeArrowheads="1"/>
          </p:cNvSpPr>
          <p:nvPr/>
        </p:nvSpPr>
        <p:spPr bwMode="auto">
          <a:xfrm>
            <a:off x="5727700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8" name="Rectangle 603"/>
          <p:cNvSpPr>
            <a:spLocks noChangeArrowheads="1"/>
          </p:cNvSpPr>
          <p:nvPr/>
        </p:nvSpPr>
        <p:spPr bwMode="auto">
          <a:xfrm>
            <a:off x="6032500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89" name="Rectangle 604"/>
          <p:cNvSpPr>
            <a:spLocks noChangeArrowheads="1"/>
          </p:cNvSpPr>
          <p:nvPr/>
        </p:nvSpPr>
        <p:spPr bwMode="auto">
          <a:xfrm>
            <a:off x="6337300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0" name="Rectangle 605"/>
          <p:cNvSpPr>
            <a:spLocks noChangeArrowheads="1"/>
          </p:cNvSpPr>
          <p:nvPr/>
        </p:nvSpPr>
        <p:spPr bwMode="auto">
          <a:xfrm>
            <a:off x="6642100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1" name="Rectangle 606"/>
          <p:cNvSpPr>
            <a:spLocks noChangeArrowheads="1"/>
          </p:cNvSpPr>
          <p:nvPr/>
        </p:nvSpPr>
        <p:spPr bwMode="auto">
          <a:xfrm>
            <a:off x="8167688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2" name="Rectangle 607"/>
          <p:cNvSpPr>
            <a:spLocks noChangeArrowheads="1"/>
          </p:cNvSpPr>
          <p:nvPr/>
        </p:nvSpPr>
        <p:spPr bwMode="auto">
          <a:xfrm>
            <a:off x="8472488" y="3490913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3" name="Rectangle 608"/>
          <p:cNvSpPr>
            <a:spLocks noChangeArrowheads="1"/>
          </p:cNvSpPr>
          <p:nvPr/>
        </p:nvSpPr>
        <p:spPr bwMode="auto">
          <a:xfrm>
            <a:off x="6946900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4" name="Rectangle 609"/>
          <p:cNvSpPr>
            <a:spLocks noChangeArrowheads="1"/>
          </p:cNvSpPr>
          <p:nvPr/>
        </p:nvSpPr>
        <p:spPr bwMode="auto">
          <a:xfrm>
            <a:off x="7251700" y="3784600"/>
            <a:ext cx="306388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5" name="Rectangle 610"/>
          <p:cNvSpPr>
            <a:spLocks noChangeArrowheads="1"/>
          </p:cNvSpPr>
          <p:nvPr/>
        </p:nvSpPr>
        <p:spPr bwMode="auto">
          <a:xfrm>
            <a:off x="7558088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6" name="Rectangle 611"/>
          <p:cNvSpPr>
            <a:spLocks noChangeArrowheads="1"/>
          </p:cNvSpPr>
          <p:nvPr/>
        </p:nvSpPr>
        <p:spPr bwMode="auto">
          <a:xfrm>
            <a:off x="7862888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7" name="Rectangle 612"/>
          <p:cNvSpPr>
            <a:spLocks noChangeArrowheads="1"/>
          </p:cNvSpPr>
          <p:nvPr/>
        </p:nvSpPr>
        <p:spPr bwMode="auto">
          <a:xfrm>
            <a:off x="5727700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8" name="Rectangle 613"/>
          <p:cNvSpPr>
            <a:spLocks noChangeArrowheads="1"/>
          </p:cNvSpPr>
          <p:nvPr/>
        </p:nvSpPr>
        <p:spPr bwMode="auto">
          <a:xfrm>
            <a:off x="6032500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99" name="Rectangle 614"/>
          <p:cNvSpPr>
            <a:spLocks noChangeArrowheads="1"/>
          </p:cNvSpPr>
          <p:nvPr/>
        </p:nvSpPr>
        <p:spPr bwMode="auto">
          <a:xfrm>
            <a:off x="6337300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0" name="Rectangle 615"/>
          <p:cNvSpPr>
            <a:spLocks noChangeArrowheads="1"/>
          </p:cNvSpPr>
          <p:nvPr/>
        </p:nvSpPr>
        <p:spPr bwMode="auto">
          <a:xfrm>
            <a:off x="6642100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1" name="Rectangle 616"/>
          <p:cNvSpPr>
            <a:spLocks noChangeArrowheads="1"/>
          </p:cNvSpPr>
          <p:nvPr/>
        </p:nvSpPr>
        <p:spPr bwMode="auto">
          <a:xfrm>
            <a:off x="8167688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2" name="Rectangle 617"/>
          <p:cNvSpPr>
            <a:spLocks noChangeArrowheads="1"/>
          </p:cNvSpPr>
          <p:nvPr/>
        </p:nvSpPr>
        <p:spPr bwMode="auto">
          <a:xfrm>
            <a:off x="8472488" y="3784600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3" name="Rectangle 618"/>
          <p:cNvSpPr>
            <a:spLocks noChangeArrowheads="1"/>
          </p:cNvSpPr>
          <p:nvPr/>
        </p:nvSpPr>
        <p:spPr bwMode="auto">
          <a:xfrm>
            <a:off x="6946900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4" name="Rectangle 619"/>
          <p:cNvSpPr>
            <a:spLocks noChangeArrowheads="1"/>
          </p:cNvSpPr>
          <p:nvPr/>
        </p:nvSpPr>
        <p:spPr bwMode="auto">
          <a:xfrm>
            <a:off x="7251700" y="4076700"/>
            <a:ext cx="306388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5" name="Rectangle 620"/>
          <p:cNvSpPr>
            <a:spLocks noChangeArrowheads="1"/>
          </p:cNvSpPr>
          <p:nvPr/>
        </p:nvSpPr>
        <p:spPr bwMode="auto">
          <a:xfrm>
            <a:off x="7558088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6" name="Rectangle 621"/>
          <p:cNvSpPr>
            <a:spLocks noChangeArrowheads="1"/>
          </p:cNvSpPr>
          <p:nvPr/>
        </p:nvSpPr>
        <p:spPr bwMode="auto">
          <a:xfrm>
            <a:off x="7862888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7" name="Rectangle 622"/>
          <p:cNvSpPr>
            <a:spLocks noChangeArrowheads="1"/>
          </p:cNvSpPr>
          <p:nvPr/>
        </p:nvSpPr>
        <p:spPr bwMode="auto">
          <a:xfrm>
            <a:off x="5727700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8" name="Rectangle 623"/>
          <p:cNvSpPr>
            <a:spLocks noChangeArrowheads="1"/>
          </p:cNvSpPr>
          <p:nvPr/>
        </p:nvSpPr>
        <p:spPr bwMode="auto">
          <a:xfrm>
            <a:off x="6032500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09" name="Rectangle 624"/>
          <p:cNvSpPr>
            <a:spLocks noChangeArrowheads="1"/>
          </p:cNvSpPr>
          <p:nvPr/>
        </p:nvSpPr>
        <p:spPr bwMode="auto">
          <a:xfrm>
            <a:off x="6337300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0" name="Rectangle 625"/>
          <p:cNvSpPr>
            <a:spLocks noChangeArrowheads="1"/>
          </p:cNvSpPr>
          <p:nvPr/>
        </p:nvSpPr>
        <p:spPr bwMode="auto">
          <a:xfrm>
            <a:off x="6642100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1" name="Rectangle 626"/>
          <p:cNvSpPr>
            <a:spLocks noChangeArrowheads="1"/>
          </p:cNvSpPr>
          <p:nvPr/>
        </p:nvSpPr>
        <p:spPr bwMode="auto">
          <a:xfrm>
            <a:off x="8167688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2" name="Rectangle 627"/>
          <p:cNvSpPr>
            <a:spLocks noChangeArrowheads="1"/>
          </p:cNvSpPr>
          <p:nvPr/>
        </p:nvSpPr>
        <p:spPr bwMode="auto">
          <a:xfrm>
            <a:off x="8472488" y="4076700"/>
            <a:ext cx="304800" cy="2936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3" name="Rectangle 628"/>
          <p:cNvSpPr>
            <a:spLocks noChangeArrowheads="1"/>
          </p:cNvSpPr>
          <p:nvPr/>
        </p:nvSpPr>
        <p:spPr bwMode="auto">
          <a:xfrm>
            <a:off x="6946900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4" name="Rectangle 629"/>
          <p:cNvSpPr>
            <a:spLocks noChangeArrowheads="1"/>
          </p:cNvSpPr>
          <p:nvPr/>
        </p:nvSpPr>
        <p:spPr bwMode="auto">
          <a:xfrm>
            <a:off x="7251700" y="4370388"/>
            <a:ext cx="306388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5" name="Rectangle 630"/>
          <p:cNvSpPr>
            <a:spLocks noChangeArrowheads="1"/>
          </p:cNvSpPr>
          <p:nvPr/>
        </p:nvSpPr>
        <p:spPr bwMode="auto">
          <a:xfrm>
            <a:off x="7558088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6" name="Rectangle 631"/>
          <p:cNvSpPr>
            <a:spLocks noChangeArrowheads="1"/>
          </p:cNvSpPr>
          <p:nvPr/>
        </p:nvSpPr>
        <p:spPr bwMode="auto">
          <a:xfrm>
            <a:off x="7862888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7" name="Rectangle 632"/>
          <p:cNvSpPr>
            <a:spLocks noChangeArrowheads="1"/>
          </p:cNvSpPr>
          <p:nvPr/>
        </p:nvSpPr>
        <p:spPr bwMode="auto">
          <a:xfrm>
            <a:off x="5727700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8" name="Rectangle 633"/>
          <p:cNvSpPr>
            <a:spLocks noChangeArrowheads="1"/>
          </p:cNvSpPr>
          <p:nvPr/>
        </p:nvSpPr>
        <p:spPr bwMode="auto">
          <a:xfrm>
            <a:off x="6032500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19" name="Rectangle 634"/>
          <p:cNvSpPr>
            <a:spLocks noChangeArrowheads="1"/>
          </p:cNvSpPr>
          <p:nvPr/>
        </p:nvSpPr>
        <p:spPr bwMode="auto">
          <a:xfrm>
            <a:off x="6337300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0" name="Rectangle 635"/>
          <p:cNvSpPr>
            <a:spLocks noChangeArrowheads="1"/>
          </p:cNvSpPr>
          <p:nvPr/>
        </p:nvSpPr>
        <p:spPr bwMode="auto">
          <a:xfrm>
            <a:off x="6642100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1" name="Rectangle 636"/>
          <p:cNvSpPr>
            <a:spLocks noChangeArrowheads="1"/>
          </p:cNvSpPr>
          <p:nvPr/>
        </p:nvSpPr>
        <p:spPr bwMode="auto">
          <a:xfrm>
            <a:off x="8167688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2" name="Rectangle 637"/>
          <p:cNvSpPr>
            <a:spLocks noChangeArrowheads="1"/>
          </p:cNvSpPr>
          <p:nvPr/>
        </p:nvSpPr>
        <p:spPr bwMode="auto">
          <a:xfrm>
            <a:off x="8472488" y="4370388"/>
            <a:ext cx="304800" cy="29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3" name="Rectangle 638"/>
          <p:cNvSpPr>
            <a:spLocks noChangeArrowheads="1"/>
          </p:cNvSpPr>
          <p:nvPr/>
        </p:nvSpPr>
        <p:spPr bwMode="auto">
          <a:xfrm>
            <a:off x="6946900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4" name="Rectangle 639"/>
          <p:cNvSpPr>
            <a:spLocks noChangeArrowheads="1"/>
          </p:cNvSpPr>
          <p:nvPr/>
        </p:nvSpPr>
        <p:spPr bwMode="auto">
          <a:xfrm>
            <a:off x="7251700" y="4662488"/>
            <a:ext cx="306388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5" name="Rectangle 640"/>
          <p:cNvSpPr>
            <a:spLocks noChangeArrowheads="1"/>
          </p:cNvSpPr>
          <p:nvPr/>
        </p:nvSpPr>
        <p:spPr bwMode="auto">
          <a:xfrm>
            <a:off x="7558088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6" name="Rectangle 641"/>
          <p:cNvSpPr>
            <a:spLocks noChangeArrowheads="1"/>
          </p:cNvSpPr>
          <p:nvPr/>
        </p:nvSpPr>
        <p:spPr bwMode="auto">
          <a:xfrm>
            <a:off x="7862888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7" name="Rectangle 642"/>
          <p:cNvSpPr>
            <a:spLocks noChangeArrowheads="1"/>
          </p:cNvSpPr>
          <p:nvPr/>
        </p:nvSpPr>
        <p:spPr bwMode="auto">
          <a:xfrm>
            <a:off x="5727700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8" name="Rectangle 643"/>
          <p:cNvSpPr>
            <a:spLocks noChangeArrowheads="1"/>
          </p:cNvSpPr>
          <p:nvPr/>
        </p:nvSpPr>
        <p:spPr bwMode="auto">
          <a:xfrm>
            <a:off x="6032500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29" name="Rectangle 644"/>
          <p:cNvSpPr>
            <a:spLocks noChangeArrowheads="1"/>
          </p:cNvSpPr>
          <p:nvPr/>
        </p:nvSpPr>
        <p:spPr bwMode="auto">
          <a:xfrm>
            <a:off x="6337300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30" name="Rectangle 645"/>
          <p:cNvSpPr>
            <a:spLocks noChangeArrowheads="1"/>
          </p:cNvSpPr>
          <p:nvPr/>
        </p:nvSpPr>
        <p:spPr bwMode="auto">
          <a:xfrm>
            <a:off x="6642100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31" name="Rectangle 646"/>
          <p:cNvSpPr>
            <a:spLocks noChangeArrowheads="1"/>
          </p:cNvSpPr>
          <p:nvPr/>
        </p:nvSpPr>
        <p:spPr bwMode="auto">
          <a:xfrm>
            <a:off x="8167688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32" name="Rectangle 647"/>
          <p:cNvSpPr>
            <a:spLocks noChangeArrowheads="1"/>
          </p:cNvSpPr>
          <p:nvPr/>
        </p:nvSpPr>
        <p:spPr bwMode="auto">
          <a:xfrm>
            <a:off x="8472488" y="4662488"/>
            <a:ext cx="304800" cy="2936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533" name="Line 648"/>
          <p:cNvSpPr>
            <a:spLocks noChangeShapeType="1"/>
          </p:cNvSpPr>
          <p:nvPr/>
        </p:nvSpPr>
        <p:spPr bwMode="auto">
          <a:xfrm>
            <a:off x="5727700" y="2027238"/>
            <a:ext cx="0" cy="293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4" name="Line 649"/>
          <p:cNvSpPr>
            <a:spLocks noChangeShapeType="1"/>
          </p:cNvSpPr>
          <p:nvPr/>
        </p:nvSpPr>
        <p:spPr bwMode="auto">
          <a:xfrm>
            <a:off x="5722938" y="4956175"/>
            <a:ext cx="30543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5" name="Text Box 650"/>
          <p:cNvSpPr txBox="1">
            <a:spLocks noChangeArrowheads="1"/>
          </p:cNvSpPr>
          <p:nvPr/>
        </p:nvSpPr>
        <p:spPr bwMode="auto">
          <a:xfrm>
            <a:off x="8855075" y="4735513"/>
            <a:ext cx="396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x</a:t>
            </a:r>
          </a:p>
        </p:txBody>
      </p:sp>
      <p:sp>
        <p:nvSpPr>
          <p:cNvPr id="140953" name="Line 665"/>
          <p:cNvSpPr>
            <a:spLocks noChangeShapeType="1"/>
          </p:cNvSpPr>
          <p:nvPr/>
        </p:nvSpPr>
        <p:spPr bwMode="auto">
          <a:xfrm flipV="1">
            <a:off x="5718175" y="2022475"/>
            <a:ext cx="615950" cy="2346325"/>
          </a:xfrm>
          <a:prstGeom prst="line">
            <a:avLst/>
          </a:prstGeom>
          <a:noFill/>
          <a:ln w="57150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965" name="Line 677"/>
          <p:cNvSpPr>
            <a:spLocks noChangeShapeType="1"/>
          </p:cNvSpPr>
          <p:nvPr/>
        </p:nvSpPr>
        <p:spPr bwMode="auto">
          <a:xfrm>
            <a:off x="5730875" y="4381500"/>
            <a:ext cx="1212850" cy="587375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38" name="Text Box 525"/>
          <p:cNvSpPr txBox="1">
            <a:spLocks noChangeArrowheads="1"/>
          </p:cNvSpPr>
          <p:nvPr/>
        </p:nvSpPr>
        <p:spPr bwMode="auto">
          <a:xfrm>
            <a:off x="1089025" y="1989138"/>
            <a:ext cx="38115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All straight lines have 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the equation of the form </a:t>
            </a:r>
          </a:p>
        </p:txBody>
      </p:sp>
      <p:sp>
        <p:nvSpPr>
          <p:cNvPr id="17539" name="Text Box 659"/>
          <p:cNvSpPr txBox="1">
            <a:spLocks noChangeArrowheads="1"/>
          </p:cNvSpPr>
          <p:nvPr/>
        </p:nvSpPr>
        <p:spPr bwMode="auto">
          <a:xfrm>
            <a:off x="1800225" y="2816225"/>
            <a:ext cx="28162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400">
                <a:latin typeface="Comic Sans MS" pitchFamily="66" charset="0"/>
              </a:rPr>
              <a:t>y = </a:t>
            </a:r>
            <a:r>
              <a:rPr lang="en-GB" sz="4400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en-GB" sz="4400">
                <a:latin typeface="Comic Sans MS" pitchFamily="66" charset="0"/>
              </a:rPr>
              <a:t>x + </a:t>
            </a:r>
            <a:r>
              <a:rPr lang="en-GB" sz="4400">
                <a:solidFill>
                  <a:srgbClr val="66FF33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40948" name="Line 660"/>
          <p:cNvSpPr>
            <a:spLocks noChangeShapeType="1"/>
          </p:cNvSpPr>
          <p:nvPr/>
        </p:nvSpPr>
        <p:spPr bwMode="auto">
          <a:xfrm flipV="1">
            <a:off x="2463800" y="3479800"/>
            <a:ext cx="431800" cy="927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0949" name="Text Box 661"/>
          <p:cNvSpPr txBox="1">
            <a:spLocks noChangeArrowheads="1"/>
          </p:cNvSpPr>
          <p:nvPr/>
        </p:nvSpPr>
        <p:spPr bwMode="auto">
          <a:xfrm>
            <a:off x="1622425" y="4529138"/>
            <a:ext cx="1428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Gradient</a:t>
            </a:r>
          </a:p>
        </p:txBody>
      </p:sp>
      <p:sp>
        <p:nvSpPr>
          <p:cNvPr id="140950" name="Text Box 662"/>
          <p:cNvSpPr txBox="1">
            <a:spLocks noChangeArrowheads="1"/>
          </p:cNvSpPr>
          <p:nvPr/>
        </p:nvSpPr>
        <p:spPr bwMode="auto">
          <a:xfrm>
            <a:off x="3324225" y="4249738"/>
            <a:ext cx="1989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Where line</a:t>
            </a:r>
          </a:p>
          <a:p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meets y-axis</a:t>
            </a:r>
          </a:p>
        </p:txBody>
      </p:sp>
      <p:sp>
        <p:nvSpPr>
          <p:cNvPr id="140951" name="Line 663"/>
          <p:cNvSpPr>
            <a:spLocks noChangeShapeType="1"/>
          </p:cNvSpPr>
          <p:nvPr/>
        </p:nvSpPr>
        <p:spPr bwMode="auto">
          <a:xfrm flipH="1" flipV="1">
            <a:off x="4267200" y="3429000"/>
            <a:ext cx="63500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544" name="Text Box 651"/>
          <p:cNvSpPr txBox="1">
            <a:spLocks noChangeArrowheads="1"/>
          </p:cNvSpPr>
          <p:nvPr/>
        </p:nvSpPr>
        <p:spPr bwMode="auto">
          <a:xfrm>
            <a:off x="5567363" y="1466850"/>
            <a:ext cx="396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y</a:t>
            </a:r>
          </a:p>
        </p:txBody>
      </p:sp>
      <p:sp>
        <p:nvSpPr>
          <p:cNvPr id="140958" name="Rectangle 67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Straight Line Equation</a:t>
            </a:r>
          </a:p>
        </p:txBody>
      </p:sp>
      <p:sp>
        <p:nvSpPr>
          <p:cNvPr id="140959" name="Text Box 671"/>
          <p:cNvSpPr txBox="1">
            <a:spLocks noChangeArrowheads="1"/>
          </p:cNvSpPr>
          <p:nvPr/>
        </p:nvSpPr>
        <p:spPr bwMode="auto">
          <a:xfrm>
            <a:off x="1089025" y="5151438"/>
            <a:ext cx="586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Find the equations of the following lines</a:t>
            </a:r>
          </a:p>
        </p:txBody>
      </p:sp>
      <p:sp>
        <p:nvSpPr>
          <p:cNvPr id="140961" name="Text Box 673"/>
          <p:cNvSpPr txBox="1">
            <a:spLocks noChangeArrowheads="1"/>
          </p:cNvSpPr>
          <p:nvPr/>
        </p:nvSpPr>
        <p:spPr bwMode="auto">
          <a:xfrm>
            <a:off x="1470025" y="5710238"/>
            <a:ext cx="981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0000"/>
                </a:solidFill>
                <a:latin typeface="Comic Sans MS" pitchFamily="66" charset="0"/>
              </a:rPr>
              <a:t>y = x</a:t>
            </a:r>
          </a:p>
        </p:txBody>
      </p:sp>
      <p:sp>
        <p:nvSpPr>
          <p:cNvPr id="140962" name="Text Box 674"/>
          <p:cNvSpPr txBox="1">
            <a:spLocks noChangeArrowheads="1"/>
          </p:cNvSpPr>
          <p:nvPr/>
        </p:nvSpPr>
        <p:spPr bwMode="auto">
          <a:xfrm>
            <a:off x="3143250" y="5710238"/>
            <a:ext cx="1352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y = x+4</a:t>
            </a:r>
          </a:p>
        </p:txBody>
      </p:sp>
      <p:sp>
        <p:nvSpPr>
          <p:cNvPr id="140963" name="AutoShape 675"/>
          <p:cNvSpPr>
            <a:spLocks noChangeArrowheads="1"/>
          </p:cNvSpPr>
          <p:nvPr/>
        </p:nvSpPr>
        <p:spPr bwMode="auto">
          <a:xfrm>
            <a:off x="0" y="2027238"/>
            <a:ext cx="2895600" cy="3332162"/>
          </a:xfrm>
          <a:prstGeom prst="cloudCallout">
            <a:avLst>
              <a:gd name="adj1" fmla="val 41759"/>
              <a:gd name="adj2" fmla="val 6294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lines are parallel if they have the same gradient</a:t>
            </a:r>
          </a:p>
        </p:txBody>
      </p:sp>
      <p:sp>
        <p:nvSpPr>
          <p:cNvPr id="140964" name="Text Box 676"/>
          <p:cNvSpPr txBox="1">
            <a:spLocks noChangeArrowheads="1"/>
          </p:cNvSpPr>
          <p:nvPr/>
        </p:nvSpPr>
        <p:spPr bwMode="auto">
          <a:xfrm>
            <a:off x="5187950" y="5710238"/>
            <a:ext cx="153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FF00"/>
                </a:solidFill>
                <a:latin typeface="Comic Sans MS" pitchFamily="66" charset="0"/>
              </a:rPr>
              <a:t>y = 4x+2</a:t>
            </a:r>
          </a:p>
        </p:txBody>
      </p:sp>
      <p:sp>
        <p:nvSpPr>
          <p:cNvPr id="140966" name="Text Box 678"/>
          <p:cNvSpPr txBox="1">
            <a:spLocks noChangeArrowheads="1"/>
          </p:cNvSpPr>
          <p:nvPr/>
        </p:nvSpPr>
        <p:spPr bwMode="auto">
          <a:xfrm>
            <a:off x="7026275" y="5697538"/>
            <a:ext cx="20605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 b="1">
                <a:solidFill>
                  <a:srgbClr val="FF00FF"/>
                </a:solidFill>
                <a:latin typeface="Comic Sans MS" pitchFamily="66" charset="0"/>
              </a:rPr>
              <a:t>y = -0.5x+2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09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09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09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0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409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409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409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409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409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409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40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3.33333E-6 -0.1666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409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09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0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41" grpId="0" animBg="1"/>
      <p:bldP spid="140952" grpId="0" animBg="1"/>
      <p:bldP spid="140952" grpId="1" animBg="1"/>
      <p:bldP spid="140953" grpId="0" animBg="1"/>
      <p:bldP spid="140965" grpId="0" animBg="1"/>
      <p:bldP spid="140948" grpId="0" animBg="1"/>
      <p:bldP spid="140949" grpId="0"/>
      <p:bldP spid="140950" grpId="0"/>
      <p:bldP spid="140951" grpId="0" animBg="1"/>
      <p:bldP spid="140959" grpId="0"/>
      <p:bldP spid="140961" grpId="0"/>
      <p:bldP spid="140962" grpId="0"/>
      <p:bldP spid="140963" grpId="0" animBg="1"/>
      <p:bldP spid="140964" grpId="0"/>
      <p:bldP spid="1409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40D0AFC6-0A77-4238-BD0D-F1C7673442B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35" name="Text Box 525"/>
          <p:cNvSpPr txBox="1">
            <a:spLocks noChangeArrowheads="1"/>
          </p:cNvSpPr>
          <p:nvPr/>
        </p:nvSpPr>
        <p:spPr bwMode="auto">
          <a:xfrm>
            <a:off x="1089025" y="1989138"/>
            <a:ext cx="7766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All straight lines have the equation of the form </a:t>
            </a:r>
          </a:p>
        </p:txBody>
      </p:sp>
      <p:sp>
        <p:nvSpPr>
          <p:cNvPr id="18436" name="Text Box 659"/>
          <p:cNvSpPr txBox="1">
            <a:spLocks noChangeArrowheads="1"/>
          </p:cNvSpPr>
          <p:nvPr/>
        </p:nvSpPr>
        <p:spPr bwMode="auto">
          <a:xfrm>
            <a:off x="3095625" y="2905125"/>
            <a:ext cx="2816225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4400">
                <a:latin typeface="Comic Sans MS" pitchFamily="66" charset="0"/>
              </a:rPr>
              <a:t>y = </a:t>
            </a:r>
            <a:r>
              <a:rPr lang="en-GB" sz="4400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en-GB" sz="4400">
                <a:latin typeface="Comic Sans MS" pitchFamily="66" charset="0"/>
              </a:rPr>
              <a:t>x + </a:t>
            </a:r>
            <a:r>
              <a:rPr lang="en-GB" sz="4400">
                <a:solidFill>
                  <a:srgbClr val="66FF33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8437" name="Line 660"/>
          <p:cNvSpPr>
            <a:spLocks noChangeShapeType="1"/>
          </p:cNvSpPr>
          <p:nvPr/>
        </p:nvSpPr>
        <p:spPr bwMode="auto">
          <a:xfrm flipV="1">
            <a:off x="3759200" y="3568700"/>
            <a:ext cx="431800" cy="9271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Text Box 661"/>
          <p:cNvSpPr txBox="1">
            <a:spLocks noChangeArrowheads="1"/>
          </p:cNvSpPr>
          <p:nvPr/>
        </p:nvSpPr>
        <p:spPr bwMode="auto">
          <a:xfrm>
            <a:off x="2917825" y="4618038"/>
            <a:ext cx="1428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Gradient</a:t>
            </a:r>
          </a:p>
        </p:txBody>
      </p:sp>
      <p:sp>
        <p:nvSpPr>
          <p:cNvPr id="30728" name="Text Box 662"/>
          <p:cNvSpPr txBox="1">
            <a:spLocks noChangeArrowheads="1"/>
          </p:cNvSpPr>
          <p:nvPr/>
        </p:nvSpPr>
        <p:spPr bwMode="auto">
          <a:xfrm>
            <a:off x="4619625" y="4338638"/>
            <a:ext cx="20923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66FF33"/>
                </a:solidFill>
                <a:latin typeface="Comic Sans MS" pitchFamily="66" charset="0"/>
              </a:rPr>
              <a:t>y - intercept </a:t>
            </a:r>
          </a:p>
        </p:txBody>
      </p:sp>
      <p:sp>
        <p:nvSpPr>
          <p:cNvPr id="18440" name="Line 663"/>
          <p:cNvSpPr>
            <a:spLocks noChangeShapeType="1"/>
          </p:cNvSpPr>
          <p:nvPr/>
        </p:nvSpPr>
        <p:spPr bwMode="auto">
          <a:xfrm flipH="1" flipV="1">
            <a:off x="5562600" y="3517900"/>
            <a:ext cx="63500" cy="8636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8441" name="Picture 667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958" name="Rectangle 67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Straight Line Equation</a:t>
            </a:r>
          </a:p>
        </p:txBody>
      </p:sp>
      <p:sp>
        <p:nvSpPr>
          <p:cNvPr id="149" name="Cloud 148"/>
          <p:cNvSpPr/>
          <p:nvPr/>
        </p:nvSpPr>
        <p:spPr>
          <a:xfrm>
            <a:off x="74613" y="258763"/>
            <a:ext cx="3514725" cy="1863725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lines are parallel if same gradient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50" name="Cloud 149"/>
          <p:cNvSpPr/>
          <p:nvPr/>
        </p:nvSpPr>
        <p:spPr>
          <a:xfrm>
            <a:off x="5435600" y="4676775"/>
            <a:ext cx="3516313" cy="1863725"/>
          </a:xfrm>
          <a:prstGeom prst="cloud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y intercept is were line cuts y axis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51" name="Cloud 150"/>
          <p:cNvSpPr/>
          <p:nvPr/>
        </p:nvSpPr>
        <p:spPr>
          <a:xfrm>
            <a:off x="93663" y="2803525"/>
            <a:ext cx="3516312" cy="1863725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Slope left to right upwards positive gradient </a:t>
            </a:r>
            <a:endParaRPr lang="en-GB" dirty="0">
              <a:solidFill>
                <a:srgbClr val="FFFF00"/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152" name="Cloud 151"/>
          <p:cNvSpPr/>
          <p:nvPr/>
        </p:nvSpPr>
        <p:spPr>
          <a:xfrm>
            <a:off x="87313" y="4999038"/>
            <a:ext cx="3997325" cy="1863725"/>
          </a:xfrm>
          <a:prstGeom prst="cloud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chemeClr val="tx2">
                  <a:lumMod val="10000"/>
                </a:schemeClr>
              </a:solidFill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Slope left to right downwards negative gradient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7" grpId="0"/>
      <p:bldP spid="30728" grpId="0"/>
      <p:bldP spid="149" grpId="0" animBg="1"/>
      <p:bldP spid="150" grpId="0" animBg="1"/>
      <p:bldP spid="151" grpId="0" animBg="1"/>
      <p:bldP spid="1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22475" y="374650"/>
            <a:ext cx="6843713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  <a:latin typeface="Comic Sans MS" pitchFamily="66" charset="0"/>
              </a:rPr>
              <a:t>Starter Questions</a:t>
            </a:r>
          </a:p>
        </p:txBody>
      </p:sp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1014413" y="2139950"/>
            <a:ext cx="692308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Q1.	The points ( 1, 4) and (3, 11) lie on a line.</a:t>
            </a:r>
          </a:p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	Find the gradient of the line.</a:t>
            </a:r>
          </a:p>
        </p:txBody>
      </p:sp>
      <p:sp>
        <p:nvSpPr>
          <p:cNvPr id="19460" name="Text Box 8"/>
          <p:cNvSpPr txBox="1">
            <a:spLocks noChangeArrowheads="1"/>
          </p:cNvSpPr>
          <p:nvPr/>
        </p:nvSpPr>
        <p:spPr bwMode="auto">
          <a:xfrm>
            <a:off x="1014413" y="3303588"/>
            <a:ext cx="681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Q2.	 Complete the table given :	</a:t>
            </a:r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 = 3x+1</a:t>
            </a:r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1014413" y="5013325"/>
            <a:ext cx="75707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chemeClr val="hlink"/>
                </a:solidFill>
                <a:latin typeface="Comic Sans MS" pitchFamily="66" charset="0"/>
              </a:rPr>
              <a:t>Q3.	Are the two lines parallel. Explain answer	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3311525" y="5672138"/>
            <a:ext cx="38179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 = x + 2    and  y = 2x + 2</a:t>
            </a:r>
          </a:p>
        </p:txBody>
      </p:sp>
      <p:graphicFrame>
        <p:nvGraphicFramePr>
          <p:cNvPr id="128031" name="Group 31"/>
          <p:cNvGraphicFramePr>
            <a:graphicFrameLocks noGrp="1"/>
          </p:cNvGraphicFramePr>
          <p:nvPr/>
        </p:nvGraphicFramePr>
        <p:xfrm>
          <a:off x="1892300" y="3848100"/>
          <a:ext cx="6096000" cy="10414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omic Sans MS" pitchFamily="66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525"/>
          <p:cNvSpPr txBox="1">
            <a:spLocks noChangeArrowheads="1"/>
          </p:cNvSpPr>
          <p:nvPr/>
        </p:nvSpPr>
        <p:spPr bwMode="auto">
          <a:xfrm>
            <a:off x="901700" y="1989138"/>
            <a:ext cx="82423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200">
                <a:solidFill>
                  <a:srgbClr val="FFFF00"/>
                </a:solidFill>
                <a:latin typeface="Comic Sans MS" pitchFamily="66" charset="0"/>
              </a:rPr>
              <a:t>Rearrange the following straight line equations into standard form and identify the gradient and y-intercept.</a:t>
            </a:r>
          </a:p>
        </p:txBody>
      </p:sp>
      <p:pic>
        <p:nvPicPr>
          <p:cNvPr id="20483" name="Picture 667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0958" name="Rectangle 67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Straight Line Equation</a:t>
            </a:r>
          </a:p>
        </p:txBody>
      </p:sp>
      <p:sp>
        <p:nvSpPr>
          <p:cNvPr id="20485" name="TextBox 17"/>
          <p:cNvSpPr txBox="1">
            <a:spLocks noChangeArrowheads="1"/>
          </p:cNvSpPr>
          <p:nvPr/>
        </p:nvSpPr>
        <p:spPr bwMode="auto">
          <a:xfrm>
            <a:off x="1052513" y="3517900"/>
            <a:ext cx="15589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y – 3x = 4</a:t>
            </a:r>
          </a:p>
        </p:txBody>
      </p:sp>
      <p:sp>
        <p:nvSpPr>
          <p:cNvPr id="20486" name="TextBox 18"/>
          <p:cNvSpPr txBox="1">
            <a:spLocks noChangeArrowheads="1"/>
          </p:cNvSpPr>
          <p:nvPr/>
        </p:nvSpPr>
        <p:spPr bwMode="auto">
          <a:xfrm>
            <a:off x="1052513" y="4244975"/>
            <a:ext cx="17462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2y – 2x = 6</a:t>
            </a:r>
          </a:p>
        </p:txBody>
      </p:sp>
      <p:sp>
        <p:nvSpPr>
          <p:cNvPr id="20487" name="TextBox 19"/>
          <p:cNvSpPr txBox="1">
            <a:spLocks noChangeArrowheads="1"/>
          </p:cNvSpPr>
          <p:nvPr/>
        </p:nvSpPr>
        <p:spPr bwMode="auto">
          <a:xfrm>
            <a:off x="1052513" y="4970463"/>
            <a:ext cx="1889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y – x + 5 = 0</a:t>
            </a:r>
          </a:p>
        </p:txBody>
      </p:sp>
      <p:sp>
        <p:nvSpPr>
          <p:cNvPr id="20488" name="TextBox 20"/>
          <p:cNvSpPr txBox="1">
            <a:spLocks noChangeArrowheads="1"/>
          </p:cNvSpPr>
          <p:nvPr/>
        </p:nvSpPr>
        <p:spPr bwMode="auto">
          <a:xfrm>
            <a:off x="1052513" y="5697538"/>
            <a:ext cx="15652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4y – 8 = 0</a:t>
            </a:r>
          </a:p>
        </p:txBody>
      </p:sp>
      <p:sp>
        <p:nvSpPr>
          <p:cNvPr id="20489" name="TextBox 21"/>
          <p:cNvSpPr txBox="1">
            <a:spLocks noChangeArrowheads="1"/>
          </p:cNvSpPr>
          <p:nvPr/>
        </p:nvSpPr>
        <p:spPr bwMode="auto">
          <a:xfrm>
            <a:off x="3429000" y="2979738"/>
            <a:ext cx="2324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Standard form</a:t>
            </a:r>
          </a:p>
        </p:txBody>
      </p:sp>
      <p:sp>
        <p:nvSpPr>
          <p:cNvPr id="20490" name="TextBox 22"/>
          <p:cNvSpPr txBox="1">
            <a:spLocks noChangeArrowheads="1"/>
          </p:cNvSpPr>
          <p:nvPr/>
        </p:nvSpPr>
        <p:spPr bwMode="auto">
          <a:xfrm>
            <a:off x="8324850" y="297973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0491" name="TextBox 23"/>
          <p:cNvSpPr txBox="1">
            <a:spLocks noChangeArrowheads="1"/>
          </p:cNvSpPr>
          <p:nvPr/>
        </p:nvSpPr>
        <p:spPr bwMode="auto">
          <a:xfrm>
            <a:off x="6691313" y="29797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684588" y="3517900"/>
            <a:ext cx="1663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  = 3x + 4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778250" y="4244975"/>
            <a:ext cx="14763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  = x + 3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833813" y="4970463"/>
            <a:ext cx="13652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 = x - 5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079875" y="5697538"/>
            <a:ext cx="873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 = 2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710363" y="3517900"/>
            <a:ext cx="3730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710363" y="4244975"/>
            <a:ext cx="322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6710363" y="4970463"/>
            <a:ext cx="322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710363" y="5697538"/>
            <a:ext cx="373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320088" y="351790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20088" y="4244975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320088" y="4970463"/>
            <a:ext cx="500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-5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8320088" y="5697538"/>
            <a:ext cx="371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0" name="Cloud 39"/>
          <p:cNvSpPr/>
          <p:nvPr/>
        </p:nvSpPr>
        <p:spPr>
          <a:xfrm>
            <a:off x="571500" y="238125"/>
            <a:ext cx="3508375" cy="1751013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Comic Sans MS" pitchFamily="66" charset="0"/>
              </a:rPr>
              <a:t>Just a bit of algebra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525"/>
          <p:cNvSpPr txBox="1">
            <a:spLocks noChangeArrowheads="1"/>
          </p:cNvSpPr>
          <p:nvPr/>
        </p:nvSpPr>
        <p:spPr bwMode="auto">
          <a:xfrm>
            <a:off x="901700" y="1989138"/>
            <a:ext cx="82423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200">
                <a:solidFill>
                  <a:srgbClr val="FFFF00"/>
                </a:solidFill>
                <a:latin typeface="Comic Sans MS" pitchFamily="66" charset="0"/>
              </a:rPr>
              <a:t>Find the a line parallel to y – x = 0 and passing through (0,3). </a:t>
            </a:r>
          </a:p>
        </p:txBody>
      </p:sp>
      <p:sp>
        <p:nvSpPr>
          <p:cNvPr id="140958" name="Rectangle 670"/>
          <p:cNvSpPr>
            <a:spLocks noChangeArrowheads="1"/>
          </p:cNvSpPr>
          <p:nvPr/>
        </p:nvSpPr>
        <p:spPr bwMode="auto">
          <a:xfrm>
            <a:off x="1938338" y="74295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Straight Line Equation</a:t>
            </a:r>
          </a:p>
        </p:txBody>
      </p:sp>
      <p:sp>
        <p:nvSpPr>
          <p:cNvPr id="21508" name="TextBox 17"/>
          <p:cNvSpPr txBox="1">
            <a:spLocks noChangeArrowheads="1"/>
          </p:cNvSpPr>
          <p:nvPr/>
        </p:nvSpPr>
        <p:spPr bwMode="auto">
          <a:xfrm>
            <a:off x="1052513" y="3517900"/>
            <a:ext cx="1371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x – y = 0</a:t>
            </a:r>
          </a:p>
        </p:txBody>
      </p:sp>
      <p:sp>
        <p:nvSpPr>
          <p:cNvPr id="21509" name="TextBox 21"/>
          <p:cNvSpPr txBox="1">
            <a:spLocks noChangeArrowheads="1"/>
          </p:cNvSpPr>
          <p:nvPr/>
        </p:nvSpPr>
        <p:spPr bwMode="auto">
          <a:xfrm>
            <a:off x="3429000" y="2979738"/>
            <a:ext cx="23241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Standard form</a:t>
            </a:r>
          </a:p>
        </p:txBody>
      </p:sp>
      <p:sp>
        <p:nvSpPr>
          <p:cNvPr id="21510" name="TextBox 22"/>
          <p:cNvSpPr txBox="1">
            <a:spLocks noChangeArrowheads="1"/>
          </p:cNvSpPr>
          <p:nvPr/>
        </p:nvSpPr>
        <p:spPr bwMode="auto">
          <a:xfrm>
            <a:off x="8324850" y="2979738"/>
            <a:ext cx="342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21511" name="TextBox 23"/>
          <p:cNvSpPr txBox="1">
            <a:spLocks noChangeArrowheads="1"/>
          </p:cNvSpPr>
          <p:nvPr/>
        </p:nvSpPr>
        <p:spPr bwMode="auto">
          <a:xfrm>
            <a:off x="6691313" y="2979738"/>
            <a:ext cx="4238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m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3684588" y="3517900"/>
            <a:ext cx="957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  = x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710363" y="3517900"/>
            <a:ext cx="322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320088" y="3517900"/>
            <a:ext cx="371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0</a:t>
            </a:r>
          </a:p>
        </p:txBody>
      </p:sp>
      <p:sp>
        <p:nvSpPr>
          <p:cNvPr id="40" name="Text Box 525"/>
          <p:cNvSpPr txBox="1">
            <a:spLocks noChangeArrowheads="1"/>
          </p:cNvSpPr>
          <p:nvPr/>
        </p:nvSpPr>
        <p:spPr bwMode="auto">
          <a:xfrm>
            <a:off x="1052513" y="4421188"/>
            <a:ext cx="82423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200">
                <a:latin typeface="Comic Sans MS" pitchFamily="66" charset="0"/>
              </a:rPr>
              <a:t>A line parallel to y = x has same gradient therefore </a:t>
            </a:r>
            <a:r>
              <a:rPr lang="en-GB" sz="2200">
                <a:solidFill>
                  <a:srgbClr val="FFFF00"/>
                </a:solidFill>
                <a:latin typeface="Comic Sans MS" pitchFamily="66" charset="0"/>
              </a:rPr>
              <a:t>m = 1</a:t>
            </a:r>
          </a:p>
        </p:txBody>
      </p:sp>
      <p:sp>
        <p:nvSpPr>
          <p:cNvPr id="41" name="Text Box 525"/>
          <p:cNvSpPr txBox="1">
            <a:spLocks noChangeArrowheads="1"/>
          </p:cNvSpPr>
          <p:nvPr/>
        </p:nvSpPr>
        <p:spPr bwMode="auto">
          <a:xfrm>
            <a:off x="1039813" y="4878388"/>
            <a:ext cx="82423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200">
                <a:latin typeface="Comic Sans MS" pitchFamily="66" charset="0"/>
              </a:rPr>
              <a:t>Since it  passes through (0,3) then </a:t>
            </a:r>
            <a:r>
              <a:rPr lang="en-GB" sz="2200">
                <a:solidFill>
                  <a:srgbClr val="FFFF00"/>
                </a:solidFill>
                <a:latin typeface="Comic Sans MS" pitchFamily="66" charset="0"/>
              </a:rPr>
              <a:t>c = 3</a:t>
            </a:r>
          </a:p>
        </p:txBody>
      </p:sp>
      <p:sp>
        <p:nvSpPr>
          <p:cNvPr id="42" name="Text Box 525"/>
          <p:cNvSpPr txBox="1">
            <a:spLocks noChangeArrowheads="1"/>
          </p:cNvSpPr>
          <p:nvPr/>
        </p:nvSpPr>
        <p:spPr bwMode="auto">
          <a:xfrm>
            <a:off x="1066800" y="5461000"/>
            <a:ext cx="7886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200">
                <a:latin typeface="Comic Sans MS" pitchFamily="66" charset="0"/>
              </a:rPr>
              <a:t>Using standard form line is 		</a:t>
            </a:r>
            <a:r>
              <a:rPr lang="en-GB" sz="2200">
                <a:solidFill>
                  <a:srgbClr val="FFFF00"/>
                </a:solidFill>
                <a:latin typeface="Comic Sans MS" pitchFamily="66" charset="0"/>
              </a:rPr>
              <a:t>y = x + 3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2" grpId="0"/>
      <p:bldP spid="36" grpId="0"/>
      <p:bldP spid="40" grpId="0"/>
      <p:bldP spid="41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26982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4100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6985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>
                <a:solidFill>
                  <a:srgbClr val="FFFF00"/>
                </a:solidFill>
              </a:rPr>
              <a:t>To draw graphs by using a coordinate table </a:t>
            </a:r>
          </a:p>
        </p:txBody>
      </p:sp>
      <p:sp>
        <p:nvSpPr>
          <p:cNvPr id="126986" name="Text Box 10"/>
          <p:cNvSpPr txBox="1">
            <a:spLocks noChangeArrowheads="1"/>
          </p:cNvSpPr>
          <p:nvPr/>
        </p:nvSpPr>
        <p:spPr bwMode="auto">
          <a:xfrm>
            <a:off x="5057775" y="3005138"/>
            <a:ext cx="42767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Understand the key points of drawing a straight line graph</a:t>
            </a:r>
          </a:p>
        </p:txBody>
      </p:sp>
      <p:sp>
        <p:nvSpPr>
          <p:cNvPr id="126989" name="Text Box 13"/>
          <p:cNvSpPr txBox="1">
            <a:spLocks noChangeArrowheads="1"/>
          </p:cNvSpPr>
          <p:nvPr/>
        </p:nvSpPr>
        <p:spPr bwMode="auto">
          <a:xfrm>
            <a:off x="5070475" y="3941763"/>
            <a:ext cx="40735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 startAt="2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Be able to plot a straight line graph</a:t>
            </a:r>
          </a:p>
        </p:txBody>
      </p:sp>
      <p:sp>
        <p:nvSpPr>
          <p:cNvPr id="41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08163" y="349250"/>
            <a:ext cx="5537200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Straight Line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6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6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6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5" grpId="0"/>
      <p:bldP spid="126986" grpId="0"/>
      <p:bldP spid="1269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1689100" y="501650"/>
            <a:ext cx="5657850" cy="5648325"/>
            <a:chOff x="1064" y="316"/>
            <a:chExt cx="3564" cy="3558"/>
          </a:xfrm>
        </p:grpSpPr>
        <p:grpSp>
          <p:nvGrpSpPr>
            <p:cNvPr id="5204" name="Group 3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5249" name="Group 4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5252" name="Rectangle 5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3" name="Rectangle 6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4" name="Rectangle 7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5" name="Rectangle 8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6" name="Rectangle 9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7" name="Rectangle 10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8" name="Rectangle 11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59" name="Rectangle 12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0" name="Rectangle 13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1" name="Rectangle 14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2" name="Rectangle 15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3" name="Rectangle 16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4" name="Rectangle 17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5" name="Rectangle 18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6" name="Rectangle 19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7" name="Rectangle 20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8" name="Rectangle 21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69" name="Rectangle 22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0" name="Rectangle 23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1" name="Rectangle 24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2" name="Rectangle 25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3" name="Rectangle 26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4" name="Rectangle 27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5" name="Rectangle 28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6" name="Rectangle 29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7" name="Rectangle 30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8" name="Rectangle 31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79" name="Rectangle 32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0" name="Rectangle 33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1" name="Rectangle 34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2" name="Rectangle 35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3" name="Rectangle 36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4" name="Rectangle 37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5" name="Rectangle 38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6" name="Rectangle 39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7" name="Rectangle 40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8" name="Rectangle 41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89" name="Rectangle 42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0" name="Rectangle 43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1" name="Rectangle 44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2" name="Rectangle 45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3" name="Rectangle 46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4" name="Rectangle 47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5" name="Rectangle 48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6" name="Rectangle 49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7" name="Rectangle 50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8" name="Rectangle 51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99" name="Rectangle 52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0" name="Rectangle 53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1" name="Rectangle 54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2" name="Rectangle 55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3" name="Rectangle 56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4" name="Rectangle 57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5" name="Rectangle 58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6" name="Rectangle 59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7" name="Rectangle 60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8" name="Rectangle 61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09" name="Rectangle 62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0" name="Rectangle 63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1" name="Rectangle 64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2" name="Rectangle 65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3" name="Rectangle 66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4" name="Rectangle 67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5" name="Rectangle 68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6" name="Rectangle 69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7" name="Rectangle 70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8" name="Rectangle 71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19" name="Rectangle 72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0" name="Rectangle 73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1" name="Rectangle 74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2" name="Rectangle 75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3" name="Rectangle 76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4" name="Rectangle 77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5" name="Rectangle 78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6" name="Rectangle 79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7" name="Rectangle 80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8" name="Rectangle 81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29" name="Rectangle 82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0" name="Rectangle 83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1" name="Rectangle 84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2" name="Rectangle 85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3" name="Rectangle 86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4" name="Rectangle 87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5" name="Rectangle 88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6" name="Rectangle 89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7" name="Rectangle 90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8" name="Rectangle 91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39" name="Rectangle 92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0" name="Rectangle 93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1" name="Rectangle 94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2" name="Rectangle 95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3" name="Rectangle 96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4" name="Rectangle 97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5" name="Rectangle 98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6" name="Rectangle 99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7" name="Rectangle 100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8" name="Rectangle 101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49" name="Rectangle 102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0" name="Rectangle 103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1" name="Rectangle 104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2" name="Rectangle 105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3" name="Rectangle 106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4" name="Rectangle 107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5" name="Rectangle 108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6" name="Rectangle 109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7" name="Rectangle 110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8" name="Rectangle 111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59" name="Rectangle 112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0" name="Rectangle 113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1" name="Rectangle 114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2" name="Rectangle 115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3" name="Rectangle 116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4" name="Rectangle 117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5" name="Rectangle 118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6" name="Rectangle 119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7" name="Rectangle 120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8" name="Rectangle 121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69" name="Rectangle 122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0" name="Rectangle 123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1" name="Rectangle 124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2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3" name="Rectangle 126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4" name="Rectangle 127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5" name="Rectangle 128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6" name="Rectangle 129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7" name="Rectangle 130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8" name="Rectangle 131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79" name="Rectangle 132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0" name="Rectangle 133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1" name="Rectangle 134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2" name="Rectangle 135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3" name="Rectangle 136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4" name="Rectangle 137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5" name="Rectangle 138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6" name="Rectangle 139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7" name="Rectangle 140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8" name="Rectangle 141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89" name="Rectangle 142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0" name="Rectangle 143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1" name="Rectangle 144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2" name="Rectangle 145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3" name="Rectangle 146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4" name="Rectangle 147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5" name="Rectangle 148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6" name="Rectangle 149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7" name="Rectangle 150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8" name="Rectangle 151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99" name="Rectangle 152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0" name="Rectangle 153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1" name="Rectangle 154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2" name="Rectangle 155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3" name="Rectangle 156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4" name="Rectangle 157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5" name="Rectangle 158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6" name="Rectangle 159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7" name="Rectangle 160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8" name="Rectangle 161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09" name="Rectangle 162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0" name="Rectangle 163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1" name="Rectangle 164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2" name="Rectangle 165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3" name="Rectangle 166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4" name="Rectangle 167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5" name="Rectangle 168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6" name="Rectangle 169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7" name="Rectangle 170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8" name="Rectangle 171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19" name="Rectangle 172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0" name="Rectangle 173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1" name="Rectangle 174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2" name="Rectangle 175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3" name="Rectangle 176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4" name="Rectangle 177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5" name="Rectangle 178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6" name="Rectangle 179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7" name="Rectangle 180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8" name="Rectangle 181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29" name="Rectangle 182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0" name="Rectangle 183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1" name="Rectangle 184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2" name="Rectangle 185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3" name="Rectangle 186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4" name="Rectangle 187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5" name="Rectangle 188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6" name="Rectangle 189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7" name="Rectangle 190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8" name="Rectangle 191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39" name="Rectangle 192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0" name="Rectangle 193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1" name="Rectangle 194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2" name="Rectangle 195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3" name="Rectangle 196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4" name="Rectangle 197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5" name="Rectangle 198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6" name="Rectangle 199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7" name="Rectangle 200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8" name="Rectangle 201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49" name="Rectangle 202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0" name="Rectangle 203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1" name="Rectangle 204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2" name="Rectangle 205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3" name="Rectangle 206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4" name="Rectangle 207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5" name="Rectangle 208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6" name="Rectangle 209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7" name="Rectangle 210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8" name="Rectangle 211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59" name="Rectangle 212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0" name="Rectangle 213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1" name="Rectangle 214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2" name="Rectangle 215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3" name="Rectangle 216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4" name="Rectangle 217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5" name="Rectangle 218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6" name="Rectangle 219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7" name="Rectangle 220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8" name="Rectangle 221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69" name="Rectangle 222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0" name="Rectangle 223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1" name="Rectangle 224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2" name="Rectangle 225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3" name="Rectangle 226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4" name="Rectangle 227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5" name="Rectangle 228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6" name="Rectangle 229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7" name="Rectangle 230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8" name="Rectangle 231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79" name="Rectangle 232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0" name="Rectangle 233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1" name="Rectangle 234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2" name="Rectangle 235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3" name="Rectangle 236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4" name="Rectangle 237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5" name="Rectangle 238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6" name="Rectangle 239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7" name="Rectangle 240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8" name="Rectangle 241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89" name="Rectangle 242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0" name="Rectangle 243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1" name="Rectangle 244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2" name="Rectangle 245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3" name="Rectangle 246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4" name="Rectangle 247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5" name="Rectangle 248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6" name="Rectangle 249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7" name="Rectangle 250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8" name="Rectangle 251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99" name="Rectangle 252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0" name="Rectangle 253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1" name="Rectangle 254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2" name="Rectangle 255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3" name="Rectangle 256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4" name="Rectangle 257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5" name="Rectangle 258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6" name="Rectangle 259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7" name="Rectangle 260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8" name="Rectangle 261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09" name="Rectangle 262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0" name="Rectangle 263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1" name="Rectangle 264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2" name="Rectangle 265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3" name="Rectangle 266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4" name="Rectangle 267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5" name="Rectangle 268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6" name="Rectangle 269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7" name="Rectangle 270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8" name="Rectangle 271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19" name="Rectangle 272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0" name="Rectangle 273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1" name="Rectangle 274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2" name="Rectangle 275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3" name="Rectangle 276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4" name="Rectangle 277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5" name="Rectangle 278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6" name="Rectangle 279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7" name="Rectangle 280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8" name="Rectangle 281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29" name="Rectangle 282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0" name="Rectangle 283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1" name="Rectangle 284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2" name="Rectangle 285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3" name="Rectangle 286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4" name="Rectangle 287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5" name="Rectangle 288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6" name="Rectangle 289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7" name="Rectangle 290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8" name="Rectangle 291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39" name="Rectangle 292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0" name="Rectangle 293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1" name="Rectangle 294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2" name="Rectangle 295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3" name="Rectangle 296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4" name="Rectangle 297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5" name="Rectangle 298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6" name="Rectangle 299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7" name="Rectangle 300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8" name="Rectangle 301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49" name="Rectangle 302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0" name="Rectangle 303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1" name="Rectangle 304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2" name="Rectangle 305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3" name="Rectangle 306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4" name="Rectangle 307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5" name="Rectangle 308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6" name="Rectangle 309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7" name="Rectangle 310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8" name="Rectangle 311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59" name="Rectangle 312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0" name="Rectangle 313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1" name="Rectangle 314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2" name="Rectangle 315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3" name="Rectangle 316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4" name="Rectangle 317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5" name="Rectangle 318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6" name="Rectangle 319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7" name="Rectangle 320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8" name="Rectangle 321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69" name="Rectangle 322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0" name="Rectangle 323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1" name="Rectangle 324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2" name="Rectangle 325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3" name="Rectangle 326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4" name="Rectangle 327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5" name="Rectangle 328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6" name="Rectangle 329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7" name="Rectangle 330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8" name="Rectangle 331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79" name="Rectangle 332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0" name="Rectangle 333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1" name="Rectangle 334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2" name="Rectangle 335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3" name="Rectangle 336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4" name="Rectangle 337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5" name="Rectangle 338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6" name="Rectangle 339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7" name="Rectangle 340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8" name="Rectangle 341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89" name="Rectangle 342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0" name="Rectangle 343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1" name="Rectangle 344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2" name="Rectangle 345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3" name="Rectangle 346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4" name="Rectangle 347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5" name="Rectangle 348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6" name="Rectangle 349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7" name="Rectangle 350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8" name="Rectangle 351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99" name="Rectangle 352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0" name="Rectangle 353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1" name="Rectangle 354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2" name="Rectangle 355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3" name="Rectangle 356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4" name="Rectangle 357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5" name="Rectangle 358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6" name="Rectangle 359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7" name="Rectangle 360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8" name="Rectangle 361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09" name="Rectangle 362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0" name="Rectangle 363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1" name="Rectangle 364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2" name="Rectangle 365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3" name="Rectangle 366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4" name="Rectangle 367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5" name="Rectangle 368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6" name="Rectangle 369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7" name="Rectangle 370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8" name="Rectangle 371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19" name="Rectangle 372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0" name="Rectangle 373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1" name="Rectangle 374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2" name="Rectangle 375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3" name="Rectangle 376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4" name="Rectangle 377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5" name="Rectangle 378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6" name="Rectangle 379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7" name="Rectangle 380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8" name="Rectangle 381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29" name="Rectangle 382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0" name="Rectangle 383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1" name="Rectangle 384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2" name="Rectangle 385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3" name="Rectangle 386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4" name="Rectangle 387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5" name="Rectangle 388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6" name="Rectangle 389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7" name="Rectangle 390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8" name="Rectangle 391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39" name="Rectangle 392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0" name="Rectangle 393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1" name="Rectangle 394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2" name="Rectangle 395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3" name="Rectangle 396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4" name="Rectangle 397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5" name="Rectangle 398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6" name="Rectangle 399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7" name="Rectangle 400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8" name="Rectangle 401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49" name="Rectangle 402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50" name="Rectangle 403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51" name="Rectangle 404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250" name="Line 405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51" name="Line 406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205" name="Text Box 407"/>
            <p:cNvSpPr txBox="1">
              <a:spLocks noChangeArrowheads="1"/>
            </p:cNvSpPr>
            <p:nvPr/>
          </p:nvSpPr>
          <p:spPr bwMode="auto">
            <a:xfrm>
              <a:off x="2696" y="2212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5206" name="Text Box 408"/>
            <p:cNvSpPr txBox="1">
              <a:spLocks noChangeArrowheads="1"/>
            </p:cNvSpPr>
            <p:nvPr/>
          </p:nvSpPr>
          <p:spPr bwMode="auto">
            <a:xfrm>
              <a:off x="2691" y="216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5207" name="Text Box 409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5208" name="Text Box 410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5209" name="Text Box 411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5210" name="Text Box 412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5211" name="Text Box 413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5212" name="Text Box 414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5213" name="Text Box 415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5214" name="Text Box 416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5215" name="Text Box 417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5216" name="Text Box 418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5217" name="Text Box 419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5218" name="Text Box 420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5219" name="Text Box 421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5220" name="Text Box 422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5221" name="Text Box 423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5222" name="Text Box 424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5223" name="Text Box 425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5224" name="Text Box 426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5225" name="Text Box 427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5226" name="Text Box 428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  <p:sp>
          <p:nvSpPr>
            <p:cNvPr id="5227" name="Text Box 429"/>
            <p:cNvSpPr txBox="1">
              <a:spLocks noChangeArrowheads="1"/>
            </p:cNvSpPr>
            <p:nvPr/>
          </p:nvSpPr>
          <p:spPr bwMode="auto">
            <a:xfrm>
              <a:off x="4424" y="2068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x</a:t>
              </a:r>
            </a:p>
          </p:txBody>
        </p:sp>
        <p:sp>
          <p:nvSpPr>
            <p:cNvPr id="5228" name="Text Box 430"/>
            <p:cNvSpPr txBox="1">
              <a:spLocks noChangeArrowheads="1"/>
            </p:cNvSpPr>
            <p:nvPr/>
          </p:nvSpPr>
          <p:spPr bwMode="auto">
            <a:xfrm>
              <a:off x="2732" y="316"/>
              <a:ext cx="20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sp>
          <p:nvSpPr>
            <p:cNvPr id="5229" name="Text Box 431"/>
            <p:cNvSpPr txBox="1">
              <a:spLocks noChangeArrowheads="1"/>
            </p:cNvSpPr>
            <p:nvPr/>
          </p:nvSpPr>
          <p:spPr bwMode="auto">
            <a:xfrm>
              <a:off x="2697" y="199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5230" name="Text Box 432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5231" name="Text Box 433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5232" name="Text Box 434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5233" name="Text Box 435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5234" name="Text Box 436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5235" name="Text Box 437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7</a:t>
              </a:r>
            </a:p>
          </p:txBody>
        </p:sp>
        <p:sp>
          <p:nvSpPr>
            <p:cNvPr id="5236" name="Text Box 438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8</a:t>
              </a:r>
            </a:p>
          </p:txBody>
        </p:sp>
        <p:sp>
          <p:nvSpPr>
            <p:cNvPr id="5237" name="Text Box 439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5238" name="Text Box 440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5239" name="Text Box 441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</a:t>
              </a:r>
            </a:p>
          </p:txBody>
        </p:sp>
        <p:sp>
          <p:nvSpPr>
            <p:cNvPr id="5240" name="Text Box 442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-2</a:t>
              </a:r>
            </a:p>
          </p:txBody>
        </p:sp>
        <p:sp>
          <p:nvSpPr>
            <p:cNvPr id="5241" name="Text Box 443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-3</a:t>
              </a:r>
            </a:p>
          </p:txBody>
        </p:sp>
        <p:sp>
          <p:nvSpPr>
            <p:cNvPr id="5242" name="Text Box 444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-4</a:t>
              </a:r>
            </a:p>
          </p:txBody>
        </p:sp>
        <p:sp>
          <p:nvSpPr>
            <p:cNvPr id="5243" name="Text Box 445"/>
            <p:cNvSpPr txBox="1">
              <a:spLocks noChangeArrowheads="1"/>
            </p:cNvSpPr>
            <p:nvPr/>
          </p:nvSpPr>
          <p:spPr bwMode="auto">
            <a:xfrm>
              <a:off x="2655" y="2946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-5</a:t>
              </a:r>
            </a:p>
          </p:txBody>
        </p:sp>
        <p:sp>
          <p:nvSpPr>
            <p:cNvPr id="5244" name="Text Box 446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-6</a:t>
              </a:r>
            </a:p>
          </p:txBody>
        </p:sp>
        <p:sp>
          <p:nvSpPr>
            <p:cNvPr id="5245" name="Text Box 447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-7</a:t>
              </a:r>
            </a:p>
          </p:txBody>
        </p:sp>
        <p:sp>
          <p:nvSpPr>
            <p:cNvPr id="5246" name="Text Box 448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-8</a:t>
              </a:r>
            </a:p>
          </p:txBody>
        </p:sp>
        <p:sp>
          <p:nvSpPr>
            <p:cNvPr id="5247" name="Text Box 449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-9</a:t>
              </a:r>
            </a:p>
          </p:txBody>
        </p:sp>
        <p:sp>
          <p:nvSpPr>
            <p:cNvPr id="5248" name="Text Box 450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itchFamily="66" charset="0"/>
                </a:rPr>
                <a:t>-10</a:t>
              </a:r>
            </a:p>
          </p:txBody>
        </p:sp>
      </p:grpSp>
      <p:grpSp>
        <p:nvGrpSpPr>
          <p:cNvPr id="5" name="Group 451"/>
          <p:cNvGrpSpPr>
            <a:grpSpLocks/>
          </p:cNvGrpSpPr>
          <p:nvPr/>
        </p:nvGrpSpPr>
        <p:grpSpPr bwMode="auto">
          <a:xfrm>
            <a:off x="4395788" y="3389313"/>
            <a:ext cx="147637" cy="114300"/>
            <a:chOff x="972" y="1788"/>
            <a:chExt cx="93" cy="72"/>
          </a:xfrm>
        </p:grpSpPr>
        <p:sp>
          <p:nvSpPr>
            <p:cNvPr id="5202" name="Line 452"/>
            <p:cNvSpPr>
              <a:spLocks noChangeShapeType="1"/>
            </p:cNvSpPr>
            <p:nvPr/>
          </p:nvSpPr>
          <p:spPr bwMode="auto">
            <a:xfrm>
              <a:off x="984" y="1788"/>
              <a:ext cx="60" cy="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Line 453"/>
            <p:cNvSpPr>
              <a:spLocks noChangeShapeType="1"/>
            </p:cNvSpPr>
            <p:nvPr/>
          </p:nvSpPr>
          <p:spPr bwMode="auto">
            <a:xfrm flipV="1">
              <a:off x="972" y="1794"/>
              <a:ext cx="93" cy="6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454"/>
          <p:cNvGrpSpPr>
            <a:grpSpLocks/>
          </p:cNvGrpSpPr>
          <p:nvPr/>
        </p:nvGrpSpPr>
        <p:grpSpPr bwMode="auto">
          <a:xfrm>
            <a:off x="5153025" y="2652713"/>
            <a:ext cx="147638" cy="114300"/>
            <a:chOff x="972" y="1788"/>
            <a:chExt cx="93" cy="72"/>
          </a:xfrm>
        </p:grpSpPr>
        <p:sp>
          <p:nvSpPr>
            <p:cNvPr id="5200" name="Line 455"/>
            <p:cNvSpPr>
              <a:spLocks noChangeShapeType="1"/>
            </p:cNvSpPr>
            <p:nvPr/>
          </p:nvSpPr>
          <p:spPr bwMode="auto">
            <a:xfrm>
              <a:off x="984" y="1788"/>
              <a:ext cx="60" cy="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Line 456"/>
            <p:cNvSpPr>
              <a:spLocks noChangeShapeType="1"/>
            </p:cNvSpPr>
            <p:nvPr/>
          </p:nvSpPr>
          <p:spPr bwMode="auto">
            <a:xfrm flipV="1">
              <a:off x="972" y="1794"/>
              <a:ext cx="93" cy="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57"/>
          <p:cNvGrpSpPr>
            <a:grpSpLocks/>
          </p:cNvGrpSpPr>
          <p:nvPr/>
        </p:nvGrpSpPr>
        <p:grpSpPr bwMode="auto">
          <a:xfrm>
            <a:off x="3395663" y="4405313"/>
            <a:ext cx="147637" cy="114300"/>
            <a:chOff x="972" y="1788"/>
            <a:chExt cx="93" cy="72"/>
          </a:xfrm>
        </p:grpSpPr>
        <p:sp>
          <p:nvSpPr>
            <p:cNvPr id="5198" name="Line 458"/>
            <p:cNvSpPr>
              <a:spLocks noChangeShapeType="1"/>
            </p:cNvSpPr>
            <p:nvPr/>
          </p:nvSpPr>
          <p:spPr bwMode="auto">
            <a:xfrm>
              <a:off x="984" y="1788"/>
              <a:ext cx="60" cy="7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9" name="Line 459"/>
            <p:cNvSpPr>
              <a:spLocks noChangeShapeType="1"/>
            </p:cNvSpPr>
            <p:nvPr/>
          </p:nvSpPr>
          <p:spPr bwMode="auto">
            <a:xfrm flipV="1">
              <a:off x="972" y="1794"/>
              <a:ext cx="93" cy="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052" name="Line 460"/>
          <p:cNvSpPr>
            <a:spLocks noChangeShapeType="1"/>
          </p:cNvSpPr>
          <p:nvPr/>
        </p:nvSpPr>
        <p:spPr bwMode="auto">
          <a:xfrm flipV="1">
            <a:off x="2819400" y="1895475"/>
            <a:ext cx="3228975" cy="3219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053" name="Text Box 461"/>
          <p:cNvSpPr txBox="1">
            <a:spLocks noChangeArrowheads="1"/>
          </p:cNvSpPr>
          <p:nvPr/>
        </p:nvSpPr>
        <p:spPr bwMode="auto">
          <a:xfrm>
            <a:off x="7427913" y="279400"/>
            <a:ext cx="111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>
                <a:latin typeface="Comic Sans MS" pitchFamily="66" charset="0"/>
              </a:rPr>
              <a:t>y = x</a:t>
            </a:r>
          </a:p>
        </p:txBody>
      </p:sp>
      <p:sp>
        <p:nvSpPr>
          <p:cNvPr id="111054" name="Text Box 462"/>
          <p:cNvSpPr txBox="1">
            <a:spLocks noChangeArrowheads="1"/>
          </p:cNvSpPr>
          <p:nvPr/>
        </p:nvSpPr>
        <p:spPr bwMode="auto">
          <a:xfrm>
            <a:off x="7339013" y="3686175"/>
            <a:ext cx="1117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FF66FF"/>
                </a:solidFill>
                <a:latin typeface="Comic Sans MS" pitchFamily="66" charset="0"/>
              </a:rPr>
              <a:t>y = 2x</a:t>
            </a:r>
          </a:p>
        </p:txBody>
      </p:sp>
      <p:grpSp>
        <p:nvGrpSpPr>
          <p:cNvPr id="8" name="Group 463"/>
          <p:cNvGrpSpPr>
            <a:grpSpLocks/>
          </p:cNvGrpSpPr>
          <p:nvPr/>
        </p:nvGrpSpPr>
        <p:grpSpPr bwMode="auto">
          <a:xfrm>
            <a:off x="4400550" y="3398838"/>
            <a:ext cx="147638" cy="114300"/>
            <a:chOff x="972" y="1788"/>
            <a:chExt cx="93" cy="72"/>
          </a:xfrm>
        </p:grpSpPr>
        <p:sp>
          <p:nvSpPr>
            <p:cNvPr id="5196" name="Line 464"/>
            <p:cNvSpPr>
              <a:spLocks noChangeShapeType="1"/>
            </p:cNvSpPr>
            <p:nvPr/>
          </p:nvSpPr>
          <p:spPr bwMode="auto">
            <a:xfrm>
              <a:off x="984" y="1788"/>
              <a:ext cx="60" cy="72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Line 465"/>
            <p:cNvSpPr>
              <a:spLocks noChangeShapeType="1"/>
            </p:cNvSpPr>
            <p:nvPr/>
          </p:nvSpPr>
          <p:spPr bwMode="auto">
            <a:xfrm flipV="1">
              <a:off x="972" y="1794"/>
              <a:ext cx="93" cy="63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66"/>
          <p:cNvGrpSpPr>
            <a:grpSpLocks/>
          </p:cNvGrpSpPr>
          <p:nvPr/>
        </p:nvGrpSpPr>
        <p:grpSpPr bwMode="auto">
          <a:xfrm>
            <a:off x="5149850" y="1916113"/>
            <a:ext cx="147638" cy="114300"/>
            <a:chOff x="972" y="1788"/>
            <a:chExt cx="93" cy="72"/>
          </a:xfrm>
        </p:grpSpPr>
        <p:sp>
          <p:nvSpPr>
            <p:cNvPr id="5194" name="Line 467"/>
            <p:cNvSpPr>
              <a:spLocks noChangeShapeType="1"/>
            </p:cNvSpPr>
            <p:nvPr/>
          </p:nvSpPr>
          <p:spPr bwMode="auto">
            <a:xfrm>
              <a:off x="984" y="1788"/>
              <a:ext cx="60" cy="72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Line 468"/>
            <p:cNvSpPr>
              <a:spLocks noChangeShapeType="1"/>
            </p:cNvSpPr>
            <p:nvPr/>
          </p:nvSpPr>
          <p:spPr bwMode="auto">
            <a:xfrm flipV="1">
              <a:off x="972" y="1794"/>
              <a:ext cx="93" cy="63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469"/>
          <p:cNvGrpSpPr>
            <a:grpSpLocks/>
          </p:cNvGrpSpPr>
          <p:nvPr/>
        </p:nvGrpSpPr>
        <p:grpSpPr bwMode="auto">
          <a:xfrm>
            <a:off x="3390900" y="5402263"/>
            <a:ext cx="147638" cy="114300"/>
            <a:chOff x="972" y="1788"/>
            <a:chExt cx="93" cy="72"/>
          </a:xfrm>
        </p:grpSpPr>
        <p:sp>
          <p:nvSpPr>
            <p:cNvPr id="5192" name="Line 470"/>
            <p:cNvSpPr>
              <a:spLocks noChangeShapeType="1"/>
            </p:cNvSpPr>
            <p:nvPr/>
          </p:nvSpPr>
          <p:spPr bwMode="auto">
            <a:xfrm>
              <a:off x="984" y="1788"/>
              <a:ext cx="60" cy="72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Line 471"/>
            <p:cNvSpPr>
              <a:spLocks noChangeShapeType="1"/>
            </p:cNvSpPr>
            <p:nvPr/>
          </p:nvSpPr>
          <p:spPr bwMode="auto">
            <a:xfrm flipV="1">
              <a:off x="972" y="1794"/>
              <a:ext cx="93" cy="63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064" name="Line 472"/>
          <p:cNvSpPr>
            <a:spLocks noChangeShapeType="1"/>
          </p:cNvSpPr>
          <p:nvPr/>
        </p:nvSpPr>
        <p:spPr bwMode="auto">
          <a:xfrm flipH="1">
            <a:off x="3162300" y="977900"/>
            <a:ext cx="2552700" cy="5080000"/>
          </a:xfrm>
          <a:prstGeom prst="line">
            <a:avLst/>
          </a:prstGeom>
          <a:noFill/>
          <a:ln w="19050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065" name="Text Box 473"/>
          <p:cNvSpPr txBox="1">
            <a:spLocks noChangeArrowheads="1"/>
          </p:cNvSpPr>
          <p:nvPr/>
        </p:nvSpPr>
        <p:spPr bwMode="auto">
          <a:xfrm>
            <a:off x="304800" y="1133475"/>
            <a:ext cx="1306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00B050"/>
                </a:solidFill>
                <a:latin typeface="Comic Sans MS" pitchFamily="66" charset="0"/>
              </a:rPr>
              <a:t>y = 3x+1</a:t>
            </a:r>
          </a:p>
        </p:txBody>
      </p:sp>
      <p:grpSp>
        <p:nvGrpSpPr>
          <p:cNvPr id="11" name="Group 474"/>
          <p:cNvGrpSpPr>
            <a:grpSpLocks/>
          </p:cNvGrpSpPr>
          <p:nvPr/>
        </p:nvGrpSpPr>
        <p:grpSpPr bwMode="auto">
          <a:xfrm>
            <a:off x="3875088" y="4645025"/>
            <a:ext cx="209550" cy="152400"/>
            <a:chOff x="651" y="2560"/>
            <a:chExt cx="132" cy="96"/>
          </a:xfrm>
        </p:grpSpPr>
        <p:sp>
          <p:nvSpPr>
            <p:cNvPr id="5190" name="Line 475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Line 476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477"/>
          <p:cNvGrpSpPr>
            <a:grpSpLocks/>
          </p:cNvGrpSpPr>
          <p:nvPr/>
        </p:nvGrpSpPr>
        <p:grpSpPr bwMode="auto">
          <a:xfrm>
            <a:off x="4354513" y="3165475"/>
            <a:ext cx="209550" cy="152400"/>
            <a:chOff x="651" y="2560"/>
            <a:chExt cx="132" cy="96"/>
          </a:xfrm>
        </p:grpSpPr>
        <p:sp>
          <p:nvSpPr>
            <p:cNvPr id="5188" name="Line 478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Line 479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480"/>
          <p:cNvGrpSpPr>
            <a:grpSpLocks/>
          </p:cNvGrpSpPr>
          <p:nvPr/>
        </p:nvGrpSpPr>
        <p:grpSpPr bwMode="auto">
          <a:xfrm>
            <a:off x="4881563" y="1657350"/>
            <a:ext cx="209550" cy="152400"/>
            <a:chOff x="651" y="2560"/>
            <a:chExt cx="132" cy="96"/>
          </a:xfrm>
        </p:grpSpPr>
        <p:sp>
          <p:nvSpPr>
            <p:cNvPr id="5186" name="Line 481"/>
            <p:cNvSpPr>
              <a:spLocks noChangeShapeType="1"/>
            </p:cNvSpPr>
            <p:nvPr/>
          </p:nvSpPr>
          <p:spPr bwMode="auto">
            <a:xfrm>
              <a:off x="680" y="2560"/>
              <a:ext cx="72" cy="96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Line 482"/>
            <p:cNvSpPr>
              <a:spLocks noChangeShapeType="1"/>
            </p:cNvSpPr>
            <p:nvPr/>
          </p:nvSpPr>
          <p:spPr bwMode="auto">
            <a:xfrm flipV="1">
              <a:off x="651" y="2568"/>
              <a:ext cx="132" cy="87"/>
            </a:xfrm>
            <a:prstGeom prst="line">
              <a:avLst/>
            </a:prstGeom>
            <a:noFill/>
            <a:ln w="28575">
              <a:solidFill>
                <a:srgbClr val="33CC33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075" name="Line 483"/>
          <p:cNvSpPr>
            <a:spLocks noChangeShapeType="1"/>
          </p:cNvSpPr>
          <p:nvPr/>
        </p:nvSpPr>
        <p:spPr bwMode="auto">
          <a:xfrm flipH="1">
            <a:off x="3644900" y="1028700"/>
            <a:ext cx="1587500" cy="4724400"/>
          </a:xfrm>
          <a:prstGeom prst="line">
            <a:avLst/>
          </a:prstGeom>
          <a:noFill/>
          <a:ln w="190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076" name="Text Box 484"/>
          <p:cNvSpPr txBox="1">
            <a:spLocks noChangeArrowheads="1"/>
          </p:cNvSpPr>
          <p:nvPr/>
        </p:nvSpPr>
        <p:spPr bwMode="auto">
          <a:xfrm>
            <a:off x="430213" y="3724275"/>
            <a:ext cx="1220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FF0000"/>
                </a:solidFill>
                <a:latin typeface="Comic Sans MS" pitchFamily="66" charset="0"/>
              </a:rPr>
              <a:t>y = x - 3</a:t>
            </a:r>
          </a:p>
        </p:txBody>
      </p:sp>
      <p:grpSp>
        <p:nvGrpSpPr>
          <p:cNvPr id="14" name="Group 485"/>
          <p:cNvGrpSpPr>
            <a:grpSpLocks/>
          </p:cNvGrpSpPr>
          <p:nvPr/>
        </p:nvGrpSpPr>
        <p:grpSpPr bwMode="auto">
          <a:xfrm>
            <a:off x="4398963" y="4133850"/>
            <a:ext cx="139700" cy="149225"/>
            <a:chOff x="704" y="2464"/>
            <a:chExt cx="88" cy="94"/>
          </a:xfrm>
        </p:grpSpPr>
        <p:sp>
          <p:nvSpPr>
            <p:cNvPr id="5184" name="Line 486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5" name="Line 487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488"/>
          <p:cNvGrpSpPr>
            <a:grpSpLocks/>
          </p:cNvGrpSpPr>
          <p:nvPr/>
        </p:nvGrpSpPr>
        <p:grpSpPr bwMode="auto">
          <a:xfrm>
            <a:off x="5394325" y="3154363"/>
            <a:ext cx="139700" cy="149225"/>
            <a:chOff x="704" y="2464"/>
            <a:chExt cx="88" cy="94"/>
          </a:xfrm>
        </p:grpSpPr>
        <p:sp>
          <p:nvSpPr>
            <p:cNvPr id="5182" name="Line 489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3" name="Line 490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491"/>
          <p:cNvGrpSpPr>
            <a:grpSpLocks/>
          </p:cNvGrpSpPr>
          <p:nvPr/>
        </p:nvGrpSpPr>
        <p:grpSpPr bwMode="auto">
          <a:xfrm>
            <a:off x="6392863" y="2168525"/>
            <a:ext cx="139700" cy="149225"/>
            <a:chOff x="704" y="2464"/>
            <a:chExt cx="88" cy="94"/>
          </a:xfrm>
        </p:grpSpPr>
        <p:sp>
          <p:nvSpPr>
            <p:cNvPr id="5180" name="Line 492"/>
            <p:cNvSpPr>
              <a:spLocks noChangeShapeType="1"/>
            </p:cNvSpPr>
            <p:nvPr/>
          </p:nvSpPr>
          <p:spPr bwMode="auto">
            <a:xfrm>
              <a:off x="704" y="2464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81" name="Line 493"/>
            <p:cNvSpPr>
              <a:spLocks noChangeShapeType="1"/>
            </p:cNvSpPr>
            <p:nvPr/>
          </p:nvSpPr>
          <p:spPr bwMode="auto">
            <a:xfrm rot="5556154">
              <a:off x="704" y="2470"/>
              <a:ext cx="88" cy="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1086" name="Line 494"/>
          <p:cNvSpPr>
            <a:spLocks noChangeShapeType="1"/>
          </p:cNvSpPr>
          <p:nvPr/>
        </p:nvSpPr>
        <p:spPr bwMode="auto">
          <a:xfrm flipH="1">
            <a:off x="3098800" y="2006600"/>
            <a:ext cx="3606800" cy="3530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Text Box 495"/>
          <p:cNvSpPr txBox="1">
            <a:spLocks noChangeArrowheads="1"/>
          </p:cNvSpPr>
          <p:nvPr/>
        </p:nvSpPr>
        <p:spPr bwMode="auto">
          <a:xfrm>
            <a:off x="7226300" y="1033463"/>
            <a:ext cx="3683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2000" b="1">
                <a:solidFill>
                  <a:schemeClr val="accent2"/>
                </a:solidFill>
                <a:latin typeface="Comic Sans MS" pitchFamily="66" charset="0"/>
              </a:rPr>
              <a:t>x</a:t>
            </a:r>
          </a:p>
          <a:p>
            <a:pPr>
              <a:spcBef>
                <a:spcPct val="50000"/>
              </a:spcBef>
            </a:pPr>
            <a:r>
              <a:rPr lang="en-GB" sz="2000" b="1">
                <a:solidFill>
                  <a:schemeClr val="accent2"/>
                </a:solidFill>
                <a:latin typeface="Comic Sans MS" pitchFamily="66" charset="0"/>
              </a:rPr>
              <a:t>y </a:t>
            </a:r>
          </a:p>
        </p:txBody>
      </p:sp>
      <p:sp>
        <p:nvSpPr>
          <p:cNvPr id="111088" name="Text Box 496"/>
          <p:cNvSpPr txBox="1">
            <a:spLocks noChangeArrowheads="1"/>
          </p:cNvSpPr>
          <p:nvPr/>
        </p:nvSpPr>
        <p:spPr bwMode="auto">
          <a:xfrm>
            <a:off x="7634288" y="1058863"/>
            <a:ext cx="3159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0</a:t>
            </a:r>
          </a:p>
        </p:txBody>
      </p:sp>
      <p:sp>
        <p:nvSpPr>
          <p:cNvPr id="111089" name="Text Box 497"/>
          <p:cNvSpPr txBox="1">
            <a:spLocks noChangeArrowheads="1"/>
          </p:cNvSpPr>
          <p:nvPr/>
        </p:nvSpPr>
        <p:spPr bwMode="auto">
          <a:xfrm>
            <a:off x="7597775" y="1500188"/>
            <a:ext cx="41592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 0 </a:t>
            </a:r>
            <a:endParaRPr lang="en-GB" sz="16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0" name="Text Box 498"/>
          <p:cNvSpPr txBox="1">
            <a:spLocks noChangeArrowheads="1"/>
          </p:cNvSpPr>
          <p:nvPr/>
        </p:nvSpPr>
        <p:spPr bwMode="auto">
          <a:xfrm>
            <a:off x="7956550" y="1058863"/>
            <a:ext cx="3873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3 </a:t>
            </a:r>
            <a:endParaRPr lang="en-GB" sz="16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1" name="Text Box 499"/>
          <p:cNvSpPr txBox="1">
            <a:spLocks noChangeArrowheads="1"/>
          </p:cNvSpPr>
          <p:nvPr/>
        </p:nvSpPr>
        <p:spPr bwMode="auto">
          <a:xfrm>
            <a:off x="7920038" y="1501775"/>
            <a:ext cx="3984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 3 </a:t>
            </a:r>
            <a:endParaRPr lang="en-GB" sz="16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2" name="Text Box 500"/>
          <p:cNvSpPr txBox="1">
            <a:spLocks noChangeArrowheads="1"/>
          </p:cNvSpPr>
          <p:nvPr/>
        </p:nvSpPr>
        <p:spPr bwMode="auto">
          <a:xfrm>
            <a:off x="8321675" y="1060450"/>
            <a:ext cx="403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-4</a:t>
            </a:r>
            <a:endParaRPr lang="en-GB" sz="16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3" name="Text Box 501"/>
          <p:cNvSpPr txBox="1">
            <a:spLocks noChangeArrowheads="1"/>
          </p:cNvSpPr>
          <p:nvPr/>
        </p:nvSpPr>
        <p:spPr bwMode="auto">
          <a:xfrm>
            <a:off x="8331200" y="1501775"/>
            <a:ext cx="547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latin typeface="Comic Sans MS" pitchFamily="66" charset="0"/>
              </a:rPr>
              <a:t>-4 </a:t>
            </a:r>
            <a:endParaRPr lang="en-GB" sz="160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150" name="Text Box 502"/>
          <p:cNvSpPr txBox="1">
            <a:spLocks noChangeArrowheads="1"/>
          </p:cNvSpPr>
          <p:nvPr/>
        </p:nvSpPr>
        <p:spPr bwMode="auto">
          <a:xfrm>
            <a:off x="7351713" y="4230688"/>
            <a:ext cx="357187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Comic Sans MS" pitchFamily="66" charset="0"/>
              </a:rPr>
              <a:t>x </a:t>
            </a:r>
          </a:p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11095" name="Text Box 503"/>
          <p:cNvSpPr txBox="1">
            <a:spLocks noChangeArrowheads="1"/>
          </p:cNvSpPr>
          <p:nvPr/>
        </p:nvSpPr>
        <p:spPr bwMode="auto">
          <a:xfrm>
            <a:off x="7708900" y="425450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FF"/>
                </a:solidFill>
                <a:latin typeface="Comic Sans MS" pitchFamily="66" charset="0"/>
              </a:rPr>
              <a:t>0 </a:t>
            </a:r>
            <a:endParaRPr lang="en-GB" sz="1600">
              <a:solidFill>
                <a:srgbClr val="FF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6" name="Text Box 504"/>
          <p:cNvSpPr txBox="1">
            <a:spLocks noChangeArrowheads="1"/>
          </p:cNvSpPr>
          <p:nvPr/>
        </p:nvSpPr>
        <p:spPr bwMode="auto">
          <a:xfrm>
            <a:off x="7672388" y="4697413"/>
            <a:ext cx="461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FF"/>
                </a:solidFill>
                <a:latin typeface="Comic Sans MS" pitchFamily="66" charset="0"/>
              </a:rPr>
              <a:t> 0 </a:t>
            </a:r>
            <a:endParaRPr lang="en-GB" sz="1600">
              <a:solidFill>
                <a:srgbClr val="FF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7" name="Text Box 505"/>
          <p:cNvSpPr txBox="1">
            <a:spLocks noChangeArrowheads="1"/>
          </p:cNvSpPr>
          <p:nvPr/>
        </p:nvSpPr>
        <p:spPr bwMode="auto">
          <a:xfrm>
            <a:off x="8105775" y="4254500"/>
            <a:ext cx="3127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FF"/>
                </a:solidFill>
                <a:latin typeface="Comic Sans MS" pitchFamily="66" charset="0"/>
              </a:rPr>
              <a:t>3</a:t>
            </a:r>
            <a:endParaRPr lang="en-GB" sz="1600">
              <a:solidFill>
                <a:srgbClr val="FF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8" name="Text Box 506"/>
          <p:cNvSpPr txBox="1">
            <a:spLocks noChangeArrowheads="1"/>
          </p:cNvSpPr>
          <p:nvPr/>
        </p:nvSpPr>
        <p:spPr bwMode="auto">
          <a:xfrm>
            <a:off x="8086725" y="4697413"/>
            <a:ext cx="519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FF"/>
                </a:solidFill>
                <a:latin typeface="Comic Sans MS" pitchFamily="66" charset="0"/>
              </a:rPr>
              <a:t> 6 </a:t>
            </a:r>
            <a:endParaRPr lang="en-GB" sz="1600">
              <a:solidFill>
                <a:srgbClr val="FF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099" name="Text Box 507"/>
          <p:cNvSpPr txBox="1">
            <a:spLocks noChangeArrowheads="1"/>
          </p:cNvSpPr>
          <p:nvPr/>
        </p:nvSpPr>
        <p:spPr bwMode="auto">
          <a:xfrm>
            <a:off x="8485188" y="4254500"/>
            <a:ext cx="4302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FF"/>
                </a:solidFill>
                <a:latin typeface="Comic Sans MS" pitchFamily="66" charset="0"/>
              </a:rPr>
              <a:t>-4</a:t>
            </a:r>
            <a:endParaRPr lang="en-GB" sz="1600">
              <a:solidFill>
                <a:srgbClr val="FF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00" name="Text Box 508"/>
          <p:cNvSpPr txBox="1">
            <a:spLocks noChangeArrowheads="1"/>
          </p:cNvSpPr>
          <p:nvPr/>
        </p:nvSpPr>
        <p:spPr bwMode="auto">
          <a:xfrm>
            <a:off x="8507413" y="4697413"/>
            <a:ext cx="547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FF"/>
                </a:solidFill>
                <a:latin typeface="Comic Sans MS" pitchFamily="66" charset="0"/>
              </a:rPr>
              <a:t>-8 </a:t>
            </a:r>
            <a:endParaRPr lang="en-GB" sz="1600">
              <a:solidFill>
                <a:srgbClr val="FF00FF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157" name="Text Box 509"/>
          <p:cNvSpPr txBox="1">
            <a:spLocks noChangeArrowheads="1"/>
          </p:cNvSpPr>
          <p:nvPr/>
        </p:nvSpPr>
        <p:spPr bwMode="auto">
          <a:xfrm>
            <a:off x="165100" y="1690688"/>
            <a:ext cx="31750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Comic Sans MS" pitchFamily="66" charset="0"/>
              </a:rPr>
              <a:t>x</a:t>
            </a:r>
          </a:p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11102" name="Text Box 510"/>
          <p:cNvSpPr txBox="1">
            <a:spLocks noChangeArrowheads="1"/>
          </p:cNvSpPr>
          <p:nvPr/>
        </p:nvSpPr>
        <p:spPr bwMode="auto">
          <a:xfrm>
            <a:off x="523875" y="1727200"/>
            <a:ext cx="400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  <a:latin typeface="Comic Sans MS" pitchFamily="66" charset="0"/>
              </a:rPr>
              <a:t>-2 </a:t>
            </a:r>
            <a:endParaRPr lang="en-GB" sz="1600">
              <a:solidFill>
                <a:srgbClr val="33CC33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03" name="Text Box 511"/>
          <p:cNvSpPr txBox="1">
            <a:spLocks noChangeArrowheads="1"/>
          </p:cNvSpPr>
          <p:nvPr/>
        </p:nvSpPr>
        <p:spPr bwMode="auto">
          <a:xfrm>
            <a:off x="447675" y="2171700"/>
            <a:ext cx="4619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  <a:latin typeface="Comic Sans MS" pitchFamily="66" charset="0"/>
              </a:rPr>
              <a:t> -5 </a:t>
            </a:r>
            <a:endParaRPr lang="en-GB" sz="1600">
              <a:solidFill>
                <a:srgbClr val="33CC33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04" name="Text Box 512"/>
          <p:cNvSpPr txBox="1">
            <a:spLocks noChangeArrowheads="1"/>
          </p:cNvSpPr>
          <p:nvPr/>
        </p:nvSpPr>
        <p:spPr bwMode="auto">
          <a:xfrm>
            <a:off x="858838" y="1727200"/>
            <a:ext cx="365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  <a:latin typeface="Comic Sans MS" pitchFamily="66" charset="0"/>
              </a:rPr>
              <a:t>0 </a:t>
            </a:r>
            <a:endParaRPr lang="en-GB" sz="1600">
              <a:solidFill>
                <a:srgbClr val="33CC33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05" name="Text Box 513"/>
          <p:cNvSpPr txBox="1">
            <a:spLocks noChangeArrowheads="1"/>
          </p:cNvSpPr>
          <p:nvPr/>
        </p:nvSpPr>
        <p:spPr bwMode="auto">
          <a:xfrm>
            <a:off x="766763" y="2171700"/>
            <a:ext cx="5191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  <a:latin typeface="Comic Sans MS" pitchFamily="66" charset="0"/>
              </a:rPr>
              <a:t> 1 </a:t>
            </a:r>
            <a:endParaRPr lang="en-GB" sz="1600">
              <a:solidFill>
                <a:srgbClr val="33CC33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06" name="Text Box 514"/>
          <p:cNvSpPr txBox="1">
            <a:spLocks noChangeArrowheads="1"/>
          </p:cNvSpPr>
          <p:nvPr/>
        </p:nvSpPr>
        <p:spPr bwMode="auto">
          <a:xfrm>
            <a:off x="1158875" y="1725613"/>
            <a:ext cx="4127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  <a:latin typeface="Comic Sans MS" pitchFamily="66" charset="0"/>
                <a:sym typeface="Symbol" pitchFamily="18" charset="2"/>
              </a:rPr>
              <a:t>2</a:t>
            </a:r>
          </a:p>
        </p:txBody>
      </p:sp>
      <p:sp>
        <p:nvSpPr>
          <p:cNvPr id="111107" name="Text Box 515"/>
          <p:cNvSpPr txBox="1">
            <a:spLocks noChangeArrowheads="1"/>
          </p:cNvSpPr>
          <p:nvPr/>
        </p:nvSpPr>
        <p:spPr bwMode="auto">
          <a:xfrm>
            <a:off x="1143000" y="2171700"/>
            <a:ext cx="5476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33CC33"/>
                </a:solidFill>
                <a:latin typeface="Comic Sans MS" pitchFamily="66" charset="0"/>
              </a:rPr>
              <a:t>7 </a:t>
            </a:r>
            <a:endParaRPr lang="en-GB" sz="1600">
              <a:solidFill>
                <a:srgbClr val="33CC33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164" name="Text Box 516"/>
          <p:cNvSpPr txBox="1">
            <a:spLocks noChangeArrowheads="1"/>
          </p:cNvSpPr>
          <p:nvPr/>
        </p:nvSpPr>
        <p:spPr bwMode="auto">
          <a:xfrm>
            <a:off x="249238" y="4213225"/>
            <a:ext cx="347662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Comic Sans MS" pitchFamily="66" charset="0"/>
              </a:rPr>
              <a:t>x</a:t>
            </a:r>
          </a:p>
          <a:p>
            <a:pPr>
              <a:spcBef>
                <a:spcPct val="50000"/>
              </a:spcBef>
            </a:pPr>
            <a:r>
              <a:rPr lang="en-GB" b="1">
                <a:solidFill>
                  <a:schemeClr val="accent2"/>
                </a:solidFill>
                <a:latin typeface="Comic Sans MS" pitchFamily="66" charset="0"/>
              </a:rPr>
              <a:t>y</a:t>
            </a:r>
          </a:p>
        </p:txBody>
      </p:sp>
      <p:sp>
        <p:nvSpPr>
          <p:cNvPr id="111109" name="Text Box 517"/>
          <p:cNvSpPr txBox="1">
            <a:spLocks noChangeArrowheads="1"/>
          </p:cNvSpPr>
          <p:nvPr/>
        </p:nvSpPr>
        <p:spPr bwMode="auto">
          <a:xfrm>
            <a:off x="542925" y="4251325"/>
            <a:ext cx="3206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0   </a:t>
            </a:r>
            <a:endParaRPr lang="en-GB" sz="160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10" name="Text Box 518"/>
          <p:cNvSpPr txBox="1">
            <a:spLocks noChangeArrowheads="1"/>
          </p:cNvSpPr>
          <p:nvPr/>
        </p:nvSpPr>
        <p:spPr bwMode="auto">
          <a:xfrm>
            <a:off x="442913" y="4643438"/>
            <a:ext cx="4619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-3 </a:t>
            </a:r>
            <a:endParaRPr lang="en-GB" sz="160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11" name="Text Box 519"/>
          <p:cNvSpPr txBox="1">
            <a:spLocks noChangeArrowheads="1"/>
          </p:cNvSpPr>
          <p:nvPr/>
        </p:nvSpPr>
        <p:spPr bwMode="auto">
          <a:xfrm>
            <a:off x="793750" y="4251325"/>
            <a:ext cx="379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4 </a:t>
            </a:r>
            <a:endParaRPr lang="en-GB" sz="160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12" name="Text Box 520"/>
          <p:cNvSpPr txBox="1">
            <a:spLocks noChangeArrowheads="1"/>
          </p:cNvSpPr>
          <p:nvPr/>
        </p:nvSpPr>
        <p:spPr bwMode="auto">
          <a:xfrm>
            <a:off x="762000" y="4643438"/>
            <a:ext cx="5191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1 </a:t>
            </a:r>
            <a:endParaRPr lang="en-GB" sz="160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13" name="Text Box 521"/>
          <p:cNvSpPr txBox="1">
            <a:spLocks noChangeArrowheads="1"/>
          </p:cNvSpPr>
          <p:nvPr/>
        </p:nvSpPr>
        <p:spPr bwMode="auto">
          <a:xfrm>
            <a:off x="1103313" y="4249738"/>
            <a:ext cx="4460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 8 </a:t>
            </a:r>
            <a:endParaRPr lang="en-GB" sz="160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111114" name="Text Box 522"/>
          <p:cNvSpPr txBox="1">
            <a:spLocks noChangeArrowheads="1"/>
          </p:cNvSpPr>
          <p:nvPr/>
        </p:nvSpPr>
        <p:spPr bwMode="auto">
          <a:xfrm>
            <a:off x="1138238" y="4643438"/>
            <a:ext cx="5476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600">
                <a:solidFill>
                  <a:srgbClr val="FF0000"/>
                </a:solidFill>
                <a:latin typeface="Comic Sans MS" pitchFamily="66" charset="0"/>
              </a:rPr>
              <a:t>5 </a:t>
            </a:r>
            <a:endParaRPr lang="en-GB" sz="1600">
              <a:solidFill>
                <a:srgbClr val="FF0000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171" name="Text Box 523"/>
          <p:cNvSpPr txBox="1">
            <a:spLocks noChangeArrowheads="1"/>
          </p:cNvSpPr>
          <p:nvPr/>
        </p:nvSpPr>
        <p:spPr bwMode="auto">
          <a:xfrm>
            <a:off x="76200" y="165100"/>
            <a:ext cx="5721350" cy="40005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2000">
                <a:solidFill>
                  <a:srgbClr val="FFFF99"/>
                </a:solidFill>
                <a:latin typeface="Comic Sans MS" pitchFamily="66" charset="0"/>
              </a:rPr>
              <a:t>Drawing Straight Line Graphs  y = mx + c </a:t>
            </a:r>
          </a:p>
        </p:txBody>
      </p:sp>
      <p:cxnSp>
        <p:nvCxnSpPr>
          <p:cNvPr id="534" name="Straight Connector 533"/>
          <p:cNvCxnSpPr/>
          <p:nvPr/>
        </p:nvCxnSpPr>
        <p:spPr>
          <a:xfrm>
            <a:off x="152400" y="2108200"/>
            <a:ext cx="1320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Straight Connector 534"/>
          <p:cNvCxnSpPr/>
          <p:nvPr/>
        </p:nvCxnSpPr>
        <p:spPr>
          <a:xfrm>
            <a:off x="190500" y="4622800"/>
            <a:ext cx="1320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6" name="Straight Connector 535"/>
          <p:cNvCxnSpPr/>
          <p:nvPr/>
        </p:nvCxnSpPr>
        <p:spPr>
          <a:xfrm>
            <a:off x="7289800" y="1473200"/>
            <a:ext cx="13208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7" name="Straight Connector 536"/>
          <p:cNvCxnSpPr/>
          <p:nvPr/>
        </p:nvCxnSpPr>
        <p:spPr>
          <a:xfrm>
            <a:off x="7416800" y="4648200"/>
            <a:ext cx="1536700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/>
          <p:cNvCxnSpPr/>
          <p:nvPr/>
        </p:nvCxnSpPr>
        <p:spPr>
          <a:xfrm rot="5400000" flipH="1" flipV="1">
            <a:off x="191294" y="4585494"/>
            <a:ext cx="7350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Straight Connector 540"/>
          <p:cNvCxnSpPr/>
          <p:nvPr/>
        </p:nvCxnSpPr>
        <p:spPr>
          <a:xfrm rot="5400000" flipH="1" flipV="1">
            <a:off x="127794" y="2096294"/>
            <a:ext cx="735012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Straight Connector 541"/>
          <p:cNvCxnSpPr/>
          <p:nvPr/>
        </p:nvCxnSpPr>
        <p:spPr>
          <a:xfrm rot="5400000" flipH="1" flipV="1">
            <a:off x="7202488" y="1460500"/>
            <a:ext cx="7350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/>
          <p:nvPr/>
        </p:nvCxnSpPr>
        <p:spPr>
          <a:xfrm rot="5400000" flipH="1" flipV="1">
            <a:off x="7304088" y="4635500"/>
            <a:ext cx="735012" cy="1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11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111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 nodeType="clickPar">
                      <p:stCondLst>
                        <p:cond delay="indefinite"/>
                      </p:stCondLst>
                      <p:childTnLst>
                        <p:par>
                          <p:cTn id="1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11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052" grpId="0" animBg="1"/>
      <p:bldP spid="111053" grpId="0" autoUpdateAnimBg="0"/>
      <p:bldP spid="111054" grpId="0" autoUpdateAnimBg="0"/>
      <p:bldP spid="111064" grpId="0" animBg="1"/>
      <p:bldP spid="111065" grpId="0" autoUpdateAnimBg="0"/>
      <p:bldP spid="111075" grpId="0" animBg="1"/>
      <p:bldP spid="111076" grpId="0" autoUpdateAnimBg="0"/>
      <p:bldP spid="111086" grpId="0" animBg="1"/>
      <p:bldP spid="111088" grpId="0" autoUpdateAnimBg="0"/>
      <p:bldP spid="111089" grpId="0" autoUpdateAnimBg="0"/>
      <p:bldP spid="111090" grpId="0" autoUpdateAnimBg="0"/>
      <p:bldP spid="111091" grpId="0" autoUpdateAnimBg="0"/>
      <p:bldP spid="111092" grpId="0" autoUpdateAnimBg="0"/>
      <p:bldP spid="111093" grpId="0" autoUpdateAnimBg="0"/>
      <p:bldP spid="111095" grpId="0" autoUpdateAnimBg="0"/>
      <p:bldP spid="111096" grpId="0" autoUpdateAnimBg="0"/>
      <p:bldP spid="111097" grpId="0" autoUpdateAnimBg="0"/>
      <p:bldP spid="111098" grpId="0" autoUpdateAnimBg="0"/>
      <p:bldP spid="111099" grpId="0" autoUpdateAnimBg="0"/>
      <p:bldP spid="111100" grpId="0" autoUpdateAnimBg="0"/>
      <p:bldP spid="111102" grpId="0" autoUpdateAnimBg="0"/>
      <p:bldP spid="111103" grpId="0" autoUpdateAnimBg="0"/>
      <p:bldP spid="111104" grpId="0" autoUpdateAnimBg="0"/>
      <p:bldP spid="111105" grpId="0" autoUpdateAnimBg="0"/>
      <p:bldP spid="111106" grpId="0" autoUpdateAnimBg="0"/>
      <p:bldP spid="111107" grpId="0" autoUpdateAnimBg="0"/>
      <p:bldP spid="111109" grpId="0" autoUpdateAnimBg="0"/>
      <p:bldP spid="111110" grpId="0" autoUpdateAnimBg="0"/>
      <p:bldP spid="111111" grpId="0" autoUpdateAnimBg="0"/>
      <p:bldP spid="111112" grpId="0" autoUpdateAnimBg="0"/>
      <p:bldP spid="111113" grpId="0" autoUpdateAnimBg="0"/>
      <p:bldP spid="1111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Text Box 6"/>
          <p:cNvSpPr txBox="1">
            <a:spLocks noChangeArrowheads="1"/>
          </p:cNvSpPr>
          <p:nvPr/>
        </p:nvSpPr>
        <p:spPr bwMode="auto">
          <a:xfrm>
            <a:off x="1408113" y="2019300"/>
            <a:ext cx="6831012" cy="3540125"/>
          </a:xfrm>
          <a:prstGeom prst="rect">
            <a:avLst/>
          </a:prstGeom>
          <a:solidFill>
            <a:srgbClr val="777777"/>
          </a:solidFill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u="sng" dirty="0">
                <a:solidFill>
                  <a:srgbClr val="FFFF00"/>
                </a:solidFill>
                <a:latin typeface="+mn-lt"/>
                <a:cs typeface="+mn-cs"/>
              </a:rPr>
              <a:t>Key Points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solidFill>
                <a:srgbClr val="FFFF00"/>
              </a:solidFill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Make a table 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endParaRPr lang="en-GB" sz="3200" dirty="0">
              <a:solidFill>
                <a:srgbClr val="FFFF00"/>
              </a:solidFill>
              <a:latin typeface="+mn-lt"/>
              <a:cs typeface="+mn-cs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Calculate and plot 3 coordinates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>
                <a:solidFill>
                  <a:srgbClr val="FFFF00"/>
                </a:solidFill>
                <a:latin typeface="+mn-lt"/>
                <a:cs typeface="+mn-cs"/>
              </a:rPr>
              <a:t>3. Draw a line through points</a:t>
            </a:r>
          </a:p>
        </p:txBody>
      </p:sp>
      <p:sp>
        <p:nvSpPr>
          <p:cNvPr id="614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08163" y="349250"/>
            <a:ext cx="5537200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  <a:latin typeface="Comic Sans MS" pitchFamily="66" charset="0"/>
              </a:rPr>
              <a:t>Straight Line Graphs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5057775" y="4398963"/>
            <a:ext cx="3833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2.	Calculate simple gradients.</a:t>
            </a:r>
            <a:endParaRPr lang="en-GB" sz="36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7173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9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</a:pPr>
            <a:r>
              <a:rPr lang="en-GB">
                <a:solidFill>
                  <a:srgbClr val="FFFF00"/>
                </a:solidFill>
              </a:rPr>
              <a:t>To explain how to calculate the gradient using right angled triangles</a:t>
            </a:r>
          </a:p>
        </p:txBody>
      </p:sp>
      <p:sp>
        <p:nvSpPr>
          <p:cNvPr id="71691" name="Text Box 11"/>
          <p:cNvSpPr txBox="1">
            <a:spLocks noChangeArrowheads="1"/>
          </p:cNvSpPr>
          <p:nvPr/>
        </p:nvSpPr>
        <p:spPr bwMode="auto">
          <a:xfrm>
            <a:off x="5057775" y="3005138"/>
            <a:ext cx="40862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Gradient is : </a:t>
            </a:r>
          </a:p>
          <a:p>
            <a:pPr marL="800100" lvl="1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	change in vertical height divided by </a:t>
            </a:r>
          </a:p>
          <a:p>
            <a:pPr marL="800100" lvl="1" indent="-3429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	change in horizontal distance</a:t>
            </a:r>
            <a:endParaRPr lang="en-GB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176" name="Rectangle 16"/>
          <p:cNvSpPr>
            <a:spLocks noGrp="1" noChangeArrowheads="1"/>
          </p:cNvSpPr>
          <p:nvPr>
            <p:ph type="ctrTitle"/>
          </p:nvPr>
        </p:nvSpPr>
        <p:spPr>
          <a:xfrm>
            <a:off x="1938338" y="742950"/>
            <a:ext cx="5256212" cy="695325"/>
          </a:xfrm>
        </p:spPr>
        <p:txBody>
          <a:bodyPr/>
          <a:lstStyle/>
          <a:p>
            <a:r>
              <a:rPr lang="en-GB" sz="3200" smtClean="0">
                <a:solidFill>
                  <a:srgbClr val="FFFF00"/>
                </a:solidFill>
              </a:rPr>
              <a:t>The Gradient of a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7" grpId="0"/>
      <p:bldP spid="71689" grpId="0"/>
      <p:bldP spid="716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425575" y="2971800"/>
            <a:ext cx="5821363" cy="1270000"/>
          </a:xfrm>
          <a:prstGeom prst="rect">
            <a:avLst/>
          </a:prstGeom>
          <a:solidFill>
            <a:srgbClr val="777777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808163" y="374650"/>
            <a:ext cx="5537200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The Gradient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436688" y="3170238"/>
            <a:ext cx="4581525" cy="969962"/>
            <a:chOff x="905" y="1997"/>
            <a:chExt cx="2886" cy="611"/>
          </a:xfrm>
        </p:grpSpPr>
        <p:sp>
          <p:nvSpPr>
            <p:cNvPr id="8202" name="Text Box 9"/>
            <p:cNvSpPr txBox="1">
              <a:spLocks noChangeArrowheads="1"/>
            </p:cNvSpPr>
            <p:nvPr/>
          </p:nvSpPr>
          <p:spPr bwMode="auto">
            <a:xfrm>
              <a:off x="1065" y="1997"/>
              <a:ext cx="2482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Change in vertical height </a:t>
              </a:r>
            </a:p>
          </p:txBody>
        </p:sp>
        <p:sp>
          <p:nvSpPr>
            <p:cNvPr id="8203" name="Text Box 10"/>
            <p:cNvSpPr txBox="1">
              <a:spLocks noChangeArrowheads="1"/>
            </p:cNvSpPr>
            <p:nvPr/>
          </p:nvSpPr>
          <p:spPr bwMode="auto">
            <a:xfrm>
              <a:off x="905" y="2317"/>
              <a:ext cx="288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Change in horizontal distance </a:t>
              </a:r>
            </a:p>
          </p:txBody>
        </p:sp>
        <p:sp>
          <p:nvSpPr>
            <p:cNvPr id="8204" name="Line 11"/>
            <p:cNvSpPr>
              <a:spLocks noChangeShapeType="1"/>
            </p:cNvSpPr>
            <p:nvPr/>
          </p:nvSpPr>
          <p:spPr bwMode="auto">
            <a:xfrm>
              <a:off x="1079" y="2280"/>
              <a:ext cx="2560" cy="0"/>
            </a:xfrm>
            <a:prstGeom prst="line">
              <a:avLst/>
            </a:prstGeom>
            <a:noFill/>
            <a:ln w="38100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197" name="Text Box 12"/>
          <p:cNvSpPr txBox="1">
            <a:spLocks noChangeArrowheads="1"/>
          </p:cNvSpPr>
          <p:nvPr/>
        </p:nvSpPr>
        <p:spPr bwMode="auto">
          <a:xfrm>
            <a:off x="1241425" y="2166938"/>
            <a:ext cx="7339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The gradient is the measure of steepness of a line</a:t>
            </a:r>
          </a:p>
        </p:txBody>
      </p:sp>
      <p:graphicFrame>
        <p:nvGraphicFramePr>
          <p:cNvPr id="107534" name="Object 14"/>
          <p:cNvGraphicFramePr>
            <a:graphicFrameLocks noChangeAspect="1"/>
          </p:cNvGraphicFramePr>
          <p:nvPr/>
        </p:nvGraphicFramePr>
        <p:xfrm>
          <a:off x="5984875" y="3070225"/>
          <a:ext cx="965200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3" imgW="380835" imgH="431613" progId="Equation.DSMT4">
                  <p:embed/>
                </p:oleObj>
              </mc:Choice>
              <mc:Fallback>
                <p:oleObj name="Equation" r:id="rId3" imgW="380835" imgH="4316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75" y="3070225"/>
                        <a:ext cx="965200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1609725" y="4960938"/>
            <a:ext cx="6194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The steeper a line the bigger the gradient</a:t>
            </a:r>
          </a:p>
        </p:txBody>
      </p:sp>
      <p:sp>
        <p:nvSpPr>
          <p:cNvPr id="107541" name="AutoShape 21"/>
          <p:cNvSpPr>
            <a:spLocks noChangeArrowheads="1"/>
          </p:cNvSpPr>
          <p:nvPr/>
        </p:nvSpPr>
        <p:spPr bwMode="auto">
          <a:xfrm>
            <a:off x="5613400" y="4762500"/>
            <a:ext cx="3530600" cy="1143000"/>
          </a:xfrm>
          <a:prstGeom prst="cloudCallout">
            <a:avLst>
              <a:gd name="adj1" fmla="val -19648"/>
              <a:gd name="adj2" fmla="val -10444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Difference in 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x -coordinates</a:t>
            </a:r>
          </a:p>
        </p:txBody>
      </p:sp>
      <p:sp>
        <p:nvSpPr>
          <p:cNvPr id="107540" name="AutoShape 20"/>
          <p:cNvSpPr>
            <a:spLocks noChangeArrowheads="1"/>
          </p:cNvSpPr>
          <p:nvPr/>
        </p:nvSpPr>
        <p:spPr bwMode="auto">
          <a:xfrm>
            <a:off x="5676900" y="635000"/>
            <a:ext cx="3467100" cy="1117600"/>
          </a:xfrm>
          <a:prstGeom prst="cloudCallout">
            <a:avLst>
              <a:gd name="adj1" fmla="val -15796"/>
              <a:gd name="adj2" fmla="val 184093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GB">
                <a:solidFill>
                  <a:srgbClr val="000000"/>
                </a:solidFill>
              </a:rPr>
              <a:t>Difference in </a:t>
            </a:r>
          </a:p>
          <a:p>
            <a:pPr algn="ctr"/>
            <a:r>
              <a:rPr lang="en-GB">
                <a:solidFill>
                  <a:srgbClr val="000000"/>
                </a:solidFill>
              </a:rPr>
              <a:t>y -coordinates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5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75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7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1075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38" grpId="0"/>
      <p:bldP spid="107541" grpId="0" animBg="1"/>
      <p:bldP spid="1075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Mr.Lafferty Maths Dept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808163" y="69850"/>
            <a:ext cx="5537200" cy="949325"/>
          </a:xfrm>
        </p:spPr>
        <p:txBody>
          <a:bodyPr/>
          <a:lstStyle/>
          <a:p>
            <a:r>
              <a:rPr lang="en-GB" sz="4000" smtClean="0">
                <a:solidFill>
                  <a:srgbClr val="FFFF00"/>
                </a:solidFill>
              </a:rPr>
              <a:t>The Gradient</a:t>
            </a:r>
          </a:p>
        </p:txBody>
      </p:sp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1584325"/>
            <a:ext cx="5297487" cy="52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8405813" y="18367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3</a:t>
            </a:r>
          </a:p>
        </p:txBody>
      </p:sp>
      <p:sp>
        <p:nvSpPr>
          <p:cNvPr id="108553" name="Text Box 9"/>
          <p:cNvSpPr txBox="1">
            <a:spLocks noChangeArrowheads="1"/>
          </p:cNvSpPr>
          <p:nvPr/>
        </p:nvSpPr>
        <p:spPr bwMode="auto">
          <a:xfrm>
            <a:off x="8418513" y="23193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4</a:t>
            </a:r>
          </a:p>
        </p:txBody>
      </p:sp>
      <p:sp>
        <p:nvSpPr>
          <p:cNvPr id="108554" name="Line 10"/>
          <p:cNvSpPr>
            <a:spLocks noChangeShapeType="1"/>
          </p:cNvSpPr>
          <p:nvPr/>
        </p:nvSpPr>
        <p:spPr bwMode="auto">
          <a:xfrm flipV="1">
            <a:off x="1270000" y="5334000"/>
            <a:ext cx="1866900" cy="1143000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5" name="Line 11"/>
          <p:cNvSpPr>
            <a:spLocks noChangeShapeType="1"/>
          </p:cNvSpPr>
          <p:nvPr/>
        </p:nvSpPr>
        <p:spPr bwMode="auto">
          <a:xfrm rot="-3203326">
            <a:off x="3707607" y="5015706"/>
            <a:ext cx="1968500" cy="1370013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6" name="Line 12"/>
          <p:cNvSpPr>
            <a:spLocks noChangeShapeType="1"/>
          </p:cNvSpPr>
          <p:nvPr/>
        </p:nvSpPr>
        <p:spPr bwMode="auto">
          <a:xfrm flipV="1">
            <a:off x="2425700" y="2336800"/>
            <a:ext cx="749300" cy="1104900"/>
          </a:xfrm>
          <a:prstGeom prst="line">
            <a:avLst/>
          </a:prstGeom>
          <a:noFill/>
          <a:ln w="57150">
            <a:solidFill>
              <a:srgbClr val="99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8393113" y="31194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3</a:t>
            </a:r>
          </a:p>
        </p:txBody>
      </p:sp>
      <p:sp>
        <p:nvSpPr>
          <p:cNvPr id="108559" name="Text Box 15"/>
          <p:cNvSpPr txBox="1">
            <a:spLocks noChangeArrowheads="1"/>
          </p:cNvSpPr>
          <p:nvPr/>
        </p:nvSpPr>
        <p:spPr bwMode="auto">
          <a:xfrm>
            <a:off x="8405813" y="36020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</a:t>
            </a:r>
          </a:p>
        </p:txBody>
      </p:sp>
      <p:sp>
        <p:nvSpPr>
          <p:cNvPr id="108562" name="Text Box 18"/>
          <p:cNvSpPr txBox="1">
            <a:spLocks noChangeArrowheads="1"/>
          </p:cNvSpPr>
          <p:nvPr/>
        </p:nvSpPr>
        <p:spPr bwMode="auto">
          <a:xfrm>
            <a:off x="8380413" y="49101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5</a:t>
            </a:r>
          </a:p>
        </p:txBody>
      </p:sp>
      <p:sp>
        <p:nvSpPr>
          <p:cNvPr id="108564" name="Text Box 20"/>
          <p:cNvSpPr txBox="1">
            <a:spLocks noChangeArrowheads="1"/>
          </p:cNvSpPr>
          <p:nvPr/>
        </p:nvSpPr>
        <p:spPr bwMode="auto">
          <a:xfrm>
            <a:off x="8024813" y="55959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2</a:t>
            </a:r>
          </a:p>
        </p:txBody>
      </p:sp>
      <p:sp>
        <p:nvSpPr>
          <p:cNvPr id="108565" name="Text Box 21"/>
          <p:cNvSpPr txBox="1">
            <a:spLocks noChangeArrowheads="1"/>
          </p:cNvSpPr>
          <p:nvPr/>
        </p:nvSpPr>
        <p:spPr bwMode="auto">
          <a:xfrm>
            <a:off x="8037513" y="60785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6</a:t>
            </a:r>
          </a:p>
        </p:txBody>
      </p:sp>
      <p:graphicFrame>
        <p:nvGraphicFramePr>
          <p:cNvPr id="108567" name="Object 23"/>
          <p:cNvGraphicFramePr>
            <a:graphicFrameLocks noChangeAspect="1"/>
          </p:cNvGraphicFramePr>
          <p:nvPr/>
        </p:nvGraphicFramePr>
        <p:xfrm>
          <a:off x="8445500" y="5570538"/>
          <a:ext cx="590550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9" name="Equation" r:id="rId4" imgW="291973" imgH="444307" progId="Equation.DSMT4">
                  <p:embed/>
                </p:oleObj>
              </mc:Choice>
              <mc:Fallback>
                <p:oleObj name="Equation" r:id="rId4" imgW="291973" imgH="444307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0" y="5570538"/>
                        <a:ext cx="590550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8568" name="Text Box 24"/>
          <p:cNvSpPr txBox="1">
            <a:spLocks noChangeArrowheads="1"/>
          </p:cNvSpPr>
          <p:nvPr/>
        </p:nvSpPr>
        <p:spPr bwMode="auto">
          <a:xfrm>
            <a:off x="8393113" y="4478338"/>
            <a:ext cx="45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latin typeface="Comic Sans MS" pitchFamily="66" charset="0"/>
              </a:rPr>
              <a:t>3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934200" y="1976438"/>
            <a:ext cx="1836738" cy="830262"/>
            <a:chOff x="6934200" y="1976438"/>
            <a:chExt cx="1836738" cy="830997"/>
          </a:xfrm>
        </p:grpSpPr>
        <p:grpSp>
          <p:nvGrpSpPr>
            <p:cNvPr id="9245" name="Group 29"/>
            <p:cNvGrpSpPr>
              <a:grpSpLocks/>
            </p:cNvGrpSpPr>
            <p:nvPr/>
          </p:nvGrpSpPr>
          <p:grpSpPr bwMode="auto">
            <a:xfrm>
              <a:off x="6934200" y="1976438"/>
              <a:ext cx="1776413" cy="830997"/>
              <a:chOff x="6248400" y="1836738"/>
              <a:chExt cx="1776413" cy="830997"/>
            </a:xfrm>
          </p:grpSpPr>
          <p:sp>
            <p:nvSpPr>
              <p:cNvPr id="9247" name="TextBox 25"/>
              <p:cNvSpPr txBox="1">
                <a:spLocks noChangeArrowheads="1"/>
              </p:cNvSpPr>
              <p:nvPr/>
            </p:nvSpPr>
            <p:spPr bwMode="auto">
              <a:xfrm>
                <a:off x="6248400" y="1836738"/>
                <a:ext cx="1776413" cy="83099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r>
                  <a:rPr lang="en-GB" sz="2400">
                    <a:solidFill>
                      <a:srgbClr val="FFFF00"/>
                    </a:solidFill>
                    <a:latin typeface="Comic Sans MS" pitchFamily="66" charset="0"/>
                  </a:rPr>
                  <a:t>m =  V  =</a:t>
                </a:r>
              </a:p>
              <a:p>
                <a:r>
                  <a:rPr lang="en-GB" sz="2400">
                    <a:solidFill>
                      <a:srgbClr val="FFFF00"/>
                    </a:solidFill>
                    <a:latin typeface="Comic Sans MS" pitchFamily="66" charset="0"/>
                  </a:rPr>
                  <a:t>       H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6921500" y="2218075"/>
                <a:ext cx="325438" cy="1588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9" name="Straight Connector 28"/>
            <p:cNvCxnSpPr/>
            <p:nvPr/>
          </p:nvCxnSpPr>
          <p:spPr>
            <a:xfrm>
              <a:off x="8445500" y="2216362"/>
              <a:ext cx="325438" cy="158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921500" y="3348038"/>
            <a:ext cx="1824038" cy="830262"/>
            <a:chOff x="6921500" y="3348038"/>
            <a:chExt cx="1824038" cy="830997"/>
          </a:xfrm>
        </p:grpSpPr>
        <p:sp>
          <p:nvSpPr>
            <p:cNvPr id="9242" name="TextBox 31"/>
            <p:cNvSpPr txBox="1">
              <a:spLocks noChangeArrowheads="1"/>
            </p:cNvSpPr>
            <p:nvPr/>
          </p:nvSpPr>
          <p:spPr bwMode="auto">
            <a:xfrm>
              <a:off x="6921500" y="3348038"/>
              <a:ext cx="177641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m =  V  =</a:t>
              </a:r>
            </a:p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       H</a:t>
              </a: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7581900" y="3729375"/>
              <a:ext cx="325438" cy="158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8420100" y="3587962"/>
              <a:ext cx="325438" cy="158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6921500" y="4643438"/>
            <a:ext cx="1824038" cy="830262"/>
            <a:chOff x="6921500" y="4643438"/>
            <a:chExt cx="1824038" cy="830997"/>
          </a:xfrm>
        </p:grpSpPr>
        <p:sp>
          <p:nvSpPr>
            <p:cNvPr id="9239" name="TextBox 38"/>
            <p:cNvSpPr txBox="1">
              <a:spLocks noChangeArrowheads="1"/>
            </p:cNvSpPr>
            <p:nvPr/>
          </p:nvSpPr>
          <p:spPr bwMode="auto">
            <a:xfrm>
              <a:off x="6921500" y="4643438"/>
              <a:ext cx="1776413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m =  V  =</a:t>
              </a:r>
            </a:p>
            <a:p>
              <a:r>
                <a:rPr lang="en-GB" sz="2400">
                  <a:solidFill>
                    <a:srgbClr val="FFFF00"/>
                  </a:solidFill>
                  <a:latin typeface="Comic Sans MS" pitchFamily="66" charset="0"/>
                </a:rPr>
                <a:t>       H</a:t>
              </a:r>
            </a:p>
          </p:txBody>
        </p:sp>
        <p:cxnSp>
          <p:nvCxnSpPr>
            <p:cNvPr id="40" name="Straight Connector 39"/>
            <p:cNvCxnSpPr/>
            <p:nvPr/>
          </p:nvCxnSpPr>
          <p:spPr>
            <a:xfrm>
              <a:off x="7581900" y="5024775"/>
              <a:ext cx="325438" cy="1588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8420100" y="4883362"/>
              <a:ext cx="325438" cy="1589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580188" y="5815013"/>
            <a:ext cx="17764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m =  V  =</a:t>
            </a:r>
          </a:p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       H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7240588" y="6196013"/>
            <a:ext cx="325437" cy="158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8078788" y="6054725"/>
            <a:ext cx="325437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085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1085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085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52" grpId="0"/>
      <p:bldP spid="108553" grpId="0"/>
      <p:bldP spid="108554" grpId="0" animBg="1"/>
      <p:bldP spid="108555" grpId="0" animBg="1"/>
      <p:bldP spid="108556" grpId="0" animBg="1"/>
      <p:bldP spid="108558" grpId="0"/>
      <p:bldP spid="108559" grpId="0"/>
      <p:bldP spid="108562" grpId="0"/>
      <p:bldP spid="108564" grpId="0"/>
      <p:bldP spid="108565" grpId="0"/>
      <p:bldP spid="108568" grpId="0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3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Learning Intention</a:t>
            </a:r>
          </a:p>
        </p:txBody>
      </p:sp>
      <p:sp>
        <p:nvSpPr>
          <p:cNvPr id="124934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u="sng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Success Criteria</a:t>
            </a:r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5057775" y="3568700"/>
            <a:ext cx="3833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2.	Calculate gradients given two coordinates.</a:t>
            </a:r>
            <a:endParaRPr lang="en-GB" sz="3600" dirty="0">
              <a:solidFill>
                <a:srgbClr val="FFFF00"/>
              </a:solidFill>
              <a:latin typeface="+mn-lt"/>
              <a:cs typeface="+mn-cs"/>
            </a:endParaRPr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4937" name="Rectangle 9"/>
          <p:cNvSpPr>
            <a:spLocks noChangeArrowheads="1"/>
          </p:cNvSpPr>
          <p:nvPr/>
        </p:nvSpPr>
        <p:spPr bwMode="auto">
          <a:xfrm>
            <a:off x="977900" y="3005138"/>
            <a:ext cx="3886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solidFill>
                  <a:srgbClr val="FFFF00"/>
                </a:solidFill>
                <a:latin typeface="+mn-lt"/>
                <a:cs typeface="+mn-cs"/>
              </a:rPr>
              <a:t>To explain positive and negative gradients using coordinates.</a:t>
            </a:r>
            <a:endParaRPr lang="en-GB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24938" name="Text Box 10"/>
          <p:cNvSpPr txBox="1">
            <a:spLocks noChangeArrowheads="1"/>
          </p:cNvSpPr>
          <p:nvPr/>
        </p:nvSpPr>
        <p:spPr bwMode="auto">
          <a:xfrm>
            <a:off x="5057775" y="3005138"/>
            <a:ext cx="4086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GB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rPr>
              <a:t>Know gradient formula.</a:t>
            </a:r>
          </a:p>
        </p:txBody>
      </p:sp>
      <p:sp>
        <p:nvSpPr>
          <p:cNvPr id="102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938338" y="742950"/>
            <a:ext cx="5256212" cy="695325"/>
          </a:xfrm>
        </p:spPr>
        <p:txBody>
          <a:bodyPr/>
          <a:lstStyle/>
          <a:p>
            <a:r>
              <a:rPr lang="en-GB" sz="3200" smtClean="0">
                <a:solidFill>
                  <a:srgbClr val="FFFF00"/>
                </a:solidFill>
              </a:rPr>
              <a:t>The Gradient of a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5" grpId="0"/>
      <p:bldP spid="124937" grpId="0"/>
      <p:bldP spid="1249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9"/>
          <p:cNvGrpSpPr>
            <a:grpSpLocks/>
          </p:cNvGrpSpPr>
          <p:nvPr/>
        </p:nvGrpSpPr>
        <p:grpSpPr bwMode="auto">
          <a:xfrm>
            <a:off x="6754813" y="2171700"/>
            <a:ext cx="2211387" cy="2046288"/>
            <a:chOff x="6754813" y="2171700"/>
            <a:chExt cx="2212276" cy="2046288"/>
          </a:xfrm>
        </p:grpSpPr>
        <p:sp>
          <p:nvSpPr>
            <p:cNvPr id="59" name="Rectangle 58"/>
            <p:cNvSpPr/>
            <p:nvPr/>
          </p:nvSpPr>
          <p:spPr>
            <a:xfrm>
              <a:off x="6754813" y="2171700"/>
              <a:ext cx="2212276" cy="2046288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 w="5715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136" name="Rectangle 88"/>
            <p:cNvSpPr>
              <a:spLocks noChangeArrowheads="1"/>
            </p:cNvSpPr>
            <p:nvPr/>
          </p:nvSpPr>
          <p:spPr bwMode="auto">
            <a:xfrm>
              <a:off x="6784987" y="2209800"/>
              <a:ext cx="2028053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+mn-lt"/>
                  <a:cs typeface="+mn-cs"/>
                </a:rPr>
                <a:t>m = gradient</a:t>
              </a:r>
            </a:p>
          </p:txBody>
        </p:sp>
      </p:grp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2720975" y="5364163"/>
            <a:ext cx="4587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GB" sz="2400" baseline="-25000">
                <a:solidFill>
                  <a:srgbClr val="FFFF00"/>
                </a:solidFill>
                <a:latin typeface="Comic Sans MS" pitchFamily="66" charset="0"/>
              </a:rPr>
              <a:t>1</a:t>
            </a:r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2180" name="Line 132"/>
          <p:cNvSpPr>
            <a:spLocks noChangeShapeType="1"/>
          </p:cNvSpPr>
          <p:nvPr/>
        </p:nvSpPr>
        <p:spPr bwMode="auto">
          <a:xfrm flipH="1">
            <a:off x="2560638" y="4256088"/>
            <a:ext cx="619125" cy="0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2" name="Line 134"/>
          <p:cNvSpPr>
            <a:spLocks noChangeShapeType="1"/>
          </p:cNvSpPr>
          <p:nvPr/>
        </p:nvSpPr>
        <p:spPr bwMode="auto">
          <a:xfrm flipH="1">
            <a:off x="3143250" y="4273550"/>
            <a:ext cx="19050" cy="990600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98346-7511-4D3A-B045-F987F046EB68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11271" name="Text Box 27"/>
          <p:cNvSpPr txBox="1">
            <a:spLocks noChangeArrowheads="1"/>
          </p:cNvSpPr>
          <p:nvPr/>
        </p:nvSpPr>
        <p:spPr bwMode="auto">
          <a:xfrm>
            <a:off x="1674813" y="2354263"/>
            <a:ext cx="831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GB">
                <a:latin typeface="Comic Sans MS" pitchFamily="66" charset="0"/>
              </a:rPr>
              <a:t>y-axis</a:t>
            </a:r>
            <a:endParaRPr lang="en-GB" sz="2800">
              <a:latin typeface="Times New Roman" pitchFamily="18" charset="0"/>
            </a:endParaRPr>
          </a:p>
        </p:txBody>
      </p:sp>
      <p:sp>
        <p:nvSpPr>
          <p:cNvPr id="11272" name="AutoShape 94"/>
          <p:cNvSpPr>
            <a:spLocks noChangeArrowheads="1"/>
          </p:cNvSpPr>
          <p:nvPr/>
        </p:nvSpPr>
        <p:spPr bwMode="auto">
          <a:xfrm flipH="1">
            <a:off x="3124200" y="3128963"/>
            <a:ext cx="1554163" cy="1138237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1273" name="Object 2"/>
          <p:cNvGraphicFramePr>
            <a:graphicFrameLocks noChangeAspect="1"/>
          </p:cNvGraphicFramePr>
          <p:nvPr/>
        </p:nvGraphicFramePr>
        <p:xfrm>
          <a:off x="3975100" y="2590800"/>
          <a:ext cx="892175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9" name="Equation" r:id="rId4" imgW="495085" imgH="228501" progId="Equation.DSMT4">
                  <p:embed/>
                </p:oleObj>
              </mc:Choice>
              <mc:Fallback>
                <p:oleObj name="Equation" r:id="rId4" imgW="495085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2590800"/>
                        <a:ext cx="892175" cy="411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Line 13"/>
          <p:cNvSpPr>
            <a:spLocks noChangeShapeType="1"/>
          </p:cNvSpPr>
          <p:nvPr/>
        </p:nvSpPr>
        <p:spPr bwMode="auto">
          <a:xfrm flipV="1">
            <a:off x="3087688" y="3082925"/>
            <a:ext cx="1622425" cy="122078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3"/>
          <p:cNvSpPr>
            <a:spLocks noChangeShapeType="1"/>
          </p:cNvSpPr>
          <p:nvPr/>
        </p:nvSpPr>
        <p:spPr bwMode="auto">
          <a:xfrm flipH="1" flipV="1">
            <a:off x="2552700" y="2362200"/>
            <a:ext cx="0" cy="377190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48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4895850" y="3409950"/>
          <a:ext cx="89535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0" name="Equation" r:id="rId6" imgW="444307" imgH="228501" progId="Equation.DSMT4">
                  <p:embed/>
                </p:oleObj>
              </mc:Choice>
              <mc:Fallback>
                <p:oleObj name="Equation" r:id="rId6" imgW="444307" imgH="228501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5850" y="3409950"/>
                        <a:ext cx="89535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7" name="Rectangle 21"/>
          <p:cNvSpPr>
            <a:spLocks noChangeArrowheads="1"/>
          </p:cNvSpPr>
          <p:nvPr/>
        </p:nvSpPr>
        <p:spPr bwMode="auto">
          <a:xfrm>
            <a:off x="2222500" y="5257800"/>
            <a:ext cx="346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sz="1600"/>
              <a:t>O</a:t>
            </a:r>
            <a:endParaRPr lang="en-GB">
              <a:latin typeface="Times New Roman" pitchFamily="18" charset="0"/>
            </a:endParaRPr>
          </a:p>
        </p:txBody>
      </p:sp>
      <p:sp>
        <p:nvSpPr>
          <p:cNvPr id="11278" name="Line 4"/>
          <p:cNvSpPr>
            <a:spLocks noChangeShapeType="1"/>
          </p:cNvSpPr>
          <p:nvPr/>
        </p:nvSpPr>
        <p:spPr bwMode="auto">
          <a:xfrm>
            <a:off x="962025" y="5257800"/>
            <a:ext cx="4391025" cy="0"/>
          </a:xfrm>
          <a:prstGeom prst="line">
            <a:avLst/>
          </a:prstGeom>
          <a:noFill/>
          <a:ln w="57150">
            <a:solidFill>
              <a:srgbClr val="FF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Text Box 7"/>
          <p:cNvSpPr txBox="1">
            <a:spLocks noChangeArrowheads="1"/>
          </p:cNvSpPr>
          <p:nvPr/>
        </p:nvSpPr>
        <p:spPr bwMode="auto">
          <a:xfrm>
            <a:off x="4548188" y="5241925"/>
            <a:ext cx="8477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0" hangingPunct="0"/>
            <a:r>
              <a:rPr lang="en-GB">
                <a:latin typeface="Comic Sans MS" pitchFamily="66" charset="0"/>
              </a:rPr>
              <a:t>x-axis</a:t>
            </a:r>
            <a:endParaRPr lang="en-GB" sz="2800">
              <a:latin typeface="Times New Roman" pitchFamily="18" charset="0"/>
            </a:endParaRPr>
          </a:p>
        </p:txBody>
      </p:sp>
      <p:graphicFrame>
        <p:nvGraphicFramePr>
          <p:cNvPr id="2150" name="Object 5"/>
          <p:cNvGraphicFramePr>
            <a:graphicFrameLocks noChangeAspect="1"/>
          </p:cNvGraphicFramePr>
          <p:nvPr>
            <p:ph sz="quarter" idx="4"/>
          </p:nvPr>
        </p:nvGraphicFramePr>
        <p:xfrm>
          <a:off x="3509963" y="4303713"/>
          <a:ext cx="868362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1" name="Equation" r:id="rId8" imgW="444307" imgH="228501" progId="Equation.DSMT4">
                  <p:embed/>
                </p:oleObj>
              </mc:Choice>
              <mc:Fallback>
                <p:oleObj name="Equation" r:id="rId8" imgW="444307" imgH="228501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9963" y="4303713"/>
                        <a:ext cx="868362" cy="446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81" name="Object 6"/>
          <p:cNvGraphicFramePr>
            <a:graphicFrameLocks noChangeAspect="1"/>
          </p:cNvGraphicFramePr>
          <p:nvPr/>
        </p:nvGraphicFramePr>
        <p:xfrm>
          <a:off x="2582863" y="3759200"/>
          <a:ext cx="80645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2" name="Equation" r:id="rId10" imgW="469900" imgH="228600" progId="Equation.DSMT4">
                  <p:embed/>
                </p:oleObj>
              </mc:Choice>
              <mc:Fallback>
                <p:oleObj name="Equation" r:id="rId10" imgW="469900" imgH="228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3" y="3759200"/>
                        <a:ext cx="80645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82" name="Oval 107"/>
          <p:cNvSpPr>
            <a:spLocks noChangeArrowheads="1"/>
          </p:cNvSpPr>
          <p:nvPr/>
        </p:nvSpPr>
        <p:spPr bwMode="auto">
          <a:xfrm>
            <a:off x="3100388" y="4183063"/>
            <a:ext cx="122237" cy="1603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Oval 108"/>
          <p:cNvSpPr>
            <a:spLocks noChangeArrowheads="1"/>
          </p:cNvSpPr>
          <p:nvPr/>
        </p:nvSpPr>
        <p:spPr bwMode="auto">
          <a:xfrm>
            <a:off x="4584700" y="3048000"/>
            <a:ext cx="165100" cy="1651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79" name="Line 131"/>
          <p:cNvSpPr>
            <a:spLocks noChangeShapeType="1"/>
          </p:cNvSpPr>
          <p:nvPr/>
        </p:nvSpPr>
        <p:spPr bwMode="auto">
          <a:xfrm flipH="1" flipV="1">
            <a:off x="2622550" y="3082925"/>
            <a:ext cx="1962150" cy="46038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" name="Line 133"/>
          <p:cNvSpPr>
            <a:spLocks noChangeShapeType="1"/>
          </p:cNvSpPr>
          <p:nvPr/>
        </p:nvSpPr>
        <p:spPr bwMode="auto">
          <a:xfrm flipH="1">
            <a:off x="4652963" y="4256088"/>
            <a:ext cx="19050" cy="990600"/>
          </a:xfrm>
          <a:prstGeom prst="line">
            <a:avLst/>
          </a:prstGeom>
          <a:noFill/>
          <a:ln w="38100">
            <a:solidFill>
              <a:srgbClr val="FFFF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Rectangle 4"/>
          <p:cNvSpPr txBox="1">
            <a:spLocks noChangeArrowheads="1"/>
          </p:cNvSpPr>
          <p:nvPr/>
        </p:nvSpPr>
        <p:spPr bwMode="auto">
          <a:xfrm>
            <a:off x="1808163" y="514350"/>
            <a:ext cx="5537200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The gradient </a:t>
            </a:r>
            <a:b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</a:br>
            <a:r>
              <a:rPr lang="en-GB" sz="36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j-ea"/>
                <a:cs typeface="+mj-cs"/>
              </a:rPr>
              <a:t>using coordinates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rot="5400000">
            <a:off x="1791494" y="4749007"/>
            <a:ext cx="987425" cy="1587"/>
          </a:xfrm>
          <a:prstGeom prst="straightConnector1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5400000">
            <a:off x="594519" y="4126706"/>
            <a:ext cx="2159000" cy="1588"/>
          </a:xfrm>
          <a:prstGeom prst="straightConnector1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rot="10800000">
            <a:off x="2632075" y="5421313"/>
            <a:ext cx="590550" cy="1587"/>
          </a:xfrm>
          <a:prstGeom prst="straightConnector1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rot="10800000">
            <a:off x="2632075" y="5884863"/>
            <a:ext cx="2079625" cy="1587"/>
          </a:xfrm>
          <a:prstGeom prst="straightConnector1">
            <a:avLst/>
          </a:prstGeom>
          <a:ln w="3810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3509963" y="5824538"/>
            <a:ext cx="490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x</a:t>
            </a:r>
            <a:r>
              <a:rPr lang="en-GB" sz="2400" baseline="-2500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184275" y="3529013"/>
            <a:ext cx="4699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</a:t>
            </a:r>
            <a:r>
              <a:rPr lang="en-GB" sz="2400" baseline="-25000">
                <a:solidFill>
                  <a:srgbClr val="FFFF00"/>
                </a:solidFill>
                <a:latin typeface="Comic Sans MS" pitchFamily="66" charset="0"/>
              </a:rPr>
              <a:t>2</a:t>
            </a:r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1831975" y="4519613"/>
            <a:ext cx="4381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y</a:t>
            </a:r>
            <a:r>
              <a:rPr lang="en-GB" sz="2400" baseline="-25000">
                <a:solidFill>
                  <a:srgbClr val="FFFF00"/>
                </a:solidFill>
                <a:latin typeface="Comic Sans MS" pitchFamily="66" charset="0"/>
              </a:rPr>
              <a:t>1</a:t>
            </a:r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</p:txBody>
      </p:sp>
      <p:grpSp>
        <p:nvGrpSpPr>
          <p:cNvPr id="11294" name="Group 45"/>
          <p:cNvGrpSpPr>
            <a:grpSpLocks/>
          </p:cNvGrpSpPr>
          <p:nvPr/>
        </p:nvGrpSpPr>
        <p:grpSpPr bwMode="auto">
          <a:xfrm>
            <a:off x="6805613" y="2898775"/>
            <a:ext cx="1968500" cy="892175"/>
            <a:chOff x="6805613" y="2898130"/>
            <a:chExt cx="1968500" cy="892552"/>
          </a:xfrm>
        </p:grpSpPr>
        <p:sp>
          <p:nvSpPr>
            <p:cNvPr id="11295" name="TextBox 40"/>
            <p:cNvSpPr txBox="1">
              <a:spLocks noChangeArrowheads="1"/>
            </p:cNvSpPr>
            <p:nvPr/>
          </p:nvSpPr>
          <p:spPr bwMode="auto">
            <a:xfrm>
              <a:off x="6805613" y="2898130"/>
              <a:ext cx="1968500" cy="8925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GB" sz="2800">
                  <a:solidFill>
                    <a:srgbClr val="C00000"/>
                  </a:solidFill>
                  <a:latin typeface="Comic Sans MS" pitchFamily="66" charset="0"/>
                </a:rPr>
                <a:t>m</a:t>
              </a:r>
              <a:r>
                <a:rPr lang="en-GB" sz="2400">
                  <a:solidFill>
                    <a:srgbClr val="C00000"/>
                  </a:solidFill>
                  <a:latin typeface="Comic Sans MS" pitchFamily="66" charset="0"/>
                </a:rPr>
                <a:t> =  </a:t>
              </a:r>
              <a:r>
                <a:rPr lang="en-GB" sz="2400" u="sng">
                  <a:solidFill>
                    <a:srgbClr val="C00000"/>
                  </a:solidFill>
                  <a:latin typeface="Comic Sans MS" pitchFamily="66" charset="0"/>
                </a:rPr>
                <a:t>Y</a:t>
              </a:r>
              <a:r>
                <a:rPr lang="en-GB" sz="2400" u="sng" baseline="-25000">
                  <a:solidFill>
                    <a:srgbClr val="C00000"/>
                  </a:solidFill>
                  <a:latin typeface="Comic Sans MS" pitchFamily="66" charset="0"/>
                </a:rPr>
                <a:t>2</a:t>
              </a:r>
              <a:r>
                <a:rPr lang="en-GB" sz="2400" u="sng">
                  <a:solidFill>
                    <a:srgbClr val="C00000"/>
                  </a:solidFill>
                  <a:latin typeface="Comic Sans MS" pitchFamily="66" charset="0"/>
                </a:rPr>
                <a:t> – Y</a:t>
              </a:r>
              <a:r>
                <a:rPr lang="en-GB" sz="2400" u="sng" baseline="-25000">
                  <a:solidFill>
                    <a:srgbClr val="C00000"/>
                  </a:solidFill>
                  <a:latin typeface="Comic Sans MS" pitchFamily="66" charset="0"/>
                </a:rPr>
                <a:t>1</a:t>
              </a:r>
            </a:p>
            <a:p>
              <a:r>
                <a:rPr lang="en-GB" sz="2400">
                  <a:solidFill>
                    <a:srgbClr val="C00000"/>
                  </a:solidFill>
                  <a:latin typeface="Comic Sans MS" pitchFamily="66" charset="0"/>
                </a:rPr>
                <a:t>       X</a:t>
              </a:r>
              <a:r>
                <a:rPr lang="en-GB" sz="2400" baseline="-25000">
                  <a:solidFill>
                    <a:srgbClr val="C00000"/>
                  </a:solidFill>
                  <a:latin typeface="Comic Sans MS" pitchFamily="66" charset="0"/>
                </a:rPr>
                <a:t>2</a:t>
              </a:r>
              <a:r>
                <a:rPr lang="en-GB" sz="2400">
                  <a:solidFill>
                    <a:srgbClr val="C00000"/>
                  </a:solidFill>
                  <a:latin typeface="Comic Sans MS" pitchFamily="66" charset="0"/>
                </a:rPr>
                <a:t> – X</a:t>
              </a:r>
              <a:r>
                <a:rPr lang="en-GB" sz="2400" baseline="-25000">
                  <a:solidFill>
                    <a:srgbClr val="C00000"/>
                  </a:solidFill>
                  <a:latin typeface="Comic Sans MS" pitchFamily="66" charset="0"/>
                </a:rPr>
                <a:t>1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>
              <a:off x="7510463" y="3384110"/>
              <a:ext cx="1023937" cy="158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2180" grpId="0" animBg="1"/>
      <p:bldP spid="2182" grpId="0" animBg="1"/>
      <p:bldP spid="2179" grpId="0" animBg="1"/>
      <p:bldP spid="2181" grpId="0" animBg="1"/>
      <p:bldP spid="56" grpId="0"/>
      <p:bldP spid="57" grpId="0"/>
      <p:bldP spid="5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1307</Words>
  <Application>Microsoft Office PowerPoint</Application>
  <PresentationFormat>On-screen Show (4:3)</PresentationFormat>
  <Paragraphs>395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Calibri</vt:lpstr>
      <vt:lpstr>Arial</vt:lpstr>
      <vt:lpstr>Comic Sans MS</vt:lpstr>
      <vt:lpstr>Times New Roman</vt:lpstr>
      <vt:lpstr>Symbol</vt:lpstr>
      <vt:lpstr>Wingdings</vt:lpstr>
      <vt:lpstr>Office Theme</vt:lpstr>
      <vt:lpstr>Equation</vt:lpstr>
      <vt:lpstr>MathType 5.0 Equation</vt:lpstr>
      <vt:lpstr>Straight Line Graphs</vt:lpstr>
      <vt:lpstr>Straight Line Graphs</vt:lpstr>
      <vt:lpstr>PowerPoint Presentation</vt:lpstr>
      <vt:lpstr>Straight Line Graphs</vt:lpstr>
      <vt:lpstr>The Gradient of a Line</vt:lpstr>
      <vt:lpstr>The Gradient</vt:lpstr>
      <vt:lpstr>The Gradient</vt:lpstr>
      <vt:lpstr>The Gradient of a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Starter Questions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AKOBIA</dc:creator>
  <cp:lastModifiedBy>Teacher E-Solutions</cp:lastModifiedBy>
  <cp:revision>3</cp:revision>
  <dcterms:created xsi:type="dcterms:W3CDTF">2013-05-11T23:58:21Z</dcterms:created>
  <dcterms:modified xsi:type="dcterms:W3CDTF">2019-01-18T17:01:09Z</dcterms:modified>
</cp:coreProperties>
</file>