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97" r:id="rId2"/>
    <p:sldMasterId id="2147483717" r:id="rId3"/>
  </p:sldMasterIdLst>
  <p:notesMasterIdLst>
    <p:notesMasterId r:id="rId23"/>
  </p:notesMasterIdLst>
  <p:sldIdLst>
    <p:sldId id="298" r:id="rId4"/>
    <p:sldId id="398" r:id="rId5"/>
    <p:sldId id="399" r:id="rId6"/>
    <p:sldId id="400" r:id="rId7"/>
    <p:sldId id="401" r:id="rId8"/>
    <p:sldId id="354" r:id="rId9"/>
    <p:sldId id="352" r:id="rId10"/>
    <p:sldId id="353" r:id="rId11"/>
    <p:sldId id="357" r:id="rId12"/>
    <p:sldId id="358" r:id="rId13"/>
    <p:sldId id="359" r:id="rId14"/>
    <p:sldId id="378" r:id="rId15"/>
    <p:sldId id="370" r:id="rId16"/>
    <p:sldId id="379" r:id="rId17"/>
    <p:sldId id="371" r:id="rId18"/>
    <p:sldId id="376" r:id="rId19"/>
    <p:sldId id="404" r:id="rId20"/>
    <p:sldId id="405" r:id="rId21"/>
    <p:sldId id="406" r:id="rId2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FFCC"/>
    <a:srgbClr val="00FFFF"/>
    <a:srgbClr val="3333FF"/>
    <a:srgbClr val="FF0000"/>
    <a:srgbClr val="006600"/>
    <a:srgbClr val="4D4D4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7" autoAdjust="0"/>
    <p:restoredTop sz="94660"/>
  </p:normalViewPr>
  <p:slideViewPr>
    <p:cSldViewPr snapToGrid="0">
      <p:cViewPr>
        <p:scale>
          <a:sx n="56" d="100"/>
          <a:sy n="56" d="100"/>
        </p:scale>
        <p:origin x="-21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24" Type="http://schemas.openxmlformats.org/officeDocument/2006/relationships/image" Target="../media/image24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23" Type="http://schemas.openxmlformats.org/officeDocument/2006/relationships/image" Target="../media/image23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75303C-DDBB-40CA-ABDE-CD11C72FC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0E83-22C8-44D2-9CEA-FF262A88E17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C3ACBFC-FE89-4365-8673-18F09BD7A1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8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F2B7-01BC-45C5-98BD-504110F7961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0003-C9DA-422D-87AF-999F84B0BB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4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868CC-4735-4AB5-B5C6-A218BB5A5F2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93203-6BC2-4F63-B3BA-E5644779AE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57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8" name="Text Box 8"/>
          <p:cNvSpPr txBox="1">
            <a:spLocks noChangeArrowheads="1"/>
          </p:cNvSpPr>
          <p:nvPr userDrawn="1"/>
        </p:nvSpPr>
        <p:spPr bwMode="auto">
          <a:xfrm>
            <a:off x="-96838" y="1354138"/>
            <a:ext cx="104457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1400">
                <a:solidFill>
                  <a:srgbClr val="F9F911"/>
                </a:solidFill>
              </a:rPr>
              <a:t>National 4</a:t>
            </a:r>
          </a:p>
          <a:p>
            <a:pPr algn="ctr" eaLnBrk="1" hangingPunct="1"/>
            <a:r>
              <a:rPr lang="en-GB" sz="1400">
                <a:solidFill>
                  <a:srgbClr val="F9F911"/>
                </a:solidFill>
              </a:rPr>
              <a:t> NUM 1.2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E40FD-841F-4A95-A460-CA7D5A90C33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1BE41291-8FA8-41CB-92F1-4453A38E3C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05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16BB7-95B2-45C0-953B-92035C46249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B37EE87-779C-4B76-A126-0ACD8459BE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408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14900" y="19812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14900" y="4114800"/>
            <a:ext cx="36957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44F1C-FE29-497A-92D0-4D2F9CA4E7F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8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417A-D8EC-4A7C-A536-711E60CA5B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4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FD1AE-ED01-4F67-95A0-B5366F5FE52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B3B96-BCB9-42A1-9EB9-7B42C9B46C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8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B21F9-83B2-476D-BAF7-CB122D22542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6D4C-C8E4-4B8D-915D-A00490073D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30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A5726-2FF1-4A98-87C3-9A5159D42E0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5897-9CE7-4DBC-B277-50E7F02360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683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C665-1123-4543-AB02-3F09C380A3D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08AEB-8BEB-44AD-9CE9-A29D168396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322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5C109-23E5-44BB-8545-1526D799491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A6503-DD1D-4BBF-AFE7-A579C2B87A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6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E17CF-E490-49AA-A4EB-449F76BEA1E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A5CB8-F830-4261-A937-DC70E8B4F3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4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C138-4D91-441F-B69D-6513475FE9A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7C6C-6014-4EF6-90A4-5109DEBC26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72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AD67-7C62-46A3-B4C7-13F18ADFD0B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B9208-1B96-4F05-97DB-827E9771E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90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080DDAD4-6A5A-4C26-B66A-4707864695C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4C459A56-32BB-46DE-B0A4-1B254454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056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059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065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F99FE919-4F73-4DB6-A78F-97134E1C7F4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D2F86C38-AB55-49A1-A865-EFBAFB1E11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3" r:id="rId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3080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82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83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89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E4871AFD-0EB2-4485-BCF1-EEFC6F2054E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Compiled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82838807-BE0C-404F-AAE1-93EB29E995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4" r:id="rId1"/>
    <p:sldLayoutId id="2147483835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36.jpe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9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3.bin"/><Relationship Id="rId50" Type="http://schemas.openxmlformats.org/officeDocument/2006/relationships/image" Target="../media/image24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oleObject" Target="../embeddings/oleObject16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oleObject" Target="../embeddings/oleObject2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8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4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21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7.bin"/><Relationship Id="rId43" Type="http://schemas.openxmlformats.org/officeDocument/2006/relationships/oleObject" Target="../embeddings/oleObject21.bin"/><Relationship Id="rId48" Type="http://schemas.openxmlformats.org/officeDocument/2006/relationships/image" Target="../media/image23.wmf"/><Relationship Id="rId8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 smtClean="0">
                <a:solidFill>
                  <a:srgbClr val="FFFF00"/>
                </a:solidFill>
                <a:latin typeface="Comic Sans MS" pitchFamily="66" charset="0"/>
              </a:rPr>
              <a:t>COMMERCIAL ARITHMETIC</a:t>
            </a:r>
            <a:endParaRPr lang="en-GB" sz="2800" dirty="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8435" name="Text Box 26"/>
          <p:cNvSpPr txBox="1">
            <a:spLocks noChangeArrowheads="1"/>
          </p:cNvSpPr>
          <p:nvPr/>
        </p:nvSpPr>
        <p:spPr bwMode="auto">
          <a:xfrm>
            <a:off x="2654300" y="2058988"/>
            <a:ext cx="4889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Revision of Percentages</a:t>
            </a:r>
          </a:p>
        </p:txBody>
      </p:sp>
      <p:sp>
        <p:nvSpPr>
          <p:cNvPr id="18436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08188" y="2132013"/>
            <a:ext cx="500062" cy="368300"/>
          </a:xfrm>
          <a:prstGeom prst="actionButtonForwardNex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8437" name="Text Box 31"/>
          <p:cNvSpPr txBox="1">
            <a:spLocks noChangeArrowheads="1"/>
          </p:cNvSpPr>
          <p:nvPr/>
        </p:nvSpPr>
        <p:spPr bwMode="auto">
          <a:xfrm>
            <a:off x="2654300" y="2616200"/>
            <a:ext cx="3216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Profit and Loss</a:t>
            </a:r>
          </a:p>
        </p:txBody>
      </p:sp>
      <p:sp>
        <p:nvSpPr>
          <p:cNvPr id="18438" name="AutoShape 3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08188" y="2689225"/>
            <a:ext cx="500062" cy="368300"/>
          </a:xfrm>
          <a:prstGeom prst="actionButtonForwardNex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8439" name="AutoShape 3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08188" y="3246438"/>
            <a:ext cx="500062" cy="369887"/>
          </a:xfrm>
          <a:prstGeom prst="actionButtonForwardNex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8440" name="Text Box 34"/>
          <p:cNvSpPr txBox="1">
            <a:spLocks noChangeArrowheads="1"/>
          </p:cNvSpPr>
          <p:nvPr/>
        </p:nvSpPr>
        <p:spPr bwMode="auto">
          <a:xfrm>
            <a:off x="2654300" y="3173413"/>
            <a:ext cx="29543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Hire Purchase</a:t>
            </a:r>
          </a:p>
        </p:txBody>
      </p:sp>
      <p:sp>
        <p:nvSpPr>
          <p:cNvPr id="18441" name="AutoShape 3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08188" y="3803650"/>
            <a:ext cx="500062" cy="369888"/>
          </a:xfrm>
          <a:prstGeom prst="actionButtonForwardNex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8442" name="Text Box 36"/>
          <p:cNvSpPr txBox="1">
            <a:spLocks noChangeArrowheads="1"/>
          </p:cNvSpPr>
          <p:nvPr/>
        </p:nvSpPr>
        <p:spPr bwMode="auto">
          <a:xfrm>
            <a:off x="2654300" y="3730625"/>
            <a:ext cx="612457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Building &amp; Contents Insurance</a:t>
            </a:r>
          </a:p>
        </p:txBody>
      </p:sp>
      <p:sp>
        <p:nvSpPr>
          <p:cNvPr id="18443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08188" y="4919663"/>
            <a:ext cx="500062" cy="368300"/>
          </a:xfrm>
          <a:prstGeom prst="actionButtonForwardNex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8444" name="Text Box 38"/>
          <p:cNvSpPr txBox="1">
            <a:spLocks noChangeArrowheads="1"/>
          </p:cNvSpPr>
          <p:nvPr/>
        </p:nvSpPr>
        <p:spPr bwMode="auto">
          <a:xfrm>
            <a:off x="2654300" y="4846638"/>
            <a:ext cx="3638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Foreign Exchange</a:t>
            </a:r>
          </a:p>
        </p:txBody>
      </p:sp>
      <p:sp>
        <p:nvSpPr>
          <p:cNvPr id="18445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08188" y="5476875"/>
            <a:ext cx="500062" cy="369888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8446" name="Text Box 38"/>
          <p:cNvSpPr txBox="1">
            <a:spLocks noChangeArrowheads="1"/>
          </p:cNvSpPr>
          <p:nvPr/>
        </p:nvSpPr>
        <p:spPr bwMode="auto">
          <a:xfrm>
            <a:off x="2654300" y="5403850"/>
            <a:ext cx="3679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Percentage Profit</a:t>
            </a:r>
          </a:p>
        </p:txBody>
      </p:sp>
      <p:sp>
        <p:nvSpPr>
          <p:cNvPr id="18447" name="AutoShape 3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08188" y="4362450"/>
            <a:ext cx="500062" cy="368300"/>
          </a:xfrm>
          <a:prstGeom prst="actionButtonForwardNext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18448" name="Text Box 36"/>
          <p:cNvSpPr txBox="1">
            <a:spLocks noChangeArrowheads="1"/>
          </p:cNvSpPr>
          <p:nvPr/>
        </p:nvSpPr>
        <p:spPr bwMode="auto">
          <a:xfrm>
            <a:off x="2654300" y="4289425"/>
            <a:ext cx="3074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b="1">
                <a:solidFill>
                  <a:srgbClr val="F9F911"/>
                </a:solidFill>
              </a:rPr>
              <a:t>Life Insurance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Hire Purchase</a:t>
            </a:r>
          </a:p>
        </p:txBody>
      </p:sp>
      <p:sp>
        <p:nvSpPr>
          <p:cNvPr id="144391" name="Text Box 7"/>
          <p:cNvSpPr txBox="1">
            <a:spLocks noChangeArrowheads="1"/>
          </p:cNvSpPr>
          <p:nvPr/>
        </p:nvSpPr>
        <p:spPr bwMode="auto">
          <a:xfrm>
            <a:off x="1458913" y="2255838"/>
            <a:ext cx="7578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Hire Purchase : 	When you pay for goods by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	putting down a deposit and then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	paying the rest up in small fixed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	payments over a period of time.</a:t>
            </a:r>
          </a:p>
        </p:txBody>
      </p:sp>
      <p:sp>
        <p:nvSpPr>
          <p:cNvPr id="144400" name="Text Box 16"/>
          <p:cNvSpPr txBox="1">
            <a:spLocks noChangeArrowheads="1"/>
          </p:cNvSpPr>
          <p:nvPr/>
        </p:nvSpPr>
        <p:spPr bwMode="auto">
          <a:xfrm>
            <a:off x="1073150" y="4346575"/>
            <a:ext cx="8094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Normally you pay more for the goods using this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4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44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/>
      <p:bldP spid="14440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1606550" y="2009775"/>
            <a:ext cx="6197600" cy="1955800"/>
          </a:xfrm>
          <a:prstGeom prst="rect">
            <a:avLst/>
          </a:prstGeom>
          <a:solidFill>
            <a:srgbClr val="080808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Buying Products</a:t>
            </a:r>
          </a:p>
          <a:p>
            <a:pPr algn="ctr">
              <a:defRPr/>
            </a:pPr>
            <a:endParaRPr lang="en-GB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Hoover Cash Price £365.50 </a:t>
            </a:r>
          </a:p>
          <a:p>
            <a:pPr algn="ctr"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or </a:t>
            </a:r>
          </a:p>
          <a:p>
            <a:pPr algn="ctr"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by H.P. £75 deposit + 12 Payment £28.80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  <a:endParaRPr lang="en-GB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4083050" y="4976813"/>
            <a:ext cx="447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£75 + 12 x £28.80 = £420.60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1489075" y="4976813"/>
            <a:ext cx="271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Total H.P. price = </a:t>
            </a:r>
          </a:p>
        </p:txBody>
      </p:sp>
      <p:sp>
        <p:nvSpPr>
          <p:cNvPr id="145422" name="Rectangle 14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Hire Purchase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1150938" y="565785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Difference in price = </a:t>
            </a:r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4264025" y="5657850"/>
            <a:ext cx="4422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£420.60 - £365.50 = £55.10 </a:t>
            </a:r>
          </a:p>
        </p:txBody>
      </p:sp>
      <p:sp>
        <p:nvSpPr>
          <p:cNvPr id="28680" name="Text Box 18"/>
          <p:cNvSpPr txBox="1">
            <a:spLocks noChangeArrowheads="1"/>
          </p:cNvSpPr>
          <p:nvPr/>
        </p:nvSpPr>
        <p:spPr bwMode="auto">
          <a:xfrm>
            <a:off x="1214438" y="4183063"/>
            <a:ext cx="728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How much more do you pay by using Hire Purchase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7" grpId="0"/>
      <p:bldP spid="145418" grpId="0"/>
      <p:bldP spid="145424" grpId="0"/>
      <p:bldP spid="1454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5035550" y="4976813"/>
            <a:ext cx="3786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+ 12 x £28.80 = £420.60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1489075" y="4976813"/>
            <a:ext cx="271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Total H.P. price = 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1150938" y="565785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Difference in price = </a:t>
            </a:r>
          </a:p>
        </p:txBody>
      </p:sp>
      <p:sp>
        <p:nvSpPr>
          <p:cNvPr id="145425" name="Rectangle 17"/>
          <p:cNvSpPr>
            <a:spLocks noChangeArrowheads="1"/>
          </p:cNvSpPr>
          <p:nvPr/>
        </p:nvSpPr>
        <p:spPr bwMode="auto">
          <a:xfrm>
            <a:off x="4264025" y="5657850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£420.60 - £365.50 = £55.10 </a:t>
            </a:r>
          </a:p>
        </p:txBody>
      </p:sp>
      <p:sp>
        <p:nvSpPr>
          <p:cNvPr id="29703" name="Text Box 18"/>
          <p:cNvSpPr txBox="1">
            <a:spLocks noChangeArrowheads="1"/>
          </p:cNvSpPr>
          <p:nvPr/>
        </p:nvSpPr>
        <p:spPr bwMode="auto">
          <a:xfrm>
            <a:off x="1214438" y="4183063"/>
            <a:ext cx="728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How much more do you pay by using Hire Purchase</a:t>
            </a:r>
          </a:p>
        </p:txBody>
      </p:sp>
      <p:pic>
        <p:nvPicPr>
          <p:cNvPr id="29704" name="Picture 14" descr="Washing_Mach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1" r="8612"/>
          <a:stretch>
            <a:fillRect/>
          </a:stretch>
        </p:blipFill>
        <p:spPr bwMode="auto">
          <a:xfrm>
            <a:off x="7289800" y="85725"/>
            <a:ext cx="1700213" cy="209391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974725" y="2009775"/>
            <a:ext cx="6197600" cy="1955800"/>
          </a:xfrm>
          <a:prstGeom prst="rect">
            <a:avLst/>
          </a:prstGeom>
          <a:solidFill>
            <a:srgbClr val="080808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u="sng">
                <a:solidFill>
                  <a:srgbClr val="FFFF00"/>
                </a:solidFill>
              </a:rPr>
              <a:t>Buying Products</a:t>
            </a:r>
          </a:p>
          <a:p>
            <a:pPr algn="ctr" eaLnBrk="1" hangingPunct="1"/>
            <a:endParaRPr lang="en-GB" u="sng">
              <a:solidFill>
                <a:srgbClr val="FFFF00"/>
              </a:solidFill>
            </a:endParaRP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Washing Machine Cash Price £365.50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or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by H.P. £75 deposit + 12 Payment £28.80</a:t>
            </a:r>
            <a:r>
              <a:rPr lang="en-GB">
                <a:solidFill>
                  <a:srgbClr val="FFFFFF"/>
                </a:solidFill>
              </a:rPr>
              <a:t> 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235450" y="5000625"/>
            <a:ext cx="81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£75</a:t>
            </a:r>
          </a:p>
        </p:txBody>
      </p:sp>
      <p:sp>
        <p:nvSpPr>
          <p:cNvPr id="29707" name="Rectangle 14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3200">
                <a:solidFill>
                  <a:srgbClr val="FFFF00"/>
                </a:solidFill>
              </a:rPr>
              <a:t>Loans &amp; Hire Purchase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7" grpId="0"/>
      <p:bldP spid="145418" grpId="0"/>
      <p:bldP spid="145424" grpId="0"/>
      <p:bldP spid="14542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291138" y="3025775"/>
            <a:ext cx="3852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Be able to convert £’s to another currency.</a:t>
            </a:r>
          </a:p>
        </p:txBody>
      </p:sp>
      <p:sp>
        <p:nvSpPr>
          <p:cNvPr id="30725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how to convert £’s to another currency and vice versa.</a:t>
            </a:r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5273675" y="4027488"/>
            <a:ext cx="3870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Be able to convert back to £’s.</a:t>
            </a:r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Foreign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  <p:bldP spid="156679" grpId="0"/>
      <p:bldP spid="1566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5475" y="584200"/>
            <a:ext cx="5256213" cy="612775"/>
          </a:xfrm>
        </p:spPr>
        <p:txBody>
          <a:bodyPr/>
          <a:lstStyle/>
          <a:p>
            <a:pPr algn="ctr">
              <a:defRPr/>
            </a:pPr>
            <a:r>
              <a:rPr lang="en-GB" sz="3600" dirty="0" smtClean="0">
                <a:solidFill>
                  <a:srgbClr val="FFFF00"/>
                </a:solidFill>
                <a:latin typeface="Comic Sans MS" pitchFamily="66" charset="0"/>
              </a:rPr>
              <a:t>Currency Exchange</a:t>
            </a:r>
            <a:endParaRPr lang="en-GB" sz="36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747" name="TextBox 14"/>
          <p:cNvSpPr txBox="1">
            <a:spLocks noChangeArrowheads="1"/>
          </p:cNvSpPr>
          <p:nvPr/>
        </p:nvSpPr>
        <p:spPr bwMode="auto">
          <a:xfrm>
            <a:off x="2471738" y="1879600"/>
            <a:ext cx="4854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Converting to a foreign currency</a:t>
            </a:r>
          </a:p>
        </p:txBody>
      </p:sp>
      <p:sp>
        <p:nvSpPr>
          <p:cNvPr id="16" name="Oval 15"/>
          <p:cNvSpPr/>
          <p:nvPr/>
        </p:nvSpPr>
        <p:spPr>
          <a:xfrm>
            <a:off x="979488" y="2497138"/>
            <a:ext cx="1635125" cy="1584325"/>
          </a:xfrm>
          <a:prstGeom prst="ellipse">
            <a:avLst/>
          </a:prstGeom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600" dirty="0">
                <a:solidFill>
                  <a:srgbClr val="080808"/>
                </a:solidFill>
                <a:latin typeface="Comic Sans MS" pitchFamily="66" charset="0"/>
              </a:rPr>
              <a:t>£</a:t>
            </a:r>
          </a:p>
        </p:txBody>
      </p:sp>
      <p:sp>
        <p:nvSpPr>
          <p:cNvPr id="17" name="Pentagon 16"/>
          <p:cNvSpPr/>
          <p:nvPr/>
        </p:nvSpPr>
        <p:spPr>
          <a:xfrm>
            <a:off x="3838575" y="2563813"/>
            <a:ext cx="2020888" cy="1450975"/>
          </a:xfrm>
          <a:prstGeom prst="homePlate">
            <a:avLst/>
          </a:prstGeom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x exchange rate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627313" y="3289300"/>
            <a:ext cx="1211262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883275" y="3286125"/>
            <a:ext cx="1211263" cy="635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096125" y="2497138"/>
            <a:ext cx="2047875" cy="1584325"/>
          </a:xfrm>
          <a:prstGeom prst="ellipse">
            <a:avLst/>
          </a:prstGeom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Foreign currency</a:t>
            </a:r>
          </a:p>
        </p:txBody>
      </p:sp>
      <p:sp>
        <p:nvSpPr>
          <p:cNvPr id="23" name="Oval 22"/>
          <p:cNvSpPr/>
          <p:nvPr/>
        </p:nvSpPr>
        <p:spPr>
          <a:xfrm>
            <a:off x="925513" y="4684713"/>
            <a:ext cx="1635125" cy="1584325"/>
          </a:xfrm>
          <a:prstGeom prst="ellipse">
            <a:avLst/>
          </a:prstGeom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600" dirty="0">
                <a:solidFill>
                  <a:srgbClr val="080808"/>
                </a:solidFill>
                <a:latin typeface="Comic Sans MS" pitchFamily="66" charset="0"/>
              </a:rPr>
              <a:t>£</a:t>
            </a:r>
          </a:p>
        </p:txBody>
      </p:sp>
      <p:sp>
        <p:nvSpPr>
          <p:cNvPr id="24" name="Pentagon 23"/>
          <p:cNvSpPr/>
          <p:nvPr/>
        </p:nvSpPr>
        <p:spPr>
          <a:xfrm flipH="1">
            <a:off x="3784600" y="4751388"/>
            <a:ext cx="2020888" cy="1450975"/>
          </a:xfrm>
          <a:prstGeom prst="homePlate">
            <a:avLst/>
          </a:prstGeom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3200" dirty="0">
                <a:solidFill>
                  <a:srgbClr val="080808"/>
                </a:solidFill>
                <a:latin typeface="Comic Sans MS" pitchFamily="66" charset="0"/>
              </a:rPr>
              <a:t>÷</a:t>
            </a: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 exchange rate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573338" y="5476875"/>
            <a:ext cx="1211262" cy="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829300" y="5473700"/>
            <a:ext cx="1211263" cy="635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065963" y="4684713"/>
            <a:ext cx="2078037" cy="1584325"/>
          </a:xfrm>
          <a:prstGeom prst="ellipse">
            <a:avLst/>
          </a:prstGeom>
          <a:ln w="57150"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Foreign currency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194050" y="4183063"/>
            <a:ext cx="3409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Converting back to £’s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2" grpId="0" animBg="1"/>
      <p:bldP spid="23" grpId="0" animBg="1"/>
      <p:bldP spid="24" grpId="0" animBg="1"/>
      <p:bldP spid="27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1449388" y="2366963"/>
            <a:ext cx="666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The currency in most of Europe is the euro € 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787525" y="4238625"/>
            <a:ext cx="6008688" cy="495300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Converting £’s to Euros € simply multiply</a:t>
            </a: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Foreign Exchange</a:t>
            </a: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2159000" y="2990850"/>
            <a:ext cx="526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The exchange rate is approximately</a:t>
            </a:r>
          </a:p>
        </p:txBody>
      </p:sp>
      <p:sp>
        <p:nvSpPr>
          <p:cNvPr id="157707" name="Text Box 11"/>
          <p:cNvSpPr txBox="1">
            <a:spLocks noChangeArrowheads="1"/>
          </p:cNvSpPr>
          <p:nvPr/>
        </p:nvSpPr>
        <p:spPr bwMode="auto">
          <a:xfrm>
            <a:off x="3448050" y="3614738"/>
            <a:ext cx="287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£ 1 	</a:t>
            </a:r>
            <a:r>
              <a:rPr lang="en-GB">
                <a:sym typeface="Wingdings" pitchFamily="2" charset="2"/>
              </a:rPr>
              <a:t>	1.54 €</a:t>
            </a:r>
            <a:endParaRPr lang="en-GB"/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1262063" y="5146675"/>
            <a:ext cx="450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(a)	To change £80 to euros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6003925" y="5146675"/>
            <a:ext cx="1746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80 x 1.54 =</a:t>
            </a:r>
          </a:p>
        </p:txBody>
      </p:sp>
      <p:sp>
        <p:nvSpPr>
          <p:cNvPr id="157710" name="Text Box 14"/>
          <p:cNvSpPr txBox="1">
            <a:spLocks noChangeArrowheads="1"/>
          </p:cNvSpPr>
          <p:nvPr/>
        </p:nvSpPr>
        <p:spPr bwMode="auto">
          <a:xfrm>
            <a:off x="7681913" y="5146675"/>
            <a:ext cx="141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123.20 €</a:t>
            </a:r>
          </a:p>
        </p:txBody>
      </p:sp>
      <p:sp>
        <p:nvSpPr>
          <p:cNvPr id="157711" name="AutoShape 15"/>
          <p:cNvSpPr>
            <a:spLocks noChangeArrowheads="1"/>
          </p:cNvSpPr>
          <p:nvPr/>
        </p:nvSpPr>
        <p:spPr bwMode="auto">
          <a:xfrm>
            <a:off x="0" y="2024063"/>
            <a:ext cx="2386013" cy="2166937"/>
          </a:xfrm>
          <a:prstGeom prst="cloudCallout">
            <a:avLst>
              <a:gd name="adj1" fmla="val 85926"/>
              <a:gd name="adj2" fmla="val 49120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Think going on holiday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1" grpId="0"/>
      <p:bldP spid="157704" grpId="0" animBg="1"/>
      <p:bldP spid="157706" grpId="0"/>
      <p:bldP spid="157707" grpId="0"/>
      <p:bldP spid="157708" grpId="0"/>
      <p:bldP spid="157709" grpId="0"/>
      <p:bldP spid="157710" grpId="0"/>
      <p:bldP spid="1577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1077913" y="2138363"/>
            <a:ext cx="77057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Coming back from holiday we want to do the opposite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i.e. euros to £’s</a:t>
            </a: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1787525" y="4238625"/>
            <a:ext cx="5942013" cy="495300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Converting Euros €’s to £’s simply divide</a:t>
            </a:r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Foreign Exchange</a:t>
            </a:r>
          </a:p>
        </p:txBody>
      </p:sp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2159000" y="2990850"/>
            <a:ext cx="526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The exchange rate is approximately</a:t>
            </a:r>
          </a:p>
        </p:txBody>
      </p:sp>
      <p:sp>
        <p:nvSpPr>
          <p:cNvPr id="162826" name="Text Box 10"/>
          <p:cNvSpPr txBox="1">
            <a:spLocks noChangeArrowheads="1"/>
          </p:cNvSpPr>
          <p:nvPr/>
        </p:nvSpPr>
        <p:spPr bwMode="auto">
          <a:xfrm>
            <a:off x="3448050" y="3614738"/>
            <a:ext cx="2873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£ 1 	</a:t>
            </a:r>
            <a:r>
              <a:rPr lang="en-GB">
                <a:sym typeface="Wingdings" pitchFamily="2" charset="2"/>
              </a:rPr>
              <a:t>	1.54 €</a:t>
            </a:r>
            <a:endParaRPr lang="en-GB"/>
          </a:p>
        </p:txBody>
      </p:sp>
      <p:sp>
        <p:nvSpPr>
          <p:cNvPr id="162827" name="Text Box 11"/>
          <p:cNvSpPr txBox="1">
            <a:spLocks noChangeArrowheads="1"/>
          </p:cNvSpPr>
          <p:nvPr/>
        </p:nvSpPr>
        <p:spPr bwMode="auto">
          <a:xfrm>
            <a:off x="1262063" y="5146675"/>
            <a:ext cx="4338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	To change 616 € to £’s</a:t>
            </a:r>
          </a:p>
        </p:txBody>
      </p:sp>
      <p:sp>
        <p:nvSpPr>
          <p:cNvPr id="162828" name="Text Box 12"/>
          <p:cNvSpPr txBox="1">
            <a:spLocks noChangeArrowheads="1"/>
          </p:cNvSpPr>
          <p:nvPr/>
        </p:nvSpPr>
        <p:spPr bwMode="auto">
          <a:xfrm>
            <a:off x="6003925" y="5146675"/>
            <a:ext cx="187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616 </a:t>
            </a:r>
            <a:r>
              <a:rPr lang="en-US">
                <a:solidFill>
                  <a:srgbClr val="FFFF00"/>
                </a:solidFill>
                <a:latin typeface="Shruti" pitchFamily="2" charset="0"/>
              </a:rPr>
              <a:t>÷</a:t>
            </a:r>
            <a:r>
              <a:rPr lang="en-GB">
                <a:solidFill>
                  <a:srgbClr val="FFFF00"/>
                </a:solidFill>
              </a:rPr>
              <a:t> 1.54 =</a:t>
            </a:r>
          </a:p>
        </p:txBody>
      </p:sp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7796213" y="5146675"/>
            <a:ext cx="982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£400</a:t>
            </a:r>
          </a:p>
        </p:txBody>
      </p:sp>
      <p:sp>
        <p:nvSpPr>
          <p:cNvPr id="162830" name="AutoShape 14"/>
          <p:cNvSpPr>
            <a:spLocks noChangeArrowheads="1"/>
          </p:cNvSpPr>
          <p:nvPr/>
        </p:nvSpPr>
        <p:spPr bwMode="auto">
          <a:xfrm>
            <a:off x="0" y="2667000"/>
            <a:ext cx="2755900" cy="1524000"/>
          </a:xfrm>
          <a:prstGeom prst="cloudCallout">
            <a:avLst>
              <a:gd name="adj1" fmla="val 67685"/>
              <a:gd name="adj2" fmla="val 48750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080808"/>
                </a:solidFill>
              </a:rPr>
              <a:t>Think </a:t>
            </a:r>
          </a:p>
          <a:p>
            <a:pPr algn="ctr"/>
            <a:r>
              <a:rPr lang="en-GB">
                <a:solidFill>
                  <a:srgbClr val="080808"/>
                </a:solidFill>
              </a:rPr>
              <a:t>back from holiday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2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628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62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1" grpId="0"/>
      <p:bldP spid="162823" grpId="0" animBg="1"/>
      <p:bldP spid="162825" grpId="0"/>
      <p:bldP spid="162826" grpId="0"/>
      <p:bldP spid="162827" grpId="0"/>
      <p:bldP spid="162828" grpId="0"/>
      <p:bldP spid="162829" grpId="0"/>
      <p:bldP spid="1628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 u="sng">
                <a:solidFill>
                  <a:srgbClr val="FFFF00"/>
                </a:solidFill>
              </a:rPr>
              <a:t>Learning Intention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800" u="sng">
                <a:solidFill>
                  <a:srgbClr val="FFFFFF"/>
                </a:solidFill>
              </a:rPr>
              <a:t>Success Criteria</a:t>
            </a:r>
          </a:p>
        </p:txBody>
      </p:sp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lvl="1" algn="ctr" eaLnBrk="1" hangingPunct="1">
              <a:buFontTx/>
              <a:buAutoNum type="arabicPeriod"/>
            </a:pPr>
            <a:r>
              <a:rPr lang="en-GB" sz="1800">
                <a:solidFill>
                  <a:srgbClr val="FFFFFF"/>
                </a:solidFill>
              </a:rPr>
              <a:t>To understand how to calculate  </a:t>
            </a:r>
            <a:r>
              <a:rPr lang="en-GB" sz="1800">
                <a:solidFill>
                  <a:srgbClr val="FFFF00"/>
                </a:solidFill>
              </a:rPr>
              <a:t>percentage increase / decrease.</a:t>
            </a:r>
            <a:endParaRPr lang="en-GB" sz="3600">
              <a:solidFill>
                <a:srgbClr val="FFFF00"/>
              </a:solidFill>
            </a:endParaRPr>
          </a:p>
        </p:txBody>
      </p:sp>
      <p:sp>
        <p:nvSpPr>
          <p:cNvPr id="34821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 algn="ctr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understand how to calculate</a:t>
            </a:r>
            <a:r>
              <a:rPr lang="en-GB" sz="1800">
                <a:solidFill>
                  <a:srgbClr val="FFFFFF"/>
                </a:solidFill>
              </a:rPr>
              <a:t>  </a:t>
            </a:r>
            <a:r>
              <a:rPr lang="en-GB" sz="1800">
                <a:solidFill>
                  <a:srgbClr val="FFFF00"/>
                </a:solidFill>
              </a:rPr>
              <a:t>percentage increase / decrease.</a:t>
            </a: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5738813" y="4214813"/>
            <a:ext cx="3360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buFontTx/>
              <a:buAutoNum type="arabicPeriod" startAt="2"/>
            </a:pPr>
            <a:r>
              <a:rPr lang="en-GB" sz="1800">
                <a:solidFill>
                  <a:srgbClr val="FFFFFF"/>
                </a:solidFill>
              </a:rPr>
              <a:t>Solve problems in context.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Calculating Percentages</a:t>
            </a:r>
          </a:p>
        </p:txBody>
      </p:sp>
      <p:sp>
        <p:nvSpPr>
          <p:cNvPr id="34825" name="Text Box 11"/>
          <p:cNvSpPr txBox="1">
            <a:spLocks noChangeArrowheads="1"/>
          </p:cNvSpPr>
          <p:nvPr/>
        </p:nvSpPr>
        <p:spPr bwMode="auto">
          <a:xfrm>
            <a:off x="2171700" y="1263650"/>
            <a:ext cx="495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Percentage Increase /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/>
      <p:bldP spid="137223" grpId="0"/>
      <p:bldP spid="1372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Calculating Percentages</a:t>
            </a:r>
          </a:p>
        </p:txBody>
      </p:sp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931863" y="2184400"/>
            <a:ext cx="83327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 1</a:t>
            </a:r>
            <a:r>
              <a:rPr lang="en-GB">
                <a:solidFill>
                  <a:srgbClr val="FFFFFF"/>
                </a:solidFill>
              </a:rPr>
              <a:t> : 	Daniel was paid £20 per week. He got a 		wage rise to £22 per week. </a:t>
            </a:r>
          </a:p>
          <a:p>
            <a:pPr eaLnBrk="1" hangingPunct="1"/>
            <a:r>
              <a:rPr lang="en-GB">
                <a:solidFill>
                  <a:srgbClr val="FFFFFF"/>
                </a:solidFill>
              </a:rPr>
              <a:t>		What was his percentage increase in pay ?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993775" y="5121275"/>
            <a:ext cx="204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% increase = </a:t>
            </a:r>
          </a:p>
        </p:txBody>
      </p:sp>
      <p:graphicFrame>
        <p:nvGraphicFramePr>
          <p:cNvPr id="146440" name="Object 8"/>
          <p:cNvGraphicFramePr>
            <a:graphicFrameLocks noChangeAspect="1"/>
          </p:cNvGraphicFramePr>
          <p:nvPr>
            <p:ph sz="half" idx="1"/>
          </p:nvPr>
        </p:nvGraphicFramePr>
        <p:xfrm>
          <a:off x="2922588" y="4935538"/>
          <a:ext cx="17033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0" name="Equation" r:id="rId3" imgW="1384300" imgH="673100" progId="Equation.DSMT4">
                  <p:embed/>
                </p:oleObj>
              </mc:Choice>
              <mc:Fallback>
                <p:oleObj name="Equation" r:id="rId3" imgW="1384300" imgH="673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4935538"/>
                        <a:ext cx="170338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1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4656138" y="4941888"/>
          <a:ext cx="15636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1" name="Equation" r:id="rId5" imgW="1168400" imgH="609600" progId="Equation.DSMT4">
                  <p:embed/>
                </p:oleObj>
              </mc:Choice>
              <mc:Fallback>
                <p:oleObj name="Equation" r:id="rId5" imgW="1168400" imgH="60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941888"/>
                        <a:ext cx="15636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6361113" y="5099050"/>
          <a:ext cx="12922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2" name="Equation" r:id="rId7" imgW="685502" imgH="266584" progId="Equation.DSMT4">
                  <p:embed/>
                </p:oleObj>
              </mc:Choice>
              <mc:Fallback>
                <p:oleObj name="Equation" r:id="rId7" imgW="685502" imgH="26658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5099050"/>
                        <a:ext cx="1292225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2760663" y="3757613"/>
            <a:ext cx="5095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Actual Increase = £22 - £20 = £2</a:t>
            </a:r>
          </a:p>
        </p:txBody>
      </p:sp>
      <p:sp>
        <p:nvSpPr>
          <p:cNvPr id="35849" name="Text Box 11"/>
          <p:cNvSpPr txBox="1">
            <a:spLocks noChangeArrowheads="1"/>
          </p:cNvSpPr>
          <p:nvPr/>
        </p:nvSpPr>
        <p:spPr bwMode="auto">
          <a:xfrm>
            <a:off x="2171700" y="1263650"/>
            <a:ext cx="495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Percentage Increase /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9" grpId="0"/>
      <p:bldP spid="1464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0"/>
          <p:cNvSpPr txBox="1">
            <a:spLocks noChangeArrowheads="1"/>
          </p:cNvSpPr>
          <p:nvPr/>
        </p:nvSpPr>
        <p:spPr bwMode="auto">
          <a:xfrm>
            <a:off x="1196975" y="2090738"/>
            <a:ext cx="59404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FF"/>
                </a:solidFill>
              </a:rPr>
              <a:t>Example 1</a:t>
            </a:r>
          </a:p>
          <a:p>
            <a:pPr eaLnBrk="1" hangingPunct="1"/>
            <a:endParaRPr lang="en-GB" u="sng">
              <a:solidFill>
                <a:srgbClr val="FFFFFF"/>
              </a:solidFill>
            </a:endParaRPr>
          </a:p>
          <a:p>
            <a:pPr eaLnBrk="1" hangingPunct="1"/>
            <a:r>
              <a:rPr lang="en-GB">
                <a:solidFill>
                  <a:srgbClr val="FFFFFF"/>
                </a:solidFill>
              </a:rPr>
              <a:t>A shopkeeper buys crisps for 20p each. </a:t>
            </a:r>
          </a:p>
          <a:p>
            <a:pPr eaLnBrk="1" hangingPunct="1"/>
            <a:r>
              <a:rPr lang="en-GB">
                <a:solidFill>
                  <a:srgbClr val="FFFFFF"/>
                </a:solidFill>
              </a:rPr>
              <a:t>He sells them for 28p. </a:t>
            </a:r>
          </a:p>
          <a:p>
            <a:pPr eaLnBrk="1" hangingPunct="1"/>
            <a:r>
              <a:rPr lang="en-GB">
                <a:solidFill>
                  <a:srgbClr val="FFFFFF"/>
                </a:solidFill>
              </a:rPr>
              <a:t>What is his percentage profit?</a:t>
            </a:r>
            <a:endParaRPr lang="en-GB">
              <a:solidFill>
                <a:srgbClr val="FF0000"/>
              </a:solidFill>
            </a:endParaRPr>
          </a:p>
        </p:txBody>
      </p:sp>
      <p:pic>
        <p:nvPicPr>
          <p:cNvPr id="36867" name="Picture 19" descr="Crisp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31" t="22102" r="11127" b="4507"/>
          <a:stretch>
            <a:fillRect/>
          </a:stretch>
        </p:blipFill>
        <p:spPr bwMode="auto">
          <a:xfrm>
            <a:off x="6992938" y="1893888"/>
            <a:ext cx="1801812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993775" y="5121275"/>
            <a:ext cx="204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% increase = </a:t>
            </a:r>
          </a:p>
        </p:txBody>
      </p: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2922588" y="4935538"/>
          <a:ext cx="170338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4" imgW="1384300" imgH="673100" progId="Equation.DSMT4">
                  <p:embed/>
                </p:oleObj>
              </mc:Choice>
              <mc:Fallback>
                <p:oleObj name="Equation" r:id="rId4" imgW="1384300" imgH="6731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2588" y="4935538"/>
                        <a:ext cx="170338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9"/>
          <p:cNvGraphicFramePr>
            <a:graphicFrameLocks noChangeAspect="1"/>
          </p:cNvGraphicFramePr>
          <p:nvPr/>
        </p:nvGraphicFramePr>
        <p:xfrm>
          <a:off x="4656138" y="4941888"/>
          <a:ext cx="1563687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6" imgW="1168400" imgH="609600" progId="Equation.DSMT4">
                  <p:embed/>
                </p:oleObj>
              </mc:Choice>
              <mc:Fallback>
                <p:oleObj name="Equation" r:id="rId6" imgW="1168400" imgH="609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4941888"/>
                        <a:ext cx="1563687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0"/>
          <p:cNvGraphicFramePr>
            <a:graphicFrameLocks noChangeAspect="1"/>
          </p:cNvGraphicFramePr>
          <p:nvPr/>
        </p:nvGraphicFramePr>
        <p:xfrm>
          <a:off x="6302375" y="5099050"/>
          <a:ext cx="14112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8" imgW="748975" imgH="266584" progId="Equation.DSMT4">
                  <p:embed/>
                </p:oleObj>
              </mc:Choice>
              <mc:Fallback>
                <p:oleObj name="Equation" r:id="rId8" imgW="748975" imgH="266584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75" y="5099050"/>
                        <a:ext cx="1411288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2344738" y="4200525"/>
            <a:ext cx="5103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Actual Increase = 28p – 20p = 8p</a:t>
            </a: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Calculating Percentages</a:t>
            </a:r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2171700" y="1263650"/>
            <a:ext cx="495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Percentage Increase / Decrease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4695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the basic percentages.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>
                <a:solidFill>
                  <a:srgbClr val="FFFF00"/>
                </a:solidFill>
              </a:rPr>
              <a:t>1.	To revise some basic percentages.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5492750" y="4086225"/>
            <a:ext cx="365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Calculate basic percentage without a calculator.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1782763" y="552450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Percentages</a:t>
            </a:r>
            <a:endParaRPr lang="en-GB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  <p:bldP spid="114698" grpId="0"/>
      <p:bldP spid="1146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263650" y="2447925"/>
            <a:ext cx="7599363" cy="1862138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987425" y="1892300"/>
            <a:ext cx="828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Remember from previous section you know learn these !</a:t>
            </a:r>
          </a:p>
        </p:txBody>
      </p:sp>
      <p:graphicFrame>
        <p:nvGraphicFramePr>
          <p:cNvPr id="20484" name="Object 8"/>
          <p:cNvGraphicFramePr>
            <a:graphicFrameLocks noChangeAspect="1"/>
          </p:cNvGraphicFramePr>
          <p:nvPr/>
        </p:nvGraphicFramePr>
        <p:xfrm>
          <a:off x="1374775" y="2725738"/>
          <a:ext cx="84455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Equation" r:id="rId3" imgW="482181" imgH="215713" progId="Equation.DSMT4">
                  <p:embed/>
                </p:oleObj>
              </mc:Choice>
              <mc:Fallback>
                <p:oleObj name="Equation" r:id="rId3" imgW="482181" imgH="215713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2725738"/>
                        <a:ext cx="844550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9"/>
          <p:cNvGraphicFramePr>
            <a:graphicFrameLocks noChangeAspect="1"/>
          </p:cNvGraphicFramePr>
          <p:nvPr/>
        </p:nvGraphicFramePr>
        <p:xfrm>
          <a:off x="2524125" y="2701925"/>
          <a:ext cx="75723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4" name="Equation" r:id="rId5" imgW="406048" imgH="215713" progId="Equation.DSMT4">
                  <p:embed/>
                </p:oleObj>
              </mc:Choice>
              <mc:Fallback>
                <p:oleObj name="Equation" r:id="rId5" imgW="406048" imgH="215713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25" y="2701925"/>
                        <a:ext cx="75723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10"/>
          <p:cNvGraphicFramePr>
            <a:graphicFrameLocks noChangeAspect="1"/>
          </p:cNvGraphicFramePr>
          <p:nvPr/>
        </p:nvGraphicFramePr>
        <p:xfrm>
          <a:off x="3487738" y="2613025"/>
          <a:ext cx="7477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5" name="Equation" r:id="rId7" imgW="558800" imgH="457200" progId="Equation.DSMT4">
                  <p:embed/>
                </p:oleObj>
              </mc:Choice>
              <mc:Fallback>
                <p:oleObj name="Equation" r:id="rId7" imgW="5588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738" y="2613025"/>
                        <a:ext cx="747712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11"/>
          <p:cNvGraphicFramePr>
            <a:graphicFrameLocks noChangeAspect="1"/>
          </p:cNvGraphicFramePr>
          <p:nvPr/>
        </p:nvGraphicFramePr>
        <p:xfrm>
          <a:off x="4438650" y="2522538"/>
          <a:ext cx="9017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Equation" r:id="rId9" imgW="571500" imgH="457200" progId="Equation.DSMT4">
                  <p:embed/>
                </p:oleObj>
              </mc:Choice>
              <mc:Fallback>
                <p:oleObj name="Equation" r:id="rId9" imgW="5715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522538"/>
                        <a:ext cx="9017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12"/>
          <p:cNvGraphicFramePr>
            <a:graphicFrameLocks noChangeAspect="1"/>
          </p:cNvGraphicFramePr>
          <p:nvPr/>
        </p:nvGraphicFramePr>
        <p:xfrm>
          <a:off x="5440363" y="2724150"/>
          <a:ext cx="71437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Equation" r:id="rId11" imgW="406048" imgH="215713" progId="Equation.DSMT4">
                  <p:embed/>
                </p:oleObj>
              </mc:Choice>
              <mc:Fallback>
                <p:oleObj name="Equation" r:id="rId11" imgW="406048" imgH="215713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0363" y="2724150"/>
                        <a:ext cx="71437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13"/>
          <p:cNvGraphicFramePr>
            <a:graphicFrameLocks noChangeAspect="1"/>
          </p:cNvGraphicFramePr>
          <p:nvPr/>
        </p:nvGraphicFramePr>
        <p:xfrm>
          <a:off x="6200775" y="2681288"/>
          <a:ext cx="7953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8" name="Equation" r:id="rId13" imgW="406048" imgH="215713" progId="Equation.DSMT4">
                  <p:embed/>
                </p:oleObj>
              </mc:Choice>
              <mc:Fallback>
                <p:oleObj name="Equation" r:id="rId13" imgW="406048" imgH="215713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0775" y="2681288"/>
                        <a:ext cx="7953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4"/>
          <p:cNvGraphicFramePr>
            <a:graphicFrameLocks noChangeAspect="1"/>
          </p:cNvGraphicFramePr>
          <p:nvPr/>
        </p:nvGraphicFramePr>
        <p:xfrm>
          <a:off x="6989763" y="2651125"/>
          <a:ext cx="8524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9" name="Equation" r:id="rId15" imgW="406048" imgH="215713" progId="Equation.DSMT4">
                  <p:embed/>
                </p:oleObj>
              </mc:Choice>
              <mc:Fallback>
                <p:oleObj name="Equation" r:id="rId15" imgW="406048" imgH="215713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2651125"/>
                        <a:ext cx="85248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5"/>
          <p:cNvGraphicFramePr>
            <a:graphicFrameLocks noChangeAspect="1"/>
          </p:cNvGraphicFramePr>
          <p:nvPr/>
        </p:nvGraphicFramePr>
        <p:xfrm>
          <a:off x="7889875" y="2640013"/>
          <a:ext cx="8699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0" name="Equation" r:id="rId17" imgW="406048" imgH="215713" progId="Equation.DSMT4">
                  <p:embed/>
                </p:oleObj>
              </mc:Choice>
              <mc:Fallback>
                <p:oleObj name="Equation" r:id="rId17" imgW="406048" imgH="215713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75" y="2640013"/>
                        <a:ext cx="8699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8" name="Object 16"/>
          <p:cNvGraphicFramePr>
            <a:graphicFrameLocks noChangeAspect="1"/>
          </p:cNvGraphicFramePr>
          <p:nvPr/>
        </p:nvGraphicFramePr>
        <p:xfrm>
          <a:off x="1585913" y="3735388"/>
          <a:ext cx="279400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1" name="Equation" r:id="rId19" imgW="114201" imgH="190335" progId="Equation.DSMT4">
                  <p:embed/>
                </p:oleObj>
              </mc:Choice>
              <mc:Fallback>
                <p:oleObj name="Equation" r:id="rId19" imgW="114201" imgH="19033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3735388"/>
                        <a:ext cx="279400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29" name="Object 17"/>
          <p:cNvGraphicFramePr>
            <a:graphicFrameLocks noChangeAspect="1"/>
          </p:cNvGraphicFramePr>
          <p:nvPr/>
        </p:nvGraphicFramePr>
        <p:xfrm>
          <a:off x="2628900" y="3451225"/>
          <a:ext cx="3079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2" name="Equation" r:id="rId21" imgW="164957" imgH="444114" progId="Equation.DSMT4">
                  <p:embed/>
                </p:oleObj>
              </mc:Choice>
              <mc:Fallback>
                <p:oleObj name="Equation" r:id="rId21" imgW="164957" imgH="444114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3451225"/>
                        <a:ext cx="30797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0" name="Object 18"/>
          <p:cNvGraphicFramePr>
            <a:graphicFrameLocks noChangeAspect="1"/>
          </p:cNvGraphicFramePr>
          <p:nvPr/>
        </p:nvGraphicFramePr>
        <p:xfrm>
          <a:off x="3646488" y="3432175"/>
          <a:ext cx="3048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3" name="Equation" r:id="rId23" imgW="165028" imgH="457002" progId="Equation.DSMT4">
                  <p:embed/>
                </p:oleObj>
              </mc:Choice>
              <mc:Fallback>
                <p:oleObj name="Equation" r:id="rId23" imgW="165028" imgH="457002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3432175"/>
                        <a:ext cx="304800" cy="84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1" name="Object 19"/>
          <p:cNvGraphicFramePr>
            <a:graphicFrameLocks noChangeAspect="1"/>
          </p:cNvGraphicFramePr>
          <p:nvPr/>
        </p:nvGraphicFramePr>
        <p:xfrm>
          <a:off x="4651375" y="3444875"/>
          <a:ext cx="3000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Equation" r:id="rId25" imgW="165028" imgH="457002" progId="Equation.DSMT4">
                  <p:embed/>
                </p:oleObj>
              </mc:Choice>
              <mc:Fallback>
                <p:oleObj name="Equation" r:id="rId25" imgW="165028" imgH="457002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3444875"/>
                        <a:ext cx="3000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2" name="Object 20"/>
          <p:cNvGraphicFramePr>
            <a:graphicFrameLocks noChangeAspect="1"/>
          </p:cNvGraphicFramePr>
          <p:nvPr/>
        </p:nvGraphicFramePr>
        <p:xfrm>
          <a:off x="5605463" y="3475038"/>
          <a:ext cx="290512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Equation" r:id="rId27" imgW="165028" imgH="457002" progId="Equation.DSMT4">
                  <p:embed/>
                </p:oleObj>
              </mc:Choice>
              <mc:Fallback>
                <p:oleObj name="Equation" r:id="rId27" imgW="165028" imgH="45700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3475038"/>
                        <a:ext cx="290512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3" name="Object 21"/>
          <p:cNvGraphicFramePr>
            <a:graphicFrameLocks noChangeAspect="1"/>
          </p:cNvGraphicFramePr>
          <p:nvPr/>
        </p:nvGraphicFramePr>
        <p:xfrm>
          <a:off x="6370638" y="3384550"/>
          <a:ext cx="3238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6" name="Equation" r:id="rId29" imgW="165028" imgH="457002" progId="Equation.DSMT4">
                  <p:embed/>
                </p:oleObj>
              </mc:Choice>
              <mc:Fallback>
                <p:oleObj name="Equation" r:id="rId29" imgW="165028" imgH="457002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3384550"/>
                        <a:ext cx="323850" cy="893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4" name="Object 22"/>
          <p:cNvGraphicFramePr>
            <a:graphicFrameLocks noChangeAspect="1"/>
          </p:cNvGraphicFramePr>
          <p:nvPr/>
        </p:nvGraphicFramePr>
        <p:xfrm>
          <a:off x="7199313" y="3321050"/>
          <a:ext cx="347662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Equation" r:id="rId31" imgW="165028" imgH="457002" progId="Equation.DSMT4">
                  <p:embed/>
                </p:oleObj>
              </mc:Choice>
              <mc:Fallback>
                <p:oleObj name="Equation" r:id="rId31" imgW="165028" imgH="457002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3321050"/>
                        <a:ext cx="347662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35" name="Object 23"/>
          <p:cNvGraphicFramePr>
            <a:graphicFrameLocks noChangeAspect="1"/>
          </p:cNvGraphicFramePr>
          <p:nvPr/>
        </p:nvGraphicFramePr>
        <p:xfrm>
          <a:off x="8145463" y="3295650"/>
          <a:ext cx="381000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8" name="Equation" r:id="rId33" imgW="177723" imgH="457002" progId="Equation.DSMT4">
                  <p:embed/>
                </p:oleObj>
              </mc:Choice>
              <mc:Fallback>
                <p:oleObj name="Equation" r:id="rId33" imgW="177723" imgH="457002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5463" y="3295650"/>
                        <a:ext cx="381000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0" name="Line 24"/>
          <p:cNvSpPr>
            <a:spLocks noChangeShapeType="1"/>
          </p:cNvSpPr>
          <p:nvPr/>
        </p:nvSpPr>
        <p:spPr bwMode="auto">
          <a:xfrm>
            <a:off x="2374900" y="2447925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1" name="Line 25"/>
          <p:cNvSpPr>
            <a:spLocks noChangeShapeType="1"/>
          </p:cNvSpPr>
          <p:nvPr/>
        </p:nvSpPr>
        <p:spPr bwMode="auto">
          <a:xfrm>
            <a:off x="3390900" y="2474913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Line 26"/>
          <p:cNvSpPr>
            <a:spLocks noChangeShapeType="1"/>
          </p:cNvSpPr>
          <p:nvPr/>
        </p:nvSpPr>
        <p:spPr bwMode="auto">
          <a:xfrm>
            <a:off x="4337050" y="2471738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3" name="Line 27"/>
          <p:cNvSpPr>
            <a:spLocks noChangeShapeType="1"/>
          </p:cNvSpPr>
          <p:nvPr/>
        </p:nvSpPr>
        <p:spPr bwMode="auto">
          <a:xfrm>
            <a:off x="5395913" y="2462213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4" name="Line 28"/>
          <p:cNvSpPr>
            <a:spLocks noChangeShapeType="1"/>
          </p:cNvSpPr>
          <p:nvPr/>
        </p:nvSpPr>
        <p:spPr bwMode="auto">
          <a:xfrm>
            <a:off x="6167438" y="2462213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Line 29"/>
          <p:cNvSpPr>
            <a:spLocks noChangeShapeType="1"/>
          </p:cNvSpPr>
          <p:nvPr/>
        </p:nvSpPr>
        <p:spPr bwMode="auto">
          <a:xfrm>
            <a:off x="6980238" y="2452688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6" name="Line 30"/>
          <p:cNvSpPr>
            <a:spLocks noChangeShapeType="1"/>
          </p:cNvSpPr>
          <p:nvPr/>
        </p:nvSpPr>
        <p:spPr bwMode="auto">
          <a:xfrm>
            <a:off x="7848600" y="2454275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7" name="Line 31"/>
          <p:cNvSpPr>
            <a:spLocks noChangeShapeType="1"/>
          </p:cNvSpPr>
          <p:nvPr/>
        </p:nvSpPr>
        <p:spPr bwMode="auto">
          <a:xfrm rot="5400000">
            <a:off x="5070475" y="-542925"/>
            <a:ext cx="0" cy="763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8" name="Rectangle 32"/>
          <p:cNvSpPr>
            <a:spLocks noChangeArrowheads="1"/>
          </p:cNvSpPr>
          <p:nvPr/>
        </p:nvSpPr>
        <p:spPr bwMode="auto">
          <a:xfrm>
            <a:off x="5384800" y="4379913"/>
            <a:ext cx="3490913" cy="1862137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0509" name="Object 37"/>
          <p:cNvGraphicFramePr>
            <a:graphicFrameLocks noChangeAspect="1"/>
          </p:cNvGraphicFramePr>
          <p:nvPr/>
        </p:nvGraphicFramePr>
        <p:xfrm>
          <a:off x="5486400" y="4656138"/>
          <a:ext cx="6477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9" name="Equation" r:id="rId35" imgW="368140" imgH="215806" progId="Equation.DSMT4">
                  <p:embed/>
                </p:oleObj>
              </mc:Choice>
              <mc:Fallback>
                <p:oleObj name="Equation" r:id="rId35" imgW="368140" imgH="215806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56138"/>
                        <a:ext cx="6477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0" name="Object 38"/>
          <p:cNvGraphicFramePr>
            <a:graphicFrameLocks noChangeAspect="1"/>
          </p:cNvGraphicFramePr>
          <p:nvPr/>
        </p:nvGraphicFramePr>
        <p:xfrm>
          <a:off x="6213475" y="4613275"/>
          <a:ext cx="7953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0" name="Equation" r:id="rId37" imgW="406048" imgH="215713" progId="Equation.DSMT4">
                  <p:embed/>
                </p:oleObj>
              </mc:Choice>
              <mc:Fallback>
                <p:oleObj name="Equation" r:id="rId37" imgW="406048" imgH="215713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3475" y="4613275"/>
                        <a:ext cx="7953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1" name="Object 39"/>
          <p:cNvGraphicFramePr>
            <a:graphicFrameLocks noChangeAspect="1"/>
          </p:cNvGraphicFramePr>
          <p:nvPr/>
        </p:nvGraphicFramePr>
        <p:xfrm>
          <a:off x="7002463" y="4583113"/>
          <a:ext cx="852487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1" name="Equation" r:id="rId39" imgW="406048" imgH="215713" progId="Equation.DSMT4">
                  <p:embed/>
                </p:oleObj>
              </mc:Choice>
              <mc:Fallback>
                <p:oleObj name="Equation" r:id="rId39" imgW="406048" imgH="215713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2463" y="4583113"/>
                        <a:ext cx="852487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2" name="Object 40"/>
          <p:cNvGraphicFramePr>
            <a:graphicFrameLocks noChangeAspect="1"/>
          </p:cNvGraphicFramePr>
          <p:nvPr/>
        </p:nvGraphicFramePr>
        <p:xfrm>
          <a:off x="7902575" y="4572000"/>
          <a:ext cx="86995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2" name="Equation" r:id="rId41" imgW="406048" imgH="215713" progId="Equation.DSMT4">
                  <p:embed/>
                </p:oleObj>
              </mc:Choice>
              <mc:Fallback>
                <p:oleObj name="Equation" r:id="rId41" imgW="406048" imgH="215713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2575" y="4572000"/>
                        <a:ext cx="86995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57" name="Object 45"/>
          <p:cNvGraphicFramePr>
            <a:graphicFrameLocks noChangeAspect="1"/>
          </p:cNvGraphicFramePr>
          <p:nvPr/>
        </p:nvGraphicFramePr>
        <p:xfrm>
          <a:off x="5540375" y="5407025"/>
          <a:ext cx="4460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3" name="Equation" r:id="rId43" imgW="253890" imgH="457002" progId="Equation.DSMT4">
                  <p:embed/>
                </p:oleObj>
              </mc:Choice>
              <mc:Fallback>
                <p:oleObj name="Equation" r:id="rId43" imgW="253890" imgH="457002" progId="Equation.DSMT4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75" y="5407025"/>
                        <a:ext cx="4460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58" name="Object 46"/>
          <p:cNvGraphicFramePr>
            <a:graphicFrameLocks noChangeAspect="1"/>
          </p:cNvGraphicFramePr>
          <p:nvPr/>
        </p:nvGraphicFramePr>
        <p:xfrm>
          <a:off x="6296025" y="5316538"/>
          <a:ext cx="4984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4" name="Equation" r:id="rId45" imgW="253890" imgH="457002" progId="Equation.DSMT4">
                  <p:embed/>
                </p:oleObj>
              </mc:Choice>
              <mc:Fallback>
                <p:oleObj name="Equation" r:id="rId45" imgW="253890" imgH="457002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6025" y="5316538"/>
                        <a:ext cx="4984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59" name="Object 47"/>
          <p:cNvGraphicFramePr>
            <a:graphicFrameLocks noChangeAspect="1"/>
          </p:cNvGraphicFramePr>
          <p:nvPr/>
        </p:nvGraphicFramePr>
        <p:xfrm>
          <a:off x="7118350" y="5253038"/>
          <a:ext cx="53498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5" name="Equation" r:id="rId47" imgW="253890" imgH="457002" progId="Equation.DSMT4">
                  <p:embed/>
                </p:oleObj>
              </mc:Choice>
              <mc:Fallback>
                <p:oleObj name="Equation" r:id="rId47" imgW="253890" imgH="457002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5253038"/>
                        <a:ext cx="534988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60" name="Object 48"/>
          <p:cNvGraphicFramePr>
            <a:graphicFrameLocks noChangeAspect="1"/>
          </p:cNvGraphicFramePr>
          <p:nvPr/>
        </p:nvGraphicFramePr>
        <p:xfrm>
          <a:off x="8077200" y="5227638"/>
          <a:ext cx="54451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" name="Equation" r:id="rId49" imgW="253890" imgH="457002" progId="Equation.DSMT4">
                  <p:embed/>
                </p:oleObj>
              </mc:Choice>
              <mc:Fallback>
                <p:oleObj name="Equation" r:id="rId49" imgW="253890" imgH="457002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5227638"/>
                        <a:ext cx="544513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7" name="Line 52"/>
          <p:cNvSpPr>
            <a:spLocks noChangeShapeType="1"/>
          </p:cNvSpPr>
          <p:nvPr/>
        </p:nvSpPr>
        <p:spPr bwMode="auto">
          <a:xfrm>
            <a:off x="5408613" y="4394200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8" name="Line 53"/>
          <p:cNvSpPr>
            <a:spLocks noChangeShapeType="1"/>
          </p:cNvSpPr>
          <p:nvPr/>
        </p:nvSpPr>
        <p:spPr bwMode="auto">
          <a:xfrm>
            <a:off x="6180138" y="4394200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9" name="Line 54"/>
          <p:cNvSpPr>
            <a:spLocks noChangeShapeType="1"/>
          </p:cNvSpPr>
          <p:nvPr/>
        </p:nvSpPr>
        <p:spPr bwMode="auto">
          <a:xfrm>
            <a:off x="6992938" y="4384675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0" name="Line 55"/>
          <p:cNvSpPr>
            <a:spLocks noChangeShapeType="1"/>
          </p:cNvSpPr>
          <p:nvPr/>
        </p:nvSpPr>
        <p:spPr bwMode="auto">
          <a:xfrm>
            <a:off x="7861300" y="4386263"/>
            <a:ext cx="0" cy="1851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1" name="Line 57"/>
          <p:cNvSpPr>
            <a:spLocks noChangeShapeType="1"/>
          </p:cNvSpPr>
          <p:nvPr/>
        </p:nvSpPr>
        <p:spPr bwMode="auto">
          <a:xfrm rot="5400000">
            <a:off x="7121526" y="3414712"/>
            <a:ext cx="0" cy="3489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1782763" y="552450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Percentages (Revised)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5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5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5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5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150938" y="2012950"/>
            <a:ext cx="3532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FF"/>
                </a:solidFill>
              </a:rPr>
              <a:t>Q. 	Find 30% of £40</a:t>
            </a:r>
          </a:p>
        </p:txBody>
      </p:sp>
      <p:graphicFrame>
        <p:nvGraphicFramePr>
          <p:cNvPr id="116743" name="Object 7"/>
          <p:cNvGraphicFramePr>
            <a:graphicFrameLocks noChangeAspect="1"/>
          </p:cNvGraphicFramePr>
          <p:nvPr/>
        </p:nvGraphicFramePr>
        <p:xfrm>
          <a:off x="2897188" y="2816225"/>
          <a:ext cx="1395412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3" imgW="634725" imgH="457002" progId="Equation.DSMT4">
                  <p:embed/>
                </p:oleObj>
              </mc:Choice>
              <mc:Fallback>
                <p:oleObj name="Equation" r:id="rId3" imgW="634725" imgH="45700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2816225"/>
                        <a:ext cx="1395412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2301875" y="4303713"/>
          <a:ext cx="2679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5" imgW="1218671" imgH="203112" progId="Equation.DSMT4">
                  <p:embed/>
                </p:oleObj>
              </mc:Choice>
              <mc:Fallback>
                <p:oleObj name="Equation" r:id="rId5" imgW="1218671" imgH="20311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4303713"/>
                        <a:ext cx="2679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782763" y="552450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Percentages (Revised)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057275" y="2012950"/>
            <a:ext cx="371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FF"/>
                </a:solidFill>
              </a:rPr>
              <a:t>Q. 	Find 75% of £600</a:t>
            </a:r>
          </a:p>
        </p:txBody>
      </p:sp>
      <p:graphicFrame>
        <p:nvGraphicFramePr>
          <p:cNvPr id="117767" name="Object 7"/>
          <p:cNvGraphicFramePr>
            <a:graphicFrameLocks noChangeAspect="1"/>
          </p:cNvGraphicFramePr>
          <p:nvPr/>
        </p:nvGraphicFramePr>
        <p:xfrm>
          <a:off x="2854325" y="2816225"/>
          <a:ext cx="14795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672808" imgH="457002" progId="Equation.DSMT4">
                  <p:embed/>
                </p:oleObj>
              </mc:Choice>
              <mc:Fallback>
                <p:oleObj name="Equation" r:id="rId3" imgW="672808" imgH="45700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4325" y="2816225"/>
                        <a:ext cx="14795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2079625" y="4303713"/>
          <a:ext cx="31257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5" imgW="1422400" imgH="203200" progId="Equation.DSMT4">
                  <p:embed/>
                </p:oleObj>
              </mc:Choice>
              <mc:Fallback>
                <p:oleObj name="Equation" r:id="rId5" imgW="1422400" imgH="203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4303713"/>
                        <a:ext cx="31257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782763" y="552450"/>
            <a:ext cx="54705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Percentages (Revised)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38338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the meaning of the terms PROFIT and LOSS.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3557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understand the</a:t>
            </a:r>
          </a:p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	terms profit and loss.</a:t>
            </a:r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5502275" y="4027488"/>
            <a:ext cx="3360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Apply knowledge to calculations.</a:t>
            </a:r>
          </a:p>
        </p:txBody>
      </p:sp>
      <p:sp>
        <p:nvSpPr>
          <p:cNvPr id="140299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Profit and Loss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295" grpId="0"/>
      <p:bldP spid="1402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5475" y="584200"/>
            <a:ext cx="5256213" cy="6127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Profit and Loss</a:t>
            </a:r>
          </a:p>
        </p:txBody>
      </p:sp>
      <p:sp>
        <p:nvSpPr>
          <p:cNvPr id="138247" name="Text Box 7"/>
          <p:cNvSpPr txBox="1">
            <a:spLocks noChangeArrowheads="1"/>
          </p:cNvSpPr>
          <p:nvPr/>
        </p:nvSpPr>
        <p:spPr bwMode="auto">
          <a:xfrm>
            <a:off x="1458913" y="2255838"/>
            <a:ext cx="62055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Profit : 	When you sell something for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</a:t>
            </a:r>
            <a:r>
              <a:rPr lang="en-GB"/>
              <a:t>MORE</a:t>
            </a:r>
            <a:r>
              <a:rPr lang="en-GB">
                <a:solidFill>
                  <a:srgbClr val="FFFF00"/>
                </a:solidFill>
              </a:rPr>
              <a:t> than you bought it.</a:t>
            </a:r>
          </a:p>
        </p:txBody>
      </p:sp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1458913" y="4125913"/>
            <a:ext cx="62055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Loss : 		When you sell something for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</a:t>
            </a:r>
            <a:r>
              <a:rPr lang="en-GB"/>
              <a:t>LESS</a:t>
            </a:r>
            <a:r>
              <a:rPr lang="en-GB">
                <a:solidFill>
                  <a:srgbClr val="FFFF00"/>
                </a:solidFill>
              </a:rPr>
              <a:t> than you bought it.</a:t>
            </a:r>
          </a:p>
        </p:txBody>
      </p:sp>
      <p:sp>
        <p:nvSpPr>
          <p:cNvPr id="138250" name="Text Box 10"/>
          <p:cNvSpPr txBox="1">
            <a:spLocks noChangeArrowheads="1"/>
          </p:cNvSpPr>
          <p:nvPr/>
        </p:nvSpPr>
        <p:spPr bwMode="auto">
          <a:xfrm>
            <a:off x="1778000" y="3354388"/>
            <a:ext cx="5510213" cy="495300"/>
          </a:xfrm>
          <a:prstGeom prst="rect">
            <a:avLst/>
          </a:prstGeom>
          <a:solidFill>
            <a:srgbClr val="5F5F5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PROFIT = Selling Price – Buying Price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1778000" y="5226050"/>
            <a:ext cx="5189538" cy="495300"/>
          </a:xfrm>
          <a:prstGeom prst="rect">
            <a:avLst/>
          </a:prstGeom>
          <a:solidFill>
            <a:srgbClr val="5F5F5F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LOSS = Buying Price – Selling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7" grpId="0"/>
      <p:bldP spid="138248" grpId="0"/>
      <p:bldP spid="138250" grpId="0" animBg="1"/>
      <p:bldP spid="1382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5475" y="584200"/>
            <a:ext cx="5256213" cy="61277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smtClean="0">
                <a:solidFill>
                  <a:srgbClr val="FFFF00"/>
                </a:solidFill>
                <a:latin typeface="Comic Sans MS" pitchFamily="66" charset="0"/>
              </a:rPr>
              <a:t>Profit and Loss</a:t>
            </a:r>
          </a:p>
        </p:txBody>
      </p:sp>
      <p:sp>
        <p:nvSpPr>
          <p:cNvPr id="139273" name="Text Box 9"/>
          <p:cNvSpPr txBox="1">
            <a:spLocks noChangeArrowheads="1"/>
          </p:cNvSpPr>
          <p:nvPr/>
        </p:nvSpPr>
        <p:spPr bwMode="auto">
          <a:xfrm>
            <a:off x="944563" y="3455988"/>
            <a:ext cx="7950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Example 2</a:t>
            </a:r>
          </a:p>
          <a:p>
            <a:pPr algn="ctr">
              <a:defRPr/>
            </a:pPr>
            <a:endParaRPr lang="en-GB" u="sng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 bought a bunch of flowers for £5.50 and tried to sell them for a profit. But  I found it difficult to sell them. I sold them for £4.00 before they went off. </a:t>
            </a:r>
          </a:p>
        </p:txBody>
      </p:sp>
      <p:sp>
        <p:nvSpPr>
          <p:cNvPr id="139274" name="Text Box 10"/>
          <p:cNvSpPr txBox="1">
            <a:spLocks noChangeArrowheads="1"/>
          </p:cNvSpPr>
          <p:nvPr/>
        </p:nvSpPr>
        <p:spPr bwMode="auto">
          <a:xfrm>
            <a:off x="303213" y="1846263"/>
            <a:ext cx="8737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u="sng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Example 1</a:t>
            </a:r>
          </a:p>
          <a:p>
            <a:pPr algn="ctr">
              <a:defRPr/>
            </a:pP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If I buy a </a:t>
            </a:r>
            <a:r>
              <a:rPr lang="en-GB" dirty="0" err="1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Playstation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for 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Ksh.1000 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and sell it for </a:t>
            </a:r>
            <a:r>
              <a:rPr lang="en-GB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Ksh1200. </a:t>
            </a:r>
            <a:endParaRPr lang="en-GB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39275" name="Rectangle 11"/>
          <p:cNvSpPr>
            <a:spLocks noChangeArrowheads="1"/>
          </p:cNvSpPr>
          <p:nvPr/>
        </p:nvSpPr>
        <p:spPr bwMode="auto">
          <a:xfrm>
            <a:off x="5368925" y="2743200"/>
            <a:ext cx="28622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Ksh1200-ksh1000 </a:t>
            </a: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= </a:t>
            </a: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Ksh200</a:t>
            </a:r>
            <a:endParaRPr lang="en-GB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1500188" y="2743200"/>
            <a:ext cx="381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 have made a </a:t>
            </a: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PROFIT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of</a:t>
            </a: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1265238" y="5486400"/>
            <a:ext cx="275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 made a </a:t>
            </a:r>
            <a:r>
              <a:rPr lang="en-GB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LOSS</a:t>
            </a: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of</a:t>
            </a:r>
          </a:p>
        </p:txBody>
      </p:sp>
      <p:sp>
        <p:nvSpPr>
          <p:cNvPr id="139278" name="Rectangle 14"/>
          <p:cNvSpPr>
            <a:spLocks noChangeArrowheads="1"/>
          </p:cNvSpPr>
          <p:nvPr/>
        </p:nvSpPr>
        <p:spPr bwMode="auto">
          <a:xfrm>
            <a:off x="4784725" y="5486400"/>
            <a:ext cx="340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£5.50 - £4.00 = £1.50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9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39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3" grpId="0"/>
      <p:bldP spid="139274" grpId="0"/>
      <p:bldP spid="139275" grpId="0"/>
      <p:bldP spid="139276" grpId="0"/>
      <p:bldP spid="139277" grpId="0"/>
      <p:bldP spid="1392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5029200" y="3025775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To know the meaning of the terms HIRE PURCHASE.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67" name="Rectangle 7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understand the</a:t>
            </a:r>
          </a:p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	terms Hire Purchase.</a:t>
            </a:r>
          </a:p>
        </p:txBody>
      </p: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5502275" y="4027488"/>
            <a:ext cx="3641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Apply knowledge to calculations.</a:t>
            </a: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1042988" y="260350"/>
            <a:ext cx="7200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Hire Purchase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5" grpId="0"/>
      <p:bldP spid="143367" grpId="0"/>
      <p:bldP spid="143368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589</Words>
  <Application>Microsoft Office PowerPoint</Application>
  <PresentationFormat>On-screen Show (4:3)</PresentationFormat>
  <Paragraphs>137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Comic Sans MS</vt:lpstr>
      <vt:lpstr>Arial</vt:lpstr>
      <vt:lpstr>Tahoma</vt:lpstr>
      <vt:lpstr>Wingdings</vt:lpstr>
      <vt:lpstr>Shruti</vt:lpstr>
      <vt:lpstr>1_Shimmer</vt:lpstr>
      <vt:lpstr>2_Shimmer</vt:lpstr>
      <vt:lpstr>4_Shimmer</vt:lpstr>
      <vt:lpstr>MathType 5.0 Equation</vt:lpstr>
      <vt:lpstr>COMMERCIAL ARITHMETIC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Profit and Loss</vt:lpstr>
      <vt:lpstr>Profit and Loss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Currency Exchange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219</cp:revision>
  <dcterms:created xsi:type="dcterms:W3CDTF">2005-04-06T16:52:43Z</dcterms:created>
  <dcterms:modified xsi:type="dcterms:W3CDTF">2019-01-18T17:01:15Z</dcterms:modified>
</cp:coreProperties>
</file>