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97" r:id="rId2"/>
    <p:sldMasterId id="2147483717" r:id="rId3"/>
  </p:sldMasterIdLst>
  <p:notesMasterIdLst>
    <p:notesMasterId r:id="rId23"/>
  </p:notesMasterIdLst>
  <p:sldIdLst>
    <p:sldId id="298" r:id="rId4"/>
    <p:sldId id="398" r:id="rId5"/>
    <p:sldId id="399" r:id="rId6"/>
    <p:sldId id="400" r:id="rId7"/>
    <p:sldId id="401" r:id="rId8"/>
    <p:sldId id="354" r:id="rId9"/>
    <p:sldId id="352" r:id="rId10"/>
    <p:sldId id="353" r:id="rId11"/>
    <p:sldId id="357" r:id="rId12"/>
    <p:sldId id="358" r:id="rId13"/>
    <p:sldId id="359" r:id="rId14"/>
    <p:sldId id="378" r:id="rId15"/>
    <p:sldId id="370" r:id="rId16"/>
    <p:sldId id="379" r:id="rId17"/>
    <p:sldId id="371" r:id="rId18"/>
    <p:sldId id="376" r:id="rId19"/>
    <p:sldId id="404" r:id="rId20"/>
    <p:sldId id="405" r:id="rId21"/>
    <p:sldId id="406" r:id="rId2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  <a:srgbClr val="FFFFCC"/>
    <a:srgbClr val="00FFFF"/>
    <a:srgbClr val="3333FF"/>
    <a:srgbClr val="FF0000"/>
    <a:srgbClr val="006600"/>
    <a:srgbClr val="4D4D4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7" autoAdjust="0"/>
    <p:restoredTop sz="94660"/>
  </p:normalViewPr>
  <p:slideViewPr>
    <p:cSldViewPr snapToGrid="0">
      <p:cViewPr>
        <p:scale>
          <a:sx n="56" d="100"/>
          <a:sy n="56" d="100"/>
        </p:scale>
        <p:origin x="-216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18" Type="http://schemas.openxmlformats.org/officeDocument/2006/relationships/image" Target="../media/image18.wmf"/><Relationship Id="rId3" Type="http://schemas.openxmlformats.org/officeDocument/2006/relationships/image" Target="../media/image3.wmf"/><Relationship Id="rId21" Type="http://schemas.openxmlformats.org/officeDocument/2006/relationships/image" Target="../media/image21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17" Type="http://schemas.openxmlformats.org/officeDocument/2006/relationships/image" Target="../media/image17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20" Type="http://schemas.openxmlformats.org/officeDocument/2006/relationships/image" Target="../media/image20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24" Type="http://schemas.openxmlformats.org/officeDocument/2006/relationships/image" Target="../media/image24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23" Type="http://schemas.openxmlformats.org/officeDocument/2006/relationships/image" Target="../media/image23.wmf"/><Relationship Id="rId10" Type="http://schemas.openxmlformats.org/officeDocument/2006/relationships/image" Target="../media/image10.wmf"/><Relationship Id="rId19" Type="http://schemas.openxmlformats.org/officeDocument/2006/relationships/image" Target="../media/image19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Relationship Id="rId22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75303C-DDBB-40CA-ABDE-CD11C72FCC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2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</p:grpSp>
      <p:sp>
        <p:nvSpPr>
          <p:cNvPr id="1947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947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A0E83-22C8-44D2-9CEA-FF262A88E178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DC3ACBFC-FE89-4365-8673-18F09BD7A1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869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DF2B7-01BC-45C5-98BD-504110F79611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40003-C9DA-422D-87AF-999F84B0BB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641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868CC-4735-4AB5-B5C6-A218BB5A5F22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93203-6BC2-4F63-B3BA-E5644779AE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577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</p:grpSp>
      <p:sp>
        <p:nvSpPr>
          <p:cNvPr id="18" name="Text Box 8"/>
          <p:cNvSpPr txBox="1">
            <a:spLocks noChangeArrowheads="1"/>
          </p:cNvSpPr>
          <p:nvPr userDrawn="1"/>
        </p:nvSpPr>
        <p:spPr bwMode="auto">
          <a:xfrm>
            <a:off x="-96838" y="1354138"/>
            <a:ext cx="1044576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1400">
                <a:solidFill>
                  <a:srgbClr val="F9F911"/>
                </a:solidFill>
              </a:rPr>
              <a:t>National 4</a:t>
            </a:r>
          </a:p>
          <a:p>
            <a:pPr algn="ctr" eaLnBrk="1" hangingPunct="1"/>
            <a:r>
              <a:rPr lang="en-GB" sz="1400">
                <a:solidFill>
                  <a:srgbClr val="F9F911"/>
                </a:solidFill>
              </a:rPr>
              <a:t> NUM 1.2</a:t>
            </a:r>
          </a:p>
        </p:txBody>
      </p:sp>
      <p:sp>
        <p:nvSpPr>
          <p:cNvPr id="1947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947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9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E40FD-841F-4A95-A460-CA7D5A90C330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20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21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1BE41291-8FA8-41CB-92F1-4453A38E3C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205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</p:grpSp>
      <p:sp>
        <p:nvSpPr>
          <p:cNvPr id="1947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947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16BB7-95B2-45C0-953B-92035C46249C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9B37EE87-779C-4B76-A126-0ACD8459BE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4084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44F1C-FE29-497A-92D0-4D2F9CA4E7FD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3417A-D8EC-4A7C-A536-711E60CA5B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747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FD1AE-ED01-4F67-95A0-B5366F5FE52A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B3B96-BCB9-42A1-9EB9-7B42C9B46C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280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B21F9-83B2-476D-BAF7-CB122D22542E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A6D4C-C8E4-4B8D-915D-A00490073D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309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A5726-2FF1-4A98-87C3-9A5159D42E0B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F5897-9CE7-4DBC-B277-50E7F02360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683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FC665-1123-4543-AB02-3F09C380A3D2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08AEB-8BEB-44AD-9CE9-A29D168396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322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5C109-23E5-44BB-8545-1526D799491E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A6503-DD1D-4BBF-AFE7-A579C2B87A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67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E17CF-E490-49AA-A4EB-449F76BEA1E8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A5CB8-F830-4261-A937-DC70E8B4F3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74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AC138-4D91-441F-B69D-6513475FE9AD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47C6C-6014-4EF6-90A4-5109DEBC26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729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BAD67-7C62-46A3-B4C7-13F18ADFD0B9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B9208-1B96-4F05-97DB-827E9771E6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902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</p:grpSp>
      <p:sp>
        <p:nvSpPr>
          <p:cNvPr id="1844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844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44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080DDAD4-6A5A-4C26-B66A-4707864695CD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845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845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4C459A56-32BB-46DE-B0A4-1B254454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2056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7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58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2059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0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1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2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3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2065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6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</p:grpSp>
      <p:sp>
        <p:nvSpPr>
          <p:cNvPr id="1844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844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44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F99FE919-4F73-4DB6-A78F-97134E1C7F4F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845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845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D2F86C38-AB55-49A1-A865-EFBAFB1E11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3" r:id="rId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3080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1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82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3083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4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5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6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7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3089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0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</p:grpSp>
      <p:sp>
        <p:nvSpPr>
          <p:cNvPr id="1844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844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44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E4871AFD-0EB2-4485-BCF1-EEFC6F2054E0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845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1845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82838807-BE0C-404F-AAE1-93EB29E995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4" r:id="rId1"/>
    <p:sldLayoutId id="2147483835" r:id="rId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4.xml"/><Relationship Id="rId4" Type="http://schemas.openxmlformats.org/officeDocument/2006/relationships/slide" Target="slide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1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image" Target="../media/image36.jpeg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9" Type="http://schemas.openxmlformats.org/officeDocument/2006/relationships/oleObject" Target="../embeddings/oleObject19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34" Type="http://schemas.openxmlformats.org/officeDocument/2006/relationships/image" Target="../media/image16.wmf"/><Relationship Id="rId42" Type="http://schemas.openxmlformats.org/officeDocument/2006/relationships/image" Target="../media/image20.wmf"/><Relationship Id="rId47" Type="http://schemas.openxmlformats.org/officeDocument/2006/relationships/oleObject" Target="../embeddings/oleObject23.bin"/><Relationship Id="rId50" Type="http://schemas.openxmlformats.org/officeDocument/2006/relationships/image" Target="../media/image24.wm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oleObject" Target="../embeddings/oleObject16.bin"/><Relationship Id="rId38" Type="http://schemas.openxmlformats.org/officeDocument/2006/relationships/image" Target="../media/image18.wmf"/><Relationship Id="rId46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29" Type="http://schemas.openxmlformats.org/officeDocument/2006/relationships/oleObject" Target="../embeddings/oleObject14.bin"/><Relationship Id="rId41" Type="http://schemas.openxmlformats.org/officeDocument/2006/relationships/oleObject" Target="../embeddings/oleObject20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32" Type="http://schemas.openxmlformats.org/officeDocument/2006/relationships/image" Target="../media/image15.wmf"/><Relationship Id="rId37" Type="http://schemas.openxmlformats.org/officeDocument/2006/relationships/oleObject" Target="../embeddings/oleObject18.bin"/><Relationship Id="rId40" Type="http://schemas.openxmlformats.org/officeDocument/2006/relationships/image" Target="../media/image19.wmf"/><Relationship Id="rId45" Type="http://schemas.openxmlformats.org/officeDocument/2006/relationships/oleObject" Target="../embeddings/oleObject22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3.wmf"/><Relationship Id="rId36" Type="http://schemas.openxmlformats.org/officeDocument/2006/relationships/image" Target="../media/image17.wmf"/><Relationship Id="rId49" Type="http://schemas.openxmlformats.org/officeDocument/2006/relationships/oleObject" Target="../embeddings/oleObject24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5.bin"/><Relationship Id="rId44" Type="http://schemas.openxmlformats.org/officeDocument/2006/relationships/image" Target="../media/image21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4.wmf"/><Relationship Id="rId35" Type="http://schemas.openxmlformats.org/officeDocument/2006/relationships/oleObject" Target="../embeddings/oleObject17.bin"/><Relationship Id="rId43" Type="http://schemas.openxmlformats.org/officeDocument/2006/relationships/oleObject" Target="../embeddings/oleObject21.bin"/><Relationship Id="rId48" Type="http://schemas.openxmlformats.org/officeDocument/2006/relationships/image" Target="../media/image23.wmf"/><Relationship Id="rId8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5537200" cy="949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dirty="0" smtClean="0">
                <a:solidFill>
                  <a:srgbClr val="FFFF00"/>
                </a:solidFill>
                <a:latin typeface="Comic Sans MS" pitchFamily="66" charset="0"/>
              </a:rPr>
              <a:t>COMMERCIAL ARITHMETIC</a:t>
            </a:r>
            <a:endParaRPr lang="en-GB" sz="2800" dirty="0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8435" name="Text Box 26"/>
          <p:cNvSpPr txBox="1">
            <a:spLocks noChangeArrowheads="1"/>
          </p:cNvSpPr>
          <p:nvPr/>
        </p:nvSpPr>
        <p:spPr bwMode="auto">
          <a:xfrm>
            <a:off x="2654300" y="2058988"/>
            <a:ext cx="4889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 b="1">
                <a:solidFill>
                  <a:srgbClr val="F9F911"/>
                </a:solidFill>
              </a:rPr>
              <a:t>Revision of Percentages</a:t>
            </a:r>
          </a:p>
        </p:txBody>
      </p:sp>
      <p:sp>
        <p:nvSpPr>
          <p:cNvPr id="18436" name="AutoShape 2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008188" y="2132013"/>
            <a:ext cx="500062" cy="368300"/>
          </a:xfrm>
          <a:prstGeom prst="actionButtonForwardNex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18437" name="Text Box 31"/>
          <p:cNvSpPr txBox="1">
            <a:spLocks noChangeArrowheads="1"/>
          </p:cNvSpPr>
          <p:nvPr/>
        </p:nvSpPr>
        <p:spPr bwMode="auto">
          <a:xfrm>
            <a:off x="2654300" y="2616200"/>
            <a:ext cx="32162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 b="1">
                <a:solidFill>
                  <a:srgbClr val="F9F911"/>
                </a:solidFill>
              </a:rPr>
              <a:t>Profit and Loss</a:t>
            </a:r>
          </a:p>
        </p:txBody>
      </p:sp>
      <p:sp>
        <p:nvSpPr>
          <p:cNvPr id="18438" name="AutoShape 3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008188" y="2689225"/>
            <a:ext cx="500062" cy="368300"/>
          </a:xfrm>
          <a:prstGeom prst="actionButtonForwardNext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18439" name="AutoShape 3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008188" y="3246438"/>
            <a:ext cx="500062" cy="369887"/>
          </a:xfrm>
          <a:prstGeom prst="actionButtonForwardNext">
            <a:avLst/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18440" name="Text Box 34"/>
          <p:cNvSpPr txBox="1">
            <a:spLocks noChangeArrowheads="1"/>
          </p:cNvSpPr>
          <p:nvPr/>
        </p:nvSpPr>
        <p:spPr bwMode="auto">
          <a:xfrm>
            <a:off x="2654300" y="3173413"/>
            <a:ext cx="29543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 b="1">
                <a:solidFill>
                  <a:srgbClr val="F9F911"/>
                </a:solidFill>
              </a:rPr>
              <a:t>Hire Purchase</a:t>
            </a:r>
          </a:p>
        </p:txBody>
      </p:sp>
      <p:sp>
        <p:nvSpPr>
          <p:cNvPr id="18441" name="AutoShape 3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008188" y="3803650"/>
            <a:ext cx="500062" cy="369888"/>
          </a:xfrm>
          <a:prstGeom prst="actionButtonForwardNex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18442" name="Text Box 36"/>
          <p:cNvSpPr txBox="1">
            <a:spLocks noChangeArrowheads="1"/>
          </p:cNvSpPr>
          <p:nvPr/>
        </p:nvSpPr>
        <p:spPr bwMode="auto">
          <a:xfrm>
            <a:off x="2654300" y="3730625"/>
            <a:ext cx="61245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 b="1">
                <a:solidFill>
                  <a:srgbClr val="F9F911"/>
                </a:solidFill>
              </a:rPr>
              <a:t>Building &amp; Contents Insurance</a:t>
            </a:r>
          </a:p>
        </p:txBody>
      </p:sp>
      <p:sp>
        <p:nvSpPr>
          <p:cNvPr id="18443" name="AutoShape 3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08188" y="4919663"/>
            <a:ext cx="500062" cy="368300"/>
          </a:xfrm>
          <a:prstGeom prst="actionButtonForwardNex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18444" name="Text Box 38"/>
          <p:cNvSpPr txBox="1">
            <a:spLocks noChangeArrowheads="1"/>
          </p:cNvSpPr>
          <p:nvPr/>
        </p:nvSpPr>
        <p:spPr bwMode="auto">
          <a:xfrm>
            <a:off x="2654300" y="4846638"/>
            <a:ext cx="36385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 b="1">
                <a:solidFill>
                  <a:srgbClr val="F9F911"/>
                </a:solidFill>
              </a:rPr>
              <a:t>Foreign Exchange</a:t>
            </a:r>
          </a:p>
        </p:txBody>
      </p:sp>
      <p:sp>
        <p:nvSpPr>
          <p:cNvPr id="18445" name="AutoShape 3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08188" y="5476875"/>
            <a:ext cx="500062" cy="369888"/>
          </a:xfrm>
          <a:prstGeom prst="actionButtonForwardNex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18446" name="Text Box 38"/>
          <p:cNvSpPr txBox="1">
            <a:spLocks noChangeArrowheads="1"/>
          </p:cNvSpPr>
          <p:nvPr/>
        </p:nvSpPr>
        <p:spPr bwMode="auto">
          <a:xfrm>
            <a:off x="2654300" y="5403850"/>
            <a:ext cx="36798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 b="1">
                <a:solidFill>
                  <a:srgbClr val="F9F911"/>
                </a:solidFill>
              </a:rPr>
              <a:t>Percentage Profit</a:t>
            </a:r>
          </a:p>
        </p:txBody>
      </p:sp>
      <p:sp>
        <p:nvSpPr>
          <p:cNvPr id="18447" name="AutoShape 3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08188" y="4362450"/>
            <a:ext cx="500062" cy="368300"/>
          </a:xfrm>
          <a:prstGeom prst="actionButtonForwardNext">
            <a:avLst/>
          </a:prstGeom>
          <a:solidFill>
            <a:srgbClr val="08080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18448" name="Text Box 36"/>
          <p:cNvSpPr txBox="1">
            <a:spLocks noChangeArrowheads="1"/>
          </p:cNvSpPr>
          <p:nvPr/>
        </p:nvSpPr>
        <p:spPr bwMode="auto">
          <a:xfrm>
            <a:off x="2654300" y="4289425"/>
            <a:ext cx="3074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 b="1">
                <a:solidFill>
                  <a:srgbClr val="F9F911"/>
                </a:solidFill>
              </a:rPr>
              <a:t>Life Insurance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97" name="Rectangle 13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4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Hire Purchase</a:t>
            </a:r>
          </a:p>
        </p:txBody>
      </p:sp>
      <p:sp>
        <p:nvSpPr>
          <p:cNvPr id="144391" name="Text Box 7"/>
          <p:cNvSpPr txBox="1">
            <a:spLocks noChangeArrowheads="1"/>
          </p:cNvSpPr>
          <p:nvPr/>
        </p:nvSpPr>
        <p:spPr bwMode="auto">
          <a:xfrm>
            <a:off x="1458913" y="2255838"/>
            <a:ext cx="75787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Hire Purchase : 	When you pay for goods by</a:t>
            </a:r>
          </a:p>
          <a:p>
            <a:pPr eaLnBrk="1" hangingPunct="1"/>
            <a:r>
              <a:rPr lang="en-GB">
                <a:solidFill>
                  <a:srgbClr val="FFFF00"/>
                </a:solidFill>
              </a:rPr>
              <a:t>			putting down a deposit and then </a:t>
            </a:r>
          </a:p>
          <a:p>
            <a:pPr eaLnBrk="1" hangingPunct="1"/>
            <a:r>
              <a:rPr lang="en-GB">
                <a:solidFill>
                  <a:srgbClr val="FFFF00"/>
                </a:solidFill>
              </a:rPr>
              <a:t>			paying the rest up in small fixed </a:t>
            </a:r>
          </a:p>
          <a:p>
            <a:pPr eaLnBrk="1" hangingPunct="1"/>
            <a:r>
              <a:rPr lang="en-GB">
                <a:solidFill>
                  <a:srgbClr val="FFFF00"/>
                </a:solidFill>
              </a:rPr>
              <a:t>			payments over a period of time.</a:t>
            </a:r>
          </a:p>
        </p:txBody>
      </p:sp>
      <p:sp>
        <p:nvSpPr>
          <p:cNvPr id="144400" name="Text Box 16"/>
          <p:cNvSpPr txBox="1">
            <a:spLocks noChangeArrowheads="1"/>
          </p:cNvSpPr>
          <p:nvPr/>
        </p:nvSpPr>
        <p:spPr bwMode="auto">
          <a:xfrm>
            <a:off x="1073150" y="4346575"/>
            <a:ext cx="8094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Normally you pay more for the goods using this method.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444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444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444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91" grpId="0"/>
      <p:bldP spid="14440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6" name="Text Box 8"/>
          <p:cNvSpPr txBox="1">
            <a:spLocks noChangeArrowheads="1"/>
          </p:cNvSpPr>
          <p:nvPr/>
        </p:nvSpPr>
        <p:spPr bwMode="auto">
          <a:xfrm>
            <a:off x="1606550" y="2009775"/>
            <a:ext cx="6197600" cy="1955800"/>
          </a:xfrm>
          <a:prstGeom prst="rect">
            <a:avLst/>
          </a:prstGeom>
          <a:solidFill>
            <a:srgbClr val="080808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Buying Products</a:t>
            </a:r>
          </a:p>
          <a:p>
            <a:pPr algn="ctr">
              <a:defRPr/>
            </a:pPr>
            <a:endParaRPr lang="en-GB" u="sng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algn="ctr">
              <a:defRPr/>
            </a:pPr>
            <a:r>
              <a:rPr lang="en-GB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Hoover Cash Price £365.50 </a:t>
            </a:r>
          </a:p>
          <a:p>
            <a:pPr algn="ctr">
              <a:defRPr/>
            </a:pPr>
            <a:r>
              <a:rPr lang="en-GB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or </a:t>
            </a:r>
          </a:p>
          <a:p>
            <a:pPr algn="ctr">
              <a:defRPr/>
            </a:pPr>
            <a:r>
              <a:rPr lang="en-GB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by H.P. £75 deposit + 12 Payment £28.80</a:t>
            </a: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</a:t>
            </a:r>
            <a:endParaRPr lang="en-GB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45417" name="Rectangle 9"/>
          <p:cNvSpPr>
            <a:spLocks noChangeArrowheads="1"/>
          </p:cNvSpPr>
          <p:nvPr/>
        </p:nvSpPr>
        <p:spPr bwMode="auto">
          <a:xfrm>
            <a:off x="4083050" y="4976813"/>
            <a:ext cx="4475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£75 + 12 x £28.80 = £420.60</a:t>
            </a:r>
          </a:p>
        </p:txBody>
      </p:sp>
      <p:sp>
        <p:nvSpPr>
          <p:cNvPr id="145418" name="Rectangle 10"/>
          <p:cNvSpPr>
            <a:spLocks noChangeArrowheads="1"/>
          </p:cNvSpPr>
          <p:nvPr/>
        </p:nvSpPr>
        <p:spPr bwMode="auto">
          <a:xfrm>
            <a:off x="1489075" y="4976813"/>
            <a:ext cx="2716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Total H.P. price = </a:t>
            </a:r>
          </a:p>
        </p:txBody>
      </p:sp>
      <p:sp>
        <p:nvSpPr>
          <p:cNvPr id="145422" name="Rectangle 14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4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Hire Purchase</a:t>
            </a:r>
          </a:p>
        </p:txBody>
      </p:sp>
      <p:sp>
        <p:nvSpPr>
          <p:cNvPr id="145424" name="Text Box 16"/>
          <p:cNvSpPr txBox="1">
            <a:spLocks noChangeArrowheads="1"/>
          </p:cNvSpPr>
          <p:nvPr/>
        </p:nvSpPr>
        <p:spPr bwMode="auto">
          <a:xfrm>
            <a:off x="1150938" y="5657850"/>
            <a:ext cx="324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Difference in price = </a:t>
            </a:r>
          </a:p>
        </p:txBody>
      </p:sp>
      <p:sp>
        <p:nvSpPr>
          <p:cNvPr id="145425" name="Rectangle 17"/>
          <p:cNvSpPr>
            <a:spLocks noChangeArrowheads="1"/>
          </p:cNvSpPr>
          <p:nvPr/>
        </p:nvSpPr>
        <p:spPr bwMode="auto">
          <a:xfrm>
            <a:off x="4264025" y="5657850"/>
            <a:ext cx="4422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£420.60 - £365.50 = £55.10 </a:t>
            </a:r>
          </a:p>
        </p:txBody>
      </p:sp>
      <p:sp>
        <p:nvSpPr>
          <p:cNvPr id="28680" name="Text Box 18"/>
          <p:cNvSpPr txBox="1">
            <a:spLocks noChangeArrowheads="1"/>
          </p:cNvSpPr>
          <p:nvPr/>
        </p:nvSpPr>
        <p:spPr bwMode="auto">
          <a:xfrm>
            <a:off x="1214438" y="4183063"/>
            <a:ext cx="7286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How much more do you pay by using Hire Purchase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454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454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454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454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454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454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7" grpId="0"/>
      <p:bldP spid="145418" grpId="0"/>
      <p:bldP spid="145424" grpId="0"/>
      <p:bldP spid="1454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6" descr="Office Objects 05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5417" name="Rectangle 9"/>
          <p:cNvSpPr>
            <a:spLocks noChangeArrowheads="1"/>
          </p:cNvSpPr>
          <p:nvPr/>
        </p:nvSpPr>
        <p:spPr bwMode="auto">
          <a:xfrm>
            <a:off x="5035550" y="4976813"/>
            <a:ext cx="3786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>
                <a:solidFill>
                  <a:srgbClr val="FFFF00"/>
                </a:solidFill>
              </a:rPr>
              <a:t>+ 12 x £28.80 = £420.60</a:t>
            </a:r>
          </a:p>
        </p:txBody>
      </p:sp>
      <p:sp>
        <p:nvSpPr>
          <p:cNvPr id="145418" name="Rectangle 10"/>
          <p:cNvSpPr>
            <a:spLocks noChangeArrowheads="1"/>
          </p:cNvSpPr>
          <p:nvPr/>
        </p:nvSpPr>
        <p:spPr bwMode="auto">
          <a:xfrm>
            <a:off x="1489075" y="4976813"/>
            <a:ext cx="2716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Total H.P. price = </a:t>
            </a:r>
          </a:p>
        </p:txBody>
      </p:sp>
      <p:sp>
        <p:nvSpPr>
          <p:cNvPr id="145424" name="Text Box 16"/>
          <p:cNvSpPr txBox="1">
            <a:spLocks noChangeArrowheads="1"/>
          </p:cNvSpPr>
          <p:nvPr/>
        </p:nvSpPr>
        <p:spPr bwMode="auto">
          <a:xfrm>
            <a:off x="1150938" y="5657850"/>
            <a:ext cx="324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FF"/>
                </a:solidFill>
              </a:rPr>
              <a:t>Difference in price = </a:t>
            </a:r>
          </a:p>
        </p:txBody>
      </p:sp>
      <p:sp>
        <p:nvSpPr>
          <p:cNvPr id="145425" name="Rectangle 17"/>
          <p:cNvSpPr>
            <a:spLocks noChangeArrowheads="1"/>
          </p:cNvSpPr>
          <p:nvPr/>
        </p:nvSpPr>
        <p:spPr bwMode="auto">
          <a:xfrm>
            <a:off x="4264025" y="5657850"/>
            <a:ext cx="4422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FF00"/>
                </a:solidFill>
              </a:rPr>
              <a:t>£420.60 - £365.50 = £55.10 </a:t>
            </a:r>
          </a:p>
        </p:txBody>
      </p:sp>
      <p:sp>
        <p:nvSpPr>
          <p:cNvPr id="29703" name="Text Box 18"/>
          <p:cNvSpPr txBox="1">
            <a:spLocks noChangeArrowheads="1"/>
          </p:cNvSpPr>
          <p:nvPr/>
        </p:nvSpPr>
        <p:spPr bwMode="auto">
          <a:xfrm>
            <a:off x="1214438" y="4183063"/>
            <a:ext cx="7286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FF"/>
                </a:solidFill>
              </a:rPr>
              <a:t>How much more do you pay by using Hire Purchase</a:t>
            </a:r>
          </a:p>
        </p:txBody>
      </p:sp>
      <p:pic>
        <p:nvPicPr>
          <p:cNvPr id="29704" name="Picture 14" descr="Washing_Machin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1" r="8612"/>
          <a:stretch>
            <a:fillRect/>
          </a:stretch>
        </p:blipFill>
        <p:spPr bwMode="auto">
          <a:xfrm>
            <a:off x="7289800" y="85725"/>
            <a:ext cx="1700213" cy="2093913"/>
          </a:xfrm>
          <a:prstGeom prst="rect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705" name="Text Box 8"/>
          <p:cNvSpPr txBox="1">
            <a:spLocks noChangeArrowheads="1"/>
          </p:cNvSpPr>
          <p:nvPr/>
        </p:nvSpPr>
        <p:spPr bwMode="auto">
          <a:xfrm>
            <a:off x="974725" y="2009775"/>
            <a:ext cx="6197600" cy="1955800"/>
          </a:xfrm>
          <a:prstGeom prst="rect">
            <a:avLst/>
          </a:prstGeom>
          <a:solidFill>
            <a:srgbClr val="080808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u="sng">
                <a:solidFill>
                  <a:srgbClr val="FFFF00"/>
                </a:solidFill>
              </a:rPr>
              <a:t>Buying Products</a:t>
            </a:r>
          </a:p>
          <a:p>
            <a:pPr algn="ctr" eaLnBrk="1" hangingPunct="1"/>
            <a:endParaRPr lang="en-GB" u="sng">
              <a:solidFill>
                <a:srgbClr val="FFFF00"/>
              </a:solidFill>
            </a:endParaRPr>
          </a:p>
          <a:p>
            <a:pPr algn="ctr" eaLnBrk="1" hangingPunct="1"/>
            <a:r>
              <a:rPr lang="en-GB">
                <a:solidFill>
                  <a:srgbClr val="FFFF00"/>
                </a:solidFill>
              </a:rPr>
              <a:t>Washing Machine Cash Price £365.50 </a:t>
            </a:r>
          </a:p>
          <a:p>
            <a:pPr algn="ctr" eaLnBrk="1" hangingPunct="1"/>
            <a:r>
              <a:rPr lang="en-GB">
                <a:solidFill>
                  <a:srgbClr val="FFFF00"/>
                </a:solidFill>
              </a:rPr>
              <a:t>or </a:t>
            </a:r>
          </a:p>
          <a:p>
            <a:pPr algn="ctr" eaLnBrk="1" hangingPunct="1"/>
            <a:r>
              <a:rPr lang="en-GB">
                <a:solidFill>
                  <a:srgbClr val="FFFF00"/>
                </a:solidFill>
              </a:rPr>
              <a:t>by H.P. £75 deposit + 12 Payment £28.80</a:t>
            </a:r>
            <a:r>
              <a:rPr lang="en-GB">
                <a:solidFill>
                  <a:srgbClr val="FFFFFF"/>
                </a:solidFill>
              </a:rPr>
              <a:t> </a:t>
            </a:r>
            <a:endParaRPr lang="en-GB">
              <a:solidFill>
                <a:srgbClr val="FF0000"/>
              </a:solidFill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4235450" y="5000625"/>
            <a:ext cx="81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>
                <a:solidFill>
                  <a:srgbClr val="FFFF00"/>
                </a:solidFill>
              </a:rPr>
              <a:t>£75</a:t>
            </a:r>
          </a:p>
        </p:txBody>
      </p:sp>
      <p:sp>
        <p:nvSpPr>
          <p:cNvPr id="29707" name="Rectangle 14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GB" sz="3200">
                <a:solidFill>
                  <a:srgbClr val="FFFF00"/>
                </a:solidFill>
              </a:rPr>
              <a:t>Loans &amp; Hire Purchase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454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454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454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454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454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454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7" grpId="0"/>
      <p:bldP spid="145418" grpId="0"/>
      <p:bldP spid="145424" grpId="0"/>
      <p:bldP spid="145425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156677" name="Text Box 5"/>
          <p:cNvSpPr txBox="1">
            <a:spLocks noChangeArrowheads="1"/>
          </p:cNvSpPr>
          <p:nvPr/>
        </p:nvSpPr>
        <p:spPr bwMode="auto">
          <a:xfrm>
            <a:off x="5291138" y="3025775"/>
            <a:ext cx="38528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1.	Be able to convert £’s to another currency.</a:t>
            </a:r>
          </a:p>
        </p:txBody>
      </p:sp>
      <p:sp>
        <p:nvSpPr>
          <p:cNvPr id="30725" name="Line 6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679" name="Rectangle 7"/>
          <p:cNvSpPr>
            <a:spLocks noChangeArrowheads="1"/>
          </p:cNvSpPr>
          <p:nvPr/>
        </p:nvSpPr>
        <p:spPr bwMode="auto">
          <a:xfrm>
            <a:off x="977900" y="3044825"/>
            <a:ext cx="3886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 sz="1800">
                <a:solidFill>
                  <a:srgbClr val="FFFF00"/>
                </a:solidFill>
              </a:rPr>
              <a:t>To explain how to convert £’s to another currency and vice versa.</a:t>
            </a:r>
          </a:p>
        </p:txBody>
      </p:sp>
      <p:sp>
        <p:nvSpPr>
          <p:cNvPr id="156680" name="Rectangle 8"/>
          <p:cNvSpPr>
            <a:spLocks noChangeArrowheads="1"/>
          </p:cNvSpPr>
          <p:nvPr/>
        </p:nvSpPr>
        <p:spPr bwMode="auto">
          <a:xfrm>
            <a:off x="5273675" y="4027488"/>
            <a:ext cx="3870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AutoNum type="arabicPeriod" startAt="2"/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Be able to convert back to £’s.</a:t>
            </a:r>
          </a:p>
        </p:txBody>
      </p:sp>
      <p:sp>
        <p:nvSpPr>
          <p:cNvPr id="156683" name="Rectangle 11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4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Foreign Exchange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6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7" grpId="0"/>
      <p:bldP spid="156679" grpId="0"/>
      <p:bldP spid="15668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95475" y="584200"/>
            <a:ext cx="5256213" cy="612775"/>
          </a:xfrm>
        </p:spPr>
        <p:txBody>
          <a:bodyPr/>
          <a:lstStyle/>
          <a:p>
            <a:pPr algn="ctr">
              <a:defRPr/>
            </a:pPr>
            <a: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  <a:t>Currency Exchange</a:t>
            </a:r>
            <a:endParaRPr lang="en-GB" sz="36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1747" name="TextBox 14"/>
          <p:cNvSpPr txBox="1">
            <a:spLocks noChangeArrowheads="1"/>
          </p:cNvSpPr>
          <p:nvPr/>
        </p:nvSpPr>
        <p:spPr bwMode="auto">
          <a:xfrm>
            <a:off x="2471738" y="1879600"/>
            <a:ext cx="4854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solidFill>
                  <a:srgbClr val="FFFF00"/>
                </a:solidFill>
              </a:rPr>
              <a:t>Converting to a foreign currency</a:t>
            </a:r>
          </a:p>
        </p:txBody>
      </p:sp>
      <p:sp>
        <p:nvSpPr>
          <p:cNvPr id="16" name="Oval 15"/>
          <p:cNvSpPr/>
          <p:nvPr/>
        </p:nvSpPr>
        <p:spPr>
          <a:xfrm>
            <a:off x="979488" y="2497138"/>
            <a:ext cx="1635125" cy="1584325"/>
          </a:xfrm>
          <a:prstGeom prst="ellipse">
            <a:avLst/>
          </a:prstGeom>
          <a:ln w="57150"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6600" dirty="0">
                <a:solidFill>
                  <a:srgbClr val="080808"/>
                </a:solidFill>
                <a:latin typeface="Comic Sans MS" pitchFamily="66" charset="0"/>
              </a:rPr>
              <a:t>£</a:t>
            </a:r>
          </a:p>
        </p:txBody>
      </p:sp>
      <p:sp>
        <p:nvSpPr>
          <p:cNvPr id="17" name="Pentagon 16"/>
          <p:cNvSpPr/>
          <p:nvPr/>
        </p:nvSpPr>
        <p:spPr>
          <a:xfrm>
            <a:off x="3838575" y="2563813"/>
            <a:ext cx="2020888" cy="1450975"/>
          </a:xfrm>
          <a:prstGeom prst="homePlate">
            <a:avLst/>
          </a:prstGeom>
          <a:ln w="57150"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rgbClr val="080808"/>
                </a:solidFill>
                <a:latin typeface="Comic Sans MS" pitchFamily="66" charset="0"/>
              </a:rPr>
              <a:t>x exchange rate 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627313" y="3289300"/>
            <a:ext cx="1211262" cy="0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883275" y="3286125"/>
            <a:ext cx="1211263" cy="6350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7096125" y="2497138"/>
            <a:ext cx="2047875" cy="1584325"/>
          </a:xfrm>
          <a:prstGeom prst="ellipse">
            <a:avLst/>
          </a:prstGeom>
          <a:ln w="57150"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rgbClr val="080808"/>
                </a:solidFill>
                <a:latin typeface="Comic Sans MS" pitchFamily="66" charset="0"/>
              </a:rPr>
              <a:t>Foreign currency</a:t>
            </a:r>
          </a:p>
        </p:txBody>
      </p:sp>
      <p:sp>
        <p:nvSpPr>
          <p:cNvPr id="23" name="Oval 22"/>
          <p:cNvSpPr/>
          <p:nvPr/>
        </p:nvSpPr>
        <p:spPr>
          <a:xfrm>
            <a:off x="925513" y="4684713"/>
            <a:ext cx="1635125" cy="1584325"/>
          </a:xfrm>
          <a:prstGeom prst="ellipse">
            <a:avLst/>
          </a:prstGeom>
          <a:ln w="57150"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6600" dirty="0">
                <a:solidFill>
                  <a:srgbClr val="080808"/>
                </a:solidFill>
                <a:latin typeface="Comic Sans MS" pitchFamily="66" charset="0"/>
              </a:rPr>
              <a:t>£</a:t>
            </a:r>
          </a:p>
        </p:txBody>
      </p:sp>
      <p:sp>
        <p:nvSpPr>
          <p:cNvPr id="24" name="Pentagon 23"/>
          <p:cNvSpPr/>
          <p:nvPr/>
        </p:nvSpPr>
        <p:spPr>
          <a:xfrm flipH="1">
            <a:off x="3784600" y="4751388"/>
            <a:ext cx="2020888" cy="1450975"/>
          </a:xfrm>
          <a:prstGeom prst="homePlate">
            <a:avLst/>
          </a:prstGeom>
          <a:ln w="57150"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200" dirty="0">
                <a:solidFill>
                  <a:srgbClr val="080808"/>
                </a:solidFill>
                <a:latin typeface="Comic Sans MS" pitchFamily="66" charset="0"/>
              </a:rPr>
              <a:t>÷</a:t>
            </a:r>
            <a:r>
              <a:rPr lang="en-GB" dirty="0">
                <a:solidFill>
                  <a:srgbClr val="080808"/>
                </a:solidFill>
                <a:latin typeface="Comic Sans MS" pitchFamily="66" charset="0"/>
              </a:rPr>
              <a:t> exchange rate 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2573338" y="5476875"/>
            <a:ext cx="1211262" cy="0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5829300" y="5473700"/>
            <a:ext cx="1211263" cy="6350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7065963" y="4684713"/>
            <a:ext cx="2078037" cy="1584325"/>
          </a:xfrm>
          <a:prstGeom prst="ellipse">
            <a:avLst/>
          </a:prstGeom>
          <a:ln w="57150"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rgbClr val="080808"/>
                </a:solidFill>
                <a:latin typeface="Comic Sans MS" pitchFamily="66" charset="0"/>
              </a:rPr>
              <a:t>Foreign currency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194050" y="4183063"/>
            <a:ext cx="3409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solidFill>
                  <a:srgbClr val="FFFF00"/>
                </a:solidFill>
              </a:rPr>
              <a:t>Converting back to £’s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2" grpId="0" animBg="1"/>
      <p:bldP spid="23" grpId="0" animBg="1"/>
      <p:bldP spid="24" grpId="0" animBg="1"/>
      <p:bldP spid="27" grpId="0" animBg="1"/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1" name="Text Box 5"/>
          <p:cNvSpPr txBox="1">
            <a:spLocks noChangeArrowheads="1"/>
          </p:cNvSpPr>
          <p:nvPr/>
        </p:nvSpPr>
        <p:spPr bwMode="auto">
          <a:xfrm>
            <a:off x="1449388" y="2366963"/>
            <a:ext cx="66627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The currency in most of Europe is the euro € </a:t>
            </a:r>
          </a:p>
        </p:txBody>
      </p:sp>
      <p:sp>
        <p:nvSpPr>
          <p:cNvPr id="157704" name="Text Box 8"/>
          <p:cNvSpPr txBox="1">
            <a:spLocks noChangeArrowheads="1"/>
          </p:cNvSpPr>
          <p:nvPr/>
        </p:nvSpPr>
        <p:spPr bwMode="auto">
          <a:xfrm>
            <a:off x="1787525" y="4238625"/>
            <a:ext cx="6008688" cy="495300"/>
          </a:xfrm>
          <a:prstGeom prst="rect">
            <a:avLst/>
          </a:prstGeom>
          <a:solidFill>
            <a:srgbClr val="080808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Converting £’s to Euros € simply multiply</a:t>
            </a:r>
          </a:p>
        </p:txBody>
      </p:sp>
      <p:sp>
        <p:nvSpPr>
          <p:cNvPr id="157705" name="Rectangle 9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4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Foreign Exchange</a:t>
            </a:r>
          </a:p>
        </p:txBody>
      </p:sp>
      <p:sp>
        <p:nvSpPr>
          <p:cNvPr id="157706" name="Text Box 10"/>
          <p:cNvSpPr txBox="1">
            <a:spLocks noChangeArrowheads="1"/>
          </p:cNvSpPr>
          <p:nvPr/>
        </p:nvSpPr>
        <p:spPr bwMode="auto">
          <a:xfrm>
            <a:off x="2159000" y="2990850"/>
            <a:ext cx="526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The exchange rate is approximately</a:t>
            </a:r>
          </a:p>
        </p:txBody>
      </p:sp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3448050" y="3614738"/>
            <a:ext cx="2873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£ 1 	</a:t>
            </a:r>
            <a:r>
              <a:rPr lang="en-GB">
                <a:sym typeface="Wingdings" pitchFamily="2" charset="2"/>
              </a:rPr>
              <a:t>	1.54 €</a:t>
            </a:r>
            <a:endParaRPr lang="en-GB"/>
          </a:p>
        </p:txBody>
      </p:sp>
      <p:sp>
        <p:nvSpPr>
          <p:cNvPr id="157708" name="Text Box 12"/>
          <p:cNvSpPr txBox="1">
            <a:spLocks noChangeArrowheads="1"/>
          </p:cNvSpPr>
          <p:nvPr/>
        </p:nvSpPr>
        <p:spPr bwMode="auto">
          <a:xfrm>
            <a:off x="1262063" y="5146675"/>
            <a:ext cx="4502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(a)	To change £80 to euros</a:t>
            </a:r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6003925" y="5146675"/>
            <a:ext cx="1746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80 x 1.54 =</a:t>
            </a:r>
          </a:p>
        </p:txBody>
      </p:sp>
      <p:sp>
        <p:nvSpPr>
          <p:cNvPr id="157710" name="Text Box 14"/>
          <p:cNvSpPr txBox="1">
            <a:spLocks noChangeArrowheads="1"/>
          </p:cNvSpPr>
          <p:nvPr/>
        </p:nvSpPr>
        <p:spPr bwMode="auto">
          <a:xfrm>
            <a:off x="7681913" y="5146675"/>
            <a:ext cx="1416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123.20 €</a:t>
            </a:r>
          </a:p>
        </p:txBody>
      </p:sp>
      <p:sp>
        <p:nvSpPr>
          <p:cNvPr id="157711" name="AutoShape 15"/>
          <p:cNvSpPr>
            <a:spLocks noChangeArrowheads="1"/>
          </p:cNvSpPr>
          <p:nvPr/>
        </p:nvSpPr>
        <p:spPr bwMode="auto">
          <a:xfrm>
            <a:off x="0" y="2024063"/>
            <a:ext cx="2386013" cy="2166937"/>
          </a:xfrm>
          <a:prstGeom prst="cloudCallout">
            <a:avLst>
              <a:gd name="adj1" fmla="val 85926"/>
              <a:gd name="adj2" fmla="val 49120"/>
            </a:avLst>
          </a:prstGeom>
          <a:solidFill>
            <a:schemeClr val="accent1"/>
          </a:solidFill>
          <a:ln w="9525">
            <a:solidFill>
              <a:srgbClr val="080808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>
                <a:solidFill>
                  <a:srgbClr val="080808"/>
                </a:solidFill>
              </a:rPr>
              <a:t>Think going on holiday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77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77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77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24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577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577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577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1577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1577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1577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1" grpId="0"/>
      <p:bldP spid="157704" grpId="0" animBg="1"/>
      <p:bldP spid="157706" grpId="0"/>
      <p:bldP spid="157707" grpId="0"/>
      <p:bldP spid="157708" grpId="0"/>
      <p:bldP spid="157709" grpId="0"/>
      <p:bldP spid="157710" grpId="0"/>
      <p:bldP spid="1577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1" name="Text Box 5"/>
          <p:cNvSpPr txBox="1">
            <a:spLocks noChangeArrowheads="1"/>
          </p:cNvSpPr>
          <p:nvPr/>
        </p:nvSpPr>
        <p:spPr bwMode="auto">
          <a:xfrm>
            <a:off x="1077913" y="2138363"/>
            <a:ext cx="77057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solidFill>
                  <a:srgbClr val="FFFF00"/>
                </a:solidFill>
              </a:rPr>
              <a:t>Coming back from holiday we want to do the opposite</a:t>
            </a:r>
          </a:p>
          <a:p>
            <a:pPr algn="ctr" eaLnBrk="1" hangingPunct="1"/>
            <a:r>
              <a:rPr lang="en-GB">
                <a:solidFill>
                  <a:srgbClr val="FFFF00"/>
                </a:solidFill>
              </a:rPr>
              <a:t>i.e. euros to £’s</a:t>
            </a:r>
          </a:p>
        </p:txBody>
      </p:sp>
      <p:sp>
        <p:nvSpPr>
          <p:cNvPr id="162823" name="Text Box 7"/>
          <p:cNvSpPr txBox="1">
            <a:spLocks noChangeArrowheads="1"/>
          </p:cNvSpPr>
          <p:nvPr/>
        </p:nvSpPr>
        <p:spPr bwMode="auto">
          <a:xfrm>
            <a:off x="1787525" y="4238625"/>
            <a:ext cx="5942013" cy="495300"/>
          </a:xfrm>
          <a:prstGeom prst="rect">
            <a:avLst/>
          </a:prstGeom>
          <a:solidFill>
            <a:srgbClr val="080808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Converting Euros €’s to £’s simply divide</a:t>
            </a:r>
          </a:p>
        </p:txBody>
      </p:sp>
      <p:sp>
        <p:nvSpPr>
          <p:cNvPr id="162824" name="Rectangle 8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4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Foreign Exchange</a:t>
            </a:r>
          </a:p>
        </p:txBody>
      </p:sp>
      <p:sp>
        <p:nvSpPr>
          <p:cNvPr id="162825" name="Text Box 9"/>
          <p:cNvSpPr txBox="1">
            <a:spLocks noChangeArrowheads="1"/>
          </p:cNvSpPr>
          <p:nvPr/>
        </p:nvSpPr>
        <p:spPr bwMode="auto">
          <a:xfrm>
            <a:off x="2159000" y="2990850"/>
            <a:ext cx="526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The exchange rate is approximately</a:t>
            </a:r>
          </a:p>
        </p:txBody>
      </p:sp>
      <p:sp>
        <p:nvSpPr>
          <p:cNvPr id="162826" name="Text Box 10"/>
          <p:cNvSpPr txBox="1">
            <a:spLocks noChangeArrowheads="1"/>
          </p:cNvSpPr>
          <p:nvPr/>
        </p:nvSpPr>
        <p:spPr bwMode="auto">
          <a:xfrm>
            <a:off x="3448050" y="3614738"/>
            <a:ext cx="2873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£ 1 	</a:t>
            </a:r>
            <a:r>
              <a:rPr lang="en-GB">
                <a:sym typeface="Wingdings" pitchFamily="2" charset="2"/>
              </a:rPr>
              <a:t>	1.54 €</a:t>
            </a:r>
            <a:endParaRPr lang="en-GB"/>
          </a:p>
        </p:txBody>
      </p:sp>
      <p:sp>
        <p:nvSpPr>
          <p:cNvPr id="162827" name="Text Box 11"/>
          <p:cNvSpPr txBox="1">
            <a:spLocks noChangeArrowheads="1"/>
          </p:cNvSpPr>
          <p:nvPr/>
        </p:nvSpPr>
        <p:spPr bwMode="auto">
          <a:xfrm>
            <a:off x="1262063" y="5146675"/>
            <a:ext cx="4338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	To change 616 € to £’s</a:t>
            </a:r>
          </a:p>
        </p:txBody>
      </p:sp>
      <p:sp>
        <p:nvSpPr>
          <p:cNvPr id="162828" name="Text Box 12"/>
          <p:cNvSpPr txBox="1">
            <a:spLocks noChangeArrowheads="1"/>
          </p:cNvSpPr>
          <p:nvPr/>
        </p:nvSpPr>
        <p:spPr bwMode="auto">
          <a:xfrm>
            <a:off x="6003925" y="5146675"/>
            <a:ext cx="1870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616 </a:t>
            </a:r>
            <a:r>
              <a:rPr lang="en-US">
                <a:solidFill>
                  <a:srgbClr val="FFFF00"/>
                </a:solidFill>
                <a:latin typeface="Shruti" pitchFamily="2" charset="0"/>
              </a:rPr>
              <a:t>÷</a:t>
            </a:r>
            <a:r>
              <a:rPr lang="en-GB">
                <a:solidFill>
                  <a:srgbClr val="FFFF00"/>
                </a:solidFill>
              </a:rPr>
              <a:t> 1.54 =</a:t>
            </a:r>
          </a:p>
        </p:txBody>
      </p:sp>
      <p:sp>
        <p:nvSpPr>
          <p:cNvPr id="162829" name="Text Box 13"/>
          <p:cNvSpPr txBox="1">
            <a:spLocks noChangeArrowheads="1"/>
          </p:cNvSpPr>
          <p:nvPr/>
        </p:nvSpPr>
        <p:spPr bwMode="auto">
          <a:xfrm>
            <a:off x="7796213" y="5146675"/>
            <a:ext cx="9826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£400</a:t>
            </a:r>
          </a:p>
        </p:txBody>
      </p:sp>
      <p:sp>
        <p:nvSpPr>
          <p:cNvPr id="162830" name="AutoShape 14"/>
          <p:cNvSpPr>
            <a:spLocks noChangeArrowheads="1"/>
          </p:cNvSpPr>
          <p:nvPr/>
        </p:nvSpPr>
        <p:spPr bwMode="auto">
          <a:xfrm>
            <a:off x="0" y="2667000"/>
            <a:ext cx="2755900" cy="1524000"/>
          </a:xfrm>
          <a:prstGeom prst="cloudCallout">
            <a:avLst>
              <a:gd name="adj1" fmla="val 67685"/>
              <a:gd name="adj2" fmla="val 48750"/>
            </a:avLst>
          </a:prstGeom>
          <a:solidFill>
            <a:schemeClr val="accent1"/>
          </a:solidFill>
          <a:ln w="9525">
            <a:solidFill>
              <a:srgbClr val="080808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>
                <a:solidFill>
                  <a:srgbClr val="080808"/>
                </a:solidFill>
              </a:rPr>
              <a:t>Think </a:t>
            </a:r>
          </a:p>
          <a:p>
            <a:pPr algn="ctr"/>
            <a:r>
              <a:rPr lang="en-GB">
                <a:solidFill>
                  <a:srgbClr val="080808"/>
                </a:solidFill>
              </a:rPr>
              <a:t>back from holiday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628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628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628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24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628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628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628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628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628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628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2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628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628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628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1628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1628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1628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1628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1628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1628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1" grpId="0"/>
      <p:bldP spid="162823" grpId="0" animBg="1"/>
      <p:bldP spid="162825" grpId="0"/>
      <p:bldP spid="162826" grpId="0"/>
      <p:bldP spid="162827" grpId="0"/>
      <p:bldP spid="162828" grpId="0"/>
      <p:bldP spid="162829" grpId="0"/>
      <p:bldP spid="16283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800" u="sng">
                <a:solidFill>
                  <a:srgbClr val="FFFF00"/>
                </a:solidFill>
              </a:rPr>
              <a:t>Learning Intention</a:t>
            </a:r>
          </a:p>
        </p:txBody>
      </p:sp>
      <p:sp>
        <p:nvSpPr>
          <p:cNvPr id="34819" name="Rectangle 4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800" u="sng">
                <a:solidFill>
                  <a:srgbClr val="FFFFFF"/>
                </a:solidFill>
              </a:rPr>
              <a:t>Success Criteria</a:t>
            </a:r>
          </a:p>
        </p:txBody>
      </p:sp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5029200" y="3025775"/>
            <a:ext cx="38338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800100" indent="-3429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lvl="1" algn="ctr" eaLnBrk="1" hangingPunct="1">
              <a:buFontTx/>
              <a:buAutoNum type="arabicPeriod"/>
            </a:pPr>
            <a:r>
              <a:rPr lang="en-GB" sz="1800">
                <a:solidFill>
                  <a:srgbClr val="FFFFFF"/>
                </a:solidFill>
              </a:rPr>
              <a:t>To understand how to calculate  </a:t>
            </a:r>
            <a:r>
              <a:rPr lang="en-GB" sz="1800">
                <a:solidFill>
                  <a:srgbClr val="FFFF00"/>
                </a:solidFill>
              </a:rPr>
              <a:t>percentage increase / decrease.</a:t>
            </a:r>
            <a:endParaRPr lang="en-GB" sz="3600">
              <a:solidFill>
                <a:srgbClr val="FFFF00"/>
              </a:solidFill>
            </a:endParaRPr>
          </a:p>
        </p:txBody>
      </p:sp>
      <p:sp>
        <p:nvSpPr>
          <p:cNvPr id="34821" name="Line 6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223" name="Rectangle 7"/>
          <p:cNvSpPr>
            <a:spLocks noChangeArrowheads="1"/>
          </p:cNvSpPr>
          <p:nvPr/>
        </p:nvSpPr>
        <p:spPr bwMode="auto">
          <a:xfrm>
            <a:off x="977900" y="3044825"/>
            <a:ext cx="3886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 algn="ctr">
              <a:buFontTx/>
              <a:buAutoNum type="arabicPeriod"/>
            </a:pPr>
            <a:r>
              <a:rPr lang="en-GB" sz="1800">
                <a:solidFill>
                  <a:srgbClr val="FFFF00"/>
                </a:solidFill>
              </a:rPr>
              <a:t>To understand how to calculate</a:t>
            </a:r>
            <a:r>
              <a:rPr lang="en-GB" sz="1800">
                <a:solidFill>
                  <a:srgbClr val="FFFFFF"/>
                </a:solidFill>
              </a:rPr>
              <a:t>  </a:t>
            </a:r>
            <a:r>
              <a:rPr lang="en-GB" sz="1800">
                <a:solidFill>
                  <a:srgbClr val="FFFF00"/>
                </a:solidFill>
              </a:rPr>
              <a:t>percentage increase / decrease.</a:t>
            </a:r>
          </a:p>
        </p:txBody>
      </p:sp>
      <p:sp>
        <p:nvSpPr>
          <p:cNvPr id="137224" name="Rectangle 8"/>
          <p:cNvSpPr>
            <a:spLocks noChangeArrowheads="1"/>
          </p:cNvSpPr>
          <p:nvPr/>
        </p:nvSpPr>
        <p:spPr bwMode="auto">
          <a:xfrm>
            <a:off x="5738813" y="4214813"/>
            <a:ext cx="33607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ctr">
              <a:buFontTx/>
              <a:buAutoNum type="arabicPeriod" startAt="2"/>
            </a:pPr>
            <a:r>
              <a:rPr lang="en-GB" sz="1800">
                <a:solidFill>
                  <a:srgbClr val="FFFFFF"/>
                </a:solidFill>
              </a:rPr>
              <a:t>Solve problems in context.</a:t>
            </a:r>
          </a:p>
        </p:txBody>
      </p:sp>
      <p:sp>
        <p:nvSpPr>
          <p:cNvPr id="137227" name="Rectangle 11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Calculating Percentages</a:t>
            </a:r>
          </a:p>
        </p:txBody>
      </p:sp>
      <p:sp>
        <p:nvSpPr>
          <p:cNvPr id="34825" name="Text Box 11"/>
          <p:cNvSpPr txBox="1">
            <a:spLocks noChangeArrowheads="1"/>
          </p:cNvSpPr>
          <p:nvPr/>
        </p:nvSpPr>
        <p:spPr bwMode="auto">
          <a:xfrm>
            <a:off x="2171700" y="1263650"/>
            <a:ext cx="4956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FF"/>
                </a:solidFill>
              </a:rPr>
              <a:t>Percentage Increase / Decrease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7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1" grpId="0"/>
      <p:bldP spid="137223" grpId="0"/>
      <p:bldP spid="13722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Calculating Percentages</a:t>
            </a:r>
          </a:p>
        </p:txBody>
      </p:sp>
      <p:sp>
        <p:nvSpPr>
          <p:cNvPr id="35843" name="Text Box 6"/>
          <p:cNvSpPr txBox="1">
            <a:spLocks noChangeArrowheads="1"/>
          </p:cNvSpPr>
          <p:nvPr/>
        </p:nvSpPr>
        <p:spPr bwMode="auto">
          <a:xfrm>
            <a:off x="931863" y="2184400"/>
            <a:ext cx="83327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u="sng">
                <a:solidFill>
                  <a:srgbClr val="FFFF00"/>
                </a:solidFill>
              </a:rPr>
              <a:t>Example 1</a:t>
            </a:r>
            <a:r>
              <a:rPr lang="en-GB">
                <a:solidFill>
                  <a:srgbClr val="FFFFFF"/>
                </a:solidFill>
              </a:rPr>
              <a:t> : 	Daniel was paid £20 per week. He got a 		wage rise to £22 per week. </a:t>
            </a:r>
          </a:p>
          <a:p>
            <a:pPr eaLnBrk="1" hangingPunct="1"/>
            <a:r>
              <a:rPr lang="en-GB">
                <a:solidFill>
                  <a:srgbClr val="FFFFFF"/>
                </a:solidFill>
              </a:rPr>
              <a:t>		What was his percentage increase in pay ?</a:t>
            </a:r>
          </a:p>
        </p:txBody>
      </p:sp>
      <p:sp>
        <p:nvSpPr>
          <p:cNvPr id="146439" name="Text Box 7"/>
          <p:cNvSpPr txBox="1">
            <a:spLocks noChangeArrowheads="1"/>
          </p:cNvSpPr>
          <p:nvPr/>
        </p:nvSpPr>
        <p:spPr bwMode="auto">
          <a:xfrm>
            <a:off x="993775" y="5121275"/>
            <a:ext cx="2047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% increase = </a:t>
            </a:r>
          </a:p>
        </p:txBody>
      </p:sp>
      <p:graphicFrame>
        <p:nvGraphicFramePr>
          <p:cNvPr id="146440" name="Object 8"/>
          <p:cNvGraphicFramePr>
            <a:graphicFrameLocks noChangeAspect="1"/>
          </p:cNvGraphicFramePr>
          <p:nvPr>
            <p:ph sz="half" idx="1"/>
          </p:nvPr>
        </p:nvGraphicFramePr>
        <p:xfrm>
          <a:off x="2922588" y="4935538"/>
          <a:ext cx="1703387" cy="83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0" name="Equation" r:id="rId3" imgW="1384300" imgH="673100" progId="Equation.DSMT4">
                  <p:embed/>
                </p:oleObj>
              </mc:Choice>
              <mc:Fallback>
                <p:oleObj name="Equation" r:id="rId3" imgW="1384300" imgH="6731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2588" y="4935538"/>
                        <a:ext cx="1703387" cy="830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6441" name="Object 9"/>
          <p:cNvGraphicFramePr>
            <a:graphicFrameLocks noChangeAspect="1"/>
          </p:cNvGraphicFramePr>
          <p:nvPr>
            <p:ph sz="quarter" idx="2"/>
          </p:nvPr>
        </p:nvGraphicFramePr>
        <p:xfrm>
          <a:off x="4656138" y="4941888"/>
          <a:ext cx="1563687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1" name="Equation" r:id="rId5" imgW="1168400" imgH="609600" progId="Equation.DSMT4">
                  <p:embed/>
                </p:oleObj>
              </mc:Choice>
              <mc:Fallback>
                <p:oleObj name="Equation" r:id="rId5" imgW="1168400" imgH="609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6138" y="4941888"/>
                        <a:ext cx="1563687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6442" name="Object 10"/>
          <p:cNvGraphicFramePr>
            <a:graphicFrameLocks noChangeAspect="1"/>
          </p:cNvGraphicFramePr>
          <p:nvPr>
            <p:ph sz="quarter" idx="3"/>
          </p:nvPr>
        </p:nvGraphicFramePr>
        <p:xfrm>
          <a:off x="6361113" y="5099050"/>
          <a:ext cx="1292225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2" name="Equation" r:id="rId7" imgW="685502" imgH="266584" progId="Equation.DSMT4">
                  <p:embed/>
                </p:oleObj>
              </mc:Choice>
              <mc:Fallback>
                <p:oleObj name="Equation" r:id="rId7" imgW="685502" imgH="266584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1113" y="5099050"/>
                        <a:ext cx="1292225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6443" name="Text Box 11"/>
          <p:cNvSpPr txBox="1">
            <a:spLocks noChangeArrowheads="1"/>
          </p:cNvSpPr>
          <p:nvPr/>
        </p:nvSpPr>
        <p:spPr bwMode="auto">
          <a:xfrm>
            <a:off x="2760663" y="3757613"/>
            <a:ext cx="509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Actual Increase = £22 - £20 = £2</a:t>
            </a:r>
          </a:p>
        </p:txBody>
      </p:sp>
      <p:sp>
        <p:nvSpPr>
          <p:cNvPr id="35849" name="Text Box 11"/>
          <p:cNvSpPr txBox="1">
            <a:spLocks noChangeArrowheads="1"/>
          </p:cNvSpPr>
          <p:nvPr/>
        </p:nvSpPr>
        <p:spPr bwMode="auto">
          <a:xfrm>
            <a:off x="2171700" y="1263650"/>
            <a:ext cx="4956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FF"/>
                </a:solidFill>
              </a:rPr>
              <a:t>Percentage Increase / Decrease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6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6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6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9" grpId="0"/>
      <p:bldP spid="14644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0"/>
          <p:cNvSpPr txBox="1">
            <a:spLocks noChangeArrowheads="1"/>
          </p:cNvSpPr>
          <p:nvPr/>
        </p:nvSpPr>
        <p:spPr bwMode="auto">
          <a:xfrm>
            <a:off x="1196975" y="2090738"/>
            <a:ext cx="594042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u="sng">
                <a:solidFill>
                  <a:srgbClr val="FFFFFF"/>
                </a:solidFill>
              </a:rPr>
              <a:t>Example 1</a:t>
            </a:r>
          </a:p>
          <a:p>
            <a:pPr eaLnBrk="1" hangingPunct="1"/>
            <a:endParaRPr lang="en-GB" u="sng">
              <a:solidFill>
                <a:srgbClr val="FFFFFF"/>
              </a:solidFill>
            </a:endParaRPr>
          </a:p>
          <a:p>
            <a:pPr eaLnBrk="1" hangingPunct="1"/>
            <a:r>
              <a:rPr lang="en-GB">
                <a:solidFill>
                  <a:srgbClr val="FFFFFF"/>
                </a:solidFill>
              </a:rPr>
              <a:t>A shopkeeper buys crisps for 20p each. </a:t>
            </a:r>
          </a:p>
          <a:p>
            <a:pPr eaLnBrk="1" hangingPunct="1"/>
            <a:r>
              <a:rPr lang="en-GB">
                <a:solidFill>
                  <a:srgbClr val="FFFFFF"/>
                </a:solidFill>
              </a:rPr>
              <a:t>He sells them for 28p. </a:t>
            </a:r>
          </a:p>
          <a:p>
            <a:pPr eaLnBrk="1" hangingPunct="1"/>
            <a:r>
              <a:rPr lang="en-GB">
                <a:solidFill>
                  <a:srgbClr val="FFFFFF"/>
                </a:solidFill>
              </a:rPr>
              <a:t>What is his percentage profit?</a:t>
            </a:r>
            <a:endParaRPr lang="en-GB">
              <a:solidFill>
                <a:srgbClr val="FF0000"/>
              </a:solidFill>
            </a:endParaRPr>
          </a:p>
        </p:txBody>
      </p:sp>
      <p:pic>
        <p:nvPicPr>
          <p:cNvPr id="36867" name="Picture 19" descr="Crisp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31" t="22102" r="11127" b="4507"/>
          <a:stretch>
            <a:fillRect/>
          </a:stretch>
        </p:blipFill>
        <p:spPr bwMode="auto">
          <a:xfrm>
            <a:off x="6992938" y="1893888"/>
            <a:ext cx="1801812" cy="129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993775" y="5121275"/>
            <a:ext cx="2047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% increase = </a:t>
            </a:r>
          </a:p>
        </p:txBody>
      </p:sp>
      <p:graphicFrame>
        <p:nvGraphicFramePr>
          <p:cNvPr id="21" name="Object 8"/>
          <p:cNvGraphicFramePr>
            <a:graphicFrameLocks noChangeAspect="1"/>
          </p:cNvGraphicFramePr>
          <p:nvPr/>
        </p:nvGraphicFramePr>
        <p:xfrm>
          <a:off x="2922588" y="4935538"/>
          <a:ext cx="1703387" cy="83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5" name="Equation" r:id="rId4" imgW="1384300" imgH="673100" progId="Equation.DSMT4">
                  <p:embed/>
                </p:oleObj>
              </mc:Choice>
              <mc:Fallback>
                <p:oleObj name="Equation" r:id="rId4" imgW="1384300" imgH="6731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2588" y="4935538"/>
                        <a:ext cx="1703387" cy="830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9"/>
          <p:cNvGraphicFramePr>
            <a:graphicFrameLocks noChangeAspect="1"/>
          </p:cNvGraphicFramePr>
          <p:nvPr/>
        </p:nvGraphicFramePr>
        <p:xfrm>
          <a:off x="4656138" y="4941888"/>
          <a:ext cx="1563687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6" name="Equation" r:id="rId6" imgW="1168400" imgH="609600" progId="Equation.DSMT4">
                  <p:embed/>
                </p:oleObj>
              </mc:Choice>
              <mc:Fallback>
                <p:oleObj name="Equation" r:id="rId6" imgW="1168400" imgH="609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6138" y="4941888"/>
                        <a:ext cx="1563687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0"/>
          <p:cNvGraphicFramePr>
            <a:graphicFrameLocks noChangeAspect="1"/>
          </p:cNvGraphicFramePr>
          <p:nvPr/>
        </p:nvGraphicFramePr>
        <p:xfrm>
          <a:off x="6302375" y="5099050"/>
          <a:ext cx="1411288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7" name="Equation" r:id="rId8" imgW="748975" imgH="266584" progId="Equation.DSMT4">
                  <p:embed/>
                </p:oleObj>
              </mc:Choice>
              <mc:Fallback>
                <p:oleObj name="Equation" r:id="rId8" imgW="748975" imgH="266584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2375" y="5099050"/>
                        <a:ext cx="1411288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2344738" y="4200525"/>
            <a:ext cx="51038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Actual Increase = 28p – 20p = 8p</a:t>
            </a:r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Calculating Percentages</a:t>
            </a:r>
          </a:p>
        </p:txBody>
      </p:sp>
      <p:sp>
        <p:nvSpPr>
          <p:cNvPr id="36874" name="Text Box 11"/>
          <p:cNvSpPr txBox="1">
            <a:spLocks noChangeArrowheads="1"/>
          </p:cNvSpPr>
          <p:nvPr/>
        </p:nvSpPr>
        <p:spPr bwMode="auto">
          <a:xfrm>
            <a:off x="2171700" y="1263650"/>
            <a:ext cx="4956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FF"/>
                </a:solidFill>
              </a:rPr>
              <a:t>Percentage Increase / Decrease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4" name="Rectangle 6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14695" name="Rectangle 7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114696" name="Text Box 8"/>
          <p:cNvSpPr txBox="1">
            <a:spLocks noChangeArrowheads="1"/>
          </p:cNvSpPr>
          <p:nvPr/>
        </p:nvSpPr>
        <p:spPr bwMode="auto">
          <a:xfrm>
            <a:off x="5029200" y="3025775"/>
            <a:ext cx="411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To know the basic percentages.</a:t>
            </a:r>
            <a:endParaRPr lang="en-GB" sz="360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19461" name="Line 9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698" name="Rectangle 10"/>
          <p:cNvSpPr>
            <a:spLocks noChangeArrowheads="1"/>
          </p:cNvSpPr>
          <p:nvPr/>
        </p:nvSpPr>
        <p:spPr bwMode="auto">
          <a:xfrm>
            <a:off x="977900" y="3044825"/>
            <a:ext cx="3886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1800">
                <a:solidFill>
                  <a:srgbClr val="FFFF00"/>
                </a:solidFill>
              </a:rPr>
              <a:t>1.	To revise some basic percentages.</a:t>
            </a:r>
          </a:p>
        </p:txBody>
      </p:sp>
      <p:sp>
        <p:nvSpPr>
          <p:cNvPr id="114699" name="Rectangle 11"/>
          <p:cNvSpPr>
            <a:spLocks noChangeArrowheads="1"/>
          </p:cNvSpPr>
          <p:nvPr/>
        </p:nvSpPr>
        <p:spPr bwMode="auto">
          <a:xfrm>
            <a:off x="5492750" y="4086225"/>
            <a:ext cx="3651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AutoNum type="arabicPeriod" startAt="2"/>
              <a:defRPr/>
            </a:pPr>
            <a:r>
              <a:rPr lang="en-GB" sz="1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Calculate basic percentage without a calculator.</a:t>
            </a: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1782763" y="552450"/>
            <a:ext cx="54705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Percentages</a:t>
            </a:r>
            <a:endParaRPr lang="en-GB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4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6" grpId="0"/>
      <p:bldP spid="114698" grpId="0"/>
      <p:bldP spid="11469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263650" y="2447925"/>
            <a:ext cx="7599363" cy="1862138"/>
          </a:xfrm>
          <a:prstGeom prst="rect">
            <a:avLst/>
          </a:prstGeom>
          <a:solidFill>
            <a:srgbClr val="080808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483" name="Text Box 6"/>
          <p:cNvSpPr txBox="1">
            <a:spLocks noChangeArrowheads="1"/>
          </p:cNvSpPr>
          <p:nvPr/>
        </p:nvSpPr>
        <p:spPr bwMode="auto">
          <a:xfrm>
            <a:off x="987425" y="1892300"/>
            <a:ext cx="8280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FF"/>
                </a:solidFill>
              </a:rPr>
              <a:t>Remember from previous section you know learn these !</a:t>
            </a:r>
          </a:p>
        </p:txBody>
      </p:sp>
      <p:graphicFrame>
        <p:nvGraphicFramePr>
          <p:cNvPr id="20484" name="Object 8"/>
          <p:cNvGraphicFramePr>
            <a:graphicFrameLocks noChangeAspect="1"/>
          </p:cNvGraphicFramePr>
          <p:nvPr/>
        </p:nvGraphicFramePr>
        <p:xfrm>
          <a:off x="1374775" y="2725738"/>
          <a:ext cx="84455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3" name="Equation" r:id="rId3" imgW="482181" imgH="215713" progId="Equation.DSMT4">
                  <p:embed/>
                </p:oleObj>
              </mc:Choice>
              <mc:Fallback>
                <p:oleObj name="Equation" r:id="rId3" imgW="482181" imgH="215713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4775" y="2725738"/>
                        <a:ext cx="84455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9"/>
          <p:cNvGraphicFramePr>
            <a:graphicFrameLocks noChangeAspect="1"/>
          </p:cNvGraphicFramePr>
          <p:nvPr/>
        </p:nvGraphicFramePr>
        <p:xfrm>
          <a:off x="2524125" y="2701925"/>
          <a:ext cx="757238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4" name="Equation" r:id="rId5" imgW="406048" imgH="215713" progId="Equation.DSMT4">
                  <p:embed/>
                </p:oleObj>
              </mc:Choice>
              <mc:Fallback>
                <p:oleObj name="Equation" r:id="rId5" imgW="406048" imgH="215713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25" y="2701925"/>
                        <a:ext cx="757238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6" name="Object 10"/>
          <p:cNvGraphicFramePr>
            <a:graphicFrameLocks noChangeAspect="1"/>
          </p:cNvGraphicFramePr>
          <p:nvPr/>
        </p:nvGraphicFramePr>
        <p:xfrm>
          <a:off x="3487738" y="2613025"/>
          <a:ext cx="747712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5" name="Equation" r:id="rId7" imgW="558800" imgH="457200" progId="Equation.DSMT4">
                  <p:embed/>
                </p:oleObj>
              </mc:Choice>
              <mc:Fallback>
                <p:oleObj name="Equation" r:id="rId7" imgW="558800" imgH="457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7738" y="2613025"/>
                        <a:ext cx="747712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7" name="Object 11"/>
          <p:cNvGraphicFramePr>
            <a:graphicFrameLocks noChangeAspect="1"/>
          </p:cNvGraphicFramePr>
          <p:nvPr/>
        </p:nvGraphicFramePr>
        <p:xfrm>
          <a:off x="4438650" y="2522538"/>
          <a:ext cx="9017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6" name="Equation" r:id="rId9" imgW="571500" imgH="457200" progId="Equation.DSMT4">
                  <p:embed/>
                </p:oleObj>
              </mc:Choice>
              <mc:Fallback>
                <p:oleObj name="Equation" r:id="rId9" imgW="571500" imgH="457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8650" y="2522538"/>
                        <a:ext cx="9017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8" name="Object 12"/>
          <p:cNvGraphicFramePr>
            <a:graphicFrameLocks noChangeAspect="1"/>
          </p:cNvGraphicFramePr>
          <p:nvPr/>
        </p:nvGraphicFramePr>
        <p:xfrm>
          <a:off x="5440363" y="2724150"/>
          <a:ext cx="714375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7" name="Equation" r:id="rId11" imgW="406048" imgH="215713" progId="Equation.DSMT4">
                  <p:embed/>
                </p:oleObj>
              </mc:Choice>
              <mc:Fallback>
                <p:oleObj name="Equation" r:id="rId11" imgW="406048" imgH="215713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0363" y="2724150"/>
                        <a:ext cx="714375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9" name="Object 13"/>
          <p:cNvGraphicFramePr>
            <a:graphicFrameLocks noChangeAspect="1"/>
          </p:cNvGraphicFramePr>
          <p:nvPr/>
        </p:nvGraphicFramePr>
        <p:xfrm>
          <a:off x="6200775" y="2681288"/>
          <a:ext cx="795338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8" name="Equation" r:id="rId13" imgW="406048" imgH="215713" progId="Equation.DSMT4">
                  <p:embed/>
                </p:oleObj>
              </mc:Choice>
              <mc:Fallback>
                <p:oleObj name="Equation" r:id="rId13" imgW="406048" imgH="215713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0775" y="2681288"/>
                        <a:ext cx="795338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0" name="Object 14"/>
          <p:cNvGraphicFramePr>
            <a:graphicFrameLocks noChangeAspect="1"/>
          </p:cNvGraphicFramePr>
          <p:nvPr/>
        </p:nvGraphicFramePr>
        <p:xfrm>
          <a:off x="6989763" y="2651125"/>
          <a:ext cx="852487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9" name="Equation" r:id="rId15" imgW="406048" imgH="215713" progId="Equation.DSMT4">
                  <p:embed/>
                </p:oleObj>
              </mc:Choice>
              <mc:Fallback>
                <p:oleObj name="Equation" r:id="rId15" imgW="406048" imgH="215713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9763" y="2651125"/>
                        <a:ext cx="852487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1" name="Object 15"/>
          <p:cNvGraphicFramePr>
            <a:graphicFrameLocks noChangeAspect="1"/>
          </p:cNvGraphicFramePr>
          <p:nvPr/>
        </p:nvGraphicFramePr>
        <p:xfrm>
          <a:off x="7889875" y="2640013"/>
          <a:ext cx="86995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0" name="Equation" r:id="rId17" imgW="406048" imgH="215713" progId="Equation.DSMT4">
                  <p:embed/>
                </p:oleObj>
              </mc:Choice>
              <mc:Fallback>
                <p:oleObj name="Equation" r:id="rId17" imgW="406048" imgH="215713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9875" y="2640013"/>
                        <a:ext cx="86995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28" name="Object 16"/>
          <p:cNvGraphicFramePr>
            <a:graphicFrameLocks noChangeAspect="1"/>
          </p:cNvGraphicFramePr>
          <p:nvPr/>
        </p:nvGraphicFramePr>
        <p:xfrm>
          <a:off x="1585913" y="3735388"/>
          <a:ext cx="279400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1" name="Equation" r:id="rId19" imgW="114201" imgH="190335" progId="Equation.DSMT4">
                  <p:embed/>
                </p:oleObj>
              </mc:Choice>
              <mc:Fallback>
                <p:oleObj name="Equation" r:id="rId19" imgW="114201" imgH="190335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5913" y="3735388"/>
                        <a:ext cx="279400" cy="465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29" name="Object 17"/>
          <p:cNvGraphicFramePr>
            <a:graphicFrameLocks noChangeAspect="1"/>
          </p:cNvGraphicFramePr>
          <p:nvPr/>
        </p:nvGraphicFramePr>
        <p:xfrm>
          <a:off x="2628900" y="3451225"/>
          <a:ext cx="307975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2" name="Equation" r:id="rId21" imgW="164957" imgH="444114" progId="Equation.DSMT4">
                  <p:embed/>
                </p:oleObj>
              </mc:Choice>
              <mc:Fallback>
                <p:oleObj name="Equation" r:id="rId21" imgW="164957" imgH="444114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8900" y="3451225"/>
                        <a:ext cx="307975" cy="82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30" name="Object 18"/>
          <p:cNvGraphicFramePr>
            <a:graphicFrameLocks noChangeAspect="1"/>
          </p:cNvGraphicFramePr>
          <p:nvPr/>
        </p:nvGraphicFramePr>
        <p:xfrm>
          <a:off x="3646488" y="3432175"/>
          <a:ext cx="304800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3" name="Equation" r:id="rId23" imgW="165028" imgH="457002" progId="Equation.DSMT4">
                  <p:embed/>
                </p:oleObj>
              </mc:Choice>
              <mc:Fallback>
                <p:oleObj name="Equation" r:id="rId23" imgW="165028" imgH="457002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6488" y="3432175"/>
                        <a:ext cx="304800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31" name="Object 19"/>
          <p:cNvGraphicFramePr>
            <a:graphicFrameLocks noChangeAspect="1"/>
          </p:cNvGraphicFramePr>
          <p:nvPr/>
        </p:nvGraphicFramePr>
        <p:xfrm>
          <a:off x="4651375" y="3444875"/>
          <a:ext cx="300038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4" name="Equation" r:id="rId25" imgW="165028" imgH="457002" progId="Equation.DSMT4">
                  <p:embed/>
                </p:oleObj>
              </mc:Choice>
              <mc:Fallback>
                <p:oleObj name="Equation" r:id="rId25" imgW="165028" imgH="457002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75" y="3444875"/>
                        <a:ext cx="300038" cy="83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32" name="Object 20"/>
          <p:cNvGraphicFramePr>
            <a:graphicFrameLocks noChangeAspect="1"/>
          </p:cNvGraphicFramePr>
          <p:nvPr/>
        </p:nvGraphicFramePr>
        <p:xfrm>
          <a:off x="5605463" y="3475038"/>
          <a:ext cx="290512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5" name="Equation" r:id="rId27" imgW="165028" imgH="457002" progId="Equation.DSMT4">
                  <p:embed/>
                </p:oleObj>
              </mc:Choice>
              <mc:Fallback>
                <p:oleObj name="Equation" r:id="rId27" imgW="165028" imgH="457002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5463" y="3475038"/>
                        <a:ext cx="290512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33" name="Object 21"/>
          <p:cNvGraphicFramePr>
            <a:graphicFrameLocks noChangeAspect="1"/>
          </p:cNvGraphicFramePr>
          <p:nvPr/>
        </p:nvGraphicFramePr>
        <p:xfrm>
          <a:off x="6370638" y="3384550"/>
          <a:ext cx="323850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6" name="Equation" r:id="rId29" imgW="165028" imgH="457002" progId="Equation.DSMT4">
                  <p:embed/>
                </p:oleObj>
              </mc:Choice>
              <mc:Fallback>
                <p:oleObj name="Equation" r:id="rId29" imgW="165028" imgH="457002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0638" y="3384550"/>
                        <a:ext cx="323850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34" name="Object 22"/>
          <p:cNvGraphicFramePr>
            <a:graphicFrameLocks noChangeAspect="1"/>
          </p:cNvGraphicFramePr>
          <p:nvPr/>
        </p:nvGraphicFramePr>
        <p:xfrm>
          <a:off x="7199313" y="3321050"/>
          <a:ext cx="347662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7" name="Equation" r:id="rId31" imgW="165028" imgH="457002" progId="Equation.DSMT4">
                  <p:embed/>
                </p:oleObj>
              </mc:Choice>
              <mc:Fallback>
                <p:oleObj name="Equation" r:id="rId31" imgW="165028" imgH="457002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9313" y="3321050"/>
                        <a:ext cx="347662" cy="95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35" name="Object 23"/>
          <p:cNvGraphicFramePr>
            <a:graphicFrameLocks noChangeAspect="1"/>
          </p:cNvGraphicFramePr>
          <p:nvPr/>
        </p:nvGraphicFramePr>
        <p:xfrm>
          <a:off x="8145463" y="3295650"/>
          <a:ext cx="381000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8" name="Equation" r:id="rId33" imgW="177723" imgH="457002" progId="Equation.DSMT4">
                  <p:embed/>
                </p:oleObj>
              </mc:Choice>
              <mc:Fallback>
                <p:oleObj name="Equation" r:id="rId33" imgW="177723" imgH="457002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5463" y="3295650"/>
                        <a:ext cx="381000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0" name="Line 24"/>
          <p:cNvSpPr>
            <a:spLocks noChangeShapeType="1"/>
          </p:cNvSpPr>
          <p:nvPr/>
        </p:nvSpPr>
        <p:spPr bwMode="auto">
          <a:xfrm>
            <a:off x="2374900" y="2447925"/>
            <a:ext cx="0" cy="1851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5"/>
          <p:cNvSpPr>
            <a:spLocks noChangeShapeType="1"/>
          </p:cNvSpPr>
          <p:nvPr/>
        </p:nvSpPr>
        <p:spPr bwMode="auto">
          <a:xfrm>
            <a:off x="3390900" y="2474913"/>
            <a:ext cx="0" cy="1851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6"/>
          <p:cNvSpPr>
            <a:spLocks noChangeShapeType="1"/>
          </p:cNvSpPr>
          <p:nvPr/>
        </p:nvSpPr>
        <p:spPr bwMode="auto">
          <a:xfrm>
            <a:off x="4337050" y="2471738"/>
            <a:ext cx="0" cy="1851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7"/>
          <p:cNvSpPr>
            <a:spLocks noChangeShapeType="1"/>
          </p:cNvSpPr>
          <p:nvPr/>
        </p:nvSpPr>
        <p:spPr bwMode="auto">
          <a:xfrm>
            <a:off x="5395913" y="2462213"/>
            <a:ext cx="0" cy="1851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Line 28"/>
          <p:cNvSpPr>
            <a:spLocks noChangeShapeType="1"/>
          </p:cNvSpPr>
          <p:nvPr/>
        </p:nvSpPr>
        <p:spPr bwMode="auto">
          <a:xfrm>
            <a:off x="6167438" y="2462213"/>
            <a:ext cx="0" cy="1851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5" name="Line 29"/>
          <p:cNvSpPr>
            <a:spLocks noChangeShapeType="1"/>
          </p:cNvSpPr>
          <p:nvPr/>
        </p:nvSpPr>
        <p:spPr bwMode="auto">
          <a:xfrm>
            <a:off x="6980238" y="2452688"/>
            <a:ext cx="0" cy="1851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6" name="Line 30"/>
          <p:cNvSpPr>
            <a:spLocks noChangeShapeType="1"/>
          </p:cNvSpPr>
          <p:nvPr/>
        </p:nvSpPr>
        <p:spPr bwMode="auto">
          <a:xfrm>
            <a:off x="7848600" y="2454275"/>
            <a:ext cx="0" cy="1851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7" name="Line 31"/>
          <p:cNvSpPr>
            <a:spLocks noChangeShapeType="1"/>
          </p:cNvSpPr>
          <p:nvPr/>
        </p:nvSpPr>
        <p:spPr bwMode="auto">
          <a:xfrm rot="5400000">
            <a:off x="5070475" y="-542925"/>
            <a:ext cx="0" cy="763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8" name="Rectangle 32"/>
          <p:cNvSpPr>
            <a:spLocks noChangeArrowheads="1"/>
          </p:cNvSpPr>
          <p:nvPr/>
        </p:nvSpPr>
        <p:spPr bwMode="auto">
          <a:xfrm>
            <a:off x="5384800" y="4379913"/>
            <a:ext cx="3490913" cy="1862137"/>
          </a:xfrm>
          <a:prstGeom prst="rect">
            <a:avLst/>
          </a:prstGeom>
          <a:solidFill>
            <a:srgbClr val="080808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20509" name="Object 37"/>
          <p:cNvGraphicFramePr>
            <a:graphicFrameLocks noChangeAspect="1"/>
          </p:cNvGraphicFramePr>
          <p:nvPr/>
        </p:nvGraphicFramePr>
        <p:xfrm>
          <a:off x="5486400" y="4656138"/>
          <a:ext cx="64770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9" name="Equation" r:id="rId35" imgW="368140" imgH="215806" progId="Equation.DSMT4">
                  <p:embed/>
                </p:oleObj>
              </mc:Choice>
              <mc:Fallback>
                <p:oleObj name="Equation" r:id="rId35" imgW="368140" imgH="215806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656138"/>
                        <a:ext cx="647700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0" name="Object 38"/>
          <p:cNvGraphicFramePr>
            <a:graphicFrameLocks noChangeAspect="1"/>
          </p:cNvGraphicFramePr>
          <p:nvPr/>
        </p:nvGraphicFramePr>
        <p:xfrm>
          <a:off x="6213475" y="4613275"/>
          <a:ext cx="795338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0" name="Equation" r:id="rId37" imgW="406048" imgH="215713" progId="Equation.DSMT4">
                  <p:embed/>
                </p:oleObj>
              </mc:Choice>
              <mc:Fallback>
                <p:oleObj name="Equation" r:id="rId37" imgW="406048" imgH="215713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3475" y="4613275"/>
                        <a:ext cx="795338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1" name="Object 39"/>
          <p:cNvGraphicFramePr>
            <a:graphicFrameLocks noChangeAspect="1"/>
          </p:cNvGraphicFramePr>
          <p:nvPr/>
        </p:nvGraphicFramePr>
        <p:xfrm>
          <a:off x="7002463" y="4583113"/>
          <a:ext cx="852487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1" name="Equation" r:id="rId39" imgW="406048" imgH="215713" progId="Equation.DSMT4">
                  <p:embed/>
                </p:oleObj>
              </mc:Choice>
              <mc:Fallback>
                <p:oleObj name="Equation" r:id="rId39" imgW="406048" imgH="215713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2463" y="4583113"/>
                        <a:ext cx="852487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2" name="Object 40"/>
          <p:cNvGraphicFramePr>
            <a:graphicFrameLocks noChangeAspect="1"/>
          </p:cNvGraphicFramePr>
          <p:nvPr/>
        </p:nvGraphicFramePr>
        <p:xfrm>
          <a:off x="7902575" y="4572000"/>
          <a:ext cx="86995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2" name="Equation" r:id="rId41" imgW="406048" imgH="215713" progId="Equation.DSMT4">
                  <p:embed/>
                </p:oleObj>
              </mc:Choice>
              <mc:Fallback>
                <p:oleObj name="Equation" r:id="rId41" imgW="406048" imgH="215713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2575" y="4572000"/>
                        <a:ext cx="86995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57" name="Object 45"/>
          <p:cNvGraphicFramePr>
            <a:graphicFrameLocks noChangeAspect="1"/>
          </p:cNvGraphicFramePr>
          <p:nvPr/>
        </p:nvGraphicFramePr>
        <p:xfrm>
          <a:off x="5540375" y="5407025"/>
          <a:ext cx="446088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3" name="Equation" r:id="rId43" imgW="253890" imgH="457002" progId="Equation.DSMT4">
                  <p:embed/>
                </p:oleObj>
              </mc:Choice>
              <mc:Fallback>
                <p:oleObj name="Equation" r:id="rId43" imgW="253890" imgH="457002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0375" y="5407025"/>
                        <a:ext cx="446088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58" name="Object 46"/>
          <p:cNvGraphicFramePr>
            <a:graphicFrameLocks noChangeAspect="1"/>
          </p:cNvGraphicFramePr>
          <p:nvPr/>
        </p:nvGraphicFramePr>
        <p:xfrm>
          <a:off x="6296025" y="5316538"/>
          <a:ext cx="498475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4" name="Equation" r:id="rId45" imgW="253890" imgH="457002" progId="Equation.DSMT4">
                  <p:embed/>
                </p:oleObj>
              </mc:Choice>
              <mc:Fallback>
                <p:oleObj name="Equation" r:id="rId45" imgW="253890" imgH="457002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6025" y="5316538"/>
                        <a:ext cx="498475" cy="89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59" name="Object 47"/>
          <p:cNvGraphicFramePr>
            <a:graphicFrameLocks noChangeAspect="1"/>
          </p:cNvGraphicFramePr>
          <p:nvPr/>
        </p:nvGraphicFramePr>
        <p:xfrm>
          <a:off x="7118350" y="5253038"/>
          <a:ext cx="534988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5" name="Equation" r:id="rId47" imgW="253890" imgH="457002" progId="Equation.DSMT4">
                  <p:embed/>
                </p:oleObj>
              </mc:Choice>
              <mc:Fallback>
                <p:oleObj name="Equation" r:id="rId47" imgW="253890" imgH="457002" progId="Equation.DSMT4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8350" y="5253038"/>
                        <a:ext cx="534988" cy="957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60" name="Object 48"/>
          <p:cNvGraphicFramePr>
            <a:graphicFrameLocks noChangeAspect="1"/>
          </p:cNvGraphicFramePr>
          <p:nvPr/>
        </p:nvGraphicFramePr>
        <p:xfrm>
          <a:off x="8077200" y="5227638"/>
          <a:ext cx="544513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6" name="Equation" r:id="rId49" imgW="253890" imgH="457002" progId="Equation.DSMT4">
                  <p:embed/>
                </p:oleObj>
              </mc:Choice>
              <mc:Fallback>
                <p:oleObj name="Equation" r:id="rId49" imgW="253890" imgH="457002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5227638"/>
                        <a:ext cx="544513" cy="982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7" name="Line 52"/>
          <p:cNvSpPr>
            <a:spLocks noChangeShapeType="1"/>
          </p:cNvSpPr>
          <p:nvPr/>
        </p:nvSpPr>
        <p:spPr bwMode="auto">
          <a:xfrm>
            <a:off x="5408613" y="4394200"/>
            <a:ext cx="0" cy="1851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8" name="Line 53"/>
          <p:cNvSpPr>
            <a:spLocks noChangeShapeType="1"/>
          </p:cNvSpPr>
          <p:nvPr/>
        </p:nvSpPr>
        <p:spPr bwMode="auto">
          <a:xfrm>
            <a:off x="6180138" y="4394200"/>
            <a:ext cx="0" cy="1851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9" name="Line 54"/>
          <p:cNvSpPr>
            <a:spLocks noChangeShapeType="1"/>
          </p:cNvSpPr>
          <p:nvPr/>
        </p:nvSpPr>
        <p:spPr bwMode="auto">
          <a:xfrm>
            <a:off x="6992938" y="4384675"/>
            <a:ext cx="0" cy="1851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0" name="Line 55"/>
          <p:cNvSpPr>
            <a:spLocks noChangeShapeType="1"/>
          </p:cNvSpPr>
          <p:nvPr/>
        </p:nvSpPr>
        <p:spPr bwMode="auto">
          <a:xfrm>
            <a:off x="7861300" y="4386263"/>
            <a:ext cx="0" cy="1851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1" name="Line 57"/>
          <p:cNvSpPr>
            <a:spLocks noChangeShapeType="1"/>
          </p:cNvSpPr>
          <p:nvPr/>
        </p:nvSpPr>
        <p:spPr bwMode="auto">
          <a:xfrm rot="5400000">
            <a:off x="7121526" y="3414712"/>
            <a:ext cx="0" cy="3489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Rectangle 9"/>
          <p:cNvSpPr>
            <a:spLocks noChangeArrowheads="1"/>
          </p:cNvSpPr>
          <p:nvPr/>
        </p:nvSpPr>
        <p:spPr bwMode="auto">
          <a:xfrm>
            <a:off x="1782763" y="552450"/>
            <a:ext cx="54705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Percentages (Revised)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5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5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5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5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5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5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5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5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5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5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5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15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15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15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5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15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15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5"/>
          <p:cNvSpPr txBox="1">
            <a:spLocks noChangeArrowheads="1"/>
          </p:cNvSpPr>
          <p:nvPr/>
        </p:nvSpPr>
        <p:spPr bwMode="auto">
          <a:xfrm>
            <a:off x="1150938" y="2012950"/>
            <a:ext cx="35321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solidFill>
                  <a:srgbClr val="FFFFFF"/>
                </a:solidFill>
              </a:rPr>
              <a:t>Q. 	Find 30% of £40</a:t>
            </a:r>
          </a:p>
        </p:txBody>
      </p:sp>
      <p:graphicFrame>
        <p:nvGraphicFramePr>
          <p:cNvPr id="116743" name="Object 7"/>
          <p:cNvGraphicFramePr>
            <a:graphicFrameLocks noChangeAspect="1"/>
          </p:cNvGraphicFramePr>
          <p:nvPr/>
        </p:nvGraphicFramePr>
        <p:xfrm>
          <a:off x="2897188" y="2816225"/>
          <a:ext cx="1395412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Equation" r:id="rId3" imgW="634725" imgH="457002" progId="Equation.DSMT4">
                  <p:embed/>
                </p:oleObj>
              </mc:Choice>
              <mc:Fallback>
                <p:oleObj name="Equation" r:id="rId3" imgW="634725" imgH="457002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7188" y="2816225"/>
                        <a:ext cx="1395412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744" name="Object 8"/>
          <p:cNvGraphicFramePr>
            <a:graphicFrameLocks noChangeAspect="1"/>
          </p:cNvGraphicFramePr>
          <p:nvPr/>
        </p:nvGraphicFramePr>
        <p:xfrm>
          <a:off x="2301875" y="4303713"/>
          <a:ext cx="2679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Equation" r:id="rId5" imgW="1218671" imgH="203112" progId="Equation.DSMT4">
                  <p:embed/>
                </p:oleObj>
              </mc:Choice>
              <mc:Fallback>
                <p:oleObj name="Equation" r:id="rId5" imgW="1218671" imgH="203112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4303713"/>
                        <a:ext cx="26797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782763" y="552450"/>
            <a:ext cx="54705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Percentages (Revised)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5"/>
          <p:cNvSpPr txBox="1">
            <a:spLocks noChangeArrowheads="1"/>
          </p:cNvSpPr>
          <p:nvPr/>
        </p:nvSpPr>
        <p:spPr bwMode="auto">
          <a:xfrm>
            <a:off x="1057275" y="2012950"/>
            <a:ext cx="3717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solidFill>
                  <a:srgbClr val="FFFFFF"/>
                </a:solidFill>
              </a:rPr>
              <a:t>Q. 	Find 75% of £600</a:t>
            </a:r>
          </a:p>
        </p:txBody>
      </p:sp>
      <p:graphicFrame>
        <p:nvGraphicFramePr>
          <p:cNvPr id="117767" name="Object 7"/>
          <p:cNvGraphicFramePr>
            <a:graphicFrameLocks noChangeAspect="1"/>
          </p:cNvGraphicFramePr>
          <p:nvPr/>
        </p:nvGraphicFramePr>
        <p:xfrm>
          <a:off x="2854325" y="2816225"/>
          <a:ext cx="147955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Equation" r:id="rId3" imgW="672808" imgH="457002" progId="Equation.DSMT4">
                  <p:embed/>
                </p:oleObj>
              </mc:Choice>
              <mc:Fallback>
                <p:oleObj name="Equation" r:id="rId3" imgW="672808" imgH="457002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4325" y="2816225"/>
                        <a:ext cx="147955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768" name="Object 8"/>
          <p:cNvGraphicFramePr>
            <a:graphicFrameLocks noChangeAspect="1"/>
          </p:cNvGraphicFramePr>
          <p:nvPr/>
        </p:nvGraphicFramePr>
        <p:xfrm>
          <a:off x="2079625" y="4303713"/>
          <a:ext cx="312578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" name="Equation" r:id="rId5" imgW="1422400" imgH="203200" progId="Equation.DSMT4">
                  <p:embed/>
                </p:oleObj>
              </mc:Choice>
              <mc:Fallback>
                <p:oleObj name="Equation" r:id="rId5" imgW="1422400" imgH="203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25" y="4303713"/>
                        <a:ext cx="3125788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782763" y="552450"/>
            <a:ext cx="54705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Percentages (Revised)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7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7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40292" name="Rectangle 4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140293" name="Text Box 5"/>
          <p:cNvSpPr txBox="1">
            <a:spLocks noChangeArrowheads="1"/>
          </p:cNvSpPr>
          <p:nvPr/>
        </p:nvSpPr>
        <p:spPr bwMode="auto">
          <a:xfrm>
            <a:off x="5029200" y="3025775"/>
            <a:ext cx="383381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To know the meaning of the terms PROFIT and LOSS.</a:t>
            </a:r>
            <a:endParaRPr lang="en-GB" sz="360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23557" name="Line 6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295" name="Rectangle 7"/>
          <p:cNvSpPr>
            <a:spLocks noChangeArrowheads="1"/>
          </p:cNvSpPr>
          <p:nvPr/>
        </p:nvSpPr>
        <p:spPr bwMode="auto">
          <a:xfrm>
            <a:off x="977900" y="3044825"/>
            <a:ext cx="3886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 sz="1800">
                <a:solidFill>
                  <a:srgbClr val="FFFF00"/>
                </a:solidFill>
              </a:rPr>
              <a:t>To understand the</a:t>
            </a:r>
          </a:p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	terms profit and loss.</a:t>
            </a:r>
          </a:p>
        </p:txBody>
      </p:sp>
      <p:sp>
        <p:nvSpPr>
          <p:cNvPr id="140296" name="Rectangle 8"/>
          <p:cNvSpPr>
            <a:spLocks noChangeArrowheads="1"/>
          </p:cNvSpPr>
          <p:nvPr/>
        </p:nvSpPr>
        <p:spPr bwMode="auto">
          <a:xfrm>
            <a:off x="5502275" y="4027488"/>
            <a:ext cx="33607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AutoNum type="arabicPeriod" startAt="2"/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Apply knowledge to calculations.</a:t>
            </a:r>
          </a:p>
        </p:txBody>
      </p:sp>
      <p:sp>
        <p:nvSpPr>
          <p:cNvPr id="140299" name="Rectangle 11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4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Profit and Loss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0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3" grpId="0"/>
      <p:bldP spid="140295" grpId="0"/>
      <p:bldP spid="1402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95475" y="584200"/>
            <a:ext cx="5256213" cy="61277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600" smtClean="0">
                <a:solidFill>
                  <a:srgbClr val="FFFF00"/>
                </a:solidFill>
                <a:latin typeface="Comic Sans MS" pitchFamily="66" charset="0"/>
              </a:rPr>
              <a:t>Profit and Loss</a:t>
            </a:r>
          </a:p>
        </p:txBody>
      </p:sp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1458913" y="2255838"/>
            <a:ext cx="62055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Profit : 	When you sell something for </a:t>
            </a:r>
          </a:p>
          <a:p>
            <a:pPr eaLnBrk="1" hangingPunct="1"/>
            <a:r>
              <a:rPr lang="en-GB">
                <a:solidFill>
                  <a:srgbClr val="FFFF00"/>
                </a:solidFill>
              </a:rPr>
              <a:t>		</a:t>
            </a:r>
            <a:r>
              <a:rPr lang="en-GB"/>
              <a:t>MORE</a:t>
            </a:r>
            <a:r>
              <a:rPr lang="en-GB">
                <a:solidFill>
                  <a:srgbClr val="FFFF00"/>
                </a:solidFill>
              </a:rPr>
              <a:t> than you bought it.</a:t>
            </a:r>
          </a:p>
        </p:txBody>
      </p:sp>
      <p:sp>
        <p:nvSpPr>
          <p:cNvPr id="138248" name="Text Box 8"/>
          <p:cNvSpPr txBox="1">
            <a:spLocks noChangeArrowheads="1"/>
          </p:cNvSpPr>
          <p:nvPr/>
        </p:nvSpPr>
        <p:spPr bwMode="auto">
          <a:xfrm>
            <a:off x="1458913" y="4125913"/>
            <a:ext cx="62055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Loss : 		When you sell something for </a:t>
            </a:r>
          </a:p>
          <a:p>
            <a:pPr eaLnBrk="1" hangingPunct="1"/>
            <a:r>
              <a:rPr lang="en-GB">
                <a:solidFill>
                  <a:srgbClr val="FFFF00"/>
                </a:solidFill>
              </a:rPr>
              <a:t>		</a:t>
            </a:r>
            <a:r>
              <a:rPr lang="en-GB"/>
              <a:t>LESS</a:t>
            </a:r>
            <a:r>
              <a:rPr lang="en-GB">
                <a:solidFill>
                  <a:srgbClr val="FFFF00"/>
                </a:solidFill>
              </a:rPr>
              <a:t> than you bought it.</a:t>
            </a:r>
          </a:p>
        </p:txBody>
      </p:sp>
      <p:sp>
        <p:nvSpPr>
          <p:cNvPr id="138250" name="Text Box 10"/>
          <p:cNvSpPr txBox="1">
            <a:spLocks noChangeArrowheads="1"/>
          </p:cNvSpPr>
          <p:nvPr/>
        </p:nvSpPr>
        <p:spPr bwMode="auto">
          <a:xfrm>
            <a:off x="1778000" y="3354388"/>
            <a:ext cx="5510213" cy="495300"/>
          </a:xfrm>
          <a:prstGeom prst="rect">
            <a:avLst/>
          </a:prstGeom>
          <a:solidFill>
            <a:srgbClr val="5F5F5F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PROFIT = Selling Price – Buying Price</a:t>
            </a:r>
          </a:p>
        </p:txBody>
      </p:sp>
      <p:sp>
        <p:nvSpPr>
          <p:cNvPr id="138251" name="Text Box 11"/>
          <p:cNvSpPr txBox="1">
            <a:spLocks noChangeArrowheads="1"/>
          </p:cNvSpPr>
          <p:nvPr/>
        </p:nvSpPr>
        <p:spPr bwMode="auto">
          <a:xfrm>
            <a:off x="1778000" y="5226050"/>
            <a:ext cx="5189538" cy="495300"/>
          </a:xfrm>
          <a:prstGeom prst="rect">
            <a:avLst/>
          </a:prstGeom>
          <a:solidFill>
            <a:srgbClr val="5F5F5F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LOSS = Buying Price – Selling Price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382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382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382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382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382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382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7" grpId="0"/>
      <p:bldP spid="138248" grpId="0"/>
      <p:bldP spid="138250" grpId="0" animBg="1"/>
      <p:bldP spid="13825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95475" y="584200"/>
            <a:ext cx="5256213" cy="61277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600" smtClean="0">
                <a:solidFill>
                  <a:srgbClr val="FFFF00"/>
                </a:solidFill>
                <a:latin typeface="Comic Sans MS" pitchFamily="66" charset="0"/>
              </a:rPr>
              <a:t>Profit and Loss</a:t>
            </a:r>
          </a:p>
        </p:txBody>
      </p:sp>
      <p:sp>
        <p:nvSpPr>
          <p:cNvPr id="139273" name="Text Box 9"/>
          <p:cNvSpPr txBox="1">
            <a:spLocks noChangeArrowheads="1"/>
          </p:cNvSpPr>
          <p:nvPr/>
        </p:nvSpPr>
        <p:spPr bwMode="auto">
          <a:xfrm>
            <a:off x="944563" y="3455988"/>
            <a:ext cx="79502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u="sng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Example 2</a:t>
            </a:r>
          </a:p>
          <a:p>
            <a:pPr algn="ctr">
              <a:defRPr/>
            </a:pPr>
            <a:endParaRPr lang="en-GB" u="sng" dirty="0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algn="ctr">
              <a:defRPr/>
            </a:pP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 bought a bunch of flowers for £5.50 and tried to sell them for a profit. But  I found it difficult to sell them. I sold them for £4.00 before they went off. </a:t>
            </a:r>
          </a:p>
        </p:txBody>
      </p:sp>
      <p:sp>
        <p:nvSpPr>
          <p:cNvPr id="139274" name="Text Box 10"/>
          <p:cNvSpPr txBox="1">
            <a:spLocks noChangeArrowheads="1"/>
          </p:cNvSpPr>
          <p:nvPr/>
        </p:nvSpPr>
        <p:spPr bwMode="auto">
          <a:xfrm>
            <a:off x="303213" y="1846263"/>
            <a:ext cx="87376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u="sng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Example 1</a:t>
            </a:r>
          </a:p>
          <a:p>
            <a:pPr algn="ctr">
              <a:defRPr/>
            </a:pP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If I buy a </a:t>
            </a:r>
            <a:r>
              <a:rPr lang="en-GB" dirty="0" err="1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Playstation</a:t>
            </a: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for </a:t>
            </a: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Ksh.1000 </a:t>
            </a: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and sell it for </a:t>
            </a: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Ksh1200. </a:t>
            </a:r>
            <a:endParaRPr lang="en-GB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39275" name="Rectangle 11"/>
          <p:cNvSpPr>
            <a:spLocks noChangeArrowheads="1"/>
          </p:cNvSpPr>
          <p:nvPr/>
        </p:nvSpPr>
        <p:spPr bwMode="auto">
          <a:xfrm>
            <a:off x="5368925" y="2743200"/>
            <a:ext cx="28622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Ksh1200-ksh1000 </a:t>
            </a:r>
            <a:r>
              <a:rPr lang="en-GB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= </a:t>
            </a:r>
            <a:r>
              <a:rPr lang="en-GB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Ksh200</a:t>
            </a:r>
            <a:endParaRPr lang="en-GB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39276" name="Rectangle 12"/>
          <p:cNvSpPr>
            <a:spLocks noChangeArrowheads="1"/>
          </p:cNvSpPr>
          <p:nvPr/>
        </p:nvSpPr>
        <p:spPr bwMode="auto">
          <a:xfrm>
            <a:off x="1500188" y="2743200"/>
            <a:ext cx="381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 have made a </a:t>
            </a:r>
            <a:r>
              <a:rPr lang="en-GB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PROFIT</a:t>
            </a: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of</a:t>
            </a:r>
          </a:p>
        </p:txBody>
      </p:sp>
      <p:sp>
        <p:nvSpPr>
          <p:cNvPr id="139277" name="Rectangle 13"/>
          <p:cNvSpPr>
            <a:spLocks noChangeArrowheads="1"/>
          </p:cNvSpPr>
          <p:nvPr/>
        </p:nvSpPr>
        <p:spPr bwMode="auto">
          <a:xfrm>
            <a:off x="1265238" y="5486400"/>
            <a:ext cx="2755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I made a </a:t>
            </a:r>
            <a:r>
              <a:rPr lang="en-GB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LOSS</a:t>
            </a: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of</a:t>
            </a:r>
          </a:p>
        </p:txBody>
      </p:sp>
      <p:sp>
        <p:nvSpPr>
          <p:cNvPr id="139278" name="Rectangle 14"/>
          <p:cNvSpPr>
            <a:spLocks noChangeArrowheads="1"/>
          </p:cNvSpPr>
          <p:nvPr/>
        </p:nvSpPr>
        <p:spPr bwMode="auto">
          <a:xfrm>
            <a:off x="4784725" y="5486400"/>
            <a:ext cx="340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£5.50 - £4.00 = £1.50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392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392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392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392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392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392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392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392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392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392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392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392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73" grpId="0"/>
      <p:bldP spid="139274" grpId="0"/>
      <p:bldP spid="139275" grpId="0"/>
      <p:bldP spid="139276" grpId="0"/>
      <p:bldP spid="139277" grpId="0"/>
      <p:bldP spid="13927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43364" name="Rectangle 4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143365" name="Text Box 5"/>
          <p:cNvSpPr txBox="1">
            <a:spLocks noChangeArrowheads="1"/>
          </p:cNvSpPr>
          <p:nvPr/>
        </p:nvSpPr>
        <p:spPr bwMode="auto">
          <a:xfrm>
            <a:off x="5029200" y="3025775"/>
            <a:ext cx="411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To know the meaning of the terms HIRE PURCHASE.</a:t>
            </a:r>
            <a:endParaRPr lang="en-GB" sz="360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26629" name="Line 6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67" name="Rectangle 7"/>
          <p:cNvSpPr>
            <a:spLocks noChangeArrowheads="1"/>
          </p:cNvSpPr>
          <p:nvPr/>
        </p:nvSpPr>
        <p:spPr bwMode="auto">
          <a:xfrm>
            <a:off x="977900" y="3044825"/>
            <a:ext cx="3886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 sz="1800">
                <a:solidFill>
                  <a:srgbClr val="FFFF00"/>
                </a:solidFill>
              </a:rPr>
              <a:t>To understand the</a:t>
            </a:r>
          </a:p>
          <a:p>
            <a:pPr marL="800100" lvl="1" indent="-342900"/>
            <a:r>
              <a:rPr lang="en-GB" sz="1800">
                <a:solidFill>
                  <a:srgbClr val="FFFF00"/>
                </a:solidFill>
              </a:rPr>
              <a:t>	terms Hire Purchase.</a:t>
            </a:r>
          </a:p>
        </p:txBody>
      </p:sp>
      <p:sp>
        <p:nvSpPr>
          <p:cNvPr id="143368" name="Rectangle 8"/>
          <p:cNvSpPr>
            <a:spLocks noChangeArrowheads="1"/>
          </p:cNvSpPr>
          <p:nvPr/>
        </p:nvSpPr>
        <p:spPr bwMode="auto">
          <a:xfrm>
            <a:off x="5502275" y="4027488"/>
            <a:ext cx="3641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AutoNum type="arabicPeriod" startAt="2"/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Apply knowledge to calculations.</a:t>
            </a:r>
          </a:p>
        </p:txBody>
      </p:sp>
      <p:sp>
        <p:nvSpPr>
          <p:cNvPr id="143371" name="Rectangle 11"/>
          <p:cNvSpPr>
            <a:spLocks noChangeArrowheads="1"/>
          </p:cNvSpPr>
          <p:nvPr/>
        </p:nvSpPr>
        <p:spPr bwMode="auto">
          <a:xfrm>
            <a:off x="1042988" y="260350"/>
            <a:ext cx="7200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GB" sz="4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Hire Purchase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5" grpId="0"/>
      <p:bldP spid="143367" grpId="0"/>
      <p:bldP spid="143368" grpId="0"/>
    </p:bldLst>
  </p:timing>
</p:sld>
</file>

<file path=ppt/theme/theme1.xml><?xml version="1.0" encoding="utf-8"?>
<a:theme xmlns:a="http://schemas.openxmlformats.org/drawingml/2006/main" name="1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1695</TotalTime>
  <Words>589</Words>
  <Application>Microsoft Office PowerPoint</Application>
  <PresentationFormat>On-screen Show (4:3)</PresentationFormat>
  <Paragraphs>137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Comic Sans MS</vt:lpstr>
      <vt:lpstr>Arial</vt:lpstr>
      <vt:lpstr>Tahoma</vt:lpstr>
      <vt:lpstr>Wingdings</vt:lpstr>
      <vt:lpstr>Shruti</vt:lpstr>
      <vt:lpstr>1_Shimmer</vt:lpstr>
      <vt:lpstr>2_Shimmer</vt:lpstr>
      <vt:lpstr>4_Shimmer</vt:lpstr>
      <vt:lpstr>MathType 5.0 Equation</vt:lpstr>
      <vt:lpstr>COMMERCIAL ARITHMETIC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Profit and Loss</vt:lpstr>
      <vt:lpstr>Profit and Loss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Currency Exchange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Strathclyde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UOS</dc:creator>
  <cp:lastModifiedBy>Teacher E-Solutions</cp:lastModifiedBy>
  <cp:revision>219</cp:revision>
  <dcterms:created xsi:type="dcterms:W3CDTF">2005-04-06T16:52:43Z</dcterms:created>
  <dcterms:modified xsi:type="dcterms:W3CDTF">2019-01-18T17:01:15Z</dcterms:modified>
</cp:coreProperties>
</file>