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ags/tag2.xml" ContentType="application/vnd.openxmlformats-officedocument.presentationml.tags+xml"/>
  <Override PartName="/ppt/theme/themeOverride2.xml" ContentType="application/vnd.openxmlformats-officedocument.themeOverride+xml"/>
  <Override PartName="/ppt/tags/tag3.xml" ContentType="application/vnd.openxmlformats-officedocument.presentationml.tags+xml"/>
  <Override PartName="/ppt/theme/themeOverride3.xml" ContentType="application/vnd.openxmlformats-officedocument.themeOverride+xml"/>
  <Override PartName="/ppt/tags/tag4.xml" ContentType="application/vnd.openxmlformats-officedocument.presentationml.tags+xml"/>
  <Override PartName="/ppt/theme/themeOverride4.xml" ContentType="application/vnd.openxmlformats-officedocument.themeOverride+xml"/>
  <Override PartName="/ppt/tags/tag5.xml" ContentType="application/vnd.openxmlformats-officedocument.presentationml.tags+xml"/>
  <Override PartName="/ppt/theme/themeOverride5.xml" ContentType="application/vnd.openxmlformats-officedocument.themeOverride+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Override6.xml" ContentType="application/vnd.openxmlformats-officedocument.themeOverride+xml"/>
  <Override PartName="/ppt/tags/tag15.xml" ContentType="application/vnd.openxmlformats-officedocument.presentationml.tags+xml"/>
  <Override PartName="/ppt/theme/themeOverride7.xml" ContentType="application/vnd.openxmlformats-officedocument.themeOverr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sldIdLst>
    <p:sldId id="257" r:id="rId2"/>
    <p:sldId id="258" r:id="rId3"/>
    <p:sldId id="259" r:id="rId4"/>
    <p:sldId id="260" r:id="rId5"/>
    <p:sldId id="261" r:id="rId6"/>
    <p:sldId id="265" r:id="rId7"/>
    <p:sldId id="266" r:id="rId8"/>
    <p:sldId id="267" r:id="rId9"/>
    <p:sldId id="268" r:id="rId10"/>
    <p:sldId id="262" r:id="rId11"/>
    <p:sldId id="263" r:id="rId12"/>
    <p:sldId id="269" r:id="rId13"/>
    <p:sldId id="270" r:id="rId14"/>
    <p:sldId id="271" r:id="rId15"/>
  </p:sldIdLst>
  <p:sldSz cx="9144000" cy="6858000" type="screen4x3"/>
  <p:notesSz cx="6858000" cy="9144000"/>
  <p:custDataLst>
    <p:tags r:id="rId17"/>
  </p:custDataLst>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p:scale>
          <a:sx n="77" d="100"/>
          <a:sy n="77" d="100"/>
        </p:scale>
        <p:origin x="-58"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1638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2FCB205-6C46-48E5-9D28-EF2A86EECDC2}" type="slidenum">
              <a:rPr lang="en-US" altLang="en-US"/>
              <a:pPr>
                <a:defRPr/>
              </a:pPr>
              <a:t>‹#›</a:t>
            </a:fld>
            <a:endParaRPr lang="en-US" altLang="en-US"/>
          </a:p>
        </p:txBody>
      </p:sp>
    </p:spTree>
    <p:extLst>
      <p:ext uri="{BB962C8B-B14F-4D97-AF65-F5344CB8AC3E}">
        <p14:creationId xmlns:p14="http://schemas.microsoft.com/office/powerpoint/2010/main" val="31377156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mn-ea"/>
        <a:cs typeface="+mn-cs"/>
      </a:defRPr>
    </a:lvl2pPr>
    <a:lvl3pPr marL="914400" algn="l" rtl="0" eaLnBrk="0" fontAlgn="base" hangingPunct="0">
      <a:spcBef>
        <a:spcPct val="30000"/>
      </a:spcBef>
      <a:spcAft>
        <a:spcPct val="0"/>
      </a:spcAft>
      <a:defRPr sz="1200" kern="1200">
        <a:solidFill>
          <a:schemeClr val="tx1"/>
        </a:solidFill>
        <a:latin typeface="Times" charset="0"/>
        <a:ea typeface="+mn-ea"/>
        <a:cs typeface="+mn-cs"/>
      </a:defRPr>
    </a:lvl3pPr>
    <a:lvl4pPr marL="1371600" algn="l" rtl="0" eaLnBrk="0" fontAlgn="base" hangingPunct="0">
      <a:spcBef>
        <a:spcPct val="30000"/>
      </a:spcBef>
      <a:spcAft>
        <a:spcPct val="0"/>
      </a:spcAft>
      <a:defRPr sz="1200" kern="1200">
        <a:solidFill>
          <a:schemeClr val="tx1"/>
        </a:solidFill>
        <a:latin typeface="Times" charset="0"/>
        <a:ea typeface="+mn-ea"/>
        <a:cs typeface="+mn-cs"/>
      </a:defRPr>
    </a:lvl4pPr>
    <a:lvl5pPr marL="1828800" algn="l" rtl="0" eaLnBrk="0" fontAlgn="base" hangingPunct="0">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fld id="{E83E7BCE-1747-4DAB-A1C3-05F5E7A4FAF5}" type="slidenum">
              <a:rPr lang="en-US" altLang="en-US" sz="1200" smtClean="0"/>
              <a:pPr/>
              <a:t>5</a:t>
            </a:fld>
            <a:endParaRPr lang="en-US" altLang="en-US" sz="1200" smtClean="0"/>
          </a:p>
        </p:txBody>
      </p:sp>
      <p:sp>
        <p:nvSpPr>
          <p:cNvPr id="17411" name="Rectangle 2"/>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endParaRPr lang="en-US" altLang="en-US" smtClean="0"/>
          </a:p>
        </p:txBody>
      </p:sp>
      <p:sp>
        <p:nvSpPr>
          <p:cNvPr id="17412" name="Rectangle 3"/>
          <p:cNvSpPr>
            <a:spLocks noChangeArrowheads="1" noTextEdit="1"/>
          </p:cNvSpPr>
          <p:nvPr>
            <p:ph type="sldImg"/>
          </p:nvPr>
        </p:nvSpPr>
        <p:spPr>
          <a:ln w="12700"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0DAE3D3-41C7-4C62-8E14-8DC224DF2093}" type="slidenum">
              <a:rPr lang="en-US" altLang="en-US"/>
              <a:pPr>
                <a:defRPr/>
              </a:pPr>
              <a:t>‹#›</a:t>
            </a:fld>
            <a:endParaRPr lang="en-US" altLang="en-US"/>
          </a:p>
        </p:txBody>
      </p:sp>
    </p:spTree>
    <p:extLst>
      <p:ext uri="{BB962C8B-B14F-4D97-AF65-F5344CB8AC3E}">
        <p14:creationId xmlns:p14="http://schemas.microsoft.com/office/powerpoint/2010/main" val="4112912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5D9274C-1943-4D8E-A956-CD2A598AAF36}" type="slidenum">
              <a:rPr lang="en-US" altLang="en-US"/>
              <a:pPr>
                <a:defRPr/>
              </a:pPr>
              <a:t>‹#›</a:t>
            </a:fld>
            <a:endParaRPr lang="en-US" altLang="en-US"/>
          </a:p>
        </p:txBody>
      </p:sp>
    </p:spTree>
    <p:extLst>
      <p:ext uri="{BB962C8B-B14F-4D97-AF65-F5344CB8AC3E}">
        <p14:creationId xmlns:p14="http://schemas.microsoft.com/office/powerpoint/2010/main" val="1612044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55B6CE1-0D94-4242-BDE7-E2FFB4418377}" type="slidenum">
              <a:rPr lang="en-US" altLang="en-US"/>
              <a:pPr>
                <a:defRPr/>
              </a:pPr>
              <a:t>‹#›</a:t>
            </a:fld>
            <a:endParaRPr lang="en-US" altLang="en-US"/>
          </a:p>
        </p:txBody>
      </p:sp>
    </p:spTree>
    <p:extLst>
      <p:ext uri="{BB962C8B-B14F-4D97-AF65-F5344CB8AC3E}">
        <p14:creationId xmlns:p14="http://schemas.microsoft.com/office/powerpoint/2010/main" val="1467284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37391B9-7B13-42FB-933F-4AA86C43E31B}" type="slidenum">
              <a:rPr lang="en-US" altLang="en-US"/>
              <a:pPr>
                <a:defRPr/>
              </a:pPr>
              <a:t>‹#›</a:t>
            </a:fld>
            <a:endParaRPr lang="en-US" altLang="en-US"/>
          </a:p>
        </p:txBody>
      </p:sp>
    </p:spTree>
    <p:extLst>
      <p:ext uri="{BB962C8B-B14F-4D97-AF65-F5344CB8AC3E}">
        <p14:creationId xmlns:p14="http://schemas.microsoft.com/office/powerpoint/2010/main" val="2176148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E415611-07A6-4134-919A-3FDD406F5E3C}" type="slidenum">
              <a:rPr lang="en-US" altLang="en-US"/>
              <a:pPr>
                <a:defRPr/>
              </a:pPr>
              <a:t>‹#›</a:t>
            </a:fld>
            <a:endParaRPr lang="en-US" altLang="en-US"/>
          </a:p>
        </p:txBody>
      </p:sp>
    </p:spTree>
    <p:extLst>
      <p:ext uri="{BB962C8B-B14F-4D97-AF65-F5344CB8AC3E}">
        <p14:creationId xmlns:p14="http://schemas.microsoft.com/office/powerpoint/2010/main" val="629509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488E03D-4674-4531-B3B5-1B7B3B5BA2F0}" type="slidenum">
              <a:rPr lang="en-US" altLang="en-US"/>
              <a:pPr>
                <a:defRPr/>
              </a:pPr>
              <a:t>‹#›</a:t>
            </a:fld>
            <a:endParaRPr lang="en-US" altLang="en-US"/>
          </a:p>
        </p:txBody>
      </p:sp>
    </p:spTree>
    <p:extLst>
      <p:ext uri="{BB962C8B-B14F-4D97-AF65-F5344CB8AC3E}">
        <p14:creationId xmlns:p14="http://schemas.microsoft.com/office/powerpoint/2010/main" val="100558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79621CA4-E47F-4F64-8224-0DBDE28AF23A}" type="slidenum">
              <a:rPr lang="en-US" altLang="en-US"/>
              <a:pPr>
                <a:defRPr/>
              </a:pPr>
              <a:t>‹#›</a:t>
            </a:fld>
            <a:endParaRPr lang="en-US" altLang="en-US"/>
          </a:p>
        </p:txBody>
      </p:sp>
    </p:spTree>
    <p:extLst>
      <p:ext uri="{BB962C8B-B14F-4D97-AF65-F5344CB8AC3E}">
        <p14:creationId xmlns:p14="http://schemas.microsoft.com/office/powerpoint/2010/main" val="17703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4BE876D2-0510-4ACC-9C09-C3E7C9921FD1}" type="slidenum">
              <a:rPr lang="en-US" altLang="en-US"/>
              <a:pPr>
                <a:defRPr/>
              </a:pPr>
              <a:t>‹#›</a:t>
            </a:fld>
            <a:endParaRPr lang="en-US" altLang="en-US"/>
          </a:p>
        </p:txBody>
      </p:sp>
    </p:spTree>
    <p:extLst>
      <p:ext uri="{BB962C8B-B14F-4D97-AF65-F5344CB8AC3E}">
        <p14:creationId xmlns:p14="http://schemas.microsoft.com/office/powerpoint/2010/main" val="2638960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204BF7EA-E175-4396-9942-8F8F91EC9E91}" type="slidenum">
              <a:rPr lang="en-US" altLang="en-US"/>
              <a:pPr>
                <a:defRPr/>
              </a:pPr>
              <a:t>‹#›</a:t>
            </a:fld>
            <a:endParaRPr lang="en-US" altLang="en-US"/>
          </a:p>
        </p:txBody>
      </p:sp>
    </p:spTree>
    <p:extLst>
      <p:ext uri="{BB962C8B-B14F-4D97-AF65-F5344CB8AC3E}">
        <p14:creationId xmlns:p14="http://schemas.microsoft.com/office/powerpoint/2010/main" val="1308723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4BA2EE8C-FF17-49B2-B218-8D229779BED5}" type="slidenum">
              <a:rPr lang="en-US" altLang="en-US"/>
              <a:pPr>
                <a:defRPr/>
              </a:pPr>
              <a:t>‹#›</a:t>
            </a:fld>
            <a:endParaRPr lang="en-US" altLang="en-US"/>
          </a:p>
        </p:txBody>
      </p:sp>
    </p:spTree>
    <p:extLst>
      <p:ext uri="{BB962C8B-B14F-4D97-AF65-F5344CB8AC3E}">
        <p14:creationId xmlns:p14="http://schemas.microsoft.com/office/powerpoint/2010/main" val="151281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E377468-D67E-4BA8-A78C-BA8351533D40}" type="slidenum">
              <a:rPr lang="en-US" altLang="en-US"/>
              <a:pPr>
                <a:defRPr/>
              </a:pPr>
              <a:t>‹#›</a:t>
            </a:fld>
            <a:endParaRPr lang="en-US" altLang="en-US"/>
          </a:p>
        </p:txBody>
      </p:sp>
    </p:spTree>
    <p:extLst>
      <p:ext uri="{BB962C8B-B14F-4D97-AF65-F5344CB8AC3E}">
        <p14:creationId xmlns:p14="http://schemas.microsoft.com/office/powerpoint/2010/main" val="3118066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E9B77E90-5030-45E0-981D-4ED9B420F84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charset="0"/>
        </a:defRPr>
      </a:lvl2pPr>
      <a:lvl3pPr algn="ctr" rtl="0" eaLnBrk="0" fontAlgn="base" hangingPunct="0">
        <a:spcBef>
          <a:spcPct val="0"/>
        </a:spcBef>
        <a:spcAft>
          <a:spcPct val="0"/>
        </a:spcAft>
        <a:defRPr sz="4400">
          <a:solidFill>
            <a:schemeClr val="tx2"/>
          </a:solidFill>
          <a:latin typeface="Times" charset="0"/>
        </a:defRPr>
      </a:lvl3pPr>
      <a:lvl4pPr algn="ctr" rtl="0" eaLnBrk="0" fontAlgn="base" hangingPunct="0">
        <a:spcBef>
          <a:spcPct val="0"/>
        </a:spcBef>
        <a:spcAft>
          <a:spcPct val="0"/>
        </a:spcAft>
        <a:defRPr sz="4400">
          <a:solidFill>
            <a:schemeClr val="tx2"/>
          </a:solidFill>
          <a:latin typeface="Times" charset="0"/>
        </a:defRPr>
      </a:lvl4pPr>
      <a:lvl5pPr algn="ctr" rtl="0" eaLnBrk="0" fontAlgn="base" hangingPunct="0">
        <a:spcBef>
          <a:spcPct val="0"/>
        </a:spcBef>
        <a:spcAft>
          <a:spcPct val="0"/>
        </a:spcAft>
        <a:defRPr sz="4400">
          <a:solidFill>
            <a:schemeClr val="tx2"/>
          </a:solidFill>
          <a:latin typeface="Times" charset="0"/>
        </a:defRPr>
      </a:lvl5pPr>
      <a:lvl6pPr marL="457200" algn="ctr" rtl="0" eaLnBrk="0" fontAlgn="base" hangingPunct="0">
        <a:spcBef>
          <a:spcPct val="0"/>
        </a:spcBef>
        <a:spcAft>
          <a:spcPct val="0"/>
        </a:spcAft>
        <a:defRPr sz="4400">
          <a:solidFill>
            <a:schemeClr val="tx2"/>
          </a:solidFill>
          <a:latin typeface="Times" charset="0"/>
        </a:defRPr>
      </a:lvl6pPr>
      <a:lvl7pPr marL="914400" algn="ctr" rtl="0" eaLnBrk="0" fontAlgn="base" hangingPunct="0">
        <a:spcBef>
          <a:spcPct val="0"/>
        </a:spcBef>
        <a:spcAft>
          <a:spcPct val="0"/>
        </a:spcAft>
        <a:defRPr sz="4400">
          <a:solidFill>
            <a:schemeClr val="tx2"/>
          </a:solidFill>
          <a:latin typeface="Times" charset="0"/>
        </a:defRPr>
      </a:lvl7pPr>
      <a:lvl8pPr marL="1371600" algn="ctr" rtl="0" eaLnBrk="0" fontAlgn="base" hangingPunct="0">
        <a:spcBef>
          <a:spcPct val="0"/>
        </a:spcBef>
        <a:spcAft>
          <a:spcPct val="0"/>
        </a:spcAft>
        <a:defRPr sz="4400">
          <a:solidFill>
            <a:schemeClr val="tx2"/>
          </a:solidFill>
          <a:latin typeface="Times" charset="0"/>
        </a:defRPr>
      </a:lvl8pPr>
      <a:lvl9pPr marL="1828800" algn="ctr" rtl="0" eaLnBrk="0" fontAlgn="base" hangingPunct="0">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vmlDrawing" Target="../drawings/vmlDrawing7.vml"/><Relationship Id="rId1" Type="http://schemas.openxmlformats.org/officeDocument/2006/relationships/themeOverride" Target="../theme/themeOverride6.xml"/><Relationship Id="rId6" Type="http://schemas.openxmlformats.org/officeDocument/2006/relationships/image" Target="../media/image1.wmf"/><Relationship Id="rId5" Type="http://schemas.openxmlformats.org/officeDocument/2006/relationships/oleObject" Target="../embeddings/oleObject7.bin"/><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vmlDrawing" Target="../drawings/vmlDrawing8.vml"/><Relationship Id="rId1" Type="http://schemas.openxmlformats.org/officeDocument/2006/relationships/themeOverride" Target="../theme/themeOverride7.xml"/><Relationship Id="rId6" Type="http://schemas.openxmlformats.org/officeDocument/2006/relationships/image" Target="../media/image1.wmf"/><Relationship Id="rId5" Type="http://schemas.openxmlformats.org/officeDocument/2006/relationships/oleObject" Target="../embeddings/oleObject8.bin"/><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vmlDrawing" Target="../drawings/vmlDrawing1.vml"/><Relationship Id="rId1" Type="http://schemas.openxmlformats.org/officeDocument/2006/relationships/themeOverride" Target="../theme/themeOverride4.x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image" Target="../media/image1.wmf"/><Relationship Id="rId2" Type="http://schemas.openxmlformats.org/officeDocument/2006/relationships/vmlDrawing" Target="../drawings/vmlDrawing2.vml"/><Relationship Id="rId1" Type="http://schemas.openxmlformats.org/officeDocument/2006/relationships/themeOverride" Target="../theme/themeOverride5.xml"/><Relationship Id="rId6" Type="http://schemas.openxmlformats.org/officeDocument/2006/relationships/oleObject" Target="../embeddings/oleObject2.bin"/><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3.vml"/><Relationship Id="rId6" Type="http://schemas.openxmlformats.org/officeDocument/2006/relationships/image" Target="../media/image1.wmf"/><Relationship Id="rId5" Type="http://schemas.openxmlformats.org/officeDocument/2006/relationships/oleObject" Target="../embeddings/oleObject3.bin"/><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4.vml"/><Relationship Id="rId6" Type="http://schemas.openxmlformats.org/officeDocument/2006/relationships/image" Target="../media/image1.wmf"/><Relationship Id="rId5" Type="http://schemas.openxmlformats.org/officeDocument/2006/relationships/oleObject" Target="../embeddings/oleObject4.bin"/><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5.vml"/><Relationship Id="rId6" Type="http://schemas.openxmlformats.org/officeDocument/2006/relationships/image" Target="../media/image1.wmf"/><Relationship Id="rId5" Type="http://schemas.openxmlformats.org/officeDocument/2006/relationships/oleObject" Target="../embeddings/oleObject5.bin"/><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vmlDrawing" Target="../drawings/vmlDrawing6.vml"/><Relationship Id="rId6" Type="http://schemas.openxmlformats.org/officeDocument/2006/relationships/image" Target="../media/image1.wmf"/><Relationship Id="rId5" Type="http://schemas.openxmlformats.org/officeDocument/2006/relationships/oleObject" Target="../embeddings/oleObject6.bin"/><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amma/>
                <a:tint val="0"/>
                <a:invGamma/>
              </a:schemeClr>
            </a:gs>
            <a:gs pos="50000">
              <a:schemeClr val="bg1"/>
            </a:gs>
            <a:gs pos="100000">
              <a:schemeClr val="bg1">
                <a:gamma/>
                <a:tint val="0"/>
                <a:invGamma/>
              </a:schemeClr>
            </a:gs>
          </a:gsLst>
          <a:lin ang="189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85800" y="1030288"/>
            <a:ext cx="7848600" cy="1673225"/>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spAutoFit/>
          </a:bodyPr>
          <a:lstStyle/>
          <a:p>
            <a:r>
              <a:rPr lang="en-US" altLang="en-US" sz="6000" b="1" smtClean="0"/>
              <a:t>Objective</a:t>
            </a:r>
            <a:br>
              <a:rPr lang="en-US" altLang="en-US" sz="6000" b="1" smtClean="0"/>
            </a:br>
            <a:r>
              <a:rPr lang="en-US" altLang="en-US" smtClean="0"/>
              <a:t>The student will be able to:</a:t>
            </a:r>
          </a:p>
        </p:txBody>
      </p:sp>
      <p:sp>
        <p:nvSpPr>
          <p:cNvPr id="2051" name="Rectangle 3"/>
          <p:cNvSpPr>
            <a:spLocks noChangeArrowheads="1"/>
          </p:cNvSpPr>
          <p:nvPr/>
        </p:nvSpPr>
        <p:spPr bwMode="auto">
          <a:xfrm>
            <a:off x="304800" y="3797300"/>
            <a:ext cx="8382000"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nchor="ctr">
            <a:spAutoFit/>
          </a:bodyPr>
          <a:lstStyle/>
          <a:p>
            <a:pPr algn="ctr">
              <a:spcBef>
                <a:spcPct val="20000"/>
              </a:spcBef>
            </a:pPr>
            <a:r>
              <a:rPr lang="en-US" altLang="en-US" sz="4000">
                <a:latin typeface="Times New Roman" pitchFamily="18" charset="0"/>
              </a:rPr>
              <a:t>graph ordered pairs on a coordinate plane.</a:t>
            </a:r>
          </a:p>
        </p:txBody>
      </p:sp>
      <p:sp>
        <p:nvSpPr>
          <p:cNvPr id="2052" name="Rectangle 4"/>
          <p:cNvSpPr>
            <a:spLocks noChangeArrowheads="1"/>
          </p:cNvSpPr>
          <p:nvPr/>
        </p:nvSpPr>
        <p:spPr bwMode="auto">
          <a:xfrm>
            <a:off x="2819400" y="6248400"/>
            <a:ext cx="33893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latin typeface="Times New Roman" pitchFamily="18" charset="0"/>
              </a:rPr>
              <a:t>Designed by Skip Tyler, Varina High School</a:t>
            </a:r>
          </a:p>
        </p:txBody>
      </p:sp>
    </p:spTree>
    <p:custDataLst>
      <p:tags r:id="rId2"/>
    </p:custDataLst>
  </p:cSld>
  <p:clrMapOvr>
    <a:overrideClrMapping bg1="lt1" tx1="dk1" bg2="lt2" tx2="dk2" accent1="accent1" accent2="accent2" accent3="accent3" accent4="accent4" accent5="accent5" accent6="accent6" hlink="hlink" folHlink="folHlink"/>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gamma/>
                <a:tint val="0"/>
                <a:invGamma/>
              </a:schemeClr>
            </a:gs>
            <a:gs pos="50000">
              <a:schemeClr val="bg1"/>
            </a:gs>
            <a:gs pos="100000">
              <a:schemeClr val="bg1">
                <a:gamma/>
                <a:tint val="0"/>
                <a:invGamma/>
              </a:schemeClr>
            </a:gs>
          </a:gsLst>
          <a:lin ang="18900000" scaled="1"/>
        </a:gra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30480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sz="4000" smtClean="0">
                <a:solidFill>
                  <a:schemeClr val="tx1"/>
                </a:solidFill>
              </a:rPr>
              <a:t>Write the ordered pairs that name points A, B, C, and D.</a:t>
            </a:r>
          </a:p>
        </p:txBody>
      </p:sp>
      <p:sp>
        <p:nvSpPr>
          <p:cNvPr id="12296" name="Rectangle 8"/>
          <p:cNvSpPr>
            <a:spLocks noGrp="1" noChangeArrowheads="1"/>
          </p:cNvSpPr>
          <p:nvPr>
            <p:ph type="body" idx="1"/>
          </p:nvPr>
        </p:nvSpPr>
        <p:spPr>
          <a:xfrm>
            <a:off x="685800" y="2438400"/>
            <a:ext cx="2667000" cy="27432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a:buFontTx/>
              <a:buNone/>
            </a:pPr>
            <a:r>
              <a:rPr lang="en-US" altLang="en-US" sz="4000" b="1" smtClean="0">
                <a:solidFill>
                  <a:srgbClr val="004E47"/>
                </a:solidFill>
              </a:rPr>
              <a:t>A = (1, 3)</a:t>
            </a:r>
          </a:p>
          <a:p>
            <a:pPr>
              <a:buFontTx/>
              <a:buNone/>
            </a:pPr>
            <a:r>
              <a:rPr lang="en-US" altLang="en-US" sz="4000" b="1" smtClean="0">
                <a:solidFill>
                  <a:srgbClr val="004E47"/>
                </a:solidFill>
              </a:rPr>
              <a:t>B = (3, -2)</a:t>
            </a:r>
          </a:p>
          <a:p>
            <a:pPr>
              <a:buFontTx/>
              <a:buNone/>
            </a:pPr>
            <a:r>
              <a:rPr lang="en-US" altLang="en-US" sz="4000" b="1" smtClean="0">
                <a:solidFill>
                  <a:srgbClr val="004E47"/>
                </a:solidFill>
              </a:rPr>
              <a:t>C = (0, -4)</a:t>
            </a:r>
          </a:p>
          <a:p>
            <a:pPr>
              <a:buFontTx/>
              <a:buNone/>
            </a:pPr>
            <a:r>
              <a:rPr lang="en-US" altLang="en-US" sz="4000" b="1" smtClean="0">
                <a:solidFill>
                  <a:srgbClr val="004E47"/>
                </a:solidFill>
              </a:rPr>
              <a:t>D = (-6, -1)</a:t>
            </a:r>
          </a:p>
        </p:txBody>
      </p:sp>
      <p:graphicFrame>
        <p:nvGraphicFramePr>
          <p:cNvPr id="11268" name="Object 3"/>
          <p:cNvGraphicFramePr>
            <a:graphicFrameLocks/>
          </p:cNvGraphicFramePr>
          <p:nvPr/>
        </p:nvGraphicFramePr>
        <p:xfrm>
          <a:off x="3544888" y="2057400"/>
          <a:ext cx="4151312" cy="3584575"/>
        </p:xfrm>
        <a:graphic>
          <a:graphicData uri="http://schemas.openxmlformats.org/presentationml/2006/ole">
            <mc:AlternateContent xmlns:mc="http://schemas.openxmlformats.org/markup-compatibility/2006">
              <mc:Choice xmlns:v="urn:schemas-microsoft-com:vml" Requires="v">
                <p:oleObj spid="_x0000_s11277" name="Document" r:id="rId5" imgW="1866900" imgH="1612900" progId="Word.Document.6">
                  <p:embed/>
                </p:oleObj>
              </mc:Choice>
              <mc:Fallback>
                <p:oleObj name="Document" r:id="rId5" imgW="1866900" imgH="1612900" progId="Word.Document.6">
                  <p:embed/>
                  <p:pic>
                    <p:nvPicPr>
                      <p:cNvPr id="0" name="Object 3"/>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4888" y="2057400"/>
                        <a:ext cx="4151312"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69" name="Rectangle 4"/>
          <p:cNvSpPr>
            <a:spLocks noChangeArrowheads="1"/>
          </p:cNvSpPr>
          <p:nvPr/>
        </p:nvSpPr>
        <p:spPr bwMode="auto">
          <a:xfrm>
            <a:off x="5602288" y="2190750"/>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11270" name="Rectangle 5"/>
          <p:cNvSpPr>
            <a:spLocks noChangeArrowheads="1"/>
          </p:cNvSpPr>
          <p:nvPr/>
        </p:nvSpPr>
        <p:spPr bwMode="auto">
          <a:xfrm>
            <a:off x="6924675" y="3454400"/>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11271" name="Rectangle 6"/>
          <p:cNvSpPr>
            <a:spLocks noChangeArrowheads="1"/>
          </p:cNvSpPr>
          <p:nvPr/>
        </p:nvSpPr>
        <p:spPr bwMode="auto">
          <a:xfrm>
            <a:off x="5145088" y="5114925"/>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11272" name="Rectangle 7"/>
          <p:cNvSpPr>
            <a:spLocks noChangeArrowheads="1"/>
          </p:cNvSpPr>
          <p:nvPr/>
        </p:nvSpPr>
        <p:spPr bwMode="auto">
          <a:xfrm>
            <a:off x="3929063" y="3460750"/>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11273" name="Rectangle 9"/>
          <p:cNvSpPr>
            <a:spLocks noChangeArrowheads="1"/>
          </p:cNvSpPr>
          <p:nvPr/>
        </p:nvSpPr>
        <p:spPr bwMode="auto">
          <a:xfrm>
            <a:off x="5738813" y="2647950"/>
            <a:ext cx="99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chemeClr val="hlink"/>
                </a:solidFill>
                <a:latin typeface="Times New Roman" pitchFamily="18" charset="0"/>
              </a:rPr>
              <a:t>• A</a:t>
            </a:r>
          </a:p>
        </p:txBody>
      </p:sp>
      <p:sp>
        <p:nvSpPr>
          <p:cNvPr id="11274" name="Rectangle 10"/>
          <p:cNvSpPr>
            <a:spLocks noChangeArrowheads="1"/>
          </p:cNvSpPr>
          <p:nvPr/>
        </p:nvSpPr>
        <p:spPr bwMode="auto">
          <a:xfrm>
            <a:off x="6346825" y="4111625"/>
            <a:ext cx="99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chemeClr val="hlink"/>
                </a:solidFill>
                <a:latin typeface="Times New Roman" pitchFamily="18" charset="0"/>
              </a:rPr>
              <a:t>• B</a:t>
            </a:r>
          </a:p>
        </p:txBody>
      </p:sp>
      <p:sp>
        <p:nvSpPr>
          <p:cNvPr id="11275" name="Rectangle 11"/>
          <p:cNvSpPr>
            <a:spLocks noChangeArrowheads="1"/>
          </p:cNvSpPr>
          <p:nvPr/>
        </p:nvSpPr>
        <p:spPr bwMode="auto">
          <a:xfrm>
            <a:off x="5427663" y="4721225"/>
            <a:ext cx="99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chemeClr val="hlink"/>
                </a:solidFill>
                <a:latin typeface="Times New Roman" pitchFamily="18" charset="0"/>
              </a:rPr>
              <a:t>• C</a:t>
            </a:r>
          </a:p>
        </p:txBody>
      </p:sp>
      <p:sp>
        <p:nvSpPr>
          <p:cNvPr id="11276" name="Rectangle 12"/>
          <p:cNvSpPr>
            <a:spLocks noChangeArrowheads="1"/>
          </p:cNvSpPr>
          <p:nvPr/>
        </p:nvSpPr>
        <p:spPr bwMode="auto">
          <a:xfrm>
            <a:off x="3673475" y="3843338"/>
            <a:ext cx="99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chemeClr val="hlink"/>
                </a:solidFill>
                <a:latin typeface="Times New Roman" pitchFamily="18" charset="0"/>
              </a:rPr>
              <a:t>• D</a:t>
            </a:r>
          </a:p>
        </p:txBody>
      </p:sp>
    </p:spTree>
    <p:custDataLst>
      <p:tags r:id="rId3"/>
    </p:custDataLst>
  </p:cSld>
  <p:clrMapOvr>
    <a:overrideClrMapping bg1="lt1" tx1="dk1" bg2="lt2" tx2="dk2" accent1="accent1" accent2="accent2" accent3="accent3" accent4="accent4" accent5="accent5" accent6="accent6" hlink="hlink" folHlink="folHlink"/>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2296">
                                            <p:txEl>
                                              <p:pRg st="0" end="0"/>
                                            </p:txEl>
                                          </p:spTgt>
                                        </p:tgtEl>
                                        <p:attrNameLst>
                                          <p:attrName>style.visibility</p:attrName>
                                        </p:attrNameLst>
                                      </p:cBhvr>
                                      <p:to>
                                        <p:strVal val="visible"/>
                                      </p:to>
                                    </p:set>
                                    <p:anim to="" calcmode="lin" valueType="num">
                                      <p:cBhvr>
                                        <p:cTn id="7" dur="1" fill="hold"/>
                                        <p:tgtEl>
                                          <p:spTgt spid="12296">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12296">
                                            <p:txEl>
                                              <p:pRg st="1" end="1"/>
                                            </p:txEl>
                                          </p:spTgt>
                                        </p:tgtEl>
                                        <p:attrNameLst>
                                          <p:attrName>style.visibility</p:attrName>
                                        </p:attrNameLst>
                                      </p:cBhvr>
                                      <p:to>
                                        <p:strVal val="visible"/>
                                      </p:to>
                                    </p:set>
                                    <p:anim to="" calcmode="lin" valueType="num">
                                      <p:cBhvr>
                                        <p:cTn id="12" dur="1" fill="hold"/>
                                        <p:tgtEl>
                                          <p:spTgt spid="12296">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12296">
                                            <p:txEl>
                                              <p:pRg st="2" end="2"/>
                                            </p:txEl>
                                          </p:spTgt>
                                        </p:tgtEl>
                                        <p:attrNameLst>
                                          <p:attrName>style.visibility</p:attrName>
                                        </p:attrNameLst>
                                      </p:cBhvr>
                                      <p:to>
                                        <p:strVal val="visible"/>
                                      </p:to>
                                    </p:set>
                                    <p:anim to="" calcmode="lin" valueType="num">
                                      <p:cBhvr>
                                        <p:cTn id="17" dur="1" fill="hold"/>
                                        <p:tgtEl>
                                          <p:spTgt spid="12296">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12296">
                                            <p:txEl>
                                              <p:pRg st="3" end="3"/>
                                            </p:txEl>
                                          </p:spTgt>
                                        </p:tgtEl>
                                        <p:attrNameLst>
                                          <p:attrName>style.visibility</p:attrName>
                                        </p:attrNameLst>
                                      </p:cBhvr>
                                      <p:to>
                                        <p:strVal val="visible"/>
                                      </p:to>
                                    </p:set>
                                    <p:anim to="" calcmode="lin" valueType="num">
                                      <p:cBhvr>
                                        <p:cTn id="22" dur="1" fill="hold"/>
                                        <p:tgtEl>
                                          <p:spTgt spid="12296">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amma/>
                <a:tint val="0"/>
                <a:invGamma/>
              </a:schemeClr>
            </a:gs>
            <a:gs pos="50000">
              <a:schemeClr val="bg1"/>
            </a:gs>
            <a:gs pos="100000">
              <a:schemeClr val="bg1">
                <a:gamma/>
                <a:tint val="0"/>
                <a:invGamma/>
              </a:schemeClr>
            </a:gs>
          </a:gsLst>
          <a:lin ang="18900000" scaled="1"/>
        </a:gra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609600"/>
            <a:ext cx="7848600" cy="17526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smtClean="0"/>
              <a:t>The x-axis and y-axis separate the coordinate plane into four regions, called </a:t>
            </a:r>
            <a:r>
              <a:rPr lang="en-US" altLang="en-US" b="1" u="sng" smtClean="0">
                <a:solidFill>
                  <a:srgbClr val="114FFB"/>
                </a:solidFill>
              </a:rPr>
              <a:t>quadrants</a:t>
            </a:r>
            <a:r>
              <a:rPr lang="en-US" altLang="en-US" smtClean="0"/>
              <a:t>.</a:t>
            </a:r>
          </a:p>
        </p:txBody>
      </p:sp>
      <p:graphicFrame>
        <p:nvGraphicFramePr>
          <p:cNvPr id="12291" name="Object 3"/>
          <p:cNvGraphicFramePr>
            <a:graphicFrameLocks/>
          </p:cNvGraphicFramePr>
          <p:nvPr/>
        </p:nvGraphicFramePr>
        <p:xfrm>
          <a:off x="2859088" y="2667000"/>
          <a:ext cx="3465512" cy="2992438"/>
        </p:xfrm>
        <a:graphic>
          <a:graphicData uri="http://schemas.openxmlformats.org/presentationml/2006/ole">
            <mc:AlternateContent xmlns:mc="http://schemas.openxmlformats.org/markup-compatibility/2006">
              <mc:Choice xmlns:v="urn:schemas-microsoft-com:vml" Requires="v">
                <p:oleObj spid="_x0000_s12296" name="Document" r:id="rId5" imgW="1866900" imgH="1612900" progId="Word.Document.6">
                  <p:embed/>
                </p:oleObj>
              </mc:Choice>
              <mc:Fallback>
                <p:oleObj name="Document" r:id="rId5" imgW="1866900" imgH="1612900" progId="Word.Document.6">
                  <p:embed/>
                  <p:pic>
                    <p:nvPicPr>
                      <p:cNvPr id="0" name="Object 3"/>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59088" y="2667000"/>
                        <a:ext cx="3465512" cy="299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292" name="Rectangle 4"/>
          <p:cNvSpPr>
            <a:spLocks noChangeArrowheads="1"/>
          </p:cNvSpPr>
          <p:nvPr/>
        </p:nvSpPr>
        <p:spPr bwMode="auto">
          <a:xfrm>
            <a:off x="2876550" y="2687638"/>
            <a:ext cx="1674813" cy="143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lgn="ctr">
              <a:spcBef>
                <a:spcPct val="20000"/>
              </a:spcBef>
            </a:pPr>
            <a:r>
              <a:rPr lang="en-US" altLang="en-US" sz="4000" b="1">
                <a:solidFill>
                  <a:srgbClr val="CF0E30"/>
                </a:solidFill>
                <a:latin typeface="Times New Roman" pitchFamily="18" charset="0"/>
              </a:rPr>
              <a:t>II</a:t>
            </a:r>
          </a:p>
          <a:p>
            <a:pPr marL="342900" indent="-342900" algn="ctr">
              <a:spcBef>
                <a:spcPct val="20000"/>
              </a:spcBef>
            </a:pPr>
            <a:r>
              <a:rPr lang="en-US" altLang="en-US" sz="4000" b="1">
                <a:solidFill>
                  <a:srgbClr val="CF0E30"/>
                </a:solidFill>
                <a:latin typeface="Times New Roman" pitchFamily="18" charset="0"/>
              </a:rPr>
              <a:t>(-, +)</a:t>
            </a:r>
          </a:p>
        </p:txBody>
      </p:sp>
      <p:sp>
        <p:nvSpPr>
          <p:cNvPr id="12293" name="Rectangle 5"/>
          <p:cNvSpPr>
            <a:spLocks noChangeArrowheads="1"/>
          </p:cNvSpPr>
          <p:nvPr/>
        </p:nvSpPr>
        <p:spPr bwMode="auto">
          <a:xfrm>
            <a:off x="4578350" y="2701925"/>
            <a:ext cx="1674813" cy="1436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lgn="ctr">
              <a:spcBef>
                <a:spcPct val="20000"/>
              </a:spcBef>
            </a:pPr>
            <a:r>
              <a:rPr lang="en-US" altLang="en-US" sz="4000" b="1">
                <a:solidFill>
                  <a:srgbClr val="CF0E30"/>
                </a:solidFill>
                <a:latin typeface="Times New Roman" pitchFamily="18" charset="0"/>
              </a:rPr>
              <a:t>I</a:t>
            </a:r>
          </a:p>
          <a:p>
            <a:pPr marL="342900" indent="-342900" algn="ctr">
              <a:spcBef>
                <a:spcPct val="20000"/>
              </a:spcBef>
            </a:pPr>
            <a:r>
              <a:rPr lang="en-US" altLang="en-US" sz="4000" b="1">
                <a:solidFill>
                  <a:srgbClr val="CF0E30"/>
                </a:solidFill>
                <a:latin typeface="Times New Roman" pitchFamily="18" charset="0"/>
              </a:rPr>
              <a:t>(+, +)</a:t>
            </a:r>
          </a:p>
        </p:txBody>
      </p:sp>
      <p:sp>
        <p:nvSpPr>
          <p:cNvPr id="12294" name="Rectangle 6"/>
          <p:cNvSpPr>
            <a:spLocks noChangeArrowheads="1"/>
          </p:cNvSpPr>
          <p:nvPr/>
        </p:nvSpPr>
        <p:spPr bwMode="auto">
          <a:xfrm>
            <a:off x="4603750" y="4164013"/>
            <a:ext cx="1674813" cy="143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lgn="ctr">
              <a:spcBef>
                <a:spcPct val="20000"/>
              </a:spcBef>
            </a:pPr>
            <a:r>
              <a:rPr lang="en-US" altLang="en-US" sz="4000" b="1">
                <a:solidFill>
                  <a:srgbClr val="CF0E30"/>
                </a:solidFill>
                <a:latin typeface="Times New Roman" pitchFamily="18" charset="0"/>
              </a:rPr>
              <a:t>IV</a:t>
            </a:r>
          </a:p>
          <a:p>
            <a:pPr marL="342900" indent="-342900" algn="ctr">
              <a:spcBef>
                <a:spcPct val="20000"/>
              </a:spcBef>
            </a:pPr>
            <a:r>
              <a:rPr lang="en-US" altLang="en-US" sz="4000" b="1">
                <a:solidFill>
                  <a:srgbClr val="CF0E30"/>
                </a:solidFill>
                <a:latin typeface="Times New Roman" pitchFamily="18" charset="0"/>
              </a:rPr>
              <a:t>(+, -)</a:t>
            </a:r>
          </a:p>
        </p:txBody>
      </p:sp>
      <p:sp>
        <p:nvSpPr>
          <p:cNvPr id="12295" name="Rectangle 7"/>
          <p:cNvSpPr>
            <a:spLocks noChangeArrowheads="1"/>
          </p:cNvSpPr>
          <p:nvPr/>
        </p:nvSpPr>
        <p:spPr bwMode="auto">
          <a:xfrm>
            <a:off x="2927350" y="4164013"/>
            <a:ext cx="1674813" cy="143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lgn="ctr">
              <a:spcBef>
                <a:spcPct val="20000"/>
              </a:spcBef>
            </a:pPr>
            <a:r>
              <a:rPr lang="en-US" altLang="en-US" sz="4000" b="1">
                <a:solidFill>
                  <a:srgbClr val="CF0E30"/>
                </a:solidFill>
                <a:latin typeface="Times New Roman" pitchFamily="18" charset="0"/>
              </a:rPr>
              <a:t>III</a:t>
            </a:r>
          </a:p>
          <a:p>
            <a:pPr marL="342900" indent="-342900" algn="ctr">
              <a:spcBef>
                <a:spcPct val="20000"/>
              </a:spcBef>
            </a:pPr>
            <a:r>
              <a:rPr lang="en-US" altLang="en-US" sz="4000" b="1">
                <a:solidFill>
                  <a:srgbClr val="CF0E30"/>
                </a:solidFill>
                <a:latin typeface="Times New Roman" pitchFamily="18" charset="0"/>
              </a:rPr>
              <a:t>(-, -)</a:t>
            </a:r>
          </a:p>
        </p:txBody>
      </p:sp>
    </p:spTree>
    <p:custDataLst>
      <p:tags r:id="rId3"/>
    </p:custDataLst>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PQuestion"/>
          <p:cNvSpPr>
            <a:spLocks noGrp="1" noChangeArrowheads="1"/>
          </p:cNvSpPr>
          <p:nvPr>
            <p:ph type="title"/>
          </p:nvPr>
        </p:nvSpPr>
        <p:spPr/>
        <p:txBody>
          <a:bodyPr/>
          <a:lstStyle/>
          <a:p>
            <a:r>
              <a:rPr lang="en-US" sz="4000" smtClean="0"/>
              <a:t>Name the quadrant in which each point is located</a:t>
            </a:r>
            <a:br>
              <a:rPr lang="en-US" sz="4000" smtClean="0"/>
            </a:br>
            <a:r>
              <a:rPr lang="en-US" sz="4000" smtClean="0"/>
              <a:t>(-5, 4)</a:t>
            </a:r>
          </a:p>
        </p:txBody>
      </p:sp>
      <p:sp>
        <p:nvSpPr>
          <p:cNvPr id="13315" name="TPAnswers"/>
          <p:cNvSpPr>
            <a:spLocks noGrp="1" noChangeArrowheads="1"/>
          </p:cNvSpPr>
          <p:nvPr>
            <p:ph type="body" idx="1"/>
            <p:custDataLst>
              <p:tags r:id="rId2"/>
            </p:custDataLst>
          </p:nvPr>
        </p:nvSpPr>
        <p:spPr>
          <a:xfrm>
            <a:off x="457200" y="2362200"/>
            <a:ext cx="4114800" cy="3352800"/>
          </a:xfrm>
        </p:spPr>
        <p:txBody>
          <a:bodyPr/>
          <a:lstStyle/>
          <a:p>
            <a:pPr marL="609600" indent="-609600">
              <a:lnSpc>
                <a:spcPct val="90000"/>
              </a:lnSpc>
              <a:buFontTx/>
              <a:buAutoNum type="arabicPeriod"/>
            </a:pPr>
            <a:r>
              <a:rPr lang="en-US" smtClean="0"/>
              <a:t>I</a:t>
            </a:r>
          </a:p>
          <a:p>
            <a:pPr marL="609600" indent="-609600">
              <a:lnSpc>
                <a:spcPct val="90000"/>
              </a:lnSpc>
              <a:buFontTx/>
              <a:buAutoNum type="arabicPeriod"/>
            </a:pPr>
            <a:r>
              <a:rPr lang="en-US" smtClean="0"/>
              <a:t>II</a:t>
            </a:r>
          </a:p>
          <a:p>
            <a:pPr marL="609600" indent="-609600">
              <a:lnSpc>
                <a:spcPct val="90000"/>
              </a:lnSpc>
              <a:buFontTx/>
              <a:buAutoNum type="arabicPeriod"/>
            </a:pPr>
            <a:r>
              <a:rPr lang="en-US" smtClean="0"/>
              <a:t>III</a:t>
            </a:r>
          </a:p>
          <a:p>
            <a:pPr marL="609600" indent="-609600">
              <a:lnSpc>
                <a:spcPct val="90000"/>
              </a:lnSpc>
              <a:buFontTx/>
              <a:buAutoNum type="arabicPeriod"/>
            </a:pPr>
            <a:r>
              <a:rPr lang="en-US" smtClean="0"/>
              <a:t>IV</a:t>
            </a:r>
          </a:p>
          <a:p>
            <a:pPr marL="609600" indent="-609600">
              <a:lnSpc>
                <a:spcPct val="90000"/>
              </a:lnSpc>
              <a:buFontTx/>
              <a:buAutoNum type="arabicPeriod"/>
            </a:pPr>
            <a:r>
              <a:rPr lang="en-US" smtClean="0"/>
              <a:t>None – x-axis</a:t>
            </a:r>
          </a:p>
          <a:p>
            <a:pPr marL="609600" indent="-609600">
              <a:lnSpc>
                <a:spcPct val="90000"/>
              </a:lnSpc>
              <a:buFontTx/>
              <a:buAutoNum type="arabicPeriod"/>
            </a:pPr>
            <a:r>
              <a:rPr lang="en-US" smtClean="0"/>
              <a:t>None – y-axis</a:t>
            </a: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PQuestion"/>
          <p:cNvSpPr>
            <a:spLocks noGrp="1" noChangeArrowheads="1"/>
          </p:cNvSpPr>
          <p:nvPr>
            <p:ph type="title"/>
          </p:nvPr>
        </p:nvSpPr>
        <p:spPr/>
        <p:txBody>
          <a:bodyPr/>
          <a:lstStyle/>
          <a:p>
            <a:r>
              <a:rPr lang="en-US" sz="4000" smtClean="0"/>
              <a:t>Name the quadrant in which each point is located</a:t>
            </a:r>
            <a:br>
              <a:rPr lang="en-US" sz="4000" smtClean="0"/>
            </a:br>
            <a:r>
              <a:rPr lang="en-US" sz="4000" smtClean="0"/>
              <a:t>(-2, -7)</a:t>
            </a:r>
          </a:p>
        </p:txBody>
      </p:sp>
      <p:sp>
        <p:nvSpPr>
          <p:cNvPr id="14339" name="TPAnswers"/>
          <p:cNvSpPr>
            <a:spLocks noGrp="1" noChangeArrowheads="1"/>
          </p:cNvSpPr>
          <p:nvPr>
            <p:ph type="body" idx="1"/>
            <p:custDataLst>
              <p:tags r:id="rId2"/>
            </p:custDataLst>
          </p:nvPr>
        </p:nvSpPr>
        <p:spPr>
          <a:xfrm>
            <a:off x="457200" y="2362200"/>
            <a:ext cx="4114800" cy="3352800"/>
          </a:xfrm>
        </p:spPr>
        <p:txBody>
          <a:bodyPr/>
          <a:lstStyle/>
          <a:p>
            <a:pPr marL="609600" indent="-609600">
              <a:lnSpc>
                <a:spcPct val="90000"/>
              </a:lnSpc>
              <a:buFontTx/>
              <a:buAutoNum type="arabicPeriod"/>
            </a:pPr>
            <a:r>
              <a:rPr lang="en-US" smtClean="0"/>
              <a:t>I</a:t>
            </a:r>
          </a:p>
          <a:p>
            <a:pPr marL="609600" indent="-609600">
              <a:lnSpc>
                <a:spcPct val="90000"/>
              </a:lnSpc>
              <a:buFontTx/>
              <a:buAutoNum type="arabicPeriod"/>
            </a:pPr>
            <a:r>
              <a:rPr lang="en-US" smtClean="0"/>
              <a:t>II</a:t>
            </a:r>
          </a:p>
          <a:p>
            <a:pPr marL="609600" indent="-609600">
              <a:lnSpc>
                <a:spcPct val="90000"/>
              </a:lnSpc>
              <a:buFontTx/>
              <a:buAutoNum type="arabicPeriod"/>
            </a:pPr>
            <a:r>
              <a:rPr lang="en-US" smtClean="0"/>
              <a:t>III</a:t>
            </a:r>
          </a:p>
          <a:p>
            <a:pPr marL="609600" indent="-609600">
              <a:lnSpc>
                <a:spcPct val="90000"/>
              </a:lnSpc>
              <a:buFontTx/>
              <a:buAutoNum type="arabicPeriod"/>
            </a:pPr>
            <a:r>
              <a:rPr lang="en-US" smtClean="0"/>
              <a:t>IV</a:t>
            </a:r>
          </a:p>
          <a:p>
            <a:pPr marL="609600" indent="-609600">
              <a:lnSpc>
                <a:spcPct val="90000"/>
              </a:lnSpc>
              <a:buFontTx/>
              <a:buAutoNum type="arabicPeriod"/>
            </a:pPr>
            <a:r>
              <a:rPr lang="en-US" smtClean="0"/>
              <a:t>None – x-axis</a:t>
            </a:r>
          </a:p>
          <a:p>
            <a:pPr marL="609600" indent="-609600">
              <a:lnSpc>
                <a:spcPct val="90000"/>
              </a:lnSpc>
              <a:buFontTx/>
              <a:buAutoNum type="arabicPeriod"/>
            </a:pPr>
            <a:r>
              <a:rPr lang="en-US" smtClean="0"/>
              <a:t>None – y-axis</a:t>
            </a: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PQuestion"/>
          <p:cNvSpPr>
            <a:spLocks noGrp="1" noChangeArrowheads="1"/>
          </p:cNvSpPr>
          <p:nvPr>
            <p:ph type="title"/>
          </p:nvPr>
        </p:nvSpPr>
        <p:spPr/>
        <p:txBody>
          <a:bodyPr/>
          <a:lstStyle/>
          <a:p>
            <a:r>
              <a:rPr lang="en-US" sz="4000" smtClean="0"/>
              <a:t>Name the quadrant in which each point is located</a:t>
            </a:r>
            <a:br>
              <a:rPr lang="en-US" sz="4000" smtClean="0"/>
            </a:br>
            <a:r>
              <a:rPr lang="en-US" sz="4000" smtClean="0"/>
              <a:t>(0, 3)</a:t>
            </a:r>
          </a:p>
        </p:txBody>
      </p:sp>
      <p:sp>
        <p:nvSpPr>
          <p:cNvPr id="15363" name="TPAnswers"/>
          <p:cNvSpPr>
            <a:spLocks noGrp="1" noChangeArrowheads="1"/>
          </p:cNvSpPr>
          <p:nvPr>
            <p:ph type="body" idx="1"/>
            <p:custDataLst>
              <p:tags r:id="rId2"/>
            </p:custDataLst>
          </p:nvPr>
        </p:nvSpPr>
        <p:spPr>
          <a:xfrm>
            <a:off x="457200" y="2362200"/>
            <a:ext cx="4114800" cy="3352800"/>
          </a:xfrm>
        </p:spPr>
        <p:txBody>
          <a:bodyPr/>
          <a:lstStyle/>
          <a:p>
            <a:pPr marL="609600" indent="-609600">
              <a:lnSpc>
                <a:spcPct val="90000"/>
              </a:lnSpc>
              <a:buFontTx/>
              <a:buAutoNum type="arabicPeriod"/>
            </a:pPr>
            <a:r>
              <a:rPr lang="en-US" smtClean="0"/>
              <a:t>I</a:t>
            </a:r>
          </a:p>
          <a:p>
            <a:pPr marL="609600" indent="-609600">
              <a:lnSpc>
                <a:spcPct val="90000"/>
              </a:lnSpc>
              <a:buFontTx/>
              <a:buAutoNum type="arabicPeriod"/>
            </a:pPr>
            <a:r>
              <a:rPr lang="en-US" smtClean="0"/>
              <a:t>II</a:t>
            </a:r>
          </a:p>
          <a:p>
            <a:pPr marL="609600" indent="-609600">
              <a:lnSpc>
                <a:spcPct val="90000"/>
              </a:lnSpc>
              <a:buFontTx/>
              <a:buAutoNum type="arabicPeriod"/>
            </a:pPr>
            <a:r>
              <a:rPr lang="en-US" smtClean="0"/>
              <a:t>III</a:t>
            </a:r>
          </a:p>
          <a:p>
            <a:pPr marL="609600" indent="-609600">
              <a:lnSpc>
                <a:spcPct val="90000"/>
              </a:lnSpc>
              <a:buFontTx/>
              <a:buAutoNum type="arabicPeriod"/>
            </a:pPr>
            <a:r>
              <a:rPr lang="en-US" smtClean="0"/>
              <a:t>IV</a:t>
            </a:r>
          </a:p>
          <a:p>
            <a:pPr marL="609600" indent="-609600">
              <a:lnSpc>
                <a:spcPct val="90000"/>
              </a:lnSpc>
              <a:buFontTx/>
              <a:buAutoNum type="arabicPeriod"/>
            </a:pPr>
            <a:r>
              <a:rPr lang="en-US" smtClean="0"/>
              <a:t>None – x-axis</a:t>
            </a:r>
          </a:p>
          <a:p>
            <a:pPr marL="609600" indent="-609600">
              <a:lnSpc>
                <a:spcPct val="90000"/>
              </a:lnSpc>
              <a:buFontTx/>
              <a:buAutoNum type="arabicPeriod"/>
            </a:pPr>
            <a:r>
              <a:rPr lang="en-US" smtClean="0"/>
              <a:t>None – y-axis</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gamma/>
                <a:tint val="0"/>
                <a:invGamma/>
              </a:schemeClr>
            </a:gs>
            <a:gs pos="50000">
              <a:schemeClr val="bg1"/>
            </a:gs>
            <a:gs pos="100000">
              <a:schemeClr val="bg1">
                <a:gamma/>
                <a:tint val="0"/>
                <a:invGamma/>
              </a:schemeClr>
            </a:gs>
          </a:gsLst>
          <a:lin ang="189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6200" y="228600"/>
            <a:ext cx="8991600" cy="36576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sz="3700" smtClean="0"/>
              <a:t>In the beginning of the year, I created a seating chart for my classes.  I created 5 rows of desks with 4 desks in each row.  Brian sits in the third row at the second desk (3,2) and Dwanda sits in the second row at the third desk (2,3).  Are these seats the same?</a:t>
            </a:r>
          </a:p>
        </p:txBody>
      </p:sp>
      <p:sp>
        <p:nvSpPr>
          <p:cNvPr id="7171" name="Rectangle 3"/>
          <p:cNvSpPr>
            <a:spLocks noGrp="1" noChangeArrowheads="1"/>
          </p:cNvSpPr>
          <p:nvPr>
            <p:ph type="body" idx="1"/>
          </p:nvPr>
        </p:nvSpPr>
        <p:spPr>
          <a:xfrm>
            <a:off x="76200" y="4038600"/>
            <a:ext cx="8991600" cy="19812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algn="ctr">
              <a:spcBef>
                <a:spcPct val="0"/>
              </a:spcBef>
              <a:buFontTx/>
              <a:buNone/>
            </a:pPr>
            <a:r>
              <a:rPr lang="en-US" altLang="en-US" sz="3700" smtClean="0"/>
              <a:t>No!!  The seats </a:t>
            </a:r>
            <a:r>
              <a:rPr lang="en-US" altLang="en-US" sz="3700" b="1" smtClean="0">
                <a:solidFill>
                  <a:schemeClr val="hlink"/>
                </a:solidFill>
              </a:rPr>
              <a:t>(3,2) </a:t>
            </a:r>
            <a:r>
              <a:rPr lang="en-US" altLang="en-US" sz="3700" smtClean="0">
                <a:solidFill>
                  <a:schemeClr val="tx2"/>
                </a:solidFill>
              </a:rPr>
              <a:t>and </a:t>
            </a:r>
            <a:r>
              <a:rPr lang="en-US" altLang="en-US" sz="3700" b="1" smtClean="0">
                <a:solidFill>
                  <a:schemeClr val="hlink"/>
                </a:solidFill>
              </a:rPr>
              <a:t>(2,3) </a:t>
            </a:r>
            <a:r>
              <a:rPr lang="en-US" altLang="en-US" sz="3700" smtClean="0">
                <a:solidFill>
                  <a:schemeClr val="tx2"/>
                </a:solidFill>
              </a:rPr>
              <a:t>are called </a:t>
            </a:r>
            <a:r>
              <a:rPr lang="en-US" altLang="en-US" sz="3700" b="1" u="sng" smtClean="0">
                <a:solidFill>
                  <a:srgbClr val="114FFB"/>
                </a:solidFill>
              </a:rPr>
              <a:t>ordered pairs</a:t>
            </a:r>
            <a:r>
              <a:rPr lang="en-US" altLang="en-US" sz="3700" b="1" smtClean="0">
                <a:solidFill>
                  <a:srgbClr val="114FFB"/>
                </a:solidFill>
              </a:rPr>
              <a:t> </a:t>
            </a:r>
            <a:r>
              <a:rPr lang="en-US" altLang="en-US" sz="3700" smtClean="0">
                <a:solidFill>
                  <a:schemeClr val="tx2"/>
                </a:solidFill>
              </a:rPr>
              <a:t>because the order in which the pair of numbers is written is important!!</a:t>
            </a:r>
          </a:p>
        </p:txBody>
      </p:sp>
    </p:spTree>
    <p:custDataLst>
      <p:tags r:id="rId2"/>
    </p:custDataLst>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7171">
                                            <p:txEl>
                                              <p:pRg st="0" end="0"/>
                                            </p:txEl>
                                          </p:spTgt>
                                        </p:tgtEl>
                                        <p:attrNameLst>
                                          <p:attrName>style.visibility</p:attrName>
                                        </p:attrNameLst>
                                      </p:cBhvr>
                                      <p:to>
                                        <p:strVal val="visible"/>
                                      </p:to>
                                    </p:set>
                                    <p:anim to="" calcmode="lin" valueType="num">
                                      <p:cBhvr>
                                        <p:cTn id="7" dur="1" fill="hold"/>
                                        <p:tgtEl>
                                          <p:spTgt spid="7171">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gamma/>
                <a:tint val="0"/>
                <a:invGamma/>
              </a:schemeClr>
            </a:gs>
            <a:gs pos="50000">
              <a:schemeClr val="bg1"/>
            </a:gs>
            <a:gs pos="100000">
              <a:schemeClr val="bg1">
                <a:gamma/>
                <a:tint val="0"/>
                <a:invGamma/>
              </a:schemeClr>
            </a:gs>
          </a:gsLst>
          <a:lin ang="189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28600"/>
            <a:ext cx="7848600" cy="7620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smtClean="0"/>
              <a:t>Who is sitting in desk (4,2)?</a:t>
            </a:r>
          </a:p>
        </p:txBody>
      </p:sp>
      <p:sp>
        <p:nvSpPr>
          <p:cNvPr id="4099" name="Rectangle 3"/>
          <p:cNvSpPr>
            <a:spLocks noChangeArrowheads="1"/>
          </p:cNvSpPr>
          <p:nvPr/>
        </p:nvSpPr>
        <p:spPr bwMode="auto">
          <a:xfrm>
            <a:off x="1606550" y="996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 name="Rectangle 4"/>
          <p:cNvSpPr>
            <a:spLocks noChangeArrowheads="1"/>
          </p:cNvSpPr>
          <p:nvPr/>
        </p:nvSpPr>
        <p:spPr bwMode="auto">
          <a:xfrm>
            <a:off x="2901950" y="996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1" name="Rectangle 5"/>
          <p:cNvSpPr>
            <a:spLocks noChangeArrowheads="1"/>
          </p:cNvSpPr>
          <p:nvPr/>
        </p:nvSpPr>
        <p:spPr bwMode="auto">
          <a:xfrm>
            <a:off x="6788150" y="996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Rectangle 6"/>
          <p:cNvSpPr>
            <a:spLocks noChangeArrowheads="1"/>
          </p:cNvSpPr>
          <p:nvPr/>
        </p:nvSpPr>
        <p:spPr bwMode="auto">
          <a:xfrm>
            <a:off x="4197350" y="996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Rectangle 7"/>
          <p:cNvSpPr>
            <a:spLocks noChangeArrowheads="1"/>
          </p:cNvSpPr>
          <p:nvPr/>
        </p:nvSpPr>
        <p:spPr bwMode="auto">
          <a:xfrm>
            <a:off x="5492750" y="996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4" name="Rectangle 8"/>
          <p:cNvSpPr>
            <a:spLocks noChangeArrowheads="1"/>
          </p:cNvSpPr>
          <p:nvPr/>
        </p:nvSpPr>
        <p:spPr bwMode="auto">
          <a:xfrm>
            <a:off x="1606550" y="2139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5" name="Rectangle 9"/>
          <p:cNvSpPr>
            <a:spLocks noChangeArrowheads="1"/>
          </p:cNvSpPr>
          <p:nvPr/>
        </p:nvSpPr>
        <p:spPr bwMode="auto">
          <a:xfrm>
            <a:off x="2901950" y="2139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6" name="Rectangle 10"/>
          <p:cNvSpPr>
            <a:spLocks noChangeArrowheads="1"/>
          </p:cNvSpPr>
          <p:nvPr/>
        </p:nvSpPr>
        <p:spPr bwMode="auto">
          <a:xfrm>
            <a:off x="6788150" y="2139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7" name="Rectangle 11"/>
          <p:cNvSpPr>
            <a:spLocks noChangeArrowheads="1"/>
          </p:cNvSpPr>
          <p:nvPr/>
        </p:nvSpPr>
        <p:spPr bwMode="auto">
          <a:xfrm>
            <a:off x="4197350" y="2139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8" name="Rectangle 12"/>
          <p:cNvSpPr>
            <a:spLocks noChangeArrowheads="1"/>
          </p:cNvSpPr>
          <p:nvPr/>
        </p:nvSpPr>
        <p:spPr bwMode="auto">
          <a:xfrm>
            <a:off x="5492750" y="2139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9" name="Rectangle 13"/>
          <p:cNvSpPr>
            <a:spLocks noChangeArrowheads="1"/>
          </p:cNvSpPr>
          <p:nvPr/>
        </p:nvSpPr>
        <p:spPr bwMode="auto">
          <a:xfrm>
            <a:off x="1606550" y="3282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0" name="Rectangle 14"/>
          <p:cNvSpPr>
            <a:spLocks noChangeArrowheads="1"/>
          </p:cNvSpPr>
          <p:nvPr/>
        </p:nvSpPr>
        <p:spPr bwMode="auto">
          <a:xfrm>
            <a:off x="2901950" y="3282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1" name="Rectangle 15"/>
          <p:cNvSpPr>
            <a:spLocks noChangeArrowheads="1"/>
          </p:cNvSpPr>
          <p:nvPr/>
        </p:nvSpPr>
        <p:spPr bwMode="auto">
          <a:xfrm>
            <a:off x="6788150" y="3282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2" name="Rectangle 16"/>
          <p:cNvSpPr>
            <a:spLocks noChangeArrowheads="1"/>
          </p:cNvSpPr>
          <p:nvPr/>
        </p:nvSpPr>
        <p:spPr bwMode="auto">
          <a:xfrm>
            <a:off x="4197350" y="3282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3" name="Rectangle 17"/>
          <p:cNvSpPr>
            <a:spLocks noChangeArrowheads="1"/>
          </p:cNvSpPr>
          <p:nvPr/>
        </p:nvSpPr>
        <p:spPr bwMode="auto">
          <a:xfrm>
            <a:off x="5492750" y="3282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4" name="Rectangle 18"/>
          <p:cNvSpPr>
            <a:spLocks noChangeArrowheads="1"/>
          </p:cNvSpPr>
          <p:nvPr/>
        </p:nvSpPr>
        <p:spPr bwMode="auto">
          <a:xfrm>
            <a:off x="1606550" y="4425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5" name="Rectangle 19"/>
          <p:cNvSpPr>
            <a:spLocks noChangeArrowheads="1"/>
          </p:cNvSpPr>
          <p:nvPr/>
        </p:nvSpPr>
        <p:spPr bwMode="auto">
          <a:xfrm>
            <a:off x="2901950" y="4425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6" name="Rectangle 20"/>
          <p:cNvSpPr>
            <a:spLocks noChangeArrowheads="1"/>
          </p:cNvSpPr>
          <p:nvPr/>
        </p:nvSpPr>
        <p:spPr bwMode="auto">
          <a:xfrm>
            <a:off x="6788150" y="4425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7" name="Rectangle 21"/>
          <p:cNvSpPr>
            <a:spLocks noChangeArrowheads="1"/>
          </p:cNvSpPr>
          <p:nvPr/>
        </p:nvSpPr>
        <p:spPr bwMode="auto">
          <a:xfrm>
            <a:off x="4197350" y="4425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8" name="Rectangle 22"/>
          <p:cNvSpPr>
            <a:spLocks noChangeArrowheads="1"/>
          </p:cNvSpPr>
          <p:nvPr/>
        </p:nvSpPr>
        <p:spPr bwMode="auto">
          <a:xfrm>
            <a:off x="5492750" y="4425950"/>
            <a:ext cx="1130300" cy="9779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9" name="Rectangle 23"/>
          <p:cNvSpPr>
            <a:spLocks noChangeArrowheads="1"/>
          </p:cNvSpPr>
          <p:nvPr/>
        </p:nvSpPr>
        <p:spPr bwMode="auto">
          <a:xfrm>
            <a:off x="1890713" y="1060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A</a:t>
            </a:r>
          </a:p>
        </p:txBody>
      </p:sp>
      <p:sp>
        <p:nvSpPr>
          <p:cNvPr id="4120" name="Rectangle 24"/>
          <p:cNvSpPr>
            <a:spLocks noChangeArrowheads="1"/>
          </p:cNvSpPr>
          <p:nvPr/>
        </p:nvSpPr>
        <p:spPr bwMode="auto">
          <a:xfrm>
            <a:off x="3186113" y="1060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B</a:t>
            </a:r>
          </a:p>
        </p:txBody>
      </p:sp>
      <p:sp>
        <p:nvSpPr>
          <p:cNvPr id="4121" name="Rectangle 25"/>
          <p:cNvSpPr>
            <a:spLocks noChangeArrowheads="1"/>
          </p:cNvSpPr>
          <p:nvPr/>
        </p:nvSpPr>
        <p:spPr bwMode="auto">
          <a:xfrm>
            <a:off x="4481513" y="1060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C</a:t>
            </a:r>
          </a:p>
        </p:txBody>
      </p:sp>
      <p:sp>
        <p:nvSpPr>
          <p:cNvPr id="4122" name="Rectangle 26"/>
          <p:cNvSpPr>
            <a:spLocks noChangeArrowheads="1"/>
          </p:cNvSpPr>
          <p:nvPr/>
        </p:nvSpPr>
        <p:spPr bwMode="auto">
          <a:xfrm>
            <a:off x="5776913" y="1060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D</a:t>
            </a:r>
          </a:p>
        </p:txBody>
      </p:sp>
      <p:sp>
        <p:nvSpPr>
          <p:cNvPr id="4123" name="Rectangle 27"/>
          <p:cNvSpPr>
            <a:spLocks noChangeArrowheads="1"/>
          </p:cNvSpPr>
          <p:nvPr/>
        </p:nvSpPr>
        <p:spPr bwMode="auto">
          <a:xfrm>
            <a:off x="7072313" y="1060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E</a:t>
            </a:r>
          </a:p>
        </p:txBody>
      </p:sp>
      <p:sp>
        <p:nvSpPr>
          <p:cNvPr id="4124" name="Rectangle 28"/>
          <p:cNvSpPr>
            <a:spLocks noChangeArrowheads="1"/>
          </p:cNvSpPr>
          <p:nvPr/>
        </p:nvSpPr>
        <p:spPr bwMode="auto">
          <a:xfrm>
            <a:off x="1890713" y="2203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F</a:t>
            </a:r>
          </a:p>
        </p:txBody>
      </p:sp>
      <p:sp>
        <p:nvSpPr>
          <p:cNvPr id="4125" name="Rectangle 29"/>
          <p:cNvSpPr>
            <a:spLocks noChangeArrowheads="1"/>
          </p:cNvSpPr>
          <p:nvPr/>
        </p:nvSpPr>
        <p:spPr bwMode="auto">
          <a:xfrm>
            <a:off x="-3519488" y="3727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r>
              <a:rPr lang="en-US" altLang="en-US" sz="5000">
                <a:latin typeface="Times New Roman" pitchFamily="18" charset="0"/>
              </a:rPr>
              <a:t>A</a:t>
            </a:r>
          </a:p>
        </p:txBody>
      </p:sp>
      <p:sp>
        <p:nvSpPr>
          <p:cNvPr id="4126" name="Rectangle 30"/>
          <p:cNvSpPr>
            <a:spLocks noChangeArrowheads="1"/>
          </p:cNvSpPr>
          <p:nvPr/>
        </p:nvSpPr>
        <p:spPr bwMode="auto">
          <a:xfrm>
            <a:off x="3186113" y="2203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G</a:t>
            </a:r>
          </a:p>
        </p:txBody>
      </p:sp>
      <p:sp>
        <p:nvSpPr>
          <p:cNvPr id="4127" name="Rectangle 31"/>
          <p:cNvSpPr>
            <a:spLocks noChangeArrowheads="1"/>
          </p:cNvSpPr>
          <p:nvPr/>
        </p:nvSpPr>
        <p:spPr bwMode="auto">
          <a:xfrm>
            <a:off x="4481513" y="2203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H</a:t>
            </a:r>
          </a:p>
        </p:txBody>
      </p:sp>
      <p:sp>
        <p:nvSpPr>
          <p:cNvPr id="4128" name="Rectangle 32"/>
          <p:cNvSpPr>
            <a:spLocks noChangeArrowheads="1"/>
          </p:cNvSpPr>
          <p:nvPr/>
        </p:nvSpPr>
        <p:spPr bwMode="auto">
          <a:xfrm>
            <a:off x="5776913" y="2203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I</a:t>
            </a:r>
          </a:p>
        </p:txBody>
      </p:sp>
      <p:sp>
        <p:nvSpPr>
          <p:cNvPr id="4129" name="Rectangle 33"/>
          <p:cNvSpPr>
            <a:spLocks noChangeArrowheads="1"/>
          </p:cNvSpPr>
          <p:nvPr/>
        </p:nvSpPr>
        <p:spPr bwMode="auto">
          <a:xfrm>
            <a:off x="7072313" y="2203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J</a:t>
            </a:r>
          </a:p>
        </p:txBody>
      </p:sp>
      <p:sp>
        <p:nvSpPr>
          <p:cNvPr id="4130" name="Rectangle 34"/>
          <p:cNvSpPr>
            <a:spLocks noChangeArrowheads="1"/>
          </p:cNvSpPr>
          <p:nvPr/>
        </p:nvSpPr>
        <p:spPr bwMode="auto">
          <a:xfrm>
            <a:off x="1890713" y="3346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K</a:t>
            </a:r>
          </a:p>
        </p:txBody>
      </p:sp>
      <p:sp>
        <p:nvSpPr>
          <p:cNvPr id="4131" name="Rectangle 35"/>
          <p:cNvSpPr>
            <a:spLocks noChangeArrowheads="1"/>
          </p:cNvSpPr>
          <p:nvPr/>
        </p:nvSpPr>
        <p:spPr bwMode="auto">
          <a:xfrm>
            <a:off x="1890713" y="4489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P</a:t>
            </a:r>
          </a:p>
        </p:txBody>
      </p:sp>
      <p:sp>
        <p:nvSpPr>
          <p:cNvPr id="4132" name="Rectangle 36"/>
          <p:cNvSpPr>
            <a:spLocks noChangeArrowheads="1"/>
          </p:cNvSpPr>
          <p:nvPr/>
        </p:nvSpPr>
        <p:spPr bwMode="auto">
          <a:xfrm>
            <a:off x="3186113" y="3346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L</a:t>
            </a:r>
          </a:p>
        </p:txBody>
      </p:sp>
      <p:sp>
        <p:nvSpPr>
          <p:cNvPr id="4133" name="Rectangle 37"/>
          <p:cNvSpPr>
            <a:spLocks noChangeArrowheads="1"/>
          </p:cNvSpPr>
          <p:nvPr/>
        </p:nvSpPr>
        <p:spPr bwMode="auto">
          <a:xfrm>
            <a:off x="4481513" y="3346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M</a:t>
            </a:r>
          </a:p>
        </p:txBody>
      </p:sp>
      <p:sp>
        <p:nvSpPr>
          <p:cNvPr id="4134" name="Rectangle 38"/>
          <p:cNvSpPr>
            <a:spLocks noChangeArrowheads="1"/>
          </p:cNvSpPr>
          <p:nvPr/>
        </p:nvSpPr>
        <p:spPr bwMode="auto">
          <a:xfrm>
            <a:off x="5776913" y="3346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N</a:t>
            </a:r>
          </a:p>
        </p:txBody>
      </p:sp>
      <p:sp>
        <p:nvSpPr>
          <p:cNvPr id="4135" name="Rectangle 39"/>
          <p:cNvSpPr>
            <a:spLocks noChangeArrowheads="1"/>
          </p:cNvSpPr>
          <p:nvPr/>
        </p:nvSpPr>
        <p:spPr bwMode="auto">
          <a:xfrm>
            <a:off x="7072313" y="3346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O</a:t>
            </a:r>
          </a:p>
        </p:txBody>
      </p:sp>
      <p:sp>
        <p:nvSpPr>
          <p:cNvPr id="4136" name="Rectangle 40"/>
          <p:cNvSpPr>
            <a:spLocks noChangeArrowheads="1"/>
          </p:cNvSpPr>
          <p:nvPr/>
        </p:nvSpPr>
        <p:spPr bwMode="auto">
          <a:xfrm>
            <a:off x="3186113" y="4489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Q</a:t>
            </a:r>
          </a:p>
        </p:txBody>
      </p:sp>
      <p:sp>
        <p:nvSpPr>
          <p:cNvPr id="4137" name="Rectangle 41"/>
          <p:cNvSpPr>
            <a:spLocks noChangeArrowheads="1"/>
          </p:cNvSpPr>
          <p:nvPr/>
        </p:nvSpPr>
        <p:spPr bwMode="auto">
          <a:xfrm>
            <a:off x="4481513" y="4489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R</a:t>
            </a:r>
          </a:p>
        </p:txBody>
      </p:sp>
      <p:sp>
        <p:nvSpPr>
          <p:cNvPr id="4138" name="Rectangle 42"/>
          <p:cNvSpPr>
            <a:spLocks noChangeArrowheads="1"/>
          </p:cNvSpPr>
          <p:nvPr/>
        </p:nvSpPr>
        <p:spPr bwMode="auto">
          <a:xfrm>
            <a:off x="5776913" y="4489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S</a:t>
            </a:r>
          </a:p>
        </p:txBody>
      </p:sp>
      <p:sp>
        <p:nvSpPr>
          <p:cNvPr id="4139" name="Rectangle 43"/>
          <p:cNvSpPr>
            <a:spLocks noChangeArrowheads="1"/>
          </p:cNvSpPr>
          <p:nvPr/>
        </p:nvSpPr>
        <p:spPr bwMode="auto">
          <a:xfrm>
            <a:off x="7072313" y="4489450"/>
            <a:ext cx="62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ctr"/>
            <a:r>
              <a:rPr lang="en-US" altLang="en-US" sz="5000">
                <a:latin typeface="Times New Roman" pitchFamily="18" charset="0"/>
              </a:rPr>
              <a:t>T</a:t>
            </a:r>
          </a:p>
        </p:txBody>
      </p:sp>
      <p:sp>
        <p:nvSpPr>
          <p:cNvPr id="4140" name="Rectangle 44"/>
          <p:cNvSpPr>
            <a:spLocks noChangeArrowheads="1"/>
          </p:cNvSpPr>
          <p:nvPr/>
        </p:nvSpPr>
        <p:spPr bwMode="auto">
          <a:xfrm>
            <a:off x="839788" y="9921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4</a:t>
            </a:r>
          </a:p>
        </p:txBody>
      </p:sp>
      <p:sp>
        <p:nvSpPr>
          <p:cNvPr id="4141" name="Rectangle 45"/>
          <p:cNvSpPr>
            <a:spLocks noChangeArrowheads="1"/>
          </p:cNvSpPr>
          <p:nvPr/>
        </p:nvSpPr>
        <p:spPr bwMode="auto">
          <a:xfrm>
            <a:off x="839788" y="22113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3</a:t>
            </a:r>
          </a:p>
        </p:txBody>
      </p:sp>
      <p:sp>
        <p:nvSpPr>
          <p:cNvPr id="4142" name="Rectangle 46"/>
          <p:cNvSpPr>
            <a:spLocks noChangeArrowheads="1"/>
          </p:cNvSpPr>
          <p:nvPr/>
        </p:nvSpPr>
        <p:spPr bwMode="auto">
          <a:xfrm>
            <a:off x="839788" y="34305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2</a:t>
            </a:r>
          </a:p>
        </p:txBody>
      </p:sp>
      <p:sp>
        <p:nvSpPr>
          <p:cNvPr id="4143" name="Rectangle 47"/>
          <p:cNvSpPr>
            <a:spLocks noChangeArrowheads="1"/>
          </p:cNvSpPr>
          <p:nvPr/>
        </p:nvSpPr>
        <p:spPr bwMode="auto">
          <a:xfrm>
            <a:off x="839788" y="46497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1</a:t>
            </a:r>
          </a:p>
        </p:txBody>
      </p:sp>
      <p:sp>
        <p:nvSpPr>
          <p:cNvPr id="4144" name="Rectangle 48"/>
          <p:cNvSpPr>
            <a:spLocks noChangeArrowheads="1"/>
          </p:cNvSpPr>
          <p:nvPr/>
        </p:nvSpPr>
        <p:spPr bwMode="auto">
          <a:xfrm>
            <a:off x="1906588" y="54879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1</a:t>
            </a:r>
          </a:p>
        </p:txBody>
      </p:sp>
      <p:sp>
        <p:nvSpPr>
          <p:cNvPr id="4145" name="Rectangle 49"/>
          <p:cNvSpPr>
            <a:spLocks noChangeArrowheads="1"/>
          </p:cNvSpPr>
          <p:nvPr/>
        </p:nvSpPr>
        <p:spPr bwMode="auto">
          <a:xfrm>
            <a:off x="3201988" y="54879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2</a:t>
            </a:r>
          </a:p>
        </p:txBody>
      </p:sp>
      <p:sp>
        <p:nvSpPr>
          <p:cNvPr id="4146" name="Rectangle 50"/>
          <p:cNvSpPr>
            <a:spLocks noChangeArrowheads="1"/>
          </p:cNvSpPr>
          <p:nvPr/>
        </p:nvSpPr>
        <p:spPr bwMode="auto">
          <a:xfrm>
            <a:off x="4497388" y="54879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3</a:t>
            </a:r>
          </a:p>
        </p:txBody>
      </p:sp>
      <p:sp>
        <p:nvSpPr>
          <p:cNvPr id="4147" name="Rectangle 51"/>
          <p:cNvSpPr>
            <a:spLocks noChangeArrowheads="1"/>
          </p:cNvSpPr>
          <p:nvPr/>
        </p:nvSpPr>
        <p:spPr bwMode="auto">
          <a:xfrm>
            <a:off x="5792788" y="54879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4</a:t>
            </a:r>
          </a:p>
        </p:txBody>
      </p:sp>
      <p:sp>
        <p:nvSpPr>
          <p:cNvPr id="4148" name="Rectangle 52"/>
          <p:cNvSpPr>
            <a:spLocks noChangeArrowheads="1"/>
          </p:cNvSpPr>
          <p:nvPr/>
        </p:nvSpPr>
        <p:spPr bwMode="auto">
          <a:xfrm>
            <a:off x="7088188" y="5487988"/>
            <a:ext cx="60642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spcBef>
                <a:spcPct val="50000"/>
              </a:spcBef>
            </a:pPr>
            <a:r>
              <a:rPr lang="en-US" altLang="en-US" sz="5000">
                <a:latin typeface="Times New Roman" pitchFamily="18" charset="0"/>
              </a:rPr>
              <a:t>5</a:t>
            </a:r>
          </a:p>
        </p:txBody>
      </p:sp>
      <p:sp>
        <p:nvSpPr>
          <p:cNvPr id="8245" name="Rectangle 53"/>
          <p:cNvSpPr>
            <a:spLocks noGrp="1" noChangeArrowheads="1"/>
          </p:cNvSpPr>
          <p:nvPr>
            <p:ph type="body" idx="1"/>
          </p:nvPr>
        </p:nvSpPr>
        <p:spPr>
          <a:xfrm>
            <a:off x="7848600" y="228600"/>
            <a:ext cx="685800" cy="7620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a:buFontTx/>
              <a:buNone/>
            </a:pPr>
            <a:r>
              <a:rPr lang="en-US" altLang="en-US" sz="4800" b="1" smtClean="0">
                <a:solidFill>
                  <a:schemeClr val="hlink"/>
                </a:solidFill>
              </a:rPr>
              <a:t>N</a:t>
            </a:r>
          </a:p>
        </p:txBody>
      </p:sp>
    </p:spTree>
    <p:custDataLst>
      <p:tags r:id="rId2"/>
    </p:custDataLst>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8245">
                                            <p:txEl>
                                              <p:pRg st="0" end="0"/>
                                            </p:txEl>
                                          </p:spTgt>
                                        </p:tgtEl>
                                        <p:attrNameLst>
                                          <p:attrName>style.visibility</p:attrName>
                                        </p:attrNameLst>
                                      </p:cBhvr>
                                      <p:to>
                                        <p:strVal val="visible"/>
                                      </p:to>
                                    </p:set>
                                    <p:anim to="" calcmode="lin" valueType="num">
                                      <p:cBhvr>
                                        <p:cTn id="7" dur="1" fill="hold"/>
                                        <p:tgtEl>
                                          <p:spTgt spid="8245">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4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amma/>
                <a:tint val="0"/>
                <a:invGamma/>
              </a:schemeClr>
            </a:gs>
            <a:gs pos="50000">
              <a:schemeClr val="bg1"/>
            </a:gs>
            <a:gs pos="100000">
              <a:schemeClr val="bg1">
                <a:gamma/>
                <a:tint val="0"/>
                <a:invGamma/>
              </a:schemeClr>
            </a:gs>
          </a:gsLst>
          <a:lin ang="18900000" scaled="1"/>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5240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smtClean="0"/>
              <a:t>Ordered pairs are used to locate points in a </a:t>
            </a:r>
            <a:r>
              <a:rPr lang="en-US" altLang="en-US" b="1" u="sng" smtClean="0">
                <a:solidFill>
                  <a:srgbClr val="114FFB"/>
                </a:solidFill>
              </a:rPr>
              <a:t>coordinate plane</a:t>
            </a:r>
            <a:r>
              <a:rPr lang="en-US" altLang="en-US" smtClean="0"/>
              <a:t>.  </a:t>
            </a:r>
          </a:p>
        </p:txBody>
      </p:sp>
      <p:graphicFrame>
        <p:nvGraphicFramePr>
          <p:cNvPr id="5123" name="Object 3"/>
          <p:cNvGraphicFramePr>
            <a:graphicFrameLocks/>
          </p:cNvGraphicFramePr>
          <p:nvPr/>
        </p:nvGraphicFramePr>
        <p:xfrm>
          <a:off x="649288" y="2057400"/>
          <a:ext cx="4151312" cy="3584575"/>
        </p:xfrm>
        <a:graphic>
          <a:graphicData uri="http://schemas.openxmlformats.org/presentationml/2006/ole">
            <mc:AlternateContent xmlns:mc="http://schemas.openxmlformats.org/markup-compatibility/2006">
              <mc:Choice xmlns:v="urn:schemas-microsoft-com:vml" Requires="v">
                <p:oleObj spid="_x0000_s5132" name="Document" r:id="rId5" imgW="1866900" imgH="1612900" progId="Word.Document.6">
                  <p:embed/>
                </p:oleObj>
              </mc:Choice>
              <mc:Fallback>
                <p:oleObj name="Document" r:id="rId5" imgW="1866900" imgH="1612900" progId="Word.Document.6">
                  <p:embed/>
                  <p:pic>
                    <p:nvPicPr>
                      <p:cNvPr id="0" name="Object 3"/>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9288" y="2057400"/>
                        <a:ext cx="4151312"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4" name="Rectangle 4"/>
          <p:cNvSpPr>
            <a:spLocks noChangeArrowheads="1"/>
          </p:cNvSpPr>
          <p:nvPr/>
        </p:nvSpPr>
        <p:spPr bwMode="auto">
          <a:xfrm>
            <a:off x="4800600" y="3505200"/>
            <a:ext cx="4267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chemeClr val="hlink"/>
                </a:solidFill>
                <a:latin typeface="Times New Roman" pitchFamily="18" charset="0"/>
              </a:rPr>
              <a:t>x-axis (horizontal axis)</a:t>
            </a:r>
          </a:p>
        </p:txBody>
      </p:sp>
      <p:sp>
        <p:nvSpPr>
          <p:cNvPr id="5125" name="Line 5"/>
          <p:cNvSpPr>
            <a:spLocks noChangeShapeType="1"/>
          </p:cNvSpPr>
          <p:nvPr/>
        </p:nvSpPr>
        <p:spPr bwMode="auto">
          <a:xfrm>
            <a:off x="2768600" y="3911600"/>
            <a:ext cx="863600" cy="1930400"/>
          </a:xfrm>
          <a:prstGeom prst="line">
            <a:avLst/>
          </a:prstGeom>
          <a:noFill/>
          <a:ln w="50800">
            <a:solidFill>
              <a:schemeClr val="hlink"/>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Rectangle 6"/>
          <p:cNvSpPr>
            <a:spLocks noChangeArrowheads="1"/>
          </p:cNvSpPr>
          <p:nvPr/>
        </p:nvSpPr>
        <p:spPr bwMode="auto">
          <a:xfrm>
            <a:off x="3657600" y="5715000"/>
            <a:ext cx="2895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chemeClr val="hlink"/>
                </a:solidFill>
                <a:latin typeface="Times New Roman" pitchFamily="18" charset="0"/>
              </a:rPr>
              <a:t>origin (0,0)</a:t>
            </a:r>
          </a:p>
        </p:txBody>
      </p:sp>
      <p:sp>
        <p:nvSpPr>
          <p:cNvPr id="5127" name="Rectangle 7"/>
          <p:cNvSpPr>
            <a:spLocks noChangeArrowheads="1"/>
          </p:cNvSpPr>
          <p:nvPr/>
        </p:nvSpPr>
        <p:spPr bwMode="auto">
          <a:xfrm>
            <a:off x="533400" y="1371600"/>
            <a:ext cx="4648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chemeClr val="hlink"/>
                </a:solidFill>
                <a:latin typeface="Times New Roman" pitchFamily="18" charset="0"/>
              </a:rPr>
              <a:t>y-axis (vertical axis)</a:t>
            </a:r>
          </a:p>
        </p:txBody>
      </p:sp>
      <p:sp>
        <p:nvSpPr>
          <p:cNvPr id="5128" name="Rectangle 8"/>
          <p:cNvSpPr>
            <a:spLocks noChangeArrowheads="1"/>
          </p:cNvSpPr>
          <p:nvPr/>
        </p:nvSpPr>
        <p:spPr bwMode="auto">
          <a:xfrm>
            <a:off x="2706688" y="2190750"/>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5129" name="Rectangle 9"/>
          <p:cNvSpPr>
            <a:spLocks noChangeArrowheads="1"/>
          </p:cNvSpPr>
          <p:nvPr/>
        </p:nvSpPr>
        <p:spPr bwMode="auto">
          <a:xfrm>
            <a:off x="4029075" y="3454400"/>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5130" name="Rectangle 10"/>
          <p:cNvSpPr>
            <a:spLocks noChangeArrowheads="1"/>
          </p:cNvSpPr>
          <p:nvPr/>
        </p:nvSpPr>
        <p:spPr bwMode="auto">
          <a:xfrm>
            <a:off x="2249488" y="5114925"/>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5131" name="Rectangle 11"/>
          <p:cNvSpPr>
            <a:spLocks noChangeArrowheads="1"/>
          </p:cNvSpPr>
          <p:nvPr/>
        </p:nvSpPr>
        <p:spPr bwMode="auto">
          <a:xfrm>
            <a:off x="1033463" y="3460750"/>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Tree>
    <p:custDataLst>
      <p:tags r:id="rId3"/>
    </p:custDataLst>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gamma/>
                <a:tint val="0"/>
                <a:invGamma/>
              </a:schemeClr>
            </a:gs>
            <a:gs pos="50000">
              <a:schemeClr val="bg1"/>
            </a:gs>
            <a:gs pos="100000">
              <a:schemeClr val="bg1">
                <a:gamma/>
                <a:tint val="0"/>
                <a:invGamma/>
              </a:schemeClr>
            </a:gs>
          </a:gsLst>
          <a:lin ang="18900000" scaled="1"/>
        </a:gra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 y="304800"/>
            <a:ext cx="8991600" cy="22860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smtClean="0"/>
              <a:t>In an ordered pair, the first number is the </a:t>
            </a:r>
            <a:r>
              <a:rPr lang="en-US" altLang="en-US" b="1" u="sng" smtClean="0">
                <a:solidFill>
                  <a:schemeClr val="hlink"/>
                </a:solidFill>
              </a:rPr>
              <a:t>x-coordinate</a:t>
            </a:r>
            <a:r>
              <a:rPr lang="en-US" altLang="en-US" smtClean="0"/>
              <a:t>.  The second number is the </a:t>
            </a:r>
            <a:r>
              <a:rPr lang="en-US" altLang="en-US" b="1" u="sng" smtClean="0">
                <a:solidFill>
                  <a:schemeClr val="hlink"/>
                </a:solidFill>
              </a:rPr>
              <a:t>y-coordinate</a:t>
            </a:r>
            <a:r>
              <a:rPr lang="en-US" altLang="en-US" smtClean="0"/>
              <a:t>.</a:t>
            </a:r>
            <a:br>
              <a:rPr lang="en-US" altLang="en-US" smtClean="0"/>
            </a:br>
            <a:r>
              <a:rPr lang="en-US" altLang="en-US" smtClean="0"/>
              <a:t> </a:t>
            </a:r>
            <a:r>
              <a:rPr lang="en-US" altLang="en-US" sz="4000" smtClean="0">
                <a:solidFill>
                  <a:schemeClr val="tx1"/>
                </a:solidFill>
              </a:rPr>
              <a:t>Graph. (-3, 2)</a:t>
            </a:r>
          </a:p>
        </p:txBody>
      </p:sp>
      <p:sp>
        <p:nvSpPr>
          <p:cNvPr id="10243" name="Rectangle 3"/>
          <p:cNvSpPr>
            <a:spLocks noGrp="1" noChangeArrowheads="1"/>
          </p:cNvSpPr>
          <p:nvPr>
            <p:ph type="subTitle" idx="1"/>
          </p:nvPr>
        </p:nvSpPr>
        <p:spPr>
          <a:xfrm>
            <a:off x="3636963" y="3698875"/>
            <a:ext cx="381000" cy="6096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marL="342900" indent="-342900" algn="l"/>
            <a:r>
              <a:rPr lang="en-US" altLang="en-US" sz="4000" b="1" smtClean="0">
                <a:solidFill>
                  <a:schemeClr val="hlink"/>
                </a:solidFill>
              </a:rPr>
              <a:t>•</a:t>
            </a:r>
          </a:p>
        </p:txBody>
      </p:sp>
      <p:graphicFrame>
        <p:nvGraphicFramePr>
          <p:cNvPr id="6148" name="Object 4"/>
          <p:cNvGraphicFramePr>
            <a:graphicFrameLocks/>
          </p:cNvGraphicFramePr>
          <p:nvPr/>
        </p:nvGraphicFramePr>
        <p:xfrm>
          <a:off x="2619375" y="2852738"/>
          <a:ext cx="4151313" cy="3584575"/>
        </p:xfrm>
        <a:graphic>
          <a:graphicData uri="http://schemas.openxmlformats.org/presentationml/2006/ole">
            <mc:AlternateContent xmlns:mc="http://schemas.openxmlformats.org/markup-compatibility/2006">
              <mc:Choice xmlns:v="urn:schemas-microsoft-com:vml" Requires="v">
                <p:oleObj spid="_x0000_s6153" name="Document" r:id="rId6" imgW="1866900" imgH="1612900" progId="Word.Document.6">
                  <p:embed/>
                </p:oleObj>
              </mc:Choice>
              <mc:Fallback>
                <p:oleObj name="Document" r:id="rId6" imgW="1866900" imgH="1612900" progId="Word.Document.6">
                  <p:embed/>
                  <p:pic>
                    <p:nvPicPr>
                      <p:cNvPr id="0" name="Object 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9375" y="2852738"/>
                        <a:ext cx="4151313"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9" name="Rectangle 5"/>
          <p:cNvSpPr>
            <a:spLocks noChangeArrowheads="1"/>
          </p:cNvSpPr>
          <p:nvPr/>
        </p:nvSpPr>
        <p:spPr bwMode="auto">
          <a:xfrm>
            <a:off x="4687888" y="2952750"/>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6150" name="Rectangle 6"/>
          <p:cNvSpPr>
            <a:spLocks noChangeArrowheads="1"/>
          </p:cNvSpPr>
          <p:nvPr/>
        </p:nvSpPr>
        <p:spPr bwMode="auto">
          <a:xfrm>
            <a:off x="6010275" y="4216400"/>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6151" name="Rectangle 7"/>
          <p:cNvSpPr>
            <a:spLocks noChangeArrowheads="1"/>
          </p:cNvSpPr>
          <p:nvPr/>
        </p:nvSpPr>
        <p:spPr bwMode="auto">
          <a:xfrm>
            <a:off x="4230688" y="5876925"/>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6152" name="Rectangle 8"/>
          <p:cNvSpPr>
            <a:spLocks noChangeArrowheads="1"/>
          </p:cNvSpPr>
          <p:nvPr/>
        </p:nvSpPr>
        <p:spPr bwMode="auto">
          <a:xfrm>
            <a:off x="3014663" y="4222750"/>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Tree>
    <p:custDataLst>
      <p:tags r:id="rId3"/>
    </p:custDataLst>
  </p:cSld>
  <p:clrMapOvr>
    <a:overrideClrMapping bg1="lt1" tx1="dk1" bg2="lt2" tx2="dk2" accent1="accent1" accent2="accent2" accent3="accent3" accent4="accent4" accent5="accent5" accent6="accent6" hlink="hlink" folHlink="folHlink"/>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0243">
                                            <p:txEl>
                                              <p:pRg st="0" end="0"/>
                                            </p:txEl>
                                          </p:spTgt>
                                        </p:tgtEl>
                                        <p:attrNameLst>
                                          <p:attrName>style.visibility</p:attrName>
                                        </p:attrNameLst>
                                      </p:cBhvr>
                                      <p:to>
                                        <p:strVal val="visible"/>
                                      </p:to>
                                    </p:set>
                                    <p:anim to="" calcmode="lin" valueType="num">
                                      <p:cBhvr>
                                        <p:cTn id="7" dur="1" fill="hold"/>
                                        <p:tgtEl>
                                          <p:spTgt spid="1024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PQuestion"/>
          <p:cNvSpPr>
            <a:spLocks noGrp="1" noChangeArrowheads="1"/>
          </p:cNvSpPr>
          <p:nvPr>
            <p:ph type="title"/>
          </p:nvPr>
        </p:nvSpPr>
        <p:spPr>
          <a:xfrm>
            <a:off x="685800" y="228600"/>
            <a:ext cx="7772400" cy="1143000"/>
          </a:xfrm>
        </p:spPr>
        <p:txBody>
          <a:bodyPr/>
          <a:lstStyle/>
          <a:p>
            <a:r>
              <a:rPr lang="en-US" smtClean="0"/>
              <a:t>What is the ordered pair for A?</a:t>
            </a:r>
          </a:p>
        </p:txBody>
      </p:sp>
      <p:sp>
        <p:nvSpPr>
          <p:cNvPr id="7171" name="TPAnswers"/>
          <p:cNvSpPr>
            <a:spLocks noGrp="1" noChangeArrowheads="1"/>
          </p:cNvSpPr>
          <p:nvPr>
            <p:ph type="body" idx="1"/>
            <p:custDataLst>
              <p:tags r:id="rId3"/>
            </p:custDataLst>
          </p:nvPr>
        </p:nvSpPr>
        <p:spPr>
          <a:xfrm>
            <a:off x="990600" y="1600200"/>
            <a:ext cx="4114800" cy="4114800"/>
          </a:xfrm>
        </p:spPr>
        <p:txBody>
          <a:bodyPr/>
          <a:lstStyle/>
          <a:p>
            <a:pPr marL="609600" indent="-609600">
              <a:buFontTx/>
              <a:buAutoNum type="arabicPeriod"/>
            </a:pPr>
            <a:r>
              <a:rPr lang="en-US" altLang="en-US" sz="4000" b="1" smtClean="0">
                <a:solidFill>
                  <a:srgbClr val="004E47"/>
                </a:solidFill>
              </a:rPr>
              <a:t>(3, 1)</a:t>
            </a:r>
          </a:p>
          <a:p>
            <a:pPr marL="609600" indent="-609600">
              <a:buFontTx/>
              <a:buAutoNum type="arabicPeriod"/>
            </a:pPr>
            <a:r>
              <a:rPr lang="en-US" altLang="en-US" sz="4000" b="1" smtClean="0">
                <a:solidFill>
                  <a:srgbClr val="004E47"/>
                </a:solidFill>
              </a:rPr>
              <a:t>(1, 3)</a:t>
            </a:r>
          </a:p>
          <a:p>
            <a:pPr marL="609600" indent="-609600">
              <a:buFontTx/>
              <a:buAutoNum type="arabicPeriod"/>
            </a:pPr>
            <a:r>
              <a:rPr lang="en-US" altLang="en-US" sz="4000" b="1" smtClean="0">
                <a:solidFill>
                  <a:srgbClr val="004E47"/>
                </a:solidFill>
              </a:rPr>
              <a:t>(-3, 1)</a:t>
            </a:r>
          </a:p>
          <a:p>
            <a:pPr marL="609600" indent="-609600">
              <a:buFontTx/>
              <a:buAutoNum type="arabicPeriod"/>
            </a:pPr>
            <a:r>
              <a:rPr lang="en-US" altLang="en-US" sz="4000" b="1" smtClean="0">
                <a:solidFill>
                  <a:srgbClr val="004E47"/>
                </a:solidFill>
              </a:rPr>
              <a:t>(3, -1)</a:t>
            </a:r>
          </a:p>
          <a:p>
            <a:pPr marL="609600" indent="-609600">
              <a:buFontTx/>
              <a:buAutoNum type="arabicPeriod"/>
            </a:pPr>
            <a:endParaRPr lang="en-US" smtClean="0"/>
          </a:p>
        </p:txBody>
      </p:sp>
      <p:graphicFrame>
        <p:nvGraphicFramePr>
          <p:cNvPr id="7172" name="Object 136"/>
          <p:cNvGraphicFramePr>
            <a:graphicFrameLocks/>
          </p:cNvGraphicFramePr>
          <p:nvPr/>
        </p:nvGraphicFramePr>
        <p:xfrm>
          <a:off x="4764088" y="1295400"/>
          <a:ext cx="4151312" cy="3584575"/>
        </p:xfrm>
        <a:graphic>
          <a:graphicData uri="http://schemas.openxmlformats.org/presentationml/2006/ole">
            <mc:AlternateContent xmlns:mc="http://schemas.openxmlformats.org/markup-compatibility/2006">
              <mc:Choice xmlns:v="urn:schemas-microsoft-com:vml" Requires="v">
                <p:oleObj spid="_x0000_s7178" name="Document" r:id="rId5" imgW="1866900" imgH="1612900" progId="Word.Document.6">
                  <p:embed/>
                </p:oleObj>
              </mc:Choice>
              <mc:Fallback>
                <p:oleObj name="Document" r:id="rId5" imgW="1866900" imgH="1612900" progId="Word.Document.6">
                  <p:embed/>
                  <p:pic>
                    <p:nvPicPr>
                      <p:cNvPr id="0" name="Object 136"/>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4088" y="1295400"/>
                        <a:ext cx="4151312"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3" name="Rectangle 137"/>
          <p:cNvSpPr>
            <a:spLocks noChangeArrowheads="1"/>
          </p:cNvSpPr>
          <p:nvPr/>
        </p:nvSpPr>
        <p:spPr bwMode="auto">
          <a:xfrm>
            <a:off x="6821488" y="1428750"/>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7174" name="Rectangle 138"/>
          <p:cNvSpPr>
            <a:spLocks noChangeArrowheads="1"/>
          </p:cNvSpPr>
          <p:nvPr/>
        </p:nvSpPr>
        <p:spPr bwMode="auto">
          <a:xfrm>
            <a:off x="8143875" y="2692400"/>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7175" name="Rectangle 139"/>
          <p:cNvSpPr>
            <a:spLocks noChangeArrowheads="1"/>
          </p:cNvSpPr>
          <p:nvPr/>
        </p:nvSpPr>
        <p:spPr bwMode="auto">
          <a:xfrm>
            <a:off x="6364288" y="4352925"/>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7176" name="Rectangle 140"/>
          <p:cNvSpPr>
            <a:spLocks noChangeArrowheads="1"/>
          </p:cNvSpPr>
          <p:nvPr/>
        </p:nvSpPr>
        <p:spPr bwMode="auto">
          <a:xfrm>
            <a:off x="5148263" y="2698750"/>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7177" name="Rectangle 141"/>
          <p:cNvSpPr>
            <a:spLocks noChangeArrowheads="1"/>
          </p:cNvSpPr>
          <p:nvPr/>
        </p:nvSpPr>
        <p:spPr bwMode="auto">
          <a:xfrm>
            <a:off x="6958013" y="1885950"/>
            <a:ext cx="99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rgbClr val="FF5050"/>
                </a:solidFill>
                <a:latin typeface="Times New Roman" pitchFamily="18" charset="0"/>
              </a:rPr>
              <a:t>• A</a:t>
            </a:r>
          </a:p>
        </p:txBody>
      </p:sp>
    </p:spTree>
    <p:custDataLst>
      <p:tags r:id="rId2"/>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PQuestion"/>
          <p:cNvSpPr>
            <a:spLocks noGrp="1" noChangeArrowheads="1"/>
          </p:cNvSpPr>
          <p:nvPr>
            <p:ph type="title"/>
          </p:nvPr>
        </p:nvSpPr>
        <p:spPr>
          <a:xfrm>
            <a:off x="685800" y="228600"/>
            <a:ext cx="7772400" cy="1143000"/>
          </a:xfrm>
        </p:spPr>
        <p:txBody>
          <a:bodyPr/>
          <a:lstStyle/>
          <a:p>
            <a:r>
              <a:rPr lang="en-US" smtClean="0"/>
              <a:t>What is the ordered pair for B?</a:t>
            </a:r>
          </a:p>
        </p:txBody>
      </p:sp>
      <p:graphicFrame>
        <p:nvGraphicFramePr>
          <p:cNvPr id="8195" name="Object 76"/>
          <p:cNvGraphicFramePr>
            <a:graphicFrameLocks/>
          </p:cNvGraphicFramePr>
          <p:nvPr/>
        </p:nvGraphicFramePr>
        <p:xfrm>
          <a:off x="4724400" y="1444625"/>
          <a:ext cx="4151313" cy="3584575"/>
        </p:xfrm>
        <a:graphic>
          <a:graphicData uri="http://schemas.openxmlformats.org/presentationml/2006/ole">
            <mc:AlternateContent xmlns:mc="http://schemas.openxmlformats.org/markup-compatibility/2006">
              <mc:Choice xmlns:v="urn:schemas-microsoft-com:vml" Requires="v">
                <p:oleObj spid="_x0000_s8202" name="Document" r:id="rId5" imgW="1866900" imgH="1612900" progId="Word.Document.6">
                  <p:embed/>
                </p:oleObj>
              </mc:Choice>
              <mc:Fallback>
                <p:oleObj name="Document" r:id="rId5" imgW="1866900" imgH="1612900" progId="Word.Document.6">
                  <p:embed/>
                  <p:pic>
                    <p:nvPicPr>
                      <p:cNvPr id="0" name="Object 76"/>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1444625"/>
                        <a:ext cx="4151313"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196" name="Rectangle 77"/>
          <p:cNvSpPr>
            <a:spLocks noChangeArrowheads="1"/>
          </p:cNvSpPr>
          <p:nvPr/>
        </p:nvSpPr>
        <p:spPr bwMode="auto">
          <a:xfrm>
            <a:off x="6781800" y="1577975"/>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8197" name="Rectangle 78"/>
          <p:cNvSpPr>
            <a:spLocks noChangeArrowheads="1"/>
          </p:cNvSpPr>
          <p:nvPr/>
        </p:nvSpPr>
        <p:spPr bwMode="auto">
          <a:xfrm>
            <a:off x="8104188" y="2841625"/>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8198" name="Rectangle 79"/>
          <p:cNvSpPr>
            <a:spLocks noChangeArrowheads="1"/>
          </p:cNvSpPr>
          <p:nvPr/>
        </p:nvSpPr>
        <p:spPr bwMode="auto">
          <a:xfrm>
            <a:off x="6324600" y="4502150"/>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8199" name="Rectangle 80"/>
          <p:cNvSpPr>
            <a:spLocks noChangeArrowheads="1"/>
          </p:cNvSpPr>
          <p:nvPr/>
        </p:nvSpPr>
        <p:spPr bwMode="auto">
          <a:xfrm>
            <a:off x="5108575" y="2847975"/>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8200" name="Rectangle 82"/>
          <p:cNvSpPr>
            <a:spLocks noChangeArrowheads="1"/>
          </p:cNvSpPr>
          <p:nvPr/>
        </p:nvSpPr>
        <p:spPr bwMode="auto">
          <a:xfrm>
            <a:off x="7526338" y="3498850"/>
            <a:ext cx="99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rgbClr val="FF5050"/>
                </a:solidFill>
                <a:latin typeface="Times New Roman" pitchFamily="18" charset="0"/>
              </a:rPr>
              <a:t>• B</a:t>
            </a:r>
          </a:p>
        </p:txBody>
      </p:sp>
      <p:sp>
        <p:nvSpPr>
          <p:cNvPr id="8201" name="TPAnswers"/>
          <p:cNvSpPr>
            <a:spLocks noGrp="1" noChangeArrowheads="1"/>
          </p:cNvSpPr>
          <p:nvPr>
            <p:ph type="body" idx="1"/>
            <p:custDataLst>
              <p:tags r:id="rId3"/>
            </p:custDataLst>
          </p:nvPr>
        </p:nvSpPr>
        <p:spPr>
          <a:xfrm>
            <a:off x="990600" y="1600200"/>
            <a:ext cx="4114800" cy="4114800"/>
          </a:xfrm>
        </p:spPr>
        <p:txBody>
          <a:bodyPr/>
          <a:lstStyle/>
          <a:p>
            <a:pPr marL="609600" indent="-609600">
              <a:buFontTx/>
              <a:buAutoNum type="arabicPeriod"/>
            </a:pPr>
            <a:r>
              <a:rPr lang="en-US" altLang="en-US" sz="4000" b="1" smtClean="0">
                <a:solidFill>
                  <a:srgbClr val="004E47"/>
                </a:solidFill>
              </a:rPr>
              <a:t>(3, 2)</a:t>
            </a:r>
          </a:p>
          <a:p>
            <a:pPr marL="609600" indent="-609600">
              <a:buFontTx/>
              <a:buAutoNum type="arabicPeriod"/>
            </a:pPr>
            <a:r>
              <a:rPr lang="en-US" altLang="en-US" sz="4000" b="1" smtClean="0">
                <a:solidFill>
                  <a:srgbClr val="004E47"/>
                </a:solidFill>
              </a:rPr>
              <a:t>(-2, 3)</a:t>
            </a:r>
          </a:p>
          <a:p>
            <a:pPr marL="609600" indent="-609600">
              <a:buFontTx/>
              <a:buAutoNum type="arabicPeriod"/>
            </a:pPr>
            <a:r>
              <a:rPr lang="en-US" altLang="en-US" sz="4000" b="1" smtClean="0">
                <a:solidFill>
                  <a:srgbClr val="004E47"/>
                </a:solidFill>
              </a:rPr>
              <a:t>(-3, -2)</a:t>
            </a:r>
          </a:p>
          <a:p>
            <a:pPr marL="609600" indent="-609600">
              <a:buFontTx/>
              <a:buAutoNum type="arabicPeriod"/>
            </a:pPr>
            <a:r>
              <a:rPr lang="en-US" altLang="en-US" sz="4000" b="1" smtClean="0">
                <a:solidFill>
                  <a:srgbClr val="004E47"/>
                </a:solidFill>
              </a:rPr>
              <a:t>(3, -2)</a:t>
            </a:r>
          </a:p>
          <a:p>
            <a:pPr marL="609600" indent="-609600">
              <a:buFontTx/>
              <a:buAutoNum type="arabicPeriod"/>
            </a:pPr>
            <a:endParaRPr lang="en-US" smtClean="0"/>
          </a:p>
        </p:txBody>
      </p:sp>
    </p:spTree>
    <p:custDataLst>
      <p:tags r:id="rId2"/>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PQuestion"/>
          <p:cNvSpPr>
            <a:spLocks noGrp="1" noChangeArrowheads="1"/>
          </p:cNvSpPr>
          <p:nvPr>
            <p:ph type="title"/>
          </p:nvPr>
        </p:nvSpPr>
        <p:spPr>
          <a:xfrm>
            <a:off x="685800" y="228600"/>
            <a:ext cx="7772400" cy="1143000"/>
          </a:xfrm>
        </p:spPr>
        <p:txBody>
          <a:bodyPr/>
          <a:lstStyle/>
          <a:p>
            <a:r>
              <a:rPr lang="en-US" smtClean="0"/>
              <a:t>What is the ordered pair for C?</a:t>
            </a:r>
          </a:p>
        </p:txBody>
      </p:sp>
      <p:sp>
        <p:nvSpPr>
          <p:cNvPr id="9219" name="TPAnswers"/>
          <p:cNvSpPr>
            <a:spLocks noGrp="1" noChangeArrowheads="1"/>
          </p:cNvSpPr>
          <p:nvPr>
            <p:ph type="body" idx="1"/>
            <p:custDataLst>
              <p:tags r:id="rId3"/>
            </p:custDataLst>
          </p:nvPr>
        </p:nvSpPr>
        <p:spPr>
          <a:xfrm>
            <a:off x="990600" y="1600200"/>
            <a:ext cx="4114800" cy="4114800"/>
          </a:xfrm>
        </p:spPr>
        <p:txBody>
          <a:bodyPr/>
          <a:lstStyle/>
          <a:p>
            <a:pPr marL="609600" indent="-609600">
              <a:buFontTx/>
              <a:buAutoNum type="arabicPeriod"/>
            </a:pPr>
            <a:r>
              <a:rPr lang="en-US" altLang="en-US" sz="4000" b="1" smtClean="0">
                <a:solidFill>
                  <a:srgbClr val="004E47"/>
                </a:solidFill>
              </a:rPr>
              <a:t>(0, -4)</a:t>
            </a:r>
          </a:p>
          <a:p>
            <a:pPr marL="609600" indent="-609600">
              <a:buFontTx/>
              <a:buAutoNum type="arabicPeriod"/>
            </a:pPr>
            <a:r>
              <a:rPr lang="en-US" altLang="en-US" sz="4000" b="1" smtClean="0">
                <a:solidFill>
                  <a:srgbClr val="004E47"/>
                </a:solidFill>
              </a:rPr>
              <a:t>(-4, 0)</a:t>
            </a:r>
          </a:p>
          <a:p>
            <a:pPr marL="609600" indent="-609600">
              <a:buFontTx/>
              <a:buAutoNum type="arabicPeriod"/>
            </a:pPr>
            <a:r>
              <a:rPr lang="en-US" altLang="en-US" sz="4000" b="1" smtClean="0">
                <a:solidFill>
                  <a:srgbClr val="004E47"/>
                </a:solidFill>
              </a:rPr>
              <a:t>(0, 4)</a:t>
            </a:r>
          </a:p>
          <a:p>
            <a:pPr marL="609600" indent="-609600">
              <a:buFontTx/>
              <a:buAutoNum type="arabicPeriod"/>
            </a:pPr>
            <a:r>
              <a:rPr lang="en-US" altLang="en-US" sz="4000" b="1" smtClean="0">
                <a:solidFill>
                  <a:srgbClr val="004E47"/>
                </a:solidFill>
              </a:rPr>
              <a:t>(4, 0)</a:t>
            </a:r>
          </a:p>
          <a:p>
            <a:pPr marL="609600" indent="-609600">
              <a:buFontTx/>
              <a:buAutoNum type="arabicPeriod"/>
            </a:pPr>
            <a:endParaRPr lang="en-US" smtClean="0"/>
          </a:p>
        </p:txBody>
      </p:sp>
      <p:graphicFrame>
        <p:nvGraphicFramePr>
          <p:cNvPr id="9220" name="Object 70"/>
          <p:cNvGraphicFramePr>
            <a:graphicFrameLocks/>
          </p:cNvGraphicFramePr>
          <p:nvPr/>
        </p:nvGraphicFramePr>
        <p:xfrm>
          <a:off x="4724400" y="1444625"/>
          <a:ext cx="4151313" cy="3584575"/>
        </p:xfrm>
        <a:graphic>
          <a:graphicData uri="http://schemas.openxmlformats.org/presentationml/2006/ole">
            <mc:AlternateContent xmlns:mc="http://schemas.openxmlformats.org/markup-compatibility/2006">
              <mc:Choice xmlns:v="urn:schemas-microsoft-com:vml" Requires="v">
                <p:oleObj spid="_x0000_s9226" name="Document" r:id="rId5" imgW="1866900" imgH="1612900" progId="Word.Document.6">
                  <p:embed/>
                </p:oleObj>
              </mc:Choice>
              <mc:Fallback>
                <p:oleObj name="Document" r:id="rId5" imgW="1866900" imgH="1612900" progId="Word.Document.6">
                  <p:embed/>
                  <p:pic>
                    <p:nvPicPr>
                      <p:cNvPr id="0" name="Object 70"/>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1444625"/>
                        <a:ext cx="4151313"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1" name="Rectangle 71"/>
          <p:cNvSpPr>
            <a:spLocks noChangeArrowheads="1"/>
          </p:cNvSpPr>
          <p:nvPr/>
        </p:nvSpPr>
        <p:spPr bwMode="auto">
          <a:xfrm>
            <a:off x="6781800" y="1577975"/>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9222" name="Rectangle 72"/>
          <p:cNvSpPr>
            <a:spLocks noChangeArrowheads="1"/>
          </p:cNvSpPr>
          <p:nvPr/>
        </p:nvSpPr>
        <p:spPr bwMode="auto">
          <a:xfrm>
            <a:off x="8104188" y="2841625"/>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9223" name="Rectangle 73"/>
          <p:cNvSpPr>
            <a:spLocks noChangeArrowheads="1"/>
          </p:cNvSpPr>
          <p:nvPr/>
        </p:nvSpPr>
        <p:spPr bwMode="auto">
          <a:xfrm>
            <a:off x="6324600" y="4502150"/>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9224" name="Rectangle 74"/>
          <p:cNvSpPr>
            <a:spLocks noChangeArrowheads="1"/>
          </p:cNvSpPr>
          <p:nvPr/>
        </p:nvSpPr>
        <p:spPr bwMode="auto">
          <a:xfrm>
            <a:off x="5108575" y="2847975"/>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9225" name="Rectangle 77"/>
          <p:cNvSpPr>
            <a:spLocks noChangeArrowheads="1"/>
          </p:cNvSpPr>
          <p:nvPr/>
        </p:nvSpPr>
        <p:spPr bwMode="auto">
          <a:xfrm>
            <a:off x="6607175" y="4108450"/>
            <a:ext cx="99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rgbClr val="FF5050"/>
                </a:solidFill>
                <a:latin typeface="Times New Roman" pitchFamily="18" charset="0"/>
              </a:rPr>
              <a:t>• C</a:t>
            </a:r>
          </a:p>
        </p:txBody>
      </p:sp>
    </p:spTree>
    <p:custDataLst>
      <p:tags r:id="rId2"/>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PQuestion"/>
          <p:cNvSpPr>
            <a:spLocks noGrp="1" noChangeArrowheads="1"/>
          </p:cNvSpPr>
          <p:nvPr>
            <p:ph type="title"/>
          </p:nvPr>
        </p:nvSpPr>
        <p:spPr>
          <a:xfrm>
            <a:off x="685800" y="228600"/>
            <a:ext cx="7772400" cy="1143000"/>
          </a:xfrm>
        </p:spPr>
        <p:txBody>
          <a:bodyPr/>
          <a:lstStyle/>
          <a:p>
            <a:r>
              <a:rPr lang="en-US" smtClean="0"/>
              <a:t>What is the ordered pair for D?</a:t>
            </a:r>
          </a:p>
        </p:txBody>
      </p:sp>
      <p:graphicFrame>
        <p:nvGraphicFramePr>
          <p:cNvPr id="10243" name="Object 70"/>
          <p:cNvGraphicFramePr>
            <a:graphicFrameLocks/>
          </p:cNvGraphicFramePr>
          <p:nvPr/>
        </p:nvGraphicFramePr>
        <p:xfrm>
          <a:off x="4724400" y="1444625"/>
          <a:ext cx="4151313" cy="3584575"/>
        </p:xfrm>
        <a:graphic>
          <a:graphicData uri="http://schemas.openxmlformats.org/presentationml/2006/ole">
            <mc:AlternateContent xmlns:mc="http://schemas.openxmlformats.org/markup-compatibility/2006">
              <mc:Choice xmlns:v="urn:schemas-microsoft-com:vml" Requires="v">
                <p:oleObj spid="_x0000_s10250" name="Document" r:id="rId5" imgW="1866900" imgH="1612900" progId="Word.Document.6">
                  <p:embed/>
                </p:oleObj>
              </mc:Choice>
              <mc:Fallback>
                <p:oleObj name="Document" r:id="rId5" imgW="1866900" imgH="1612900" progId="Word.Document.6">
                  <p:embed/>
                  <p:pic>
                    <p:nvPicPr>
                      <p:cNvPr id="0" name="Object 70"/>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1444625"/>
                        <a:ext cx="4151313"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44" name="Rectangle 71"/>
          <p:cNvSpPr>
            <a:spLocks noChangeArrowheads="1"/>
          </p:cNvSpPr>
          <p:nvPr/>
        </p:nvSpPr>
        <p:spPr bwMode="auto">
          <a:xfrm>
            <a:off x="6781800" y="1577975"/>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10245" name="Rectangle 72"/>
          <p:cNvSpPr>
            <a:spLocks noChangeArrowheads="1"/>
          </p:cNvSpPr>
          <p:nvPr/>
        </p:nvSpPr>
        <p:spPr bwMode="auto">
          <a:xfrm>
            <a:off x="8104188" y="2841625"/>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10246" name="Rectangle 73"/>
          <p:cNvSpPr>
            <a:spLocks noChangeArrowheads="1"/>
          </p:cNvSpPr>
          <p:nvPr/>
        </p:nvSpPr>
        <p:spPr bwMode="auto">
          <a:xfrm>
            <a:off x="6324600" y="4502150"/>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10247" name="Rectangle 74"/>
          <p:cNvSpPr>
            <a:spLocks noChangeArrowheads="1"/>
          </p:cNvSpPr>
          <p:nvPr/>
        </p:nvSpPr>
        <p:spPr bwMode="auto">
          <a:xfrm>
            <a:off x="5108575" y="2847975"/>
            <a:ext cx="4508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b="1">
                <a:latin typeface="Times New Roman" pitchFamily="18" charset="0"/>
              </a:rPr>
              <a:t>-5</a:t>
            </a:r>
          </a:p>
        </p:txBody>
      </p:sp>
      <p:sp>
        <p:nvSpPr>
          <p:cNvPr id="10248" name="Rectangle 78"/>
          <p:cNvSpPr>
            <a:spLocks noChangeArrowheads="1"/>
          </p:cNvSpPr>
          <p:nvPr/>
        </p:nvSpPr>
        <p:spPr bwMode="auto">
          <a:xfrm>
            <a:off x="4852988" y="3230563"/>
            <a:ext cx="990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pPr marL="342900" indent="-342900">
              <a:spcBef>
                <a:spcPct val="20000"/>
              </a:spcBef>
            </a:pPr>
            <a:r>
              <a:rPr lang="en-US" altLang="en-US" sz="4000" b="1">
                <a:solidFill>
                  <a:srgbClr val="FF5050"/>
                </a:solidFill>
                <a:latin typeface="Times New Roman" pitchFamily="18" charset="0"/>
              </a:rPr>
              <a:t>• D</a:t>
            </a:r>
          </a:p>
        </p:txBody>
      </p:sp>
      <p:sp>
        <p:nvSpPr>
          <p:cNvPr id="10249" name="TPAnswers"/>
          <p:cNvSpPr>
            <a:spLocks noGrp="1" noChangeArrowheads="1"/>
          </p:cNvSpPr>
          <p:nvPr>
            <p:ph type="body" idx="1"/>
            <p:custDataLst>
              <p:tags r:id="rId3"/>
            </p:custDataLst>
          </p:nvPr>
        </p:nvSpPr>
        <p:spPr>
          <a:xfrm>
            <a:off x="990600" y="1600200"/>
            <a:ext cx="4114800" cy="4114800"/>
          </a:xfrm>
        </p:spPr>
        <p:txBody>
          <a:bodyPr/>
          <a:lstStyle/>
          <a:p>
            <a:pPr marL="609600" indent="-609600">
              <a:buFontTx/>
              <a:buAutoNum type="arabicPeriod"/>
            </a:pPr>
            <a:r>
              <a:rPr lang="en-US" altLang="en-US" sz="4000" b="1" smtClean="0">
                <a:solidFill>
                  <a:srgbClr val="004E47"/>
                </a:solidFill>
              </a:rPr>
              <a:t>(-1, -6)</a:t>
            </a:r>
          </a:p>
          <a:p>
            <a:pPr marL="609600" indent="-609600">
              <a:buFontTx/>
              <a:buAutoNum type="arabicPeriod"/>
            </a:pPr>
            <a:r>
              <a:rPr lang="en-US" altLang="en-US" sz="4000" b="1" smtClean="0">
                <a:solidFill>
                  <a:srgbClr val="004E47"/>
                </a:solidFill>
              </a:rPr>
              <a:t>(-6, -1)</a:t>
            </a:r>
          </a:p>
          <a:p>
            <a:pPr marL="609600" indent="-609600">
              <a:buFontTx/>
              <a:buAutoNum type="arabicPeriod"/>
            </a:pPr>
            <a:r>
              <a:rPr lang="en-US" altLang="en-US" sz="4000" b="1" smtClean="0">
                <a:solidFill>
                  <a:srgbClr val="004E47"/>
                </a:solidFill>
              </a:rPr>
              <a:t>(-6, 1)</a:t>
            </a:r>
          </a:p>
          <a:p>
            <a:pPr marL="609600" indent="-609600">
              <a:buFontTx/>
              <a:buAutoNum type="arabicPeriod"/>
            </a:pPr>
            <a:r>
              <a:rPr lang="en-US" altLang="en-US" sz="4000" b="1" smtClean="0">
                <a:solidFill>
                  <a:srgbClr val="004E47"/>
                </a:solidFill>
              </a:rPr>
              <a:t>(6, -1)</a:t>
            </a:r>
          </a:p>
          <a:p>
            <a:pPr marL="609600" indent="-609600">
              <a:buFontTx/>
              <a:buAutoNum type="arabicPeriod"/>
            </a:pPr>
            <a:endParaRPr lang="en-US" smtClean="0"/>
          </a:p>
        </p:txBody>
      </p:sp>
    </p:spTree>
    <p:custDataLst>
      <p:tags r:id="rId2"/>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2006"/>
</p:tagLst>
</file>

<file path=ppt/tags/tag10.xml><?xml version="1.0" encoding="utf-8"?>
<p:tagLst xmlns:a="http://schemas.openxmlformats.org/drawingml/2006/main" xmlns:r="http://schemas.openxmlformats.org/officeDocument/2006/relationships" xmlns:p="http://schemas.openxmlformats.org/presentationml/2006/main">
  <p:tag name="TEXTLENGTH" val="36"/>
  <p:tag name="FONTSIZE" val="-2"/>
  <p:tag name="BULLETTYPE" val="ppBulletArabicPeriod"/>
</p:tagLst>
</file>

<file path=ppt/tags/tag11.xml><?xml version="1.0" encoding="utf-8"?>
<p:tagLst xmlns:a="http://schemas.openxmlformats.org/drawingml/2006/main" xmlns:r="http://schemas.openxmlformats.org/officeDocument/2006/relationships" xmlns:p="http://schemas.openxmlformats.org/presentationml/2006/main">
  <p:tag name="SLIDEID" val="ECD283C4A5E745BA943229739642B3A3"/>
  <p:tag name="SLIDETYPE" val="Q"/>
  <p:tag name="DEMOGRAPHIC" val="False"/>
  <p:tag name="SPEEDSCORING" val="False"/>
  <p:tag name="SLIDEORDER" val="3"/>
  <p:tag name="SLIDEGUID" val="0672AC89451C47EFAE029EEEBA640F1A"/>
  <p:tag name="VALUES" val="Correct¤Incorrect¤Incorrect¤Incorrect"/>
  <p:tag name="TOTALRESPONSES" val="32"/>
  <p:tag name="SLICED" val="False"/>
  <p:tag name="RESPONSES" val="COM7,1,32,1;4;3;2;3;3;1;2;2;2;2;3;3;1;3;4;4;4;1;2;4;3;4;3;4;1;2;4;3;4;4;4;"/>
  <p:tag name="CHARTSTRINGSTD" val="5 7 9 11"/>
  <p:tag name="CHARTSTRINGREV" val="11 9 7 5"/>
  <p:tag name="CHARTSTRINGSTDPER" val="0.15625 0.21875 0.28125 0.34375"/>
  <p:tag name="CHARTSTRINGREVPER" val="0.34375 0.28125 0.21875 0.15625"/>
  <p:tag name="RESPONSESGATHERED" val="False"/>
  <p:tag name="QUESTIONALIAS" val="What is the ordered pair for C?"/>
  <p:tag name="ANSWERSALIAS" val="(0, -4)¤(-4, 0)¤(0, 4)¤(4, 0)"/>
</p:tagLst>
</file>

<file path=ppt/tags/tag12.xml><?xml version="1.0" encoding="utf-8"?>
<p:tagLst xmlns:a="http://schemas.openxmlformats.org/drawingml/2006/main" xmlns:r="http://schemas.openxmlformats.org/officeDocument/2006/relationships" xmlns:p="http://schemas.openxmlformats.org/presentationml/2006/main">
  <p:tag name="TEXTLENGTH" val="34"/>
  <p:tag name="FONTSIZE" val="-2"/>
  <p:tag name="BULLETTYPE" val="ppBulletArabicPeriod"/>
</p:tagLst>
</file>

<file path=ppt/tags/tag13.xml><?xml version="1.0" encoding="utf-8"?>
<p:tagLst xmlns:a="http://schemas.openxmlformats.org/drawingml/2006/main" xmlns:r="http://schemas.openxmlformats.org/officeDocument/2006/relationships" xmlns:p="http://schemas.openxmlformats.org/presentationml/2006/main">
  <p:tag name="SLIDEID" val="ECD283C4A5E745BA943229739642B3A3"/>
  <p:tag name="SLIDETYPE" val="Q"/>
  <p:tag name="DEMOGRAPHIC" val="False"/>
  <p:tag name="SPEEDSCORING" val="False"/>
  <p:tag name="SLIDEORDER" val="4"/>
  <p:tag name="SLIDEGUID" val="41BDD8BE390C46EE9FD4B449B47C333B"/>
  <p:tag name="VALUES" val="Incorrect¤Correct¤Incorrect¤Incorrect"/>
  <p:tag name="TOTALRESPONSES" val="32"/>
  <p:tag name="SLICED" val="False"/>
  <p:tag name="RESPONSES" val="COM7,1,32,2;4;4;2;4;3;2;2;1;3;3;2;3;1;1;1;4;2;3;4;2;4;2;3;4;1;3;4;3;1;3;3;"/>
  <p:tag name="CHARTSTRINGSTD" val="6 8 10 8"/>
  <p:tag name="CHARTSTRINGREV" val="8 10 8 6"/>
  <p:tag name="CHARTSTRINGSTDPER" val="0.1875 0.25 0.3125 0.25"/>
  <p:tag name="CHARTSTRINGREVPER" val="0.25 0.3125 0.25 0.1875"/>
  <p:tag name="RESPONSESGATHERED" val="False"/>
  <p:tag name="QUESTIONALIAS" val="What is the ordered pair for D?"/>
  <p:tag name="ANSWERSALIAS" val="(-1, -6)¤(-6, -1)¤(-6, 1)¤(6, -1)"/>
</p:tagLst>
</file>

<file path=ppt/tags/tag14.xml><?xml version="1.0" encoding="utf-8"?>
<p:tagLst xmlns:a="http://schemas.openxmlformats.org/drawingml/2006/main" xmlns:r="http://schemas.openxmlformats.org/officeDocument/2006/relationships" xmlns:p="http://schemas.openxmlformats.org/presentationml/2006/main">
  <p:tag name="TEXTLENGTH" val="38"/>
  <p:tag name="FONTSIZE" val="-2"/>
  <p:tag name="BULLETTYPE" val="ppBulletArabicPeriod"/>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Lst>
</file>

<file path=ppt/tags/tag17.xml><?xml version="1.0" encoding="utf-8"?>
<p:tagLst xmlns:a="http://schemas.openxmlformats.org/drawingml/2006/main" xmlns:r="http://schemas.openxmlformats.org/officeDocument/2006/relationships" xmlns:p="http://schemas.openxmlformats.org/presentationml/2006/main">
  <p:tag name="SLIDEGUID" val="6A5A4208B89A47AA98276AA21218D54C"/>
  <p:tag name="SLIDEID" val="6A5A4208B89A47AA98276AA21218D54C"/>
  <p:tag name="SLIDEORDER" val="1"/>
  <p:tag name="SLIDETYPE" val="Q"/>
  <p:tag name="DEMOGRAPHIC" val="False"/>
  <p:tag name="SPEEDSCORING" val="False"/>
  <p:tag name="VALUES" val="Incorrect¤Correct¤Incorrect¤Incorrect¤Incorrect¤Incorrect"/>
  <p:tag name="TOTALRESPONSES" val="32"/>
  <p:tag name="SLICED" val="False"/>
  <p:tag name="RESPONSES" val="COM7,1,32,4;3;3;3;1;3;1;6;2;1;4;3;4;4;2;6;5;6;3;5;4;5;3;1;1;2;1;1;2;3;6;1;"/>
  <p:tag name="CHARTSTRINGSTD" val="8 4 8 5 3 4"/>
  <p:tag name="CHARTSTRINGREV" val="4 3 5 8 4 8"/>
  <p:tag name="CHARTSTRINGSTDPER" val="0.25 0.125 0.25 0.15625 0.09375 0.125"/>
  <p:tag name="CHARTSTRINGREVPER" val="0.125 0.09375 0.15625 0.25 0.125 0.25"/>
  <p:tag name="RESPONSESGATHERED" val="False"/>
  <p:tag name="QUESTIONALIAS" val="Name the quadrant in which each point is located(-5, 4)"/>
  <p:tag name="ANSWERSALIAS" val="I¤II¤III¤IV¤None – x-axis¤None – y-axis"/>
</p:tagLst>
</file>

<file path=ppt/tags/tag18.xml><?xml version="1.0" encoding="utf-8"?>
<p:tagLst xmlns:a="http://schemas.openxmlformats.org/drawingml/2006/main" xmlns:r="http://schemas.openxmlformats.org/officeDocument/2006/relationships" xmlns:p="http://schemas.openxmlformats.org/presentationml/2006/main">
  <p:tag name="TEXTLENGTH" val="44"/>
  <p:tag name="FONTSIZE" val="32"/>
  <p:tag name="BULLETTYPE" val="ppBulletArabicPeriod"/>
</p:tagLst>
</file>

<file path=ppt/tags/tag19.xml><?xml version="1.0" encoding="utf-8"?>
<p:tagLst xmlns:a="http://schemas.openxmlformats.org/drawingml/2006/main" xmlns:r="http://schemas.openxmlformats.org/officeDocument/2006/relationships" xmlns:p="http://schemas.openxmlformats.org/presentationml/2006/main">
  <p:tag name="SLIDEID" val="6A5A4208B89A47AA98276AA21218D54C"/>
  <p:tag name="SLIDETYPE" val="Q"/>
  <p:tag name="DEMOGRAPHIC" val="False"/>
  <p:tag name="SPEEDSCORING" val="False"/>
  <p:tag name="SLIDEORDER" val="2"/>
  <p:tag name="SLIDEGUID" val="7AD81E1E326843C5BBE4A185D674B774"/>
  <p:tag name="VALUES" val="Incorrect¤Incorrect¤Correct¤Incorrect¤Incorrect¤Incorrect"/>
  <p:tag name="RESPONSESGATHERED" val="False"/>
  <p:tag name="QUESTIONALIAS" val="Name the quadrant in which each point is located(-2, -7)"/>
  <p:tag name="ANSWERSALIAS" val="I¤II¤III¤IV¤None – x-axis¤None – y-axis"/>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TEXTLENGTH" val="44"/>
  <p:tag name="FONTSIZE" val="32"/>
  <p:tag name="BULLETTYPE" val="ppBulletArabicPeriod"/>
</p:tagLst>
</file>

<file path=ppt/tags/tag21.xml><?xml version="1.0" encoding="utf-8"?>
<p:tagLst xmlns:a="http://schemas.openxmlformats.org/drawingml/2006/main" xmlns:r="http://schemas.openxmlformats.org/officeDocument/2006/relationships" xmlns:p="http://schemas.openxmlformats.org/presentationml/2006/main">
  <p:tag name="SLIDEID" val="6A5A4208B89A47AA98276AA21218D54C"/>
  <p:tag name="SLIDETYPE" val="Q"/>
  <p:tag name="DEMOGRAPHIC" val="False"/>
  <p:tag name="SPEEDSCORING" val="False"/>
  <p:tag name="SLIDEORDER" val="3"/>
  <p:tag name="SLIDEGUID" val="10BAACAC664D4D6EB41226B563BA0D65"/>
  <p:tag name="VALUES" val="Incorrect¤Incorrect¤Incorrect¤Incorrect¤Incorrect¤Correct"/>
  <p:tag name="TOTALRESPONSES" val="32"/>
  <p:tag name="SLICED" val="False"/>
  <p:tag name="RESPONSES" val="COM7,1,32,4;6;3;5;4;6;5;5;4;2;3;5;4;6;3;1;5;2;4;4;3;1;1;2;5;4;2;1;6;4;5;2;"/>
  <p:tag name="CHARTSTRINGSTD" val="4 5 4 8 7 4"/>
  <p:tag name="CHARTSTRINGREV" val="4 7 8 4 5 4"/>
  <p:tag name="CHARTSTRINGSTDPER" val="0.125 0.15625 0.125 0.25 0.21875 0.125"/>
  <p:tag name="CHARTSTRINGREVPER" val="0.125 0.21875 0.25 0.125 0.15625 0.125"/>
  <p:tag name="RESPONSESGATHERED" val="False"/>
  <p:tag name="QUESTIONALIAS" val="Name the quadrant in which each point is located(0, 3)"/>
  <p:tag name="ANSWERSALIAS" val="I¤II¤III¤IV¤None – x-axis¤None – y-axis"/>
</p:tagLst>
</file>

<file path=ppt/tags/tag22.xml><?xml version="1.0" encoding="utf-8"?>
<p:tagLst xmlns:a="http://schemas.openxmlformats.org/drawingml/2006/main" xmlns:r="http://schemas.openxmlformats.org/officeDocument/2006/relationships" xmlns:p="http://schemas.openxmlformats.org/presentationml/2006/main">
  <p:tag name="TEXTLENGTH" val="44"/>
  <p:tag name="FONTSIZE" val="32"/>
  <p:tag name="BULLETTYPE" val="ppBulletArabicPeriod"/>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SLIDEGUID" val="ECD283C4A5E745BA943229739642B3A3"/>
  <p:tag name="SLIDEID" val="ECD283C4A5E745BA943229739642B3A3"/>
  <p:tag name="SLIDEORDER" val="1"/>
  <p:tag name="SLIDETYPE" val="Q"/>
  <p:tag name="DEMOGRAPHIC" val="False"/>
  <p:tag name="SPEEDSCORING" val="False"/>
  <p:tag name="VALUES" val="Incorrect¤Correct¤Incorrect¤Incorrect"/>
  <p:tag name="TOTALRESPONSES" val="32"/>
  <p:tag name="SLICED" val="False"/>
  <p:tag name="RESPONSES" val="COM7,1,32,1;3;4;3;3;3;4;1;3;4;2;2;4;1;2;2;3;2;2;4;2;1;3;3;1;2;3;2;1;3;4;4;"/>
  <p:tag name="CHARTSTRINGSTD" val="6 9 10 7"/>
  <p:tag name="CHARTSTRINGREV" val="7 10 9 6"/>
  <p:tag name="CHARTSTRINGSTDPER" val="0.1875 0.28125 0.3125 0.21875"/>
  <p:tag name="CHARTSTRINGREVPER" val="0.21875 0.3125 0.28125 0.1875"/>
  <p:tag name="RESPONSESGATHERED" val="False"/>
  <p:tag name="QUESTIONALIAS" val="What is the ordered pair for A?"/>
  <p:tag name="ANSWERSALIAS" val="(3, 1)¤(1, 3)¤(-3, 1)¤(3, -1)"/>
</p:tagLst>
</file>

<file path=ppt/tags/tag8.xml><?xml version="1.0" encoding="utf-8"?>
<p:tagLst xmlns:a="http://schemas.openxmlformats.org/drawingml/2006/main" xmlns:r="http://schemas.openxmlformats.org/officeDocument/2006/relationships" xmlns:p="http://schemas.openxmlformats.org/presentationml/2006/main">
  <p:tag name="TEXTLENGTH" val="34"/>
  <p:tag name="FONTSIZE" val="-2"/>
  <p:tag name="BULLETTYPE" val="ppBulletArabicPeriod"/>
</p:tagLst>
</file>

<file path=ppt/tags/tag9.xml><?xml version="1.0" encoding="utf-8"?>
<p:tagLst xmlns:a="http://schemas.openxmlformats.org/drawingml/2006/main" xmlns:r="http://schemas.openxmlformats.org/officeDocument/2006/relationships" xmlns:p="http://schemas.openxmlformats.org/presentationml/2006/main">
  <p:tag name="SLIDEID" val="ECD283C4A5E745BA943229739642B3A3"/>
  <p:tag name="SLIDETYPE" val="Q"/>
  <p:tag name="DEMOGRAPHIC" val="False"/>
  <p:tag name="SPEEDSCORING" val="False"/>
  <p:tag name="SLIDEORDER" val="2"/>
  <p:tag name="SLIDEGUID" val="E076FECF057B484384D8EE4D4DE7A437"/>
  <p:tag name="VALUES" val="Incorrect¤Incorrect¤Incorrect¤Correct"/>
  <p:tag name="TOTALRESPONSES" val="32"/>
  <p:tag name="SLICED" val="False"/>
  <p:tag name="RESPONSES" val="COM7,1,32,1;2;4;2;4;1;4;4;1;2;2;1;3;1;4;3;4;4;3;1;3;4;2;1;4;3;3;2;4;1;3;2;"/>
  <p:tag name="CHARTSTRINGSTD" val="8 7 7 10"/>
  <p:tag name="CHARTSTRINGREV" val="10 7 7 8"/>
  <p:tag name="CHARTSTRINGSTDPER" val="0.25 0.21875 0.21875 0.3125"/>
  <p:tag name="CHARTSTRINGREVPER" val="0.3125 0.21875 0.21875 0.25"/>
  <p:tag name="RESPONSESGATHERED" val="False"/>
  <p:tag name="QUESTIONALIAS" val="What is the ordered pair for B?"/>
  <p:tag name="ANSWERSALIAS" val="(3, 2)¤(-2, 3)¤(-3, -2)¤(3, -2)"/>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D49FFF"/>
    </a:lt1>
    <a:dk2>
      <a:srgbClr val="000000"/>
    </a:dk2>
    <a:lt2>
      <a:srgbClr val="919191"/>
    </a:lt2>
    <a:accent1>
      <a:srgbClr val="618FFD"/>
    </a:accent1>
    <a:accent2>
      <a:srgbClr val="00AE00"/>
    </a:accent2>
    <a:accent3>
      <a:srgbClr val="E6CDFF"/>
    </a:accent3>
    <a:accent4>
      <a:srgbClr val="000000"/>
    </a:accent4>
    <a:accent5>
      <a:srgbClr val="B7C6FE"/>
    </a:accent5>
    <a:accent6>
      <a:srgbClr val="009D00"/>
    </a:accent6>
    <a:hlink>
      <a:srgbClr val="FC0128"/>
    </a:hlink>
    <a:folHlink>
      <a:srgbClr val="CECECE"/>
    </a:folHlink>
  </a:clrScheme>
</a:themeOverride>
</file>

<file path=ppt/theme/themeOverride2.xml><?xml version="1.0" encoding="utf-8"?>
<a:themeOverride xmlns:a="http://schemas.openxmlformats.org/drawingml/2006/main">
  <a:clrScheme name="">
    <a:dk1>
      <a:srgbClr val="000000"/>
    </a:dk1>
    <a:lt1>
      <a:srgbClr val="FFA27C"/>
    </a:lt1>
    <a:dk2>
      <a:srgbClr val="000000"/>
    </a:dk2>
    <a:lt2>
      <a:srgbClr val="919191"/>
    </a:lt2>
    <a:accent1>
      <a:srgbClr val="618FFD"/>
    </a:accent1>
    <a:accent2>
      <a:srgbClr val="00AE00"/>
    </a:accent2>
    <a:accent3>
      <a:srgbClr val="FFCEBF"/>
    </a:accent3>
    <a:accent4>
      <a:srgbClr val="000000"/>
    </a:accent4>
    <a:accent5>
      <a:srgbClr val="B7C6FE"/>
    </a:accent5>
    <a:accent6>
      <a:srgbClr val="009D00"/>
    </a:accent6>
    <a:hlink>
      <a:srgbClr val="FC0128"/>
    </a:hlink>
    <a:folHlink>
      <a:srgbClr val="CECECE"/>
    </a:folHlink>
  </a:clrScheme>
</a:themeOverride>
</file>

<file path=ppt/theme/themeOverride3.xml><?xml version="1.0" encoding="utf-8"?>
<a:themeOverride xmlns:a="http://schemas.openxmlformats.org/drawingml/2006/main">
  <a:clrScheme name="">
    <a:dk1>
      <a:srgbClr val="000000"/>
    </a:dk1>
    <a:lt1>
      <a:srgbClr val="FDA4B5"/>
    </a:lt1>
    <a:dk2>
      <a:srgbClr val="000000"/>
    </a:dk2>
    <a:lt2>
      <a:srgbClr val="919191"/>
    </a:lt2>
    <a:accent1>
      <a:srgbClr val="618FFD"/>
    </a:accent1>
    <a:accent2>
      <a:srgbClr val="00AE00"/>
    </a:accent2>
    <a:accent3>
      <a:srgbClr val="FECFD7"/>
    </a:accent3>
    <a:accent4>
      <a:srgbClr val="000000"/>
    </a:accent4>
    <a:accent5>
      <a:srgbClr val="B7C6FE"/>
    </a:accent5>
    <a:accent6>
      <a:srgbClr val="009D00"/>
    </a:accent6>
    <a:hlink>
      <a:srgbClr val="FC0128"/>
    </a:hlink>
    <a:folHlink>
      <a:srgbClr val="CECECE"/>
    </a:folHlink>
  </a:clrScheme>
</a:themeOverride>
</file>

<file path=ppt/theme/themeOverride4.xml><?xml version="1.0" encoding="utf-8"?>
<a:themeOverride xmlns:a="http://schemas.openxmlformats.org/drawingml/2006/main">
  <a:clrScheme name="">
    <a:dk1>
      <a:srgbClr val="000000"/>
    </a:dk1>
    <a:lt1>
      <a:srgbClr val="EAEC5E"/>
    </a:lt1>
    <a:dk2>
      <a:srgbClr val="000000"/>
    </a:dk2>
    <a:lt2>
      <a:srgbClr val="919191"/>
    </a:lt2>
    <a:accent1>
      <a:srgbClr val="618FFD"/>
    </a:accent1>
    <a:accent2>
      <a:srgbClr val="00AE00"/>
    </a:accent2>
    <a:accent3>
      <a:srgbClr val="F3F4B6"/>
    </a:accent3>
    <a:accent4>
      <a:srgbClr val="000000"/>
    </a:accent4>
    <a:accent5>
      <a:srgbClr val="B7C6FE"/>
    </a:accent5>
    <a:accent6>
      <a:srgbClr val="009D00"/>
    </a:accent6>
    <a:hlink>
      <a:srgbClr val="FC0128"/>
    </a:hlink>
    <a:folHlink>
      <a:srgbClr val="CECECE"/>
    </a:folHlink>
  </a:clrScheme>
</a:themeOverride>
</file>

<file path=ppt/theme/themeOverride5.xml><?xml version="1.0" encoding="utf-8"?>
<a:themeOverride xmlns:a="http://schemas.openxmlformats.org/drawingml/2006/main">
  <a:clrScheme name="">
    <a:dk1>
      <a:srgbClr val="000000"/>
    </a:dk1>
    <a:lt1>
      <a:srgbClr val="8CF4EA"/>
    </a:lt1>
    <a:dk2>
      <a:srgbClr val="000000"/>
    </a:dk2>
    <a:lt2>
      <a:srgbClr val="919191"/>
    </a:lt2>
    <a:accent1>
      <a:srgbClr val="618FFD"/>
    </a:accent1>
    <a:accent2>
      <a:srgbClr val="00AE00"/>
    </a:accent2>
    <a:accent3>
      <a:srgbClr val="C5F8F3"/>
    </a:accent3>
    <a:accent4>
      <a:srgbClr val="000000"/>
    </a:accent4>
    <a:accent5>
      <a:srgbClr val="B7C6FE"/>
    </a:accent5>
    <a:accent6>
      <a:srgbClr val="009D00"/>
    </a:accent6>
    <a:hlink>
      <a:srgbClr val="FC0128"/>
    </a:hlink>
    <a:folHlink>
      <a:srgbClr val="CECECE"/>
    </a:folHlink>
  </a:clrScheme>
</a:themeOverride>
</file>

<file path=ppt/theme/themeOverride6.xml><?xml version="1.0" encoding="utf-8"?>
<a:themeOverride xmlns:a="http://schemas.openxmlformats.org/drawingml/2006/main">
  <a:clrScheme name="">
    <a:dk1>
      <a:srgbClr val="000000"/>
    </a:dk1>
    <a:lt1>
      <a:srgbClr val="D49FFF"/>
    </a:lt1>
    <a:dk2>
      <a:srgbClr val="000000"/>
    </a:dk2>
    <a:lt2>
      <a:srgbClr val="919191"/>
    </a:lt2>
    <a:accent1>
      <a:srgbClr val="618FFD"/>
    </a:accent1>
    <a:accent2>
      <a:srgbClr val="00AE00"/>
    </a:accent2>
    <a:accent3>
      <a:srgbClr val="E6CDFF"/>
    </a:accent3>
    <a:accent4>
      <a:srgbClr val="000000"/>
    </a:accent4>
    <a:accent5>
      <a:srgbClr val="B7C6FE"/>
    </a:accent5>
    <a:accent6>
      <a:srgbClr val="009D00"/>
    </a:accent6>
    <a:hlink>
      <a:srgbClr val="FC0128"/>
    </a:hlink>
    <a:folHlink>
      <a:srgbClr val="CECECE"/>
    </a:folHlink>
  </a:clrScheme>
</a:themeOverride>
</file>

<file path=ppt/theme/themeOverride7.xml><?xml version="1.0" encoding="utf-8"?>
<a:themeOverride xmlns:a="http://schemas.openxmlformats.org/drawingml/2006/main">
  <a:clrScheme name="">
    <a:dk1>
      <a:srgbClr val="000000"/>
    </a:dk1>
    <a:lt1>
      <a:srgbClr val="FFA27C"/>
    </a:lt1>
    <a:dk2>
      <a:srgbClr val="000000"/>
    </a:dk2>
    <a:lt2>
      <a:srgbClr val="919191"/>
    </a:lt2>
    <a:accent1>
      <a:srgbClr val="618FFD"/>
    </a:accent1>
    <a:accent2>
      <a:srgbClr val="00AE00"/>
    </a:accent2>
    <a:accent3>
      <a:srgbClr val="FFCEBF"/>
    </a:accent3>
    <a:accent4>
      <a:srgbClr val="000000"/>
    </a:accent4>
    <a:accent5>
      <a:srgbClr val="B7C6FE"/>
    </a:accent5>
    <a:accent6>
      <a:srgbClr val="009D00"/>
    </a:accent6>
    <a:hlink>
      <a:srgbClr val="FC0128"/>
    </a:hlink>
    <a:folHlink>
      <a:srgbClr val="CECECE"/>
    </a:folHlink>
  </a:clrScheme>
</a:themeOverride>
</file>

<file path=docProps/app.xml><?xml version="1.0" encoding="utf-8"?>
<Properties xmlns="http://schemas.openxmlformats.org/officeDocument/2006/extended-properties" xmlns:vt="http://schemas.openxmlformats.org/officeDocument/2006/docPropsVTypes">
  <Template>Macintosh HD:Applications (Mac OS 9):Microsoft Office 98:Templates:Blank Presentation</Template>
  <TotalTime>83</TotalTime>
  <Words>502</Words>
  <Application>Microsoft Office PowerPoint</Application>
  <PresentationFormat>On-screen Show (4:3)</PresentationFormat>
  <Paragraphs>135</Paragraphs>
  <Slides>14</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Times</vt:lpstr>
      <vt:lpstr>Arial</vt:lpstr>
      <vt:lpstr>Times New Roman</vt:lpstr>
      <vt:lpstr>Blank Presentation</vt:lpstr>
      <vt:lpstr>Document</vt:lpstr>
      <vt:lpstr>Objective The student will be able to:</vt:lpstr>
      <vt:lpstr>In the beginning of the year, I created a seating chart for my classes.  I created 5 rows of desks with 4 desks in each row.  Brian sits in the third row at the second desk (3,2) and Dwanda sits in the second row at the third desk (2,3).  Are these seats the same?</vt:lpstr>
      <vt:lpstr>Who is sitting in desk (4,2)?</vt:lpstr>
      <vt:lpstr>Ordered pairs are used to locate points in a coordinate plane.  </vt:lpstr>
      <vt:lpstr>In an ordered pair, the first number is the x-coordinate.  The second number is the y-coordinate.  Graph. (-3, 2)</vt:lpstr>
      <vt:lpstr>What is the ordered pair for A?</vt:lpstr>
      <vt:lpstr>What is the ordered pair for B?</vt:lpstr>
      <vt:lpstr>What is the ordered pair for C?</vt:lpstr>
      <vt:lpstr>What is the ordered pair for D?</vt:lpstr>
      <vt:lpstr>Write the ordered pairs that name points A, B, C, and D.</vt:lpstr>
      <vt:lpstr>The x-axis and y-axis separate the coordinate plane into four regions, called quadrants.</vt:lpstr>
      <vt:lpstr>Name the quadrant in which each point is located (-5, 4)</vt:lpstr>
      <vt:lpstr>Name the quadrant in which each point is located (-2, -7)</vt:lpstr>
      <vt:lpstr>Name the quadrant in which each point is located (0, 3)</vt:lpstr>
    </vt:vector>
  </TitlesOfParts>
  <Company>HCPS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 Ordered Pairs</dc:title>
  <dc:creator>Skip Tyler</dc:creator>
  <cp:lastModifiedBy>Teacher E-Solutions</cp:lastModifiedBy>
  <cp:revision>16</cp:revision>
  <dcterms:created xsi:type="dcterms:W3CDTF">2001-06-19T02:03:32Z</dcterms:created>
  <dcterms:modified xsi:type="dcterms:W3CDTF">2019-01-18T17:01:20Z</dcterms:modified>
</cp:coreProperties>
</file>