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1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omic Sans MS" pitchFamily="66" charset="0"/>
      <p:regular r:id="rId17"/>
      <p:bold r:id="rId18"/>
      <p:italic r:id="rId19"/>
      <p:boldItalic r:id="rId20"/>
    </p:embeddedFont>
  </p:embeddedFontLst>
  <p:defaultTextStyle>
    <a:defPPr>
      <a:defRPr lang="en-GB"/>
    </a:defPPr>
    <a:lvl1pPr algn="l" rtl="0" fontAlgn="base">
      <a:spcBef>
        <a:spcPct val="20000"/>
      </a:spcBef>
      <a:spcAft>
        <a:spcPct val="0"/>
      </a:spcAft>
      <a:buChar char="•"/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99FF66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31" autoAdjust="0"/>
  </p:normalViewPr>
  <p:slideViewPr>
    <p:cSldViewPr snapToGrid="0"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854E823-A32D-405E-9487-52DBEDEBF8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805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0197247-3911-452A-8DFA-E3C3047064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77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68353B11-AB62-4C14-A60E-31A3D96973A1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E6810C5-90EC-47E6-9647-5F467E91232E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10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9C608F8-ADC3-4D4C-B3B8-6EB97698F5F3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11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192D7AE7-4F68-4021-90B9-6B301FF0005E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12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37D57C8-6991-4EAA-BFB5-CE71C7C6EB43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13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570F2FD-BD53-4C56-84EA-BBA87583DD07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2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91CE01A-F092-431A-9701-C73B80C8A10E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3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BA9DB738-1C4B-4979-A13B-498ECF0699DE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4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85B3F28-6A49-4BAC-B116-B4554E71835F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5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0ACAAC5-4A88-49AA-BE95-262BF0F03926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6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95AD320-87C5-4C96-8ABB-D70FD27EB478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7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01B2A252-EDFE-4F57-BD3A-9A017906047C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8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A6A491A7-3D3A-477A-9A3F-7032181E8318}" type="slidenum">
              <a:rPr lang="en-GB" sz="1200" smtClean="0">
                <a:solidFill>
                  <a:schemeClr val="tx1"/>
                </a:solidFill>
                <a:latin typeface="Arial" pitchFamily="34" charset="0"/>
              </a:rPr>
              <a:pPr eaLnBrk="1" hangingPunct="1"/>
              <a:t>9</a:t>
            </a:fld>
            <a:endParaRPr lang="en-GB" sz="12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FDE12-F9BF-4448-B515-76587909A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5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A398-94CD-498E-BAD7-9AAE8AC21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4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00332-735A-4BCA-96E2-BEE89341B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8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BC3FD-9DA4-4876-A420-F3D11A729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8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D7DC8-473D-46CF-AE8A-AD14507E4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9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5CB1E-11E2-4F1B-ABE5-35025BB40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7030E-CEA3-429A-8EB4-DBE71A3EE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7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0442B-A495-4F29-8187-21A50FF0A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C52C8-55CA-4C58-AB60-8B175B14B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7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A282C-9462-4715-89D8-40F5341BB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6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C0614-CDA8-47A2-A278-48708F1E6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2515B6E-5018-4F7D-9CD3-B9BD00E58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state: melting curves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817563" y="4179888"/>
            <a:ext cx="401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GB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>
            <a:off x="5095875" y="3406775"/>
            <a:ext cx="1465263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9" name="AutoShape 17"/>
          <p:cNvSpPr>
            <a:spLocks noChangeArrowheads="1"/>
          </p:cNvSpPr>
          <p:nvPr/>
        </p:nvSpPr>
        <p:spPr bwMode="auto">
          <a:xfrm>
            <a:off x="4229100" y="1914525"/>
            <a:ext cx="1146175" cy="550863"/>
          </a:xfrm>
          <a:prstGeom prst="wedgeRoundRectCallout">
            <a:avLst>
              <a:gd name="adj1" fmla="val -109144"/>
              <a:gd name="adj2" fmla="val 213977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100</a:t>
            </a:r>
            <a:r>
              <a:rPr lang="en-US" sz="2400">
                <a:solidFill>
                  <a:schemeClr val="tx2"/>
                </a:solidFill>
              </a:rPr>
              <a:t>°C</a:t>
            </a:r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 flipH="1">
            <a:off x="1309688" y="3406775"/>
            <a:ext cx="3871912" cy="7938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379" name="Text Box 19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Pure water boils</a:t>
            </a:r>
            <a:r>
              <a:rPr lang="en-US" sz="2000">
                <a:solidFill>
                  <a:schemeClr val="tx1"/>
                </a:solidFill>
              </a:rPr>
              <a:t> at 100°C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817563" y="4179888"/>
            <a:ext cx="401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GB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5095875" y="3406775"/>
            <a:ext cx="1465263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3" name="Line 16"/>
          <p:cNvSpPr>
            <a:spLocks noChangeShapeType="1"/>
          </p:cNvSpPr>
          <p:nvPr/>
        </p:nvSpPr>
        <p:spPr bwMode="auto">
          <a:xfrm flipH="1">
            <a:off x="1309688" y="3406775"/>
            <a:ext cx="3871912" cy="7938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4" name="Rectangle 17"/>
          <p:cNvSpPr>
            <a:spLocks noChangeArrowheads="1"/>
          </p:cNvSpPr>
          <p:nvPr/>
        </p:nvSpPr>
        <p:spPr bwMode="auto">
          <a:xfrm>
            <a:off x="279400" y="3167063"/>
            <a:ext cx="908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r">
              <a:buFontTx/>
              <a:buNone/>
            </a:pPr>
            <a:r>
              <a:rPr lang="en-GB">
                <a:solidFill>
                  <a:schemeClr val="tx2"/>
                </a:solidFill>
              </a:rPr>
              <a:t>100</a:t>
            </a:r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Pure water melts at 0</a:t>
            </a:r>
            <a:r>
              <a:rPr lang="en-US" sz="2000">
                <a:solidFill>
                  <a:schemeClr val="tx1"/>
                </a:solidFill>
              </a:rPr>
              <a:t>°C and boils at 100°C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817563" y="4179888"/>
            <a:ext cx="401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GB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095875" y="3406775"/>
            <a:ext cx="1465263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1309688" y="3406775"/>
            <a:ext cx="3871912" cy="7938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279400" y="3167063"/>
            <a:ext cx="908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r">
              <a:buFontTx/>
              <a:buNone/>
            </a:pPr>
            <a:r>
              <a:rPr lang="en-GB">
                <a:solidFill>
                  <a:schemeClr val="tx2"/>
                </a:solidFill>
              </a:rPr>
              <a:t>100</a:t>
            </a: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V="1">
            <a:off x="6564313" y="239553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5127625" y="1728788"/>
            <a:ext cx="1670050" cy="1017587"/>
          </a:xfrm>
          <a:prstGeom prst="wedgeRoundRectCallout">
            <a:avLst>
              <a:gd name="adj1" fmla="val 61028"/>
              <a:gd name="adj2" fmla="val 67005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heating</a:t>
            </a:r>
          </a:p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steam</a:t>
            </a:r>
          </a:p>
        </p:txBody>
      </p:sp>
      <p:sp>
        <p:nvSpPr>
          <p:cNvPr id="147475" name="Text Box 19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Steam can give you a far worse burn than boiling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9" name="Line 14"/>
          <p:cNvSpPr>
            <a:spLocks noChangeShapeType="1"/>
          </p:cNvSpPr>
          <p:nvPr/>
        </p:nvSpPr>
        <p:spPr bwMode="auto">
          <a:xfrm>
            <a:off x="5095875" y="3406775"/>
            <a:ext cx="1465263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50" name="Line 15"/>
          <p:cNvSpPr>
            <a:spLocks noChangeShapeType="1"/>
          </p:cNvSpPr>
          <p:nvPr/>
        </p:nvSpPr>
        <p:spPr bwMode="auto">
          <a:xfrm flipH="1">
            <a:off x="1309688" y="3406775"/>
            <a:ext cx="3871912" cy="7938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9521" name="Text Box 17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Pure water melts at ………</a:t>
            </a:r>
            <a:r>
              <a:rPr lang="en-US" sz="2000">
                <a:solidFill>
                  <a:schemeClr val="tx1"/>
                </a:solidFill>
              </a:rPr>
              <a:t>°C and boils at ………°C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Draw a graph of temperature …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… against the length of time it has been heated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8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6151" name="Line 6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528888" y="5392738"/>
            <a:ext cx="1670050" cy="904875"/>
          </a:xfrm>
          <a:prstGeom prst="wedgeRoundRectCallout">
            <a:avLst>
              <a:gd name="adj1" fmla="val -58843"/>
              <a:gd name="adj2" fmla="val -127542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warming ice</a:t>
            </a:r>
          </a:p>
        </p:txBody>
      </p:sp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Really cold ice from the freezer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3602038" y="2865438"/>
            <a:ext cx="1670050" cy="904875"/>
          </a:xfrm>
          <a:prstGeom prst="wedgeRoundRectCallout">
            <a:avLst>
              <a:gd name="adj1" fmla="val -47051"/>
              <a:gd name="adj2" fmla="val 119824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melting ice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179" name="Text Box 11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The temperature stays the same as the ice melts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784225" y="4927600"/>
            <a:ext cx="1016000" cy="550863"/>
          </a:xfrm>
          <a:prstGeom prst="wedgeRoundRectCallout">
            <a:avLst>
              <a:gd name="adj1" fmla="val 36718"/>
              <a:gd name="adj2" fmla="val -135301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0</a:t>
            </a:r>
            <a:r>
              <a:rPr lang="en-US" sz="2400">
                <a:solidFill>
                  <a:schemeClr val="tx2"/>
                </a:solidFill>
              </a:rPr>
              <a:t>°C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Pure water melts at 0</a:t>
            </a:r>
            <a:r>
              <a:rPr lang="en-US" sz="2000">
                <a:solidFill>
                  <a:schemeClr val="tx1"/>
                </a:solidFill>
              </a:rPr>
              <a:t>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9225" name="Line 10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7" name="Line 13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9" name="Rectangle 16"/>
          <p:cNvSpPr>
            <a:spLocks noChangeArrowheads="1"/>
          </p:cNvSpPr>
          <p:nvPr/>
        </p:nvSpPr>
        <p:spPr bwMode="auto">
          <a:xfrm>
            <a:off x="817563" y="4179888"/>
            <a:ext cx="401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GB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9230" name="AutoShape 17"/>
          <p:cNvSpPr>
            <a:spLocks noChangeArrowheads="1"/>
          </p:cNvSpPr>
          <p:nvPr/>
        </p:nvSpPr>
        <p:spPr bwMode="auto">
          <a:xfrm>
            <a:off x="5832475" y="2995613"/>
            <a:ext cx="1670050" cy="1017587"/>
          </a:xfrm>
          <a:prstGeom prst="wedgeRoundRectCallout">
            <a:avLst>
              <a:gd name="adj1" fmla="val -116921"/>
              <a:gd name="adj2" fmla="val 34245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warming</a:t>
            </a:r>
          </a:p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water</a:t>
            </a:r>
          </a:p>
        </p:txBody>
      </p:sp>
      <p:sp>
        <p:nvSpPr>
          <p:cNvPr id="139282" name="Text Box 18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The temperature goes up as the water is warmed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424862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Change of state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11188" y="1268413"/>
            <a:ext cx="8064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>
                <a:solidFill>
                  <a:schemeClr val="tx1"/>
                </a:solidFill>
              </a:rPr>
              <a:t>ice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water</a:t>
            </a:r>
            <a:r>
              <a:rPr lang="en-GB">
                <a:sym typeface="Symbol" pitchFamily="18" charset="2"/>
              </a:rPr>
              <a:t> </a:t>
            </a:r>
            <a:r>
              <a:rPr lang="en-GB">
                <a:solidFill>
                  <a:schemeClr val="tx1"/>
                </a:solidFill>
                <a:sym typeface="Symbol" pitchFamily="18" charset="2"/>
              </a:rPr>
              <a:t> steam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V="1">
            <a:off x="2071688" y="2006600"/>
            <a:ext cx="7937" cy="3246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7963" y="2135188"/>
            <a:ext cx="1778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Temperature (</a:t>
            </a:r>
            <a:r>
              <a:rPr lang="en-US" sz="2000"/>
              <a:t>°C)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062163" y="5243513"/>
            <a:ext cx="6083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597400" y="5392738"/>
            <a:ext cx="827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sz="2000"/>
              <a:t>Time</a:t>
            </a:r>
            <a:endParaRPr lang="en-US" sz="2000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2687638" y="4432300"/>
            <a:ext cx="1465262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4154488" y="3405188"/>
            <a:ext cx="941387" cy="101758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2071688" y="4422775"/>
            <a:ext cx="615950" cy="4476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1231900" y="4432300"/>
            <a:ext cx="1436688" cy="0"/>
          </a:xfrm>
          <a:prstGeom prst="line">
            <a:avLst/>
          </a:prstGeom>
          <a:noFill/>
          <a:ln w="28575">
            <a:solidFill>
              <a:srgbClr val="FF33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817563" y="4179888"/>
            <a:ext cx="4016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>
              <a:buFontTx/>
              <a:buNone/>
            </a:pPr>
            <a:r>
              <a:rPr lang="en-GB">
                <a:solidFill>
                  <a:schemeClr val="tx2"/>
                </a:solidFill>
              </a:rPr>
              <a:t>0</a:t>
            </a: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6092825" y="1606550"/>
            <a:ext cx="1670050" cy="1017588"/>
          </a:xfrm>
          <a:prstGeom prst="wedgeRoundRectCallout">
            <a:avLst>
              <a:gd name="adj1" fmla="val -73954"/>
              <a:gd name="adj2" fmla="val 125977"/>
              <a:gd name="adj3" fmla="val 16667"/>
            </a:avLst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boiling</a:t>
            </a:r>
          </a:p>
          <a:p>
            <a:pPr marL="342900" indent="-342900" algn="ctr">
              <a:buFontTx/>
              <a:buNone/>
            </a:pPr>
            <a:r>
              <a:rPr lang="en-GB" sz="2400">
                <a:solidFill>
                  <a:schemeClr val="tx2"/>
                </a:solidFill>
              </a:rPr>
              <a:t>water</a:t>
            </a:r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5095875" y="3406775"/>
            <a:ext cx="1465263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25463" y="5970588"/>
            <a:ext cx="7994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800">
                <a:solidFill>
                  <a:srgbClr val="99FF66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99FF66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sz="2000">
                <a:solidFill>
                  <a:schemeClr val="tx1"/>
                </a:solidFill>
              </a:rPr>
              <a:t>The temperature stays the same while the water boils</a:t>
            </a:r>
            <a:endParaRPr 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2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00"/>
      </a:lt1>
      <a:dk2>
        <a:srgbClr val="000000"/>
      </a:dk2>
      <a:lt2>
        <a:srgbClr val="66FFFF"/>
      </a:lt2>
      <a:accent1>
        <a:srgbClr val="003399"/>
      </a:accent1>
      <a:accent2>
        <a:srgbClr val="66FF66"/>
      </a:accent2>
      <a:accent3>
        <a:srgbClr val="AAAAAA"/>
      </a:accent3>
      <a:accent4>
        <a:srgbClr val="DADA00"/>
      </a:accent4>
      <a:accent5>
        <a:srgbClr val="AAADCA"/>
      </a:accent5>
      <a:accent6>
        <a:srgbClr val="5CE75C"/>
      </a:accent6>
      <a:hlink>
        <a:srgbClr val="66CCFF"/>
      </a:hlink>
      <a:folHlink>
        <a:srgbClr val="F0E5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99FF66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rgbClr val="99FF66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00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00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00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66FF66"/>
        </a:accent2>
        <a:accent3>
          <a:srgbClr val="AAAAAA"/>
        </a:accent3>
        <a:accent4>
          <a:srgbClr val="DADA00"/>
        </a:accent4>
        <a:accent5>
          <a:srgbClr val="AAADCA"/>
        </a:accent5>
        <a:accent6>
          <a:srgbClr val="5CE75C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294</Words>
  <Application>Microsoft Office PowerPoint</Application>
  <PresentationFormat>On-screen Show (4:3)</PresentationFormat>
  <Paragraphs>87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Comic Sans MS</vt:lpstr>
      <vt:lpstr>Arial</vt:lpstr>
      <vt:lpstr>Times New Roman</vt:lpstr>
      <vt:lpstr>Symbol</vt:lpstr>
      <vt:lpstr>Default Design</vt:lpstr>
      <vt:lpstr>Change of state: melting curves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  <vt:lpstr>Change of 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of state: Melting curves</dc:title>
  <dc:creator>Nigel Saunders</dc:creator>
  <cp:lastModifiedBy>Teacher E-Solutions</cp:lastModifiedBy>
  <cp:revision>50</cp:revision>
  <dcterms:created xsi:type="dcterms:W3CDTF">2003-08-30T12:15:48Z</dcterms:created>
  <dcterms:modified xsi:type="dcterms:W3CDTF">2019-01-18T16:37:21Z</dcterms:modified>
</cp:coreProperties>
</file>