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4"/>
  </p:notesMasterIdLst>
  <p:sldIdLst>
    <p:sldId id="256" r:id="rId2"/>
    <p:sldId id="343" r:id="rId3"/>
    <p:sldId id="275" r:id="rId4"/>
    <p:sldId id="290" r:id="rId5"/>
    <p:sldId id="300" r:id="rId6"/>
    <p:sldId id="296" r:id="rId7"/>
    <p:sldId id="301" r:id="rId8"/>
    <p:sldId id="297" r:id="rId9"/>
    <p:sldId id="298" r:id="rId10"/>
    <p:sldId id="299" r:id="rId11"/>
    <p:sldId id="294" r:id="rId12"/>
    <p:sldId id="302" r:id="rId13"/>
    <p:sldId id="293" r:id="rId14"/>
    <p:sldId id="344" r:id="rId15"/>
    <p:sldId id="257" r:id="rId16"/>
    <p:sldId id="274" r:id="rId17"/>
    <p:sldId id="265" r:id="rId18"/>
    <p:sldId id="288" r:id="rId19"/>
    <p:sldId id="336" r:id="rId20"/>
    <p:sldId id="328" r:id="rId21"/>
    <p:sldId id="329" r:id="rId22"/>
    <p:sldId id="330" r:id="rId23"/>
    <p:sldId id="303" r:id="rId24"/>
    <p:sldId id="304" r:id="rId25"/>
    <p:sldId id="331" r:id="rId26"/>
    <p:sldId id="333" r:id="rId27"/>
    <p:sldId id="332" r:id="rId28"/>
    <p:sldId id="305" r:id="rId29"/>
    <p:sldId id="289" r:id="rId30"/>
    <p:sldId id="334" r:id="rId31"/>
    <p:sldId id="335" r:id="rId32"/>
    <p:sldId id="337" r:id="rId33"/>
    <p:sldId id="306" r:id="rId34"/>
    <p:sldId id="341" r:id="rId35"/>
    <p:sldId id="338" r:id="rId36"/>
    <p:sldId id="307" r:id="rId37"/>
    <p:sldId id="308" r:id="rId38"/>
    <p:sldId id="339" r:id="rId39"/>
    <p:sldId id="340" r:id="rId40"/>
    <p:sldId id="345" r:id="rId41"/>
    <p:sldId id="346" r:id="rId42"/>
    <p:sldId id="347" r:id="rId43"/>
    <p:sldId id="348" r:id="rId44"/>
    <p:sldId id="342" r:id="rId45"/>
    <p:sldId id="309" r:id="rId46"/>
    <p:sldId id="349" r:id="rId47"/>
    <p:sldId id="310" r:id="rId48"/>
    <p:sldId id="351" r:id="rId49"/>
    <p:sldId id="350" r:id="rId50"/>
    <p:sldId id="312" r:id="rId51"/>
    <p:sldId id="313" r:id="rId52"/>
    <p:sldId id="352" r:id="rId53"/>
    <p:sldId id="264" r:id="rId54"/>
    <p:sldId id="354" r:id="rId55"/>
    <p:sldId id="355" r:id="rId56"/>
    <p:sldId id="356" r:id="rId57"/>
    <p:sldId id="359" r:id="rId58"/>
    <p:sldId id="353" r:id="rId59"/>
    <p:sldId id="357" r:id="rId60"/>
    <p:sldId id="285" r:id="rId61"/>
    <p:sldId id="358" r:id="rId62"/>
    <p:sldId id="371" r:id="rId63"/>
    <p:sldId id="314" r:id="rId64"/>
    <p:sldId id="315" r:id="rId65"/>
    <p:sldId id="316" r:id="rId66"/>
    <p:sldId id="360" r:id="rId67"/>
    <p:sldId id="372" r:id="rId68"/>
    <p:sldId id="283" r:id="rId69"/>
    <p:sldId id="281" r:id="rId70"/>
    <p:sldId id="282" r:id="rId71"/>
    <p:sldId id="280" r:id="rId72"/>
    <p:sldId id="287" r:id="rId73"/>
    <p:sldId id="361" r:id="rId74"/>
    <p:sldId id="362" r:id="rId75"/>
    <p:sldId id="363" r:id="rId76"/>
    <p:sldId id="364" r:id="rId77"/>
    <p:sldId id="365" r:id="rId78"/>
    <p:sldId id="366" r:id="rId79"/>
    <p:sldId id="367" r:id="rId80"/>
    <p:sldId id="368" r:id="rId81"/>
    <p:sldId id="369" r:id="rId82"/>
    <p:sldId id="370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A8624"/>
    <a:srgbClr val="25BD33"/>
    <a:srgbClr val="0C3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42" d="100"/>
          <a:sy n="42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2C5A486-CC71-46D6-BE28-3AD772043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2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621441-BDB8-46D7-8078-1E06D13C3052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54FF01-A5AA-43A2-A531-292430BA98D5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CAD6D3-E001-4FFF-85E5-3FD2D95C65D1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718A9C-DDFE-4DE2-ADEA-B4ACB065D2DE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2A10DE-DD76-4627-B06B-D988546B09DC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5FAD72-592C-42CC-91B5-19CEBB583D88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BBCD7F-4F2F-4CCD-A7C5-7D2B3487961A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BE5DA8-E765-4E78-BC62-C1BF5D778401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D0223-D4F9-4951-873F-1105107D14F6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0428D2-E8FF-4009-9310-BEFF2D597113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937565-3228-465D-837D-9B6D7E52B5BA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BCA265-126A-4EB6-A139-A2B9F937728F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A6D74B-A296-42DB-88B6-91085906A0F1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99D1B5-8FE6-4D9A-B896-16A7C5EAB64C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5F5261-F65D-4EA1-83C2-41D6BBD229F5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FC2B17-3CB8-44AB-9B48-858E4FEB98B9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82E761-EFA2-463B-A868-CE03C1813F26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7D0F0C-7050-4A01-8BD8-F0EAA611ABC7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91D3D6-8903-4D1C-84C6-B8A96210522D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546CEE-B9B1-44AC-9D81-AE5B74B9E6D8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7672C5-C370-449B-9A11-AC8A0A0BBA28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65353C-20E9-4E94-A9D0-9D1BF8EB0E6F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A281E4-6137-41B2-940A-190AE73BB3F3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92A4E4-25F0-4CDC-AF53-8C8D86F08065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120CB0-AB5A-49C2-A9E2-6B2027FADB4F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F447F4-C570-4C42-8978-E505E4409C8B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3B94C0-CC74-4A1B-AAC1-69F6165A541E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E1E2BE-B8D0-4B95-94B4-CDA701F38BCB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F2E7BB-28BA-41A8-BC3D-642BCB93E013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E52A7C-EFB2-4647-A300-363AED9787F1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86D7D5-F798-4FE2-ADA3-8D9C4AB9598D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FCCF24-D5AF-4544-A767-1D144148ADA6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EC2413-A198-4448-90C6-462F31AE6C1B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86AE5C-7653-4418-AA67-7B360FEE77A0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28F675-523B-4D62-A450-1B965A7EE090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41FD93-EAED-4EF1-A4B7-92B089DB84CE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1B8C41-9671-47EE-B60D-BAB6DE82E0B3}" type="slidenum">
              <a:rPr lang="en-US" sz="1200">
                <a:latin typeface="Times New Roman" pitchFamily="18" charset="0"/>
              </a:rPr>
              <a:pPr eaLnBrk="1" hangingPunct="1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A5F49B-28AD-48BD-B746-608DBD49BAE2}" type="slidenum">
              <a:rPr lang="en-US" sz="1200">
                <a:latin typeface="Times New Roman" pitchFamily="18" charset="0"/>
              </a:rPr>
              <a:pPr eaLnBrk="1" hangingPunct="1"/>
              <a:t>43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6BDC67-208F-478D-B856-B8E2D49BDBC6}" type="slidenum">
              <a:rPr lang="en-US" sz="1200">
                <a:latin typeface="Times New Roman" pitchFamily="18" charset="0"/>
              </a:rPr>
              <a:pPr eaLnBrk="1" hangingPunct="1"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38E521-F8F0-47DE-B60B-D37D42067992}" type="slidenum">
              <a:rPr lang="en-US" sz="1200">
                <a:latin typeface="Times New Roman" pitchFamily="18" charset="0"/>
              </a:rPr>
              <a:pPr eaLnBrk="1" hangingPunct="1"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B90DC3-8BF6-47C7-AE2F-D7B1D4A17AFC}" type="slidenum">
              <a:rPr lang="en-US" sz="1200">
                <a:latin typeface="Times New Roman" pitchFamily="18" charset="0"/>
              </a:rPr>
              <a:pPr eaLnBrk="1" hangingPunct="1"/>
              <a:t>46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0B4D9D-4AD3-4D8E-A240-07D6593A5168}" type="slidenum">
              <a:rPr lang="en-US" sz="1200">
                <a:latin typeface="Times New Roman" pitchFamily="18" charset="0"/>
              </a:rPr>
              <a:pPr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402FE7-D3BF-4693-B490-EDF0469B70CC}" type="slidenum">
              <a:rPr lang="en-US" sz="1200">
                <a:latin typeface="Times New Roman" pitchFamily="18" charset="0"/>
              </a:rPr>
              <a:pPr eaLnBrk="1" hangingPunct="1"/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2BED20-1759-4992-B806-0589B1E3E0D6}" type="slidenum">
              <a:rPr lang="en-US" sz="1200">
                <a:latin typeface="Times New Roman" pitchFamily="18" charset="0"/>
              </a:rPr>
              <a:pPr eaLnBrk="1" hangingPunct="1"/>
              <a:t>49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B4EB6F-126C-4A06-8278-1C441C2E7F1C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5339DF-CBA2-4EFB-90C7-106A7908F748}" type="slidenum">
              <a:rPr lang="en-US" sz="1200">
                <a:latin typeface="Times New Roman" pitchFamily="18" charset="0"/>
              </a:rPr>
              <a:pPr eaLnBrk="1" hangingPunct="1"/>
              <a:t>50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A07851-49B5-4473-BD42-F4358452831F}" type="slidenum">
              <a:rPr lang="en-US" sz="1200">
                <a:latin typeface="Times New Roman" pitchFamily="18" charset="0"/>
              </a:rPr>
              <a:pPr eaLnBrk="1" hangingPunct="1"/>
              <a:t>51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B9705-76FA-49B2-B06E-FCC5C2F773A6}" type="slidenum">
              <a:rPr lang="en-US" sz="1200">
                <a:latin typeface="Times New Roman" pitchFamily="18" charset="0"/>
              </a:rPr>
              <a:pPr eaLnBrk="1" hangingPunct="1"/>
              <a:t>52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419E5C-3F3B-4CC3-BD37-5D35BA927865}" type="slidenum">
              <a:rPr lang="en-US" sz="1200">
                <a:latin typeface="Times New Roman" pitchFamily="18" charset="0"/>
              </a:rPr>
              <a:pPr eaLnBrk="1" hangingPunct="1"/>
              <a:t>53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5BD9A3-58DD-4A50-8B51-2CA423CE9543}" type="slidenum">
              <a:rPr lang="en-US" sz="1200">
                <a:latin typeface="Times New Roman" pitchFamily="18" charset="0"/>
              </a:rPr>
              <a:pPr eaLnBrk="1" hangingPunct="1"/>
              <a:t>54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CC2AFB-D76E-4C83-94B2-B61E3CF3F956}" type="slidenum">
              <a:rPr lang="en-US" sz="1200">
                <a:latin typeface="Times New Roman" pitchFamily="18" charset="0"/>
              </a:rPr>
              <a:pPr eaLnBrk="1" hangingPunct="1"/>
              <a:t>55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7DBA6F-399D-4E3A-B621-34EEE112BF85}" type="slidenum">
              <a:rPr lang="en-US" sz="1200">
                <a:latin typeface="Times New Roman" pitchFamily="18" charset="0"/>
              </a:rPr>
              <a:pPr eaLnBrk="1" hangingPunct="1"/>
              <a:t>56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B9F969-C342-49A4-A4D8-6BB7DA983168}" type="slidenum">
              <a:rPr lang="en-US" sz="1200">
                <a:latin typeface="Times New Roman" pitchFamily="18" charset="0"/>
              </a:rPr>
              <a:pPr eaLnBrk="1" hangingPunct="1"/>
              <a:t>57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F0C823-50FA-4645-AE40-AFBAF13BCD7C}" type="slidenum">
              <a:rPr lang="en-US" sz="1200">
                <a:latin typeface="Times New Roman" pitchFamily="18" charset="0"/>
              </a:rPr>
              <a:pPr eaLnBrk="1" hangingPunct="1"/>
              <a:t>58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FAE9F0-5475-4480-910B-A95F0D37995C}" type="slidenum">
              <a:rPr lang="en-US" sz="1200">
                <a:latin typeface="Times New Roman" pitchFamily="18" charset="0"/>
              </a:rPr>
              <a:pPr eaLnBrk="1" hangingPunct="1"/>
              <a:t>59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F4A52D-C329-4174-90E7-42D725E3899A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BAE6DA-FBC1-4082-A53A-AF7AD868DEEB}" type="slidenum">
              <a:rPr lang="en-US" sz="1200">
                <a:latin typeface="Times New Roman" pitchFamily="18" charset="0"/>
              </a:rPr>
              <a:pPr eaLnBrk="1" hangingPunct="1"/>
              <a:t>60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CA8FC9-DC12-403B-B2FC-E1FD35B70ECB}" type="slidenum">
              <a:rPr lang="en-US" sz="1200">
                <a:latin typeface="Times New Roman" pitchFamily="18" charset="0"/>
              </a:rPr>
              <a:pPr eaLnBrk="1" hangingPunct="1"/>
              <a:t>61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47BA33-ABF3-4732-8875-B2A46FB89D8B}" type="slidenum">
              <a:rPr lang="en-US" sz="1200">
                <a:latin typeface="Times New Roman" pitchFamily="18" charset="0"/>
              </a:rPr>
              <a:pPr eaLnBrk="1" hangingPunct="1"/>
              <a:t>63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E8FB1A-1442-48D9-8C8B-049929696739}" type="slidenum">
              <a:rPr lang="en-US" sz="1200">
                <a:latin typeface="Times New Roman" pitchFamily="18" charset="0"/>
              </a:rPr>
              <a:pPr eaLnBrk="1" hangingPunct="1"/>
              <a:t>64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1E9201-829B-44FC-B7A0-DE60735342C8}" type="slidenum">
              <a:rPr lang="en-US" sz="1200">
                <a:latin typeface="Times New Roman" pitchFamily="18" charset="0"/>
              </a:rPr>
              <a:pPr eaLnBrk="1" hangingPunct="1"/>
              <a:t>65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A1799-8B25-4B40-A01D-9F6346F0AF15}" type="slidenum">
              <a:rPr lang="en-US" sz="1200">
                <a:latin typeface="Times New Roman" pitchFamily="18" charset="0"/>
              </a:rPr>
              <a:pPr eaLnBrk="1" hangingPunct="1"/>
              <a:t>66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9EB331-F117-4301-9E69-83482167E97E}" type="slidenum">
              <a:rPr lang="en-US" sz="1200">
                <a:latin typeface="Times New Roman" pitchFamily="18" charset="0"/>
              </a:rPr>
              <a:pPr eaLnBrk="1" hangingPunct="1"/>
              <a:t>68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998A26-130C-4A48-95D8-4BCF9E18C963}" type="slidenum">
              <a:rPr lang="en-US" sz="1200">
                <a:latin typeface="Times New Roman" pitchFamily="18" charset="0"/>
              </a:rPr>
              <a:pPr eaLnBrk="1" hangingPunct="1"/>
              <a:t>69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0304A1-295C-42F7-9996-AAABF634111E}" type="slidenum">
              <a:rPr lang="en-US" sz="1200">
                <a:latin typeface="Times New Roman" pitchFamily="18" charset="0"/>
              </a:rPr>
              <a:pPr eaLnBrk="1" hangingPunct="1"/>
              <a:t>70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9DB4D4-C4FA-4CB0-8AEF-E89676C1FFC4}" type="slidenum">
              <a:rPr lang="en-US" sz="1200">
                <a:latin typeface="Times New Roman" pitchFamily="18" charset="0"/>
              </a:rPr>
              <a:pPr eaLnBrk="1" hangingPunct="1"/>
              <a:t>71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75DAA2-1F6E-4F0E-A65D-2753DA7F1A4F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A75AE8-41F3-4B59-BD59-BA79B2D756EC}" type="slidenum">
              <a:rPr lang="en-US" sz="1200">
                <a:latin typeface="Times New Roman" pitchFamily="18" charset="0"/>
              </a:rPr>
              <a:pPr eaLnBrk="1" hangingPunct="1"/>
              <a:t>72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91C514-5A1D-4858-9B07-05CF7F0F775B}" type="slidenum">
              <a:rPr lang="en-US" sz="1200">
                <a:latin typeface="Times New Roman" pitchFamily="18" charset="0"/>
              </a:rPr>
              <a:pPr eaLnBrk="1" hangingPunct="1"/>
              <a:t>73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2B6472-9621-42B6-A9E4-F3225763EB5B}" type="slidenum">
              <a:rPr lang="en-US" sz="1200">
                <a:latin typeface="Times New Roman" pitchFamily="18" charset="0"/>
              </a:rPr>
              <a:pPr eaLnBrk="1" hangingPunct="1"/>
              <a:t>75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EEC4A3-CABA-4868-9969-F49997FC1826}" type="slidenum">
              <a:rPr lang="en-US" sz="1200">
                <a:latin typeface="Times New Roman" pitchFamily="18" charset="0"/>
              </a:rPr>
              <a:pPr eaLnBrk="1" hangingPunct="1"/>
              <a:t>76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84A168-DD37-4C2C-8B94-3A79DBDF6185}" type="slidenum">
              <a:rPr lang="en-US" sz="1200">
                <a:latin typeface="Times New Roman" pitchFamily="18" charset="0"/>
              </a:rPr>
              <a:pPr eaLnBrk="1" hangingPunct="1"/>
              <a:t>77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518E93-10C6-4993-BDE7-D8F88EC4B6D7}" type="slidenum">
              <a:rPr lang="en-US" sz="1200">
                <a:latin typeface="Times New Roman" pitchFamily="18" charset="0"/>
              </a:rPr>
              <a:pPr eaLnBrk="1" hangingPunct="1"/>
              <a:t>78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5543DC-06B9-48DF-B73A-66A7357FCA58}" type="slidenum">
              <a:rPr lang="en-US" sz="1200">
                <a:latin typeface="Times New Roman" pitchFamily="18" charset="0"/>
              </a:rPr>
              <a:pPr eaLnBrk="1" hangingPunct="1"/>
              <a:t>79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DD5DA5-E028-4054-87AC-BEDC12232929}" type="slidenum">
              <a:rPr lang="en-US" sz="1200">
                <a:latin typeface="Times New Roman" pitchFamily="18" charset="0"/>
              </a:rPr>
              <a:pPr eaLnBrk="1" hangingPunct="1"/>
              <a:t>80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87F361-BF6A-4C6B-8725-3185DA5D3FF9}" type="slidenum">
              <a:rPr lang="en-US" sz="1200">
                <a:latin typeface="Times New Roman" pitchFamily="18" charset="0"/>
              </a:rPr>
              <a:pPr eaLnBrk="1" hangingPunct="1"/>
              <a:t>81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94ABEC-FE2E-4920-85A8-CA52DE467DF9}" type="slidenum">
              <a:rPr lang="en-US" sz="1200">
                <a:latin typeface="Times New Roman" pitchFamily="18" charset="0"/>
              </a:rPr>
              <a:pPr eaLnBrk="1" hangingPunct="1"/>
              <a:t>82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9ACAEB-6459-4C72-9740-AD4D2B41582F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4E6BB0-7D41-40D0-8215-E396BD75D91C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9A8668-66B8-440E-A63A-60927ACFA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62614-2752-4B2E-9379-AA842B944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0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558E6-84A8-47AD-8834-EA81A7AF3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592D1-3629-4DB1-9559-A13964292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2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E503-19A8-4AE1-B00D-1E72C3CC5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ED665-A947-4994-BB5A-7BD51C9DE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8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80CE9-99FE-468C-B65B-1059308EA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2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A229-1C93-4CEE-9CB5-6F278F9AA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1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15B3E-A4D6-4FA8-9CD4-9D7CDA003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152A-F36E-4EC2-9E89-14DDF528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A55B-1048-41A5-8B63-70FDDD927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2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F5FC6-4906-47C3-8B3E-F756EECB1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3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2B271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2B271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2B271E"/>
                </a:solidFill>
              </a:defRPr>
            </a:lvl1pPr>
          </a:lstStyle>
          <a:p>
            <a:pPr>
              <a:defRPr/>
            </a:pPr>
            <a:fld id="{6028C320-3CC9-47DC-9C88-61A4FA1B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2B271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B271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B271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B271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B271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B271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B271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B271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B271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B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B271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B271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B271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B271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B271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271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271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271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271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mp.berkeley.edu/fungi/basidio/mushroomsi.gi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lintoncc.suny.edu/faculty/Michael.Gregory/files/Bio%20102/Bio%20102%20lectures/fungi/rhizopus_sporangia_X_40.jp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lintoncc.suny.edu/faculty/Michael.Gregory/files/Bio%20102/Bio%20102%20lectures/Fungi/mushroom_showing_gills.jp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lintoncc.suny.edu/faculty/Michael.Gregory/files/Bio%20102/Bio%20102%20lectures/fungi/yeast_budding_2.jp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clintoncc.suny.edu/faculty/Michael.Gregory/files/Bio%20102/Bio%20102%20lectures/fungi/penicillium_conidia_X_400.jp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ids_virus.jpg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gif"/><Relationship Id="rId4" Type="http://schemas.openxmlformats.org/officeDocument/2006/relationships/image" Target="../media/image100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gif"/><Relationship Id="rId5" Type="http://schemas.openxmlformats.org/officeDocument/2006/relationships/image" Target="../media/image104.gif"/><Relationship Id="rId4" Type="http://schemas.openxmlformats.org/officeDocument/2006/relationships/image" Target="../media/image10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gi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ssu.com/shrooms/images/p_will1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981200"/>
            <a:ext cx="6096000" cy="1879600"/>
          </a:xfrm>
        </p:spPr>
        <p:txBody>
          <a:bodyPr/>
          <a:lstStyle/>
          <a:p>
            <a:pPr eaLnBrk="1" hangingPunct="1"/>
            <a:r>
              <a:rPr lang="en-US" smtClean="0">
                <a:latin typeface="Tempus Sans ITC" pitchFamily="82" charset="0"/>
              </a:rPr>
              <a:t>6 Kingdoms of Life</a:t>
            </a:r>
          </a:p>
        </p:txBody>
      </p:sp>
      <p:pic>
        <p:nvPicPr>
          <p:cNvPr id="3075" name="Picture 5" descr="life-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ury-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912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2</a:t>
            </a:r>
            <a:r>
              <a:rPr lang="en-US" b="1" baseline="30000" smtClean="0">
                <a:latin typeface="Tempus Sans ITC" pitchFamily="82" charset="0"/>
                <a:cs typeface="Times New Roman" pitchFamily="18" charset="0"/>
              </a:rPr>
              <a:t>nd</a:t>
            </a: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 criteria for Kingdom Divisions: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    Cell Number</a:t>
            </a:r>
            <a:endParaRPr lang="en-US" b="1" smtClean="0">
              <a:latin typeface="Tempus Sans ITC" pitchFamily="82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447800" y="2971800"/>
            <a:ext cx="708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Tempus Sans ITC" pitchFamily="82" charset="0"/>
              </a:rPr>
              <a:t>Unicellular- single celled organism –   	protozoans, bacteria, some algae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524000" y="4191000"/>
            <a:ext cx="708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Tempus Sans ITC" pitchFamily="82" charset="0"/>
              </a:rPr>
              <a:t>Multicellular- many celled organism – 	cells start to specialize/differentiate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  <p:bldP spid="44036" grpId="0" autoUpdateAnimBg="0"/>
      <p:bldP spid="4403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2819400" cy="685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Unicellular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876800" y="18288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rgbClr val="2B271E"/>
                </a:solidFill>
                <a:latin typeface="Tempus Sans ITC" pitchFamily="82" charset="0"/>
              </a:rPr>
              <a:t>Multicellular</a:t>
            </a:r>
          </a:p>
        </p:txBody>
      </p:sp>
      <p:pic>
        <p:nvPicPr>
          <p:cNvPr id="52230" name="Picture 6" descr="ye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2438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 descr="eleph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438308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  <p:bldP spid="5222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3</a:t>
            </a:r>
            <a:r>
              <a:rPr lang="en-US" b="1" baseline="30000" smtClean="0">
                <a:latin typeface="Tempus Sans ITC" pitchFamily="82" charset="0"/>
                <a:cs typeface="Times New Roman" pitchFamily="18" charset="0"/>
              </a:rPr>
              <a:t>rd</a:t>
            </a: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 Criteria for Kingdom Divisions</a:t>
            </a:r>
          </a:p>
          <a:p>
            <a:pPr eaLnBrk="1" hangingPunct="1">
              <a:buFontTx/>
              <a:buNone/>
            </a:pPr>
            <a:r>
              <a:rPr lang="en-US" sz="2800" b="1" u="sng" smtClean="0">
                <a:latin typeface="Tempus Sans ITC" pitchFamily="82" charset="0"/>
                <a:cs typeface="Times New Roman" pitchFamily="18" charset="0"/>
              </a:rPr>
              <a:t>Feeding Type</a:t>
            </a:r>
            <a:r>
              <a:rPr lang="en-US" sz="2800" b="1" smtClean="0">
                <a:latin typeface="Tempus Sans ITC" pitchFamily="82" charset="0"/>
                <a:cs typeface="Times New Roman" pitchFamily="18" charset="0"/>
              </a:rPr>
              <a:t> - How the organisms get their food</a:t>
            </a:r>
            <a:r>
              <a:rPr lang="en-US" sz="2800" b="1" smtClean="0">
                <a:latin typeface="Tempus Sans ITC" pitchFamily="82" charset="0"/>
              </a:rPr>
              <a:t> </a:t>
            </a:r>
          </a:p>
        </p:txBody>
      </p:sp>
      <p:pic>
        <p:nvPicPr>
          <p:cNvPr id="43013" name="Picture 5" descr="an0112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4097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na0144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0" y="2971800"/>
            <a:ext cx="51816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3200" b="1">
                <a:solidFill>
                  <a:srgbClr val="2B271E"/>
                </a:solidFill>
                <a:latin typeface="Tempus Sans ITC" pitchFamily="82" charset="0"/>
              </a:rPr>
              <a:t>Autotroph or Producer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sz="3200" b="1">
                <a:solidFill>
                  <a:srgbClr val="2B271E"/>
                </a:solidFill>
                <a:latin typeface="Tempus Sans ITC" pitchFamily="82" charset="0"/>
              </a:rPr>
              <a:t>Make their own food</a:t>
            </a:r>
            <a:endParaRPr lang="en-US" sz="3200" b="1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0" y="4191000"/>
            <a:ext cx="7467600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3200" b="1">
                <a:solidFill>
                  <a:srgbClr val="2B271E"/>
                </a:solidFill>
                <a:latin typeface="Tempus Sans ITC" pitchFamily="82" charset="0"/>
              </a:rPr>
              <a:t>Heterotroph or Consumer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sz="2800" b="1">
                <a:solidFill>
                  <a:srgbClr val="2B271E"/>
                </a:solidFill>
                <a:latin typeface="Tempus Sans ITC" pitchFamily="82" charset="0"/>
              </a:rPr>
              <a:t>Must eat other organisms to survive</a:t>
            </a:r>
          </a:p>
          <a:p>
            <a:pPr lvl="2" eaLnBrk="1" hangingPunct="1">
              <a:spcBef>
                <a:spcPct val="20000"/>
              </a:spcBef>
            </a:pPr>
            <a:r>
              <a:rPr lang="en-US" sz="2800" b="1">
                <a:solidFill>
                  <a:srgbClr val="2B271E"/>
                </a:solidFill>
                <a:latin typeface="Tempus Sans ITC" pitchFamily="82" charset="0"/>
              </a:rPr>
              <a:t>Includes decomposers – those that eat dead matter! 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sz="3200" b="1">
              <a:solidFill>
                <a:srgbClr val="2B271E"/>
              </a:solidFill>
              <a:latin typeface="Tempus Sans ITC" pitchFamily="82" charset="0"/>
            </a:endParaRP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  <p:bldP spid="43015" grpId="0" autoUpdateAnimBg="0"/>
      <p:bldP spid="4301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There used to be only 5 kingdoms</a:t>
            </a:r>
          </a:p>
          <a:p>
            <a:pPr marL="609600" indent="-609600" eaLnBrk="1" hangingPunct="1">
              <a:buFontTx/>
              <a:buNone/>
            </a:pPr>
            <a:endParaRPr lang="en-US" sz="1000" b="1" smtClean="0">
              <a:latin typeface="Tempus Sans ITC" pitchFamily="82" charset="0"/>
              <a:cs typeface="Times New Roman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Tempus Sans ITC" pitchFamily="82" charset="0"/>
              </a:rPr>
              <a:t>Moneran</a:t>
            </a:r>
          </a:p>
          <a:p>
            <a:pPr marL="609600" indent="-609600" eaLnBrk="1" hangingPunct="1">
              <a:buFontTx/>
              <a:buAutoNum type="arabicPeriod"/>
            </a:pPr>
            <a:endParaRPr lang="en-US" b="1" smtClean="0">
              <a:latin typeface="Tempus Sans ITC" pitchFamily="82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Tempus Sans ITC" pitchFamily="82" charset="0"/>
              </a:rPr>
              <a:t>Protista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Tempus Sans ITC" pitchFamily="82" charset="0"/>
              </a:rPr>
              <a:t>Fungi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Tempus Sans ITC" pitchFamily="82" charset="0"/>
              </a:rPr>
              <a:t>Plantae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Tempus Sans ITC" pitchFamily="82" charset="0"/>
              </a:rPr>
              <a:t>Animalia 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581400" y="2133600"/>
            <a:ext cx="533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empus Sans ITC" pitchFamily="82" charset="0"/>
              </a:rPr>
              <a:t>This kingdom has now been divided into 2 – archaebacteria &amp; eubacteria</a:t>
            </a:r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 flipH="1">
            <a:off x="2971800" y="2438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8969" name="Picture 9" descr="j028345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0" name="Picture 10" descr="j023635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24200"/>
            <a:ext cx="9286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1" name="Picture 11" descr="an00797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57800"/>
            <a:ext cx="16875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2" name="Picture 12" descr="j00842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29200"/>
            <a:ext cx="15732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5" name="Picture 15" descr="bd07914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1809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6" name="Picture 16" descr="j031805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1905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build="p" autoUpdateAnimBg="0"/>
      <p:bldP spid="168967" grpId="0"/>
      <p:bldP spid="1689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6 Kingdoms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Tempus Sans ITC" pitchFamily="82" charset="0"/>
              </a:rPr>
              <a:t>Archaebacteria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  <a:latin typeface="Tempus Sans ITC" pitchFamily="82" charset="0"/>
              </a:rPr>
              <a:t>Eubacteria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  <a:latin typeface="Tempus Sans ITC" pitchFamily="82" charset="0"/>
              </a:rPr>
              <a:t>Protista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  <a:latin typeface="Tempus Sans ITC" pitchFamily="82" charset="0"/>
              </a:rPr>
              <a:t>Fungi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  <a:latin typeface="Tempus Sans ITC" pitchFamily="82" charset="0"/>
              </a:rPr>
              <a:t>Plantae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  <a:latin typeface="Tempus Sans ITC" pitchFamily="82" charset="0"/>
              </a:rPr>
              <a:t>Animalia</a:t>
            </a:r>
            <a:endParaRPr lang="en-US" smtClean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3733800" y="22098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91000" y="2362200"/>
            <a:ext cx="327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2B271E"/>
                </a:solidFill>
                <a:latin typeface="Tempus Sans ITC" pitchFamily="82" charset="0"/>
              </a:rPr>
              <a:t>Prokaryotes</a:t>
            </a:r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2743200" y="3429000"/>
            <a:ext cx="609600" cy="2133600"/>
          </a:xfrm>
          <a:prstGeom prst="rightBrace">
            <a:avLst>
              <a:gd name="adj1" fmla="val 291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05200" y="4114800"/>
            <a:ext cx="327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2B271E"/>
                </a:solidFill>
                <a:latin typeface="Tempus Sans ITC" pitchFamily="82" charset="0"/>
              </a:rPr>
              <a:t>Eukaryotes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4" grpId="0" animBg="1"/>
      <p:bldP spid="5125" grpId="0" autoUpdateAnimBg="0"/>
      <p:bldP spid="5126" grpId="0" animBg="1"/>
      <p:bldP spid="512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51" name="Group 323"/>
          <p:cNvGraphicFramePr>
            <a:graphicFrameLocks noGrp="1"/>
          </p:cNvGraphicFramePr>
          <p:nvPr/>
        </p:nvGraphicFramePr>
        <p:xfrm>
          <a:off x="0" y="1233488"/>
          <a:ext cx="7391400" cy="5446712"/>
        </p:xfrm>
        <a:graphic>
          <a:graphicData uri="http://schemas.openxmlformats.org/drawingml/2006/table">
            <a:tbl>
              <a:tblPr/>
              <a:tblGrid>
                <a:gridCol w="1981200"/>
                <a:gridCol w="1600200"/>
                <a:gridCol w="1905000"/>
                <a:gridCol w="1905000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Kingdom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Cell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Cell #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Feeding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Archaebacteria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Prokaryote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Unicellular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Autotroph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Eubacteria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Prokaryote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Unicellular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Both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Protista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Eukaryote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Most Unicellular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Both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Fungi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Eukaryote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both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Heterotroph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Plantae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Eukaryote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Multicellular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Autotroph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Animalia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Eukaryote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Multicellular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Heterotroph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857" name="Group 329"/>
          <p:cNvGraphicFramePr>
            <a:graphicFrameLocks noGrp="1"/>
          </p:cNvGraphicFramePr>
          <p:nvPr/>
        </p:nvGraphicFramePr>
        <p:xfrm>
          <a:off x="7391400" y="1219200"/>
          <a:ext cx="1752600" cy="54864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Cell Wall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Yes &amp;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Tempus Sans ITC" pitchFamily="82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Archaebacteria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4191000" cy="32766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empus Sans ITC" pitchFamily="82" charset="0"/>
              </a:rPr>
              <a:t>Ancient bacteria-</a:t>
            </a:r>
          </a:p>
          <a:p>
            <a:pPr lvl="1" eaLnBrk="1" hangingPunct="1"/>
            <a:r>
              <a:rPr lang="en-US" sz="3200" b="1" smtClean="0">
                <a:latin typeface="Tempus Sans ITC" pitchFamily="82" charset="0"/>
              </a:rPr>
              <a:t>Live in very harsh environments</a:t>
            </a:r>
            <a:r>
              <a:rPr lang="en-US" sz="3200" smtClean="0">
                <a:latin typeface="Tempus Sans ITC" pitchFamily="82" charset="0"/>
              </a:rPr>
              <a:t> </a:t>
            </a:r>
          </a:p>
          <a:p>
            <a:pPr lvl="1" eaLnBrk="1" hangingPunct="1"/>
            <a:r>
              <a:rPr lang="en-US" sz="3200" b="1" smtClean="0">
                <a:latin typeface="Tempus Sans ITC" pitchFamily="82" charset="0"/>
              </a:rPr>
              <a:t>extremophiles</a:t>
            </a:r>
          </a:p>
        </p:txBody>
      </p:sp>
      <p:pic>
        <p:nvPicPr>
          <p:cNvPr id="19460" name="Picture 5" descr="ba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50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Eubacteria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4876800" cy="3429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It is the eubacteria that most people are talking about when they say bacteria, because they live in more neutral conditions. </a:t>
            </a:r>
          </a:p>
        </p:txBody>
      </p:sp>
      <p:pic>
        <p:nvPicPr>
          <p:cNvPr id="20484" name="Picture 5" descr="mstrept3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3051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Bacteria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4876800" cy="37338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empus Sans ITC" pitchFamily="82" charset="0"/>
              </a:rPr>
              <a:t>Bacteria are unicellular prokaryotes</a:t>
            </a:r>
            <a:endParaRPr lang="en-US" b="1" smtClean="0">
              <a:latin typeface="Tempus Sans ITC" pitchFamily="82" charset="0"/>
            </a:endParaRPr>
          </a:p>
        </p:txBody>
      </p:sp>
      <p:pic>
        <p:nvPicPr>
          <p:cNvPr id="21508" name="Picture 6" descr="staphylococcus_aur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0"/>
            <a:ext cx="4038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5638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The student will investigate and understand life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functions of archaebacteria, monerans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(eubacteria), protists, fungi, plants, and animals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including humans.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b="1" smtClean="0">
              <a:latin typeface="Tempus Sans ITC" pitchFamily="8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Key concepts include: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b="1" smtClean="0">
              <a:latin typeface="Tempus Sans ITC" pitchFamily="8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Tempus Sans ITC" pitchFamily="82" charset="0"/>
              </a:rPr>
              <a:t>how their structures and functions vary between and within the kingdoms;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Tempus Sans ITC" pitchFamily="82" charset="0"/>
              </a:rPr>
              <a:t>comparison of their metabolic activities;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Tempus Sans ITC" pitchFamily="82" charset="0"/>
              </a:rPr>
              <a:t>analyses of their responses to the environment;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Tempus Sans ITC" pitchFamily="82" charset="0"/>
              </a:rPr>
              <a:t>maintenance of homeostasis;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Tempus Sans ITC" pitchFamily="82" charset="0"/>
              </a:rPr>
              <a:t>human health issues, human anatomy, body systems, and life functions; and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Tempus Sans ITC" pitchFamily="82" charset="0"/>
              </a:rPr>
              <a:t>how viruses compare with organisms.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Bacterial Shapes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4876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>
                <a:latin typeface="Tempus Sans ITC" pitchFamily="82" charset="0"/>
              </a:rPr>
              <a:t>Bacteria come in 3 main shapes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smtClean="0">
              <a:latin typeface="Tempus Sans ITC" pitchFamily="82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empus Sans ITC" pitchFamily="82" charset="0"/>
              </a:rPr>
              <a:t>Rod or Stick (bacilli)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empus Sans ITC" pitchFamily="82" charset="0"/>
              </a:rPr>
              <a:t>Sphere (cocci)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>
                <a:latin typeface="Tempus Sans ITC" pitchFamily="82" charset="0"/>
              </a:rPr>
              <a:t>Helical or spiral (borrelia)</a:t>
            </a:r>
            <a:endParaRPr lang="en-US" b="1" smtClean="0">
              <a:latin typeface="Tempus Sans ITC" pitchFamily="82" charset="0"/>
            </a:endParaRPr>
          </a:p>
        </p:txBody>
      </p:sp>
      <p:pic>
        <p:nvPicPr>
          <p:cNvPr id="22532" name="Picture 6" descr="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342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Bacterial Locomotion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4876800" cy="37338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empus Sans ITC" pitchFamily="82" charset="0"/>
              </a:rPr>
              <a:t>Some bacteria have flagella or cilia for movement</a:t>
            </a:r>
          </a:p>
          <a:p>
            <a:pPr eaLnBrk="1" hangingPunct="1"/>
            <a:r>
              <a:rPr lang="en-US" sz="3600" b="1" smtClean="0">
                <a:latin typeface="Tempus Sans ITC" pitchFamily="82" charset="0"/>
              </a:rPr>
              <a:t>Some secrete a slime layer and ooze over surfaces like slugs</a:t>
            </a:r>
            <a:r>
              <a:rPr lang="en-US" smtClean="0"/>
              <a:t> </a:t>
            </a:r>
          </a:p>
        </p:txBody>
      </p:sp>
      <p:pic>
        <p:nvPicPr>
          <p:cNvPr id="23556" name="Picture 6" descr="sup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276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cili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3286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Bacterial Nutrition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4876800" cy="37338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empus Sans ITC" pitchFamily="82" charset="0"/>
              </a:rPr>
              <a:t>Some bacteria are autotrophs and can photosynthesize</a:t>
            </a:r>
          </a:p>
          <a:p>
            <a:pPr eaLnBrk="1" hangingPunct="1">
              <a:buFontTx/>
              <a:buNone/>
            </a:pPr>
            <a:endParaRPr lang="en-US" sz="3600" b="1" smtClean="0">
              <a:latin typeface="Tempus Sans ITC" pitchFamily="82" charset="0"/>
            </a:endParaRPr>
          </a:p>
          <a:p>
            <a:pPr eaLnBrk="1" hangingPunct="1"/>
            <a:r>
              <a:rPr lang="en-US" sz="3600" b="1" smtClean="0">
                <a:latin typeface="Tempus Sans ITC" pitchFamily="82" charset="0"/>
              </a:rPr>
              <a:t>Some bacteria are heterotrophs</a:t>
            </a:r>
            <a:r>
              <a:rPr lang="en-US" smtClean="0"/>
              <a:t> </a:t>
            </a:r>
          </a:p>
        </p:txBody>
      </p:sp>
      <p:pic>
        <p:nvPicPr>
          <p:cNvPr id="24580" name="Picture 7" descr="bacteria%20pseudomonas%20aerugin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505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Streptococcus%20-%20Normal%20Throat%20Fl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3733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Protists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4572000" cy="2667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Protists include many widely ranging microbes, including slime molds, protozoa and primitive algae.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empus Sans ITC" pitchFamily="82" charset="0"/>
              </a:rPr>
              <a:t>Odds &amp; Ends Kingdom</a:t>
            </a:r>
          </a:p>
        </p:txBody>
      </p:sp>
      <p:pic>
        <p:nvPicPr>
          <p:cNvPr id="25605" name="Picture 8" descr="porphy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992563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Protista Kingdom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empus Sans ITC" pitchFamily="82" charset="0"/>
              </a:rPr>
              <a:t>There are animal-like, fungus-like, and plant-like protists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Tempus Sans IT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empus Sans ITC" pitchFamily="82" charset="0"/>
              </a:rPr>
              <a:t>Some are beneficial </a:t>
            </a:r>
          </a:p>
          <a:p>
            <a:pPr eaLnBrk="1" hangingPunct="1">
              <a:lnSpc>
                <a:spcPct val="90000"/>
              </a:lnSpc>
            </a:pPr>
            <a:endParaRPr lang="en-US" b="1" smtClean="0">
              <a:latin typeface="Tempus Sans ITC" pitchFamily="8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empus Sans ITC" pitchFamily="82" charset="0"/>
              </a:rPr>
              <a:t>Some protists can cause diseases in humans, such 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153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40444" name="Group 156"/>
          <p:cNvGraphicFramePr>
            <a:graphicFrameLocks noGrp="1"/>
          </p:cNvGraphicFramePr>
          <p:nvPr>
            <p:ph/>
          </p:nvPr>
        </p:nvGraphicFramePr>
        <p:xfrm>
          <a:off x="0" y="1217613"/>
          <a:ext cx="9144000" cy="5470525"/>
        </p:xfrm>
        <a:graphic>
          <a:graphicData uri="http://schemas.openxmlformats.org/drawingml/2006/table">
            <a:tbl>
              <a:tblPr/>
              <a:tblGrid>
                <a:gridCol w="1905000"/>
                <a:gridCol w="1676400"/>
                <a:gridCol w="1371600"/>
                <a:gridCol w="1676400"/>
                <a:gridCol w="2514600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Protist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Vector (carrier)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Symptoms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Details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8624"/>
                          </a:solidFill>
                          <a:effectLst/>
                          <a:latin typeface="Arial" charset="0"/>
                        </a:rPr>
                        <a:t>Amebic dysentery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Ameba histolytica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diarrhea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can get from tap water in some places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8624"/>
                          </a:solidFill>
                          <a:effectLst/>
                          <a:latin typeface="Arial" charset="0"/>
                        </a:rPr>
                        <a:t>Giardaisis (beaver fever)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Giardia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diarrhea, vomiting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don't drink water from streams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8624"/>
                          </a:solidFill>
                          <a:effectLst/>
                          <a:latin typeface="Arial" charset="0"/>
                        </a:rPr>
                        <a:t>African Sleeping Sickness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Trypanosoma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Tse tse 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uncontrolled sleepiness, confusion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Only found in isolated areas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lives in blood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7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A8624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8624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Plasmodium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Anopheles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 mosquito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fever, chills, death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can be treated with quinine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lives in blood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results in millions deaths per year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2B271E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8624"/>
                          </a:solidFill>
                          <a:effectLst/>
                          <a:latin typeface="Arial" charset="0"/>
                        </a:rPr>
                        <a:t>Toxoplasmosis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Toxoplasma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cats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fetal death or brain damage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B271E"/>
                          </a:solidFill>
                          <a:effectLst/>
                          <a:latin typeface="Arial" charset="0"/>
                        </a:rPr>
                        <a:t>pregnant women should avoid cat litter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Protists Disease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2743200" cy="3810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Amebic dysentery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53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677" name="Picture 7" descr="histoly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472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352800" y="2895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1">
                <a:latin typeface="Tempus Sans ITC" pitchFamily="82" charset="0"/>
              </a:rPr>
              <a:t>Ameba histolytica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Protists Disease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2743200" cy="3810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Giardiasis 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Tempus Sans ITC" pitchFamily="82" charset="0"/>
              </a:rPr>
              <a:t>(beaver fever)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53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1" name="Picture 8" descr="giardia_troph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0957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343400" y="31242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 </a:t>
            </a:r>
            <a:r>
              <a:rPr lang="en-US" b="1" i="1">
                <a:latin typeface="Times New Roman" pitchFamily="18" charset="0"/>
              </a:rPr>
              <a:t>Giardia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Protists Disease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2286000" cy="3810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African Sleeping Sickness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153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25" name="Picture 6" descr="Trypanos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450373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3657600" y="27432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 </a:t>
            </a:r>
            <a:r>
              <a:rPr lang="en-US" b="1" i="1">
                <a:latin typeface="Times New Roman" pitchFamily="18" charset="0"/>
              </a:rPr>
              <a:t>Trypanosoma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Protists Disease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2286000" cy="3810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Malaria</a:t>
            </a:r>
          </a:p>
        </p:txBody>
      </p:sp>
      <p:pic>
        <p:nvPicPr>
          <p:cNvPr id="31748" name="Picture 5" descr="plasmo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2438400"/>
            <a:ext cx="43735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4800600" y="3810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Plasmodium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3048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As living things are constantly being investigated, new attributes are revealed that affect how organisms are placed in a standard classification system.</a:t>
            </a:r>
            <a:r>
              <a:rPr lang="en-US" b="1" smtClean="0">
                <a:latin typeface="Tempus Sans ITC" pitchFamily="82" charset="0"/>
              </a:rPr>
              <a:t> </a:t>
            </a:r>
          </a:p>
        </p:txBody>
      </p:sp>
      <p:pic>
        <p:nvPicPr>
          <p:cNvPr id="5123" name="Picture 5" descr="AG0059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ToxoplasmaSB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38004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Protists Disease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3048000" cy="3810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Toxoplasmosis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153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724400" y="4191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1">
                <a:latin typeface="Tempus Sans ITC" pitchFamily="82" charset="0"/>
              </a:rPr>
              <a:t>Toxoplasma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Protists Locomotion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5486400" cy="38100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empus Sans ITC" pitchFamily="82" charset="0"/>
              </a:rPr>
              <a:t>3 types of movement:</a:t>
            </a:r>
          </a:p>
          <a:p>
            <a:pPr eaLnBrk="1" hangingPunct="1">
              <a:buFontTx/>
              <a:buNone/>
            </a:pPr>
            <a:endParaRPr lang="en-US" sz="800" b="1" smtClean="0">
              <a:latin typeface="Tempus Sans ITC" pitchFamily="82" charset="0"/>
            </a:endParaRPr>
          </a:p>
          <a:p>
            <a:pPr lvl="1" eaLnBrk="1" hangingPunct="1"/>
            <a:r>
              <a:rPr lang="en-US" sz="3600" b="1" smtClean="0">
                <a:latin typeface="Tempus Sans ITC" pitchFamily="82" charset="0"/>
              </a:rPr>
              <a:t>Pseudopod (false foot)</a:t>
            </a:r>
          </a:p>
          <a:p>
            <a:pPr lvl="1" eaLnBrk="1" hangingPunct="1"/>
            <a:r>
              <a:rPr lang="en-US" sz="3600" b="1" smtClean="0">
                <a:latin typeface="Tempus Sans ITC" pitchFamily="82" charset="0"/>
              </a:rPr>
              <a:t>Flagella/cilia</a:t>
            </a:r>
          </a:p>
          <a:p>
            <a:pPr lvl="1" eaLnBrk="1" hangingPunct="1"/>
            <a:r>
              <a:rPr lang="en-US" sz="3600" b="1" smtClean="0">
                <a:latin typeface="Tempus Sans ITC" pitchFamily="82" charset="0"/>
              </a:rPr>
              <a:t>Contractile vacuoles 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153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3797" name="Picture 8" descr="pseudop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31765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Ecoli_flagella_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2228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2" descr="paramovi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29200"/>
            <a:ext cx="3429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Protists Nutrition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4876800" cy="3810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Tempus Sans ITC" pitchFamily="82" charset="0"/>
              </a:rPr>
              <a:t>Protists can be autotrophs or heterotrophs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53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1" name="Picture 9" descr="Euglena%2040x%20HF%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Fungi Kingdom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4343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empus Sans ITC" pitchFamily="82" charset="0"/>
              </a:rPr>
              <a:t>The Kingdom Fungi includes some of the most important organisms.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empus Sans ITC" pitchFamily="82" charset="0"/>
              </a:rPr>
              <a:t>By breaking down dead organic material, they continue the cycle of nutrients through ecosystems.</a:t>
            </a:r>
          </a:p>
        </p:txBody>
      </p:sp>
      <p:pic>
        <p:nvPicPr>
          <p:cNvPr id="35844" name="Picture 6" descr="mushroomsisma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030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Fungi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3352800" cy="55626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All fungi are eukaryotic</a:t>
            </a:r>
          </a:p>
          <a:p>
            <a:pPr eaLnBrk="1" hangingPunct="1">
              <a:buFontTx/>
              <a:buNone/>
            </a:pPr>
            <a:endParaRPr lang="en-US" b="1" smtClean="0">
              <a:latin typeface="Tempus Sans ITC" pitchFamily="82" charset="0"/>
            </a:endParaRPr>
          </a:p>
          <a:p>
            <a:pPr eaLnBrk="1" hangingPunct="1"/>
            <a:r>
              <a:rPr lang="en-US" b="1" smtClean="0">
                <a:latin typeface="Tempus Sans ITC" pitchFamily="82" charset="0"/>
              </a:rPr>
              <a:t>They may be unicellular or multicellular</a:t>
            </a:r>
          </a:p>
          <a:p>
            <a:pPr eaLnBrk="1" hangingPunct="1">
              <a:buFontTx/>
              <a:buNone/>
            </a:pPr>
            <a:endParaRPr lang="en-US" b="1" smtClean="0">
              <a:latin typeface="Tempus Sans ITC" pitchFamily="82" charset="0"/>
            </a:endParaRPr>
          </a:p>
          <a:p>
            <a:pPr eaLnBrk="1" hangingPunct="1"/>
            <a:r>
              <a:rPr lang="en-US" b="1" smtClean="0">
                <a:latin typeface="Tempus Sans ITC" pitchFamily="82" charset="0"/>
              </a:rPr>
              <a:t>All fungi have a cell wall</a:t>
            </a:r>
          </a:p>
          <a:p>
            <a:pPr eaLnBrk="1" hangingPunct="1">
              <a:buFontTx/>
              <a:buNone/>
            </a:pPr>
            <a:endParaRPr lang="en-US" b="1" smtClean="0">
              <a:latin typeface="Tempus Sans ITC" pitchFamily="82" charset="0"/>
            </a:endParaRPr>
          </a:p>
        </p:txBody>
      </p:sp>
      <p:pic>
        <p:nvPicPr>
          <p:cNvPr id="36868" name="Picture 6" descr="yeast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24669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276600" y="228600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empus Sans ITC" pitchFamily="82" charset="0"/>
              </a:rPr>
              <a:t>Unicellular        (yeast)    </a:t>
            </a:r>
          </a:p>
        </p:txBody>
      </p:sp>
      <p:pic>
        <p:nvPicPr>
          <p:cNvPr id="36870" name="Picture 9" descr="Magic%20Mushroom-7405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619375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6096000" y="2286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empus Sans ITC" pitchFamily="82" charset="0"/>
              </a:rPr>
              <a:t>Multicellular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Fungi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4114800" cy="4343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Fungi can be very helpful and delicious</a:t>
            </a:r>
          </a:p>
          <a:p>
            <a:pPr eaLnBrk="1" hangingPunct="1">
              <a:buFontTx/>
              <a:buNone/>
            </a:pPr>
            <a:endParaRPr lang="en-US" b="1" smtClean="0">
              <a:latin typeface="Tempus Sans ITC" pitchFamily="82" charset="0"/>
            </a:endParaRPr>
          </a:p>
          <a:p>
            <a:pPr eaLnBrk="1" hangingPunct="1"/>
            <a:r>
              <a:rPr lang="en-US" b="1" smtClean="0">
                <a:latin typeface="Tempus Sans ITC" pitchFamily="82" charset="0"/>
              </a:rPr>
              <a:t>Many antibacterial drugs are derived from fungi</a:t>
            </a:r>
          </a:p>
        </p:txBody>
      </p:sp>
      <p:pic>
        <p:nvPicPr>
          <p:cNvPr id="37892" name="Picture 7" descr="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4724400" y="1981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1">
                <a:latin typeface="Tempus Sans ITC" pitchFamily="82" charset="0"/>
              </a:rPr>
              <a:t>Penicillin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Fungi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Fungi also causes a number of plant and animal diseases: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1000" y="35052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>
                <a:latin typeface="Tempus Sans ITC" pitchFamily="82" charset="0"/>
              </a:rPr>
              <a:t>Athlete's Foot</a:t>
            </a:r>
          </a:p>
        </p:txBody>
      </p:sp>
      <p:pic>
        <p:nvPicPr>
          <p:cNvPr id="38917" name="Picture 6" descr="efloc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16275"/>
            <a:ext cx="467518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Fungi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2590800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Ringworm</a:t>
            </a:r>
          </a:p>
        </p:txBody>
      </p:sp>
      <p:pic>
        <p:nvPicPr>
          <p:cNvPr id="39940" name="Picture 9" descr="PHIL_3050_l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8862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1" descr="ringw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2845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Fungi Locomotion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4191000" cy="3733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Fungi are stationary</a:t>
            </a:r>
          </a:p>
          <a:p>
            <a:pPr eaLnBrk="1" hangingPunct="1">
              <a:buFontTx/>
              <a:buNone/>
            </a:pPr>
            <a:endParaRPr lang="en-US" b="1" smtClean="0">
              <a:latin typeface="Tempus Sans ITC" pitchFamily="82" charset="0"/>
            </a:endParaRPr>
          </a:p>
          <a:p>
            <a:pPr eaLnBrk="1" hangingPunct="1"/>
            <a:r>
              <a:rPr lang="en-US" b="1" smtClean="0">
                <a:latin typeface="Tempus Sans ITC" pitchFamily="82" charset="0"/>
              </a:rPr>
              <a:t>They have root-like structures that they use for attachment </a:t>
            </a:r>
          </a:p>
        </p:txBody>
      </p:sp>
      <p:pic>
        <p:nvPicPr>
          <p:cNvPr id="40964" name="Picture 9" descr="s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57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Fungi Nutrition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5486400" cy="4495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All fungi are heterotrophs</a:t>
            </a:r>
          </a:p>
          <a:p>
            <a:pPr eaLnBrk="1" hangingPunct="1">
              <a:buFontTx/>
              <a:buNone/>
            </a:pPr>
            <a:r>
              <a:rPr lang="en-US" b="1" smtClean="0">
                <a:latin typeface="Tempus Sans ITC" pitchFamily="82" charset="0"/>
              </a:rPr>
              <a:t>   - </a:t>
            </a:r>
            <a:r>
              <a:rPr lang="en-US" b="1" u="sng" smtClean="0">
                <a:latin typeface="Tempus Sans ITC" pitchFamily="82" charset="0"/>
              </a:rPr>
              <a:t>Saprophytes</a:t>
            </a:r>
            <a:r>
              <a:rPr lang="en-US" b="1" smtClean="0">
                <a:latin typeface="Tempus Sans ITC" pitchFamily="82" charset="0"/>
              </a:rPr>
              <a:t>-</a:t>
            </a:r>
            <a:r>
              <a:rPr lang="en-US" sz="2400" b="1" smtClean="0">
                <a:latin typeface="Tempus Sans ITC" pitchFamily="82" charset="0"/>
              </a:rPr>
              <a:t>get their nutrients 	from dead organic matter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Tempus Sans ITC" pitchFamily="82" charset="0"/>
              </a:rPr>
              <a:t>	-  </a:t>
            </a:r>
            <a:r>
              <a:rPr lang="en-US" b="1" u="sng" smtClean="0">
                <a:latin typeface="Tempus Sans ITC" pitchFamily="82" charset="0"/>
              </a:rPr>
              <a:t>Mutualists </a:t>
            </a:r>
            <a:r>
              <a:rPr lang="en-US" b="1" smtClean="0">
                <a:latin typeface="Tempus Sans ITC" pitchFamily="82" charset="0"/>
              </a:rPr>
              <a:t>– </a:t>
            </a:r>
            <a:r>
              <a:rPr lang="en-US" sz="2400" b="1" smtClean="0">
                <a:latin typeface="Tempus Sans ITC" pitchFamily="82" charset="0"/>
              </a:rPr>
              <a:t>live symbiotically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Tempus Sans ITC" pitchFamily="82" charset="0"/>
              </a:rPr>
              <a:t>	-  </a:t>
            </a:r>
            <a:r>
              <a:rPr lang="en-US" b="1" u="sng" smtClean="0">
                <a:latin typeface="Tempus Sans ITC" pitchFamily="82" charset="0"/>
              </a:rPr>
              <a:t>Parasites</a:t>
            </a:r>
            <a:r>
              <a:rPr lang="en-US" b="1" smtClean="0">
                <a:latin typeface="Tempus Sans ITC" pitchFamily="82" charset="0"/>
              </a:rPr>
              <a:t> – </a:t>
            </a:r>
            <a:r>
              <a:rPr lang="en-US" sz="2400" b="1" smtClean="0">
                <a:latin typeface="Tempus Sans ITC" pitchFamily="82" charset="0"/>
              </a:rPr>
              <a:t>absorb from a host, 	eventually killing the host</a:t>
            </a:r>
            <a:endParaRPr lang="en-US" b="1" smtClean="0">
              <a:latin typeface="Tempus Sans ITC" pitchFamily="82" charset="0"/>
            </a:endParaRPr>
          </a:p>
          <a:p>
            <a:pPr eaLnBrk="1" hangingPunct="1">
              <a:buFontTx/>
              <a:buNone/>
            </a:pPr>
            <a:endParaRPr lang="en-US" b="1" smtClean="0">
              <a:latin typeface="Tempus Sans ITC" pitchFamily="82" charset="0"/>
            </a:endParaRPr>
          </a:p>
          <a:p>
            <a:pPr eaLnBrk="1" hangingPunct="1">
              <a:buFontTx/>
              <a:buNone/>
            </a:pPr>
            <a:endParaRPr lang="en-US" b="1" smtClean="0">
              <a:latin typeface="Tempus Sans ITC" pitchFamily="82" charset="0"/>
            </a:endParaRPr>
          </a:p>
        </p:txBody>
      </p:sp>
      <p:pic>
        <p:nvPicPr>
          <p:cNvPr id="41988" name="Picture 6" descr="Mushroom%2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35814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The grouping of organisms into KINGDOMS is based on 3 factors:</a:t>
            </a:r>
          </a:p>
          <a:p>
            <a:pPr eaLnBrk="1" hangingPunct="1"/>
            <a:endParaRPr lang="en-US" b="1" smtClean="0">
              <a:latin typeface="Tempus Sans ITC" pitchFamily="82" charset="0"/>
              <a:cs typeface="Times New Roman" pitchFamily="18" charset="0"/>
            </a:endParaRPr>
          </a:p>
          <a:p>
            <a:pPr lvl="1" eaLnBrk="1" hangingPunct="1"/>
            <a:r>
              <a:rPr lang="en-US" b="1" smtClean="0">
                <a:latin typeface="Tempus Sans ITC" pitchFamily="82" charset="0"/>
              </a:rPr>
              <a:t>1. Cell Type  (prokyotic or eukaryotic)</a:t>
            </a:r>
          </a:p>
          <a:p>
            <a:pPr lvl="1" eaLnBrk="1" hangingPunct="1"/>
            <a:r>
              <a:rPr lang="en-US" b="1" smtClean="0">
                <a:latin typeface="Tempus Sans ITC" pitchFamily="82" charset="0"/>
              </a:rPr>
              <a:t>2. Cell Number  (unicellular or multicellular)</a:t>
            </a:r>
          </a:p>
          <a:p>
            <a:pPr lvl="1" eaLnBrk="1" hangingPunct="1"/>
            <a:r>
              <a:rPr lang="en-US" b="1" smtClean="0">
                <a:latin typeface="Tempus Sans ITC" pitchFamily="82" charset="0"/>
              </a:rPr>
              <a:t>3. Feeding Type (autotroph or heterotroph)</a:t>
            </a:r>
          </a:p>
        </p:txBody>
      </p:sp>
      <p:pic>
        <p:nvPicPr>
          <p:cNvPr id="6147" name="Picture 3" descr="j033647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15811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j02544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18478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106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empus Sans ITC" pitchFamily="82" charset="0"/>
              </a:rPr>
              <a:t>There are 4 main types of Fungi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empus Sans ITC" pitchFamily="82" charset="0"/>
              </a:rPr>
              <a:t>	(classified by how they </a:t>
            </a:r>
            <a:r>
              <a:rPr lang="en-US" b="1" u="sng" smtClean="0">
                <a:latin typeface="Tempus Sans ITC" pitchFamily="82" charset="0"/>
              </a:rPr>
              <a:t>reproduce</a:t>
            </a:r>
            <a:r>
              <a:rPr lang="en-US" b="1" smtClean="0">
                <a:latin typeface="Tempus Sans ITC" pitchFamily="82" charset="0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1000" b="1" smtClean="0">
              <a:latin typeface="Tempus Sans ITC" pitchFamily="82" charset="0"/>
            </a:endParaRPr>
          </a:p>
          <a:p>
            <a:pPr marL="609600" indent="-609600" eaLnBrk="1" hangingPunct="1">
              <a:buFontTx/>
              <a:buNone/>
            </a:pPr>
            <a:endParaRPr lang="en-US" sz="1000" b="1" smtClean="0">
              <a:latin typeface="Tempus Sans ITC" pitchFamily="82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Tempus Sans ITC" pitchFamily="82" charset="0"/>
              </a:rPr>
              <a:t>Zygospore (Zygosporangia)</a:t>
            </a:r>
          </a:p>
          <a:p>
            <a:pPr marL="609600" indent="-609600" eaLnBrk="1" hangingPunct="1">
              <a:buFontTx/>
              <a:buNone/>
            </a:pPr>
            <a:r>
              <a:rPr lang="en-US" sz="3600" b="1" smtClean="0">
                <a:latin typeface="Tempus Sans ITC" pitchFamily="82" charset="0"/>
              </a:rPr>
              <a:t>	</a:t>
            </a:r>
            <a:r>
              <a:rPr lang="en-US" sz="2800" b="1" u="sng" smtClean="0">
                <a:latin typeface="Tempus Sans ITC" pitchFamily="82" charset="0"/>
              </a:rPr>
              <a:t>common bread molds</a:t>
            </a:r>
          </a:p>
          <a:p>
            <a:pPr marL="609600" indent="-609600" eaLnBrk="1" hangingPunct="1"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	reproduce by “spores”- </a:t>
            </a:r>
          </a:p>
          <a:p>
            <a:pPr marL="609600" indent="-609600" eaLnBrk="1" hangingPunct="1"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	asexual reproduction!</a:t>
            </a:r>
          </a:p>
        </p:txBody>
      </p:sp>
      <p:pic>
        <p:nvPicPr>
          <p:cNvPr id="43011" name="Picture 6" descr="rhizopus sporangia X 40.jpg (104291 bytes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791200" cy="541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empus Sans ITC" pitchFamily="82" charset="0"/>
              </a:rPr>
              <a:t>There are 4 main types of Fungi</a:t>
            </a:r>
          </a:p>
          <a:p>
            <a:pPr marL="609600" indent="-609600" eaLnBrk="1" hangingPunct="1">
              <a:buFontTx/>
              <a:buNone/>
            </a:pPr>
            <a:endParaRPr lang="en-US" sz="1000" b="1" smtClean="0">
              <a:latin typeface="Tempus Sans ITC" pitchFamily="82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empus Sans ITC" pitchFamily="82" charset="0"/>
              </a:rPr>
              <a:t>2.   Club Fungi (Basidiomycetes)</a:t>
            </a:r>
          </a:p>
          <a:p>
            <a:pPr marL="1371600" lvl="2" indent="-457200" eaLnBrk="1" hangingPunct="1"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Mushrooms &amp; puffballs</a:t>
            </a:r>
          </a:p>
          <a:p>
            <a:pPr marL="1371600" lvl="2" indent="-457200" eaLnBrk="1" hangingPunct="1">
              <a:buFontTx/>
              <a:buNone/>
            </a:pPr>
            <a:endParaRPr lang="en-US" sz="2800" b="1" smtClean="0">
              <a:latin typeface="Tempus Sans ITC" pitchFamily="82" charset="0"/>
            </a:endParaRPr>
          </a:p>
          <a:p>
            <a:pPr marL="1371600" lvl="2" indent="-457200" eaLnBrk="1" hangingPunct="1">
              <a:buFontTx/>
              <a:buChar char="-"/>
            </a:pPr>
            <a:r>
              <a:rPr lang="en-US" sz="2800" b="1" smtClean="0">
                <a:latin typeface="Tempus Sans ITC" pitchFamily="82" charset="0"/>
              </a:rPr>
              <a:t>Reproduce by spores, some spores are asexual (coming from mitosis) and some are sex spores (coming from meiosis)</a:t>
            </a:r>
            <a:r>
              <a:rPr lang="en-US" b="1" smtClean="0">
                <a:latin typeface="Tempus Sans ITC" pitchFamily="82" charset="0"/>
              </a:rPr>
              <a:t> </a:t>
            </a:r>
            <a:endParaRPr lang="en-US" sz="2800" b="1" smtClean="0">
              <a:latin typeface="Tempus Sans ITC" pitchFamily="82" charset="0"/>
            </a:endParaRPr>
          </a:p>
          <a:p>
            <a:pPr marL="1371600" lvl="2" indent="-457200" eaLnBrk="1" hangingPunct="1">
              <a:buFontTx/>
              <a:buNone/>
            </a:pPr>
            <a:endParaRPr lang="en-US" sz="2800" b="1" smtClean="0">
              <a:latin typeface="Tempus Sans ITC" pitchFamily="82" charset="0"/>
            </a:endParaRPr>
          </a:p>
        </p:txBody>
      </p:sp>
      <p:pic>
        <p:nvPicPr>
          <p:cNvPr id="44035" name="Picture 5" descr="mushroom_showing_gills_smal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81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empus Sans ITC" pitchFamily="82" charset="0"/>
              </a:rPr>
              <a:t>There are 4 main types of Fungi</a:t>
            </a:r>
          </a:p>
          <a:p>
            <a:pPr marL="609600" indent="-609600" eaLnBrk="1" hangingPunct="1">
              <a:buFontTx/>
              <a:buNone/>
            </a:pPr>
            <a:endParaRPr lang="en-US" b="1" smtClean="0">
              <a:latin typeface="Tempus Sans ITC" pitchFamily="82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empus Sans ITC" pitchFamily="82" charset="0"/>
              </a:rPr>
              <a:t>3.	Sac Fungi (Ascomycetes)</a:t>
            </a:r>
          </a:p>
          <a:p>
            <a:pPr marL="1371600" lvl="2" indent="-457200" eaLnBrk="1" hangingPunct="1"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Yeast – reproduce by</a:t>
            </a:r>
          </a:p>
          <a:p>
            <a:pPr marL="1371600" lvl="2" indent="-457200" eaLnBrk="1" hangingPunct="1"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   “budding” = asexual method</a:t>
            </a:r>
          </a:p>
        </p:txBody>
      </p:sp>
      <p:pic>
        <p:nvPicPr>
          <p:cNvPr id="45059" name="Picture 5" descr="yeast budding 2.jpg (20993 bytes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304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empus Sans ITC" pitchFamily="82" charset="0"/>
              </a:rPr>
              <a:t>There are 4 main types of Fungi</a:t>
            </a:r>
          </a:p>
          <a:p>
            <a:pPr marL="609600" indent="-609600" eaLnBrk="1" hangingPunct="1">
              <a:buFontTx/>
              <a:buNone/>
            </a:pPr>
            <a:endParaRPr lang="en-US" sz="1000" b="1" smtClean="0">
              <a:latin typeface="Tempus Sans ITC" pitchFamily="82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latin typeface="Tempus Sans ITC" pitchFamily="82" charset="0"/>
              </a:rPr>
              <a:t>4.	Imperfect  Fungi (Deuteromycetes)</a:t>
            </a:r>
            <a:endParaRPr lang="en-US" sz="3600" b="1" smtClean="0">
              <a:latin typeface="Tempus Sans ITC" pitchFamily="82" charset="0"/>
            </a:endParaRPr>
          </a:p>
        </p:txBody>
      </p:sp>
      <p:pic>
        <p:nvPicPr>
          <p:cNvPr id="46083" name="Picture 5" descr="penicillium conidia X 400.jpg (36364 bytes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886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381000" y="2743200"/>
            <a:ext cx="5029200" cy="3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empus Sans ITC" pitchFamily="82" charset="0"/>
              </a:rPr>
              <a:t>    </a:t>
            </a:r>
            <a:r>
              <a:rPr lang="en-US" sz="2800" b="1" u="sng">
                <a:latin typeface="Tempus Sans ITC" pitchFamily="82" charset="0"/>
              </a:rPr>
              <a:t>Pharmaceutically important!</a:t>
            </a:r>
          </a:p>
          <a:p>
            <a:pPr lvl="1" eaLnBrk="1" hangingPunct="1">
              <a:buFontTx/>
              <a:buChar char="-"/>
            </a:pPr>
            <a:r>
              <a:rPr lang="en-US" b="1">
                <a:latin typeface="Tempus Sans ITC" pitchFamily="82" charset="0"/>
              </a:rPr>
              <a:t>Fungi on oranges from which penicillin is extracted</a:t>
            </a:r>
          </a:p>
          <a:p>
            <a:pPr lvl="1" eaLnBrk="1" hangingPunct="1"/>
            <a:endParaRPr lang="en-US" b="1">
              <a:latin typeface="Tempus Sans ITC" pitchFamily="82" charset="0"/>
            </a:endParaRPr>
          </a:p>
          <a:p>
            <a:pPr lvl="1" eaLnBrk="1" hangingPunct="1"/>
            <a:r>
              <a:rPr lang="en-US" b="1" u="sng">
                <a:latin typeface="Tempus Sans ITC" pitchFamily="82" charset="0"/>
              </a:rPr>
              <a:t>COMMERCIALLY important! </a:t>
            </a:r>
          </a:p>
          <a:p>
            <a:pPr lvl="1" eaLnBrk="1" hangingPunct="1">
              <a:buFontTx/>
              <a:buChar char="-"/>
            </a:pPr>
            <a:r>
              <a:rPr lang="en-US" b="1">
                <a:latin typeface="Tempus Sans ITC" pitchFamily="82" charset="0"/>
              </a:rPr>
              <a:t>Fungi accounts for the blue vein in blue cheese! </a:t>
            </a:r>
          </a:p>
          <a:p>
            <a:pPr lvl="1" eaLnBrk="1" hangingPunct="1">
              <a:buFontTx/>
              <a:buChar char="-"/>
            </a:pPr>
            <a:r>
              <a:rPr lang="en-US" b="1">
                <a:latin typeface="Tempus Sans ITC" pitchFamily="82" charset="0"/>
              </a:rPr>
              <a:t>Used to make soy sauce. Yum!</a:t>
            </a:r>
          </a:p>
          <a:p>
            <a:pPr lvl="1" eaLnBrk="1" hangingPunct="1">
              <a:buFontTx/>
              <a:buChar char="-"/>
            </a:pPr>
            <a:endParaRPr lang="en-US" b="1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Plant Kingdom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2895600" cy="4495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All plants are multicellular, their cells having a cell wall, and… </a:t>
            </a:r>
          </a:p>
          <a:p>
            <a:pPr eaLnBrk="1" hangingPunct="1"/>
            <a:r>
              <a:rPr lang="en-US" b="1" smtClean="0">
                <a:latin typeface="Tempus Sans ITC" pitchFamily="82" charset="0"/>
              </a:rPr>
              <a:t>they are  autotrophs  </a:t>
            </a:r>
          </a:p>
        </p:txBody>
      </p:sp>
      <p:pic>
        <p:nvPicPr>
          <p:cNvPr id="47108" name="Picture 6" descr="hosta-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57054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4 important plant groups are the:</a:t>
            </a:r>
            <a:endParaRPr lang="en-US" b="1" smtClean="0">
              <a:latin typeface="Tempus Sans ITC" pitchFamily="82" charset="0"/>
            </a:endParaRPr>
          </a:p>
        </p:txBody>
      </p:sp>
      <p:pic>
        <p:nvPicPr>
          <p:cNvPr id="60420" name="Picture 4" descr="live-moss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f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17891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p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22510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" descr="T%20133%20Oxeye%20Dais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27114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762000" y="19812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empus Sans ITC" pitchFamily="82" charset="0"/>
              </a:rPr>
              <a:t>Mosses (Bryophytes)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5334000" y="19812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empus Sans ITC" pitchFamily="82" charset="0"/>
              </a:rPr>
              <a:t>Ferns (Pteridophytes</a:t>
            </a:r>
            <a:r>
              <a:rPr lang="en-US">
                <a:latin typeface="Tempus Sans ITC" pitchFamily="82" charset="0"/>
              </a:rPr>
              <a:t>)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838200" y="41910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empus Sans ITC" pitchFamily="82" charset="0"/>
              </a:rPr>
              <a:t>Conifers (Gymnosperms)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4800600" y="4038600"/>
            <a:ext cx="2971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empus Sans ITC" pitchFamily="82" charset="0"/>
              </a:rPr>
              <a:t>Flowering Plants (Angiosperms)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352800" y="1752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u="sng"/>
              <a:t>Non-vascular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429000" y="34290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u="sng"/>
              <a:t>Vascular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utoUpdateAnimBg="0"/>
      <p:bldP spid="60428" grpId="0" autoUpdateAnimBg="0"/>
      <p:bldP spid="60429" grpId="0" autoUpdateAnimBg="0"/>
      <p:bldP spid="60430" grpId="0" autoUpdateAnimBg="0"/>
      <p:bldP spid="60431" grpId="0" autoUpdateAnimBg="0"/>
      <p:bldP spid="6043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85800"/>
          </a:xfrm>
        </p:spPr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Nonvascular Plants - Mosses</a:t>
            </a:r>
            <a:endParaRPr lang="en-US" b="1" smtClean="0"/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85344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>
                <a:latin typeface="Tempus Sans ITC" pitchFamily="82" charset="0"/>
              </a:rPr>
              <a:t>    </a:t>
            </a:r>
            <a:r>
              <a:rPr lang="en-US" sz="2800" b="1">
                <a:latin typeface="Tempus Sans ITC" pitchFamily="82" charset="0"/>
              </a:rPr>
              <a:t>the simplest of all land dwelling plants </a:t>
            </a:r>
          </a:p>
          <a:p>
            <a:pPr eaLnBrk="1" hangingPunct="1"/>
            <a:endParaRPr lang="en-US" sz="1600" b="1">
              <a:latin typeface="Tempus Sans ITC" pitchFamily="82" charset="0"/>
            </a:endParaRPr>
          </a:p>
          <a:p>
            <a:pPr eaLnBrk="1" hangingPunct="1">
              <a:buFontTx/>
              <a:buChar char="•"/>
            </a:pPr>
            <a:r>
              <a:rPr lang="en-US" sz="2800" b="1">
                <a:latin typeface="Tempus Sans ITC" pitchFamily="82" charset="0"/>
              </a:rPr>
              <a:t>    lack an internal means for water transportation  </a:t>
            </a:r>
          </a:p>
          <a:p>
            <a:pPr eaLnBrk="1" hangingPunct="1"/>
            <a:endParaRPr lang="en-US" sz="1600" b="1">
              <a:latin typeface="Tempus Sans ITC" pitchFamily="82" charset="0"/>
            </a:endParaRPr>
          </a:p>
          <a:p>
            <a:pPr eaLnBrk="1" hangingPunct="1">
              <a:buFontTx/>
              <a:buChar char="•"/>
            </a:pPr>
            <a:r>
              <a:rPr lang="en-US" sz="2800" b="1">
                <a:latin typeface="Tempus Sans ITC" pitchFamily="82" charset="0"/>
              </a:rPr>
              <a:t>    do not produce seeds or flowers</a:t>
            </a:r>
          </a:p>
          <a:p>
            <a:pPr lvl="1" eaLnBrk="1" hangingPunct="1"/>
            <a:r>
              <a:rPr lang="en-US" b="1">
                <a:latin typeface="Tempus Sans ITC" pitchFamily="82" charset="0"/>
              </a:rPr>
              <a:t>	-	fertilization depends on water medium to get the      		sperm to the egg.</a:t>
            </a:r>
            <a:r>
              <a:rPr lang="en-US" sz="2800" b="1">
                <a:latin typeface="Tempus Sans ITC" pitchFamily="82" charset="0"/>
              </a:rPr>
              <a:t> </a:t>
            </a:r>
          </a:p>
          <a:p>
            <a:pPr eaLnBrk="1" hangingPunct="1"/>
            <a:endParaRPr lang="en-US" sz="1600" b="1">
              <a:latin typeface="Tempus Sans ITC" pitchFamily="82" charset="0"/>
            </a:endParaRPr>
          </a:p>
          <a:p>
            <a:pPr eaLnBrk="1" hangingPunct="1">
              <a:buFontTx/>
              <a:buChar char="•"/>
            </a:pPr>
            <a:r>
              <a:rPr lang="en-US" sz="2800" b="1">
                <a:latin typeface="Tempus Sans ITC" pitchFamily="82" charset="0"/>
              </a:rPr>
              <a:t>    lack a woody tissue necessary for support around their “stems” and so are usually relatively short</a:t>
            </a:r>
            <a:r>
              <a:rPr lang="en-US" sz="2800">
                <a:latin typeface="Tempus Sans ITC" pitchFamily="8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6096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Mosses </a:t>
            </a:r>
            <a:endParaRPr lang="en-US" b="1" smtClean="0">
              <a:latin typeface="Tempus Sans ITC" pitchFamily="82" charset="0"/>
            </a:endParaRPr>
          </a:p>
        </p:txBody>
      </p:sp>
      <p:pic>
        <p:nvPicPr>
          <p:cNvPr id="61444" name="Picture 4" descr="1354-m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191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020704_mp_spanish_moss_01_54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771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6096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Liverworts &amp; Hornworts</a:t>
            </a:r>
            <a:endParaRPr lang="en-US" b="1" smtClean="0">
              <a:latin typeface="Tempus Sans ITC" pitchFamily="82" charset="0"/>
            </a:endParaRPr>
          </a:p>
        </p:txBody>
      </p:sp>
      <p:pic>
        <p:nvPicPr>
          <p:cNvPr id="51203" name="Picture 10" descr="monoc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981200"/>
            <a:ext cx="46291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2" descr="fossombronia-a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19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85800"/>
          </a:xfrm>
        </p:spPr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Vascular Plants</a:t>
            </a:r>
            <a:endParaRPr lang="en-US" b="1" smtClean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8600" y="2209800"/>
            <a:ext cx="89154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200" b="1">
                <a:latin typeface="Tempus Sans ITC" pitchFamily="82" charset="0"/>
              </a:rPr>
              <a:t>Internal transportation System</a:t>
            </a:r>
          </a:p>
          <a:p>
            <a:pPr lvl="1" eaLnBrk="1" hangingPunct="1">
              <a:buFontTx/>
              <a:buChar char="•"/>
            </a:pPr>
            <a:r>
              <a:rPr lang="en-US" sz="3200" b="1">
                <a:latin typeface="Tempus Sans ITC" pitchFamily="82" charset="0"/>
              </a:rPr>
              <a:t> Xylem – water carrying tubes  </a:t>
            </a:r>
          </a:p>
          <a:p>
            <a:pPr lvl="1" eaLnBrk="1" hangingPunct="1">
              <a:buFontTx/>
              <a:buChar char="•"/>
            </a:pPr>
            <a:r>
              <a:rPr lang="en-US" sz="3200" b="1">
                <a:latin typeface="Tempus Sans ITC" pitchFamily="82" charset="0"/>
              </a:rPr>
              <a:t> Phloem – sugar carrying tissues  </a:t>
            </a:r>
          </a:p>
          <a:p>
            <a:pPr lvl="1" eaLnBrk="1" hangingPunct="1">
              <a:buFontTx/>
              <a:buChar char="•"/>
            </a:pPr>
            <a:r>
              <a:rPr lang="en-US" sz="3200" b="1">
                <a:latin typeface="Tempus Sans ITC" pitchFamily="82" charset="0"/>
              </a:rPr>
              <a:t>  enables plants to evolve into larger specimens.</a:t>
            </a:r>
            <a:r>
              <a:rPr lang="en-US" sz="3200">
                <a:latin typeface="Tempus Sans ITC" pitchFamily="82" charset="0"/>
              </a:rPr>
              <a:t> </a:t>
            </a:r>
          </a:p>
          <a:p>
            <a:pPr eaLnBrk="1" hangingPunct="1"/>
            <a:endParaRPr lang="en-US" sz="3200">
              <a:latin typeface="Tempus Sans ITC" pitchFamily="82" charset="0"/>
            </a:endParaRPr>
          </a:p>
          <a:p>
            <a:pPr eaLnBrk="1" hangingPunct="1">
              <a:buFontTx/>
              <a:buChar char="•"/>
            </a:pPr>
            <a:r>
              <a:rPr lang="en-US" sz="3200" b="1">
                <a:latin typeface="Tempus Sans ITC" pitchFamily="82" charset="0"/>
              </a:rPr>
              <a:t>Produce Seeds – protects and nourishes an 				   </a:t>
            </a:r>
            <a:r>
              <a:rPr lang="en-US" sz="3200" b="1" u="sng">
                <a:latin typeface="Tempus Sans ITC" pitchFamily="82" charset="0"/>
              </a:rPr>
              <a:t>Embryo</a:t>
            </a:r>
            <a:r>
              <a:rPr lang="en-US" sz="3200" b="1">
                <a:latin typeface="Tempus Sans ITC" pitchFamily="82" charset="0"/>
              </a:rPr>
              <a:t> of the new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1. </a:t>
            </a:r>
            <a:r>
              <a:rPr lang="en-US" b="1" u="sng" smtClean="0">
                <a:latin typeface="Tempus Sans ITC" pitchFamily="82" charset="0"/>
                <a:cs typeface="Times New Roman" pitchFamily="18" charset="0"/>
              </a:rPr>
              <a:t>Cell Type</a:t>
            </a: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- The presence or absence of cellular structures such as the nucleus, mitochondria, or a cell wall</a:t>
            </a:r>
            <a:endParaRPr lang="en-US" b="1" smtClean="0">
              <a:latin typeface="Tempus Sans ITC" pitchFamily="82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90600" y="3200400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Tempus Sans ITC" pitchFamily="82" charset="0"/>
              </a:rPr>
              <a:t>Prokaryotes or Eukaryotes</a:t>
            </a:r>
          </a:p>
        </p:txBody>
      </p:sp>
      <p:pic>
        <p:nvPicPr>
          <p:cNvPr id="717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4669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c23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38600"/>
            <a:ext cx="24955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44958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Gymnosperms</a:t>
            </a:r>
          </a:p>
          <a:p>
            <a:pPr lvl="1" eaLnBrk="1" hangingPunct="1"/>
            <a:r>
              <a:rPr lang="en-US" sz="2400" b="1" smtClean="0">
                <a:latin typeface="Tempus Sans ITC" pitchFamily="82" charset="0"/>
                <a:cs typeface="Times New Roman" pitchFamily="18" charset="0"/>
              </a:rPr>
              <a:t>Conifers (pine cones)</a:t>
            </a:r>
          </a:p>
          <a:p>
            <a:pPr lvl="1"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Oldest vascular plants</a:t>
            </a:r>
          </a:p>
        </p:txBody>
      </p:sp>
      <p:pic>
        <p:nvPicPr>
          <p:cNvPr id="63492" name="Picture 4" descr="F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1608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pine_c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00843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1910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latin typeface="Tempus Sans ITC" pitchFamily="82" charset="0"/>
                <a:cs typeface="Times New Roman" pitchFamily="18" charset="0"/>
              </a:rPr>
              <a:t>Angiosperms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latin typeface="Tempus Sans ITC" pitchFamily="82" charset="0"/>
                <a:cs typeface="Times New Roman" pitchFamily="18" charset="0"/>
              </a:rPr>
              <a:t>    - flowering plants</a:t>
            </a:r>
          </a:p>
        </p:txBody>
      </p:sp>
      <p:pic>
        <p:nvPicPr>
          <p:cNvPr id="64516" name="Picture 4" descr="orchid%20010%20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9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seed-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18306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smtClean="0">
                <a:latin typeface="Tempus Sans ITC" pitchFamily="82" charset="0"/>
              </a:rPr>
              <a:t>Animalia Kingdom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2057400"/>
            <a:ext cx="58674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empus Sans ITC" pitchFamily="82" charset="0"/>
              </a:rPr>
              <a:t>All animals are: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>
                <a:latin typeface="Tempus Sans ITC" pitchFamily="82" charset="0"/>
              </a:rPr>
              <a:t>Multicellular: cells lacking a cell wall    -Heterotrophs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>
                <a:latin typeface="Tempus Sans ITC" pitchFamily="82" charset="0"/>
              </a:rPr>
              <a:t>Capable of movement at some point 	in their lives.</a:t>
            </a:r>
          </a:p>
        </p:txBody>
      </p:sp>
      <p:pic>
        <p:nvPicPr>
          <p:cNvPr id="55300" name="Picture 5" descr="shutterstock_3043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 descr="biobugs-spinyka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4391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9" descr="14700%20jellyf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06913"/>
            <a:ext cx="3648075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743200"/>
            <a:ext cx="4267200" cy="3505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b="1" smtClean="0"/>
              <a:t>	1.  </a:t>
            </a:r>
            <a:r>
              <a:rPr lang="en-US" sz="2800" b="1" u="sng" smtClean="0"/>
              <a:t>Asymmetrical</a:t>
            </a:r>
            <a:r>
              <a:rPr lang="en-US" sz="2800" b="1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	Asymmetrical animals (sponges) have no general body plan or axis of symmetry that divides the body into mirror-image halves.</a:t>
            </a:r>
            <a:r>
              <a:rPr lang="en-US" sz="2800" smtClean="0"/>
              <a:t> </a:t>
            </a:r>
            <a:r>
              <a:rPr lang="en-US" sz="2800" b="1" smtClean="0">
                <a:latin typeface="Tempus Sans ITC" pitchFamily="82" charset="0"/>
              </a:rPr>
              <a:t>		</a:t>
            </a:r>
          </a:p>
        </p:txBody>
      </p:sp>
      <p:pic>
        <p:nvPicPr>
          <p:cNvPr id="56323" name="Picture 5" descr="SEA%20SPONGE,%20PORIF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248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8763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2B271E"/>
                </a:solidFill>
                <a:latin typeface="Tempus Sans ITC" pitchFamily="82" charset="0"/>
              </a:rPr>
              <a:t>Criteria for Classification within the Animal Kgdm</a:t>
            </a:r>
            <a:endParaRPr lang="en-US" sz="3200">
              <a:latin typeface="Tempus Sans ITC" pitchFamily="82" charset="0"/>
            </a:endParaRP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304800" y="20574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2B271E"/>
                </a:solidFill>
              </a:rPr>
              <a:t>Body 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267200" cy="4572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2.  </a:t>
            </a:r>
            <a:r>
              <a:rPr lang="en-US" b="1" u="sng" smtClean="0"/>
              <a:t>Radial</a:t>
            </a:r>
            <a:r>
              <a:rPr lang="en-US" b="1" smtClean="0"/>
              <a:t> Symmetry</a:t>
            </a:r>
            <a:endParaRPr lang="en-US" b="1" smtClean="0">
              <a:latin typeface="Tempus Sans ITC" pitchFamily="82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empus Sans ITC" pitchFamily="82" charset="0"/>
              </a:rPr>
              <a:t>	  Animals (such as coral and jelly fish) have body parts organized about a central axis and tend to be </a:t>
            </a:r>
            <a:r>
              <a:rPr lang="en-US" b="1" u="sng" smtClean="0">
                <a:latin typeface="Tempus Sans ITC" pitchFamily="82" charset="0"/>
              </a:rPr>
              <a:t>cylindrical in shape.</a:t>
            </a:r>
            <a:r>
              <a:rPr lang="en-US" smtClean="0">
                <a:latin typeface="Tempus Sans ITC" pitchFamily="82" charset="0"/>
              </a:rPr>
              <a:t> </a:t>
            </a:r>
            <a:endParaRPr lang="en-US" b="1" smtClean="0">
              <a:latin typeface="Tempus Sans ITC" pitchFamily="82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empus Sans ITC" pitchFamily="82" charset="0"/>
              </a:rPr>
              <a:t>	</a:t>
            </a:r>
          </a:p>
        </p:txBody>
      </p:sp>
      <p:pic>
        <p:nvPicPr>
          <p:cNvPr id="57347" name="Picture 7" descr="lsl_deep_m0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9" descr="DSCN05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38957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191000" cy="4572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b="1" smtClean="0"/>
              <a:t>3.  Bilateral Symmetry</a:t>
            </a:r>
          </a:p>
          <a:p>
            <a:pPr marL="609600" indent="-609600" eaLnBrk="1" hangingPunct="1"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	Bilaterally symmetrical animals (such as humans and fish) </a:t>
            </a:r>
          </a:p>
          <a:p>
            <a:pPr marL="609600" indent="-609600" eaLnBrk="1" hangingPunct="1"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	have only a single plane of symmetry that produces mirror halves.</a:t>
            </a:r>
            <a:r>
              <a:rPr lang="en-US" sz="2800" smtClean="0"/>
              <a:t> </a:t>
            </a:r>
            <a:endParaRPr lang="en-US" sz="2800" b="1" smtClean="0">
              <a:latin typeface="Tempus Sans ITC" pitchFamily="82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	</a:t>
            </a:r>
          </a:p>
        </p:txBody>
      </p:sp>
      <p:pic>
        <p:nvPicPr>
          <p:cNvPr id="58371" name="Picture 6" descr="hiraseab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54292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8" descr="clownfish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800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bodysy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2</a:t>
            </a:r>
            <a:r>
              <a:rPr lang="en-US" b="1" baseline="30000" smtClean="0">
                <a:latin typeface="Tempus Sans ITC" pitchFamily="82" charset="0"/>
                <a:cs typeface="Times New Roman" pitchFamily="18" charset="0"/>
              </a:rPr>
              <a:t>nd</a:t>
            </a: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 Criteria for Animal Classification </a:t>
            </a:r>
          </a:p>
          <a:p>
            <a:pPr eaLnBrk="1" hangingPunct="1"/>
            <a:r>
              <a:rPr lang="en-US" b="1" smtClean="0">
                <a:cs typeface="Times New Roman" pitchFamily="18" charset="0"/>
              </a:rPr>
              <a:t>Skeletal Characteristics</a:t>
            </a:r>
            <a:endParaRPr lang="en-US" b="1" smtClean="0">
              <a:latin typeface="Tempus Sans ITC" pitchFamily="82" charset="0"/>
              <a:cs typeface="Times New Roman" pitchFamily="18" charset="0"/>
            </a:endParaRPr>
          </a:p>
          <a:p>
            <a:pPr lvl="1" eaLnBrk="1" hangingPunct="1"/>
            <a:r>
              <a:rPr lang="en-US" b="1" smtClean="0"/>
              <a:t>Invertebrates</a:t>
            </a:r>
            <a:r>
              <a:rPr lang="en-US" b="1" smtClean="0">
                <a:latin typeface="Tempus Sans ITC" pitchFamily="82" charset="0"/>
              </a:rPr>
              <a:t> </a:t>
            </a:r>
          </a:p>
          <a:p>
            <a:pPr lvl="2" eaLnBrk="1" hangingPunct="1"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have a </a:t>
            </a:r>
            <a:r>
              <a:rPr lang="en-US" sz="2800" b="1" u="sng" smtClean="0">
                <a:latin typeface="Tempus Sans ITC" pitchFamily="82" charset="0"/>
              </a:rPr>
              <a:t>hard external skeleton</a:t>
            </a:r>
            <a:r>
              <a:rPr lang="en-US" sz="2800" b="1" smtClean="0">
                <a:latin typeface="Tempus Sans ITC" pitchFamily="82" charset="0"/>
              </a:rPr>
              <a:t> made of </a:t>
            </a:r>
            <a:r>
              <a:rPr lang="en-US" sz="2800" b="1" u="sng" smtClean="0">
                <a:latin typeface="Tempus Sans ITC" pitchFamily="82" charset="0"/>
              </a:rPr>
              <a:t>chitin</a:t>
            </a:r>
            <a:r>
              <a:rPr lang="en-US" sz="2800" b="1" smtClean="0">
                <a:latin typeface="Tempus Sans ITC" pitchFamily="82" charset="0"/>
              </a:rPr>
              <a:t> known as an exoskeleton</a:t>
            </a:r>
            <a:endParaRPr lang="en-US" b="1" smtClean="0">
              <a:latin typeface="Tempus Sans ITC" pitchFamily="82" charset="0"/>
            </a:endParaRPr>
          </a:p>
          <a:p>
            <a:pPr lvl="1" eaLnBrk="1" hangingPunct="1"/>
            <a:r>
              <a:rPr lang="en-US" b="1" smtClean="0"/>
              <a:t>Vertebrates</a:t>
            </a:r>
            <a:r>
              <a:rPr lang="en-US" b="1" smtClean="0">
                <a:latin typeface="Tempus Sans ITC" pitchFamily="82" charset="0"/>
              </a:rPr>
              <a:t> </a:t>
            </a:r>
          </a:p>
          <a:p>
            <a:pPr lvl="2" eaLnBrk="1" hangingPunct="1"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have a </a:t>
            </a:r>
            <a:r>
              <a:rPr lang="en-US" sz="2800" b="1" u="sng" smtClean="0">
                <a:latin typeface="Tempus Sans ITC" pitchFamily="82" charset="0"/>
              </a:rPr>
              <a:t>hard internal skeleton</a:t>
            </a:r>
            <a:r>
              <a:rPr lang="en-US" sz="2800" b="1" smtClean="0">
                <a:latin typeface="Tempus Sans ITC" pitchFamily="82" charset="0"/>
              </a:rPr>
              <a:t> made of </a:t>
            </a:r>
            <a:r>
              <a:rPr lang="en-US" sz="2800" b="1" u="sng" smtClean="0">
                <a:latin typeface="Tempus Sans ITC" pitchFamily="82" charset="0"/>
              </a:rPr>
              <a:t> bone or cartilage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Kingdom</a:t>
            </a:r>
          </a:p>
          <a:p>
            <a:pPr lvl="1"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Phylum	Major phylums of animals are…</a:t>
            </a:r>
          </a:p>
          <a:p>
            <a:pPr lvl="2" eaLnBrk="1" hangingPunct="1"/>
            <a:r>
              <a:rPr lang="en-US" b="1" smtClean="0">
                <a:latin typeface="Tempus Sans ITC" pitchFamily="82" charset="0"/>
              </a:rPr>
              <a:t>Subphylum</a:t>
            </a:r>
          </a:p>
          <a:p>
            <a:pPr lvl="3" eaLnBrk="1" hangingPunct="1"/>
            <a:r>
              <a:rPr lang="en-US" b="1" smtClean="0">
                <a:latin typeface="Tempus Sans ITC" pitchFamily="82" charset="0"/>
              </a:rPr>
              <a:t>Class</a:t>
            </a:r>
          </a:p>
          <a:p>
            <a:pPr lvl="4" eaLnBrk="1" hangingPunct="1"/>
            <a:r>
              <a:rPr lang="en-US" b="1" smtClean="0">
                <a:latin typeface="Tempus Sans ITC" pitchFamily="82" charset="0"/>
              </a:rPr>
              <a:t>Order</a:t>
            </a:r>
          </a:p>
          <a:p>
            <a:pPr lvl="4" eaLnBrk="1" hangingPunct="1"/>
            <a:r>
              <a:rPr lang="en-US" b="1" smtClean="0">
                <a:latin typeface="Tempus Sans ITC" pitchFamily="82" charset="0"/>
              </a:rPr>
              <a:t>     Family</a:t>
            </a:r>
          </a:p>
          <a:p>
            <a:pPr lvl="4" eaLnBrk="1" hangingPunct="1"/>
            <a:r>
              <a:rPr lang="en-US" b="1" smtClean="0">
                <a:latin typeface="Tempus Sans ITC" pitchFamily="82" charset="0"/>
              </a:rPr>
              <a:t>          Genus</a:t>
            </a:r>
          </a:p>
          <a:p>
            <a:pPr lvl="4" eaLnBrk="1" hangingPunct="1"/>
            <a:r>
              <a:rPr lang="en-US" b="1" smtClean="0">
                <a:latin typeface="Tempus Sans ITC" pitchFamily="82" charset="0"/>
              </a:rPr>
              <a:t>              species</a:t>
            </a:r>
          </a:p>
          <a:p>
            <a:pPr lvl="4" eaLnBrk="1" hangingPunct="1"/>
            <a:endParaRPr lang="en-US" b="1" smtClean="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Porifera: sponges</a:t>
            </a:r>
            <a:endParaRPr lang="en-US" smtClean="0">
              <a:latin typeface="Tempus Sans ITC" pitchFamily="82" charset="0"/>
            </a:endParaRPr>
          </a:p>
        </p:txBody>
      </p:sp>
      <p:pic>
        <p:nvPicPr>
          <p:cNvPr id="62467" name="Picture 6" descr="mb0328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26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8" descr="mb0325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3053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Prokaryotes – Bacteria!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6096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Lucida Sans" pitchFamily="34" charset="0"/>
              </a:rPr>
              <a:t>DO </a:t>
            </a:r>
            <a:r>
              <a:rPr lang="en-US" b="1" i="1" u="sng" smtClean="0">
                <a:latin typeface="Lucida Sans" pitchFamily="34" charset="0"/>
              </a:rPr>
              <a:t>NOT</a:t>
            </a:r>
            <a:r>
              <a:rPr lang="en-US" b="1" smtClean="0">
                <a:latin typeface="Lucida Sans" pitchFamily="34" charset="0"/>
              </a:rPr>
              <a:t>  HAVE</a:t>
            </a:r>
            <a:r>
              <a:rPr lang="en-US" b="1" smtClean="0">
                <a:latin typeface="Tempus Sans ITC" pitchFamily="82" charset="0"/>
              </a:rPr>
              <a:t>: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447800" y="3276600"/>
            <a:ext cx="41148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b="1">
                <a:latin typeface="Tempus Sans ITC" pitchFamily="82" charset="0"/>
              </a:rPr>
              <a:t>An organized nucleus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b="1">
                <a:latin typeface="Tempus Sans ITC" pitchFamily="82" charset="0"/>
              </a:rPr>
              <a:t>Structured organelles</a:t>
            </a:r>
          </a:p>
        </p:txBody>
      </p:sp>
      <p:pic>
        <p:nvPicPr>
          <p:cNvPr id="46087" name="Picture 7" descr="eco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857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  <p:bldP spid="4608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12954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empus Sans ITC" pitchFamily="82" charset="0"/>
                <a:cs typeface="Times New Roman" pitchFamily="18" charset="0"/>
              </a:rPr>
              <a:t>Cnidarians</a:t>
            </a:r>
            <a:r>
              <a:rPr lang="en-US" sz="2800" b="1" smtClean="0">
                <a:latin typeface="Tempus Sans ITC" pitchFamily="82" charset="0"/>
              </a:rPr>
              <a:t>: Jellyfish, corals, and other stingers. . . Their stinger is called a nematocyst</a:t>
            </a:r>
            <a:endParaRPr lang="en-US" sz="2800" smtClean="0">
              <a:latin typeface="Tempus Sans ITC" pitchFamily="82" charset="0"/>
            </a:endParaRPr>
          </a:p>
        </p:txBody>
      </p:sp>
      <p:pic>
        <p:nvPicPr>
          <p:cNvPr id="33797" name="Picture 5" descr="Ccolor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39624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gsp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03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1295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Nematocyst</a:t>
            </a:r>
            <a:endParaRPr lang="en-US" smtClean="0">
              <a:latin typeface="Tempus Sans ITC" pitchFamily="82" charset="0"/>
            </a:endParaRPr>
          </a:p>
        </p:txBody>
      </p:sp>
      <p:pic>
        <p:nvPicPr>
          <p:cNvPr id="64515" name="Picture 6" descr="coral01b_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657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8" descr="nematocy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5105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empus Sans ITC" pitchFamily="82" charset="0"/>
              </a:rPr>
              <a:t>Another Cnidarian – the Hydra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4800600" cy="3657600"/>
          </a:xfrm>
        </p:spPr>
        <p:txBody>
          <a:bodyPr/>
          <a:lstStyle/>
          <a:p>
            <a:pPr eaLnBrk="1" hangingPunct="1"/>
            <a:r>
              <a:rPr lang="en-US" smtClean="0"/>
              <a:t>Hydra can reproduce   asexually by “budding” </a:t>
            </a:r>
          </a:p>
          <a:p>
            <a:pPr eaLnBrk="1" hangingPunct="1"/>
            <a:r>
              <a:rPr lang="en-US" smtClean="0"/>
              <a:t>A “bud” is a CLONE of its parent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Mollusks</a:t>
            </a:r>
          </a:p>
          <a:p>
            <a:pPr lvl="1"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Octopi, squid</a:t>
            </a:r>
            <a:endParaRPr lang="en-US" b="1" smtClean="0">
              <a:solidFill>
                <a:schemeClr val="tx1"/>
              </a:solidFill>
              <a:latin typeface="Tempus Sans ITC" pitchFamily="82" charset="0"/>
              <a:cs typeface="Times New Roman" pitchFamily="18" charset="0"/>
            </a:endParaRPr>
          </a:p>
        </p:txBody>
      </p:sp>
      <p:pic>
        <p:nvPicPr>
          <p:cNvPr id="66563" name="Picture 4" descr="Octop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6388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Mollusks</a:t>
            </a:r>
          </a:p>
          <a:p>
            <a:pPr lvl="1" eaLnBrk="1" hangingPunct="1"/>
            <a:r>
              <a:rPr lang="en-US" b="1" smtClean="0">
                <a:solidFill>
                  <a:schemeClr val="tx1"/>
                </a:solidFill>
                <a:latin typeface="Tempus Sans ITC" pitchFamily="82" charset="0"/>
                <a:cs typeface="Times New Roman" pitchFamily="18" charset="0"/>
              </a:rPr>
              <a:t>Clams, oysters</a:t>
            </a:r>
            <a:br>
              <a:rPr lang="en-US" b="1" smtClean="0">
                <a:solidFill>
                  <a:schemeClr val="tx1"/>
                </a:solidFill>
                <a:latin typeface="Tempus Sans ITC" pitchFamily="82" charset="0"/>
                <a:cs typeface="Times New Roman" pitchFamily="18" charset="0"/>
              </a:rPr>
            </a:br>
            <a:endParaRPr lang="en-US" b="1" smtClean="0">
              <a:solidFill>
                <a:schemeClr val="tx1"/>
              </a:solidFill>
              <a:latin typeface="Tempus Sans ITC" pitchFamily="82" charset="0"/>
              <a:cs typeface="Times New Roman" pitchFamily="18" charset="0"/>
            </a:endParaRPr>
          </a:p>
          <a:p>
            <a:pPr eaLnBrk="1" hangingPunct="1"/>
            <a:endParaRPr lang="en-US" b="1" smtClean="0">
              <a:solidFill>
                <a:schemeClr val="tx1"/>
              </a:solidFill>
              <a:latin typeface="Tempus Sans ITC" pitchFamily="82" charset="0"/>
              <a:cs typeface="Times New Roman" pitchFamily="18" charset="0"/>
            </a:endParaRPr>
          </a:p>
        </p:txBody>
      </p:sp>
      <p:pic>
        <p:nvPicPr>
          <p:cNvPr id="67587" name="Picture 4" descr="gcl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334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Mollusks</a:t>
            </a:r>
          </a:p>
          <a:p>
            <a:pPr lvl="1" eaLnBrk="1" hangingPunct="1"/>
            <a:r>
              <a:rPr lang="en-US" b="1" smtClean="0">
                <a:solidFill>
                  <a:schemeClr val="tx1"/>
                </a:solidFill>
                <a:latin typeface="Tempus Sans ITC" pitchFamily="82" charset="0"/>
                <a:cs typeface="Times New Roman" pitchFamily="18" charset="0"/>
              </a:rPr>
              <a:t>Snails, slugs</a:t>
            </a:r>
            <a:br>
              <a:rPr lang="en-US" b="1" smtClean="0">
                <a:solidFill>
                  <a:schemeClr val="tx1"/>
                </a:solidFill>
                <a:latin typeface="Tempus Sans ITC" pitchFamily="82" charset="0"/>
                <a:cs typeface="Times New Roman" pitchFamily="18" charset="0"/>
              </a:rPr>
            </a:br>
            <a:endParaRPr lang="en-US" b="1" smtClean="0">
              <a:solidFill>
                <a:schemeClr val="tx1"/>
              </a:solidFill>
              <a:latin typeface="Tempus Sans ITC" pitchFamily="82" charset="0"/>
              <a:cs typeface="Times New Roman" pitchFamily="18" charset="0"/>
            </a:endParaRPr>
          </a:p>
          <a:p>
            <a:pPr eaLnBrk="1" hangingPunct="1"/>
            <a:endParaRPr lang="en-US" b="1" smtClean="0">
              <a:solidFill>
                <a:schemeClr val="tx1"/>
              </a:solidFill>
              <a:latin typeface="Tempus Sans ITC" pitchFamily="82" charset="0"/>
              <a:cs typeface="Times New Roman" pitchFamily="18" charset="0"/>
            </a:endParaRPr>
          </a:p>
        </p:txBody>
      </p:sp>
      <p:pic>
        <p:nvPicPr>
          <p:cNvPr id="68611" name="Picture 4" descr="s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715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Platyhelminthes (flat worms)</a:t>
            </a:r>
          </a:p>
          <a:p>
            <a:pPr lvl="1"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Tapeworms &amp; Liver Fluke &amp; Planaria</a:t>
            </a:r>
          </a:p>
        </p:txBody>
      </p:sp>
      <p:pic>
        <p:nvPicPr>
          <p:cNvPr id="69635" name="Picture 6" descr="Tapeworm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41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8" descr="clonorchissinensis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390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9"/>
          <p:cNvSpPr txBox="1">
            <a:spLocks noChangeArrowheads="1"/>
          </p:cNvSpPr>
          <p:nvPr/>
        </p:nvSpPr>
        <p:spPr bwMode="auto">
          <a:xfrm>
            <a:off x="5029200" y="63246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Tempus Sans ITC" pitchFamily="82" charset="0"/>
              </a:rPr>
              <a:t>Human liver fluke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latin typeface="Tempus Sans ITC" pitchFamily="82" charset="0"/>
              </a:rPr>
              <a:t>Flatworms –</a:t>
            </a:r>
            <a:r>
              <a:rPr lang="en-US" sz="3600" b="1" smtClean="0">
                <a:latin typeface="Tempus Sans ITC" pitchFamily="82" charset="0"/>
              </a:rPr>
              <a:t> PLANARIA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772400" cy="4038600"/>
          </a:xfrm>
        </p:spPr>
        <p:txBody>
          <a:bodyPr/>
          <a:lstStyle/>
          <a:p>
            <a:pPr eaLnBrk="1" hangingPunct="1"/>
            <a:r>
              <a:rPr lang="en-US" b="1" smtClean="0"/>
              <a:t>Hermaphrodites</a:t>
            </a:r>
          </a:p>
          <a:p>
            <a:pPr lvl="1" eaLnBrk="1" hangingPunct="1"/>
            <a:r>
              <a:rPr lang="en-US" b="1" smtClean="0">
                <a:latin typeface="Tempus Sans ITC" pitchFamily="82" charset="0"/>
              </a:rPr>
              <a:t> fertilize their own sex cells internally</a:t>
            </a:r>
          </a:p>
          <a:p>
            <a:pPr lvl="1" eaLnBrk="1" hangingPunct="1"/>
            <a:r>
              <a:rPr lang="en-US" b="1" smtClean="0">
                <a:latin typeface="Tempus Sans ITC" pitchFamily="82" charset="0"/>
              </a:rPr>
              <a:t> zygotes are released into water to hatch</a:t>
            </a:r>
          </a:p>
          <a:p>
            <a:pPr lvl="1" eaLnBrk="1" hangingPunct="1"/>
            <a:endParaRPr lang="en-US" sz="3200" b="1" smtClean="0"/>
          </a:p>
          <a:p>
            <a:pPr lvl="1" eaLnBrk="1" hangingPunct="1"/>
            <a:r>
              <a:rPr lang="en-US" sz="3200" b="1" smtClean="0"/>
              <a:t>Planaria – capable of </a:t>
            </a:r>
            <a:r>
              <a:rPr lang="en-US" sz="3200" b="1" u="sng" smtClean="0"/>
              <a:t>regeneration  </a:t>
            </a:r>
          </a:p>
          <a:p>
            <a:pPr lvl="2" eaLnBrk="1" hangingPunct="1">
              <a:buFontTx/>
              <a:buNone/>
            </a:pPr>
            <a:r>
              <a:rPr lang="en-US" sz="2800" b="1" smtClean="0">
                <a:latin typeface="Tempus Sans ITC" pitchFamily="82" charset="0"/>
              </a:rPr>
              <a:t>being studied to understand stem cells ability to differentiate.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Annelids (segmented worms)</a:t>
            </a:r>
          </a:p>
          <a:p>
            <a:pPr lvl="1"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Worms &amp; leeches</a:t>
            </a:r>
          </a:p>
        </p:txBody>
      </p:sp>
      <p:pic>
        <p:nvPicPr>
          <p:cNvPr id="31749" name="Picture 5" descr="W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4038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lee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73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Echinoderms</a:t>
            </a:r>
          </a:p>
          <a:p>
            <a:pPr lvl="1"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Starfish, sea urchins, sea cucumbers</a:t>
            </a:r>
            <a:endParaRPr lang="en-US" smtClean="0">
              <a:latin typeface="Tempus Sans ITC" pitchFamily="82" charset="0"/>
            </a:endParaRPr>
          </a:p>
        </p:txBody>
      </p:sp>
      <p:pic>
        <p:nvPicPr>
          <p:cNvPr id="29701" name="Picture 5" descr="Echinoderms%20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28956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urchin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819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seacucum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2514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954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Prokaryotes – Typical Bacteria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>
                <a:latin typeface="Tempus Sans ITC" pitchFamily="82" charset="0"/>
              </a:rPr>
              <a:t>Basic Structure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2743200"/>
            <a:ext cx="495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>
                <a:latin typeface="Tempus Sans ITC" pitchFamily="82" charset="0"/>
              </a:rPr>
              <a:t> DNA – </a:t>
            </a:r>
            <a:r>
              <a:rPr lang="en-US" b="1">
                <a:latin typeface="Tempus Sans ITC" pitchFamily="82" charset="0"/>
              </a:rPr>
              <a:t>strands floating in cytoplasm/small rings called plasmids </a:t>
            </a:r>
            <a:endParaRPr lang="en-US" sz="3600" b="1">
              <a:latin typeface="Tempus Sans ITC" pitchFamily="82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3733800"/>
            <a:ext cx="495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>
                <a:latin typeface="Tempus Sans ITC" pitchFamily="82" charset="0"/>
              </a:rPr>
              <a:t> Ribosomes</a:t>
            </a:r>
            <a:r>
              <a:rPr lang="en-US" b="1">
                <a:latin typeface="Tempus Sans ITC" pitchFamily="82" charset="0"/>
              </a:rPr>
              <a:t>- RNA/protein synthesis sites</a:t>
            </a:r>
            <a:endParaRPr lang="en-US" sz="3600" b="1">
              <a:latin typeface="Tempus Sans ITC" pitchFamily="82" charset="0"/>
            </a:endParaRPr>
          </a:p>
        </p:txBody>
      </p:sp>
      <p:pic>
        <p:nvPicPr>
          <p:cNvPr id="9222" name="Picture 7" descr="c23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71475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152400" y="47244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>
                <a:latin typeface="Tempus Sans ITC" pitchFamily="82" charset="0"/>
              </a:rPr>
              <a:t> Cytoplasm</a:t>
            </a:r>
            <a:r>
              <a:rPr lang="en-US" b="1">
                <a:latin typeface="Tempus Sans ITC" pitchFamily="82" charset="0"/>
              </a:rPr>
              <a:t>-water based</a:t>
            </a:r>
            <a:endParaRPr lang="en-US" sz="3600" b="1">
              <a:latin typeface="Tempus Sans ITC" pitchFamily="82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28600" y="54102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600" b="1">
                <a:latin typeface="Tempus Sans ITC" pitchFamily="82" charset="0"/>
              </a:rPr>
              <a:t> Cell membrane &amp;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Arthropods</a:t>
            </a:r>
          </a:p>
          <a:p>
            <a:pPr lvl="1" eaLnBrk="1" hangingPunct="1"/>
            <a:r>
              <a:rPr lang="en-US" b="1" smtClean="0">
                <a:latin typeface="Tempus Sans ITC" pitchFamily="82" charset="0"/>
              </a:rPr>
              <a:t>Shell fish, arachnids &amp; BUGS!</a:t>
            </a:r>
          </a:p>
        </p:txBody>
      </p:sp>
      <p:pic>
        <p:nvPicPr>
          <p:cNvPr id="30725" name="Picture 5" descr="ATLAS83_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crab_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4958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cs typeface="Times New Roman" pitchFamily="18" charset="0"/>
              </a:rPr>
              <a:t>Phylum:  Chordates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>
                <a:latin typeface="Tempus Sans ITC" pitchFamily="82" charset="0"/>
                <a:cs typeface="Times New Roman" pitchFamily="18" charset="0"/>
              </a:rPr>
              <a:t>The Chordata is the animal phylum with which everyone is most familiar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Tempus Sans ITC" pitchFamily="82" charset="0"/>
              <a:cs typeface="Times New Roman" pitchFamily="18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3200" b="1" u="sng" smtClean="0">
                <a:cs typeface="Times New Roman" pitchFamily="18" charset="0"/>
              </a:rPr>
              <a:t>Subphylum</a:t>
            </a:r>
            <a:r>
              <a:rPr lang="en-US" sz="2800" b="1" u="sng" smtClean="0">
                <a:cs typeface="Times New Roman" pitchFamily="18" charset="0"/>
              </a:rPr>
              <a:t>:</a:t>
            </a:r>
            <a:r>
              <a:rPr lang="en-US" sz="2800" b="1" smtClean="0">
                <a:cs typeface="Times New Roman" pitchFamily="18" charset="0"/>
              </a:rPr>
              <a:t>  Vertebrates (backbone)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cs typeface="Times New Roman" pitchFamily="18" charset="0"/>
              </a:rPr>
              <a:t>Bilateral symmetry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cs typeface="Times New Roman" pitchFamily="18" charset="0"/>
              </a:rPr>
              <a:t>Endoskeletons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cs typeface="Times New Roman" pitchFamily="18" charset="0"/>
              </a:rPr>
              <a:t>Closed circulatory systems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cs typeface="Times New Roman" pitchFamily="18" charset="0"/>
              </a:rPr>
              <a:t>Nervous systems with complex brains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smtClean="0">
                <a:cs typeface="Times New Roman" pitchFamily="18" charset="0"/>
              </a:rPr>
              <a:t>Efficient respiratory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  <a:cs typeface="Times New Roman" pitchFamily="18" charset="0"/>
              </a:rPr>
              <a:t>Phylum:  Chordates</a:t>
            </a:r>
          </a:p>
          <a:p>
            <a:pPr eaLnBrk="1" hangingPunct="1">
              <a:buFontTx/>
              <a:buNone/>
            </a:pPr>
            <a:endParaRPr lang="en-US" smtClean="0">
              <a:latin typeface="Tempus Sans ITC" pitchFamily="82" charset="0"/>
            </a:endParaRPr>
          </a:p>
        </p:txBody>
      </p:sp>
      <p:pic>
        <p:nvPicPr>
          <p:cNvPr id="75779" name="Picture 6" descr="chordate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3914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Viruses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7772400" cy="3048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Viruses do not share many of the characteristics of living organisms.</a:t>
            </a:r>
            <a:r>
              <a:rPr lang="en-US" smtClean="0"/>
              <a:t> </a:t>
            </a:r>
          </a:p>
        </p:txBody>
      </p:sp>
      <p:pic>
        <p:nvPicPr>
          <p:cNvPr id="76804" name="Picture 5" descr="Image:Aids virus.jpg">
            <a:hlinkClick r:id="rId3" tooltip="Image:Aids virus.jp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7162800" y="5410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HIV Virus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Viruses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3048000" cy="3048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Viruses can reproduce only inside a living cell, the host cell.</a:t>
            </a:r>
          </a:p>
        </p:txBody>
      </p:sp>
      <p:pic>
        <p:nvPicPr>
          <p:cNvPr id="78852" name="Picture 9" descr="101PhageLif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715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Viruses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534400" cy="4419600"/>
          </a:xfrm>
        </p:spPr>
        <p:txBody>
          <a:bodyPr/>
          <a:lstStyle/>
          <a:p>
            <a:pPr marL="609600" indent="-609600" eaLnBrk="1" hangingPunct="1"/>
            <a:r>
              <a:rPr lang="en-US" b="1" smtClean="0">
                <a:latin typeface="Tempus Sans ITC" pitchFamily="82" charset="0"/>
              </a:rPr>
              <a:t>The viral reproductive process includes the following steps: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Tempus Sans ITC" pitchFamily="82" charset="0"/>
              </a:rPr>
              <a:t>A virus must insert its genetic material into the host cell.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Tempus Sans ITC" pitchFamily="82" charset="0"/>
              </a:rPr>
              <a:t>The viral genetic material takes control of the host cell and uses it to produce viruses.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smtClean="0">
                <a:latin typeface="Tempus Sans ITC" pitchFamily="82" charset="0"/>
              </a:rPr>
              <a:t>The newly formed viruses are released from the host cell.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Virus Vectors</a:t>
            </a:r>
            <a:r>
              <a:rPr lang="en-US" smtClean="0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77724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empus Sans ITC" pitchFamily="82" charset="0"/>
              </a:rPr>
              <a:t>Viruses are transmitted through vectors, such as:</a:t>
            </a:r>
          </a:p>
          <a:p>
            <a:pPr eaLnBrk="1" hangingPunct="1"/>
            <a:r>
              <a:rPr lang="en-US" smtClean="0">
                <a:latin typeface="Tempus Sans ITC" pitchFamily="82" charset="0"/>
              </a:rPr>
              <a:t>Airborne </a:t>
            </a: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Influenza</a:t>
            </a: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Common cold</a:t>
            </a:r>
          </a:p>
        </p:txBody>
      </p:sp>
      <p:pic>
        <p:nvPicPr>
          <p:cNvPr id="80900" name="Picture 6" descr="j04244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183197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 descr="j01367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289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Virus Vectors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7772400" cy="3048000"/>
          </a:xfrm>
        </p:spPr>
        <p:txBody>
          <a:bodyPr/>
          <a:lstStyle/>
          <a:p>
            <a:pPr eaLnBrk="1" hangingPunct="1"/>
            <a:r>
              <a:rPr lang="en-US" smtClean="0">
                <a:latin typeface="Tempus Sans ITC" pitchFamily="82" charset="0"/>
              </a:rPr>
              <a:t>Contaminated food or water</a:t>
            </a:r>
            <a:r>
              <a:rPr lang="en-US" smtClean="0"/>
              <a:t> </a:t>
            </a:r>
            <a:r>
              <a:rPr lang="en-US" smtClean="0">
                <a:latin typeface="Tempus Sans ITC" pitchFamily="82" charset="0"/>
              </a:rPr>
              <a:t> </a:t>
            </a: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Hepatitis</a:t>
            </a:r>
          </a:p>
          <a:p>
            <a:pPr lvl="1" eaLnBrk="1" hangingPunct="1">
              <a:buFontTx/>
              <a:buNone/>
            </a:pPr>
            <a:endParaRPr lang="en-US" smtClean="0">
              <a:latin typeface="Tempus Sans ITC" pitchFamily="82" charset="0"/>
            </a:endParaRPr>
          </a:p>
          <a:p>
            <a:pPr lvl="1" eaLnBrk="1" hangingPunct="1"/>
            <a:endParaRPr lang="en-US" smtClean="0">
              <a:latin typeface="Tempus Sans ITC" pitchFamily="82" charset="0"/>
            </a:endParaRPr>
          </a:p>
        </p:txBody>
      </p:sp>
      <p:pic>
        <p:nvPicPr>
          <p:cNvPr id="81924" name="Picture 7" descr="AG0033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1949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8" descr="j035681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9" descr="j02889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Virus Vectors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3048000"/>
          </a:xfrm>
        </p:spPr>
        <p:txBody>
          <a:bodyPr/>
          <a:lstStyle/>
          <a:p>
            <a:pPr eaLnBrk="1" hangingPunct="1"/>
            <a:r>
              <a:rPr lang="en-US" smtClean="0">
                <a:latin typeface="Tempus Sans ITC" pitchFamily="82" charset="0"/>
              </a:rPr>
              <a:t>Infected animal bite</a:t>
            </a:r>
            <a:r>
              <a:rPr lang="en-US" smtClean="0"/>
              <a:t> </a:t>
            </a:r>
            <a:endParaRPr lang="en-US" smtClean="0">
              <a:latin typeface="Tempus Sans ITC" pitchFamily="82" charset="0"/>
            </a:endParaRP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West Nile</a:t>
            </a: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Rabies</a:t>
            </a: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Avian influenza (bird flu)</a:t>
            </a: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Ebola </a:t>
            </a:r>
          </a:p>
          <a:p>
            <a:pPr lvl="1" eaLnBrk="1" hangingPunct="1"/>
            <a:endParaRPr lang="en-US" smtClean="0">
              <a:latin typeface="Tempus Sans ITC" pitchFamily="82" charset="0"/>
            </a:endParaRPr>
          </a:p>
        </p:txBody>
      </p:sp>
      <p:pic>
        <p:nvPicPr>
          <p:cNvPr id="82948" name="Picture 8" descr="j023627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17811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9" descr="j036524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10" descr="j03567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62463"/>
            <a:ext cx="2743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11" descr="j036524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2209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858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Virus Vectors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3048000"/>
          </a:xfrm>
        </p:spPr>
        <p:txBody>
          <a:bodyPr/>
          <a:lstStyle/>
          <a:p>
            <a:pPr eaLnBrk="1" hangingPunct="1"/>
            <a:r>
              <a:rPr lang="en-US" smtClean="0">
                <a:latin typeface="Tempus Sans ITC" pitchFamily="82" charset="0"/>
              </a:rPr>
              <a:t>Sexual contact </a:t>
            </a: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HIV</a:t>
            </a: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Herpes </a:t>
            </a:r>
          </a:p>
          <a:p>
            <a:pPr lvl="1" eaLnBrk="1" hangingPunct="1">
              <a:buFontTx/>
              <a:buNone/>
            </a:pPr>
            <a:endParaRPr lang="en-US" smtClean="0">
              <a:latin typeface="Tempus Sans ITC" pitchFamily="82" charset="0"/>
            </a:endParaRPr>
          </a:p>
          <a:p>
            <a:pPr lvl="1" eaLnBrk="1" hangingPunct="1"/>
            <a:endParaRPr lang="en-US" smtClean="0">
              <a:latin typeface="Tempus Sans ITC" pitchFamily="82" charset="0"/>
            </a:endParaRPr>
          </a:p>
        </p:txBody>
      </p:sp>
      <p:pic>
        <p:nvPicPr>
          <p:cNvPr id="83972" name="Picture 7" descr="j03975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2133600"/>
            <a:ext cx="22399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9" descr="j01162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2128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10" descr="j03975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197961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11" descr="j028889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38600"/>
            <a:ext cx="226695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Virus Vectors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3048000"/>
          </a:xfrm>
        </p:spPr>
        <p:txBody>
          <a:bodyPr/>
          <a:lstStyle/>
          <a:p>
            <a:pPr eaLnBrk="1" hangingPunct="1"/>
            <a:r>
              <a:rPr lang="en-US" smtClean="0">
                <a:latin typeface="Tempus Sans ITC" pitchFamily="82" charset="0"/>
              </a:rPr>
              <a:t>Contaminated blood products or needles</a:t>
            </a: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HIV</a:t>
            </a: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Hepatitis</a:t>
            </a:r>
          </a:p>
          <a:p>
            <a:pPr lvl="1" eaLnBrk="1" hangingPunct="1">
              <a:buFontTx/>
              <a:buNone/>
            </a:pPr>
            <a:endParaRPr lang="en-US" smtClean="0">
              <a:latin typeface="Tempus Sans ITC" pitchFamily="82" charset="0"/>
            </a:endParaRPr>
          </a:p>
          <a:p>
            <a:pPr lvl="1" eaLnBrk="1" hangingPunct="1"/>
            <a:endParaRPr lang="en-US" smtClean="0">
              <a:latin typeface="Tempus Sans ITC" pitchFamily="82" charset="0"/>
            </a:endParaRPr>
          </a:p>
        </p:txBody>
      </p:sp>
      <p:pic>
        <p:nvPicPr>
          <p:cNvPr id="84996" name="Picture 7" descr="j0396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19748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8" descr="j03590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27273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9" descr="j0408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7432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Virus Treatment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2209800"/>
            <a:ext cx="7772400" cy="4191000"/>
          </a:xfrm>
        </p:spPr>
        <p:txBody>
          <a:bodyPr/>
          <a:lstStyle/>
          <a:p>
            <a:pPr lvl="1" eaLnBrk="1" hangingPunct="1"/>
            <a:r>
              <a:rPr lang="en-US" smtClean="0">
                <a:latin typeface="Tempus Sans ITC" pitchFamily="82" charset="0"/>
              </a:rPr>
              <a:t>Viruses cannot be treated with antibiotics.</a:t>
            </a:r>
          </a:p>
          <a:p>
            <a:pPr lvl="1" eaLnBrk="1" hangingPunct="1">
              <a:buFontTx/>
              <a:buNone/>
            </a:pPr>
            <a:endParaRPr lang="en-US" smtClean="0">
              <a:latin typeface="Tempus Sans ITC" pitchFamily="82" charset="0"/>
            </a:endParaRP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There are some anti-viral drugs available.</a:t>
            </a:r>
          </a:p>
          <a:p>
            <a:pPr lvl="1" eaLnBrk="1" hangingPunct="1">
              <a:buFontTx/>
              <a:buNone/>
            </a:pPr>
            <a:endParaRPr lang="en-US" smtClean="0">
              <a:latin typeface="Tempus Sans ITC" pitchFamily="82" charset="0"/>
            </a:endParaRPr>
          </a:p>
          <a:p>
            <a:pPr lvl="1" eaLnBrk="1" hangingPunct="1"/>
            <a:r>
              <a:rPr lang="en-US" smtClean="0">
                <a:latin typeface="Tempus Sans ITC" pitchFamily="82" charset="0"/>
              </a:rPr>
              <a:t>You generally have to wait for the virus to run its course and let your immune system fight it off.</a:t>
            </a:r>
          </a:p>
          <a:p>
            <a:pPr lvl="1" eaLnBrk="1" hangingPunct="1"/>
            <a:endParaRPr lang="en-US" smtClean="0">
              <a:latin typeface="Tempus Sans ITC" pitchFamily="82" charset="0"/>
            </a:endParaRPr>
          </a:p>
        </p:txBody>
      </p:sp>
      <p:pic>
        <p:nvPicPr>
          <p:cNvPr id="86020" name="Picture 7" descr="j0242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5906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8" descr="j033669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47800"/>
            <a:ext cx="160020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Eukaryotes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6096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empus Sans ITC" pitchFamily="82" charset="0"/>
              </a:rPr>
              <a:t>DO HAVE: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295400" y="2819400"/>
            <a:ext cx="678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rgbClr val="2B271E"/>
                </a:solidFill>
                <a:latin typeface="Tempus Sans ITC" pitchFamily="82" charset="0"/>
              </a:rPr>
              <a:t>Nucleus organized with a membrane 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295400" y="34290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rgbClr val="2B271E"/>
                </a:solidFill>
                <a:latin typeface="Tempus Sans ITC" pitchFamily="82" charset="0"/>
              </a:rPr>
              <a:t>other organelles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522288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8136" name="Picture 8" descr="Psilocybe pic from WS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695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  <p:bldP spid="48132" grpId="0" autoUpdateAnimBg="0"/>
      <p:bldP spid="48134" grpId="0" autoUpdateAnimBg="0"/>
    </p:bldLst>
  </p:timing>
</p:sld>
</file>

<file path=ppt/theme/theme1.xml><?xml version="1.0" encoding="utf-8"?>
<a:theme xmlns:a="http://schemas.openxmlformats.org/drawingml/2006/main" name="Country Border">
  <a:themeElements>
    <a:clrScheme name="Country Border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Country Bor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ntry Border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ntry Border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ntry Border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ntry Border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ntry Border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Office\Templates\SC-Templates\Country Border.pot</Template>
  <TotalTime>2486</TotalTime>
  <Words>1433</Words>
  <Application>Microsoft Office PowerPoint</Application>
  <PresentationFormat>On-screen Show (4:3)</PresentationFormat>
  <Paragraphs>463</Paragraphs>
  <Slides>82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Times New Roman</vt:lpstr>
      <vt:lpstr>Tempus Sans ITC</vt:lpstr>
      <vt:lpstr>Lucida Sans</vt:lpstr>
      <vt:lpstr>Country Border</vt:lpstr>
      <vt:lpstr>6 Kingdoms of Life</vt:lpstr>
      <vt:lpstr>PowerPoint Presentation</vt:lpstr>
      <vt:lpstr>PowerPoint Presentation</vt:lpstr>
      <vt:lpstr>PowerPoint Presentation</vt:lpstr>
      <vt:lpstr>PowerPoint Presentation</vt:lpstr>
      <vt:lpstr>Prokaryotes – Bacteria! </vt:lpstr>
      <vt:lpstr>Prokaryotes – Typical Bacteria</vt:lpstr>
      <vt:lpstr>PowerPoint Presentation</vt:lpstr>
      <vt:lpstr>Eukaryotes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Kingdoms</vt:lpstr>
      <vt:lpstr>PowerPoint Presentation</vt:lpstr>
      <vt:lpstr>Archaebacteria</vt:lpstr>
      <vt:lpstr>Eubacteria</vt:lpstr>
      <vt:lpstr>Bacteria</vt:lpstr>
      <vt:lpstr>Bacterial Shapes</vt:lpstr>
      <vt:lpstr>Bacterial Locomotion</vt:lpstr>
      <vt:lpstr>Bacterial Nutrition</vt:lpstr>
      <vt:lpstr>Protists</vt:lpstr>
      <vt:lpstr>Protista Kingdom</vt:lpstr>
      <vt:lpstr>PowerPoint Presentation</vt:lpstr>
      <vt:lpstr>Protists Disease</vt:lpstr>
      <vt:lpstr>Protists Disease</vt:lpstr>
      <vt:lpstr>Protists Disease</vt:lpstr>
      <vt:lpstr>Protists Disease</vt:lpstr>
      <vt:lpstr>Protists Disease</vt:lpstr>
      <vt:lpstr>Protists Locomotion</vt:lpstr>
      <vt:lpstr>Protists Nutrition</vt:lpstr>
      <vt:lpstr>Fungi Kingdom</vt:lpstr>
      <vt:lpstr>Fungi</vt:lpstr>
      <vt:lpstr>Fungi</vt:lpstr>
      <vt:lpstr>Fungi</vt:lpstr>
      <vt:lpstr>Fungi</vt:lpstr>
      <vt:lpstr>Fungi Locomotion</vt:lpstr>
      <vt:lpstr>Fungi Nutrition</vt:lpstr>
      <vt:lpstr>PowerPoint Presentation</vt:lpstr>
      <vt:lpstr>PowerPoint Presentation</vt:lpstr>
      <vt:lpstr>PowerPoint Presentation</vt:lpstr>
      <vt:lpstr>PowerPoint Presentation</vt:lpstr>
      <vt:lpstr>Plant Kingdom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Cnidarian – the Hydra</vt:lpstr>
      <vt:lpstr>PowerPoint Presentation</vt:lpstr>
      <vt:lpstr>PowerPoint Presentation</vt:lpstr>
      <vt:lpstr>PowerPoint Presentation</vt:lpstr>
      <vt:lpstr>PowerPoint Presentation</vt:lpstr>
      <vt:lpstr>Flatworms – PLANARIA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Viruses</vt:lpstr>
      <vt:lpstr>PowerPoint Presentation</vt:lpstr>
      <vt:lpstr>Viruses</vt:lpstr>
      <vt:lpstr>Viruses</vt:lpstr>
      <vt:lpstr>Virus Vectors </vt:lpstr>
      <vt:lpstr>Virus Vectors</vt:lpstr>
      <vt:lpstr>Virus Vectors</vt:lpstr>
      <vt:lpstr>Virus Vectors</vt:lpstr>
      <vt:lpstr>Virus Vectors</vt:lpstr>
      <vt:lpstr>Virus 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Kingdoms</dc:title>
  <dc:creator>Heather Cadorette</dc:creator>
  <cp:lastModifiedBy>Teacher E-Solutions</cp:lastModifiedBy>
  <cp:revision>28</cp:revision>
  <dcterms:created xsi:type="dcterms:W3CDTF">2005-02-05T18:29:43Z</dcterms:created>
  <dcterms:modified xsi:type="dcterms:W3CDTF">2019-01-18T16:33:49Z</dcterms:modified>
</cp:coreProperties>
</file>