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71" r:id="rId2"/>
    <p:sldId id="291" r:id="rId3"/>
    <p:sldId id="283" r:id="rId4"/>
    <p:sldId id="284" r:id="rId5"/>
    <p:sldId id="286" r:id="rId6"/>
    <p:sldId id="287" r:id="rId7"/>
    <p:sldId id="288" r:id="rId8"/>
    <p:sldId id="290" r:id="rId9"/>
    <p:sldId id="293" r:id="rId10"/>
    <p:sldId id="289" r:id="rId11"/>
    <p:sldId id="292" r:id="rId12"/>
    <p:sldId id="294" r:id="rId13"/>
    <p:sldId id="295" r:id="rId14"/>
    <p:sldId id="297" r:id="rId15"/>
    <p:sldId id="298" r:id="rId16"/>
    <p:sldId id="299" r:id="rId17"/>
    <p:sldId id="300" r:id="rId18"/>
    <p:sldId id="301" r:id="rId1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FF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FF"/>
    <a:srgbClr val="FF99FF"/>
    <a:srgbClr val="FF3300"/>
    <a:srgbClr val="003399"/>
    <a:srgbClr val="CC0099"/>
    <a:srgbClr val="FF6600"/>
    <a:srgbClr val="FF9933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40" autoAdjust="0"/>
    <p:restoredTop sz="90708" autoAdjust="0"/>
  </p:normalViewPr>
  <p:slideViewPr>
    <p:cSldViewPr>
      <p:cViewPr varScale="1">
        <p:scale>
          <a:sx n="40" d="100"/>
          <a:sy n="40" d="100"/>
        </p:scale>
        <p:origin x="-864" y="-86"/>
      </p:cViewPr>
      <p:guideLst>
        <p:guide orient="horz" pos="2208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7A02B10-3C7E-4030-B463-76780F6BBC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1744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34952-FB28-465D-91FC-E5A4F15289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361051"/>
      </p:ext>
    </p:extLst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7F415-AA77-4004-889E-1359779652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175204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9A12A-881D-44C0-BA01-9A8E859DEF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187379"/>
      </p:ext>
    </p:extLst>
  </p:cSld>
  <p:clrMapOvr>
    <a:masterClrMapping/>
  </p:clrMapOvr>
  <p:transition spd="med">
    <p:pull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0" y="1066800"/>
            <a:ext cx="9144000" cy="5029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71717-1985-4ACD-A960-F9210955C8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875912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C9157-8FFE-4905-857D-44D2487BC8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865645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77F98-2591-4905-BBC2-6E6EEE585D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357512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066800"/>
            <a:ext cx="4495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495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FD451-8733-4C0C-BDD3-8B254BCCA1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197992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7FF8D-DE52-4B56-A3C6-0343D1037F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507379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E949B-33C4-475E-A72E-04308CE863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660787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9766F-DB5E-47C8-8C01-785CEF672A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179237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5FEB9-0E44-465C-9AA4-496BB20985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446681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5411B-566E-40E2-85CE-FA7CE13D1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773640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066800"/>
            <a:ext cx="9144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50C54D18-CF7D-4B6F-941A-33496AFA72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utoUpdateAnimBg="0"/>
      <p:bldP spid="1027" grpId="0" build="p" bldLvl="5" autoUpdateAnimBg="0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28" grpId="0" build="p" bldLvl="5" autoUpdateAnimBg="0"/>
      <p:bldP spid="1029" grpId="0" build="p" bldLvl="5" autoUpdateAnimBg="0"/>
      <p:bldP spid="1030" grpId="0" build="p" bldLvl="5" autoUpdateAnimBg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u="sng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 u="sng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 u="sng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 u="sng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 u="sng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 u="sng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 u="sng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 u="sng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 u="sng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 b="1">
          <a:solidFill>
            <a:srgbClr val="FF99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CCFF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048000"/>
            <a:ext cx="9144000" cy="3581400"/>
          </a:xfrm>
        </p:spPr>
        <p:txBody>
          <a:bodyPr/>
          <a:lstStyle/>
          <a:p>
            <a:pPr eaLnBrk="1" hangingPunct="1"/>
            <a:r>
              <a:rPr lang="en-GB" sz="6000" smtClean="0"/>
              <a:t> </a:t>
            </a:r>
          </a:p>
          <a:p>
            <a:pPr eaLnBrk="1" hangingPunct="1"/>
            <a:r>
              <a:rPr lang="en-GB" sz="4800" smtClean="0"/>
              <a:t>Dissolving and separating solutions</a:t>
            </a:r>
            <a:r>
              <a:rPr lang="en-GB" sz="7200" smtClean="0"/>
              <a:t> </a:t>
            </a:r>
          </a:p>
          <a:p>
            <a:pPr eaLnBrk="1" hangingPunct="1"/>
            <a:endParaRPr lang="en-GB" sz="2000" smtClean="0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GB" sz="4400" b="1" u="sng">
                <a:solidFill>
                  <a:srgbClr val="FFFF00"/>
                </a:solidFill>
              </a:rPr>
              <a:t/>
            </a:r>
            <a:br>
              <a:rPr lang="en-GB" sz="4400" b="1" u="sng">
                <a:solidFill>
                  <a:srgbClr val="FFFF00"/>
                </a:solidFill>
              </a:rPr>
            </a:br>
            <a:endParaRPr lang="en-GB" sz="6000" b="1" u="sng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bldLvl="5" autoUpdateAnimBg="0" advAuto="0"/>
      <p:bldP spid="25605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Evaporation and distillation key words</a:t>
            </a:r>
          </a:p>
        </p:txBody>
      </p:sp>
      <p:graphicFrame>
        <p:nvGraphicFramePr>
          <p:cNvPr id="221262" name="Group 78"/>
          <p:cNvGraphicFramePr>
            <a:graphicFrameLocks noGrp="1"/>
          </p:cNvGraphicFramePr>
          <p:nvPr>
            <p:ph type="tbl" idx="1"/>
          </p:nvPr>
        </p:nvGraphicFramePr>
        <p:xfrm>
          <a:off x="146050" y="1066800"/>
          <a:ext cx="8872538" cy="5613400"/>
        </p:xfrm>
        <a:graphic>
          <a:graphicData uri="http://schemas.openxmlformats.org/drawingml/2006/table">
            <a:tbl>
              <a:tblPr/>
              <a:tblGrid>
                <a:gridCol w="2749550"/>
                <a:gridCol w="6122988"/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Key word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Explanation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92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Change from a liquid to a gas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92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Change from a gas to a liquid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92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An evaporated liquid (a gas)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92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Purifying a liquid by first evaporating then condensing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92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A distilled liquid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221247" name="Text Box 63"/>
          <p:cNvSpPr txBox="1">
            <a:spLocks noChangeArrowheads="1"/>
          </p:cNvSpPr>
          <p:nvPr/>
        </p:nvSpPr>
        <p:spPr bwMode="auto">
          <a:xfrm>
            <a:off x="228600" y="495300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Distil</a:t>
            </a:r>
          </a:p>
        </p:txBody>
      </p:sp>
      <p:sp>
        <p:nvSpPr>
          <p:cNvPr id="221248" name="Text Box 64"/>
          <p:cNvSpPr txBox="1">
            <a:spLocks noChangeArrowheads="1"/>
          </p:cNvSpPr>
          <p:nvPr/>
        </p:nvSpPr>
        <p:spPr bwMode="auto">
          <a:xfrm>
            <a:off x="246063" y="2027238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Evaporate</a:t>
            </a:r>
          </a:p>
        </p:txBody>
      </p:sp>
      <p:sp>
        <p:nvSpPr>
          <p:cNvPr id="221249" name="Text Box 65"/>
          <p:cNvSpPr txBox="1">
            <a:spLocks noChangeArrowheads="1"/>
          </p:cNvSpPr>
          <p:nvPr/>
        </p:nvSpPr>
        <p:spPr bwMode="auto">
          <a:xfrm>
            <a:off x="209550" y="2909888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Condense</a:t>
            </a:r>
          </a:p>
        </p:txBody>
      </p:sp>
      <p:sp>
        <p:nvSpPr>
          <p:cNvPr id="221250" name="Text Box 66"/>
          <p:cNvSpPr txBox="1">
            <a:spLocks noChangeArrowheads="1"/>
          </p:cNvSpPr>
          <p:nvPr/>
        </p:nvSpPr>
        <p:spPr bwMode="auto">
          <a:xfrm>
            <a:off x="246063" y="3890963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Vapour</a:t>
            </a:r>
          </a:p>
        </p:txBody>
      </p:sp>
      <p:sp>
        <p:nvSpPr>
          <p:cNvPr id="221251" name="Text Box 67"/>
          <p:cNvSpPr txBox="1">
            <a:spLocks noChangeArrowheads="1"/>
          </p:cNvSpPr>
          <p:nvPr/>
        </p:nvSpPr>
        <p:spPr bwMode="auto">
          <a:xfrm>
            <a:off x="228600" y="5889625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Distillate</a:t>
            </a:r>
          </a:p>
        </p:txBody>
      </p:sp>
      <p:sp>
        <p:nvSpPr>
          <p:cNvPr id="221252" name="Text Box 68"/>
          <p:cNvSpPr txBox="1">
            <a:spLocks noChangeArrowheads="1"/>
          </p:cNvSpPr>
          <p:nvPr/>
        </p:nvSpPr>
        <p:spPr bwMode="auto">
          <a:xfrm>
            <a:off x="4572000" y="11430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Evaporate</a:t>
            </a:r>
          </a:p>
        </p:txBody>
      </p:sp>
      <p:sp>
        <p:nvSpPr>
          <p:cNvPr id="221257" name="Text Box 73"/>
          <p:cNvSpPr txBox="1">
            <a:spLocks noChangeArrowheads="1"/>
          </p:cNvSpPr>
          <p:nvPr/>
        </p:nvSpPr>
        <p:spPr bwMode="auto">
          <a:xfrm>
            <a:off x="4572000" y="11430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Evaporate</a:t>
            </a:r>
          </a:p>
        </p:txBody>
      </p:sp>
      <p:sp>
        <p:nvSpPr>
          <p:cNvPr id="221258" name="Text Box 74"/>
          <p:cNvSpPr txBox="1">
            <a:spLocks noChangeArrowheads="1"/>
          </p:cNvSpPr>
          <p:nvPr/>
        </p:nvSpPr>
        <p:spPr bwMode="auto">
          <a:xfrm>
            <a:off x="4572000" y="11430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Condense</a:t>
            </a:r>
          </a:p>
        </p:txBody>
      </p:sp>
      <p:sp>
        <p:nvSpPr>
          <p:cNvPr id="221259" name="Text Box 75"/>
          <p:cNvSpPr txBox="1">
            <a:spLocks noChangeArrowheads="1"/>
          </p:cNvSpPr>
          <p:nvPr/>
        </p:nvSpPr>
        <p:spPr bwMode="auto">
          <a:xfrm>
            <a:off x="4572000" y="11430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Vapour</a:t>
            </a:r>
          </a:p>
        </p:txBody>
      </p:sp>
      <p:sp>
        <p:nvSpPr>
          <p:cNvPr id="221260" name="Text Box 76"/>
          <p:cNvSpPr txBox="1">
            <a:spLocks noChangeArrowheads="1"/>
          </p:cNvSpPr>
          <p:nvPr/>
        </p:nvSpPr>
        <p:spPr bwMode="auto">
          <a:xfrm>
            <a:off x="4572000" y="11430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Distil</a:t>
            </a:r>
          </a:p>
        </p:txBody>
      </p:sp>
      <p:sp>
        <p:nvSpPr>
          <p:cNvPr id="221261" name="Text Box 77"/>
          <p:cNvSpPr txBox="1">
            <a:spLocks noChangeArrowheads="1"/>
          </p:cNvSpPr>
          <p:nvPr/>
        </p:nvSpPr>
        <p:spPr bwMode="auto">
          <a:xfrm>
            <a:off x="4572000" y="11430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Distillate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1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1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1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1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21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21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2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6" grpId="0" autoUpdateAnimBg="0"/>
      <p:bldP spid="221247" grpId="0" autoUpdateAnimBg="0"/>
      <p:bldP spid="221248" grpId="0" autoUpdateAnimBg="0"/>
      <p:bldP spid="221249" grpId="0" autoUpdateAnimBg="0"/>
      <p:bldP spid="221250" grpId="0" autoUpdateAnimBg="0"/>
      <p:bldP spid="221251" grpId="0" autoUpdateAnimBg="0"/>
      <p:bldP spid="221252" grpId="0" animBg="1" autoUpdateAnimBg="0"/>
      <p:bldP spid="221257" grpId="0" animBg="1" autoUpdateAnimBg="0"/>
      <p:bldP spid="221258" grpId="0" animBg="1" autoUpdateAnimBg="0"/>
      <p:bldP spid="221259" grpId="0" animBg="1" autoUpdateAnimBg="0"/>
      <p:bldP spid="221260" grpId="0" animBg="1" autoUpdateAnimBg="0"/>
      <p:bldP spid="22126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Fractional distillation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What is fractional distillation used for?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to separate a mixture of two or more liquids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How does fractional distillation work?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it can separate a mixture of liquids that have different boiling points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the mixture is slowly heated until the liquid with the lowest boiling point starts to boil off from the mixture and is collected by condensing it</a:t>
            </a:r>
          </a:p>
        </p:txBody>
      </p:sp>
    </p:spTree>
  </p:cSld>
  <p:clrMapOvr>
    <a:masterClrMapping/>
  </p:clrMapOvr>
  <p:transition spd="med">
    <p:pull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Chromatography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What is chromatography used for?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to separate a mixture of dissolved solids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How does chromatography work?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the different chemicals in a mixture of dissolved solids have different size particles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when dissolved in a liquid, these different sized particles travel through special paper at different rates and so separate out</a:t>
            </a:r>
          </a:p>
        </p:txBody>
      </p:sp>
    </p:spTree>
  </p:cSld>
  <p:clrMapOvr>
    <a:masterClrMapping/>
  </p:clrMapOvr>
  <p:transition spd="med">
    <p:pull dir="r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4343400" y="1371600"/>
            <a:ext cx="4495800" cy="5124450"/>
            <a:chOff x="2736" y="864"/>
            <a:chExt cx="2832" cy="3228"/>
          </a:xfrm>
        </p:grpSpPr>
        <p:grpSp>
          <p:nvGrpSpPr>
            <p:cNvPr id="14376" name="Group 64"/>
            <p:cNvGrpSpPr>
              <a:grpSpLocks/>
            </p:cNvGrpSpPr>
            <p:nvPr/>
          </p:nvGrpSpPr>
          <p:grpSpPr bwMode="auto">
            <a:xfrm>
              <a:off x="2759" y="864"/>
              <a:ext cx="2761" cy="3202"/>
              <a:chOff x="2759" y="864"/>
              <a:chExt cx="2761" cy="3202"/>
            </a:xfrm>
          </p:grpSpPr>
          <p:sp>
            <p:nvSpPr>
              <p:cNvPr id="14380" name="Rectangle 22"/>
              <p:cNvSpPr>
                <a:spLocks noChangeArrowheads="1"/>
              </p:cNvSpPr>
              <p:nvPr/>
            </p:nvSpPr>
            <p:spPr bwMode="auto">
              <a:xfrm>
                <a:off x="3408" y="864"/>
                <a:ext cx="1632" cy="312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81" name="Rectangle 25"/>
              <p:cNvSpPr>
                <a:spLocks noChangeArrowheads="1"/>
              </p:cNvSpPr>
              <p:nvPr/>
            </p:nvSpPr>
            <p:spPr bwMode="auto">
              <a:xfrm>
                <a:off x="2759" y="3784"/>
                <a:ext cx="2761" cy="282"/>
              </a:xfrm>
              <a:prstGeom prst="rect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77" name="Line 19"/>
            <p:cNvSpPr>
              <a:spLocks noChangeShapeType="1"/>
            </p:cNvSpPr>
            <p:nvPr/>
          </p:nvSpPr>
          <p:spPr bwMode="auto">
            <a:xfrm>
              <a:off x="5545" y="3552"/>
              <a:ext cx="0" cy="52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Line 20"/>
            <p:cNvSpPr>
              <a:spLocks noChangeShapeType="1"/>
            </p:cNvSpPr>
            <p:nvPr/>
          </p:nvSpPr>
          <p:spPr bwMode="auto">
            <a:xfrm>
              <a:off x="2750" y="3564"/>
              <a:ext cx="0" cy="52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Line 21"/>
            <p:cNvSpPr>
              <a:spLocks noChangeShapeType="1"/>
            </p:cNvSpPr>
            <p:nvPr/>
          </p:nvSpPr>
          <p:spPr bwMode="auto">
            <a:xfrm rot="5400000" flipH="1">
              <a:off x="4152" y="2664"/>
              <a:ext cx="0" cy="283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Strip chromatography model</a:t>
            </a:r>
          </a:p>
        </p:txBody>
      </p:sp>
      <p:sp>
        <p:nvSpPr>
          <p:cNvPr id="234546" name="Text Box 50"/>
          <p:cNvSpPr txBox="1">
            <a:spLocks noChangeArrowheads="1"/>
          </p:cNvSpPr>
          <p:nvPr/>
        </p:nvSpPr>
        <p:spPr bwMode="auto">
          <a:xfrm>
            <a:off x="0" y="914400"/>
            <a:ext cx="3581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tx2"/>
                </a:solidFill>
              </a:rPr>
              <a:t>Chromatography paper</a:t>
            </a:r>
          </a:p>
        </p:txBody>
      </p:sp>
      <p:sp>
        <p:nvSpPr>
          <p:cNvPr id="234547" name="Line 51"/>
          <p:cNvSpPr>
            <a:spLocks noChangeShapeType="1"/>
          </p:cNvSpPr>
          <p:nvPr/>
        </p:nvSpPr>
        <p:spPr bwMode="auto">
          <a:xfrm flipH="1" flipV="1">
            <a:off x="3581400" y="1295400"/>
            <a:ext cx="2057400" cy="533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48" name="Line 52"/>
          <p:cNvSpPr>
            <a:spLocks noChangeShapeType="1"/>
          </p:cNvSpPr>
          <p:nvPr/>
        </p:nvSpPr>
        <p:spPr bwMode="auto">
          <a:xfrm flipH="1" flipV="1">
            <a:off x="2667000" y="6248400"/>
            <a:ext cx="25146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6324600" y="5181600"/>
            <a:ext cx="914400" cy="685800"/>
            <a:chOff x="2784" y="2880"/>
            <a:chExt cx="576" cy="432"/>
          </a:xfrm>
        </p:grpSpPr>
        <p:sp>
          <p:nvSpPr>
            <p:cNvPr id="14365" name="Oval 30"/>
            <p:cNvSpPr>
              <a:spLocks noChangeArrowheads="1"/>
            </p:cNvSpPr>
            <p:nvPr/>
          </p:nvSpPr>
          <p:spPr bwMode="auto">
            <a:xfrm>
              <a:off x="3120" y="2928"/>
              <a:ext cx="240" cy="24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6" name="Oval 28"/>
            <p:cNvSpPr>
              <a:spLocks noChangeArrowheads="1"/>
            </p:cNvSpPr>
            <p:nvPr/>
          </p:nvSpPr>
          <p:spPr bwMode="auto">
            <a:xfrm>
              <a:off x="3072" y="2976"/>
              <a:ext cx="144" cy="14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67" name="Group 36"/>
            <p:cNvGrpSpPr>
              <a:grpSpLocks/>
            </p:cNvGrpSpPr>
            <p:nvPr/>
          </p:nvGrpSpPr>
          <p:grpSpPr bwMode="auto">
            <a:xfrm>
              <a:off x="2784" y="2880"/>
              <a:ext cx="480" cy="432"/>
              <a:chOff x="2928" y="2880"/>
              <a:chExt cx="480" cy="432"/>
            </a:xfrm>
          </p:grpSpPr>
          <p:sp>
            <p:nvSpPr>
              <p:cNvPr id="14368" name="Oval 24"/>
              <p:cNvSpPr>
                <a:spLocks noChangeArrowheads="1"/>
              </p:cNvSpPr>
              <p:nvPr/>
            </p:nvSpPr>
            <p:spPr bwMode="auto">
              <a:xfrm>
                <a:off x="3264" y="3072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9" name="Oval 26"/>
              <p:cNvSpPr>
                <a:spLocks noChangeArrowheads="1"/>
              </p:cNvSpPr>
              <p:nvPr/>
            </p:nvSpPr>
            <p:spPr bwMode="auto">
              <a:xfrm>
                <a:off x="3120" y="3072"/>
                <a:ext cx="240" cy="240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70" name="Oval 27"/>
              <p:cNvSpPr>
                <a:spLocks noChangeArrowheads="1"/>
              </p:cNvSpPr>
              <p:nvPr/>
            </p:nvSpPr>
            <p:spPr bwMode="auto">
              <a:xfrm>
                <a:off x="2928" y="3072"/>
                <a:ext cx="240" cy="240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71" name="Oval 34"/>
              <p:cNvSpPr>
                <a:spLocks noChangeArrowheads="1"/>
              </p:cNvSpPr>
              <p:nvPr/>
            </p:nvSpPr>
            <p:spPr bwMode="auto">
              <a:xfrm>
                <a:off x="2976" y="2880"/>
                <a:ext cx="240" cy="240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72" name="Oval 29"/>
              <p:cNvSpPr>
                <a:spLocks noChangeArrowheads="1"/>
              </p:cNvSpPr>
              <p:nvPr/>
            </p:nvSpPr>
            <p:spPr bwMode="auto">
              <a:xfrm>
                <a:off x="3072" y="3168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73" name="Oval 31"/>
              <p:cNvSpPr>
                <a:spLocks noChangeArrowheads="1"/>
              </p:cNvSpPr>
              <p:nvPr/>
            </p:nvSpPr>
            <p:spPr bwMode="auto">
              <a:xfrm>
                <a:off x="2928" y="3072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74" name="Oval 33"/>
              <p:cNvSpPr>
                <a:spLocks noChangeArrowheads="1"/>
              </p:cNvSpPr>
              <p:nvPr/>
            </p:nvSpPr>
            <p:spPr bwMode="auto">
              <a:xfrm>
                <a:off x="2928" y="2976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75" name="Oval 35"/>
              <p:cNvSpPr>
                <a:spLocks noChangeArrowheads="1"/>
              </p:cNvSpPr>
              <p:nvPr/>
            </p:nvSpPr>
            <p:spPr bwMode="auto">
              <a:xfrm>
                <a:off x="3168" y="2880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34549" name="Text Box 53"/>
          <p:cNvSpPr txBox="1">
            <a:spLocks noChangeArrowheads="1"/>
          </p:cNvSpPr>
          <p:nvPr/>
        </p:nvSpPr>
        <p:spPr bwMode="auto">
          <a:xfrm>
            <a:off x="381000" y="59436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tx2"/>
                </a:solidFill>
              </a:rPr>
              <a:t>Solvent</a:t>
            </a:r>
          </a:p>
        </p:txBody>
      </p:sp>
      <p:sp>
        <p:nvSpPr>
          <p:cNvPr id="234550" name="Line 54"/>
          <p:cNvSpPr>
            <a:spLocks noChangeShapeType="1"/>
          </p:cNvSpPr>
          <p:nvPr/>
        </p:nvSpPr>
        <p:spPr bwMode="auto">
          <a:xfrm flipH="1" flipV="1">
            <a:off x="2743200" y="4572000"/>
            <a:ext cx="3429000" cy="838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51" name="Text Box 55"/>
          <p:cNvSpPr txBox="1">
            <a:spLocks noChangeArrowheads="1"/>
          </p:cNvSpPr>
          <p:nvPr/>
        </p:nvSpPr>
        <p:spPr bwMode="auto">
          <a:xfrm>
            <a:off x="0" y="4191000"/>
            <a:ext cx="2971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tx2"/>
                </a:solidFill>
              </a:rPr>
              <a:t>Mixture of  solutes A &amp; B</a:t>
            </a:r>
          </a:p>
        </p:txBody>
      </p:sp>
      <p:sp>
        <p:nvSpPr>
          <p:cNvPr id="234552" name="Text Box 56"/>
          <p:cNvSpPr txBox="1">
            <a:spLocks noChangeArrowheads="1"/>
          </p:cNvSpPr>
          <p:nvPr/>
        </p:nvSpPr>
        <p:spPr bwMode="auto">
          <a:xfrm>
            <a:off x="-44450" y="3222625"/>
            <a:ext cx="23495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tx2"/>
                </a:solidFill>
              </a:rPr>
              <a:t>Solute B</a:t>
            </a:r>
          </a:p>
        </p:txBody>
      </p:sp>
      <p:sp>
        <p:nvSpPr>
          <p:cNvPr id="234553" name="Text Box 57"/>
          <p:cNvSpPr txBox="1">
            <a:spLocks noChangeArrowheads="1"/>
          </p:cNvSpPr>
          <p:nvPr/>
        </p:nvSpPr>
        <p:spPr bwMode="auto">
          <a:xfrm>
            <a:off x="0" y="2263775"/>
            <a:ext cx="2438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tx2"/>
                </a:solidFill>
              </a:rPr>
              <a:t>Solute A</a:t>
            </a:r>
          </a:p>
        </p:txBody>
      </p:sp>
      <p:sp>
        <p:nvSpPr>
          <p:cNvPr id="234554" name="Line 58"/>
          <p:cNvSpPr>
            <a:spLocks noChangeShapeType="1"/>
          </p:cNvSpPr>
          <p:nvPr/>
        </p:nvSpPr>
        <p:spPr bwMode="auto">
          <a:xfrm flipH="1" flipV="1">
            <a:off x="2133600" y="2590800"/>
            <a:ext cx="3886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55" name="Line 59"/>
          <p:cNvSpPr>
            <a:spLocks noChangeShapeType="1"/>
          </p:cNvSpPr>
          <p:nvPr/>
        </p:nvSpPr>
        <p:spPr bwMode="auto">
          <a:xfrm flipH="1" flipV="1">
            <a:off x="2170113" y="3549650"/>
            <a:ext cx="3849687" cy="71755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5432425" y="2330450"/>
            <a:ext cx="2568575" cy="2393950"/>
            <a:chOff x="3422" y="1468"/>
            <a:chExt cx="1618" cy="1508"/>
          </a:xfrm>
        </p:grpSpPr>
        <p:grpSp>
          <p:nvGrpSpPr>
            <p:cNvPr id="14352" name="Group 62"/>
            <p:cNvGrpSpPr>
              <a:grpSpLocks/>
            </p:cNvGrpSpPr>
            <p:nvPr/>
          </p:nvGrpSpPr>
          <p:grpSpPr bwMode="auto">
            <a:xfrm>
              <a:off x="3984" y="2544"/>
              <a:ext cx="480" cy="432"/>
              <a:chOff x="3984" y="2544"/>
              <a:chExt cx="480" cy="432"/>
            </a:xfrm>
          </p:grpSpPr>
          <p:sp>
            <p:nvSpPr>
              <p:cNvPr id="14361" name="Oval 39"/>
              <p:cNvSpPr>
                <a:spLocks noChangeArrowheads="1"/>
              </p:cNvSpPr>
              <p:nvPr/>
            </p:nvSpPr>
            <p:spPr bwMode="auto">
              <a:xfrm>
                <a:off x="4224" y="2640"/>
                <a:ext cx="240" cy="240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2" name="Oval 43"/>
              <p:cNvSpPr>
                <a:spLocks noChangeArrowheads="1"/>
              </p:cNvSpPr>
              <p:nvPr/>
            </p:nvSpPr>
            <p:spPr bwMode="auto">
              <a:xfrm>
                <a:off x="3984" y="2640"/>
                <a:ext cx="240" cy="240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3" name="Oval 44"/>
              <p:cNvSpPr>
                <a:spLocks noChangeArrowheads="1"/>
              </p:cNvSpPr>
              <p:nvPr/>
            </p:nvSpPr>
            <p:spPr bwMode="auto">
              <a:xfrm>
                <a:off x="4128" y="2736"/>
                <a:ext cx="240" cy="240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4" name="Oval 45"/>
              <p:cNvSpPr>
                <a:spLocks noChangeArrowheads="1"/>
              </p:cNvSpPr>
              <p:nvPr/>
            </p:nvSpPr>
            <p:spPr bwMode="auto">
              <a:xfrm>
                <a:off x="4128" y="2544"/>
                <a:ext cx="240" cy="240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353" name="Group 61"/>
            <p:cNvGrpSpPr>
              <a:grpSpLocks/>
            </p:cNvGrpSpPr>
            <p:nvPr/>
          </p:nvGrpSpPr>
          <p:grpSpPr bwMode="auto">
            <a:xfrm>
              <a:off x="4080" y="1488"/>
              <a:ext cx="336" cy="336"/>
              <a:chOff x="4080" y="1440"/>
              <a:chExt cx="336" cy="336"/>
            </a:xfrm>
          </p:grpSpPr>
          <p:sp>
            <p:nvSpPr>
              <p:cNvPr id="14355" name="Oval 40"/>
              <p:cNvSpPr>
                <a:spLocks noChangeArrowheads="1"/>
              </p:cNvSpPr>
              <p:nvPr/>
            </p:nvSpPr>
            <p:spPr bwMode="auto">
              <a:xfrm>
                <a:off x="4272" y="1488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6" name="Oval 42"/>
              <p:cNvSpPr>
                <a:spLocks noChangeArrowheads="1"/>
              </p:cNvSpPr>
              <p:nvPr/>
            </p:nvSpPr>
            <p:spPr bwMode="auto">
              <a:xfrm>
                <a:off x="4224" y="1584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7" name="Oval 46"/>
              <p:cNvSpPr>
                <a:spLocks noChangeArrowheads="1"/>
              </p:cNvSpPr>
              <p:nvPr/>
            </p:nvSpPr>
            <p:spPr bwMode="auto">
              <a:xfrm>
                <a:off x="4128" y="1632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8" name="Oval 47"/>
              <p:cNvSpPr>
                <a:spLocks noChangeArrowheads="1"/>
              </p:cNvSpPr>
              <p:nvPr/>
            </p:nvSpPr>
            <p:spPr bwMode="auto">
              <a:xfrm>
                <a:off x="4080" y="1536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9" name="Oval 48"/>
              <p:cNvSpPr>
                <a:spLocks noChangeArrowheads="1"/>
              </p:cNvSpPr>
              <p:nvPr/>
            </p:nvSpPr>
            <p:spPr bwMode="auto">
              <a:xfrm>
                <a:off x="4176" y="1440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0" name="Oval 49"/>
              <p:cNvSpPr>
                <a:spLocks noChangeArrowheads="1"/>
              </p:cNvSpPr>
              <p:nvPr/>
            </p:nvSpPr>
            <p:spPr bwMode="auto">
              <a:xfrm>
                <a:off x="4128" y="1488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4" name="Line 66"/>
            <p:cNvSpPr>
              <a:spLocks noChangeShapeType="1"/>
            </p:cNvSpPr>
            <p:nvPr/>
          </p:nvSpPr>
          <p:spPr bwMode="auto">
            <a:xfrm>
              <a:off x="3422" y="1468"/>
              <a:ext cx="1618" cy="2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34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4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34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3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34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34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34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34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234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34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546" grpId="0" autoUpdateAnimBg="0"/>
      <p:bldP spid="234547" grpId="0" animBg="1"/>
      <p:bldP spid="234548" grpId="0" animBg="1"/>
      <p:bldP spid="234549" grpId="0" autoUpdateAnimBg="0"/>
      <p:bldP spid="234550" grpId="0" animBg="1"/>
      <p:bldP spid="234551" grpId="0" autoUpdateAnimBg="0"/>
      <p:bldP spid="234552" grpId="0" autoUpdateAnimBg="0"/>
      <p:bldP spid="234553" grpId="0" autoUpdateAnimBg="0"/>
      <p:bldP spid="234554" grpId="0" animBg="1"/>
      <p:bldP spid="23455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Chromatography problems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5250" y="762000"/>
            <a:ext cx="8972550" cy="6096000"/>
            <a:chOff x="60" y="480"/>
            <a:chExt cx="5652" cy="3840"/>
          </a:xfrm>
        </p:grpSpPr>
        <p:sp>
          <p:nvSpPr>
            <p:cNvPr id="15401" name="Rectangle 4"/>
            <p:cNvSpPr>
              <a:spLocks noChangeArrowheads="1"/>
            </p:cNvSpPr>
            <p:nvPr/>
          </p:nvSpPr>
          <p:spPr bwMode="auto">
            <a:xfrm>
              <a:off x="60" y="480"/>
              <a:ext cx="5652" cy="384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grpSp>
          <p:nvGrpSpPr>
            <p:cNvPr id="15402" name="Group 5"/>
            <p:cNvGrpSpPr>
              <a:grpSpLocks/>
            </p:cNvGrpSpPr>
            <p:nvPr/>
          </p:nvGrpSpPr>
          <p:grpSpPr bwMode="auto">
            <a:xfrm>
              <a:off x="192" y="1200"/>
              <a:ext cx="1776" cy="2880"/>
              <a:chOff x="192" y="1200"/>
              <a:chExt cx="1776" cy="2880"/>
            </a:xfrm>
          </p:grpSpPr>
          <p:grpSp>
            <p:nvGrpSpPr>
              <p:cNvPr id="15403" name="Group 6"/>
              <p:cNvGrpSpPr>
                <a:grpSpLocks/>
              </p:cNvGrpSpPr>
              <p:nvPr/>
            </p:nvGrpSpPr>
            <p:grpSpPr bwMode="auto">
              <a:xfrm>
                <a:off x="192" y="2736"/>
                <a:ext cx="1776" cy="1344"/>
                <a:chOff x="528" y="2736"/>
                <a:chExt cx="1776" cy="1344"/>
              </a:xfrm>
            </p:grpSpPr>
            <p:sp>
              <p:nvSpPr>
                <p:cNvPr id="15415" name="Rectangle 7"/>
                <p:cNvSpPr>
                  <a:spLocks noChangeArrowheads="1"/>
                </p:cNvSpPr>
                <p:nvPr/>
              </p:nvSpPr>
              <p:spPr bwMode="auto">
                <a:xfrm>
                  <a:off x="528" y="3636"/>
                  <a:ext cx="1764" cy="432"/>
                </a:xfrm>
                <a:prstGeom prst="rect">
                  <a:avLst/>
                </a:prstGeom>
                <a:solidFill>
                  <a:srgbClr val="00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5416" name="Group 8"/>
                <p:cNvGrpSpPr>
                  <a:grpSpLocks/>
                </p:cNvGrpSpPr>
                <p:nvPr/>
              </p:nvGrpSpPr>
              <p:grpSpPr bwMode="auto">
                <a:xfrm>
                  <a:off x="528" y="2736"/>
                  <a:ext cx="1776" cy="1344"/>
                  <a:chOff x="912" y="2304"/>
                  <a:chExt cx="1776" cy="1344"/>
                </a:xfrm>
              </p:grpSpPr>
              <p:sp>
                <p:nvSpPr>
                  <p:cNvPr id="15417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912" y="3648"/>
                    <a:ext cx="177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418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912" y="2304"/>
                    <a:ext cx="0" cy="1344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41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1344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5404" name="Rectangle 12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88" cy="2784"/>
              </a:xfrm>
              <a:prstGeom prst="rect">
                <a:avLst/>
              </a:prstGeom>
              <a:solidFill>
                <a:schemeClr val="tx1">
                  <a:alpha val="50195"/>
                </a:schemeClr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5" name="Oval 13"/>
              <p:cNvSpPr>
                <a:spLocks noChangeArrowheads="1"/>
              </p:cNvSpPr>
              <p:nvPr/>
            </p:nvSpPr>
            <p:spPr bwMode="auto">
              <a:xfrm>
                <a:off x="480" y="3264"/>
                <a:ext cx="96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6" name="Oval 14"/>
              <p:cNvSpPr>
                <a:spLocks noChangeArrowheads="1"/>
              </p:cNvSpPr>
              <p:nvPr/>
            </p:nvSpPr>
            <p:spPr bwMode="auto">
              <a:xfrm>
                <a:off x="768" y="3264"/>
                <a:ext cx="96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7" name="Oval 15"/>
              <p:cNvSpPr>
                <a:spLocks noChangeArrowheads="1"/>
              </p:cNvSpPr>
              <p:nvPr/>
            </p:nvSpPr>
            <p:spPr bwMode="auto">
              <a:xfrm>
                <a:off x="1104" y="3264"/>
                <a:ext cx="96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chemeClr val="hlink"/>
                  </a:solidFill>
                </a:endParaRPr>
              </a:p>
            </p:txBody>
          </p:sp>
          <p:sp>
            <p:nvSpPr>
              <p:cNvPr id="15408" name="Oval 16"/>
              <p:cNvSpPr>
                <a:spLocks noChangeArrowheads="1"/>
              </p:cNvSpPr>
              <p:nvPr/>
            </p:nvSpPr>
            <p:spPr bwMode="auto">
              <a:xfrm>
                <a:off x="1488" y="3264"/>
                <a:ext cx="96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9" name="Line 17"/>
              <p:cNvSpPr>
                <a:spLocks noChangeShapeType="1"/>
              </p:cNvSpPr>
              <p:nvPr/>
            </p:nvSpPr>
            <p:spPr bwMode="auto">
              <a:xfrm>
                <a:off x="432" y="3264"/>
                <a:ext cx="1296" cy="0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5410" name="Group 18"/>
              <p:cNvGrpSpPr>
                <a:grpSpLocks/>
              </p:cNvGrpSpPr>
              <p:nvPr/>
            </p:nvGrpSpPr>
            <p:grpSpPr bwMode="auto">
              <a:xfrm>
                <a:off x="304" y="3391"/>
                <a:ext cx="1440" cy="305"/>
                <a:chOff x="304" y="3391"/>
                <a:chExt cx="1440" cy="305"/>
              </a:xfrm>
            </p:grpSpPr>
            <p:sp>
              <p:nvSpPr>
                <p:cNvPr id="15411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04" y="3391"/>
                  <a:ext cx="43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2400" b="1">
                      <a:solidFill>
                        <a:schemeClr val="bg2"/>
                      </a:solidFill>
                    </a:rPr>
                    <a:t>A</a:t>
                  </a:r>
                </a:p>
              </p:txBody>
            </p:sp>
            <p:sp>
              <p:nvSpPr>
                <p:cNvPr id="1541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597" y="3408"/>
                  <a:ext cx="43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2400" b="1">
                      <a:solidFill>
                        <a:schemeClr val="bg2"/>
                      </a:solidFill>
                    </a:rPr>
                    <a:t>B</a:t>
                  </a:r>
                </a:p>
              </p:txBody>
            </p:sp>
            <p:sp>
              <p:nvSpPr>
                <p:cNvPr id="15413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960" y="3408"/>
                  <a:ext cx="43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2400" b="1">
                      <a:solidFill>
                        <a:schemeClr val="bg2"/>
                      </a:solidFill>
                    </a:rPr>
                    <a:t>C</a:t>
                  </a:r>
                </a:p>
              </p:txBody>
            </p:sp>
            <p:sp>
              <p:nvSpPr>
                <p:cNvPr id="1541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312" y="3392"/>
                  <a:ext cx="43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2400" b="1">
                      <a:solidFill>
                        <a:schemeClr val="bg2"/>
                      </a:solidFill>
                    </a:rPr>
                    <a:t>D</a:t>
                  </a:r>
                </a:p>
              </p:txBody>
            </p:sp>
          </p:grpSp>
        </p:grpSp>
      </p:grpSp>
      <p:sp>
        <p:nvSpPr>
          <p:cNvPr id="236567" name="Text Box 23"/>
          <p:cNvSpPr txBox="1">
            <a:spLocks noChangeArrowheads="1"/>
          </p:cNvSpPr>
          <p:nvPr/>
        </p:nvSpPr>
        <p:spPr bwMode="auto">
          <a:xfrm>
            <a:off x="3200400" y="2971800"/>
            <a:ext cx="2667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chemeClr val="hlink"/>
                </a:solidFill>
              </a:rPr>
              <a:t>Chromatography paper</a:t>
            </a:r>
          </a:p>
        </p:txBody>
      </p:sp>
      <p:sp>
        <p:nvSpPr>
          <p:cNvPr id="236569" name="Text Box 25"/>
          <p:cNvSpPr txBox="1">
            <a:spLocks noChangeArrowheads="1"/>
          </p:cNvSpPr>
          <p:nvPr/>
        </p:nvSpPr>
        <p:spPr bwMode="auto">
          <a:xfrm>
            <a:off x="3200400" y="58674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chemeClr val="hlink"/>
                </a:solidFill>
              </a:rPr>
              <a:t>Solvent</a:t>
            </a:r>
          </a:p>
        </p:txBody>
      </p:sp>
      <p:sp>
        <p:nvSpPr>
          <p:cNvPr id="236570" name="Text Box 26"/>
          <p:cNvSpPr txBox="1">
            <a:spLocks noChangeArrowheads="1"/>
          </p:cNvSpPr>
          <p:nvPr/>
        </p:nvSpPr>
        <p:spPr bwMode="auto">
          <a:xfrm>
            <a:off x="3276600" y="3886200"/>
            <a:ext cx="2667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chemeClr val="hlink"/>
                </a:solidFill>
              </a:rPr>
              <a:t>Start reference mark</a:t>
            </a:r>
          </a:p>
        </p:txBody>
      </p:sp>
      <p:sp>
        <p:nvSpPr>
          <p:cNvPr id="236571" name="Text Box 27"/>
          <p:cNvSpPr txBox="1">
            <a:spLocks noChangeArrowheads="1"/>
          </p:cNvSpPr>
          <p:nvPr/>
        </p:nvSpPr>
        <p:spPr bwMode="auto">
          <a:xfrm>
            <a:off x="3276600" y="48006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chemeClr val="hlink"/>
                </a:solidFill>
              </a:rPr>
              <a:t>Test sample</a:t>
            </a:r>
          </a:p>
        </p:txBody>
      </p:sp>
      <p:sp>
        <p:nvSpPr>
          <p:cNvPr id="236572" name="Line 28"/>
          <p:cNvSpPr>
            <a:spLocks noChangeShapeType="1"/>
          </p:cNvSpPr>
          <p:nvPr/>
        </p:nvSpPr>
        <p:spPr bwMode="auto">
          <a:xfrm flipH="1" flipV="1">
            <a:off x="1905000" y="3200400"/>
            <a:ext cx="1295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74" name="Line 30"/>
          <p:cNvSpPr>
            <a:spLocks noChangeShapeType="1"/>
          </p:cNvSpPr>
          <p:nvPr/>
        </p:nvSpPr>
        <p:spPr bwMode="auto">
          <a:xfrm flipH="1">
            <a:off x="2133600" y="4114800"/>
            <a:ext cx="1295400" cy="1066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75" name="Line 31"/>
          <p:cNvSpPr>
            <a:spLocks noChangeShapeType="1"/>
          </p:cNvSpPr>
          <p:nvPr/>
        </p:nvSpPr>
        <p:spPr bwMode="auto">
          <a:xfrm flipH="1">
            <a:off x="2514600" y="5105400"/>
            <a:ext cx="1066800" cy="228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76" name="Line 32"/>
          <p:cNvSpPr>
            <a:spLocks noChangeShapeType="1"/>
          </p:cNvSpPr>
          <p:nvPr/>
        </p:nvSpPr>
        <p:spPr bwMode="auto">
          <a:xfrm flipH="1">
            <a:off x="2971800" y="6096000"/>
            <a:ext cx="990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6019800" y="1905000"/>
            <a:ext cx="2819400" cy="4572000"/>
            <a:chOff x="3792" y="1200"/>
            <a:chExt cx="1776" cy="2880"/>
          </a:xfrm>
        </p:grpSpPr>
        <p:sp>
          <p:nvSpPr>
            <p:cNvPr id="15378" name="Rectangle 34"/>
            <p:cNvSpPr>
              <a:spLocks noChangeArrowheads="1"/>
            </p:cNvSpPr>
            <p:nvPr/>
          </p:nvSpPr>
          <p:spPr bwMode="auto">
            <a:xfrm>
              <a:off x="3953" y="1403"/>
              <a:ext cx="1465" cy="255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79" name="Group 35"/>
            <p:cNvGrpSpPr>
              <a:grpSpLocks/>
            </p:cNvGrpSpPr>
            <p:nvPr/>
          </p:nvGrpSpPr>
          <p:grpSpPr bwMode="auto">
            <a:xfrm>
              <a:off x="3792" y="2736"/>
              <a:ext cx="1776" cy="1344"/>
              <a:chOff x="528" y="2736"/>
              <a:chExt cx="1776" cy="1344"/>
            </a:xfrm>
          </p:grpSpPr>
          <p:sp>
            <p:nvSpPr>
              <p:cNvPr id="15396" name="Rectangle 36"/>
              <p:cNvSpPr>
                <a:spLocks noChangeArrowheads="1"/>
              </p:cNvSpPr>
              <p:nvPr/>
            </p:nvSpPr>
            <p:spPr bwMode="auto">
              <a:xfrm>
                <a:off x="528" y="3636"/>
                <a:ext cx="1764" cy="432"/>
              </a:xfrm>
              <a:prstGeom prst="rect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5397" name="Group 37"/>
              <p:cNvGrpSpPr>
                <a:grpSpLocks/>
              </p:cNvGrpSpPr>
              <p:nvPr/>
            </p:nvGrpSpPr>
            <p:grpSpPr bwMode="auto">
              <a:xfrm>
                <a:off x="528" y="2736"/>
                <a:ext cx="1776" cy="1344"/>
                <a:chOff x="912" y="2304"/>
                <a:chExt cx="1776" cy="1344"/>
              </a:xfrm>
            </p:grpSpPr>
            <p:sp>
              <p:nvSpPr>
                <p:cNvPr id="15398" name="Line 38"/>
                <p:cNvSpPr>
                  <a:spLocks noChangeShapeType="1"/>
                </p:cNvSpPr>
                <p:nvPr/>
              </p:nvSpPr>
              <p:spPr bwMode="auto">
                <a:xfrm>
                  <a:off x="912" y="3648"/>
                  <a:ext cx="1776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9" name="Line 39"/>
                <p:cNvSpPr>
                  <a:spLocks noChangeShapeType="1"/>
                </p:cNvSpPr>
                <p:nvPr/>
              </p:nvSpPr>
              <p:spPr bwMode="auto">
                <a:xfrm>
                  <a:off x="912" y="2304"/>
                  <a:ext cx="0" cy="1344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00" name="Line 40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1344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380" name="Rectangle 41"/>
            <p:cNvSpPr>
              <a:spLocks noChangeArrowheads="1"/>
            </p:cNvSpPr>
            <p:nvPr/>
          </p:nvSpPr>
          <p:spPr bwMode="auto">
            <a:xfrm>
              <a:off x="3936" y="1200"/>
              <a:ext cx="1488" cy="2784"/>
            </a:xfrm>
            <a:prstGeom prst="rect">
              <a:avLst/>
            </a:prstGeom>
            <a:solidFill>
              <a:schemeClr val="tx1">
                <a:alpha val="50195"/>
              </a:schemeClr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1" name="Oval 42"/>
            <p:cNvSpPr>
              <a:spLocks noChangeArrowheads="1"/>
            </p:cNvSpPr>
            <p:nvPr/>
          </p:nvSpPr>
          <p:spPr bwMode="auto">
            <a:xfrm>
              <a:off x="4080" y="2832"/>
              <a:ext cx="96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2" name="Oval 43"/>
            <p:cNvSpPr>
              <a:spLocks noChangeArrowheads="1"/>
            </p:cNvSpPr>
            <p:nvPr/>
          </p:nvSpPr>
          <p:spPr bwMode="auto">
            <a:xfrm>
              <a:off x="4368" y="2112"/>
              <a:ext cx="96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3" name="Oval 44"/>
            <p:cNvSpPr>
              <a:spLocks noChangeArrowheads="1"/>
            </p:cNvSpPr>
            <p:nvPr/>
          </p:nvSpPr>
          <p:spPr bwMode="auto">
            <a:xfrm>
              <a:off x="4704" y="3264"/>
              <a:ext cx="96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5384" name="Line 45"/>
            <p:cNvSpPr>
              <a:spLocks noChangeShapeType="1"/>
            </p:cNvSpPr>
            <p:nvPr/>
          </p:nvSpPr>
          <p:spPr bwMode="auto">
            <a:xfrm>
              <a:off x="4032" y="3264"/>
              <a:ext cx="129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Line 46"/>
            <p:cNvSpPr>
              <a:spLocks noChangeShapeType="1"/>
            </p:cNvSpPr>
            <p:nvPr/>
          </p:nvSpPr>
          <p:spPr bwMode="auto">
            <a:xfrm>
              <a:off x="4021" y="1403"/>
              <a:ext cx="129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86" name="Group 47"/>
            <p:cNvGrpSpPr>
              <a:grpSpLocks/>
            </p:cNvGrpSpPr>
            <p:nvPr/>
          </p:nvGrpSpPr>
          <p:grpSpPr bwMode="auto">
            <a:xfrm>
              <a:off x="3936" y="3360"/>
              <a:ext cx="1440" cy="305"/>
              <a:chOff x="304" y="3391"/>
              <a:chExt cx="1440" cy="305"/>
            </a:xfrm>
          </p:grpSpPr>
          <p:sp>
            <p:nvSpPr>
              <p:cNvPr id="15392" name="Text Box 48"/>
              <p:cNvSpPr txBox="1">
                <a:spLocks noChangeArrowheads="1"/>
              </p:cNvSpPr>
              <p:nvPr/>
            </p:nvSpPr>
            <p:spPr bwMode="auto">
              <a:xfrm>
                <a:off x="304" y="3391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400" b="1">
                    <a:solidFill>
                      <a:schemeClr val="bg2"/>
                    </a:solidFill>
                  </a:rPr>
                  <a:t>A</a:t>
                </a:r>
              </a:p>
            </p:txBody>
          </p:sp>
          <p:sp>
            <p:nvSpPr>
              <p:cNvPr id="15393" name="Text Box 49"/>
              <p:cNvSpPr txBox="1">
                <a:spLocks noChangeArrowheads="1"/>
              </p:cNvSpPr>
              <p:nvPr/>
            </p:nvSpPr>
            <p:spPr bwMode="auto">
              <a:xfrm>
                <a:off x="597" y="3408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400" b="1">
                    <a:solidFill>
                      <a:schemeClr val="bg2"/>
                    </a:solidFill>
                  </a:rPr>
                  <a:t>B</a:t>
                </a:r>
              </a:p>
            </p:txBody>
          </p:sp>
          <p:sp>
            <p:nvSpPr>
              <p:cNvPr id="15394" name="Text Box 50"/>
              <p:cNvSpPr txBox="1">
                <a:spLocks noChangeArrowheads="1"/>
              </p:cNvSpPr>
              <p:nvPr/>
            </p:nvSpPr>
            <p:spPr bwMode="auto">
              <a:xfrm>
                <a:off x="960" y="3408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400" b="1">
                    <a:solidFill>
                      <a:schemeClr val="bg2"/>
                    </a:solidFill>
                  </a:rPr>
                  <a:t>C</a:t>
                </a:r>
              </a:p>
            </p:txBody>
          </p:sp>
          <p:sp>
            <p:nvSpPr>
              <p:cNvPr id="15395" name="Text Box 51"/>
              <p:cNvSpPr txBox="1">
                <a:spLocks noChangeArrowheads="1"/>
              </p:cNvSpPr>
              <p:nvPr/>
            </p:nvSpPr>
            <p:spPr bwMode="auto">
              <a:xfrm>
                <a:off x="1312" y="3392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400" b="1">
                    <a:solidFill>
                      <a:schemeClr val="bg2"/>
                    </a:solidFill>
                  </a:rPr>
                  <a:t>D</a:t>
                </a:r>
              </a:p>
            </p:txBody>
          </p:sp>
        </p:grpSp>
        <p:sp>
          <p:nvSpPr>
            <p:cNvPr id="15387" name="Line 52"/>
            <p:cNvSpPr>
              <a:spLocks noChangeShapeType="1"/>
            </p:cNvSpPr>
            <p:nvPr/>
          </p:nvSpPr>
          <p:spPr bwMode="auto">
            <a:xfrm>
              <a:off x="3936" y="2832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Line 53"/>
            <p:cNvSpPr>
              <a:spLocks noChangeShapeType="1"/>
            </p:cNvSpPr>
            <p:nvPr/>
          </p:nvSpPr>
          <p:spPr bwMode="auto">
            <a:xfrm>
              <a:off x="4752" y="2832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Line 54"/>
            <p:cNvSpPr>
              <a:spLocks noChangeShapeType="1"/>
            </p:cNvSpPr>
            <p:nvPr/>
          </p:nvSpPr>
          <p:spPr bwMode="auto">
            <a:xfrm>
              <a:off x="4176" y="2112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Oval 55"/>
            <p:cNvSpPr>
              <a:spLocks noChangeArrowheads="1"/>
            </p:cNvSpPr>
            <p:nvPr/>
          </p:nvSpPr>
          <p:spPr bwMode="auto">
            <a:xfrm>
              <a:off x="4368" y="2448"/>
              <a:ext cx="96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1" name="Oval 56"/>
            <p:cNvSpPr>
              <a:spLocks noChangeArrowheads="1"/>
            </p:cNvSpPr>
            <p:nvPr/>
          </p:nvSpPr>
          <p:spPr bwMode="auto">
            <a:xfrm>
              <a:off x="5040" y="2832"/>
              <a:ext cx="96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6602" name="Text Box 58"/>
          <p:cNvSpPr txBox="1">
            <a:spLocks noChangeArrowheads="1"/>
          </p:cNvSpPr>
          <p:nvPr/>
        </p:nvSpPr>
        <p:spPr bwMode="auto">
          <a:xfrm>
            <a:off x="0" y="762000"/>
            <a:ext cx="9144000" cy="617538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Which two samples were probably the same?</a:t>
            </a:r>
          </a:p>
        </p:txBody>
      </p:sp>
      <p:sp>
        <p:nvSpPr>
          <p:cNvPr id="236603" name="Text Box 59"/>
          <p:cNvSpPr txBox="1">
            <a:spLocks noChangeArrowheads="1"/>
          </p:cNvSpPr>
          <p:nvPr/>
        </p:nvSpPr>
        <p:spPr bwMode="auto">
          <a:xfrm>
            <a:off x="0" y="1447800"/>
            <a:ext cx="9144000" cy="11049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Samples A and D; they both moved the same distance so they are probably the same</a:t>
            </a:r>
          </a:p>
        </p:txBody>
      </p:sp>
      <p:sp>
        <p:nvSpPr>
          <p:cNvPr id="236604" name="Text Box 60"/>
          <p:cNvSpPr txBox="1">
            <a:spLocks noChangeArrowheads="1"/>
          </p:cNvSpPr>
          <p:nvPr/>
        </p:nvSpPr>
        <p:spPr bwMode="auto">
          <a:xfrm>
            <a:off x="0" y="762000"/>
            <a:ext cx="9144000" cy="617538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Which was a mixture of two materials? </a:t>
            </a:r>
          </a:p>
        </p:txBody>
      </p:sp>
      <p:sp>
        <p:nvSpPr>
          <p:cNvPr id="236605" name="Text Box 61"/>
          <p:cNvSpPr txBox="1">
            <a:spLocks noChangeArrowheads="1"/>
          </p:cNvSpPr>
          <p:nvPr/>
        </p:nvSpPr>
        <p:spPr bwMode="auto">
          <a:xfrm>
            <a:off x="0" y="1447800"/>
            <a:ext cx="9144000" cy="11049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Sample B was a mixture of two materials because it separated out into two spots </a:t>
            </a:r>
          </a:p>
        </p:txBody>
      </p:sp>
      <p:sp>
        <p:nvSpPr>
          <p:cNvPr id="236606" name="Line 62"/>
          <p:cNvSpPr>
            <a:spLocks noChangeShapeType="1"/>
          </p:cNvSpPr>
          <p:nvPr/>
        </p:nvSpPr>
        <p:spPr bwMode="auto">
          <a:xfrm>
            <a:off x="3733800" y="5562600"/>
            <a:ext cx="1905000" cy="0"/>
          </a:xfrm>
          <a:prstGeom prst="line">
            <a:avLst/>
          </a:prstGeom>
          <a:noFill/>
          <a:ln w="9842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3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3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3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3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36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6" grpId="0" autoUpdateAnimBg="0"/>
      <p:bldP spid="236567" grpId="0" autoUpdateAnimBg="0"/>
      <p:bldP spid="236569" grpId="0" autoUpdateAnimBg="0"/>
      <p:bldP spid="236570" grpId="0" autoUpdateAnimBg="0"/>
      <p:bldP spid="236571" grpId="0" autoUpdateAnimBg="0"/>
      <p:bldP spid="236572" grpId="0" animBg="1"/>
      <p:bldP spid="236574" grpId="0" animBg="1"/>
      <p:bldP spid="236575" grpId="0" animBg="1"/>
      <p:bldP spid="236576" grpId="0" animBg="1"/>
      <p:bldP spid="236602" grpId="0" animBg="1" autoUpdateAnimBg="0"/>
      <p:bldP spid="236603" grpId="0" animBg="1" autoUpdateAnimBg="0"/>
      <p:bldP spid="236604" grpId="0" animBg="1" autoUpdateAnimBg="0"/>
      <p:bldP spid="236605" grpId="0" animBg="1" autoUpdateAnimBg="0"/>
      <p:bldP spid="23660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Drop chromatography model</a:t>
            </a:r>
          </a:p>
        </p:txBody>
      </p:sp>
      <p:sp>
        <p:nvSpPr>
          <p:cNvPr id="237571" name="Oval 3"/>
          <p:cNvSpPr>
            <a:spLocks noChangeArrowheads="1"/>
          </p:cNvSpPr>
          <p:nvPr/>
        </p:nvSpPr>
        <p:spPr bwMode="auto">
          <a:xfrm>
            <a:off x="3352800" y="990600"/>
            <a:ext cx="5257800" cy="5410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810000" y="1524000"/>
            <a:ext cx="4267200" cy="4114800"/>
            <a:chOff x="2400" y="960"/>
            <a:chExt cx="2688" cy="2592"/>
          </a:xfrm>
        </p:grpSpPr>
        <p:sp>
          <p:nvSpPr>
            <p:cNvPr id="16400" name="Oval 17"/>
            <p:cNvSpPr>
              <a:spLocks noChangeArrowheads="1"/>
            </p:cNvSpPr>
            <p:nvPr/>
          </p:nvSpPr>
          <p:spPr bwMode="auto">
            <a:xfrm>
              <a:off x="2400" y="960"/>
              <a:ext cx="2688" cy="2592"/>
            </a:xfrm>
            <a:prstGeom prst="ellipse">
              <a:avLst/>
            </a:prstGeom>
            <a:solidFill>
              <a:srgbClr val="00FFFF"/>
            </a:solidFill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401" name="Oval 5"/>
            <p:cNvSpPr>
              <a:spLocks noChangeArrowheads="1"/>
            </p:cNvSpPr>
            <p:nvPr/>
          </p:nvSpPr>
          <p:spPr bwMode="auto">
            <a:xfrm>
              <a:off x="3120" y="1632"/>
              <a:ext cx="1248" cy="1248"/>
            </a:xfrm>
            <a:prstGeom prst="ellipse">
              <a:avLst/>
            </a:prstGeom>
            <a:noFill/>
            <a:ln w="263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402" name="Oval 6"/>
            <p:cNvSpPr>
              <a:spLocks noChangeArrowheads="1"/>
            </p:cNvSpPr>
            <p:nvPr/>
          </p:nvSpPr>
          <p:spPr bwMode="auto">
            <a:xfrm>
              <a:off x="2640" y="1152"/>
              <a:ext cx="2256" cy="2208"/>
            </a:xfrm>
            <a:prstGeom prst="ellipse">
              <a:avLst/>
            </a:prstGeom>
            <a:noFill/>
            <a:ln w="263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37575" name="Text Box 7"/>
          <p:cNvSpPr txBox="1">
            <a:spLocks noChangeArrowheads="1"/>
          </p:cNvSpPr>
          <p:nvPr/>
        </p:nvSpPr>
        <p:spPr bwMode="auto">
          <a:xfrm>
            <a:off x="0" y="914400"/>
            <a:ext cx="3581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tx2"/>
                </a:solidFill>
              </a:rPr>
              <a:t>Chromatography paper</a:t>
            </a:r>
          </a:p>
        </p:txBody>
      </p:sp>
      <p:sp>
        <p:nvSpPr>
          <p:cNvPr id="237576" name="Line 8"/>
          <p:cNvSpPr>
            <a:spLocks noChangeShapeType="1"/>
          </p:cNvSpPr>
          <p:nvPr/>
        </p:nvSpPr>
        <p:spPr bwMode="auto">
          <a:xfrm flipH="1" flipV="1">
            <a:off x="3581400" y="1295400"/>
            <a:ext cx="1447800" cy="304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7577" name="Line 9"/>
          <p:cNvSpPr>
            <a:spLocks noChangeShapeType="1"/>
          </p:cNvSpPr>
          <p:nvPr/>
        </p:nvSpPr>
        <p:spPr bwMode="auto">
          <a:xfrm flipH="1">
            <a:off x="3276600" y="4191000"/>
            <a:ext cx="2590800" cy="1752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7578" name="Text Box 10"/>
          <p:cNvSpPr txBox="1">
            <a:spLocks noChangeArrowheads="1"/>
          </p:cNvSpPr>
          <p:nvPr/>
        </p:nvSpPr>
        <p:spPr bwMode="auto">
          <a:xfrm>
            <a:off x="228600" y="5410200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tx2"/>
                </a:solidFill>
              </a:rPr>
              <a:t>Solvent added a drop at a time</a:t>
            </a:r>
          </a:p>
        </p:txBody>
      </p:sp>
      <p:sp>
        <p:nvSpPr>
          <p:cNvPr id="237580" name="Text Box 12"/>
          <p:cNvSpPr txBox="1">
            <a:spLocks noChangeArrowheads="1"/>
          </p:cNvSpPr>
          <p:nvPr/>
        </p:nvSpPr>
        <p:spPr bwMode="auto">
          <a:xfrm>
            <a:off x="44450" y="4191000"/>
            <a:ext cx="2971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tx2"/>
                </a:solidFill>
              </a:rPr>
              <a:t>Mixture of  solutes A &amp; B</a:t>
            </a:r>
          </a:p>
        </p:txBody>
      </p:sp>
      <p:sp>
        <p:nvSpPr>
          <p:cNvPr id="237581" name="Text Box 13"/>
          <p:cNvSpPr txBox="1">
            <a:spLocks noChangeArrowheads="1"/>
          </p:cNvSpPr>
          <p:nvPr/>
        </p:nvSpPr>
        <p:spPr bwMode="auto">
          <a:xfrm>
            <a:off x="0" y="3222625"/>
            <a:ext cx="23495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tx2"/>
                </a:solidFill>
              </a:rPr>
              <a:t>Solute B</a:t>
            </a:r>
          </a:p>
        </p:txBody>
      </p:sp>
      <p:sp>
        <p:nvSpPr>
          <p:cNvPr id="237582" name="Text Box 14"/>
          <p:cNvSpPr txBox="1">
            <a:spLocks noChangeArrowheads="1"/>
          </p:cNvSpPr>
          <p:nvPr/>
        </p:nvSpPr>
        <p:spPr bwMode="auto">
          <a:xfrm>
            <a:off x="44450" y="2263775"/>
            <a:ext cx="2438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tx2"/>
                </a:solidFill>
              </a:rPr>
              <a:t>Solute A</a:t>
            </a:r>
          </a:p>
        </p:txBody>
      </p:sp>
      <p:sp>
        <p:nvSpPr>
          <p:cNvPr id="237583" name="Line 15"/>
          <p:cNvSpPr>
            <a:spLocks noChangeShapeType="1"/>
          </p:cNvSpPr>
          <p:nvPr/>
        </p:nvSpPr>
        <p:spPr bwMode="auto">
          <a:xfrm flipH="1" flipV="1">
            <a:off x="2178050" y="2590800"/>
            <a:ext cx="2089150" cy="3810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7584" name="Line 16"/>
          <p:cNvSpPr>
            <a:spLocks noChangeShapeType="1"/>
          </p:cNvSpPr>
          <p:nvPr/>
        </p:nvSpPr>
        <p:spPr bwMode="auto">
          <a:xfrm flipH="1" flipV="1">
            <a:off x="2133600" y="3505200"/>
            <a:ext cx="28194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7572" name="Oval 4"/>
          <p:cNvSpPr>
            <a:spLocks noChangeArrowheads="1"/>
          </p:cNvSpPr>
          <p:nvPr/>
        </p:nvSpPr>
        <p:spPr bwMode="auto">
          <a:xfrm>
            <a:off x="5562600" y="3200400"/>
            <a:ext cx="762000" cy="762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579" name="Line 11"/>
          <p:cNvSpPr>
            <a:spLocks noChangeShapeType="1"/>
          </p:cNvSpPr>
          <p:nvPr/>
        </p:nvSpPr>
        <p:spPr bwMode="auto">
          <a:xfrm flipH="1">
            <a:off x="2787650" y="3657600"/>
            <a:ext cx="3079750" cy="914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37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7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7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7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37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7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37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37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237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37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237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37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1" grpId="0" animBg="1"/>
      <p:bldP spid="237575" grpId="0" autoUpdateAnimBg="0"/>
      <p:bldP spid="237576" grpId="0" animBg="1"/>
      <p:bldP spid="237577" grpId="0" animBg="1"/>
      <p:bldP spid="237578" grpId="0" autoUpdateAnimBg="0"/>
      <p:bldP spid="237580" grpId="0" autoUpdateAnimBg="0"/>
      <p:bldP spid="237581" grpId="0" autoUpdateAnimBg="0"/>
      <p:bldP spid="237582" grpId="0" autoUpdateAnimBg="0"/>
      <p:bldP spid="237583" grpId="0" animBg="1"/>
      <p:bldP spid="237584" grpId="0" animBg="1"/>
      <p:bldP spid="237572" grpId="0" animBg="1"/>
      <p:bldP spid="23757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Predicting chromatography results</a:t>
            </a:r>
          </a:p>
        </p:txBody>
      </p:sp>
      <p:sp>
        <p:nvSpPr>
          <p:cNvPr id="238595" name="Oval 3"/>
          <p:cNvSpPr>
            <a:spLocks noChangeArrowheads="1"/>
          </p:cNvSpPr>
          <p:nvPr/>
        </p:nvSpPr>
        <p:spPr bwMode="auto">
          <a:xfrm>
            <a:off x="3352800" y="990600"/>
            <a:ext cx="5257800" cy="5410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810000" y="1524000"/>
            <a:ext cx="4267200" cy="4114800"/>
            <a:chOff x="2400" y="960"/>
            <a:chExt cx="2688" cy="2592"/>
          </a:xfrm>
        </p:grpSpPr>
        <p:sp>
          <p:nvSpPr>
            <p:cNvPr id="17416" name="Oval 5"/>
            <p:cNvSpPr>
              <a:spLocks noChangeArrowheads="1"/>
            </p:cNvSpPr>
            <p:nvPr/>
          </p:nvSpPr>
          <p:spPr bwMode="auto">
            <a:xfrm>
              <a:off x="2400" y="960"/>
              <a:ext cx="2688" cy="2592"/>
            </a:xfrm>
            <a:prstGeom prst="ellipse">
              <a:avLst/>
            </a:prstGeom>
            <a:solidFill>
              <a:srgbClr val="00FFFF"/>
            </a:solidFill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417" name="Oval 6"/>
            <p:cNvSpPr>
              <a:spLocks noChangeArrowheads="1"/>
            </p:cNvSpPr>
            <p:nvPr/>
          </p:nvSpPr>
          <p:spPr bwMode="auto">
            <a:xfrm>
              <a:off x="3120" y="1632"/>
              <a:ext cx="1248" cy="1248"/>
            </a:xfrm>
            <a:prstGeom prst="ellipse">
              <a:avLst/>
            </a:prstGeom>
            <a:noFill/>
            <a:ln w="263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418" name="Oval 7"/>
            <p:cNvSpPr>
              <a:spLocks noChangeArrowheads="1"/>
            </p:cNvSpPr>
            <p:nvPr/>
          </p:nvSpPr>
          <p:spPr bwMode="auto">
            <a:xfrm>
              <a:off x="2880" y="1392"/>
              <a:ext cx="1728" cy="1728"/>
            </a:xfrm>
            <a:prstGeom prst="ellipse">
              <a:avLst/>
            </a:prstGeom>
            <a:noFill/>
            <a:ln w="263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38600" name="Oval 8"/>
          <p:cNvSpPr>
            <a:spLocks noChangeArrowheads="1"/>
          </p:cNvSpPr>
          <p:nvPr/>
        </p:nvSpPr>
        <p:spPr bwMode="auto">
          <a:xfrm>
            <a:off x="5562600" y="3200400"/>
            <a:ext cx="762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8601" name="Text Box 9"/>
          <p:cNvSpPr txBox="1">
            <a:spLocks noChangeArrowheads="1"/>
          </p:cNvSpPr>
          <p:nvPr/>
        </p:nvSpPr>
        <p:spPr bwMode="auto">
          <a:xfrm>
            <a:off x="138113" y="838200"/>
            <a:ext cx="2895600" cy="2566988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What separate pigments may be observed? </a:t>
            </a:r>
          </a:p>
        </p:txBody>
      </p:sp>
      <p:sp>
        <p:nvSpPr>
          <p:cNvPr id="238602" name="Text Box 10"/>
          <p:cNvSpPr txBox="1">
            <a:spLocks noChangeArrowheads="1"/>
          </p:cNvSpPr>
          <p:nvPr/>
        </p:nvSpPr>
        <p:spPr bwMode="auto">
          <a:xfrm>
            <a:off x="120650" y="3662363"/>
            <a:ext cx="2895600" cy="2566987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The primary pigments yellow and red mix to make orange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5" grpId="0" animBg="1"/>
      <p:bldP spid="238600" grpId="0" animBg="1"/>
      <p:bldP spid="238601" grpId="0" animBg="1" autoUpdateAnimBg="0"/>
      <p:bldP spid="238602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Predicting chromatography results</a:t>
            </a:r>
          </a:p>
        </p:txBody>
      </p:sp>
      <p:sp>
        <p:nvSpPr>
          <p:cNvPr id="239619" name="Oval 3"/>
          <p:cNvSpPr>
            <a:spLocks noChangeArrowheads="1"/>
          </p:cNvSpPr>
          <p:nvPr/>
        </p:nvSpPr>
        <p:spPr bwMode="auto">
          <a:xfrm>
            <a:off x="3352800" y="990600"/>
            <a:ext cx="5257800" cy="5410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810000" y="1524000"/>
            <a:ext cx="4267200" cy="4114800"/>
            <a:chOff x="2400" y="960"/>
            <a:chExt cx="2688" cy="2592"/>
          </a:xfrm>
        </p:grpSpPr>
        <p:grpSp>
          <p:nvGrpSpPr>
            <p:cNvPr id="18440" name="Group 13"/>
            <p:cNvGrpSpPr>
              <a:grpSpLocks/>
            </p:cNvGrpSpPr>
            <p:nvPr/>
          </p:nvGrpSpPr>
          <p:grpSpPr bwMode="auto">
            <a:xfrm>
              <a:off x="2400" y="960"/>
              <a:ext cx="2688" cy="2592"/>
              <a:chOff x="2400" y="960"/>
              <a:chExt cx="2688" cy="2592"/>
            </a:xfrm>
          </p:grpSpPr>
          <p:sp>
            <p:nvSpPr>
              <p:cNvPr id="18442" name="Oval 5"/>
              <p:cNvSpPr>
                <a:spLocks noChangeArrowheads="1"/>
              </p:cNvSpPr>
              <p:nvPr/>
            </p:nvSpPr>
            <p:spPr bwMode="auto">
              <a:xfrm>
                <a:off x="2400" y="960"/>
                <a:ext cx="2688" cy="2592"/>
              </a:xfrm>
              <a:prstGeom prst="ellipse">
                <a:avLst/>
              </a:prstGeom>
              <a:solidFill>
                <a:srgbClr val="00FFFF"/>
              </a:solidFill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18443" name="Oval 12"/>
              <p:cNvSpPr>
                <a:spLocks noChangeArrowheads="1"/>
              </p:cNvSpPr>
              <p:nvPr/>
            </p:nvSpPr>
            <p:spPr bwMode="auto">
              <a:xfrm>
                <a:off x="2640" y="1152"/>
                <a:ext cx="2256" cy="2208"/>
              </a:xfrm>
              <a:prstGeom prst="ellipse">
                <a:avLst/>
              </a:prstGeom>
              <a:noFill/>
              <a:ln w="263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18441" name="Oval 7"/>
            <p:cNvSpPr>
              <a:spLocks noChangeArrowheads="1"/>
            </p:cNvSpPr>
            <p:nvPr/>
          </p:nvSpPr>
          <p:spPr bwMode="auto">
            <a:xfrm>
              <a:off x="2880" y="1392"/>
              <a:ext cx="1728" cy="1728"/>
            </a:xfrm>
            <a:prstGeom prst="ellipse">
              <a:avLst/>
            </a:prstGeom>
            <a:noFill/>
            <a:ln w="263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39624" name="Oval 8"/>
          <p:cNvSpPr>
            <a:spLocks noChangeArrowheads="1"/>
          </p:cNvSpPr>
          <p:nvPr/>
        </p:nvSpPr>
        <p:spPr bwMode="auto">
          <a:xfrm>
            <a:off x="5562600" y="3200400"/>
            <a:ext cx="762000" cy="762000"/>
          </a:xfrm>
          <a:prstGeom prst="ellipse">
            <a:avLst/>
          </a:prstGeom>
          <a:solidFill>
            <a:srgbClr val="CC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9625" name="Text Box 9"/>
          <p:cNvSpPr txBox="1">
            <a:spLocks noChangeArrowheads="1"/>
          </p:cNvSpPr>
          <p:nvPr/>
        </p:nvSpPr>
        <p:spPr bwMode="auto">
          <a:xfrm>
            <a:off x="138113" y="838200"/>
            <a:ext cx="2895600" cy="2566988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What separate pigments may be observed? </a:t>
            </a:r>
          </a:p>
        </p:txBody>
      </p:sp>
      <p:sp>
        <p:nvSpPr>
          <p:cNvPr id="239626" name="Text Box 10"/>
          <p:cNvSpPr txBox="1">
            <a:spLocks noChangeArrowheads="1"/>
          </p:cNvSpPr>
          <p:nvPr/>
        </p:nvSpPr>
        <p:spPr bwMode="auto">
          <a:xfrm>
            <a:off x="120650" y="3662363"/>
            <a:ext cx="2895600" cy="2566987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The primary pigments blue and red mix to make purple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9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9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9" grpId="0" animBg="1"/>
      <p:bldP spid="239624" grpId="0" animBg="1"/>
      <p:bldP spid="239625" grpId="0" animBg="1" autoUpdateAnimBg="0"/>
      <p:bldP spid="239626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Predicting chromatography results</a:t>
            </a:r>
          </a:p>
        </p:txBody>
      </p:sp>
      <p:sp>
        <p:nvSpPr>
          <p:cNvPr id="240643" name="Oval 3"/>
          <p:cNvSpPr>
            <a:spLocks noChangeArrowheads="1"/>
          </p:cNvSpPr>
          <p:nvPr/>
        </p:nvSpPr>
        <p:spPr bwMode="auto">
          <a:xfrm>
            <a:off x="3352800" y="990600"/>
            <a:ext cx="5257800" cy="5410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810000" y="1524000"/>
            <a:ext cx="4267200" cy="4114800"/>
            <a:chOff x="2400" y="960"/>
            <a:chExt cx="2688" cy="2592"/>
          </a:xfrm>
        </p:grpSpPr>
        <p:grpSp>
          <p:nvGrpSpPr>
            <p:cNvPr id="19464" name="Group 4"/>
            <p:cNvGrpSpPr>
              <a:grpSpLocks/>
            </p:cNvGrpSpPr>
            <p:nvPr/>
          </p:nvGrpSpPr>
          <p:grpSpPr bwMode="auto">
            <a:xfrm>
              <a:off x="2400" y="960"/>
              <a:ext cx="2688" cy="2592"/>
              <a:chOff x="2400" y="960"/>
              <a:chExt cx="2688" cy="2592"/>
            </a:xfrm>
          </p:grpSpPr>
          <p:sp>
            <p:nvSpPr>
              <p:cNvPr id="19466" name="Oval 5"/>
              <p:cNvSpPr>
                <a:spLocks noChangeArrowheads="1"/>
              </p:cNvSpPr>
              <p:nvPr/>
            </p:nvSpPr>
            <p:spPr bwMode="auto">
              <a:xfrm>
                <a:off x="2400" y="960"/>
                <a:ext cx="2688" cy="2592"/>
              </a:xfrm>
              <a:prstGeom prst="ellipse">
                <a:avLst/>
              </a:prstGeom>
              <a:solidFill>
                <a:srgbClr val="00FFFF"/>
              </a:solidFill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19467" name="Oval 6"/>
              <p:cNvSpPr>
                <a:spLocks noChangeArrowheads="1"/>
              </p:cNvSpPr>
              <p:nvPr/>
            </p:nvSpPr>
            <p:spPr bwMode="auto">
              <a:xfrm>
                <a:off x="3120" y="1632"/>
                <a:ext cx="1248" cy="1248"/>
              </a:xfrm>
              <a:prstGeom prst="ellipse">
                <a:avLst/>
              </a:prstGeom>
              <a:noFill/>
              <a:ln w="263525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19468" name="Oval 7"/>
              <p:cNvSpPr>
                <a:spLocks noChangeArrowheads="1"/>
              </p:cNvSpPr>
              <p:nvPr/>
            </p:nvSpPr>
            <p:spPr bwMode="auto">
              <a:xfrm>
                <a:off x="2880" y="1392"/>
                <a:ext cx="1728" cy="1728"/>
              </a:xfrm>
              <a:prstGeom prst="ellipse">
                <a:avLst/>
              </a:prstGeom>
              <a:noFill/>
              <a:ln w="263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19465" name="Oval 11"/>
            <p:cNvSpPr>
              <a:spLocks noChangeArrowheads="1"/>
            </p:cNvSpPr>
            <p:nvPr/>
          </p:nvSpPr>
          <p:spPr bwMode="auto">
            <a:xfrm>
              <a:off x="2640" y="1152"/>
              <a:ext cx="2256" cy="2208"/>
            </a:xfrm>
            <a:prstGeom prst="ellipse">
              <a:avLst/>
            </a:prstGeom>
            <a:noFill/>
            <a:ln w="263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40648" name="Oval 8"/>
          <p:cNvSpPr>
            <a:spLocks noChangeArrowheads="1"/>
          </p:cNvSpPr>
          <p:nvPr/>
        </p:nvSpPr>
        <p:spPr bwMode="auto">
          <a:xfrm>
            <a:off x="5562600" y="3200400"/>
            <a:ext cx="762000" cy="7620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0649" name="Text Box 9"/>
          <p:cNvSpPr txBox="1">
            <a:spLocks noChangeArrowheads="1"/>
          </p:cNvSpPr>
          <p:nvPr/>
        </p:nvSpPr>
        <p:spPr bwMode="auto">
          <a:xfrm>
            <a:off x="138113" y="838200"/>
            <a:ext cx="2895600" cy="2566988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What separate pigments may be observed? </a:t>
            </a:r>
          </a:p>
        </p:txBody>
      </p:sp>
      <p:sp>
        <p:nvSpPr>
          <p:cNvPr id="240650" name="Text Box 10"/>
          <p:cNvSpPr txBox="1">
            <a:spLocks noChangeArrowheads="1"/>
          </p:cNvSpPr>
          <p:nvPr/>
        </p:nvSpPr>
        <p:spPr bwMode="auto">
          <a:xfrm>
            <a:off x="120650" y="3662363"/>
            <a:ext cx="2895600" cy="305435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The primary pigments yellow, red and blue mix to make black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0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0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3" grpId="0" animBg="1"/>
      <p:bldP spid="240648" grpId="0" animBg="1"/>
      <p:bldP spid="240649" grpId="0" animBg="1" autoUpdateAnimBg="0"/>
      <p:bldP spid="240650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Dissolving model</a:t>
            </a:r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2667000" y="3657600"/>
            <a:ext cx="4572000" cy="2936875"/>
            <a:chOff x="1488" y="2157"/>
            <a:chExt cx="2880" cy="1850"/>
          </a:xfrm>
        </p:grpSpPr>
        <p:sp>
          <p:nvSpPr>
            <p:cNvPr id="3142" name="Line 17"/>
            <p:cNvSpPr>
              <a:spLocks noChangeShapeType="1"/>
            </p:cNvSpPr>
            <p:nvPr/>
          </p:nvSpPr>
          <p:spPr bwMode="auto">
            <a:xfrm rot="5400000">
              <a:off x="2928" y="1008"/>
              <a:ext cx="0" cy="288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Oval 12"/>
            <p:cNvSpPr>
              <a:spLocks noChangeArrowheads="1"/>
            </p:cNvSpPr>
            <p:nvPr/>
          </p:nvSpPr>
          <p:spPr bwMode="auto">
            <a:xfrm>
              <a:off x="2688" y="3072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144" name="Group 18"/>
            <p:cNvGrpSpPr>
              <a:grpSpLocks/>
            </p:cNvGrpSpPr>
            <p:nvPr/>
          </p:nvGrpSpPr>
          <p:grpSpPr bwMode="auto">
            <a:xfrm>
              <a:off x="1488" y="2157"/>
              <a:ext cx="2880" cy="1850"/>
              <a:chOff x="1488" y="2157"/>
              <a:chExt cx="2880" cy="1850"/>
            </a:xfrm>
          </p:grpSpPr>
          <p:sp>
            <p:nvSpPr>
              <p:cNvPr id="3171" name="Line 14"/>
              <p:cNvSpPr>
                <a:spLocks noChangeShapeType="1"/>
              </p:cNvSpPr>
              <p:nvPr/>
            </p:nvSpPr>
            <p:spPr bwMode="auto">
              <a:xfrm>
                <a:off x="1510" y="2183"/>
                <a:ext cx="0" cy="182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2" name="Line 15"/>
              <p:cNvSpPr>
                <a:spLocks noChangeShapeType="1"/>
              </p:cNvSpPr>
              <p:nvPr/>
            </p:nvSpPr>
            <p:spPr bwMode="auto">
              <a:xfrm>
                <a:off x="4346" y="2157"/>
                <a:ext cx="0" cy="182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3" name="Line 16"/>
              <p:cNvSpPr>
                <a:spLocks noChangeShapeType="1"/>
              </p:cNvSpPr>
              <p:nvPr/>
            </p:nvSpPr>
            <p:spPr bwMode="auto">
              <a:xfrm rot="5400000">
                <a:off x="2928" y="2544"/>
                <a:ext cx="0" cy="288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45" name="Oval 19"/>
            <p:cNvSpPr>
              <a:spLocks noChangeArrowheads="1"/>
            </p:cNvSpPr>
            <p:nvPr/>
          </p:nvSpPr>
          <p:spPr bwMode="auto">
            <a:xfrm>
              <a:off x="2256" y="2832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6" name="Oval 20"/>
            <p:cNvSpPr>
              <a:spLocks noChangeArrowheads="1"/>
            </p:cNvSpPr>
            <p:nvPr/>
          </p:nvSpPr>
          <p:spPr bwMode="auto">
            <a:xfrm>
              <a:off x="3984" y="249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7" name="Oval 21"/>
            <p:cNvSpPr>
              <a:spLocks noChangeArrowheads="1"/>
            </p:cNvSpPr>
            <p:nvPr/>
          </p:nvSpPr>
          <p:spPr bwMode="auto">
            <a:xfrm>
              <a:off x="3648" y="249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8" name="Oval 22"/>
            <p:cNvSpPr>
              <a:spLocks noChangeArrowheads="1"/>
            </p:cNvSpPr>
            <p:nvPr/>
          </p:nvSpPr>
          <p:spPr bwMode="auto">
            <a:xfrm>
              <a:off x="3312" y="249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9" name="Oval 23"/>
            <p:cNvSpPr>
              <a:spLocks noChangeArrowheads="1"/>
            </p:cNvSpPr>
            <p:nvPr/>
          </p:nvSpPr>
          <p:spPr bwMode="auto">
            <a:xfrm>
              <a:off x="2976" y="249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0" name="Oval 24"/>
            <p:cNvSpPr>
              <a:spLocks noChangeArrowheads="1"/>
            </p:cNvSpPr>
            <p:nvPr/>
          </p:nvSpPr>
          <p:spPr bwMode="auto">
            <a:xfrm>
              <a:off x="2640" y="249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" name="Oval 25"/>
            <p:cNvSpPr>
              <a:spLocks noChangeArrowheads="1"/>
            </p:cNvSpPr>
            <p:nvPr/>
          </p:nvSpPr>
          <p:spPr bwMode="auto">
            <a:xfrm>
              <a:off x="2304" y="249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2" name="Oval 26"/>
            <p:cNvSpPr>
              <a:spLocks noChangeArrowheads="1"/>
            </p:cNvSpPr>
            <p:nvPr/>
          </p:nvSpPr>
          <p:spPr bwMode="auto">
            <a:xfrm>
              <a:off x="1920" y="249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3" name="Oval 27"/>
            <p:cNvSpPr>
              <a:spLocks noChangeArrowheads="1"/>
            </p:cNvSpPr>
            <p:nvPr/>
          </p:nvSpPr>
          <p:spPr bwMode="auto">
            <a:xfrm>
              <a:off x="1968" y="249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" name="Oval 28"/>
            <p:cNvSpPr>
              <a:spLocks noChangeArrowheads="1"/>
            </p:cNvSpPr>
            <p:nvPr/>
          </p:nvSpPr>
          <p:spPr bwMode="auto">
            <a:xfrm>
              <a:off x="1536" y="249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5" name="Oval 29"/>
            <p:cNvSpPr>
              <a:spLocks noChangeArrowheads="1"/>
            </p:cNvSpPr>
            <p:nvPr/>
          </p:nvSpPr>
          <p:spPr bwMode="auto">
            <a:xfrm>
              <a:off x="1536" y="249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6" name="Oval 30"/>
            <p:cNvSpPr>
              <a:spLocks noChangeArrowheads="1"/>
            </p:cNvSpPr>
            <p:nvPr/>
          </p:nvSpPr>
          <p:spPr bwMode="auto">
            <a:xfrm>
              <a:off x="1536" y="249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7" name="Oval 31"/>
            <p:cNvSpPr>
              <a:spLocks noChangeArrowheads="1"/>
            </p:cNvSpPr>
            <p:nvPr/>
          </p:nvSpPr>
          <p:spPr bwMode="auto">
            <a:xfrm>
              <a:off x="1584" y="249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8" name="Oval 32"/>
            <p:cNvSpPr>
              <a:spLocks noChangeArrowheads="1"/>
            </p:cNvSpPr>
            <p:nvPr/>
          </p:nvSpPr>
          <p:spPr bwMode="auto">
            <a:xfrm>
              <a:off x="2928" y="2832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9" name="Oval 33"/>
            <p:cNvSpPr>
              <a:spLocks noChangeArrowheads="1"/>
            </p:cNvSpPr>
            <p:nvPr/>
          </p:nvSpPr>
          <p:spPr bwMode="auto">
            <a:xfrm>
              <a:off x="3216" y="3024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0" name="Oval 34"/>
            <p:cNvSpPr>
              <a:spLocks noChangeArrowheads="1"/>
            </p:cNvSpPr>
            <p:nvPr/>
          </p:nvSpPr>
          <p:spPr bwMode="auto">
            <a:xfrm>
              <a:off x="3312" y="3360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1" name="Oval 35"/>
            <p:cNvSpPr>
              <a:spLocks noChangeArrowheads="1"/>
            </p:cNvSpPr>
            <p:nvPr/>
          </p:nvSpPr>
          <p:spPr bwMode="auto">
            <a:xfrm>
              <a:off x="1680" y="2832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2" name="Oval 36"/>
            <p:cNvSpPr>
              <a:spLocks noChangeArrowheads="1"/>
            </p:cNvSpPr>
            <p:nvPr/>
          </p:nvSpPr>
          <p:spPr bwMode="auto">
            <a:xfrm>
              <a:off x="1824" y="3168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3" name="Oval 37"/>
            <p:cNvSpPr>
              <a:spLocks noChangeArrowheads="1"/>
            </p:cNvSpPr>
            <p:nvPr/>
          </p:nvSpPr>
          <p:spPr bwMode="auto">
            <a:xfrm>
              <a:off x="2208" y="3408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" name="Oval 38"/>
            <p:cNvSpPr>
              <a:spLocks noChangeArrowheads="1"/>
            </p:cNvSpPr>
            <p:nvPr/>
          </p:nvSpPr>
          <p:spPr bwMode="auto">
            <a:xfrm>
              <a:off x="3552" y="3024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5" name="Oval 39"/>
            <p:cNvSpPr>
              <a:spLocks noChangeArrowheads="1"/>
            </p:cNvSpPr>
            <p:nvPr/>
          </p:nvSpPr>
          <p:spPr bwMode="auto">
            <a:xfrm>
              <a:off x="2688" y="3408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6" name="Oval 40"/>
            <p:cNvSpPr>
              <a:spLocks noChangeArrowheads="1"/>
            </p:cNvSpPr>
            <p:nvPr/>
          </p:nvSpPr>
          <p:spPr bwMode="auto">
            <a:xfrm>
              <a:off x="1824" y="3504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7" name="Oval 41"/>
            <p:cNvSpPr>
              <a:spLocks noChangeArrowheads="1"/>
            </p:cNvSpPr>
            <p:nvPr/>
          </p:nvSpPr>
          <p:spPr bwMode="auto">
            <a:xfrm>
              <a:off x="2976" y="3600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8" name="Oval 42"/>
            <p:cNvSpPr>
              <a:spLocks noChangeArrowheads="1"/>
            </p:cNvSpPr>
            <p:nvPr/>
          </p:nvSpPr>
          <p:spPr bwMode="auto">
            <a:xfrm>
              <a:off x="3600" y="3552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9" name="Oval 43"/>
            <p:cNvSpPr>
              <a:spLocks noChangeArrowheads="1"/>
            </p:cNvSpPr>
            <p:nvPr/>
          </p:nvSpPr>
          <p:spPr bwMode="auto">
            <a:xfrm>
              <a:off x="3936" y="3600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0" name="Oval 44"/>
            <p:cNvSpPr>
              <a:spLocks noChangeArrowheads="1"/>
            </p:cNvSpPr>
            <p:nvPr/>
          </p:nvSpPr>
          <p:spPr bwMode="auto">
            <a:xfrm>
              <a:off x="3984" y="2832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99"/>
          <p:cNvGrpSpPr>
            <a:grpSpLocks/>
          </p:cNvGrpSpPr>
          <p:nvPr/>
        </p:nvGrpSpPr>
        <p:grpSpPr bwMode="auto">
          <a:xfrm>
            <a:off x="2667000" y="3657600"/>
            <a:ext cx="4572000" cy="2936875"/>
            <a:chOff x="0" y="2470"/>
            <a:chExt cx="2880" cy="1850"/>
          </a:xfrm>
        </p:grpSpPr>
        <p:sp>
          <p:nvSpPr>
            <p:cNvPr id="3101" name="Oval 56"/>
            <p:cNvSpPr>
              <a:spLocks noChangeArrowheads="1"/>
            </p:cNvSpPr>
            <p:nvPr/>
          </p:nvSpPr>
          <p:spPr bwMode="auto">
            <a:xfrm>
              <a:off x="51" y="3498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" name="Oval 57"/>
            <p:cNvSpPr>
              <a:spLocks noChangeArrowheads="1"/>
            </p:cNvSpPr>
            <p:nvPr/>
          </p:nvSpPr>
          <p:spPr bwMode="auto">
            <a:xfrm>
              <a:off x="62" y="3876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" name="Oval 58"/>
            <p:cNvSpPr>
              <a:spLocks noChangeArrowheads="1"/>
            </p:cNvSpPr>
            <p:nvPr/>
          </p:nvSpPr>
          <p:spPr bwMode="auto">
            <a:xfrm>
              <a:off x="1104" y="3120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" name="Oval 60"/>
            <p:cNvSpPr>
              <a:spLocks noChangeArrowheads="1"/>
            </p:cNvSpPr>
            <p:nvPr/>
          </p:nvSpPr>
          <p:spPr bwMode="auto">
            <a:xfrm>
              <a:off x="2496" y="3552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" name="Oval 62"/>
            <p:cNvSpPr>
              <a:spLocks noChangeArrowheads="1"/>
            </p:cNvSpPr>
            <p:nvPr/>
          </p:nvSpPr>
          <p:spPr bwMode="auto">
            <a:xfrm>
              <a:off x="955" y="3896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" name="Oval 63"/>
            <p:cNvSpPr>
              <a:spLocks noChangeArrowheads="1"/>
            </p:cNvSpPr>
            <p:nvPr/>
          </p:nvSpPr>
          <p:spPr bwMode="auto">
            <a:xfrm>
              <a:off x="1494" y="3557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" name="Line 67"/>
            <p:cNvSpPr>
              <a:spLocks noChangeShapeType="1"/>
            </p:cNvSpPr>
            <p:nvPr/>
          </p:nvSpPr>
          <p:spPr bwMode="auto">
            <a:xfrm rot="5400000">
              <a:off x="1440" y="1321"/>
              <a:ext cx="0" cy="288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Oval 68"/>
            <p:cNvSpPr>
              <a:spLocks noChangeArrowheads="1"/>
            </p:cNvSpPr>
            <p:nvPr/>
          </p:nvSpPr>
          <p:spPr bwMode="auto">
            <a:xfrm>
              <a:off x="1200" y="3385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109" name="Group 69"/>
            <p:cNvGrpSpPr>
              <a:grpSpLocks/>
            </p:cNvGrpSpPr>
            <p:nvPr/>
          </p:nvGrpSpPr>
          <p:grpSpPr bwMode="auto">
            <a:xfrm>
              <a:off x="0" y="2470"/>
              <a:ext cx="2880" cy="1850"/>
              <a:chOff x="1488" y="2157"/>
              <a:chExt cx="2880" cy="1850"/>
            </a:xfrm>
          </p:grpSpPr>
          <p:sp>
            <p:nvSpPr>
              <p:cNvPr id="3139" name="Line 70"/>
              <p:cNvSpPr>
                <a:spLocks noChangeShapeType="1"/>
              </p:cNvSpPr>
              <p:nvPr/>
            </p:nvSpPr>
            <p:spPr bwMode="auto">
              <a:xfrm>
                <a:off x="1510" y="2183"/>
                <a:ext cx="0" cy="182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0" name="Line 71"/>
              <p:cNvSpPr>
                <a:spLocks noChangeShapeType="1"/>
              </p:cNvSpPr>
              <p:nvPr/>
            </p:nvSpPr>
            <p:spPr bwMode="auto">
              <a:xfrm>
                <a:off x="4346" y="2157"/>
                <a:ext cx="0" cy="182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1" name="Line 72"/>
              <p:cNvSpPr>
                <a:spLocks noChangeShapeType="1"/>
              </p:cNvSpPr>
              <p:nvPr/>
            </p:nvSpPr>
            <p:spPr bwMode="auto">
              <a:xfrm rot="5400000">
                <a:off x="2928" y="2544"/>
                <a:ext cx="0" cy="288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10" name="Oval 73"/>
            <p:cNvSpPr>
              <a:spLocks noChangeArrowheads="1"/>
            </p:cNvSpPr>
            <p:nvPr/>
          </p:nvSpPr>
          <p:spPr bwMode="auto">
            <a:xfrm>
              <a:off x="768" y="3145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1" name="Oval 74"/>
            <p:cNvSpPr>
              <a:spLocks noChangeArrowheads="1"/>
            </p:cNvSpPr>
            <p:nvPr/>
          </p:nvSpPr>
          <p:spPr bwMode="auto">
            <a:xfrm>
              <a:off x="2496" y="2809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" name="Oval 75"/>
            <p:cNvSpPr>
              <a:spLocks noChangeArrowheads="1"/>
            </p:cNvSpPr>
            <p:nvPr/>
          </p:nvSpPr>
          <p:spPr bwMode="auto">
            <a:xfrm>
              <a:off x="2160" y="2809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" name="Oval 76"/>
            <p:cNvSpPr>
              <a:spLocks noChangeArrowheads="1"/>
            </p:cNvSpPr>
            <p:nvPr/>
          </p:nvSpPr>
          <p:spPr bwMode="auto">
            <a:xfrm>
              <a:off x="1824" y="2809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" name="Oval 77"/>
            <p:cNvSpPr>
              <a:spLocks noChangeArrowheads="1"/>
            </p:cNvSpPr>
            <p:nvPr/>
          </p:nvSpPr>
          <p:spPr bwMode="auto">
            <a:xfrm>
              <a:off x="1488" y="2809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" name="Oval 78"/>
            <p:cNvSpPr>
              <a:spLocks noChangeArrowheads="1"/>
            </p:cNvSpPr>
            <p:nvPr/>
          </p:nvSpPr>
          <p:spPr bwMode="auto">
            <a:xfrm>
              <a:off x="1152" y="2809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" name="Oval 79"/>
            <p:cNvSpPr>
              <a:spLocks noChangeArrowheads="1"/>
            </p:cNvSpPr>
            <p:nvPr/>
          </p:nvSpPr>
          <p:spPr bwMode="auto">
            <a:xfrm>
              <a:off x="816" y="2809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" name="Oval 80"/>
            <p:cNvSpPr>
              <a:spLocks noChangeArrowheads="1"/>
            </p:cNvSpPr>
            <p:nvPr/>
          </p:nvSpPr>
          <p:spPr bwMode="auto">
            <a:xfrm>
              <a:off x="432" y="2809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" name="Oval 81"/>
            <p:cNvSpPr>
              <a:spLocks noChangeArrowheads="1"/>
            </p:cNvSpPr>
            <p:nvPr/>
          </p:nvSpPr>
          <p:spPr bwMode="auto">
            <a:xfrm>
              <a:off x="480" y="2809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" name="Oval 82"/>
            <p:cNvSpPr>
              <a:spLocks noChangeArrowheads="1"/>
            </p:cNvSpPr>
            <p:nvPr/>
          </p:nvSpPr>
          <p:spPr bwMode="auto">
            <a:xfrm>
              <a:off x="48" y="2809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" name="Oval 83"/>
            <p:cNvSpPr>
              <a:spLocks noChangeArrowheads="1"/>
            </p:cNvSpPr>
            <p:nvPr/>
          </p:nvSpPr>
          <p:spPr bwMode="auto">
            <a:xfrm>
              <a:off x="48" y="2809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" name="Oval 84"/>
            <p:cNvSpPr>
              <a:spLocks noChangeArrowheads="1"/>
            </p:cNvSpPr>
            <p:nvPr/>
          </p:nvSpPr>
          <p:spPr bwMode="auto">
            <a:xfrm>
              <a:off x="48" y="2809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2" name="Oval 85"/>
            <p:cNvSpPr>
              <a:spLocks noChangeArrowheads="1"/>
            </p:cNvSpPr>
            <p:nvPr/>
          </p:nvSpPr>
          <p:spPr bwMode="auto">
            <a:xfrm>
              <a:off x="96" y="2809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3" name="Oval 86"/>
            <p:cNvSpPr>
              <a:spLocks noChangeArrowheads="1"/>
            </p:cNvSpPr>
            <p:nvPr/>
          </p:nvSpPr>
          <p:spPr bwMode="auto">
            <a:xfrm>
              <a:off x="1440" y="3145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" name="Oval 87"/>
            <p:cNvSpPr>
              <a:spLocks noChangeArrowheads="1"/>
            </p:cNvSpPr>
            <p:nvPr/>
          </p:nvSpPr>
          <p:spPr bwMode="auto">
            <a:xfrm>
              <a:off x="1728" y="3337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" name="Oval 88"/>
            <p:cNvSpPr>
              <a:spLocks noChangeArrowheads="1"/>
            </p:cNvSpPr>
            <p:nvPr/>
          </p:nvSpPr>
          <p:spPr bwMode="auto">
            <a:xfrm>
              <a:off x="1824" y="3673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" name="Oval 89"/>
            <p:cNvSpPr>
              <a:spLocks noChangeArrowheads="1"/>
            </p:cNvSpPr>
            <p:nvPr/>
          </p:nvSpPr>
          <p:spPr bwMode="auto">
            <a:xfrm>
              <a:off x="192" y="3145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7" name="Oval 90"/>
            <p:cNvSpPr>
              <a:spLocks noChangeArrowheads="1"/>
            </p:cNvSpPr>
            <p:nvPr/>
          </p:nvSpPr>
          <p:spPr bwMode="auto">
            <a:xfrm>
              <a:off x="336" y="3481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" name="Oval 91"/>
            <p:cNvSpPr>
              <a:spLocks noChangeArrowheads="1"/>
            </p:cNvSpPr>
            <p:nvPr/>
          </p:nvSpPr>
          <p:spPr bwMode="auto">
            <a:xfrm>
              <a:off x="720" y="3721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" name="Oval 92"/>
            <p:cNvSpPr>
              <a:spLocks noChangeArrowheads="1"/>
            </p:cNvSpPr>
            <p:nvPr/>
          </p:nvSpPr>
          <p:spPr bwMode="auto">
            <a:xfrm>
              <a:off x="2064" y="3337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" name="Oval 93"/>
            <p:cNvSpPr>
              <a:spLocks noChangeArrowheads="1"/>
            </p:cNvSpPr>
            <p:nvPr/>
          </p:nvSpPr>
          <p:spPr bwMode="auto">
            <a:xfrm>
              <a:off x="1200" y="3721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" name="Oval 94"/>
            <p:cNvSpPr>
              <a:spLocks noChangeArrowheads="1"/>
            </p:cNvSpPr>
            <p:nvPr/>
          </p:nvSpPr>
          <p:spPr bwMode="auto">
            <a:xfrm>
              <a:off x="336" y="3817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2" name="Oval 95"/>
            <p:cNvSpPr>
              <a:spLocks noChangeArrowheads="1"/>
            </p:cNvSpPr>
            <p:nvPr/>
          </p:nvSpPr>
          <p:spPr bwMode="auto">
            <a:xfrm>
              <a:off x="1488" y="3913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3" name="Oval 96"/>
            <p:cNvSpPr>
              <a:spLocks noChangeArrowheads="1"/>
            </p:cNvSpPr>
            <p:nvPr/>
          </p:nvSpPr>
          <p:spPr bwMode="auto">
            <a:xfrm>
              <a:off x="2112" y="3865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4" name="Oval 97"/>
            <p:cNvSpPr>
              <a:spLocks noChangeArrowheads="1"/>
            </p:cNvSpPr>
            <p:nvPr/>
          </p:nvSpPr>
          <p:spPr bwMode="auto">
            <a:xfrm>
              <a:off x="2448" y="3913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5" name="Oval 98"/>
            <p:cNvSpPr>
              <a:spLocks noChangeArrowheads="1"/>
            </p:cNvSpPr>
            <p:nvPr/>
          </p:nvSpPr>
          <p:spPr bwMode="auto">
            <a:xfrm>
              <a:off x="2496" y="3145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6" name="Oval 61"/>
            <p:cNvSpPr>
              <a:spLocks noChangeArrowheads="1"/>
            </p:cNvSpPr>
            <p:nvPr/>
          </p:nvSpPr>
          <p:spPr bwMode="auto">
            <a:xfrm>
              <a:off x="2013" y="3072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7" name="Oval 59"/>
            <p:cNvSpPr>
              <a:spLocks noChangeArrowheads="1"/>
            </p:cNvSpPr>
            <p:nvPr/>
          </p:nvSpPr>
          <p:spPr bwMode="auto">
            <a:xfrm>
              <a:off x="864" y="3456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8" name="Oval 64"/>
            <p:cNvSpPr>
              <a:spLocks noChangeArrowheads="1"/>
            </p:cNvSpPr>
            <p:nvPr/>
          </p:nvSpPr>
          <p:spPr bwMode="auto">
            <a:xfrm>
              <a:off x="480" y="3168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3962400" y="4191000"/>
            <a:ext cx="1600200" cy="1600200"/>
            <a:chOff x="2304" y="768"/>
            <a:chExt cx="1008" cy="1008"/>
          </a:xfrm>
        </p:grpSpPr>
        <p:sp>
          <p:nvSpPr>
            <p:cNvPr id="3092" name="Oval 46"/>
            <p:cNvSpPr>
              <a:spLocks noChangeArrowheads="1"/>
            </p:cNvSpPr>
            <p:nvPr/>
          </p:nvSpPr>
          <p:spPr bwMode="auto">
            <a:xfrm>
              <a:off x="2304" y="1104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" name="Oval 47"/>
            <p:cNvSpPr>
              <a:spLocks noChangeArrowheads="1"/>
            </p:cNvSpPr>
            <p:nvPr/>
          </p:nvSpPr>
          <p:spPr bwMode="auto">
            <a:xfrm>
              <a:off x="2640" y="1104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" name="Oval 48"/>
            <p:cNvSpPr>
              <a:spLocks noChangeArrowheads="1"/>
            </p:cNvSpPr>
            <p:nvPr/>
          </p:nvSpPr>
          <p:spPr bwMode="auto">
            <a:xfrm>
              <a:off x="2976" y="1104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" name="Oval 49"/>
            <p:cNvSpPr>
              <a:spLocks noChangeArrowheads="1"/>
            </p:cNvSpPr>
            <p:nvPr/>
          </p:nvSpPr>
          <p:spPr bwMode="auto">
            <a:xfrm>
              <a:off x="2976" y="1440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" name="Oval 50"/>
            <p:cNvSpPr>
              <a:spLocks noChangeArrowheads="1"/>
            </p:cNvSpPr>
            <p:nvPr/>
          </p:nvSpPr>
          <p:spPr bwMode="auto">
            <a:xfrm>
              <a:off x="2640" y="1440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" name="Oval 51"/>
            <p:cNvSpPr>
              <a:spLocks noChangeArrowheads="1"/>
            </p:cNvSpPr>
            <p:nvPr/>
          </p:nvSpPr>
          <p:spPr bwMode="auto">
            <a:xfrm>
              <a:off x="2304" y="1440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" name="Oval 52"/>
            <p:cNvSpPr>
              <a:spLocks noChangeArrowheads="1"/>
            </p:cNvSpPr>
            <p:nvPr/>
          </p:nvSpPr>
          <p:spPr bwMode="auto">
            <a:xfrm>
              <a:off x="2304" y="768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" name="Oval 53"/>
            <p:cNvSpPr>
              <a:spLocks noChangeArrowheads="1"/>
            </p:cNvSpPr>
            <p:nvPr/>
          </p:nvSpPr>
          <p:spPr bwMode="auto">
            <a:xfrm>
              <a:off x="2640" y="768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" name="Oval 54"/>
            <p:cNvSpPr>
              <a:spLocks noChangeArrowheads="1"/>
            </p:cNvSpPr>
            <p:nvPr/>
          </p:nvSpPr>
          <p:spPr bwMode="auto">
            <a:xfrm>
              <a:off x="2976" y="768"/>
              <a:ext cx="336" cy="33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103"/>
          <p:cNvGrpSpPr>
            <a:grpSpLocks/>
          </p:cNvGrpSpPr>
          <p:nvPr/>
        </p:nvGrpSpPr>
        <p:grpSpPr bwMode="auto">
          <a:xfrm>
            <a:off x="914400" y="914400"/>
            <a:ext cx="4495800" cy="1600200"/>
            <a:chOff x="576" y="576"/>
            <a:chExt cx="2832" cy="1008"/>
          </a:xfrm>
        </p:grpSpPr>
        <p:grpSp>
          <p:nvGrpSpPr>
            <p:cNvPr id="3081" name="Group 13"/>
            <p:cNvGrpSpPr>
              <a:grpSpLocks/>
            </p:cNvGrpSpPr>
            <p:nvPr/>
          </p:nvGrpSpPr>
          <p:grpSpPr bwMode="auto">
            <a:xfrm>
              <a:off x="2400" y="576"/>
              <a:ext cx="1008" cy="1008"/>
              <a:chOff x="2304" y="768"/>
              <a:chExt cx="1008" cy="1008"/>
            </a:xfrm>
          </p:grpSpPr>
          <p:sp>
            <p:nvSpPr>
              <p:cNvPr id="3083" name="Oval 3"/>
              <p:cNvSpPr>
                <a:spLocks noChangeArrowheads="1"/>
              </p:cNvSpPr>
              <p:nvPr/>
            </p:nvSpPr>
            <p:spPr bwMode="auto">
              <a:xfrm>
                <a:off x="2304" y="1104"/>
                <a:ext cx="336" cy="336"/>
              </a:xfrm>
              <a:prstGeom prst="ellipse">
                <a:avLst/>
              </a:pr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4" name="Oval 4"/>
              <p:cNvSpPr>
                <a:spLocks noChangeArrowheads="1"/>
              </p:cNvSpPr>
              <p:nvPr/>
            </p:nvSpPr>
            <p:spPr bwMode="auto">
              <a:xfrm>
                <a:off x="2640" y="1104"/>
                <a:ext cx="336" cy="336"/>
              </a:xfrm>
              <a:prstGeom prst="ellipse">
                <a:avLst/>
              </a:pr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5" name="Oval 5"/>
              <p:cNvSpPr>
                <a:spLocks noChangeArrowheads="1"/>
              </p:cNvSpPr>
              <p:nvPr/>
            </p:nvSpPr>
            <p:spPr bwMode="auto">
              <a:xfrm>
                <a:off x="2976" y="1104"/>
                <a:ext cx="336" cy="336"/>
              </a:xfrm>
              <a:prstGeom prst="ellipse">
                <a:avLst/>
              </a:pr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6" name="Oval 6"/>
              <p:cNvSpPr>
                <a:spLocks noChangeArrowheads="1"/>
              </p:cNvSpPr>
              <p:nvPr/>
            </p:nvSpPr>
            <p:spPr bwMode="auto">
              <a:xfrm>
                <a:off x="2976" y="1440"/>
                <a:ext cx="336" cy="336"/>
              </a:xfrm>
              <a:prstGeom prst="ellipse">
                <a:avLst/>
              </a:pr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7" name="Oval 7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336" cy="336"/>
              </a:xfrm>
              <a:prstGeom prst="ellipse">
                <a:avLst/>
              </a:pr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8" name="Oval 8"/>
              <p:cNvSpPr>
                <a:spLocks noChangeArrowheads="1"/>
              </p:cNvSpPr>
              <p:nvPr/>
            </p:nvSpPr>
            <p:spPr bwMode="auto">
              <a:xfrm>
                <a:off x="2304" y="1440"/>
                <a:ext cx="336" cy="336"/>
              </a:xfrm>
              <a:prstGeom prst="ellipse">
                <a:avLst/>
              </a:pr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9" name="Oval 9"/>
              <p:cNvSpPr>
                <a:spLocks noChangeArrowheads="1"/>
              </p:cNvSpPr>
              <p:nvPr/>
            </p:nvSpPr>
            <p:spPr bwMode="auto">
              <a:xfrm>
                <a:off x="2304" y="768"/>
                <a:ext cx="336" cy="336"/>
              </a:xfrm>
              <a:prstGeom prst="ellipse">
                <a:avLst/>
              </a:pr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0" name="Oval 10"/>
              <p:cNvSpPr>
                <a:spLocks noChangeArrowheads="1"/>
              </p:cNvSpPr>
              <p:nvPr/>
            </p:nvSpPr>
            <p:spPr bwMode="auto">
              <a:xfrm>
                <a:off x="2640" y="768"/>
                <a:ext cx="336" cy="336"/>
              </a:xfrm>
              <a:prstGeom prst="ellipse">
                <a:avLst/>
              </a:pr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1" name="Oval 11"/>
              <p:cNvSpPr>
                <a:spLocks noChangeArrowheads="1"/>
              </p:cNvSpPr>
              <p:nvPr/>
            </p:nvSpPr>
            <p:spPr bwMode="auto">
              <a:xfrm>
                <a:off x="2976" y="768"/>
                <a:ext cx="336" cy="336"/>
              </a:xfrm>
              <a:prstGeom prst="ellipse">
                <a:avLst/>
              </a:pr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82" name="Text Box 100"/>
            <p:cNvSpPr txBox="1">
              <a:spLocks noChangeArrowheads="1"/>
            </p:cNvSpPr>
            <p:nvPr/>
          </p:nvSpPr>
          <p:spPr bwMode="auto">
            <a:xfrm>
              <a:off x="576" y="672"/>
              <a:ext cx="1776" cy="428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003399"/>
                  </a:solidFill>
                </a:rPr>
                <a:t>Solute</a:t>
              </a:r>
            </a:p>
          </p:txBody>
        </p:sp>
      </p:grpSp>
      <p:sp>
        <p:nvSpPr>
          <p:cNvPr id="230501" name="Text Box 101"/>
          <p:cNvSpPr txBox="1">
            <a:spLocks noChangeArrowheads="1"/>
          </p:cNvSpPr>
          <p:nvPr/>
        </p:nvSpPr>
        <p:spPr bwMode="auto">
          <a:xfrm>
            <a:off x="3581400" y="5410200"/>
            <a:ext cx="2819400" cy="67945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rgbClr val="003399"/>
                </a:solidFill>
              </a:rPr>
              <a:t>Solvent</a:t>
            </a:r>
          </a:p>
        </p:txBody>
      </p:sp>
      <p:sp>
        <p:nvSpPr>
          <p:cNvPr id="230502" name="Text Box 102"/>
          <p:cNvSpPr txBox="1">
            <a:spLocks noChangeArrowheads="1"/>
          </p:cNvSpPr>
          <p:nvPr/>
        </p:nvSpPr>
        <p:spPr bwMode="auto">
          <a:xfrm>
            <a:off x="3581400" y="4419600"/>
            <a:ext cx="2819400" cy="67945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rgbClr val="003399"/>
                </a:solidFill>
              </a:rPr>
              <a:t>Solution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501" grpId="0" animBg="1" autoUpdateAnimBg="0"/>
      <p:bldP spid="230502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Filtering</a:t>
            </a:r>
          </a:p>
        </p:txBody>
      </p:sp>
      <p:pic>
        <p:nvPicPr>
          <p:cNvPr id="21504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37" t="6960" r="51474" b="20879"/>
          <a:stretch>
            <a:fillRect/>
          </a:stretch>
        </p:blipFill>
        <p:spPr bwMode="auto">
          <a:xfrm>
            <a:off x="842963" y="1042988"/>
            <a:ext cx="2871787" cy="560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5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37" t="6960" r="51474" b="20879"/>
          <a:stretch>
            <a:fillRect/>
          </a:stretch>
        </p:blipFill>
        <p:spPr bwMode="auto">
          <a:xfrm>
            <a:off x="847725" y="1035050"/>
            <a:ext cx="2871788" cy="560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51" name="Line 11"/>
          <p:cNvSpPr>
            <a:spLocks noChangeShapeType="1"/>
          </p:cNvSpPr>
          <p:nvPr/>
        </p:nvSpPr>
        <p:spPr bwMode="auto">
          <a:xfrm flipV="1">
            <a:off x="2362200" y="5638800"/>
            <a:ext cx="2743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52" name="Line 12"/>
          <p:cNvSpPr>
            <a:spLocks noChangeShapeType="1"/>
          </p:cNvSpPr>
          <p:nvPr/>
        </p:nvSpPr>
        <p:spPr bwMode="auto">
          <a:xfrm>
            <a:off x="2362200" y="3505200"/>
            <a:ext cx="2667000" cy="228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53" name="Line 13"/>
          <p:cNvSpPr>
            <a:spLocks noChangeShapeType="1"/>
          </p:cNvSpPr>
          <p:nvPr/>
        </p:nvSpPr>
        <p:spPr bwMode="auto">
          <a:xfrm flipV="1">
            <a:off x="1981200" y="1447800"/>
            <a:ext cx="3276600" cy="304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54" name="Line 14"/>
          <p:cNvSpPr>
            <a:spLocks noChangeShapeType="1"/>
          </p:cNvSpPr>
          <p:nvPr/>
        </p:nvSpPr>
        <p:spPr bwMode="auto">
          <a:xfrm flipV="1">
            <a:off x="3057525" y="2667000"/>
            <a:ext cx="2047875" cy="2667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55" name="Line 15"/>
          <p:cNvSpPr>
            <a:spLocks noChangeShapeType="1"/>
          </p:cNvSpPr>
          <p:nvPr/>
        </p:nvSpPr>
        <p:spPr bwMode="auto">
          <a:xfrm>
            <a:off x="2514600" y="3962400"/>
            <a:ext cx="2590800" cy="685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56" name="Text Box 16"/>
          <p:cNvSpPr txBox="1">
            <a:spLocks noChangeArrowheads="1"/>
          </p:cNvSpPr>
          <p:nvPr/>
        </p:nvSpPr>
        <p:spPr bwMode="auto">
          <a:xfrm>
            <a:off x="4957763" y="2370138"/>
            <a:ext cx="29670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tx2"/>
                </a:solidFill>
              </a:rPr>
              <a:t>Filter paper</a:t>
            </a:r>
          </a:p>
        </p:txBody>
      </p:sp>
      <p:sp>
        <p:nvSpPr>
          <p:cNvPr id="215057" name="Text Box 17"/>
          <p:cNvSpPr txBox="1">
            <a:spLocks noChangeArrowheads="1"/>
          </p:cNvSpPr>
          <p:nvPr/>
        </p:nvSpPr>
        <p:spPr bwMode="auto">
          <a:xfrm>
            <a:off x="5105400" y="1143000"/>
            <a:ext cx="259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tx2"/>
                </a:solidFill>
              </a:rPr>
              <a:t>Glass rod</a:t>
            </a:r>
          </a:p>
        </p:txBody>
      </p:sp>
      <p:sp>
        <p:nvSpPr>
          <p:cNvPr id="215058" name="Text Box 18"/>
          <p:cNvSpPr txBox="1">
            <a:spLocks noChangeArrowheads="1"/>
          </p:cNvSpPr>
          <p:nvPr/>
        </p:nvSpPr>
        <p:spPr bwMode="auto">
          <a:xfrm>
            <a:off x="4933950" y="3382963"/>
            <a:ext cx="3448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tx2"/>
                </a:solidFill>
              </a:rPr>
              <a:t>Cloudy liquid</a:t>
            </a:r>
          </a:p>
        </p:txBody>
      </p:sp>
      <p:sp>
        <p:nvSpPr>
          <p:cNvPr id="215059" name="Text Box 19"/>
          <p:cNvSpPr txBox="1">
            <a:spLocks noChangeArrowheads="1"/>
          </p:cNvSpPr>
          <p:nvPr/>
        </p:nvSpPr>
        <p:spPr bwMode="auto">
          <a:xfrm>
            <a:off x="5205413" y="4302125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tx2"/>
                </a:solidFill>
              </a:rPr>
              <a:t>Filter funnel</a:t>
            </a:r>
          </a:p>
        </p:txBody>
      </p:sp>
      <p:sp>
        <p:nvSpPr>
          <p:cNvPr id="215060" name="Text Box 20"/>
          <p:cNvSpPr txBox="1">
            <a:spLocks noChangeArrowheads="1"/>
          </p:cNvSpPr>
          <p:nvPr/>
        </p:nvSpPr>
        <p:spPr bwMode="auto">
          <a:xfrm>
            <a:off x="4683125" y="5275263"/>
            <a:ext cx="259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tx2"/>
                </a:solidFill>
              </a:rPr>
              <a:t>Filtrate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5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5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5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15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1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15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1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15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1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1" grpId="0" animBg="1"/>
      <p:bldP spid="215052" grpId="0" animBg="1"/>
      <p:bldP spid="215053" grpId="0" animBg="1"/>
      <p:bldP spid="215054" grpId="0" animBg="1"/>
      <p:bldP spid="215055" grpId="0" animBg="1"/>
      <p:bldP spid="215056" grpId="0" autoUpdateAnimBg="0"/>
      <p:bldP spid="215057" grpId="0" autoUpdateAnimBg="0"/>
      <p:bldP spid="215058" grpId="0" autoUpdateAnimBg="0"/>
      <p:bldP spid="215059" grpId="0" autoUpdateAnimBg="0"/>
      <p:bldP spid="21506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Filtering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What does filtering do to a cloudy liquid?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it makes it crystal clear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What does filtering remove from cloudy liquids?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insoluble materials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Why will filtering not remove any dissolved materials?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>
                <a:solidFill>
                  <a:schemeClr val="accent1"/>
                </a:solidFill>
              </a:rPr>
              <a:t>dissolved particles are all separate from each other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>
                <a:solidFill>
                  <a:schemeClr val="accent1"/>
                </a:solidFill>
              </a:rPr>
              <a:t>they are able to pass through the tiny holes in the filter paper, as do the liquid particles</a:t>
            </a:r>
          </a:p>
          <a:p>
            <a:pPr lvl="1" eaLnBrk="1" hangingPunct="1">
              <a:lnSpc>
                <a:spcPct val="90000"/>
              </a:lnSpc>
            </a:pPr>
            <a:endParaRPr lang="en-GB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>
    <p:pull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2"/>
          <p:cNvGrpSpPr>
            <a:grpSpLocks/>
          </p:cNvGrpSpPr>
          <p:nvPr/>
        </p:nvGrpSpPr>
        <p:grpSpPr bwMode="auto">
          <a:xfrm>
            <a:off x="95250" y="838200"/>
            <a:ext cx="9048750" cy="5962650"/>
            <a:chOff x="60" y="528"/>
            <a:chExt cx="5700" cy="3756"/>
          </a:xfrm>
        </p:grpSpPr>
        <p:sp>
          <p:nvSpPr>
            <p:cNvPr id="6298" name="Rectangle 254"/>
            <p:cNvSpPr>
              <a:spLocks noChangeArrowheads="1"/>
            </p:cNvSpPr>
            <p:nvPr/>
          </p:nvSpPr>
          <p:spPr bwMode="auto">
            <a:xfrm>
              <a:off x="60" y="528"/>
              <a:ext cx="5700" cy="375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299" name="Group 3"/>
            <p:cNvGrpSpPr>
              <a:grpSpLocks/>
            </p:cNvGrpSpPr>
            <p:nvPr/>
          </p:nvGrpSpPr>
          <p:grpSpPr bwMode="auto">
            <a:xfrm>
              <a:off x="473" y="768"/>
              <a:ext cx="4615" cy="2734"/>
              <a:chOff x="473" y="768"/>
              <a:chExt cx="4615" cy="2734"/>
            </a:xfrm>
          </p:grpSpPr>
          <p:pic>
            <p:nvPicPr>
              <p:cNvPr id="6300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711" b="16084"/>
              <a:stretch>
                <a:fillRect/>
              </a:stretch>
            </p:blipFill>
            <p:spPr bwMode="auto">
              <a:xfrm>
                <a:off x="473" y="768"/>
                <a:ext cx="4615" cy="27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01" name="Oval 5"/>
              <p:cNvSpPr>
                <a:spLocks noChangeArrowheads="1"/>
              </p:cNvSpPr>
              <p:nvPr/>
            </p:nvSpPr>
            <p:spPr bwMode="auto">
              <a:xfrm>
                <a:off x="1440" y="1296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02" name="Oval 6"/>
              <p:cNvSpPr>
                <a:spLocks noChangeArrowheads="1"/>
              </p:cNvSpPr>
              <p:nvPr/>
            </p:nvSpPr>
            <p:spPr bwMode="auto">
              <a:xfrm>
                <a:off x="1824" y="1296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03" name="Oval 7"/>
              <p:cNvSpPr>
                <a:spLocks noChangeArrowheads="1"/>
              </p:cNvSpPr>
              <p:nvPr/>
            </p:nvSpPr>
            <p:spPr bwMode="auto">
              <a:xfrm>
                <a:off x="2832" y="1920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04" name="Oval 8"/>
              <p:cNvSpPr>
                <a:spLocks noChangeArrowheads="1"/>
              </p:cNvSpPr>
              <p:nvPr/>
            </p:nvSpPr>
            <p:spPr bwMode="auto">
              <a:xfrm>
                <a:off x="2496" y="2352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05" name="Oval 9"/>
              <p:cNvSpPr>
                <a:spLocks noChangeArrowheads="1"/>
              </p:cNvSpPr>
              <p:nvPr/>
            </p:nvSpPr>
            <p:spPr bwMode="auto">
              <a:xfrm>
                <a:off x="2160" y="1920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06" name="Oval 10"/>
              <p:cNvSpPr>
                <a:spLocks noChangeArrowheads="1"/>
              </p:cNvSpPr>
              <p:nvPr/>
            </p:nvSpPr>
            <p:spPr bwMode="auto">
              <a:xfrm>
                <a:off x="2256" y="1680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07" name="Oval 11"/>
              <p:cNvSpPr>
                <a:spLocks noChangeArrowheads="1"/>
              </p:cNvSpPr>
              <p:nvPr/>
            </p:nvSpPr>
            <p:spPr bwMode="auto">
              <a:xfrm>
                <a:off x="2400" y="1920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08" name="Oval 12"/>
              <p:cNvSpPr>
                <a:spLocks noChangeArrowheads="1"/>
              </p:cNvSpPr>
              <p:nvPr/>
            </p:nvSpPr>
            <p:spPr bwMode="auto">
              <a:xfrm>
                <a:off x="1632" y="1536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09" name="Oval 13"/>
              <p:cNvSpPr>
                <a:spLocks noChangeArrowheads="1"/>
              </p:cNvSpPr>
              <p:nvPr/>
            </p:nvSpPr>
            <p:spPr bwMode="auto">
              <a:xfrm>
                <a:off x="3072" y="1872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0" name="Oval 14"/>
              <p:cNvSpPr>
                <a:spLocks noChangeArrowheads="1"/>
              </p:cNvSpPr>
              <p:nvPr/>
            </p:nvSpPr>
            <p:spPr bwMode="auto">
              <a:xfrm>
                <a:off x="2448" y="1344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311" name="Group 15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" cy="288"/>
                <a:chOff x="3024" y="1056"/>
                <a:chExt cx="288" cy="288"/>
              </a:xfrm>
            </p:grpSpPr>
            <p:sp>
              <p:nvSpPr>
                <p:cNvPr id="6415" name="Oval 16"/>
                <p:cNvSpPr>
                  <a:spLocks noChangeArrowheads="1"/>
                </p:cNvSpPr>
                <p:nvPr/>
              </p:nvSpPr>
              <p:spPr bwMode="auto">
                <a:xfrm>
                  <a:off x="3024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16" name="Oval 17"/>
                <p:cNvSpPr>
                  <a:spLocks noChangeArrowheads="1"/>
                </p:cNvSpPr>
                <p:nvPr/>
              </p:nvSpPr>
              <p:spPr bwMode="auto">
                <a:xfrm>
                  <a:off x="3120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17" name="Oval 18"/>
                <p:cNvSpPr>
                  <a:spLocks noChangeArrowheads="1"/>
                </p:cNvSpPr>
                <p:nvPr/>
              </p:nvSpPr>
              <p:spPr bwMode="auto">
                <a:xfrm>
                  <a:off x="3216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18" name="Oval 19"/>
                <p:cNvSpPr>
                  <a:spLocks noChangeArrowheads="1"/>
                </p:cNvSpPr>
                <p:nvPr/>
              </p:nvSpPr>
              <p:spPr bwMode="auto">
                <a:xfrm>
                  <a:off x="3216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19" name="Oval 20"/>
                <p:cNvSpPr>
                  <a:spLocks noChangeArrowheads="1"/>
                </p:cNvSpPr>
                <p:nvPr/>
              </p:nvSpPr>
              <p:spPr bwMode="auto">
                <a:xfrm>
                  <a:off x="3216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20" name="Oval 21"/>
                <p:cNvSpPr>
                  <a:spLocks noChangeArrowheads="1"/>
                </p:cNvSpPr>
                <p:nvPr/>
              </p:nvSpPr>
              <p:spPr bwMode="auto">
                <a:xfrm>
                  <a:off x="3120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21" name="Oval 22"/>
                <p:cNvSpPr>
                  <a:spLocks noChangeArrowheads="1"/>
                </p:cNvSpPr>
                <p:nvPr/>
              </p:nvSpPr>
              <p:spPr bwMode="auto">
                <a:xfrm>
                  <a:off x="3024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22" name="Oval 23"/>
                <p:cNvSpPr>
                  <a:spLocks noChangeArrowheads="1"/>
                </p:cNvSpPr>
                <p:nvPr/>
              </p:nvSpPr>
              <p:spPr bwMode="auto">
                <a:xfrm>
                  <a:off x="3024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23" name="Oval 24"/>
                <p:cNvSpPr>
                  <a:spLocks noChangeArrowheads="1"/>
                </p:cNvSpPr>
                <p:nvPr/>
              </p:nvSpPr>
              <p:spPr bwMode="auto">
                <a:xfrm>
                  <a:off x="3120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2" name="Group 25"/>
              <p:cNvGrpSpPr>
                <a:grpSpLocks/>
              </p:cNvGrpSpPr>
              <p:nvPr/>
            </p:nvGrpSpPr>
            <p:grpSpPr bwMode="auto">
              <a:xfrm rot="1196941">
                <a:off x="2064" y="1296"/>
                <a:ext cx="288" cy="288"/>
                <a:chOff x="3024" y="1056"/>
                <a:chExt cx="288" cy="288"/>
              </a:xfrm>
            </p:grpSpPr>
            <p:sp>
              <p:nvSpPr>
                <p:cNvPr id="6406" name="Oval 26"/>
                <p:cNvSpPr>
                  <a:spLocks noChangeArrowheads="1"/>
                </p:cNvSpPr>
                <p:nvPr/>
              </p:nvSpPr>
              <p:spPr bwMode="auto">
                <a:xfrm>
                  <a:off x="3024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07" name="Oval 27"/>
                <p:cNvSpPr>
                  <a:spLocks noChangeArrowheads="1"/>
                </p:cNvSpPr>
                <p:nvPr/>
              </p:nvSpPr>
              <p:spPr bwMode="auto">
                <a:xfrm>
                  <a:off x="3120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08" name="Oval 28"/>
                <p:cNvSpPr>
                  <a:spLocks noChangeArrowheads="1"/>
                </p:cNvSpPr>
                <p:nvPr/>
              </p:nvSpPr>
              <p:spPr bwMode="auto">
                <a:xfrm>
                  <a:off x="3216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09" name="Oval 29"/>
                <p:cNvSpPr>
                  <a:spLocks noChangeArrowheads="1"/>
                </p:cNvSpPr>
                <p:nvPr/>
              </p:nvSpPr>
              <p:spPr bwMode="auto">
                <a:xfrm>
                  <a:off x="3216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10" name="Oval 30"/>
                <p:cNvSpPr>
                  <a:spLocks noChangeArrowheads="1"/>
                </p:cNvSpPr>
                <p:nvPr/>
              </p:nvSpPr>
              <p:spPr bwMode="auto">
                <a:xfrm>
                  <a:off x="3216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11" name="Oval 31"/>
                <p:cNvSpPr>
                  <a:spLocks noChangeArrowheads="1"/>
                </p:cNvSpPr>
                <p:nvPr/>
              </p:nvSpPr>
              <p:spPr bwMode="auto">
                <a:xfrm>
                  <a:off x="3120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12" name="Oval 32"/>
                <p:cNvSpPr>
                  <a:spLocks noChangeArrowheads="1"/>
                </p:cNvSpPr>
                <p:nvPr/>
              </p:nvSpPr>
              <p:spPr bwMode="auto">
                <a:xfrm>
                  <a:off x="3024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13" name="Oval 33"/>
                <p:cNvSpPr>
                  <a:spLocks noChangeArrowheads="1"/>
                </p:cNvSpPr>
                <p:nvPr/>
              </p:nvSpPr>
              <p:spPr bwMode="auto">
                <a:xfrm>
                  <a:off x="3024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14" name="Oval 34"/>
                <p:cNvSpPr>
                  <a:spLocks noChangeArrowheads="1"/>
                </p:cNvSpPr>
                <p:nvPr/>
              </p:nvSpPr>
              <p:spPr bwMode="auto">
                <a:xfrm>
                  <a:off x="3120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3" name="Group 35"/>
              <p:cNvGrpSpPr>
                <a:grpSpLocks/>
              </p:cNvGrpSpPr>
              <p:nvPr/>
            </p:nvGrpSpPr>
            <p:grpSpPr bwMode="auto">
              <a:xfrm rot="-1241727">
                <a:off x="2736" y="1488"/>
                <a:ext cx="288" cy="288"/>
                <a:chOff x="3024" y="1056"/>
                <a:chExt cx="288" cy="288"/>
              </a:xfrm>
            </p:grpSpPr>
            <p:sp>
              <p:nvSpPr>
                <p:cNvPr id="6397" name="Oval 36"/>
                <p:cNvSpPr>
                  <a:spLocks noChangeArrowheads="1"/>
                </p:cNvSpPr>
                <p:nvPr/>
              </p:nvSpPr>
              <p:spPr bwMode="auto">
                <a:xfrm>
                  <a:off x="3024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98" name="Oval 37"/>
                <p:cNvSpPr>
                  <a:spLocks noChangeArrowheads="1"/>
                </p:cNvSpPr>
                <p:nvPr/>
              </p:nvSpPr>
              <p:spPr bwMode="auto">
                <a:xfrm>
                  <a:off x="3120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99" name="Oval 38"/>
                <p:cNvSpPr>
                  <a:spLocks noChangeArrowheads="1"/>
                </p:cNvSpPr>
                <p:nvPr/>
              </p:nvSpPr>
              <p:spPr bwMode="auto">
                <a:xfrm>
                  <a:off x="3216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00" name="Oval 39"/>
                <p:cNvSpPr>
                  <a:spLocks noChangeArrowheads="1"/>
                </p:cNvSpPr>
                <p:nvPr/>
              </p:nvSpPr>
              <p:spPr bwMode="auto">
                <a:xfrm>
                  <a:off x="3216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01" name="Oval 40"/>
                <p:cNvSpPr>
                  <a:spLocks noChangeArrowheads="1"/>
                </p:cNvSpPr>
                <p:nvPr/>
              </p:nvSpPr>
              <p:spPr bwMode="auto">
                <a:xfrm>
                  <a:off x="3216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02" name="Oval 41"/>
                <p:cNvSpPr>
                  <a:spLocks noChangeArrowheads="1"/>
                </p:cNvSpPr>
                <p:nvPr/>
              </p:nvSpPr>
              <p:spPr bwMode="auto">
                <a:xfrm>
                  <a:off x="3120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03" name="Oval 42"/>
                <p:cNvSpPr>
                  <a:spLocks noChangeArrowheads="1"/>
                </p:cNvSpPr>
                <p:nvPr/>
              </p:nvSpPr>
              <p:spPr bwMode="auto">
                <a:xfrm>
                  <a:off x="3024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04" name="Oval 43"/>
                <p:cNvSpPr>
                  <a:spLocks noChangeArrowheads="1"/>
                </p:cNvSpPr>
                <p:nvPr/>
              </p:nvSpPr>
              <p:spPr bwMode="auto">
                <a:xfrm>
                  <a:off x="3024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05" name="Oval 44"/>
                <p:cNvSpPr>
                  <a:spLocks noChangeArrowheads="1"/>
                </p:cNvSpPr>
                <p:nvPr/>
              </p:nvSpPr>
              <p:spPr bwMode="auto">
                <a:xfrm>
                  <a:off x="3120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4" name="Group 45"/>
              <p:cNvGrpSpPr>
                <a:grpSpLocks/>
              </p:cNvGrpSpPr>
              <p:nvPr/>
            </p:nvGrpSpPr>
            <p:grpSpPr bwMode="auto">
              <a:xfrm rot="1385648">
                <a:off x="3216" y="1584"/>
                <a:ext cx="288" cy="288"/>
                <a:chOff x="3024" y="1056"/>
                <a:chExt cx="288" cy="288"/>
              </a:xfrm>
            </p:grpSpPr>
            <p:sp>
              <p:nvSpPr>
                <p:cNvPr id="6388" name="Oval 46"/>
                <p:cNvSpPr>
                  <a:spLocks noChangeArrowheads="1"/>
                </p:cNvSpPr>
                <p:nvPr/>
              </p:nvSpPr>
              <p:spPr bwMode="auto">
                <a:xfrm>
                  <a:off x="3024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89" name="Oval 47"/>
                <p:cNvSpPr>
                  <a:spLocks noChangeArrowheads="1"/>
                </p:cNvSpPr>
                <p:nvPr/>
              </p:nvSpPr>
              <p:spPr bwMode="auto">
                <a:xfrm>
                  <a:off x="3120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90" name="Oval 48"/>
                <p:cNvSpPr>
                  <a:spLocks noChangeArrowheads="1"/>
                </p:cNvSpPr>
                <p:nvPr/>
              </p:nvSpPr>
              <p:spPr bwMode="auto">
                <a:xfrm>
                  <a:off x="3216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91" name="Oval 49"/>
                <p:cNvSpPr>
                  <a:spLocks noChangeArrowheads="1"/>
                </p:cNvSpPr>
                <p:nvPr/>
              </p:nvSpPr>
              <p:spPr bwMode="auto">
                <a:xfrm>
                  <a:off x="3216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92" name="Oval 50"/>
                <p:cNvSpPr>
                  <a:spLocks noChangeArrowheads="1"/>
                </p:cNvSpPr>
                <p:nvPr/>
              </p:nvSpPr>
              <p:spPr bwMode="auto">
                <a:xfrm>
                  <a:off x="3216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93" name="Oval 51"/>
                <p:cNvSpPr>
                  <a:spLocks noChangeArrowheads="1"/>
                </p:cNvSpPr>
                <p:nvPr/>
              </p:nvSpPr>
              <p:spPr bwMode="auto">
                <a:xfrm>
                  <a:off x="3120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94" name="Oval 52"/>
                <p:cNvSpPr>
                  <a:spLocks noChangeArrowheads="1"/>
                </p:cNvSpPr>
                <p:nvPr/>
              </p:nvSpPr>
              <p:spPr bwMode="auto">
                <a:xfrm>
                  <a:off x="3024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95" name="Oval 53"/>
                <p:cNvSpPr>
                  <a:spLocks noChangeArrowheads="1"/>
                </p:cNvSpPr>
                <p:nvPr/>
              </p:nvSpPr>
              <p:spPr bwMode="auto">
                <a:xfrm>
                  <a:off x="3024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96" name="Oval 54"/>
                <p:cNvSpPr>
                  <a:spLocks noChangeArrowheads="1"/>
                </p:cNvSpPr>
                <p:nvPr/>
              </p:nvSpPr>
              <p:spPr bwMode="auto">
                <a:xfrm>
                  <a:off x="3120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5" name="Group 55"/>
              <p:cNvGrpSpPr>
                <a:grpSpLocks/>
              </p:cNvGrpSpPr>
              <p:nvPr/>
            </p:nvGrpSpPr>
            <p:grpSpPr bwMode="auto">
              <a:xfrm rot="1385648">
                <a:off x="3216" y="2064"/>
                <a:ext cx="288" cy="288"/>
                <a:chOff x="3024" y="1056"/>
                <a:chExt cx="288" cy="288"/>
              </a:xfrm>
            </p:grpSpPr>
            <p:sp>
              <p:nvSpPr>
                <p:cNvPr id="6379" name="Oval 56"/>
                <p:cNvSpPr>
                  <a:spLocks noChangeArrowheads="1"/>
                </p:cNvSpPr>
                <p:nvPr/>
              </p:nvSpPr>
              <p:spPr bwMode="auto">
                <a:xfrm>
                  <a:off x="3024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80" name="Oval 57"/>
                <p:cNvSpPr>
                  <a:spLocks noChangeArrowheads="1"/>
                </p:cNvSpPr>
                <p:nvPr/>
              </p:nvSpPr>
              <p:spPr bwMode="auto">
                <a:xfrm>
                  <a:off x="3120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81" name="Oval 58"/>
                <p:cNvSpPr>
                  <a:spLocks noChangeArrowheads="1"/>
                </p:cNvSpPr>
                <p:nvPr/>
              </p:nvSpPr>
              <p:spPr bwMode="auto">
                <a:xfrm>
                  <a:off x="3216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82" name="Oval 59"/>
                <p:cNvSpPr>
                  <a:spLocks noChangeArrowheads="1"/>
                </p:cNvSpPr>
                <p:nvPr/>
              </p:nvSpPr>
              <p:spPr bwMode="auto">
                <a:xfrm>
                  <a:off x="3216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83" name="Oval 60"/>
                <p:cNvSpPr>
                  <a:spLocks noChangeArrowheads="1"/>
                </p:cNvSpPr>
                <p:nvPr/>
              </p:nvSpPr>
              <p:spPr bwMode="auto">
                <a:xfrm>
                  <a:off x="3216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84" name="Oval 61"/>
                <p:cNvSpPr>
                  <a:spLocks noChangeArrowheads="1"/>
                </p:cNvSpPr>
                <p:nvPr/>
              </p:nvSpPr>
              <p:spPr bwMode="auto">
                <a:xfrm>
                  <a:off x="3120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85" name="Oval 62"/>
                <p:cNvSpPr>
                  <a:spLocks noChangeArrowheads="1"/>
                </p:cNvSpPr>
                <p:nvPr/>
              </p:nvSpPr>
              <p:spPr bwMode="auto">
                <a:xfrm>
                  <a:off x="3024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86" name="Oval 63"/>
                <p:cNvSpPr>
                  <a:spLocks noChangeArrowheads="1"/>
                </p:cNvSpPr>
                <p:nvPr/>
              </p:nvSpPr>
              <p:spPr bwMode="auto">
                <a:xfrm>
                  <a:off x="3024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87" name="Oval 64"/>
                <p:cNvSpPr>
                  <a:spLocks noChangeArrowheads="1"/>
                </p:cNvSpPr>
                <p:nvPr/>
              </p:nvSpPr>
              <p:spPr bwMode="auto">
                <a:xfrm>
                  <a:off x="3120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6" name="Group 65"/>
              <p:cNvGrpSpPr>
                <a:grpSpLocks/>
              </p:cNvGrpSpPr>
              <p:nvPr/>
            </p:nvGrpSpPr>
            <p:grpSpPr bwMode="auto">
              <a:xfrm rot="-1241727">
                <a:off x="2064" y="2208"/>
                <a:ext cx="288" cy="288"/>
                <a:chOff x="3024" y="1056"/>
                <a:chExt cx="288" cy="288"/>
              </a:xfrm>
            </p:grpSpPr>
            <p:sp>
              <p:nvSpPr>
                <p:cNvPr id="6370" name="Oval 66"/>
                <p:cNvSpPr>
                  <a:spLocks noChangeArrowheads="1"/>
                </p:cNvSpPr>
                <p:nvPr/>
              </p:nvSpPr>
              <p:spPr bwMode="auto">
                <a:xfrm>
                  <a:off x="3024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71" name="Oval 67"/>
                <p:cNvSpPr>
                  <a:spLocks noChangeArrowheads="1"/>
                </p:cNvSpPr>
                <p:nvPr/>
              </p:nvSpPr>
              <p:spPr bwMode="auto">
                <a:xfrm>
                  <a:off x="3120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72" name="Oval 68"/>
                <p:cNvSpPr>
                  <a:spLocks noChangeArrowheads="1"/>
                </p:cNvSpPr>
                <p:nvPr/>
              </p:nvSpPr>
              <p:spPr bwMode="auto">
                <a:xfrm>
                  <a:off x="3216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73" name="Oval 69"/>
                <p:cNvSpPr>
                  <a:spLocks noChangeArrowheads="1"/>
                </p:cNvSpPr>
                <p:nvPr/>
              </p:nvSpPr>
              <p:spPr bwMode="auto">
                <a:xfrm>
                  <a:off x="3216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74" name="Oval 70"/>
                <p:cNvSpPr>
                  <a:spLocks noChangeArrowheads="1"/>
                </p:cNvSpPr>
                <p:nvPr/>
              </p:nvSpPr>
              <p:spPr bwMode="auto">
                <a:xfrm>
                  <a:off x="3216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75" name="Oval 71"/>
                <p:cNvSpPr>
                  <a:spLocks noChangeArrowheads="1"/>
                </p:cNvSpPr>
                <p:nvPr/>
              </p:nvSpPr>
              <p:spPr bwMode="auto">
                <a:xfrm>
                  <a:off x="3120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76" name="Oval 72"/>
                <p:cNvSpPr>
                  <a:spLocks noChangeArrowheads="1"/>
                </p:cNvSpPr>
                <p:nvPr/>
              </p:nvSpPr>
              <p:spPr bwMode="auto">
                <a:xfrm>
                  <a:off x="3024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77" name="Oval 73"/>
                <p:cNvSpPr>
                  <a:spLocks noChangeArrowheads="1"/>
                </p:cNvSpPr>
                <p:nvPr/>
              </p:nvSpPr>
              <p:spPr bwMode="auto">
                <a:xfrm>
                  <a:off x="3024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78" name="Oval 74"/>
                <p:cNvSpPr>
                  <a:spLocks noChangeArrowheads="1"/>
                </p:cNvSpPr>
                <p:nvPr/>
              </p:nvSpPr>
              <p:spPr bwMode="auto">
                <a:xfrm>
                  <a:off x="3120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7" name="Group 75"/>
              <p:cNvGrpSpPr>
                <a:grpSpLocks/>
              </p:cNvGrpSpPr>
              <p:nvPr/>
            </p:nvGrpSpPr>
            <p:grpSpPr bwMode="auto">
              <a:xfrm rot="1196941">
                <a:off x="3648" y="1536"/>
                <a:ext cx="288" cy="288"/>
                <a:chOff x="3024" y="1056"/>
                <a:chExt cx="288" cy="288"/>
              </a:xfrm>
            </p:grpSpPr>
            <p:sp>
              <p:nvSpPr>
                <p:cNvPr id="6361" name="Oval 76"/>
                <p:cNvSpPr>
                  <a:spLocks noChangeArrowheads="1"/>
                </p:cNvSpPr>
                <p:nvPr/>
              </p:nvSpPr>
              <p:spPr bwMode="auto">
                <a:xfrm>
                  <a:off x="3024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62" name="Oval 77"/>
                <p:cNvSpPr>
                  <a:spLocks noChangeArrowheads="1"/>
                </p:cNvSpPr>
                <p:nvPr/>
              </p:nvSpPr>
              <p:spPr bwMode="auto">
                <a:xfrm>
                  <a:off x="3120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63" name="Oval 78"/>
                <p:cNvSpPr>
                  <a:spLocks noChangeArrowheads="1"/>
                </p:cNvSpPr>
                <p:nvPr/>
              </p:nvSpPr>
              <p:spPr bwMode="auto">
                <a:xfrm>
                  <a:off x="3216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64" name="Oval 79"/>
                <p:cNvSpPr>
                  <a:spLocks noChangeArrowheads="1"/>
                </p:cNvSpPr>
                <p:nvPr/>
              </p:nvSpPr>
              <p:spPr bwMode="auto">
                <a:xfrm>
                  <a:off x="3216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65" name="Oval 80"/>
                <p:cNvSpPr>
                  <a:spLocks noChangeArrowheads="1"/>
                </p:cNvSpPr>
                <p:nvPr/>
              </p:nvSpPr>
              <p:spPr bwMode="auto">
                <a:xfrm>
                  <a:off x="3216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66" name="Oval 81"/>
                <p:cNvSpPr>
                  <a:spLocks noChangeArrowheads="1"/>
                </p:cNvSpPr>
                <p:nvPr/>
              </p:nvSpPr>
              <p:spPr bwMode="auto">
                <a:xfrm>
                  <a:off x="3120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67" name="Oval 82"/>
                <p:cNvSpPr>
                  <a:spLocks noChangeArrowheads="1"/>
                </p:cNvSpPr>
                <p:nvPr/>
              </p:nvSpPr>
              <p:spPr bwMode="auto">
                <a:xfrm>
                  <a:off x="3024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68" name="Oval 83"/>
                <p:cNvSpPr>
                  <a:spLocks noChangeArrowheads="1"/>
                </p:cNvSpPr>
                <p:nvPr/>
              </p:nvSpPr>
              <p:spPr bwMode="auto">
                <a:xfrm>
                  <a:off x="3024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69" name="Oval 84"/>
                <p:cNvSpPr>
                  <a:spLocks noChangeArrowheads="1"/>
                </p:cNvSpPr>
                <p:nvPr/>
              </p:nvSpPr>
              <p:spPr bwMode="auto">
                <a:xfrm>
                  <a:off x="3120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8" name="Group 85"/>
              <p:cNvGrpSpPr>
                <a:grpSpLocks/>
              </p:cNvGrpSpPr>
              <p:nvPr/>
            </p:nvGrpSpPr>
            <p:grpSpPr bwMode="auto">
              <a:xfrm rot="1196941">
                <a:off x="2736" y="2544"/>
                <a:ext cx="288" cy="288"/>
                <a:chOff x="3024" y="1056"/>
                <a:chExt cx="288" cy="288"/>
              </a:xfrm>
            </p:grpSpPr>
            <p:sp>
              <p:nvSpPr>
                <p:cNvPr id="6352" name="Oval 86"/>
                <p:cNvSpPr>
                  <a:spLocks noChangeArrowheads="1"/>
                </p:cNvSpPr>
                <p:nvPr/>
              </p:nvSpPr>
              <p:spPr bwMode="auto">
                <a:xfrm>
                  <a:off x="3024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53" name="Oval 87"/>
                <p:cNvSpPr>
                  <a:spLocks noChangeArrowheads="1"/>
                </p:cNvSpPr>
                <p:nvPr/>
              </p:nvSpPr>
              <p:spPr bwMode="auto">
                <a:xfrm>
                  <a:off x="3120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54" name="Oval 88"/>
                <p:cNvSpPr>
                  <a:spLocks noChangeArrowheads="1"/>
                </p:cNvSpPr>
                <p:nvPr/>
              </p:nvSpPr>
              <p:spPr bwMode="auto">
                <a:xfrm>
                  <a:off x="3216" y="105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55" name="Oval 89"/>
                <p:cNvSpPr>
                  <a:spLocks noChangeArrowheads="1"/>
                </p:cNvSpPr>
                <p:nvPr/>
              </p:nvSpPr>
              <p:spPr bwMode="auto">
                <a:xfrm>
                  <a:off x="3216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56" name="Oval 90"/>
                <p:cNvSpPr>
                  <a:spLocks noChangeArrowheads="1"/>
                </p:cNvSpPr>
                <p:nvPr/>
              </p:nvSpPr>
              <p:spPr bwMode="auto">
                <a:xfrm>
                  <a:off x="3216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57" name="Oval 91"/>
                <p:cNvSpPr>
                  <a:spLocks noChangeArrowheads="1"/>
                </p:cNvSpPr>
                <p:nvPr/>
              </p:nvSpPr>
              <p:spPr bwMode="auto">
                <a:xfrm>
                  <a:off x="3120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58" name="Oval 92"/>
                <p:cNvSpPr>
                  <a:spLocks noChangeArrowheads="1"/>
                </p:cNvSpPr>
                <p:nvPr/>
              </p:nvSpPr>
              <p:spPr bwMode="auto">
                <a:xfrm>
                  <a:off x="3024" y="1152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59" name="Oval 93"/>
                <p:cNvSpPr>
                  <a:spLocks noChangeArrowheads="1"/>
                </p:cNvSpPr>
                <p:nvPr/>
              </p:nvSpPr>
              <p:spPr bwMode="auto">
                <a:xfrm>
                  <a:off x="3024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60" name="Oval 94"/>
                <p:cNvSpPr>
                  <a:spLocks noChangeArrowheads="1"/>
                </p:cNvSpPr>
                <p:nvPr/>
              </p:nvSpPr>
              <p:spPr bwMode="auto">
                <a:xfrm>
                  <a:off x="3120" y="1248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319" name="Oval 95"/>
              <p:cNvSpPr>
                <a:spLocks noChangeArrowheads="1"/>
              </p:cNvSpPr>
              <p:nvPr/>
            </p:nvSpPr>
            <p:spPr bwMode="auto">
              <a:xfrm>
                <a:off x="4176" y="1104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" name="Oval 96"/>
              <p:cNvSpPr>
                <a:spLocks noChangeArrowheads="1"/>
              </p:cNvSpPr>
              <p:nvPr/>
            </p:nvSpPr>
            <p:spPr bwMode="auto">
              <a:xfrm>
                <a:off x="3360" y="1104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1" name="Oval 97"/>
              <p:cNvSpPr>
                <a:spLocks noChangeArrowheads="1"/>
              </p:cNvSpPr>
              <p:nvPr/>
            </p:nvSpPr>
            <p:spPr bwMode="auto">
              <a:xfrm>
                <a:off x="3792" y="1104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2" name="Oval 98"/>
              <p:cNvSpPr>
                <a:spLocks noChangeArrowheads="1"/>
              </p:cNvSpPr>
              <p:nvPr/>
            </p:nvSpPr>
            <p:spPr bwMode="auto">
              <a:xfrm>
                <a:off x="1152" y="1200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3" name="Oval 99"/>
              <p:cNvSpPr>
                <a:spLocks noChangeArrowheads="1"/>
              </p:cNvSpPr>
              <p:nvPr/>
            </p:nvSpPr>
            <p:spPr bwMode="auto">
              <a:xfrm>
                <a:off x="1680" y="1200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4" name="Oval 100"/>
              <p:cNvSpPr>
                <a:spLocks noChangeArrowheads="1"/>
              </p:cNvSpPr>
              <p:nvPr/>
            </p:nvSpPr>
            <p:spPr bwMode="auto">
              <a:xfrm>
                <a:off x="2592" y="1200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5" name="Oval 101"/>
              <p:cNvSpPr>
                <a:spLocks noChangeArrowheads="1"/>
              </p:cNvSpPr>
              <p:nvPr/>
            </p:nvSpPr>
            <p:spPr bwMode="auto">
              <a:xfrm>
                <a:off x="3600" y="1248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6" name="Oval 102"/>
              <p:cNvSpPr>
                <a:spLocks noChangeArrowheads="1"/>
              </p:cNvSpPr>
              <p:nvPr/>
            </p:nvSpPr>
            <p:spPr bwMode="auto">
              <a:xfrm>
                <a:off x="3120" y="2400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7" name="Oval 103"/>
              <p:cNvSpPr>
                <a:spLocks noChangeArrowheads="1"/>
              </p:cNvSpPr>
              <p:nvPr/>
            </p:nvSpPr>
            <p:spPr bwMode="auto">
              <a:xfrm>
                <a:off x="2784" y="2112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8" name="Oval 104"/>
              <p:cNvSpPr>
                <a:spLocks noChangeArrowheads="1"/>
              </p:cNvSpPr>
              <p:nvPr/>
            </p:nvSpPr>
            <p:spPr bwMode="auto">
              <a:xfrm>
                <a:off x="2448" y="2640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9" name="Oval 105"/>
              <p:cNvSpPr>
                <a:spLocks noChangeArrowheads="1"/>
              </p:cNvSpPr>
              <p:nvPr/>
            </p:nvSpPr>
            <p:spPr bwMode="auto">
              <a:xfrm>
                <a:off x="2640" y="1920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30" name="Oval 106"/>
              <p:cNvSpPr>
                <a:spLocks noChangeArrowheads="1"/>
              </p:cNvSpPr>
              <p:nvPr/>
            </p:nvSpPr>
            <p:spPr bwMode="auto">
              <a:xfrm>
                <a:off x="2496" y="1632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31" name="Oval 107"/>
              <p:cNvSpPr>
                <a:spLocks noChangeArrowheads="1"/>
              </p:cNvSpPr>
              <p:nvPr/>
            </p:nvSpPr>
            <p:spPr bwMode="auto">
              <a:xfrm>
                <a:off x="1872" y="1536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32" name="Oval 108"/>
              <p:cNvSpPr>
                <a:spLocks noChangeArrowheads="1"/>
              </p:cNvSpPr>
              <p:nvPr/>
            </p:nvSpPr>
            <p:spPr bwMode="auto">
              <a:xfrm>
                <a:off x="2400" y="2112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33" name="Oval 109"/>
              <p:cNvSpPr>
                <a:spLocks noChangeArrowheads="1"/>
              </p:cNvSpPr>
              <p:nvPr/>
            </p:nvSpPr>
            <p:spPr bwMode="auto">
              <a:xfrm>
                <a:off x="2688" y="2880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34" name="Oval 110"/>
              <p:cNvSpPr>
                <a:spLocks noChangeArrowheads="1"/>
              </p:cNvSpPr>
              <p:nvPr/>
            </p:nvSpPr>
            <p:spPr bwMode="auto">
              <a:xfrm>
                <a:off x="3024" y="1968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35" name="Line 111"/>
              <p:cNvSpPr>
                <a:spLocks noChangeShapeType="1"/>
              </p:cNvSpPr>
              <p:nvPr/>
            </p:nvSpPr>
            <p:spPr bwMode="auto">
              <a:xfrm>
                <a:off x="912" y="1104"/>
                <a:ext cx="36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6" name="Oval 112"/>
              <p:cNvSpPr>
                <a:spLocks noChangeArrowheads="1"/>
              </p:cNvSpPr>
              <p:nvPr/>
            </p:nvSpPr>
            <p:spPr bwMode="auto">
              <a:xfrm>
                <a:off x="2880" y="1104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37" name="Oval 113"/>
              <p:cNvSpPr>
                <a:spLocks noChangeArrowheads="1"/>
              </p:cNvSpPr>
              <p:nvPr/>
            </p:nvSpPr>
            <p:spPr bwMode="auto">
              <a:xfrm>
                <a:off x="2256" y="1104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38" name="Oval 114"/>
              <p:cNvSpPr>
                <a:spLocks noChangeArrowheads="1"/>
              </p:cNvSpPr>
              <p:nvPr/>
            </p:nvSpPr>
            <p:spPr bwMode="auto">
              <a:xfrm>
                <a:off x="1536" y="1104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39" name="Oval 115"/>
              <p:cNvSpPr>
                <a:spLocks noChangeArrowheads="1"/>
              </p:cNvSpPr>
              <p:nvPr/>
            </p:nvSpPr>
            <p:spPr bwMode="auto">
              <a:xfrm>
                <a:off x="3216" y="1296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0" name="Oval 116"/>
              <p:cNvSpPr>
                <a:spLocks noChangeArrowheads="1"/>
              </p:cNvSpPr>
              <p:nvPr/>
            </p:nvSpPr>
            <p:spPr bwMode="auto">
              <a:xfrm>
                <a:off x="3504" y="1344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1" name="Oval 117"/>
              <p:cNvSpPr>
                <a:spLocks noChangeArrowheads="1"/>
              </p:cNvSpPr>
              <p:nvPr/>
            </p:nvSpPr>
            <p:spPr bwMode="auto">
              <a:xfrm>
                <a:off x="3936" y="1296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2" name="Oval 118"/>
              <p:cNvSpPr>
                <a:spLocks noChangeArrowheads="1"/>
              </p:cNvSpPr>
              <p:nvPr/>
            </p:nvSpPr>
            <p:spPr bwMode="auto">
              <a:xfrm>
                <a:off x="2784" y="2304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3" name="Oval 119"/>
              <p:cNvSpPr>
                <a:spLocks noChangeArrowheads="1"/>
              </p:cNvSpPr>
              <p:nvPr/>
            </p:nvSpPr>
            <p:spPr bwMode="auto">
              <a:xfrm>
                <a:off x="2976" y="1248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4" name="Oval 120"/>
              <p:cNvSpPr>
                <a:spLocks noChangeArrowheads="1"/>
              </p:cNvSpPr>
              <p:nvPr/>
            </p:nvSpPr>
            <p:spPr bwMode="auto">
              <a:xfrm>
                <a:off x="3072" y="1488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5" name="Oval 121"/>
              <p:cNvSpPr>
                <a:spLocks noChangeArrowheads="1"/>
              </p:cNvSpPr>
              <p:nvPr/>
            </p:nvSpPr>
            <p:spPr bwMode="auto">
              <a:xfrm>
                <a:off x="1584" y="1680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6" name="Oval 122"/>
              <p:cNvSpPr>
                <a:spLocks noChangeArrowheads="1"/>
              </p:cNvSpPr>
              <p:nvPr/>
            </p:nvSpPr>
            <p:spPr bwMode="auto">
              <a:xfrm>
                <a:off x="2592" y="2112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7" name="Oval 123"/>
              <p:cNvSpPr>
                <a:spLocks noChangeArrowheads="1"/>
              </p:cNvSpPr>
              <p:nvPr/>
            </p:nvSpPr>
            <p:spPr bwMode="auto">
              <a:xfrm>
                <a:off x="2544" y="1776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8" name="Oval 124"/>
              <p:cNvSpPr>
                <a:spLocks noChangeArrowheads="1"/>
              </p:cNvSpPr>
              <p:nvPr/>
            </p:nvSpPr>
            <p:spPr bwMode="auto">
              <a:xfrm>
                <a:off x="3552" y="182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9" name="Oval 125"/>
              <p:cNvSpPr>
                <a:spLocks noChangeArrowheads="1"/>
              </p:cNvSpPr>
              <p:nvPr/>
            </p:nvSpPr>
            <p:spPr bwMode="auto">
              <a:xfrm>
                <a:off x="2976" y="2208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0" name="Oval 126"/>
              <p:cNvSpPr>
                <a:spLocks noChangeArrowheads="1"/>
              </p:cNvSpPr>
              <p:nvPr/>
            </p:nvSpPr>
            <p:spPr bwMode="auto">
              <a:xfrm>
                <a:off x="1584" y="134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1" name="Oval 127"/>
              <p:cNvSpPr>
                <a:spLocks noChangeArrowheads="1"/>
              </p:cNvSpPr>
              <p:nvPr/>
            </p:nvSpPr>
            <p:spPr bwMode="auto">
              <a:xfrm>
                <a:off x="3744" y="134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Filtering model</a:t>
            </a:r>
          </a:p>
        </p:txBody>
      </p:sp>
      <p:grpSp>
        <p:nvGrpSpPr>
          <p:cNvPr id="12" name="Group 128"/>
          <p:cNvGrpSpPr>
            <a:grpSpLocks/>
          </p:cNvGrpSpPr>
          <p:nvPr/>
        </p:nvGrpSpPr>
        <p:grpSpPr bwMode="auto">
          <a:xfrm>
            <a:off x="749300" y="1212850"/>
            <a:ext cx="7326313" cy="4340225"/>
            <a:chOff x="473" y="768"/>
            <a:chExt cx="4615" cy="2734"/>
          </a:xfrm>
        </p:grpSpPr>
        <p:pic>
          <p:nvPicPr>
            <p:cNvPr id="6174" name="Picture 12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2711" b="16084"/>
            <a:stretch>
              <a:fillRect/>
            </a:stretch>
          </p:blipFill>
          <p:spPr bwMode="auto">
            <a:xfrm>
              <a:off x="473" y="768"/>
              <a:ext cx="4615" cy="2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5" name="Oval 130"/>
            <p:cNvSpPr>
              <a:spLocks noChangeArrowheads="1"/>
            </p:cNvSpPr>
            <p:nvPr/>
          </p:nvSpPr>
          <p:spPr bwMode="auto">
            <a:xfrm>
              <a:off x="1728" y="2784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Oval 131"/>
            <p:cNvSpPr>
              <a:spLocks noChangeArrowheads="1"/>
            </p:cNvSpPr>
            <p:nvPr/>
          </p:nvSpPr>
          <p:spPr bwMode="auto">
            <a:xfrm>
              <a:off x="2592" y="2160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Oval 132"/>
            <p:cNvSpPr>
              <a:spLocks noChangeArrowheads="1"/>
            </p:cNvSpPr>
            <p:nvPr/>
          </p:nvSpPr>
          <p:spPr bwMode="auto">
            <a:xfrm>
              <a:off x="2832" y="1920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8" name="Oval 133"/>
            <p:cNvSpPr>
              <a:spLocks noChangeArrowheads="1"/>
            </p:cNvSpPr>
            <p:nvPr/>
          </p:nvSpPr>
          <p:spPr bwMode="auto">
            <a:xfrm>
              <a:off x="2016" y="2976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Oval 134"/>
            <p:cNvSpPr>
              <a:spLocks noChangeArrowheads="1"/>
            </p:cNvSpPr>
            <p:nvPr/>
          </p:nvSpPr>
          <p:spPr bwMode="auto">
            <a:xfrm>
              <a:off x="1824" y="2496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Oval 135"/>
            <p:cNvSpPr>
              <a:spLocks noChangeArrowheads="1"/>
            </p:cNvSpPr>
            <p:nvPr/>
          </p:nvSpPr>
          <p:spPr bwMode="auto">
            <a:xfrm>
              <a:off x="2640" y="3312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Oval 136"/>
            <p:cNvSpPr>
              <a:spLocks noChangeArrowheads="1"/>
            </p:cNvSpPr>
            <p:nvPr/>
          </p:nvSpPr>
          <p:spPr bwMode="auto">
            <a:xfrm>
              <a:off x="1584" y="2304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Oval 137"/>
            <p:cNvSpPr>
              <a:spLocks noChangeArrowheads="1"/>
            </p:cNvSpPr>
            <p:nvPr/>
          </p:nvSpPr>
          <p:spPr bwMode="auto">
            <a:xfrm>
              <a:off x="2544" y="1968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3" name="Oval 138"/>
            <p:cNvSpPr>
              <a:spLocks noChangeArrowheads="1"/>
            </p:cNvSpPr>
            <p:nvPr/>
          </p:nvSpPr>
          <p:spPr bwMode="auto">
            <a:xfrm>
              <a:off x="3120" y="1728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4" name="Oval 139"/>
            <p:cNvSpPr>
              <a:spLocks noChangeArrowheads="1"/>
            </p:cNvSpPr>
            <p:nvPr/>
          </p:nvSpPr>
          <p:spPr bwMode="auto">
            <a:xfrm>
              <a:off x="1968" y="1728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185" name="Group 140"/>
            <p:cNvGrpSpPr>
              <a:grpSpLocks/>
            </p:cNvGrpSpPr>
            <p:nvPr/>
          </p:nvGrpSpPr>
          <p:grpSpPr bwMode="auto">
            <a:xfrm>
              <a:off x="2160" y="2208"/>
              <a:ext cx="288" cy="288"/>
              <a:chOff x="3024" y="1056"/>
              <a:chExt cx="288" cy="288"/>
            </a:xfrm>
          </p:grpSpPr>
          <p:sp>
            <p:nvSpPr>
              <p:cNvPr id="6289" name="Oval 141"/>
              <p:cNvSpPr>
                <a:spLocks noChangeArrowheads="1"/>
              </p:cNvSpPr>
              <p:nvPr/>
            </p:nvSpPr>
            <p:spPr bwMode="auto">
              <a:xfrm>
                <a:off x="3024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90" name="Oval 142"/>
              <p:cNvSpPr>
                <a:spLocks noChangeArrowheads="1"/>
              </p:cNvSpPr>
              <p:nvPr/>
            </p:nvSpPr>
            <p:spPr bwMode="auto">
              <a:xfrm>
                <a:off x="3120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91" name="Oval 143"/>
              <p:cNvSpPr>
                <a:spLocks noChangeArrowheads="1"/>
              </p:cNvSpPr>
              <p:nvPr/>
            </p:nvSpPr>
            <p:spPr bwMode="auto">
              <a:xfrm>
                <a:off x="3216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92" name="Oval 144"/>
              <p:cNvSpPr>
                <a:spLocks noChangeArrowheads="1"/>
              </p:cNvSpPr>
              <p:nvPr/>
            </p:nvSpPr>
            <p:spPr bwMode="auto">
              <a:xfrm>
                <a:off x="3216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93" name="Oval 145"/>
              <p:cNvSpPr>
                <a:spLocks noChangeArrowheads="1"/>
              </p:cNvSpPr>
              <p:nvPr/>
            </p:nvSpPr>
            <p:spPr bwMode="auto">
              <a:xfrm>
                <a:off x="3216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94" name="Oval 146"/>
              <p:cNvSpPr>
                <a:spLocks noChangeArrowheads="1"/>
              </p:cNvSpPr>
              <p:nvPr/>
            </p:nvSpPr>
            <p:spPr bwMode="auto">
              <a:xfrm>
                <a:off x="3120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95" name="Oval 14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96" name="Oval 148"/>
              <p:cNvSpPr>
                <a:spLocks noChangeArrowheads="1"/>
              </p:cNvSpPr>
              <p:nvPr/>
            </p:nvSpPr>
            <p:spPr bwMode="auto">
              <a:xfrm>
                <a:off x="3024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97" name="Oval 149"/>
              <p:cNvSpPr>
                <a:spLocks noChangeArrowheads="1"/>
              </p:cNvSpPr>
              <p:nvPr/>
            </p:nvSpPr>
            <p:spPr bwMode="auto">
              <a:xfrm>
                <a:off x="3120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86" name="Group 150"/>
            <p:cNvGrpSpPr>
              <a:grpSpLocks/>
            </p:cNvGrpSpPr>
            <p:nvPr/>
          </p:nvGrpSpPr>
          <p:grpSpPr bwMode="auto">
            <a:xfrm rot="1196941">
              <a:off x="1872" y="2064"/>
              <a:ext cx="288" cy="288"/>
              <a:chOff x="3024" y="1056"/>
              <a:chExt cx="288" cy="288"/>
            </a:xfrm>
          </p:grpSpPr>
          <p:sp>
            <p:nvSpPr>
              <p:cNvPr id="6280" name="Oval 151"/>
              <p:cNvSpPr>
                <a:spLocks noChangeArrowheads="1"/>
              </p:cNvSpPr>
              <p:nvPr/>
            </p:nvSpPr>
            <p:spPr bwMode="auto">
              <a:xfrm>
                <a:off x="3024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1" name="Oval 152"/>
              <p:cNvSpPr>
                <a:spLocks noChangeArrowheads="1"/>
              </p:cNvSpPr>
              <p:nvPr/>
            </p:nvSpPr>
            <p:spPr bwMode="auto">
              <a:xfrm>
                <a:off x="3120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2" name="Oval 153"/>
              <p:cNvSpPr>
                <a:spLocks noChangeArrowheads="1"/>
              </p:cNvSpPr>
              <p:nvPr/>
            </p:nvSpPr>
            <p:spPr bwMode="auto">
              <a:xfrm>
                <a:off x="3216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3" name="Oval 154"/>
              <p:cNvSpPr>
                <a:spLocks noChangeArrowheads="1"/>
              </p:cNvSpPr>
              <p:nvPr/>
            </p:nvSpPr>
            <p:spPr bwMode="auto">
              <a:xfrm>
                <a:off x="3216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4" name="Oval 155"/>
              <p:cNvSpPr>
                <a:spLocks noChangeArrowheads="1"/>
              </p:cNvSpPr>
              <p:nvPr/>
            </p:nvSpPr>
            <p:spPr bwMode="auto">
              <a:xfrm>
                <a:off x="3216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5" name="Oval 156"/>
              <p:cNvSpPr>
                <a:spLocks noChangeArrowheads="1"/>
              </p:cNvSpPr>
              <p:nvPr/>
            </p:nvSpPr>
            <p:spPr bwMode="auto">
              <a:xfrm>
                <a:off x="3120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6" name="Oval 15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7" name="Oval 158"/>
              <p:cNvSpPr>
                <a:spLocks noChangeArrowheads="1"/>
              </p:cNvSpPr>
              <p:nvPr/>
            </p:nvSpPr>
            <p:spPr bwMode="auto">
              <a:xfrm>
                <a:off x="3024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8" name="Oval 159"/>
              <p:cNvSpPr>
                <a:spLocks noChangeArrowheads="1"/>
              </p:cNvSpPr>
              <p:nvPr/>
            </p:nvSpPr>
            <p:spPr bwMode="auto">
              <a:xfrm>
                <a:off x="3120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87" name="Group 160"/>
            <p:cNvGrpSpPr>
              <a:grpSpLocks/>
            </p:cNvGrpSpPr>
            <p:nvPr/>
          </p:nvGrpSpPr>
          <p:grpSpPr bwMode="auto">
            <a:xfrm rot="-1241727">
              <a:off x="2592" y="2352"/>
              <a:ext cx="288" cy="288"/>
              <a:chOff x="3024" y="1056"/>
              <a:chExt cx="288" cy="288"/>
            </a:xfrm>
          </p:grpSpPr>
          <p:sp>
            <p:nvSpPr>
              <p:cNvPr id="6271" name="Oval 161"/>
              <p:cNvSpPr>
                <a:spLocks noChangeArrowheads="1"/>
              </p:cNvSpPr>
              <p:nvPr/>
            </p:nvSpPr>
            <p:spPr bwMode="auto">
              <a:xfrm>
                <a:off x="3024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72" name="Oval 162"/>
              <p:cNvSpPr>
                <a:spLocks noChangeArrowheads="1"/>
              </p:cNvSpPr>
              <p:nvPr/>
            </p:nvSpPr>
            <p:spPr bwMode="auto">
              <a:xfrm>
                <a:off x="3120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73" name="Oval 163"/>
              <p:cNvSpPr>
                <a:spLocks noChangeArrowheads="1"/>
              </p:cNvSpPr>
              <p:nvPr/>
            </p:nvSpPr>
            <p:spPr bwMode="auto">
              <a:xfrm>
                <a:off x="3216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74" name="Oval 164"/>
              <p:cNvSpPr>
                <a:spLocks noChangeArrowheads="1"/>
              </p:cNvSpPr>
              <p:nvPr/>
            </p:nvSpPr>
            <p:spPr bwMode="auto">
              <a:xfrm>
                <a:off x="3216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75" name="Oval 165"/>
              <p:cNvSpPr>
                <a:spLocks noChangeArrowheads="1"/>
              </p:cNvSpPr>
              <p:nvPr/>
            </p:nvSpPr>
            <p:spPr bwMode="auto">
              <a:xfrm>
                <a:off x="3216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76" name="Oval 166"/>
              <p:cNvSpPr>
                <a:spLocks noChangeArrowheads="1"/>
              </p:cNvSpPr>
              <p:nvPr/>
            </p:nvSpPr>
            <p:spPr bwMode="auto">
              <a:xfrm>
                <a:off x="3120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77" name="Oval 16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78" name="Oval 168"/>
              <p:cNvSpPr>
                <a:spLocks noChangeArrowheads="1"/>
              </p:cNvSpPr>
              <p:nvPr/>
            </p:nvSpPr>
            <p:spPr bwMode="auto">
              <a:xfrm>
                <a:off x="3024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79" name="Oval 169"/>
              <p:cNvSpPr>
                <a:spLocks noChangeArrowheads="1"/>
              </p:cNvSpPr>
              <p:nvPr/>
            </p:nvSpPr>
            <p:spPr bwMode="auto">
              <a:xfrm>
                <a:off x="3120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88" name="Group 170"/>
            <p:cNvGrpSpPr>
              <a:grpSpLocks/>
            </p:cNvGrpSpPr>
            <p:nvPr/>
          </p:nvGrpSpPr>
          <p:grpSpPr bwMode="auto">
            <a:xfrm rot="1385648">
              <a:off x="3072" y="2304"/>
              <a:ext cx="288" cy="288"/>
              <a:chOff x="3024" y="1056"/>
              <a:chExt cx="288" cy="288"/>
            </a:xfrm>
          </p:grpSpPr>
          <p:sp>
            <p:nvSpPr>
              <p:cNvPr id="6262" name="Oval 171"/>
              <p:cNvSpPr>
                <a:spLocks noChangeArrowheads="1"/>
              </p:cNvSpPr>
              <p:nvPr/>
            </p:nvSpPr>
            <p:spPr bwMode="auto">
              <a:xfrm>
                <a:off x="3024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3" name="Oval 172"/>
              <p:cNvSpPr>
                <a:spLocks noChangeArrowheads="1"/>
              </p:cNvSpPr>
              <p:nvPr/>
            </p:nvSpPr>
            <p:spPr bwMode="auto">
              <a:xfrm>
                <a:off x="3120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4" name="Oval 173"/>
              <p:cNvSpPr>
                <a:spLocks noChangeArrowheads="1"/>
              </p:cNvSpPr>
              <p:nvPr/>
            </p:nvSpPr>
            <p:spPr bwMode="auto">
              <a:xfrm>
                <a:off x="3216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5" name="Oval 174"/>
              <p:cNvSpPr>
                <a:spLocks noChangeArrowheads="1"/>
              </p:cNvSpPr>
              <p:nvPr/>
            </p:nvSpPr>
            <p:spPr bwMode="auto">
              <a:xfrm>
                <a:off x="3216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6" name="Oval 175"/>
              <p:cNvSpPr>
                <a:spLocks noChangeArrowheads="1"/>
              </p:cNvSpPr>
              <p:nvPr/>
            </p:nvSpPr>
            <p:spPr bwMode="auto">
              <a:xfrm>
                <a:off x="3216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7" name="Oval 176"/>
              <p:cNvSpPr>
                <a:spLocks noChangeArrowheads="1"/>
              </p:cNvSpPr>
              <p:nvPr/>
            </p:nvSpPr>
            <p:spPr bwMode="auto">
              <a:xfrm>
                <a:off x="3120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8" name="Oval 17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9" name="Oval 178"/>
              <p:cNvSpPr>
                <a:spLocks noChangeArrowheads="1"/>
              </p:cNvSpPr>
              <p:nvPr/>
            </p:nvSpPr>
            <p:spPr bwMode="auto">
              <a:xfrm>
                <a:off x="3024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70" name="Oval 179"/>
              <p:cNvSpPr>
                <a:spLocks noChangeArrowheads="1"/>
              </p:cNvSpPr>
              <p:nvPr/>
            </p:nvSpPr>
            <p:spPr bwMode="auto">
              <a:xfrm>
                <a:off x="3120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89" name="Group 180"/>
            <p:cNvGrpSpPr>
              <a:grpSpLocks/>
            </p:cNvGrpSpPr>
            <p:nvPr/>
          </p:nvGrpSpPr>
          <p:grpSpPr bwMode="auto">
            <a:xfrm rot="1385648">
              <a:off x="2880" y="2496"/>
              <a:ext cx="288" cy="288"/>
              <a:chOff x="3024" y="1056"/>
              <a:chExt cx="288" cy="288"/>
            </a:xfrm>
          </p:grpSpPr>
          <p:sp>
            <p:nvSpPr>
              <p:cNvPr id="6253" name="Oval 181"/>
              <p:cNvSpPr>
                <a:spLocks noChangeArrowheads="1"/>
              </p:cNvSpPr>
              <p:nvPr/>
            </p:nvSpPr>
            <p:spPr bwMode="auto">
              <a:xfrm>
                <a:off x="3024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4" name="Oval 182"/>
              <p:cNvSpPr>
                <a:spLocks noChangeArrowheads="1"/>
              </p:cNvSpPr>
              <p:nvPr/>
            </p:nvSpPr>
            <p:spPr bwMode="auto">
              <a:xfrm>
                <a:off x="3120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5" name="Oval 183"/>
              <p:cNvSpPr>
                <a:spLocks noChangeArrowheads="1"/>
              </p:cNvSpPr>
              <p:nvPr/>
            </p:nvSpPr>
            <p:spPr bwMode="auto">
              <a:xfrm>
                <a:off x="3216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6" name="Oval 184"/>
              <p:cNvSpPr>
                <a:spLocks noChangeArrowheads="1"/>
              </p:cNvSpPr>
              <p:nvPr/>
            </p:nvSpPr>
            <p:spPr bwMode="auto">
              <a:xfrm>
                <a:off x="3216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7" name="Oval 185"/>
              <p:cNvSpPr>
                <a:spLocks noChangeArrowheads="1"/>
              </p:cNvSpPr>
              <p:nvPr/>
            </p:nvSpPr>
            <p:spPr bwMode="auto">
              <a:xfrm>
                <a:off x="3216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8" name="Oval 186"/>
              <p:cNvSpPr>
                <a:spLocks noChangeArrowheads="1"/>
              </p:cNvSpPr>
              <p:nvPr/>
            </p:nvSpPr>
            <p:spPr bwMode="auto">
              <a:xfrm>
                <a:off x="3120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9" name="Oval 18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0" name="Oval 188"/>
              <p:cNvSpPr>
                <a:spLocks noChangeArrowheads="1"/>
              </p:cNvSpPr>
              <p:nvPr/>
            </p:nvSpPr>
            <p:spPr bwMode="auto">
              <a:xfrm>
                <a:off x="3024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1" name="Oval 189"/>
              <p:cNvSpPr>
                <a:spLocks noChangeArrowheads="1"/>
              </p:cNvSpPr>
              <p:nvPr/>
            </p:nvSpPr>
            <p:spPr bwMode="auto">
              <a:xfrm>
                <a:off x="3120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90" name="Group 190"/>
            <p:cNvGrpSpPr>
              <a:grpSpLocks/>
            </p:cNvGrpSpPr>
            <p:nvPr/>
          </p:nvGrpSpPr>
          <p:grpSpPr bwMode="auto">
            <a:xfrm rot="-1241727">
              <a:off x="2352" y="2496"/>
              <a:ext cx="288" cy="288"/>
              <a:chOff x="3024" y="1056"/>
              <a:chExt cx="288" cy="288"/>
            </a:xfrm>
          </p:grpSpPr>
          <p:sp>
            <p:nvSpPr>
              <p:cNvPr id="6244" name="Oval 191"/>
              <p:cNvSpPr>
                <a:spLocks noChangeArrowheads="1"/>
              </p:cNvSpPr>
              <p:nvPr/>
            </p:nvSpPr>
            <p:spPr bwMode="auto">
              <a:xfrm>
                <a:off x="3024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5" name="Oval 192"/>
              <p:cNvSpPr>
                <a:spLocks noChangeArrowheads="1"/>
              </p:cNvSpPr>
              <p:nvPr/>
            </p:nvSpPr>
            <p:spPr bwMode="auto">
              <a:xfrm>
                <a:off x="3120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6" name="Oval 193"/>
              <p:cNvSpPr>
                <a:spLocks noChangeArrowheads="1"/>
              </p:cNvSpPr>
              <p:nvPr/>
            </p:nvSpPr>
            <p:spPr bwMode="auto">
              <a:xfrm>
                <a:off x="3216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7" name="Oval 194"/>
              <p:cNvSpPr>
                <a:spLocks noChangeArrowheads="1"/>
              </p:cNvSpPr>
              <p:nvPr/>
            </p:nvSpPr>
            <p:spPr bwMode="auto">
              <a:xfrm>
                <a:off x="3216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8" name="Oval 195"/>
              <p:cNvSpPr>
                <a:spLocks noChangeArrowheads="1"/>
              </p:cNvSpPr>
              <p:nvPr/>
            </p:nvSpPr>
            <p:spPr bwMode="auto">
              <a:xfrm>
                <a:off x="3216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9" name="Oval 196"/>
              <p:cNvSpPr>
                <a:spLocks noChangeArrowheads="1"/>
              </p:cNvSpPr>
              <p:nvPr/>
            </p:nvSpPr>
            <p:spPr bwMode="auto">
              <a:xfrm>
                <a:off x="3120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0" name="Oval 19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1" name="Oval 198"/>
              <p:cNvSpPr>
                <a:spLocks noChangeArrowheads="1"/>
              </p:cNvSpPr>
              <p:nvPr/>
            </p:nvSpPr>
            <p:spPr bwMode="auto">
              <a:xfrm>
                <a:off x="3024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2" name="Oval 199"/>
              <p:cNvSpPr>
                <a:spLocks noChangeArrowheads="1"/>
              </p:cNvSpPr>
              <p:nvPr/>
            </p:nvSpPr>
            <p:spPr bwMode="auto">
              <a:xfrm>
                <a:off x="3120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91" name="Group 200"/>
            <p:cNvGrpSpPr>
              <a:grpSpLocks/>
            </p:cNvGrpSpPr>
            <p:nvPr/>
          </p:nvGrpSpPr>
          <p:grpSpPr bwMode="auto">
            <a:xfrm rot="1196941">
              <a:off x="3264" y="2064"/>
              <a:ext cx="288" cy="288"/>
              <a:chOff x="3024" y="1056"/>
              <a:chExt cx="288" cy="288"/>
            </a:xfrm>
          </p:grpSpPr>
          <p:sp>
            <p:nvSpPr>
              <p:cNvPr id="6235" name="Oval 201"/>
              <p:cNvSpPr>
                <a:spLocks noChangeArrowheads="1"/>
              </p:cNvSpPr>
              <p:nvPr/>
            </p:nvSpPr>
            <p:spPr bwMode="auto">
              <a:xfrm>
                <a:off x="3024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6" name="Oval 202"/>
              <p:cNvSpPr>
                <a:spLocks noChangeArrowheads="1"/>
              </p:cNvSpPr>
              <p:nvPr/>
            </p:nvSpPr>
            <p:spPr bwMode="auto">
              <a:xfrm>
                <a:off x="3120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7" name="Oval 203"/>
              <p:cNvSpPr>
                <a:spLocks noChangeArrowheads="1"/>
              </p:cNvSpPr>
              <p:nvPr/>
            </p:nvSpPr>
            <p:spPr bwMode="auto">
              <a:xfrm>
                <a:off x="3216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8" name="Oval 204"/>
              <p:cNvSpPr>
                <a:spLocks noChangeArrowheads="1"/>
              </p:cNvSpPr>
              <p:nvPr/>
            </p:nvSpPr>
            <p:spPr bwMode="auto">
              <a:xfrm>
                <a:off x="3216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9" name="Oval 205"/>
              <p:cNvSpPr>
                <a:spLocks noChangeArrowheads="1"/>
              </p:cNvSpPr>
              <p:nvPr/>
            </p:nvSpPr>
            <p:spPr bwMode="auto">
              <a:xfrm>
                <a:off x="3216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0" name="Oval 206"/>
              <p:cNvSpPr>
                <a:spLocks noChangeArrowheads="1"/>
              </p:cNvSpPr>
              <p:nvPr/>
            </p:nvSpPr>
            <p:spPr bwMode="auto">
              <a:xfrm>
                <a:off x="3120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1" name="Oval 20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2" name="Oval 208"/>
              <p:cNvSpPr>
                <a:spLocks noChangeArrowheads="1"/>
              </p:cNvSpPr>
              <p:nvPr/>
            </p:nvSpPr>
            <p:spPr bwMode="auto">
              <a:xfrm>
                <a:off x="3024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3" name="Oval 209"/>
              <p:cNvSpPr>
                <a:spLocks noChangeArrowheads="1"/>
              </p:cNvSpPr>
              <p:nvPr/>
            </p:nvSpPr>
            <p:spPr bwMode="auto">
              <a:xfrm>
                <a:off x="3120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92" name="Group 210"/>
            <p:cNvGrpSpPr>
              <a:grpSpLocks/>
            </p:cNvGrpSpPr>
            <p:nvPr/>
          </p:nvGrpSpPr>
          <p:grpSpPr bwMode="auto">
            <a:xfrm rot="1196941">
              <a:off x="2592" y="2736"/>
              <a:ext cx="288" cy="288"/>
              <a:chOff x="3024" y="1056"/>
              <a:chExt cx="288" cy="288"/>
            </a:xfrm>
          </p:grpSpPr>
          <p:sp>
            <p:nvSpPr>
              <p:cNvPr id="6226" name="Oval 211"/>
              <p:cNvSpPr>
                <a:spLocks noChangeArrowheads="1"/>
              </p:cNvSpPr>
              <p:nvPr/>
            </p:nvSpPr>
            <p:spPr bwMode="auto">
              <a:xfrm>
                <a:off x="3024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27" name="Oval 212"/>
              <p:cNvSpPr>
                <a:spLocks noChangeArrowheads="1"/>
              </p:cNvSpPr>
              <p:nvPr/>
            </p:nvSpPr>
            <p:spPr bwMode="auto">
              <a:xfrm>
                <a:off x="3120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28" name="Oval 213"/>
              <p:cNvSpPr>
                <a:spLocks noChangeArrowheads="1"/>
              </p:cNvSpPr>
              <p:nvPr/>
            </p:nvSpPr>
            <p:spPr bwMode="auto">
              <a:xfrm>
                <a:off x="3216" y="105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29" name="Oval 214"/>
              <p:cNvSpPr>
                <a:spLocks noChangeArrowheads="1"/>
              </p:cNvSpPr>
              <p:nvPr/>
            </p:nvSpPr>
            <p:spPr bwMode="auto">
              <a:xfrm>
                <a:off x="3216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0" name="Oval 215"/>
              <p:cNvSpPr>
                <a:spLocks noChangeArrowheads="1"/>
              </p:cNvSpPr>
              <p:nvPr/>
            </p:nvSpPr>
            <p:spPr bwMode="auto">
              <a:xfrm>
                <a:off x="3216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1" name="Oval 216"/>
              <p:cNvSpPr>
                <a:spLocks noChangeArrowheads="1"/>
              </p:cNvSpPr>
              <p:nvPr/>
            </p:nvSpPr>
            <p:spPr bwMode="auto">
              <a:xfrm>
                <a:off x="3120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2" name="Oval 21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3" name="Oval 218"/>
              <p:cNvSpPr>
                <a:spLocks noChangeArrowheads="1"/>
              </p:cNvSpPr>
              <p:nvPr/>
            </p:nvSpPr>
            <p:spPr bwMode="auto">
              <a:xfrm>
                <a:off x="3024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4" name="Oval 219"/>
              <p:cNvSpPr>
                <a:spLocks noChangeArrowheads="1"/>
              </p:cNvSpPr>
              <p:nvPr/>
            </p:nvSpPr>
            <p:spPr bwMode="auto">
              <a:xfrm>
                <a:off x="3120" y="124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93" name="Oval 220"/>
            <p:cNvSpPr>
              <a:spLocks noChangeArrowheads="1"/>
            </p:cNvSpPr>
            <p:nvPr/>
          </p:nvSpPr>
          <p:spPr bwMode="auto">
            <a:xfrm>
              <a:off x="3744" y="1728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4" name="Oval 221"/>
            <p:cNvSpPr>
              <a:spLocks noChangeArrowheads="1"/>
            </p:cNvSpPr>
            <p:nvPr/>
          </p:nvSpPr>
          <p:spPr bwMode="auto">
            <a:xfrm>
              <a:off x="3744" y="2448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5" name="Oval 222"/>
            <p:cNvSpPr>
              <a:spLocks noChangeArrowheads="1"/>
            </p:cNvSpPr>
            <p:nvPr/>
          </p:nvSpPr>
          <p:spPr bwMode="auto">
            <a:xfrm>
              <a:off x="3840" y="2160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6" name="Oval 223"/>
            <p:cNvSpPr>
              <a:spLocks noChangeArrowheads="1"/>
            </p:cNvSpPr>
            <p:nvPr/>
          </p:nvSpPr>
          <p:spPr bwMode="auto">
            <a:xfrm>
              <a:off x="1728" y="1728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7" name="Oval 224"/>
            <p:cNvSpPr>
              <a:spLocks noChangeArrowheads="1"/>
            </p:cNvSpPr>
            <p:nvPr/>
          </p:nvSpPr>
          <p:spPr bwMode="auto">
            <a:xfrm>
              <a:off x="2880" y="2208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8" name="Oval 225"/>
            <p:cNvSpPr>
              <a:spLocks noChangeArrowheads="1"/>
            </p:cNvSpPr>
            <p:nvPr/>
          </p:nvSpPr>
          <p:spPr bwMode="auto">
            <a:xfrm>
              <a:off x="3552" y="1872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9" name="Oval 226"/>
            <p:cNvSpPr>
              <a:spLocks noChangeArrowheads="1"/>
            </p:cNvSpPr>
            <p:nvPr/>
          </p:nvSpPr>
          <p:spPr bwMode="auto">
            <a:xfrm>
              <a:off x="3600" y="2304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0" name="Oval 227"/>
            <p:cNvSpPr>
              <a:spLocks noChangeArrowheads="1"/>
            </p:cNvSpPr>
            <p:nvPr/>
          </p:nvSpPr>
          <p:spPr bwMode="auto">
            <a:xfrm>
              <a:off x="3696" y="2928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1" name="Oval 228"/>
            <p:cNvSpPr>
              <a:spLocks noChangeArrowheads="1"/>
            </p:cNvSpPr>
            <p:nvPr/>
          </p:nvSpPr>
          <p:spPr bwMode="auto">
            <a:xfrm>
              <a:off x="2304" y="3024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2" name="Oval 229"/>
            <p:cNvSpPr>
              <a:spLocks noChangeArrowheads="1"/>
            </p:cNvSpPr>
            <p:nvPr/>
          </p:nvSpPr>
          <p:spPr bwMode="auto">
            <a:xfrm>
              <a:off x="2160" y="2784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3" name="Oval 230"/>
            <p:cNvSpPr>
              <a:spLocks noChangeArrowheads="1"/>
            </p:cNvSpPr>
            <p:nvPr/>
          </p:nvSpPr>
          <p:spPr bwMode="auto">
            <a:xfrm>
              <a:off x="1584" y="1968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4" name="Oval 231"/>
            <p:cNvSpPr>
              <a:spLocks noChangeArrowheads="1"/>
            </p:cNvSpPr>
            <p:nvPr/>
          </p:nvSpPr>
          <p:spPr bwMode="auto">
            <a:xfrm>
              <a:off x="2400" y="1728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5" name="Oval 232"/>
            <p:cNvSpPr>
              <a:spLocks noChangeArrowheads="1"/>
            </p:cNvSpPr>
            <p:nvPr/>
          </p:nvSpPr>
          <p:spPr bwMode="auto">
            <a:xfrm>
              <a:off x="2304" y="1920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6" name="Oval 233"/>
            <p:cNvSpPr>
              <a:spLocks noChangeArrowheads="1"/>
            </p:cNvSpPr>
            <p:nvPr/>
          </p:nvSpPr>
          <p:spPr bwMode="auto">
            <a:xfrm>
              <a:off x="1824" y="1872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7" name="Oval 234"/>
            <p:cNvSpPr>
              <a:spLocks noChangeArrowheads="1"/>
            </p:cNvSpPr>
            <p:nvPr/>
          </p:nvSpPr>
          <p:spPr bwMode="auto">
            <a:xfrm>
              <a:off x="2352" y="3264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8" name="Oval 235"/>
            <p:cNvSpPr>
              <a:spLocks noChangeArrowheads="1"/>
            </p:cNvSpPr>
            <p:nvPr/>
          </p:nvSpPr>
          <p:spPr bwMode="auto">
            <a:xfrm>
              <a:off x="3696" y="2016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9" name="Line 236"/>
            <p:cNvSpPr>
              <a:spLocks noChangeShapeType="1"/>
            </p:cNvSpPr>
            <p:nvPr/>
          </p:nvSpPr>
          <p:spPr bwMode="auto">
            <a:xfrm>
              <a:off x="1488" y="1728"/>
              <a:ext cx="2496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0" name="Oval 237"/>
            <p:cNvSpPr>
              <a:spLocks noChangeArrowheads="1"/>
            </p:cNvSpPr>
            <p:nvPr/>
          </p:nvSpPr>
          <p:spPr bwMode="auto">
            <a:xfrm>
              <a:off x="3408" y="2640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1" name="Oval 238"/>
            <p:cNvSpPr>
              <a:spLocks noChangeArrowheads="1"/>
            </p:cNvSpPr>
            <p:nvPr/>
          </p:nvSpPr>
          <p:spPr bwMode="auto">
            <a:xfrm>
              <a:off x="2208" y="1776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2" name="Oval 239"/>
            <p:cNvSpPr>
              <a:spLocks noChangeArrowheads="1"/>
            </p:cNvSpPr>
            <p:nvPr/>
          </p:nvSpPr>
          <p:spPr bwMode="auto">
            <a:xfrm>
              <a:off x="3168" y="3072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3" name="Oval 240"/>
            <p:cNvSpPr>
              <a:spLocks noChangeArrowheads="1"/>
            </p:cNvSpPr>
            <p:nvPr/>
          </p:nvSpPr>
          <p:spPr bwMode="auto">
            <a:xfrm>
              <a:off x="3984" y="1968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4" name="Oval 241"/>
            <p:cNvSpPr>
              <a:spLocks noChangeArrowheads="1"/>
            </p:cNvSpPr>
            <p:nvPr/>
          </p:nvSpPr>
          <p:spPr bwMode="auto">
            <a:xfrm>
              <a:off x="3456" y="1728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5" name="Oval 242"/>
            <p:cNvSpPr>
              <a:spLocks noChangeArrowheads="1"/>
            </p:cNvSpPr>
            <p:nvPr/>
          </p:nvSpPr>
          <p:spPr bwMode="auto">
            <a:xfrm>
              <a:off x="2880" y="1776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6" name="Oval 243"/>
            <p:cNvSpPr>
              <a:spLocks noChangeArrowheads="1"/>
            </p:cNvSpPr>
            <p:nvPr/>
          </p:nvSpPr>
          <p:spPr bwMode="auto">
            <a:xfrm>
              <a:off x="3168" y="3264"/>
              <a:ext cx="96" cy="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7" name="Oval 244"/>
            <p:cNvSpPr>
              <a:spLocks noChangeArrowheads="1"/>
            </p:cNvSpPr>
            <p:nvPr/>
          </p:nvSpPr>
          <p:spPr bwMode="auto">
            <a:xfrm>
              <a:off x="3648" y="2592"/>
              <a:ext cx="96" cy="9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8" name="Oval 245"/>
            <p:cNvSpPr>
              <a:spLocks noChangeArrowheads="1"/>
            </p:cNvSpPr>
            <p:nvPr/>
          </p:nvSpPr>
          <p:spPr bwMode="auto">
            <a:xfrm>
              <a:off x="3120" y="2112"/>
              <a:ext cx="96" cy="9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9" name="Oval 246"/>
            <p:cNvSpPr>
              <a:spLocks noChangeArrowheads="1"/>
            </p:cNvSpPr>
            <p:nvPr/>
          </p:nvSpPr>
          <p:spPr bwMode="auto">
            <a:xfrm>
              <a:off x="3072" y="1920"/>
              <a:ext cx="96" cy="9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0" name="Oval 247"/>
            <p:cNvSpPr>
              <a:spLocks noChangeArrowheads="1"/>
            </p:cNvSpPr>
            <p:nvPr/>
          </p:nvSpPr>
          <p:spPr bwMode="auto">
            <a:xfrm>
              <a:off x="2976" y="3168"/>
              <a:ext cx="96" cy="9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1" name="Oval 248"/>
            <p:cNvSpPr>
              <a:spLocks noChangeArrowheads="1"/>
            </p:cNvSpPr>
            <p:nvPr/>
          </p:nvSpPr>
          <p:spPr bwMode="auto">
            <a:xfrm>
              <a:off x="1920" y="2688"/>
              <a:ext cx="96" cy="9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2" name="Oval 249"/>
            <p:cNvSpPr>
              <a:spLocks noChangeArrowheads="1"/>
            </p:cNvSpPr>
            <p:nvPr/>
          </p:nvSpPr>
          <p:spPr bwMode="auto">
            <a:xfrm>
              <a:off x="3888" y="1776"/>
              <a:ext cx="96" cy="9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3" name="Oval 250"/>
            <p:cNvSpPr>
              <a:spLocks noChangeArrowheads="1"/>
            </p:cNvSpPr>
            <p:nvPr/>
          </p:nvSpPr>
          <p:spPr bwMode="auto">
            <a:xfrm>
              <a:off x="3408" y="2880"/>
              <a:ext cx="96" cy="9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4" name="Oval 251"/>
            <p:cNvSpPr>
              <a:spLocks noChangeArrowheads="1"/>
            </p:cNvSpPr>
            <p:nvPr/>
          </p:nvSpPr>
          <p:spPr bwMode="auto">
            <a:xfrm>
              <a:off x="1872" y="3024"/>
              <a:ext cx="96" cy="9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5" name="Oval 252"/>
            <p:cNvSpPr>
              <a:spLocks noChangeArrowheads="1"/>
            </p:cNvSpPr>
            <p:nvPr/>
          </p:nvSpPr>
          <p:spPr bwMode="auto">
            <a:xfrm>
              <a:off x="2640" y="1824"/>
              <a:ext cx="96" cy="9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" name="Group 286"/>
          <p:cNvGrpSpPr>
            <a:grpSpLocks/>
          </p:cNvGrpSpPr>
          <p:nvPr/>
        </p:nvGrpSpPr>
        <p:grpSpPr bwMode="auto">
          <a:xfrm>
            <a:off x="2133600" y="5943600"/>
            <a:ext cx="533400" cy="533400"/>
            <a:chOff x="1344" y="3744"/>
            <a:chExt cx="336" cy="336"/>
          </a:xfrm>
        </p:grpSpPr>
        <p:sp>
          <p:nvSpPr>
            <p:cNvPr id="6171" name="Oval 263"/>
            <p:cNvSpPr>
              <a:spLocks noChangeArrowheads="1"/>
            </p:cNvSpPr>
            <p:nvPr/>
          </p:nvSpPr>
          <p:spPr bwMode="auto">
            <a:xfrm>
              <a:off x="1392" y="3744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2" name="Oval 265"/>
            <p:cNvSpPr>
              <a:spLocks noChangeArrowheads="1"/>
            </p:cNvSpPr>
            <p:nvPr/>
          </p:nvSpPr>
          <p:spPr bwMode="auto">
            <a:xfrm>
              <a:off x="1344" y="3936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3" name="Oval 267"/>
            <p:cNvSpPr>
              <a:spLocks noChangeArrowheads="1"/>
            </p:cNvSpPr>
            <p:nvPr/>
          </p:nvSpPr>
          <p:spPr bwMode="auto">
            <a:xfrm>
              <a:off x="1536" y="3888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" name="Group 281"/>
          <p:cNvGrpSpPr>
            <a:grpSpLocks/>
          </p:cNvGrpSpPr>
          <p:nvPr/>
        </p:nvGrpSpPr>
        <p:grpSpPr bwMode="auto">
          <a:xfrm>
            <a:off x="5257800" y="6172200"/>
            <a:ext cx="457200" cy="381000"/>
            <a:chOff x="3312" y="3888"/>
            <a:chExt cx="288" cy="240"/>
          </a:xfrm>
        </p:grpSpPr>
        <p:sp>
          <p:nvSpPr>
            <p:cNvPr id="6169" name="Oval 264"/>
            <p:cNvSpPr>
              <a:spLocks noChangeArrowheads="1"/>
            </p:cNvSpPr>
            <p:nvPr/>
          </p:nvSpPr>
          <p:spPr bwMode="auto">
            <a:xfrm>
              <a:off x="3312" y="3888"/>
              <a:ext cx="144" cy="144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Oval 268"/>
            <p:cNvSpPr>
              <a:spLocks noChangeArrowheads="1"/>
            </p:cNvSpPr>
            <p:nvPr/>
          </p:nvSpPr>
          <p:spPr bwMode="auto">
            <a:xfrm>
              <a:off x="3456" y="3984"/>
              <a:ext cx="144" cy="144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" name="Group 284"/>
          <p:cNvGrpSpPr>
            <a:grpSpLocks/>
          </p:cNvGrpSpPr>
          <p:nvPr/>
        </p:nvGrpSpPr>
        <p:grpSpPr bwMode="auto">
          <a:xfrm>
            <a:off x="8153400" y="5867400"/>
            <a:ext cx="685800" cy="685800"/>
            <a:chOff x="5136" y="3696"/>
            <a:chExt cx="432" cy="432"/>
          </a:xfrm>
        </p:grpSpPr>
        <p:sp>
          <p:nvSpPr>
            <p:cNvPr id="6159" name="Oval 276"/>
            <p:cNvSpPr>
              <a:spLocks noChangeArrowheads="1"/>
            </p:cNvSpPr>
            <p:nvPr/>
          </p:nvSpPr>
          <p:spPr bwMode="auto">
            <a:xfrm>
              <a:off x="5280" y="3840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160" name="Group 280"/>
            <p:cNvGrpSpPr>
              <a:grpSpLocks/>
            </p:cNvGrpSpPr>
            <p:nvPr/>
          </p:nvGrpSpPr>
          <p:grpSpPr bwMode="auto">
            <a:xfrm>
              <a:off x="5136" y="3696"/>
              <a:ext cx="432" cy="432"/>
              <a:chOff x="5136" y="3696"/>
              <a:chExt cx="432" cy="432"/>
            </a:xfrm>
          </p:grpSpPr>
          <p:sp>
            <p:nvSpPr>
              <p:cNvPr id="6161" name="Oval 269"/>
              <p:cNvSpPr>
                <a:spLocks noChangeArrowheads="1"/>
              </p:cNvSpPr>
              <p:nvPr/>
            </p:nvSpPr>
            <p:spPr bwMode="auto">
              <a:xfrm>
                <a:off x="5280" y="3696"/>
                <a:ext cx="144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2" name="Oval 270"/>
              <p:cNvSpPr>
                <a:spLocks noChangeArrowheads="1"/>
              </p:cNvSpPr>
              <p:nvPr/>
            </p:nvSpPr>
            <p:spPr bwMode="auto">
              <a:xfrm>
                <a:off x="5136" y="3696"/>
                <a:ext cx="144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3" name="Oval 271"/>
              <p:cNvSpPr>
                <a:spLocks noChangeArrowheads="1"/>
              </p:cNvSpPr>
              <p:nvPr/>
            </p:nvSpPr>
            <p:spPr bwMode="auto">
              <a:xfrm>
                <a:off x="5424" y="3696"/>
                <a:ext cx="144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4" name="Oval 272"/>
              <p:cNvSpPr>
                <a:spLocks noChangeArrowheads="1"/>
              </p:cNvSpPr>
              <p:nvPr/>
            </p:nvSpPr>
            <p:spPr bwMode="auto">
              <a:xfrm>
                <a:off x="5424" y="3840"/>
                <a:ext cx="144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5" name="Oval 275"/>
              <p:cNvSpPr>
                <a:spLocks noChangeArrowheads="1"/>
              </p:cNvSpPr>
              <p:nvPr/>
            </p:nvSpPr>
            <p:spPr bwMode="auto">
              <a:xfrm>
                <a:off x="5424" y="3984"/>
                <a:ext cx="144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6" name="Oval 277"/>
              <p:cNvSpPr>
                <a:spLocks noChangeArrowheads="1"/>
              </p:cNvSpPr>
              <p:nvPr/>
            </p:nvSpPr>
            <p:spPr bwMode="auto">
              <a:xfrm>
                <a:off x="5136" y="3840"/>
                <a:ext cx="144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7" name="Oval 278"/>
              <p:cNvSpPr>
                <a:spLocks noChangeArrowheads="1"/>
              </p:cNvSpPr>
              <p:nvPr/>
            </p:nvSpPr>
            <p:spPr bwMode="auto">
              <a:xfrm>
                <a:off x="5136" y="3984"/>
                <a:ext cx="144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8" name="Oval 279"/>
              <p:cNvSpPr>
                <a:spLocks noChangeArrowheads="1"/>
              </p:cNvSpPr>
              <p:nvPr/>
            </p:nvSpPr>
            <p:spPr bwMode="auto">
              <a:xfrm>
                <a:off x="5280" y="3984"/>
                <a:ext cx="144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8367" name="Text Box 255"/>
          <p:cNvSpPr txBox="1">
            <a:spLocks noChangeArrowheads="1"/>
          </p:cNvSpPr>
          <p:nvPr/>
        </p:nvSpPr>
        <p:spPr bwMode="auto">
          <a:xfrm>
            <a:off x="0" y="2909888"/>
            <a:ext cx="1905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bg2"/>
                </a:solidFill>
              </a:rPr>
              <a:t>Filter paper</a:t>
            </a:r>
          </a:p>
        </p:txBody>
      </p:sp>
      <p:sp>
        <p:nvSpPr>
          <p:cNvPr id="218368" name="Text Box 256"/>
          <p:cNvSpPr txBox="1">
            <a:spLocks noChangeArrowheads="1"/>
          </p:cNvSpPr>
          <p:nvPr/>
        </p:nvSpPr>
        <p:spPr bwMode="auto">
          <a:xfrm>
            <a:off x="-457200" y="5667375"/>
            <a:ext cx="3200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bg2"/>
                </a:solidFill>
              </a:rPr>
              <a:t>Solvent particles</a:t>
            </a:r>
          </a:p>
        </p:txBody>
      </p:sp>
      <p:sp>
        <p:nvSpPr>
          <p:cNvPr id="218369" name="Text Box 257"/>
          <p:cNvSpPr txBox="1">
            <a:spLocks noChangeArrowheads="1"/>
          </p:cNvSpPr>
          <p:nvPr/>
        </p:nvSpPr>
        <p:spPr bwMode="auto">
          <a:xfrm>
            <a:off x="5486400" y="5667375"/>
            <a:ext cx="3200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bg2"/>
                </a:solidFill>
              </a:rPr>
              <a:t>Insoluble particles</a:t>
            </a:r>
          </a:p>
        </p:txBody>
      </p:sp>
      <p:sp>
        <p:nvSpPr>
          <p:cNvPr id="218370" name="Text Box 258"/>
          <p:cNvSpPr txBox="1">
            <a:spLocks noChangeArrowheads="1"/>
          </p:cNvSpPr>
          <p:nvPr/>
        </p:nvSpPr>
        <p:spPr bwMode="auto">
          <a:xfrm>
            <a:off x="2667000" y="5667375"/>
            <a:ext cx="3200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bg2"/>
                </a:solidFill>
              </a:rPr>
              <a:t>Dissolved particles</a:t>
            </a:r>
          </a:p>
        </p:txBody>
      </p:sp>
      <p:sp>
        <p:nvSpPr>
          <p:cNvPr id="218371" name="Line 259"/>
          <p:cNvSpPr>
            <a:spLocks noChangeShapeType="1"/>
          </p:cNvSpPr>
          <p:nvPr/>
        </p:nvSpPr>
        <p:spPr bwMode="auto">
          <a:xfrm flipV="1">
            <a:off x="1066800" y="1981200"/>
            <a:ext cx="457200" cy="914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399" name="Text Box 287"/>
          <p:cNvSpPr txBox="1">
            <a:spLocks noChangeArrowheads="1"/>
          </p:cNvSpPr>
          <p:nvPr/>
        </p:nvSpPr>
        <p:spPr bwMode="auto">
          <a:xfrm>
            <a:off x="838200" y="914400"/>
            <a:ext cx="7467600" cy="1778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hlink"/>
                </a:solidFill>
              </a:rPr>
              <a:t>insoluble particles are unable to pass through the tiny holes in the filter paper</a:t>
            </a:r>
          </a:p>
        </p:txBody>
      </p:sp>
      <p:sp>
        <p:nvSpPr>
          <p:cNvPr id="218400" name="Text Box 288"/>
          <p:cNvSpPr txBox="1">
            <a:spLocks noChangeArrowheads="1"/>
          </p:cNvSpPr>
          <p:nvPr/>
        </p:nvSpPr>
        <p:spPr bwMode="auto">
          <a:xfrm>
            <a:off x="838200" y="1371600"/>
            <a:ext cx="7467600" cy="679450"/>
          </a:xfrm>
          <a:prstGeom prst="rect">
            <a:avLst/>
          </a:prstGeom>
          <a:solidFill>
            <a:schemeClr val="accent2"/>
          </a:solidFill>
          <a:ln w="38100">
            <a:solidFill>
              <a:srgbClr val="0033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rgbClr val="003399"/>
                </a:solidFill>
              </a:rPr>
              <a:t>How does filtering work?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1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8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18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1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18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8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18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4" grpId="0" autoUpdateAnimBg="0"/>
      <p:bldP spid="218367" grpId="0" autoUpdateAnimBg="0"/>
      <p:bldP spid="218368" grpId="0" autoUpdateAnimBg="0"/>
      <p:bldP spid="218369" grpId="0" autoUpdateAnimBg="0"/>
      <p:bldP spid="218370" grpId="0" autoUpdateAnimBg="0"/>
      <p:bldP spid="218371" grpId="0" animBg="1"/>
      <p:bldP spid="218399" grpId="0" animBg="1" autoUpdateAnimBg="0"/>
      <p:bldP spid="218400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Filtering and dissolving key words</a:t>
            </a:r>
          </a:p>
        </p:txBody>
      </p:sp>
      <p:graphicFrame>
        <p:nvGraphicFramePr>
          <p:cNvPr id="219241" name="Group 105"/>
          <p:cNvGraphicFramePr>
            <a:graphicFrameLocks noGrp="1"/>
          </p:cNvGraphicFramePr>
          <p:nvPr>
            <p:ph type="tbl" idx="1"/>
          </p:nvPr>
        </p:nvGraphicFramePr>
        <p:xfrm>
          <a:off x="76200" y="838200"/>
          <a:ext cx="8953500" cy="5907088"/>
        </p:xfrm>
        <a:graphic>
          <a:graphicData uri="http://schemas.openxmlformats.org/drawingml/2006/table">
            <a:tbl>
              <a:tblPr/>
              <a:tblGrid>
                <a:gridCol w="2743200"/>
                <a:gridCol w="6210300"/>
              </a:tblGrid>
              <a:tr h="7524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Key word</a:t>
                      </a: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Explanation</a:t>
                      </a: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7524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Solid that will not dissolve</a:t>
                      </a: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7524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Solid that will dissolve</a:t>
                      </a: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7524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Liquid that will dissolve solids</a:t>
                      </a: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7524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Liquid with dissolved solid</a:t>
                      </a: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7540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Solid that has dissolved</a:t>
                      </a: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750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Clear filtered liquid</a:t>
                      </a: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6400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</a:rPr>
                        <a:t>Solution that is ‘full up’</a:t>
                      </a:r>
                    </a:p>
                  </a:txBody>
                  <a:tcPr marT="45718" marB="45718" horzOverflow="overflow">
                    <a:lnL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219223" name="Text Box 87"/>
          <p:cNvSpPr txBox="1">
            <a:spLocks noChangeArrowheads="1"/>
          </p:cNvSpPr>
          <p:nvPr/>
        </p:nvSpPr>
        <p:spPr bwMode="auto">
          <a:xfrm>
            <a:off x="228600" y="167640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Insoluble</a:t>
            </a:r>
          </a:p>
        </p:txBody>
      </p:sp>
      <p:sp>
        <p:nvSpPr>
          <p:cNvPr id="219225" name="Text Box 89"/>
          <p:cNvSpPr txBox="1">
            <a:spLocks noChangeArrowheads="1"/>
          </p:cNvSpPr>
          <p:nvPr/>
        </p:nvSpPr>
        <p:spPr bwMode="auto">
          <a:xfrm>
            <a:off x="228600" y="243840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Soluble</a:t>
            </a:r>
          </a:p>
        </p:txBody>
      </p:sp>
      <p:sp>
        <p:nvSpPr>
          <p:cNvPr id="219226" name="Text Box 90"/>
          <p:cNvSpPr txBox="1">
            <a:spLocks noChangeArrowheads="1"/>
          </p:cNvSpPr>
          <p:nvPr/>
        </p:nvSpPr>
        <p:spPr bwMode="auto">
          <a:xfrm>
            <a:off x="246063" y="3160713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Solvent</a:t>
            </a:r>
          </a:p>
        </p:txBody>
      </p:sp>
      <p:sp>
        <p:nvSpPr>
          <p:cNvPr id="219227" name="Text Box 91"/>
          <p:cNvSpPr txBox="1">
            <a:spLocks noChangeArrowheads="1"/>
          </p:cNvSpPr>
          <p:nvPr/>
        </p:nvSpPr>
        <p:spPr bwMode="auto">
          <a:xfrm>
            <a:off x="241300" y="390525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Solution</a:t>
            </a:r>
          </a:p>
        </p:txBody>
      </p:sp>
      <p:sp>
        <p:nvSpPr>
          <p:cNvPr id="219228" name="Text Box 92"/>
          <p:cNvSpPr txBox="1">
            <a:spLocks noChangeArrowheads="1"/>
          </p:cNvSpPr>
          <p:nvPr/>
        </p:nvSpPr>
        <p:spPr bwMode="auto">
          <a:xfrm>
            <a:off x="228600" y="533400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Filtrate</a:t>
            </a:r>
          </a:p>
        </p:txBody>
      </p:sp>
      <p:sp>
        <p:nvSpPr>
          <p:cNvPr id="219229" name="Text Box 93"/>
          <p:cNvSpPr txBox="1">
            <a:spLocks noChangeArrowheads="1"/>
          </p:cNvSpPr>
          <p:nvPr/>
        </p:nvSpPr>
        <p:spPr bwMode="auto">
          <a:xfrm>
            <a:off x="287338" y="462915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Solute</a:t>
            </a:r>
          </a:p>
        </p:txBody>
      </p:sp>
      <p:sp>
        <p:nvSpPr>
          <p:cNvPr id="219230" name="Text Box 94"/>
          <p:cNvSpPr txBox="1">
            <a:spLocks noChangeArrowheads="1"/>
          </p:cNvSpPr>
          <p:nvPr/>
        </p:nvSpPr>
        <p:spPr bwMode="auto">
          <a:xfrm>
            <a:off x="4572000" y="9144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Soluble</a:t>
            </a:r>
          </a:p>
        </p:txBody>
      </p:sp>
      <p:sp>
        <p:nvSpPr>
          <p:cNvPr id="219231" name="Text Box 95"/>
          <p:cNvSpPr txBox="1">
            <a:spLocks noChangeArrowheads="1"/>
          </p:cNvSpPr>
          <p:nvPr/>
        </p:nvSpPr>
        <p:spPr bwMode="auto">
          <a:xfrm>
            <a:off x="4572000" y="9144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Solvent</a:t>
            </a:r>
          </a:p>
        </p:txBody>
      </p:sp>
      <p:sp>
        <p:nvSpPr>
          <p:cNvPr id="219224" name="Text Box 88"/>
          <p:cNvSpPr txBox="1">
            <a:spLocks noChangeArrowheads="1"/>
          </p:cNvSpPr>
          <p:nvPr/>
        </p:nvSpPr>
        <p:spPr bwMode="auto">
          <a:xfrm>
            <a:off x="4572000" y="9144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Insoluble</a:t>
            </a:r>
          </a:p>
        </p:txBody>
      </p:sp>
      <p:sp>
        <p:nvSpPr>
          <p:cNvPr id="219233" name="Text Box 97"/>
          <p:cNvSpPr txBox="1">
            <a:spLocks noChangeArrowheads="1"/>
          </p:cNvSpPr>
          <p:nvPr/>
        </p:nvSpPr>
        <p:spPr bwMode="auto">
          <a:xfrm>
            <a:off x="4572000" y="9144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Solute</a:t>
            </a:r>
          </a:p>
        </p:txBody>
      </p:sp>
      <p:sp>
        <p:nvSpPr>
          <p:cNvPr id="219234" name="Text Box 98"/>
          <p:cNvSpPr txBox="1">
            <a:spLocks noChangeArrowheads="1"/>
          </p:cNvSpPr>
          <p:nvPr/>
        </p:nvSpPr>
        <p:spPr bwMode="auto">
          <a:xfrm>
            <a:off x="4572000" y="9144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Filtrate</a:t>
            </a:r>
          </a:p>
        </p:txBody>
      </p:sp>
      <p:sp>
        <p:nvSpPr>
          <p:cNvPr id="219232" name="Text Box 96"/>
          <p:cNvSpPr txBox="1">
            <a:spLocks noChangeArrowheads="1"/>
          </p:cNvSpPr>
          <p:nvPr/>
        </p:nvSpPr>
        <p:spPr bwMode="auto">
          <a:xfrm>
            <a:off x="4572000" y="9144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Solution</a:t>
            </a:r>
          </a:p>
        </p:txBody>
      </p:sp>
      <p:sp>
        <p:nvSpPr>
          <p:cNvPr id="219242" name="Text Box 106"/>
          <p:cNvSpPr txBox="1">
            <a:spLocks noChangeArrowheads="1"/>
          </p:cNvSpPr>
          <p:nvPr/>
        </p:nvSpPr>
        <p:spPr bwMode="auto">
          <a:xfrm>
            <a:off x="200025" y="6080125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Saturated</a:t>
            </a:r>
          </a:p>
        </p:txBody>
      </p:sp>
      <p:sp>
        <p:nvSpPr>
          <p:cNvPr id="219243" name="Text Box 107"/>
          <p:cNvSpPr txBox="1">
            <a:spLocks noChangeArrowheads="1"/>
          </p:cNvSpPr>
          <p:nvPr/>
        </p:nvSpPr>
        <p:spPr bwMode="auto">
          <a:xfrm>
            <a:off x="4572000" y="914400"/>
            <a:ext cx="28194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Saturated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1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1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1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1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1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1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1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1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8" grpId="0" autoUpdateAnimBg="0"/>
      <p:bldP spid="219223" grpId="0" autoUpdateAnimBg="0"/>
      <p:bldP spid="219225" grpId="0" autoUpdateAnimBg="0"/>
      <p:bldP spid="219226" grpId="0" autoUpdateAnimBg="0"/>
      <p:bldP spid="219227" grpId="0" autoUpdateAnimBg="0"/>
      <p:bldP spid="219228" grpId="0" autoUpdateAnimBg="0"/>
      <p:bldP spid="219229" grpId="0" autoUpdateAnimBg="0"/>
      <p:bldP spid="219230" grpId="0" animBg="1" autoUpdateAnimBg="0"/>
      <p:bldP spid="219231" grpId="0" animBg="1" autoUpdateAnimBg="0"/>
      <p:bldP spid="219224" grpId="0" animBg="1" autoUpdateAnimBg="0"/>
      <p:bldP spid="219233" grpId="0" animBg="1" autoUpdateAnimBg="0"/>
      <p:bldP spid="219234" grpId="0" animBg="1" autoUpdateAnimBg="0"/>
      <p:bldP spid="219232" grpId="0" animBg="1" autoUpdateAnimBg="0"/>
      <p:bldP spid="219242" grpId="0" autoUpdateAnimBg="0"/>
      <p:bldP spid="219243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Evaporation and distillation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eaLnBrk="1" hangingPunct="1"/>
            <a:r>
              <a:rPr lang="en-GB" smtClean="0"/>
              <a:t>What happens when a liquid evaporates?</a:t>
            </a:r>
          </a:p>
          <a:p>
            <a:pPr lvl="1" eaLnBrk="1" hangingPunct="1"/>
            <a:r>
              <a:rPr lang="en-GB" smtClean="0"/>
              <a:t>it changes from a liquid to a gas</a:t>
            </a:r>
          </a:p>
          <a:p>
            <a:pPr eaLnBrk="1" hangingPunct="1"/>
            <a:r>
              <a:rPr lang="en-GB" smtClean="0"/>
              <a:t>What happens to any dissolved solids in the liquid?</a:t>
            </a:r>
          </a:p>
          <a:p>
            <a:pPr lvl="1" eaLnBrk="1" hangingPunct="1"/>
            <a:r>
              <a:rPr lang="en-GB" smtClean="0"/>
              <a:t>dissolved solids get left behind</a:t>
            </a:r>
          </a:p>
          <a:p>
            <a:pPr eaLnBrk="1" hangingPunct="1"/>
            <a:r>
              <a:rPr lang="en-GB" smtClean="0"/>
              <a:t>What happens during distillation?</a:t>
            </a:r>
          </a:p>
          <a:p>
            <a:pPr lvl="1" eaLnBrk="1" hangingPunct="1"/>
            <a:r>
              <a:rPr lang="en-GB" smtClean="0"/>
              <a:t>a liquid is first evaporated by heating</a:t>
            </a:r>
          </a:p>
          <a:p>
            <a:pPr lvl="1" eaLnBrk="1" hangingPunct="1"/>
            <a:r>
              <a:rPr lang="en-GB" smtClean="0"/>
              <a:t>then cooled to change it back into a liquid</a:t>
            </a:r>
          </a:p>
          <a:p>
            <a:pPr eaLnBrk="1" hangingPunct="1"/>
            <a:r>
              <a:rPr lang="en-GB" smtClean="0"/>
              <a:t>What is distillation used for?</a:t>
            </a:r>
          </a:p>
          <a:p>
            <a:pPr lvl="1" eaLnBrk="1" hangingPunct="1"/>
            <a:r>
              <a:rPr lang="en-GB" smtClean="0"/>
              <a:t> to remove dissolved solids from liquids</a:t>
            </a:r>
          </a:p>
        </p:txBody>
      </p:sp>
    </p:spTree>
  </p:cSld>
  <p:clrMapOvr>
    <a:masterClrMapping/>
  </p:clrMapOvr>
  <p:transition spd="med">
    <p:pull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85725" y="914400"/>
            <a:ext cx="8972550" cy="5810250"/>
            <a:chOff x="54" y="576"/>
            <a:chExt cx="5652" cy="3660"/>
          </a:xfrm>
        </p:grpSpPr>
        <p:sp>
          <p:nvSpPr>
            <p:cNvPr id="9269" name="Rectangle 5"/>
            <p:cNvSpPr>
              <a:spLocks noChangeArrowheads="1"/>
            </p:cNvSpPr>
            <p:nvPr/>
          </p:nvSpPr>
          <p:spPr bwMode="auto">
            <a:xfrm>
              <a:off x="54" y="576"/>
              <a:ext cx="5652" cy="366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70" name="Group 50"/>
            <p:cNvGrpSpPr>
              <a:grpSpLocks/>
            </p:cNvGrpSpPr>
            <p:nvPr/>
          </p:nvGrpSpPr>
          <p:grpSpPr bwMode="auto">
            <a:xfrm>
              <a:off x="989" y="1872"/>
              <a:ext cx="3781" cy="1500"/>
              <a:chOff x="989" y="2496"/>
              <a:chExt cx="3781" cy="1500"/>
            </a:xfrm>
          </p:grpSpPr>
          <p:pic>
            <p:nvPicPr>
              <p:cNvPr id="9274" name="Picture 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9" y="2496"/>
                <a:ext cx="3781" cy="15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9275" name="Group 49"/>
              <p:cNvGrpSpPr>
                <a:grpSpLocks/>
              </p:cNvGrpSpPr>
              <p:nvPr/>
            </p:nvGrpSpPr>
            <p:grpSpPr bwMode="auto">
              <a:xfrm>
                <a:off x="1080" y="2820"/>
                <a:ext cx="3576" cy="924"/>
                <a:chOff x="1080" y="2820"/>
                <a:chExt cx="3576" cy="924"/>
              </a:xfrm>
            </p:grpSpPr>
            <p:sp>
              <p:nvSpPr>
                <p:cNvPr id="9276" name="Oval 6"/>
                <p:cNvSpPr>
                  <a:spLocks noChangeArrowheads="1"/>
                </p:cNvSpPr>
                <p:nvPr/>
              </p:nvSpPr>
              <p:spPr bwMode="auto">
                <a:xfrm>
                  <a:off x="1632" y="2976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7" name="Oval 7"/>
                <p:cNvSpPr>
                  <a:spLocks noChangeArrowheads="1"/>
                </p:cNvSpPr>
                <p:nvPr/>
              </p:nvSpPr>
              <p:spPr bwMode="auto">
                <a:xfrm>
                  <a:off x="2256" y="3072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8" name="Oval 8"/>
                <p:cNvSpPr>
                  <a:spLocks noChangeArrowheads="1"/>
                </p:cNvSpPr>
                <p:nvPr/>
              </p:nvSpPr>
              <p:spPr bwMode="auto">
                <a:xfrm>
                  <a:off x="3120" y="3120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9" name="Oval 9"/>
                <p:cNvSpPr>
                  <a:spLocks noChangeArrowheads="1"/>
                </p:cNvSpPr>
                <p:nvPr/>
              </p:nvSpPr>
              <p:spPr bwMode="auto">
                <a:xfrm>
                  <a:off x="1968" y="3360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0" name="Oval 1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1" name="Line 11"/>
                <p:cNvSpPr>
                  <a:spLocks noChangeShapeType="1"/>
                </p:cNvSpPr>
                <p:nvPr/>
              </p:nvSpPr>
              <p:spPr bwMode="auto">
                <a:xfrm>
                  <a:off x="1080" y="2820"/>
                  <a:ext cx="3576" cy="12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82" name="Oval 12"/>
                <p:cNvSpPr>
                  <a:spLocks noChangeArrowheads="1"/>
                </p:cNvSpPr>
                <p:nvPr/>
              </p:nvSpPr>
              <p:spPr bwMode="auto">
                <a:xfrm>
                  <a:off x="3600" y="2832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3" name="Oval 22"/>
                <p:cNvSpPr>
                  <a:spLocks noChangeArrowheads="1"/>
                </p:cNvSpPr>
                <p:nvPr/>
              </p:nvSpPr>
              <p:spPr bwMode="auto">
                <a:xfrm>
                  <a:off x="2736" y="3024"/>
                  <a:ext cx="144" cy="14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4" name="Oval 23"/>
                <p:cNvSpPr>
                  <a:spLocks noChangeArrowheads="1"/>
                </p:cNvSpPr>
                <p:nvPr/>
              </p:nvSpPr>
              <p:spPr bwMode="auto">
                <a:xfrm>
                  <a:off x="3408" y="3072"/>
                  <a:ext cx="144" cy="14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5" name="Oval 24"/>
                <p:cNvSpPr>
                  <a:spLocks noChangeArrowheads="1"/>
                </p:cNvSpPr>
                <p:nvPr/>
              </p:nvSpPr>
              <p:spPr bwMode="auto">
                <a:xfrm>
                  <a:off x="2256" y="3312"/>
                  <a:ext cx="144" cy="14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6" name="Oval 25"/>
                <p:cNvSpPr>
                  <a:spLocks noChangeArrowheads="1"/>
                </p:cNvSpPr>
                <p:nvPr/>
              </p:nvSpPr>
              <p:spPr bwMode="auto">
                <a:xfrm>
                  <a:off x="3840" y="3024"/>
                  <a:ext cx="144" cy="14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7" name="Oval 32"/>
                <p:cNvSpPr>
                  <a:spLocks noChangeArrowheads="1"/>
                </p:cNvSpPr>
                <p:nvPr/>
              </p:nvSpPr>
              <p:spPr bwMode="auto">
                <a:xfrm>
                  <a:off x="2496" y="3168"/>
                  <a:ext cx="144" cy="14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8" name="Oval 33"/>
                <p:cNvSpPr>
                  <a:spLocks noChangeArrowheads="1"/>
                </p:cNvSpPr>
                <p:nvPr/>
              </p:nvSpPr>
              <p:spPr bwMode="auto">
                <a:xfrm>
                  <a:off x="1488" y="3216"/>
                  <a:ext cx="144" cy="14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9" name="Oval 34"/>
                <p:cNvSpPr>
                  <a:spLocks noChangeArrowheads="1"/>
                </p:cNvSpPr>
                <p:nvPr/>
              </p:nvSpPr>
              <p:spPr bwMode="auto">
                <a:xfrm>
                  <a:off x="2880" y="3600"/>
                  <a:ext cx="144" cy="14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0" name="Oval 35"/>
                <p:cNvSpPr>
                  <a:spLocks noChangeArrowheads="1"/>
                </p:cNvSpPr>
                <p:nvPr/>
              </p:nvSpPr>
              <p:spPr bwMode="auto">
                <a:xfrm>
                  <a:off x="3744" y="3360"/>
                  <a:ext cx="144" cy="14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1" name="Oval 36"/>
                <p:cNvSpPr>
                  <a:spLocks noChangeArrowheads="1"/>
                </p:cNvSpPr>
                <p:nvPr/>
              </p:nvSpPr>
              <p:spPr bwMode="auto">
                <a:xfrm>
                  <a:off x="1344" y="2832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2" name="Oval 37"/>
                <p:cNvSpPr>
                  <a:spLocks noChangeArrowheads="1"/>
                </p:cNvSpPr>
                <p:nvPr/>
              </p:nvSpPr>
              <p:spPr bwMode="auto">
                <a:xfrm>
                  <a:off x="2016" y="2928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3" name="Oval 38"/>
                <p:cNvSpPr>
                  <a:spLocks noChangeArrowheads="1"/>
                </p:cNvSpPr>
                <p:nvPr/>
              </p:nvSpPr>
              <p:spPr bwMode="auto">
                <a:xfrm>
                  <a:off x="2736" y="2832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4" name="Oval 39"/>
                <p:cNvSpPr>
                  <a:spLocks noChangeArrowheads="1"/>
                </p:cNvSpPr>
                <p:nvPr/>
              </p:nvSpPr>
              <p:spPr bwMode="auto">
                <a:xfrm>
                  <a:off x="4032" y="2832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5" name="Oval 40"/>
                <p:cNvSpPr>
                  <a:spLocks noChangeArrowheads="1"/>
                </p:cNvSpPr>
                <p:nvPr/>
              </p:nvSpPr>
              <p:spPr bwMode="auto">
                <a:xfrm>
                  <a:off x="3216" y="2832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6" name="Oval 41"/>
                <p:cNvSpPr>
                  <a:spLocks noChangeArrowheads="1"/>
                </p:cNvSpPr>
                <p:nvPr/>
              </p:nvSpPr>
              <p:spPr bwMode="auto">
                <a:xfrm>
                  <a:off x="1872" y="2832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7" name="Oval 42"/>
                <p:cNvSpPr>
                  <a:spLocks noChangeArrowheads="1"/>
                </p:cNvSpPr>
                <p:nvPr/>
              </p:nvSpPr>
              <p:spPr bwMode="auto">
                <a:xfrm>
                  <a:off x="3408" y="3552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8" name="Oval 43"/>
                <p:cNvSpPr>
                  <a:spLocks noChangeArrowheads="1"/>
                </p:cNvSpPr>
                <p:nvPr/>
              </p:nvSpPr>
              <p:spPr bwMode="auto">
                <a:xfrm>
                  <a:off x="4032" y="3120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9" name="Oval 44"/>
                <p:cNvSpPr>
                  <a:spLocks noChangeArrowheads="1"/>
                </p:cNvSpPr>
                <p:nvPr/>
              </p:nvSpPr>
              <p:spPr bwMode="auto">
                <a:xfrm>
                  <a:off x="4272" y="2928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00" name="Oval 45"/>
                <p:cNvSpPr>
                  <a:spLocks noChangeArrowheads="1"/>
                </p:cNvSpPr>
                <p:nvPr/>
              </p:nvSpPr>
              <p:spPr bwMode="auto">
                <a:xfrm>
                  <a:off x="3216" y="3360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01" name="Oval 46"/>
                <p:cNvSpPr>
                  <a:spLocks noChangeArrowheads="1"/>
                </p:cNvSpPr>
                <p:nvPr/>
              </p:nvSpPr>
              <p:spPr bwMode="auto">
                <a:xfrm>
                  <a:off x="2112" y="3552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02" name="Oval 47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03" name="Oval 48"/>
                <p:cNvSpPr>
                  <a:spLocks noChangeArrowheads="1"/>
                </p:cNvSpPr>
                <p:nvPr/>
              </p:nvSpPr>
              <p:spPr bwMode="auto">
                <a:xfrm>
                  <a:off x="2352" y="2832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9271" name="Line 52"/>
            <p:cNvSpPr>
              <a:spLocks noChangeShapeType="1"/>
            </p:cNvSpPr>
            <p:nvPr/>
          </p:nvSpPr>
          <p:spPr bwMode="auto">
            <a:xfrm flipV="1">
              <a:off x="2880" y="3456"/>
              <a:ext cx="0" cy="432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2" name="Text Box 53"/>
            <p:cNvSpPr txBox="1">
              <a:spLocks noChangeArrowheads="1"/>
            </p:cNvSpPr>
            <p:nvPr/>
          </p:nvSpPr>
          <p:spPr bwMode="auto">
            <a:xfrm>
              <a:off x="2016" y="3744"/>
              <a:ext cx="182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>
                  <a:solidFill>
                    <a:schemeClr val="hlink"/>
                  </a:solidFill>
                </a:rPr>
                <a:t>Heat</a:t>
              </a:r>
            </a:p>
          </p:txBody>
        </p:sp>
        <p:sp>
          <p:nvSpPr>
            <p:cNvPr id="9273" name="Line 54"/>
            <p:cNvSpPr>
              <a:spLocks noChangeShapeType="1"/>
            </p:cNvSpPr>
            <p:nvPr/>
          </p:nvSpPr>
          <p:spPr bwMode="auto">
            <a:xfrm>
              <a:off x="780" y="3360"/>
              <a:ext cx="4416" cy="0"/>
            </a:xfrm>
            <a:prstGeom prst="line">
              <a:avLst/>
            </a:prstGeom>
            <a:noFill/>
            <a:ln w="57150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88900" y="914400"/>
            <a:ext cx="8972550" cy="5810250"/>
            <a:chOff x="54" y="576"/>
            <a:chExt cx="5652" cy="3660"/>
          </a:xfrm>
        </p:grpSpPr>
        <p:sp>
          <p:nvSpPr>
            <p:cNvPr id="9236" name="Rectangle 57"/>
            <p:cNvSpPr>
              <a:spLocks noChangeArrowheads="1"/>
            </p:cNvSpPr>
            <p:nvPr/>
          </p:nvSpPr>
          <p:spPr bwMode="auto">
            <a:xfrm>
              <a:off x="54" y="576"/>
              <a:ext cx="5652" cy="366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9237" name="Picture 5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9" y="1872"/>
              <a:ext cx="3781" cy="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8" name="Oval 59"/>
            <p:cNvSpPr>
              <a:spLocks noChangeArrowheads="1"/>
            </p:cNvSpPr>
            <p:nvPr/>
          </p:nvSpPr>
          <p:spPr bwMode="auto">
            <a:xfrm>
              <a:off x="1344" y="1536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9" name="Oval 60"/>
            <p:cNvSpPr>
              <a:spLocks noChangeArrowheads="1"/>
            </p:cNvSpPr>
            <p:nvPr/>
          </p:nvSpPr>
          <p:spPr bwMode="auto">
            <a:xfrm>
              <a:off x="2256" y="2448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0" name="Oval 61"/>
            <p:cNvSpPr>
              <a:spLocks noChangeArrowheads="1"/>
            </p:cNvSpPr>
            <p:nvPr/>
          </p:nvSpPr>
          <p:spPr bwMode="auto">
            <a:xfrm>
              <a:off x="2880" y="2208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1" name="Oval 62"/>
            <p:cNvSpPr>
              <a:spLocks noChangeArrowheads="1"/>
            </p:cNvSpPr>
            <p:nvPr/>
          </p:nvSpPr>
          <p:spPr bwMode="auto">
            <a:xfrm>
              <a:off x="3456" y="2544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2" name="Oval 63"/>
            <p:cNvSpPr>
              <a:spLocks noChangeArrowheads="1"/>
            </p:cNvSpPr>
            <p:nvPr/>
          </p:nvSpPr>
          <p:spPr bwMode="auto">
            <a:xfrm>
              <a:off x="2496" y="2928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3" name="Line 64"/>
            <p:cNvSpPr>
              <a:spLocks noChangeShapeType="1"/>
            </p:cNvSpPr>
            <p:nvPr/>
          </p:nvSpPr>
          <p:spPr bwMode="auto">
            <a:xfrm>
              <a:off x="1584" y="2928"/>
              <a:ext cx="2592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4" name="Oval 65"/>
            <p:cNvSpPr>
              <a:spLocks noChangeArrowheads="1"/>
            </p:cNvSpPr>
            <p:nvPr/>
          </p:nvSpPr>
          <p:spPr bwMode="auto">
            <a:xfrm>
              <a:off x="2880" y="2928"/>
              <a:ext cx="144" cy="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5" name="Oval 66"/>
            <p:cNvSpPr>
              <a:spLocks noChangeArrowheads="1"/>
            </p:cNvSpPr>
            <p:nvPr/>
          </p:nvSpPr>
          <p:spPr bwMode="auto">
            <a:xfrm>
              <a:off x="2016" y="3072"/>
              <a:ext cx="144" cy="144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6" name="Oval 67"/>
            <p:cNvSpPr>
              <a:spLocks noChangeArrowheads="1"/>
            </p:cNvSpPr>
            <p:nvPr/>
          </p:nvSpPr>
          <p:spPr bwMode="auto">
            <a:xfrm>
              <a:off x="3456" y="3120"/>
              <a:ext cx="144" cy="144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7" name="Oval 68"/>
            <p:cNvSpPr>
              <a:spLocks noChangeArrowheads="1"/>
            </p:cNvSpPr>
            <p:nvPr/>
          </p:nvSpPr>
          <p:spPr bwMode="auto">
            <a:xfrm>
              <a:off x="2352" y="3120"/>
              <a:ext cx="144" cy="144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" name="Oval 69"/>
            <p:cNvSpPr>
              <a:spLocks noChangeArrowheads="1"/>
            </p:cNvSpPr>
            <p:nvPr/>
          </p:nvSpPr>
          <p:spPr bwMode="auto">
            <a:xfrm>
              <a:off x="1884" y="3012"/>
              <a:ext cx="144" cy="144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9" name="Oval 70"/>
            <p:cNvSpPr>
              <a:spLocks noChangeArrowheads="1"/>
            </p:cNvSpPr>
            <p:nvPr/>
          </p:nvSpPr>
          <p:spPr bwMode="auto">
            <a:xfrm>
              <a:off x="2496" y="3120"/>
              <a:ext cx="144" cy="144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0" name="Oval 71"/>
            <p:cNvSpPr>
              <a:spLocks noChangeArrowheads="1"/>
            </p:cNvSpPr>
            <p:nvPr/>
          </p:nvSpPr>
          <p:spPr bwMode="auto">
            <a:xfrm>
              <a:off x="3312" y="3120"/>
              <a:ext cx="144" cy="144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1" name="Oval 72"/>
            <p:cNvSpPr>
              <a:spLocks noChangeArrowheads="1"/>
            </p:cNvSpPr>
            <p:nvPr/>
          </p:nvSpPr>
          <p:spPr bwMode="auto">
            <a:xfrm>
              <a:off x="3024" y="3168"/>
              <a:ext cx="144" cy="144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2" name="Oval 73"/>
            <p:cNvSpPr>
              <a:spLocks noChangeArrowheads="1"/>
            </p:cNvSpPr>
            <p:nvPr/>
          </p:nvSpPr>
          <p:spPr bwMode="auto">
            <a:xfrm>
              <a:off x="2880" y="3168"/>
              <a:ext cx="144" cy="144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3" name="Oval 74"/>
            <p:cNvSpPr>
              <a:spLocks noChangeArrowheads="1"/>
            </p:cNvSpPr>
            <p:nvPr/>
          </p:nvSpPr>
          <p:spPr bwMode="auto">
            <a:xfrm>
              <a:off x="1344" y="2208"/>
              <a:ext cx="144" cy="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4" name="Oval 75"/>
            <p:cNvSpPr>
              <a:spLocks noChangeArrowheads="1"/>
            </p:cNvSpPr>
            <p:nvPr/>
          </p:nvSpPr>
          <p:spPr bwMode="auto">
            <a:xfrm>
              <a:off x="1872" y="2448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5" name="Oval 76"/>
            <p:cNvSpPr>
              <a:spLocks noChangeArrowheads="1"/>
            </p:cNvSpPr>
            <p:nvPr/>
          </p:nvSpPr>
          <p:spPr bwMode="auto">
            <a:xfrm>
              <a:off x="3456" y="1536"/>
              <a:ext cx="144" cy="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6" name="Oval 77"/>
            <p:cNvSpPr>
              <a:spLocks noChangeArrowheads="1"/>
            </p:cNvSpPr>
            <p:nvPr/>
          </p:nvSpPr>
          <p:spPr bwMode="auto">
            <a:xfrm>
              <a:off x="3696" y="2928"/>
              <a:ext cx="144" cy="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7" name="Oval 78"/>
            <p:cNvSpPr>
              <a:spLocks noChangeArrowheads="1"/>
            </p:cNvSpPr>
            <p:nvPr/>
          </p:nvSpPr>
          <p:spPr bwMode="auto">
            <a:xfrm>
              <a:off x="2736" y="1488"/>
              <a:ext cx="144" cy="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8" name="Oval 79"/>
            <p:cNvSpPr>
              <a:spLocks noChangeArrowheads="1"/>
            </p:cNvSpPr>
            <p:nvPr/>
          </p:nvSpPr>
          <p:spPr bwMode="auto">
            <a:xfrm>
              <a:off x="3408" y="2064"/>
              <a:ext cx="144" cy="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9" name="Oval 80"/>
            <p:cNvSpPr>
              <a:spLocks noChangeArrowheads="1"/>
            </p:cNvSpPr>
            <p:nvPr/>
          </p:nvSpPr>
          <p:spPr bwMode="auto">
            <a:xfrm>
              <a:off x="3408" y="2928"/>
              <a:ext cx="144" cy="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Oval 81"/>
            <p:cNvSpPr>
              <a:spLocks noChangeArrowheads="1"/>
            </p:cNvSpPr>
            <p:nvPr/>
          </p:nvSpPr>
          <p:spPr bwMode="auto">
            <a:xfrm>
              <a:off x="4032" y="2496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Oval 82"/>
            <p:cNvSpPr>
              <a:spLocks noChangeArrowheads="1"/>
            </p:cNvSpPr>
            <p:nvPr/>
          </p:nvSpPr>
          <p:spPr bwMode="auto">
            <a:xfrm>
              <a:off x="4080" y="1872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Oval 83"/>
            <p:cNvSpPr>
              <a:spLocks noChangeArrowheads="1"/>
            </p:cNvSpPr>
            <p:nvPr/>
          </p:nvSpPr>
          <p:spPr bwMode="auto">
            <a:xfrm>
              <a:off x="3168" y="2976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3" name="Oval 84"/>
            <p:cNvSpPr>
              <a:spLocks noChangeArrowheads="1"/>
            </p:cNvSpPr>
            <p:nvPr/>
          </p:nvSpPr>
          <p:spPr bwMode="auto">
            <a:xfrm>
              <a:off x="2112" y="2928"/>
              <a:ext cx="144" cy="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4" name="Oval 85"/>
            <p:cNvSpPr>
              <a:spLocks noChangeArrowheads="1"/>
            </p:cNvSpPr>
            <p:nvPr/>
          </p:nvSpPr>
          <p:spPr bwMode="auto">
            <a:xfrm>
              <a:off x="2448" y="1920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5" name="Oval 86"/>
            <p:cNvSpPr>
              <a:spLocks noChangeArrowheads="1"/>
            </p:cNvSpPr>
            <p:nvPr/>
          </p:nvSpPr>
          <p:spPr bwMode="auto">
            <a:xfrm>
              <a:off x="1920" y="1632"/>
              <a:ext cx="144" cy="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6" name="Line 87"/>
            <p:cNvSpPr>
              <a:spLocks noChangeShapeType="1"/>
            </p:cNvSpPr>
            <p:nvPr/>
          </p:nvSpPr>
          <p:spPr bwMode="auto">
            <a:xfrm flipV="1">
              <a:off x="2880" y="3456"/>
              <a:ext cx="0" cy="432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Text Box 88"/>
            <p:cNvSpPr txBox="1">
              <a:spLocks noChangeArrowheads="1"/>
            </p:cNvSpPr>
            <p:nvPr/>
          </p:nvSpPr>
          <p:spPr bwMode="auto">
            <a:xfrm>
              <a:off x="2016" y="3744"/>
              <a:ext cx="182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>
                  <a:solidFill>
                    <a:schemeClr val="hlink"/>
                  </a:solidFill>
                </a:rPr>
                <a:t>Heat</a:t>
              </a:r>
            </a:p>
          </p:txBody>
        </p:sp>
        <p:sp>
          <p:nvSpPr>
            <p:cNvPr id="9268" name="Line 89"/>
            <p:cNvSpPr>
              <a:spLocks noChangeShapeType="1"/>
            </p:cNvSpPr>
            <p:nvPr/>
          </p:nvSpPr>
          <p:spPr bwMode="auto">
            <a:xfrm>
              <a:off x="780" y="3360"/>
              <a:ext cx="4416" cy="0"/>
            </a:xfrm>
            <a:prstGeom prst="line">
              <a:avLst/>
            </a:prstGeom>
            <a:noFill/>
            <a:ln w="57150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Evaporation model</a:t>
            </a:r>
          </a:p>
        </p:txBody>
      </p:sp>
      <p:sp>
        <p:nvSpPr>
          <p:cNvPr id="222309" name="Text Box 101"/>
          <p:cNvSpPr txBox="1">
            <a:spLocks noChangeArrowheads="1"/>
          </p:cNvSpPr>
          <p:nvPr/>
        </p:nvSpPr>
        <p:spPr bwMode="auto">
          <a:xfrm>
            <a:off x="3162300" y="2890838"/>
            <a:ext cx="2819400" cy="1228725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hlink"/>
                </a:solidFill>
              </a:rPr>
              <a:t>Solvent vapour</a:t>
            </a:r>
          </a:p>
        </p:txBody>
      </p:sp>
      <p:grpSp>
        <p:nvGrpSpPr>
          <p:cNvPr id="6" name="Group 105"/>
          <p:cNvGrpSpPr>
            <a:grpSpLocks/>
          </p:cNvGrpSpPr>
          <p:nvPr/>
        </p:nvGrpSpPr>
        <p:grpSpPr bwMode="auto">
          <a:xfrm>
            <a:off x="4572000" y="914400"/>
            <a:ext cx="3581400" cy="1190625"/>
            <a:chOff x="2880" y="576"/>
            <a:chExt cx="2256" cy="750"/>
          </a:xfrm>
        </p:grpSpPr>
        <p:sp>
          <p:nvSpPr>
            <p:cNvPr id="9231" name="Text Box 91"/>
            <p:cNvSpPr txBox="1">
              <a:spLocks noChangeArrowheads="1"/>
            </p:cNvSpPr>
            <p:nvPr/>
          </p:nvSpPr>
          <p:spPr bwMode="auto">
            <a:xfrm>
              <a:off x="2880" y="576"/>
              <a:ext cx="2016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>
                  <a:solidFill>
                    <a:schemeClr val="bg2"/>
                  </a:solidFill>
                </a:rPr>
                <a:t>Solvent particles</a:t>
              </a:r>
            </a:p>
          </p:txBody>
        </p:sp>
        <p:grpSp>
          <p:nvGrpSpPr>
            <p:cNvPr id="9232" name="Group 100"/>
            <p:cNvGrpSpPr>
              <a:grpSpLocks/>
            </p:cNvGrpSpPr>
            <p:nvPr/>
          </p:nvGrpSpPr>
          <p:grpSpPr bwMode="auto">
            <a:xfrm>
              <a:off x="4752" y="816"/>
              <a:ext cx="384" cy="384"/>
              <a:chOff x="4752" y="816"/>
              <a:chExt cx="384" cy="384"/>
            </a:xfrm>
          </p:grpSpPr>
          <p:sp>
            <p:nvSpPr>
              <p:cNvPr id="9233" name="Oval 92"/>
              <p:cNvSpPr>
                <a:spLocks noChangeArrowheads="1"/>
              </p:cNvSpPr>
              <p:nvPr/>
            </p:nvSpPr>
            <p:spPr bwMode="auto">
              <a:xfrm>
                <a:off x="4752" y="816"/>
                <a:ext cx="144" cy="14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4" name="Oval 93"/>
              <p:cNvSpPr>
                <a:spLocks noChangeArrowheads="1"/>
              </p:cNvSpPr>
              <p:nvPr/>
            </p:nvSpPr>
            <p:spPr bwMode="auto">
              <a:xfrm>
                <a:off x="4992" y="864"/>
                <a:ext cx="144" cy="14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5" name="Oval 94"/>
              <p:cNvSpPr>
                <a:spLocks noChangeArrowheads="1"/>
              </p:cNvSpPr>
              <p:nvPr/>
            </p:nvSpPr>
            <p:spPr bwMode="auto">
              <a:xfrm>
                <a:off x="4752" y="1056"/>
                <a:ext cx="144" cy="14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0" y="914400"/>
            <a:ext cx="3657600" cy="1190625"/>
            <a:chOff x="0" y="576"/>
            <a:chExt cx="2304" cy="750"/>
          </a:xfrm>
        </p:grpSpPr>
        <p:sp>
          <p:nvSpPr>
            <p:cNvPr id="9226" name="Text Box 90"/>
            <p:cNvSpPr txBox="1">
              <a:spLocks noChangeArrowheads="1"/>
            </p:cNvSpPr>
            <p:nvPr/>
          </p:nvSpPr>
          <p:spPr bwMode="auto">
            <a:xfrm>
              <a:off x="0" y="576"/>
              <a:ext cx="2016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>
                  <a:solidFill>
                    <a:schemeClr val="bg2"/>
                  </a:solidFill>
                </a:rPr>
                <a:t>Dissolved particles</a:t>
              </a:r>
            </a:p>
          </p:txBody>
        </p:sp>
        <p:grpSp>
          <p:nvGrpSpPr>
            <p:cNvPr id="9227" name="Group 99"/>
            <p:cNvGrpSpPr>
              <a:grpSpLocks/>
            </p:cNvGrpSpPr>
            <p:nvPr/>
          </p:nvGrpSpPr>
          <p:grpSpPr bwMode="auto">
            <a:xfrm>
              <a:off x="1824" y="768"/>
              <a:ext cx="480" cy="384"/>
              <a:chOff x="1824" y="768"/>
              <a:chExt cx="480" cy="384"/>
            </a:xfrm>
          </p:grpSpPr>
          <p:sp>
            <p:nvSpPr>
              <p:cNvPr id="9228" name="Oval 95"/>
              <p:cNvSpPr>
                <a:spLocks noChangeArrowheads="1"/>
              </p:cNvSpPr>
              <p:nvPr/>
            </p:nvSpPr>
            <p:spPr bwMode="auto">
              <a:xfrm>
                <a:off x="1968" y="768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29" name="Oval 96"/>
              <p:cNvSpPr>
                <a:spLocks noChangeArrowheads="1"/>
              </p:cNvSpPr>
              <p:nvPr/>
            </p:nvSpPr>
            <p:spPr bwMode="auto">
              <a:xfrm>
                <a:off x="1824" y="1008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0" name="Oval 97"/>
              <p:cNvSpPr>
                <a:spLocks noChangeArrowheads="1"/>
              </p:cNvSpPr>
              <p:nvPr/>
            </p:nvSpPr>
            <p:spPr bwMode="auto">
              <a:xfrm>
                <a:off x="2160" y="1008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22310" name="Text Box 102"/>
          <p:cNvSpPr txBox="1">
            <a:spLocks noChangeArrowheads="1"/>
          </p:cNvSpPr>
          <p:nvPr/>
        </p:nvSpPr>
        <p:spPr bwMode="auto">
          <a:xfrm>
            <a:off x="304800" y="990600"/>
            <a:ext cx="8534400" cy="1228725"/>
          </a:xfrm>
          <a:prstGeom prst="rect">
            <a:avLst/>
          </a:prstGeom>
          <a:solidFill>
            <a:schemeClr val="accent2"/>
          </a:solidFill>
          <a:ln w="38100">
            <a:solidFill>
              <a:srgbClr val="0033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rgbClr val="003399"/>
                </a:solidFill>
              </a:rPr>
              <a:t>What happens to the dissolved solid particles?</a:t>
            </a:r>
          </a:p>
        </p:txBody>
      </p:sp>
      <p:sp>
        <p:nvSpPr>
          <p:cNvPr id="222311" name="Text Box 103"/>
          <p:cNvSpPr txBox="1">
            <a:spLocks noChangeArrowheads="1"/>
          </p:cNvSpPr>
          <p:nvPr/>
        </p:nvSpPr>
        <p:spPr bwMode="auto">
          <a:xfrm>
            <a:off x="304800" y="990600"/>
            <a:ext cx="8534400" cy="1228725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hlink"/>
                </a:solidFill>
              </a:rPr>
              <a:t>dissolved solid gets left behind and forms into crystals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2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309" grpId="0" animBg="1" autoUpdateAnimBg="0"/>
      <p:bldP spid="222310" grpId="0" animBg="1" autoUpdateAnimBg="0"/>
      <p:bldP spid="222311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07950"/>
            <a:ext cx="9144000" cy="838200"/>
          </a:xfrm>
        </p:spPr>
        <p:txBody>
          <a:bodyPr/>
          <a:lstStyle/>
          <a:p>
            <a:pPr eaLnBrk="1" hangingPunct="1"/>
            <a:r>
              <a:rPr lang="en-GB" smtClean="0"/>
              <a:t>Using a Leibig condenser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52388" y="622300"/>
            <a:ext cx="9020175" cy="6153150"/>
            <a:chOff x="33" y="392"/>
            <a:chExt cx="5682" cy="3876"/>
          </a:xfrm>
        </p:grpSpPr>
        <p:sp>
          <p:nvSpPr>
            <p:cNvPr id="10259" name="Rectangle 4"/>
            <p:cNvSpPr>
              <a:spLocks noChangeArrowheads="1"/>
            </p:cNvSpPr>
            <p:nvPr/>
          </p:nvSpPr>
          <p:spPr bwMode="auto">
            <a:xfrm>
              <a:off x="33" y="392"/>
              <a:ext cx="5682" cy="3876"/>
            </a:xfrm>
            <a:prstGeom prst="rect">
              <a:avLst/>
            </a:prstGeom>
            <a:solidFill>
              <a:schemeClr val="tx1"/>
            </a:solidFill>
            <a:ln w="762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260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528"/>
              <a:ext cx="4752" cy="3648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2454" name="Line 6"/>
          <p:cNvSpPr>
            <a:spLocks noChangeShapeType="1"/>
          </p:cNvSpPr>
          <p:nvPr/>
        </p:nvSpPr>
        <p:spPr bwMode="auto">
          <a:xfrm flipV="1">
            <a:off x="2209800" y="1143000"/>
            <a:ext cx="3276600" cy="304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55" name="Text Box 7"/>
          <p:cNvSpPr txBox="1">
            <a:spLocks noChangeArrowheads="1"/>
          </p:cNvSpPr>
          <p:nvPr/>
        </p:nvSpPr>
        <p:spPr bwMode="auto">
          <a:xfrm>
            <a:off x="5562600" y="8382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Thermometer</a:t>
            </a:r>
          </a:p>
        </p:txBody>
      </p:sp>
      <p:sp>
        <p:nvSpPr>
          <p:cNvPr id="232456" name="Line 8"/>
          <p:cNvSpPr>
            <a:spLocks noChangeShapeType="1"/>
          </p:cNvSpPr>
          <p:nvPr/>
        </p:nvSpPr>
        <p:spPr bwMode="auto">
          <a:xfrm flipV="1">
            <a:off x="5562600" y="3124200"/>
            <a:ext cx="1524000" cy="838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57" name="Text Box 9"/>
          <p:cNvSpPr txBox="1">
            <a:spLocks noChangeArrowheads="1"/>
          </p:cNvSpPr>
          <p:nvPr/>
        </p:nvSpPr>
        <p:spPr bwMode="auto">
          <a:xfrm>
            <a:off x="6019800" y="2057400"/>
            <a:ext cx="2819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Cooling water jacket</a:t>
            </a:r>
          </a:p>
        </p:txBody>
      </p:sp>
      <p:sp>
        <p:nvSpPr>
          <p:cNvPr id="232458" name="Line 10"/>
          <p:cNvSpPr>
            <a:spLocks noChangeShapeType="1"/>
          </p:cNvSpPr>
          <p:nvPr/>
        </p:nvSpPr>
        <p:spPr bwMode="auto">
          <a:xfrm flipV="1">
            <a:off x="6705600" y="5638800"/>
            <a:ext cx="152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59" name="Text Box 11"/>
          <p:cNvSpPr txBox="1">
            <a:spLocks noChangeArrowheads="1"/>
          </p:cNvSpPr>
          <p:nvPr/>
        </p:nvSpPr>
        <p:spPr bwMode="auto">
          <a:xfrm>
            <a:off x="4495800" y="5334000"/>
            <a:ext cx="2590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Distillate (pure water)</a:t>
            </a:r>
          </a:p>
        </p:txBody>
      </p:sp>
      <p:sp>
        <p:nvSpPr>
          <p:cNvPr id="232460" name="Line 12"/>
          <p:cNvSpPr>
            <a:spLocks noChangeShapeType="1"/>
          </p:cNvSpPr>
          <p:nvPr/>
        </p:nvSpPr>
        <p:spPr bwMode="auto">
          <a:xfrm flipV="1">
            <a:off x="2286000" y="4648200"/>
            <a:ext cx="914400" cy="838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61" name="Text Box 13"/>
          <p:cNvSpPr txBox="1">
            <a:spLocks noChangeArrowheads="1"/>
          </p:cNvSpPr>
          <p:nvPr/>
        </p:nvSpPr>
        <p:spPr bwMode="auto">
          <a:xfrm>
            <a:off x="3124200" y="4343400"/>
            <a:ext cx="2590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Boiling inky water </a:t>
            </a:r>
          </a:p>
        </p:txBody>
      </p:sp>
      <p:sp>
        <p:nvSpPr>
          <p:cNvPr id="232462" name="Text Box 14"/>
          <p:cNvSpPr txBox="1">
            <a:spLocks noChangeArrowheads="1"/>
          </p:cNvSpPr>
          <p:nvPr/>
        </p:nvSpPr>
        <p:spPr bwMode="auto">
          <a:xfrm>
            <a:off x="0" y="2667000"/>
            <a:ext cx="160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3399"/>
                </a:solidFill>
              </a:rPr>
              <a:t>Steam</a:t>
            </a:r>
          </a:p>
        </p:txBody>
      </p:sp>
      <p:sp>
        <p:nvSpPr>
          <p:cNvPr id="232463" name="Line 15"/>
          <p:cNvSpPr>
            <a:spLocks noChangeShapeType="1"/>
          </p:cNvSpPr>
          <p:nvPr/>
        </p:nvSpPr>
        <p:spPr bwMode="auto">
          <a:xfrm flipH="1" flipV="1">
            <a:off x="1066800" y="3276600"/>
            <a:ext cx="1066800" cy="685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65" name="Line 17"/>
          <p:cNvSpPr>
            <a:spLocks noChangeShapeType="1"/>
          </p:cNvSpPr>
          <p:nvPr/>
        </p:nvSpPr>
        <p:spPr bwMode="auto">
          <a:xfrm flipV="1">
            <a:off x="2133600" y="6096000"/>
            <a:ext cx="0" cy="533400"/>
          </a:xfrm>
          <a:prstGeom prst="line">
            <a:avLst/>
          </a:prstGeom>
          <a:noFill/>
          <a:ln w="952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67" name="Text Box 19"/>
          <p:cNvSpPr txBox="1">
            <a:spLocks noChangeArrowheads="1"/>
          </p:cNvSpPr>
          <p:nvPr/>
        </p:nvSpPr>
        <p:spPr bwMode="auto">
          <a:xfrm>
            <a:off x="5556250" y="1371600"/>
            <a:ext cx="2819400" cy="617538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hlink"/>
                </a:solidFill>
              </a:rPr>
              <a:t>Reading?</a:t>
            </a:r>
          </a:p>
        </p:txBody>
      </p:sp>
      <p:sp>
        <p:nvSpPr>
          <p:cNvPr id="232468" name="Text Box 20"/>
          <p:cNvSpPr txBox="1">
            <a:spLocks noChangeArrowheads="1"/>
          </p:cNvSpPr>
          <p:nvPr/>
        </p:nvSpPr>
        <p:spPr bwMode="auto">
          <a:xfrm>
            <a:off x="5527675" y="1374775"/>
            <a:ext cx="2857500" cy="617538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bg1"/>
                </a:solidFill>
              </a:rPr>
              <a:t>100</a:t>
            </a:r>
            <a:r>
              <a:rPr lang="en-GB" sz="3200" b="1" baseline="30000">
                <a:solidFill>
                  <a:schemeClr val="bg1"/>
                </a:solidFill>
              </a:rPr>
              <a:t>O</a:t>
            </a:r>
            <a:r>
              <a:rPr lang="en-GB" sz="3200" b="1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232469" name="Text Box 21"/>
          <p:cNvSpPr txBox="1">
            <a:spLocks noChangeArrowheads="1"/>
          </p:cNvSpPr>
          <p:nvPr/>
        </p:nvSpPr>
        <p:spPr bwMode="auto">
          <a:xfrm>
            <a:off x="2971800" y="5486400"/>
            <a:ext cx="2857500" cy="11049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hlink"/>
                </a:solidFill>
              </a:rPr>
              <a:t>What is in the bubbles?</a:t>
            </a:r>
          </a:p>
        </p:txBody>
      </p:sp>
      <p:sp>
        <p:nvSpPr>
          <p:cNvPr id="232470" name="Text Box 22"/>
          <p:cNvSpPr txBox="1">
            <a:spLocks noChangeArrowheads="1"/>
          </p:cNvSpPr>
          <p:nvPr/>
        </p:nvSpPr>
        <p:spPr bwMode="auto">
          <a:xfrm>
            <a:off x="2971800" y="5715000"/>
            <a:ext cx="2857500" cy="617538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chemeClr val="bg1"/>
                </a:solidFill>
              </a:rPr>
              <a:t>Steam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32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2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32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324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24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232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32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2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3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324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3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32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32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232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32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4" grpId="0" animBg="1"/>
      <p:bldP spid="232455" grpId="0" autoUpdateAnimBg="0"/>
      <p:bldP spid="232456" grpId="0" animBg="1"/>
      <p:bldP spid="232457" grpId="0" autoUpdateAnimBg="0"/>
      <p:bldP spid="232458" grpId="0" animBg="1"/>
      <p:bldP spid="232459" grpId="0" autoUpdateAnimBg="0"/>
      <p:bldP spid="232460" grpId="0" animBg="1"/>
      <p:bldP spid="232461" grpId="0" autoUpdateAnimBg="0"/>
      <p:bldP spid="232462" grpId="0" autoUpdateAnimBg="0"/>
      <p:bldP spid="232463" grpId="0" animBg="1"/>
      <p:bldP spid="232465" grpId="0" animBg="1"/>
      <p:bldP spid="232467" grpId="0" animBg="1" autoUpdateAnimBg="0"/>
      <p:bldP spid="232468" grpId="0" animBg="1" autoUpdateAnimBg="0"/>
      <p:bldP spid="232469" grpId="0" animBg="1" autoUpdateAnimBg="0"/>
      <p:bldP spid="232470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3950</TotalTime>
  <Words>617</Words>
  <Application>Microsoft Office PowerPoint</Application>
  <PresentationFormat>On-screen Show (4:3)</PresentationFormat>
  <Paragraphs>149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Default Design</vt:lpstr>
      <vt:lpstr>PowerPoint Presentation</vt:lpstr>
      <vt:lpstr>Dissolving model</vt:lpstr>
      <vt:lpstr>Filtering</vt:lpstr>
      <vt:lpstr>Filtering</vt:lpstr>
      <vt:lpstr>Filtering model</vt:lpstr>
      <vt:lpstr>Filtering and dissolving key words</vt:lpstr>
      <vt:lpstr>Evaporation and distillation</vt:lpstr>
      <vt:lpstr>Evaporation model</vt:lpstr>
      <vt:lpstr>Using a Leibig condenser</vt:lpstr>
      <vt:lpstr>Evaporation and distillation key words</vt:lpstr>
      <vt:lpstr>Fractional distillation</vt:lpstr>
      <vt:lpstr>Chromatography</vt:lpstr>
      <vt:lpstr>Strip chromatography model</vt:lpstr>
      <vt:lpstr>Chromatography problems</vt:lpstr>
      <vt:lpstr>Drop chromatography model</vt:lpstr>
      <vt:lpstr>Predicting chromatography results</vt:lpstr>
      <vt:lpstr>Predicting chromatography results</vt:lpstr>
      <vt:lpstr>Predicting chromatography results</vt:lpstr>
    </vt:vector>
  </TitlesOfParts>
  <Company>Pre-installed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excretory systems</dc:title>
  <dc:creator>A satisfied Microsoft Office User</dc:creator>
  <cp:lastModifiedBy>Teacher E-Solutions</cp:lastModifiedBy>
  <cp:revision>150</cp:revision>
  <dcterms:created xsi:type="dcterms:W3CDTF">2001-03-10T18:14:06Z</dcterms:created>
  <dcterms:modified xsi:type="dcterms:W3CDTF">2019-01-18T16:37:23Z</dcterms:modified>
</cp:coreProperties>
</file>