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117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35372-B19B-486D-8801-664FC9625C53}" type="datetimeFigureOut">
              <a:rPr lang="en-US" smtClean="0"/>
              <a:t>23/04/201313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45BF3-09A2-47BE-83D6-694875DDB9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8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533400"/>
            <a:ext cx="7772400" cy="1470025"/>
          </a:xfrm>
          <a:prstGeom prst="roundRect">
            <a:avLst>
              <a:gd name="adj" fmla="val 43579"/>
            </a:avLst>
          </a:prstGeom>
          <a:solidFill>
            <a:srgbClr val="FF6600"/>
          </a:solidFill>
          <a:ln w="38100">
            <a:solidFill>
              <a:srgbClr val="9900CC"/>
            </a:solidFill>
            <a:round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</a:pPr>
            <a:r>
              <a:rPr lang="en-GB" sz="3200">
                <a:solidFill>
                  <a:schemeClr val="bg1"/>
                </a:solidFill>
              </a:rPr>
              <a:t> Comparing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sz="3200">
                <a:solidFill>
                  <a:schemeClr val="bg1"/>
                </a:solidFill>
              </a:rPr>
              <a:t>elements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sz="3200">
                <a:solidFill>
                  <a:schemeClr val="bg1"/>
                </a:solidFill>
              </a:rPr>
              <a:t>and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sz="3200">
                <a:solidFill>
                  <a:schemeClr val="bg1"/>
                </a:solidFill>
              </a:rPr>
              <a:t>compounds</a:t>
            </a:r>
            <a:endParaRPr lang="en-GB" sz="3200" b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4"/>
          <p:cNvSpPr txBox="1">
            <a:spLocks noChangeArrowheads="1"/>
          </p:cNvSpPr>
          <p:nvPr/>
        </p:nvSpPr>
        <p:spPr bwMode="auto">
          <a:xfrm>
            <a:off x="381000" y="533400"/>
            <a:ext cx="84804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 b="0" dirty="0">
                <a:solidFill>
                  <a:srgbClr val="010067"/>
                </a:solidFill>
              </a:rPr>
              <a:t>A formula uses the symbols of the elements in a compound. </a:t>
            </a:r>
          </a:p>
          <a:p>
            <a:pPr algn="l"/>
            <a:endParaRPr lang="en-GB" sz="2000" b="0" dirty="0">
              <a:solidFill>
                <a:srgbClr val="010067"/>
              </a:solidFill>
            </a:endParaRPr>
          </a:p>
          <a:p>
            <a:pPr algn="l"/>
            <a:r>
              <a:rPr lang="en-GB" sz="2000" b="0" dirty="0">
                <a:solidFill>
                  <a:srgbClr val="010067"/>
                </a:solidFill>
              </a:rPr>
              <a:t>When there is more than one atom of each element, the number is always written </a:t>
            </a:r>
            <a:r>
              <a:rPr lang="en-GB" sz="2000" dirty="0">
                <a:solidFill>
                  <a:srgbClr val="FF6600"/>
                </a:solidFill>
              </a:rPr>
              <a:t>after the symbol</a:t>
            </a:r>
            <a:r>
              <a:rPr lang="en-GB" sz="2000" b="0" dirty="0">
                <a:solidFill>
                  <a:srgbClr val="010067"/>
                </a:solidFill>
              </a:rPr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2620" y="1828799"/>
            <a:ext cx="7008380" cy="2895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838200" y="5257800"/>
            <a:ext cx="7807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 algn="l"/>
            <a:r>
              <a:rPr lang="en-GB" sz="2400" b="0" dirty="0">
                <a:solidFill>
                  <a:srgbClr val="010066"/>
                </a:solidFill>
              </a:rPr>
              <a:t>The formula shows the </a:t>
            </a:r>
            <a:r>
              <a:rPr lang="en-GB" sz="2400" dirty="0">
                <a:solidFill>
                  <a:srgbClr val="FF6600"/>
                </a:solidFill>
              </a:rPr>
              <a:t>ratio of atoms</a:t>
            </a:r>
            <a:r>
              <a:rPr lang="en-GB" sz="2400" b="0" dirty="0">
                <a:solidFill>
                  <a:srgbClr val="010066"/>
                </a:solidFill>
              </a:rPr>
              <a:t> in a compound.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7"/>
          <p:cNvSpPr txBox="1">
            <a:spLocks noChangeArrowheads="1"/>
          </p:cNvSpPr>
          <p:nvPr/>
        </p:nvSpPr>
        <p:spPr>
          <a:xfrm>
            <a:off x="990600" y="0"/>
            <a:ext cx="6516688" cy="5492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</a:t>
            </a: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the formula?</a:t>
            </a:r>
          </a:p>
        </p:txBody>
      </p:sp>
      <p:sp>
        <p:nvSpPr>
          <p:cNvPr id="3" name="Rectangle 39"/>
          <p:cNvSpPr>
            <a:spLocks noChangeArrowheads="1"/>
          </p:cNvSpPr>
          <p:nvPr/>
        </p:nvSpPr>
        <p:spPr bwMode="auto">
          <a:xfrm>
            <a:off x="669925" y="711200"/>
            <a:ext cx="8645525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GB" sz="2000" b="0" dirty="0">
                <a:solidFill>
                  <a:srgbClr val="010067"/>
                </a:solidFill>
              </a:rPr>
              <a:t>What is the formula of each of these compounds?</a:t>
            </a:r>
          </a:p>
        </p:txBody>
      </p:sp>
      <p:sp>
        <p:nvSpPr>
          <p:cNvPr id="4" name="Rectangle 45"/>
          <p:cNvSpPr>
            <a:spLocks noChangeArrowheads="1"/>
          </p:cNvSpPr>
          <p:nvPr/>
        </p:nvSpPr>
        <p:spPr bwMode="auto">
          <a:xfrm>
            <a:off x="611188" y="1257300"/>
            <a:ext cx="86455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GB" b="0" dirty="0">
                <a:solidFill>
                  <a:srgbClr val="010067"/>
                </a:solidFill>
              </a:rPr>
              <a:t>(</a:t>
            </a:r>
            <a:r>
              <a:rPr lang="en-GB" sz="2000" b="0" dirty="0">
                <a:solidFill>
                  <a:srgbClr val="010067"/>
                </a:solidFill>
              </a:rPr>
              <a:t>In a formula put the metal first as when naming a compound.)</a:t>
            </a:r>
          </a:p>
        </p:txBody>
      </p:sp>
      <p:sp>
        <p:nvSpPr>
          <p:cNvPr id="5" name="Text Box 41"/>
          <p:cNvSpPr txBox="1">
            <a:spLocks noChangeArrowheads="1"/>
          </p:cNvSpPr>
          <p:nvPr/>
        </p:nvSpPr>
        <p:spPr bwMode="auto">
          <a:xfrm>
            <a:off x="468313" y="1984375"/>
            <a:ext cx="6477735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defTabSz="361950"/>
            <a:r>
              <a:rPr lang="en-GB" sz="2000" dirty="0">
                <a:solidFill>
                  <a:srgbClr val="FF6600"/>
                </a:solidFill>
              </a:rPr>
              <a:t>1.</a:t>
            </a:r>
            <a:r>
              <a:rPr lang="en-GB" sz="2000" dirty="0">
                <a:solidFill>
                  <a:srgbClr val="010066"/>
                </a:solidFill>
              </a:rPr>
              <a:t> </a:t>
            </a:r>
            <a:r>
              <a:rPr lang="en-GB" sz="2000" u="sng" dirty="0">
                <a:solidFill>
                  <a:srgbClr val="010066"/>
                </a:solidFill>
              </a:rPr>
              <a:t>Titanium oxide</a:t>
            </a:r>
          </a:p>
          <a:p>
            <a:pPr algn="l" defTabSz="361950"/>
            <a:r>
              <a:rPr lang="en-GB" sz="2000" dirty="0">
                <a:solidFill>
                  <a:srgbClr val="010066"/>
                </a:solidFill>
              </a:rPr>
              <a:t>	</a:t>
            </a:r>
            <a:r>
              <a:rPr lang="en-GB" sz="2000" b="0" dirty="0">
                <a:solidFill>
                  <a:srgbClr val="010066"/>
                </a:solidFill>
              </a:rPr>
              <a:t>For every titanium atom there are two oxygen atoms.</a:t>
            </a:r>
          </a:p>
          <a:p>
            <a:pPr algn="l" defTabSz="361950"/>
            <a:r>
              <a:rPr lang="en-GB" sz="2000" b="0" dirty="0">
                <a:solidFill>
                  <a:srgbClr val="010066"/>
                </a:solidFill>
              </a:rPr>
              <a:t>	Formula = </a:t>
            </a:r>
          </a:p>
          <a:p>
            <a:pPr algn="l" defTabSz="361950"/>
            <a:endParaRPr lang="en-GB" sz="2000" b="0" dirty="0">
              <a:solidFill>
                <a:srgbClr val="010066"/>
              </a:solidFill>
            </a:endParaRPr>
          </a:p>
          <a:p>
            <a:pPr algn="l" defTabSz="361950"/>
            <a:r>
              <a:rPr lang="en-GB" sz="2000" dirty="0">
                <a:solidFill>
                  <a:srgbClr val="FF6600"/>
                </a:solidFill>
              </a:rPr>
              <a:t>2.</a:t>
            </a:r>
            <a:r>
              <a:rPr lang="en-GB" sz="2000" b="0" dirty="0">
                <a:solidFill>
                  <a:srgbClr val="010066"/>
                </a:solidFill>
              </a:rPr>
              <a:t> </a:t>
            </a:r>
            <a:r>
              <a:rPr lang="en-GB" sz="2000" u="sng" dirty="0">
                <a:solidFill>
                  <a:srgbClr val="010066"/>
                </a:solidFill>
              </a:rPr>
              <a:t>Lithium oxide</a:t>
            </a:r>
          </a:p>
          <a:p>
            <a:pPr algn="l" defTabSz="361950"/>
            <a:r>
              <a:rPr lang="en-GB" sz="2000" dirty="0">
                <a:solidFill>
                  <a:srgbClr val="010066"/>
                </a:solidFill>
              </a:rPr>
              <a:t>    </a:t>
            </a:r>
            <a:r>
              <a:rPr lang="en-GB" sz="2000" b="0" dirty="0">
                <a:solidFill>
                  <a:srgbClr val="010066"/>
                </a:solidFill>
              </a:rPr>
              <a:t>For every two lithium atoms there is one oxygen atom.</a:t>
            </a:r>
          </a:p>
          <a:p>
            <a:pPr algn="l" defTabSz="361950"/>
            <a:r>
              <a:rPr lang="en-GB" sz="2000" b="0" dirty="0">
                <a:solidFill>
                  <a:srgbClr val="010066"/>
                </a:solidFill>
              </a:rPr>
              <a:t>	Formula = </a:t>
            </a:r>
          </a:p>
          <a:p>
            <a:pPr algn="l" defTabSz="361950"/>
            <a:endParaRPr lang="en-GB" sz="2000" dirty="0">
              <a:solidFill>
                <a:srgbClr val="010066"/>
              </a:solidFill>
            </a:endParaRPr>
          </a:p>
          <a:p>
            <a:pPr algn="l" defTabSz="361950"/>
            <a:r>
              <a:rPr lang="en-GB" sz="2000" dirty="0">
                <a:solidFill>
                  <a:srgbClr val="FF6600"/>
                </a:solidFill>
              </a:rPr>
              <a:t>3.</a:t>
            </a:r>
            <a:r>
              <a:rPr lang="en-GB" sz="2000" b="0" dirty="0">
                <a:solidFill>
                  <a:srgbClr val="010066"/>
                </a:solidFill>
              </a:rPr>
              <a:t> </a:t>
            </a:r>
            <a:r>
              <a:rPr lang="en-GB" sz="2000" u="sng" dirty="0">
                <a:solidFill>
                  <a:srgbClr val="010066"/>
                </a:solidFill>
              </a:rPr>
              <a:t>Aluminium chloride</a:t>
            </a:r>
            <a:r>
              <a:rPr lang="en-GB" sz="2000" dirty="0">
                <a:solidFill>
                  <a:srgbClr val="010066"/>
                </a:solidFill>
              </a:rPr>
              <a:t> </a:t>
            </a:r>
          </a:p>
          <a:p>
            <a:pPr algn="l" defTabSz="361950"/>
            <a:r>
              <a:rPr lang="en-GB" sz="2000" dirty="0">
                <a:solidFill>
                  <a:srgbClr val="010066"/>
                </a:solidFill>
              </a:rPr>
              <a:t>    </a:t>
            </a:r>
            <a:r>
              <a:rPr lang="en-GB" sz="2000" b="0" dirty="0">
                <a:solidFill>
                  <a:srgbClr val="010066"/>
                </a:solidFill>
              </a:rPr>
              <a:t>For every aluminium atom there are three chlorine atoms.</a:t>
            </a:r>
          </a:p>
          <a:p>
            <a:pPr algn="l" defTabSz="361950"/>
            <a:r>
              <a:rPr lang="en-GB" sz="2000" b="0" dirty="0">
                <a:solidFill>
                  <a:srgbClr val="010066"/>
                </a:solidFill>
              </a:rPr>
              <a:t>	Formula = </a:t>
            </a:r>
            <a:endParaRPr lang="en-GB" sz="2000" dirty="0">
              <a:solidFill>
                <a:srgbClr val="0100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0" y="0"/>
            <a:ext cx="6516688" cy="5492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</a:t>
            </a: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the formula?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69925" y="711200"/>
            <a:ext cx="86455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GB" sz="2000" b="0" dirty="0">
                <a:solidFill>
                  <a:srgbClr val="010067"/>
                </a:solidFill>
              </a:rPr>
              <a:t>What is the formula of each of these compounds?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611188" y="1257300"/>
            <a:ext cx="86455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GB" sz="2400" b="0" dirty="0">
                <a:solidFill>
                  <a:srgbClr val="010067"/>
                </a:solidFill>
              </a:rPr>
              <a:t>(In a formula put the metal first as when naming a compound.)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68313" y="1984375"/>
            <a:ext cx="8523287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defTabSz="361950"/>
            <a:r>
              <a:rPr lang="en-GB" sz="2400" dirty="0">
                <a:solidFill>
                  <a:srgbClr val="FF6600"/>
                </a:solidFill>
              </a:rPr>
              <a:t>1.</a:t>
            </a:r>
            <a:r>
              <a:rPr lang="en-GB" sz="2400" dirty="0">
                <a:solidFill>
                  <a:srgbClr val="010066"/>
                </a:solidFill>
              </a:rPr>
              <a:t> </a:t>
            </a:r>
            <a:r>
              <a:rPr lang="en-GB" sz="2400" u="sng" dirty="0">
                <a:solidFill>
                  <a:srgbClr val="010066"/>
                </a:solidFill>
              </a:rPr>
              <a:t>Silicon chloride</a:t>
            </a:r>
          </a:p>
          <a:p>
            <a:pPr algn="l" defTabSz="361950"/>
            <a:r>
              <a:rPr lang="en-GB" sz="2400" dirty="0">
                <a:solidFill>
                  <a:srgbClr val="010066"/>
                </a:solidFill>
              </a:rPr>
              <a:t>	</a:t>
            </a:r>
            <a:r>
              <a:rPr lang="en-GB" sz="2400" b="0" dirty="0">
                <a:solidFill>
                  <a:srgbClr val="010066"/>
                </a:solidFill>
              </a:rPr>
              <a:t>For every silicon atom there are four chlorine atoms.</a:t>
            </a:r>
          </a:p>
          <a:p>
            <a:pPr algn="l" defTabSz="361950"/>
            <a:r>
              <a:rPr lang="en-GB" sz="2400" b="0" dirty="0">
                <a:solidFill>
                  <a:srgbClr val="010066"/>
                </a:solidFill>
              </a:rPr>
              <a:t>	Formula = </a:t>
            </a:r>
          </a:p>
          <a:p>
            <a:pPr algn="l" defTabSz="361950"/>
            <a:endParaRPr lang="en-GB" sz="2400" b="0" dirty="0">
              <a:solidFill>
                <a:srgbClr val="010066"/>
              </a:solidFill>
            </a:endParaRPr>
          </a:p>
          <a:p>
            <a:pPr algn="l" defTabSz="361950"/>
            <a:r>
              <a:rPr lang="en-GB" sz="2400" dirty="0">
                <a:solidFill>
                  <a:srgbClr val="FF6600"/>
                </a:solidFill>
              </a:rPr>
              <a:t>2.</a:t>
            </a:r>
            <a:r>
              <a:rPr lang="en-GB" sz="2400" b="0" dirty="0">
                <a:solidFill>
                  <a:srgbClr val="010066"/>
                </a:solidFill>
              </a:rPr>
              <a:t> </a:t>
            </a:r>
            <a:r>
              <a:rPr lang="en-GB" sz="2400" u="sng" dirty="0">
                <a:solidFill>
                  <a:srgbClr val="010066"/>
                </a:solidFill>
              </a:rPr>
              <a:t>Manganese oxide</a:t>
            </a:r>
          </a:p>
          <a:p>
            <a:pPr algn="l" defTabSz="361950"/>
            <a:r>
              <a:rPr lang="en-GB" sz="2400" dirty="0">
                <a:solidFill>
                  <a:srgbClr val="010066"/>
                </a:solidFill>
              </a:rPr>
              <a:t>    </a:t>
            </a:r>
            <a:r>
              <a:rPr lang="en-GB" sz="2400" b="0" dirty="0">
                <a:solidFill>
                  <a:srgbClr val="010066"/>
                </a:solidFill>
              </a:rPr>
              <a:t>For every manganese atom there are two oxygen atoms.</a:t>
            </a:r>
          </a:p>
          <a:p>
            <a:pPr algn="l" defTabSz="361950"/>
            <a:r>
              <a:rPr lang="en-GB" sz="2400" b="0" dirty="0">
                <a:solidFill>
                  <a:srgbClr val="010066"/>
                </a:solidFill>
              </a:rPr>
              <a:t>	Formula = </a:t>
            </a:r>
          </a:p>
          <a:p>
            <a:pPr algn="l" defTabSz="361950"/>
            <a:endParaRPr lang="en-GB" sz="2400" dirty="0">
              <a:solidFill>
                <a:srgbClr val="010066"/>
              </a:solidFill>
            </a:endParaRPr>
          </a:p>
          <a:p>
            <a:pPr algn="l" defTabSz="361950"/>
            <a:r>
              <a:rPr lang="en-GB" sz="2400" dirty="0">
                <a:solidFill>
                  <a:srgbClr val="FF6600"/>
                </a:solidFill>
              </a:rPr>
              <a:t>3.</a:t>
            </a:r>
            <a:r>
              <a:rPr lang="en-GB" sz="2400" b="0" dirty="0">
                <a:solidFill>
                  <a:srgbClr val="010066"/>
                </a:solidFill>
              </a:rPr>
              <a:t> </a:t>
            </a:r>
            <a:r>
              <a:rPr lang="en-GB" sz="2400" u="sng" dirty="0">
                <a:solidFill>
                  <a:srgbClr val="010066"/>
                </a:solidFill>
              </a:rPr>
              <a:t>Aluminium oxide</a:t>
            </a:r>
            <a:r>
              <a:rPr lang="en-GB" sz="2400" dirty="0">
                <a:solidFill>
                  <a:srgbClr val="010066"/>
                </a:solidFill>
              </a:rPr>
              <a:t> </a:t>
            </a:r>
          </a:p>
          <a:p>
            <a:pPr algn="l" defTabSz="361950"/>
            <a:r>
              <a:rPr lang="en-GB" sz="2400" dirty="0">
                <a:solidFill>
                  <a:srgbClr val="010066"/>
                </a:solidFill>
              </a:rPr>
              <a:t>    </a:t>
            </a:r>
            <a:r>
              <a:rPr lang="en-GB" sz="2400" b="0" dirty="0">
                <a:solidFill>
                  <a:srgbClr val="010066"/>
                </a:solidFill>
              </a:rPr>
              <a:t>For every two aluminium atoms there are three oxygen atoms.</a:t>
            </a:r>
          </a:p>
          <a:p>
            <a:pPr algn="l" defTabSz="361950"/>
            <a:r>
              <a:rPr lang="en-GB" sz="2400" b="0" dirty="0">
                <a:solidFill>
                  <a:srgbClr val="010066"/>
                </a:solidFill>
              </a:rPr>
              <a:t>	Formula = </a:t>
            </a:r>
            <a:endParaRPr lang="en-GB" sz="2400" dirty="0">
              <a:solidFill>
                <a:srgbClr val="01006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0" y="0"/>
            <a:ext cx="6516688" cy="5492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What does a formula show?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752600"/>
            <a:ext cx="7519219" cy="448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2"/>
          <p:cNvSpPr>
            <a:spLocks noChangeArrowheads="1"/>
          </p:cNvSpPr>
          <p:nvPr/>
        </p:nvSpPr>
        <p:spPr bwMode="auto">
          <a:xfrm>
            <a:off x="2743200" y="228600"/>
            <a:ext cx="3616325" cy="681038"/>
          </a:xfrm>
          <a:prstGeom prst="roundRect">
            <a:avLst>
              <a:gd name="adj" fmla="val 43579"/>
            </a:avLst>
          </a:prstGeom>
          <a:solidFill>
            <a:srgbClr val="FF6600"/>
          </a:solidFill>
          <a:ln w="38100">
            <a:solidFill>
              <a:srgbClr val="9900CC"/>
            </a:solidFill>
            <a:round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</a:pPr>
            <a:r>
              <a:rPr lang="en-GB" sz="3200">
                <a:solidFill>
                  <a:schemeClr val="bg1"/>
                </a:solidFill>
              </a:rPr>
              <a:t> Word equations</a:t>
            </a:r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457200" y="1524000"/>
            <a:ext cx="828516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defTabSz="361950">
              <a:defRPr/>
            </a:pPr>
            <a:r>
              <a:rPr lang="en-GB" sz="2000" b="0" dirty="0">
                <a:solidFill>
                  <a:srgbClr val="010066"/>
                </a:solidFill>
                <a:cs typeface="+mn-cs"/>
              </a:rPr>
              <a:t>A word equation can be used to describe any chemical reaction, i.e. any process in which atoms become joined </a:t>
            </a:r>
          </a:p>
          <a:p>
            <a:pPr algn="l" defTabSz="361950">
              <a:defRPr/>
            </a:pPr>
            <a:r>
              <a:rPr lang="en-GB" sz="2000" b="0" dirty="0">
                <a:solidFill>
                  <a:srgbClr val="010066"/>
                </a:solidFill>
                <a:cs typeface="+mn-cs"/>
              </a:rPr>
              <a:t>in different ways.</a:t>
            </a:r>
          </a:p>
          <a:p>
            <a:pPr algn="l" defTabSz="361950">
              <a:defRPr/>
            </a:pPr>
            <a:endParaRPr lang="en-GB" sz="2000" b="0" dirty="0">
              <a:solidFill>
                <a:srgbClr val="010066"/>
              </a:solidFill>
              <a:cs typeface="+mn-cs"/>
            </a:endParaRPr>
          </a:p>
          <a:p>
            <a:pPr algn="l" defTabSz="361950">
              <a:defRPr/>
            </a:pPr>
            <a:r>
              <a:rPr lang="en-GB" sz="2000" b="0" dirty="0">
                <a:solidFill>
                  <a:srgbClr val="010066"/>
                </a:solidFill>
                <a:cs typeface="+mn-cs"/>
              </a:rPr>
              <a:t>The steps for writing a word equation are:</a:t>
            </a:r>
          </a:p>
          <a:p>
            <a:pPr algn="l" defTabSz="361950">
              <a:defRPr/>
            </a:pPr>
            <a:endParaRPr lang="en-GB" sz="2000" b="0" dirty="0">
              <a:solidFill>
                <a:srgbClr val="010066"/>
              </a:solidFill>
              <a:cs typeface="+mn-cs"/>
            </a:endParaRPr>
          </a:p>
          <a:p>
            <a:pPr algn="l" defTabSz="361950">
              <a:buFontTx/>
              <a:buAutoNum type="arabicPeriod"/>
              <a:defRPr/>
            </a:pPr>
            <a:r>
              <a:rPr lang="en-GB" sz="2000" dirty="0">
                <a:solidFill>
                  <a:srgbClr val="FF6600"/>
                </a:solidFill>
                <a:cs typeface="+mn-cs"/>
              </a:rPr>
              <a:t> 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On the right-</a:t>
            </a:r>
            <a:r>
              <a:rPr lang="en-GB" sz="2000" b="0" dirty="0" err="1">
                <a:solidFill>
                  <a:srgbClr val="010066"/>
                </a:solidFill>
                <a:cs typeface="+mn-cs"/>
              </a:rPr>
              <a:t>handside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, put the name of the </a:t>
            </a:r>
            <a:r>
              <a:rPr lang="en-GB" sz="2000" dirty="0">
                <a:solidFill>
                  <a:srgbClr val="FF6600"/>
                </a:solidFill>
                <a:cs typeface="+mn-cs"/>
              </a:rPr>
              <a:t>reactant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(</a:t>
            </a:r>
            <a:r>
              <a:rPr lang="en-GB" sz="2000" dirty="0">
                <a:solidFill>
                  <a:srgbClr val="FF6600"/>
                </a:solidFill>
                <a:cs typeface="+mn-cs"/>
              </a:rPr>
              <a:t>s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).</a:t>
            </a:r>
          </a:p>
          <a:p>
            <a:pPr algn="l" defTabSz="361950">
              <a:defRPr/>
            </a:pPr>
            <a:r>
              <a:rPr lang="en-GB" sz="2000" b="0" dirty="0">
                <a:solidFill>
                  <a:srgbClr val="010066"/>
                </a:solidFill>
                <a:cs typeface="+mn-cs"/>
              </a:rPr>
              <a:t>	If there are two or more reactants, link them with a </a:t>
            </a:r>
            <a:r>
              <a:rPr lang="en-GB" sz="2000" i="1" dirty="0">
                <a:solidFill>
                  <a:srgbClr val="01006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+ 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sign.</a:t>
            </a:r>
          </a:p>
          <a:p>
            <a:pPr algn="l" defTabSz="361950">
              <a:defRPr/>
            </a:pPr>
            <a:endParaRPr lang="en-GB" sz="2000" b="0" dirty="0">
              <a:solidFill>
                <a:srgbClr val="010066"/>
              </a:solidFill>
              <a:cs typeface="+mn-cs"/>
            </a:endParaRPr>
          </a:p>
          <a:p>
            <a:pPr algn="l" defTabSz="361950">
              <a:defRPr/>
            </a:pPr>
            <a:r>
              <a:rPr lang="en-GB" sz="2000" dirty="0">
                <a:solidFill>
                  <a:srgbClr val="FF6600"/>
                </a:solidFill>
                <a:cs typeface="+mn-cs"/>
              </a:rPr>
              <a:t>2.</a:t>
            </a:r>
            <a:r>
              <a:rPr lang="en-GB" sz="2000" b="0" dirty="0">
                <a:solidFill>
                  <a:srgbClr val="FF6600"/>
                </a:solidFill>
                <a:cs typeface="+mn-cs"/>
              </a:rPr>
              <a:t> 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In the middle, write down an </a:t>
            </a:r>
            <a:r>
              <a:rPr lang="en-GB" sz="2000" dirty="0">
                <a:solidFill>
                  <a:srgbClr val="FF6600"/>
                </a:solidFill>
                <a:cs typeface="+mn-cs"/>
              </a:rPr>
              <a:t>arrow 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(</a:t>
            </a:r>
            <a:r>
              <a:rPr lang="en-US" sz="2000" dirty="0">
                <a:solidFill>
                  <a:srgbClr val="010066"/>
                </a:solidFill>
                <a:cs typeface="+mn-cs"/>
                <a:sym typeface="Monotype Sorts" pitchFamily="2" charset="2"/>
              </a:rPr>
              <a:t>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).</a:t>
            </a:r>
          </a:p>
          <a:p>
            <a:pPr algn="l" defTabSz="361950">
              <a:defRPr/>
            </a:pPr>
            <a:endParaRPr lang="en-GB" sz="2000" b="0" dirty="0">
              <a:solidFill>
                <a:srgbClr val="010066"/>
              </a:solidFill>
              <a:cs typeface="+mn-cs"/>
            </a:endParaRPr>
          </a:p>
          <a:p>
            <a:pPr algn="l" defTabSz="361950">
              <a:defRPr/>
            </a:pPr>
            <a:r>
              <a:rPr lang="en-GB" sz="2000" dirty="0">
                <a:solidFill>
                  <a:srgbClr val="FF6600"/>
                </a:solidFill>
                <a:cs typeface="+mn-cs"/>
              </a:rPr>
              <a:t>3.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 On the right-</a:t>
            </a:r>
            <a:r>
              <a:rPr lang="en-GB" sz="2000" b="0" dirty="0" err="1">
                <a:solidFill>
                  <a:srgbClr val="010066"/>
                </a:solidFill>
                <a:cs typeface="+mn-cs"/>
              </a:rPr>
              <a:t>handside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, put the name of the </a:t>
            </a:r>
            <a:r>
              <a:rPr lang="en-GB" sz="2000" dirty="0">
                <a:solidFill>
                  <a:srgbClr val="FF6600"/>
                </a:solidFill>
                <a:cs typeface="+mn-cs"/>
              </a:rPr>
              <a:t>product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(</a:t>
            </a:r>
            <a:r>
              <a:rPr lang="en-GB" sz="2000" dirty="0">
                <a:solidFill>
                  <a:srgbClr val="FF6600"/>
                </a:solidFill>
                <a:cs typeface="+mn-cs"/>
              </a:rPr>
              <a:t>s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).</a:t>
            </a:r>
          </a:p>
          <a:p>
            <a:pPr algn="l" defTabSz="361950">
              <a:defRPr/>
            </a:pPr>
            <a:r>
              <a:rPr lang="en-GB" sz="2000" b="0" dirty="0">
                <a:solidFill>
                  <a:srgbClr val="010066"/>
                </a:solidFill>
                <a:cs typeface="+mn-cs"/>
              </a:rPr>
              <a:t>    If there are two or more products, link them with a </a:t>
            </a:r>
            <a:r>
              <a:rPr lang="en-GB" sz="2000" i="1" dirty="0">
                <a:solidFill>
                  <a:srgbClr val="01006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+ </a:t>
            </a:r>
            <a:r>
              <a:rPr lang="en-GB" sz="2000" b="0" dirty="0">
                <a:solidFill>
                  <a:srgbClr val="010066"/>
                </a:solidFill>
                <a:cs typeface="+mn-cs"/>
              </a:rPr>
              <a:t>sign.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 txBox="1">
            <a:spLocks noChangeArrowheads="1"/>
          </p:cNvSpPr>
          <p:nvPr/>
        </p:nvSpPr>
        <p:spPr>
          <a:xfrm>
            <a:off x="0" y="0"/>
            <a:ext cx="8001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</a:t>
            </a: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the word equation?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44525" y="742950"/>
            <a:ext cx="6337300" cy="454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1006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Lead reacts with oxygen to form lead oxide.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rgbClr val="01006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20"/>
          <p:cNvSpPr>
            <a:spLocks noChangeArrowheads="1"/>
          </p:cNvSpPr>
          <p:nvPr/>
        </p:nvSpPr>
        <p:spPr bwMode="auto">
          <a:xfrm>
            <a:off x="660400" y="1268413"/>
            <a:ext cx="69850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GB" sz="2400" b="0" dirty="0">
                <a:solidFill>
                  <a:srgbClr val="010066"/>
                </a:solidFill>
              </a:rPr>
              <a:t>What is the</a:t>
            </a:r>
            <a:r>
              <a:rPr lang="en-GB" sz="2400" b="0" dirty="0">
                <a:solidFill>
                  <a:schemeClr val="bg1"/>
                </a:solidFill>
              </a:rPr>
              <a:t> </a:t>
            </a:r>
            <a:r>
              <a:rPr lang="en-GB" sz="2400" b="0" dirty="0">
                <a:solidFill>
                  <a:srgbClr val="010067"/>
                </a:solidFill>
              </a:rPr>
              <a:t>word equation for this reaction?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14425" y="1916113"/>
            <a:ext cx="7058025" cy="623887"/>
          </a:xfrm>
          <a:prstGeom prst="rect">
            <a:avLst/>
          </a:prstGeom>
          <a:solidFill>
            <a:srgbClr val="FFCC66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marL="266700" lvl="1" algn="l"/>
            <a:r>
              <a:rPr lang="en-GB" sz="2800">
                <a:solidFill>
                  <a:srgbClr val="010066"/>
                </a:solidFill>
              </a:rPr>
              <a:t> lead     +     oxygen    </a:t>
            </a:r>
            <a:r>
              <a:rPr lang="en-US" sz="2800">
                <a:solidFill>
                  <a:srgbClr val="010066"/>
                </a:solidFill>
                <a:sym typeface="Monotype Sorts" pitchFamily="2" charset="2"/>
              </a:rPr>
              <a:t>     lead oxide</a:t>
            </a:r>
            <a:endParaRPr lang="en-GB" sz="2800">
              <a:solidFill>
                <a:srgbClr val="010066"/>
              </a:solidFill>
              <a:sym typeface="Monotype Sorts" pitchFamily="2" charset="2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6388" y="2962274"/>
            <a:ext cx="7276425" cy="1533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685800" y="4648200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0" dirty="0">
                <a:solidFill>
                  <a:srgbClr val="010067"/>
                </a:solidFill>
              </a:rPr>
              <a:t>Why is lead oxide so different to both lead and oxygen?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68313" y="4989513"/>
            <a:ext cx="8675687" cy="110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lvl="1" indent="-1588" algn="l">
              <a:tabLst>
                <a:tab pos="180975" algn="l"/>
              </a:tabLst>
            </a:pPr>
            <a:r>
              <a:rPr lang="en-GB" sz="2400" b="0" dirty="0">
                <a:solidFill>
                  <a:srgbClr val="010067"/>
                </a:solidFill>
              </a:rPr>
              <a:t>The lead and oxygen don’t mix, they react to form lead oxide. </a:t>
            </a:r>
          </a:p>
          <a:p>
            <a:pPr marL="180975" lvl="1" indent="-1588" algn="l">
              <a:tabLst>
                <a:tab pos="180975" algn="l"/>
              </a:tabLst>
            </a:pPr>
            <a:r>
              <a:rPr lang="en-GB" sz="2400" b="0" dirty="0">
                <a:solidFill>
                  <a:srgbClr val="010067"/>
                </a:solidFill>
              </a:rPr>
              <a:t>This means that the lead and oxygen atoms in the product are joined differently to the atoms in the reactants .</a:t>
            </a:r>
            <a:endParaRPr lang="en-GB" sz="2400" b="0" dirty="0">
              <a:solidFill>
                <a:srgbClr val="010067"/>
              </a:solidFill>
              <a:sym typeface="Monotype Sort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7" grpId="0" autoUpdateAnimBg="0"/>
      <p:bldP spid="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 txBox="1">
            <a:spLocks noChangeArrowheads="1"/>
          </p:cNvSpPr>
          <p:nvPr/>
        </p:nvSpPr>
        <p:spPr>
          <a:xfrm>
            <a:off x="0" y="0"/>
            <a:ext cx="6516688" cy="5492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What is the word equation?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753" y="990600"/>
            <a:ext cx="8564009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 txBox="1">
            <a:spLocks noChangeArrowheads="1"/>
          </p:cNvSpPr>
          <p:nvPr/>
        </p:nvSpPr>
        <p:spPr>
          <a:xfrm>
            <a:off x="0" y="0"/>
            <a:ext cx="6516688" cy="5492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What is a mixture?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1031"/>
          <p:cNvSpPr txBox="1">
            <a:spLocks noChangeArrowheads="1"/>
          </p:cNvSpPr>
          <p:nvPr/>
        </p:nvSpPr>
        <p:spPr bwMode="auto">
          <a:xfrm>
            <a:off x="639763" y="712788"/>
            <a:ext cx="53721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000" b="0" dirty="0">
                <a:solidFill>
                  <a:srgbClr val="010067"/>
                </a:solidFill>
                <a:cs typeface="+mn-cs"/>
              </a:rPr>
              <a:t>A mixture contains two or more substances that are </a:t>
            </a:r>
            <a:r>
              <a:rPr lang="en-GB" sz="2000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mixed</a:t>
            </a:r>
            <a:r>
              <a:rPr lang="en-GB" sz="2000" b="0" dirty="0">
                <a:solidFill>
                  <a:srgbClr val="FF6600"/>
                </a:solidFill>
                <a:cs typeface="+mn-cs"/>
              </a:rPr>
              <a:t> </a:t>
            </a:r>
            <a:r>
              <a:rPr lang="en-GB" sz="2000" b="0" dirty="0">
                <a:solidFill>
                  <a:srgbClr val="010067"/>
                </a:solidFill>
                <a:cs typeface="+mn-cs"/>
              </a:rPr>
              <a:t>together </a:t>
            </a:r>
          </a:p>
          <a:p>
            <a:pPr algn="l">
              <a:defRPr/>
            </a:pPr>
            <a:r>
              <a:rPr lang="en-GB" sz="2000" b="0" dirty="0">
                <a:solidFill>
                  <a:srgbClr val="010067"/>
                </a:solidFill>
                <a:cs typeface="+mn-cs"/>
              </a:rPr>
              <a:t>but have not reacted with each other.</a:t>
            </a:r>
          </a:p>
          <a:p>
            <a:pPr algn="l">
              <a:defRPr/>
            </a:pPr>
            <a:endParaRPr lang="en-GB" sz="2000" b="0" dirty="0">
              <a:solidFill>
                <a:srgbClr val="010067"/>
              </a:solidFill>
              <a:cs typeface="+mn-cs"/>
            </a:endParaRPr>
          </a:p>
          <a:p>
            <a:pPr algn="l">
              <a:defRPr/>
            </a:pPr>
            <a:r>
              <a:rPr lang="en-GB" sz="2000" b="0" dirty="0">
                <a:solidFill>
                  <a:srgbClr val="010067"/>
                </a:solidFill>
                <a:cs typeface="+mn-cs"/>
              </a:rPr>
              <a:t>Sea water is a mixture of salts, water and other substances.</a:t>
            </a:r>
          </a:p>
        </p:txBody>
      </p:sp>
      <p:sp>
        <p:nvSpPr>
          <p:cNvPr id="4" name="Text Box 1034"/>
          <p:cNvSpPr txBox="1">
            <a:spLocks noChangeArrowheads="1"/>
          </p:cNvSpPr>
          <p:nvPr/>
        </p:nvSpPr>
        <p:spPr bwMode="auto">
          <a:xfrm>
            <a:off x="228600" y="2667000"/>
            <a:ext cx="8661400" cy="370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 bIns="0">
            <a:spAutoFit/>
          </a:bodyPr>
          <a:lstStyle/>
          <a:p>
            <a:pPr algn="l" defTabSz="361950"/>
            <a:r>
              <a:rPr lang="en-GB" sz="2000" b="0" dirty="0">
                <a:solidFill>
                  <a:srgbClr val="010067"/>
                </a:solidFill>
              </a:rPr>
              <a:t>A mixture is </a:t>
            </a:r>
            <a:r>
              <a:rPr lang="en-GB" sz="2000" b="0" u="sng" dirty="0">
                <a:solidFill>
                  <a:srgbClr val="010067"/>
                </a:solidFill>
              </a:rPr>
              <a:t>not</a:t>
            </a:r>
            <a:r>
              <a:rPr lang="en-GB" sz="2000" b="0" dirty="0">
                <a:solidFill>
                  <a:srgbClr val="010067"/>
                </a:solidFill>
              </a:rPr>
              <a:t> the same as a compound: </a:t>
            </a:r>
          </a:p>
          <a:p>
            <a:pPr algn="l" defTabSz="361950"/>
            <a:endParaRPr lang="en-GB" sz="2000" b="0" dirty="0">
              <a:solidFill>
                <a:srgbClr val="010067"/>
              </a:solidFill>
            </a:endParaRPr>
          </a:p>
          <a:p>
            <a:pPr algn="l" defTabSz="361950">
              <a:buFontTx/>
              <a:buAutoNum type="arabicPeriod"/>
            </a:pPr>
            <a:r>
              <a:rPr lang="en-GB" sz="2000" dirty="0">
                <a:solidFill>
                  <a:srgbClr val="FF6600"/>
                </a:solidFill>
              </a:rPr>
              <a:t> </a:t>
            </a:r>
            <a:r>
              <a:rPr lang="en-GB" sz="2000" b="0" dirty="0">
                <a:solidFill>
                  <a:srgbClr val="010067"/>
                </a:solidFill>
              </a:rPr>
              <a:t>The proportions of the substances in a mixture are not fixed.</a:t>
            </a:r>
          </a:p>
          <a:p>
            <a:pPr algn="l" defTabSz="361950"/>
            <a:r>
              <a:rPr lang="en-GB" sz="2000" b="0" dirty="0">
                <a:solidFill>
                  <a:srgbClr val="010067"/>
                </a:solidFill>
              </a:rPr>
              <a:t>  </a:t>
            </a:r>
          </a:p>
          <a:p>
            <a:pPr algn="l" defTabSz="361950">
              <a:buFontTx/>
              <a:buAutoNum type="arabicPeriod" startAt="2"/>
            </a:pPr>
            <a:r>
              <a:rPr lang="en-GB" sz="2000" dirty="0">
                <a:solidFill>
                  <a:srgbClr val="FF6600"/>
                </a:solidFill>
              </a:rPr>
              <a:t> </a:t>
            </a:r>
            <a:r>
              <a:rPr lang="en-GB" sz="2000" b="0" dirty="0">
                <a:solidFill>
                  <a:srgbClr val="010067"/>
                </a:solidFill>
              </a:rPr>
              <a:t>The properties of a mixture are often an “average” of the </a:t>
            </a:r>
          </a:p>
          <a:p>
            <a:pPr algn="l" defTabSz="361950"/>
            <a:r>
              <a:rPr lang="en-GB" sz="2000" b="0" dirty="0">
                <a:solidFill>
                  <a:srgbClr val="010067"/>
                </a:solidFill>
              </a:rPr>
              <a:t>	properties of its ingredients (e.g. a mixture of a black and 	white powder is grey).</a:t>
            </a:r>
          </a:p>
          <a:p>
            <a:pPr algn="l" defTabSz="361950"/>
            <a:endParaRPr lang="en-GB" sz="2000" b="0" dirty="0">
              <a:solidFill>
                <a:srgbClr val="010067"/>
              </a:solidFill>
            </a:endParaRPr>
          </a:p>
          <a:p>
            <a:pPr defTabSz="361950"/>
            <a:r>
              <a:rPr lang="en-GB" sz="2000" dirty="0">
                <a:solidFill>
                  <a:srgbClr val="FF6600"/>
                </a:solidFill>
              </a:rPr>
              <a:t>3.</a:t>
            </a:r>
            <a:r>
              <a:rPr lang="en-GB" sz="2000" b="0" dirty="0">
                <a:solidFill>
                  <a:srgbClr val="010067"/>
                </a:solidFill>
              </a:rPr>
              <a:t> The substances in a mixture are just mixed, not chemically 	joined, and so it is usually quite easy to separate the </a:t>
            </a:r>
            <a:r>
              <a:rPr lang="en-GB" sz="2000" b="0" dirty="0" smtClean="0">
                <a:solidFill>
                  <a:srgbClr val="010067"/>
                </a:solidFill>
              </a:rPr>
              <a:t>ingredients (e.g. it is easy to get salt from sea water).</a:t>
            </a:r>
            <a:endParaRPr lang="en-GB" sz="2000" dirty="0">
              <a:solidFill>
                <a:srgbClr val="010067"/>
              </a:solidFill>
            </a:endParaRPr>
          </a:p>
          <a:p>
            <a:pPr algn="l" defTabSz="361950"/>
            <a:endParaRPr lang="en-GB" b="0" dirty="0">
              <a:solidFill>
                <a:srgbClr val="01006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627063" y="703263"/>
            <a:ext cx="776128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0" dirty="0">
                <a:solidFill>
                  <a:srgbClr val="010067"/>
                </a:solidFill>
              </a:rPr>
              <a:t>Liquids that </a:t>
            </a:r>
            <a:r>
              <a:rPr lang="en-US" sz="2400" u="sng" dirty="0">
                <a:solidFill>
                  <a:srgbClr val="010067"/>
                </a:solidFill>
              </a:rPr>
              <a:t>do not mix</a:t>
            </a:r>
            <a:r>
              <a:rPr lang="en-US" sz="2400" b="0" dirty="0">
                <a:solidFill>
                  <a:srgbClr val="010067"/>
                </a:solidFill>
              </a:rPr>
              <a:t> are described as </a:t>
            </a:r>
            <a:r>
              <a:rPr lang="en-US" sz="2400" dirty="0">
                <a:solidFill>
                  <a:srgbClr val="FF6600"/>
                </a:solidFill>
              </a:rPr>
              <a:t>immiscible</a:t>
            </a:r>
            <a:r>
              <a:rPr lang="en-US" sz="2400" b="0" dirty="0">
                <a:solidFill>
                  <a:srgbClr val="010067"/>
                </a:solidFill>
              </a:rPr>
              <a:t>.</a:t>
            </a:r>
            <a:endParaRPr lang="en-US" sz="2400" dirty="0">
              <a:solidFill>
                <a:srgbClr val="010067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en-US" sz="2400" b="0" dirty="0">
                <a:solidFill>
                  <a:srgbClr val="010067"/>
                </a:solidFill>
              </a:rPr>
              <a:t>Examples of immiscible liquids are </a:t>
            </a:r>
            <a:r>
              <a:rPr lang="en-US" sz="2400" dirty="0">
                <a:solidFill>
                  <a:srgbClr val="010067"/>
                </a:solidFill>
              </a:rPr>
              <a:t>water with oil</a:t>
            </a:r>
            <a:r>
              <a:rPr lang="en-US" sz="2400" b="0" dirty="0">
                <a:solidFill>
                  <a:srgbClr val="010067"/>
                </a:solidFill>
              </a:rPr>
              <a:t> and </a:t>
            </a:r>
            <a:r>
              <a:rPr lang="en-US" sz="2400" dirty="0">
                <a:solidFill>
                  <a:srgbClr val="010067"/>
                </a:solidFill>
              </a:rPr>
              <a:t>water with petrol</a:t>
            </a:r>
            <a:r>
              <a:rPr lang="en-US" sz="2400" b="0" dirty="0">
                <a:solidFill>
                  <a:srgbClr val="010067"/>
                </a:solidFill>
              </a:rPr>
              <a:t>. </a:t>
            </a:r>
          </a:p>
          <a:p>
            <a:pPr algn="l">
              <a:spcBef>
                <a:spcPct val="50000"/>
              </a:spcBef>
            </a:pPr>
            <a:r>
              <a:rPr lang="en-US" sz="2400" b="0" dirty="0">
                <a:solidFill>
                  <a:srgbClr val="010067"/>
                </a:solidFill>
              </a:rPr>
              <a:t>On a small scale, immiscible liquids can be separated by simply removing the top layer using a pipette.</a:t>
            </a:r>
          </a:p>
        </p:txBody>
      </p:sp>
      <p:sp>
        <p:nvSpPr>
          <p:cNvPr id="3" name="Rectangle 51"/>
          <p:cNvSpPr txBox="1">
            <a:spLocks noChangeArrowheads="1"/>
          </p:cNvSpPr>
          <p:nvPr/>
        </p:nvSpPr>
        <p:spPr>
          <a:xfrm>
            <a:off x="0" y="0"/>
            <a:ext cx="6516688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Separating immiscible liquids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4596" y="3048000"/>
            <a:ext cx="7090204" cy="3015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0"/>
            <a:ext cx="7812088" cy="5492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Properties of elements and compounds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609600" y="1524000"/>
            <a:ext cx="81581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en-GB" b="0" dirty="0">
                <a:solidFill>
                  <a:srgbClr val="010066"/>
                </a:solidFill>
              </a:rPr>
              <a:t>Why is it safe to put </a:t>
            </a:r>
            <a:r>
              <a:rPr lang="en-GB" dirty="0">
                <a:solidFill>
                  <a:srgbClr val="010066"/>
                </a:solidFill>
              </a:rPr>
              <a:t>sodium chloride</a:t>
            </a:r>
            <a:r>
              <a:rPr lang="en-GB" b="0" dirty="0">
                <a:solidFill>
                  <a:srgbClr val="010066"/>
                </a:solidFill>
              </a:rPr>
              <a:t> on fish and chips… </a:t>
            </a:r>
          </a:p>
          <a:p>
            <a:pPr algn="l" eaLnBrk="1" hangingPunct="1"/>
            <a:r>
              <a:rPr lang="en-GB" b="0" dirty="0">
                <a:solidFill>
                  <a:srgbClr val="010066"/>
                </a:solidFill>
              </a:rPr>
              <a:t>…but not safe to use </a:t>
            </a:r>
            <a:r>
              <a:rPr lang="en-GB" dirty="0">
                <a:solidFill>
                  <a:srgbClr val="010066"/>
                </a:solidFill>
              </a:rPr>
              <a:t>sodium</a:t>
            </a:r>
            <a:r>
              <a:rPr lang="en-GB" b="0" dirty="0">
                <a:solidFill>
                  <a:srgbClr val="010066"/>
                </a:solidFill>
              </a:rPr>
              <a:t> and </a:t>
            </a:r>
            <a:r>
              <a:rPr lang="en-GB" dirty="0">
                <a:solidFill>
                  <a:srgbClr val="010066"/>
                </a:solidFill>
              </a:rPr>
              <a:t>chlorine</a:t>
            </a:r>
            <a:r>
              <a:rPr lang="en-GB" b="0" dirty="0">
                <a:solidFill>
                  <a:srgbClr val="010066"/>
                </a:solidFill>
              </a:rPr>
              <a:t>?</a:t>
            </a:r>
          </a:p>
        </p:txBody>
      </p:sp>
      <p:pic>
        <p:nvPicPr>
          <p:cNvPr id="4" name="Picture 4" descr="8Fa_B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514600"/>
            <a:ext cx="3562350" cy="3972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8Fb_BI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590800"/>
            <a:ext cx="3505200" cy="3908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14400" y="685800"/>
            <a:ext cx="78994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400" b="0" dirty="0">
                <a:solidFill>
                  <a:srgbClr val="010067"/>
                </a:solidFill>
              </a:rPr>
              <a:t>Liquids that </a:t>
            </a:r>
            <a:r>
              <a:rPr lang="en-US" sz="2400" u="sng" dirty="0">
                <a:solidFill>
                  <a:srgbClr val="010067"/>
                </a:solidFill>
              </a:rPr>
              <a:t>do mix</a:t>
            </a:r>
            <a:r>
              <a:rPr lang="en-US" sz="2400" b="0" dirty="0">
                <a:solidFill>
                  <a:srgbClr val="010067"/>
                </a:solidFill>
              </a:rPr>
              <a:t> are described as </a:t>
            </a:r>
            <a:r>
              <a:rPr lang="en-US" sz="2400" dirty="0">
                <a:solidFill>
                  <a:srgbClr val="FF6600"/>
                </a:solidFill>
              </a:rPr>
              <a:t>miscible</a:t>
            </a:r>
            <a:r>
              <a:rPr lang="en-US" sz="2400" b="0" dirty="0">
                <a:solidFill>
                  <a:srgbClr val="010067"/>
                </a:solidFill>
              </a:rPr>
              <a:t>.</a:t>
            </a:r>
          </a:p>
          <a:p>
            <a:pPr algn="l"/>
            <a:endParaRPr lang="en-US" sz="2400" u="sng" dirty="0">
              <a:solidFill>
                <a:srgbClr val="010067"/>
              </a:solidFill>
            </a:endParaRPr>
          </a:p>
          <a:p>
            <a:pPr algn="l"/>
            <a:r>
              <a:rPr lang="en-US" sz="2400" b="0" dirty="0">
                <a:solidFill>
                  <a:srgbClr val="010067"/>
                </a:solidFill>
              </a:rPr>
              <a:t>Examples of miscible liquids are </a:t>
            </a:r>
            <a:r>
              <a:rPr lang="en-US" sz="2400" dirty="0">
                <a:solidFill>
                  <a:srgbClr val="010067"/>
                </a:solidFill>
              </a:rPr>
              <a:t>water with alcohol</a:t>
            </a:r>
            <a:r>
              <a:rPr lang="en-US" sz="2400" b="0" dirty="0">
                <a:solidFill>
                  <a:srgbClr val="010067"/>
                </a:solidFill>
              </a:rPr>
              <a:t> and </a:t>
            </a:r>
          </a:p>
          <a:p>
            <a:pPr algn="l"/>
            <a:r>
              <a:rPr lang="en-US" sz="2400" dirty="0">
                <a:solidFill>
                  <a:srgbClr val="010067"/>
                </a:solidFill>
              </a:rPr>
              <a:t>petrol with </a:t>
            </a:r>
            <a:r>
              <a:rPr lang="en-US" sz="2400" dirty="0" smtClean="0">
                <a:solidFill>
                  <a:srgbClr val="010067"/>
                </a:solidFill>
              </a:rPr>
              <a:t>kerosene</a:t>
            </a:r>
            <a:r>
              <a:rPr lang="en-US" sz="2400" b="0" dirty="0" smtClean="0">
                <a:solidFill>
                  <a:srgbClr val="010067"/>
                </a:solidFill>
              </a:rPr>
              <a:t>.</a:t>
            </a:r>
            <a:endParaRPr lang="en-US" sz="2400" b="0" dirty="0">
              <a:solidFill>
                <a:srgbClr val="010067"/>
              </a:solidFill>
            </a:endParaRPr>
          </a:p>
          <a:p>
            <a:pPr algn="l"/>
            <a:r>
              <a:rPr lang="en-US" sz="2400" b="0" dirty="0">
                <a:solidFill>
                  <a:srgbClr val="010067"/>
                </a:solidFill>
              </a:rPr>
              <a:t>  </a:t>
            </a:r>
          </a:p>
          <a:p>
            <a:pPr algn="l"/>
            <a:r>
              <a:rPr lang="en-US" sz="2400" b="0" dirty="0">
                <a:solidFill>
                  <a:srgbClr val="010067"/>
                </a:solidFill>
              </a:rPr>
              <a:t>Miscible liquids can be separated by heating them to boiling. The components of the mixture have different boiling points and so will boil off at different temperatures.</a:t>
            </a:r>
          </a:p>
          <a:p>
            <a:pPr algn="l"/>
            <a:endParaRPr lang="en-US" sz="2400" b="0" dirty="0">
              <a:solidFill>
                <a:srgbClr val="010067"/>
              </a:solidFill>
            </a:endParaRPr>
          </a:p>
          <a:p>
            <a:pPr algn="l"/>
            <a:r>
              <a:rPr lang="en-US" sz="2400" b="0" dirty="0">
                <a:solidFill>
                  <a:srgbClr val="010067"/>
                </a:solidFill>
              </a:rPr>
              <a:t>A </a:t>
            </a:r>
            <a:r>
              <a:rPr lang="en-US" sz="2400" dirty="0">
                <a:solidFill>
                  <a:srgbClr val="010067"/>
                </a:solidFill>
              </a:rPr>
              <a:t>condenser</a:t>
            </a:r>
            <a:r>
              <a:rPr lang="en-US" sz="2400" b="0" dirty="0">
                <a:solidFill>
                  <a:srgbClr val="010067"/>
                </a:solidFill>
              </a:rPr>
              <a:t> is used to recover the liquids as they boil off. This piece of apparatus is a tube that has cold water circulating around the outside. It cools down vapours and condenses them back to a liquid. </a:t>
            </a:r>
          </a:p>
          <a:p>
            <a:pPr algn="l"/>
            <a:endParaRPr lang="en-US" sz="2400" b="0" dirty="0">
              <a:solidFill>
                <a:srgbClr val="010067"/>
              </a:solidFill>
            </a:endParaRPr>
          </a:p>
          <a:p>
            <a:pPr algn="l"/>
            <a:r>
              <a:rPr lang="en-US" sz="2400" b="0" dirty="0">
                <a:solidFill>
                  <a:srgbClr val="010067"/>
                </a:solidFill>
              </a:rPr>
              <a:t>Substances with low boiling points are collected first, while those with higher boiling points are collected later.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838200" y="152400"/>
            <a:ext cx="6516688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Separating miscible liquids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 txBox="1">
            <a:spLocks noChangeArrowheads="1"/>
          </p:cNvSpPr>
          <p:nvPr/>
        </p:nvSpPr>
        <p:spPr>
          <a:xfrm>
            <a:off x="0" y="0"/>
            <a:ext cx="7380288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Separating mixtures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20712" y="701674"/>
            <a:ext cx="63134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1000" indent="-381000" algn="l">
              <a:spcBef>
                <a:spcPct val="50000"/>
              </a:spcBef>
            </a:pPr>
            <a:r>
              <a:rPr lang="en-US" sz="3200" b="0" dirty="0">
                <a:solidFill>
                  <a:srgbClr val="010067"/>
                </a:solidFill>
              </a:rPr>
              <a:t>How can each mixture be separated?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910" y="1752600"/>
            <a:ext cx="7372351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209800" y="381000"/>
            <a:ext cx="4192587" cy="681037"/>
          </a:xfrm>
          <a:prstGeom prst="roundRect">
            <a:avLst>
              <a:gd name="adj" fmla="val 43579"/>
            </a:avLst>
          </a:prstGeom>
          <a:solidFill>
            <a:srgbClr val="FF6600"/>
          </a:solidFill>
          <a:ln w="38100">
            <a:solidFill>
              <a:srgbClr val="9900CC"/>
            </a:solidFill>
            <a:round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</a:pPr>
            <a:r>
              <a:rPr lang="en-GB" sz="3200" dirty="0">
                <a:solidFill>
                  <a:schemeClr val="bg1"/>
                </a:solidFill>
              </a:rPr>
              <a:t> </a:t>
            </a:r>
            <a:r>
              <a:rPr lang="en-GB" sz="3200" dirty="0" smtClean="0">
                <a:solidFill>
                  <a:schemeClr val="bg1"/>
                </a:solidFill>
              </a:rPr>
              <a:t>           Summary 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57200" y="1219200"/>
            <a:ext cx="8478837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bIns="0">
            <a:spAutoFit/>
          </a:bodyPr>
          <a:lstStyle/>
          <a:p>
            <a:pPr marL="361950" indent="-361950" algn="l" eaLnBrk="1" hangingPunct="1">
              <a:lnSpc>
                <a:spcPct val="85000"/>
              </a:lnSpc>
            </a:pPr>
            <a:r>
              <a:rPr lang="en-GB" sz="2800" dirty="0">
                <a:solidFill>
                  <a:srgbClr val="FF6600"/>
                </a:solidFill>
                <a:sym typeface="Webdings" pitchFamily="18" charset="2"/>
              </a:rPr>
              <a:t></a:t>
            </a:r>
            <a:r>
              <a:rPr lang="en-GB" sz="2800" dirty="0">
                <a:solidFill>
                  <a:srgbClr val="FF6600"/>
                </a:solidFill>
              </a:rPr>
              <a:t>atom –</a:t>
            </a:r>
            <a:r>
              <a:rPr lang="en-GB" sz="2000" b="0" dirty="0">
                <a:solidFill>
                  <a:srgbClr val="010066"/>
                </a:solidFill>
              </a:rPr>
              <a:t> </a:t>
            </a:r>
            <a:r>
              <a:rPr lang="en-GB" b="0" dirty="0">
                <a:solidFill>
                  <a:srgbClr val="010066"/>
                </a:solidFill>
              </a:rPr>
              <a:t>The smallest particle that can exist on its own.</a:t>
            </a:r>
          </a:p>
          <a:p>
            <a:pPr marL="361950" indent="-361950" algn="l" eaLnBrk="1" hangingPunct="1">
              <a:lnSpc>
                <a:spcPct val="85000"/>
              </a:lnSpc>
            </a:pPr>
            <a:endParaRPr lang="en-GB" sz="1200" b="0" dirty="0">
              <a:solidFill>
                <a:srgbClr val="010066"/>
              </a:solidFill>
            </a:endParaRPr>
          </a:p>
          <a:p>
            <a:pPr marL="361950" indent="-361950" algn="l" eaLnBrk="1" hangingPunct="1">
              <a:lnSpc>
                <a:spcPct val="85000"/>
              </a:lnSpc>
            </a:pPr>
            <a:r>
              <a:rPr lang="en-GB" sz="2800" dirty="0">
                <a:solidFill>
                  <a:srgbClr val="FF6600"/>
                </a:solidFill>
                <a:sym typeface="Webdings" pitchFamily="18" charset="2"/>
              </a:rPr>
              <a:t></a:t>
            </a:r>
            <a:r>
              <a:rPr lang="en-GB" sz="2800" dirty="0">
                <a:solidFill>
                  <a:srgbClr val="FF6600"/>
                </a:solidFill>
              </a:rPr>
              <a:t>boiling point –</a:t>
            </a:r>
            <a:r>
              <a:rPr lang="en-GB" sz="2000" b="0" dirty="0">
                <a:solidFill>
                  <a:srgbClr val="010066"/>
                </a:solidFill>
              </a:rPr>
              <a:t> </a:t>
            </a:r>
            <a:r>
              <a:rPr lang="en-GB" b="0" dirty="0">
                <a:solidFill>
                  <a:srgbClr val="010067"/>
                </a:solidFill>
              </a:rPr>
              <a:t>Temperature at which a pure liquid becomes a gas.</a:t>
            </a:r>
          </a:p>
          <a:p>
            <a:pPr marL="361950" indent="-361950" algn="l" eaLnBrk="1" hangingPunct="1">
              <a:lnSpc>
                <a:spcPct val="85000"/>
              </a:lnSpc>
            </a:pPr>
            <a:endParaRPr lang="en-GB" sz="1200" b="0" dirty="0">
              <a:solidFill>
                <a:srgbClr val="010066"/>
              </a:solidFill>
            </a:endParaRPr>
          </a:p>
          <a:p>
            <a:pPr marL="361950" indent="-361950" algn="l" eaLnBrk="1" hangingPunct="1">
              <a:lnSpc>
                <a:spcPct val="85000"/>
              </a:lnSpc>
            </a:pPr>
            <a:r>
              <a:rPr lang="en-GB" sz="2800" dirty="0">
                <a:solidFill>
                  <a:srgbClr val="FF6600"/>
                </a:solidFill>
                <a:sym typeface="Webdings" pitchFamily="18" charset="2"/>
              </a:rPr>
              <a:t></a:t>
            </a:r>
            <a:r>
              <a:rPr lang="en-GB" sz="2800" dirty="0">
                <a:solidFill>
                  <a:srgbClr val="FF6600"/>
                </a:solidFill>
              </a:rPr>
              <a:t>compound –</a:t>
            </a:r>
            <a:r>
              <a:rPr lang="en-GB" sz="2000" b="0" dirty="0">
                <a:solidFill>
                  <a:srgbClr val="010066"/>
                </a:solidFill>
              </a:rPr>
              <a:t> </a:t>
            </a:r>
            <a:r>
              <a:rPr lang="en-GB" b="0" dirty="0">
                <a:solidFill>
                  <a:srgbClr val="010066"/>
                </a:solidFill>
              </a:rPr>
              <a:t>Substance made up of two or more different types of atoms that are chemically joined together.</a:t>
            </a:r>
          </a:p>
          <a:p>
            <a:pPr marL="361950" indent="-361950" algn="l" eaLnBrk="1" hangingPunct="1">
              <a:lnSpc>
                <a:spcPct val="85000"/>
              </a:lnSpc>
            </a:pPr>
            <a:endParaRPr lang="en-GB" sz="1200" b="0" dirty="0">
              <a:solidFill>
                <a:srgbClr val="010066"/>
              </a:solidFill>
            </a:endParaRPr>
          </a:p>
          <a:p>
            <a:pPr marL="361950" indent="-361950" algn="l" eaLnBrk="1" hangingPunct="1">
              <a:lnSpc>
                <a:spcPct val="85000"/>
              </a:lnSpc>
            </a:pPr>
            <a:r>
              <a:rPr lang="en-GB" sz="2800" dirty="0">
                <a:solidFill>
                  <a:srgbClr val="FF6600"/>
                </a:solidFill>
                <a:sym typeface="Webdings" pitchFamily="18" charset="2"/>
              </a:rPr>
              <a:t></a:t>
            </a:r>
            <a:r>
              <a:rPr lang="en-GB" sz="2800" dirty="0">
                <a:solidFill>
                  <a:srgbClr val="FF6600"/>
                </a:solidFill>
              </a:rPr>
              <a:t>element –</a:t>
            </a:r>
            <a:r>
              <a:rPr lang="en-GB" sz="2000" b="0" dirty="0">
                <a:solidFill>
                  <a:srgbClr val="010066"/>
                </a:solidFill>
              </a:rPr>
              <a:t> </a:t>
            </a:r>
            <a:r>
              <a:rPr lang="en-GB" b="0" dirty="0">
                <a:solidFill>
                  <a:srgbClr val="010066"/>
                </a:solidFill>
              </a:rPr>
              <a:t>Substance made up of only one type of atom.</a:t>
            </a:r>
          </a:p>
          <a:p>
            <a:pPr marL="361950" indent="-361950" algn="l" eaLnBrk="1" hangingPunct="1">
              <a:lnSpc>
                <a:spcPct val="85000"/>
              </a:lnSpc>
            </a:pPr>
            <a:endParaRPr lang="en-GB" sz="1200" b="0" dirty="0">
              <a:solidFill>
                <a:srgbClr val="010066"/>
              </a:solidFill>
            </a:endParaRPr>
          </a:p>
          <a:p>
            <a:pPr marL="361950" indent="-361950" algn="l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GB" sz="2800" dirty="0">
                <a:solidFill>
                  <a:srgbClr val="FF6600"/>
                </a:solidFill>
                <a:sym typeface="Webdings" pitchFamily="18" charset="2"/>
              </a:rPr>
              <a:t></a:t>
            </a:r>
            <a:r>
              <a:rPr lang="en-GB" sz="2800" dirty="0">
                <a:solidFill>
                  <a:srgbClr val="FF6600"/>
                </a:solidFill>
              </a:rPr>
              <a:t>formula –</a:t>
            </a:r>
            <a:r>
              <a:rPr lang="en-GB" sz="2000" b="0" dirty="0">
                <a:solidFill>
                  <a:srgbClr val="010066"/>
                </a:solidFill>
              </a:rPr>
              <a:t> </a:t>
            </a:r>
            <a:r>
              <a:rPr lang="en-GB" b="0" dirty="0">
                <a:solidFill>
                  <a:srgbClr val="010066"/>
                </a:solidFill>
              </a:rPr>
              <a:t>The symbols and numbers that represent the ratio of different atoms in a substance.</a:t>
            </a:r>
          </a:p>
          <a:p>
            <a:pPr marL="361950" indent="-361950" algn="l" eaLnBrk="1" hangingPunct="1">
              <a:lnSpc>
                <a:spcPct val="85000"/>
              </a:lnSpc>
              <a:buFont typeface="Wingdings" pitchFamily="2" charset="2"/>
              <a:buNone/>
            </a:pPr>
            <a:endParaRPr lang="en-GB" sz="1200" b="0" dirty="0">
              <a:solidFill>
                <a:srgbClr val="010066"/>
              </a:solidFill>
            </a:endParaRPr>
          </a:p>
          <a:p>
            <a:pPr marL="361950" indent="-361950" algn="l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GB" sz="2800" dirty="0">
                <a:solidFill>
                  <a:srgbClr val="FF6600"/>
                </a:solidFill>
                <a:sym typeface="Webdings" pitchFamily="18" charset="2"/>
              </a:rPr>
              <a:t></a:t>
            </a:r>
            <a:r>
              <a:rPr lang="en-GB" sz="2800" dirty="0">
                <a:solidFill>
                  <a:srgbClr val="FF6600"/>
                </a:solidFill>
              </a:rPr>
              <a:t>immiscible – </a:t>
            </a:r>
            <a:r>
              <a:rPr lang="en-GB" b="0" dirty="0">
                <a:solidFill>
                  <a:srgbClr val="010066"/>
                </a:solidFill>
              </a:rPr>
              <a:t>Liquids which do not mix.</a:t>
            </a:r>
          </a:p>
          <a:p>
            <a:pPr marL="361950" indent="-361950" algn="l" eaLnBrk="1" hangingPunct="1">
              <a:lnSpc>
                <a:spcPct val="85000"/>
              </a:lnSpc>
              <a:buFont typeface="Wingdings" pitchFamily="2" charset="2"/>
              <a:buNone/>
            </a:pPr>
            <a:endParaRPr lang="en-GB" sz="1200" b="0" dirty="0">
              <a:solidFill>
                <a:srgbClr val="010066"/>
              </a:solidFill>
            </a:endParaRPr>
          </a:p>
          <a:p>
            <a:pPr marL="361950" indent="-361950" algn="l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GB" sz="2800" dirty="0">
                <a:solidFill>
                  <a:srgbClr val="FF6600"/>
                </a:solidFill>
                <a:sym typeface="Webdings" pitchFamily="18" charset="2"/>
              </a:rPr>
              <a:t></a:t>
            </a:r>
            <a:r>
              <a:rPr lang="en-GB" sz="2800" dirty="0">
                <a:solidFill>
                  <a:srgbClr val="FF6600"/>
                </a:solidFill>
              </a:rPr>
              <a:t>miscible – </a:t>
            </a:r>
            <a:r>
              <a:rPr lang="en-GB" b="0" dirty="0">
                <a:solidFill>
                  <a:srgbClr val="010066"/>
                </a:solidFill>
              </a:rPr>
              <a:t>Liquids which do mix.</a:t>
            </a:r>
          </a:p>
          <a:p>
            <a:pPr marL="361950" indent="-361950" algn="l" eaLnBrk="1" hangingPunct="1">
              <a:lnSpc>
                <a:spcPct val="85000"/>
              </a:lnSpc>
              <a:buFont typeface="Wingdings" pitchFamily="2" charset="2"/>
              <a:buNone/>
            </a:pPr>
            <a:endParaRPr lang="en-GB" sz="1000" b="0" dirty="0">
              <a:solidFill>
                <a:srgbClr val="010066"/>
              </a:solidFill>
            </a:endParaRPr>
          </a:p>
          <a:p>
            <a:pPr marL="361950" indent="-361950" algn="l" eaLnBrk="1" hangingPunct="1">
              <a:lnSpc>
                <a:spcPct val="85000"/>
              </a:lnSpc>
            </a:pPr>
            <a:r>
              <a:rPr lang="en-GB" sz="2800" dirty="0">
                <a:solidFill>
                  <a:srgbClr val="FF6600"/>
                </a:solidFill>
                <a:sym typeface="Webdings" pitchFamily="18" charset="2"/>
              </a:rPr>
              <a:t></a:t>
            </a:r>
            <a:r>
              <a:rPr lang="en-GB" sz="2800" dirty="0">
                <a:solidFill>
                  <a:srgbClr val="FF6600"/>
                </a:solidFill>
              </a:rPr>
              <a:t>mixture –</a:t>
            </a:r>
            <a:r>
              <a:rPr lang="en-GB" sz="2000" b="0" dirty="0">
                <a:solidFill>
                  <a:srgbClr val="010066"/>
                </a:solidFill>
              </a:rPr>
              <a:t> </a:t>
            </a:r>
            <a:r>
              <a:rPr lang="en-GB" b="0" dirty="0">
                <a:solidFill>
                  <a:srgbClr val="010066"/>
                </a:solidFill>
              </a:rPr>
              <a:t>Two or more substances that are mixed but </a:t>
            </a:r>
          </a:p>
          <a:p>
            <a:pPr marL="361950" indent="-361950" algn="l" eaLnBrk="1" hangingPunct="1">
              <a:lnSpc>
                <a:spcPct val="85000"/>
              </a:lnSpc>
            </a:pPr>
            <a:r>
              <a:rPr lang="en-GB" b="0" dirty="0">
                <a:solidFill>
                  <a:srgbClr val="010066"/>
                </a:solidFill>
              </a:rPr>
              <a:t>	not chemically joined together.</a:t>
            </a:r>
            <a:endParaRPr lang="en-GB" sz="1000" b="0" dirty="0">
              <a:solidFill>
                <a:srgbClr val="01006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2"/>
          <p:cNvSpPr txBox="1">
            <a:spLocks noChangeArrowheads="1"/>
          </p:cNvSpPr>
          <p:nvPr/>
        </p:nvSpPr>
        <p:spPr>
          <a:xfrm>
            <a:off x="0" y="0"/>
            <a:ext cx="7885113" cy="5492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</a:t>
            </a: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Atoms in elements and compounds</a:t>
            </a:r>
          </a:p>
        </p:txBody>
      </p:sp>
      <p:sp>
        <p:nvSpPr>
          <p:cNvPr id="3" name="Text Box 40"/>
          <p:cNvSpPr txBox="1">
            <a:spLocks noChangeArrowheads="1"/>
          </p:cNvSpPr>
          <p:nvPr/>
        </p:nvSpPr>
        <p:spPr bwMode="auto">
          <a:xfrm>
            <a:off x="381000" y="1600200"/>
            <a:ext cx="8531225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>
                <a:solidFill>
                  <a:srgbClr val="010067"/>
                </a:solidFill>
              </a:rPr>
              <a:t>Elements are materials made up of </a:t>
            </a:r>
            <a:r>
              <a:rPr lang="en-US">
                <a:solidFill>
                  <a:srgbClr val="010067"/>
                </a:solidFill>
              </a:rPr>
              <a:t>one type of atom only</a:t>
            </a:r>
            <a:r>
              <a:rPr lang="en-US" b="0">
                <a:solidFill>
                  <a:srgbClr val="010067"/>
                </a:solidFill>
              </a:rPr>
              <a:t>.</a:t>
            </a:r>
          </a:p>
        </p:txBody>
      </p:sp>
      <p:sp>
        <p:nvSpPr>
          <p:cNvPr id="4" name="Text Box 42"/>
          <p:cNvSpPr txBox="1">
            <a:spLocks noChangeArrowheads="1"/>
          </p:cNvSpPr>
          <p:nvPr/>
        </p:nvSpPr>
        <p:spPr bwMode="auto">
          <a:xfrm>
            <a:off x="533400" y="2286000"/>
            <a:ext cx="4030662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b="0" dirty="0">
                <a:solidFill>
                  <a:srgbClr val="010067"/>
                </a:solidFill>
              </a:rPr>
              <a:t>The element, </a:t>
            </a:r>
            <a:r>
              <a:rPr lang="en-GB" dirty="0">
                <a:solidFill>
                  <a:srgbClr val="010067"/>
                </a:solidFill>
              </a:rPr>
              <a:t>hydrogen</a:t>
            </a:r>
            <a:r>
              <a:rPr lang="en-GB" b="0" dirty="0">
                <a:solidFill>
                  <a:srgbClr val="010067"/>
                </a:solidFill>
              </a:rPr>
              <a:t>, exists as molecules. </a:t>
            </a:r>
          </a:p>
          <a:p>
            <a:pPr algn="l">
              <a:spcBef>
                <a:spcPct val="50000"/>
              </a:spcBef>
            </a:pPr>
            <a:r>
              <a:rPr lang="en-GB" b="0" dirty="0">
                <a:solidFill>
                  <a:srgbClr val="010067"/>
                </a:solidFill>
              </a:rPr>
              <a:t>Each hydrogen molecule is made up of two hydrogen atoms joined together.</a:t>
            </a:r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5638800" y="2133600"/>
            <a:ext cx="2606675" cy="1447800"/>
            <a:chOff x="3379" y="799"/>
            <a:chExt cx="1834" cy="1147"/>
          </a:xfrm>
        </p:grpSpPr>
        <p:pic>
          <p:nvPicPr>
            <p:cNvPr id="6" name="Picture 55" descr="molecule4b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379" y="799"/>
              <a:ext cx="1834" cy="1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56"/>
            <p:cNvSpPr txBox="1">
              <a:spLocks noChangeArrowheads="1"/>
            </p:cNvSpPr>
            <p:nvPr/>
          </p:nvSpPr>
          <p:spPr bwMode="auto">
            <a:xfrm>
              <a:off x="3651" y="1034"/>
              <a:ext cx="486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640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8" name="Text Box 57"/>
            <p:cNvSpPr txBox="1">
              <a:spLocks noChangeArrowheads="1"/>
            </p:cNvSpPr>
            <p:nvPr/>
          </p:nvSpPr>
          <p:spPr bwMode="auto">
            <a:xfrm>
              <a:off x="4398" y="1034"/>
              <a:ext cx="486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6400">
                  <a:solidFill>
                    <a:schemeClr val="tx1"/>
                  </a:solidFill>
                </a:rPr>
                <a:t>H</a:t>
              </a:r>
            </a:p>
          </p:txBody>
        </p:sp>
      </p:grpSp>
      <p:sp>
        <p:nvSpPr>
          <p:cNvPr id="9" name="Text Box 45"/>
          <p:cNvSpPr txBox="1">
            <a:spLocks noChangeArrowheads="1"/>
          </p:cNvSpPr>
          <p:nvPr/>
        </p:nvSpPr>
        <p:spPr bwMode="auto">
          <a:xfrm>
            <a:off x="620713" y="4035425"/>
            <a:ext cx="4443412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b="0" dirty="0">
                <a:solidFill>
                  <a:srgbClr val="010067"/>
                </a:solidFill>
              </a:rPr>
              <a:t>The compound, </a:t>
            </a:r>
            <a:r>
              <a:rPr lang="en-GB" dirty="0">
                <a:solidFill>
                  <a:srgbClr val="010067"/>
                </a:solidFill>
              </a:rPr>
              <a:t>water</a:t>
            </a:r>
            <a:r>
              <a:rPr lang="en-GB" b="0" dirty="0">
                <a:solidFill>
                  <a:srgbClr val="010067"/>
                </a:solidFill>
              </a:rPr>
              <a:t>, exists as molecules.</a:t>
            </a:r>
            <a:r>
              <a:rPr lang="en-GB" b="0" dirty="0"/>
              <a:t> </a:t>
            </a:r>
          </a:p>
          <a:p>
            <a:pPr algn="l">
              <a:spcBef>
                <a:spcPct val="50000"/>
              </a:spcBef>
            </a:pPr>
            <a:r>
              <a:rPr lang="en-GB" b="0" dirty="0">
                <a:solidFill>
                  <a:srgbClr val="010067"/>
                </a:solidFill>
              </a:rPr>
              <a:t>Each water molecule</a:t>
            </a:r>
            <a:r>
              <a:rPr lang="en-GB" b="0" dirty="0"/>
              <a:t> </a:t>
            </a:r>
            <a:r>
              <a:rPr lang="en-GB" b="0" dirty="0">
                <a:solidFill>
                  <a:srgbClr val="010067"/>
                </a:solidFill>
              </a:rPr>
              <a:t>consists of two hydrogen atoms joined to one oxygen atom.</a:t>
            </a:r>
          </a:p>
        </p:txBody>
      </p:sp>
      <p:pic>
        <p:nvPicPr>
          <p:cNvPr id="10" name="Picture 58" descr="watermolecule_R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399" y="3868739"/>
            <a:ext cx="3059113" cy="239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 txBox="1">
            <a:spLocks noChangeArrowheads="1"/>
          </p:cNvSpPr>
          <p:nvPr/>
        </p:nvSpPr>
        <p:spPr>
          <a:xfrm>
            <a:off x="0" y="0"/>
            <a:ext cx="8316913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Making a compound – water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54050" y="701675"/>
            <a:ext cx="82677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b="0" dirty="0">
                <a:solidFill>
                  <a:srgbClr val="010067"/>
                </a:solidFill>
                <a:latin typeface="Comic Sans MS" pitchFamily="66" charset="0"/>
              </a:rPr>
              <a:t>A compound is made when atoms of different elements react and join together. </a:t>
            </a:r>
          </a:p>
          <a:p>
            <a:pPr algn="l"/>
            <a:r>
              <a:rPr lang="en-US" b="0" dirty="0">
                <a:solidFill>
                  <a:srgbClr val="010067"/>
                </a:solidFill>
                <a:latin typeface="Comic Sans MS" pitchFamily="66" charset="0"/>
              </a:rPr>
              <a:t>For example, water is produced from the chemical reaction between hydrogen and oxygen.</a:t>
            </a:r>
            <a:endParaRPr lang="en-US" b="0" dirty="0">
              <a:solidFill>
                <a:schemeClr val="bg1"/>
              </a:solidFill>
              <a:latin typeface="Comic Sans MS" pitchFamily="66" charset="0"/>
            </a:endParaRPr>
          </a:p>
        </p:txBody>
      </p: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762000" y="1828800"/>
            <a:ext cx="7127875" cy="641350"/>
            <a:chOff x="477" y="1543"/>
            <a:chExt cx="4490" cy="404"/>
          </a:xfrm>
        </p:grpSpPr>
        <p:sp>
          <p:nvSpPr>
            <p:cNvPr id="5" name="AutoShape 29"/>
            <p:cNvSpPr>
              <a:spLocks noChangeArrowheads="1"/>
            </p:cNvSpPr>
            <p:nvPr/>
          </p:nvSpPr>
          <p:spPr bwMode="auto">
            <a:xfrm>
              <a:off x="477" y="1553"/>
              <a:ext cx="1088" cy="3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GB" sz="2800">
                  <a:solidFill>
                    <a:srgbClr val="010067"/>
                  </a:solidFill>
                </a:rPr>
                <a:t>hydrogen</a:t>
              </a:r>
            </a:p>
          </p:txBody>
        </p:sp>
        <p:sp>
          <p:nvSpPr>
            <p:cNvPr id="6" name="AutoShape 30"/>
            <p:cNvSpPr>
              <a:spLocks noChangeArrowheads="1"/>
            </p:cNvSpPr>
            <p:nvPr/>
          </p:nvSpPr>
          <p:spPr bwMode="auto">
            <a:xfrm>
              <a:off x="1998" y="1553"/>
              <a:ext cx="907" cy="3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GB" sz="2800">
                  <a:solidFill>
                    <a:srgbClr val="010067"/>
                  </a:solidFill>
                </a:rPr>
                <a:t>oxygen</a:t>
              </a:r>
            </a:p>
          </p:txBody>
        </p:sp>
        <p:sp>
          <p:nvSpPr>
            <p:cNvPr id="7" name="AutoShape 31"/>
            <p:cNvSpPr>
              <a:spLocks noChangeArrowheads="1"/>
            </p:cNvSpPr>
            <p:nvPr/>
          </p:nvSpPr>
          <p:spPr bwMode="auto">
            <a:xfrm>
              <a:off x="4241" y="1553"/>
              <a:ext cx="726" cy="3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GB" sz="2800">
                  <a:solidFill>
                    <a:srgbClr val="010067"/>
                  </a:solidFill>
                </a:rPr>
                <a:t>water</a:t>
              </a:r>
            </a:p>
          </p:txBody>
        </p:sp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1611" y="1543"/>
              <a:ext cx="2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3600">
                  <a:solidFill>
                    <a:srgbClr val="010067"/>
                  </a:solidFill>
                </a:rPr>
                <a:t>+</a:t>
              </a:r>
            </a:p>
          </p:txBody>
        </p:sp>
        <p:sp>
          <p:nvSpPr>
            <p:cNvPr id="9" name="AutoShape 47"/>
            <p:cNvSpPr>
              <a:spLocks noChangeArrowheads="1"/>
            </p:cNvSpPr>
            <p:nvPr/>
          </p:nvSpPr>
          <p:spPr bwMode="auto">
            <a:xfrm>
              <a:off x="3016" y="1634"/>
              <a:ext cx="544" cy="181"/>
            </a:xfrm>
            <a:prstGeom prst="rightArrow">
              <a:avLst>
                <a:gd name="adj1" fmla="val 50000"/>
                <a:gd name="adj2" fmla="val 75138"/>
              </a:avLst>
            </a:prstGeom>
            <a:solidFill>
              <a:srgbClr val="010067"/>
            </a:solidFill>
            <a:ln w="9525">
              <a:solidFill>
                <a:srgbClr val="010067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886074"/>
            <a:ext cx="6858000" cy="143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663575" y="4865688"/>
            <a:ext cx="81375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Two hydrogen molecules react with one oxygen molecule to produce two molecules of water.</a:t>
            </a:r>
          </a:p>
        </p:txBody>
      </p:sp>
      <p:sp>
        <p:nvSpPr>
          <p:cNvPr id="12" name="Text Box 48"/>
          <p:cNvSpPr txBox="1">
            <a:spLocks noChangeArrowheads="1"/>
          </p:cNvSpPr>
          <p:nvPr/>
        </p:nvSpPr>
        <p:spPr bwMode="auto">
          <a:xfrm>
            <a:off x="655638" y="5762625"/>
            <a:ext cx="787717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b="0" dirty="0">
                <a:solidFill>
                  <a:srgbClr val="010067"/>
                </a:solidFill>
              </a:rPr>
              <a:t>Why does water have different properties to its elements?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 txBox="1">
            <a:spLocks noChangeArrowheads="1"/>
          </p:cNvSpPr>
          <p:nvPr/>
        </p:nvSpPr>
        <p:spPr>
          <a:xfrm>
            <a:off x="0" y="0"/>
            <a:ext cx="8459788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Properties of a compound</a:t>
            </a: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</a:t>
            </a: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carbon dioxide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611188" y="692150"/>
            <a:ext cx="82089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b="0" dirty="0">
                <a:solidFill>
                  <a:srgbClr val="010067"/>
                </a:solidFill>
              </a:rPr>
              <a:t>A compound has different properties to the elements from which it is made because the atoms are joined differently.</a:t>
            </a:r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684213" y="1628775"/>
            <a:ext cx="8135937" cy="641350"/>
            <a:chOff x="431" y="1026"/>
            <a:chExt cx="5125" cy="404"/>
          </a:xfrm>
        </p:grpSpPr>
        <p:sp>
          <p:nvSpPr>
            <p:cNvPr id="5" name="AutoShape 21"/>
            <p:cNvSpPr>
              <a:spLocks noChangeArrowheads="1"/>
            </p:cNvSpPr>
            <p:nvPr/>
          </p:nvSpPr>
          <p:spPr bwMode="auto">
            <a:xfrm>
              <a:off x="431" y="1036"/>
              <a:ext cx="1088" cy="3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GB" sz="2800">
                  <a:solidFill>
                    <a:srgbClr val="010067"/>
                  </a:solidFill>
                </a:rPr>
                <a:t>carbon</a:t>
              </a:r>
            </a:p>
          </p:txBody>
        </p:sp>
        <p:sp>
          <p:nvSpPr>
            <p:cNvPr id="6" name="AutoShape 22"/>
            <p:cNvSpPr>
              <a:spLocks noChangeArrowheads="1"/>
            </p:cNvSpPr>
            <p:nvPr/>
          </p:nvSpPr>
          <p:spPr bwMode="auto">
            <a:xfrm>
              <a:off x="2088" y="1036"/>
              <a:ext cx="907" cy="3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GB" sz="2800">
                  <a:solidFill>
                    <a:srgbClr val="010067"/>
                  </a:solidFill>
                </a:rPr>
                <a:t>oxygen</a:t>
              </a:r>
            </a:p>
          </p:txBody>
        </p:sp>
        <p:sp>
          <p:nvSpPr>
            <p:cNvPr id="7" name="AutoShape 23"/>
            <p:cNvSpPr>
              <a:spLocks noChangeArrowheads="1"/>
            </p:cNvSpPr>
            <p:nvPr/>
          </p:nvSpPr>
          <p:spPr bwMode="auto">
            <a:xfrm>
              <a:off x="3833" y="1036"/>
              <a:ext cx="1723" cy="3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GB" sz="2800">
                  <a:solidFill>
                    <a:srgbClr val="010067"/>
                  </a:solidFill>
                </a:rPr>
                <a:t>carbon dioxide</a:t>
              </a:r>
            </a:p>
          </p:txBody>
        </p:sp>
        <p:sp>
          <p:nvSpPr>
            <p:cNvPr id="8" name="AutoShape 24"/>
            <p:cNvSpPr>
              <a:spLocks noChangeArrowheads="1"/>
            </p:cNvSpPr>
            <p:nvPr/>
          </p:nvSpPr>
          <p:spPr bwMode="auto">
            <a:xfrm>
              <a:off x="3198" y="1139"/>
              <a:ext cx="544" cy="181"/>
            </a:xfrm>
            <a:prstGeom prst="rightArrow">
              <a:avLst>
                <a:gd name="adj1" fmla="val 50000"/>
                <a:gd name="adj2" fmla="val 75138"/>
              </a:avLst>
            </a:prstGeom>
            <a:solidFill>
              <a:srgbClr val="010067"/>
            </a:solidFill>
            <a:ln w="9525">
              <a:solidFill>
                <a:srgbClr val="010067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40"/>
            <p:cNvSpPr txBox="1">
              <a:spLocks noChangeArrowheads="1"/>
            </p:cNvSpPr>
            <p:nvPr/>
          </p:nvSpPr>
          <p:spPr bwMode="auto">
            <a:xfrm>
              <a:off x="1610" y="1026"/>
              <a:ext cx="2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3600" dirty="0">
                  <a:solidFill>
                    <a:srgbClr val="010067"/>
                  </a:solidFill>
                </a:rPr>
                <a:t>+</a:t>
              </a:r>
            </a:p>
          </p:txBody>
        </p:sp>
      </p:grpSp>
      <p:grpSp>
        <p:nvGrpSpPr>
          <p:cNvPr id="10" name="Group 46"/>
          <p:cNvGrpSpPr>
            <a:grpSpLocks/>
          </p:cNvGrpSpPr>
          <p:nvPr/>
        </p:nvGrpSpPr>
        <p:grpSpPr bwMode="auto">
          <a:xfrm>
            <a:off x="457200" y="2438400"/>
            <a:ext cx="8343900" cy="2465387"/>
            <a:chOff x="334" y="1389"/>
            <a:chExt cx="5256" cy="1553"/>
          </a:xfrm>
        </p:grpSpPr>
        <p:sp>
          <p:nvSpPr>
            <p:cNvPr id="11" name="Text Box 2"/>
            <p:cNvSpPr txBox="1">
              <a:spLocks noChangeArrowheads="1"/>
            </p:cNvSpPr>
            <p:nvPr/>
          </p:nvSpPr>
          <p:spPr bwMode="auto">
            <a:xfrm>
              <a:off x="334" y="2290"/>
              <a:ext cx="1270" cy="4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GB" b="0">
                  <a:solidFill>
                    <a:srgbClr val="010067"/>
                  </a:solidFill>
                </a:rPr>
                <a:t>Black solid used as fuel.</a:t>
              </a:r>
            </a:p>
          </p:txBody>
        </p:sp>
        <p:sp>
          <p:nvSpPr>
            <p:cNvPr id="12" name="Text Box 3"/>
            <p:cNvSpPr txBox="1">
              <a:spLocks noChangeArrowheads="1"/>
            </p:cNvSpPr>
            <p:nvPr/>
          </p:nvSpPr>
          <p:spPr bwMode="auto">
            <a:xfrm>
              <a:off x="1701" y="2290"/>
              <a:ext cx="1587" cy="6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GB" b="0" dirty="0">
                  <a:solidFill>
                    <a:srgbClr val="010067"/>
                  </a:solidFill>
                </a:rPr>
                <a:t>Colourless gas in which many substances burn.</a:t>
              </a:r>
            </a:p>
          </p:txBody>
        </p:sp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3730" y="2296"/>
              <a:ext cx="1860" cy="6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GB" b="0">
                  <a:solidFill>
                    <a:srgbClr val="010067"/>
                  </a:solidFill>
                </a:rPr>
                <a:t>Colourless gas used in fizzy drinks and fire extinguishers.</a:t>
              </a:r>
            </a:p>
          </p:txBody>
        </p:sp>
        <p:graphicFrame>
          <p:nvGraphicFramePr>
            <p:cNvPr id="14" name="Object 5"/>
            <p:cNvGraphicFramePr>
              <a:graphicFrameLocks noChangeAspect="1"/>
            </p:cNvGraphicFramePr>
            <p:nvPr/>
          </p:nvGraphicFramePr>
          <p:xfrm>
            <a:off x="4418" y="1389"/>
            <a:ext cx="367" cy="909"/>
          </p:xfrm>
          <a:graphic>
            <a:graphicData uri="http://schemas.openxmlformats.org/presentationml/2006/ole">
              <p:oleObj spid="_x0000_s2050" name="Picture Publisher Image" r:id="rId3" imgW="523810" imgH="1419048" progId="PictPub.Image.7">
                <p:embed/>
              </p:oleObj>
            </a:graphicData>
          </a:graphic>
        </p:graphicFrame>
        <p:graphicFrame>
          <p:nvGraphicFramePr>
            <p:cNvPr id="15" name="Object 20"/>
            <p:cNvGraphicFramePr>
              <a:graphicFrameLocks noChangeAspect="1"/>
            </p:cNvGraphicFramePr>
            <p:nvPr/>
          </p:nvGraphicFramePr>
          <p:xfrm>
            <a:off x="2109" y="1488"/>
            <a:ext cx="862" cy="763"/>
          </p:xfrm>
          <a:graphic>
            <a:graphicData uri="http://schemas.openxmlformats.org/presentationml/2006/ole">
              <p:oleObj spid="_x0000_s2051" name="Picture Publisher Image" r:id="rId4" imgW="743054" imgH="657317" progId="PictPub.Image.7">
                <p:embed/>
              </p:oleObj>
            </a:graphicData>
          </a:graphic>
        </p:graphicFrame>
        <p:sp>
          <p:nvSpPr>
            <p:cNvPr id="16" name="Text Box 25"/>
            <p:cNvSpPr txBox="1">
              <a:spLocks noChangeArrowheads="1"/>
            </p:cNvSpPr>
            <p:nvPr/>
          </p:nvSpPr>
          <p:spPr bwMode="auto">
            <a:xfrm>
              <a:off x="1610" y="1646"/>
              <a:ext cx="2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3600">
                  <a:solidFill>
                    <a:srgbClr val="010067"/>
                  </a:solidFill>
                </a:rPr>
                <a:t>+</a:t>
              </a:r>
            </a:p>
          </p:txBody>
        </p:sp>
        <p:pic>
          <p:nvPicPr>
            <p:cNvPr id="17" name="Picture 39" descr="coal"/>
            <p:cNvPicPr>
              <a:picLocks noChangeAspect="1" noChangeArrowheads="1"/>
            </p:cNvPicPr>
            <p:nvPr/>
          </p:nvPicPr>
          <p:blipFill>
            <a:blip r:embed="rId5"/>
            <a:srcRect l="8858" r="14174"/>
            <a:stretch>
              <a:fillRect/>
            </a:stretch>
          </p:blipFill>
          <p:spPr bwMode="auto">
            <a:xfrm>
              <a:off x="451" y="1416"/>
              <a:ext cx="1011" cy="9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AutoShape 41"/>
            <p:cNvSpPr>
              <a:spLocks noChangeArrowheads="1"/>
            </p:cNvSpPr>
            <p:nvPr/>
          </p:nvSpPr>
          <p:spPr bwMode="auto">
            <a:xfrm>
              <a:off x="3198" y="1752"/>
              <a:ext cx="544" cy="181"/>
            </a:xfrm>
            <a:prstGeom prst="rightArrow">
              <a:avLst>
                <a:gd name="adj1" fmla="val 50000"/>
                <a:gd name="adj2" fmla="val 75138"/>
              </a:avLst>
            </a:prstGeom>
            <a:solidFill>
              <a:srgbClr val="010067"/>
            </a:solidFill>
            <a:ln w="9525">
              <a:solidFill>
                <a:srgbClr val="010067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" name="Group 47"/>
          <p:cNvGrpSpPr>
            <a:grpSpLocks/>
          </p:cNvGrpSpPr>
          <p:nvPr/>
        </p:nvGrpSpPr>
        <p:grpSpPr bwMode="auto">
          <a:xfrm>
            <a:off x="766763" y="4724400"/>
            <a:ext cx="8053387" cy="1428750"/>
            <a:chOff x="483" y="2976"/>
            <a:chExt cx="5073" cy="900"/>
          </a:xfrm>
        </p:grpSpPr>
        <p:pic>
          <p:nvPicPr>
            <p:cNvPr id="20" name="Picture 30" descr="molecule4b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950" y="3066"/>
              <a:ext cx="1202" cy="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31"/>
            <p:cNvSpPr txBox="1">
              <a:spLocks noChangeArrowheads="1"/>
            </p:cNvSpPr>
            <p:nvPr/>
          </p:nvSpPr>
          <p:spPr bwMode="auto">
            <a:xfrm>
              <a:off x="1565" y="3253"/>
              <a:ext cx="27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GB" sz="3600">
                  <a:solidFill>
                    <a:srgbClr val="010067"/>
                  </a:solidFill>
                </a:rPr>
                <a:t>+</a:t>
              </a:r>
            </a:p>
          </p:txBody>
        </p:sp>
        <p:sp>
          <p:nvSpPr>
            <p:cNvPr id="22" name="Text Box 36"/>
            <p:cNvSpPr txBox="1">
              <a:spLocks noChangeArrowheads="1"/>
            </p:cNvSpPr>
            <p:nvPr/>
          </p:nvSpPr>
          <p:spPr bwMode="auto">
            <a:xfrm>
              <a:off x="2140" y="3214"/>
              <a:ext cx="36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4000" dirty="0">
                  <a:solidFill>
                    <a:schemeClr val="bg1"/>
                  </a:solidFill>
                </a:rPr>
                <a:t>O</a:t>
              </a:r>
            </a:p>
          </p:txBody>
        </p:sp>
        <p:sp>
          <p:nvSpPr>
            <p:cNvPr id="23" name="Text Box 37"/>
            <p:cNvSpPr txBox="1">
              <a:spLocks noChangeArrowheads="1"/>
            </p:cNvSpPr>
            <p:nvPr/>
          </p:nvSpPr>
          <p:spPr bwMode="auto">
            <a:xfrm>
              <a:off x="2606" y="3214"/>
              <a:ext cx="36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4000">
                  <a:solidFill>
                    <a:schemeClr val="bg1"/>
                  </a:solidFill>
                </a:rPr>
                <a:t>O</a:t>
              </a:r>
            </a:p>
          </p:txBody>
        </p:sp>
        <p:pic>
          <p:nvPicPr>
            <p:cNvPr id="24" name="Picture 38" descr="carbon_dioxide_RC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801" y="3015"/>
              <a:ext cx="1755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42" descr="8E_atom_carbon_RC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83" y="2976"/>
              <a:ext cx="90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" name="Text Box 43"/>
            <p:cNvSpPr txBox="1">
              <a:spLocks noChangeArrowheads="1"/>
            </p:cNvSpPr>
            <p:nvPr/>
          </p:nvSpPr>
          <p:spPr bwMode="auto">
            <a:xfrm>
              <a:off x="745" y="3214"/>
              <a:ext cx="34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4000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27" name="AutoShape 44"/>
            <p:cNvSpPr>
              <a:spLocks noChangeArrowheads="1"/>
            </p:cNvSpPr>
            <p:nvPr/>
          </p:nvSpPr>
          <p:spPr bwMode="auto">
            <a:xfrm>
              <a:off x="3198" y="3385"/>
              <a:ext cx="544" cy="181"/>
            </a:xfrm>
            <a:prstGeom prst="rightArrow">
              <a:avLst>
                <a:gd name="adj1" fmla="val 50000"/>
                <a:gd name="adj2" fmla="val 75138"/>
              </a:avLst>
            </a:prstGeom>
            <a:solidFill>
              <a:srgbClr val="010067"/>
            </a:solidFill>
            <a:ln w="9525">
              <a:solidFill>
                <a:srgbClr val="010067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914400" y="0"/>
            <a:ext cx="6516688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A compound is </a:t>
            </a:r>
            <a:r>
              <a:rPr kumimoji="0" lang="en-GB" sz="4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not</a:t>
            </a: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 mixture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35"/>
          <p:cNvSpPr txBox="1">
            <a:spLocks noChangeArrowheads="1"/>
          </p:cNvSpPr>
          <p:nvPr/>
        </p:nvSpPr>
        <p:spPr bwMode="auto">
          <a:xfrm>
            <a:off x="642938" y="1096963"/>
            <a:ext cx="4433887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b="0" dirty="0">
                <a:solidFill>
                  <a:srgbClr val="010067"/>
                </a:solidFill>
              </a:rPr>
              <a:t>The atoms in a </a:t>
            </a:r>
            <a:r>
              <a:rPr lang="en-GB" dirty="0">
                <a:solidFill>
                  <a:srgbClr val="FF6600"/>
                </a:solidFill>
              </a:rPr>
              <a:t>mixture</a:t>
            </a:r>
            <a:r>
              <a:rPr lang="en-GB" dirty="0">
                <a:solidFill>
                  <a:srgbClr val="010067"/>
                </a:solidFill>
              </a:rPr>
              <a:t> </a:t>
            </a:r>
            <a:r>
              <a:rPr lang="en-GB" b="0" dirty="0">
                <a:solidFill>
                  <a:srgbClr val="010067"/>
                </a:solidFill>
              </a:rPr>
              <a:t>of hydrogen gas and oxygen </a:t>
            </a:r>
            <a:r>
              <a:rPr lang="en-GB" b="0" dirty="0" smtClean="0">
                <a:solidFill>
                  <a:srgbClr val="010067"/>
                </a:solidFill>
              </a:rPr>
              <a:t>gas</a:t>
            </a:r>
            <a:r>
              <a:rPr lang="en-GB" b="0" dirty="0">
                <a:solidFill>
                  <a:srgbClr val="010067"/>
                </a:solidFill>
              </a:rPr>
              <a:t>, which have not reacted </a:t>
            </a:r>
          </a:p>
          <a:p>
            <a:pPr algn="l"/>
            <a:r>
              <a:rPr lang="en-GB" b="0" dirty="0">
                <a:solidFill>
                  <a:srgbClr val="010067"/>
                </a:solidFill>
              </a:rPr>
              <a:t>with each other, look like this…</a:t>
            </a:r>
          </a:p>
          <a:p>
            <a:pPr algn="l"/>
            <a:endParaRPr lang="en-GB" sz="800" b="0" dirty="0">
              <a:solidFill>
                <a:srgbClr val="010067"/>
              </a:solidFill>
            </a:endParaRP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5400675" y="809625"/>
            <a:ext cx="3181350" cy="2519363"/>
            <a:chOff x="3402" y="510"/>
            <a:chExt cx="2004" cy="1587"/>
          </a:xfrm>
        </p:grpSpPr>
        <p:sp>
          <p:nvSpPr>
            <p:cNvPr id="5" name="Oval 11"/>
            <p:cNvSpPr>
              <a:spLocks noChangeAspect="1" noChangeArrowheads="1"/>
            </p:cNvSpPr>
            <p:nvPr/>
          </p:nvSpPr>
          <p:spPr bwMode="auto">
            <a:xfrm>
              <a:off x="3819" y="510"/>
              <a:ext cx="1587" cy="1587"/>
            </a:xfrm>
            <a:prstGeom prst="ellipse">
              <a:avLst/>
            </a:prstGeom>
            <a:noFill/>
            <a:ln w="38100">
              <a:solidFill>
                <a:srgbClr val="01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32"/>
            <p:cNvGrpSpPr>
              <a:grpSpLocks/>
            </p:cNvGrpSpPr>
            <p:nvPr/>
          </p:nvGrpSpPr>
          <p:grpSpPr bwMode="auto">
            <a:xfrm rot="-5400000">
              <a:off x="3141" y="957"/>
              <a:ext cx="1224" cy="701"/>
              <a:chOff x="4220" y="1434"/>
              <a:chExt cx="1149" cy="748"/>
            </a:xfrm>
          </p:grpSpPr>
          <p:sp>
            <p:nvSpPr>
              <p:cNvPr id="7" name="Line 33"/>
              <p:cNvSpPr>
                <a:spLocks noChangeShapeType="1"/>
              </p:cNvSpPr>
              <p:nvPr/>
            </p:nvSpPr>
            <p:spPr bwMode="auto">
              <a:xfrm>
                <a:off x="4787" y="1434"/>
                <a:ext cx="582" cy="748"/>
              </a:xfrm>
              <a:prstGeom prst="line">
                <a:avLst/>
              </a:prstGeom>
              <a:noFill/>
              <a:ln w="38100">
                <a:solidFill>
                  <a:srgbClr val="01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Line 34"/>
              <p:cNvSpPr>
                <a:spLocks noChangeShapeType="1"/>
              </p:cNvSpPr>
              <p:nvPr/>
            </p:nvSpPr>
            <p:spPr bwMode="auto">
              <a:xfrm flipH="1">
                <a:off x="4220" y="1434"/>
                <a:ext cx="579" cy="748"/>
              </a:xfrm>
              <a:prstGeom prst="line">
                <a:avLst/>
              </a:prstGeom>
              <a:noFill/>
              <a:ln w="38100">
                <a:solidFill>
                  <a:srgbClr val="01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9" name="Picture 10" descr="8F_GFX_j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447800"/>
            <a:ext cx="787400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8F_atom_homix_R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375" y="765175"/>
            <a:ext cx="255587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658813" y="3779838"/>
            <a:ext cx="42481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0" dirty="0">
                <a:solidFill>
                  <a:srgbClr val="010067"/>
                </a:solidFill>
              </a:rPr>
              <a:t>The atoms in water, the </a:t>
            </a:r>
            <a:r>
              <a:rPr lang="en-US" dirty="0">
                <a:solidFill>
                  <a:srgbClr val="FF6600"/>
                </a:solidFill>
              </a:rPr>
              <a:t>compound</a:t>
            </a:r>
            <a:r>
              <a:rPr lang="en-US" b="0" dirty="0">
                <a:solidFill>
                  <a:srgbClr val="010067"/>
                </a:solidFill>
              </a:rPr>
              <a:t> made when hydrogen and oxygen react and their atoms become chemically joined to each other, look like this…</a:t>
            </a:r>
          </a:p>
        </p:txBody>
      </p:sp>
      <p:grpSp>
        <p:nvGrpSpPr>
          <p:cNvPr id="13" name="Group 41"/>
          <p:cNvGrpSpPr>
            <a:grpSpLocks/>
          </p:cNvGrpSpPr>
          <p:nvPr/>
        </p:nvGrpSpPr>
        <p:grpSpPr bwMode="auto">
          <a:xfrm>
            <a:off x="5403850" y="3673475"/>
            <a:ext cx="3111500" cy="2519363"/>
            <a:chOff x="3404" y="2314"/>
            <a:chExt cx="1960" cy="1587"/>
          </a:xfrm>
        </p:grpSpPr>
        <p:sp>
          <p:nvSpPr>
            <p:cNvPr id="14" name="Oval 21"/>
            <p:cNvSpPr>
              <a:spLocks noChangeArrowheads="1"/>
            </p:cNvSpPr>
            <p:nvPr/>
          </p:nvSpPr>
          <p:spPr bwMode="auto">
            <a:xfrm>
              <a:off x="3777" y="2314"/>
              <a:ext cx="1587" cy="1587"/>
            </a:xfrm>
            <a:prstGeom prst="ellipse">
              <a:avLst/>
            </a:prstGeom>
            <a:noFill/>
            <a:ln w="38100">
              <a:solidFill>
                <a:srgbClr val="01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" name="Group 36"/>
            <p:cNvGrpSpPr>
              <a:grpSpLocks/>
            </p:cNvGrpSpPr>
            <p:nvPr/>
          </p:nvGrpSpPr>
          <p:grpSpPr bwMode="auto">
            <a:xfrm rot="-5400000">
              <a:off x="3123" y="2779"/>
              <a:ext cx="1224" cy="662"/>
              <a:chOff x="4220" y="1434"/>
              <a:chExt cx="1149" cy="748"/>
            </a:xfrm>
          </p:grpSpPr>
          <p:sp>
            <p:nvSpPr>
              <p:cNvPr id="16" name="Line 37"/>
              <p:cNvSpPr>
                <a:spLocks noChangeShapeType="1"/>
              </p:cNvSpPr>
              <p:nvPr/>
            </p:nvSpPr>
            <p:spPr bwMode="auto">
              <a:xfrm>
                <a:off x="4787" y="1434"/>
                <a:ext cx="582" cy="748"/>
              </a:xfrm>
              <a:prstGeom prst="line">
                <a:avLst/>
              </a:prstGeom>
              <a:noFill/>
              <a:ln w="38100">
                <a:solidFill>
                  <a:srgbClr val="01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38"/>
              <p:cNvSpPr>
                <a:spLocks noChangeShapeType="1"/>
              </p:cNvSpPr>
              <p:nvPr/>
            </p:nvSpPr>
            <p:spPr bwMode="auto">
              <a:xfrm flipH="1">
                <a:off x="4220" y="1434"/>
                <a:ext cx="579" cy="748"/>
              </a:xfrm>
              <a:prstGeom prst="line">
                <a:avLst/>
              </a:prstGeom>
              <a:noFill/>
              <a:ln w="38100">
                <a:solidFill>
                  <a:srgbClr val="01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18" name="Picture 2" descr="8F_atom_howater2_R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62650" y="3644900"/>
            <a:ext cx="255587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5" descr="8F_GFX_jar_wat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4343400"/>
            <a:ext cx="763588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4"/>
          <p:cNvSpPr>
            <a:spLocks noChangeArrowheads="1"/>
          </p:cNvSpPr>
          <p:nvPr/>
        </p:nvSpPr>
        <p:spPr bwMode="auto">
          <a:xfrm>
            <a:off x="1143000" y="304800"/>
            <a:ext cx="6784975" cy="681037"/>
          </a:xfrm>
          <a:prstGeom prst="roundRect">
            <a:avLst>
              <a:gd name="adj" fmla="val 43579"/>
            </a:avLst>
          </a:prstGeom>
          <a:solidFill>
            <a:srgbClr val="FF6600"/>
          </a:solidFill>
          <a:ln w="38100">
            <a:solidFill>
              <a:srgbClr val="9900CC"/>
            </a:solidFill>
            <a:round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</a:pPr>
            <a:r>
              <a:rPr lang="en-GB" sz="3200">
                <a:solidFill>
                  <a:schemeClr val="bg1"/>
                </a:solidFill>
              </a:rPr>
              <a:t> Compound names and formulae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81000" y="1295400"/>
            <a:ext cx="8532813" cy="4333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33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1006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name simple compounds of metals and non-metals: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rgbClr val="01006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Box 273"/>
          <p:cNvSpPr txBox="1">
            <a:spLocks noChangeArrowheads="1"/>
          </p:cNvSpPr>
          <p:nvPr/>
        </p:nvSpPr>
        <p:spPr bwMode="auto">
          <a:xfrm>
            <a:off x="685800" y="1828800"/>
            <a:ext cx="61579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Wingdings" pitchFamily="2" charset="2"/>
              <a:buNone/>
            </a:pPr>
            <a:r>
              <a:rPr lang="en-GB" sz="2800" dirty="0">
                <a:solidFill>
                  <a:srgbClr val="FF6600"/>
                </a:solidFill>
              </a:rPr>
              <a:t>1.</a:t>
            </a:r>
            <a:r>
              <a:rPr lang="en-GB" b="0" dirty="0">
                <a:solidFill>
                  <a:srgbClr val="010067"/>
                </a:solidFill>
              </a:rPr>
              <a:t> </a:t>
            </a:r>
            <a:r>
              <a:rPr lang="en-GB" dirty="0">
                <a:solidFill>
                  <a:srgbClr val="010067"/>
                </a:solidFill>
              </a:rPr>
              <a:t>Write down the name of the metal.</a:t>
            </a:r>
          </a:p>
        </p:txBody>
      </p:sp>
      <p:sp>
        <p:nvSpPr>
          <p:cNvPr id="5" name="Rectangle 272"/>
          <p:cNvSpPr>
            <a:spLocks noChangeArrowheads="1"/>
          </p:cNvSpPr>
          <p:nvPr/>
        </p:nvSpPr>
        <p:spPr bwMode="auto">
          <a:xfrm>
            <a:off x="685800" y="2286000"/>
            <a:ext cx="7453313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61950" indent="-361950" algn="l" defTabSz="533400"/>
            <a:r>
              <a:rPr lang="en-GB" sz="2800" dirty="0">
                <a:solidFill>
                  <a:srgbClr val="FF6600"/>
                </a:solidFill>
              </a:rPr>
              <a:t>2.</a:t>
            </a:r>
            <a:r>
              <a:rPr lang="en-GB" b="0" dirty="0">
                <a:solidFill>
                  <a:srgbClr val="010067"/>
                </a:solidFill>
              </a:rPr>
              <a:t> </a:t>
            </a:r>
            <a:r>
              <a:rPr lang="en-GB" dirty="0">
                <a:solidFill>
                  <a:srgbClr val="010067"/>
                </a:solidFill>
              </a:rPr>
              <a:t>Write down the name of the non-metal, changing the ending of the word to</a:t>
            </a:r>
            <a:r>
              <a:rPr lang="en-GB" b="0" dirty="0">
                <a:solidFill>
                  <a:srgbClr val="010067"/>
                </a:solidFill>
              </a:rPr>
              <a:t>  “-</a:t>
            </a:r>
            <a:r>
              <a:rPr lang="en-GB" dirty="0" err="1">
                <a:solidFill>
                  <a:srgbClr val="010067"/>
                </a:solidFill>
              </a:rPr>
              <a:t>ide</a:t>
            </a:r>
            <a:r>
              <a:rPr lang="en-GB" b="0" dirty="0">
                <a:solidFill>
                  <a:srgbClr val="010067"/>
                </a:solidFill>
              </a:rPr>
              <a:t>”.</a:t>
            </a:r>
          </a:p>
        </p:txBody>
      </p:sp>
      <p:sp>
        <p:nvSpPr>
          <p:cNvPr id="6" name="Text Box 275"/>
          <p:cNvSpPr txBox="1">
            <a:spLocks noChangeArrowheads="1"/>
          </p:cNvSpPr>
          <p:nvPr/>
        </p:nvSpPr>
        <p:spPr bwMode="auto">
          <a:xfrm>
            <a:off x="682625" y="3068638"/>
            <a:ext cx="77057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b="0" dirty="0">
                <a:solidFill>
                  <a:srgbClr val="010067"/>
                </a:solidFill>
              </a:rPr>
              <a:t>What is the name of the compound made when the following elements combine?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8518" y="4038600"/>
            <a:ext cx="6710082" cy="178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0"/>
          <p:cNvSpPr txBox="1">
            <a:spLocks noChangeArrowheads="1"/>
          </p:cNvSpPr>
          <p:nvPr/>
        </p:nvSpPr>
        <p:spPr>
          <a:xfrm>
            <a:off x="0" y="0"/>
            <a:ext cx="7924800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</a:t>
            </a: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Naming simple compounds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188" y="735013"/>
            <a:ext cx="8258175" cy="431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33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1006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Many compounds contain more than two elements. 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01006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Box 46"/>
          <p:cNvSpPr txBox="1">
            <a:spLocks noChangeArrowheads="1"/>
          </p:cNvSpPr>
          <p:nvPr/>
        </p:nvSpPr>
        <p:spPr bwMode="auto">
          <a:xfrm>
            <a:off x="611188" y="1239838"/>
            <a:ext cx="82089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defRPr/>
            </a:pPr>
            <a:r>
              <a:rPr lang="en-GB" sz="2400" b="0" dirty="0">
                <a:solidFill>
                  <a:srgbClr val="010067"/>
                </a:solidFill>
                <a:cs typeface="+mn-cs"/>
              </a:rPr>
              <a:t>For compounds containing two elements </a:t>
            </a:r>
            <a:r>
              <a:rPr lang="en-GB" sz="2400" dirty="0">
                <a:solidFill>
                  <a:srgbClr val="010067"/>
                </a:solidFill>
                <a:cs typeface="+mn-cs"/>
              </a:rPr>
              <a:t>plus</a:t>
            </a:r>
            <a:r>
              <a:rPr lang="en-GB" sz="2400" b="0" dirty="0">
                <a:solidFill>
                  <a:srgbClr val="010067"/>
                </a:solidFill>
                <a:cs typeface="+mn-cs"/>
              </a:rPr>
              <a:t> oxygen, </a:t>
            </a:r>
          </a:p>
          <a:p>
            <a:pPr algn="l" eaLnBrk="1" hangingPunct="1">
              <a:defRPr/>
            </a:pPr>
            <a:r>
              <a:rPr lang="en-GB" sz="2400" b="0" dirty="0">
                <a:solidFill>
                  <a:srgbClr val="010067"/>
                </a:solidFill>
                <a:cs typeface="+mn-cs"/>
              </a:rPr>
              <a:t>the ending of the other non-metal usually changes to “</a:t>
            </a:r>
            <a:r>
              <a:rPr lang="en-GB" sz="2400" i="1" dirty="0">
                <a:solidFill>
                  <a:srgbClr val="01006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</a:t>
            </a:r>
            <a:r>
              <a:rPr lang="en-GB" sz="2400" dirty="0">
                <a:solidFill>
                  <a:srgbClr val="010067"/>
                </a:solidFill>
                <a:cs typeface="+mn-cs"/>
              </a:rPr>
              <a:t>ate</a:t>
            </a:r>
            <a:r>
              <a:rPr lang="en-GB" sz="2400" b="0" dirty="0">
                <a:solidFill>
                  <a:srgbClr val="010067"/>
                </a:solidFill>
                <a:cs typeface="+mn-cs"/>
              </a:rPr>
              <a:t>”.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476499"/>
            <a:ext cx="7315200" cy="257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8"/>
          <p:cNvSpPr txBox="1">
            <a:spLocks noChangeArrowheads="1"/>
          </p:cNvSpPr>
          <p:nvPr/>
        </p:nvSpPr>
        <p:spPr>
          <a:xfrm>
            <a:off x="0" y="0"/>
            <a:ext cx="80772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Composition of compounds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40"/>
          <p:cNvSpPr txBox="1">
            <a:spLocks noChangeArrowheads="1"/>
          </p:cNvSpPr>
          <p:nvPr/>
        </p:nvSpPr>
        <p:spPr bwMode="auto">
          <a:xfrm>
            <a:off x="663575" y="701675"/>
            <a:ext cx="81375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 b="0" dirty="0">
                <a:solidFill>
                  <a:srgbClr val="010067"/>
                </a:solidFill>
              </a:rPr>
              <a:t>A compound contains atoms from different elements that are chemically joined together. 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49288" y="1609725"/>
            <a:ext cx="7921625" cy="8636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sz="2000" dirty="0">
                <a:solidFill>
                  <a:srgbClr val="010066"/>
                </a:solidFill>
              </a:rPr>
              <a:t>A compound always contains a particular amount of each element. It has a </a:t>
            </a:r>
            <a:r>
              <a:rPr lang="en-GB" sz="2000" u="sng" dirty="0">
                <a:solidFill>
                  <a:srgbClr val="010066"/>
                </a:solidFill>
              </a:rPr>
              <a:t>fixed</a:t>
            </a:r>
            <a:r>
              <a:rPr lang="en-GB" sz="2000" dirty="0">
                <a:solidFill>
                  <a:srgbClr val="010066"/>
                </a:solidFill>
              </a:rPr>
              <a:t> composition.</a:t>
            </a:r>
          </a:p>
        </p:txBody>
      </p:sp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663575" y="2781300"/>
            <a:ext cx="81375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 b="0" dirty="0">
                <a:solidFill>
                  <a:srgbClr val="010067"/>
                </a:solidFill>
              </a:rPr>
              <a:t>Compound names can get quite long and complicated, </a:t>
            </a:r>
          </a:p>
          <a:p>
            <a:pPr algn="l"/>
            <a:r>
              <a:rPr lang="en-GB" sz="2000" b="0" dirty="0">
                <a:solidFill>
                  <a:srgbClr val="010067"/>
                </a:solidFill>
              </a:rPr>
              <a:t>so the symbols of the elements are used as a shorthand.</a:t>
            </a:r>
          </a:p>
        </p:txBody>
      </p:sp>
      <p:sp>
        <p:nvSpPr>
          <p:cNvPr id="6" name="Text Box 43"/>
          <p:cNvSpPr txBox="1">
            <a:spLocks noChangeArrowheads="1"/>
          </p:cNvSpPr>
          <p:nvPr/>
        </p:nvSpPr>
        <p:spPr bwMode="auto">
          <a:xfrm>
            <a:off x="663575" y="3686175"/>
            <a:ext cx="7292975" cy="707886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 dirty="0">
                <a:solidFill>
                  <a:srgbClr val="010067"/>
                </a:solidFill>
              </a:rPr>
              <a:t>The symbols of the elements in a compound are combined to give the </a:t>
            </a:r>
            <a:r>
              <a:rPr lang="en-GB" sz="2000" u="sng" dirty="0">
                <a:solidFill>
                  <a:srgbClr val="010066"/>
                </a:solidFill>
              </a:rPr>
              <a:t>formula</a:t>
            </a:r>
            <a:r>
              <a:rPr lang="en-GB" sz="2000" dirty="0">
                <a:solidFill>
                  <a:srgbClr val="010067"/>
                </a:solidFill>
              </a:rPr>
              <a:t> of the compound.</a:t>
            </a:r>
          </a:p>
        </p:txBody>
      </p:sp>
      <p:sp>
        <p:nvSpPr>
          <p:cNvPr id="7" name="Text Box 44"/>
          <p:cNvSpPr txBox="1">
            <a:spLocks noChangeArrowheads="1"/>
          </p:cNvSpPr>
          <p:nvPr/>
        </p:nvSpPr>
        <p:spPr bwMode="auto">
          <a:xfrm>
            <a:off x="609600" y="4800600"/>
            <a:ext cx="44132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 b="0" dirty="0">
                <a:solidFill>
                  <a:srgbClr val="010067"/>
                </a:solidFill>
              </a:rPr>
              <a:t>What is the formula of </a:t>
            </a:r>
          </a:p>
          <a:p>
            <a:pPr algn="l"/>
            <a:r>
              <a:rPr lang="en-GB" sz="2000" dirty="0">
                <a:solidFill>
                  <a:srgbClr val="010067"/>
                </a:solidFill>
              </a:rPr>
              <a:t>carbon dioxide</a:t>
            </a:r>
            <a:r>
              <a:rPr lang="en-GB" sz="2000" b="0" dirty="0">
                <a:solidFill>
                  <a:srgbClr val="010067"/>
                </a:solidFill>
              </a:rPr>
              <a:t>?</a:t>
            </a:r>
          </a:p>
        </p:txBody>
      </p:sp>
      <p:pic>
        <p:nvPicPr>
          <p:cNvPr id="8" name="Picture 45" descr="carbon_dioxide_R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4868863"/>
            <a:ext cx="3001963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1064</Words>
  <Application>Microsoft Office PowerPoint</Application>
  <PresentationFormat>On-screen Show (4:3)</PresentationFormat>
  <Paragraphs>157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Micrografx Picture Publisher 7 Image</vt:lpstr>
      <vt:lpstr> Comparing elements and compounds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Ministry of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elements and compounds</dc:title>
  <dc:creator>AKOBIA</dc:creator>
  <cp:lastModifiedBy>AKOBIA</cp:lastModifiedBy>
  <cp:revision>7</cp:revision>
  <dcterms:created xsi:type="dcterms:W3CDTF">2013-04-23T16:47:40Z</dcterms:created>
  <dcterms:modified xsi:type="dcterms:W3CDTF">2013-04-23T17:49:27Z</dcterms:modified>
</cp:coreProperties>
</file>