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6"/>
  </p:notesMasterIdLst>
  <p:sldIdLst>
    <p:sldId id="271" r:id="rId2"/>
    <p:sldId id="257" r:id="rId3"/>
    <p:sldId id="272" r:id="rId4"/>
    <p:sldId id="273" r:id="rId5"/>
    <p:sldId id="259" r:id="rId6"/>
    <p:sldId id="276" r:id="rId7"/>
    <p:sldId id="275" r:id="rId8"/>
    <p:sldId id="261" r:id="rId9"/>
    <p:sldId id="262" r:id="rId10"/>
    <p:sldId id="263" r:id="rId11"/>
    <p:sldId id="270" r:id="rId12"/>
    <p:sldId id="264" r:id="rId13"/>
    <p:sldId id="265" r:id="rId14"/>
    <p:sldId id="266" r:id="rId15"/>
    <p:sldId id="267" r:id="rId16"/>
    <p:sldId id="268" r:id="rId17"/>
    <p:sldId id="269" r:id="rId18"/>
    <p:sldId id="283" r:id="rId19"/>
    <p:sldId id="282" r:id="rId20"/>
    <p:sldId id="281" r:id="rId21"/>
    <p:sldId id="280" r:id="rId22"/>
    <p:sldId id="279" r:id="rId23"/>
    <p:sldId id="278" r:id="rId24"/>
    <p:sldId id="277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8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FF50C5E-F81E-4A94-B9C2-A1D564E5D3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2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C214E3C-1D77-42ED-810E-EA16281B181D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17475"/>
            <a:ext cx="9142413" cy="6738938"/>
            <a:chOff x="0" y="74"/>
            <a:chExt cx="5759" cy="424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432" y="4113"/>
              <a:ext cx="2208" cy="20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invGray">
            <a:xfrm>
              <a:off x="432" y="1536"/>
              <a:ext cx="5327" cy="48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invGray">
            <a:xfrm>
              <a:off x="555" y="74"/>
              <a:ext cx="42" cy="4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invGray">
            <a:xfrm>
              <a:off x="555" y="219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invGray">
            <a:xfrm>
              <a:off x="555" y="36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invGray">
            <a:xfrm>
              <a:off x="555" y="651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invGray">
            <a:xfrm>
              <a:off x="555" y="794"/>
              <a:ext cx="42" cy="4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10"/>
            <p:cNvSpPr>
              <a:spLocks noChangeArrowheads="1"/>
            </p:cNvSpPr>
            <p:nvPr/>
          </p:nvSpPr>
          <p:spPr bwMode="invGray">
            <a:xfrm>
              <a:off x="555" y="939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Oval 11"/>
            <p:cNvSpPr>
              <a:spLocks noChangeArrowheads="1"/>
            </p:cNvSpPr>
            <p:nvPr/>
          </p:nvSpPr>
          <p:spPr bwMode="invGray">
            <a:xfrm>
              <a:off x="555" y="108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invGray">
            <a:xfrm>
              <a:off x="555" y="1227"/>
              <a:ext cx="42" cy="4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Oval 13"/>
            <p:cNvSpPr>
              <a:spLocks noChangeArrowheads="1"/>
            </p:cNvSpPr>
            <p:nvPr/>
          </p:nvSpPr>
          <p:spPr bwMode="invGray">
            <a:xfrm>
              <a:off x="555" y="1371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2859" y="4202"/>
              <a:ext cx="2729" cy="41"/>
              <a:chOff x="2859" y="4202"/>
              <a:chExt cx="2729" cy="41"/>
            </a:xfrm>
          </p:grpSpPr>
          <p:sp>
            <p:nvSpPr>
              <p:cNvPr id="22" name="Oval 15"/>
              <p:cNvSpPr>
                <a:spLocks noChangeArrowheads="1"/>
              </p:cNvSpPr>
              <p:nvPr/>
            </p:nvSpPr>
            <p:spPr bwMode="invGray">
              <a:xfrm>
                <a:off x="2859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Oval 16"/>
              <p:cNvSpPr>
                <a:spLocks noChangeArrowheads="1"/>
              </p:cNvSpPr>
              <p:nvPr/>
            </p:nvSpPr>
            <p:spPr bwMode="invGray">
              <a:xfrm>
                <a:off x="3243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Oval 17"/>
              <p:cNvSpPr>
                <a:spLocks noChangeArrowheads="1"/>
              </p:cNvSpPr>
              <p:nvPr/>
            </p:nvSpPr>
            <p:spPr bwMode="invGray">
              <a:xfrm>
                <a:off x="3627" y="4202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Oval 18"/>
              <p:cNvSpPr>
                <a:spLocks noChangeArrowheads="1"/>
              </p:cNvSpPr>
              <p:nvPr/>
            </p:nvSpPr>
            <p:spPr bwMode="invGray">
              <a:xfrm>
                <a:off x="4011" y="4202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Oval 19"/>
              <p:cNvSpPr>
                <a:spLocks noChangeArrowheads="1"/>
              </p:cNvSpPr>
              <p:nvPr/>
            </p:nvSpPr>
            <p:spPr bwMode="invGray">
              <a:xfrm>
                <a:off x="4395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Oval 20"/>
              <p:cNvSpPr>
                <a:spLocks noChangeArrowheads="1"/>
              </p:cNvSpPr>
              <p:nvPr/>
            </p:nvSpPr>
            <p:spPr bwMode="invGray">
              <a:xfrm>
                <a:off x="4779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Oval 21"/>
              <p:cNvSpPr>
                <a:spLocks noChangeArrowheads="1"/>
              </p:cNvSpPr>
              <p:nvPr/>
            </p:nvSpPr>
            <p:spPr bwMode="invGray">
              <a:xfrm>
                <a:off x="5163" y="4202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Oval 22"/>
              <p:cNvSpPr>
                <a:spLocks noChangeArrowheads="1"/>
              </p:cNvSpPr>
              <p:nvPr/>
            </p:nvSpPr>
            <p:spPr bwMode="invGray">
              <a:xfrm>
                <a:off x="5547" y="4202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" name="Oval 23"/>
            <p:cNvSpPr>
              <a:spLocks noChangeArrowheads="1"/>
            </p:cNvSpPr>
            <p:nvPr/>
          </p:nvSpPr>
          <p:spPr bwMode="invGray">
            <a:xfrm>
              <a:off x="555" y="507"/>
              <a:ext cx="42" cy="4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" name="Group 24"/>
            <p:cNvGrpSpPr>
              <a:grpSpLocks/>
            </p:cNvGrpSpPr>
            <p:nvPr/>
          </p:nvGrpSpPr>
          <p:grpSpPr bwMode="auto">
            <a:xfrm>
              <a:off x="0" y="2327"/>
              <a:ext cx="1203" cy="1203"/>
              <a:chOff x="0" y="2327"/>
              <a:chExt cx="1203" cy="1203"/>
            </a:xfrm>
          </p:grpSpPr>
          <p:sp>
            <p:nvSpPr>
              <p:cNvPr id="19" name="Freeform 25"/>
              <p:cNvSpPr>
                <a:spLocks/>
              </p:cNvSpPr>
              <p:nvPr/>
            </p:nvSpPr>
            <p:spPr bwMode="invGray">
              <a:xfrm>
                <a:off x="0" y="2394"/>
                <a:ext cx="443" cy="1033"/>
              </a:xfrm>
              <a:custGeom>
                <a:avLst/>
                <a:gdLst>
                  <a:gd name="T0" fmla="*/ 290 w 443"/>
                  <a:gd name="T1" fmla="*/ 1016 h 1033"/>
                  <a:gd name="T2" fmla="*/ 316 w 443"/>
                  <a:gd name="T3" fmla="*/ 974 h 1033"/>
                  <a:gd name="T4" fmla="*/ 354 w 443"/>
                  <a:gd name="T5" fmla="*/ 920 h 1033"/>
                  <a:gd name="T6" fmla="*/ 384 w 443"/>
                  <a:gd name="T7" fmla="*/ 884 h 1033"/>
                  <a:gd name="T8" fmla="*/ 381 w 443"/>
                  <a:gd name="T9" fmla="*/ 832 h 1033"/>
                  <a:gd name="T10" fmla="*/ 370 w 443"/>
                  <a:gd name="T11" fmla="*/ 794 h 1033"/>
                  <a:gd name="T12" fmla="*/ 361 w 443"/>
                  <a:gd name="T13" fmla="*/ 760 h 1033"/>
                  <a:gd name="T14" fmla="*/ 361 w 443"/>
                  <a:gd name="T15" fmla="*/ 734 h 1033"/>
                  <a:gd name="T16" fmla="*/ 359 w 443"/>
                  <a:gd name="T17" fmla="*/ 707 h 1033"/>
                  <a:gd name="T18" fmla="*/ 373 w 443"/>
                  <a:gd name="T19" fmla="*/ 691 h 1033"/>
                  <a:gd name="T20" fmla="*/ 391 w 443"/>
                  <a:gd name="T21" fmla="*/ 686 h 1033"/>
                  <a:gd name="T22" fmla="*/ 395 w 443"/>
                  <a:gd name="T23" fmla="*/ 680 h 1033"/>
                  <a:gd name="T24" fmla="*/ 390 w 443"/>
                  <a:gd name="T25" fmla="*/ 671 h 1033"/>
                  <a:gd name="T26" fmla="*/ 386 w 443"/>
                  <a:gd name="T27" fmla="*/ 660 h 1033"/>
                  <a:gd name="T28" fmla="*/ 437 w 443"/>
                  <a:gd name="T29" fmla="*/ 635 h 1033"/>
                  <a:gd name="T30" fmla="*/ 442 w 443"/>
                  <a:gd name="T31" fmla="*/ 619 h 1033"/>
                  <a:gd name="T32" fmla="*/ 438 w 443"/>
                  <a:gd name="T33" fmla="*/ 604 h 1033"/>
                  <a:gd name="T34" fmla="*/ 400 w 443"/>
                  <a:gd name="T35" fmla="*/ 543 h 1033"/>
                  <a:gd name="T36" fmla="*/ 384 w 443"/>
                  <a:gd name="T37" fmla="*/ 474 h 1033"/>
                  <a:gd name="T38" fmla="*/ 354 w 443"/>
                  <a:gd name="T39" fmla="*/ 455 h 1033"/>
                  <a:gd name="T40" fmla="*/ 326 w 443"/>
                  <a:gd name="T41" fmla="*/ 433 h 1033"/>
                  <a:gd name="T42" fmla="*/ 312 w 443"/>
                  <a:gd name="T43" fmla="*/ 411 h 1033"/>
                  <a:gd name="T44" fmla="*/ 307 w 443"/>
                  <a:gd name="T45" fmla="*/ 391 h 1033"/>
                  <a:gd name="T46" fmla="*/ 290 w 443"/>
                  <a:gd name="T47" fmla="*/ 339 h 1033"/>
                  <a:gd name="T48" fmla="*/ 308 w 443"/>
                  <a:gd name="T49" fmla="*/ 289 h 1033"/>
                  <a:gd name="T50" fmla="*/ 298 w 443"/>
                  <a:gd name="T51" fmla="*/ 278 h 1033"/>
                  <a:gd name="T52" fmla="*/ 280 w 443"/>
                  <a:gd name="T53" fmla="*/ 307 h 1033"/>
                  <a:gd name="T54" fmla="*/ 269 w 443"/>
                  <a:gd name="T55" fmla="*/ 283 h 1033"/>
                  <a:gd name="T56" fmla="*/ 272 w 443"/>
                  <a:gd name="T57" fmla="*/ 224 h 1033"/>
                  <a:gd name="T58" fmla="*/ 280 w 443"/>
                  <a:gd name="T59" fmla="*/ 177 h 1033"/>
                  <a:gd name="T60" fmla="*/ 280 w 443"/>
                  <a:gd name="T61" fmla="*/ 146 h 1033"/>
                  <a:gd name="T62" fmla="*/ 281 w 443"/>
                  <a:gd name="T63" fmla="*/ 123 h 1033"/>
                  <a:gd name="T64" fmla="*/ 290 w 443"/>
                  <a:gd name="T65" fmla="*/ 104 h 1033"/>
                  <a:gd name="T66" fmla="*/ 296 w 443"/>
                  <a:gd name="T67" fmla="*/ 97 h 1033"/>
                  <a:gd name="T68" fmla="*/ 298 w 443"/>
                  <a:gd name="T69" fmla="*/ 94 h 1033"/>
                  <a:gd name="T70" fmla="*/ 301 w 443"/>
                  <a:gd name="T71" fmla="*/ 92 h 1033"/>
                  <a:gd name="T72" fmla="*/ 307 w 443"/>
                  <a:gd name="T73" fmla="*/ 83 h 1033"/>
                  <a:gd name="T74" fmla="*/ 317 w 443"/>
                  <a:gd name="T75" fmla="*/ 79 h 1033"/>
                  <a:gd name="T76" fmla="*/ 328 w 443"/>
                  <a:gd name="T77" fmla="*/ 77 h 1033"/>
                  <a:gd name="T78" fmla="*/ 337 w 443"/>
                  <a:gd name="T79" fmla="*/ 74 h 1033"/>
                  <a:gd name="T80" fmla="*/ 345 w 443"/>
                  <a:gd name="T81" fmla="*/ 67 h 1033"/>
                  <a:gd name="T82" fmla="*/ 337 w 443"/>
                  <a:gd name="T83" fmla="*/ 50 h 1033"/>
                  <a:gd name="T84" fmla="*/ 337 w 443"/>
                  <a:gd name="T85" fmla="*/ 47 h 1033"/>
                  <a:gd name="T86" fmla="*/ 337 w 443"/>
                  <a:gd name="T87" fmla="*/ 43 h 1033"/>
                  <a:gd name="T88" fmla="*/ 337 w 443"/>
                  <a:gd name="T89" fmla="*/ 41 h 1033"/>
                  <a:gd name="T90" fmla="*/ 334 w 443"/>
                  <a:gd name="T91" fmla="*/ 38 h 1033"/>
                  <a:gd name="T92" fmla="*/ 321 w 443"/>
                  <a:gd name="T93" fmla="*/ 21 h 1033"/>
                  <a:gd name="T94" fmla="*/ 316 w 443"/>
                  <a:gd name="T95" fmla="*/ 0 h 1033"/>
                  <a:gd name="T96" fmla="*/ 188 w 443"/>
                  <a:gd name="T97" fmla="*/ 94 h 1033"/>
                  <a:gd name="T98" fmla="*/ 88 w 443"/>
                  <a:gd name="T99" fmla="*/ 218 h 1033"/>
                  <a:gd name="T100" fmla="*/ 21 w 443"/>
                  <a:gd name="T101" fmla="*/ 366 h 1033"/>
                  <a:gd name="T102" fmla="*/ 0 w 443"/>
                  <a:gd name="T103" fmla="*/ 530 h 1033"/>
                  <a:gd name="T104" fmla="*/ 20 w 443"/>
                  <a:gd name="T105" fmla="*/ 680 h 1033"/>
                  <a:gd name="T106" fmla="*/ 74 w 443"/>
                  <a:gd name="T107" fmla="*/ 819 h 1033"/>
                  <a:gd name="T108" fmla="*/ 160 w 443"/>
                  <a:gd name="T109" fmla="*/ 938 h 1033"/>
                  <a:gd name="T110" fmla="*/ 272 w 443"/>
                  <a:gd name="T111" fmla="*/ 1032 h 103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443" h="1033">
                    <a:moveTo>
                      <a:pt x="272" y="1032"/>
                    </a:moveTo>
                    <a:lnTo>
                      <a:pt x="290" y="1016"/>
                    </a:lnTo>
                    <a:lnTo>
                      <a:pt x="301" y="992"/>
                    </a:lnTo>
                    <a:lnTo>
                      <a:pt x="316" y="974"/>
                    </a:lnTo>
                    <a:lnTo>
                      <a:pt x="328" y="955"/>
                    </a:lnTo>
                    <a:lnTo>
                      <a:pt x="354" y="920"/>
                    </a:lnTo>
                    <a:lnTo>
                      <a:pt x="373" y="904"/>
                    </a:lnTo>
                    <a:lnTo>
                      <a:pt x="384" y="884"/>
                    </a:lnTo>
                    <a:lnTo>
                      <a:pt x="390" y="848"/>
                    </a:lnTo>
                    <a:lnTo>
                      <a:pt x="381" y="832"/>
                    </a:lnTo>
                    <a:lnTo>
                      <a:pt x="375" y="812"/>
                    </a:lnTo>
                    <a:lnTo>
                      <a:pt x="370" y="794"/>
                    </a:lnTo>
                    <a:lnTo>
                      <a:pt x="361" y="774"/>
                    </a:lnTo>
                    <a:lnTo>
                      <a:pt x="361" y="760"/>
                    </a:lnTo>
                    <a:lnTo>
                      <a:pt x="361" y="747"/>
                    </a:lnTo>
                    <a:lnTo>
                      <a:pt x="361" y="734"/>
                    </a:lnTo>
                    <a:lnTo>
                      <a:pt x="359" y="722"/>
                    </a:lnTo>
                    <a:lnTo>
                      <a:pt x="359" y="707"/>
                    </a:lnTo>
                    <a:lnTo>
                      <a:pt x="364" y="698"/>
                    </a:lnTo>
                    <a:lnTo>
                      <a:pt x="373" y="691"/>
                    </a:lnTo>
                    <a:lnTo>
                      <a:pt x="390" y="686"/>
                    </a:lnTo>
                    <a:lnTo>
                      <a:pt x="391" y="686"/>
                    </a:lnTo>
                    <a:lnTo>
                      <a:pt x="395" y="682"/>
                    </a:lnTo>
                    <a:lnTo>
                      <a:pt x="395" y="680"/>
                    </a:lnTo>
                    <a:lnTo>
                      <a:pt x="395" y="677"/>
                    </a:lnTo>
                    <a:lnTo>
                      <a:pt x="390" y="671"/>
                    </a:lnTo>
                    <a:lnTo>
                      <a:pt x="386" y="666"/>
                    </a:lnTo>
                    <a:lnTo>
                      <a:pt x="386" y="660"/>
                    </a:lnTo>
                    <a:lnTo>
                      <a:pt x="395" y="655"/>
                    </a:lnTo>
                    <a:lnTo>
                      <a:pt x="437" y="635"/>
                    </a:lnTo>
                    <a:lnTo>
                      <a:pt x="442" y="626"/>
                    </a:lnTo>
                    <a:lnTo>
                      <a:pt x="442" y="619"/>
                    </a:lnTo>
                    <a:lnTo>
                      <a:pt x="442" y="613"/>
                    </a:lnTo>
                    <a:lnTo>
                      <a:pt x="438" y="604"/>
                    </a:lnTo>
                    <a:lnTo>
                      <a:pt x="417" y="577"/>
                    </a:lnTo>
                    <a:lnTo>
                      <a:pt x="400" y="543"/>
                    </a:lnTo>
                    <a:lnTo>
                      <a:pt x="391" y="511"/>
                    </a:lnTo>
                    <a:lnTo>
                      <a:pt x="384" y="474"/>
                    </a:lnTo>
                    <a:lnTo>
                      <a:pt x="368" y="465"/>
                    </a:lnTo>
                    <a:lnTo>
                      <a:pt x="354" y="455"/>
                    </a:lnTo>
                    <a:lnTo>
                      <a:pt x="339" y="444"/>
                    </a:lnTo>
                    <a:lnTo>
                      <a:pt x="326" y="433"/>
                    </a:lnTo>
                    <a:lnTo>
                      <a:pt x="317" y="422"/>
                    </a:lnTo>
                    <a:lnTo>
                      <a:pt x="312" y="411"/>
                    </a:lnTo>
                    <a:lnTo>
                      <a:pt x="308" y="402"/>
                    </a:lnTo>
                    <a:lnTo>
                      <a:pt x="307" y="391"/>
                    </a:lnTo>
                    <a:lnTo>
                      <a:pt x="285" y="363"/>
                    </a:lnTo>
                    <a:lnTo>
                      <a:pt x="290" y="339"/>
                    </a:lnTo>
                    <a:lnTo>
                      <a:pt x="301" y="314"/>
                    </a:lnTo>
                    <a:lnTo>
                      <a:pt x="308" y="289"/>
                    </a:lnTo>
                    <a:lnTo>
                      <a:pt x="308" y="267"/>
                    </a:lnTo>
                    <a:lnTo>
                      <a:pt x="298" y="278"/>
                    </a:lnTo>
                    <a:lnTo>
                      <a:pt x="287" y="294"/>
                    </a:lnTo>
                    <a:lnTo>
                      <a:pt x="280" y="307"/>
                    </a:lnTo>
                    <a:lnTo>
                      <a:pt x="272" y="314"/>
                    </a:lnTo>
                    <a:lnTo>
                      <a:pt x="269" y="283"/>
                    </a:lnTo>
                    <a:lnTo>
                      <a:pt x="271" y="254"/>
                    </a:lnTo>
                    <a:lnTo>
                      <a:pt x="272" y="224"/>
                    </a:lnTo>
                    <a:lnTo>
                      <a:pt x="272" y="195"/>
                    </a:lnTo>
                    <a:lnTo>
                      <a:pt x="280" y="177"/>
                    </a:lnTo>
                    <a:lnTo>
                      <a:pt x="280" y="164"/>
                    </a:lnTo>
                    <a:lnTo>
                      <a:pt x="280" y="146"/>
                    </a:lnTo>
                    <a:lnTo>
                      <a:pt x="281" y="133"/>
                    </a:lnTo>
                    <a:lnTo>
                      <a:pt x="281" y="123"/>
                    </a:lnTo>
                    <a:lnTo>
                      <a:pt x="285" y="113"/>
                    </a:lnTo>
                    <a:lnTo>
                      <a:pt x="290" y="104"/>
                    </a:lnTo>
                    <a:lnTo>
                      <a:pt x="296" y="97"/>
                    </a:lnTo>
                    <a:lnTo>
                      <a:pt x="298" y="94"/>
                    </a:lnTo>
                    <a:lnTo>
                      <a:pt x="301" y="92"/>
                    </a:lnTo>
                    <a:lnTo>
                      <a:pt x="303" y="86"/>
                    </a:lnTo>
                    <a:lnTo>
                      <a:pt x="307" y="83"/>
                    </a:lnTo>
                    <a:lnTo>
                      <a:pt x="308" y="83"/>
                    </a:lnTo>
                    <a:lnTo>
                      <a:pt x="317" y="79"/>
                    </a:lnTo>
                    <a:lnTo>
                      <a:pt x="323" y="77"/>
                    </a:lnTo>
                    <a:lnTo>
                      <a:pt x="328" y="77"/>
                    </a:lnTo>
                    <a:lnTo>
                      <a:pt x="334" y="74"/>
                    </a:lnTo>
                    <a:lnTo>
                      <a:pt x="337" y="74"/>
                    </a:lnTo>
                    <a:lnTo>
                      <a:pt x="339" y="72"/>
                    </a:lnTo>
                    <a:lnTo>
                      <a:pt x="345" y="67"/>
                    </a:lnTo>
                    <a:lnTo>
                      <a:pt x="345" y="63"/>
                    </a:lnTo>
                    <a:lnTo>
                      <a:pt x="337" y="50"/>
                    </a:lnTo>
                    <a:lnTo>
                      <a:pt x="337" y="47"/>
                    </a:lnTo>
                    <a:lnTo>
                      <a:pt x="337" y="43"/>
                    </a:lnTo>
                    <a:lnTo>
                      <a:pt x="337" y="41"/>
                    </a:lnTo>
                    <a:lnTo>
                      <a:pt x="334" y="41"/>
                    </a:lnTo>
                    <a:lnTo>
                      <a:pt x="334" y="38"/>
                    </a:lnTo>
                    <a:lnTo>
                      <a:pt x="328" y="30"/>
                    </a:lnTo>
                    <a:lnTo>
                      <a:pt x="321" y="21"/>
                    </a:lnTo>
                    <a:lnTo>
                      <a:pt x="317" y="11"/>
                    </a:lnTo>
                    <a:lnTo>
                      <a:pt x="316" y="0"/>
                    </a:lnTo>
                    <a:lnTo>
                      <a:pt x="249" y="41"/>
                    </a:lnTo>
                    <a:lnTo>
                      <a:pt x="188" y="94"/>
                    </a:lnTo>
                    <a:lnTo>
                      <a:pt x="133" y="151"/>
                    </a:lnTo>
                    <a:lnTo>
                      <a:pt x="88" y="218"/>
                    </a:lnTo>
                    <a:lnTo>
                      <a:pt x="50" y="289"/>
                    </a:lnTo>
                    <a:lnTo>
                      <a:pt x="21" y="366"/>
                    </a:lnTo>
                    <a:lnTo>
                      <a:pt x="5" y="446"/>
                    </a:lnTo>
                    <a:lnTo>
                      <a:pt x="0" y="530"/>
                    </a:lnTo>
                    <a:lnTo>
                      <a:pt x="5" y="608"/>
                    </a:lnTo>
                    <a:lnTo>
                      <a:pt x="20" y="680"/>
                    </a:lnTo>
                    <a:lnTo>
                      <a:pt x="45" y="751"/>
                    </a:lnTo>
                    <a:lnTo>
                      <a:pt x="74" y="819"/>
                    </a:lnTo>
                    <a:lnTo>
                      <a:pt x="114" y="879"/>
                    </a:lnTo>
                    <a:lnTo>
                      <a:pt x="160" y="938"/>
                    </a:lnTo>
                    <a:lnTo>
                      <a:pt x="215" y="987"/>
                    </a:lnTo>
                    <a:lnTo>
                      <a:pt x="272" y="103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26"/>
              <p:cNvSpPr>
                <a:spLocks/>
              </p:cNvSpPr>
              <p:nvPr/>
            </p:nvSpPr>
            <p:spPr bwMode="invGray">
              <a:xfrm>
                <a:off x="379" y="2327"/>
                <a:ext cx="824" cy="1203"/>
              </a:xfrm>
              <a:custGeom>
                <a:avLst/>
                <a:gdLst>
                  <a:gd name="T0" fmla="*/ 796 w 824"/>
                  <a:gd name="T1" fmla="*/ 688 h 1203"/>
                  <a:gd name="T2" fmla="*/ 756 w 824"/>
                  <a:gd name="T3" fmla="*/ 641 h 1203"/>
                  <a:gd name="T4" fmla="*/ 812 w 824"/>
                  <a:gd name="T5" fmla="*/ 615 h 1203"/>
                  <a:gd name="T6" fmla="*/ 814 w 824"/>
                  <a:gd name="T7" fmla="*/ 502 h 1203"/>
                  <a:gd name="T8" fmla="*/ 705 w 824"/>
                  <a:gd name="T9" fmla="*/ 247 h 1203"/>
                  <a:gd name="T10" fmla="*/ 651 w 824"/>
                  <a:gd name="T11" fmla="*/ 262 h 1203"/>
                  <a:gd name="T12" fmla="*/ 574 w 824"/>
                  <a:gd name="T13" fmla="*/ 289 h 1203"/>
                  <a:gd name="T14" fmla="*/ 536 w 824"/>
                  <a:gd name="T15" fmla="*/ 258 h 1203"/>
                  <a:gd name="T16" fmla="*/ 563 w 824"/>
                  <a:gd name="T17" fmla="*/ 170 h 1203"/>
                  <a:gd name="T18" fmla="*/ 532 w 824"/>
                  <a:gd name="T19" fmla="*/ 81 h 1203"/>
                  <a:gd name="T20" fmla="*/ 455 w 824"/>
                  <a:gd name="T21" fmla="*/ 56 h 1203"/>
                  <a:gd name="T22" fmla="*/ 484 w 824"/>
                  <a:gd name="T23" fmla="*/ 150 h 1203"/>
                  <a:gd name="T24" fmla="*/ 465 w 824"/>
                  <a:gd name="T25" fmla="*/ 190 h 1203"/>
                  <a:gd name="T26" fmla="*/ 442 w 824"/>
                  <a:gd name="T27" fmla="*/ 200 h 1203"/>
                  <a:gd name="T28" fmla="*/ 419 w 824"/>
                  <a:gd name="T29" fmla="*/ 164 h 1203"/>
                  <a:gd name="T30" fmla="*/ 381 w 824"/>
                  <a:gd name="T31" fmla="*/ 108 h 1203"/>
                  <a:gd name="T32" fmla="*/ 406 w 824"/>
                  <a:gd name="T33" fmla="*/ 108 h 1203"/>
                  <a:gd name="T34" fmla="*/ 424 w 824"/>
                  <a:gd name="T35" fmla="*/ 72 h 1203"/>
                  <a:gd name="T36" fmla="*/ 325 w 824"/>
                  <a:gd name="T37" fmla="*/ 0 h 1203"/>
                  <a:gd name="T38" fmla="*/ 281 w 824"/>
                  <a:gd name="T39" fmla="*/ 27 h 1203"/>
                  <a:gd name="T40" fmla="*/ 240 w 824"/>
                  <a:gd name="T41" fmla="*/ 72 h 1203"/>
                  <a:gd name="T42" fmla="*/ 209 w 824"/>
                  <a:gd name="T43" fmla="*/ 114 h 1203"/>
                  <a:gd name="T44" fmla="*/ 209 w 824"/>
                  <a:gd name="T45" fmla="*/ 150 h 1203"/>
                  <a:gd name="T46" fmla="*/ 240 w 824"/>
                  <a:gd name="T47" fmla="*/ 164 h 1203"/>
                  <a:gd name="T48" fmla="*/ 209 w 824"/>
                  <a:gd name="T49" fmla="*/ 222 h 1203"/>
                  <a:gd name="T50" fmla="*/ 213 w 824"/>
                  <a:gd name="T51" fmla="*/ 242 h 1203"/>
                  <a:gd name="T52" fmla="*/ 267 w 824"/>
                  <a:gd name="T53" fmla="*/ 222 h 1203"/>
                  <a:gd name="T54" fmla="*/ 303 w 824"/>
                  <a:gd name="T55" fmla="*/ 170 h 1203"/>
                  <a:gd name="T56" fmla="*/ 354 w 824"/>
                  <a:gd name="T57" fmla="*/ 231 h 1203"/>
                  <a:gd name="T58" fmla="*/ 372 w 824"/>
                  <a:gd name="T59" fmla="*/ 291 h 1203"/>
                  <a:gd name="T60" fmla="*/ 348 w 824"/>
                  <a:gd name="T61" fmla="*/ 294 h 1203"/>
                  <a:gd name="T62" fmla="*/ 298 w 824"/>
                  <a:gd name="T63" fmla="*/ 309 h 1203"/>
                  <a:gd name="T64" fmla="*/ 323 w 824"/>
                  <a:gd name="T65" fmla="*/ 330 h 1203"/>
                  <a:gd name="T66" fmla="*/ 260 w 824"/>
                  <a:gd name="T67" fmla="*/ 339 h 1203"/>
                  <a:gd name="T68" fmla="*/ 189 w 824"/>
                  <a:gd name="T69" fmla="*/ 411 h 1203"/>
                  <a:gd name="T70" fmla="*/ 184 w 824"/>
                  <a:gd name="T71" fmla="*/ 469 h 1203"/>
                  <a:gd name="T72" fmla="*/ 148 w 824"/>
                  <a:gd name="T73" fmla="*/ 435 h 1203"/>
                  <a:gd name="T74" fmla="*/ 83 w 824"/>
                  <a:gd name="T75" fmla="*/ 402 h 1203"/>
                  <a:gd name="T76" fmla="*/ 0 w 824"/>
                  <a:gd name="T77" fmla="*/ 455 h 1203"/>
                  <a:gd name="T78" fmla="*/ 54 w 824"/>
                  <a:gd name="T79" fmla="*/ 496 h 1203"/>
                  <a:gd name="T80" fmla="*/ 74 w 824"/>
                  <a:gd name="T81" fmla="*/ 485 h 1203"/>
                  <a:gd name="T82" fmla="*/ 54 w 824"/>
                  <a:gd name="T83" fmla="*/ 608 h 1203"/>
                  <a:gd name="T84" fmla="*/ 132 w 824"/>
                  <a:gd name="T85" fmla="*/ 641 h 1203"/>
                  <a:gd name="T86" fmla="*/ 195 w 824"/>
                  <a:gd name="T87" fmla="*/ 661 h 1203"/>
                  <a:gd name="T88" fmla="*/ 249 w 824"/>
                  <a:gd name="T89" fmla="*/ 744 h 1203"/>
                  <a:gd name="T90" fmla="*/ 334 w 824"/>
                  <a:gd name="T91" fmla="*/ 886 h 1203"/>
                  <a:gd name="T92" fmla="*/ 391 w 824"/>
                  <a:gd name="T93" fmla="*/ 1007 h 1203"/>
                  <a:gd name="T94" fmla="*/ 292 w 824"/>
                  <a:gd name="T95" fmla="*/ 1052 h 1203"/>
                  <a:gd name="T96" fmla="*/ 182 w 824"/>
                  <a:gd name="T97" fmla="*/ 1105 h 1203"/>
                  <a:gd name="T98" fmla="*/ 68 w 824"/>
                  <a:gd name="T99" fmla="*/ 1180 h 1203"/>
                  <a:gd name="T100" fmla="*/ 200 w 824"/>
                  <a:gd name="T101" fmla="*/ 1202 h 1203"/>
                  <a:gd name="T102" fmla="*/ 417 w 824"/>
                  <a:gd name="T103" fmla="*/ 1168 h 1203"/>
                  <a:gd name="T104" fmla="*/ 613 w 824"/>
                  <a:gd name="T105" fmla="*/ 1052 h 1203"/>
                  <a:gd name="T106" fmla="*/ 610 w 824"/>
                  <a:gd name="T107" fmla="*/ 929 h 1203"/>
                  <a:gd name="T108" fmla="*/ 543 w 824"/>
                  <a:gd name="T109" fmla="*/ 888 h 1203"/>
                  <a:gd name="T110" fmla="*/ 567 w 824"/>
                  <a:gd name="T111" fmla="*/ 791 h 1203"/>
                  <a:gd name="T112" fmla="*/ 655 w 824"/>
                  <a:gd name="T113" fmla="*/ 738 h 1203"/>
                  <a:gd name="T114" fmla="*/ 725 w 824"/>
                  <a:gd name="T115" fmla="*/ 713 h 1203"/>
                  <a:gd name="T116" fmla="*/ 792 w 824"/>
                  <a:gd name="T117" fmla="*/ 729 h 120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824" h="1203">
                    <a:moveTo>
                      <a:pt x="803" y="736"/>
                    </a:moveTo>
                    <a:lnTo>
                      <a:pt x="807" y="724"/>
                    </a:lnTo>
                    <a:lnTo>
                      <a:pt x="808" y="713"/>
                    </a:lnTo>
                    <a:lnTo>
                      <a:pt x="812" y="702"/>
                    </a:lnTo>
                    <a:lnTo>
                      <a:pt x="814" y="691"/>
                    </a:lnTo>
                    <a:lnTo>
                      <a:pt x="803" y="691"/>
                    </a:lnTo>
                    <a:lnTo>
                      <a:pt x="796" y="688"/>
                    </a:lnTo>
                    <a:lnTo>
                      <a:pt x="783" y="686"/>
                    </a:lnTo>
                    <a:lnTo>
                      <a:pt x="776" y="680"/>
                    </a:lnTo>
                    <a:lnTo>
                      <a:pt x="770" y="675"/>
                    </a:lnTo>
                    <a:lnTo>
                      <a:pt x="767" y="666"/>
                    </a:lnTo>
                    <a:lnTo>
                      <a:pt x="761" y="661"/>
                    </a:lnTo>
                    <a:lnTo>
                      <a:pt x="760" y="655"/>
                    </a:lnTo>
                    <a:lnTo>
                      <a:pt x="756" y="641"/>
                    </a:lnTo>
                    <a:lnTo>
                      <a:pt x="756" y="624"/>
                    </a:lnTo>
                    <a:lnTo>
                      <a:pt x="760" y="610"/>
                    </a:lnTo>
                    <a:lnTo>
                      <a:pt x="767" y="599"/>
                    </a:lnTo>
                    <a:lnTo>
                      <a:pt x="781" y="597"/>
                    </a:lnTo>
                    <a:lnTo>
                      <a:pt x="792" y="599"/>
                    </a:lnTo>
                    <a:lnTo>
                      <a:pt x="803" y="608"/>
                    </a:lnTo>
                    <a:lnTo>
                      <a:pt x="812" y="615"/>
                    </a:lnTo>
                    <a:lnTo>
                      <a:pt x="819" y="628"/>
                    </a:lnTo>
                    <a:lnTo>
                      <a:pt x="823" y="619"/>
                    </a:lnTo>
                    <a:lnTo>
                      <a:pt x="823" y="610"/>
                    </a:lnTo>
                    <a:lnTo>
                      <a:pt x="823" y="605"/>
                    </a:lnTo>
                    <a:lnTo>
                      <a:pt x="823" y="597"/>
                    </a:lnTo>
                    <a:lnTo>
                      <a:pt x="819" y="549"/>
                    </a:lnTo>
                    <a:lnTo>
                      <a:pt x="814" y="502"/>
                    </a:lnTo>
                    <a:lnTo>
                      <a:pt x="807" y="455"/>
                    </a:lnTo>
                    <a:lnTo>
                      <a:pt x="792" y="411"/>
                    </a:lnTo>
                    <a:lnTo>
                      <a:pt x="776" y="366"/>
                    </a:lnTo>
                    <a:lnTo>
                      <a:pt x="756" y="325"/>
                    </a:lnTo>
                    <a:lnTo>
                      <a:pt x="734" y="285"/>
                    </a:lnTo>
                    <a:lnTo>
                      <a:pt x="709" y="247"/>
                    </a:lnTo>
                    <a:lnTo>
                      <a:pt x="705" y="247"/>
                    </a:lnTo>
                    <a:lnTo>
                      <a:pt x="702" y="244"/>
                    </a:lnTo>
                    <a:lnTo>
                      <a:pt x="698" y="244"/>
                    </a:lnTo>
                    <a:lnTo>
                      <a:pt x="693" y="242"/>
                    </a:lnTo>
                    <a:lnTo>
                      <a:pt x="677" y="253"/>
                    </a:lnTo>
                    <a:lnTo>
                      <a:pt x="668" y="254"/>
                    </a:lnTo>
                    <a:lnTo>
                      <a:pt x="660" y="258"/>
                    </a:lnTo>
                    <a:lnTo>
                      <a:pt x="651" y="262"/>
                    </a:lnTo>
                    <a:lnTo>
                      <a:pt x="642" y="264"/>
                    </a:lnTo>
                    <a:lnTo>
                      <a:pt x="631" y="267"/>
                    </a:lnTo>
                    <a:lnTo>
                      <a:pt x="619" y="273"/>
                    </a:lnTo>
                    <a:lnTo>
                      <a:pt x="606" y="278"/>
                    </a:lnTo>
                    <a:lnTo>
                      <a:pt x="594" y="283"/>
                    </a:lnTo>
                    <a:lnTo>
                      <a:pt x="583" y="285"/>
                    </a:lnTo>
                    <a:lnTo>
                      <a:pt x="574" y="289"/>
                    </a:lnTo>
                    <a:lnTo>
                      <a:pt x="567" y="291"/>
                    </a:lnTo>
                    <a:lnTo>
                      <a:pt x="557" y="289"/>
                    </a:lnTo>
                    <a:lnTo>
                      <a:pt x="554" y="285"/>
                    </a:lnTo>
                    <a:lnTo>
                      <a:pt x="548" y="280"/>
                    </a:lnTo>
                    <a:lnTo>
                      <a:pt x="547" y="278"/>
                    </a:lnTo>
                    <a:lnTo>
                      <a:pt x="543" y="273"/>
                    </a:lnTo>
                    <a:lnTo>
                      <a:pt x="536" y="258"/>
                    </a:lnTo>
                    <a:lnTo>
                      <a:pt x="532" y="244"/>
                    </a:lnTo>
                    <a:lnTo>
                      <a:pt x="532" y="231"/>
                    </a:lnTo>
                    <a:lnTo>
                      <a:pt x="530" y="217"/>
                    </a:lnTo>
                    <a:lnTo>
                      <a:pt x="532" y="202"/>
                    </a:lnTo>
                    <a:lnTo>
                      <a:pt x="541" y="190"/>
                    </a:lnTo>
                    <a:lnTo>
                      <a:pt x="552" y="177"/>
                    </a:lnTo>
                    <a:lnTo>
                      <a:pt x="563" y="170"/>
                    </a:lnTo>
                    <a:lnTo>
                      <a:pt x="574" y="159"/>
                    </a:lnTo>
                    <a:lnTo>
                      <a:pt x="583" y="146"/>
                    </a:lnTo>
                    <a:lnTo>
                      <a:pt x="588" y="134"/>
                    </a:lnTo>
                    <a:lnTo>
                      <a:pt x="588" y="119"/>
                    </a:lnTo>
                    <a:lnTo>
                      <a:pt x="568" y="105"/>
                    </a:lnTo>
                    <a:lnTo>
                      <a:pt x="552" y="92"/>
                    </a:lnTo>
                    <a:lnTo>
                      <a:pt x="532" y="81"/>
                    </a:lnTo>
                    <a:lnTo>
                      <a:pt x="512" y="70"/>
                    </a:lnTo>
                    <a:lnTo>
                      <a:pt x="491" y="58"/>
                    </a:lnTo>
                    <a:lnTo>
                      <a:pt x="471" y="47"/>
                    </a:lnTo>
                    <a:lnTo>
                      <a:pt x="449" y="38"/>
                    </a:lnTo>
                    <a:lnTo>
                      <a:pt x="428" y="31"/>
                    </a:lnTo>
                    <a:lnTo>
                      <a:pt x="442" y="45"/>
                    </a:lnTo>
                    <a:lnTo>
                      <a:pt x="455" y="56"/>
                    </a:lnTo>
                    <a:lnTo>
                      <a:pt x="465" y="63"/>
                    </a:lnTo>
                    <a:lnTo>
                      <a:pt x="484" y="74"/>
                    </a:lnTo>
                    <a:lnTo>
                      <a:pt x="485" y="88"/>
                    </a:lnTo>
                    <a:lnTo>
                      <a:pt x="484" y="105"/>
                    </a:lnTo>
                    <a:lnTo>
                      <a:pt x="478" y="123"/>
                    </a:lnTo>
                    <a:lnTo>
                      <a:pt x="478" y="135"/>
                    </a:lnTo>
                    <a:lnTo>
                      <a:pt x="484" y="150"/>
                    </a:lnTo>
                    <a:lnTo>
                      <a:pt x="484" y="155"/>
                    </a:lnTo>
                    <a:lnTo>
                      <a:pt x="480" y="161"/>
                    </a:lnTo>
                    <a:lnTo>
                      <a:pt x="474" y="166"/>
                    </a:lnTo>
                    <a:lnTo>
                      <a:pt x="469" y="170"/>
                    </a:lnTo>
                    <a:lnTo>
                      <a:pt x="465" y="175"/>
                    </a:lnTo>
                    <a:lnTo>
                      <a:pt x="465" y="180"/>
                    </a:lnTo>
                    <a:lnTo>
                      <a:pt x="465" y="190"/>
                    </a:lnTo>
                    <a:lnTo>
                      <a:pt x="464" y="195"/>
                    </a:lnTo>
                    <a:lnTo>
                      <a:pt x="460" y="197"/>
                    </a:lnTo>
                    <a:lnTo>
                      <a:pt x="458" y="200"/>
                    </a:lnTo>
                    <a:lnTo>
                      <a:pt x="455" y="200"/>
                    </a:lnTo>
                    <a:lnTo>
                      <a:pt x="453" y="200"/>
                    </a:lnTo>
                    <a:lnTo>
                      <a:pt x="447" y="197"/>
                    </a:lnTo>
                    <a:lnTo>
                      <a:pt x="442" y="200"/>
                    </a:lnTo>
                    <a:lnTo>
                      <a:pt x="433" y="202"/>
                    </a:lnTo>
                    <a:lnTo>
                      <a:pt x="428" y="202"/>
                    </a:lnTo>
                    <a:lnTo>
                      <a:pt x="424" y="200"/>
                    </a:lnTo>
                    <a:lnTo>
                      <a:pt x="424" y="197"/>
                    </a:lnTo>
                    <a:lnTo>
                      <a:pt x="422" y="195"/>
                    </a:lnTo>
                    <a:lnTo>
                      <a:pt x="419" y="164"/>
                    </a:lnTo>
                    <a:lnTo>
                      <a:pt x="411" y="159"/>
                    </a:lnTo>
                    <a:lnTo>
                      <a:pt x="406" y="150"/>
                    </a:lnTo>
                    <a:lnTo>
                      <a:pt x="397" y="141"/>
                    </a:lnTo>
                    <a:lnTo>
                      <a:pt x="390" y="134"/>
                    </a:lnTo>
                    <a:lnTo>
                      <a:pt x="386" y="125"/>
                    </a:lnTo>
                    <a:lnTo>
                      <a:pt x="384" y="117"/>
                    </a:lnTo>
                    <a:lnTo>
                      <a:pt x="381" y="108"/>
                    </a:lnTo>
                    <a:lnTo>
                      <a:pt x="384" y="103"/>
                    </a:lnTo>
                    <a:lnTo>
                      <a:pt x="386" y="99"/>
                    </a:lnTo>
                    <a:lnTo>
                      <a:pt x="390" y="99"/>
                    </a:lnTo>
                    <a:lnTo>
                      <a:pt x="390" y="97"/>
                    </a:lnTo>
                    <a:lnTo>
                      <a:pt x="391" y="97"/>
                    </a:lnTo>
                    <a:lnTo>
                      <a:pt x="397" y="103"/>
                    </a:lnTo>
                    <a:lnTo>
                      <a:pt x="406" y="108"/>
                    </a:lnTo>
                    <a:lnTo>
                      <a:pt x="413" y="110"/>
                    </a:lnTo>
                    <a:lnTo>
                      <a:pt x="422" y="110"/>
                    </a:lnTo>
                    <a:lnTo>
                      <a:pt x="424" y="110"/>
                    </a:lnTo>
                    <a:lnTo>
                      <a:pt x="424" y="108"/>
                    </a:lnTo>
                    <a:lnTo>
                      <a:pt x="424" y="72"/>
                    </a:lnTo>
                    <a:lnTo>
                      <a:pt x="411" y="56"/>
                    </a:lnTo>
                    <a:lnTo>
                      <a:pt x="395" y="42"/>
                    </a:lnTo>
                    <a:lnTo>
                      <a:pt x="377" y="27"/>
                    </a:lnTo>
                    <a:lnTo>
                      <a:pt x="364" y="9"/>
                    </a:lnTo>
                    <a:lnTo>
                      <a:pt x="350" y="5"/>
                    </a:lnTo>
                    <a:lnTo>
                      <a:pt x="339" y="2"/>
                    </a:lnTo>
                    <a:lnTo>
                      <a:pt x="325" y="0"/>
                    </a:lnTo>
                    <a:lnTo>
                      <a:pt x="312" y="0"/>
                    </a:lnTo>
                    <a:lnTo>
                      <a:pt x="308" y="0"/>
                    </a:lnTo>
                    <a:lnTo>
                      <a:pt x="308" y="2"/>
                    </a:lnTo>
                    <a:lnTo>
                      <a:pt x="308" y="5"/>
                    </a:lnTo>
                    <a:lnTo>
                      <a:pt x="307" y="9"/>
                    </a:lnTo>
                    <a:lnTo>
                      <a:pt x="289" y="14"/>
                    </a:lnTo>
                    <a:lnTo>
                      <a:pt x="281" y="27"/>
                    </a:lnTo>
                    <a:lnTo>
                      <a:pt x="276" y="42"/>
                    </a:lnTo>
                    <a:lnTo>
                      <a:pt x="265" y="56"/>
                    </a:lnTo>
                    <a:lnTo>
                      <a:pt x="260" y="56"/>
                    </a:lnTo>
                    <a:lnTo>
                      <a:pt x="256" y="56"/>
                    </a:lnTo>
                    <a:lnTo>
                      <a:pt x="251" y="56"/>
                    </a:lnTo>
                    <a:lnTo>
                      <a:pt x="249" y="58"/>
                    </a:lnTo>
                    <a:lnTo>
                      <a:pt x="240" y="72"/>
                    </a:lnTo>
                    <a:lnTo>
                      <a:pt x="231" y="87"/>
                    </a:lnTo>
                    <a:lnTo>
                      <a:pt x="224" y="99"/>
                    </a:lnTo>
                    <a:lnTo>
                      <a:pt x="213" y="110"/>
                    </a:lnTo>
                    <a:lnTo>
                      <a:pt x="209" y="110"/>
                    </a:lnTo>
                    <a:lnTo>
                      <a:pt x="209" y="114"/>
                    </a:lnTo>
                    <a:lnTo>
                      <a:pt x="184" y="139"/>
                    </a:lnTo>
                    <a:lnTo>
                      <a:pt x="184" y="141"/>
                    </a:lnTo>
                    <a:lnTo>
                      <a:pt x="195" y="146"/>
                    </a:lnTo>
                    <a:lnTo>
                      <a:pt x="209" y="150"/>
                    </a:lnTo>
                    <a:lnTo>
                      <a:pt x="224" y="153"/>
                    </a:lnTo>
                    <a:lnTo>
                      <a:pt x="234" y="153"/>
                    </a:lnTo>
                    <a:lnTo>
                      <a:pt x="236" y="155"/>
                    </a:lnTo>
                    <a:lnTo>
                      <a:pt x="240" y="155"/>
                    </a:lnTo>
                    <a:lnTo>
                      <a:pt x="240" y="159"/>
                    </a:lnTo>
                    <a:lnTo>
                      <a:pt x="242" y="161"/>
                    </a:lnTo>
                    <a:lnTo>
                      <a:pt x="240" y="164"/>
                    </a:lnTo>
                    <a:lnTo>
                      <a:pt x="234" y="166"/>
                    </a:lnTo>
                    <a:lnTo>
                      <a:pt x="231" y="170"/>
                    </a:lnTo>
                    <a:lnTo>
                      <a:pt x="225" y="171"/>
                    </a:lnTo>
                    <a:lnTo>
                      <a:pt x="220" y="180"/>
                    </a:lnTo>
                    <a:lnTo>
                      <a:pt x="215" y="195"/>
                    </a:lnTo>
                    <a:lnTo>
                      <a:pt x="209" y="208"/>
                    </a:lnTo>
                    <a:lnTo>
                      <a:pt x="209" y="222"/>
                    </a:lnTo>
                    <a:lnTo>
                      <a:pt x="213" y="227"/>
                    </a:lnTo>
                    <a:lnTo>
                      <a:pt x="215" y="227"/>
                    </a:lnTo>
                    <a:lnTo>
                      <a:pt x="213" y="231"/>
                    </a:lnTo>
                    <a:lnTo>
                      <a:pt x="209" y="238"/>
                    </a:lnTo>
                    <a:lnTo>
                      <a:pt x="213" y="242"/>
                    </a:lnTo>
                    <a:lnTo>
                      <a:pt x="215" y="244"/>
                    </a:lnTo>
                    <a:lnTo>
                      <a:pt x="231" y="233"/>
                    </a:lnTo>
                    <a:lnTo>
                      <a:pt x="260" y="231"/>
                    </a:lnTo>
                    <a:lnTo>
                      <a:pt x="260" y="227"/>
                    </a:lnTo>
                    <a:lnTo>
                      <a:pt x="262" y="226"/>
                    </a:lnTo>
                    <a:lnTo>
                      <a:pt x="265" y="226"/>
                    </a:lnTo>
                    <a:lnTo>
                      <a:pt x="267" y="222"/>
                    </a:lnTo>
                    <a:lnTo>
                      <a:pt x="267" y="200"/>
                    </a:lnTo>
                    <a:lnTo>
                      <a:pt x="289" y="155"/>
                    </a:lnTo>
                    <a:lnTo>
                      <a:pt x="292" y="155"/>
                    </a:lnTo>
                    <a:lnTo>
                      <a:pt x="303" y="170"/>
                    </a:lnTo>
                    <a:lnTo>
                      <a:pt x="312" y="180"/>
                    </a:lnTo>
                    <a:lnTo>
                      <a:pt x="323" y="195"/>
                    </a:lnTo>
                    <a:lnTo>
                      <a:pt x="336" y="206"/>
                    </a:lnTo>
                    <a:lnTo>
                      <a:pt x="343" y="211"/>
                    </a:lnTo>
                    <a:lnTo>
                      <a:pt x="345" y="217"/>
                    </a:lnTo>
                    <a:lnTo>
                      <a:pt x="350" y="226"/>
                    </a:lnTo>
                    <a:lnTo>
                      <a:pt x="354" y="231"/>
                    </a:lnTo>
                    <a:lnTo>
                      <a:pt x="354" y="244"/>
                    </a:lnTo>
                    <a:lnTo>
                      <a:pt x="354" y="258"/>
                    </a:lnTo>
                    <a:lnTo>
                      <a:pt x="359" y="273"/>
                    </a:lnTo>
                    <a:lnTo>
                      <a:pt x="364" y="283"/>
                    </a:lnTo>
                    <a:lnTo>
                      <a:pt x="366" y="285"/>
                    </a:lnTo>
                    <a:lnTo>
                      <a:pt x="370" y="289"/>
                    </a:lnTo>
                    <a:lnTo>
                      <a:pt x="372" y="291"/>
                    </a:lnTo>
                    <a:lnTo>
                      <a:pt x="375" y="294"/>
                    </a:lnTo>
                    <a:lnTo>
                      <a:pt x="375" y="298"/>
                    </a:lnTo>
                    <a:lnTo>
                      <a:pt x="372" y="300"/>
                    </a:lnTo>
                    <a:lnTo>
                      <a:pt x="372" y="305"/>
                    </a:lnTo>
                    <a:lnTo>
                      <a:pt x="370" y="309"/>
                    </a:lnTo>
                    <a:lnTo>
                      <a:pt x="359" y="305"/>
                    </a:lnTo>
                    <a:lnTo>
                      <a:pt x="348" y="294"/>
                    </a:lnTo>
                    <a:lnTo>
                      <a:pt x="336" y="285"/>
                    </a:lnTo>
                    <a:lnTo>
                      <a:pt x="323" y="283"/>
                    </a:lnTo>
                    <a:lnTo>
                      <a:pt x="314" y="289"/>
                    </a:lnTo>
                    <a:lnTo>
                      <a:pt x="308" y="294"/>
                    </a:lnTo>
                    <a:lnTo>
                      <a:pt x="299" y="300"/>
                    </a:lnTo>
                    <a:lnTo>
                      <a:pt x="296" y="305"/>
                    </a:lnTo>
                    <a:lnTo>
                      <a:pt x="298" y="309"/>
                    </a:lnTo>
                    <a:lnTo>
                      <a:pt x="299" y="310"/>
                    </a:lnTo>
                    <a:lnTo>
                      <a:pt x="299" y="314"/>
                    </a:lnTo>
                    <a:lnTo>
                      <a:pt x="303" y="314"/>
                    </a:lnTo>
                    <a:lnTo>
                      <a:pt x="312" y="314"/>
                    </a:lnTo>
                    <a:lnTo>
                      <a:pt x="317" y="316"/>
                    </a:lnTo>
                    <a:lnTo>
                      <a:pt x="319" y="321"/>
                    </a:lnTo>
                    <a:lnTo>
                      <a:pt x="323" y="330"/>
                    </a:lnTo>
                    <a:lnTo>
                      <a:pt x="319" y="334"/>
                    </a:lnTo>
                    <a:lnTo>
                      <a:pt x="317" y="339"/>
                    </a:lnTo>
                    <a:lnTo>
                      <a:pt x="260" y="327"/>
                    </a:lnTo>
                    <a:lnTo>
                      <a:pt x="260" y="334"/>
                    </a:lnTo>
                    <a:lnTo>
                      <a:pt x="260" y="339"/>
                    </a:lnTo>
                    <a:lnTo>
                      <a:pt x="260" y="345"/>
                    </a:lnTo>
                    <a:lnTo>
                      <a:pt x="256" y="347"/>
                    </a:lnTo>
                    <a:lnTo>
                      <a:pt x="251" y="356"/>
                    </a:lnTo>
                    <a:lnTo>
                      <a:pt x="249" y="357"/>
                    </a:lnTo>
                    <a:lnTo>
                      <a:pt x="242" y="366"/>
                    </a:lnTo>
                    <a:lnTo>
                      <a:pt x="225" y="393"/>
                    </a:lnTo>
                    <a:lnTo>
                      <a:pt x="189" y="411"/>
                    </a:lnTo>
                    <a:lnTo>
                      <a:pt x="188" y="413"/>
                    </a:lnTo>
                    <a:lnTo>
                      <a:pt x="184" y="419"/>
                    </a:lnTo>
                    <a:lnTo>
                      <a:pt x="184" y="424"/>
                    </a:lnTo>
                    <a:lnTo>
                      <a:pt x="184" y="430"/>
                    </a:lnTo>
                    <a:lnTo>
                      <a:pt x="184" y="439"/>
                    </a:lnTo>
                    <a:lnTo>
                      <a:pt x="184" y="453"/>
                    </a:lnTo>
                    <a:lnTo>
                      <a:pt x="184" y="469"/>
                    </a:lnTo>
                    <a:lnTo>
                      <a:pt x="184" y="478"/>
                    </a:lnTo>
                    <a:lnTo>
                      <a:pt x="173" y="478"/>
                    </a:lnTo>
                    <a:lnTo>
                      <a:pt x="164" y="475"/>
                    </a:lnTo>
                    <a:lnTo>
                      <a:pt x="157" y="469"/>
                    </a:lnTo>
                    <a:lnTo>
                      <a:pt x="151" y="464"/>
                    </a:lnTo>
                    <a:lnTo>
                      <a:pt x="151" y="449"/>
                    </a:lnTo>
                    <a:lnTo>
                      <a:pt x="148" y="435"/>
                    </a:lnTo>
                    <a:lnTo>
                      <a:pt x="141" y="424"/>
                    </a:lnTo>
                    <a:lnTo>
                      <a:pt x="130" y="413"/>
                    </a:lnTo>
                    <a:lnTo>
                      <a:pt x="117" y="417"/>
                    </a:lnTo>
                    <a:lnTo>
                      <a:pt x="110" y="417"/>
                    </a:lnTo>
                    <a:lnTo>
                      <a:pt x="101" y="413"/>
                    </a:lnTo>
                    <a:lnTo>
                      <a:pt x="94" y="408"/>
                    </a:lnTo>
                    <a:lnTo>
                      <a:pt x="83" y="402"/>
                    </a:lnTo>
                    <a:lnTo>
                      <a:pt x="72" y="397"/>
                    </a:lnTo>
                    <a:lnTo>
                      <a:pt x="59" y="393"/>
                    </a:lnTo>
                    <a:lnTo>
                      <a:pt x="49" y="392"/>
                    </a:lnTo>
                    <a:lnTo>
                      <a:pt x="38" y="402"/>
                    </a:lnTo>
                    <a:lnTo>
                      <a:pt x="21" y="424"/>
                    </a:lnTo>
                    <a:lnTo>
                      <a:pt x="5" y="448"/>
                    </a:lnTo>
                    <a:lnTo>
                      <a:pt x="0" y="455"/>
                    </a:lnTo>
                    <a:lnTo>
                      <a:pt x="21" y="475"/>
                    </a:lnTo>
                    <a:lnTo>
                      <a:pt x="25" y="516"/>
                    </a:lnTo>
                    <a:lnTo>
                      <a:pt x="29" y="516"/>
                    </a:lnTo>
                    <a:lnTo>
                      <a:pt x="38" y="513"/>
                    </a:lnTo>
                    <a:lnTo>
                      <a:pt x="43" y="511"/>
                    </a:lnTo>
                    <a:lnTo>
                      <a:pt x="49" y="505"/>
                    </a:lnTo>
                    <a:lnTo>
                      <a:pt x="54" y="496"/>
                    </a:lnTo>
                    <a:lnTo>
                      <a:pt x="58" y="491"/>
                    </a:lnTo>
                    <a:lnTo>
                      <a:pt x="63" y="485"/>
                    </a:lnTo>
                    <a:lnTo>
                      <a:pt x="72" y="480"/>
                    </a:lnTo>
                    <a:lnTo>
                      <a:pt x="74" y="480"/>
                    </a:lnTo>
                    <a:lnTo>
                      <a:pt x="74" y="484"/>
                    </a:lnTo>
                    <a:lnTo>
                      <a:pt x="74" y="485"/>
                    </a:lnTo>
                    <a:lnTo>
                      <a:pt x="63" y="538"/>
                    </a:lnTo>
                    <a:lnTo>
                      <a:pt x="79" y="556"/>
                    </a:lnTo>
                    <a:lnTo>
                      <a:pt x="77" y="567"/>
                    </a:lnTo>
                    <a:lnTo>
                      <a:pt x="68" y="574"/>
                    </a:lnTo>
                    <a:lnTo>
                      <a:pt x="59" y="583"/>
                    </a:lnTo>
                    <a:lnTo>
                      <a:pt x="54" y="597"/>
                    </a:lnTo>
                    <a:lnTo>
                      <a:pt x="54" y="608"/>
                    </a:lnTo>
                    <a:lnTo>
                      <a:pt x="63" y="619"/>
                    </a:lnTo>
                    <a:lnTo>
                      <a:pt x="74" y="630"/>
                    </a:lnTo>
                    <a:lnTo>
                      <a:pt x="88" y="641"/>
                    </a:lnTo>
                    <a:lnTo>
                      <a:pt x="101" y="646"/>
                    </a:lnTo>
                    <a:lnTo>
                      <a:pt x="114" y="646"/>
                    </a:lnTo>
                    <a:lnTo>
                      <a:pt x="124" y="644"/>
                    </a:lnTo>
                    <a:lnTo>
                      <a:pt x="132" y="641"/>
                    </a:lnTo>
                    <a:lnTo>
                      <a:pt x="141" y="635"/>
                    </a:lnTo>
                    <a:lnTo>
                      <a:pt x="148" y="635"/>
                    </a:lnTo>
                    <a:lnTo>
                      <a:pt x="153" y="639"/>
                    </a:lnTo>
                    <a:lnTo>
                      <a:pt x="160" y="641"/>
                    </a:lnTo>
                    <a:lnTo>
                      <a:pt x="168" y="644"/>
                    </a:lnTo>
                    <a:lnTo>
                      <a:pt x="184" y="652"/>
                    </a:lnTo>
                    <a:lnTo>
                      <a:pt x="195" y="661"/>
                    </a:lnTo>
                    <a:lnTo>
                      <a:pt x="209" y="670"/>
                    </a:lnTo>
                    <a:lnTo>
                      <a:pt x="220" y="677"/>
                    </a:lnTo>
                    <a:lnTo>
                      <a:pt x="225" y="691"/>
                    </a:lnTo>
                    <a:lnTo>
                      <a:pt x="229" y="706"/>
                    </a:lnTo>
                    <a:lnTo>
                      <a:pt x="231" y="722"/>
                    </a:lnTo>
                    <a:lnTo>
                      <a:pt x="234" y="738"/>
                    </a:lnTo>
                    <a:lnTo>
                      <a:pt x="249" y="744"/>
                    </a:lnTo>
                    <a:lnTo>
                      <a:pt x="262" y="749"/>
                    </a:lnTo>
                    <a:lnTo>
                      <a:pt x="276" y="758"/>
                    </a:lnTo>
                    <a:lnTo>
                      <a:pt x="287" y="772"/>
                    </a:lnTo>
                    <a:lnTo>
                      <a:pt x="298" y="800"/>
                    </a:lnTo>
                    <a:lnTo>
                      <a:pt x="308" y="830"/>
                    </a:lnTo>
                    <a:lnTo>
                      <a:pt x="319" y="861"/>
                    </a:lnTo>
                    <a:lnTo>
                      <a:pt x="334" y="886"/>
                    </a:lnTo>
                    <a:lnTo>
                      <a:pt x="350" y="904"/>
                    </a:lnTo>
                    <a:lnTo>
                      <a:pt x="366" y="924"/>
                    </a:lnTo>
                    <a:lnTo>
                      <a:pt x="381" y="944"/>
                    </a:lnTo>
                    <a:lnTo>
                      <a:pt x="395" y="966"/>
                    </a:lnTo>
                    <a:lnTo>
                      <a:pt x="397" y="980"/>
                    </a:lnTo>
                    <a:lnTo>
                      <a:pt x="397" y="993"/>
                    </a:lnTo>
                    <a:lnTo>
                      <a:pt x="391" y="1007"/>
                    </a:lnTo>
                    <a:lnTo>
                      <a:pt x="381" y="1018"/>
                    </a:lnTo>
                    <a:lnTo>
                      <a:pt x="364" y="1022"/>
                    </a:lnTo>
                    <a:lnTo>
                      <a:pt x="348" y="1027"/>
                    </a:lnTo>
                    <a:lnTo>
                      <a:pt x="334" y="1032"/>
                    </a:lnTo>
                    <a:lnTo>
                      <a:pt x="319" y="1038"/>
                    </a:lnTo>
                    <a:lnTo>
                      <a:pt x="307" y="1043"/>
                    </a:lnTo>
                    <a:lnTo>
                      <a:pt x="292" y="1052"/>
                    </a:lnTo>
                    <a:lnTo>
                      <a:pt x="278" y="1063"/>
                    </a:lnTo>
                    <a:lnTo>
                      <a:pt x="262" y="1074"/>
                    </a:lnTo>
                    <a:lnTo>
                      <a:pt x="249" y="1083"/>
                    </a:lnTo>
                    <a:lnTo>
                      <a:pt x="231" y="1090"/>
                    </a:lnTo>
                    <a:lnTo>
                      <a:pt x="215" y="1094"/>
                    </a:lnTo>
                    <a:lnTo>
                      <a:pt x="198" y="1099"/>
                    </a:lnTo>
                    <a:lnTo>
                      <a:pt x="182" y="1105"/>
                    </a:lnTo>
                    <a:lnTo>
                      <a:pt x="164" y="1110"/>
                    </a:lnTo>
                    <a:lnTo>
                      <a:pt x="151" y="1119"/>
                    </a:lnTo>
                    <a:lnTo>
                      <a:pt x="141" y="1132"/>
                    </a:lnTo>
                    <a:lnTo>
                      <a:pt x="124" y="1146"/>
                    </a:lnTo>
                    <a:lnTo>
                      <a:pt x="106" y="1160"/>
                    </a:lnTo>
                    <a:lnTo>
                      <a:pt x="88" y="1171"/>
                    </a:lnTo>
                    <a:lnTo>
                      <a:pt x="68" y="1180"/>
                    </a:lnTo>
                    <a:lnTo>
                      <a:pt x="88" y="1186"/>
                    </a:lnTo>
                    <a:lnTo>
                      <a:pt x="106" y="1188"/>
                    </a:lnTo>
                    <a:lnTo>
                      <a:pt x="124" y="1193"/>
                    </a:lnTo>
                    <a:lnTo>
                      <a:pt x="142" y="1197"/>
                    </a:lnTo>
                    <a:lnTo>
                      <a:pt x="162" y="1198"/>
                    </a:lnTo>
                    <a:lnTo>
                      <a:pt x="182" y="1198"/>
                    </a:lnTo>
                    <a:lnTo>
                      <a:pt x="200" y="1202"/>
                    </a:lnTo>
                    <a:lnTo>
                      <a:pt x="220" y="1202"/>
                    </a:lnTo>
                    <a:lnTo>
                      <a:pt x="252" y="1202"/>
                    </a:lnTo>
                    <a:lnTo>
                      <a:pt x="287" y="1198"/>
                    </a:lnTo>
                    <a:lnTo>
                      <a:pt x="319" y="1193"/>
                    </a:lnTo>
                    <a:lnTo>
                      <a:pt x="354" y="1186"/>
                    </a:lnTo>
                    <a:lnTo>
                      <a:pt x="386" y="1177"/>
                    </a:lnTo>
                    <a:lnTo>
                      <a:pt x="417" y="1168"/>
                    </a:lnTo>
                    <a:lnTo>
                      <a:pt x="447" y="1155"/>
                    </a:lnTo>
                    <a:lnTo>
                      <a:pt x="478" y="1141"/>
                    </a:lnTo>
                    <a:lnTo>
                      <a:pt x="505" y="1126"/>
                    </a:lnTo>
                    <a:lnTo>
                      <a:pt x="536" y="1110"/>
                    </a:lnTo>
                    <a:lnTo>
                      <a:pt x="559" y="1094"/>
                    </a:lnTo>
                    <a:lnTo>
                      <a:pt x="588" y="1074"/>
                    </a:lnTo>
                    <a:lnTo>
                      <a:pt x="613" y="1052"/>
                    </a:lnTo>
                    <a:lnTo>
                      <a:pt x="637" y="1029"/>
                    </a:lnTo>
                    <a:lnTo>
                      <a:pt x="660" y="1007"/>
                    </a:lnTo>
                    <a:lnTo>
                      <a:pt x="682" y="982"/>
                    </a:lnTo>
                    <a:lnTo>
                      <a:pt x="666" y="966"/>
                    </a:lnTo>
                    <a:lnTo>
                      <a:pt x="646" y="955"/>
                    </a:lnTo>
                    <a:lnTo>
                      <a:pt x="626" y="940"/>
                    </a:lnTo>
                    <a:lnTo>
                      <a:pt x="610" y="929"/>
                    </a:lnTo>
                    <a:lnTo>
                      <a:pt x="590" y="922"/>
                    </a:lnTo>
                    <a:lnTo>
                      <a:pt x="574" y="917"/>
                    </a:lnTo>
                    <a:lnTo>
                      <a:pt x="557" y="904"/>
                    </a:lnTo>
                    <a:lnTo>
                      <a:pt x="547" y="893"/>
                    </a:lnTo>
                    <a:lnTo>
                      <a:pt x="547" y="892"/>
                    </a:lnTo>
                    <a:lnTo>
                      <a:pt x="547" y="888"/>
                    </a:lnTo>
                    <a:lnTo>
                      <a:pt x="543" y="888"/>
                    </a:lnTo>
                    <a:lnTo>
                      <a:pt x="543" y="886"/>
                    </a:lnTo>
                    <a:lnTo>
                      <a:pt x="543" y="874"/>
                    </a:lnTo>
                    <a:lnTo>
                      <a:pt x="547" y="863"/>
                    </a:lnTo>
                    <a:lnTo>
                      <a:pt x="547" y="855"/>
                    </a:lnTo>
                    <a:lnTo>
                      <a:pt x="548" y="845"/>
                    </a:lnTo>
                    <a:lnTo>
                      <a:pt x="557" y="819"/>
                    </a:lnTo>
                    <a:lnTo>
                      <a:pt x="567" y="791"/>
                    </a:lnTo>
                    <a:lnTo>
                      <a:pt x="579" y="769"/>
                    </a:lnTo>
                    <a:lnTo>
                      <a:pt x="601" y="753"/>
                    </a:lnTo>
                    <a:lnTo>
                      <a:pt x="613" y="749"/>
                    </a:lnTo>
                    <a:lnTo>
                      <a:pt x="624" y="744"/>
                    </a:lnTo>
                    <a:lnTo>
                      <a:pt x="631" y="742"/>
                    </a:lnTo>
                    <a:lnTo>
                      <a:pt x="642" y="738"/>
                    </a:lnTo>
                    <a:lnTo>
                      <a:pt x="655" y="738"/>
                    </a:lnTo>
                    <a:lnTo>
                      <a:pt x="666" y="736"/>
                    </a:lnTo>
                    <a:lnTo>
                      <a:pt x="673" y="729"/>
                    </a:lnTo>
                    <a:lnTo>
                      <a:pt x="684" y="727"/>
                    </a:lnTo>
                    <a:lnTo>
                      <a:pt x="695" y="727"/>
                    </a:lnTo>
                    <a:lnTo>
                      <a:pt x="704" y="722"/>
                    </a:lnTo>
                    <a:lnTo>
                      <a:pt x="715" y="718"/>
                    </a:lnTo>
                    <a:lnTo>
                      <a:pt x="725" y="713"/>
                    </a:lnTo>
                    <a:lnTo>
                      <a:pt x="736" y="711"/>
                    </a:lnTo>
                    <a:lnTo>
                      <a:pt x="749" y="707"/>
                    </a:lnTo>
                    <a:lnTo>
                      <a:pt x="760" y="707"/>
                    </a:lnTo>
                    <a:lnTo>
                      <a:pt x="770" y="711"/>
                    </a:lnTo>
                    <a:lnTo>
                      <a:pt x="776" y="717"/>
                    </a:lnTo>
                    <a:lnTo>
                      <a:pt x="783" y="722"/>
                    </a:lnTo>
                    <a:lnTo>
                      <a:pt x="792" y="729"/>
                    </a:lnTo>
                    <a:lnTo>
                      <a:pt x="803" y="73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7"/>
              <p:cNvSpPr>
                <a:spLocks/>
              </p:cNvSpPr>
              <p:nvPr/>
            </p:nvSpPr>
            <p:spPr bwMode="invGray">
              <a:xfrm>
                <a:off x="530" y="2834"/>
                <a:ext cx="63" cy="73"/>
              </a:xfrm>
              <a:custGeom>
                <a:avLst/>
                <a:gdLst>
                  <a:gd name="T0" fmla="*/ 42 w 63"/>
                  <a:gd name="T1" fmla="*/ 65 h 73"/>
                  <a:gd name="T2" fmla="*/ 58 w 63"/>
                  <a:gd name="T3" fmla="*/ 72 h 73"/>
                  <a:gd name="T4" fmla="*/ 62 w 63"/>
                  <a:gd name="T5" fmla="*/ 72 h 73"/>
                  <a:gd name="T6" fmla="*/ 62 w 63"/>
                  <a:gd name="T7" fmla="*/ 67 h 73"/>
                  <a:gd name="T8" fmla="*/ 58 w 63"/>
                  <a:gd name="T9" fmla="*/ 65 h 73"/>
                  <a:gd name="T10" fmla="*/ 58 w 63"/>
                  <a:gd name="T11" fmla="*/ 62 h 73"/>
                  <a:gd name="T12" fmla="*/ 44 w 63"/>
                  <a:gd name="T13" fmla="*/ 56 h 73"/>
                  <a:gd name="T14" fmla="*/ 37 w 63"/>
                  <a:gd name="T15" fmla="*/ 45 h 73"/>
                  <a:gd name="T16" fmla="*/ 31 w 63"/>
                  <a:gd name="T17" fmla="*/ 34 h 73"/>
                  <a:gd name="T18" fmla="*/ 26 w 63"/>
                  <a:gd name="T19" fmla="*/ 20 h 73"/>
                  <a:gd name="T20" fmla="*/ 9 w 63"/>
                  <a:gd name="T21" fmla="*/ 0 h 73"/>
                  <a:gd name="T22" fmla="*/ 6 w 63"/>
                  <a:gd name="T23" fmla="*/ 4 h 73"/>
                  <a:gd name="T24" fmla="*/ 2 w 63"/>
                  <a:gd name="T25" fmla="*/ 9 h 73"/>
                  <a:gd name="T26" fmla="*/ 0 w 63"/>
                  <a:gd name="T27" fmla="*/ 11 h 73"/>
                  <a:gd name="T28" fmla="*/ 0 w 63"/>
                  <a:gd name="T29" fmla="*/ 18 h 73"/>
                  <a:gd name="T30" fmla="*/ 0 w 63"/>
                  <a:gd name="T31" fmla="*/ 20 h 73"/>
                  <a:gd name="T32" fmla="*/ 0 w 63"/>
                  <a:gd name="T33" fmla="*/ 20 h 73"/>
                  <a:gd name="T34" fmla="*/ 0 w 63"/>
                  <a:gd name="T35" fmla="*/ 20 h 73"/>
                  <a:gd name="T36" fmla="*/ 0 w 63"/>
                  <a:gd name="T37" fmla="*/ 20 h 73"/>
                  <a:gd name="T38" fmla="*/ 9 w 63"/>
                  <a:gd name="T39" fmla="*/ 31 h 73"/>
                  <a:gd name="T40" fmla="*/ 20 w 63"/>
                  <a:gd name="T41" fmla="*/ 45 h 73"/>
                  <a:gd name="T42" fmla="*/ 31 w 63"/>
                  <a:gd name="T43" fmla="*/ 56 h 73"/>
                  <a:gd name="T44" fmla="*/ 42 w 63"/>
                  <a:gd name="T45" fmla="*/ 65 h 7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63" h="73">
                    <a:moveTo>
                      <a:pt x="42" y="65"/>
                    </a:moveTo>
                    <a:lnTo>
                      <a:pt x="58" y="72"/>
                    </a:lnTo>
                    <a:lnTo>
                      <a:pt x="62" y="72"/>
                    </a:lnTo>
                    <a:lnTo>
                      <a:pt x="62" y="67"/>
                    </a:lnTo>
                    <a:lnTo>
                      <a:pt x="58" y="65"/>
                    </a:lnTo>
                    <a:lnTo>
                      <a:pt x="58" y="62"/>
                    </a:lnTo>
                    <a:lnTo>
                      <a:pt x="44" y="56"/>
                    </a:lnTo>
                    <a:lnTo>
                      <a:pt x="37" y="45"/>
                    </a:lnTo>
                    <a:lnTo>
                      <a:pt x="31" y="34"/>
                    </a:lnTo>
                    <a:lnTo>
                      <a:pt x="26" y="20"/>
                    </a:lnTo>
                    <a:lnTo>
                      <a:pt x="9" y="0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9" y="31"/>
                    </a:lnTo>
                    <a:lnTo>
                      <a:pt x="20" y="45"/>
                    </a:lnTo>
                    <a:lnTo>
                      <a:pt x="31" y="56"/>
                    </a:lnTo>
                    <a:lnTo>
                      <a:pt x="42" y="6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" name="Rectangle 3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" name="Rectangle 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" name="Rectangle 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79583F4-EC0C-4A83-AE2E-51E63F79EB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997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402CA-9B9B-4491-82BB-F4B0CA60D9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92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371FB-D5D8-4767-8646-F5721319E8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275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3247E-4F5A-4B89-9762-684D9B5E01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7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58E05-10B6-4280-AF88-7EA5BA40BA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1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BA94B-F667-4D3B-938E-448E68B29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8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FB695-F624-4E7A-8779-21686D3D74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683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BFF97-AF55-4DE9-95A8-90023DD3A0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43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75831-3509-4B40-AF1C-8C1186041E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57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C7DB4-FCAC-433B-861C-4AF879AD5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47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966FC-E7A8-481E-AF5A-1B07DA75B8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3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1EAF9-F075-4D32-824A-245B0C011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58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85800" y="117475"/>
            <a:ext cx="8456613" cy="6738938"/>
            <a:chOff x="432" y="74"/>
            <a:chExt cx="5327" cy="4245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invGray">
            <a:xfrm>
              <a:off x="432" y="4176"/>
              <a:ext cx="2208" cy="14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>
              <a:off x="2859" y="4250"/>
              <a:ext cx="2729" cy="41"/>
              <a:chOff x="2859" y="4250"/>
              <a:chExt cx="2729" cy="41"/>
            </a:xfrm>
          </p:grpSpPr>
          <p:sp>
            <p:nvSpPr>
              <p:cNvPr id="1038" name="Oval 5"/>
              <p:cNvSpPr>
                <a:spLocks noChangeArrowheads="1"/>
              </p:cNvSpPr>
              <p:nvPr/>
            </p:nvSpPr>
            <p:spPr bwMode="invGray">
              <a:xfrm>
                <a:off x="2859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Oval 6"/>
              <p:cNvSpPr>
                <a:spLocks noChangeArrowheads="1"/>
              </p:cNvSpPr>
              <p:nvPr/>
            </p:nvSpPr>
            <p:spPr bwMode="invGray">
              <a:xfrm>
                <a:off x="3243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0" name="Oval 7"/>
              <p:cNvSpPr>
                <a:spLocks noChangeArrowheads="1"/>
              </p:cNvSpPr>
              <p:nvPr/>
            </p:nvSpPr>
            <p:spPr bwMode="invGray">
              <a:xfrm>
                <a:off x="3627" y="4250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Oval 8"/>
              <p:cNvSpPr>
                <a:spLocks noChangeArrowheads="1"/>
              </p:cNvSpPr>
              <p:nvPr/>
            </p:nvSpPr>
            <p:spPr bwMode="invGray">
              <a:xfrm>
                <a:off x="4011" y="4250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Oval 9"/>
              <p:cNvSpPr>
                <a:spLocks noChangeArrowheads="1"/>
              </p:cNvSpPr>
              <p:nvPr/>
            </p:nvSpPr>
            <p:spPr bwMode="invGray">
              <a:xfrm>
                <a:off x="4395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Oval 10"/>
              <p:cNvSpPr>
                <a:spLocks noChangeArrowheads="1"/>
              </p:cNvSpPr>
              <p:nvPr/>
            </p:nvSpPr>
            <p:spPr bwMode="invGray">
              <a:xfrm>
                <a:off x="4779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Oval 11"/>
              <p:cNvSpPr>
                <a:spLocks noChangeArrowheads="1"/>
              </p:cNvSpPr>
              <p:nvPr/>
            </p:nvSpPr>
            <p:spPr bwMode="invGray">
              <a:xfrm>
                <a:off x="5163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" name="Oval 12"/>
              <p:cNvSpPr>
                <a:spLocks noChangeArrowheads="1"/>
              </p:cNvSpPr>
              <p:nvPr/>
            </p:nvSpPr>
            <p:spPr bwMode="invGray">
              <a:xfrm>
                <a:off x="5547" y="4250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34" name="Rectangle 13"/>
            <p:cNvSpPr>
              <a:spLocks noChangeArrowheads="1"/>
            </p:cNvSpPr>
            <p:nvPr/>
          </p:nvSpPr>
          <p:spPr bwMode="invGray">
            <a:xfrm>
              <a:off x="480" y="480"/>
              <a:ext cx="5279" cy="48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Oval 14"/>
            <p:cNvSpPr>
              <a:spLocks noChangeArrowheads="1"/>
            </p:cNvSpPr>
            <p:nvPr/>
          </p:nvSpPr>
          <p:spPr bwMode="invGray">
            <a:xfrm>
              <a:off x="507" y="74"/>
              <a:ext cx="42" cy="4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Oval 15"/>
            <p:cNvSpPr>
              <a:spLocks noChangeArrowheads="1"/>
            </p:cNvSpPr>
            <p:nvPr/>
          </p:nvSpPr>
          <p:spPr bwMode="invGray">
            <a:xfrm>
              <a:off x="507" y="219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Oval 16"/>
            <p:cNvSpPr>
              <a:spLocks noChangeArrowheads="1"/>
            </p:cNvSpPr>
            <p:nvPr/>
          </p:nvSpPr>
          <p:spPr bwMode="invGray">
            <a:xfrm>
              <a:off x="507" y="36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fld id="{1E2D500E-03CF-4E30-8BD3-04C124E5C0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1600200" y="2057400"/>
            <a:ext cx="5605463" cy="2257425"/>
          </a:xfrm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/>
          <a:lstStyle>
            <a:lvl1pPr marL="803275" indent="-803275"/>
            <a:lvl2pPr marL="1168400" indent="-346075"/>
            <a:lvl3pPr marL="1487488" indent="-317500"/>
            <a:lvl4pPr marL="1905000"/>
            <a:lvl5pPr marL="2247900"/>
            <a:lvl6pPr marL="2705100"/>
            <a:lvl7pPr marL="3162300"/>
            <a:lvl8pPr marL="3619500"/>
            <a:lvl9pPr marL="4076700"/>
          </a:lstStyle>
          <a:p>
            <a:pPr>
              <a:defRPr/>
            </a:pPr>
            <a:endParaRPr lang="en-US" b="1" smtClean="0"/>
          </a:p>
          <a:p>
            <a:pPr>
              <a:buFontTx/>
              <a:buNone/>
              <a:defRPr/>
            </a:pPr>
            <a:r>
              <a:rPr lang="en-US" sz="54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Classification</a:t>
            </a:r>
            <a:r>
              <a:rPr lang="en-US" sz="5400" b="1" smtClean="0">
                <a:latin typeface="Arial Black" pitchFamily="34" charset="0"/>
              </a:rPr>
              <a:t> 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pic>
        <p:nvPicPr>
          <p:cNvPr id="3076" name="Picture 4" descr="jellyfi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1179513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wakclwn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35563"/>
            <a:ext cx="2551113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paramecium-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75" y="4889500"/>
            <a:ext cx="2551113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mildew on leaf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513" y="0"/>
            <a:ext cx="2376487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Modern Classification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r>
              <a:rPr lang="en-US" sz="2800" smtClean="0"/>
              <a:t>Modern biologists group organisms into categories representing lines of </a:t>
            </a:r>
            <a:r>
              <a:rPr lang="en-US" sz="2800" b="1" smtClean="0">
                <a:solidFill>
                  <a:schemeClr val="accent2"/>
                </a:solidFill>
              </a:rPr>
              <a:t>evolutionary</a:t>
            </a:r>
            <a:r>
              <a:rPr lang="en-US" sz="2800" smtClean="0"/>
              <a:t> descent. </a:t>
            </a:r>
          </a:p>
          <a:p>
            <a:r>
              <a:rPr lang="en-US" sz="2800" smtClean="0"/>
              <a:t>Species within a </a:t>
            </a:r>
            <a:r>
              <a:rPr lang="en-US" sz="2800" b="1" smtClean="0">
                <a:solidFill>
                  <a:schemeClr val="accent2"/>
                </a:solidFill>
              </a:rPr>
              <a:t>genus</a:t>
            </a:r>
            <a:r>
              <a:rPr lang="en-US" sz="2800" smtClean="0"/>
              <a:t> are more closely related to each other than to species in another genus.</a:t>
            </a:r>
          </a:p>
        </p:txBody>
      </p:sp>
      <p:graphicFrame>
        <p:nvGraphicFramePr>
          <p:cNvPr id="12292" name="Object 7"/>
          <p:cNvGraphicFramePr>
            <a:graphicFrameLocks noChangeAspect="1"/>
          </p:cNvGraphicFramePr>
          <p:nvPr/>
        </p:nvGraphicFramePr>
        <p:xfrm>
          <a:off x="914400" y="4495800"/>
          <a:ext cx="1600200" cy="201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Clip" r:id="rId3" imgW="4533333" imgH="5714286" progId="MS_ClipArt_Gallery.2">
                  <p:embed/>
                </p:oleObj>
              </mc:Choice>
              <mc:Fallback>
                <p:oleObj name="Clip" r:id="rId3" imgW="4533333" imgH="5714286" progId="MS_ClipArt_Gallery.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495800"/>
                        <a:ext cx="1600200" cy="201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8"/>
          <p:cNvGraphicFramePr>
            <a:graphicFrameLocks noChangeAspect="1"/>
          </p:cNvGraphicFramePr>
          <p:nvPr/>
        </p:nvGraphicFramePr>
        <p:xfrm>
          <a:off x="6705600" y="4495800"/>
          <a:ext cx="1096963" cy="201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Clip" r:id="rId5" imgW="3114286" imgH="5714286" progId="MS_ClipArt_Gallery.2">
                  <p:embed/>
                </p:oleObj>
              </mc:Choice>
              <mc:Fallback>
                <p:oleObj name="Clip" r:id="rId5" imgW="3114286" imgH="5714286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4495800"/>
                        <a:ext cx="1096963" cy="201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9"/>
          <p:cNvGraphicFramePr>
            <a:graphicFrameLocks noChangeAspect="1"/>
          </p:cNvGraphicFramePr>
          <p:nvPr/>
        </p:nvGraphicFramePr>
        <p:xfrm>
          <a:off x="3200400" y="4495800"/>
          <a:ext cx="1865313" cy="199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Clip" r:id="rId7" imgW="5333333" imgH="5714286" progId="MS_ClipArt_Gallery.2">
                  <p:embed/>
                </p:oleObj>
              </mc:Choice>
              <mc:Fallback>
                <p:oleObj name="Clip" r:id="rId7" imgW="5333333" imgH="5714286" progId="MS_ClipArt_Gallery.2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495800"/>
                        <a:ext cx="1865313" cy="199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1752600" y="3733800"/>
            <a:ext cx="2743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/>
              <a:t>Genus: Felis</a:t>
            </a:r>
          </a:p>
        </p:txBody>
      </p:sp>
      <p:sp>
        <p:nvSpPr>
          <p:cNvPr id="12296" name="Rectangle 11"/>
          <p:cNvSpPr>
            <a:spLocks noChangeArrowheads="1"/>
          </p:cNvSpPr>
          <p:nvPr/>
        </p:nvSpPr>
        <p:spPr bwMode="auto">
          <a:xfrm>
            <a:off x="5867400" y="3733800"/>
            <a:ext cx="2908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Genus: Canis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Similarities in DNA and RNA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Scientists use similarities and differences in </a:t>
            </a:r>
            <a:r>
              <a:rPr lang="en-US" b="1" smtClean="0">
                <a:solidFill>
                  <a:schemeClr val="accent2"/>
                </a:solidFill>
              </a:rPr>
              <a:t>DNA</a:t>
            </a:r>
            <a:r>
              <a:rPr lang="en-US" b="1" smtClean="0"/>
              <a:t> </a:t>
            </a:r>
            <a:r>
              <a:rPr lang="en-US" smtClean="0"/>
              <a:t>to determine classification and evolutionary </a:t>
            </a:r>
            <a:r>
              <a:rPr lang="en-US" b="1" smtClean="0">
                <a:solidFill>
                  <a:schemeClr val="accent2"/>
                </a:solidFill>
              </a:rPr>
              <a:t>relationships</a:t>
            </a:r>
            <a:r>
              <a:rPr lang="en-US" smtClean="0"/>
              <a:t>. </a:t>
            </a:r>
          </a:p>
          <a:p>
            <a:r>
              <a:rPr lang="en-US" smtClean="0"/>
              <a:t>They can sequence or “read” the information coded in DNA to compare organisms.</a:t>
            </a: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5257800" y="4724400"/>
          <a:ext cx="2668588" cy="178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Clip" r:id="rId3" imgW="4857143" imgH="3247619" progId="MS_ClipArt_Gallery.2">
                  <p:embed/>
                </p:oleObj>
              </mc:Choice>
              <mc:Fallback>
                <p:oleObj name="Clip" r:id="rId3" imgW="4857143" imgH="3247619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724400"/>
                        <a:ext cx="2668588" cy="178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Kingdoms and Domains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smtClean="0"/>
              <a:t>In the 18</a:t>
            </a:r>
            <a:r>
              <a:rPr lang="en-US" sz="3600" baseline="30000" smtClean="0"/>
              <a:t>th</a:t>
            </a:r>
            <a:r>
              <a:rPr lang="en-US" sz="3600" smtClean="0"/>
              <a:t> century, Linnaeus originally proposed two kingdoms: </a:t>
            </a:r>
            <a:r>
              <a:rPr lang="en-US" sz="3600" smtClean="0">
                <a:solidFill>
                  <a:schemeClr val="accent2"/>
                </a:solidFill>
              </a:rPr>
              <a:t>Animalia</a:t>
            </a:r>
            <a:r>
              <a:rPr lang="en-US" sz="3600" smtClean="0"/>
              <a:t> and Plantae.</a:t>
            </a:r>
          </a:p>
          <a:p>
            <a:r>
              <a:rPr lang="en-US" sz="3600" smtClean="0"/>
              <a:t>By the 1950s, scientists expanded the kingdom system to include five kingdoms.</a:t>
            </a: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7391400" y="4572000"/>
          <a:ext cx="668338" cy="169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Clip" r:id="rId3" imgW="668426" imgH="1690726" progId="MS_ClipArt_Gallery.2">
                  <p:embed/>
                </p:oleObj>
              </mc:Choice>
              <mc:Fallback>
                <p:oleObj name="Clip" r:id="rId3" imgW="668426" imgH="1690726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4572000"/>
                        <a:ext cx="668338" cy="169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5638800" y="5029200"/>
          <a:ext cx="1414463" cy="1370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Clip" r:id="rId5" imgW="1415491" imgH="1370686" progId="MS_ClipArt_Gallery.2">
                  <p:embed/>
                </p:oleObj>
              </mc:Choice>
              <mc:Fallback>
                <p:oleObj name="Clip" r:id="rId5" imgW="1415491" imgH="1370686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5029200"/>
                        <a:ext cx="1414463" cy="1370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Five Kingdom System</a:t>
            </a:r>
          </a:p>
        </p:txBody>
      </p:sp>
      <p:graphicFrame>
        <p:nvGraphicFramePr>
          <p:cNvPr id="15363" name="Object 5"/>
          <p:cNvGraphicFramePr>
            <a:graphicFrameLocks noChangeAspect="1"/>
          </p:cNvGraphicFramePr>
          <p:nvPr/>
        </p:nvGraphicFramePr>
        <p:xfrm>
          <a:off x="457200" y="1689100"/>
          <a:ext cx="8393113" cy="771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Document" r:id="rId3" imgW="6344441" imgH="5825482" progId="Word.Document.8">
                  <p:embed/>
                </p:oleObj>
              </mc:Choice>
              <mc:Fallback>
                <p:oleObj name="Document" r:id="rId3" imgW="6344441" imgH="5825482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89100"/>
                        <a:ext cx="8393113" cy="771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The Six Kingdom System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r>
              <a:rPr lang="en-US" sz="3600" smtClean="0"/>
              <a:t>In recent years, biologists have recognized that the </a:t>
            </a:r>
            <a:r>
              <a:rPr lang="en-US" sz="3600" smtClean="0">
                <a:solidFill>
                  <a:schemeClr val="accent2"/>
                </a:solidFill>
              </a:rPr>
              <a:t>Monera</a:t>
            </a:r>
            <a:r>
              <a:rPr lang="en-US" sz="3600" smtClean="0"/>
              <a:t> are composed of two distinct groups. </a:t>
            </a:r>
          </a:p>
          <a:p>
            <a:r>
              <a:rPr lang="en-US" sz="3600" smtClean="0"/>
              <a:t>As a result, the kingdom Monera has now been separated into two kingdoms: </a:t>
            </a:r>
            <a:r>
              <a:rPr lang="en-US" sz="3600" smtClean="0">
                <a:solidFill>
                  <a:schemeClr val="accent2"/>
                </a:solidFill>
              </a:rPr>
              <a:t>Eubacteria</a:t>
            </a:r>
            <a:r>
              <a:rPr lang="en-US" sz="3600" smtClean="0"/>
              <a:t> and </a:t>
            </a:r>
            <a:r>
              <a:rPr lang="en-US" sz="3600" smtClean="0">
                <a:solidFill>
                  <a:schemeClr val="accent2"/>
                </a:solidFill>
              </a:rPr>
              <a:t>Archaebacteria</a:t>
            </a:r>
            <a:r>
              <a:rPr lang="en-US" sz="3600" smtClean="0"/>
              <a:t>, resulting in a </a:t>
            </a:r>
            <a:r>
              <a:rPr lang="en-US" sz="3600" b="1" smtClean="0"/>
              <a:t>six-kingdom</a:t>
            </a:r>
            <a:r>
              <a:rPr lang="en-US" sz="3600" smtClean="0"/>
              <a:t> system of classification.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Three-Domain System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smtClean="0"/>
              <a:t>Scientists can group modern organisms by comparing ribosomal </a:t>
            </a:r>
            <a:r>
              <a:rPr lang="en-US" sz="3600" smtClean="0">
                <a:solidFill>
                  <a:schemeClr val="accent2"/>
                </a:solidFill>
              </a:rPr>
              <a:t>RNA</a:t>
            </a:r>
            <a:r>
              <a:rPr lang="en-US" sz="3600" smtClean="0"/>
              <a:t> to determine how long they have been evolving independently. </a:t>
            </a:r>
          </a:p>
          <a:p>
            <a:r>
              <a:rPr lang="en-US" sz="3600" smtClean="0"/>
              <a:t>This type of </a:t>
            </a:r>
            <a:r>
              <a:rPr lang="en-US" sz="3600" smtClean="0">
                <a:solidFill>
                  <a:schemeClr val="accent2"/>
                </a:solidFill>
              </a:rPr>
              <a:t>molecular</a:t>
            </a:r>
            <a:r>
              <a:rPr lang="en-US" sz="3600" smtClean="0"/>
              <a:t> analysis has resulted in a new taxonomic category—the </a:t>
            </a:r>
            <a:r>
              <a:rPr lang="en-US" sz="3600" smtClean="0">
                <a:solidFill>
                  <a:schemeClr val="accent2"/>
                </a:solidFill>
              </a:rPr>
              <a:t>domain</a:t>
            </a:r>
            <a:r>
              <a:rPr lang="en-US" sz="3600" smtClean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Three Domains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 three domains, which are larger than the kingdoms, are the following:</a:t>
            </a:r>
          </a:p>
          <a:p>
            <a:r>
              <a:rPr lang="en-US" b="1" smtClean="0"/>
              <a:t>Eukarya</a:t>
            </a:r>
            <a:r>
              <a:rPr lang="en-US" smtClean="0"/>
              <a:t> – protists, fungi, plants and animals</a:t>
            </a:r>
          </a:p>
          <a:p>
            <a:r>
              <a:rPr lang="en-US" b="1" smtClean="0"/>
              <a:t>Bacteria</a:t>
            </a:r>
            <a:r>
              <a:rPr lang="en-US" smtClean="0"/>
              <a:t> – which corresponds to the kingdom </a:t>
            </a:r>
            <a:r>
              <a:rPr lang="en-US" b="1" smtClean="0">
                <a:solidFill>
                  <a:schemeClr val="accent2"/>
                </a:solidFill>
              </a:rPr>
              <a:t>Eubacteria</a:t>
            </a:r>
            <a:r>
              <a:rPr lang="en-US" smtClean="0"/>
              <a:t>.</a:t>
            </a:r>
          </a:p>
          <a:p>
            <a:r>
              <a:rPr lang="en-US" b="1" smtClean="0"/>
              <a:t>Archaea</a:t>
            </a:r>
            <a:r>
              <a:rPr lang="en-US" smtClean="0"/>
              <a:t> – which corresponds to the kingdom Archaebacteria.</a:t>
            </a:r>
          </a:p>
          <a:p>
            <a:endParaRPr lang="en-US" smtClean="0"/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5562600" y="3657600"/>
          <a:ext cx="89535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Clip" r:id="rId3" imgW="590702" imgH="361188" progId="MS_ClipArt_Gallery.2">
                  <p:embed/>
                </p:oleObj>
              </mc:Choice>
              <mc:Fallback>
                <p:oleObj name="Clip" r:id="rId3" imgW="590702" imgH="361188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657600"/>
                        <a:ext cx="89535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7239000" y="3124200"/>
          <a:ext cx="641350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Clip" r:id="rId5" imgW="642823" imgH="1134770" progId="MS_ClipArt_Gallery.2">
                  <p:embed/>
                </p:oleObj>
              </mc:Choice>
              <mc:Fallback>
                <p:oleObj name="Clip" r:id="rId5" imgW="642823" imgH="1134770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3124200"/>
                        <a:ext cx="641350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3581400" y="3581400"/>
          <a:ext cx="13684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Clip" r:id="rId7" imgW="1367489" imgH="556313" progId="MS_ClipArt_Gallery.2">
                  <p:embed/>
                </p:oleObj>
              </mc:Choice>
              <mc:Fallback>
                <p:oleObj name="Clip" r:id="rId7" imgW="1367489" imgH="556313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581400"/>
                        <a:ext cx="136842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Classification of Living Things</a:t>
            </a:r>
          </a:p>
        </p:txBody>
      </p:sp>
      <p:sp>
        <p:nvSpPr>
          <p:cNvPr id="19459" name="Text Box 17"/>
          <p:cNvSpPr txBox="1">
            <a:spLocks noChangeArrowheads="1"/>
          </p:cNvSpPr>
          <p:nvPr/>
        </p:nvSpPr>
        <p:spPr bwMode="auto">
          <a:xfrm>
            <a:off x="685800" y="1752600"/>
            <a:ext cx="4953000" cy="55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64922" tIns="32461" rIns="64922" bIns="3246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/>
              <a:t>The three-domain system</a:t>
            </a:r>
            <a:endParaRPr lang="en-US" sz="3200">
              <a:solidFill>
                <a:srgbClr val="808080"/>
              </a:solidFill>
              <a:latin typeface="Book Antiqua" pitchFamily="18" charset="0"/>
            </a:endParaRPr>
          </a:p>
        </p:txBody>
      </p:sp>
      <p:sp>
        <p:nvSpPr>
          <p:cNvPr id="19460" name="Rectangle 21"/>
          <p:cNvSpPr>
            <a:spLocks noChangeArrowheads="1"/>
          </p:cNvSpPr>
          <p:nvPr/>
        </p:nvSpPr>
        <p:spPr bwMode="auto">
          <a:xfrm>
            <a:off x="457200" y="2514600"/>
            <a:ext cx="1524000" cy="838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Bacteria</a:t>
            </a:r>
          </a:p>
        </p:txBody>
      </p:sp>
      <p:sp>
        <p:nvSpPr>
          <p:cNvPr id="19461" name="Rectangle 22"/>
          <p:cNvSpPr>
            <a:spLocks noChangeArrowheads="1"/>
          </p:cNvSpPr>
          <p:nvPr/>
        </p:nvSpPr>
        <p:spPr bwMode="auto">
          <a:xfrm>
            <a:off x="2057400" y="2514600"/>
            <a:ext cx="1447800" cy="838200"/>
          </a:xfrm>
          <a:prstGeom prst="rect">
            <a:avLst/>
          </a:prstGeom>
          <a:solidFill>
            <a:srgbClr val="993366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Archaea</a:t>
            </a:r>
            <a:endParaRPr lang="en-US"/>
          </a:p>
        </p:txBody>
      </p:sp>
      <p:sp>
        <p:nvSpPr>
          <p:cNvPr id="19462" name="Rectangle 23"/>
          <p:cNvSpPr>
            <a:spLocks noChangeArrowheads="1"/>
          </p:cNvSpPr>
          <p:nvPr/>
        </p:nvSpPr>
        <p:spPr bwMode="auto">
          <a:xfrm>
            <a:off x="3581400" y="2514600"/>
            <a:ext cx="5334000" cy="838200"/>
          </a:xfrm>
          <a:prstGeom prst="rect">
            <a:avLst/>
          </a:prstGeom>
          <a:solidFill>
            <a:srgbClr val="3333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Eukarya</a:t>
            </a:r>
            <a:endParaRPr lang="en-US"/>
          </a:p>
        </p:txBody>
      </p:sp>
      <p:sp>
        <p:nvSpPr>
          <p:cNvPr id="19463" name="Rectangle 28"/>
          <p:cNvSpPr>
            <a:spLocks noChangeArrowheads="1"/>
          </p:cNvSpPr>
          <p:nvPr/>
        </p:nvSpPr>
        <p:spPr bwMode="auto">
          <a:xfrm>
            <a:off x="381000" y="4343400"/>
            <a:ext cx="1676400" cy="914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Eubacteria</a:t>
            </a:r>
          </a:p>
        </p:txBody>
      </p:sp>
      <p:sp>
        <p:nvSpPr>
          <p:cNvPr id="19464" name="Rectangle 29"/>
          <p:cNvSpPr>
            <a:spLocks noChangeArrowheads="1"/>
          </p:cNvSpPr>
          <p:nvPr/>
        </p:nvSpPr>
        <p:spPr bwMode="auto">
          <a:xfrm>
            <a:off x="2057400" y="4343400"/>
            <a:ext cx="1447800" cy="914400"/>
          </a:xfrm>
          <a:prstGeom prst="rect">
            <a:avLst/>
          </a:prstGeom>
          <a:solidFill>
            <a:srgbClr val="993366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Archae-</a:t>
            </a:r>
          </a:p>
          <a:p>
            <a:pPr algn="ctr"/>
            <a:r>
              <a:rPr lang="en-US" b="1">
                <a:latin typeface="Arial" charset="0"/>
              </a:rPr>
              <a:t>bacteria</a:t>
            </a:r>
          </a:p>
        </p:txBody>
      </p:sp>
      <p:sp>
        <p:nvSpPr>
          <p:cNvPr id="19465" name="Rectangle 30"/>
          <p:cNvSpPr>
            <a:spLocks noChangeArrowheads="1"/>
          </p:cNvSpPr>
          <p:nvPr/>
        </p:nvSpPr>
        <p:spPr bwMode="auto">
          <a:xfrm>
            <a:off x="3581400" y="4343400"/>
            <a:ext cx="1219200" cy="914400"/>
          </a:xfrm>
          <a:prstGeom prst="rect">
            <a:avLst/>
          </a:prstGeom>
          <a:solidFill>
            <a:srgbClr val="6666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Protista</a:t>
            </a:r>
          </a:p>
        </p:txBody>
      </p:sp>
      <p:sp>
        <p:nvSpPr>
          <p:cNvPr id="19466" name="Rectangle 31"/>
          <p:cNvSpPr>
            <a:spLocks noChangeArrowheads="1"/>
          </p:cNvSpPr>
          <p:nvPr/>
        </p:nvSpPr>
        <p:spPr bwMode="auto">
          <a:xfrm>
            <a:off x="4876800" y="4343400"/>
            <a:ext cx="1219200" cy="914400"/>
          </a:xfrm>
          <a:prstGeom prst="rect">
            <a:avLst/>
          </a:prstGeom>
          <a:solidFill>
            <a:srgbClr val="008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Plantae</a:t>
            </a:r>
          </a:p>
        </p:txBody>
      </p:sp>
      <p:sp>
        <p:nvSpPr>
          <p:cNvPr id="19467" name="Rectangle 32"/>
          <p:cNvSpPr>
            <a:spLocks noChangeArrowheads="1"/>
          </p:cNvSpPr>
          <p:nvPr/>
        </p:nvSpPr>
        <p:spPr bwMode="auto">
          <a:xfrm>
            <a:off x="7391400" y="4343400"/>
            <a:ext cx="1524000" cy="914400"/>
          </a:xfrm>
          <a:prstGeom prst="rect">
            <a:avLst/>
          </a:prstGeom>
          <a:solidFill>
            <a:srgbClr val="800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Animalia</a:t>
            </a:r>
          </a:p>
        </p:txBody>
      </p:sp>
      <p:sp>
        <p:nvSpPr>
          <p:cNvPr id="19468" name="Text Box 34"/>
          <p:cNvSpPr txBox="1">
            <a:spLocks noChangeArrowheads="1"/>
          </p:cNvSpPr>
          <p:nvPr/>
        </p:nvSpPr>
        <p:spPr bwMode="auto">
          <a:xfrm>
            <a:off x="685800" y="3581400"/>
            <a:ext cx="4953000" cy="55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64922" tIns="32461" rIns="64922" bIns="3246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/>
              <a:t>The six-kingdom system</a:t>
            </a:r>
            <a:endParaRPr lang="en-US" sz="3200">
              <a:solidFill>
                <a:srgbClr val="808080"/>
              </a:solidFill>
              <a:latin typeface="Book Antiqua" pitchFamily="18" charset="0"/>
            </a:endParaRPr>
          </a:p>
        </p:txBody>
      </p:sp>
      <p:sp>
        <p:nvSpPr>
          <p:cNvPr id="19469" name="Rectangle 35"/>
          <p:cNvSpPr>
            <a:spLocks noChangeArrowheads="1"/>
          </p:cNvSpPr>
          <p:nvPr/>
        </p:nvSpPr>
        <p:spPr bwMode="auto">
          <a:xfrm>
            <a:off x="6172200" y="4343400"/>
            <a:ext cx="1143000" cy="914400"/>
          </a:xfrm>
          <a:prstGeom prst="rect">
            <a:avLst/>
          </a:prstGeom>
          <a:solidFill>
            <a:srgbClr val="808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Fungi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bio_ch18_436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1382713"/>
            <a:ext cx="4716463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460625" y="1201738"/>
            <a:ext cx="9953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>
                <a:latin typeface="Arial" charset="0"/>
              </a:rPr>
              <a:t>Grizzly bear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362325" y="1201738"/>
            <a:ext cx="901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>
                <a:latin typeface="Arial" charset="0"/>
              </a:rPr>
              <a:t>Black bear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191000" y="1201738"/>
            <a:ext cx="735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200">
                <a:latin typeface="Arial" charset="0"/>
              </a:rPr>
              <a:t>Giant panda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918075" y="1201738"/>
            <a:ext cx="7080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>
                <a:latin typeface="Arial" charset="0"/>
              </a:rPr>
              <a:t>Red fox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5600700" y="1189038"/>
            <a:ext cx="681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200">
                <a:latin typeface="Arial" charset="0"/>
              </a:rPr>
              <a:t>Abert squirrel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6200775" y="1176338"/>
            <a:ext cx="681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200">
                <a:latin typeface="Arial" charset="0"/>
              </a:rPr>
              <a:t>Coral snake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6794500" y="1189038"/>
            <a:ext cx="7508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>
                <a:latin typeface="Arial" charset="0"/>
              </a:rPr>
              <a:t>Sea star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4297363" y="1897063"/>
            <a:ext cx="15986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 b="1">
                <a:latin typeface="Arial" charset="0"/>
              </a:rPr>
              <a:t>KINGDOM Animalia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4327525" y="2554288"/>
            <a:ext cx="15382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 b="1">
                <a:latin typeface="Arial" charset="0"/>
              </a:rPr>
              <a:t>PHYLUM Chordata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4357688" y="3173413"/>
            <a:ext cx="14779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 b="1">
                <a:latin typeface="Arial" charset="0"/>
              </a:rPr>
              <a:t>CLASS Mammalia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4352925" y="3830638"/>
            <a:ext cx="14859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 b="1">
                <a:latin typeface="Arial" charset="0"/>
              </a:rPr>
              <a:t>ORDER Carnivora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4419600" y="4459288"/>
            <a:ext cx="13525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 b="1">
                <a:latin typeface="Arial" charset="0"/>
              </a:rPr>
              <a:t>FAMILY Ursidae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4497388" y="5087938"/>
            <a:ext cx="11985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 b="1">
                <a:latin typeface="Arial" charset="0"/>
              </a:rPr>
              <a:t>GENUS Ursus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4187825" y="5751513"/>
            <a:ext cx="18161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 b="1">
                <a:latin typeface="Arial" charset="0"/>
              </a:rPr>
              <a:t>SPECIES </a:t>
            </a:r>
            <a:r>
              <a:rPr lang="en-US" sz="1200" b="1" i="1">
                <a:latin typeface="Arial" charset="0"/>
              </a:rPr>
              <a:t>Ursus arctos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533400" y="228600"/>
            <a:ext cx="7324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Hierarchical Ordering of Classification</a:t>
            </a:r>
            <a:r>
              <a:rPr lang="en-US" sz="2000">
                <a:latin typeface="Arial Black" pitchFamily="34" charset="0"/>
              </a:rPr>
              <a:t> 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577850" y="3338513"/>
            <a:ext cx="2587625" cy="314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As we move from the kingdom level to the species level, more and more members are removed.</a:t>
            </a:r>
          </a:p>
          <a:p>
            <a:pPr algn="ctr"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Each level is more specific.</a:t>
            </a:r>
          </a:p>
          <a:p>
            <a:pPr>
              <a:spcBef>
                <a:spcPct val="50000"/>
              </a:spcBef>
            </a:pPr>
            <a:endParaRPr lang="en-US" sz="2000" b="1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9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990600" y="838200"/>
            <a:ext cx="50927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3200" b="1">
                <a:latin typeface="Arial" charset="0"/>
              </a:rPr>
              <a:t>Kingdom Archaebacteria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graphicFrame>
        <p:nvGraphicFramePr>
          <p:cNvPr id="38938" name="Group 26"/>
          <p:cNvGraphicFramePr>
            <a:graphicFrameLocks noGrp="1"/>
          </p:cNvGraphicFramePr>
          <p:nvPr>
            <p:ph/>
          </p:nvPr>
        </p:nvGraphicFramePr>
        <p:xfrm>
          <a:off x="444500" y="1485900"/>
          <a:ext cx="7350125" cy="4943475"/>
        </p:xfrm>
        <a:graphic>
          <a:graphicData uri="http://schemas.openxmlformats.org/drawingml/2006/table">
            <a:tbl>
              <a:tblPr/>
              <a:tblGrid>
                <a:gridCol w="2371725"/>
                <a:gridCol w="4978400"/>
              </a:tblGrid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Cell Type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Prokaryote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Cells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Unicellular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Nutrition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Autotroph or Heterotroph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74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Location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Extreme Environments Volcanoes, Deep Sea Vents, Yellowstone Hot Springs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0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Examples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Methanogens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Thermophiles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28" name="Picture 24" descr="hydrotherm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175" y="593725"/>
            <a:ext cx="1828800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9" name="Picture 25" descr="bacillus infern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2" r="3636" b="24001"/>
          <a:stretch>
            <a:fillRect/>
          </a:stretch>
        </p:blipFill>
        <p:spPr bwMode="auto">
          <a:xfrm>
            <a:off x="5791200" y="4876800"/>
            <a:ext cx="2238375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Challenge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smtClean="0"/>
              <a:t>Biologists have identified and named approximately </a:t>
            </a:r>
            <a:r>
              <a:rPr lang="en-US" sz="4000" smtClean="0">
                <a:solidFill>
                  <a:schemeClr val="accent2"/>
                </a:solidFill>
              </a:rPr>
              <a:t>1.5 million</a:t>
            </a:r>
            <a:r>
              <a:rPr lang="en-US" sz="4000" smtClean="0"/>
              <a:t> species so far.</a:t>
            </a:r>
          </a:p>
          <a:p>
            <a:r>
              <a:rPr lang="en-US" sz="4000" smtClean="0"/>
              <a:t>They estimate that between 2 and 100 million species have yet to be identified.</a:t>
            </a:r>
          </a:p>
          <a:p>
            <a:endParaRPr lang="en-US" smtClean="0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191000" y="5181600"/>
          <a:ext cx="846138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Clip" r:id="rId3" imgW="846734" imgH="1275588" progId="MS_ClipArt_Gallery.2">
                  <p:embed/>
                </p:oleObj>
              </mc:Choice>
              <mc:Fallback>
                <p:oleObj name="Clip" r:id="rId3" imgW="846734" imgH="1275588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181600"/>
                        <a:ext cx="846138" cy="1274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5410200" y="5562600"/>
          <a:ext cx="93503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Clip" r:id="rId5" imgW="936346" imgH="405079" progId="MS_ClipArt_Gallery.2">
                  <p:embed/>
                </p:oleObj>
              </mc:Choice>
              <mc:Fallback>
                <p:oleObj name="Clip" r:id="rId5" imgW="936346" imgH="405079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562600"/>
                        <a:ext cx="935038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6553200" y="5249863"/>
          <a:ext cx="1114425" cy="160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Clip" r:id="rId7" imgW="2237537" imgH="3228746" progId="MS_ClipArt_Gallery.2">
                  <p:embed/>
                </p:oleObj>
              </mc:Choice>
              <mc:Fallback>
                <p:oleObj name="Clip" r:id="rId7" imgW="2237537" imgH="3228746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5249863"/>
                        <a:ext cx="1114425" cy="160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8001000" y="5257800"/>
          <a:ext cx="641350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Clip" r:id="rId9" imgW="642823" imgH="1134770" progId="MS_ClipArt_Gallery.2">
                  <p:embed/>
                </p:oleObj>
              </mc:Choice>
              <mc:Fallback>
                <p:oleObj name="Clip" r:id="rId9" imgW="642823" imgH="1134770" progId="MS_ClipArt_Gallery.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257800"/>
                        <a:ext cx="641350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066800" y="838200"/>
            <a:ext cx="43434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3200" b="1">
                <a:latin typeface="Arial" charset="0"/>
              </a:rPr>
              <a:t>Kingdom Eubacteria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pic>
        <p:nvPicPr>
          <p:cNvPr id="22532" name="Picture 4" descr="Eco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128713"/>
            <a:ext cx="2193925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7053263" y="2774950"/>
            <a:ext cx="1038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 i="1">
                <a:latin typeface="Arial" charset="0"/>
              </a:rPr>
              <a:t>E. coli</a:t>
            </a:r>
          </a:p>
        </p:txBody>
      </p:sp>
      <p:pic>
        <p:nvPicPr>
          <p:cNvPr id="22534" name="Picture 6" descr="stre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3554413"/>
            <a:ext cx="1617663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6686550" y="4845050"/>
            <a:ext cx="19081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 i="1">
                <a:latin typeface="Arial" charset="0"/>
              </a:rPr>
              <a:t>Streptococcus</a:t>
            </a:r>
          </a:p>
        </p:txBody>
      </p:sp>
      <p:graphicFrame>
        <p:nvGraphicFramePr>
          <p:cNvPr id="37913" name="Group 25"/>
          <p:cNvGraphicFramePr>
            <a:graphicFrameLocks noGrp="1"/>
          </p:cNvGraphicFramePr>
          <p:nvPr>
            <p:ph/>
          </p:nvPr>
        </p:nvGraphicFramePr>
        <p:xfrm>
          <a:off x="496888" y="1489075"/>
          <a:ext cx="5032375" cy="2925763"/>
        </p:xfrm>
        <a:graphic>
          <a:graphicData uri="http://schemas.openxmlformats.org/drawingml/2006/table">
            <a:tbl>
              <a:tblPr/>
              <a:tblGrid>
                <a:gridCol w="2516187"/>
                <a:gridCol w="2516188"/>
              </a:tblGrid>
              <a:tr h="457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Cell Type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Prokaryote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Cells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Unicellular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Nutrition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Autotroph or Heterotroph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59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Examples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Streptococcus, Escherichia coli (E. coli)</a:t>
                      </a: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030288" y="804863"/>
            <a:ext cx="4552950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3600" b="1">
                <a:latin typeface="Arial" charset="0"/>
              </a:rPr>
              <a:t>Kingdom Protista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777038" y="2854325"/>
            <a:ext cx="1771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 i="1">
                <a:latin typeface="Arial" charset="0"/>
              </a:rPr>
              <a:t>Paramecium</a:t>
            </a:r>
          </a:p>
        </p:txBody>
      </p:sp>
      <p:pic>
        <p:nvPicPr>
          <p:cNvPr id="23557" name="Picture 5" descr="gree alga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23"/>
          <a:stretch>
            <a:fillRect/>
          </a:stretch>
        </p:blipFill>
        <p:spPr bwMode="auto">
          <a:xfrm>
            <a:off x="6875463" y="3433763"/>
            <a:ext cx="1673225" cy="106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7075488" y="4498975"/>
            <a:ext cx="15224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Green algae</a:t>
            </a:r>
          </a:p>
        </p:txBody>
      </p:sp>
      <p:pic>
        <p:nvPicPr>
          <p:cNvPr id="23559" name="Picture 7" descr="paramecium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475" y="804863"/>
            <a:ext cx="2551113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8" descr="ameob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0" y="4903788"/>
            <a:ext cx="941388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7108825" y="6065838"/>
            <a:ext cx="10588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 i="1">
                <a:latin typeface="Arial" charset="0"/>
              </a:rPr>
              <a:t>Amoeba</a:t>
            </a:r>
          </a:p>
        </p:txBody>
      </p:sp>
      <p:graphicFrame>
        <p:nvGraphicFramePr>
          <p:cNvPr id="36893" name="Group 29"/>
          <p:cNvGraphicFramePr>
            <a:graphicFrameLocks noGrp="1"/>
          </p:cNvGraphicFramePr>
          <p:nvPr>
            <p:ph/>
          </p:nvPr>
        </p:nvGraphicFramePr>
        <p:xfrm>
          <a:off x="685800" y="1544638"/>
          <a:ext cx="5265738" cy="3421062"/>
        </p:xfrm>
        <a:graphic>
          <a:graphicData uri="http://schemas.openxmlformats.org/drawingml/2006/table">
            <a:tbl>
              <a:tblPr/>
              <a:tblGrid>
                <a:gridCol w="2514600"/>
                <a:gridCol w="2751138"/>
              </a:tblGrid>
              <a:tr h="58589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Cell Type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Eukaryote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Cells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Most Unicellular, some multicellular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Nutrition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Autotroph or Heterotroph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9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Examples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Amoeba, Paramecium, Euglena, 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2057400" y="5257800"/>
            <a:ext cx="29400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latin typeface="Arial" charset="0"/>
              </a:rPr>
              <a:t>The “Junk-Drawer” Kingdom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273550" y="1865313"/>
            <a:ext cx="11334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05000"/>
              </a:lnSpc>
            </a:pPr>
            <a:endParaRPr lang="en-US" sz="1000" b="1">
              <a:latin typeface="Arial" charset="0"/>
            </a:endParaRPr>
          </a:p>
          <a:p>
            <a:pPr algn="ctr">
              <a:lnSpc>
                <a:spcPct val="105000"/>
              </a:lnSpc>
            </a:pPr>
            <a:endParaRPr lang="en-US" sz="1000" b="1">
              <a:latin typeface="Arial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337300" y="1865313"/>
            <a:ext cx="10064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05000"/>
              </a:lnSpc>
            </a:pPr>
            <a:endParaRPr lang="en-US" sz="1000" b="1">
              <a:latin typeface="Arial" charset="0"/>
            </a:endParaRPr>
          </a:p>
          <a:p>
            <a:pPr algn="ctr">
              <a:lnSpc>
                <a:spcPct val="105000"/>
              </a:lnSpc>
            </a:pPr>
            <a:endParaRPr lang="en-US" sz="1000" b="1">
              <a:latin typeface="Arial" charset="0"/>
            </a:endParaRPr>
          </a:p>
          <a:p>
            <a:pPr algn="ctr">
              <a:lnSpc>
                <a:spcPct val="105000"/>
              </a:lnSpc>
            </a:pPr>
            <a:endParaRPr lang="en-US" sz="1000" b="1">
              <a:latin typeface="Arial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366000" y="1865313"/>
            <a:ext cx="10318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05000"/>
              </a:lnSpc>
            </a:pPr>
            <a:endParaRPr lang="en-US" sz="1000" b="1">
              <a:latin typeface="Arial" charset="0"/>
            </a:endParaRPr>
          </a:p>
          <a:p>
            <a:pPr algn="ctr">
              <a:lnSpc>
                <a:spcPct val="105000"/>
              </a:lnSpc>
            </a:pPr>
            <a:endParaRPr lang="en-US" sz="1000" b="1">
              <a:latin typeface="Arial" charset="0"/>
            </a:endParaRPr>
          </a:p>
          <a:p>
            <a:pPr algn="ctr">
              <a:lnSpc>
                <a:spcPct val="105000"/>
              </a:lnSpc>
            </a:pPr>
            <a:endParaRPr lang="en-US" sz="1000">
              <a:latin typeface="Arial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030288" y="914400"/>
            <a:ext cx="42306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3600" b="1">
                <a:latin typeface="Arial" charset="0"/>
              </a:rPr>
              <a:t>Kingdom Fungi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pic>
        <p:nvPicPr>
          <p:cNvPr id="24583" name="Picture 7" descr="mildew on leaf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63" y="1339850"/>
            <a:ext cx="2376487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6337300" y="2947988"/>
            <a:ext cx="2117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Mildew on Leaf</a:t>
            </a:r>
          </a:p>
        </p:txBody>
      </p:sp>
      <p:pic>
        <p:nvPicPr>
          <p:cNvPr id="24585" name="Picture 9" descr="mushro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3406775"/>
            <a:ext cx="1782763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6745288" y="5541963"/>
            <a:ext cx="1374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Mushroom</a:t>
            </a:r>
          </a:p>
        </p:txBody>
      </p:sp>
      <p:graphicFrame>
        <p:nvGraphicFramePr>
          <p:cNvPr id="35869" name="Group 29"/>
          <p:cNvGraphicFramePr>
            <a:graphicFrameLocks noGrp="1"/>
          </p:cNvGraphicFramePr>
          <p:nvPr>
            <p:ph/>
          </p:nvPr>
        </p:nvGraphicFramePr>
        <p:xfrm>
          <a:off x="685800" y="1608138"/>
          <a:ext cx="5265738" cy="2690812"/>
        </p:xfrm>
        <a:graphic>
          <a:graphicData uri="http://schemas.openxmlformats.org/drawingml/2006/table">
            <a:tbl>
              <a:tblPr/>
              <a:tblGrid>
                <a:gridCol w="2536825"/>
                <a:gridCol w="2728913"/>
              </a:tblGrid>
              <a:tr h="52234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Cell Type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Eukaryote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5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Cells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Most multicelluar, some unicelluar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34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Nutrition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Heterotroph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5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Example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Mushroom, yeast, mildew, mold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68" name="Text Box 28"/>
          <p:cNvSpPr txBox="1">
            <a:spLocks noChangeArrowheads="1"/>
          </p:cNvSpPr>
          <p:nvPr/>
        </p:nvSpPr>
        <p:spPr bwMode="auto">
          <a:xfrm>
            <a:off x="2057400" y="4648200"/>
            <a:ext cx="28305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latin typeface="Arial" charset="0"/>
              </a:rPr>
              <a:t>Most Fungi are DECOMPOSERS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6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62000" y="838200"/>
            <a:ext cx="4524375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3600" b="1">
                <a:latin typeface="Arial" charset="0"/>
              </a:rPr>
              <a:t>Kingdom Plantae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pic>
        <p:nvPicPr>
          <p:cNvPr id="25604" name="Picture 4" descr="f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1320800"/>
            <a:ext cx="180975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7524750" y="1406525"/>
            <a:ext cx="12858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Ferns :  seedless vascular </a:t>
            </a:r>
          </a:p>
        </p:txBody>
      </p:sp>
      <p:pic>
        <p:nvPicPr>
          <p:cNvPr id="25606" name="Picture 6" descr="sunflowersk5751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976813"/>
            <a:ext cx="176371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7281863" y="5334000"/>
            <a:ext cx="15779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Sunflowers:  seeds in flowers</a:t>
            </a:r>
          </a:p>
        </p:txBody>
      </p:sp>
      <p:pic>
        <p:nvPicPr>
          <p:cNvPr id="25608" name="Picture 8" descr="white_fi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950" y="3022600"/>
            <a:ext cx="1262063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7150100" y="3343275"/>
            <a:ext cx="17097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Douglas fir:  seeds in cones</a:t>
            </a:r>
          </a:p>
        </p:txBody>
      </p:sp>
      <p:pic>
        <p:nvPicPr>
          <p:cNvPr id="25610" name="Picture 10" descr="moss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4781550"/>
            <a:ext cx="2925763" cy="19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3443288" y="5448300"/>
            <a:ext cx="1866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Mosses growing on trees</a:t>
            </a:r>
          </a:p>
        </p:txBody>
      </p:sp>
      <p:graphicFrame>
        <p:nvGraphicFramePr>
          <p:cNvPr id="34846" name="Group 30"/>
          <p:cNvGraphicFramePr>
            <a:graphicFrameLocks noGrp="1"/>
          </p:cNvGraphicFramePr>
          <p:nvPr>
            <p:ph/>
          </p:nvPr>
        </p:nvGraphicFramePr>
        <p:xfrm>
          <a:off x="517525" y="1609725"/>
          <a:ext cx="4968875" cy="2773363"/>
        </p:xfrm>
        <a:graphic>
          <a:graphicData uri="http://schemas.openxmlformats.org/drawingml/2006/table">
            <a:tbl>
              <a:tblPr/>
              <a:tblGrid>
                <a:gridCol w="2486025"/>
                <a:gridCol w="2482850"/>
              </a:tblGrid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Cell Type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Eukaryote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Cells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Multicellular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Nutrition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Autotroph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9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Examples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Mosses, ferns, conifers, flowering plants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762000" y="914400"/>
            <a:ext cx="472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4000" b="1">
                <a:latin typeface="Arial" charset="0"/>
              </a:rPr>
              <a:t>Kingdom Animalia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pic>
        <p:nvPicPr>
          <p:cNvPr id="26628" name="Picture 4" descr="sageGr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7"/>
          <a:stretch>
            <a:fillRect/>
          </a:stretch>
        </p:blipFill>
        <p:spPr bwMode="auto">
          <a:xfrm>
            <a:off x="5526088" y="2598738"/>
            <a:ext cx="162718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5583238" y="3794125"/>
            <a:ext cx="15144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latin typeface="Arial" charset="0"/>
              </a:rPr>
              <a:t>Sage grouse</a:t>
            </a:r>
          </a:p>
        </p:txBody>
      </p:sp>
      <p:pic>
        <p:nvPicPr>
          <p:cNvPr id="26630" name="Picture 6" descr="poison dart fr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025" y="4298950"/>
            <a:ext cx="1828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5526088" y="5505450"/>
            <a:ext cx="1828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latin typeface="Arial" charset="0"/>
              </a:rPr>
              <a:t>Poison dart frog</a:t>
            </a:r>
          </a:p>
        </p:txBody>
      </p:sp>
      <p:pic>
        <p:nvPicPr>
          <p:cNvPr id="26632" name="Picture 8" descr="bumble_be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363" y="952500"/>
            <a:ext cx="1544637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5680075" y="2117725"/>
            <a:ext cx="1320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latin typeface="Arial" charset="0"/>
              </a:rPr>
              <a:t>Bumble bee</a:t>
            </a:r>
          </a:p>
        </p:txBody>
      </p:sp>
      <p:pic>
        <p:nvPicPr>
          <p:cNvPr id="26634" name="Picture 10" descr="branching_tube_sponge_1_sm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200" y="4697413"/>
            <a:ext cx="795338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7832725" y="5913438"/>
            <a:ext cx="9128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latin typeface="Arial" charset="0"/>
              </a:rPr>
              <a:t>Sponge</a:t>
            </a:r>
          </a:p>
        </p:txBody>
      </p:sp>
      <p:pic>
        <p:nvPicPr>
          <p:cNvPr id="26636" name="Picture 12" descr="jellyfis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819150"/>
            <a:ext cx="10668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7704138" y="2278063"/>
            <a:ext cx="923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latin typeface="Arial" charset="0"/>
              </a:rPr>
              <a:t>Jellyfish</a:t>
            </a:r>
          </a:p>
        </p:txBody>
      </p:sp>
      <p:pic>
        <p:nvPicPr>
          <p:cNvPr id="26638" name="Picture 14" descr="hydra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150" y="2816225"/>
            <a:ext cx="150812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7704138" y="3962400"/>
            <a:ext cx="12271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latin typeface="Arial" charset="0"/>
              </a:rPr>
              <a:t>Hydra</a:t>
            </a:r>
          </a:p>
        </p:txBody>
      </p:sp>
      <p:graphicFrame>
        <p:nvGraphicFramePr>
          <p:cNvPr id="33825" name="Group 33"/>
          <p:cNvGraphicFramePr>
            <a:graphicFrameLocks noGrp="1"/>
          </p:cNvGraphicFramePr>
          <p:nvPr>
            <p:ph/>
          </p:nvPr>
        </p:nvGraphicFramePr>
        <p:xfrm>
          <a:off x="479425" y="1960563"/>
          <a:ext cx="4862513" cy="2560637"/>
        </p:xfrm>
        <a:graphic>
          <a:graphicData uri="http://schemas.openxmlformats.org/drawingml/2006/table">
            <a:tbl>
              <a:tblPr/>
              <a:tblGrid>
                <a:gridCol w="2479675"/>
                <a:gridCol w="2382838"/>
              </a:tblGrid>
              <a:tr h="45725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Cell Type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Eukaryote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5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Cells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Multicellular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5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Nutrition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Heterotroph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86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Examples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Sponges, worms, insects, fish, mammals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>
            <a:spLocks noChangeArrowheads="1"/>
          </p:cNvSpPr>
          <p:nvPr>
            <p:ph type="body" idx="1"/>
          </p:nvPr>
        </p:nvSpPr>
        <p:spPr>
          <a:xfrm>
            <a:off x="876300" y="1352550"/>
            <a:ext cx="7091363" cy="2714625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/>
          <a:lstStyle/>
          <a:p>
            <a:pPr marL="803275" indent="-803275"/>
            <a:r>
              <a:rPr lang="en-US" sz="2800" smtClean="0">
                <a:latin typeface="Arial" charset="0"/>
              </a:rPr>
              <a:t>1. Why Classify?</a:t>
            </a:r>
          </a:p>
          <a:p>
            <a:pPr marL="1168400" lvl="1" indent="-346075"/>
            <a:r>
              <a:rPr lang="en-US" smtClean="0">
                <a:latin typeface="Arial" charset="0"/>
              </a:rPr>
              <a:t>To study the diversity of life</a:t>
            </a:r>
          </a:p>
          <a:p>
            <a:pPr marL="1168400" lvl="1" indent="-346075"/>
            <a:r>
              <a:rPr lang="en-US" smtClean="0">
                <a:latin typeface="Arial" charset="0"/>
              </a:rPr>
              <a:t>To organize and name organisms</a:t>
            </a:r>
          </a:p>
          <a:p>
            <a:pPr marL="803275" indent="-803275"/>
            <a:r>
              <a:rPr lang="en-US" sz="2800" smtClean="0">
                <a:latin typeface="Arial" charset="0"/>
              </a:rPr>
              <a:t>2. Why give scientific names?</a:t>
            </a:r>
          </a:p>
          <a:p>
            <a:pPr marL="1168400" lvl="1" indent="-346075"/>
            <a:r>
              <a:rPr lang="en-US" smtClean="0">
                <a:latin typeface="Arial" charset="0"/>
              </a:rPr>
              <a:t>Common names are misleading</a:t>
            </a:r>
          </a:p>
          <a:p>
            <a:pPr marL="1168400" lvl="1" indent="-346075">
              <a:buFontTx/>
              <a:buNone/>
            </a:pPr>
            <a:endParaRPr lang="en-US" b="1" smtClean="0">
              <a:latin typeface="Arial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905000" y="762000"/>
            <a:ext cx="609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>
                <a:latin typeface="Tahoma" pitchFamily="34" charset="0"/>
              </a:rPr>
              <a:t>Finding Order in Diversity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81025" y="3924300"/>
            <a:ext cx="2133600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180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1800">
              <a:latin typeface="Arial" charset="0"/>
            </a:endParaRPr>
          </a:p>
        </p:txBody>
      </p:sp>
      <p:pic>
        <p:nvPicPr>
          <p:cNvPr id="5126" name="Picture 6" descr="jellyfi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4189413"/>
            <a:ext cx="10668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876300" y="5654675"/>
            <a:ext cx="1038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jellyfish</a:t>
            </a:r>
          </a:p>
        </p:txBody>
      </p:sp>
      <p:pic>
        <p:nvPicPr>
          <p:cNvPr id="5128" name="Picture 8" descr="silverfi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575" y="4157663"/>
            <a:ext cx="1584325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 descr="starfi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8" y="4249738"/>
            <a:ext cx="1743075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209925" y="5654675"/>
            <a:ext cx="1238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silverfish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800725" y="5654675"/>
            <a:ext cx="1238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star fish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876300" y="6021388"/>
            <a:ext cx="554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latin typeface="Arial" charset="0"/>
              </a:rPr>
              <a:t>None of these animals are fish!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 bldLvl="5" autoUpdateAnimBg="0"/>
      <p:bldP spid="2254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>
            <a:spLocks noChangeArrowheads="1"/>
          </p:cNvSpPr>
          <p:nvPr>
            <p:ph type="body" idx="1"/>
          </p:nvPr>
        </p:nvSpPr>
        <p:spPr>
          <a:xfrm>
            <a:off x="0" y="1576388"/>
            <a:ext cx="8686800" cy="447675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/>
          <a:lstStyle/>
          <a:p>
            <a:pPr marL="803275" indent="-803275" algn="ctr">
              <a:buFontTx/>
              <a:buNone/>
            </a:pPr>
            <a:r>
              <a:rPr lang="en-US" smtClean="0">
                <a:latin typeface="Arial" charset="0"/>
              </a:rPr>
              <a:t>Some organisms have several common names</a:t>
            </a:r>
            <a:endParaRPr lang="en-US" b="1" smtClean="0">
              <a:latin typeface="Arial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pic>
        <p:nvPicPr>
          <p:cNvPr id="6148" name="Picture 4" descr="photo_panther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538" y="2262188"/>
            <a:ext cx="445135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14325" y="2262188"/>
            <a:ext cx="2971800" cy="2301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This cat is commonly known as: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800">
                <a:latin typeface="Arial" charset="0"/>
              </a:rPr>
              <a:t>Florida panther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800">
                <a:latin typeface="Arial" charset="0"/>
              </a:rPr>
              <a:t>Mountain lion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800">
                <a:latin typeface="Arial" charset="0"/>
              </a:rPr>
              <a:t>Puma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800">
                <a:latin typeface="Arial" charset="0"/>
              </a:rPr>
              <a:t>Cougar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538538" y="4564063"/>
            <a:ext cx="4451350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Scientific name:  </a:t>
            </a:r>
            <a:r>
              <a:rPr lang="en-US" sz="1800" i="1">
                <a:latin typeface="Arial" charset="0"/>
              </a:rPr>
              <a:t>Felis concolor</a:t>
            </a:r>
          </a:p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Scientific name means “coat of one color”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703263" y="930275"/>
            <a:ext cx="8440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b="1">
                <a:latin typeface="Arial" charset="0"/>
              </a:rPr>
              <a:t>Why Scientists Assign Scientific Names to Organisms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build="p" autoUpdateAnimBg="0"/>
      <p:bldP spid="23557" grpId="0" build="p" bldLvl="2" animBg="1" autoUpdateAnimBg="0"/>
      <p:bldP spid="2355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Origin of Scientific Names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By the 18</a:t>
            </a:r>
            <a:r>
              <a:rPr lang="en-US" baseline="30000" smtClean="0"/>
              <a:t>th</a:t>
            </a:r>
            <a:r>
              <a:rPr lang="en-US" smtClean="0"/>
              <a:t> century, scientists realized that naming organisms with common names was confusing. </a:t>
            </a:r>
          </a:p>
          <a:p>
            <a:r>
              <a:rPr lang="en-US" smtClean="0"/>
              <a:t>Scientists during this time agreed to use a single name for each </a:t>
            </a:r>
            <a:r>
              <a:rPr lang="en-US" b="1" smtClean="0">
                <a:solidFill>
                  <a:schemeClr val="accent2"/>
                </a:solidFill>
              </a:rPr>
              <a:t>species</a:t>
            </a:r>
            <a:r>
              <a:rPr lang="en-US" smtClean="0"/>
              <a:t>.</a:t>
            </a:r>
          </a:p>
          <a:p>
            <a:r>
              <a:rPr lang="en-US" smtClean="0"/>
              <a:t>They used </a:t>
            </a:r>
            <a:r>
              <a:rPr lang="en-US" b="1" smtClean="0">
                <a:solidFill>
                  <a:schemeClr val="accent2"/>
                </a:solidFill>
              </a:rPr>
              <a:t>Latin</a:t>
            </a:r>
            <a:r>
              <a:rPr lang="en-US" smtClean="0"/>
              <a:t> and </a:t>
            </a:r>
            <a:r>
              <a:rPr lang="en-US" b="1" smtClean="0">
                <a:solidFill>
                  <a:schemeClr val="accent2"/>
                </a:solidFill>
              </a:rPr>
              <a:t>Greek</a:t>
            </a:r>
            <a:r>
              <a:rPr lang="en-US" smtClean="0"/>
              <a:t> languages for scientific names.</a:t>
            </a:r>
          </a:p>
          <a:p>
            <a:endParaRPr lang="en-US" smtClean="0"/>
          </a:p>
          <a:p>
            <a:endParaRPr lang="en-US" smtClean="0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5943600" y="5181600"/>
          <a:ext cx="1450975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Clip" r:id="rId3" imgW="1451153" imgH="1255471" progId="MS_ClipArt_Gallery.2">
                  <p:embed/>
                </p:oleObj>
              </mc:Choice>
              <mc:Fallback>
                <p:oleObj name="Clip" r:id="rId3" imgW="1451153" imgH="1255471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5181600"/>
                        <a:ext cx="1450975" cy="125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19100" y="438150"/>
            <a:ext cx="8747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Slide # 6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419100" y="730250"/>
            <a:ext cx="80486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>
                <a:latin typeface="Arial" charset="0"/>
              </a:rPr>
              <a:t>Linnaeus:  The Father of Modern Taxonomy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775450" y="4019550"/>
            <a:ext cx="1508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Carolus Linnaeus</a:t>
            </a:r>
          </a:p>
        </p:txBody>
      </p:sp>
      <p:pic>
        <p:nvPicPr>
          <p:cNvPr id="8198" name="Picture 6" descr="Linnae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744663"/>
            <a:ext cx="1828800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1624013"/>
            <a:ext cx="6121400" cy="462597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z="2800" smtClean="0"/>
              <a:t>	1732:  Carolus Linnaeus developed system of classification – </a:t>
            </a:r>
            <a:r>
              <a:rPr lang="en-US" sz="2800" b="1" u="sng" smtClean="0"/>
              <a:t>binomial nomenclature</a:t>
            </a:r>
          </a:p>
          <a:p>
            <a:pPr marL="800100" lvl="1" indent="-342900">
              <a:buFontTx/>
              <a:buAutoNum type="alphaLcPeriod"/>
            </a:pPr>
            <a:r>
              <a:rPr lang="en-US" sz="2000" smtClean="0"/>
              <a:t>Two name naming system</a:t>
            </a:r>
          </a:p>
          <a:p>
            <a:pPr marL="800100" lvl="1" indent="-342900">
              <a:buFontTx/>
              <a:buAutoNum type="alphaLcPeriod"/>
            </a:pPr>
            <a:r>
              <a:rPr lang="en-US" sz="2000" smtClean="0"/>
              <a:t>Gave organisms 2 names</a:t>
            </a:r>
          </a:p>
          <a:p>
            <a:pPr marL="1200150" lvl="2" indent="-342900">
              <a:buFont typeface="Wingdings" pitchFamily="2" charset="2"/>
              <a:buNone/>
            </a:pPr>
            <a:r>
              <a:rPr lang="en-US" sz="2000" i="1" smtClean="0"/>
              <a:t>Genus</a:t>
            </a:r>
            <a:r>
              <a:rPr lang="en-US" sz="2000" smtClean="0"/>
              <a:t> (noun) and </a:t>
            </a:r>
            <a:r>
              <a:rPr lang="en-US" sz="2000" i="1" smtClean="0"/>
              <a:t>species (</a:t>
            </a:r>
            <a:r>
              <a:rPr lang="en-US" sz="2000" smtClean="0"/>
              <a:t>adjective</a:t>
            </a:r>
            <a:r>
              <a:rPr lang="en-US" sz="2000" i="1" smtClean="0"/>
              <a:t>)</a:t>
            </a:r>
          </a:p>
          <a:p>
            <a:pPr marL="1200150" lvl="2" indent="-342900">
              <a:buFont typeface="Wingdings" pitchFamily="2" charset="2"/>
              <a:buNone/>
            </a:pPr>
            <a:endParaRPr lang="en-US" sz="2000" i="1" smtClean="0"/>
          </a:p>
          <a:p>
            <a:pPr marL="1200150" lvl="2" indent="-342900">
              <a:buFont typeface="Wingdings" pitchFamily="2" charset="2"/>
              <a:buNone/>
            </a:pPr>
            <a:r>
              <a:rPr lang="en-US" sz="2000" b="1" smtClean="0"/>
              <a:t>Rules for naming organisms</a:t>
            </a:r>
          </a:p>
          <a:p>
            <a:pPr marL="1200150" lvl="2" indent="-342900">
              <a:buFont typeface="Wingdings" pitchFamily="2" charset="2"/>
              <a:buNone/>
            </a:pPr>
            <a:r>
              <a:rPr lang="en-US" sz="2000" smtClean="0"/>
              <a:t>1. Written is Latin (unchanging)</a:t>
            </a:r>
          </a:p>
          <a:p>
            <a:pPr marL="1200150" lvl="2" indent="-342900">
              <a:buFont typeface="Wingdings" pitchFamily="2" charset="2"/>
              <a:buNone/>
            </a:pPr>
            <a:r>
              <a:rPr lang="en-US" sz="2000" smtClean="0"/>
              <a:t>2</a:t>
            </a:r>
            <a:r>
              <a:rPr lang="en-US" sz="2000" i="1" smtClean="0"/>
              <a:t>. Genus </a:t>
            </a:r>
            <a:r>
              <a:rPr lang="en-US" sz="2000" smtClean="0"/>
              <a:t>capitalized, </a:t>
            </a:r>
            <a:r>
              <a:rPr lang="en-US" sz="2000" i="1" smtClean="0"/>
              <a:t>species</a:t>
            </a:r>
            <a:r>
              <a:rPr lang="en-US" sz="2000" smtClean="0"/>
              <a:t> lowercase</a:t>
            </a:r>
          </a:p>
          <a:p>
            <a:pPr marL="1200150" lvl="2" indent="-342900">
              <a:buFont typeface="Wingdings" pitchFamily="2" charset="2"/>
              <a:buNone/>
            </a:pPr>
            <a:r>
              <a:rPr lang="en-US" sz="2000" smtClean="0"/>
              <a:t>3. Both names are </a:t>
            </a:r>
            <a:r>
              <a:rPr lang="en-US" sz="2000" i="1" smtClean="0"/>
              <a:t>italicized</a:t>
            </a:r>
            <a:r>
              <a:rPr lang="en-US" sz="2000" smtClean="0"/>
              <a:t> or </a:t>
            </a:r>
            <a:r>
              <a:rPr lang="en-US" sz="2000" u="sng" smtClean="0"/>
              <a:t>underlined</a:t>
            </a:r>
          </a:p>
          <a:p>
            <a:pPr marL="1200150" lvl="2" indent="-342900">
              <a:buFont typeface="Wingdings" pitchFamily="2" charset="2"/>
              <a:buNone/>
            </a:pPr>
            <a:r>
              <a:rPr lang="en-US" sz="2000" smtClean="0"/>
              <a:t>	EX:  </a:t>
            </a:r>
            <a:r>
              <a:rPr lang="en-US" sz="2000" i="1" smtClean="0"/>
              <a:t>Homo sapiens</a:t>
            </a:r>
            <a:r>
              <a:rPr lang="en-US" sz="2000" smtClean="0"/>
              <a:t>:  wise / thinking man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 build="p" bldLvl="5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2549525" y="5610225"/>
            <a:ext cx="0" cy="376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2549525" y="4718050"/>
            <a:ext cx="0" cy="376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2555875" y="3951288"/>
            <a:ext cx="0" cy="376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2527300" y="3122613"/>
            <a:ext cx="0" cy="376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2527300" y="2268538"/>
            <a:ext cx="0" cy="376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2540000" y="1531938"/>
            <a:ext cx="0" cy="376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1695450" y="1125538"/>
            <a:ext cx="1720850" cy="376237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sz="1800">
              <a:latin typeface="Arial" charset="0"/>
            </a:endParaRPr>
          </a:p>
        </p:txBody>
      </p:sp>
      <p:sp>
        <p:nvSpPr>
          <p:cNvPr id="9225" name="Text Box 10"/>
          <p:cNvSpPr txBox="1">
            <a:spLocks noChangeArrowheads="1"/>
          </p:cNvSpPr>
          <p:nvPr/>
        </p:nvSpPr>
        <p:spPr bwMode="auto">
          <a:xfrm>
            <a:off x="1676400" y="1905000"/>
            <a:ext cx="1720850" cy="376238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sz="1800">
              <a:latin typeface="Arial" charset="0"/>
            </a:endParaRPr>
          </a:p>
        </p:txBody>
      </p:sp>
      <p:sp>
        <p:nvSpPr>
          <p:cNvPr id="9226" name="Text Box 11"/>
          <p:cNvSpPr txBox="1">
            <a:spLocks noChangeArrowheads="1"/>
          </p:cNvSpPr>
          <p:nvPr/>
        </p:nvSpPr>
        <p:spPr bwMode="auto">
          <a:xfrm>
            <a:off x="1695450" y="2709863"/>
            <a:ext cx="1720850" cy="376237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sz="1800">
              <a:latin typeface="Arial" charset="0"/>
            </a:endParaRPr>
          </a:p>
        </p:txBody>
      </p:sp>
      <p:sp>
        <p:nvSpPr>
          <p:cNvPr id="9227" name="Text Box 12"/>
          <p:cNvSpPr txBox="1">
            <a:spLocks noChangeArrowheads="1"/>
          </p:cNvSpPr>
          <p:nvPr/>
        </p:nvSpPr>
        <p:spPr bwMode="auto">
          <a:xfrm>
            <a:off x="1666875" y="3575050"/>
            <a:ext cx="1720850" cy="376238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sz="1800">
              <a:latin typeface="Arial" charset="0"/>
            </a:endParaRPr>
          </a:p>
        </p:txBody>
      </p:sp>
      <p:sp>
        <p:nvSpPr>
          <p:cNvPr id="9228" name="Text Box 13"/>
          <p:cNvSpPr txBox="1">
            <a:spLocks noChangeArrowheads="1"/>
          </p:cNvSpPr>
          <p:nvPr/>
        </p:nvSpPr>
        <p:spPr bwMode="auto">
          <a:xfrm>
            <a:off x="1666875" y="4341813"/>
            <a:ext cx="1720850" cy="376237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sz="1800">
              <a:latin typeface="Arial" charset="0"/>
            </a:endParaRPr>
          </a:p>
        </p:txBody>
      </p:sp>
      <p:sp>
        <p:nvSpPr>
          <p:cNvPr id="9229" name="Text Box 14"/>
          <p:cNvSpPr txBox="1">
            <a:spLocks noChangeArrowheads="1"/>
          </p:cNvSpPr>
          <p:nvPr/>
        </p:nvSpPr>
        <p:spPr bwMode="auto">
          <a:xfrm>
            <a:off x="1689100" y="5132388"/>
            <a:ext cx="1720850" cy="376237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sz="1800">
              <a:latin typeface="Arial" charset="0"/>
            </a:endParaRPr>
          </a:p>
        </p:txBody>
      </p:sp>
      <p:sp>
        <p:nvSpPr>
          <p:cNvPr id="9230" name="Text Box 15"/>
          <p:cNvSpPr txBox="1">
            <a:spLocks noChangeArrowheads="1"/>
          </p:cNvSpPr>
          <p:nvPr/>
        </p:nvSpPr>
        <p:spPr bwMode="auto">
          <a:xfrm>
            <a:off x="1728788" y="5986463"/>
            <a:ext cx="1720850" cy="376237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sz="1800">
              <a:latin typeface="Arial" charset="0"/>
            </a:endParaRPr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1728788" y="1227138"/>
            <a:ext cx="17208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800">
                <a:solidFill>
                  <a:schemeClr val="bg2"/>
                </a:solidFill>
                <a:latin typeface="Arial" charset="0"/>
              </a:rPr>
              <a:t>Kingdom</a:t>
            </a:r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1682750" y="1892300"/>
            <a:ext cx="17208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800">
                <a:solidFill>
                  <a:schemeClr val="bg2"/>
                </a:solidFill>
                <a:latin typeface="Arial" charset="0"/>
              </a:rPr>
              <a:t>Phylum</a:t>
            </a:r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1682750" y="2709863"/>
            <a:ext cx="17208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800">
                <a:solidFill>
                  <a:schemeClr val="bg2"/>
                </a:solidFill>
                <a:latin typeface="Arial" charset="0"/>
              </a:rPr>
              <a:t>Class</a:t>
            </a: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1666875" y="3575050"/>
            <a:ext cx="17208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800">
                <a:solidFill>
                  <a:schemeClr val="bg2"/>
                </a:solidFill>
                <a:latin typeface="Arial" charset="0"/>
              </a:rPr>
              <a:t>Order</a:t>
            </a:r>
          </a:p>
        </p:txBody>
      </p:sp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1666875" y="4341813"/>
            <a:ext cx="17208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800">
                <a:solidFill>
                  <a:schemeClr val="bg2"/>
                </a:solidFill>
                <a:latin typeface="Arial" charset="0"/>
              </a:rPr>
              <a:t>Family</a:t>
            </a:r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1682750" y="5132388"/>
            <a:ext cx="17208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800">
                <a:solidFill>
                  <a:schemeClr val="bg2"/>
                </a:solidFill>
                <a:latin typeface="Arial" charset="0"/>
              </a:rPr>
              <a:t>Genus</a:t>
            </a: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1728788" y="6010275"/>
            <a:ext cx="17208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1800">
                <a:solidFill>
                  <a:schemeClr val="bg2"/>
                </a:solidFill>
                <a:latin typeface="Arial" charset="0"/>
              </a:rPr>
              <a:t>Species</a:t>
            </a:r>
          </a:p>
        </p:txBody>
      </p:sp>
      <p:sp>
        <p:nvSpPr>
          <p:cNvPr id="9238" name="Text Box 23"/>
          <p:cNvSpPr txBox="1">
            <a:spLocks noChangeArrowheads="1"/>
          </p:cNvSpPr>
          <p:nvPr/>
        </p:nvSpPr>
        <p:spPr bwMode="auto">
          <a:xfrm>
            <a:off x="71438" y="6249988"/>
            <a:ext cx="9588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charset="0"/>
              </a:rPr>
              <a:t>Go to Section:</a:t>
            </a:r>
            <a:endParaRPr lang="en-US">
              <a:latin typeface="Arial" charset="0"/>
            </a:endParaRPr>
          </a:p>
        </p:txBody>
      </p:sp>
      <p:sp>
        <p:nvSpPr>
          <p:cNvPr id="9239" name="Rectangle 24"/>
          <p:cNvSpPr>
            <a:spLocks noChangeArrowheads="1"/>
          </p:cNvSpPr>
          <p:nvPr/>
        </p:nvSpPr>
        <p:spPr bwMode="auto">
          <a:xfrm>
            <a:off x="1143000" y="152400"/>
            <a:ext cx="6410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914400" lvl="1" indent="-457200" algn="ctr" eaLnBrk="1" hangingPunct="1"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Linnaeus’s System of Hierarchy</a:t>
            </a:r>
          </a:p>
        </p:txBody>
      </p:sp>
      <p:sp>
        <p:nvSpPr>
          <p:cNvPr id="9240" name="Text Box 25"/>
          <p:cNvSpPr txBox="1">
            <a:spLocks noChangeArrowheads="1"/>
          </p:cNvSpPr>
          <p:nvPr/>
        </p:nvSpPr>
        <p:spPr bwMode="auto">
          <a:xfrm>
            <a:off x="331788" y="1266825"/>
            <a:ext cx="10874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Least specific</a:t>
            </a:r>
          </a:p>
        </p:txBody>
      </p:sp>
      <p:sp>
        <p:nvSpPr>
          <p:cNvPr id="9241" name="Text Box 26"/>
          <p:cNvSpPr txBox="1">
            <a:spLocks noChangeArrowheads="1"/>
          </p:cNvSpPr>
          <p:nvPr/>
        </p:nvSpPr>
        <p:spPr bwMode="auto">
          <a:xfrm>
            <a:off x="331788" y="5368925"/>
            <a:ext cx="10747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</a:rPr>
              <a:t>Most specific</a:t>
            </a:r>
          </a:p>
        </p:txBody>
      </p:sp>
      <p:sp>
        <p:nvSpPr>
          <p:cNvPr id="25627" name="Text Box 27"/>
          <p:cNvSpPr txBox="1">
            <a:spLocks noChangeArrowheads="1"/>
          </p:cNvSpPr>
          <p:nvPr/>
        </p:nvSpPr>
        <p:spPr bwMode="auto">
          <a:xfrm>
            <a:off x="3848100" y="1531938"/>
            <a:ext cx="4733925" cy="3538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1800">
                <a:latin typeface="Arial" charset="0"/>
              </a:rPr>
              <a:t>Which of the following contains all of the others?</a:t>
            </a:r>
          </a:p>
          <a:p>
            <a:pPr lvl="1">
              <a:spcBef>
                <a:spcPct val="50000"/>
              </a:spcBef>
              <a:buFontTx/>
              <a:buAutoNum type="alphaLcPeriod"/>
            </a:pPr>
            <a:r>
              <a:rPr lang="en-US" sz="1800">
                <a:latin typeface="Arial" charset="0"/>
              </a:rPr>
              <a:t>Family		c.    Class</a:t>
            </a:r>
          </a:p>
          <a:p>
            <a:pPr lvl="1">
              <a:spcBef>
                <a:spcPct val="50000"/>
              </a:spcBef>
              <a:buFontTx/>
              <a:buAutoNum type="alphaLcPeriod"/>
            </a:pPr>
            <a:r>
              <a:rPr lang="en-US" sz="1800">
                <a:latin typeface="Arial" charset="0"/>
              </a:rPr>
              <a:t>Species	   	d.    Order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1800">
                <a:latin typeface="Arial" charset="0"/>
              </a:rPr>
              <a:t>Based on their names, you know that the baboons </a:t>
            </a:r>
            <a:r>
              <a:rPr lang="en-US" sz="1800" i="1">
                <a:latin typeface="Arial" charset="0"/>
              </a:rPr>
              <a:t>Papio annubis</a:t>
            </a:r>
            <a:r>
              <a:rPr lang="en-US" sz="1800">
                <a:latin typeface="Arial" charset="0"/>
              </a:rPr>
              <a:t> and </a:t>
            </a:r>
            <a:r>
              <a:rPr lang="en-US" sz="1800" i="1">
                <a:latin typeface="Arial" charset="0"/>
              </a:rPr>
              <a:t>Papio cynocephalus</a:t>
            </a:r>
            <a:r>
              <a:rPr lang="en-US" sz="1800">
                <a:latin typeface="Arial" charset="0"/>
              </a:rPr>
              <a:t> do </a:t>
            </a:r>
            <a:r>
              <a:rPr lang="en-US" sz="1800" u="sng">
                <a:latin typeface="Arial" charset="0"/>
              </a:rPr>
              <a:t>not</a:t>
            </a:r>
            <a:r>
              <a:rPr lang="en-US" sz="1800">
                <a:latin typeface="Arial" charset="0"/>
              </a:rPr>
              <a:t> belong to the same:</a:t>
            </a:r>
          </a:p>
          <a:p>
            <a:pPr lvl="1">
              <a:spcBef>
                <a:spcPct val="50000"/>
              </a:spcBef>
              <a:buFontTx/>
              <a:buAutoNum type="alphaLcPeriod"/>
            </a:pPr>
            <a:r>
              <a:rPr lang="en-US" sz="1800">
                <a:latin typeface="Arial" charset="0"/>
              </a:rPr>
              <a:t>Family		c.   Order</a:t>
            </a:r>
          </a:p>
          <a:p>
            <a:pPr lvl="1">
              <a:spcBef>
                <a:spcPct val="50000"/>
              </a:spcBef>
              <a:buFontTx/>
              <a:buAutoNum type="alphaLcPeriod"/>
            </a:pPr>
            <a:r>
              <a:rPr lang="en-US" sz="1800">
                <a:latin typeface="Arial" charset="0"/>
              </a:rPr>
              <a:t>Genus		d.   Species</a:t>
            </a:r>
          </a:p>
        </p:txBody>
      </p:sp>
      <p:sp>
        <p:nvSpPr>
          <p:cNvPr id="25628" name="AutoShape 28"/>
          <p:cNvSpPr>
            <a:spLocks noChangeArrowheads="1"/>
          </p:cNvSpPr>
          <p:nvPr/>
        </p:nvSpPr>
        <p:spPr bwMode="auto">
          <a:xfrm>
            <a:off x="6478588" y="2166938"/>
            <a:ext cx="392112" cy="4778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629" name="AutoShape 29"/>
          <p:cNvSpPr>
            <a:spLocks noChangeArrowheads="1"/>
          </p:cNvSpPr>
          <p:nvPr/>
        </p:nvSpPr>
        <p:spPr bwMode="auto">
          <a:xfrm>
            <a:off x="6630988" y="4654550"/>
            <a:ext cx="392112" cy="477838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6" grpId="0" autoUpdateAnimBg="0"/>
      <p:bldP spid="25617" grpId="0" autoUpdateAnimBg="0"/>
      <p:bldP spid="25618" grpId="0" autoUpdateAnimBg="0"/>
      <p:bldP spid="25619" grpId="0" autoUpdateAnimBg="0"/>
      <p:bldP spid="25620" grpId="0" autoUpdateAnimBg="0"/>
      <p:bldP spid="25621" grpId="0" autoUpdateAnimBg="0"/>
      <p:bldP spid="25622" grpId="0" autoUpdateAnimBg="0"/>
      <p:bldP spid="25627" grpId="0" build="p" bldLvl="2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Binomial Nomenclature Example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391400" cy="4114800"/>
          </a:xfrm>
        </p:spPr>
        <p:txBody>
          <a:bodyPr/>
          <a:lstStyle/>
          <a:p>
            <a:r>
              <a:rPr lang="en-US" smtClean="0"/>
              <a:t>For example, the </a:t>
            </a:r>
            <a:r>
              <a:rPr lang="en-US" b="1" smtClean="0">
                <a:solidFill>
                  <a:schemeClr val="accent2"/>
                </a:solidFill>
              </a:rPr>
              <a:t>polar bear</a:t>
            </a:r>
            <a:r>
              <a:rPr lang="en-US" smtClean="0"/>
              <a:t> is named </a:t>
            </a:r>
            <a:r>
              <a:rPr lang="en-US" i="1" smtClean="0"/>
              <a:t>Ursus maritimus.</a:t>
            </a:r>
          </a:p>
          <a:p>
            <a:endParaRPr lang="en-US" i="1" smtClean="0"/>
          </a:p>
          <a:p>
            <a:r>
              <a:rPr lang="en-US" smtClean="0"/>
              <a:t>The genus, </a:t>
            </a:r>
            <a:r>
              <a:rPr lang="en-US" i="1" smtClean="0"/>
              <a:t>Ursus</a:t>
            </a:r>
            <a:r>
              <a:rPr lang="en-US" smtClean="0"/>
              <a:t>, describes a group of closely related bear species. </a:t>
            </a:r>
          </a:p>
          <a:p>
            <a:r>
              <a:rPr lang="en-US" smtClean="0"/>
              <a:t>In this example, the species, </a:t>
            </a:r>
            <a:r>
              <a:rPr lang="en-US" i="1" smtClean="0"/>
              <a:t>maritimus</a:t>
            </a:r>
            <a:r>
              <a:rPr lang="en-US" smtClean="0"/>
              <a:t>, describes where the polar bear lives—on pack ice floating on the sea.</a:t>
            </a:r>
          </a:p>
          <a:p>
            <a:endParaRPr lang="en-US" smtClean="0"/>
          </a:p>
          <a:p>
            <a:endParaRPr lang="en-US" smtClean="0"/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4343400" y="2209800"/>
          <a:ext cx="2454275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Clip" r:id="rId3" imgW="7497763" imgH="3863975" progId="MS_ClipArt_Gallery.2">
                  <p:embed/>
                </p:oleObj>
              </mc:Choice>
              <mc:Fallback>
                <p:oleObj name="Clip" r:id="rId3" imgW="7497763" imgH="386397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209800"/>
                        <a:ext cx="2454275" cy="1265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Modern Classification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5867400" cy="4114800"/>
          </a:xfrm>
        </p:spPr>
        <p:txBody>
          <a:bodyPr/>
          <a:lstStyle/>
          <a:p>
            <a:r>
              <a:rPr lang="en-US" smtClean="0"/>
              <a:t>Linnaeus grouped species into larger taxa, such as </a:t>
            </a:r>
            <a:r>
              <a:rPr lang="en-US" b="1" smtClean="0">
                <a:solidFill>
                  <a:schemeClr val="accent2"/>
                </a:solidFill>
              </a:rPr>
              <a:t>genus</a:t>
            </a:r>
            <a:r>
              <a:rPr lang="en-US" smtClean="0"/>
              <a:t> and family, based on </a:t>
            </a:r>
            <a:r>
              <a:rPr lang="en-US" b="1" smtClean="0">
                <a:solidFill>
                  <a:schemeClr val="accent2"/>
                </a:solidFill>
              </a:rPr>
              <a:t>visible</a:t>
            </a:r>
            <a:r>
              <a:rPr lang="en-US" b="1" smtClean="0"/>
              <a:t> </a:t>
            </a:r>
            <a:r>
              <a:rPr lang="en-US" smtClean="0"/>
              <a:t>similarities. </a:t>
            </a:r>
          </a:p>
          <a:p>
            <a:r>
              <a:rPr lang="en-US" smtClean="0"/>
              <a:t>Darwin’s ideas about descent with </a:t>
            </a:r>
            <a:r>
              <a:rPr lang="en-US" b="1" smtClean="0">
                <a:solidFill>
                  <a:schemeClr val="accent2"/>
                </a:solidFill>
              </a:rPr>
              <a:t>modification</a:t>
            </a:r>
            <a:r>
              <a:rPr lang="en-US" b="1" smtClean="0"/>
              <a:t> </a:t>
            </a:r>
            <a:r>
              <a:rPr lang="en-US" smtClean="0"/>
              <a:t>evolved into the study of phylogeny, or evolutionary relationships among organisms.</a:t>
            </a:r>
          </a:p>
        </p:txBody>
      </p:sp>
      <p:graphicFrame>
        <p:nvGraphicFramePr>
          <p:cNvPr id="11268" name="Object 5"/>
          <p:cNvGraphicFramePr>
            <a:graphicFrameLocks noChangeAspect="1"/>
          </p:cNvGraphicFramePr>
          <p:nvPr/>
        </p:nvGraphicFramePr>
        <p:xfrm>
          <a:off x="6781800" y="1905000"/>
          <a:ext cx="1481138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Clip" r:id="rId3" imgW="1481328" imgH="889711" progId="MS_ClipArt_Gallery.2">
                  <p:embed/>
                </p:oleObj>
              </mc:Choice>
              <mc:Fallback>
                <p:oleObj name="Clip" r:id="rId3" imgW="1481328" imgH="889711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1905000"/>
                        <a:ext cx="1481138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124200"/>
            <a:ext cx="1892300" cy="313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ntemporary">
  <a:themeElements>
    <a:clrScheme name="Contemporary.po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9999"/>
      </a:accent1>
      <a:accent2>
        <a:srgbClr val="FF9933"/>
      </a:accent2>
      <a:accent3>
        <a:srgbClr val="AAB8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Contemporary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ntemporary.po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orary.po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.po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Designs\Contemporary.pot</Template>
  <TotalTime>472</TotalTime>
  <Words>837</Words>
  <Application>Microsoft Office PowerPoint</Application>
  <PresentationFormat>On-screen Show (4:3)</PresentationFormat>
  <Paragraphs>210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Times New Roman</vt:lpstr>
      <vt:lpstr>Arial</vt:lpstr>
      <vt:lpstr>Arial Black</vt:lpstr>
      <vt:lpstr>Tahoma</vt:lpstr>
      <vt:lpstr>Wingdings</vt:lpstr>
      <vt:lpstr>Book Antiqua</vt:lpstr>
      <vt:lpstr>Contemporary</vt:lpstr>
      <vt:lpstr>Microsoft Clip Gallery</vt:lpstr>
      <vt:lpstr>Microsoft Word Document</vt:lpstr>
      <vt:lpstr>PowerPoint Presentation</vt:lpstr>
      <vt:lpstr>The Challenge</vt:lpstr>
      <vt:lpstr>PowerPoint Presentation</vt:lpstr>
      <vt:lpstr>PowerPoint Presentation</vt:lpstr>
      <vt:lpstr>Origin of Scientific Names</vt:lpstr>
      <vt:lpstr>PowerPoint Presentation</vt:lpstr>
      <vt:lpstr>PowerPoint Presentation</vt:lpstr>
      <vt:lpstr>Binomial Nomenclature Example</vt:lpstr>
      <vt:lpstr>Modern Classification</vt:lpstr>
      <vt:lpstr>Modern Classification</vt:lpstr>
      <vt:lpstr>Similarities in DNA and RNA</vt:lpstr>
      <vt:lpstr>Kingdoms and Domains</vt:lpstr>
      <vt:lpstr>The Five Kingdom System</vt:lpstr>
      <vt:lpstr>The Six Kingdom System</vt:lpstr>
      <vt:lpstr>The Three-Domain System</vt:lpstr>
      <vt:lpstr>The Three Domains</vt:lpstr>
      <vt:lpstr>Classification of Living Things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cfisd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Classification</dc:title>
  <dc:creator>cfisd</dc:creator>
  <cp:lastModifiedBy>Teacher E-Solutions</cp:lastModifiedBy>
  <cp:revision>13</cp:revision>
  <dcterms:created xsi:type="dcterms:W3CDTF">2005-01-18T21:51:58Z</dcterms:created>
  <dcterms:modified xsi:type="dcterms:W3CDTF">2019-01-18T16:33:52Z</dcterms:modified>
</cp:coreProperties>
</file>