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01" r:id="rId1"/>
  </p:sldMasterIdLst>
  <p:sldIdLst>
    <p:sldId id="281" r:id="rId2"/>
    <p:sldId id="258" r:id="rId3"/>
    <p:sldId id="259" r:id="rId4"/>
    <p:sldId id="260" r:id="rId5"/>
    <p:sldId id="261" r:id="rId6"/>
    <p:sldId id="262" r:id="rId7"/>
    <p:sldId id="272" r:id="rId8"/>
    <p:sldId id="275" r:id="rId9"/>
    <p:sldId id="273" r:id="rId10"/>
    <p:sldId id="274" r:id="rId11"/>
    <p:sldId id="285" r:id="rId12"/>
    <p:sldId id="286" r:id="rId13"/>
    <p:sldId id="287" r:id="rId14"/>
    <p:sldId id="288" r:id="rId15"/>
    <p:sldId id="284" r:id="rId16"/>
    <p:sldId id="276" r:id="rId17"/>
    <p:sldId id="277" r:id="rId18"/>
    <p:sldId id="278" r:id="rId19"/>
    <p:sldId id="289" r:id="rId20"/>
    <p:sldId id="279" r:id="rId21"/>
    <p:sldId id="280" r:id="rId22"/>
    <p:sldId id="282" r:id="rId23"/>
    <p:sldId id="283" r:id="rId24"/>
    <p:sldId id="290" r:id="rId25"/>
    <p:sldId id="291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7FB4"/>
    <a:srgbClr val="4374BB"/>
    <a:srgbClr val="3378CB"/>
    <a:srgbClr val="3366CC"/>
    <a:srgbClr val="91E5E3"/>
    <a:srgbClr val="9D8D65"/>
    <a:srgbClr val="CC0000"/>
    <a:srgbClr val="164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5334000"/>
            <a:ext cx="8229600" cy="8382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title style</a:t>
            </a:r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6019800"/>
            <a:ext cx="8229600" cy="609600"/>
          </a:xfrm>
        </p:spPr>
        <p:txBody>
          <a:bodyPr anchor="b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715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152400"/>
            <a:ext cx="20955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1341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1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524000"/>
            <a:ext cx="41148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524000"/>
            <a:ext cx="4114800" cy="4038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2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222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77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524000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1148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79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746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22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584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4008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6967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0">
          <a:blip r:embed="rId14"/>
          <a:srcRect/>
          <a:stretch>
            <a:fillRect/>
          </a:stretch>
        </a:blip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838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title style</a:t>
            </a:r>
          </a:p>
        </p:txBody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524000"/>
            <a:ext cx="83820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		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20.jpeg"/><Relationship Id="rId2" Type="http://schemas.openxmlformats.org/officeDocument/2006/relationships/hyperlink" Target="http://images.google.com/imgres?imgurl=http://www.for.gov.bc.ca/ftp/His/external/!publish/Radio/Photos/Regions/SIRKamloops/2003%2520fire%2520photos/forest%2520fire%2520July%252016%2520night6.jpg&amp;imgrefurl=http://www.noolmusic.com/blogs/Pics_Fire.shtml&amp;h=600&amp;w=800&amp;sz=70&amp;hl=en&amp;start=1&amp;tbnid=oqo8hR5FoRsicM:&amp;tbnh=107&amp;tbnw=143&amp;prev=/images%3Fq%3Dforest%2Bfire%26svnum%3D10%26hl%3Den%26lr%3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s.google.com/imgres?imgurl=http://catalog.prographicssportswear.com/admin/pics/55450-9410-bridalparty.jpg&amp;imgrefurl=http://catalog.prographicssportswear.com/Products-Page.php%3Fcatid%3D156&amp;h=600&amp;w=600&amp;sz=31&amp;hl=en&amp;start=1&amp;tbnid=0TcSu8CAKYUpiM:&amp;tbnh=135&amp;tbnw=135&amp;prev=/images%3Fq%3Ddrinking%2Bglass%26ndsp%3D20%26svnum%3D10%26hl%3Den%26lr%3D%26sa%3DN" TargetMode="External"/><Relationship Id="rId11" Type="http://schemas.openxmlformats.org/officeDocument/2006/relationships/image" Target="../media/image24.jpeg"/><Relationship Id="rId5" Type="http://schemas.openxmlformats.org/officeDocument/2006/relationships/image" Target="../media/image19.png"/><Relationship Id="rId10" Type="http://schemas.openxmlformats.org/officeDocument/2006/relationships/image" Target="../media/image23.jpeg"/><Relationship Id="rId4" Type="http://schemas.openxmlformats.org/officeDocument/2006/relationships/image" Target="../media/image18.jpeg"/><Relationship Id="rId9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0.png"/><Relationship Id="rId5" Type="http://schemas.openxmlformats.org/officeDocument/2006/relationships/oleObject" Target="../embeddings/oleObject7.bin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6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Matter: Properties &amp; Change</a:t>
            </a:r>
          </a:p>
        </p:txBody>
      </p:sp>
      <p:sp>
        <p:nvSpPr>
          <p:cNvPr id="47821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Chapter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B. Extensive vs. Intensive</a:t>
            </a:r>
          </a:p>
        </p:txBody>
      </p:sp>
      <p:sp>
        <p:nvSpPr>
          <p:cNvPr id="468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3741738" cy="4038600"/>
          </a:xfrm>
        </p:spPr>
        <p:txBody>
          <a:bodyPr/>
          <a:lstStyle/>
          <a:p>
            <a:r>
              <a:rPr lang="en-US"/>
              <a:t>Examples:</a:t>
            </a:r>
          </a:p>
          <a:p>
            <a:pPr lvl="1">
              <a:lnSpc>
                <a:spcPct val="130000"/>
              </a:lnSpc>
            </a:pPr>
            <a:r>
              <a:rPr lang="en-US"/>
              <a:t>boiling point</a:t>
            </a:r>
          </a:p>
          <a:p>
            <a:pPr lvl="1">
              <a:lnSpc>
                <a:spcPct val="130000"/>
              </a:lnSpc>
            </a:pPr>
            <a:r>
              <a:rPr lang="en-US"/>
              <a:t>volume</a:t>
            </a:r>
          </a:p>
          <a:p>
            <a:pPr lvl="1">
              <a:lnSpc>
                <a:spcPct val="130000"/>
              </a:lnSpc>
            </a:pPr>
            <a:r>
              <a:rPr lang="en-US"/>
              <a:t>mass</a:t>
            </a:r>
          </a:p>
          <a:p>
            <a:pPr lvl="1">
              <a:lnSpc>
                <a:spcPct val="130000"/>
              </a:lnSpc>
            </a:pPr>
            <a:r>
              <a:rPr lang="en-US"/>
              <a:t>density</a:t>
            </a:r>
          </a:p>
          <a:p>
            <a:pPr lvl="1">
              <a:lnSpc>
                <a:spcPct val="130000"/>
              </a:lnSpc>
            </a:pPr>
            <a:r>
              <a:rPr lang="en-US"/>
              <a:t>conductivity</a:t>
            </a:r>
          </a:p>
        </p:txBody>
      </p:sp>
      <p:sp>
        <p:nvSpPr>
          <p:cNvPr id="468996" name="Rectangle 4"/>
          <p:cNvSpPr>
            <a:spLocks noChangeArrowheads="1"/>
          </p:cNvSpPr>
          <p:nvPr/>
        </p:nvSpPr>
        <p:spPr bwMode="auto">
          <a:xfrm>
            <a:off x="4332288" y="1524000"/>
            <a:ext cx="3771900" cy="505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</a:pPr>
            <a:endParaRPr kumimoji="1" lang="en-US" sz="3200">
              <a:latin typeface="Verdana" pitchFamily="34" charset="0"/>
            </a:endParaRP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bg1"/>
                </a:solidFill>
                <a:latin typeface="Verdana" pitchFamily="34" charset="0"/>
              </a:rPr>
              <a:t>intensive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 b="1">
                <a:solidFill>
                  <a:schemeClr val="bg1"/>
                </a:solidFill>
                <a:latin typeface="Verdana" pitchFamily="34" charset="0"/>
              </a:rPr>
              <a:t>extensive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 b="1">
                <a:solidFill>
                  <a:schemeClr val="bg1"/>
                </a:solidFill>
                <a:latin typeface="Verdana" pitchFamily="34" charset="0"/>
              </a:rPr>
              <a:t>extensive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bg1"/>
                </a:solidFill>
                <a:latin typeface="Verdana" pitchFamily="34" charset="0"/>
              </a:rPr>
              <a:t>intensive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bg1"/>
                </a:solidFill>
                <a:latin typeface="Verdana" pitchFamily="34" charset="0"/>
              </a:rPr>
              <a:t>intensive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89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8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8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8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9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89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8996" grpId="0" build="p" bldLvl="2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8763000" cy="914400"/>
          </a:xfrm>
        </p:spPr>
        <p:txBody>
          <a:bodyPr lIns="92075" tIns="46038" rIns="92075" bIns="46038" anchor="b"/>
          <a:lstStyle/>
          <a:p>
            <a:r>
              <a:rPr lang="en-US" sz="4000"/>
              <a:t>C. Density – a physical property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82563" y="1524000"/>
            <a:ext cx="5837237" cy="3276600"/>
          </a:xfrm>
        </p:spPr>
        <p:txBody>
          <a:bodyPr lIns="92075" tIns="46038" rIns="92075" bIns="46038"/>
          <a:lstStyle/>
          <a:p>
            <a:pPr marL="457200" indent="-457200"/>
            <a:r>
              <a:rPr lang="en-US" sz="2800" b="1"/>
              <a:t>Derived units = Combination of base units</a:t>
            </a:r>
          </a:p>
          <a:p>
            <a:pPr marL="457200" indent="-457200"/>
            <a:r>
              <a:rPr lang="en-US" sz="2800"/>
              <a:t>Volume</a:t>
            </a:r>
            <a:r>
              <a:rPr lang="en-US" sz="2800" b="1"/>
              <a:t> (m</a:t>
            </a:r>
            <a:r>
              <a:rPr lang="en-US" sz="2800" b="1" baseline="30000"/>
              <a:t>3</a:t>
            </a:r>
            <a:r>
              <a:rPr lang="en-US" sz="2800" b="1"/>
              <a:t> or cm</a:t>
            </a:r>
            <a:r>
              <a:rPr lang="en-US" sz="2800" b="1" baseline="30000"/>
              <a:t>3 </a:t>
            </a:r>
            <a:r>
              <a:rPr lang="en-US" sz="2800" b="1"/>
              <a:t>or mL) </a:t>
            </a:r>
          </a:p>
          <a:p>
            <a:pPr marL="857250" lvl="1">
              <a:spcBef>
                <a:spcPct val="0"/>
              </a:spcBef>
            </a:pPr>
            <a:r>
              <a:rPr lang="en-US" sz="2400"/>
              <a:t>length </a:t>
            </a:r>
            <a:r>
              <a:rPr lang="en-US" sz="2400">
                <a:sym typeface="Symbol" pitchFamily="18" charset="2"/>
              </a:rPr>
              <a:t> length  length</a:t>
            </a:r>
          </a:p>
          <a:p>
            <a:pPr marL="857250" lvl="1">
              <a:spcBef>
                <a:spcPct val="0"/>
              </a:spcBef>
            </a:pPr>
            <a:r>
              <a:rPr lang="en-US" sz="2400">
                <a:sym typeface="Symbol" pitchFamily="18" charset="2"/>
              </a:rPr>
              <a:t>Or measured using a graduated cylinder</a:t>
            </a:r>
          </a:p>
        </p:txBody>
      </p:sp>
      <p:grpSp>
        <p:nvGrpSpPr>
          <p:cNvPr id="132100" name="Group 4"/>
          <p:cNvGrpSpPr>
            <a:grpSpLocks/>
          </p:cNvGrpSpPr>
          <p:nvPr/>
        </p:nvGrpSpPr>
        <p:grpSpPr bwMode="auto">
          <a:xfrm>
            <a:off x="6019800" y="4724400"/>
            <a:ext cx="2667000" cy="1819275"/>
            <a:chOff x="672" y="2803"/>
            <a:chExt cx="1680" cy="1146"/>
          </a:xfrm>
        </p:grpSpPr>
        <p:sp>
          <p:nvSpPr>
            <p:cNvPr id="485381" name="AutoShape 5"/>
            <p:cNvSpPr>
              <a:spLocks noChangeArrowheads="1"/>
            </p:cNvSpPr>
            <p:nvPr/>
          </p:nvSpPr>
          <p:spPr bwMode="auto">
            <a:xfrm>
              <a:off x="672" y="2840"/>
              <a:ext cx="1680" cy="105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cap="sq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eaLnBrk="0" hangingPunct="0"/>
              <a:endParaRPr kumimoji="1" lang="en-US">
                <a:latin typeface="Arial Narrow" pitchFamily="34" charset="0"/>
              </a:endParaRPr>
            </a:p>
          </p:txBody>
        </p:sp>
        <p:sp>
          <p:nvSpPr>
            <p:cNvPr id="485382" name="Text Box 6"/>
            <p:cNvSpPr txBox="1">
              <a:spLocks noChangeArrowheads="1"/>
            </p:cNvSpPr>
            <p:nvPr/>
          </p:nvSpPr>
          <p:spPr bwMode="auto">
            <a:xfrm>
              <a:off x="744" y="3109"/>
              <a:ext cx="845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5400" b="1">
                  <a:solidFill>
                    <a:schemeClr val="bg2"/>
                  </a:solidFill>
                  <a:latin typeface="Arial" pitchFamily="34" charset="0"/>
                </a:rPr>
                <a:t>D =</a:t>
              </a:r>
              <a:r>
                <a:rPr lang="en-US" sz="4800">
                  <a:latin typeface="Arial" pitchFamily="34" charset="0"/>
                </a:rPr>
                <a:t> </a:t>
              </a:r>
            </a:p>
          </p:txBody>
        </p:sp>
        <p:sp>
          <p:nvSpPr>
            <p:cNvPr id="485383" name="Text Box 7"/>
            <p:cNvSpPr txBox="1">
              <a:spLocks noChangeArrowheads="1"/>
            </p:cNvSpPr>
            <p:nvPr/>
          </p:nvSpPr>
          <p:spPr bwMode="auto">
            <a:xfrm>
              <a:off x="1690" y="2803"/>
              <a:ext cx="476" cy="1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sz="5400" b="1">
                  <a:solidFill>
                    <a:schemeClr val="bg2"/>
                  </a:solidFill>
                  <a:latin typeface="Arial" pitchFamily="34" charset="0"/>
                </a:rPr>
                <a:t>M</a:t>
              </a:r>
            </a:p>
            <a:p>
              <a:pPr algn="ctr">
                <a:spcBef>
                  <a:spcPct val="10000"/>
                </a:spcBef>
              </a:pPr>
              <a:r>
                <a:rPr lang="en-US" sz="5400" b="1">
                  <a:solidFill>
                    <a:schemeClr val="bg2"/>
                  </a:solidFill>
                  <a:latin typeface="Arial" pitchFamily="34" charset="0"/>
                </a:rPr>
                <a:t>V</a:t>
              </a:r>
              <a:endParaRPr lang="en-US" sz="4800">
                <a:solidFill>
                  <a:schemeClr val="bg2"/>
                </a:solidFill>
                <a:latin typeface="Arial" pitchFamily="34" charset="0"/>
              </a:endParaRPr>
            </a:p>
          </p:txBody>
        </p:sp>
        <p:sp>
          <p:nvSpPr>
            <p:cNvPr id="485384" name="Line 8"/>
            <p:cNvSpPr>
              <a:spLocks noChangeShapeType="1"/>
            </p:cNvSpPr>
            <p:nvPr/>
          </p:nvSpPr>
          <p:spPr bwMode="auto">
            <a:xfrm>
              <a:off x="1608" y="3379"/>
              <a:ext cx="672" cy="0"/>
            </a:xfrm>
            <a:prstGeom prst="line">
              <a:avLst/>
            </a:prstGeom>
            <a:noFill/>
            <a:ln w="38100" cap="sq">
              <a:solidFill>
                <a:schemeClr val="bg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2105" name="AutoShape 9"/>
          <p:cNvSpPr>
            <a:spLocks noChangeArrowheads="1"/>
          </p:cNvSpPr>
          <p:nvPr/>
        </p:nvSpPr>
        <p:spPr bwMode="auto">
          <a:xfrm>
            <a:off x="6057900" y="2571750"/>
            <a:ext cx="2657475" cy="16605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r>
              <a:rPr kumimoji="1" lang="en-US" sz="4000" b="1">
                <a:solidFill>
                  <a:schemeClr val="bg2"/>
                </a:solidFill>
                <a:latin typeface="Arial Narrow" pitchFamily="34" charset="0"/>
                <a:sym typeface="Symbol" pitchFamily="18" charset="2"/>
              </a:rPr>
              <a:t>1 cm</a:t>
            </a:r>
            <a:r>
              <a:rPr kumimoji="1" lang="en-US" sz="4000" b="1" baseline="30000">
                <a:solidFill>
                  <a:schemeClr val="bg2"/>
                </a:solidFill>
                <a:latin typeface="Arial Narrow" pitchFamily="34" charset="0"/>
                <a:sym typeface="Symbol" pitchFamily="18" charset="2"/>
              </a:rPr>
              <a:t>3</a:t>
            </a:r>
            <a:r>
              <a:rPr lang="en-US" sz="4000" b="1">
                <a:solidFill>
                  <a:schemeClr val="bg2"/>
                </a:solidFill>
                <a:latin typeface="Arial Narrow" pitchFamily="34" charset="0"/>
                <a:sym typeface="Symbol" pitchFamily="18" charset="2"/>
              </a:rPr>
              <a:t> = 1 mL</a:t>
            </a:r>
          </a:p>
          <a:p>
            <a:pPr algn="ctr" eaLnBrk="0" hangingPunct="0"/>
            <a:r>
              <a:rPr lang="en-US" sz="4000" b="1">
                <a:solidFill>
                  <a:schemeClr val="bg2"/>
                </a:solidFill>
                <a:latin typeface="Arial Narrow" pitchFamily="34" charset="0"/>
                <a:sym typeface="Symbol" pitchFamily="18" charset="2"/>
              </a:rPr>
              <a:t>1 dm</a:t>
            </a:r>
            <a:r>
              <a:rPr lang="en-US" sz="4000" b="1" baseline="30000">
                <a:solidFill>
                  <a:schemeClr val="bg2"/>
                </a:solidFill>
                <a:latin typeface="Arial Narrow" pitchFamily="34" charset="0"/>
                <a:sym typeface="Symbol" pitchFamily="18" charset="2"/>
              </a:rPr>
              <a:t>3</a:t>
            </a:r>
            <a:r>
              <a:rPr lang="en-US" sz="4000" b="1">
                <a:solidFill>
                  <a:schemeClr val="bg2"/>
                </a:solidFill>
                <a:latin typeface="Arial Narrow" pitchFamily="34" charset="0"/>
                <a:sym typeface="Symbol" pitchFamily="18" charset="2"/>
              </a:rPr>
              <a:t> = 1 L</a:t>
            </a:r>
          </a:p>
        </p:txBody>
      </p:sp>
      <p:sp>
        <p:nvSpPr>
          <p:cNvPr id="132106" name="Rectangle 10"/>
          <p:cNvSpPr>
            <a:spLocks noChangeArrowheads="1"/>
          </p:cNvSpPr>
          <p:nvPr/>
        </p:nvSpPr>
        <p:spPr bwMode="auto">
          <a:xfrm>
            <a:off x="190500" y="4749800"/>
            <a:ext cx="5753100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50000"/>
              </a:spcBef>
              <a:buClr>
                <a:schemeClr val="tx2"/>
              </a:buClr>
              <a:buSzPct val="90000"/>
              <a:buFont typeface="Wingdings" pitchFamily="2" charset="2"/>
              <a:buChar char="Ø"/>
            </a:pPr>
            <a:r>
              <a:rPr kumimoji="1" lang="en-US" sz="3400" b="1">
                <a:latin typeface="Arial" pitchFamily="34" charset="0"/>
                <a:sym typeface="Symbol" pitchFamily="18" charset="2"/>
              </a:rPr>
              <a:t>Density </a:t>
            </a:r>
            <a:r>
              <a:rPr kumimoji="1" lang="en-US" sz="3400">
                <a:latin typeface="Arial" pitchFamily="34" charset="0"/>
                <a:sym typeface="Symbol" pitchFamily="18" charset="2"/>
              </a:rPr>
              <a:t>(kg/m</a:t>
            </a:r>
            <a:r>
              <a:rPr kumimoji="1" lang="en-US" sz="3400" baseline="30000">
                <a:latin typeface="Arial" pitchFamily="34" charset="0"/>
                <a:sym typeface="Symbol" pitchFamily="18" charset="2"/>
              </a:rPr>
              <a:t>3</a:t>
            </a:r>
            <a:r>
              <a:rPr kumimoji="1" lang="en-US" sz="3400">
                <a:latin typeface="Arial" pitchFamily="34" charset="0"/>
                <a:sym typeface="Symbol" pitchFamily="18" charset="2"/>
              </a:rPr>
              <a:t> or g/cm</a:t>
            </a:r>
            <a:r>
              <a:rPr kumimoji="1" lang="en-US" sz="3400" baseline="30000">
                <a:latin typeface="Arial" pitchFamily="34" charset="0"/>
                <a:sym typeface="Symbol" pitchFamily="18" charset="2"/>
              </a:rPr>
              <a:t>3 </a:t>
            </a:r>
            <a:r>
              <a:rPr kumimoji="1" lang="en-US" sz="3400">
                <a:latin typeface="Arial" pitchFamily="34" charset="0"/>
                <a:sym typeface="Symbol" pitchFamily="18" charset="2"/>
              </a:rPr>
              <a:t>or g/mL)</a:t>
            </a:r>
          </a:p>
          <a:p>
            <a:pPr marL="857250" lvl="1" indent="-285750" eaLnBrk="0" hangingPunct="0">
              <a:buClr>
                <a:schemeClr val="accent1"/>
              </a:buClr>
              <a:buFont typeface="Wingdings" pitchFamily="2" charset="2"/>
              <a:buChar char="w"/>
            </a:pPr>
            <a:r>
              <a:rPr kumimoji="1" lang="en-US" sz="3400">
                <a:latin typeface="Arial" pitchFamily="34" charset="0"/>
                <a:sym typeface="Symbol" pitchFamily="18" charset="2"/>
              </a:rPr>
              <a:t>mass per volume</a:t>
            </a:r>
            <a:endParaRPr kumimoji="1" lang="en-US" sz="3400" b="1">
              <a:latin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2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2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2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2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2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2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3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9" grpId="0" build="p" bldLvl="2" autoUpdateAnimBg="0"/>
      <p:bldP spid="132105" grpId="0" animBg="1" autoUpdateAnimBg="0"/>
      <p:bldP spid="132106" grpId="0" build="p" bldLvl="2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2075" tIns="46038" rIns="92075" bIns="46038" anchor="b"/>
          <a:lstStyle/>
          <a:p>
            <a:r>
              <a:rPr lang="en-US"/>
              <a:t>C. Density</a:t>
            </a:r>
          </a:p>
        </p:txBody>
      </p:sp>
      <p:sp>
        <p:nvSpPr>
          <p:cNvPr id="486403" name="Line 3"/>
          <p:cNvSpPr>
            <a:spLocks noChangeShapeType="1"/>
          </p:cNvSpPr>
          <p:nvPr/>
        </p:nvSpPr>
        <p:spPr bwMode="auto">
          <a:xfrm>
            <a:off x="966788" y="3051175"/>
            <a:ext cx="0" cy="3055938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6404" name="Line 4"/>
          <p:cNvSpPr>
            <a:spLocks noChangeShapeType="1"/>
          </p:cNvSpPr>
          <p:nvPr/>
        </p:nvSpPr>
        <p:spPr bwMode="auto">
          <a:xfrm rot="-5400000">
            <a:off x="2433638" y="4441825"/>
            <a:ext cx="0" cy="31337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6405" name="Line 5"/>
          <p:cNvSpPr>
            <a:spLocks noChangeShapeType="1"/>
          </p:cNvSpPr>
          <p:nvPr/>
        </p:nvSpPr>
        <p:spPr bwMode="auto">
          <a:xfrm flipV="1">
            <a:off x="971550" y="3949700"/>
            <a:ext cx="2474913" cy="2028825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6406" name="Text Box 6"/>
          <p:cNvSpPr txBox="1">
            <a:spLocks noChangeArrowheads="1"/>
          </p:cNvSpPr>
          <p:nvPr/>
        </p:nvSpPr>
        <p:spPr bwMode="auto">
          <a:xfrm rot="-5400000">
            <a:off x="-599281" y="4518819"/>
            <a:ext cx="1828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 b="1">
                <a:latin typeface="Arial" pitchFamily="34" charset="0"/>
              </a:rPr>
              <a:t>Mass (g)</a:t>
            </a:r>
          </a:p>
        </p:txBody>
      </p:sp>
      <p:sp>
        <p:nvSpPr>
          <p:cNvPr id="486407" name="Text Box 7"/>
          <p:cNvSpPr txBox="1">
            <a:spLocks noChangeArrowheads="1"/>
          </p:cNvSpPr>
          <p:nvPr/>
        </p:nvSpPr>
        <p:spPr bwMode="auto">
          <a:xfrm>
            <a:off x="571500" y="6202363"/>
            <a:ext cx="2768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3200" b="1">
                <a:latin typeface="Arial" pitchFamily="34" charset="0"/>
              </a:rPr>
              <a:t>Volume (cm</a:t>
            </a:r>
            <a:r>
              <a:rPr lang="en-US" sz="3200" b="1" baseline="30000">
                <a:latin typeface="Arial" pitchFamily="34" charset="0"/>
              </a:rPr>
              <a:t>3</a:t>
            </a:r>
            <a:r>
              <a:rPr lang="en-US" sz="3200" b="1">
                <a:latin typeface="Arial" pitchFamily="34" charset="0"/>
              </a:rPr>
              <a:t>)</a:t>
            </a:r>
          </a:p>
        </p:txBody>
      </p:sp>
      <p:sp>
        <p:nvSpPr>
          <p:cNvPr id="133128" name="Freeform 8"/>
          <p:cNvSpPr>
            <a:spLocks/>
          </p:cNvSpPr>
          <p:nvPr/>
        </p:nvSpPr>
        <p:spPr bwMode="auto">
          <a:xfrm>
            <a:off x="2327275" y="4138613"/>
            <a:ext cx="925513" cy="782637"/>
          </a:xfrm>
          <a:custGeom>
            <a:avLst/>
            <a:gdLst>
              <a:gd name="T0" fmla="*/ 0 w 405"/>
              <a:gd name="T1" fmla="*/ 2147483647 h 351"/>
              <a:gd name="T2" fmla="*/ 2147483647 w 405"/>
              <a:gd name="T3" fmla="*/ 2147483647 h 351"/>
              <a:gd name="T4" fmla="*/ 2147483647 w 405"/>
              <a:gd name="T5" fmla="*/ 0 h 351"/>
              <a:gd name="T6" fmla="*/ 0 60000 65536"/>
              <a:gd name="T7" fmla="*/ 0 60000 65536"/>
              <a:gd name="T8" fmla="*/ 0 60000 65536"/>
              <a:gd name="T9" fmla="*/ 0 w 405"/>
              <a:gd name="T10" fmla="*/ 0 h 351"/>
              <a:gd name="T11" fmla="*/ 405 w 405"/>
              <a:gd name="T12" fmla="*/ 351 h 35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5" h="351">
                <a:moveTo>
                  <a:pt x="0" y="351"/>
                </a:moveTo>
                <a:lnTo>
                  <a:pt x="405" y="351"/>
                </a:lnTo>
                <a:lnTo>
                  <a:pt x="405" y="0"/>
                </a:lnTo>
              </a:path>
            </a:pathLst>
          </a:custGeom>
          <a:noFill/>
          <a:ln w="381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endParaRPr kumimoji="1" lang="en-US">
              <a:latin typeface="Arial Narrow" pitchFamily="34" charset="0"/>
            </a:endParaRPr>
          </a:p>
        </p:txBody>
      </p:sp>
      <p:grpSp>
        <p:nvGrpSpPr>
          <p:cNvPr id="133129" name="Group 9"/>
          <p:cNvGrpSpPr>
            <a:grpSpLocks/>
          </p:cNvGrpSpPr>
          <p:nvPr/>
        </p:nvGrpSpPr>
        <p:grpSpPr bwMode="auto">
          <a:xfrm>
            <a:off x="3273425" y="1927225"/>
            <a:ext cx="5256213" cy="1749425"/>
            <a:chOff x="2080" y="1010"/>
            <a:chExt cx="3311" cy="1102"/>
          </a:xfrm>
        </p:grpSpPr>
        <p:sp>
          <p:nvSpPr>
            <p:cNvPr id="486410" name="AutoShape 10"/>
            <p:cNvSpPr>
              <a:spLocks noChangeArrowheads="1"/>
            </p:cNvSpPr>
            <p:nvPr/>
          </p:nvSpPr>
          <p:spPr bwMode="auto">
            <a:xfrm>
              <a:off x="2080" y="1010"/>
              <a:ext cx="3311" cy="1102"/>
            </a:xfrm>
            <a:prstGeom prst="wedgeRoundRectCallout">
              <a:avLst>
                <a:gd name="adj1" fmla="val -49727"/>
                <a:gd name="adj2" fmla="val 100361"/>
                <a:gd name="adj3" fmla="val 16667"/>
              </a:avLst>
            </a:prstGeom>
            <a:solidFill>
              <a:schemeClr val="tx2"/>
            </a:solidFill>
            <a:ln w="12700" cap="sq">
              <a:solidFill>
                <a:schemeClr val="bg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US">
                <a:latin typeface="Arial" pitchFamily="34" charset="0"/>
              </a:endParaRPr>
            </a:p>
          </p:txBody>
        </p:sp>
        <p:graphicFrame>
          <p:nvGraphicFramePr>
            <p:cNvPr id="486411" name="Object 11"/>
            <p:cNvGraphicFramePr>
              <a:graphicFrameLocks noChangeAspect="1"/>
            </p:cNvGraphicFramePr>
            <p:nvPr/>
          </p:nvGraphicFramePr>
          <p:xfrm>
            <a:off x="2101" y="1127"/>
            <a:ext cx="1968" cy="8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6414" name="Equation" r:id="rId3" imgW="825480" imgH="393480" progId="Equation.3">
                    <p:embed/>
                  </p:oleObj>
                </mc:Choice>
                <mc:Fallback>
                  <p:oleObj name="Equation" r:id="rId3" imgW="825480" imgH="39348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01" y="1127"/>
                          <a:ext cx="1968" cy="859"/>
                        </a:xfrm>
                        <a:prstGeom prst="rect">
                          <a:avLst/>
                        </a:prstGeom>
                        <a:solidFill>
                          <a:schemeClr val="tx2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33132" name="Object 12"/>
          <p:cNvGraphicFramePr>
            <a:graphicFrameLocks noChangeAspect="1"/>
          </p:cNvGraphicFramePr>
          <p:nvPr/>
        </p:nvGraphicFramePr>
        <p:xfrm>
          <a:off x="7540625" y="2444750"/>
          <a:ext cx="1004888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415" name="Equation" r:id="rId5" imgW="266400" imgH="164880" progId="Equation.3">
                  <p:embed/>
                </p:oleObj>
              </mc:Choice>
              <mc:Fallback>
                <p:oleObj name="Equation" r:id="rId5" imgW="266400" imgH="1648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0625" y="2444750"/>
                        <a:ext cx="1004888" cy="569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33" name="Object 13"/>
          <p:cNvGraphicFramePr>
            <a:graphicFrameLocks noChangeAspect="1"/>
          </p:cNvGraphicFramePr>
          <p:nvPr/>
        </p:nvGraphicFramePr>
        <p:xfrm>
          <a:off x="6410325" y="2108200"/>
          <a:ext cx="1147763" cy="1363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6416" name="Equation" r:id="rId7" imgW="304560" imgH="393480" progId="Equation.3">
                  <p:embed/>
                </p:oleObj>
              </mc:Choice>
              <mc:Fallback>
                <p:oleObj name="Equation" r:id="rId7" imgW="304560" imgH="3934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0325" y="2108200"/>
                        <a:ext cx="1147763" cy="1363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3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2075" tIns="46038" rIns="92075" bIns="46038" anchor="b"/>
          <a:lstStyle/>
          <a:p>
            <a:r>
              <a:rPr lang="en-US"/>
              <a:t>C. Density</a:t>
            </a:r>
          </a:p>
        </p:txBody>
      </p:sp>
      <p:sp>
        <p:nvSpPr>
          <p:cNvPr id="4874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6363"/>
            <a:ext cx="9144000" cy="2020887"/>
          </a:xfrm>
        </p:spPr>
        <p:txBody>
          <a:bodyPr lIns="92075" tIns="46038" rIns="92075" bIns="46038"/>
          <a:lstStyle/>
          <a:p>
            <a:pPr marL="457200" indent="-457200"/>
            <a:r>
              <a:rPr lang="en-US" sz="2800" b="1"/>
              <a:t>An object has a volume of 825 cm</a:t>
            </a:r>
            <a:r>
              <a:rPr lang="en-US" sz="2800" b="1" baseline="30000"/>
              <a:t>3</a:t>
            </a:r>
            <a:r>
              <a:rPr lang="en-US" sz="2800" b="1"/>
              <a:t> and a density of 13.6 g/cm</a:t>
            </a:r>
            <a:r>
              <a:rPr lang="en-US" sz="2800" b="1" baseline="30000"/>
              <a:t>3</a:t>
            </a:r>
            <a:r>
              <a:rPr lang="en-US" sz="2800" b="1"/>
              <a:t>.  Find its mass.</a:t>
            </a:r>
            <a:endParaRPr lang="en-US" sz="2800" u="sng"/>
          </a:p>
        </p:txBody>
      </p:sp>
      <p:sp>
        <p:nvSpPr>
          <p:cNvPr id="487428" name="Rectangle 4"/>
          <p:cNvSpPr>
            <a:spLocks noChangeArrowheads="1"/>
          </p:cNvSpPr>
          <p:nvPr/>
        </p:nvSpPr>
        <p:spPr bwMode="auto">
          <a:xfrm>
            <a:off x="0" y="2681288"/>
            <a:ext cx="9131300" cy="414337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kumimoji="1" lang="en-US">
              <a:latin typeface="Arial Narrow" pitchFamily="34" charset="0"/>
            </a:endParaRPr>
          </a:p>
        </p:txBody>
      </p:sp>
      <p:sp>
        <p:nvSpPr>
          <p:cNvPr id="135173" name="Text Box 5"/>
          <p:cNvSpPr txBox="1">
            <a:spLocks noChangeArrowheads="1"/>
          </p:cNvSpPr>
          <p:nvPr/>
        </p:nvSpPr>
        <p:spPr bwMode="auto">
          <a:xfrm>
            <a:off x="0" y="2690813"/>
            <a:ext cx="377348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kumimoji="1" lang="en-US" sz="3200">
                <a:latin typeface="Arial" pitchFamily="34" charset="0"/>
              </a:rPr>
              <a:t>GIVEN:</a:t>
            </a:r>
          </a:p>
          <a:p>
            <a:pPr>
              <a:spcBef>
                <a:spcPct val="20000"/>
              </a:spcBef>
            </a:pPr>
            <a:r>
              <a:rPr kumimoji="1" lang="en-US" sz="3500">
                <a:latin typeface="Arial" pitchFamily="34" charset="0"/>
              </a:rPr>
              <a:t>V = 825 cm</a:t>
            </a:r>
            <a:r>
              <a:rPr kumimoji="1" lang="en-US" sz="3500" baseline="30000">
                <a:latin typeface="Arial" pitchFamily="34" charset="0"/>
              </a:rPr>
              <a:t>3</a:t>
            </a:r>
            <a:endParaRPr kumimoji="1" lang="en-US" sz="3500">
              <a:latin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kumimoji="1" lang="en-US" sz="3500">
                <a:latin typeface="Arial" pitchFamily="34" charset="0"/>
              </a:rPr>
              <a:t>D = 13.6 g/cm</a:t>
            </a:r>
            <a:r>
              <a:rPr kumimoji="1" lang="en-US" sz="3500" baseline="30000">
                <a:latin typeface="Arial" pitchFamily="34" charset="0"/>
              </a:rPr>
              <a:t>3</a:t>
            </a:r>
            <a:endParaRPr kumimoji="1" lang="en-US" sz="3500">
              <a:latin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kumimoji="1" lang="en-US" sz="3500">
                <a:latin typeface="Arial" pitchFamily="34" charset="0"/>
              </a:rPr>
              <a:t>M = ?</a:t>
            </a:r>
          </a:p>
        </p:txBody>
      </p:sp>
      <p:sp>
        <p:nvSpPr>
          <p:cNvPr id="135174" name="Text Box 6"/>
          <p:cNvSpPr txBox="1">
            <a:spLocks noChangeArrowheads="1"/>
          </p:cNvSpPr>
          <p:nvPr/>
        </p:nvSpPr>
        <p:spPr bwMode="auto">
          <a:xfrm>
            <a:off x="3778250" y="2690813"/>
            <a:ext cx="5365750" cy="353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kumimoji="1" lang="en-US" sz="3200">
                <a:latin typeface="Arial" pitchFamily="34" charset="0"/>
              </a:rPr>
              <a:t>WORK</a:t>
            </a:r>
            <a:r>
              <a:rPr kumimoji="1" lang="en-US" sz="3500">
                <a:latin typeface="Arial" pitchFamily="34" charset="0"/>
              </a:rPr>
              <a:t>:</a:t>
            </a:r>
          </a:p>
          <a:p>
            <a:pPr>
              <a:spcBef>
                <a:spcPct val="20000"/>
              </a:spcBef>
            </a:pPr>
            <a:r>
              <a:rPr kumimoji="1" lang="en-US" sz="3500">
                <a:latin typeface="Arial" pitchFamily="34" charset="0"/>
              </a:rPr>
              <a:t>M = DV</a:t>
            </a:r>
          </a:p>
          <a:p>
            <a:pPr>
              <a:spcBef>
                <a:spcPct val="60000"/>
              </a:spcBef>
            </a:pPr>
            <a:r>
              <a:rPr kumimoji="1" lang="en-US" sz="3500">
                <a:latin typeface="Arial" pitchFamily="34" charset="0"/>
              </a:rPr>
              <a:t>M = (13.6 g/cm</a:t>
            </a:r>
            <a:r>
              <a:rPr kumimoji="1" lang="en-US" sz="3500" baseline="30000">
                <a:latin typeface="Arial" pitchFamily="34" charset="0"/>
              </a:rPr>
              <a:t>3</a:t>
            </a:r>
            <a:r>
              <a:rPr kumimoji="1" lang="en-US" sz="3500">
                <a:latin typeface="Arial" pitchFamily="34" charset="0"/>
              </a:rPr>
              <a:t>)(825cm</a:t>
            </a:r>
            <a:r>
              <a:rPr kumimoji="1" lang="en-US" sz="3500" baseline="30000">
                <a:latin typeface="Arial" pitchFamily="34" charset="0"/>
              </a:rPr>
              <a:t>3</a:t>
            </a:r>
            <a:r>
              <a:rPr kumimoji="1" lang="en-US" sz="3500">
                <a:latin typeface="Arial" pitchFamily="34" charset="0"/>
              </a:rPr>
              <a:t>)</a:t>
            </a:r>
          </a:p>
          <a:p>
            <a:pPr>
              <a:spcBef>
                <a:spcPct val="60000"/>
              </a:spcBef>
            </a:pPr>
            <a:r>
              <a:rPr kumimoji="1" lang="en-US" sz="3500">
                <a:latin typeface="Arial" pitchFamily="34" charset="0"/>
              </a:rPr>
              <a:t>M = 11,220 g</a:t>
            </a:r>
            <a:endParaRPr kumimoji="1" lang="en-US" sz="3500" b="1">
              <a:solidFill>
                <a:schemeClr val="tx2"/>
              </a:solidFill>
              <a:latin typeface="Arial" pitchFamily="34" charset="0"/>
            </a:endParaRPr>
          </a:p>
          <a:p>
            <a:pPr>
              <a:spcBef>
                <a:spcPct val="60000"/>
              </a:spcBef>
            </a:pPr>
            <a:r>
              <a:rPr kumimoji="1" lang="en-US" sz="3500" b="1">
                <a:solidFill>
                  <a:schemeClr val="tx2"/>
                </a:solidFill>
                <a:latin typeface="Arial" pitchFamily="34" charset="0"/>
              </a:rPr>
              <a:t>M = 11,200 g</a:t>
            </a:r>
            <a:endParaRPr kumimoji="1" lang="en-US" sz="3500">
              <a:latin typeface="Arial" pitchFamily="34" charset="0"/>
            </a:endParaRPr>
          </a:p>
          <a:p>
            <a:endParaRPr kumimoji="1" lang="en-US" sz="3500">
              <a:latin typeface="Arial" pitchFamily="34" charset="0"/>
            </a:endParaRPr>
          </a:p>
        </p:txBody>
      </p:sp>
      <p:sp>
        <p:nvSpPr>
          <p:cNvPr id="487431" name="Line 7"/>
          <p:cNvSpPr>
            <a:spLocks noChangeShapeType="1"/>
          </p:cNvSpPr>
          <p:nvPr/>
        </p:nvSpPr>
        <p:spPr bwMode="auto">
          <a:xfrm>
            <a:off x="3786188" y="2681288"/>
            <a:ext cx="0" cy="4130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7432" name="Line 8"/>
          <p:cNvSpPr>
            <a:spLocks noChangeShapeType="1"/>
          </p:cNvSpPr>
          <p:nvPr/>
        </p:nvSpPr>
        <p:spPr bwMode="auto">
          <a:xfrm>
            <a:off x="0" y="3259138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5177" name="Group 9"/>
          <p:cNvGrpSpPr>
            <a:grpSpLocks/>
          </p:cNvGrpSpPr>
          <p:nvPr/>
        </p:nvGrpSpPr>
        <p:grpSpPr bwMode="auto">
          <a:xfrm>
            <a:off x="557213" y="5214938"/>
            <a:ext cx="2436812" cy="1471612"/>
            <a:chOff x="351" y="3394"/>
            <a:chExt cx="1364" cy="756"/>
          </a:xfrm>
        </p:grpSpPr>
        <p:sp>
          <p:nvSpPr>
            <p:cNvPr id="487434" name="AutoShape 10"/>
            <p:cNvSpPr>
              <a:spLocks noChangeArrowheads="1"/>
            </p:cNvSpPr>
            <p:nvPr/>
          </p:nvSpPr>
          <p:spPr bwMode="auto">
            <a:xfrm>
              <a:off x="351" y="3394"/>
              <a:ext cx="1364" cy="756"/>
            </a:xfrm>
            <a:prstGeom prst="roundRect">
              <a:avLst>
                <a:gd name="adj" fmla="val 16667"/>
              </a:avLst>
            </a:prstGeom>
            <a:solidFill>
              <a:srgbClr val="CCFFCC"/>
            </a:solidFill>
            <a:ln w="12700" cap="sq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eaLnBrk="0" hangingPunct="0"/>
              <a:endParaRPr kumimoji="1" lang="en-US">
                <a:latin typeface="Arial Narrow" pitchFamily="34" charset="0"/>
              </a:endParaRPr>
            </a:p>
          </p:txBody>
        </p:sp>
        <p:graphicFrame>
          <p:nvGraphicFramePr>
            <p:cNvPr id="487435" name="Object 11"/>
            <p:cNvGraphicFramePr>
              <a:graphicFrameLocks noChangeAspect="1"/>
            </p:cNvGraphicFramePr>
            <p:nvPr/>
          </p:nvGraphicFramePr>
          <p:xfrm>
            <a:off x="610" y="3398"/>
            <a:ext cx="846" cy="7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7436" name="Equation" r:id="rId3" imgW="444240" imgH="393480" progId="Equation.3">
                    <p:embed/>
                  </p:oleObj>
                </mc:Choice>
                <mc:Fallback>
                  <p:oleObj name="Equation" r:id="rId3" imgW="444240" imgH="39348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0" y="3398"/>
                          <a:ext cx="846" cy="749"/>
                        </a:xfrm>
                        <a:prstGeom prst="rect">
                          <a:avLst/>
                        </a:prstGeom>
                        <a:solidFill>
                          <a:srgbClr val="CCFFCC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5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5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5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5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5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5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35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3" grpId="0" build="p" autoUpdateAnimBg="0"/>
      <p:bldP spid="135174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lIns="92075" tIns="46038" rIns="92075" bIns="46038" anchor="b"/>
          <a:lstStyle/>
          <a:p>
            <a:r>
              <a:rPr lang="en-US"/>
              <a:t>C. Density</a:t>
            </a:r>
          </a:p>
        </p:txBody>
      </p:sp>
      <p:sp>
        <p:nvSpPr>
          <p:cNvPr id="488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376363"/>
            <a:ext cx="9144000" cy="2020887"/>
          </a:xfrm>
        </p:spPr>
        <p:txBody>
          <a:bodyPr lIns="92075" tIns="46038" rIns="92075" bIns="46038"/>
          <a:lstStyle/>
          <a:p>
            <a:pPr marL="457200" indent="-457200"/>
            <a:r>
              <a:rPr lang="en-US" sz="2800" b="1"/>
              <a:t>A liquid has a density of 0.87 g/mL. What volume is occupied by 25 g of the liquid?</a:t>
            </a:r>
            <a:endParaRPr lang="en-US" sz="2800" u="sng"/>
          </a:p>
        </p:txBody>
      </p:sp>
      <p:sp>
        <p:nvSpPr>
          <p:cNvPr id="488452" name="Rectangle 4"/>
          <p:cNvSpPr>
            <a:spLocks noChangeArrowheads="1"/>
          </p:cNvSpPr>
          <p:nvPr/>
        </p:nvSpPr>
        <p:spPr bwMode="auto">
          <a:xfrm>
            <a:off x="0" y="2681288"/>
            <a:ext cx="9131300" cy="414337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kumimoji="1" lang="en-US">
              <a:latin typeface="Arial Narrow" pitchFamily="34" charset="0"/>
            </a:endParaRPr>
          </a:p>
        </p:txBody>
      </p:sp>
      <p:sp>
        <p:nvSpPr>
          <p:cNvPr id="136197" name="Text Box 5"/>
          <p:cNvSpPr txBox="1">
            <a:spLocks noChangeArrowheads="1"/>
          </p:cNvSpPr>
          <p:nvPr/>
        </p:nvSpPr>
        <p:spPr bwMode="auto">
          <a:xfrm>
            <a:off x="0" y="2690813"/>
            <a:ext cx="377348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kumimoji="1" lang="en-US" sz="3200">
                <a:latin typeface="Arial" pitchFamily="34" charset="0"/>
              </a:rPr>
              <a:t>GIVEN:</a:t>
            </a:r>
          </a:p>
          <a:p>
            <a:pPr>
              <a:spcBef>
                <a:spcPct val="20000"/>
              </a:spcBef>
            </a:pPr>
            <a:r>
              <a:rPr kumimoji="1" lang="en-US" sz="3500">
                <a:latin typeface="Arial" pitchFamily="34" charset="0"/>
              </a:rPr>
              <a:t>D = 0.87 g/mL</a:t>
            </a:r>
          </a:p>
          <a:p>
            <a:pPr>
              <a:spcBef>
                <a:spcPct val="20000"/>
              </a:spcBef>
            </a:pPr>
            <a:r>
              <a:rPr kumimoji="1" lang="en-US" sz="3500">
                <a:latin typeface="Arial" pitchFamily="34" charset="0"/>
              </a:rPr>
              <a:t>V = ?</a:t>
            </a:r>
          </a:p>
          <a:p>
            <a:pPr>
              <a:spcBef>
                <a:spcPct val="20000"/>
              </a:spcBef>
            </a:pPr>
            <a:r>
              <a:rPr kumimoji="1" lang="en-US" sz="3500">
                <a:latin typeface="Arial" pitchFamily="34" charset="0"/>
              </a:rPr>
              <a:t>M = 25 g</a:t>
            </a:r>
          </a:p>
        </p:txBody>
      </p:sp>
      <p:sp>
        <p:nvSpPr>
          <p:cNvPr id="488454" name="Line 6"/>
          <p:cNvSpPr>
            <a:spLocks noChangeShapeType="1"/>
          </p:cNvSpPr>
          <p:nvPr/>
        </p:nvSpPr>
        <p:spPr bwMode="auto">
          <a:xfrm>
            <a:off x="3786188" y="2681288"/>
            <a:ext cx="0" cy="4130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8455" name="Line 7"/>
          <p:cNvSpPr>
            <a:spLocks noChangeShapeType="1"/>
          </p:cNvSpPr>
          <p:nvPr/>
        </p:nvSpPr>
        <p:spPr bwMode="auto">
          <a:xfrm>
            <a:off x="0" y="3259138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6200" name="Group 8"/>
          <p:cNvGrpSpPr>
            <a:grpSpLocks/>
          </p:cNvGrpSpPr>
          <p:nvPr/>
        </p:nvGrpSpPr>
        <p:grpSpPr bwMode="auto">
          <a:xfrm>
            <a:off x="3778250" y="2690813"/>
            <a:ext cx="5365750" cy="1849437"/>
            <a:chOff x="2380" y="1695"/>
            <a:chExt cx="3380" cy="1165"/>
          </a:xfrm>
        </p:grpSpPr>
        <p:sp>
          <p:nvSpPr>
            <p:cNvPr id="488457" name="Text Box 9"/>
            <p:cNvSpPr txBox="1">
              <a:spLocks noChangeArrowheads="1"/>
            </p:cNvSpPr>
            <p:nvPr/>
          </p:nvSpPr>
          <p:spPr bwMode="auto">
            <a:xfrm>
              <a:off x="2380" y="1695"/>
              <a:ext cx="3380" cy="1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20000"/>
                </a:spcBef>
              </a:pPr>
              <a:r>
                <a:rPr kumimoji="1" lang="en-US" sz="3200">
                  <a:latin typeface="Arial" pitchFamily="34" charset="0"/>
                </a:rPr>
                <a:t>WORK</a:t>
              </a:r>
              <a:r>
                <a:rPr kumimoji="1" lang="en-US" sz="3500">
                  <a:latin typeface="Arial" pitchFamily="34" charset="0"/>
                </a:rPr>
                <a:t>:</a:t>
              </a:r>
            </a:p>
            <a:p>
              <a:pPr>
                <a:spcBef>
                  <a:spcPct val="20000"/>
                </a:spcBef>
              </a:pPr>
              <a:r>
                <a:rPr kumimoji="1" lang="en-US" sz="3500">
                  <a:latin typeface="Arial" pitchFamily="34" charset="0"/>
                </a:rPr>
                <a:t>V = M</a:t>
              </a:r>
            </a:p>
            <a:p>
              <a:pPr>
                <a:spcBef>
                  <a:spcPct val="10000"/>
                </a:spcBef>
              </a:pPr>
              <a:r>
                <a:rPr kumimoji="1" lang="en-US" sz="3400">
                  <a:latin typeface="Arial" pitchFamily="34" charset="0"/>
                </a:rPr>
                <a:t>       </a:t>
              </a:r>
              <a:r>
                <a:rPr kumimoji="1" lang="en-US" sz="3500">
                  <a:latin typeface="Arial" pitchFamily="34" charset="0"/>
                </a:rPr>
                <a:t>D</a:t>
              </a:r>
            </a:p>
          </p:txBody>
        </p:sp>
        <p:sp>
          <p:nvSpPr>
            <p:cNvPr id="488458" name="Line 10"/>
            <p:cNvSpPr>
              <a:spLocks noChangeShapeType="1"/>
            </p:cNvSpPr>
            <p:nvPr/>
          </p:nvSpPr>
          <p:spPr bwMode="auto">
            <a:xfrm>
              <a:off x="2915" y="2486"/>
              <a:ext cx="296" cy="0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6203" name="Group 11"/>
          <p:cNvGrpSpPr>
            <a:grpSpLocks/>
          </p:cNvGrpSpPr>
          <p:nvPr/>
        </p:nvGrpSpPr>
        <p:grpSpPr bwMode="auto">
          <a:xfrm>
            <a:off x="3778250" y="4648200"/>
            <a:ext cx="4756150" cy="1366838"/>
            <a:chOff x="2380" y="2920"/>
            <a:chExt cx="3380" cy="861"/>
          </a:xfrm>
        </p:grpSpPr>
        <p:sp>
          <p:nvSpPr>
            <p:cNvPr id="488460" name="Text Box 12"/>
            <p:cNvSpPr txBox="1">
              <a:spLocks noChangeArrowheads="1"/>
            </p:cNvSpPr>
            <p:nvPr/>
          </p:nvSpPr>
          <p:spPr bwMode="auto">
            <a:xfrm>
              <a:off x="2380" y="2920"/>
              <a:ext cx="3380" cy="8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35000"/>
                </a:spcBef>
              </a:pPr>
              <a:r>
                <a:rPr kumimoji="1" lang="en-US" sz="3500">
                  <a:latin typeface="Arial" pitchFamily="34" charset="0"/>
                </a:rPr>
                <a:t>V =   25 g</a:t>
              </a:r>
            </a:p>
            <a:p>
              <a:pPr>
                <a:spcBef>
                  <a:spcPct val="30000"/>
                </a:spcBef>
              </a:pPr>
              <a:r>
                <a:rPr kumimoji="1" lang="en-US" sz="3500">
                  <a:latin typeface="Arial" pitchFamily="34" charset="0"/>
                </a:rPr>
                <a:t>     0.87 g/mL</a:t>
              </a:r>
            </a:p>
          </p:txBody>
        </p:sp>
        <p:sp>
          <p:nvSpPr>
            <p:cNvPr id="488461" name="Line 13"/>
            <p:cNvSpPr>
              <a:spLocks noChangeShapeType="1"/>
            </p:cNvSpPr>
            <p:nvPr/>
          </p:nvSpPr>
          <p:spPr bwMode="auto">
            <a:xfrm>
              <a:off x="3003" y="3353"/>
              <a:ext cx="1199" cy="8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6206" name="Text Box 14"/>
          <p:cNvSpPr txBox="1">
            <a:spLocks noChangeArrowheads="1"/>
          </p:cNvSpPr>
          <p:nvPr/>
        </p:nvSpPr>
        <p:spPr bwMode="auto">
          <a:xfrm>
            <a:off x="3778250" y="6105525"/>
            <a:ext cx="536575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kumimoji="1" lang="en-US" sz="3500" b="1">
                <a:solidFill>
                  <a:schemeClr val="tx2"/>
                </a:solidFill>
                <a:latin typeface="Arial" pitchFamily="34" charset="0"/>
              </a:rPr>
              <a:t>V = 29 mL</a:t>
            </a:r>
            <a:endParaRPr kumimoji="1" lang="en-US" sz="3500">
              <a:latin typeface="Arial" pitchFamily="34" charset="0"/>
            </a:endParaRPr>
          </a:p>
        </p:txBody>
      </p:sp>
      <p:grpSp>
        <p:nvGrpSpPr>
          <p:cNvPr id="136207" name="Group 15"/>
          <p:cNvGrpSpPr>
            <a:grpSpLocks/>
          </p:cNvGrpSpPr>
          <p:nvPr/>
        </p:nvGrpSpPr>
        <p:grpSpPr bwMode="auto">
          <a:xfrm>
            <a:off x="557213" y="5214938"/>
            <a:ext cx="2436812" cy="1471612"/>
            <a:chOff x="351" y="3394"/>
            <a:chExt cx="1364" cy="756"/>
          </a:xfrm>
        </p:grpSpPr>
        <p:sp>
          <p:nvSpPr>
            <p:cNvPr id="488464" name="AutoShape 16"/>
            <p:cNvSpPr>
              <a:spLocks noChangeArrowheads="1"/>
            </p:cNvSpPr>
            <p:nvPr/>
          </p:nvSpPr>
          <p:spPr bwMode="auto">
            <a:xfrm>
              <a:off x="351" y="3394"/>
              <a:ext cx="1364" cy="756"/>
            </a:xfrm>
            <a:prstGeom prst="roundRect">
              <a:avLst>
                <a:gd name="adj" fmla="val 16667"/>
              </a:avLst>
            </a:prstGeom>
            <a:solidFill>
              <a:srgbClr val="CCFFCC"/>
            </a:solidFill>
            <a:ln w="12700" cap="sq">
              <a:solidFill>
                <a:schemeClr val="bg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eaLnBrk="0" hangingPunct="0"/>
              <a:endParaRPr kumimoji="1" lang="en-US">
                <a:latin typeface="Arial Narrow" pitchFamily="34" charset="0"/>
              </a:endParaRPr>
            </a:p>
          </p:txBody>
        </p:sp>
        <p:graphicFrame>
          <p:nvGraphicFramePr>
            <p:cNvPr id="488465" name="Object 17"/>
            <p:cNvGraphicFramePr>
              <a:graphicFrameLocks noChangeAspect="1"/>
            </p:cNvGraphicFramePr>
            <p:nvPr/>
          </p:nvGraphicFramePr>
          <p:xfrm>
            <a:off x="610" y="3398"/>
            <a:ext cx="846" cy="7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88467" name="Equation" r:id="rId3" imgW="444240" imgH="393480" progId="Equation.3">
                    <p:embed/>
                  </p:oleObj>
                </mc:Choice>
                <mc:Fallback>
                  <p:oleObj name="Equation" r:id="rId3" imgW="444240" imgH="393480" progId="Equation.3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0" y="3398"/>
                          <a:ext cx="846" cy="749"/>
                        </a:xfrm>
                        <a:prstGeom prst="rect">
                          <a:avLst/>
                        </a:prstGeom>
                        <a:solidFill>
                          <a:srgbClr val="CCFFCC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Text Box 14"/>
          <p:cNvSpPr txBox="1">
            <a:spLocks noChangeArrowheads="1"/>
          </p:cNvSpPr>
          <p:nvPr/>
        </p:nvSpPr>
        <p:spPr bwMode="auto">
          <a:xfrm>
            <a:off x="6248400" y="4953000"/>
            <a:ext cx="30480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kumimoji="1" lang="en-US" sz="3500">
                <a:solidFill>
                  <a:srgbClr val="164216"/>
                </a:solidFill>
                <a:latin typeface="Arial" pitchFamily="34" charset="0"/>
              </a:rPr>
              <a:t> = 28.736 mL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6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6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6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7" grpId="0" autoUpdateAnimBg="0"/>
      <p:bldP spid="136206" grpId="0" build="p" autoUpdateAnimBg="0"/>
      <p:bldP spid="2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D. Chemical Properties</a:t>
            </a:r>
          </a:p>
        </p:txBody>
      </p:sp>
      <p:pic>
        <p:nvPicPr>
          <p:cNvPr id="48435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1" t="21878" r="12471" b="20877"/>
          <a:stretch>
            <a:fillRect/>
          </a:stretch>
        </p:blipFill>
        <p:spPr bwMode="auto">
          <a:xfrm>
            <a:off x="1447800" y="3021013"/>
            <a:ext cx="6708775" cy="383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4358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Chemical Property</a:t>
            </a:r>
          </a:p>
          <a:p>
            <a:pPr lvl="1"/>
            <a:r>
              <a:rPr lang="en-US"/>
              <a:t>describes the ability of a substance to undergo changes in identity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4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84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8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435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r>
              <a:rPr lang="en-US" sz="4000"/>
              <a:t>E. Physical vs. Chemical Properties</a:t>
            </a:r>
          </a:p>
        </p:txBody>
      </p:sp>
      <p:sp>
        <p:nvSpPr>
          <p:cNvPr id="471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4114800" cy="4038600"/>
          </a:xfrm>
        </p:spPr>
        <p:txBody>
          <a:bodyPr/>
          <a:lstStyle/>
          <a:p>
            <a:r>
              <a:rPr lang="en-US"/>
              <a:t>Examples:</a:t>
            </a:r>
          </a:p>
          <a:p>
            <a:pPr lvl="1">
              <a:lnSpc>
                <a:spcPct val="130000"/>
              </a:lnSpc>
            </a:pPr>
            <a:r>
              <a:rPr lang="en-US"/>
              <a:t>melting point</a:t>
            </a:r>
          </a:p>
          <a:p>
            <a:pPr lvl="1">
              <a:lnSpc>
                <a:spcPct val="130000"/>
              </a:lnSpc>
            </a:pPr>
            <a:r>
              <a:rPr lang="en-US"/>
              <a:t>flammable</a:t>
            </a:r>
          </a:p>
          <a:p>
            <a:pPr lvl="1">
              <a:lnSpc>
                <a:spcPct val="130000"/>
              </a:lnSpc>
            </a:pPr>
            <a:r>
              <a:rPr lang="en-US"/>
              <a:t>density</a:t>
            </a:r>
          </a:p>
          <a:p>
            <a:pPr lvl="1">
              <a:lnSpc>
                <a:spcPct val="130000"/>
              </a:lnSpc>
            </a:pPr>
            <a:r>
              <a:rPr lang="en-US"/>
              <a:t>magnetic</a:t>
            </a:r>
          </a:p>
          <a:p>
            <a:pPr lvl="1">
              <a:lnSpc>
                <a:spcPct val="130000"/>
              </a:lnSpc>
            </a:pPr>
            <a:r>
              <a:rPr lang="en-US"/>
              <a:t>tarnishes in air</a:t>
            </a:r>
          </a:p>
        </p:txBody>
      </p:sp>
      <p:sp>
        <p:nvSpPr>
          <p:cNvPr id="471044" name="Rectangle 4"/>
          <p:cNvSpPr>
            <a:spLocks noChangeArrowheads="1"/>
          </p:cNvSpPr>
          <p:nvPr/>
        </p:nvSpPr>
        <p:spPr bwMode="auto">
          <a:xfrm>
            <a:off x="4332288" y="1524000"/>
            <a:ext cx="3771900" cy="505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</a:pPr>
            <a:endParaRPr kumimoji="1" lang="en-US" sz="3200">
              <a:latin typeface="Verdana" pitchFamily="34" charset="0"/>
            </a:endParaRP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bg1"/>
                </a:solidFill>
                <a:latin typeface="Verdana" pitchFamily="34" charset="0"/>
              </a:rPr>
              <a:t>physical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 b="1">
                <a:solidFill>
                  <a:schemeClr val="bg1"/>
                </a:solidFill>
                <a:latin typeface="Verdana" pitchFamily="34" charset="0"/>
              </a:rPr>
              <a:t>chemical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bg1"/>
                </a:solidFill>
                <a:latin typeface="Verdana" pitchFamily="34" charset="0"/>
              </a:rPr>
              <a:t>physical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bg1"/>
                </a:solidFill>
                <a:latin typeface="Verdana" pitchFamily="34" charset="0"/>
              </a:rPr>
              <a:t>physical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 b="1">
                <a:solidFill>
                  <a:schemeClr val="bg1"/>
                </a:solidFill>
                <a:latin typeface="Verdana" pitchFamily="34" charset="0"/>
              </a:rPr>
              <a:t>chemical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10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1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10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10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44" grpId="0" build="p" bldLvl="2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F. Physical Changes</a:t>
            </a:r>
          </a:p>
        </p:txBody>
      </p:sp>
      <p:sp>
        <p:nvSpPr>
          <p:cNvPr id="472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Physical Change</a:t>
            </a:r>
          </a:p>
          <a:p>
            <a:pPr lvl="1">
              <a:spcBef>
                <a:spcPct val="40000"/>
              </a:spcBef>
            </a:pPr>
            <a:r>
              <a:rPr lang="en-US"/>
              <a:t>changes the form of a substance without changing its identity</a:t>
            </a:r>
          </a:p>
          <a:p>
            <a:pPr lvl="1">
              <a:spcBef>
                <a:spcPct val="40000"/>
              </a:spcBef>
            </a:pPr>
            <a:r>
              <a:rPr lang="en-US"/>
              <a:t>properties remain the same</a:t>
            </a:r>
          </a:p>
          <a:p>
            <a:pPr>
              <a:spcBef>
                <a:spcPct val="100000"/>
              </a:spcBef>
            </a:pPr>
            <a:r>
              <a:rPr lang="en-US"/>
              <a:t>Examples: cutting a sheet of paper, breaking a crystal, all phase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2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2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2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067" grpId="0" uiExpand="1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F. Phase Changes – Physical</a:t>
            </a:r>
          </a:p>
        </p:txBody>
      </p:sp>
      <p:sp>
        <p:nvSpPr>
          <p:cNvPr id="4730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r"/>
            <a:r>
              <a:rPr lang="en-US" sz="2400"/>
              <a:t>Evaporation = </a:t>
            </a:r>
          </a:p>
          <a:p>
            <a:pPr algn="r"/>
            <a:endParaRPr lang="en-US" sz="2400"/>
          </a:p>
          <a:p>
            <a:pPr algn="r"/>
            <a:r>
              <a:rPr lang="en-US" sz="2400"/>
              <a:t>Condensation = </a:t>
            </a:r>
          </a:p>
          <a:p>
            <a:pPr algn="r"/>
            <a:endParaRPr lang="en-US" sz="2400"/>
          </a:p>
          <a:p>
            <a:pPr algn="r"/>
            <a:r>
              <a:rPr lang="en-US" sz="2400"/>
              <a:t>Melting = </a:t>
            </a:r>
          </a:p>
          <a:p>
            <a:pPr algn="r"/>
            <a:endParaRPr lang="en-US" sz="2400"/>
          </a:p>
          <a:p>
            <a:pPr algn="r"/>
            <a:r>
              <a:rPr lang="en-US" sz="2400"/>
              <a:t>Freezing = </a:t>
            </a:r>
          </a:p>
          <a:p>
            <a:pPr algn="r"/>
            <a:endParaRPr lang="en-US" sz="2400"/>
          </a:p>
          <a:p>
            <a:pPr algn="r"/>
            <a:r>
              <a:rPr lang="en-US" sz="2400"/>
              <a:t>Sublimation =</a:t>
            </a:r>
          </a:p>
        </p:txBody>
      </p:sp>
      <p:sp>
        <p:nvSpPr>
          <p:cNvPr id="47309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/>
              <a:t>Liquid -&gt; Gas</a:t>
            </a:r>
          </a:p>
          <a:p>
            <a:pPr>
              <a:buFont typeface="Wingdings" pitchFamily="2" charset="2"/>
              <a:buNone/>
            </a:pP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 sz="2400"/>
              <a:t>Gas -&gt; Liquid</a:t>
            </a:r>
          </a:p>
          <a:p>
            <a:pPr>
              <a:buFont typeface="Wingdings" pitchFamily="2" charset="2"/>
              <a:buNone/>
            </a:pP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 sz="2400"/>
              <a:t>Solid -&gt; Liquid</a:t>
            </a:r>
          </a:p>
          <a:p>
            <a:pPr>
              <a:buFont typeface="Wingdings" pitchFamily="2" charset="2"/>
              <a:buNone/>
            </a:pP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 sz="2400"/>
              <a:t>Liquid -&gt; Solid</a:t>
            </a:r>
          </a:p>
          <a:p>
            <a:pPr>
              <a:buFont typeface="Wingdings" pitchFamily="2" charset="2"/>
              <a:buNone/>
            </a:pP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 sz="2400"/>
              <a:t>Solid -&gt; Gas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73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30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30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30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30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30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30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30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30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730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730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730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730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7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7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7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7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7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3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3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73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3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3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73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73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73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730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3091" grpId="0" build="p"/>
      <p:bldP spid="47309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G. Chemical Changes</a:t>
            </a:r>
          </a:p>
        </p:txBody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82000" cy="4572000"/>
          </a:xfrm>
        </p:spPr>
        <p:txBody>
          <a:bodyPr/>
          <a:lstStyle/>
          <a:p>
            <a:r>
              <a:rPr lang="en-US"/>
              <a:t>Process that involves one or more substances changing into a new substance</a:t>
            </a:r>
          </a:p>
          <a:p>
            <a:pPr lvl="1"/>
            <a:r>
              <a:rPr lang="en-US"/>
              <a:t>Commonly referred to as a chemical reaction</a:t>
            </a:r>
          </a:p>
          <a:p>
            <a:pPr lvl="1"/>
            <a:r>
              <a:rPr lang="en-US"/>
              <a:t>New substances have different compositions and properties from original substances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9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9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9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947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A. Matter</a:t>
            </a:r>
          </a:p>
        </p:txBody>
      </p:sp>
      <p:sp>
        <p:nvSpPr>
          <p:cNvPr id="452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66875"/>
            <a:ext cx="8382000" cy="611188"/>
          </a:xfrm>
        </p:spPr>
        <p:txBody>
          <a:bodyPr/>
          <a:lstStyle/>
          <a:p>
            <a:pPr>
              <a:spcBef>
                <a:spcPct val="70000"/>
              </a:spcBef>
            </a:pPr>
            <a:r>
              <a:rPr lang="en-US"/>
              <a:t>Matter – anything that has mass and takes up space</a:t>
            </a:r>
          </a:p>
          <a:p>
            <a:pPr lvl="1">
              <a:spcBef>
                <a:spcPct val="70000"/>
              </a:spcBef>
            </a:pPr>
            <a:r>
              <a:rPr lang="en-US" b="1"/>
              <a:t>Everything</a:t>
            </a:r>
            <a:r>
              <a:rPr lang="en-US"/>
              <a:t> around us</a:t>
            </a:r>
          </a:p>
          <a:p>
            <a:pPr>
              <a:spcBef>
                <a:spcPct val="70000"/>
              </a:spcBef>
            </a:pPr>
            <a:r>
              <a:rPr lang="en-US"/>
              <a:t>Chemistry – the study of matter and the changes it undergoes</a:t>
            </a:r>
          </a:p>
        </p:txBody>
      </p:sp>
      <p:pic>
        <p:nvPicPr>
          <p:cNvPr id="4526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4375" r="5469" b="33333"/>
          <a:stretch>
            <a:fillRect/>
          </a:stretch>
        </p:blipFill>
        <p:spPr bwMode="auto">
          <a:xfrm>
            <a:off x="1828800" y="4724400"/>
            <a:ext cx="7086600" cy="19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2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2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52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2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2611" grpId="0" uiExpand="1" build="p" bldLvl="2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G. Chemical Changes</a:t>
            </a:r>
          </a:p>
        </p:txBody>
      </p:sp>
      <p:sp>
        <p:nvSpPr>
          <p:cNvPr id="474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Signs of a Chemical Change</a:t>
            </a:r>
          </a:p>
          <a:p>
            <a:pPr lvl="1">
              <a:spcBef>
                <a:spcPct val="50000"/>
              </a:spcBef>
            </a:pPr>
            <a:r>
              <a:rPr lang="en-US"/>
              <a:t>change in color or odor</a:t>
            </a:r>
          </a:p>
          <a:p>
            <a:pPr lvl="1">
              <a:spcBef>
                <a:spcPct val="50000"/>
              </a:spcBef>
            </a:pPr>
            <a:r>
              <a:rPr lang="en-US"/>
              <a:t>formation of a gas</a:t>
            </a:r>
          </a:p>
          <a:p>
            <a:pPr lvl="1">
              <a:spcBef>
                <a:spcPct val="50000"/>
              </a:spcBef>
            </a:pPr>
            <a:r>
              <a:rPr lang="en-US"/>
              <a:t>formation of a precipitate (solid)</a:t>
            </a:r>
          </a:p>
          <a:p>
            <a:pPr lvl="1">
              <a:spcBef>
                <a:spcPct val="50000"/>
              </a:spcBef>
            </a:pPr>
            <a:r>
              <a:rPr lang="en-US"/>
              <a:t>change in light or heat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4115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r>
              <a:rPr lang="en-US" sz="4000"/>
              <a:t>H. Physical vs. Chemical Changes</a:t>
            </a:r>
          </a:p>
        </p:txBody>
      </p:sp>
      <p:sp>
        <p:nvSpPr>
          <p:cNvPr id="475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4946650" cy="4038600"/>
          </a:xfrm>
        </p:spPr>
        <p:txBody>
          <a:bodyPr/>
          <a:lstStyle/>
          <a:p>
            <a:r>
              <a:rPr lang="en-US"/>
              <a:t>Examples:</a:t>
            </a:r>
          </a:p>
          <a:p>
            <a:pPr lvl="1">
              <a:lnSpc>
                <a:spcPct val="130000"/>
              </a:lnSpc>
            </a:pPr>
            <a:r>
              <a:rPr lang="en-US"/>
              <a:t>rusting iron</a:t>
            </a:r>
          </a:p>
          <a:p>
            <a:pPr lvl="1">
              <a:lnSpc>
                <a:spcPct val="130000"/>
              </a:lnSpc>
            </a:pPr>
            <a:r>
              <a:rPr lang="en-US"/>
              <a:t>dissolving in water</a:t>
            </a:r>
          </a:p>
          <a:p>
            <a:pPr lvl="1">
              <a:lnSpc>
                <a:spcPct val="130000"/>
              </a:lnSpc>
            </a:pPr>
            <a:r>
              <a:rPr lang="en-US"/>
              <a:t>burning a log</a:t>
            </a:r>
          </a:p>
          <a:p>
            <a:pPr lvl="1">
              <a:lnSpc>
                <a:spcPct val="130000"/>
              </a:lnSpc>
            </a:pPr>
            <a:r>
              <a:rPr lang="en-US"/>
              <a:t>melting ice</a:t>
            </a:r>
          </a:p>
          <a:p>
            <a:pPr lvl="1">
              <a:lnSpc>
                <a:spcPct val="130000"/>
              </a:lnSpc>
            </a:pPr>
            <a:r>
              <a:rPr lang="en-US"/>
              <a:t>grinding spices</a:t>
            </a:r>
          </a:p>
        </p:txBody>
      </p:sp>
      <p:sp>
        <p:nvSpPr>
          <p:cNvPr id="475140" name="Rectangle 4"/>
          <p:cNvSpPr>
            <a:spLocks noChangeArrowheads="1"/>
          </p:cNvSpPr>
          <p:nvPr/>
        </p:nvSpPr>
        <p:spPr bwMode="auto">
          <a:xfrm>
            <a:off x="4984750" y="1524000"/>
            <a:ext cx="3771900" cy="505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</a:pPr>
            <a:endParaRPr kumimoji="1" lang="en-US" sz="3200">
              <a:latin typeface="Verdana" pitchFamily="34" charset="0"/>
            </a:endParaRP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 b="1">
                <a:solidFill>
                  <a:schemeClr val="bg1"/>
                </a:solidFill>
                <a:latin typeface="Verdana" pitchFamily="34" charset="0"/>
              </a:rPr>
              <a:t>chemical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bg1"/>
                </a:solidFill>
                <a:latin typeface="Verdana" pitchFamily="34" charset="0"/>
              </a:rPr>
              <a:t>physical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 b="1">
                <a:solidFill>
                  <a:schemeClr val="bg1"/>
                </a:solidFill>
                <a:latin typeface="Verdana" pitchFamily="34" charset="0"/>
              </a:rPr>
              <a:t>chemical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bg1"/>
                </a:solidFill>
                <a:latin typeface="Verdana" pitchFamily="34" charset="0"/>
              </a:rPr>
              <a:t>physical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bg1"/>
                </a:solidFill>
                <a:latin typeface="Verdana" pitchFamily="34" charset="0"/>
              </a:rPr>
              <a:t>physical</a:t>
            </a:r>
          </a:p>
        </p:txBody>
      </p:sp>
      <p:sp>
        <p:nvSpPr>
          <p:cNvPr id="475141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174750" y="4670425"/>
            <a:ext cx="2322513" cy="522288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5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5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5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5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51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5140" grpId="0" build="p" bldLvl="2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Type of Change?</a:t>
            </a:r>
          </a:p>
        </p:txBody>
      </p:sp>
      <p:pic>
        <p:nvPicPr>
          <p:cNvPr id="482307" name="Picture 3" descr="forest%2520fire%2520July%252016%2520night6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76400"/>
            <a:ext cx="1981200" cy="148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308" name="Picture 4" descr="forest-meadows-gol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85" b="41798"/>
          <a:stretch>
            <a:fillRect/>
          </a:stretch>
        </p:blipFill>
        <p:spPr bwMode="auto">
          <a:xfrm>
            <a:off x="457200" y="1600200"/>
            <a:ext cx="2209800" cy="150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309" name="Picture 5" descr="broken%20glas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029200"/>
            <a:ext cx="1341438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310" name="Picture 6" descr="55450-9410-bridalparty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r="17036"/>
          <a:stretch>
            <a:fillRect/>
          </a:stretch>
        </p:blipFill>
        <p:spPr bwMode="auto">
          <a:xfrm>
            <a:off x="1828800" y="5105400"/>
            <a:ext cx="83820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311" name="Picture 7" descr="frozen-lak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352800"/>
            <a:ext cx="2090738" cy="15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312" name="Picture 8" descr="lak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276600"/>
            <a:ext cx="21336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313" name="Picture 9" descr="j020204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00"/>
          <a:stretch>
            <a:fillRect/>
          </a:stretch>
        </p:blipFill>
        <p:spPr bwMode="auto">
          <a:xfrm>
            <a:off x="6400800" y="4267200"/>
            <a:ext cx="24384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2314" name="Picture 10" descr="j017795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524000"/>
            <a:ext cx="2590800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2315" name="Rectangle 11"/>
          <p:cNvSpPr>
            <a:spLocks noChangeArrowheads="1"/>
          </p:cNvSpPr>
          <p:nvPr/>
        </p:nvSpPr>
        <p:spPr bwMode="auto">
          <a:xfrm>
            <a:off x="2895600" y="5486400"/>
            <a:ext cx="484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>
                <a:sym typeface="Symbol" pitchFamily="18" charset="2"/>
              </a:rPr>
              <a:t></a:t>
            </a:r>
          </a:p>
        </p:txBody>
      </p:sp>
      <p:sp>
        <p:nvSpPr>
          <p:cNvPr id="482316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7391400" y="3429000"/>
            <a:ext cx="609600" cy="609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>
                <a:sym typeface="Symbol" pitchFamily="18" charset="2"/>
              </a:rPr>
              <a:t></a:t>
            </a:r>
          </a:p>
        </p:txBody>
      </p:sp>
      <p:sp>
        <p:nvSpPr>
          <p:cNvPr id="482317" name="Rectangle 13"/>
          <p:cNvSpPr>
            <a:spLocks noChangeArrowheads="1"/>
          </p:cNvSpPr>
          <p:nvPr/>
        </p:nvSpPr>
        <p:spPr bwMode="auto">
          <a:xfrm>
            <a:off x="2895600" y="3733800"/>
            <a:ext cx="484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>
                <a:sym typeface="Symbol" pitchFamily="18" charset="2"/>
              </a:rPr>
              <a:t></a:t>
            </a:r>
          </a:p>
        </p:txBody>
      </p:sp>
      <p:sp>
        <p:nvSpPr>
          <p:cNvPr id="482318" name="Rectangle 14"/>
          <p:cNvSpPr>
            <a:spLocks noChangeArrowheads="1"/>
          </p:cNvSpPr>
          <p:nvPr/>
        </p:nvSpPr>
        <p:spPr bwMode="auto">
          <a:xfrm>
            <a:off x="2895600" y="2133600"/>
            <a:ext cx="484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>
                <a:sym typeface="Symbol" pitchFamily="18" charset="2"/>
              </a:rPr>
              <a:t>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2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2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2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2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2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2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8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82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2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8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82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82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8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2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2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8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2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82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8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82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82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8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82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82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8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2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82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8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2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2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82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82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82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8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315" grpId="0"/>
      <p:bldP spid="482316" grpId="0" build="p"/>
      <p:bldP spid="482317" grpId="0"/>
      <p:bldP spid="4823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Type of Change?</a:t>
            </a:r>
          </a:p>
        </p:txBody>
      </p:sp>
      <p:pic>
        <p:nvPicPr>
          <p:cNvPr id="483343" name="Picture 15" descr="MPj028982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81200"/>
            <a:ext cx="27432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3344" name="Picture 16" descr="condens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057400"/>
            <a:ext cx="3743325" cy="248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3345" name="Picture 17" descr="55-200x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038600"/>
            <a:ext cx="2209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3347" name="Picture 19" descr="sugar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5257800"/>
            <a:ext cx="19050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3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3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3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3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83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3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3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83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I. Law of Conservation of Mass</a:t>
            </a:r>
          </a:p>
        </p:txBody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Although chemical changes occur, mass is neither created nor destroyed in a chemical reaction</a:t>
            </a:r>
          </a:p>
          <a:p>
            <a:r>
              <a:rPr lang="en-US"/>
              <a:t>Mass of reactants equals mass of products</a:t>
            </a:r>
          </a:p>
        </p:txBody>
      </p:sp>
      <p:sp>
        <p:nvSpPr>
          <p:cNvPr id="490500" name="Text Box 4"/>
          <p:cNvSpPr txBox="1">
            <a:spLocks noChangeArrowheads="1"/>
          </p:cNvSpPr>
          <p:nvPr/>
        </p:nvSpPr>
        <p:spPr bwMode="auto">
          <a:xfrm>
            <a:off x="2133600" y="4191000"/>
            <a:ext cx="472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3366CC"/>
                </a:solidFill>
              </a:rPr>
              <a:t>mass</a:t>
            </a:r>
            <a:r>
              <a:rPr lang="en-US" sz="2800" b="1" baseline="-25000">
                <a:solidFill>
                  <a:srgbClr val="3366CC"/>
                </a:solidFill>
              </a:rPr>
              <a:t>reactants</a:t>
            </a:r>
            <a:r>
              <a:rPr lang="en-US" sz="2800" b="1"/>
              <a:t> = </a:t>
            </a:r>
            <a:r>
              <a:rPr lang="en-US" sz="2800" b="1">
                <a:solidFill>
                  <a:schemeClr val="bg1"/>
                </a:solidFill>
              </a:rPr>
              <a:t>mass</a:t>
            </a:r>
            <a:r>
              <a:rPr lang="en-US" sz="2800" b="1" baseline="-25000">
                <a:solidFill>
                  <a:schemeClr val="bg1"/>
                </a:solidFill>
              </a:rPr>
              <a:t>products</a:t>
            </a:r>
          </a:p>
        </p:txBody>
      </p:sp>
      <p:sp>
        <p:nvSpPr>
          <p:cNvPr id="490501" name="Text Box 5"/>
          <p:cNvSpPr txBox="1">
            <a:spLocks noChangeArrowheads="1"/>
          </p:cNvSpPr>
          <p:nvPr/>
        </p:nvSpPr>
        <p:spPr bwMode="auto">
          <a:xfrm>
            <a:off x="2667000" y="5181600"/>
            <a:ext cx="4572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3378CB"/>
                </a:solidFill>
              </a:rPr>
              <a:t>A + B</a:t>
            </a:r>
            <a:r>
              <a:rPr lang="en-US" sz="3600" b="1"/>
              <a:t> </a:t>
            </a:r>
            <a:r>
              <a:rPr lang="en-US" sz="3600" b="1">
                <a:sym typeface="Symbol" pitchFamily="18" charset="2"/>
              </a:rPr>
              <a:t> C</a:t>
            </a:r>
          </a:p>
        </p:txBody>
      </p:sp>
      <p:sp>
        <p:nvSpPr>
          <p:cNvPr id="490502" name="Line 6"/>
          <p:cNvSpPr>
            <a:spLocks noChangeShapeType="1"/>
          </p:cNvSpPr>
          <p:nvPr/>
        </p:nvSpPr>
        <p:spPr bwMode="auto">
          <a:xfrm flipH="1">
            <a:off x="3352800" y="4648200"/>
            <a:ext cx="7620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90503" name="Line 7"/>
          <p:cNvSpPr>
            <a:spLocks noChangeShapeType="1"/>
          </p:cNvSpPr>
          <p:nvPr/>
        </p:nvSpPr>
        <p:spPr bwMode="auto">
          <a:xfrm flipH="1">
            <a:off x="4953000" y="4648200"/>
            <a:ext cx="45720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0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0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9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9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9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0499" grpId="0" build="p"/>
      <p:bldP spid="490500" grpId="0"/>
      <p:bldP spid="490501" grpId="0"/>
      <p:bldP spid="490502" grpId="0" animBg="1"/>
      <p:bldP spid="49050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I. Conservation of Mass</a:t>
            </a:r>
          </a:p>
        </p:txBody>
      </p:sp>
      <p:sp>
        <p:nvSpPr>
          <p:cNvPr id="491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382000" cy="144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000"/>
              <a:t>In an experiment, 10.00 g of red mercury (II) oxide powder is placed in an open flask and heated until it is converted to liquid mercury and oxygen gas.  The liquid mercury has a mass of 9.26 g.  What is the mass of the oxygen formed in the reaction?</a:t>
            </a:r>
          </a:p>
        </p:txBody>
      </p:sp>
      <p:sp>
        <p:nvSpPr>
          <p:cNvPr id="491524" name="Rectangle 4"/>
          <p:cNvSpPr>
            <a:spLocks noChangeArrowheads="1"/>
          </p:cNvSpPr>
          <p:nvPr/>
        </p:nvSpPr>
        <p:spPr bwMode="auto">
          <a:xfrm>
            <a:off x="381000" y="3995738"/>
            <a:ext cx="8382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latin typeface="Verdana" pitchFamily="34" charset="0"/>
              </a:rPr>
              <a:t>Mercury (II) oxide </a:t>
            </a:r>
            <a:r>
              <a:rPr kumimoji="1" lang="en-US" sz="2800">
                <a:latin typeface="Verdana" pitchFamily="34" charset="0"/>
                <a:sym typeface="Symbol" pitchFamily="18" charset="2"/>
              </a:rPr>
              <a:t> mercury + oxygen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latin typeface="Verdana" pitchFamily="34" charset="0"/>
              </a:rPr>
              <a:t>Mmercury(II) oxide = 10.00 g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latin typeface="Verdana" pitchFamily="34" charset="0"/>
              </a:rPr>
              <a:t>Mmercury = 9.26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latin typeface="Verdana" pitchFamily="34" charset="0"/>
              </a:rPr>
              <a:t>Moxygen = ?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endParaRPr kumimoji="1" lang="en-US" sz="2800">
              <a:latin typeface="Verdana" pitchFamily="34" charset="0"/>
            </a:endParaRPr>
          </a:p>
        </p:txBody>
      </p:sp>
      <p:sp>
        <p:nvSpPr>
          <p:cNvPr id="491525" name="Rectangle 4"/>
          <p:cNvSpPr>
            <a:spLocks noChangeArrowheads="1"/>
          </p:cNvSpPr>
          <p:nvPr/>
        </p:nvSpPr>
        <p:spPr bwMode="auto">
          <a:xfrm>
            <a:off x="0" y="2714625"/>
            <a:ext cx="9131300" cy="4143375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kumimoji="1" lang="en-US">
              <a:latin typeface="Arial Narrow" pitchFamily="34" charset="0"/>
            </a:endParaRPr>
          </a:p>
        </p:txBody>
      </p:sp>
      <p:sp>
        <p:nvSpPr>
          <p:cNvPr id="135173" name="Text Box 5"/>
          <p:cNvSpPr txBox="1">
            <a:spLocks noChangeArrowheads="1"/>
          </p:cNvSpPr>
          <p:nvPr/>
        </p:nvSpPr>
        <p:spPr bwMode="auto">
          <a:xfrm>
            <a:off x="0" y="2724150"/>
            <a:ext cx="3773488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kumimoji="1" lang="en-US" sz="3200">
                <a:latin typeface="Arial" pitchFamily="34" charset="0"/>
              </a:rPr>
              <a:t>GIVEN:</a:t>
            </a:r>
          </a:p>
          <a:p>
            <a:pPr>
              <a:spcBef>
                <a:spcPct val="20000"/>
              </a:spcBef>
            </a:pPr>
            <a:r>
              <a:rPr kumimoji="1" lang="en-US">
                <a:latin typeface="Arial" pitchFamily="34" charset="0"/>
              </a:rPr>
              <a:t>Mercury (II) oxide </a:t>
            </a:r>
            <a:r>
              <a:rPr kumimoji="1" lang="en-US">
                <a:latin typeface="Arial" pitchFamily="34" charset="0"/>
                <a:sym typeface="Symbol" pitchFamily="18" charset="2"/>
              </a:rPr>
              <a:t> mercury + oxygen</a:t>
            </a:r>
          </a:p>
          <a:p>
            <a:pPr>
              <a:spcBef>
                <a:spcPct val="20000"/>
              </a:spcBef>
            </a:pPr>
            <a:r>
              <a:rPr kumimoji="1" lang="en-US">
                <a:latin typeface="Arial" pitchFamily="34" charset="0"/>
                <a:sym typeface="Symbol" pitchFamily="18" charset="2"/>
              </a:rPr>
              <a:t>M</a:t>
            </a:r>
            <a:r>
              <a:rPr kumimoji="1" lang="en-US" baseline="-25000">
                <a:latin typeface="Arial" pitchFamily="34" charset="0"/>
                <a:sym typeface="Symbol" pitchFamily="18" charset="2"/>
              </a:rPr>
              <a:t>mercury(II) oxide</a:t>
            </a:r>
            <a:r>
              <a:rPr kumimoji="1" lang="en-US">
                <a:latin typeface="Arial" pitchFamily="34" charset="0"/>
                <a:sym typeface="Symbol" pitchFamily="18" charset="2"/>
              </a:rPr>
              <a:t> = 10.00 g</a:t>
            </a:r>
          </a:p>
          <a:p>
            <a:pPr>
              <a:spcBef>
                <a:spcPct val="20000"/>
              </a:spcBef>
            </a:pPr>
            <a:r>
              <a:rPr kumimoji="1" lang="en-US">
                <a:latin typeface="Arial" pitchFamily="34" charset="0"/>
                <a:sym typeface="Symbol" pitchFamily="18" charset="2"/>
              </a:rPr>
              <a:t>M</a:t>
            </a:r>
            <a:r>
              <a:rPr kumimoji="1" lang="en-US" baseline="-25000">
                <a:latin typeface="Arial" pitchFamily="34" charset="0"/>
                <a:sym typeface="Symbol" pitchFamily="18" charset="2"/>
              </a:rPr>
              <a:t>mercury</a:t>
            </a:r>
            <a:r>
              <a:rPr kumimoji="1" lang="en-US">
                <a:latin typeface="Arial" pitchFamily="34" charset="0"/>
                <a:sym typeface="Symbol" pitchFamily="18" charset="2"/>
              </a:rPr>
              <a:t> = 9.86 g</a:t>
            </a:r>
          </a:p>
          <a:p>
            <a:pPr>
              <a:spcBef>
                <a:spcPct val="20000"/>
              </a:spcBef>
            </a:pPr>
            <a:r>
              <a:rPr kumimoji="1" lang="en-US">
                <a:latin typeface="Arial" pitchFamily="34" charset="0"/>
                <a:sym typeface="Symbol" pitchFamily="18" charset="2"/>
              </a:rPr>
              <a:t>M</a:t>
            </a:r>
            <a:r>
              <a:rPr kumimoji="1" lang="en-US" baseline="-25000">
                <a:latin typeface="Arial" pitchFamily="34" charset="0"/>
                <a:sym typeface="Symbol" pitchFamily="18" charset="2"/>
              </a:rPr>
              <a:t>oxygen</a:t>
            </a:r>
            <a:r>
              <a:rPr kumimoji="1" lang="en-US">
                <a:latin typeface="Arial" pitchFamily="34" charset="0"/>
                <a:sym typeface="Symbol" pitchFamily="18" charset="2"/>
              </a:rPr>
              <a:t> = ?</a:t>
            </a:r>
          </a:p>
        </p:txBody>
      </p:sp>
      <p:sp>
        <p:nvSpPr>
          <p:cNvPr id="135174" name="Text Box 6"/>
          <p:cNvSpPr txBox="1">
            <a:spLocks noChangeArrowheads="1"/>
          </p:cNvSpPr>
          <p:nvPr/>
        </p:nvSpPr>
        <p:spPr bwMode="auto">
          <a:xfrm>
            <a:off x="3778250" y="2724150"/>
            <a:ext cx="5365750" cy="353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kumimoji="1" lang="en-US" sz="3200">
                <a:latin typeface="Arial" pitchFamily="34" charset="0"/>
              </a:rPr>
              <a:t>WORK</a:t>
            </a:r>
            <a:r>
              <a:rPr kumimoji="1" lang="en-US" sz="3500">
                <a:latin typeface="Arial" pitchFamily="34" charset="0"/>
              </a:rPr>
              <a:t>:</a:t>
            </a:r>
          </a:p>
          <a:p>
            <a:pPr>
              <a:spcBef>
                <a:spcPct val="20000"/>
              </a:spcBef>
            </a:pPr>
            <a:r>
              <a:rPr kumimoji="1" lang="en-US" sz="3100">
                <a:latin typeface="Arial" pitchFamily="34" charset="0"/>
              </a:rPr>
              <a:t>10.00 g = 9.86 g + m</a:t>
            </a:r>
            <a:r>
              <a:rPr kumimoji="1" lang="en-US" sz="3100" baseline="-25000">
                <a:latin typeface="Arial" pitchFamily="34" charset="0"/>
              </a:rPr>
              <a:t>oxygen</a:t>
            </a:r>
          </a:p>
          <a:p>
            <a:pPr>
              <a:spcBef>
                <a:spcPct val="60000"/>
              </a:spcBef>
            </a:pPr>
            <a:r>
              <a:rPr kumimoji="1" lang="en-US" sz="3100">
                <a:latin typeface="Arial" pitchFamily="34" charset="0"/>
              </a:rPr>
              <a:t>M</a:t>
            </a:r>
            <a:r>
              <a:rPr kumimoji="1" lang="en-US" sz="3100" baseline="-25000">
                <a:latin typeface="Arial" pitchFamily="34" charset="0"/>
              </a:rPr>
              <a:t>oxygen</a:t>
            </a:r>
            <a:r>
              <a:rPr kumimoji="1" lang="en-US" sz="3100">
                <a:latin typeface="Arial" pitchFamily="34" charset="0"/>
              </a:rPr>
              <a:t> = (10.00 g – 9.86 g)</a:t>
            </a:r>
          </a:p>
          <a:p>
            <a:pPr>
              <a:spcBef>
                <a:spcPct val="60000"/>
              </a:spcBef>
            </a:pPr>
            <a:r>
              <a:rPr kumimoji="1" lang="en-US" sz="3100" b="1">
                <a:solidFill>
                  <a:schemeClr val="tx2"/>
                </a:solidFill>
                <a:latin typeface="Arial" pitchFamily="34" charset="0"/>
              </a:rPr>
              <a:t>M</a:t>
            </a:r>
            <a:r>
              <a:rPr kumimoji="1" lang="en-US" sz="3100" b="1" baseline="-25000">
                <a:solidFill>
                  <a:schemeClr val="tx2"/>
                </a:solidFill>
                <a:latin typeface="Arial" pitchFamily="34" charset="0"/>
              </a:rPr>
              <a:t>oxygen</a:t>
            </a:r>
            <a:r>
              <a:rPr kumimoji="1" lang="en-US" sz="3100" b="1">
                <a:solidFill>
                  <a:schemeClr val="tx2"/>
                </a:solidFill>
                <a:latin typeface="Arial" pitchFamily="34" charset="0"/>
              </a:rPr>
              <a:t> = 0.74 g</a:t>
            </a:r>
            <a:endParaRPr kumimoji="1" lang="en-US" sz="3100">
              <a:latin typeface="Arial" pitchFamily="34" charset="0"/>
            </a:endParaRPr>
          </a:p>
          <a:p>
            <a:endParaRPr kumimoji="1" lang="en-US" sz="3100">
              <a:latin typeface="Arial" pitchFamily="34" charset="0"/>
            </a:endParaRPr>
          </a:p>
        </p:txBody>
      </p:sp>
      <p:sp>
        <p:nvSpPr>
          <p:cNvPr id="491528" name="Line 7"/>
          <p:cNvSpPr>
            <a:spLocks noChangeShapeType="1"/>
          </p:cNvSpPr>
          <p:nvPr/>
        </p:nvSpPr>
        <p:spPr bwMode="auto">
          <a:xfrm>
            <a:off x="3786188" y="2714625"/>
            <a:ext cx="1587" cy="4130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29" name="Line 8"/>
          <p:cNvSpPr>
            <a:spLocks noChangeShapeType="1"/>
          </p:cNvSpPr>
          <p:nvPr/>
        </p:nvSpPr>
        <p:spPr bwMode="auto">
          <a:xfrm>
            <a:off x="0" y="329247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34" name="AutoShape 14"/>
          <p:cNvSpPr>
            <a:spLocks noChangeArrowheads="1"/>
          </p:cNvSpPr>
          <p:nvPr/>
        </p:nvSpPr>
        <p:spPr bwMode="auto">
          <a:xfrm>
            <a:off x="228600" y="5867400"/>
            <a:ext cx="3276600" cy="838200"/>
          </a:xfrm>
          <a:prstGeom prst="roundRect">
            <a:avLst>
              <a:gd name="adj" fmla="val 16667"/>
            </a:avLst>
          </a:prstGeom>
          <a:solidFill>
            <a:srgbClr val="CCFFFF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33" name="Text Box 13"/>
          <p:cNvSpPr txBox="1">
            <a:spLocks noChangeArrowheads="1"/>
          </p:cNvSpPr>
          <p:nvPr/>
        </p:nvSpPr>
        <p:spPr bwMode="auto">
          <a:xfrm>
            <a:off x="381000" y="6096000"/>
            <a:ext cx="3962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chemeClr val="bg1"/>
                </a:solidFill>
              </a:rPr>
              <a:t>mass</a:t>
            </a:r>
            <a:r>
              <a:rPr lang="en-US" sz="2000" b="1" baseline="-25000">
                <a:solidFill>
                  <a:schemeClr val="bg1"/>
                </a:solidFill>
              </a:rPr>
              <a:t>reactants</a:t>
            </a:r>
            <a:r>
              <a:rPr lang="en-US" sz="2000" b="1">
                <a:solidFill>
                  <a:schemeClr val="bg1"/>
                </a:solidFill>
              </a:rPr>
              <a:t> = mass</a:t>
            </a:r>
            <a:r>
              <a:rPr lang="en-US" sz="2000" b="1" baseline="-25000">
                <a:solidFill>
                  <a:schemeClr val="bg1"/>
                </a:solidFill>
              </a:rPr>
              <a:t>products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5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5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5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5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9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9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35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35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35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35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3" grpId="0" build="p" autoUpdateAnimBg="0"/>
      <p:bldP spid="135174" grpId="0" build="p" autoUpdateAnimBg="0"/>
      <p:bldP spid="491534" grpId="0" animBg="1"/>
      <p:bldP spid="4915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31" name="Rectangle 3"/>
          <p:cNvSpPr>
            <a:spLocks noChangeArrowheads="1"/>
          </p:cNvSpPr>
          <p:nvPr>
            <p:ph type="subTitle" idx="1"/>
          </p:nvPr>
        </p:nvSpPr>
        <p:spPr>
          <a:xfrm>
            <a:off x="0" y="4724400"/>
            <a:ext cx="9144000" cy="21336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t"/>
          <a:lstStyle/>
          <a:p>
            <a:pPr algn="l">
              <a:lnSpc>
                <a:spcPct val="120000"/>
              </a:lnSpc>
              <a:spcBef>
                <a:spcPct val="40000"/>
              </a:spcBef>
              <a:buClr>
                <a:srgbClr val="FFCC00"/>
              </a:buClr>
            </a:pPr>
            <a:r>
              <a:rPr lang="en-US">
                <a:latin typeface="Comic Sans MS" pitchFamily="66" charset="0"/>
              </a:rPr>
              <a:t>III. Classification of Matter (pp. 80-87)</a:t>
            </a:r>
          </a:p>
          <a:p>
            <a:pPr marL="965200" lvl="1" indent="338138">
              <a:lnSpc>
                <a:spcPct val="90000"/>
              </a:lnSpc>
              <a:spcBef>
                <a:spcPct val="40000"/>
              </a:spcBef>
              <a:buClr>
                <a:srgbClr val="FFCC00"/>
              </a:buClr>
            </a:pPr>
            <a:r>
              <a:rPr lang="en-US" sz="2400"/>
              <a:t>Matter Flowchart</a:t>
            </a:r>
          </a:p>
          <a:p>
            <a:pPr marL="965200" lvl="1" indent="338138">
              <a:lnSpc>
                <a:spcPct val="90000"/>
              </a:lnSpc>
              <a:spcBef>
                <a:spcPct val="40000"/>
              </a:spcBef>
              <a:buClr>
                <a:srgbClr val="FFCC00"/>
              </a:buClr>
            </a:pPr>
            <a:r>
              <a:rPr lang="en-US" sz="2400"/>
              <a:t>Pure Substances</a:t>
            </a:r>
          </a:p>
          <a:p>
            <a:pPr marL="965200" lvl="1" indent="338138">
              <a:lnSpc>
                <a:spcPct val="90000"/>
              </a:lnSpc>
              <a:spcBef>
                <a:spcPct val="40000"/>
              </a:spcBef>
              <a:buClr>
                <a:srgbClr val="FFCC00"/>
              </a:buClr>
            </a:pPr>
            <a:r>
              <a:rPr lang="en-US" sz="2400"/>
              <a:t>Mixtures</a:t>
            </a:r>
            <a:endParaRPr lang="en-US" sz="2000" b="1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A. Matter Flowchart</a:t>
            </a:r>
          </a:p>
        </p:txBody>
      </p:sp>
      <p:sp>
        <p:nvSpPr>
          <p:cNvPr id="458755" name="Text Box 3"/>
          <p:cNvSpPr txBox="1">
            <a:spLocks noChangeAspect="1" noChangeArrowheads="1"/>
          </p:cNvSpPr>
          <p:nvPr/>
        </p:nvSpPr>
        <p:spPr bwMode="auto">
          <a:xfrm>
            <a:off x="3490913" y="1787525"/>
            <a:ext cx="2151062" cy="609600"/>
          </a:xfrm>
          <a:prstGeom prst="rect">
            <a:avLst/>
          </a:prstGeom>
          <a:solidFill>
            <a:srgbClr val="FFE67D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ts val="200"/>
              </a:spcBef>
            </a:pPr>
            <a:r>
              <a:rPr kumimoji="1" lang="en-US" sz="3600" b="1" noProof="1">
                <a:solidFill>
                  <a:schemeClr val="bg2"/>
                </a:solidFill>
                <a:latin typeface="Arial" pitchFamily="34" charset="0"/>
              </a:rPr>
              <a:t>MATTER</a:t>
            </a:r>
            <a:endParaRPr kumimoji="1" lang="en-US" b="1" noProof="1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458756" name="Text Box 4">
            <a:hlinkClick r:id="rId2" action="ppaction://hlinksldjump"/>
          </p:cNvPr>
          <p:cNvSpPr txBox="1">
            <a:spLocks noChangeAspect="1" noChangeArrowheads="1"/>
          </p:cNvSpPr>
          <p:nvPr/>
        </p:nvSpPr>
        <p:spPr bwMode="auto">
          <a:xfrm>
            <a:off x="3327400" y="2744788"/>
            <a:ext cx="24892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0" hangingPunct="0"/>
            <a:r>
              <a:rPr kumimoji="1" lang="en-US" sz="1600" b="1" noProof="1">
                <a:latin typeface="Arial" pitchFamily="34" charset="0"/>
              </a:rPr>
              <a:t>Can it be physically separated?</a:t>
            </a:r>
          </a:p>
        </p:txBody>
      </p:sp>
      <p:sp>
        <p:nvSpPr>
          <p:cNvPr id="458757" name="Line 5"/>
          <p:cNvSpPr>
            <a:spLocks noChangeAspect="1" noChangeShapeType="1"/>
          </p:cNvSpPr>
          <p:nvPr/>
        </p:nvSpPr>
        <p:spPr bwMode="auto">
          <a:xfrm>
            <a:off x="4572000" y="2397125"/>
            <a:ext cx="0" cy="3730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8758" name="Text Box 6"/>
          <p:cNvSpPr txBox="1">
            <a:spLocks noChangeAspect="1" noChangeArrowheads="1"/>
          </p:cNvSpPr>
          <p:nvPr/>
        </p:nvSpPr>
        <p:spPr bwMode="auto">
          <a:xfrm>
            <a:off x="155575" y="5106988"/>
            <a:ext cx="2114550" cy="995362"/>
          </a:xfrm>
          <a:prstGeom prst="rect">
            <a:avLst/>
          </a:prstGeom>
          <a:solidFill>
            <a:srgbClr val="FFE67D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ts val="200"/>
              </a:spcBef>
            </a:pPr>
            <a:r>
              <a:rPr kumimoji="1" lang="en-US" sz="2000" b="1" noProof="1">
                <a:solidFill>
                  <a:schemeClr val="bg2"/>
                </a:solidFill>
                <a:latin typeface="Arial" pitchFamily="34" charset="0"/>
              </a:rPr>
              <a:t>Homogeneous Mixture</a:t>
            </a:r>
          </a:p>
          <a:p>
            <a:pPr algn="ctr" eaLnBrk="0" hangingPunct="0"/>
            <a:r>
              <a:rPr kumimoji="1" lang="en-US" sz="2000" b="1">
                <a:solidFill>
                  <a:schemeClr val="bg2"/>
                </a:solidFill>
                <a:latin typeface="Arial" pitchFamily="34" charset="0"/>
              </a:rPr>
              <a:t>(solution)</a:t>
            </a:r>
            <a:endParaRPr kumimoji="1" lang="en-US">
              <a:solidFill>
                <a:schemeClr val="bg2"/>
              </a:solidFill>
              <a:latin typeface="Arial" pitchFamily="34" charset="0"/>
            </a:endParaRPr>
          </a:p>
        </p:txBody>
      </p:sp>
      <p:sp>
        <p:nvSpPr>
          <p:cNvPr id="458759" name="Text Box 7"/>
          <p:cNvSpPr txBox="1">
            <a:spLocks noChangeAspect="1" noChangeArrowheads="1"/>
          </p:cNvSpPr>
          <p:nvPr/>
        </p:nvSpPr>
        <p:spPr bwMode="auto">
          <a:xfrm>
            <a:off x="2395538" y="5106988"/>
            <a:ext cx="2114550" cy="995362"/>
          </a:xfrm>
          <a:prstGeom prst="rect">
            <a:avLst/>
          </a:prstGeom>
          <a:solidFill>
            <a:srgbClr val="FFE67D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ts val="800"/>
              </a:spcBef>
            </a:pPr>
            <a:r>
              <a:rPr kumimoji="1" lang="en-US" sz="2000" b="1" noProof="1">
                <a:solidFill>
                  <a:schemeClr val="bg2"/>
                </a:solidFill>
                <a:latin typeface="Arial" pitchFamily="34" charset="0"/>
              </a:rPr>
              <a:t>Heterogeneous Mixture</a:t>
            </a:r>
            <a:endParaRPr kumimoji="1" lang="en-US" sz="2000" b="1" noProof="1">
              <a:solidFill>
                <a:schemeClr val="bg2"/>
              </a:solidFill>
              <a:latin typeface="Comic Sans MS" pitchFamily="66" charset="0"/>
            </a:endParaRPr>
          </a:p>
        </p:txBody>
      </p:sp>
      <p:sp>
        <p:nvSpPr>
          <p:cNvPr id="458760" name="Text Box 8"/>
          <p:cNvSpPr txBox="1">
            <a:spLocks noChangeAspect="1" noChangeArrowheads="1"/>
          </p:cNvSpPr>
          <p:nvPr/>
        </p:nvSpPr>
        <p:spPr bwMode="auto">
          <a:xfrm>
            <a:off x="4633913" y="5106988"/>
            <a:ext cx="2114550" cy="995362"/>
          </a:xfrm>
          <a:prstGeom prst="rect">
            <a:avLst/>
          </a:prstGeom>
          <a:solidFill>
            <a:srgbClr val="FFE67D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kumimoji="1" lang="en-US" sz="2000" b="1" noProof="1">
              <a:solidFill>
                <a:schemeClr val="bg2"/>
              </a:solidFill>
              <a:latin typeface="Arial" pitchFamily="34" charset="0"/>
            </a:endParaRPr>
          </a:p>
          <a:p>
            <a:pPr algn="ctr" eaLnBrk="0" hangingPunct="0"/>
            <a:r>
              <a:rPr kumimoji="1" lang="en-US" sz="2000" b="1" noProof="1">
                <a:solidFill>
                  <a:schemeClr val="bg2"/>
                </a:solidFill>
                <a:latin typeface="Arial" pitchFamily="34" charset="0"/>
              </a:rPr>
              <a:t>Compound</a:t>
            </a:r>
          </a:p>
        </p:txBody>
      </p:sp>
      <p:sp>
        <p:nvSpPr>
          <p:cNvPr id="458761" name="Text Box 9"/>
          <p:cNvSpPr txBox="1">
            <a:spLocks noChangeAspect="1" noChangeArrowheads="1"/>
          </p:cNvSpPr>
          <p:nvPr/>
        </p:nvSpPr>
        <p:spPr bwMode="auto">
          <a:xfrm>
            <a:off x="6873875" y="5106988"/>
            <a:ext cx="2114550" cy="995362"/>
          </a:xfrm>
          <a:prstGeom prst="rect">
            <a:avLst/>
          </a:prstGeom>
          <a:solidFill>
            <a:srgbClr val="FFE67D"/>
          </a:solidFill>
          <a:ln w="28575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kumimoji="1" lang="en-US" sz="2000" b="1" noProof="1">
              <a:solidFill>
                <a:schemeClr val="bg2"/>
              </a:solidFill>
              <a:latin typeface="Arial" pitchFamily="34" charset="0"/>
            </a:endParaRPr>
          </a:p>
          <a:p>
            <a:pPr algn="ctr" eaLnBrk="0" hangingPunct="0"/>
            <a:r>
              <a:rPr kumimoji="1" lang="en-US" sz="2000" b="1" noProof="1">
                <a:solidFill>
                  <a:schemeClr val="bg2"/>
                </a:solidFill>
                <a:latin typeface="Arial" pitchFamily="34" charset="0"/>
              </a:rPr>
              <a:t>Element</a:t>
            </a:r>
          </a:p>
        </p:txBody>
      </p:sp>
      <p:grpSp>
        <p:nvGrpSpPr>
          <p:cNvPr id="458762" name="Group 10"/>
          <p:cNvGrpSpPr>
            <a:grpSpLocks/>
          </p:cNvGrpSpPr>
          <p:nvPr/>
        </p:nvGrpSpPr>
        <p:grpSpPr bwMode="auto">
          <a:xfrm>
            <a:off x="1057275" y="3490913"/>
            <a:ext cx="2551113" cy="869950"/>
            <a:chOff x="666" y="2199"/>
            <a:chExt cx="1607" cy="548"/>
          </a:xfrm>
        </p:grpSpPr>
        <p:sp>
          <p:nvSpPr>
            <p:cNvPr id="458763" name="Text Box 11"/>
            <p:cNvSpPr txBox="1">
              <a:spLocks noChangeAspect="1" noChangeArrowheads="1"/>
            </p:cNvSpPr>
            <p:nvPr/>
          </p:nvSpPr>
          <p:spPr bwMode="auto">
            <a:xfrm>
              <a:off x="666" y="2199"/>
              <a:ext cx="1607" cy="313"/>
            </a:xfrm>
            <a:prstGeom prst="rect">
              <a:avLst/>
            </a:prstGeom>
            <a:solidFill>
              <a:srgbClr val="FFE67D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spcBef>
                  <a:spcPts val="200"/>
                </a:spcBef>
              </a:pPr>
              <a:r>
                <a:rPr kumimoji="1" lang="en-US" b="1" noProof="1">
                  <a:latin typeface="Arial" pitchFamily="34" charset="0"/>
                </a:rPr>
                <a:t>MIXTURE</a:t>
              </a:r>
              <a:endParaRPr kumimoji="1" lang="en-US" sz="1600" b="1" noProof="1">
                <a:latin typeface="Arial" pitchFamily="34" charset="0"/>
              </a:endParaRPr>
            </a:p>
          </p:txBody>
        </p:sp>
        <p:sp>
          <p:nvSpPr>
            <p:cNvPr id="458764" name="Line 12"/>
            <p:cNvSpPr>
              <a:spLocks noChangeAspect="1" noChangeShapeType="1"/>
            </p:cNvSpPr>
            <p:nvPr/>
          </p:nvSpPr>
          <p:spPr bwMode="auto">
            <a:xfrm>
              <a:off x="1469" y="2512"/>
              <a:ext cx="0" cy="2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8765" name="Group 13"/>
          <p:cNvGrpSpPr>
            <a:grpSpLocks/>
          </p:cNvGrpSpPr>
          <p:nvPr/>
        </p:nvGrpSpPr>
        <p:grpSpPr bwMode="auto">
          <a:xfrm>
            <a:off x="5235575" y="3490913"/>
            <a:ext cx="3121025" cy="869950"/>
            <a:chOff x="3378" y="2199"/>
            <a:chExt cx="1810" cy="548"/>
          </a:xfrm>
        </p:grpSpPr>
        <p:sp>
          <p:nvSpPr>
            <p:cNvPr id="458766" name="Text Box 14"/>
            <p:cNvSpPr txBox="1">
              <a:spLocks noChangeAspect="1" noChangeArrowheads="1"/>
            </p:cNvSpPr>
            <p:nvPr/>
          </p:nvSpPr>
          <p:spPr bwMode="auto">
            <a:xfrm>
              <a:off x="3378" y="2199"/>
              <a:ext cx="1810" cy="313"/>
            </a:xfrm>
            <a:prstGeom prst="rect">
              <a:avLst/>
            </a:prstGeom>
            <a:solidFill>
              <a:srgbClr val="FFE67D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spcBef>
                  <a:spcPts val="200"/>
                </a:spcBef>
              </a:pPr>
              <a:r>
                <a:rPr kumimoji="1" lang="en-US" b="1" noProof="1">
                  <a:latin typeface="Arial" pitchFamily="34" charset="0"/>
                </a:rPr>
                <a:t>PURE SUBSTANCE</a:t>
              </a:r>
              <a:endParaRPr kumimoji="1" lang="en-US" sz="1800" b="1" noProof="1">
                <a:latin typeface="Arial" pitchFamily="34" charset="0"/>
              </a:endParaRPr>
            </a:p>
          </p:txBody>
        </p:sp>
        <p:sp>
          <p:nvSpPr>
            <p:cNvPr id="458767" name="Line 15"/>
            <p:cNvSpPr>
              <a:spLocks noChangeAspect="1" noChangeShapeType="1"/>
            </p:cNvSpPr>
            <p:nvPr/>
          </p:nvSpPr>
          <p:spPr bwMode="auto">
            <a:xfrm>
              <a:off x="4291" y="2512"/>
              <a:ext cx="0" cy="23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58768" name="Line 16"/>
          <p:cNvSpPr>
            <a:spLocks noChangeAspect="1" noChangeShapeType="1"/>
          </p:cNvSpPr>
          <p:nvPr/>
        </p:nvSpPr>
        <p:spPr bwMode="auto">
          <a:xfrm>
            <a:off x="2330450" y="2994025"/>
            <a:ext cx="0" cy="496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8769" name="Line 17"/>
          <p:cNvSpPr>
            <a:spLocks noChangeAspect="1" noChangeShapeType="1"/>
          </p:cNvSpPr>
          <p:nvPr/>
        </p:nvSpPr>
        <p:spPr bwMode="auto">
          <a:xfrm>
            <a:off x="2330450" y="2994025"/>
            <a:ext cx="9953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8770" name="Line 18"/>
          <p:cNvSpPr>
            <a:spLocks noChangeAspect="1" noChangeShapeType="1"/>
          </p:cNvSpPr>
          <p:nvPr/>
        </p:nvSpPr>
        <p:spPr bwMode="auto">
          <a:xfrm>
            <a:off x="6808788" y="2994025"/>
            <a:ext cx="0" cy="496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8771" name="Line 19"/>
          <p:cNvSpPr>
            <a:spLocks noChangeAspect="1" noChangeShapeType="1"/>
          </p:cNvSpPr>
          <p:nvPr/>
        </p:nvSpPr>
        <p:spPr bwMode="auto">
          <a:xfrm>
            <a:off x="5813425" y="2994025"/>
            <a:ext cx="9953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8772" name="Text Box 20"/>
          <p:cNvSpPr txBox="1">
            <a:spLocks noChangeAspect="1" noChangeArrowheads="1"/>
          </p:cNvSpPr>
          <p:nvPr/>
        </p:nvSpPr>
        <p:spPr bwMode="auto">
          <a:xfrm>
            <a:off x="2270125" y="2524125"/>
            <a:ext cx="871538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kumimoji="1" lang="en-US" b="1">
                <a:latin typeface="Arial" pitchFamily="34" charset="0"/>
              </a:rPr>
              <a:t>yes</a:t>
            </a:r>
            <a:endParaRPr kumimoji="1" lang="en-US" sz="1600" b="1">
              <a:latin typeface="Arial" pitchFamily="34" charset="0"/>
            </a:endParaRPr>
          </a:p>
        </p:txBody>
      </p:sp>
      <p:sp>
        <p:nvSpPr>
          <p:cNvPr id="458773" name="Text Box 21"/>
          <p:cNvSpPr txBox="1">
            <a:spLocks noChangeAspect="1" noChangeArrowheads="1"/>
          </p:cNvSpPr>
          <p:nvPr/>
        </p:nvSpPr>
        <p:spPr bwMode="auto">
          <a:xfrm>
            <a:off x="5867400" y="2590800"/>
            <a:ext cx="871538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r>
              <a:rPr kumimoji="1" lang="en-US" b="1">
                <a:latin typeface="Arial" pitchFamily="34" charset="0"/>
              </a:rPr>
              <a:t>no</a:t>
            </a:r>
            <a:endParaRPr kumimoji="1" lang="en-US" sz="1200" b="1">
              <a:latin typeface="Arial" pitchFamily="34" charset="0"/>
            </a:endParaRPr>
          </a:p>
        </p:txBody>
      </p:sp>
      <p:grpSp>
        <p:nvGrpSpPr>
          <p:cNvPr id="458774" name="Group 22"/>
          <p:cNvGrpSpPr>
            <a:grpSpLocks/>
          </p:cNvGrpSpPr>
          <p:nvPr/>
        </p:nvGrpSpPr>
        <p:grpSpPr bwMode="auto">
          <a:xfrm>
            <a:off x="4618038" y="4324350"/>
            <a:ext cx="4333875" cy="782638"/>
            <a:chOff x="2909" y="2724"/>
            <a:chExt cx="2730" cy="493"/>
          </a:xfrm>
        </p:grpSpPr>
        <p:sp>
          <p:nvSpPr>
            <p:cNvPr id="458775" name="Line 23"/>
            <p:cNvSpPr>
              <a:spLocks noChangeAspect="1" noChangeShapeType="1"/>
            </p:cNvSpPr>
            <p:nvPr/>
          </p:nvSpPr>
          <p:spPr bwMode="auto">
            <a:xfrm>
              <a:off x="3389" y="2904"/>
              <a:ext cx="0" cy="3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76" name="Line 24"/>
            <p:cNvSpPr>
              <a:spLocks noChangeAspect="1" noChangeShapeType="1"/>
            </p:cNvSpPr>
            <p:nvPr/>
          </p:nvSpPr>
          <p:spPr bwMode="auto">
            <a:xfrm>
              <a:off x="5192" y="2904"/>
              <a:ext cx="0" cy="3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77" name="Text Box 25"/>
            <p:cNvSpPr txBox="1">
              <a:spLocks noChangeAspect="1" noChangeArrowheads="1"/>
            </p:cNvSpPr>
            <p:nvPr/>
          </p:nvSpPr>
          <p:spPr bwMode="auto">
            <a:xfrm>
              <a:off x="3507" y="2747"/>
              <a:ext cx="1567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/>
              <a:r>
                <a:rPr kumimoji="1" lang="en-US" sz="1600" b="1" noProof="1">
                  <a:latin typeface="Arial" pitchFamily="34" charset="0"/>
                </a:rPr>
                <a:t>Can it be chemically decomposed?</a:t>
              </a:r>
            </a:p>
          </p:txBody>
        </p:sp>
        <p:sp>
          <p:nvSpPr>
            <p:cNvPr id="458778" name="Line 26"/>
            <p:cNvSpPr>
              <a:spLocks noChangeAspect="1" noChangeShapeType="1"/>
            </p:cNvSpPr>
            <p:nvPr/>
          </p:nvSpPr>
          <p:spPr bwMode="auto">
            <a:xfrm>
              <a:off x="3389" y="2904"/>
              <a:ext cx="15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79" name="Line 27"/>
            <p:cNvSpPr>
              <a:spLocks noChangeAspect="1" noChangeShapeType="1"/>
            </p:cNvSpPr>
            <p:nvPr/>
          </p:nvSpPr>
          <p:spPr bwMode="auto">
            <a:xfrm>
              <a:off x="5035" y="2904"/>
              <a:ext cx="15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80" name="Text Box 28"/>
            <p:cNvSpPr txBox="1">
              <a:spLocks noChangeAspect="1" noChangeArrowheads="1"/>
            </p:cNvSpPr>
            <p:nvPr/>
          </p:nvSpPr>
          <p:spPr bwMode="auto">
            <a:xfrm>
              <a:off x="5247" y="2724"/>
              <a:ext cx="392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kumimoji="1" lang="en-US" b="1">
                  <a:latin typeface="Arial" pitchFamily="34" charset="0"/>
                </a:rPr>
                <a:t>no</a:t>
              </a:r>
              <a:endParaRPr kumimoji="1" lang="en-US" sz="1600" b="1">
                <a:latin typeface="Arial" pitchFamily="34" charset="0"/>
              </a:endParaRPr>
            </a:p>
          </p:txBody>
        </p:sp>
        <p:sp>
          <p:nvSpPr>
            <p:cNvPr id="458781" name="Text Box 29"/>
            <p:cNvSpPr txBox="1">
              <a:spLocks noChangeAspect="1" noChangeArrowheads="1"/>
            </p:cNvSpPr>
            <p:nvPr/>
          </p:nvSpPr>
          <p:spPr bwMode="auto">
            <a:xfrm>
              <a:off x="2909" y="2724"/>
              <a:ext cx="549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kumimoji="1" lang="en-US" b="1">
                  <a:latin typeface="Arial" pitchFamily="34" charset="0"/>
                </a:rPr>
                <a:t>yes</a:t>
              </a:r>
              <a:endParaRPr kumimoji="1" lang="en-US" sz="1600" b="1">
                <a:latin typeface="Arial" pitchFamily="34" charset="0"/>
              </a:endParaRPr>
            </a:p>
          </p:txBody>
        </p:sp>
      </p:grpSp>
      <p:grpSp>
        <p:nvGrpSpPr>
          <p:cNvPr id="458782" name="Group 30"/>
          <p:cNvGrpSpPr>
            <a:grpSpLocks/>
          </p:cNvGrpSpPr>
          <p:nvPr/>
        </p:nvGrpSpPr>
        <p:grpSpPr bwMode="auto">
          <a:xfrm>
            <a:off x="165100" y="4324350"/>
            <a:ext cx="4271963" cy="782638"/>
            <a:chOff x="104" y="2724"/>
            <a:chExt cx="2691" cy="493"/>
          </a:xfrm>
        </p:grpSpPr>
        <p:sp>
          <p:nvSpPr>
            <p:cNvPr id="458783" name="Line 31"/>
            <p:cNvSpPr>
              <a:spLocks noChangeAspect="1" noChangeShapeType="1"/>
            </p:cNvSpPr>
            <p:nvPr/>
          </p:nvSpPr>
          <p:spPr bwMode="auto">
            <a:xfrm>
              <a:off x="2371" y="2904"/>
              <a:ext cx="0" cy="3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84" name="Line 32"/>
            <p:cNvSpPr>
              <a:spLocks noChangeAspect="1" noChangeShapeType="1"/>
            </p:cNvSpPr>
            <p:nvPr/>
          </p:nvSpPr>
          <p:spPr bwMode="auto">
            <a:xfrm>
              <a:off x="568" y="2904"/>
              <a:ext cx="0" cy="31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85" name="Text Box 33"/>
            <p:cNvSpPr txBox="1">
              <a:spLocks noChangeAspect="1" noChangeArrowheads="1"/>
            </p:cNvSpPr>
            <p:nvPr/>
          </p:nvSpPr>
          <p:spPr bwMode="auto">
            <a:xfrm>
              <a:off x="803" y="2747"/>
              <a:ext cx="1333" cy="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hangingPunct="0"/>
              <a:r>
                <a:rPr kumimoji="1" lang="en-US" sz="1600" b="1" noProof="1">
                  <a:latin typeface="Arial" pitchFamily="34" charset="0"/>
                </a:rPr>
                <a:t>Is the composition uniform?</a:t>
              </a:r>
            </a:p>
          </p:txBody>
        </p:sp>
        <p:sp>
          <p:nvSpPr>
            <p:cNvPr id="458786" name="Line 34"/>
            <p:cNvSpPr>
              <a:spLocks noChangeAspect="1" noChangeShapeType="1"/>
            </p:cNvSpPr>
            <p:nvPr/>
          </p:nvSpPr>
          <p:spPr bwMode="auto">
            <a:xfrm>
              <a:off x="568" y="2904"/>
              <a:ext cx="2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87" name="Line 35"/>
            <p:cNvSpPr>
              <a:spLocks noChangeAspect="1" noChangeShapeType="1"/>
            </p:cNvSpPr>
            <p:nvPr/>
          </p:nvSpPr>
          <p:spPr bwMode="auto">
            <a:xfrm>
              <a:off x="2136" y="2904"/>
              <a:ext cx="23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8788" name="Text Box 36"/>
            <p:cNvSpPr txBox="1">
              <a:spLocks noChangeAspect="1" noChangeArrowheads="1"/>
            </p:cNvSpPr>
            <p:nvPr/>
          </p:nvSpPr>
          <p:spPr bwMode="auto">
            <a:xfrm>
              <a:off x="2410" y="2724"/>
              <a:ext cx="385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kumimoji="1" lang="en-US" b="1">
                  <a:latin typeface="Arial" pitchFamily="34" charset="0"/>
                </a:rPr>
                <a:t>no</a:t>
              </a:r>
              <a:endParaRPr kumimoji="1" lang="en-US" sz="1600" b="1">
                <a:latin typeface="Arial" pitchFamily="34" charset="0"/>
              </a:endParaRPr>
            </a:p>
          </p:txBody>
        </p:sp>
        <p:sp>
          <p:nvSpPr>
            <p:cNvPr id="458789" name="Text Box 37"/>
            <p:cNvSpPr txBox="1">
              <a:spLocks noChangeAspect="1" noChangeArrowheads="1"/>
            </p:cNvSpPr>
            <p:nvPr/>
          </p:nvSpPr>
          <p:spPr bwMode="auto">
            <a:xfrm>
              <a:off x="104" y="2724"/>
              <a:ext cx="549" cy="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hangingPunct="0"/>
              <a:r>
                <a:rPr kumimoji="1" lang="en-US" b="1">
                  <a:latin typeface="Arial" pitchFamily="34" charset="0"/>
                </a:rPr>
                <a:t>yes</a:t>
              </a:r>
              <a:endParaRPr kumimoji="1" lang="en-US" sz="1600" b="1">
                <a:latin typeface="Arial" pitchFamily="34" charset="0"/>
              </a:endParaRPr>
            </a:p>
          </p:txBody>
        </p:sp>
      </p:grpSp>
      <p:sp>
        <p:nvSpPr>
          <p:cNvPr id="458790" name="AutoShape 3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780088" y="4318000"/>
            <a:ext cx="2100262" cy="639763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8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8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8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8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8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8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8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8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8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58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8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8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8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8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5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8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8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8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58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58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5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8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8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58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58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58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58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58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58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5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58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58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58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58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58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5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587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587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58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58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58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5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58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58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5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58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58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58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58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58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58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8756" grpId="0"/>
      <p:bldP spid="458757" grpId="0" animBg="1"/>
      <p:bldP spid="458758" grpId="0" animBg="1"/>
      <p:bldP spid="458759" grpId="0" animBg="1"/>
      <p:bldP spid="458760" grpId="0" animBg="1"/>
      <p:bldP spid="458761" grpId="0" animBg="1"/>
      <p:bldP spid="458768" grpId="0" animBg="1"/>
      <p:bldP spid="458769" grpId="0" animBg="1"/>
      <p:bldP spid="458770" grpId="0" animBg="1"/>
      <p:bldP spid="458771" grpId="0" animBg="1"/>
      <p:bldP spid="458772" grpId="0"/>
      <p:bldP spid="458773" grpId="0"/>
      <p:bldP spid="45879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A. Matter Flowchart</a:t>
            </a:r>
          </a:p>
        </p:txBody>
      </p:sp>
      <p:sp>
        <p:nvSpPr>
          <p:cNvPr id="459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4041775" cy="4038600"/>
          </a:xfrm>
        </p:spPr>
        <p:txBody>
          <a:bodyPr/>
          <a:lstStyle/>
          <a:p>
            <a:r>
              <a:rPr lang="en-US"/>
              <a:t>Examples:</a:t>
            </a:r>
          </a:p>
          <a:p>
            <a:pPr lvl="1">
              <a:lnSpc>
                <a:spcPct val="130000"/>
              </a:lnSpc>
            </a:pPr>
            <a:r>
              <a:rPr lang="en-US"/>
              <a:t>graphite</a:t>
            </a:r>
          </a:p>
          <a:p>
            <a:pPr lvl="1">
              <a:lnSpc>
                <a:spcPct val="130000"/>
              </a:lnSpc>
            </a:pPr>
            <a:r>
              <a:rPr lang="en-US"/>
              <a:t>pepper</a:t>
            </a:r>
          </a:p>
          <a:p>
            <a:pPr lvl="1">
              <a:lnSpc>
                <a:spcPct val="130000"/>
              </a:lnSpc>
            </a:pPr>
            <a:r>
              <a:rPr lang="en-US"/>
              <a:t>sugar (sucrose)</a:t>
            </a:r>
          </a:p>
          <a:p>
            <a:pPr lvl="1">
              <a:lnSpc>
                <a:spcPct val="130000"/>
              </a:lnSpc>
            </a:pPr>
            <a:r>
              <a:rPr lang="en-US"/>
              <a:t>paint</a:t>
            </a:r>
          </a:p>
          <a:p>
            <a:pPr lvl="1">
              <a:lnSpc>
                <a:spcPct val="130000"/>
              </a:lnSpc>
            </a:pPr>
            <a:r>
              <a:rPr lang="en-US"/>
              <a:t>soda</a:t>
            </a:r>
          </a:p>
        </p:txBody>
      </p:sp>
      <p:sp>
        <p:nvSpPr>
          <p:cNvPr id="459780" name="Rectangle 4"/>
          <p:cNvSpPr>
            <a:spLocks noChangeArrowheads="1"/>
          </p:cNvSpPr>
          <p:nvPr/>
        </p:nvSpPr>
        <p:spPr bwMode="auto">
          <a:xfrm>
            <a:off x="4332288" y="1524000"/>
            <a:ext cx="4646612" cy="505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</a:pPr>
            <a:endParaRPr kumimoji="1" lang="en-US" sz="3200">
              <a:solidFill>
                <a:schemeClr val="tx2"/>
              </a:solidFill>
              <a:latin typeface="Verdana" pitchFamily="34" charset="0"/>
            </a:endParaRP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tx2"/>
                </a:solidFill>
                <a:latin typeface="Verdana" pitchFamily="34" charset="0"/>
              </a:rPr>
              <a:t>element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tx2"/>
                </a:solidFill>
                <a:latin typeface="Verdana" pitchFamily="34" charset="0"/>
              </a:rPr>
              <a:t>hetero. mixture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tx2"/>
                </a:solidFill>
                <a:latin typeface="Verdana" pitchFamily="34" charset="0"/>
              </a:rPr>
              <a:t>compound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tx2"/>
                </a:solidFill>
                <a:latin typeface="Verdana" pitchFamily="34" charset="0"/>
              </a:rPr>
              <a:t>hetero. mixture</a:t>
            </a:r>
          </a:p>
          <a:p>
            <a:pPr marL="742950" lvl="1" indent="-285750" eaLnBrk="0" hangingPunct="0">
              <a:lnSpc>
                <a:spcPct val="13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None/>
            </a:pPr>
            <a:r>
              <a:rPr kumimoji="1" lang="en-US" sz="2800">
                <a:solidFill>
                  <a:schemeClr val="tx2"/>
                </a:solidFill>
                <a:latin typeface="Verdana" pitchFamily="34" charset="0"/>
              </a:rPr>
              <a:t>solution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78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B. Pure Substances</a:t>
            </a:r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1625" y="1524000"/>
            <a:ext cx="8839200" cy="2054225"/>
          </a:xfrm>
        </p:spPr>
        <p:txBody>
          <a:bodyPr/>
          <a:lstStyle/>
          <a:p>
            <a:r>
              <a:rPr lang="en-US"/>
              <a:t>Element</a:t>
            </a:r>
          </a:p>
          <a:p>
            <a:pPr lvl="1"/>
            <a:r>
              <a:rPr lang="en-US"/>
              <a:t>composed of identical atoms</a:t>
            </a:r>
          </a:p>
          <a:p>
            <a:pPr lvl="1"/>
            <a:r>
              <a:rPr lang="en-US" u="sng"/>
              <a:t>EX</a:t>
            </a:r>
            <a:r>
              <a:rPr lang="en-US"/>
              <a:t>: copper wire, aluminum foil</a:t>
            </a:r>
          </a:p>
        </p:txBody>
      </p:sp>
      <p:graphicFrame>
        <p:nvGraphicFramePr>
          <p:cNvPr id="460804" name="Object 4"/>
          <p:cNvGraphicFramePr>
            <a:graphicFrameLocks noChangeAspect="1"/>
          </p:cNvGraphicFramePr>
          <p:nvPr/>
        </p:nvGraphicFramePr>
        <p:xfrm>
          <a:off x="3841750" y="4806950"/>
          <a:ext cx="4232275" cy="185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06" name="Photo Editor Photo" r:id="rId3" imgW="3048426" imgH="2285714" progId="MSPhotoEd.3">
                  <p:embed/>
                </p:oleObj>
              </mc:Choice>
              <mc:Fallback>
                <p:oleObj name="Photo Editor Photo" r:id="rId3" imgW="3048426" imgH="2285714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20555" r="3020" b="22778"/>
                      <a:stretch>
                        <a:fillRect/>
                      </a:stretch>
                    </p:blipFill>
                    <p:spPr bwMode="auto">
                      <a:xfrm>
                        <a:off x="3841750" y="4806950"/>
                        <a:ext cx="4232275" cy="1854200"/>
                      </a:xfrm>
                      <a:prstGeom prst="rect">
                        <a:avLst/>
                      </a:prstGeom>
                      <a:noFill/>
                      <a:ln w="28575" cap="sq">
                        <a:solidFill>
                          <a:schemeClr val="bg2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05" name="Object 5"/>
          <p:cNvGraphicFramePr>
            <a:graphicFrameLocks noChangeAspect="1"/>
          </p:cNvGraphicFramePr>
          <p:nvPr/>
        </p:nvGraphicFramePr>
        <p:xfrm>
          <a:off x="1450975" y="3516313"/>
          <a:ext cx="2459038" cy="212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07" name="Photo Editor Photo" r:id="rId5" imgW="2247619" imgH="1943371" progId="MSPhotoEd.3">
                  <p:embed/>
                </p:oleObj>
              </mc:Choice>
              <mc:Fallback>
                <p:oleObj name="Photo Editor Photo" r:id="rId5" imgW="2247619" imgH="1943371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0975" y="3516313"/>
                        <a:ext cx="2459038" cy="2125662"/>
                      </a:xfrm>
                      <a:prstGeom prst="rect">
                        <a:avLst/>
                      </a:prstGeom>
                      <a:noFill/>
                      <a:ln w="28575" cap="sq">
                        <a:solidFill>
                          <a:schemeClr val="bg2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0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B. Four States of Matter</a:t>
            </a:r>
          </a:p>
        </p:txBody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65288"/>
            <a:ext cx="6645275" cy="3308350"/>
          </a:xfrm>
        </p:spPr>
        <p:txBody>
          <a:bodyPr/>
          <a:lstStyle/>
          <a:p>
            <a:r>
              <a:rPr lang="en-US"/>
              <a:t>Solids</a:t>
            </a:r>
          </a:p>
          <a:p>
            <a:pPr lvl="1">
              <a:spcBef>
                <a:spcPct val="25000"/>
              </a:spcBef>
            </a:pPr>
            <a:r>
              <a:rPr lang="en-US"/>
              <a:t>particles vibrate but can’t move around</a:t>
            </a:r>
          </a:p>
          <a:p>
            <a:pPr lvl="1">
              <a:spcBef>
                <a:spcPct val="25000"/>
              </a:spcBef>
            </a:pPr>
            <a:r>
              <a:rPr lang="en-US"/>
              <a:t>fixed shape </a:t>
            </a:r>
          </a:p>
          <a:p>
            <a:pPr lvl="1">
              <a:spcBef>
                <a:spcPct val="25000"/>
              </a:spcBef>
            </a:pPr>
            <a:r>
              <a:rPr lang="en-US"/>
              <a:t>fixed volume</a:t>
            </a:r>
          </a:p>
          <a:p>
            <a:pPr lvl="1">
              <a:spcBef>
                <a:spcPct val="25000"/>
              </a:spcBef>
            </a:pPr>
            <a:r>
              <a:rPr lang="en-US"/>
              <a:t>incompressible</a:t>
            </a:r>
          </a:p>
        </p:txBody>
      </p:sp>
      <p:pic>
        <p:nvPicPr>
          <p:cNvPr id="4536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25" y="2741613"/>
            <a:ext cx="2057400" cy="3152775"/>
          </a:xfrm>
          <a:prstGeom prst="rect">
            <a:avLst/>
          </a:prstGeom>
          <a:noFill/>
          <a:ln w="381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53637" name="Picture 5" descr="Microscopic view of a solid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8175" y="4041775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3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3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3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3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3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53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3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3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53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3635" grpId="0" uiExpand="1" build="p" autoUpdateAnimBg="0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B. Pure Substances</a:t>
            </a:r>
          </a:p>
        </p:txBody>
      </p:sp>
      <p:sp>
        <p:nvSpPr>
          <p:cNvPr id="461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6427788" cy="40386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/>
              <a:t>Compound</a:t>
            </a:r>
          </a:p>
          <a:p>
            <a:pPr lvl="1">
              <a:spcBef>
                <a:spcPct val="50000"/>
              </a:spcBef>
            </a:pPr>
            <a:r>
              <a:rPr lang="en-US"/>
              <a:t>composed of 2 or more elements in a fixed ratio</a:t>
            </a:r>
          </a:p>
          <a:p>
            <a:pPr lvl="1">
              <a:spcBef>
                <a:spcPct val="50000"/>
              </a:spcBef>
            </a:pPr>
            <a:r>
              <a:rPr lang="en-US"/>
              <a:t>properties differ from those of individual elements</a:t>
            </a:r>
          </a:p>
          <a:p>
            <a:pPr lvl="1">
              <a:spcBef>
                <a:spcPct val="50000"/>
              </a:spcBef>
            </a:pPr>
            <a:r>
              <a:rPr lang="en-US" u="sng"/>
              <a:t>EX</a:t>
            </a:r>
            <a:r>
              <a:rPr lang="en-US"/>
              <a:t>: table salt (NaCl)</a:t>
            </a:r>
          </a:p>
        </p:txBody>
      </p:sp>
      <p:pic>
        <p:nvPicPr>
          <p:cNvPr id="461828" name="Picture 4" descr="sa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75" y="2397125"/>
            <a:ext cx="1771650" cy="349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8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82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C. Mixtures</a:t>
            </a:r>
          </a:p>
        </p:txBody>
      </p:sp>
      <p:sp>
        <p:nvSpPr>
          <p:cNvPr id="462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825" y="1524000"/>
            <a:ext cx="8366125" cy="1095375"/>
          </a:xfrm>
        </p:spPr>
        <p:txBody>
          <a:bodyPr/>
          <a:lstStyle/>
          <a:p>
            <a:r>
              <a:rPr lang="en-US" b="1"/>
              <a:t>Variable combination of 2 or more pure substances.</a:t>
            </a:r>
            <a:endParaRPr lang="en-US"/>
          </a:p>
        </p:txBody>
      </p:sp>
      <p:pic>
        <p:nvPicPr>
          <p:cNvPr id="4628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538" y="2882900"/>
            <a:ext cx="2162175" cy="2722563"/>
          </a:xfrm>
          <a:prstGeom prst="rect">
            <a:avLst/>
          </a:prstGeom>
          <a:noFill/>
          <a:ln w="28575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28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3" y="3500438"/>
            <a:ext cx="2432050" cy="2105025"/>
          </a:xfrm>
          <a:prstGeom prst="rect">
            <a:avLst/>
          </a:prstGeom>
          <a:noFill/>
          <a:ln w="28575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62854" name="Text Box 6"/>
          <p:cNvSpPr txBox="1">
            <a:spLocks noChangeArrowheads="1"/>
          </p:cNvSpPr>
          <p:nvPr/>
        </p:nvSpPr>
        <p:spPr bwMode="auto">
          <a:xfrm>
            <a:off x="1595438" y="5819775"/>
            <a:ext cx="2271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pitchFamily="34" charset="0"/>
              </a:rPr>
              <a:t>Heterogeneous</a:t>
            </a:r>
          </a:p>
        </p:txBody>
      </p:sp>
      <p:sp>
        <p:nvSpPr>
          <p:cNvPr id="462855" name="Text Box 7"/>
          <p:cNvSpPr txBox="1">
            <a:spLocks noChangeArrowheads="1"/>
          </p:cNvSpPr>
          <p:nvPr/>
        </p:nvSpPr>
        <p:spPr bwMode="auto">
          <a:xfrm>
            <a:off x="5438775" y="5819775"/>
            <a:ext cx="2170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>
                <a:latin typeface="Arial" pitchFamily="34" charset="0"/>
              </a:rPr>
              <a:t>Homogeneous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854" grpId="0"/>
      <p:bldP spid="46285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C. Mixtures</a:t>
            </a:r>
          </a:p>
        </p:txBody>
      </p:sp>
      <p:sp>
        <p:nvSpPr>
          <p:cNvPr id="463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825" y="1524000"/>
            <a:ext cx="6527800" cy="3363913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/>
              <a:t>Solution</a:t>
            </a:r>
          </a:p>
          <a:p>
            <a:pPr lvl="1"/>
            <a:r>
              <a:rPr lang="en-US"/>
              <a:t>homogeneous</a:t>
            </a:r>
          </a:p>
          <a:p>
            <a:pPr lvl="1"/>
            <a:r>
              <a:rPr lang="en-US"/>
              <a:t>very small particles</a:t>
            </a:r>
          </a:p>
          <a:p>
            <a:pPr lvl="1"/>
            <a:r>
              <a:rPr lang="en-US"/>
              <a:t>particles don’t settle</a:t>
            </a:r>
          </a:p>
          <a:p>
            <a:pPr lvl="1"/>
            <a:r>
              <a:rPr lang="en-US" u="sng"/>
              <a:t>EX</a:t>
            </a:r>
            <a:r>
              <a:rPr lang="en-US"/>
              <a:t>: rubbing alcohol</a:t>
            </a:r>
          </a:p>
        </p:txBody>
      </p:sp>
      <p:sp>
        <p:nvSpPr>
          <p:cNvPr id="463876" name="Rectangle 4"/>
          <p:cNvSpPr>
            <a:spLocks noChangeArrowheads="1"/>
          </p:cNvSpPr>
          <p:nvPr/>
        </p:nvSpPr>
        <p:spPr bwMode="auto">
          <a:xfrm>
            <a:off x="301625" y="4005263"/>
            <a:ext cx="6646863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742950" lvl="1" indent="-28575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</a:pPr>
            <a:endParaRPr kumimoji="1" lang="en-US" sz="2800">
              <a:latin typeface="Verdana" pitchFamily="34" charset="0"/>
            </a:endParaRPr>
          </a:p>
        </p:txBody>
      </p:sp>
      <p:pic>
        <p:nvPicPr>
          <p:cNvPr id="4638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9" r="21916"/>
          <a:stretch>
            <a:fillRect/>
          </a:stretch>
        </p:blipFill>
        <p:spPr bwMode="auto">
          <a:xfrm>
            <a:off x="6181725" y="3886200"/>
            <a:ext cx="1458913" cy="2801938"/>
          </a:xfrm>
          <a:prstGeom prst="rect">
            <a:avLst/>
          </a:prstGeom>
          <a:noFill/>
          <a:ln w="28575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387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C. Mixtures</a:t>
            </a:r>
          </a:p>
        </p:txBody>
      </p:sp>
      <p:sp>
        <p:nvSpPr>
          <p:cNvPr id="464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524000"/>
            <a:ext cx="4116388" cy="48006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/>
              <a:t>Heterogeneous</a:t>
            </a:r>
          </a:p>
          <a:p>
            <a:pPr lvl="1"/>
            <a:r>
              <a:rPr lang="en-US"/>
              <a:t>medium-sized to large-sized  particles</a:t>
            </a:r>
          </a:p>
          <a:p>
            <a:pPr lvl="1"/>
            <a:r>
              <a:rPr lang="en-US"/>
              <a:t>particles may or may not settle</a:t>
            </a:r>
          </a:p>
          <a:p>
            <a:pPr lvl="1"/>
            <a:r>
              <a:rPr lang="en-US" u="sng"/>
              <a:t>EX</a:t>
            </a:r>
            <a:r>
              <a:rPr lang="en-US"/>
              <a:t>: milk, fresh-squeezed </a:t>
            </a:r>
            <a:br>
              <a:rPr lang="en-US"/>
            </a:br>
            <a:r>
              <a:rPr lang="en-US"/>
              <a:t>	lemonade</a:t>
            </a:r>
          </a:p>
          <a:p>
            <a:pPr lvl="1"/>
            <a:endParaRPr lang="en-US"/>
          </a:p>
        </p:txBody>
      </p:sp>
      <p:graphicFrame>
        <p:nvGraphicFramePr>
          <p:cNvPr id="464900" name="Object 4"/>
          <p:cNvGraphicFramePr>
            <a:graphicFrameLocks noChangeAspect="1"/>
          </p:cNvGraphicFramePr>
          <p:nvPr/>
        </p:nvGraphicFramePr>
        <p:xfrm>
          <a:off x="6991350" y="3740150"/>
          <a:ext cx="1949450" cy="289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902" name="Photo Editor Photo" r:id="rId3" imgW="1924319" imgH="2857899" progId="MSPhotoEd.3">
                  <p:embed/>
                </p:oleObj>
              </mc:Choice>
              <mc:Fallback>
                <p:oleObj name="Photo Editor Photo" r:id="rId3" imgW="1924319" imgH="285789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1350" y="3740150"/>
                        <a:ext cx="1949450" cy="2894013"/>
                      </a:xfrm>
                      <a:prstGeom prst="rect">
                        <a:avLst/>
                      </a:prstGeom>
                      <a:noFill/>
                      <a:ln w="28575" cap="sq">
                        <a:solidFill>
                          <a:schemeClr val="bg2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4901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4789488" y="1814513"/>
          <a:ext cx="2143125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4903" name="Clip" r:id="rId5" imgW="3809524" imgH="5714286" progId="MS_ClipArt_Gallery.5">
                  <p:embed/>
                </p:oleObj>
              </mc:Choice>
              <mc:Fallback>
                <p:oleObj name="Clip" r:id="rId5" imgW="3809524" imgH="5714286" progId="MS_ClipArt_Gallery.5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5709" t="17523" b="12775"/>
                      <a:stretch>
                        <a:fillRect/>
                      </a:stretch>
                    </p:blipFill>
                    <p:spPr bwMode="auto">
                      <a:xfrm>
                        <a:off x="4789488" y="1814513"/>
                        <a:ext cx="2143125" cy="26289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4899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C. Mixtures</a:t>
            </a:r>
          </a:p>
        </p:txBody>
      </p:sp>
      <p:sp>
        <p:nvSpPr>
          <p:cNvPr id="465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524000"/>
            <a:ext cx="4267200" cy="4038600"/>
          </a:xfrm>
        </p:spPr>
        <p:txBody>
          <a:bodyPr/>
          <a:lstStyle/>
          <a:p>
            <a:r>
              <a:rPr lang="en-US"/>
              <a:t>Examples:</a:t>
            </a:r>
          </a:p>
          <a:p>
            <a:pPr lvl="1">
              <a:lnSpc>
                <a:spcPct val="130000"/>
              </a:lnSpc>
            </a:pPr>
            <a:r>
              <a:rPr lang="en-US"/>
              <a:t>tea</a:t>
            </a:r>
          </a:p>
          <a:p>
            <a:pPr lvl="1">
              <a:lnSpc>
                <a:spcPct val="130000"/>
              </a:lnSpc>
            </a:pPr>
            <a:r>
              <a:rPr lang="en-US"/>
              <a:t>muddy water</a:t>
            </a:r>
          </a:p>
          <a:p>
            <a:pPr lvl="1">
              <a:lnSpc>
                <a:spcPct val="130000"/>
              </a:lnSpc>
            </a:pPr>
            <a:r>
              <a:rPr lang="en-US"/>
              <a:t>fog</a:t>
            </a:r>
          </a:p>
          <a:p>
            <a:pPr lvl="1">
              <a:lnSpc>
                <a:spcPct val="130000"/>
              </a:lnSpc>
            </a:pPr>
            <a:r>
              <a:rPr lang="en-US"/>
              <a:t>saltwater</a:t>
            </a:r>
          </a:p>
          <a:p>
            <a:pPr lvl="1">
              <a:spcBef>
                <a:spcPct val="40000"/>
              </a:spcBef>
            </a:pPr>
            <a:r>
              <a:rPr lang="en-US"/>
              <a:t>Italian salad dressing</a:t>
            </a:r>
          </a:p>
        </p:txBody>
      </p:sp>
      <p:sp>
        <p:nvSpPr>
          <p:cNvPr id="465930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524000"/>
            <a:ext cx="4495800" cy="4038600"/>
          </a:xfrm>
        </p:spPr>
        <p:txBody>
          <a:bodyPr/>
          <a:lstStyle/>
          <a:p>
            <a:r>
              <a:rPr lang="en-US"/>
              <a:t>Answers:</a:t>
            </a:r>
          </a:p>
          <a:p>
            <a:pPr lvl="1">
              <a:spcBef>
                <a:spcPct val="40000"/>
              </a:spcBef>
            </a:pPr>
            <a:r>
              <a:rPr lang="en-US"/>
              <a:t>Solution</a:t>
            </a:r>
          </a:p>
          <a:p>
            <a:pPr lvl="1">
              <a:spcBef>
                <a:spcPct val="40000"/>
              </a:spcBef>
            </a:pPr>
            <a:r>
              <a:rPr lang="en-US"/>
              <a:t>Heterogeneous</a:t>
            </a:r>
          </a:p>
          <a:p>
            <a:pPr lvl="1">
              <a:spcBef>
                <a:spcPct val="40000"/>
              </a:spcBef>
            </a:pPr>
            <a:r>
              <a:rPr lang="en-US"/>
              <a:t>Heterogeneous</a:t>
            </a:r>
          </a:p>
          <a:p>
            <a:pPr lvl="1">
              <a:spcBef>
                <a:spcPct val="40000"/>
              </a:spcBef>
            </a:pPr>
            <a:r>
              <a:rPr lang="en-US"/>
              <a:t>Solution</a:t>
            </a:r>
          </a:p>
          <a:p>
            <a:pPr lvl="1">
              <a:spcBef>
                <a:spcPct val="40000"/>
              </a:spcBef>
            </a:pPr>
            <a:r>
              <a:rPr lang="en-US"/>
              <a:t>Heterogeneous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923" grpId="0" uiExpand="1" build="p"/>
      <p:bldP spid="465930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25" y="2741613"/>
            <a:ext cx="2057400" cy="3140075"/>
          </a:xfrm>
          <a:prstGeom prst="rect">
            <a:avLst/>
          </a:prstGeom>
          <a:noFill/>
          <a:ln w="381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546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B. Four States of Matter</a:t>
            </a:r>
          </a:p>
        </p:txBody>
      </p:sp>
      <p:sp>
        <p:nvSpPr>
          <p:cNvPr id="4546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1665288"/>
            <a:ext cx="5505450" cy="4125912"/>
          </a:xfrm>
        </p:spPr>
        <p:txBody>
          <a:bodyPr/>
          <a:lstStyle/>
          <a:p>
            <a:r>
              <a:rPr lang="en-US"/>
              <a:t>Liquids</a:t>
            </a:r>
          </a:p>
          <a:p>
            <a:pPr lvl="1">
              <a:spcBef>
                <a:spcPct val="25000"/>
              </a:spcBef>
            </a:pPr>
            <a:r>
              <a:rPr lang="en-US"/>
              <a:t>particles can move around but are still close together</a:t>
            </a:r>
          </a:p>
          <a:p>
            <a:pPr lvl="1">
              <a:spcBef>
                <a:spcPct val="25000"/>
              </a:spcBef>
            </a:pPr>
            <a:r>
              <a:rPr lang="en-US"/>
              <a:t>variable shape</a:t>
            </a:r>
          </a:p>
          <a:p>
            <a:pPr lvl="1">
              <a:spcBef>
                <a:spcPct val="25000"/>
              </a:spcBef>
            </a:pPr>
            <a:r>
              <a:rPr lang="en-US"/>
              <a:t>fixed volume</a:t>
            </a:r>
          </a:p>
          <a:p>
            <a:pPr lvl="1">
              <a:spcBef>
                <a:spcPct val="25000"/>
              </a:spcBef>
            </a:pPr>
            <a:r>
              <a:rPr lang="en-US"/>
              <a:t>Virtually incompressible</a:t>
            </a:r>
          </a:p>
        </p:txBody>
      </p:sp>
      <p:pic>
        <p:nvPicPr>
          <p:cNvPr id="454661" name="Picture 5" descr="Microscopic view of a liquid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290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4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4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4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46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46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54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4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4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54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4660" grpId="0" uiExpand="1" build="allAtOnce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25" y="2741613"/>
            <a:ext cx="2057400" cy="3157537"/>
          </a:xfrm>
          <a:prstGeom prst="rect">
            <a:avLst/>
          </a:prstGeom>
          <a:noFill/>
          <a:ln w="381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5568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B. Four States of Matter</a:t>
            </a:r>
          </a:p>
        </p:txBody>
      </p:sp>
      <p:sp>
        <p:nvSpPr>
          <p:cNvPr id="4556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1000" y="1665288"/>
            <a:ext cx="6645275" cy="45069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Gases</a:t>
            </a:r>
          </a:p>
          <a:p>
            <a:pPr lvl="1">
              <a:lnSpc>
                <a:spcPct val="90000"/>
              </a:lnSpc>
              <a:spcBef>
                <a:spcPct val="25000"/>
              </a:spcBef>
            </a:pPr>
            <a:r>
              <a:rPr lang="en-US"/>
              <a:t>particles can separate and move throughout container</a:t>
            </a:r>
          </a:p>
          <a:p>
            <a:pPr lvl="1">
              <a:lnSpc>
                <a:spcPct val="90000"/>
              </a:lnSpc>
              <a:spcBef>
                <a:spcPct val="25000"/>
              </a:spcBef>
            </a:pPr>
            <a:r>
              <a:rPr lang="en-US"/>
              <a:t>variable shape</a:t>
            </a:r>
          </a:p>
          <a:p>
            <a:pPr lvl="1">
              <a:lnSpc>
                <a:spcPct val="90000"/>
              </a:lnSpc>
              <a:spcBef>
                <a:spcPct val="25000"/>
              </a:spcBef>
            </a:pPr>
            <a:r>
              <a:rPr lang="en-US"/>
              <a:t>variable volume</a:t>
            </a:r>
          </a:p>
          <a:p>
            <a:pPr lvl="1">
              <a:lnSpc>
                <a:spcPct val="90000"/>
              </a:lnSpc>
              <a:spcBef>
                <a:spcPct val="25000"/>
              </a:spcBef>
            </a:pPr>
            <a:r>
              <a:rPr lang="en-US"/>
              <a:t>Easily compressed</a:t>
            </a:r>
          </a:p>
          <a:p>
            <a:pPr lvl="1">
              <a:lnSpc>
                <a:spcPct val="90000"/>
              </a:lnSpc>
              <a:spcBef>
                <a:spcPct val="25000"/>
              </a:spcBef>
            </a:pPr>
            <a:r>
              <a:rPr lang="en-US"/>
              <a:t>Vapor = gaseous state of a substance that is a liquid or solid at room temperature</a:t>
            </a:r>
          </a:p>
        </p:txBody>
      </p:sp>
      <p:pic>
        <p:nvPicPr>
          <p:cNvPr id="455685" name="Picture 5" descr="Microscopic view of a ga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3528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56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56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56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56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56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56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55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5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5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55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5684" grpId="0" uiExpand="1" build="allAtOnce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B. Four States of Matter</a:t>
            </a:r>
          </a:p>
        </p:txBody>
      </p:sp>
      <p:sp>
        <p:nvSpPr>
          <p:cNvPr id="456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65288"/>
            <a:ext cx="7848600" cy="3811587"/>
          </a:xfrm>
        </p:spPr>
        <p:txBody>
          <a:bodyPr/>
          <a:lstStyle/>
          <a:p>
            <a:r>
              <a:rPr lang="en-US"/>
              <a:t>Plasma</a:t>
            </a:r>
          </a:p>
          <a:p>
            <a:pPr lvl="1">
              <a:spcBef>
                <a:spcPct val="25000"/>
              </a:spcBef>
            </a:pPr>
            <a:r>
              <a:rPr lang="en-US"/>
              <a:t>particles collide with enough energy to break into charged particles (+/-)</a:t>
            </a:r>
          </a:p>
          <a:p>
            <a:pPr lvl="1">
              <a:spcBef>
                <a:spcPct val="25000"/>
              </a:spcBef>
            </a:pPr>
            <a:r>
              <a:rPr lang="en-US"/>
              <a:t>gas-like, variable</a:t>
            </a:r>
            <a:br>
              <a:rPr lang="en-US"/>
            </a:br>
            <a:r>
              <a:rPr lang="en-US"/>
              <a:t>shape &amp; volume</a:t>
            </a:r>
          </a:p>
          <a:p>
            <a:pPr lvl="1">
              <a:spcBef>
                <a:spcPct val="25000"/>
              </a:spcBef>
            </a:pPr>
            <a:r>
              <a:rPr lang="en-US"/>
              <a:t>stars, fluorescent</a:t>
            </a:r>
            <a:br>
              <a:rPr lang="en-US"/>
            </a:br>
            <a:r>
              <a:rPr lang="en-US"/>
              <a:t>light bulbs, TV tubes</a:t>
            </a:r>
          </a:p>
        </p:txBody>
      </p:sp>
      <p:pic>
        <p:nvPicPr>
          <p:cNvPr id="456708" name="Picture 4" descr="SOLARF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7"/>
          <a:stretch>
            <a:fillRect/>
          </a:stretch>
        </p:blipFill>
        <p:spPr bwMode="auto">
          <a:xfrm>
            <a:off x="5753100" y="4137025"/>
            <a:ext cx="3079750" cy="24225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6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6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6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56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56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6707" grpId="0" build="p" bldLvl="2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947" name="Rectangle 3"/>
          <p:cNvSpPr>
            <a:spLocks noChangeArrowheads="1"/>
          </p:cNvSpPr>
          <p:nvPr>
            <p:ph type="subTitle" idx="1"/>
          </p:nvPr>
        </p:nvSpPr>
        <p:spPr>
          <a:xfrm>
            <a:off x="0" y="4795838"/>
            <a:ext cx="9144000" cy="2062162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t"/>
          <a:lstStyle/>
          <a:p>
            <a:pPr marL="1200150" indent="-1200150" algn="l">
              <a:lnSpc>
                <a:spcPct val="120000"/>
              </a:lnSpc>
              <a:spcBef>
                <a:spcPct val="40000"/>
              </a:spcBef>
              <a:buClr>
                <a:srgbClr val="FFCC00"/>
              </a:buClr>
            </a:pPr>
            <a:r>
              <a:rPr lang="en-US">
                <a:latin typeface="Comic Sans MS" pitchFamily="66" charset="0"/>
              </a:rPr>
              <a:t>II. Properties &amp; Changes in Matter </a:t>
            </a:r>
            <a:r>
              <a:rPr lang="en-US" b="1">
                <a:latin typeface="Comic Sans MS" pitchFamily="66" charset="0"/>
              </a:rPr>
              <a:t>(p.73-79)</a:t>
            </a:r>
            <a:endParaRPr lang="en-US">
              <a:latin typeface="Comic Sans MS" pitchFamily="66" charset="0"/>
            </a:endParaRPr>
          </a:p>
          <a:p>
            <a:pPr marL="1431925" lvl="1" indent="338138">
              <a:lnSpc>
                <a:spcPct val="120000"/>
              </a:lnSpc>
              <a:spcBef>
                <a:spcPct val="40000"/>
              </a:spcBef>
              <a:buClr>
                <a:srgbClr val="FFCC00"/>
              </a:buClr>
            </a:pPr>
            <a:r>
              <a:rPr lang="en-US" sz="2400"/>
              <a:t>Extensive vs. Intensive</a:t>
            </a:r>
          </a:p>
          <a:p>
            <a:pPr marL="1431925" lvl="1" indent="338138">
              <a:lnSpc>
                <a:spcPct val="120000"/>
              </a:lnSpc>
              <a:spcBef>
                <a:spcPct val="40000"/>
              </a:spcBef>
              <a:buClr>
                <a:srgbClr val="FFCC00"/>
              </a:buClr>
            </a:pPr>
            <a:r>
              <a:rPr lang="en-US" sz="2400"/>
              <a:t>Physical vs. Chemical</a:t>
            </a:r>
            <a:endParaRPr lang="en-US" sz="2000" b="1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A. Physical Properties</a:t>
            </a:r>
          </a:p>
        </p:txBody>
      </p:sp>
      <p:sp>
        <p:nvSpPr>
          <p:cNvPr id="470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Physical Property</a:t>
            </a:r>
          </a:p>
          <a:p>
            <a:pPr lvl="1">
              <a:spcBef>
                <a:spcPct val="50000"/>
              </a:spcBef>
            </a:pPr>
            <a:r>
              <a:rPr lang="en-US"/>
              <a:t>can be observed without changing the identity of the substance</a:t>
            </a:r>
          </a:p>
        </p:txBody>
      </p:sp>
      <p:pic>
        <p:nvPicPr>
          <p:cNvPr id="470020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2292" r="7031" b="30208"/>
          <a:stretch>
            <a:fillRect/>
          </a:stretch>
        </p:blipFill>
        <p:spPr bwMode="auto">
          <a:xfrm>
            <a:off x="304800" y="3200400"/>
            <a:ext cx="8458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0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0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70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001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A. Physical Properties</a:t>
            </a:r>
          </a:p>
        </p:txBody>
      </p:sp>
      <p:sp>
        <p:nvSpPr>
          <p:cNvPr id="467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3820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Physical properties can be described as one of 2 types: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Extensive Property</a:t>
            </a: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/>
              <a:t>depends on the amount of matter present (example: length)</a:t>
            </a:r>
          </a:p>
          <a:p>
            <a:pPr>
              <a:lnSpc>
                <a:spcPct val="90000"/>
              </a:lnSpc>
              <a:spcBef>
                <a:spcPct val="100000"/>
              </a:spcBef>
            </a:pPr>
            <a:r>
              <a:rPr lang="en-US"/>
              <a:t>Intensive Property</a:t>
            </a:r>
          </a:p>
          <a:p>
            <a:pPr lvl="1">
              <a:lnSpc>
                <a:spcPct val="90000"/>
              </a:lnSpc>
              <a:spcBef>
                <a:spcPct val="50000"/>
              </a:spcBef>
            </a:pPr>
            <a:r>
              <a:rPr lang="en-US"/>
              <a:t>depends on the identity of substance, not the amount (example: scent)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7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7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7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67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67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7971" grpId="0" build="p" autoUpdateAnimBg="0"/>
    </p:bldLst>
  </p:timing>
</p:sld>
</file>

<file path=ppt/theme/theme1.xml><?xml version="1.0" encoding="utf-8"?>
<a:theme xmlns:a="http://schemas.openxmlformats.org/drawingml/2006/main" name="Green apples design template">
  <a:themeElements>
    <a:clrScheme name="Green apples design template 1">
      <a:dk1>
        <a:srgbClr val="003300"/>
      </a:dk1>
      <a:lt1>
        <a:srgbClr val="226822"/>
      </a:lt1>
      <a:dk2>
        <a:srgbClr val="FFFFFF"/>
      </a:dk2>
      <a:lt2>
        <a:srgbClr val="220011"/>
      </a:lt2>
      <a:accent1>
        <a:srgbClr val="81CA6A"/>
      </a:accent1>
      <a:accent2>
        <a:srgbClr val="83ABC1"/>
      </a:accent2>
      <a:accent3>
        <a:srgbClr val="ABB9AB"/>
      </a:accent3>
      <a:accent4>
        <a:srgbClr val="002A00"/>
      </a:accent4>
      <a:accent5>
        <a:srgbClr val="C1E1B9"/>
      </a:accent5>
      <a:accent6>
        <a:srgbClr val="769BAF"/>
      </a:accent6>
      <a:hlink>
        <a:srgbClr val="A58779"/>
      </a:hlink>
      <a:folHlink>
        <a:srgbClr val="7E83B6"/>
      </a:folHlink>
    </a:clrScheme>
    <a:fontScheme name="Green apples design 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reen apples design template 1">
        <a:dk1>
          <a:srgbClr val="003300"/>
        </a:dk1>
        <a:lt1>
          <a:srgbClr val="226822"/>
        </a:lt1>
        <a:dk2>
          <a:srgbClr val="FFFFFF"/>
        </a:dk2>
        <a:lt2>
          <a:srgbClr val="220011"/>
        </a:lt2>
        <a:accent1>
          <a:srgbClr val="81CA6A"/>
        </a:accent1>
        <a:accent2>
          <a:srgbClr val="83ABC1"/>
        </a:accent2>
        <a:accent3>
          <a:srgbClr val="ABB9AB"/>
        </a:accent3>
        <a:accent4>
          <a:srgbClr val="002A00"/>
        </a:accent4>
        <a:accent5>
          <a:srgbClr val="C1E1B9"/>
        </a:accent5>
        <a:accent6>
          <a:srgbClr val="769BAF"/>
        </a:accent6>
        <a:hlink>
          <a:srgbClr val="A58779"/>
        </a:hlink>
        <a:folHlink>
          <a:srgbClr val="7E83B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Green apples design template</Template>
  <TotalTime>175</TotalTime>
  <Words>979</Words>
  <Application>Microsoft Office PowerPoint</Application>
  <PresentationFormat>On-screen Show (4:3)</PresentationFormat>
  <Paragraphs>259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Times New Roman</vt:lpstr>
      <vt:lpstr>Verdana</vt:lpstr>
      <vt:lpstr>Wingdings</vt:lpstr>
      <vt:lpstr>Comic Sans MS</vt:lpstr>
      <vt:lpstr>Arial</vt:lpstr>
      <vt:lpstr>Symbol</vt:lpstr>
      <vt:lpstr>Arial Narrow</vt:lpstr>
      <vt:lpstr>Green apples design template</vt:lpstr>
      <vt:lpstr>Equation</vt:lpstr>
      <vt:lpstr>Microsoft Photo Editor 3.0 Photo</vt:lpstr>
      <vt:lpstr>Microsoft Clip Gallery</vt:lpstr>
      <vt:lpstr>Matter: Properties &amp; Change</vt:lpstr>
      <vt:lpstr>A. Matter</vt:lpstr>
      <vt:lpstr>B. Four States of Matter</vt:lpstr>
      <vt:lpstr>B. Four States of Matter</vt:lpstr>
      <vt:lpstr>B. Four States of Matter</vt:lpstr>
      <vt:lpstr>B. Four States of Matter</vt:lpstr>
      <vt:lpstr>PowerPoint Presentation</vt:lpstr>
      <vt:lpstr>A. Physical Properties</vt:lpstr>
      <vt:lpstr>A. Physical Properties</vt:lpstr>
      <vt:lpstr>B. Extensive vs. Intensive</vt:lpstr>
      <vt:lpstr>C. Density – a physical property</vt:lpstr>
      <vt:lpstr>C. Density</vt:lpstr>
      <vt:lpstr>C. Density</vt:lpstr>
      <vt:lpstr>C. Density</vt:lpstr>
      <vt:lpstr>D. Chemical Properties</vt:lpstr>
      <vt:lpstr>E. Physical vs. Chemical Properties</vt:lpstr>
      <vt:lpstr>F. Physical Changes</vt:lpstr>
      <vt:lpstr>F. Phase Changes – Physical</vt:lpstr>
      <vt:lpstr>G. Chemical Changes</vt:lpstr>
      <vt:lpstr>G. Chemical Changes</vt:lpstr>
      <vt:lpstr>H. Physical vs. Chemical Changes</vt:lpstr>
      <vt:lpstr>What Type of Change?</vt:lpstr>
      <vt:lpstr>What Type of Change?</vt:lpstr>
      <vt:lpstr>I. Law of Conservation of Mass</vt:lpstr>
      <vt:lpstr>I. Conservation of Mass</vt:lpstr>
      <vt:lpstr>PowerPoint Presentation</vt:lpstr>
      <vt:lpstr>A. Matter Flowchart</vt:lpstr>
      <vt:lpstr>A. Matter Flowchart</vt:lpstr>
      <vt:lpstr>B. Pure Substances</vt:lpstr>
      <vt:lpstr>B. Pure Substances</vt:lpstr>
      <vt:lpstr>C. Mixtures</vt:lpstr>
      <vt:lpstr>C. Mixtures</vt:lpstr>
      <vt:lpstr>C. Mixtures</vt:lpstr>
      <vt:lpstr>C. Mixtures</vt:lpstr>
    </vt:vector>
  </TitlesOfParts>
  <Manager/>
  <Company>FCBOE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States of Matter</dc:title>
  <dc:subject/>
  <dc:creator>Christi Chilton</dc:creator>
  <cp:keywords/>
  <dc:description/>
  <cp:lastModifiedBy>Teacher E-Solutions</cp:lastModifiedBy>
  <cp:revision>11</cp:revision>
  <dcterms:created xsi:type="dcterms:W3CDTF">2007-09-05T13:55:24Z</dcterms:created>
  <dcterms:modified xsi:type="dcterms:W3CDTF">2019-01-18T16:37:29Z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TC011408291033</vt:lpwstr>
  </property>
</Properties>
</file>