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72" r:id="rId8"/>
    <p:sldId id="275" r:id="rId9"/>
    <p:sldId id="273" r:id="rId10"/>
    <p:sldId id="274" r:id="rId11"/>
    <p:sldId id="285" r:id="rId12"/>
    <p:sldId id="286" r:id="rId13"/>
    <p:sldId id="287" r:id="rId14"/>
    <p:sldId id="288" r:id="rId15"/>
    <p:sldId id="284" r:id="rId16"/>
    <p:sldId id="276" r:id="rId17"/>
    <p:sldId id="277" r:id="rId18"/>
    <p:sldId id="278" r:id="rId19"/>
    <p:sldId id="289" r:id="rId20"/>
    <p:sldId id="279" r:id="rId21"/>
    <p:sldId id="280" r:id="rId22"/>
    <p:sldId id="282" r:id="rId23"/>
    <p:sldId id="283" r:id="rId24"/>
    <p:sldId id="290" r:id="rId25"/>
    <p:sldId id="291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FB4"/>
    <a:srgbClr val="4374BB"/>
    <a:srgbClr val="3378CB"/>
    <a:srgbClr val="3366CC"/>
    <a:srgbClr val="91E5E3"/>
    <a:srgbClr val="9D8D65"/>
    <a:srgbClr val="CC0000"/>
    <a:srgbClr val="164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58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0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96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images.google.com/imgres?imgurl=http://www.for.gov.bc.ca/ftp/His/external/!publish/Radio/Photos/Regions/SIRKamloops/2003%2520fire%2520photos/forest%2520fire%2520July%252016%2520night6.jpg&amp;imgrefurl=http://www.noolmusic.com/blogs/Pics_Fire.shtml&amp;h=600&amp;w=800&amp;sz=70&amp;hl=en&amp;start=1&amp;tbnid=oqo8hR5FoRsicM:&amp;tbnh=107&amp;tbnw=143&amp;prev=/images%3Fq%3Dforest%2Bfire%26svnum%3D10%26hl%3Den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catalog.prographicssportswear.com/admin/pics/55450-9410-bridalparty.jpg&amp;imgrefurl=http://catalog.prographicssportswear.com/Products-Page.php%3Fcatid%3D156&amp;h=600&amp;w=600&amp;sz=31&amp;hl=en&amp;start=1&amp;tbnid=0TcSu8CAKYUpiM:&amp;tbnh=135&amp;tbnw=135&amp;prev=/images%3Fq%3Ddrinking%2Bglass%26ndsp%3D20%26svnum%3D10%26hl%3Den%26lr%3D%26sa%3DN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Matter: Properties &amp; Change</a:t>
            </a:r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Extensive vs. Intensive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3741738" cy="4038600"/>
          </a:xfrm>
        </p:spPr>
        <p:txBody>
          <a:bodyPr/>
          <a:lstStyle/>
          <a:p>
            <a:r>
              <a:rPr lang="en-US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/>
              <a:t>boiling point</a:t>
            </a:r>
          </a:p>
          <a:p>
            <a:pPr lvl="1">
              <a:lnSpc>
                <a:spcPct val="130000"/>
              </a:lnSpc>
            </a:pPr>
            <a:r>
              <a:rPr lang="en-US"/>
              <a:t>volume</a:t>
            </a:r>
          </a:p>
          <a:p>
            <a:pPr lvl="1">
              <a:lnSpc>
                <a:spcPct val="130000"/>
              </a:lnSpc>
            </a:pPr>
            <a:r>
              <a:rPr lang="en-US"/>
              <a:t>mass</a:t>
            </a:r>
          </a:p>
          <a:p>
            <a:pPr lvl="1">
              <a:lnSpc>
                <a:spcPct val="130000"/>
              </a:lnSpc>
            </a:pPr>
            <a:r>
              <a:rPr lang="en-US"/>
              <a:t>density</a:t>
            </a:r>
          </a:p>
          <a:p>
            <a:pPr lvl="1">
              <a:lnSpc>
                <a:spcPct val="130000"/>
              </a:lnSpc>
            </a:pPr>
            <a:r>
              <a:rPr lang="en-US"/>
              <a:t>conductivity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332288" y="1524000"/>
            <a:ext cx="37719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endParaRPr kumimoji="1" lang="en-US" sz="320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intensive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chemeClr val="bg1"/>
                </a:solidFill>
                <a:latin typeface="Verdana" pitchFamily="34" charset="0"/>
              </a:rPr>
              <a:t>extensive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chemeClr val="bg1"/>
                </a:solidFill>
                <a:latin typeface="Verdana" pitchFamily="34" charset="0"/>
              </a:rPr>
              <a:t>extensive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intensive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763000" cy="914400"/>
          </a:xfrm>
        </p:spPr>
        <p:txBody>
          <a:bodyPr lIns="92075" tIns="46038" rIns="92075" bIns="46038" anchor="b"/>
          <a:lstStyle/>
          <a:p>
            <a:r>
              <a:rPr lang="en-US" sz="4000"/>
              <a:t>C. Density – a physical property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1524000"/>
            <a:ext cx="5837237" cy="3276600"/>
          </a:xfrm>
        </p:spPr>
        <p:txBody>
          <a:bodyPr lIns="92075" tIns="46038" rIns="92075" bIns="46038"/>
          <a:lstStyle/>
          <a:p>
            <a:pPr marL="457200" indent="-457200"/>
            <a:r>
              <a:rPr lang="en-US" sz="2800" b="1"/>
              <a:t>Derived units = Combination of base units</a:t>
            </a:r>
          </a:p>
          <a:p>
            <a:pPr marL="457200" indent="-457200"/>
            <a:r>
              <a:rPr lang="en-US" sz="2800"/>
              <a:t>Volume</a:t>
            </a:r>
            <a:r>
              <a:rPr lang="en-US" sz="2800" b="1"/>
              <a:t> (m</a:t>
            </a:r>
            <a:r>
              <a:rPr lang="en-US" sz="2800" b="1" baseline="30000"/>
              <a:t>3</a:t>
            </a:r>
            <a:r>
              <a:rPr lang="en-US" sz="2800" b="1"/>
              <a:t> or cm</a:t>
            </a:r>
            <a:r>
              <a:rPr lang="en-US" sz="2800" b="1" baseline="30000"/>
              <a:t>3 </a:t>
            </a:r>
            <a:r>
              <a:rPr lang="en-US" sz="2800" b="1"/>
              <a:t>or mL) </a:t>
            </a:r>
          </a:p>
          <a:p>
            <a:pPr marL="857250" lvl="1">
              <a:spcBef>
                <a:spcPct val="0"/>
              </a:spcBef>
            </a:pPr>
            <a:r>
              <a:rPr lang="en-US" sz="2400"/>
              <a:t>length </a:t>
            </a:r>
            <a:r>
              <a:rPr lang="en-US" sz="2400">
                <a:sym typeface="Symbol" pitchFamily="18" charset="2"/>
              </a:rPr>
              <a:t> length  length</a:t>
            </a:r>
          </a:p>
          <a:p>
            <a:pPr marL="857250" lvl="1">
              <a:spcBef>
                <a:spcPct val="0"/>
              </a:spcBef>
            </a:pPr>
            <a:r>
              <a:rPr lang="en-US" sz="2400">
                <a:sym typeface="Symbol" pitchFamily="18" charset="2"/>
              </a:rPr>
              <a:t>Or measured using a graduated cylinder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6019800" y="4724400"/>
            <a:ext cx="2667000" cy="1819275"/>
            <a:chOff x="672" y="2803"/>
            <a:chExt cx="1680" cy="1146"/>
          </a:xfrm>
        </p:grpSpPr>
        <p:sp>
          <p:nvSpPr>
            <p:cNvPr id="485381" name="AutoShape 5"/>
            <p:cNvSpPr>
              <a:spLocks noChangeArrowheads="1"/>
            </p:cNvSpPr>
            <p:nvPr/>
          </p:nvSpPr>
          <p:spPr bwMode="auto">
            <a:xfrm>
              <a:off x="672" y="2840"/>
              <a:ext cx="1680" cy="1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kumimoji="1" lang="en-US">
                <a:latin typeface="Arial Narrow" pitchFamily="34" charset="0"/>
              </a:endParaRPr>
            </a:p>
          </p:txBody>
        </p:sp>
        <p:sp>
          <p:nvSpPr>
            <p:cNvPr id="485382" name="Text Box 6"/>
            <p:cNvSpPr txBox="1">
              <a:spLocks noChangeArrowheads="1"/>
            </p:cNvSpPr>
            <p:nvPr/>
          </p:nvSpPr>
          <p:spPr bwMode="auto">
            <a:xfrm>
              <a:off x="744" y="3109"/>
              <a:ext cx="84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chemeClr val="bg2"/>
                  </a:solidFill>
                  <a:latin typeface="Arial" pitchFamily="34" charset="0"/>
                </a:rPr>
                <a:t>D =</a:t>
              </a:r>
              <a:r>
                <a:rPr lang="en-US" sz="4800">
                  <a:latin typeface="Arial" pitchFamily="34" charset="0"/>
                </a:rPr>
                <a:t> </a:t>
              </a:r>
            </a:p>
          </p:txBody>
        </p:sp>
        <p:sp>
          <p:nvSpPr>
            <p:cNvPr id="485383" name="Text Box 7"/>
            <p:cNvSpPr txBox="1">
              <a:spLocks noChangeArrowheads="1"/>
            </p:cNvSpPr>
            <p:nvPr/>
          </p:nvSpPr>
          <p:spPr bwMode="auto">
            <a:xfrm>
              <a:off x="1690" y="2803"/>
              <a:ext cx="476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5400" b="1">
                  <a:solidFill>
                    <a:schemeClr val="bg2"/>
                  </a:solidFill>
                  <a:latin typeface="Arial" pitchFamily="34" charset="0"/>
                </a:rPr>
                <a:t>M</a:t>
              </a:r>
            </a:p>
            <a:p>
              <a:pPr algn="ctr">
                <a:spcBef>
                  <a:spcPct val="10000"/>
                </a:spcBef>
              </a:pPr>
              <a:r>
                <a:rPr lang="en-US" sz="5400" b="1">
                  <a:solidFill>
                    <a:schemeClr val="bg2"/>
                  </a:solidFill>
                  <a:latin typeface="Arial" pitchFamily="34" charset="0"/>
                </a:rPr>
                <a:t>V</a:t>
              </a:r>
              <a:endParaRPr lang="en-US" sz="480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485384" name="Line 8"/>
            <p:cNvSpPr>
              <a:spLocks noChangeShapeType="1"/>
            </p:cNvSpPr>
            <p:nvPr/>
          </p:nvSpPr>
          <p:spPr bwMode="auto">
            <a:xfrm>
              <a:off x="1608" y="3379"/>
              <a:ext cx="672" cy="0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5" name="AutoShape 9"/>
          <p:cNvSpPr>
            <a:spLocks noChangeArrowheads="1"/>
          </p:cNvSpPr>
          <p:nvPr/>
        </p:nvSpPr>
        <p:spPr bwMode="auto">
          <a:xfrm>
            <a:off x="6057900" y="2571750"/>
            <a:ext cx="2657475" cy="1660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1" lang="en-US" sz="4000" b="1">
                <a:solidFill>
                  <a:schemeClr val="bg2"/>
                </a:solidFill>
                <a:latin typeface="Arial Narrow" pitchFamily="34" charset="0"/>
                <a:sym typeface="Symbol" pitchFamily="18" charset="2"/>
              </a:rPr>
              <a:t>1 cm</a:t>
            </a:r>
            <a:r>
              <a:rPr kumimoji="1" lang="en-US" sz="4000" b="1" baseline="30000">
                <a:solidFill>
                  <a:schemeClr val="bg2"/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en-US" sz="4000" b="1">
                <a:solidFill>
                  <a:schemeClr val="bg2"/>
                </a:solidFill>
                <a:latin typeface="Arial Narrow" pitchFamily="34" charset="0"/>
                <a:sym typeface="Symbol" pitchFamily="18" charset="2"/>
              </a:rPr>
              <a:t> = 1 mL</a:t>
            </a:r>
          </a:p>
          <a:p>
            <a:pPr algn="ctr" eaLnBrk="0" hangingPunct="0"/>
            <a:r>
              <a:rPr lang="en-US" sz="4000" b="1">
                <a:solidFill>
                  <a:schemeClr val="bg2"/>
                </a:solidFill>
                <a:latin typeface="Arial Narrow" pitchFamily="34" charset="0"/>
                <a:sym typeface="Symbol" pitchFamily="18" charset="2"/>
              </a:rPr>
              <a:t>1 dm</a:t>
            </a:r>
            <a:r>
              <a:rPr lang="en-US" sz="4000" b="1" baseline="30000">
                <a:solidFill>
                  <a:schemeClr val="bg2"/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en-US" sz="4000" b="1">
                <a:solidFill>
                  <a:schemeClr val="bg2"/>
                </a:solidFill>
                <a:latin typeface="Arial Narrow" pitchFamily="34" charset="0"/>
                <a:sym typeface="Symbol" pitchFamily="18" charset="2"/>
              </a:rPr>
              <a:t> = 1 L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190500" y="4749800"/>
            <a:ext cx="57531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5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kumimoji="1" lang="en-US" sz="3400" b="1">
                <a:latin typeface="Arial" pitchFamily="34" charset="0"/>
                <a:sym typeface="Symbol" pitchFamily="18" charset="2"/>
              </a:rPr>
              <a:t>Density </a:t>
            </a:r>
            <a:r>
              <a:rPr kumimoji="1" lang="en-US" sz="3400">
                <a:latin typeface="Arial" pitchFamily="34" charset="0"/>
                <a:sym typeface="Symbol" pitchFamily="18" charset="2"/>
              </a:rPr>
              <a:t>(kg/m</a:t>
            </a:r>
            <a:r>
              <a:rPr kumimoji="1" lang="en-US" sz="3400" baseline="30000">
                <a:latin typeface="Arial" pitchFamily="34" charset="0"/>
                <a:sym typeface="Symbol" pitchFamily="18" charset="2"/>
              </a:rPr>
              <a:t>3</a:t>
            </a:r>
            <a:r>
              <a:rPr kumimoji="1" lang="en-US" sz="3400">
                <a:latin typeface="Arial" pitchFamily="34" charset="0"/>
                <a:sym typeface="Symbol" pitchFamily="18" charset="2"/>
              </a:rPr>
              <a:t> or g/cm</a:t>
            </a:r>
            <a:r>
              <a:rPr kumimoji="1" lang="en-US" sz="3400" baseline="30000">
                <a:latin typeface="Arial" pitchFamily="34" charset="0"/>
                <a:sym typeface="Symbol" pitchFamily="18" charset="2"/>
              </a:rPr>
              <a:t>3 </a:t>
            </a:r>
            <a:r>
              <a:rPr kumimoji="1" lang="en-US" sz="3400">
                <a:latin typeface="Arial" pitchFamily="34" charset="0"/>
                <a:sym typeface="Symbol" pitchFamily="18" charset="2"/>
              </a:rPr>
              <a:t>or g/mL)</a:t>
            </a:r>
          </a:p>
          <a:p>
            <a:pPr marL="857250" lvl="1" indent="-285750" eaLnBrk="0" hangingPunct="0">
              <a:buClr>
                <a:schemeClr val="accent1"/>
              </a:buClr>
              <a:buFont typeface="Wingdings" pitchFamily="2" charset="2"/>
              <a:buChar char="w"/>
            </a:pPr>
            <a:r>
              <a:rPr kumimoji="1" lang="en-US" sz="3400">
                <a:latin typeface="Arial" pitchFamily="34" charset="0"/>
                <a:sym typeface="Symbol" pitchFamily="18" charset="2"/>
              </a:rPr>
              <a:t>mass per volume</a:t>
            </a:r>
            <a:endParaRPr kumimoji="1" lang="en-US" sz="3400" b="1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2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2" autoUpdateAnimBg="0"/>
      <p:bldP spid="132105" grpId="0" animBg="1" autoUpdateAnimBg="0"/>
      <p:bldP spid="132106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r>
              <a:rPr lang="en-US"/>
              <a:t>C. Density</a:t>
            </a:r>
          </a:p>
        </p:txBody>
      </p:sp>
      <p:sp>
        <p:nvSpPr>
          <p:cNvPr id="486403" name="Line 3"/>
          <p:cNvSpPr>
            <a:spLocks noChangeShapeType="1"/>
          </p:cNvSpPr>
          <p:nvPr/>
        </p:nvSpPr>
        <p:spPr bwMode="auto">
          <a:xfrm>
            <a:off x="966788" y="3051175"/>
            <a:ext cx="0" cy="30559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4" name="Line 4"/>
          <p:cNvSpPr>
            <a:spLocks noChangeShapeType="1"/>
          </p:cNvSpPr>
          <p:nvPr/>
        </p:nvSpPr>
        <p:spPr bwMode="auto">
          <a:xfrm rot="-5400000">
            <a:off x="2433638" y="4441825"/>
            <a:ext cx="0" cy="3133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5" name="Line 5"/>
          <p:cNvSpPr>
            <a:spLocks noChangeShapeType="1"/>
          </p:cNvSpPr>
          <p:nvPr/>
        </p:nvSpPr>
        <p:spPr bwMode="auto">
          <a:xfrm flipV="1">
            <a:off x="971550" y="3949700"/>
            <a:ext cx="2474913" cy="20288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 rot="-5400000">
            <a:off x="-599281" y="4518819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Mass (g)</a:t>
            </a: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571500" y="6202363"/>
            <a:ext cx="276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Volume (cm</a:t>
            </a:r>
            <a:r>
              <a:rPr lang="en-US" sz="3200" b="1" baseline="30000">
                <a:latin typeface="Arial" pitchFamily="34" charset="0"/>
              </a:rPr>
              <a:t>3</a:t>
            </a:r>
            <a:r>
              <a:rPr lang="en-US" sz="3200" b="1">
                <a:latin typeface="Arial" pitchFamily="34" charset="0"/>
              </a:rPr>
              <a:t>)</a:t>
            </a:r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>
            <a:off x="2327275" y="4138613"/>
            <a:ext cx="925513" cy="782637"/>
          </a:xfrm>
          <a:custGeom>
            <a:avLst/>
            <a:gdLst>
              <a:gd name="T0" fmla="*/ 0 w 405"/>
              <a:gd name="T1" fmla="*/ 2147483647 h 351"/>
              <a:gd name="T2" fmla="*/ 2147483647 w 405"/>
              <a:gd name="T3" fmla="*/ 2147483647 h 351"/>
              <a:gd name="T4" fmla="*/ 2147483647 w 405"/>
              <a:gd name="T5" fmla="*/ 0 h 351"/>
              <a:gd name="T6" fmla="*/ 0 60000 65536"/>
              <a:gd name="T7" fmla="*/ 0 60000 65536"/>
              <a:gd name="T8" fmla="*/ 0 60000 65536"/>
              <a:gd name="T9" fmla="*/ 0 w 405"/>
              <a:gd name="T10" fmla="*/ 0 h 351"/>
              <a:gd name="T11" fmla="*/ 405 w 405"/>
              <a:gd name="T12" fmla="*/ 351 h 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351">
                <a:moveTo>
                  <a:pt x="0" y="351"/>
                </a:moveTo>
                <a:lnTo>
                  <a:pt x="405" y="351"/>
                </a:lnTo>
                <a:lnTo>
                  <a:pt x="405" y="0"/>
                </a:lnTo>
              </a:path>
            </a:pathLst>
          </a:cu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1" lang="en-US">
              <a:latin typeface="Arial Narrow" pitchFamily="34" charset="0"/>
            </a:endParaRPr>
          </a:p>
        </p:txBody>
      </p:sp>
      <p:grpSp>
        <p:nvGrpSpPr>
          <p:cNvPr id="133129" name="Group 9"/>
          <p:cNvGrpSpPr>
            <a:grpSpLocks/>
          </p:cNvGrpSpPr>
          <p:nvPr/>
        </p:nvGrpSpPr>
        <p:grpSpPr bwMode="auto">
          <a:xfrm>
            <a:off x="3273425" y="1927225"/>
            <a:ext cx="5256213" cy="1749425"/>
            <a:chOff x="2080" y="1010"/>
            <a:chExt cx="3311" cy="1102"/>
          </a:xfrm>
        </p:grpSpPr>
        <p:sp>
          <p:nvSpPr>
            <p:cNvPr id="486410" name="AutoShape 10"/>
            <p:cNvSpPr>
              <a:spLocks noChangeArrowheads="1"/>
            </p:cNvSpPr>
            <p:nvPr/>
          </p:nvSpPr>
          <p:spPr bwMode="auto">
            <a:xfrm>
              <a:off x="2080" y="1010"/>
              <a:ext cx="3311" cy="1102"/>
            </a:xfrm>
            <a:prstGeom prst="wedgeRoundRectCallout">
              <a:avLst>
                <a:gd name="adj1" fmla="val -49727"/>
                <a:gd name="adj2" fmla="val 100361"/>
                <a:gd name="adj3" fmla="val 16667"/>
              </a:avLst>
            </a:prstGeom>
            <a:solidFill>
              <a:schemeClr val="tx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Arial" pitchFamily="34" charset="0"/>
              </a:endParaRPr>
            </a:p>
          </p:txBody>
        </p:sp>
        <p:graphicFrame>
          <p:nvGraphicFramePr>
            <p:cNvPr id="486411" name="Object 11"/>
            <p:cNvGraphicFramePr>
              <a:graphicFrameLocks noChangeAspect="1"/>
            </p:cNvGraphicFramePr>
            <p:nvPr/>
          </p:nvGraphicFramePr>
          <p:xfrm>
            <a:off x="2101" y="1127"/>
            <a:ext cx="1968" cy="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14" name="Equation" r:id="rId3" imgW="825480" imgH="393480" progId="Equation.3">
                    <p:embed/>
                  </p:oleObj>
                </mc:Choice>
                <mc:Fallback>
                  <p:oleObj name="Equation" r:id="rId3" imgW="825480" imgH="393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" y="1127"/>
                          <a:ext cx="1968" cy="859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132" name="Object 12"/>
          <p:cNvGraphicFramePr>
            <a:graphicFrameLocks noChangeAspect="1"/>
          </p:cNvGraphicFramePr>
          <p:nvPr/>
        </p:nvGraphicFramePr>
        <p:xfrm>
          <a:off x="7540625" y="2444750"/>
          <a:ext cx="10048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5" name="Equation" r:id="rId5" imgW="266400" imgH="164880" progId="Equation.3">
                  <p:embed/>
                </p:oleObj>
              </mc:Choice>
              <mc:Fallback>
                <p:oleObj name="Equation" r:id="rId5" imgW="26640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2444750"/>
                        <a:ext cx="10048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6410325" y="2108200"/>
          <a:ext cx="114776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6" name="Equation" r:id="rId7" imgW="304560" imgH="393480" progId="Equation.3">
                  <p:embed/>
                </p:oleObj>
              </mc:Choice>
              <mc:Fallback>
                <p:oleObj name="Equation" r:id="rId7" imgW="3045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2108200"/>
                        <a:ext cx="1147763" cy="136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r>
              <a:rPr lang="en-US"/>
              <a:t>C. Density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6363"/>
            <a:ext cx="9144000" cy="2020887"/>
          </a:xfrm>
        </p:spPr>
        <p:txBody>
          <a:bodyPr lIns="92075" tIns="46038" rIns="92075" bIns="46038"/>
          <a:lstStyle/>
          <a:p>
            <a:pPr marL="457200" indent="-457200"/>
            <a:r>
              <a:rPr lang="en-US" sz="2800" b="1"/>
              <a:t>An object has a volume of 825 cm</a:t>
            </a:r>
            <a:r>
              <a:rPr lang="en-US" sz="2800" b="1" baseline="30000"/>
              <a:t>3</a:t>
            </a:r>
            <a:r>
              <a:rPr lang="en-US" sz="2800" b="1"/>
              <a:t> and a density of 13.6 g/cm</a:t>
            </a:r>
            <a:r>
              <a:rPr lang="en-US" sz="2800" b="1" baseline="30000"/>
              <a:t>3</a:t>
            </a:r>
            <a:r>
              <a:rPr lang="en-US" sz="2800" b="1"/>
              <a:t>.  Find its mass.</a:t>
            </a:r>
            <a:endParaRPr lang="en-US" sz="2800" u="sng"/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1" lang="en-US">
              <a:latin typeface="Arial Narrow" pitchFamily="34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200">
                <a:latin typeface="Arial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V = 825 cm</a:t>
            </a:r>
            <a:r>
              <a:rPr kumimoji="1" lang="en-US" sz="3500" baseline="30000">
                <a:latin typeface="Arial" pitchFamily="34" charset="0"/>
              </a:rPr>
              <a:t>3</a:t>
            </a:r>
            <a:endParaRPr kumimoji="1" lang="en-US" sz="3500"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D = 13.6 g/cm</a:t>
            </a:r>
            <a:r>
              <a:rPr kumimoji="1" lang="en-US" sz="3500" baseline="30000">
                <a:latin typeface="Arial" pitchFamily="34" charset="0"/>
              </a:rPr>
              <a:t>3</a:t>
            </a:r>
            <a:endParaRPr kumimoji="1" lang="en-US" sz="3500"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M = ?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200">
                <a:latin typeface="Arial" pitchFamily="34" charset="0"/>
              </a:rPr>
              <a:t>WORK</a:t>
            </a:r>
            <a:r>
              <a:rPr kumimoji="1" lang="en-US" sz="3500">
                <a:latin typeface="Arial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M = DV</a:t>
            </a:r>
          </a:p>
          <a:p>
            <a:pPr>
              <a:spcBef>
                <a:spcPct val="60000"/>
              </a:spcBef>
            </a:pPr>
            <a:r>
              <a:rPr kumimoji="1" lang="en-US" sz="3500">
                <a:latin typeface="Arial" pitchFamily="34" charset="0"/>
              </a:rPr>
              <a:t>M = (13.6 g/cm</a:t>
            </a:r>
            <a:r>
              <a:rPr kumimoji="1" lang="en-US" sz="3500" baseline="30000">
                <a:latin typeface="Arial" pitchFamily="34" charset="0"/>
              </a:rPr>
              <a:t>3</a:t>
            </a:r>
            <a:r>
              <a:rPr kumimoji="1" lang="en-US" sz="3500">
                <a:latin typeface="Arial" pitchFamily="34" charset="0"/>
              </a:rPr>
              <a:t>)(825cm</a:t>
            </a:r>
            <a:r>
              <a:rPr kumimoji="1" lang="en-US" sz="3500" baseline="30000">
                <a:latin typeface="Arial" pitchFamily="34" charset="0"/>
              </a:rPr>
              <a:t>3</a:t>
            </a:r>
            <a:r>
              <a:rPr kumimoji="1" lang="en-US" sz="3500">
                <a:latin typeface="Arial" pitchFamily="34" charset="0"/>
              </a:rPr>
              <a:t>)</a:t>
            </a:r>
          </a:p>
          <a:p>
            <a:pPr>
              <a:spcBef>
                <a:spcPct val="60000"/>
              </a:spcBef>
            </a:pPr>
            <a:r>
              <a:rPr kumimoji="1" lang="en-US" sz="3500">
                <a:latin typeface="Arial" pitchFamily="34" charset="0"/>
              </a:rPr>
              <a:t>M = 11,220 g</a:t>
            </a:r>
            <a:endParaRPr kumimoji="1" lang="en-US" sz="3500" b="1">
              <a:solidFill>
                <a:schemeClr val="tx2"/>
              </a:solidFill>
              <a:latin typeface="Arial" pitchFamily="34" charset="0"/>
            </a:endParaRPr>
          </a:p>
          <a:p>
            <a:pPr>
              <a:spcBef>
                <a:spcPct val="60000"/>
              </a:spcBef>
            </a:pPr>
            <a:r>
              <a:rPr kumimoji="1" lang="en-US" sz="3500" b="1">
                <a:solidFill>
                  <a:schemeClr val="tx2"/>
                </a:solidFill>
                <a:latin typeface="Arial" pitchFamily="34" charset="0"/>
              </a:rPr>
              <a:t>M = 11,200 g</a:t>
            </a:r>
            <a:endParaRPr kumimoji="1" lang="en-US" sz="3500">
              <a:latin typeface="Arial" pitchFamily="34" charset="0"/>
            </a:endParaRPr>
          </a:p>
          <a:p>
            <a:endParaRPr kumimoji="1" lang="en-US" sz="3500">
              <a:latin typeface="Arial" pitchFamily="34" charset="0"/>
            </a:endParaRPr>
          </a:p>
        </p:txBody>
      </p:sp>
      <p:sp>
        <p:nvSpPr>
          <p:cNvPr id="487431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77" name="Group 9"/>
          <p:cNvGrpSpPr>
            <a:grpSpLocks/>
          </p:cNvGrpSpPr>
          <p:nvPr/>
        </p:nvGrpSpPr>
        <p:grpSpPr bwMode="auto">
          <a:xfrm>
            <a:off x="557213" y="5214938"/>
            <a:ext cx="2436812" cy="1471612"/>
            <a:chOff x="351" y="3394"/>
            <a:chExt cx="1364" cy="756"/>
          </a:xfrm>
        </p:grpSpPr>
        <p:sp>
          <p:nvSpPr>
            <p:cNvPr id="487434" name="AutoShape 10"/>
            <p:cNvSpPr>
              <a:spLocks noChangeArrowheads="1"/>
            </p:cNvSpPr>
            <p:nvPr/>
          </p:nvSpPr>
          <p:spPr bwMode="auto">
            <a:xfrm>
              <a:off x="351" y="3394"/>
              <a:ext cx="1364" cy="75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kumimoji="1" lang="en-US">
                <a:latin typeface="Arial Narrow" pitchFamily="34" charset="0"/>
              </a:endParaRPr>
            </a:p>
          </p:txBody>
        </p:sp>
        <p:graphicFrame>
          <p:nvGraphicFramePr>
            <p:cNvPr id="487435" name="Object 11"/>
            <p:cNvGraphicFramePr>
              <a:graphicFrameLocks noChangeAspect="1"/>
            </p:cNvGraphicFramePr>
            <p:nvPr/>
          </p:nvGraphicFramePr>
          <p:xfrm>
            <a:off x="610" y="3398"/>
            <a:ext cx="846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436" name="Equation" r:id="rId3" imgW="444240" imgH="393480" progId="Equation.3">
                    <p:embed/>
                  </p:oleObj>
                </mc:Choice>
                <mc:Fallback>
                  <p:oleObj name="Equation" r:id="rId3" imgW="444240" imgH="393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" y="3398"/>
                          <a:ext cx="846" cy="749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build="p" autoUpdateAnimBg="0"/>
      <p:bldP spid="13517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r>
              <a:rPr lang="en-US"/>
              <a:t>C. Density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6363"/>
            <a:ext cx="9144000" cy="2020887"/>
          </a:xfrm>
        </p:spPr>
        <p:txBody>
          <a:bodyPr lIns="92075" tIns="46038" rIns="92075" bIns="46038"/>
          <a:lstStyle/>
          <a:p>
            <a:pPr marL="457200" indent="-457200"/>
            <a:r>
              <a:rPr lang="en-US" sz="2800" b="1"/>
              <a:t>A liquid has a density of 0.87 g/mL. What volume is occupied by 25 g of the liquid?</a:t>
            </a:r>
            <a:endParaRPr lang="en-US" sz="2800" u="sng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1" lang="en-US">
              <a:latin typeface="Arial Narrow" pitchFamily="34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200">
                <a:latin typeface="Arial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D = 0.87 g/mL</a:t>
            </a: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V = ?</a:t>
            </a:r>
          </a:p>
          <a:p>
            <a:pPr>
              <a:spcBef>
                <a:spcPct val="20000"/>
              </a:spcBef>
            </a:pPr>
            <a:r>
              <a:rPr kumimoji="1" lang="en-US" sz="3500">
                <a:latin typeface="Arial" pitchFamily="34" charset="0"/>
              </a:rPr>
              <a:t>M = 25 g</a:t>
            </a:r>
          </a:p>
        </p:txBody>
      </p:sp>
      <p:sp>
        <p:nvSpPr>
          <p:cNvPr id="488454" name="Line 6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0" name="Group 8"/>
          <p:cNvGrpSpPr>
            <a:grpSpLocks/>
          </p:cNvGrpSpPr>
          <p:nvPr/>
        </p:nvGrpSpPr>
        <p:grpSpPr bwMode="auto">
          <a:xfrm>
            <a:off x="3778250" y="2690813"/>
            <a:ext cx="5365750" cy="1849437"/>
            <a:chOff x="2380" y="1695"/>
            <a:chExt cx="3380" cy="1165"/>
          </a:xfrm>
        </p:grpSpPr>
        <p:sp>
          <p:nvSpPr>
            <p:cNvPr id="488457" name="Text Box 9"/>
            <p:cNvSpPr txBox="1">
              <a:spLocks noChangeArrowheads="1"/>
            </p:cNvSpPr>
            <p:nvPr/>
          </p:nvSpPr>
          <p:spPr bwMode="auto">
            <a:xfrm>
              <a:off x="2380" y="1695"/>
              <a:ext cx="3380" cy="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kumimoji="1" lang="en-US" sz="3200">
                  <a:latin typeface="Arial" pitchFamily="34" charset="0"/>
                </a:rPr>
                <a:t>WORK</a:t>
              </a:r>
              <a:r>
                <a:rPr kumimoji="1" lang="en-US" sz="3500">
                  <a:latin typeface="Arial" pitchFamily="34" charset="0"/>
                </a:rPr>
                <a:t>:</a:t>
              </a:r>
            </a:p>
            <a:p>
              <a:pPr>
                <a:spcBef>
                  <a:spcPct val="20000"/>
                </a:spcBef>
              </a:pPr>
              <a:r>
                <a:rPr kumimoji="1" lang="en-US" sz="3500">
                  <a:latin typeface="Arial" pitchFamily="34" charset="0"/>
                </a:rPr>
                <a:t>V = M</a:t>
              </a:r>
            </a:p>
            <a:p>
              <a:pPr>
                <a:spcBef>
                  <a:spcPct val="10000"/>
                </a:spcBef>
              </a:pPr>
              <a:r>
                <a:rPr kumimoji="1" lang="en-US" sz="3400">
                  <a:latin typeface="Arial" pitchFamily="34" charset="0"/>
                </a:rPr>
                <a:t>       </a:t>
              </a:r>
              <a:r>
                <a:rPr kumimoji="1" lang="en-US" sz="3500">
                  <a:latin typeface="Arial" pitchFamily="34" charset="0"/>
                </a:rPr>
                <a:t>D</a:t>
              </a:r>
            </a:p>
          </p:txBody>
        </p:sp>
        <p:sp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2915" y="2486"/>
              <a:ext cx="29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03" name="Group 11"/>
          <p:cNvGrpSpPr>
            <a:grpSpLocks/>
          </p:cNvGrpSpPr>
          <p:nvPr/>
        </p:nvGrpSpPr>
        <p:grpSpPr bwMode="auto">
          <a:xfrm>
            <a:off x="3778250" y="4648200"/>
            <a:ext cx="4756150" cy="1366838"/>
            <a:chOff x="2380" y="2920"/>
            <a:chExt cx="3380" cy="861"/>
          </a:xfrm>
        </p:grpSpPr>
        <p:sp>
          <p:nvSpPr>
            <p:cNvPr id="488460" name="Text Box 12"/>
            <p:cNvSpPr txBox="1">
              <a:spLocks noChangeArrowheads="1"/>
            </p:cNvSpPr>
            <p:nvPr/>
          </p:nvSpPr>
          <p:spPr bwMode="auto">
            <a:xfrm>
              <a:off x="2380" y="2920"/>
              <a:ext cx="338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5000"/>
                </a:spcBef>
              </a:pPr>
              <a:r>
                <a:rPr kumimoji="1" lang="en-US" sz="3500">
                  <a:latin typeface="Arial" pitchFamily="34" charset="0"/>
                </a:rPr>
                <a:t>V =   25 g</a:t>
              </a:r>
            </a:p>
            <a:p>
              <a:pPr>
                <a:spcBef>
                  <a:spcPct val="30000"/>
                </a:spcBef>
              </a:pPr>
              <a:r>
                <a:rPr kumimoji="1" lang="en-US" sz="3500">
                  <a:latin typeface="Arial" pitchFamily="34" charset="0"/>
                </a:rPr>
                <a:t>     0.87 g/mL</a:t>
              </a:r>
            </a:p>
          </p:txBody>
        </p:sp>
        <p:sp>
          <p:nvSpPr>
            <p:cNvPr id="488461" name="Line 13"/>
            <p:cNvSpPr>
              <a:spLocks noChangeShapeType="1"/>
            </p:cNvSpPr>
            <p:nvPr/>
          </p:nvSpPr>
          <p:spPr bwMode="auto">
            <a:xfrm>
              <a:off x="3003" y="3353"/>
              <a:ext cx="1199" cy="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3778250" y="6105525"/>
            <a:ext cx="5365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500" b="1">
                <a:solidFill>
                  <a:schemeClr val="tx2"/>
                </a:solidFill>
                <a:latin typeface="Arial" pitchFamily="34" charset="0"/>
              </a:rPr>
              <a:t>V = 29 mL</a:t>
            </a:r>
            <a:endParaRPr kumimoji="1" lang="en-US" sz="3500">
              <a:latin typeface="Arial" pitchFamily="34" charset="0"/>
            </a:endParaRPr>
          </a:p>
        </p:txBody>
      </p:sp>
      <p:grpSp>
        <p:nvGrpSpPr>
          <p:cNvPr id="136207" name="Group 15"/>
          <p:cNvGrpSpPr>
            <a:grpSpLocks/>
          </p:cNvGrpSpPr>
          <p:nvPr/>
        </p:nvGrpSpPr>
        <p:grpSpPr bwMode="auto">
          <a:xfrm>
            <a:off x="557213" y="5214938"/>
            <a:ext cx="2436812" cy="1471612"/>
            <a:chOff x="351" y="3394"/>
            <a:chExt cx="1364" cy="756"/>
          </a:xfrm>
        </p:grpSpPr>
        <p:sp>
          <p:nvSpPr>
            <p:cNvPr id="488464" name="AutoShape 16"/>
            <p:cNvSpPr>
              <a:spLocks noChangeArrowheads="1"/>
            </p:cNvSpPr>
            <p:nvPr/>
          </p:nvSpPr>
          <p:spPr bwMode="auto">
            <a:xfrm>
              <a:off x="351" y="3394"/>
              <a:ext cx="1364" cy="75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kumimoji="1" lang="en-US">
                <a:latin typeface="Arial Narrow" pitchFamily="34" charset="0"/>
              </a:endParaRPr>
            </a:p>
          </p:txBody>
        </p:sp>
        <p:graphicFrame>
          <p:nvGraphicFramePr>
            <p:cNvPr id="488465" name="Object 17"/>
            <p:cNvGraphicFramePr>
              <a:graphicFrameLocks noChangeAspect="1"/>
            </p:cNvGraphicFramePr>
            <p:nvPr/>
          </p:nvGraphicFramePr>
          <p:xfrm>
            <a:off x="610" y="3398"/>
            <a:ext cx="846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467" name="Equation" r:id="rId3" imgW="444240" imgH="393480" progId="Equation.3">
                    <p:embed/>
                  </p:oleObj>
                </mc:Choice>
                <mc:Fallback>
                  <p:oleObj name="Equation" r:id="rId3" imgW="444240" imgH="393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" y="3398"/>
                          <a:ext cx="846" cy="749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248400" y="4953000"/>
            <a:ext cx="3048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500">
                <a:solidFill>
                  <a:srgbClr val="164216"/>
                </a:solidFill>
                <a:latin typeface="Arial" pitchFamily="34" charset="0"/>
              </a:rPr>
              <a:t> = 28.736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  <p:bldP spid="136206" grpId="0" build="p" autoUpdateAnimBg="0"/>
      <p:bldP spid="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Chemical Properties</a:t>
            </a:r>
          </a:p>
        </p:txBody>
      </p:sp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21878" r="12471" b="20877"/>
          <a:stretch>
            <a:fillRect/>
          </a:stretch>
        </p:blipFill>
        <p:spPr bwMode="auto">
          <a:xfrm>
            <a:off x="1447800" y="3021013"/>
            <a:ext cx="670877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Chemical Property</a:t>
            </a:r>
          </a:p>
          <a:p>
            <a:pPr lvl="1"/>
            <a:r>
              <a:rPr lang="en-US"/>
              <a:t>describes the ability of a substance to undergo changes in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/>
              <a:t>E. Physical vs. Chemical Properties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114800" cy="4038600"/>
          </a:xfrm>
        </p:spPr>
        <p:txBody>
          <a:bodyPr/>
          <a:lstStyle/>
          <a:p>
            <a:r>
              <a:rPr lang="en-US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/>
              <a:t>melting point</a:t>
            </a:r>
          </a:p>
          <a:p>
            <a:pPr lvl="1">
              <a:lnSpc>
                <a:spcPct val="130000"/>
              </a:lnSpc>
            </a:pPr>
            <a:r>
              <a:rPr lang="en-US"/>
              <a:t>flammable</a:t>
            </a:r>
          </a:p>
          <a:p>
            <a:pPr lvl="1">
              <a:lnSpc>
                <a:spcPct val="130000"/>
              </a:lnSpc>
            </a:pPr>
            <a:r>
              <a:rPr lang="en-US"/>
              <a:t>density</a:t>
            </a:r>
          </a:p>
          <a:p>
            <a:pPr lvl="1">
              <a:lnSpc>
                <a:spcPct val="130000"/>
              </a:lnSpc>
            </a:pPr>
            <a:r>
              <a:rPr lang="en-US"/>
              <a:t>magnetic</a:t>
            </a:r>
          </a:p>
          <a:p>
            <a:pPr lvl="1">
              <a:lnSpc>
                <a:spcPct val="130000"/>
              </a:lnSpc>
            </a:pPr>
            <a:r>
              <a:rPr lang="en-US"/>
              <a:t>tarnishes in air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4332288" y="1524000"/>
            <a:ext cx="37719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endParaRPr kumimoji="1" lang="en-US" sz="320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physical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chemeClr val="bg1"/>
                </a:solidFill>
                <a:latin typeface="Verdana" pitchFamily="34" charset="0"/>
              </a:rPr>
              <a:t>chemical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physical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physical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chemeClr val="bg1"/>
                </a:solidFill>
                <a:latin typeface="Verdana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F. Physical Changes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Change</a:t>
            </a:r>
          </a:p>
          <a:p>
            <a:pPr lvl="1">
              <a:spcBef>
                <a:spcPct val="40000"/>
              </a:spcBef>
            </a:pPr>
            <a:r>
              <a:rPr lang="en-US"/>
              <a:t>changes the form of a substance without changing its identity</a:t>
            </a:r>
          </a:p>
          <a:p>
            <a:pPr lvl="1">
              <a:spcBef>
                <a:spcPct val="40000"/>
              </a:spcBef>
            </a:pPr>
            <a:r>
              <a:rPr lang="en-US"/>
              <a:t>properties remain the same</a:t>
            </a:r>
          </a:p>
          <a:p>
            <a:pPr>
              <a:spcBef>
                <a:spcPct val="100000"/>
              </a:spcBef>
            </a:pPr>
            <a:r>
              <a:rPr lang="en-US"/>
              <a:t>Examples: cutting a sheet of paper, breaking a crystal, all phase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F. Phase Changes – Physical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/>
            <a:r>
              <a:rPr lang="en-US" sz="2400"/>
              <a:t>Evaporation = </a:t>
            </a:r>
          </a:p>
          <a:p>
            <a:pPr algn="r"/>
            <a:endParaRPr lang="en-US" sz="2400"/>
          </a:p>
          <a:p>
            <a:pPr algn="r"/>
            <a:r>
              <a:rPr lang="en-US" sz="2400"/>
              <a:t>Condensation = </a:t>
            </a:r>
          </a:p>
          <a:p>
            <a:pPr algn="r"/>
            <a:endParaRPr lang="en-US" sz="2400"/>
          </a:p>
          <a:p>
            <a:pPr algn="r"/>
            <a:r>
              <a:rPr lang="en-US" sz="2400"/>
              <a:t>Melting = </a:t>
            </a:r>
          </a:p>
          <a:p>
            <a:pPr algn="r"/>
            <a:endParaRPr lang="en-US" sz="2400"/>
          </a:p>
          <a:p>
            <a:pPr algn="r"/>
            <a:r>
              <a:rPr lang="en-US" sz="2400"/>
              <a:t>Freezing = </a:t>
            </a:r>
          </a:p>
          <a:p>
            <a:pPr algn="r"/>
            <a:endParaRPr lang="en-US" sz="2400"/>
          </a:p>
          <a:p>
            <a:pPr algn="r"/>
            <a:r>
              <a:rPr lang="en-US" sz="2400"/>
              <a:t>Sublimation =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Liquid -&gt; Gas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Gas -&gt; Liquid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Solid -&gt; Liquid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Liquid -&gt; Solid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Solid -&gt;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/>
      <p:bldP spid="47309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G. Chemical Changes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572000"/>
          </a:xfrm>
        </p:spPr>
        <p:txBody>
          <a:bodyPr/>
          <a:lstStyle/>
          <a:p>
            <a:r>
              <a:rPr lang="en-US"/>
              <a:t>Process that involves one or more substances changing into a new substance</a:t>
            </a:r>
          </a:p>
          <a:p>
            <a:pPr lvl="1"/>
            <a:r>
              <a:rPr lang="en-US"/>
              <a:t>Commonly referred to as a chemical reaction</a:t>
            </a:r>
          </a:p>
          <a:p>
            <a:pPr lvl="1"/>
            <a:r>
              <a:rPr lang="en-US"/>
              <a:t>New substances have different compositions and properties from original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Matter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66875"/>
            <a:ext cx="8382000" cy="611188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Matter – anything that has mass and takes up space</a:t>
            </a:r>
          </a:p>
          <a:p>
            <a:pPr lvl="1">
              <a:spcBef>
                <a:spcPct val="70000"/>
              </a:spcBef>
            </a:pPr>
            <a:r>
              <a:rPr lang="en-US" b="1"/>
              <a:t>Everything</a:t>
            </a:r>
            <a:r>
              <a:rPr lang="en-US"/>
              <a:t> around us</a:t>
            </a:r>
          </a:p>
          <a:p>
            <a:pPr>
              <a:spcBef>
                <a:spcPct val="70000"/>
              </a:spcBef>
            </a:pPr>
            <a:r>
              <a:rPr lang="en-US"/>
              <a:t>Chemistry – the study of matter and the changes it undergoes</a:t>
            </a:r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4375" r="5469" b="33333"/>
          <a:stretch>
            <a:fillRect/>
          </a:stretch>
        </p:blipFill>
        <p:spPr bwMode="auto">
          <a:xfrm>
            <a:off x="1828800" y="4724400"/>
            <a:ext cx="70866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uiExpand="1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G. Chemical Changes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Signs of a Chemical Change</a:t>
            </a:r>
          </a:p>
          <a:p>
            <a:pPr lvl="1">
              <a:spcBef>
                <a:spcPct val="50000"/>
              </a:spcBef>
            </a:pPr>
            <a:r>
              <a:rPr lang="en-US"/>
              <a:t>change in color or odor</a:t>
            </a:r>
          </a:p>
          <a:p>
            <a:pPr lvl="1">
              <a:spcBef>
                <a:spcPct val="50000"/>
              </a:spcBef>
            </a:pPr>
            <a:r>
              <a:rPr lang="en-US"/>
              <a:t>formation of a gas</a:t>
            </a:r>
          </a:p>
          <a:p>
            <a:pPr lvl="1">
              <a:spcBef>
                <a:spcPct val="50000"/>
              </a:spcBef>
            </a:pPr>
            <a:r>
              <a:rPr lang="en-US"/>
              <a:t>formation of a precipitate (solid)</a:t>
            </a:r>
          </a:p>
          <a:p>
            <a:pPr lvl="1">
              <a:spcBef>
                <a:spcPct val="50000"/>
              </a:spcBef>
            </a:pPr>
            <a:r>
              <a:rPr lang="en-US"/>
              <a:t>change in light or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/>
              <a:t>H. Physical vs. Chemical Changes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946650" cy="4038600"/>
          </a:xfrm>
        </p:spPr>
        <p:txBody>
          <a:bodyPr/>
          <a:lstStyle/>
          <a:p>
            <a:r>
              <a:rPr lang="en-US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/>
              <a:t>rusting iron</a:t>
            </a:r>
          </a:p>
          <a:p>
            <a:pPr lvl="1">
              <a:lnSpc>
                <a:spcPct val="130000"/>
              </a:lnSpc>
            </a:pPr>
            <a:r>
              <a:rPr lang="en-US"/>
              <a:t>dissolving in water</a:t>
            </a:r>
          </a:p>
          <a:p>
            <a:pPr lvl="1">
              <a:lnSpc>
                <a:spcPct val="130000"/>
              </a:lnSpc>
            </a:pPr>
            <a:r>
              <a:rPr lang="en-US"/>
              <a:t>burning a log</a:t>
            </a:r>
          </a:p>
          <a:p>
            <a:pPr lvl="1">
              <a:lnSpc>
                <a:spcPct val="130000"/>
              </a:lnSpc>
            </a:pPr>
            <a:r>
              <a:rPr lang="en-US"/>
              <a:t>melting ice</a:t>
            </a:r>
          </a:p>
          <a:p>
            <a:pPr lvl="1">
              <a:lnSpc>
                <a:spcPct val="130000"/>
              </a:lnSpc>
            </a:pPr>
            <a:r>
              <a:rPr lang="en-US"/>
              <a:t>grinding spices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4984750" y="1524000"/>
            <a:ext cx="37719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endParaRPr kumimoji="1" lang="en-US" sz="320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chemeClr val="bg1"/>
                </a:solidFill>
                <a:latin typeface="Verdana" pitchFamily="34" charset="0"/>
              </a:rPr>
              <a:t>chemical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physical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chemeClr val="bg1"/>
                </a:solidFill>
                <a:latin typeface="Verdana" pitchFamily="34" charset="0"/>
              </a:rPr>
              <a:t>chemical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physical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bg1"/>
                </a:solidFill>
                <a:latin typeface="Verdana" pitchFamily="34" charset="0"/>
              </a:rPr>
              <a:t>physical</a:t>
            </a:r>
          </a:p>
        </p:txBody>
      </p:sp>
      <p:sp>
        <p:nvSpPr>
          <p:cNvPr id="47514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74750" y="4670425"/>
            <a:ext cx="2322513" cy="5222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Change?</a:t>
            </a:r>
          </a:p>
        </p:txBody>
      </p:sp>
      <p:pic>
        <p:nvPicPr>
          <p:cNvPr id="482307" name="Picture 3" descr="forest%2520fire%2520July%252016%2520night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1981200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8" name="Picture 4" descr="forest-meadows-g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85" b="41798"/>
          <a:stretch>
            <a:fillRect/>
          </a:stretch>
        </p:blipFill>
        <p:spPr bwMode="auto">
          <a:xfrm>
            <a:off x="457200" y="1600200"/>
            <a:ext cx="22098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9" name="Picture 5" descr="broken%20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13414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0" name="Picture 6" descr="55450-9410-bridalpart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036"/>
          <a:stretch>
            <a:fillRect/>
          </a:stretch>
        </p:blipFill>
        <p:spPr bwMode="auto">
          <a:xfrm>
            <a:off x="1828800" y="5105400"/>
            <a:ext cx="838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1" name="Picture 7" descr="frozen-lak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2090738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2" name="Picture 8" descr="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3" name="Picture 9" descr="j02020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>
            <a:fillRect/>
          </a:stretch>
        </p:blipFill>
        <p:spPr bwMode="auto">
          <a:xfrm>
            <a:off x="6400800" y="4267200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4" name="Picture 10" descr="j01779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2895600" y="5486400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>
                <a:sym typeface="Symbol" pitchFamily="18" charset="2"/>
              </a:rPr>
              <a:t></a:t>
            </a:r>
          </a:p>
        </p:txBody>
      </p:sp>
      <p:sp>
        <p:nvSpPr>
          <p:cNvPr id="48231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391400" y="3429000"/>
            <a:ext cx="6096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</a:t>
            </a:r>
          </a:p>
        </p:txBody>
      </p:sp>
      <p:sp>
        <p:nvSpPr>
          <p:cNvPr id="482317" name="Rectangle 13"/>
          <p:cNvSpPr>
            <a:spLocks noChangeArrowheads="1"/>
          </p:cNvSpPr>
          <p:nvPr/>
        </p:nvSpPr>
        <p:spPr bwMode="auto">
          <a:xfrm>
            <a:off x="2895600" y="3733800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>
                <a:sym typeface="Symbol" pitchFamily="18" charset="2"/>
              </a:rPr>
              <a:t></a:t>
            </a:r>
          </a:p>
        </p:txBody>
      </p:sp>
      <p:sp>
        <p:nvSpPr>
          <p:cNvPr id="482318" name="Rectangle 14"/>
          <p:cNvSpPr>
            <a:spLocks noChangeArrowheads="1"/>
          </p:cNvSpPr>
          <p:nvPr/>
        </p:nvSpPr>
        <p:spPr bwMode="auto">
          <a:xfrm>
            <a:off x="2895600" y="2133600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>
                <a:sym typeface="Symbol" pitchFamily="18" charset="2"/>
              </a:rPr>
              <a:t>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5" grpId="0"/>
      <p:bldP spid="482316" grpId="0" build="p"/>
      <p:bldP spid="482317" grpId="0"/>
      <p:bldP spid="4823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Change?</a:t>
            </a:r>
          </a:p>
        </p:txBody>
      </p:sp>
      <p:pic>
        <p:nvPicPr>
          <p:cNvPr id="483343" name="Picture 15" descr="MPj028982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7432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344" name="Picture 16" descr="conden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743325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345" name="Picture 17" descr="55-20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347" name="Picture 19" descr="suga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1905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I. Law of Conservation of Mass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chemical changes occur, mass is neither created nor destroyed in a chemical reaction</a:t>
            </a:r>
          </a:p>
          <a:p>
            <a:r>
              <a:rPr lang="en-US"/>
              <a:t>Mass of reactants equals mass of products</a:t>
            </a: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133600" y="41910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66CC"/>
                </a:solidFill>
              </a:rPr>
              <a:t>mass</a:t>
            </a:r>
            <a:r>
              <a:rPr lang="en-US" sz="2800" b="1" baseline="-25000">
                <a:solidFill>
                  <a:srgbClr val="3366CC"/>
                </a:solidFill>
              </a:rPr>
              <a:t>reactants</a:t>
            </a:r>
            <a:r>
              <a:rPr lang="en-US" sz="2800" b="1"/>
              <a:t> = </a:t>
            </a:r>
            <a:r>
              <a:rPr lang="en-US" sz="2800" b="1">
                <a:solidFill>
                  <a:schemeClr val="bg1"/>
                </a:solidFill>
              </a:rPr>
              <a:t>mass</a:t>
            </a:r>
            <a:r>
              <a:rPr lang="en-US" sz="2800" b="1" baseline="-25000">
                <a:solidFill>
                  <a:schemeClr val="bg1"/>
                </a:solidFill>
              </a:rPr>
              <a:t>products</a:t>
            </a:r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2667000" y="51816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78CB"/>
                </a:solidFill>
              </a:rPr>
              <a:t>A + B</a:t>
            </a:r>
            <a:r>
              <a:rPr lang="en-US" sz="3600" b="1"/>
              <a:t> </a:t>
            </a:r>
            <a:r>
              <a:rPr lang="en-US" sz="3600" b="1">
                <a:sym typeface="Symbol" pitchFamily="18" charset="2"/>
              </a:rPr>
              <a:t> C</a:t>
            </a:r>
          </a:p>
        </p:txBody>
      </p:sp>
      <p:sp>
        <p:nvSpPr>
          <p:cNvPr id="490502" name="Line 6"/>
          <p:cNvSpPr>
            <a:spLocks noChangeShapeType="1"/>
          </p:cNvSpPr>
          <p:nvPr/>
        </p:nvSpPr>
        <p:spPr bwMode="auto">
          <a:xfrm flipH="1">
            <a:off x="3352800" y="4648200"/>
            <a:ext cx="76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 flipH="1">
            <a:off x="4953000" y="4648200"/>
            <a:ext cx="457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  <p:bldP spid="490500" grpId="0"/>
      <p:bldP spid="490501" grpId="0"/>
      <p:bldP spid="490502" grpId="0" animBg="1"/>
      <p:bldP spid="4905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 Conservation of Mass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 an experiment, 10.00 g of red mercury (II) oxide powder is placed in an open flask and heated until it is converted to liquid mercury and oxygen gas.  The liquid mercury has a mass of 9.26 g.  What is the mass of the oxygen formed in the reaction?</a:t>
            </a:r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381000" y="3995738"/>
            <a:ext cx="838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latin typeface="Verdana" pitchFamily="34" charset="0"/>
              </a:rPr>
              <a:t>Mercury (II) oxide </a:t>
            </a:r>
            <a:r>
              <a:rPr kumimoji="1" lang="en-US" sz="2800">
                <a:latin typeface="Verdana" pitchFamily="34" charset="0"/>
                <a:sym typeface="Symbol" pitchFamily="18" charset="2"/>
              </a:rPr>
              <a:t> mercury + oxygen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latin typeface="Verdana" pitchFamily="34" charset="0"/>
              </a:rPr>
              <a:t>Mmercury(II) oxide = 10.00 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latin typeface="Verdana" pitchFamily="34" charset="0"/>
              </a:rPr>
              <a:t>Mmercury = 9.26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latin typeface="Verdana" pitchFamily="34" charset="0"/>
              </a:rPr>
              <a:t>Moxygen =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kumimoji="1" lang="en-US" sz="2800">
              <a:latin typeface="Verdana" pitchFamily="34" charset="0"/>
            </a:endParaRPr>
          </a:p>
        </p:txBody>
      </p:sp>
      <p:sp>
        <p:nvSpPr>
          <p:cNvPr id="491525" name="Rectangle 4"/>
          <p:cNvSpPr>
            <a:spLocks noChangeArrowheads="1"/>
          </p:cNvSpPr>
          <p:nvPr/>
        </p:nvSpPr>
        <p:spPr bwMode="auto">
          <a:xfrm>
            <a:off x="0" y="2714625"/>
            <a:ext cx="9131300" cy="41433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1" lang="en-US">
              <a:latin typeface="Arial Narrow" pitchFamily="34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2724150"/>
            <a:ext cx="37734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200">
                <a:latin typeface="Arial" pitchFamily="34" charset="0"/>
              </a:rPr>
              <a:t>GIVEN:</a:t>
            </a:r>
          </a:p>
          <a:p>
            <a:pPr>
              <a:spcBef>
                <a:spcPct val="20000"/>
              </a:spcBef>
            </a:pPr>
            <a:r>
              <a:rPr kumimoji="1" lang="en-US">
                <a:latin typeface="Arial" pitchFamily="34" charset="0"/>
              </a:rPr>
              <a:t>Mercury (II) oxide </a:t>
            </a:r>
            <a:r>
              <a:rPr kumimoji="1" lang="en-US">
                <a:latin typeface="Arial" pitchFamily="34" charset="0"/>
                <a:sym typeface="Symbol" pitchFamily="18" charset="2"/>
              </a:rPr>
              <a:t> mercury + oxygen</a:t>
            </a:r>
          </a:p>
          <a:p>
            <a:pPr>
              <a:spcBef>
                <a:spcPct val="20000"/>
              </a:spcBef>
            </a:pPr>
            <a:r>
              <a:rPr kumimoji="1" lang="en-US">
                <a:latin typeface="Arial" pitchFamily="34" charset="0"/>
                <a:sym typeface="Symbol" pitchFamily="18" charset="2"/>
              </a:rPr>
              <a:t>M</a:t>
            </a:r>
            <a:r>
              <a:rPr kumimoji="1" lang="en-US" baseline="-25000">
                <a:latin typeface="Arial" pitchFamily="34" charset="0"/>
                <a:sym typeface="Symbol" pitchFamily="18" charset="2"/>
              </a:rPr>
              <a:t>mercury(II) oxide</a:t>
            </a:r>
            <a:r>
              <a:rPr kumimoji="1" lang="en-US">
                <a:latin typeface="Arial" pitchFamily="34" charset="0"/>
                <a:sym typeface="Symbol" pitchFamily="18" charset="2"/>
              </a:rPr>
              <a:t> = 10.00 g</a:t>
            </a:r>
          </a:p>
          <a:p>
            <a:pPr>
              <a:spcBef>
                <a:spcPct val="20000"/>
              </a:spcBef>
            </a:pPr>
            <a:r>
              <a:rPr kumimoji="1" lang="en-US">
                <a:latin typeface="Arial" pitchFamily="34" charset="0"/>
                <a:sym typeface="Symbol" pitchFamily="18" charset="2"/>
              </a:rPr>
              <a:t>M</a:t>
            </a:r>
            <a:r>
              <a:rPr kumimoji="1" lang="en-US" baseline="-25000">
                <a:latin typeface="Arial" pitchFamily="34" charset="0"/>
                <a:sym typeface="Symbol" pitchFamily="18" charset="2"/>
              </a:rPr>
              <a:t>mercury</a:t>
            </a:r>
            <a:r>
              <a:rPr kumimoji="1" lang="en-US">
                <a:latin typeface="Arial" pitchFamily="34" charset="0"/>
                <a:sym typeface="Symbol" pitchFamily="18" charset="2"/>
              </a:rPr>
              <a:t> = 9.86 g</a:t>
            </a:r>
          </a:p>
          <a:p>
            <a:pPr>
              <a:spcBef>
                <a:spcPct val="20000"/>
              </a:spcBef>
            </a:pPr>
            <a:r>
              <a:rPr kumimoji="1" lang="en-US">
                <a:latin typeface="Arial" pitchFamily="34" charset="0"/>
                <a:sym typeface="Symbol" pitchFamily="18" charset="2"/>
              </a:rPr>
              <a:t>M</a:t>
            </a:r>
            <a:r>
              <a:rPr kumimoji="1" lang="en-US" baseline="-25000">
                <a:latin typeface="Arial" pitchFamily="34" charset="0"/>
                <a:sym typeface="Symbol" pitchFamily="18" charset="2"/>
              </a:rPr>
              <a:t>oxygen</a:t>
            </a:r>
            <a:r>
              <a:rPr kumimoji="1" lang="en-US">
                <a:latin typeface="Arial" pitchFamily="34" charset="0"/>
                <a:sym typeface="Symbol" pitchFamily="18" charset="2"/>
              </a:rPr>
              <a:t> = ?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778250" y="2724150"/>
            <a:ext cx="53657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3200">
                <a:latin typeface="Arial" pitchFamily="34" charset="0"/>
              </a:rPr>
              <a:t>WORK</a:t>
            </a:r>
            <a:r>
              <a:rPr kumimoji="1" lang="en-US" sz="3500">
                <a:latin typeface="Arial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kumimoji="1" lang="en-US" sz="3100">
                <a:latin typeface="Arial" pitchFamily="34" charset="0"/>
              </a:rPr>
              <a:t>10.00 g = 9.86 g + m</a:t>
            </a:r>
            <a:r>
              <a:rPr kumimoji="1" lang="en-US" sz="3100" baseline="-25000">
                <a:latin typeface="Arial" pitchFamily="34" charset="0"/>
              </a:rPr>
              <a:t>oxygen</a:t>
            </a:r>
          </a:p>
          <a:p>
            <a:pPr>
              <a:spcBef>
                <a:spcPct val="60000"/>
              </a:spcBef>
            </a:pPr>
            <a:r>
              <a:rPr kumimoji="1" lang="en-US" sz="3100">
                <a:latin typeface="Arial" pitchFamily="34" charset="0"/>
              </a:rPr>
              <a:t>M</a:t>
            </a:r>
            <a:r>
              <a:rPr kumimoji="1" lang="en-US" sz="3100" baseline="-25000">
                <a:latin typeface="Arial" pitchFamily="34" charset="0"/>
              </a:rPr>
              <a:t>oxygen</a:t>
            </a:r>
            <a:r>
              <a:rPr kumimoji="1" lang="en-US" sz="3100">
                <a:latin typeface="Arial" pitchFamily="34" charset="0"/>
              </a:rPr>
              <a:t> = (10.00 g – 9.86 g)</a:t>
            </a:r>
          </a:p>
          <a:p>
            <a:pPr>
              <a:spcBef>
                <a:spcPct val="60000"/>
              </a:spcBef>
            </a:pPr>
            <a:r>
              <a:rPr kumimoji="1" lang="en-US" sz="3100" b="1">
                <a:solidFill>
                  <a:schemeClr val="tx2"/>
                </a:solidFill>
                <a:latin typeface="Arial" pitchFamily="34" charset="0"/>
              </a:rPr>
              <a:t>M</a:t>
            </a:r>
            <a:r>
              <a:rPr kumimoji="1" lang="en-US" sz="3100" b="1" baseline="-25000">
                <a:solidFill>
                  <a:schemeClr val="tx2"/>
                </a:solidFill>
                <a:latin typeface="Arial" pitchFamily="34" charset="0"/>
              </a:rPr>
              <a:t>oxygen</a:t>
            </a:r>
            <a:r>
              <a:rPr kumimoji="1" lang="en-US" sz="3100" b="1">
                <a:solidFill>
                  <a:schemeClr val="tx2"/>
                </a:solidFill>
                <a:latin typeface="Arial" pitchFamily="34" charset="0"/>
              </a:rPr>
              <a:t> = 0.74 g</a:t>
            </a:r>
            <a:endParaRPr kumimoji="1" lang="en-US" sz="3100">
              <a:latin typeface="Arial" pitchFamily="34" charset="0"/>
            </a:endParaRPr>
          </a:p>
          <a:p>
            <a:endParaRPr kumimoji="1" lang="en-US" sz="3100">
              <a:latin typeface="Arial" pitchFamily="34" charset="0"/>
            </a:endParaRPr>
          </a:p>
        </p:txBody>
      </p:sp>
      <p:sp>
        <p:nvSpPr>
          <p:cNvPr id="491528" name="Line 7"/>
          <p:cNvSpPr>
            <a:spLocks noChangeShapeType="1"/>
          </p:cNvSpPr>
          <p:nvPr/>
        </p:nvSpPr>
        <p:spPr bwMode="auto">
          <a:xfrm>
            <a:off x="3786188" y="2714625"/>
            <a:ext cx="1587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29" name="Line 8"/>
          <p:cNvSpPr>
            <a:spLocks noChangeShapeType="1"/>
          </p:cNvSpPr>
          <p:nvPr/>
        </p:nvSpPr>
        <p:spPr bwMode="auto">
          <a:xfrm>
            <a:off x="0" y="32924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34" name="AutoShape 14"/>
          <p:cNvSpPr>
            <a:spLocks noChangeArrowheads="1"/>
          </p:cNvSpPr>
          <p:nvPr/>
        </p:nvSpPr>
        <p:spPr bwMode="auto">
          <a:xfrm>
            <a:off x="228600" y="5867400"/>
            <a:ext cx="3276600" cy="8382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381000" y="60960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mass</a:t>
            </a:r>
            <a:r>
              <a:rPr lang="en-US" sz="2000" b="1" baseline="-25000">
                <a:solidFill>
                  <a:schemeClr val="bg1"/>
                </a:solidFill>
              </a:rPr>
              <a:t>reactants</a:t>
            </a:r>
            <a:r>
              <a:rPr lang="en-US" sz="2000" b="1">
                <a:solidFill>
                  <a:schemeClr val="bg1"/>
                </a:solidFill>
              </a:rPr>
              <a:t> = mass</a:t>
            </a:r>
            <a:r>
              <a:rPr lang="en-US" sz="2000" b="1" baseline="-25000">
                <a:solidFill>
                  <a:schemeClr val="bg1"/>
                </a:solidFill>
              </a:rPr>
              <a:t>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build="p" autoUpdateAnimBg="0"/>
      <p:bldP spid="135174" grpId="0" build="p" autoUpdateAnimBg="0"/>
      <p:bldP spid="491534" grpId="0" animBg="1"/>
      <p:bldP spid="4915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ChangeArrowheads="1"/>
          </p:cNvSpPr>
          <p:nvPr>
            <p:ph type="subTitle" idx="1"/>
          </p:nvPr>
        </p:nvSpPr>
        <p:spPr>
          <a:xfrm>
            <a:off x="0" y="4724400"/>
            <a:ext cx="9144000" cy="2133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l">
              <a:lnSpc>
                <a:spcPct val="12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>
                <a:latin typeface="Comic Sans MS" pitchFamily="66" charset="0"/>
              </a:rPr>
              <a:t>III. Classification of Matter (pp. 80-87)</a:t>
            </a:r>
          </a:p>
          <a:p>
            <a:pPr marL="965200" lvl="1" indent="338138">
              <a:lnSpc>
                <a:spcPct val="9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sz="2400"/>
              <a:t>Matter Flowchart</a:t>
            </a:r>
          </a:p>
          <a:p>
            <a:pPr marL="965200" lvl="1" indent="338138">
              <a:lnSpc>
                <a:spcPct val="9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sz="2400"/>
              <a:t>Pure Substances</a:t>
            </a:r>
          </a:p>
          <a:p>
            <a:pPr marL="965200" lvl="1" indent="338138">
              <a:lnSpc>
                <a:spcPct val="9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sz="2400"/>
              <a:t>Mixtures</a:t>
            </a:r>
            <a:endParaRPr lang="en-US" sz="20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Matter Flowchart</a:t>
            </a:r>
          </a:p>
        </p:txBody>
      </p:sp>
      <p:sp>
        <p:nvSpPr>
          <p:cNvPr id="458755" name="Text Box 3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200"/>
              </a:spcBef>
            </a:pPr>
            <a:r>
              <a:rPr kumimoji="1" lang="en-US" sz="3600" b="1" noProof="1">
                <a:solidFill>
                  <a:schemeClr val="bg2"/>
                </a:solidFill>
                <a:latin typeface="Arial" pitchFamily="34" charset="0"/>
              </a:rPr>
              <a:t>MATTER</a:t>
            </a:r>
            <a:endParaRPr kumimoji="1" lang="en-US" b="1" noProof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58756" name="Text Box 4">
            <a:hlinkClick r:id="rId2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kumimoji="1" lang="en-US" sz="1600" b="1" noProof="1">
                <a:latin typeface="Arial" pitchFamily="34" charset="0"/>
              </a:rPr>
              <a:t>Can it be physically separated?</a:t>
            </a:r>
          </a:p>
        </p:txBody>
      </p:sp>
      <p:sp>
        <p:nvSpPr>
          <p:cNvPr id="458757" name="Line 5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58" name="Text Box 6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200"/>
              </a:spcBef>
            </a:pPr>
            <a:r>
              <a:rPr kumimoji="1" lang="en-US" sz="2000" b="1" noProof="1">
                <a:solidFill>
                  <a:schemeClr val="bg2"/>
                </a:solidFill>
                <a:latin typeface="Arial" pitchFamily="34" charset="0"/>
              </a:rPr>
              <a:t>Homogeneous Mixture</a:t>
            </a:r>
          </a:p>
          <a:p>
            <a:pPr algn="ctr" eaLnBrk="0" hangingPunct="0"/>
            <a:r>
              <a:rPr kumimoji="1" lang="en-US" sz="2000" b="1">
                <a:solidFill>
                  <a:schemeClr val="bg2"/>
                </a:solidFill>
                <a:latin typeface="Arial" pitchFamily="34" charset="0"/>
              </a:rPr>
              <a:t>(solution)</a:t>
            </a:r>
            <a:endParaRPr kumimoji="1" lang="en-US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58759" name="Text Box 7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800"/>
              </a:spcBef>
            </a:pPr>
            <a:r>
              <a:rPr kumimoji="1" lang="en-US" sz="2000" b="1" noProof="1">
                <a:solidFill>
                  <a:schemeClr val="bg2"/>
                </a:solidFill>
                <a:latin typeface="Arial" pitchFamily="34" charset="0"/>
              </a:rPr>
              <a:t>Heterogeneous Mixture</a:t>
            </a:r>
            <a:endParaRPr kumimoji="1" lang="en-US" sz="2000" b="1" noProof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8760" name="Text Box 8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kumimoji="1" lang="en-US" sz="2000" b="1" noProof="1">
              <a:solidFill>
                <a:schemeClr val="bg2"/>
              </a:solidFill>
              <a:latin typeface="Arial" pitchFamily="34" charset="0"/>
            </a:endParaRPr>
          </a:p>
          <a:p>
            <a:pPr algn="ctr" eaLnBrk="0" hangingPunct="0"/>
            <a:r>
              <a:rPr kumimoji="1" lang="en-US" sz="2000" b="1" noProof="1">
                <a:solidFill>
                  <a:schemeClr val="bg2"/>
                </a:solidFill>
                <a:latin typeface="Arial" pitchFamily="34" charset="0"/>
              </a:rPr>
              <a:t>Compound</a:t>
            </a:r>
          </a:p>
        </p:txBody>
      </p:sp>
      <p:sp>
        <p:nvSpPr>
          <p:cNvPr id="458761" name="Text Box 9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kumimoji="1" lang="en-US" sz="2000" b="1" noProof="1">
              <a:solidFill>
                <a:schemeClr val="bg2"/>
              </a:solidFill>
              <a:latin typeface="Arial" pitchFamily="34" charset="0"/>
            </a:endParaRPr>
          </a:p>
          <a:p>
            <a:pPr algn="ctr" eaLnBrk="0" hangingPunct="0"/>
            <a:r>
              <a:rPr kumimoji="1" lang="en-US" sz="2000" b="1" noProof="1">
                <a:solidFill>
                  <a:schemeClr val="bg2"/>
                </a:solidFill>
                <a:latin typeface="Arial" pitchFamily="34" charset="0"/>
              </a:rPr>
              <a:t>Element</a:t>
            </a:r>
          </a:p>
        </p:txBody>
      </p:sp>
      <p:grpSp>
        <p:nvGrpSpPr>
          <p:cNvPr id="458762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</p:grpSpPr>
        <p:sp>
          <p:nvSpPr>
            <p:cNvPr id="458763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</a:pPr>
              <a:r>
                <a:rPr kumimoji="1" lang="en-US" b="1" noProof="1">
                  <a:latin typeface="Arial" pitchFamily="34" charset="0"/>
                </a:rPr>
                <a:t>MIXTURE</a:t>
              </a:r>
              <a:endParaRPr kumimoji="1" lang="en-US" sz="1600" b="1" noProof="1">
                <a:latin typeface="Arial" pitchFamily="34" charset="0"/>
              </a:endParaRPr>
            </a:p>
          </p:txBody>
        </p:sp>
        <p:sp>
          <p:nvSpPr>
            <p:cNvPr id="458764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8765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458766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</a:pPr>
              <a:r>
                <a:rPr kumimoji="1" lang="en-US" b="1" noProof="1">
                  <a:latin typeface="Arial" pitchFamily="34" charset="0"/>
                </a:rPr>
                <a:t>PURE SUBSTANCE</a:t>
              </a:r>
              <a:endParaRPr kumimoji="1" lang="en-US" sz="1800" b="1" noProof="1">
                <a:latin typeface="Arial" pitchFamily="34" charset="0"/>
              </a:endParaRPr>
            </a:p>
          </p:txBody>
        </p:sp>
        <p:sp>
          <p:nvSpPr>
            <p:cNvPr id="458767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8768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69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70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71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772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1" lang="en-US" b="1">
                <a:latin typeface="Arial" pitchFamily="34" charset="0"/>
              </a:rPr>
              <a:t>yes</a:t>
            </a:r>
            <a:endParaRPr kumimoji="1" lang="en-US" sz="1600" b="1">
              <a:latin typeface="Arial" pitchFamily="34" charset="0"/>
            </a:endParaRPr>
          </a:p>
        </p:txBody>
      </p:sp>
      <p:sp>
        <p:nvSpPr>
          <p:cNvPr id="458773" name="Text Box 21"/>
          <p:cNvSpPr txBox="1">
            <a:spLocks noChangeAspect="1" noChangeArrowheads="1"/>
          </p:cNvSpPr>
          <p:nvPr/>
        </p:nvSpPr>
        <p:spPr bwMode="auto">
          <a:xfrm>
            <a:off x="5867400" y="2590800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1" lang="en-US" b="1">
                <a:latin typeface="Arial" pitchFamily="34" charset="0"/>
              </a:rPr>
              <a:t>no</a:t>
            </a:r>
            <a:endParaRPr kumimoji="1" lang="en-US" sz="1200" b="1">
              <a:latin typeface="Arial" pitchFamily="34" charset="0"/>
            </a:endParaRPr>
          </a:p>
        </p:txBody>
      </p:sp>
      <p:grpSp>
        <p:nvGrpSpPr>
          <p:cNvPr id="458774" name="Group 22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458775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76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77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kumimoji="1" lang="en-US" sz="1600" b="1" noProof="1">
                  <a:latin typeface="Arial" pitchFamily="34" charset="0"/>
                </a:rPr>
                <a:t>Can it be chemically decomposed?</a:t>
              </a:r>
            </a:p>
          </p:txBody>
        </p:sp>
        <p:sp>
          <p:nvSpPr>
            <p:cNvPr id="458778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79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80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1" lang="en-US" b="1">
                  <a:latin typeface="Arial" pitchFamily="34" charset="0"/>
                </a:rPr>
                <a:t>no</a:t>
              </a:r>
              <a:endParaRPr kumimoji="1" lang="en-US" sz="1600" b="1">
                <a:latin typeface="Arial" pitchFamily="34" charset="0"/>
              </a:endParaRPr>
            </a:p>
          </p:txBody>
        </p:sp>
        <p:sp>
          <p:nvSpPr>
            <p:cNvPr id="458781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1" lang="en-US" b="1">
                  <a:latin typeface="Arial" pitchFamily="34" charset="0"/>
                </a:rPr>
                <a:t>yes</a:t>
              </a:r>
              <a:endParaRPr kumimoji="1" lang="en-US" sz="1600" b="1">
                <a:latin typeface="Arial" pitchFamily="34" charset="0"/>
              </a:endParaRPr>
            </a:p>
          </p:txBody>
        </p:sp>
      </p:grpSp>
      <p:grpSp>
        <p:nvGrpSpPr>
          <p:cNvPr id="458782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458783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84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85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kumimoji="1" lang="en-US" sz="1600" b="1" noProof="1">
                  <a:latin typeface="Arial" pitchFamily="34" charset="0"/>
                </a:rPr>
                <a:t>Is the composition uniform?</a:t>
              </a:r>
            </a:p>
          </p:txBody>
        </p:sp>
        <p:sp>
          <p:nvSpPr>
            <p:cNvPr id="458786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87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88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1" lang="en-US" b="1">
                  <a:latin typeface="Arial" pitchFamily="34" charset="0"/>
                </a:rPr>
                <a:t>no</a:t>
              </a:r>
              <a:endParaRPr kumimoji="1" lang="en-US" sz="1600" b="1">
                <a:latin typeface="Arial" pitchFamily="34" charset="0"/>
              </a:endParaRPr>
            </a:p>
          </p:txBody>
        </p:sp>
        <p:sp>
          <p:nvSpPr>
            <p:cNvPr id="458789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1" lang="en-US" b="1">
                  <a:latin typeface="Arial" pitchFamily="34" charset="0"/>
                </a:rPr>
                <a:t>yes</a:t>
              </a:r>
              <a:endParaRPr kumimoji="1" lang="en-US" sz="1600" b="1">
                <a:latin typeface="Arial" pitchFamily="34" charset="0"/>
              </a:endParaRPr>
            </a:p>
          </p:txBody>
        </p:sp>
      </p:grpSp>
      <p:sp>
        <p:nvSpPr>
          <p:cNvPr id="458790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/>
      <p:bldP spid="458757" grpId="0" animBg="1"/>
      <p:bldP spid="458758" grpId="0" animBg="1"/>
      <p:bldP spid="458759" grpId="0" animBg="1"/>
      <p:bldP spid="458760" grpId="0" animBg="1"/>
      <p:bldP spid="458761" grpId="0" animBg="1"/>
      <p:bldP spid="458768" grpId="0" animBg="1"/>
      <p:bldP spid="458769" grpId="0" animBg="1"/>
      <p:bldP spid="458770" grpId="0" animBg="1"/>
      <p:bldP spid="458771" grpId="0" animBg="1"/>
      <p:bldP spid="458772" grpId="0"/>
      <p:bldP spid="458773" grpId="0"/>
      <p:bldP spid="4587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Matter Flowchart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041775" cy="4038600"/>
          </a:xfrm>
        </p:spPr>
        <p:txBody>
          <a:bodyPr/>
          <a:lstStyle/>
          <a:p>
            <a:r>
              <a:rPr lang="en-US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/>
              <a:t>graphite</a:t>
            </a:r>
          </a:p>
          <a:p>
            <a:pPr lvl="1">
              <a:lnSpc>
                <a:spcPct val="130000"/>
              </a:lnSpc>
            </a:pPr>
            <a:r>
              <a:rPr lang="en-US"/>
              <a:t>pepper</a:t>
            </a:r>
          </a:p>
          <a:p>
            <a:pPr lvl="1">
              <a:lnSpc>
                <a:spcPct val="130000"/>
              </a:lnSpc>
            </a:pPr>
            <a:r>
              <a:rPr lang="en-US"/>
              <a:t>sugar (sucrose)</a:t>
            </a:r>
          </a:p>
          <a:p>
            <a:pPr lvl="1">
              <a:lnSpc>
                <a:spcPct val="130000"/>
              </a:lnSpc>
            </a:pPr>
            <a:r>
              <a:rPr lang="en-US"/>
              <a:t>paint</a:t>
            </a:r>
          </a:p>
          <a:p>
            <a:pPr lvl="1">
              <a:lnSpc>
                <a:spcPct val="130000"/>
              </a:lnSpc>
            </a:pPr>
            <a:r>
              <a:rPr lang="en-US"/>
              <a:t>soda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4332288" y="1524000"/>
            <a:ext cx="464661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endParaRPr kumimoji="1" lang="en-US" sz="3200">
              <a:solidFill>
                <a:schemeClr val="tx2"/>
              </a:solidFill>
              <a:latin typeface="Verdana" pitchFamily="34" charset="0"/>
            </a:endParaRP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tx2"/>
                </a:solidFill>
                <a:latin typeface="Verdana" pitchFamily="34" charset="0"/>
              </a:rPr>
              <a:t>element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tx2"/>
                </a:solidFill>
                <a:latin typeface="Verdana" pitchFamily="34" charset="0"/>
              </a:rPr>
              <a:t>hetero. mixture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tx2"/>
                </a:solidFill>
                <a:latin typeface="Verdana" pitchFamily="34" charset="0"/>
              </a:rPr>
              <a:t>compound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tx2"/>
                </a:solidFill>
                <a:latin typeface="Verdana" pitchFamily="34" charset="0"/>
              </a:rPr>
              <a:t>hetero. mixture</a:t>
            </a:r>
          </a:p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2800">
                <a:solidFill>
                  <a:schemeClr val="tx2"/>
                </a:solidFill>
                <a:latin typeface="Verdana" pitchFamily="34" charset="0"/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Pure Substances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4000"/>
            <a:ext cx="8839200" cy="2054225"/>
          </a:xfrm>
        </p:spPr>
        <p:txBody>
          <a:bodyPr/>
          <a:lstStyle/>
          <a:p>
            <a:r>
              <a:rPr lang="en-US"/>
              <a:t>Element</a:t>
            </a:r>
          </a:p>
          <a:p>
            <a:pPr lvl="1"/>
            <a:r>
              <a:rPr lang="en-US"/>
              <a:t>composed of identical atoms</a:t>
            </a:r>
          </a:p>
          <a:p>
            <a:pPr lvl="1"/>
            <a:r>
              <a:rPr lang="en-US" u="sng"/>
              <a:t>EX</a:t>
            </a:r>
            <a:r>
              <a:rPr lang="en-US"/>
              <a:t>: copper wire, aluminum foil</a:t>
            </a:r>
          </a:p>
        </p:txBody>
      </p:sp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3841750" y="4806950"/>
          <a:ext cx="42322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6" name="Photo Editor Photo" r:id="rId3" imgW="3048426" imgH="2285714" progId="MSPhotoEd.3">
                  <p:embed/>
                </p:oleObj>
              </mc:Choice>
              <mc:Fallback>
                <p:oleObj name="Photo Editor Photo" r:id="rId3" imgW="3048426" imgH="228571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55" r="3020" b="22778"/>
                      <a:stretch>
                        <a:fillRect/>
                      </a:stretch>
                    </p:blipFill>
                    <p:spPr bwMode="auto">
                      <a:xfrm>
                        <a:off x="3841750" y="4806950"/>
                        <a:ext cx="4232275" cy="1854200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1450975" y="3516313"/>
          <a:ext cx="2459038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7" name="Photo Editor Photo" r:id="rId5" imgW="2247619" imgH="1943371" progId="MSPhotoEd.3">
                  <p:embed/>
                </p:oleObj>
              </mc:Choice>
              <mc:Fallback>
                <p:oleObj name="Photo Editor Photo" r:id="rId5" imgW="2247619" imgH="194337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516313"/>
                        <a:ext cx="2459038" cy="212566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Four States of Matter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65288"/>
            <a:ext cx="6645275" cy="3308350"/>
          </a:xfrm>
        </p:spPr>
        <p:txBody>
          <a:bodyPr/>
          <a:lstStyle/>
          <a:p>
            <a:r>
              <a:rPr lang="en-US"/>
              <a:t>Solids</a:t>
            </a:r>
          </a:p>
          <a:p>
            <a:pPr lvl="1">
              <a:spcBef>
                <a:spcPct val="25000"/>
              </a:spcBef>
            </a:pPr>
            <a:r>
              <a:rPr lang="en-US"/>
              <a:t>particles vibrate but can’t move around</a:t>
            </a:r>
          </a:p>
          <a:p>
            <a:pPr lvl="1">
              <a:spcBef>
                <a:spcPct val="25000"/>
              </a:spcBef>
            </a:pPr>
            <a:r>
              <a:rPr lang="en-US"/>
              <a:t>fixed shape </a:t>
            </a:r>
          </a:p>
          <a:p>
            <a:pPr lvl="1">
              <a:spcBef>
                <a:spcPct val="25000"/>
              </a:spcBef>
            </a:pPr>
            <a:r>
              <a:rPr lang="en-US"/>
              <a:t>fixed volume</a:t>
            </a:r>
          </a:p>
          <a:p>
            <a:pPr lvl="1">
              <a:spcBef>
                <a:spcPct val="25000"/>
              </a:spcBef>
            </a:pPr>
            <a:r>
              <a:rPr lang="en-US"/>
              <a:t>incompressible</a:t>
            </a:r>
          </a:p>
        </p:txBody>
      </p:sp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741613"/>
            <a:ext cx="2057400" cy="3152775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3637" name="Picture 5" descr="Microscopic view of a solid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04177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uiExpand="1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Pure Substances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6427788" cy="4038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Compound</a:t>
            </a:r>
          </a:p>
          <a:p>
            <a:pPr lvl="1">
              <a:spcBef>
                <a:spcPct val="50000"/>
              </a:spcBef>
            </a:pPr>
            <a:r>
              <a:rPr lang="en-US"/>
              <a:t>composed of 2 or more elements in a fixed ratio</a:t>
            </a:r>
          </a:p>
          <a:p>
            <a:pPr lvl="1">
              <a:spcBef>
                <a:spcPct val="50000"/>
              </a:spcBef>
            </a:pPr>
            <a:r>
              <a:rPr lang="en-US"/>
              <a:t>properties differ from those of individual elements</a:t>
            </a:r>
          </a:p>
          <a:p>
            <a:pPr lvl="1">
              <a:spcBef>
                <a:spcPct val="50000"/>
              </a:spcBef>
            </a:pPr>
            <a:r>
              <a:rPr lang="en-US" u="sng"/>
              <a:t>EX</a:t>
            </a:r>
            <a:r>
              <a:rPr lang="en-US"/>
              <a:t>: table salt (NaCl)</a:t>
            </a:r>
          </a:p>
        </p:txBody>
      </p:sp>
      <p:pic>
        <p:nvPicPr>
          <p:cNvPr id="461828" name="Picture 4" descr="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397125"/>
            <a:ext cx="177165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Mixtures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524000"/>
            <a:ext cx="8366125" cy="1095375"/>
          </a:xfrm>
        </p:spPr>
        <p:txBody>
          <a:bodyPr/>
          <a:lstStyle/>
          <a:p>
            <a:r>
              <a:rPr lang="en-US" b="1"/>
              <a:t>Variable combination of 2 or more pure substances.</a:t>
            </a:r>
            <a:endParaRPr lang="en-US"/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882900"/>
            <a:ext cx="2162175" cy="272256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500438"/>
            <a:ext cx="2432050" cy="2105025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1595438" y="5819775"/>
            <a:ext cx="2271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Heterogeneous</a:t>
            </a: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5438775" y="5819775"/>
            <a:ext cx="217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Homogeneous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/>
      <p:bldP spid="4628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Mixtures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524000"/>
            <a:ext cx="6527800" cy="33639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Solution</a:t>
            </a:r>
          </a:p>
          <a:p>
            <a:pPr lvl="1"/>
            <a:r>
              <a:rPr lang="en-US"/>
              <a:t>homogeneous</a:t>
            </a:r>
          </a:p>
          <a:p>
            <a:pPr lvl="1"/>
            <a:r>
              <a:rPr lang="en-US"/>
              <a:t>very small particles</a:t>
            </a:r>
          </a:p>
          <a:p>
            <a:pPr lvl="1"/>
            <a:r>
              <a:rPr lang="en-US"/>
              <a:t>particles don’t settle</a:t>
            </a:r>
          </a:p>
          <a:p>
            <a:pPr lvl="1"/>
            <a:r>
              <a:rPr lang="en-US" u="sng"/>
              <a:t>EX</a:t>
            </a:r>
            <a:r>
              <a:rPr lang="en-US"/>
              <a:t>: rubbing alcohol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301625" y="4005263"/>
            <a:ext cx="66468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endParaRPr kumimoji="1" lang="en-US" sz="2800">
              <a:latin typeface="Verdana" pitchFamily="34" charset="0"/>
            </a:endParaRPr>
          </a:p>
        </p:txBody>
      </p:sp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1916"/>
          <a:stretch>
            <a:fillRect/>
          </a:stretch>
        </p:blipFill>
        <p:spPr bwMode="auto">
          <a:xfrm>
            <a:off x="6181725" y="3886200"/>
            <a:ext cx="1458913" cy="2801938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Mixtures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6388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Heterogeneous</a:t>
            </a:r>
          </a:p>
          <a:p>
            <a:pPr lvl="1"/>
            <a:r>
              <a:rPr lang="en-US"/>
              <a:t>medium-sized to large-sized  particles</a:t>
            </a:r>
          </a:p>
          <a:p>
            <a:pPr lvl="1"/>
            <a:r>
              <a:rPr lang="en-US"/>
              <a:t>particles may or may not settle</a:t>
            </a:r>
          </a:p>
          <a:p>
            <a:pPr lvl="1"/>
            <a:r>
              <a:rPr lang="en-US" u="sng"/>
              <a:t>EX</a:t>
            </a:r>
            <a:r>
              <a:rPr lang="en-US"/>
              <a:t>: milk, fresh-squeezed </a:t>
            </a:r>
            <a:br>
              <a:rPr lang="en-US"/>
            </a:br>
            <a:r>
              <a:rPr lang="en-US"/>
              <a:t>	lemonade</a:t>
            </a:r>
          </a:p>
          <a:p>
            <a:pPr lvl="1"/>
            <a:endParaRPr lang="en-US"/>
          </a:p>
        </p:txBody>
      </p:sp>
      <p:graphicFrame>
        <p:nvGraphicFramePr>
          <p:cNvPr id="464900" name="Object 4"/>
          <p:cNvGraphicFramePr>
            <a:graphicFrameLocks noChangeAspect="1"/>
          </p:cNvGraphicFramePr>
          <p:nvPr/>
        </p:nvGraphicFramePr>
        <p:xfrm>
          <a:off x="6991350" y="3740150"/>
          <a:ext cx="1949450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2" name="Photo Editor Photo" r:id="rId3" imgW="1924319" imgH="2857899" progId="MSPhotoEd.3">
                  <p:embed/>
                </p:oleObj>
              </mc:Choice>
              <mc:Fallback>
                <p:oleObj name="Photo Editor Photo" r:id="rId3" imgW="1924319" imgH="285789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3740150"/>
                        <a:ext cx="1949450" cy="2894013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789488" y="1814513"/>
          <a:ext cx="21431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3" name="Clip" r:id="rId5" imgW="3809524" imgH="5714286" progId="MS_ClipArt_Gallery.5">
                  <p:embed/>
                </p:oleObj>
              </mc:Choice>
              <mc:Fallback>
                <p:oleObj name="Clip" r:id="rId5" imgW="3809524" imgH="5714286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09" t="17523" b="12775"/>
                      <a:stretch>
                        <a:fillRect/>
                      </a:stretch>
                    </p:blipFill>
                    <p:spPr bwMode="auto">
                      <a:xfrm>
                        <a:off x="4789488" y="1814513"/>
                        <a:ext cx="2143125" cy="2628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Mixtures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267200" cy="4038600"/>
          </a:xfrm>
        </p:spPr>
        <p:txBody>
          <a:bodyPr/>
          <a:lstStyle/>
          <a:p>
            <a:r>
              <a:rPr lang="en-US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/>
              <a:t>tea</a:t>
            </a:r>
          </a:p>
          <a:p>
            <a:pPr lvl="1">
              <a:lnSpc>
                <a:spcPct val="130000"/>
              </a:lnSpc>
            </a:pPr>
            <a:r>
              <a:rPr lang="en-US"/>
              <a:t>muddy water</a:t>
            </a:r>
          </a:p>
          <a:p>
            <a:pPr lvl="1">
              <a:lnSpc>
                <a:spcPct val="130000"/>
              </a:lnSpc>
            </a:pPr>
            <a:r>
              <a:rPr lang="en-US"/>
              <a:t>fog</a:t>
            </a:r>
          </a:p>
          <a:p>
            <a:pPr lvl="1">
              <a:lnSpc>
                <a:spcPct val="130000"/>
              </a:lnSpc>
            </a:pPr>
            <a:r>
              <a:rPr lang="en-US"/>
              <a:t>saltwater</a:t>
            </a:r>
          </a:p>
          <a:p>
            <a:pPr lvl="1">
              <a:spcBef>
                <a:spcPct val="40000"/>
              </a:spcBef>
            </a:pPr>
            <a:r>
              <a:rPr lang="en-US"/>
              <a:t>Italian salad dressing</a:t>
            </a:r>
          </a:p>
        </p:txBody>
      </p:sp>
      <p:sp>
        <p:nvSpPr>
          <p:cNvPr id="4659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4038600"/>
          </a:xfrm>
        </p:spPr>
        <p:txBody>
          <a:bodyPr/>
          <a:lstStyle/>
          <a:p>
            <a:r>
              <a:rPr lang="en-US"/>
              <a:t>Answers:</a:t>
            </a:r>
          </a:p>
          <a:p>
            <a:pPr lvl="1">
              <a:spcBef>
                <a:spcPct val="40000"/>
              </a:spcBef>
            </a:pPr>
            <a:r>
              <a:rPr lang="en-US"/>
              <a:t>Solution</a:t>
            </a:r>
          </a:p>
          <a:p>
            <a:pPr lvl="1">
              <a:spcBef>
                <a:spcPct val="40000"/>
              </a:spcBef>
            </a:pPr>
            <a:r>
              <a:rPr lang="en-US"/>
              <a:t>Heterogeneous</a:t>
            </a:r>
          </a:p>
          <a:p>
            <a:pPr lvl="1">
              <a:spcBef>
                <a:spcPct val="40000"/>
              </a:spcBef>
            </a:pPr>
            <a:r>
              <a:rPr lang="en-US"/>
              <a:t>Heterogeneous</a:t>
            </a:r>
          </a:p>
          <a:p>
            <a:pPr lvl="1">
              <a:spcBef>
                <a:spcPct val="40000"/>
              </a:spcBef>
            </a:pPr>
            <a:r>
              <a:rPr lang="en-US"/>
              <a:t>Solution</a:t>
            </a:r>
          </a:p>
          <a:p>
            <a:pPr lvl="1">
              <a:spcBef>
                <a:spcPct val="40000"/>
              </a:spcBef>
            </a:pPr>
            <a:r>
              <a:rPr lang="en-US"/>
              <a:t>Heterogeneous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/>
      <p:bldP spid="46593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741613"/>
            <a:ext cx="2057400" cy="3140075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4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Four States of Matter</a:t>
            </a: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65288"/>
            <a:ext cx="5505450" cy="4125912"/>
          </a:xfrm>
        </p:spPr>
        <p:txBody>
          <a:bodyPr/>
          <a:lstStyle/>
          <a:p>
            <a:r>
              <a:rPr lang="en-US"/>
              <a:t>Liquids</a:t>
            </a:r>
          </a:p>
          <a:p>
            <a:pPr lvl="1">
              <a:spcBef>
                <a:spcPct val="25000"/>
              </a:spcBef>
            </a:pPr>
            <a:r>
              <a:rPr lang="en-US"/>
              <a:t>particles can move around but are still close together</a:t>
            </a:r>
          </a:p>
          <a:p>
            <a:pPr lvl="1">
              <a:spcBef>
                <a:spcPct val="25000"/>
              </a:spcBef>
            </a:pPr>
            <a:r>
              <a:rPr lang="en-US"/>
              <a:t>variable shape</a:t>
            </a:r>
          </a:p>
          <a:p>
            <a:pPr lvl="1">
              <a:spcBef>
                <a:spcPct val="25000"/>
              </a:spcBef>
            </a:pPr>
            <a:r>
              <a:rPr lang="en-US"/>
              <a:t>fixed volume</a:t>
            </a:r>
          </a:p>
          <a:p>
            <a:pPr lvl="1">
              <a:spcBef>
                <a:spcPct val="25000"/>
              </a:spcBef>
            </a:pPr>
            <a:r>
              <a:rPr lang="en-US"/>
              <a:t>Virtually incompressible</a:t>
            </a:r>
          </a:p>
        </p:txBody>
      </p:sp>
      <p:pic>
        <p:nvPicPr>
          <p:cNvPr id="454661" name="Picture 5" descr="Microscopic view of a liquid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4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uiExpand="1" build="allAtOnce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741613"/>
            <a:ext cx="2057400" cy="3157537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Four States of Matter</a:t>
            </a:r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65288"/>
            <a:ext cx="6645275" cy="4506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Gases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/>
              <a:t>particles can separate and move throughout container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/>
              <a:t>variable shape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/>
              <a:t>variable volume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/>
              <a:t>Easily compressed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/>
              <a:t>Vapor = gaseous state of a substance that is a liquid or solid at room temperature</a:t>
            </a:r>
          </a:p>
        </p:txBody>
      </p:sp>
      <p:pic>
        <p:nvPicPr>
          <p:cNvPr id="455685" name="Picture 5" descr="Microscopic view of a g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5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5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uiExpand="1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Four States of Matter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65288"/>
            <a:ext cx="7848600" cy="3811587"/>
          </a:xfrm>
        </p:spPr>
        <p:txBody>
          <a:bodyPr/>
          <a:lstStyle/>
          <a:p>
            <a:r>
              <a:rPr lang="en-US"/>
              <a:t>Plasma</a:t>
            </a:r>
          </a:p>
          <a:p>
            <a:pPr lvl="1">
              <a:spcBef>
                <a:spcPct val="25000"/>
              </a:spcBef>
            </a:pPr>
            <a:r>
              <a:rPr lang="en-US"/>
              <a:t>particles collide with enough energy to break into charged particles (+/-)</a:t>
            </a:r>
          </a:p>
          <a:p>
            <a:pPr lvl="1">
              <a:spcBef>
                <a:spcPct val="25000"/>
              </a:spcBef>
            </a:pPr>
            <a:r>
              <a:rPr lang="en-US"/>
              <a:t>gas-like, variable</a:t>
            </a:r>
            <a:br>
              <a:rPr lang="en-US"/>
            </a:br>
            <a:r>
              <a:rPr lang="en-US"/>
              <a:t>shape &amp; volume</a:t>
            </a:r>
          </a:p>
          <a:p>
            <a:pPr lvl="1">
              <a:spcBef>
                <a:spcPct val="25000"/>
              </a:spcBef>
            </a:pPr>
            <a:r>
              <a:rPr lang="en-US"/>
              <a:t>stars, fluorescent</a:t>
            </a:r>
            <a:br>
              <a:rPr lang="en-US"/>
            </a:br>
            <a:r>
              <a:rPr lang="en-US"/>
              <a:t>light bulbs, TV tubes</a:t>
            </a:r>
          </a:p>
        </p:txBody>
      </p:sp>
      <p:pic>
        <p:nvPicPr>
          <p:cNvPr id="456708" name="Picture 4" descr="SOLARF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"/>
          <a:stretch>
            <a:fillRect/>
          </a:stretch>
        </p:blipFill>
        <p:spPr bwMode="auto">
          <a:xfrm>
            <a:off x="5753100" y="4137025"/>
            <a:ext cx="3079750" cy="242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ChangeArrowheads="1"/>
          </p:cNvSpPr>
          <p:nvPr>
            <p:ph type="subTitle" idx="1"/>
          </p:nvPr>
        </p:nvSpPr>
        <p:spPr>
          <a:xfrm>
            <a:off x="0" y="4795838"/>
            <a:ext cx="9144000" cy="20621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marL="1200150" indent="-1200150" algn="l">
              <a:lnSpc>
                <a:spcPct val="12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>
                <a:latin typeface="Comic Sans MS" pitchFamily="66" charset="0"/>
              </a:rPr>
              <a:t>II. Properties &amp; Changes in Matter </a:t>
            </a:r>
            <a:r>
              <a:rPr lang="en-US" b="1">
                <a:latin typeface="Comic Sans MS" pitchFamily="66" charset="0"/>
              </a:rPr>
              <a:t>(p.73-79)</a:t>
            </a:r>
            <a:endParaRPr lang="en-US">
              <a:latin typeface="Comic Sans MS" pitchFamily="66" charset="0"/>
            </a:endParaRPr>
          </a:p>
          <a:p>
            <a:pPr marL="1431925" lvl="1" indent="338138">
              <a:lnSpc>
                <a:spcPct val="12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sz="2400"/>
              <a:t>Extensive vs. Intensive</a:t>
            </a:r>
          </a:p>
          <a:p>
            <a:pPr marL="1431925" lvl="1" indent="338138">
              <a:lnSpc>
                <a:spcPct val="120000"/>
              </a:lnSpc>
              <a:spcBef>
                <a:spcPct val="40000"/>
              </a:spcBef>
              <a:buClr>
                <a:srgbClr val="FFCC00"/>
              </a:buClr>
            </a:pPr>
            <a:r>
              <a:rPr lang="en-US" sz="2400"/>
              <a:t>Physical vs. Chemical</a:t>
            </a:r>
            <a:endParaRPr lang="en-US" sz="20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Physical Properties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Property</a:t>
            </a:r>
          </a:p>
          <a:p>
            <a:pPr lvl="1">
              <a:spcBef>
                <a:spcPct val="50000"/>
              </a:spcBef>
            </a:pPr>
            <a:r>
              <a:rPr lang="en-US"/>
              <a:t>can be observed without changing the identity of the substance</a:t>
            </a:r>
          </a:p>
        </p:txBody>
      </p:sp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2292" r="7031" b="30208"/>
          <a:stretch>
            <a:fillRect/>
          </a:stretch>
        </p:blipFill>
        <p:spPr bwMode="auto">
          <a:xfrm>
            <a:off x="304800" y="3200400"/>
            <a:ext cx="845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Physical Properties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Physical properties can be described as one of 2 types: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Extensive Property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/>
              <a:t>depends on the amount of matter present (example: length)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/>
              <a:t>Intensive Property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/>
              <a:t>depends on the identity of substance, not the amount (example: scent)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</p:bldLst>
  </p:timing>
</p:sld>
</file>

<file path=ppt/theme/theme1.xml><?xml version="1.0" encoding="utf-8"?>
<a:theme xmlns:a="http://schemas.openxmlformats.org/drawingml/2006/main" name="Green apples design template">
  <a:themeElements>
    <a:clrScheme name="Green apples design templat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Green apple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apples design templat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apples design template</Template>
  <TotalTime>175</TotalTime>
  <Words>979</Words>
  <Application>Microsoft Office PowerPoint</Application>
  <PresentationFormat>On-screen Show (4:3)</PresentationFormat>
  <Paragraphs>259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Times New Roman</vt:lpstr>
      <vt:lpstr>Verdana</vt:lpstr>
      <vt:lpstr>Wingdings</vt:lpstr>
      <vt:lpstr>Comic Sans MS</vt:lpstr>
      <vt:lpstr>Arial</vt:lpstr>
      <vt:lpstr>Symbol</vt:lpstr>
      <vt:lpstr>Arial Narrow</vt:lpstr>
      <vt:lpstr>Green apples design template</vt:lpstr>
      <vt:lpstr>Equation</vt:lpstr>
      <vt:lpstr>Microsoft Photo Editor 3.0 Photo</vt:lpstr>
      <vt:lpstr>Microsoft Clip Gallery</vt:lpstr>
      <vt:lpstr>Matter: Properties &amp; Change</vt:lpstr>
      <vt:lpstr>A. Matter</vt:lpstr>
      <vt:lpstr>B. Four States of Matter</vt:lpstr>
      <vt:lpstr>B. Four States of Matter</vt:lpstr>
      <vt:lpstr>B. Four States of Matter</vt:lpstr>
      <vt:lpstr>B. Four States of Matter</vt:lpstr>
      <vt:lpstr>PowerPoint Presentation</vt:lpstr>
      <vt:lpstr>A. Physical Properties</vt:lpstr>
      <vt:lpstr>A. Physical Properties</vt:lpstr>
      <vt:lpstr>B. Extensive vs. Intensive</vt:lpstr>
      <vt:lpstr>C. Density – a physical property</vt:lpstr>
      <vt:lpstr>C. Density</vt:lpstr>
      <vt:lpstr>C. Density</vt:lpstr>
      <vt:lpstr>C. Density</vt:lpstr>
      <vt:lpstr>D. Chemical Properties</vt:lpstr>
      <vt:lpstr>E. Physical vs. Chemical Properties</vt:lpstr>
      <vt:lpstr>F. Physical Changes</vt:lpstr>
      <vt:lpstr>F. Phase Changes – Physical</vt:lpstr>
      <vt:lpstr>G. Chemical Changes</vt:lpstr>
      <vt:lpstr>G. Chemical Changes</vt:lpstr>
      <vt:lpstr>H. Physical vs. Chemical Changes</vt:lpstr>
      <vt:lpstr>What Type of Change?</vt:lpstr>
      <vt:lpstr>What Type of Change?</vt:lpstr>
      <vt:lpstr>I. Law of Conservation of Mass</vt:lpstr>
      <vt:lpstr>I. Conservation of Mass</vt:lpstr>
      <vt:lpstr>PowerPoint Presentation</vt:lpstr>
      <vt:lpstr>A. Matter Flowchart</vt:lpstr>
      <vt:lpstr>A. Matter Flowchart</vt:lpstr>
      <vt:lpstr>B. Pure Substances</vt:lpstr>
      <vt:lpstr>B. Pure Substances</vt:lpstr>
      <vt:lpstr>C. Mixtures</vt:lpstr>
      <vt:lpstr>C. Mixtures</vt:lpstr>
      <vt:lpstr>C. Mixtures</vt:lpstr>
      <vt:lpstr>C. Mixtures</vt:lpstr>
    </vt:vector>
  </TitlesOfParts>
  <Manager/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subject/>
  <dc:creator>Christi Chilton</dc:creator>
  <cp:keywords/>
  <dc:description/>
  <cp:lastModifiedBy>Teacher E-Solutions</cp:lastModifiedBy>
  <cp:revision>11</cp:revision>
  <dcterms:created xsi:type="dcterms:W3CDTF">2007-09-05T13:55:24Z</dcterms:created>
  <dcterms:modified xsi:type="dcterms:W3CDTF">2019-01-18T16:37:29Z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