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71" r:id="rId13"/>
    <p:sldId id="272" r:id="rId14"/>
    <p:sldId id="263" r:id="rId15"/>
    <p:sldId id="269" r:id="rId16"/>
    <p:sldId id="264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4F61-91FE-4577-9C7F-E18B7B2C223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8F64-2A0A-47CF-B0A1-54F8FB351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1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959F-2054-4081-97C0-9CC73A56E5D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C2AF-4041-4A71-A050-1F956BFC6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871A-A56F-4547-ACB7-D57EB07BFF12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BB01-E2A8-48BB-AE21-D5413E9E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4A9F-73C3-443F-B773-9799CBC6741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FAE4-E2BF-417A-AA34-2D1126F4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2B60-0E31-4A15-B9DE-6B41CEC99498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8A0D-1020-4A24-A6A9-56311485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427F-C20B-4686-9FD1-1D589707A99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0478-2382-4505-88F7-0DE290CA8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FFA5-E09D-4ACA-8562-67C65742697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8881-C4DD-49DD-9D93-EAEA45FE1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0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B08D-087B-41E3-9911-8F84D47A9C3A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823E-7550-4206-BA94-D6537711D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CF07-64D9-4454-AD02-9F8C904BF8CE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B69D3-516B-4DDE-A58D-CBF8A6A1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95B3-8796-4E55-A0B0-5DA5AD20372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6C6A-0A65-41CB-A664-36DA6690A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6B98-E7D4-448D-8FDC-737502229CA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235C-368F-4DDD-9FF9-3FFEC74AA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5AFE48-F3AF-4AF8-BBFF-423A43ED493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66C38C-7F9A-4E25-88BF-191BD976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000" smtClean="0"/>
              <a:t>Separating Mixtures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Sifting or sieving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72000"/>
          </a:xfrm>
        </p:spPr>
        <p:txBody>
          <a:bodyPr/>
          <a:lstStyle/>
          <a:p>
            <a:pPr eaLnBrk="1" hangingPunct="1"/>
            <a:r>
              <a:rPr lang="en-US" smtClean="0"/>
              <a:t>Used to separate a </a:t>
            </a:r>
            <a:r>
              <a:rPr lang="en-US" u="sng" smtClean="0"/>
              <a:t>dry</a:t>
            </a:r>
            <a:r>
              <a:rPr lang="en-US" smtClean="0"/>
              <a:t> mixture which contains substances of different </a:t>
            </a:r>
            <a:r>
              <a:rPr lang="en-US" u="sng" smtClean="0"/>
              <a:t>sizes</a:t>
            </a:r>
            <a:r>
              <a:rPr lang="en-US" smtClean="0"/>
              <a:t> by passing it through a sieve, a device containing tiny holes.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11268" name="Picture 2" descr="C:\Users\David Hong\AppData\Local\Microsoft\Windows\Temporary Internet Files\Content.IE5\UVIDX4UM\MPj038699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4178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David Hong\AppData\Local\Microsoft\Windows\Temporary Internet Files\Content.IE5\K182O1O0\MCj0396462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1905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sifting/sieving: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953000"/>
          </a:xfrm>
        </p:spPr>
        <p:txBody>
          <a:bodyPr/>
          <a:lstStyle/>
          <a:p>
            <a:pPr eaLnBrk="1" hangingPunct="1"/>
            <a:r>
              <a:rPr lang="en-US" smtClean="0"/>
              <a:t>Using a sieve to separate </a:t>
            </a:r>
            <a:r>
              <a:rPr lang="en-US" u="sng" smtClean="0"/>
              <a:t>sand</a:t>
            </a:r>
            <a:r>
              <a:rPr lang="en-US" smtClean="0"/>
              <a:t> from </a:t>
            </a:r>
            <a:r>
              <a:rPr lang="en-US" u="sng" smtClean="0"/>
              <a:t>pebbles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2" descr="http://nuffer.name/albums/July-4th-in-Michigan/Sifting_through_the_s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378301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to separate an </a:t>
            </a:r>
            <a:r>
              <a:rPr lang="en-US" u="sng" smtClean="0"/>
              <a:t>insoluble</a:t>
            </a:r>
            <a:r>
              <a:rPr lang="en-US" smtClean="0"/>
              <a:t> solid (something that </a:t>
            </a:r>
            <a:r>
              <a:rPr lang="en-US" u="sng" smtClean="0"/>
              <a:t>doesn’t</a:t>
            </a:r>
            <a:r>
              <a:rPr lang="en-US" smtClean="0"/>
              <a:t> dissolve in a liquid) from a </a:t>
            </a:r>
            <a:r>
              <a:rPr lang="en-US" u="sng" smtClean="0"/>
              <a:t>soluble</a:t>
            </a:r>
            <a:r>
              <a:rPr lang="en-US" smtClean="0"/>
              <a:t> solid (something that </a:t>
            </a:r>
            <a:r>
              <a:rPr lang="en-US" u="sng" smtClean="0"/>
              <a:t>DOES</a:t>
            </a:r>
            <a:r>
              <a:rPr lang="en-US" smtClean="0"/>
              <a:t> dissolve in a liquid).  Done by adding a </a:t>
            </a:r>
            <a:r>
              <a:rPr lang="en-US" u="sng" smtClean="0"/>
              <a:t>solvent</a:t>
            </a:r>
            <a:r>
              <a:rPr lang="en-US" smtClean="0"/>
              <a:t> (liquid that does the dissolving) to the mixture.  Then pouring the liquid through a filter.</a:t>
            </a:r>
          </a:p>
          <a:p>
            <a:endParaRPr lang="en-US" smtClean="0"/>
          </a:p>
        </p:txBody>
      </p:sp>
      <p:pic>
        <p:nvPicPr>
          <p:cNvPr id="13316" name="Picture 2" descr="http://chemistry.barnard.edu/sites/default/files/images/inline/lab3stopc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extraction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a mixture of sugar and sand, pouring water in the mixture which causes the sugar to dissolve.  Then pouring the solution through a filter, causing the sand to separate from the sugar water.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733800" cy="5257800"/>
          </a:xfrm>
        </p:spPr>
        <p:txBody>
          <a:bodyPr/>
          <a:lstStyle/>
          <a:p>
            <a:pPr eaLnBrk="1" hangingPunct="1"/>
            <a:r>
              <a:rPr lang="en-US" smtClean="0"/>
              <a:t>Allowing the liquid to </a:t>
            </a:r>
            <a:r>
              <a:rPr lang="en-US" u="sng" smtClean="0"/>
              <a:t>evaporate</a:t>
            </a:r>
            <a:r>
              <a:rPr lang="en-US" smtClean="0"/>
              <a:t>, leaving the soluble solid behind.</a:t>
            </a:r>
          </a:p>
          <a:p>
            <a:pPr eaLnBrk="1" hangingPunct="1"/>
            <a:r>
              <a:rPr lang="en-US" smtClean="0"/>
              <a:t>Example:  heating sugar water.  The water evaporates and the sugar crystals are left behind.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15364" name="Picture 5" descr="http://www.pitlochry.pkc.sch.uk/images/evaporating-di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000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using extraction and evaporation together: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u="sng" smtClean="0"/>
              <a:t>water</a:t>
            </a:r>
            <a:r>
              <a:rPr lang="en-US" smtClean="0"/>
              <a:t> to dissolve sugar, then letting the water evaporate, leaving the sugar behind.</a:t>
            </a:r>
          </a:p>
        </p:txBody>
      </p:sp>
      <p:pic>
        <p:nvPicPr>
          <p:cNvPr id="16388" name="Picture 2" descr="http://fatloss4foridiots.com/wp-content/uploads/2009/03/water_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3241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rooftopkitchen.com/wp-content/uploads/2008/12/su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2667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images.schoolbellart.com/images/21/1179957637545_9/img_large_watermark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18557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http://z.about.com/d/candy/1/0/W/8/-/-/3_rockcan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3098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Chromatography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mtClean="0"/>
              <a:t>Used to separate dissolved substances in a </a:t>
            </a:r>
            <a:r>
              <a:rPr lang="en-US" u="sng" smtClean="0"/>
              <a:t>solution</a:t>
            </a:r>
            <a:r>
              <a:rPr lang="en-US" smtClean="0"/>
              <a:t> from each other.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9600" y="2895600"/>
            <a:ext cx="7848600" cy="3505200"/>
            <a:chOff x="609600" y="1524000"/>
            <a:chExt cx="7848600" cy="3505200"/>
          </a:xfrm>
        </p:grpSpPr>
        <p:sp>
          <p:nvSpPr>
            <p:cNvPr id="17413" name="Rectangle 110"/>
            <p:cNvSpPr>
              <a:spLocks noChangeArrowheads="1"/>
            </p:cNvSpPr>
            <p:nvPr/>
          </p:nvSpPr>
          <p:spPr bwMode="auto">
            <a:xfrm>
              <a:off x="609600" y="4419600"/>
              <a:ext cx="2971800" cy="15240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4" name="Oval 54"/>
            <p:cNvSpPr>
              <a:spLocks noChangeArrowheads="1"/>
            </p:cNvSpPr>
            <p:nvPr/>
          </p:nvSpPr>
          <p:spPr bwMode="auto">
            <a:xfrm>
              <a:off x="1828800" y="4267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7415" name="Group 67"/>
            <p:cNvGrpSpPr>
              <a:grpSpLocks/>
            </p:cNvGrpSpPr>
            <p:nvPr/>
          </p:nvGrpSpPr>
          <p:grpSpPr bwMode="auto">
            <a:xfrm>
              <a:off x="609600" y="1524000"/>
              <a:ext cx="2971800" cy="3048000"/>
              <a:chOff x="609600" y="1524000"/>
              <a:chExt cx="2971800" cy="3048000"/>
            </a:xfrm>
          </p:grpSpPr>
          <p:sp>
            <p:nvSpPr>
              <p:cNvPr id="17448" name="Rectangle 25"/>
              <p:cNvSpPr>
                <a:spLocks noChangeArrowheads="1"/>
              </p:cNvSpPr>
              <p:nvPr/>
            </p:nvSpPr>
            <p:spPr bwMode="auto">
              <a:xfrm>
                <a:off x="609600" y="1524000"/>
                <a:ext cx="2971800" cy="304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9" name="Oval 27"/>
              <p:cNvSpPr>
                <a:spLocks noChangeArrowheads="1"/>
              </p:cNvSpPr>
              <p:nvPr/>
            </p:nvSpPr>
            <p:spPr bwMode="auto">
              <a:xfrm>
                <a:off x="2057400" y="3733800"/>
                <a:ext cx="762000" cy="838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0" name="Oval 28"/>
              <p:cNvSpPr>
                <a:spLocks noChangeArrowheads="1"/>
              </p:cNvSpPr>
              <p:nvPr/>
            </p:nvSpPr>
            <p:spPr bwMode="auto">
              <a:xfrm>
                <a:off x="1676400" y="3733800"/>
                <a:ext cx="762000" cy="838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51" name="Oval 41"/>
              <p:cNvSpPr>
                <a:spLocks noChangeArrowheads="1"/>
              </p:cNvSpPr>
              <p:nvPr/>
            </p:nvSpPr>
            <p:spPr bwMode="auto">
              <a:xfrm>
                <a:off x="1219200" y="3733800"/>
                <a:ext cx="762000" cy="838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16" name="Oval 48"/>
            <p:cNvSpPr>
              <a:spLocks noChangeArrowheads="1"/>
            </p:cNvSpPr>
            <p:nvPr/>
          </p:nvSpPr>
          <p:spPr bwMode="auto">
            <a:xfrm>
              <a:off x="1752600" y="4267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7" name="Rectangle 51"/>
            <p:cNvSpPr>
              <a:spLocks noChangeArrowheads="1"/>
            </p:cNvSpPr>
            <p:nvPr/>
          </p:nvSpPr>
          <p:spPr bwMode="auto">
            <a:xfrm>
              <a:off x="2057400" y="4343400"/>
              <a:ext cx="152400" cy="2286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8" name="Rectangle 64"/>
            <p:cNvSpPr>
              <a:spLocks noChangeArrowheads="1"/>
            </p:cNvSpPr>
            <p:nvPr/>
          </p:nvSpPr>
          <p:spPr bwMode="auto">
            <a:xfrm>
              <a:off x="1600200" y="4343400"/>
              <a:ext cx="152400" cy="2286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19" name="Text Box 65"/>
            <p:cNvSpPr txBox="1">
              <a:spLocks noChangeArrowheads="1"/>
            </p:cNvSpPr>
            <p:nvPr/>
          </p:nvSpPr>
          <p:spPr bwMode="auto">
            <a:xfrm>
              <a:off x="1371600" y="4572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Mixture</a:t>
              </a:r>
            </a:p>
          </p:txBody>
        </p:sp>
        <p:sp>
          <p:nvSpPr>
            <p:cNvPr id="17420" name="Text Box 66"/>
            <p:cNvSpPr txBox="1">
              <a:spLocks noChangeArrowheads="1"/>
            </p:cNvSpPr>
            <p:nvPr/>
          </p:nvSpPr>
          <p:spPr bwMode="auto">
            <a:xfrm>
              <a:off x="6172200" y="4572000"/>
              <a:ext cx="1828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Components</a:t>
              </a:r>
            </a:p>
          </p:txBody>
        </p:sp>
        <p:sp>
          <p:nvSpPr>
            <p:cNvPr id="17421" name="AutoShape 67"/>
            <p:cNvSpPr>
              <a:spLocks noChangeArrowheads="1"/>
            </p:cNvSpPr>
            <p:nvPr/>
          </p:nvSpPr>
          <p:spPr bwMode="auto">
            <a:xfrm>
              <a:off x="3733800" y="2819400"/>
              <a:ext cx="1676400" cy="533400"/>
            </a:xfrm>
            <a:prstGeom prst="rightArrow">
              <a:avLst>
                <a:gd name="adj1" fmla="val 50000"/>
                <a:gd name="adj2" fmla="val 78571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7422" name="Group 68"/>
            <p:cNvGrpSpPr>
              <a:grpSpLocks/>
            </p:cNvGrpSpPr>
            <p:nvPr/>
          </p:nvGrpSpPr>
          <p:grpSpPr bwMode="auto">
            <a:xfrm>
              <a:off x="5486400" y="1524000"/>
              <a:ext cx="2971800" cy="3048000"/>
              <a:chOff x="5486400" y="1524000"/>
              <a:chExt cx="2971800" cy="3048000"/>
            </a:xfrm>
          </p:grpSpPr>
          <p:sp>
            <p:nvSpPr>
              <p:cNvPr id="17435" name="Rectangle 68"/>
              <p:cNvSpPr>
                <a:spLocks noChangeArrowheads="1"/>
              </p:cNvSpPr>
              <p:nvPr/>
            </p:nvSpPr>
            <p:spPr bwMode="auto">
              <a:xfrm>
                <a:off x="5486400" y="1524000"/>
                <a:ext cx="2971800" cy="3048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6" name="Rectangle 116"/>
              <p:cNvSpPr>
                <a:spLocks noChangeArrowheads="1"/>
              </p:cNvSpPr>
              <p:nvPr/>
            </p:nvSpPr>
            <p:spPr bwMode="auto">
              <a:xfrm>
                <a:off x="5486400" y="2133600"/>
                <a:ext cx="2971800" cy="2438400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7" name="Oval 70"/>
              <p:cNvSpPr>
                <a:spLocks noChangeArrowheads="1"/>
              </p:cNvSpPr>
              <p:nvPr/>
            </p:nvSpPr>
            <p:spPr bwMode="auto">
              <a:xfrm>
                <a:off x="6705600" y="2133600"/>
                <a:ext cx="762000" cy="838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8" name="Oval 71"/>
              <p:cNvSpPr>
                <a:spLocks noChangeArrowheads="1"/>
              </p:cNvSpPr>
              <p:nvPr/>
            </p:nvSpPr>
            <p:spPr bwMode="auto">
              <a:xfrm>
                <a:off x="6553200" y="2133600"/>
                <a:ext cx="762000" cy="838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39" name="Oval 72"/>
              <p:cNvSpPr>
                <a:spLocks noChangeArrowheads="1"/>
              </p:cNvSpPr>
              <p:nvPr/>
            </p:nvSpPr>
            <p:spPr bwMode="auto">
              <a:xfrm>
                <a:off x="7010400" y="32004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0" name="Oval 73"/>
              <p:cNvSpPr>
                <a:spLocks noChangeArrowheads="1"/>
              </p:cNvSpPr>
              <p:nvPr/>
            </p:nvSpPr>
            <p:spPr bwMode="auto">
              <a:xfrm>
                <a:off x="6400800" y="2133600"/>
                <a:ext cx="762000" cy="8382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1" name="Rectangle 75"/>
              <p:cNvSpPr>
                <a:spLocks noChangeArrowheads="1"/>
              </p:cNvSpPr>
              <p:nvPr/>
            </p:nvSpPr>
            <p:spPr bwMode="auto">
              <a:xfrm>
                <a:off x="7086600" y="4343400"/>
                <a:ext cx="152400" cy="22860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2" name="Oval 77"/>
              <p:cNvSpPr>
                <a:spLocks noChangeArrowheads="1"/>
              </p:cNvSpPr>
              <p:nvPr/>
            </p:nvSpPr>
            <p:spPr bwMode="auto">
              <a:xfrm>
                <a:off x="6781800" y="32004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3" name="Oval 78"/>
              <p:cNvSpPr>
                <a:spLocks noChangeArrowheads="1"/>
              </p:cNvSpPr>
              <p:nvPr/>
            </p:nvSpPr>
            <p:spPr bwMode="auto">
              <a:xfrm>
                <a:off x="6553200" y="32004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4" name="Rectangle 79"/>
              <p:cNvSpPr>
                <a:spLocks noChangeArrowheads="1"/>
              </p:cNvSpPr>
              <p:nvPr/>
            </p:nvSpPr>
            <p:spPr bwMode="auto">
              <a:xfrm>
                <a:off x="6858000" y="4343400"/>
                <a:ext cx="152400" cy="22860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5" name="Rectangle 80"/>
              <p:cNvSpPr>
                <a:spLocks noChangeArrowheads="1"/>
              </p:cNvSpPr>
              <p:nvPr/>
            </p:nvSpPr>
            <p:spPr bwMode="auto">
              <a:xfrm>
                <a:off x="6629400" y="4343400"/>
                <a:ext cx="152400" cy="22860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6" name="Oval 86"/>
              <p:cNvSpPr>
                <a:spLocks noChangeArrowheads="1"/>
              </p:cNvSpPr>
              <p:nvPr/>
            </p:nvSpPr>
            <p:spPr bwMode="auto">
              <a:xfrm>
                <a:off x="6858000" y="3886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47" name="Oval 87"/>
              <p:cNvSpPr>
                <a:spLocks noChangeArrowheads="1"/>
              </p:cNvSpPr>
              <p:nvPr/>
            </p:nvSpPr>
            <p:spPr bwMode="auto">
              <a:xfrm>
                <a:off x="7010400" y="3886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7423" name="Text Box 108"/>
            <p:cNvSpPr txBox="1">
              <a:spLocks noChangeArrowheads="1"/>
            </p:cNvSpPr>
            <p:nvPr/>
          </p:nvSpPr>
          <p:spPr bwMode="auto">
            <a:xfrm>
              <a:off x="3657600" y="2286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Separation</a:t>
              </a:r>
            </a:p>
          </p:txBody>
        </p:sp>
        <p:sp>
          <p:nvSpPr>
            <p:cNvPr id="17424" name="Oval 47"/>
            <p:cNvSpPr>
              <a:spLocks noChangeArrowheads="1"/>
            </p:cNvSpPr>
            <p:nvPr/>
          </p:nvSpPr>
          <p:spPr bwMode="auto">
            <a:xfrm>
              <a:off x="2133600" y="4267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5" name="Rectangle 32"/>
            <p:cNvSpPr>
              <a:spLocks noChangeArrowheads="1"/>
            </p:cNvSpPr>
            <p:nvPr/>
          </p:nvSpPr>
          <p:spPr bwMode="auto">
            <a:xfrm>
              <a:off x="2438400" y="4343400"/>
              <a:ext cx="152400" cy="22860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6" name="Oval 35"/>
            <p:cNvSpPr>
              <a:spLocks noChangeArrowheads="1"/>
            </p:cNvSpPr>
            <p:nvPr/>
          </p:nvSpPr>
          <p:spPr bwMode="auto">
            <a:xfrm>
              <a:off x="1371600" y="4267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7" name="Oval 59"/>
            <p:cNvSpPr>
              <a:spLocks noChangeArrowheads="1"/>
            </p:cNvSpPr>
            <p:nvPr/>
          </p:nvSpPr>
          <p:spPr bwMode="auto">
            <a:xfrm>
              <a:off x="25146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8" name="Oval 43"/>
            <p:cNvSpPr>
              <a:spLocks noChangeArrowheads="1"/>
            </p:cNvSpPr>
            <p:nvPr/>
          </p:nvSpPr>
          <p:spPr bwMode="auto">
            <a:xfrm>
              <a:off x="1752600" y="4495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429" name="Text Box 109"/>
            <p:cNvSpPr txBox="1">
              <a:spLocks noChangeArrowheads="1"/>
            </p:cNvSpPr>
            <p:nvPr/>
          </p:nvSpPr>
          <p:spPr bwMode="auto">
            <a:xfrm>
              <a:off x="3886200" y="1524000"/>
              <a:ext cx="12954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Calibri" pitchFamily="34" charset="0"/>
                </a:rPr>
                <a:t>Stationary Phase</a:t>
              </a:r>
            </a:p>
          </p:txBody>
        </p:sp>
        <p:sp>
          <p:nvSpPr>
            <p:cNvPr id="17430" name="Text Box 111"/>
            <p:cNvSpPr txBox="1">
              <a:spLocks noChangeArrowheads="1"/>
            </p:cNvSpPr>
            <p:nvPr/>
          </p:nvSpPr>
          <p:spPr bwMode="auto">
            <a:xfrm>
              <a:off x="3962400" y="4343400"/>
              <a:ext cx="1066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Calibri" pitchFamily="34" charset="0"/>
                </a:rPr>
                <a:t>Mobile Phase</a:t>
              </a:r>
            </a:p>
          </p:txBody>
        </p:sp>
        <p:sp>
          <p:nvSpPr>
            <p:cNvPr id="17431" name="Line 112"/>
            <p:cNvSpPr>
              <a:spLocks noChangeShapeType="1"/>
            </p:cNvSpPr>
            <p:nvPr/>
          </p:nvSpPr>
          <p:spPr bwMode="auto">
            <a:xfrm flipH="1">
              <a:off x="3429000" y="44958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13"/>
            <p:cNvSpPr>
              <a:spLocks noChangeShapeType="1"/>
            </p:cNvSpPr>
            <p:nvPr/>
          </p:nvSpPr>
          <p:spPr bwMode="auto">
            <a:xfrm>
              <a:off x="5029200" y="4495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14"/>
            <p:cNvSpPr>
              <a:spLocks noChangeShapeType="1"/>
            </p:cNvSpPr>
            <p:nvPr/>
          </p:nvSpPr>
          <p:spPr bwMode="auto">
            <a:xfrm rot="12701182" flipH="1">
              <a:off x="5124450" y="1757363"/>
              <a:ext cx="533400" cy="77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15"/>
            <p:cNvSpPr>
              <a:spLocks noChangeShapeType="1"/>
            </p:cNvSpPr>
            <p:nvPr/>
          </p:nvSpPr>
          <p:spPr bwMode="auto">
            <a:xfrm rot="20327509" flipH="1">
              <a:off x="3279775" y="1779588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chromatography: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chromatography </a:t>
            </a:r>
            <a:r>
              <a:rPr lang="en-US" u="sng" smtClean="0"/>
              <a:t>paper</a:t>
            </a:r>
            <a:r>
              <a:rPr lang="en-US" smtClean="0"/>
              <a:t> to separate ink into it’s </a:t>
            </a:r>
            <a:r>
              <a:rPr lang="en-US" u="sng" smtClean="0"/>
              <a:t>original</a:t>
            </a:r>
            <a:r>
              <a:rPr lang="en-US" smtClean="0"/>
              <a:t> components.</a:t>
            </a:r>
          </a:p>
          <a:p>
            <a:pPr eaLnBrk="1" hangingPunct="1"/>
            <a:endParaRPr lang="en-US" smtClean="0"/>
          </a:p>
        </p:txBody>
      </p:sp>
      <p:pic>
        <p:nvPicPr>
          <p:cNvPr id="18436" name="Picture 2" descr="http://www.ljcreate.com/products/element_images/chroma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farm3.static.flickr.com/2412/2418879021_dd9534e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0353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mixture?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eaLnBrk="1" hangingPunct="1"/>
            <a:r>
              <a:rPr lang="en-US" smtClean="0"/>
              <a:t>When two or more materials or substances are mixed together but do not chemically combine.</a:t>
            </a:r>
          </a:p>
          <a:p>
            <a:pPr eaLnBrk="1" hangingPunct="1"/>
            <a:r>
              <a:rPr lang="en-US" smtClean="0"/>
              <a:t>This means they retain their original properties.</a:t>
            </a:r>
          </a:p>
          <a:p>
            <a:pPr eaLnBrk="1" hangingPunct="1"/>
            <a:r>
              <a:rPr lang="en-US" smtClean="0"/>
              <a:t>This means they can be separated by physical means.</a:t>
            </a:r>
          </a:p>
        </p:txBody>
      </p:sp>
      <p:pic>
        <p:nvPicPr>
          <p:cNvPr id="3076" name="Picture 5" descr="http://sweetieheaven.co.uk/images/dolly%20mi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730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://utopiankitchen.files.wordpress.com/2008/01/radicchio-mixture-w-gremo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2416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the different ways of separating mixtures?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Magnetism</a:t>
            </a:r>
          </a:p>
          <a:p>
            <a:pPr eaLnBrk="1" hangingPunct="1"/>
            <a:r>
              <a:rPr lang="en-US" smtClean="0"/>
              <a:t>Hand separation</a:t>
            </a:r>
          </a:p>
          <a:p>
            <a:pPr eaLnBrk="1" hangingPunct="1"/>
            <a:r>
              <a:rPr lang="en-US" smtClean="0"/>
              <a:t>Filtration</a:t>
            </a:r>
          </a:p>
          <a:p>
            <a:pPr eaLnBrk="1" hangingPunct="1"/>
            <a:r>
              <a:rPr lang="en-US" smtClean="0"/>
              <a:t>Sifting or sieving</a:t>
            </a:r>
          </a:p>
          <a:p>
            <a:pPr eaLnBrk="1" hangingPunct="1"/>
            <a:r>
              <a:rPr lang="en-US" smtClean="0"/>
              <a:t>Extraction and evaporation</a:t>
            </a:r>
          </a:p>
          <a:p>
            <a:pPr eaLnBrk="1" hangingPunct="1"/>
            <a:r>
              <a:rPr lang="en-US" smtClean="0"/>
              <a:t>Chromatography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9" descr="http://www.coffeemakersetc.com/images/Paper_Fil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45075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http://2.bp.blogspot.com/__gkjSUzb3yU/SArT8JNRE0I/AAAAAAAADSE/kBC8LTIPOuc/s400/sie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30956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http://pig.ncl.ac.uk/PIG/Rabital%20Zakaria/Reactive%20Extraction%20Process%20F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301148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eetd.lbl.gov/ECS/Aerogels/images/magnet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22098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https://www.crimescene.com/store/bmz_cache/b/b3ac10ad9721f4d3399d6f4b82111806.image.220x2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095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Magnetism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one component of the mixture has </a:t>
            </a:r>
            <a:r>
              <a:rPr lang="en-US" u="sng" smtClean="0"/>
              <a:t>magnetic</a:t>
            </a:r>
            <a:r>
              <a:rPr lang="en-US" smtClean="0"/>
              <a:t> properties, you could use a magnet to </a:t>
            </a:r>
            <a:r>
              <a:rPr lang="en-US" u="sng" smtClean="0"/>
              <a:t>separate</a:t>
            </a:r>
            <a:r>
              <a:rPr lang="en-US" smtClean="0"/>
              <a:t> the mixture. Iron, nickel, and </a:t>
            </a:r>
            <a:r>
              <a:rPr lang="en-US" u="sng" smtClean="0"/>
              <a:t>cobalt</a:t>
            </a:r>
            <a:r>
              <a:rPr lang="en-US" smtClean="0"/>
              <a:t> are all materials that are magnetic.</a:t>
            </a:r>
          </a:p>
          <a:p>
            <a:pPr eaLnBrk="1" hangingPunct="1"/>
            <a:r>
              <a:rPr lang="en-US" smtClean="0"/>
              <a:t>Not all metals are magnetic:  </a:t>
            </a:r>
            <a:r>
              <a:rPr lang="en-US" u="sng" smtClean="0"/>
              <a:t>gold</a:t>
            </a:r>
            <a:r>
              <a:rPr lang="en-US" smtClean="0"/>
              <a:t>, </a:t>
            </a:r>
            <a:r>
              <a:rPr lang="en-US" u="sng" smtClean="0"/>
              <a:t>silver</a:t>
            </a:r>
            <a:r>
              <a:rPr lang="en-US" smtClean="0"/>
              <a:t>, and aluminum are examples of metals that are not magnetic.</a:t>
            </a:r>
          </a:p>
        </p:txBody>
      </p:sp>
      <p:pic>
        <p:nvPicPr>
          <p:cNvPr id="5124" name="Picture 4" descr="C:\Users\David Hong\AppData\Local\Microsoft\Windows\Temporary Internet Files\Content.IE5\K182O1O0\MCj043691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magnetism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magnet to separate </a:t>
            </a:r>
            <a:r>
              <a:rPr lang="en-US" u="sng" smtClean="0"/>
              <a:t>nails</a:t>
            </a:r>
            <a:r>
              <a:rPr lang="en-US" smtClean="0"/>
              <a:t> from </a:t>
            </a:r>
            <a:r>
              <a:rPr lang="en-US" u="sng" smtClean="0"/>
              <a:t>wood chips</a:t>
            </a:r>
            <a:r>
              <a:rPr lang="en-US" smtClean="0"/>
              <a:t>.</a:t>
            </a:r>
          </a:p>
        </p:txBody>
      </p:sp>
      <p:pic>
        <p:nvPicPr>
          <p:cNvPr id="6148" name="Picture 2" descr="http://www.stockphotopro.com/photo-thumbs-2/stockphotopro_02661zbt_a_chapple_ch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www.valleysawmill.com/Photos/Wood%20C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35083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 separation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Separating the parts of a mixture by </a:t>
            </a:r>
            <a:r>
              <a:rPr lang="en-US" u="sng" smtClean="0"/>
              <a:t>hand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Only useful when the </a:t>
            </a:r>
            <a:r>
              <a:rPr lang="en-US" u="sng" smtClean="0"/>
              <a:t>particles</a:t>
            </a:r>
            <a:r>
              <a:rPr lang="en-US" smtClean="0"/>
              <a:t> are </a:t>
            </a:r>
            <a:r>
              <a:rPr lang="en-US" u="sng" smtClean="0"/>
              <a:t>large</a:t>
            </a:r>
            <a:r>
              <a:rPr lang="en-US" smtClean="0"/>
              <a:t> enough to be seen clearly.</a:t>
            </a:r>
          </a:p>
          <a:p>
            <a:pPr eaLnBrk="1" hangingPunct="1"/>
            <a:r>
              <a:rPr lang="en-US" smtClean="0"/>
              <a:t>Useful for:  separating parts of a salad.</a:t>
            </a:r>
          </a:p>
        </p:txBody>
      </p:sp>
      <p:pic>
        <p:nvPicPr>
          <p:cNvPr id="7172" name="Picture 3" descr="C:\Users\David Hong\AppData\Local\Microsoft\Windows\Temporary Internet Files\Content.IE5\K182O1O0\MPj043719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124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hand separation: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your </a:t>
            </a:r>
            <a:r>
              <a:rPr lang="en-US" u="sng" smtClean="0"/>
              <a:t>fork</a:t>
            </a:r>
            <a:r>
              <a:rPr lang="en-US" smtClean="0"/>
              <a:t> to separate tomatoes, lettuce, cucumber, onions, etc. in your salad.</a:t>
            </a:r>
          </a:p>
        </p:txBody>
      </p:sp>
      <p:pic>
        <p:nvPicPr>
          <p:cNvPr id="8196" name="Picture 2" descr="http://superbodysuperbrainblog.files.wordpress.com/2009/10/sa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Used when separating a </a:t>
            </a:r>
            <a:r>
              <a:rPr lang="en-US" u="sng" smtClean="0"/>
              <a:t>solid</a:t>
            </a:r>
            <a:r>
              <a:rPr lang="en-US" smtClean="0"/>
              <a:t> substance from a </a:t>
            </a:r>
            <a:r>
              <a:rPr lang="en-US" u="sng" smtClean="0"/>
              <a:t>fluid</a:t>
            </a:r>
            <a:r>
              <a:rPr lang="en-US" smtClean="0"/>
              <a:t> (a liquid or a gas) by passing a mixture through a </a:t>
            </a:r>
            <a:r>
              <a:rPr lang="en-US" u="sng" smtClean="0"/>
              <a:t>porous</a:t>
            </a:r>
            <a:r>
              <a:rPr lang="en-US" smtClean="0"/>
              <a:t> material such as a type of filter.</a:t>
            </a:r>
          </a:p>
          <a:p>
            <a:pPr eaLnBrk="1" hangingPunct="1"/>
            <a:r>
              <a:rPr lang="en-US" smtClean="0"/>
              <a:t>Works by letting the fluid pass through but not the solid.</a:t>
            </a:r>
          </a:p>
          <a:p>
            <a:pPr eaLnBrk="1" hangingPunct="1"/>
            <a:r>
              <a:rPr lang="en-US" smtClean="0"/>
              <a:t>Examples of filters:  coffee filter, </a:t>
            </a:r>
            <a:r>
              <a:rPr lang="en-US" u="sng" smtClean="0"/>
              <a:t>cloth</a:t>
            </a:r>
            <a:r>
              <a:rPr lang="en-US" smtClean="0"/>
              <a:t>, oil filter, even sand!</a:t>
            </a:r>
          </a:p>
        </p:txBody>
      </p:sp>
      <p:pic>
        <p:nvPicPr>
          <p:cNvPr id="9220" name="Picture 2" descr="C:\Users\David Hong\AppData\Local\Microsoft\Windows\Temporary Internet Files\Content.IE5\KJBP8E0E\MCj0348885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8430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David Hong\AppData\Local\Microsoft\Windows\Temporary Internet Files\Content.IE5\K182O1O0\MCIN00408_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5800"/>
            <a:ext cx="13858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filtration: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coffee </a:t>
            </a:r>
            <a:r>
              <a:rPr lang="en-US" u="sng" smtClean="0"/>
              <a:t>filter</a:t>
            </a:r>
            <a:r>
              <a:rPr lang="en-US" smtClean="0"/>
              <a:t> to separate the coffee flavor from the coffee beans.</a:t>
            </a:r>
          </a:p>
        </p:txBody>
      </p:sp>
      <p:pic>
        <p:nvPicPr>
          <p:cNvPr id="10244" name="Picture 2" descr="http://3.bp.blogspot.com/_I1FJP4mlhuI/R6M4scNoYII/AAAAAAAAAOI/S68n7mGqwy0/s320/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600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</TotalTime>
  <Words>488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Separating Mixtures</vt:lpstr>
      <vt:lpstr>What is a mixture?</vt:lpstr>
      <vt:lpstr>What are the different ways of separating mixtures?</vt:lpstr>
      <vt:lpstr>Magnetism</vt:lpstr>
      <vt:lpstr>Example of magnetism</vt:lpstr>
      <vt:lpstr>Hand separation</vt:lpstr>
      <vt:lpstr>Example of hand separation:</vt:lpstr>
      <vt:lpstr>Filtration</vt:lpstr>
      <vt:lpstr>Example of filtration:</vt:lpstr>
      <vt:lpstr>Sifting or sieving</vt:lpstr>
      <vt:lpstr>Example of sifting/sieving:</vt:lpstr>
      <vt:lpstr>Extraction</vt:lpstr>
      <vt:lpstr>Example of extraction</vt:lpstr>
      <vt:lpstr>Evaporation</vt:lpstr>
      <vt:lpstr>Example of using extraction and evaporation together:</vt:lpstr>
      <vt:lpstr>Chromatography</vt:lpstr>
      <vt:lpstr>Example of chromatography: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Separating Mixtures</dc:title>
  <dc:creator>David Hong</dc:creator>
  <cp:lastModifiedBy>Teacher E-Solutions</cp:lastModifiedBy>
  <cp:revision>38</cp:revision>
  <dcterms:created xsi:type="dcterms:W3CDTF">2008-12-13T16:09:26Z</dcterms:created>
  <dcterms:modified xsi:type="dcterms:W3CDTF">2019-01-18T16:37:32Z</dcterms:modified>
</cp:coreProperties>
</file>