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90" r:id="rId3"/>
    <p:sldId id="258" r:id="rId4"/>
    <p:sldId id="271" r:id="rId5"/>
    <p:sldId id="270" r:id="rId6"/>
    <p:sldId id="287" r:id="rId7"/>
    <p:sldId id="269" r:id="rId8"/>
    <p:sldId id="285" r:id="rId9"/>
    <p:sldId id="267" r:id="rId10"/>
    <p:sldId id="292" r:id="rId11"/>
    <p:sldId id="266" r:id="rId12"/>
    <p:sldId id="264" r:id="rId13"/>
    <p:sldId id="263" r:id="rId14"/>
    <p:sldId id="289" r:id="rId15"/>
    <p:sldId id="262" r:id="rId16"/>
    <p:sldId id="261" r:id="rId17"/>
    <p:sldId id="288" r:id="rId18"/>
    <p:sldId id="273" r:id="rId19"/>
    <p:sldId id="275" r:id="rId20"/>
    <p:sldId id="276" r:id="rId21"/>
    <p:sldId id="291" r:id="rId22"/>
    <p:sldId id="277" r:id="rId23"/>
    <p:sldId id="278" r:id="rId24"/>
    <p:sldId id="284" r:id="rId25"/>
    <p:sldId id="286" r:id="rId26"/>
  </p:sldIdLst>
  <p:sldSz cx="9144000" cy="6858000" type="screen4x3"/>
  <p:notesSz cx="6888163" cy="96234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3333CC"/>
    <a:srgbClr val="333399"/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2" autoAdjust="0"/>
    <p:restoredTop sz="91909" autoAdjust="0"/>
  </p:normalViewPr>
  <p:slideViewPr>
    <p:cSldViewPr>
      <p:cViewPr>
        <p:scale>
          <a:sx n="70" d="100"/>
          <a:sy n="70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24D15BA-AC1E-4A59-8E81-FBEE0604C5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3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08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29908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81088" y="744538"/>
            <a:ext cx="4764087" cy="3573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541838"/>
            <a:ext cx="503713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6700"/>
            <a:ext cx="29908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9156700"/>
            <a:ext cx="29908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A454110-1522-4FA2-AF43-E7377C531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56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2BBF59-754D-4055-AA12-6854273950F4}" type="slidenum">
              <a:rPr lang="en-GB" sz="1200" smtClean="0"/>
              <a:pPr eaLnBrk="1" hangingPunct="1"/>
              <a:t>9</a:t>
            </a:fld>
            <a:endParaRPr lang="en-GB" sz="1200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latin typeface="Times New Roman" pitchFamily="18" charset="0"/>
              </a:rPr>
              <a:t>TEACHER’S NOTES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Answers: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1b)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2b)</a:t>
            </a:r>
          </a:p>
          <a:p>
            <a:pPr eaLnBrk="1" hangingPunct="1"/>
            <a:endParaRPr lang="en-GB" smtClean="0">
              <a:latin typeface="Times New Roman" pitchFamily="18" charset="0"/>
            </a:endParaRPr>
          </a:p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C7658C-5D9F-4489-9729-5478AC016E7A}" type="slidenum">
              <a:rPr lang="en-GB" sz="1200" smtClean="0"/>
              <a:pPr eaLnBrk="1" hangingPunct="1"/>
              <a:t>10</a:t>
            </a:fld>
            <a:endParaRPr lang="en-GB" sz="1200" smtClean="0"/>
          </a:p>
        </p:txBody>
      </p:sp>
      <p:sp>
        <p:nvSpPr>
          <p:cNvPr id="2969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latin typeface="Times New Roman" pitchFamily="18" charset="0"/>
              </a:rPr>
              <a:t>TEACHER’S NOTES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Answers: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3c)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4a)</a:t>
            </a:r>
          </a:p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F0CD75-1FE8-4A4A-9E74-E0CEBA35909F}" type="slidenum">
              <a:rPr lang="en-GB" sz="1200" smtClean="0"/>
              <a:pPr eaLnBrk="1" hangingPunct="1"/>
              <a:t>11</a:t>
            </a:fld>
            <a:endParaRPr lang="en-GB" sz="1200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latin typeface="Times New Roman" pitchFamily="18" charset="0"/>
              </a:rPr>
              <a:t>TEACHER’S NOTES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Answers: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5B)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6b)</a:t>
            </a:r>
          </a:p>
          <a:p>
            <a:pPr eaLnBrk="1" hangingPunct="1"/>
            <a:endParaRPr lang="en-GB" smtClean="0">
              <a:latin typeface="Times New Roman" pitchFamily="18" charset="0"/>
            </a:endParaRPr>
          </a:p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D20BDA-CAC2-47FC-80FC-9B92F37D08A4}" type="slidenum">
              <a:rPr lang="en-GB" sz="1200" smtClean="0"/>
              <a:pPr eaLnBrk="1" hangingPunct="1"/>
              <a:t>12</a:t>
            </a:fld>
            <a:endParaRPr lang="en-GB" sz="1200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latin typeface="Times New Roman" pitchFamily="18" charset="0"/>
              </a:rPr>
              <a:t>TEACHER’S NOTES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Answers: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7c)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8c)</a:t>
            </a:r>
          </a:p>
          <a:p>
            <a:pPr eaLnBrk="1" hangingPunct="1"/>
            <a:endParaRPr lang="en-GB" smtClean="0">
              <a:latin typeface="Times New Roman" pitchFamily="18" charset="0"/>
            </a:endParaRPr>
          </a:p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DB9593-E5AF-4FDD-BB30-5552046C40B8}" type="slidenum">
              <a:rPr lang="en-GB" sz="1200" smtClean="0"/>
              <a:pPr eaLnBrk="1" hangingPunct="1"/>
              <a:t>13</a:t>
            </a:fld>
            <a:endParaRPr lang="en-GB" sz="120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latin typeface="Times New Roman" pitchFamily="18" charset="0"/>
              </a:rPr>
              <a:t>TEACHER’S NOTES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Answers: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9c)</a:t>
            </a:r>
          </a:p>
          <a:p>
            <a:pPr eaLnBrk="1" hangingPunct="1"/>
            <a:r>
              <a:rPr lang="en-GB" smtClean="0">
                <a:latin typeface="Times New Roman" pitchFamily="18" charset="0"/>
              </a:rPr>
              <a:t>10b)</a:t>
            </a:r>
          </a:p>
          <a:p>
            <a:pPr eaLnBrk="1" hangingPunct="1"/>
            <a:endParaRPr lang="en-GB" smtClean="0">
              <a:latin typeface="Times New Roman" pitchFamily="18" charset="0"/>
            </a:endParaRPr>
          </a:p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603A7C-5824-4A1D-925A-1DFE84DED8A5}" type="slidenum">
              <a:rPr lang="en-GB" sz="1200" smtClean="0"/>
              <a:pPr eaLnBrk="1" hangingPunct="1"/>
              <a:t>17</a:t>
            </a:fld>
            <a:endParaRPr lang="en-GB" sz="1200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u="sng" smtClean="0">
                <a:latin typeface="Arial" pitchFamily="34" charset="0"/>
                <a:cs typeface="Times New Roman" pitchFamily="18" charset="0"/>
              </a:rPr>
              <a:t>TEACHER’S NOTES</a:t>
            </a:r>
            <a:endParaRPr lang="en-GB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  <a:cs typeface="Times New Roman" pitchFamily="18" charset="0"/>
              </a:rPr>
              <a:t>- table of results?</a:t>
            </a:r>
          </a:p>
          <a:p>
            <a:pPr eaLnBrk="1" hangingPunct="1"/>
            <a:r>
              <a:rPr lang="en-GB" smtClean="0">
                <a:latin typeface="Arial" pitchFamily="34" charset="0"/>
                <a:cs typeface="Times New Roman" pitchFamily="18" charset="0"/>
              </a:rPr>
              <a:t>- Which metal is the most reactive?</a:t>
            </a:r>
            <a:endParaRPr lang="en-GB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  <a:cs typeface="Times New Roman" pitchFamily="18" charset="0"/>
              </a:rPr>
              <a:t>- Which metal is the least reactive?</a:t>
            </a:r>
          </a:p>
          <a:p>
            <a:pPr eaLnBrk="1" hangingPunct="1"/>
            <a:r>
              <a:rPr lang="en-GB" smtClean="0">
                <a:latin typeface="Arial" pitchFamily="34" charset="0"/>
                <a:cs typeface="Times New Roman" pitchFamily="18" charset="0"/>
              </a:rPr>
              <a:t>- What gas is being formed?</a:t>
            </a:r>
            <a:r>
              <a:rPr lang="en-GB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4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1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54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1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85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55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58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Documents and Settings\home\Desktop\lines3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310"/>
          <a:stretch>
            <a:fillRect/>
          </a:stretch>
        </p:blipFill>
        <p:spPr bwMode="auto">
          <a:xfrm>
            <a:off x="0" y="6581775"/>
            <a:ext cx="91535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554038" y="6550025"/>
            <a:ext cx="34782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 b="1">
                <a:solidFill>
                  <a:srgbClr val="3366FF"/>
                </a:solidFill>
                <a:latin typeface="Verdana" pitchFamily="34" charset="0"/>
                <a:cs typeface="Times New Roman" charset="0"/>
              </a:rPr>
              <a:t>©</a:t>
            </a:r>
            <a:r>
              <a:rPr lang="en-GB" sz="800" b="1">
                <a:solidFill>
                  <a:srgbClr val="3366FF"/>
                </a:solidFill>
                <a:latin typeface="Verdana" pitchFamily="34" charset="0"/>
                <a:cs typeface="Times New Roman" charset="0"/>
              </a:rPr>
              <a:t> OUP: To be used solely in purchaser’s school or college</a:t>
            </a:r>
            <a:endParaRPr lang="fr-FR" sz="800" b="1">
              <a:solidFill>
                <a:srgbClr val="3366FF"/>
              </a:solidFill>
              <a:latin typeface="Verdana" pitchFamily="34" charset="0"/>
              <a:cs typeface="Times New Roman" charset="0"/>
            </a:endParaRPr>
          </a:p>
        </p:txBody>
      </p:sp>
      <p:pic>
        <p:nvPicPr>
          <p:cNvPr id="6148" name="Picture 9" descr="C:\Documents and Settings\home\Desktop\lines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" t="5063"/>
          <a:stretch>
            <a:fillRect/>
          </a:stretch>
        </p:blipFill>
        <p:spPr bwMode="auto">
          <a:xfrm>
            <a:off x="6350" y="0"/>
            <a:ext cx="9137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C:\Documents and Settings\home\Desktop\fs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0"/>
            <a:ext cx="10287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C:\Documents and Settings\home\Desktop\left arrow.jp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186488"/>
            <a:ext cx="3508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C:\Documents and Settings\home\Desktop\right arrow.jp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6186488"/>
            <a:ext cx="350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E:\images\home_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3246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572000" y="1143000"/>
            <a:ext cx="365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Simple chemical reactions</a:t>
            </a:r>
          </a:p>
        </p:txBody>
      </p:sp>
      <p:pic>
        <p:nvPicPr>
          <p:cNvPr id="7172" name="Picture 14" descr="E:\Boardwork\Boardworks\Marketing\sample files\PowerPoint\SAMPLESept2001\flash_logo for powerpoint slid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952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6" descr="G:\Boardworks\OUP\pictures\button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3500"/>
            <a:ext cx="5159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7" descr="G:\Boardworks\OUP\pictures\button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22700"/>
            <a:ext cx="5159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8" descr="G:\Boardworks\OUP\pictures\button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81600"/>
            <a:ext cx="5159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20"/>
          <p:cNvSpPr>
            <a:spLocks noChangeArrowheads="1"/>
          </p:cNvSpPr>
          <p:nvPr/>
        </p:nvSpPr>
        <p:spPr bwMode="auto">
          <a:xfrm>
            <a:off x="5257800" y="26035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Chemical change</a:t>
            </a:r>
            <a:r>
              <a:rPr lang="en-GB" sz="2800">
                <a:solidFill>
                  <a:srgbClr val="3333C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7177" name="Rectangle 21"/>
          <p:cNvSpPr>
            <a:spLocks noChangeArrowheads="1"/>
          </p:cNvSpPr>
          <p:nvPr/>
        </p:nvSpPr>
        <p:spPr bwMode="auto">
          <a:xfrm>
            <a:off x="5257800" y="38227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Reactions with acid</a:t>
            </a:r>
            <a:r>
              <a:rPr lang="en-GB" sz="2800">
                <a:solidFill>
                  <a:srgbClr val="3333C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5257800" y="51816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Reactions with oxygen </a:t>
            </a:r>
            <a:endParaRPr lang="en-GB" sz="280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7179" name="Rectangle 23"/>
          <p:cNvSpPr>
            <a:spLocks noChangeArrowheads="1"/>
          </p:cNvSpPr>
          <p:nvPr/>
        </p:nvSpPr>
        <p:spPr bwMode="auto">
          <a:xfrm>
            <a:off x="3581400" y="1158875"/>
            <a:ext cx="657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7F</a:t>
            </a:r>
          </a:p>
        </p:txBody>
      </p:sp>
      <p:sp>
        <p:nvSpPr>
          <p:cNvPr id="7180" name="Rectangle 24"/>
          <p:cNvSpPr>
            <a:spLocks noChangeArrowheads="1"/>
          </p:cNvSpPr>
          <p:nvPr/>
        </p:nvSpPr>
        <p:spPr bwMode="auto">
          <a:xfrm>
            <a:off x="0" y="-76200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 sz="18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7F  Simple chemical reactions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762000" y="838200"/>
            <a:ext cx="7543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3.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 The speed of a chemical reaction…</a:t>
            </a:r>
          </a:p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a) 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is always very slow.</a:t>
            </a:r>
          </a:p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b) 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is always very fast.</a:t>
            </a:r>
          </a:p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c)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can range from very slow to very fast.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762000" y="3489325"/>
            <a:ext cx="7696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4.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	The products of a chemical reaction are shown on the left-hand side of a word equation.</a:t>
            </a:r>
          </a:p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a)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Always.</a:t>
            </a:r>
          </a:p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b) 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Sometimes.</a:t>
            </a:r>
          </a:p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c)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On Thursdays.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7F  Chemical change – Test your reactions!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341" name="Picture 7" descr="\\AARDVARK\Boardworks\OUP\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8" grpId="0" autoUpdateAnimBg="0"/>
      <p:bldP spid="675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62000" y="838200"/>
            <a:ext cx="7696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5.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The arrow in the middle of a word equation means…</a:t>
            </a:r>
          </a:p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a)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“turn right”.</a:t>
            </a:r>
          </a:p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b)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“react to make”.</a:t>
            </a:r>
          </a:p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c)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“equals”.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62000" y="3641725"/>
            <a:ext cx="78486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6.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The starting materials involved in a chemical reaction are said to…</a:t>
            </a:r>
          </a:p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a)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act like each other. </a:t>
            </a:r>
          </a:p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b)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react with each other.</a:t>
            </a:r>
          </a:p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c)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read to each other.</a:t>
            </a:r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7F  Chemical change – Test your reactions!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365" name="Picture 14" descr="\\AARDVARK\Boardworks\OUP\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utoUpdateAnimBg="0"/>
      <p:bldP spid="33801" grpId="0" autoUpdateAnimBg="0"/>
      <p:bldP spid="338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9600" y="3565525"/>
            <a:ext cx="6934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8.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Which of these is </a:t>
            </a:r>
            <a:r>
              <a:rPr lang="en-GB" b="1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not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a sign that a chemical reaction has taken place?</a:t>
            </a:r>
          </a:p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a)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Boiling.</a:t>
            </a:r>
          </a:p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b)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Bubbling.</a:t>
            </a:r>
          </a:p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c)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Blowing.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09600" y="838200"/>
            <a:ext cx="8001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7.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Which of these processes is an example of an  everyday chemical reaction?</a:t>
            </a:r>
          </a:p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a)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Freezing water.</a:t>
            </a:r>
          </a:p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b)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Melting butter.</a:t>
            </a:r>
          </a:p>
          <a:p>
            <a:pPr marL="381000" indent="-38100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c)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Baking bread.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7F  Chemical change – Test your reactions!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389" name="Picture 10" descr="\\AARDVARK\Boardworks\OUP\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  <p:bldP spid="31750" grpId="0" autoUpdateAnimBg="0"/>
      <p:bldP spid="317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04800" y="4087813"/>
            <a:ext cx="80010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66750" indent="-6667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10.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 Rust forms when iron reacts with oxygen in the air.     The word equation for this chemical reaction is:</a:t>
            </a:r>
          </a:p>
          <a:p>
            <a:pPr marL="666750" indent="-6667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a)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iron + rust 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oxygen</a:t>
            </a:r>
            <a:endParaRPr lang="en-GB">
              <a:solidFill>
                <a:srgbClr val="3333CC"/>
              </a:solidFill>
              <a:latin typeface="Arial" pitchFamily="34" charset="0"/>
              <a:cs typeface="Times New Roman" pitchFamily="18" charset="0"/>
              <a:sym typeface="Wingdings" pitchFamily="2" charset="2"/>
            </a:endParaRPr>
          </a:p>
          <a:p>
            <a:pPr marL="666750" indent="-6667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  <a:sym typeface="Wingdings" pitchFamily="2" charset="2"/>
              </a:rPr>
              <a:t>	b)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  <a:sym typeface="Wingdings" pitchFamily="2" charset="2"/>
              </a:rPr>
              <a:t>  iron + oxygen 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rust</a:t>
            </a:r>
            <a:endParaRPr lang="en-GB">
              <a:solidFill>
                <a:srgbClr val="3333CC"/>
              </a:solidFill>
              <a:latin typeface="Arial" pitchFamily="34" charset="0"/>
              <a:cs typeface="Times New Roman" pitchFamily="18" charset="0"/>
              <a:sym typeface="Wingdings" pitchFamily="2" charset="2"/>
            </a:endParaRPr>
          </a:p>
          <a:p>
            <a:pPr marL="666750" indent="-6667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  <a:sym typeface="Wingdings" pitchFamily="2" charset="2"/>
              </a:rPr>
              <a:t>	c) 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  <a:sym typeface="Wingdings" pitchFamily="2" charset="2"/>
              </a:rPr>
              <a:t> iron 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rust + oxygen</a:t>
            </a:r>
          </a:p>
        </p:txBody>
      </p:sp>
      <p:sp>
        <p:nvSpPr>
          <p:cNvPr id="17411" name="Rectangle 13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7F  Chemical change – Test your reactions!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457200"/>
            <a:ext cx="7924800" cy="3560763"/>
            <a:chOff x="336" y="288"/>
            <a:chExt cx="4992" cy="2243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336" y="288"/>
              <a:ext cx="4992" cy="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81000" indent="-381000" eaLnBrk="0" hangingPunct="0">
                <a:spcBef>
                  <a:spcPct val="50000"/>
                </a:spcBef>
              </a:pP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9.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 When sodium metal is heated it can react with chlorine gas.  The word equation for the reaction is:  </a:t>
              </a:r>
            </a:p>
            <a:p>
              <a:pPr marL="381000" indent="-381000" eaLnBrk="0" hangingPunct="0">
                <a:spcBef>
                  <a:spcPct val="50000"/>
                </a:spcBef>
              </a:pP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	</a:t>
              </a:r>
              <a:r>
                <a:rPr lang="en-GB" b="1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sodium</a:t>
              </a:r>
              <a:r>
                <a:rPr lang="en-GB" b="1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+ </a:t>
              </a:r>
              <a:r>
                <a:rPr lang="en-GB" b="1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chlorine</a:t>
              </a:r>
              <a:r>
                <a:rPr lang="en-GB" b="1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                </a:t>
              </a:r>
              <a:r>
                <a:rPr lang="en-GB" b="1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sodium chloride</a:t>
              </a:r>
              <a:endParaRPr lang="en-GB" b="1">
                <a:solidFill>
                  <a:srgbClr val="FF6600"/>
                </a:solidFill>
                <a:latin typeface="Arial" pitchFamily="34" charset="0"/>
                <a:cs typeface="Times New Roman" pitchFamily="18" charset="0"/>
                <a:sym typeface="Wingdings" pitchFamily="2" charset="2"/>
              </a:endParaRPr>
            </a:p>
            <a:p>
              <a:pPr marL="381000" indent="-381000" eaLnBrk="0" hangingPunct="0">
                <a:spcBef>
                  <a:spcPct val="50000"/>
                </a:spcBef>
              </a:pP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  <a:sym typeface="Wingdings" pitchFamily="2" charset="2"/>
                </a:rPr>
                <a:t>	What is the product of this reaction?</a:t>
              </a:r>
            </a:p>
            <a:p>
              <a:pPr marL="381000" indent="-381000" eaLnBrk="0" hangingPunct="0">
                <a:spcBef>
                  <a:spcPct val="50000"/>
                </a:spcBef>
              </a:pP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  <a:sym typeface="Wingdings" pitchFamily="2" charset="2"/>
                </a:rPr>
                <a:t>	a)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  <a:sym typeface="Wingdings" pitchFamily="2" charset="2"/>
                </a:rPr>
                <a:t>  sodium.</a:t>
              </a:r>
            </a:p>
            <a:p>
              <a:pPr marL="381000" indent="-381000" eaLnBrk="0" hangingPunct="0">
                <a:spcBef>
                  <a:spcPct val="50000"/>
                </a:spcBef>
              </a:pP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  <a:sym typeface="Wingdings" pitchFamily="2" charset="2"/>
                </a:rPr>
                <a:t>	b)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  <a:sym typeface="Wingdings" pitchFamily="2" charset="2"/>
                </a:rPr>
                <a:t>  chlorine.</a:t>
              </a:r>
            </a:p>
            <a:p>
              <a:pPr marL="381000" indent="-381000" eaLnBrk="0" hangingPunct="0">
                <a:spcBef>
                  <a:spcPct val="50000"/>
                </a:spcBef>
              </a:pP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  <a:sym typeface="Wingdings" pitchFamily="2" charset="2"/>
                </a:rPr>
                <a:t>	c)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  <a:sym typeface="Wingdings" pitchFamily="2" charset="2"/>
                </a:rPr>
                <a:t>  sodium chloride.</a:t>
              </a:r>
            </a:p>
          </p:txBody>
        </p:sp>
        <p:sp>
          <p:nvSpPr>
            <p:cNvPr id="17416" name="AutoShape 14"/>
            <p:cNvSpPr>
              <a:spLocks noChangeArrowheads="1"/>
            </p:cNvSpPr>
            <p:nvPr/>
          </p:nvSpPr>
          <p:spPr bwMode="auto">
            <a:xfrm>
              <a:off x="2496" y="912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</p:grpSp>
      <p:pic>
        <p:nvPicPr>
          <p:cNvPr id="17413" name="Picture 16" descr="\\AARDVARK\Boardworks\OUP\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utoUpdateAnimBg="0"/>
      <p:bldP spid="307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images\home_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3246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4495800" y="266700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Reactions with acid</a:t>
            </a:r>
            <a:r>
              <a:rPr lang="en-GB" sz="3200">
                <a:solidFill>
                  <a:srgbClr val="3333C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0" y="-76200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 sz="18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7F  Simple chemical reactions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7"/>
          <p:cNvSpPr>
            <a:spLocks noChangeArrowheads="1"/>
          </p:cNvSpPr>
          <p:nvPr/>
        </p:nvSpPr>
        <p:spPr bwMode="auto">
          <a:xfrm>
            <a:off x="762000" y="685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 What do you know about acids?</a:t>
            </a:r>
          </a:p>
        </p:txBody>
      </p:sp>
      <p:grpSp>
        <p:nvGrpSpPr>
          <p:cNvPr id="2" name="Group 1038"/>
          <p:cNvGrpSpPr>
            <a:grpSpLocks/>
          </p:cNvGrpSpPr>
          <p:nvPr/>
        </p:nvGrpSpPr>
        <p:grpSpPr bwMode="auto">
          <a:xfrm>
            <a:off x="457200" y="4343400"/>
            <a:ext cx="8153400" cy="838200"/>
            <a:chOff x="288" y="2592"/>
            <a:chExt cx="5136" cy="528"/>
          </a:xfrm>
        </p:grpSpPr>
        <p:sp>
          <p:nvSpPr>
            <p:cNvPr id="19469" name="Rectangle 1028"/>
            <p:cNvSpPr>
              <a:spLocks noChangeArrowheads="1"/>
            </p:cNvSpPr>
            <p:nvPr/>
          </p:nvSpPr>
          <p:spPr bwMode="auto">
            <a:xfrm>
              <a:off x="528" y="2592"/>
              <a:ext cx="489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You need to know about the chemical reactions of acids with </a:t>
              </a: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metals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and </a:t>
              </a: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carbonates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.</a:t>
              </a:r>
            </a:p>
            <a:p>
              <a:pPr eaLnBrk="0" hangingPunct="0"/>
              <a:endPara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pic>
          <p:nvPicPr>
            <p:cNvPr id="19470" name="Picture 1031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40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36"/>
          <p:cNvGrpSpPr>
            <a:grpSpLocks/>
          </p:cNvGrpSpPr>
          <p:nvPr/>
        </p:nvGrpSpPr>
        <p:grpSpPr bwMode="auto">
          <a:xfrm>
            <a:off x="457200" y="1524000"/>
            <a:ext cx="8093075" cy="457200"/>
            <a:chOff x="288" y="1200"/>
            <a:chExt cx="5098" cy="288"/>
          </a:xfrm>
        </p:grpSpPr>
        <p:pic>
          <p:nvPicPr>
            <p:cNvPr id="19467" name="Picture 1034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48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Rectangle 1035"/>
            <p:cNvSpPr>
              <a:spLocks noChangeArrowheads="1"/>
            </p:cNvSpPr>
            <p:nvPr/>
          </p:nvSpPr>
          <p:spPr bwMode="auto">
            <a:xfrm>
              <a:off x="528" y="1200"/>
              <a:ext cx="48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Weak acids, like lemon juice and vinegar, are harmless.</a:t>
              </a:r>
            </a:p>
          </p:txBody>
        </p:sp>
      </p:grpSp>
      <p:grpSp>
        <p:nvGrpSpPr>
          <p:cNvPr id="4" name="Group 1041"/>
          <p:cNvGrpSpPr>
            <a:grpSpLocks/>
          </p:cNvGrpSpPr>
          <p:nvPr/>
        </p:nvGrpSpPr>
        <p:grpSpPr bwMode="auto">
          <a:xfrm>
            <a:off x="457200" y="2743200"/>
            <a:ext cx="7924800" cy="1066800"/>
            <a:chOff x="288" y="1728"/>
            <a:chExt cx="4992" cy="672"/>
          </a:xfrm>
        </p:grpSpPr>
        <p:pic>
          <p:nvPicPr>
            <p:cNvPr id="19465" name="Picture 1030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728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6" name="Rectangle 1037"/>
            <p:cNvSpPr>
              <a:spLocks noChangeArrowheads="1"/>
            </p:cNvSpPr>
            <p:nvPr/>
          </p:nvSpPr>
          <p:spPr bwMode="auto">
            <a:xfrm>
              <a:off x="528" y="1731"/>
              <a:ext cx="4752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  <a:spcBef>
                  <a:spcPct val="50000"/>
                </a:spcBef>
              </a:pP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Strong acids must be handled with care.</a:t>
              </a:r>
            </a:p>
            <a:p>
              <a:pPr eaLnBrk="0" hangingPunct="0">
                <a:lnSpc>
                  <a:spcPct val="55000"/>
                </a:lnSpc>
                <a:spcBef>
                  <a:spcPct val="50000"/>
                </a:spcBef>
              </a:pP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They are dangerous because they can react easily </a:t>
              </a:r>
            </a:p>
            <a:p>
              <a:pPr eaLnBrk="0" hangingPunct="0">
                <a:lnSpc>
                  <a:spcPct val="55000"/>
                </a:lnSpc>
                <a:spcBef>
                  <a:spcPct val="50000"/>
                </a:spcBef>
              </a:pP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with materials such as skin, wood and cloth.</a:t>
              </a:r>
            </a:p>
          </p:txBody>
        </p:sp>
      </p:grpSp>
      <p:sp>
        <p:nvSpPr>
          <p:cNvPr id="19462" name="Rectangle 1040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7F  Reactions with acid - Acids in chemical reactions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9463" name="Picture 1042" descr="\\AARDVARK\Boardworks\OUP\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5" name="Rectangle 1043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38200" y="762000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What do you know about metals?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7200" y="4038600"/>
            <a:ext cx="8229600" cy="901700"/>
            <a:chOff x="288" y="2544"/>
            <a:chExt cx="5184" cy="568"/>
          </a:xfrm>
        </p:grpSpPr>
        <p:sp>
          <p:nvSpPr>
            <p:cNvPr id="20493" name="Rectangle 6"/>
            <p:cNvSpPr>
              <a:spLocks noChangeArrowheads="1"/>
            </p:cNvSpPr>
            <p:nvPr/>
          </p:nvSpPr>
          <p:spPr bwMode="auto">
            <a:xfrm>
              <a:off x="528" y="2544"/>
              <a:ext cx="4944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Some metals can react with acids.  </a:t>
              </a:r>
            </a:p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This type of chemical reaction is called </a:t>
              </a: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corrosion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0494" name="Picture 10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592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200" y="2895600"/>
            <a:ext cx="8077200" cy="839788"/>
            <a:chOff x="288" y="1824"/>
            <a:chExt cx="5088" cy="529"/>
          </a:xfrm>
        </p:grpSpPr>
        <p:sp>
          <p:nvSpPr>
            <p:cNvPr id="20491" name="Rectangle 5"/>
            <p:cNvSpPr>
              <a:spLocks noChangeArrowheads="1"/>
            </p:cNvSpPr>
            <p:nvPr/>
          </p:nvSpPr>
          <p:spPr bwMode="auto">
            <a:xfrm>
              <a:off x="528" y="1824"/>
              <a:ext cx="4848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Metals can be changed into new substances when they are involved in a chemical reaction.</a:t>
              </a:r>
            </a:p>
          </p:txBody>
        </p:sp>
        <p:pic>
          <p:nvPicPr>
            <p:cNvPr id="20492" name="Picture 11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872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57200" y="1676400"/>
            <a:ext cx="8077200" cy="854075"/>
            <a:chOff x="288" y="1056"/>
            <a:chExt cx="5088" cy="538"/>
          </a:xfrm>
        </p:grpSpPr>
        <p:sp>
          <p:nvSpPr>
            <p:cNvPr id="20489" name="Rectangle 4"/>
            <p:cNvSpPr>
              <a:spLocks noChangeArrowheads="1"/>
            </p:cNvSpPr>
            <p:nvPr/>
          </p:nvSpPr>
          <p:spPr bwMode="auto">
            <a:xfrm>
              <a:off x="528" y="1056"/>
              <a:ext cx="484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Metals are usually solid, shiny and strong.  They are also good conductors of heat and electricity.</a:t>
              </a:r>
            </a:p>
          </p:txBody>
        </p:sp>
        <p:pic>
          <p:nvPicPr>
            <p:cNvPr id="20490" name="Picture 12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04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6" name="Rectangle 16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7F  Reactions with acid - Metals in chemical reactions</a:t>
            </a:r>
            <a:r>
              <a:rPr lang="en-GB" sz="180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20487" name="Picture 17" descr="\\AARDVARK\Boardworks\OUP\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7F  Reactions with acid - Reaction of metals with acid</a:t>
            </a:r>
            <a:r>
              <a:rPr lang="en-GB" sz="180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1507" name="Rectangle 23"/>
          <p:cNvSpPr>
            <a:spLocks noChangeArrowheads="1"/>
          </p:cNvSpPr>
          <p:nvPr/>
        </p:nvSpPr>
        <p:spPr bwMode="auto">
          <a:xfrm>
            <a:off x="1295400" y="4572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Do all metals react with acids in the same way? </a:t>
            </a:r>
          </a:p>
        </p:txBody>
      </p:sp>
      <p:pic>
        <p:nvPicPr>
          <p:cNvPr id="21508" name="Picture 24" descr="\\AARDVARK\Boardworks\OUP\7F Chemical Reactions\images\first image test tub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248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6"/>
          <p:cNvSpPr>
            <a:spLocks noChangeArrowheads="1"/>
          </p:cNvSpPr>
          <p:nvPr/>
        </p:nvSpPr>
        <p:spPr bwMode="auto">
          <a:xfrm>
            <a:off x="457200" y="990600"/>
            <a:ext cx="116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sodium</a:t>
            </a:r>
          </a:p>
        </p:txBody>
      </p:sp>
      <p:sp>
        <p:nvSpPr>
          <p:cNvPr id="21510" name="Rectangle 27"/>
          <p:cNvSpPr>
            <a:spLocks noChangeArrowheads="1"/>
          </p:cNvSpPr>
          <p:nvPr/>
        </p:nvSpPr>
        <p:spPr bwMode="auto">
          <a:xfrm>
            <a:off x="1981200" y="990600"/>
            <a:ext cx="176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magnesium</a:t>
            </a:r>
          </a:p>
        </p:txBody>
      </p:sp>
      <p:sp>
        <p:nvSpPr>
          <p:cNvPr id="21511" name="Rectangle 28"/>
          <p:cNvSpPr>
            <a:spLocks noChangeArrowheads="1"/>
          </p:cNvSpPr>
          <p:nvPr/>
        </p:nvSpPr>
        <p:spPr bwMode="auto">
          <a:xfrm>
            <a:off x="5943600" y="990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lead</a:t>
            </a:r>
          </a:p>
        </p:txBody>
      </p:sp>
      <p:sp>
        <p:nvSpPr>
          <p:cNvPr id="21512" name="Rectangle 29"/>
          <p:cNvSpPr>
            <a:spLocks noChangeArrowheads="1"/>
          </p:cNvSpPr>
          <p:nvPr/>
        </p:nvSpPr>
        <p:spPr bwMode="auto">
          <a:xfrm>
            <a:off x="7569200" y="99060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copper</a:t>
            </a:r>
          </a:p>
        </p:txBody>
      </p:sp>
      <p:sp>
        <p:nvSpPr>
          <p:cNvPr id="21513" name="Rectangle 30"/>
          <p:cNvSpPr>
            <a:spLocks noChangeArrowheads="1"/>
          </p:cNvSpPr>
          <p:nvPr/>
        </p:nvSpPr>
        <p:spPr bwMode="auto">
          <a:xfrm>
            <a:off x="4191000" y="990600"/>
            <a:ext cx="69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iron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08013" y="1447800"/>
            <a:ext cx="8307387" cy="4808538"/>
            <a:chOff x="383" y="912"/>
            <a:chExt cx="5233" cy="3029"/>
          </a:xfrm>
        </p:grpSpPr>
        <p:sp>
          <p:nvSpPr>
            <p:cNvPr id="21529" name="Rectangle 31"/>
            <p:cNvSpPr>
              <a:spLocks noChangeArrowheads="1"/>
            </p:cNvSpPr>
            <p:nvPr/>
          </p:nvSpPr>
          <p:spPr bwMode="auto">
            <a:xfrm>
              <a:off x="409" y="3653"/>
              <a:ext cx="52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sodium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- the metal bursts into flames, a very strong reaction</a:t>
              </a:r>
            </a:p>
          </p:txBody>
        </p:sp>
        <p:pic>
          <p:nvPicPr>
            <p:cNvPr id="21530" name="Picture 32" descr="\\AARDVARK\Boardworks\OUP\7F Chemical Reactions\images\na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" y="912"/>
              <a:ext cx="577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85800" y="1447800"/>
            <a:ext cx="7848600" cy="5165725"/>
            <a:chOff x="432" y="912"/>
            <a:chExt cx="4944" cy="3254"/>
          </a:xfrm>
        </p:grpSpPr>
        <p:pic>
          <p:nvPicPr>
            <p:cNvPr id="21527" name="Picture 34" descr="\\AARDVARK\Boardworks\OUP\7F Chemical Reactions\images\mg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912"/>
              <a:ext cx="576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8" name="Rectangle 36"/>
            <p:cNvSpPr>
              <a:spLocks noChangeArrowheads="1"/>
            </p:cNvSpPr>
            <p:nvPr/>
          </p:nvSpPr>
          <p:spPr bwMode="auto">
            <a:xfrm>
              <a:off x="432" y="3648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809750" indent="-1809750" eaLnBrk="0" hangingPunct="0"/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magnesium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- the metal reacts quickly with the acid, producing lots of bubbles</a:t>
              </a:r>
            </a:p>
          </p:txBody>
        </p:sp>
      </p:grpSp>
      <p:pic>
        <p:nvPicPr>
          <p:cNvPr id="21516" name="Picture 47" descr="\\AARDVARK\Boardworks\OUP\pla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40" name="Rectangle 48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62000" y="1447800"/>
            <a:ext cx="7797800" cy="4800600"/>
            <a:chOff x="480" y="912"/>
            <a:chExt cx="4912" cy="3024"/>
          </a:xfrm>
        </p:grpSpPr>
        <p:sp>
          <p:nvSpPr>
            <p:cNvPr id="21525" name="Rectangle 44"/>
            <p:cNvSpPr>
              <a:spLocks noChangeArrowheads="1"/>
            </p:cNvSpPr>
            <p:nvPr/>
          </p:nvSpPr>
          <p:spPr bwMode="auto">
            <a:xfrm>
              <a:off x="480" y="3648"/>
              <a:ext cx="3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copper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- no bubbles, no reaction with acid </a:t>
              </a:r>
            </a:p>
          </p:txBody>
        </p:sp>
        <p:pic>
          <p:nvPicPr>
            <p:cNvPr id="21526" name="Picture 45" descr="\\AARDVARK\Boardworks\OUP\7F Chemical Reactions\images\cu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912"/>
              <a:ext cx="544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28650" y="1447800"/>
            <a:ext cx="7524750" cy="4800600"/>
            <a:chOff x="396" y="912"/>
            <a:chExt cx="4740" cy="3024"/>
          </a:xfrm>
        </p:grpSpPr>
        <p:sp>
          <p:nvSpPr>
            <p:cNvPr id="21523" name="Rectangle 38"/>
            <p:cNvSpPr>
              <a:spLocks noChangeArrowheads="1"/>
            </p:cNvSpPr>
            <p:nvPr/>
          </p:nvSpPr>
          <p:spPr bwMode="auto">
            <a:xfrm>
              <a:off x="396" y="3648"/>
              <a:ext cx="47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iron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- the metal reacts slowly, producing a few bubbles</a:t>
              </a:r>
            </a:p>
          </p:txBody>
        </p:sp>
        <p:pic>
          <p:nvPicPr>
            <p:cNvPr id="21524" name="Picture 39" descr="\\AARDVARK\Boardworks\OUP\7F Chemical Reactions\images\fe 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78"/>
            <a:stretch>
              <a:fillRect/>
            </a:stretch>
          </p:blipFill>
          <p:spPr bwMode="auto">
            <a:xfrm>
              <a:off x="2592" y="912"/>
              <a:ext cx="55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685800" y="1447800"/>
            <a:ext cx="7467600" cy="5165725"/>
            <a:chOff x="432" y="912"/>
            <a:chExt cx="4704" cy="3254"/>
          </a:xfrm>
        </p:grpSpPr>
        <p:sp>
          <p:nvSpPr>
            <p:cNvPr id="21521" name="Rectangle 41"/>
            <p:cNvSpPr>
              <a:spLocks noChangeArrowheads="1"/>
            </p:cNvSpPr>
            <p:nvPr/>
          </p:nvSpPr>
          <p:spPr bwMode="auto">
            <a:xfrm>
              <a:off x="432" y="3648"/>
              <a:ext cx="470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857250" indent="-857250" eaLnBrk="0" hangingPunct="0">
                <a:tabLst>
                  <a:tab pos="857250" algn="l"/>
                </a:tabLst>
              </a:pP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lead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- the metal reacts very slowly, producing very few bubbles</a:t>
              </a:r>
            </a:p>
          </p:txBody>
        </p:sp>
        <p:pic>
          <p:nvPicPr>
            <p:cNvPr id="21522" name="Picture 42" descr="\\AARDVARK\Boardworks\OUP\7F Chemical Reactions\images\pb 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912"/>
              <a:ext cx="554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7200" y="3352800"/>
            <a:ext cx="8229600" cy="838200"/>
            <a:chOff x="288" y="2688"/>
            <a:chExt cx="5184" cy="528"/>
          </a:xfrm>
        </p:grpSpPr>
        <p:sp>
          <p:nvSpPr>
            <p:cNvPr id="22551" name="Rectangle 4"/>
            <p:cNvSpPr>
              <a:spLocks noChangeArrowheads="1"/>
            </p:cNvSpPr>
            <p:nvPr/>
          </p:nvSpPr>
          <p:spPr bwMode="auto">
            <a:xfrm>
              <a:off x="576" y="2688"/>
              <a:ext cx="489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The products of this chemical reaction are a </a:t>
              </a: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salt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and the gas </a:t>
              </a: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hydrogen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. </a:t>
              </a:r>
            </a:p>
          </p:txBody>
        </p:sp>
        <p:pic>
          <p:nvPicPr>
            <p:cNvPr id="22552" name="Picture 7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36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762000"/>
            <a:ext cx="8458200" cy="914400"/>
            <a:chOff x="288" y="480"/>
            <a:chExt cx="5328" cy="576"/>
          </a:xfrm>
        </p:grpSpPr>
        <p:sp>
          <p:nvSpPr>
            <p:cNvPr id="22549" name="Rectangle 3"/>
            <p:cNvSpPr>
              <a:spLocks noChangeArrowheads="1"/>
            </p:cNvSpPr>
            <p:nvPr/>
          </p:nvSpPr>
          <p:spPr bwMode="auto">
            <a:xfrm>
              <a:off x="576" y="480"/>
              <a:ext cx="50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When a metal does react with acid, the metal gets smaller and seems to disappear.</a:t>
              </a:r>
            </a:p>
            <a:p>
              <a:pPr eaLnBrk="0" hangingPunct="0"/>
              <a:endPara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/>
              <a:endPara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pic>
          <p:nvPicPr>
            <p:cNvPr id="22550" name="Picture 8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28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914400" y="1752600"/>
            <a:ext cx="530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But has the metal really disappeared?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2590800"/>
            <a:ext cx="8153400" cy="457200"/>
            <a:chOff x="288" y="1739"/>
            <a:chExt cx="5136" cy="288"/>
          </a:xfrm>
        </p:grpSpPr>
        <p:pic>
          <p:nvPicPr>
            <p:cNvPr id="22547" name="Picture 5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776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8" name="Rectangle 10"/>
            <p:cNvSpPr>
              <a:spLocks noChangeArrowheads="1"/>
            </p:cNvSpPr>
            <p:nvPr/>
          </p:nvSpPr>
          <p:spPr bwMode="auto">
            <a:xfrm>
              <a:off x="576" y="1739"/>
              <a:ext cx="48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The metal has reacted with some of the acid.  </a:t>
              </a:r>
            </a:p>
          </p:txBody>
        </p:sp>
      </p:grpSp>
      <p:sp>
        <p:nvSpPr>
          <p:cNvPr id="22534" name="Rectangle 14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7F  Reactions with acid - Reaction of metals with acid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914400" y="4435475"/>
            <a:ext cx="7239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Complete the word equation for the reaction of a metal with an acid: 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066800" y="5486400"/>
            <a:ext cx="6335713" cy="609600"/>
            <a:chOff x="720" y="2256"/>
            <a:chExt cx="3991" cy="384"/>
          </a:xfrm>
        </p:grpSpPr>
        <p:sp>
          <p:nvSpPr>
            <p:cNvPr id="22539" name="Text Box 17"/>
            <p:cNvSpPr txBox="1">
              <a:spLocks noChangeArrowheads="1"/>
            </p:cNvSpPr>
            <p:nvPr/>
          </p:nvSpPr>
          <p:spPr bwMode="auto">
            <a:xfrm>
              <a:off x="720" y="2256"/>
              <a:ext cx="864" cy="336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metal</a:t>
              </a:r>
            </a:p>
          </p:txBody>
        </p:sp>
        <p:sp>
          <p:nvSpPr>
            <p:cNvPr id="22540" name="Text Box 18"/>
            <p:cNvSpPr txBox="1">
              <a:spLocks noChangeArrowheads="1"/>
            </p:cNvSpPr>
            <p:nvPr/>
          </p:nvSpPr>
          <p:spPr bwMode="auto">
            <a:xfrm>
              <a:off x="2055" y="2256"/>
              <a:ext cx="673" cy="336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acid</a:t>
              </a:r>
            </a:p>
          </p:txBody>
        </p:sp>
        <p:sp>
          <p:nvSpPr>
            <p:cNvPr id="22541" name="Text Box 19"/>
            <p:cNvSpPr txBox="1">
              <a:spLocks noChangeArrowheads="1"/>
            </p:cNvSpPr>
            <p:nvPr/>
          </p:nvSpPr>
          <p:spPr bwMode="auto">
            <a:xfrm>
              <a:off x="2842" y="2275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3200" b="1">
                <a:solidFill>
                  <a:srgbClr val="FF6600"/>
                </a:solidFill>
                <a:latin typeface="Arial" pitchFamily="34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2542" name="Text Box 20"/>
            <p:cNvSpPr txBox="1">
              <a:spLocks noChangeArrowheads="1"/>
            </p:cNvSpPr>
            <p:nvPr/>
          </p:nvSpPr>
          <p:spPr bwMode="auto">
            <a:xfrm>
              <a:off x="1700" y="225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3200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2543" name="Text Box 22"/>
            <p:cNvSpPr txBox="1">
              <a:spLocks noChangeArrowheads="1"/>
            </p:cNvSpPr>
            <p:nvPr/>
          </p:nvSpPr>
          <p:spPr bwMode="auto">
            <a:xfrm>
              <a:off x="4168" y="2256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2544" name="AutoShape 24"/>
            <p:cNvSpPr>
              <a:spLocks noChangeArrowheads="1"/>
            </p:cNvSpPr>
            <p:nvPr/>
          </p:nvSpPr>
          <p:spPr bwMode="auto">
            <a:xfrm>
              <a:off x="2976" y="2304"/>
              <a:ext cx="672" cy="24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22545" name="Rectangle 25"/>
            <p:cNvSpPr>
              <a:spLocks noChangeArrowheads="1"/>
            </p:cNvSpPr>
            <p:nvPr/>
          </p:nvSpPr>
          <p:spPr bwMode="auto">
            <a:xfrm>
              <a:off x="4464" y="2256"/>
              <a:ext cx="247" cy="33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2546" name="Rectangle 26"/>
            <p:cNvSpPr>
              <a:spLocks noChangeArrowheads="1"/>
            </p:cNvSpPr>
            <p:nvPr/>
          </p:nvSpPr>
          <p:spPr bwMode="auto">
            <a:xfrm>
              <a:off x="3840" y="2256"/>
              <a:ext cx="247" cy="33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2537" name="Picture 28" descr="\\AARDVARK\Boardworks\OUP\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utoUpdateAnimBg="0"/>
      <p:bldP spid="40975" grpId="0" autoUpdateAnimBg="0"/>
      <p:bldP spid="409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9"/>
          <p:cNvGrpSpPr>
            <a:grpSpLocks/>
          </p:cNvGrpSpPr>
          <p:nvPr/>
        </p:nvGrpSpPr>
        <p:grpSpPr bwMode="auto">
          <a:xfrm>
            <a:off x="457200" y="1219200"/>
            <a:ext cx="5105400" cy="457200"/>
            <a:chOff x="288" y="1104"/>
            <a:chExt cx="3216" cy="288"/>
          </a:xfrm>
        </p:grpSpPr>
        <p:sp>
          <p:nvSpPr>
            <p:cNvPr id="3080" name="Rectangle 3"/>
            <p:cNvSpPr>
              <a:spLocks noChangeArrowheads="1"/>
            </p:cNvSpPr>
            <p:nvPr/>
          </p:nvSpPr>
          <p:spPr bwMode="auto">
            <a:xfrm>
              <a:off x="576" y="1104"/>
              <a:ext cx="29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Carbonates can react with acids. </a:t>
              </a:r>
            </a:p>
          </p:txBody>
        </p:sp>
        <p:pic>
          <p:nvPicPr>
            <p:cNvPr id="3081" name="Picture 5" descr="orange butt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52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457200" y="609600"/>
            <a:ext cx="8610600" cy="457200"/>
            <a:chOff x="288" y="480"/>
            <a:chExt cx="5424" cy="288"/>
          </a:xfrm>
        </p:grpSpPr>
        <p:pic>
          <p:nvPicPr>
            <p:cNvPr id="3078" name="Picture 6" descr="orange butt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28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576" y="480"/>
              <a:ext cx="5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Carbonates are chemicals that contain carbon and oxygen.</a:t>
              </a:r>
            </a:p>
          </p:txBody>
        </p:sp>
      </p:grp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7F  Reactions with acid - Reaction of carbonates with acid </a:t>
            </a:r>
            <a:endParaRPr lang="en-GB" sz="180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r:id="rId2" imgW="7314286" imgH="4420217"/>
        </mc:Choice>
        <mc:Fallback>
          <p:control r:id="rId2" imgW="7314286" imgH="442021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400" y="1828800"/>
                  <a:ext cx="7315200" cy="441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50" descr="E:\images\home_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3246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051"/>
          <p:cNvSpPr>
            <a:spLocks noChangeArrowheads="1"/>
          </p:cNvSpPr>
          <p:nvPr/>
        </p:nvSpPr>
        <p:spPr bwMode="auto">
          <a:xfrm>
            <a:off x="4495800" y="236220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Chemical change</a:t>
            </a:r>
            <a:r>
              <a:rPr lang="en-GB" sz="3200">
                <a:solidFill>
                  <a:srgbClr val="3333C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196" name="Rectangle 2053"/>
          <p:cNvSpPr>
            <a:spLocks noChangeArrowheads="1"/>
          </p:cNvSpPr>
          <p:nvPr/>
        </p:nvSpPr>
        <p:spPr bwMode="auto">
          <a:xfrm>
            <a:off x="0" y="-76200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 sz="18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7F  Simple chemical reactions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914400" y="3657600"/>
            <a:ext cx="77724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Complete the word equation for the reaction of a carbonate with acid: </a:t>
            </a:r>
          </a:p>
        </p:txBody>
      </p:sp>
      <p:sp>
        <p:nvSpPr>
          <p:cNvPr id="23555" name="Rectangle 22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7F  Reactions with acid - Reaction of carbonates with acid </a:t>
            </a:r>
            <a:endParaRPr lang="en-GB" sz="1800">
              <a:solidFill>
                <a:schemeClr val="bg1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90600" y="4953000"/>
            <a:ext cx="7097713" cy="533400"/>
            <a:chOff x="336" y="1392"/>
            <a:chExt cx="4471" cy="336"/>
          </a:xfrm>
        </p:grpSpPr>
        <p:sp>
          <p:nvSpPr>
            <p:cNvPr id="23566" name="Text Box 12"/>
            <p:cNvSpPr txBox="1">
              <a:spLocks noChangeArrowheads="1"/>
            </p:cNvSpPr>
            <p:nvPr/>
          </p:nvSpPr>
          <p:spPr bwMode="auto">
            <a:xfrm>
              <a:off x="336" y="1392"/>
              <a:ext cx="1258" cy="336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carbonate</a:t>
              </a:r>
            </a:p>
          </p:txBody>
        </p:sp>
        <p:sp>
          <p:nvSpPr>
            <p:cNvPr id="23567" name="Text Box 13"/>
            <p:cNvSpPr txBox="1">
              <a:spLocks noChangeArrowheads="1"/>
            </p:cNvSpPr>
            <p:nvPr/>
          </p:nvSpPr>
          <p:spPr bwMode="auto">
            <a:xfrm>
              <a:off x="1930" y="1392"/>
              <a:ext cx="566" cy="336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acid</a:t>
              </a:r>
            </a:p>
          </p:txBody>
        </p:sp>
        <p:sp>
          <p:nvSpPr>
            <p:cNvPr id="23568" name="Text Box 15"/>
            <p:cNvSpPr txBox="1">
              <a:spLocks noChangeArrowheads="1"/>
            </p:cNvSpPr>
            <p:nvPr/>
          </p:nvSpPr>
          <p:spPr bwMode="auto">
            <a:xfrm>
              <a:off x="1632" y="1392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3200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3706" y="1392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3570" name="Text Box 20"/>
            <p:cNvSpPr txBox="1">
              <a:spLocks noChangeArrowheads="1"/>
            </p:cNvSpPr>
            <p:nvPr/>
          </p:nvSpPr>
          <p:spPr bwMode="auto">
            <a:xfrm>
              <a:off x="4272" y="1392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3571" name="Rectangle 23"/>
            <p:cNvSpPr>
              <a:spLocks noChangeArrowheads="1"/>
            </p:cNvSpPr>
            <p:nvPr/>
          </p:nvSpPr>
          <p:spPr bwMode="auto">
            <a:xfrm>
              <a:off x="4560" y="1392"/>
              <a:ext cx="247" cy="33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3572" name="Rectangle 24"/>
            <p:cNvSpPr>
              <a:spLocks noChangeArrowheads="1"/>
            </p:cNvSpPr>
            <p:nvPr/>
          </p:nvSpPr>
          <p:spPr bwMode="auto">
            <a:xfrm>
              <a:off x="3984" y="1392"/>
              <a:ext cx="247" cy="33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3573" name="Rectangle 25"/>
            <p:cNvSpPr>
              <a:spLocks noChangeArrowheads="1"/>
            </p:cNvSpPr>
            <p:nvPr/>
          </p:nvSpPr>
          <p:spPr bwMode="auto">
            <a:xfrm>
              <a:off x="3408" y="1392"/>
              <a:ext cx="247" cy="33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3574" name="AutoShape 26"/>
            <p:cNvSpPr>
              <a:spLocks noChangeArrowheads="1"/>
            </p:cNvSpPr>
            <p:nvPr/>
          </p:nvSpPr>
          <p:spPr bwMode="auto">
            <a:xfrm>
              <a:off x="2640" y="1440"/>
              <a:ext cx="672" cy="24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57200" y="762000"/>
            <a:ext cx="7467600" cy="914400"/>
            <a:chOff x="288" y="1968"/>
            <a:chExt cx="4704" cy="576"/>
          </a:xfrm>
        </p:grpSpPr>
        <p:sp>
          <p:nvSpPr>
            <p:cNvPr id="23564" name="Rectangle 30"/>
            <p:cNvSpPr>
              <a:spLocks noChangeArrowheads="1"/>
            </p:cNvSpPr>
            <p:nvPr/>
          </p:nvSpPr>
          <p:spPr bwMode="auto">
            <a:xfrm>
              <a:off x="576" y="1968"/>
              <a:ext cx="441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Calcium carbonate reacts with acid to produce a gas which turns the limewater cloudy. </a:t>
              </a:r>
            </a:p>
          </p:txBody>
        </p:sp>
        <p:pic>
          <p:nvPicPr>
            <p:cNvPr id="23565" name="Picture 31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016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57200" y="2667000"/>
            <a:ext cx="8458200" cy="533400"/>
            <a:chOff x="288" y="3120"/>
            <a:chExt cx="5328" cy="336"/>
          </a:xfrm>
        </p:grpSpPr>
        <p:sp>
          <p:nvSpPr>
            <p:cNvPr id="23562" name="Rectangle 34"/>
            <p:cNvSpPr>
              <a:spLocks noChangeArrowheads="1"/>
            </p:cNvSpPr>
            <p:nvPr/>
          </p:nvSpPr>
          <p:spPr bwMode="auto">
            <a:xfrm>
              <a:off x="576" y="3120"/>
              <a:ext cx="50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The other products of this reaction are a </a:t>
              </a: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salt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and </a:t>
              </a: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water.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23563" name="Picture 35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168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68" name="Rectangle 36"/>
          <p:cNvSpPr>
            <a:spLocks noChangeArrowheads="1"/>
          </p:cNvSpPr>
          <p:nvPr/>
        </p:nvSpPr>
        <p:spPr bwMode="auto">
          <a:xfrm>
            <a:off x="914400" y="1844675"/>
            <a:ext cx="77724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What is the name of this gas? </a:t>
            </a:r>
          </a:p>
        </p:txBody>
      </p:sp>
      <p:pic>
        <p:nvPicPr>
          <p:cNvPr id="23560" name="Picture 37" descr="\\AARDVARK\Boardworks\OUP\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68" grpId="0" autoUpdateAnimBg="0"/>
      <p:bldP spid="440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images\home_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3246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191000" y="26670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Reactions with oxygen</a:t>
            </a:r>
            <a:r>
              <a:rPr lang="en-GB" sz="3200">
                <a:solidFill>
                  <a:srgbClr val="3333C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-76200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 sz="18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7F  Simple chemical reactions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114425" y="4800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Can you name the three things needed for combustion?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" y="1981200"/>
            <a:ext cx="8001000" cy="822325"/>
            <a:chOff x="384" y="1248"/>
            <a:chExt cx="5040" cy="518"/>
          </a:xfrm>
        </p:grpSpPr>
        <p:pic>
          <p:nvPicPr>
            <p:cNvPr id="25615" name="Picture 5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96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Rectangle 10"/>
            <p:cNvSpPr>
              <a:spLocks noChangeArrowheads="1"/>
            </p:cNvSpPr>
            <p:nvPr/>
          </p:nvSpPr>
          <p:spPr bwMode="auto">
            <a:xfrm>
              <a:off x="702" y="1248"/>
              <a:ext cx="472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When things burn they react with </a:t>
              </a: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oxygen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in the air and energy is released as heat and light.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09600" y="838200"/>
            <a:ext cx="4876800" cy="533400"/>
            <a:chOff x="384" y="528"/>
            <a:chExt cx="3072" cy="336"/>
          </a:xfrm>
        </p:grpSpPr>
        <p:sp>
          <p:nvSpPr>
            <p:cNvPr id="25613" name="Rectangle 3"/>
            <p:cNvSpPr>
              <a:spLocks noChangeArrowheads="1"/>
            </p:cNvSpPr>
            <p:nvPr/>
          </p:nvSpPr>
          <p:spPr bwMode="auto">
            <a:xfrm>
              <a:off x="672" y="528"/>
              <a:ext cx="27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Burning is a chemical reaction.</a:t>
              </a:r>
            </a:p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 </a:t>
              </a:r>
            </a:p>
          </p:txBody>
        </p:sp>
        <p:pic>
          <p:nvPicPr>
            <p:cNvPr id="25614" name="Picture 12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76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5" name="Rectangle 16"/>
          <p:cNvSpPr>
            <a:spLocks noChangeArrowheads="1"/>
          </p:cNvSpPr>
          <p:nvPr/>
        </p:nvSpPr>
        <p:spPr bwMode="auto">
          <a:xfrm>
            <a:off x="0" y="-762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7F  Reactions with oxygen – What is burning?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09600" y="3200400"/>
            <a:ext cx="7237413" cy="1066800"/>
            <a:chOff x="384" y="2016"/>
            <a:chExt cx="4559" cy="672"/>
          </a:xfrm>
        </p:grpSpPr>
        <p:grpSp>
          <p:nvGrpSpPr>
            <p:cNvPr id="25609" name="Group 15"/>
            <p:cNvGrpSpPr>
              <a:grpSpLocks/>
            </p:cNvGrpSpPr>
            <p:nvPr/>
          </p:nvGrpSpPr>
          <p:grpSpPr bwMode="auto">
            <a:xfrm>
              <a:off x="384" y="2400"/>
              <a:ext cx="4559" cy="288"/>
              <a:chOff x="384" y="2400"/>
              <a:chExt cx="4559" cy="288"/>
            </a:xfrm>
          </p:grpSpPr>
          <p:pic>
            <p:nvPicPr>
              <p:cNvPr id="25611" name="Picture 4" descr="\\Siobhan\boardworks\OUP\orange button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448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2" name="Rectangle 9"/>
              <p:cNvSpPr>
                <a:spLocks noChangeArrowheads="1"/>
              </p:cNvSpPr>
              <p:nvPr/>
            </p:nvSpPr>
            <p:spPr bwMode="auto">
              <a:xfrm>
                <a:off x="672" y="2400"/>
                <a:ext cx="4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>
                    <a:solidFill>
                      <a:srgbClr val="3333CC"/>
                    </a:solidFill>
                    <a:latin typeface="Arial" pitchFamily="34" charset="0"/>
                    <a:cs typeface="Times New Roman" pitchFamily="18" charset="0"/>
                  </a:rPr>
                  <a:t>This chemical reaction is also called </a:t>
                </a:r>
                <a:r>
                  <a:rPr lang="en-GB">
                    <a:solidFill>
                      <a:srgbClr val="FF6600"/>
                    </a:solidFill>
                    <a:latin typeface="Arial" pitchFamily="34" charset="0"/>
                    <a:cs typeface="Times New Roman" pitchFamily="18" charset="0"/>
                  </a:rPr>
                  <a:t>combustion</a:t>
                </a:r>
                <a:r>
                  <a:rPr lang="en-GB">
                    <a:solidFill>
                      <a:srgbClr val="3333CC"/>
                    </a:solidFill>
                    <a:latin typeface="Arial" pitchFamily="34" charset="0"/>
                    <a:cs typeface="Times New Roman" pitchFamily="18" charset="0"/>
                  </a:rPr>
                  <a:t>.</a:t>
                </a:r>
              </a:p>
            </p:txBody>
          </p:sp>
        </p:grpSp>
        <p:pic>
          <p:nvPicPr>
            <p:cNvPr id="25610" name="Picture 17" descr="C:\WINDOWS\Desktop\Boardworks May 2001\OUP\7I Energy\images boardworks\flam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016"/>
              <a:ext cx="18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9" descr="\\AARDVARK\Boardworks\OUP\pl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utoUpdateAnimBg="0"/>
      <p:bldP spid="450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41" name="Picture 61" descr="\\Aardvark\Boardworks\OUP\7F Chemical Reactions\images\fire triangle no 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12216" r="7683" b="13728"/>
          <a:stretch>
            <a:fillRect/>
          </a:stretch>
        </p:blipFill>
        <p:spPr bwMode="auto">
          <a:xfrm>
            <a:off x="2667000" y="1371600"/>
            <a:ext cx="35814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762000" y="5791200"/>
            <a:ext cx="772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How can firefighters use the fire triangle to control fires?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685800"/>
            <a:ext cx="7924800" cy="838200"/>
            <a:chOff x="384" y="432"/>
            <a:chExt cx="4992" cy="528"/>
          </a:xfrm>
        </p:grpSpPr>
        <p:sp>
          <p:nvSpPr>
            <p:cNvPr id="26638" name="Rectangle 3"/>
            <p:cNvSpPr>
              <a:spLocks noChangeArrowheads="1"/>
            </p:cNvSpPr>
            <p:nvPr/>
          </p:nvSpPr>
          <p:spPr bwMode="auto">
            <a:xfrm>
              <a:off x="624" y="432"/>
              <a:ext cx="4752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A fire only burns with all </a:t>
              </a: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three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parts of the fire triangle. </a:t>
              </a:r>
            </a:p>
          </p:txBody>
        </p:sp>
        <p:pic>
          <p:nvPicPr>
            <p:cNvPr id="26639" name="Picture 15" descr="\\Siobhan\boardworks\OUP\orange butt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480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9" name="Rectangle 19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7F  Reactions with oxygen – Fire triangle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2514600" cy="14097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oxygen</a:t>
            </a:r>
          </a:p>
          <a:p>
            <a:pPr algn="ctr" eaLnBrk="1" hangingPunct="1"/>
            <a:r>
              <a:rPr lang="en-GB" sz="2000">
                <a:latin typeface="Arial" pitchFamily="34" charset="0"/>
                <a:cs typeface="Arial" pitchFamily="34" charset="0"/>
              </a:rPr>
              <a:t>This colourless gas is needed for all substances to burn.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019800" y="1676400"/>
            <a:ext cx="2911475" cy="20193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heat</a:t>
            </a:r>
          </a:p>
          <a:p>
            <a:pPr algn="ctr" eaLnBrk="1" hangingPunct="1"/>
            <a:r>
              <a:rPr lang="en-GB" sz="2000">
                <a:latin typeface="Arial" pitchFamily="34" charset="0"/>
                <a:cs typeface="Arial" pitchFamily="34" charset="0"/>
              </a:rPr>
              <a:t>Some energy is needed to start the burning reaction – this is usually heat energy from a spark or a flame. 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667000" y="4572000"/>
            <a:ext cx="3657600" cy="11049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fuel</a:t>
            </a:r>
          </a:p>
          <a:p>
            <a:pPr algn="ctr"/>
            <a:r>
              <a:rPr lang="en-GB" sz="2000">
                <a:latin typeface="Arial" pitchFamily="34" charset="0"/>
                <a:cs typeface="Arial" pitchFamily="34" charset="0"/>
              </a:rPr>
              <a:t>Any substance that can burn (or combust) is called a fuel. </a:t>
            </a: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 rot="-3560406">
            <a:off x="3073400" y="2946400"/>
            <a:ext cx="116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</a:t>
            </a: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 rot="3285927">
            <a:off x="4792662" y="2903538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heat</a:t>
            </a: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4114800" y="39624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fuel</a:t>
            </a:r>
          </a:p>
        </p:txBody>
      </p:sp>
      <p:pic>
        <p:nvPicPr>
          <p:cNvPr id="26636" name="Picture 58" descr="\\AARDVARK\Boardworks\OUP\pl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 autoUpdateAnimBg="0"/>
      <p:bldP spid="46084" grpId="0" animBg="1" autoUpdateAnimBg="0"/>
      <p:bldP spid="46085" grpId="0" animBg="1" autoUpdateAnimBg="0"/>
      <p:bldP spid="46086" grpId="0" animBg="1" autoUpdateAnimBg="0"/>
      <p:bldP spid="46135" grpId="0" autoUpdateAnimBg="0"/>
      <p:bldP spid="46136" grpId="0" autoUpdateAnimBg="0"/>
      <p:bldP spid="46137" grpId="0" autoUpdateAnimBg="0"/>
      <p:bldP spid="461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7F  Reactions with oxygen – Products of burning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85800" y="5029200"/>
            <a:ext cx="7772400" cy="1066800"/>
            <a:chOff x="432" y="3168"/>
            <a:chExt cx="4896" cy="672"/>
          </a:xfrm>
        </p:grpSpPr>
        <p:sp>
          <p:nvSpPr>
            <p:cNvPr id="4103" name="Rectangle 11"/>
            <p:cNvSpPr>
              <a:spLocks noChangeArrowheads="1"/>
            </p:cNvSpPr>
            <p:nvPr/>
          </p:nvSpPr>
          <p:spPr bwMode="auto">
            <a:xfrm>
              <a:off x="432" y="3168"/>
              <a:ext cx="489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Complete the word equation for this reaction:</a:t>
              </a:r>
            </a:p>
          </p:txBody>
        </p:sp>
        <p:sp>
          <p:nvSpPr>
            <p:cNvPr id="4104" name="Text Box 12"/>
            <p:cNvSpPr txBox="1">
              <a:spLocks noChangeArrowheads="1"/>
            </p:cNvSpPr>
            <p:nvPr/>
          </p:nvSpPr>
          <p:spPr bwMode="auto">
            <a:xfrm>
              <a:off x="1200" y="3504"/>
              <a:ext cx="912" cy="336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carbon</a:t>
              </a:r>
            </a:p>
          </p:txBody>
        </p:sp>
        <p:sp>
          <p:nvSpPr>
            <p:cNvPr id="4105" name="Text Box 13"/>
            <p:cNvSpPr txBox="1">
              <a:spLocks noChangeArrowheads="1"/>
            </p:cNvSpPr>
            <p:nvPr/>
          </p:nvSpPr>
          <p:spPr bwMode="auto">
            <a:xfrm>
              <a:off x="2496" y="3504"/>
              <a:ext cx="926" cy="336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oxygen</a:t>
              </a:r>
            </a:p>
          </p:txBody>
        </p:sp>
        <p:sp>
          <p:nvSpPr>
            <p:cNvPr id="4106" name="Text Box 14"/>
            <p:cNvSpPr txBox="1">
              <a:spLocks noChangeArrowheads="1"/>
            </p:cNvSpPr>
            <p:nvPr/>
          </p:nvSpPr>
          <p:spPr bwMode="auto">
            <a:xfrm>
              <a:off x="2190" y="3507"/>
              <a:ext cx="240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800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107" name="Rectangle 15"/>
            <p:cNvSpPr>
              <a:spLocks noChangeArrowheads="1"/>
            </p:cNvSpPr>
            <p:nvPr/>
          </p:nvSpPr>
          <p:spPr bwMode="auto">
            <a:xfrm>
              <a:off x="4128" y="3507"/>
              <a:ext cx="247" cy="33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800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108" name="AutoShape 16"/>
            <p:cNvSpPr>
              <a:spLocks noChangeArrowheads="1"/>
            </p:cNvSpPr>
            <p:nvPr/>
          </p:nvSpPr>
          <p:spPr bwMode="auto">
            <a:xfrm>
              <a:off x="3552" y="3552"/>
              <a:ext cx="457" cy="206"/>
            </a:xfrm>
            <a:prstGeom prst="rightArrow">
              <a:avLst>
                <a:gd name="adj1" fmla="val 50000"/>
                <a:gd name="adj2" fmla="val 55461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solidFill>
                  <a:srgbClr val="FF6600"/>
                </a:solidFill>
              </a:endParaRPr>
            </a:p>
          </p:txBody>
        </p:sp>
      </p:grpSp>
      <p:pic>
        <p:nvPicPr>
          <p:cNvPr id="4101" name="Picture 21" descr="p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r:id="rId2" imgW="7923810" imgH="4191585"/>
        </mc:Choice>
        <mc:Fallback>
          <p:control r:id="rId2" imgW="7923810" imgH="419158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762000"/>
                  <a:ext cx="7924800" cy="4191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7F  Reactions with oxygen – Candle in bell jar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76200" y="6858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Oxygen is a gas found in the air around us. </a:t>
            </a:r>
          </a:p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Is oxygen the only gas found in the air?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2" r:id="rId2" imgW="4877481" imgH="5409524"/>
        </mc:Choice>
        <mc:Fallback>
          <p:control r:id="rId2" imgW="4877481" imgH="540952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2400" y="609600"/>
                  <a:ext cx="4876800" cy="5410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0" y="-76200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 sz="18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7F  Chemical change – Changing materials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33400" y="2971800"/>
            <a:ext cx="3276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How many different materials can you see in this bedroom?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52400" y="914400"/>
            <a:ext cx="8699500" cy="5105400"/>
            <a:chOff x="96" y="576"/>
            <a:chExt cx="5480" cy="3216"/>
          </a:xfrm>
        </p:grpSpPr>
        <p:grpSp>
          <p:nvGrpSpPr>
            <p:cNvPr id="9223" name="Group 14"/>
            <p:cNvGrpSpPr>
              <a:grpSpLocks/>
            </p:cNvGrpSpPr>
            <p:nvPr/>
          </p:nvGrpSpPr>
          <p:grpSpPr bwMode="auto">
            <a:xfrm>
              <a:off x="96" y="624"/>
              <a:ext cx="2352" cy="720"/>
              <a:chOff x="96" y="624"/>
              <a:chExt cx="2352" cy="720"/>
            </a:xfrm>
          </p:grpSpPr>
          <p:sp>
            <p:nvSpPr>
              <p:cNvPr id="9225" name="Rectangle 8"/>
              <p:cNvSpPr>
                <a:spLocks noChangeArrowheads="1"/>
              </p:cNvSpPr>
              <p:nvPr/>
            </p:nvSpPr>
            <p:spPr bwMode="auto">
              <a:xfrm>
                <a:off x="336" y="624"/>
                <a:ext cx="2112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GB">
                    <a:solidFill>
                      <a:srgbClr val="3333CC"/>
                    </a:solidFill>
                    <a:latin typeface="Arial" pitchFamily="34" charset="0"/>
                    <a:cs typeface="Times New Roman" pitchFamily="18" charset="0"/>
                  </a:rPr>
                  <a:t>The world around us contains many different </a:t>
                </a:r>
                <a:r>
                  <a:rPr lang="en-GB">
                    <a:solidFill>
                      <a:srgbClr val="FF6600"/>
                    </a:solidFill>
                    <a:latin typeface="Arial" pitchFamily="34" charset="0"/>
                    <a:cs typeface="Times New Roman" pitchFamily="18" charset="0"/>
                  </a:rPr>
                  <a:t>materials</a:t>
                </a:r>
                <a:r>
                  <a:rPr lang="en-GB">
                    <a:solidFill>
                      <a:srgbClr val="3333CC"/>
                    </a:solidFill>
                    <a:latin typeface="Arial" pitchFamily="34" charset="0"/>
                    <a:cs typeface="Times New Roman" pitchFamily="18" charset="0"/>
                  </a:rPr>
                  <a:t>.</a:t>
                </a:r>
              </a:p>
            </p:txBody>
          </p:sp>
          <p:pic>
            <p:nvPicPr>
              <p:cNvPr id="9226" name="Picture 13" descr="\\Siobhan\boardworks\OUP\orange button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672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4" name="Picture 16" descr="\\Aardvark\Boardworks\OUP\changes_final\7f\bedroo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576"/>
              <a:ext cx="3080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1" name="Picture 18" descr="\\AARDVARK\Boardworks\OUP\pl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utoUpdateAnimBg="0"/>
      <p:bldP spid="4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8"/>
          <p:cNvGrpSpPr>
            <a:grpSpLocks/>
          </p:cNvGrpSpPr>
          <p:nvPr/>
        </p:nvGrpSpPr>
        <p:grpSpPr bwMode="auto">
          <a:xfrm>
            <a:off x="457200" y="609600"/>
            <a:ext cx="8839200" cy="533400"/>
            <a:chOff x="288" y="384"/>
            <a:chExt cx="5568" cy="336"/>
          </a:xfrm>
        </p:grpSpPr>
        <p:sp>
          <p:nvSpPr>
            <p:cNvPr id="10254" name="Rectangle 1026"/>
            <p:cNvSpPr>
              <a:spLocks noChangeArrowheads="1"/>
            </p:cNvSpPr>
            <p:nvPr/>
          </p:nvSpPr>
          <p:spPr bwMode="auto">
            <a:xfrm>
              <a:off x="528" y="384"/>
              <a:ext cx="532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Materials can be changed in different ways.</a:t>
              </a:r>
            </a:p>
          </p:txBody>
        </p:sp>
        <p:pic>
          <p:nvPicPr>
            <p:cNvPr id="10255" name="Picture 1030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32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22" name="Rectangle 1034"/>
          <p:cNvSpPr>
            <a:spLocks noChangeArrowheads="1"/>
          </p:cNvSpPr>
          <p:nvPr/>
        </p:nvSpPr>
        <p:spPr bwMode="auto">
          <a:xfrm>
            <a:off x="930275" y="5562600"/>
            <a:ext cx="486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What is the reverse of ice melting?</a:t>
            </a:r>
          </a:p>
        </p:txBody>
      </p: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469900" y="4800600"/>
            <a:ext cx="6357938" cy="457200"/>
            <a:chOff x="296" y="3168"/>
            <a:chExt cx="4005" cy="288"/>
          </a:xfrm>
        </p:grpSpPr>
        <p:pic>
          <p:nvPicPr>
            <p:cNvPr id="10252" name="Picture 1032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" y="3216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Rectangle 1035"/>
            <p:cNvSpPr>
              <a:spLocks noChangeArrowheads="1"/>
            </p:cNvSpPr>
            <p:nvPr/>
          </p:nvSpPr>
          <p:spPr bwMode="auto">
            <a:xfrm>
              <a:off x="576" y="3168"/>
              <a:ext cx="37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A physical change can be easy to reverse.</a:t>
              </a:r>
            </a:p>
          </p:txBody>
        </p:sp>
      </p:grpSp>
      <p:sp>
        <p:nvSpPr>
          <p:cNvPr id="10245" name="Rectangle 1041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7F  Chemical change – Changing materials</a:t>
            </a:r>
            <a:r>
              <a:rPr lang="en-GB" sz="180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4" name="Group 1043"/>
          <p:cNvGrpSpPr>
            <a:grpSpLocks/>
          </p:cNvGrpSpPr>
          <p:nvPr/>
        </p:nvGrpSpPr>
        <p:grpSpPr bwMode="auto">
          <a:xfrm>
            <a:off x="457200" y="1447800"/>
            <a:ext cx="8077200" cy="3200400"/>
            <a:chOff x="288" y="912"/>
            <a:chExt cx="5088" cy="2016"/>
          </a:xfrm>
        </p:grpSpPr>
        <p:sp>
          <p:nvSpPr>
            <p:cNvPr id="10249" name="Rectangle 1027"/>
            <p:cNvSpPr>
              <a:spLocks noChangeArrowheads="1"/>
            </p:cNvSpPr>
            <p:nvPr/>
          </p:nvSpPr>
          <p:spPr bwMode="auto">
            <a:xfrm>
              <a:off x="528" y="912"/>
              <a:ext cx="4848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A </a:t>
              </a: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physical change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means a material changes size, shape or state of matter. </a:t>
              </a:r>
            </a:p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e.g. Ice melts at room temperature.</a:t>
              </a:r>
            </a:p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 </a:t>
              </a:r>
            </a:p>
          </p:txBody>
        </p:sp>
        <p:pic>
          <p:nvPicPr>
            <p:cNvPr id="10250" name="Picture 1031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60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042" descr="\\Aardvark\Boardworks\OUP\changes_final\7f\orange_juice_with_ic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776"/>
              <a:ext cx="607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7" name="Picture 1044" descr="\\AARDVARK\Boardworks\OUP\pl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3" name="Rectangle 1045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utoUpdateAnimBg="0"/>
      <p:bldP spid="389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7200" y="762000"/>
            <a:ext cx="8610600" cy="3536950"/>
            <a:chOff x="288" y="480"/>
            <a:chExt cx="5424" cy="2228"/>
          </a:xfrm>
        </p:grpSpPr>
        <p:sp>
          <p:nvSpPr>
            <p:cNvPr id="11274" name="Rectangle 2"/>
            <p:cNvSpPr>
              <a:spLocks noChangeArrowheads="1"/>
            </p:cNvSpPr>
            <p:nvPr/>
          </p:nvSpPr>
          <p:spPr bwMode="auto">
            <a:xfrm>
              <a:off x="528" y="480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A </a:t>
              </a: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chemical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</a:t>
              </a: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change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 to a material results in a completely new material being made. </a:t>
              </a:r>
            </a:p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e.g. A bicycle left outside has become rusty.</a:t>
              </a:r>
            </a:p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pic>
          <p:nvPicPr>
            <p:cNvPr id="11275" name="Picture 5" descr="C:\WINDOWS\Desktop\Boardworks May 2001\OUP\7K Forces\boardworks images\rusty bik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440"/>
              <a:ext cx="2016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6" descr="\\Siobhan\boardworks\OUP\orange butt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28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4648200"/>
            <a:ext cx="8064500" cy="457200"/>
            <a:chOff x="248" y="3168"/>
            <a:chExt cx="5080" cy="288"/>
          </a:xfrm>
        </p:grpSpPr>
        <p:sp>
          <p:nvSpPr>
            <p:cNvPr id="11272" name="Rectangle 4"/>
            <p:cNvSpPr>
              <a:spLocks noChangeArrowheads="1"/>
            </p:cNvSpPr>
            <p:nvPr/>
          </p:nvSpPr>
          <p:spPr bwMode="auto">
            <a:xfrm>
              <a:off x="528" y="3168"/>
              <a:ext cx="48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A chemical change is very difficult to reverse.  </a:t>
              </a:r>
            </a:p>
          </p:txBody>
        </p:sp>
        <p:pic>
          <p:nvPicPr>
            <p:cNvPr id="11273" name="Picture 8" descr="\\Siobhan\boardworks\OUP\orange butt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3216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914400" y="5334000"/>
            <a:ext cx="647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Could you change the rusty bicycle back into a non-rusty one?</a:t>
            </a:r>
          </a:p>
        </p:txBody>
      </p:sp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7F  Chemical change – Changing materials</a:t>
            </a:r>
            <a:r>
              <a:rPr lang="en-GB" sz="180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1270" name="Picture 14" descr="\\AARDVARK\Boardworks\OUP\pl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utoUpdateAnimBg="0"/>
      <p:bldP spid="379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7F  Chemical change – Physical or chemical?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r:id="rId2" imgW="7695238" imgH="5409524"/>
        </mc:Choice>
        <mc:Fallback>
          <p:control r:id="rId2" imgW="7695238" imgH="540952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609600"/>
                  <a:ext cx="7696200" cy="5410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990600" y="5257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What does the arrow in the word equation mean?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876800" y="3429000"/>
            <a:ext cx="3657600" cy="11430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The new materials </a:t>
            </a: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produced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by the reaction are called the </a:t>
            </a: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products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GB">
              <a:solidFill>
                <a:srgbClr val="3333CC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609600" y="3429000"/>
            <a:ext cx="3810000" cy="11430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The starting materials that </a:t>
            </a: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react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with each other are called the </a:t>
            </a: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reactants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" y="1676400"/>
            <a:ext cx="8515350" cy="533400"/>
            <a:chOff x="288" y="1056"/>
            <a:chExt cx="5364" cy="336"/>
          </a:xfrm>
        </p:grpSpPr>
        <p:sp>
          <p:nvSpPr>
            <p:cNvPr id="12303" name="Rectangle 3"/>
            <p:cNvSpPr>
              <a:spLocks noChangeArrowheads="1"/>
            </p:cNvSpPr>
            <p:nvPr/>
          </p:nvSpPr>
          <p:spPr bwMode="auto">
            <a:xfrm>
              <a:off x="528" y="1056"/>
              <a:ext cx="51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A chemical reaction can be shown by a word equation:</a:t>
              </a:r>
            </a:p>
          </p:txBody>
        </p:sp>
        <p:pic>
          <p:nvPicPr>
            <p:cNvPr id="12304" name="Picture 21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04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57200" y="762000"/>
            <a:ext cx="7924800" cy="762000"/>
            <a:chOff x="288" y="480"/>
            <a:chExt cx="4992" cy="480"/>
          </a:xfrm>
        </p:grpSpPr>
        <p:sp>
          <p:nvSpPr>
            <p:cNvPr id="12301" name="Rectangle 2"/>
            <p:cNvSpPr>
              <a:spLocks noChangeArrowheads="1"/>
            </p:cNvSpPr>
            <p:nvPr/>
          </p:nvSpPr>
          <p:spPr bwMode="auto">
            <a:xfrm>
              <a:off x="528" y="480"/>
              <a:ext cx="475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A chemical change is also called a </a:t>
              </a:r>
              <a:r>
                <a:rPr lang="en-GB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chemical reaction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2302" name="Picture 22" descr="\\Siobhan\boardworks\OUP\orange but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28"/>
              <a:ext cx="1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5" name="Rectangle 25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7F  Chemical change – What is a chemical reaction?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447800" y="2286000"/>
            <a:ext cx="6019800" cy="533400"/>
            <a:chOff x="912" y="1440"/>
            <a:chExt cx="3792" cy="336"/>
          </a:xfrm>
        </p:grpSpPr>
        <p:sp>
          <p:nvSpPr>
            <p:cNvPr id="12299" name="Rectangle 4"/>
            <p:cNvSpPr>
              <a:spLocks noChangeArrowheads="1"/>
            </p:cNvSpPr>
            <p:nvPr/>
          </p:nvSpPr>
          <p:spPr bwMode="auto">
            <a:xfrm>
              <a:off x="912" y="1440"/>
              <a:ext cx="37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GB" sz="3200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 reactants                  </a:t>
              </a:r>
              <a:r>
                <a:rPr lang="en-GB" sz="3200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  <a:sym typeface="Wingdings" pitchFamily="2" charset="2"/>
                </a:rPr>
                <a:t>products </a:t>
              </a:r>
            </a:p>
            <a:p>
              <a:pPr algn="ctr" eaLnBrk="0" hangingPunct="0"/>
              <a:r>
                <a:rPr lang="en-GB" sz="3200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  <a:sym typeface="Wingdings" pitchFamily="2" charset="2"/>
                </a:rPr>
                <a:t> </a:t>
              </a:r>
            </a:p>
            <a:p>
              <a:pPr algn="ctr" eaLnBrk="0" hangingPunct="0"/>
              <a:endParaRPr lang="en-GB" sz="3200">
                <a:solidFill>
                  <a:srgbClr val="FF6600"/>
                </a:solidFill>
                <a:latin typeface="Arial" pitchFamily="34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2300" name="AutoShape 28"/>
            <p:cNvSpPr>
              <a:spLocks noChangeArrowheads="1"/>
            </p:cNvSpPr>
            <p:nvPr/>
          </p:nvSpPr>
          <p:spPr bwMode="auto">
            <a:xfrm>
              <a:off x="2496" y="1536"/>
              <a:ext cx="672" cy="24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</p:grpSp>
      <p:pic>
        <p:nvPicPr>
          <p:cNvPr id="12297" name="Picture 33" descr="\\AARDVARK\Boardworks\OUP\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utoUpdateAnimBg="0"/>
      <p:bldP spid="36870" grpId="0" animBg="1" autoUpdateAnimBg="0"/>
      <p:bldP spid="36878" grpId="0" animBg="1" autoUpdateAnimBg="0"/>
      <p:bldP spid="368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7F  Chemical change – Formation of water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66800" y="57150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Name the </a:t>
            </a: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reactants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and the </a:t>
            </a: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product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of this reaction.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4648200"/>
            <a:ext cx="8153400" cy="533400"/>
            <a:chOff x="432" y="2976"/>
            <a:chExt cx="5136" cy="336"/>
          </a:xfrm>
        </p:grpSpPr>
        <p:sp>
          <p:nvSpPr>
            <p:cNvPr id="2059" name="Rectangle 6"/>
            <p:cNvSpPr>
              <a:spLocks noChangeArrowheads="1"/>
            </p:cNvSpPr>
            <p:nvPr/>
          </p:nvSpPr>
          <p:spPr bwMode="auto">
            <a:xfrm>
              <a:off x="672" y="2976"/>
              <a:ext cx="48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</a:rPr>
                <a:t>The word equation for the formation of water is:</a:t>
              </a:r>
              <a:r>
                <a:rPr lang="en-GB">
                  <a:solidFill>
                    <a:srgbClr val="3333CC"/>
                  </a:solidFill>
                  <a:latin typeface="Arial" pitchFamily="34" charset="0"/>
                  <a:cs typeface="Times New Roman" pitchFamily="18" charset="0"/>
                  <a:sym typeface="Wingdings" pitchFamily="2" charset="2"/>
                </a:rPr>
                <a:t> </a:t>
              </a:r>
            </a:p>
            <a:p>
              <a:pPr eaLnBrk="0" hangingPunct="0"/>
              <a:endPara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  <a:sym typeface="Wingdings" pitchFamily="2" charset="2"/>
              </a:endParaRPr>
            </a:p>
          </p:txBody>
        </p:sp>
        <p:pic>
          <p:nvPicPr>
            <p:cNvPr id="2060" name="Picture 8" descr="orange butt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024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66800" y="5105400"/>
            <a:ext cx="6781800" cy="609600"/>
            <a:chOff x="720" y="3264"/>
            <a:chExt cx="4272" cy="384"/>
          </a:xfrm>
        </p:grpSpPr>
        <p:sp>
          <p:nvSpPr>
            <p:cNvPr id="2057" name="Rectangle 7"/>
            <p:cNvSpPr>
              <a:spLocks noChangeArrowheads="1"/>
            </p:cNvSpPr>
            <p:nvPr/>
          </p:nvSpPr>
          <p:spPr bwMode="auto">
            <a:xfrm>
              <a:off x="720" y="3264"/>
              <a:ext cx="42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 sz="3200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</a:rPr>
                <a:t>hydrogen + oxygen               </a:t>
              </a:r>
              <a:r>
                <a:rPr lang="en-GB" sz="3200">
                  <a:solidFill>
                    <a:srgbClr val="FF6600"/>
                  </a:solidFill>
                  <a:latin typeface="Arial" pitchFamily="34" charset="0"/>
                  <a:cs typeface="Times New Roman" pitchFamily="18" charset="0"/>
                  <a:sym typeface="Wingdings" pitchFamily="2" charset="2"/>
                </a:rPr>
                <a:t>water</a:t>
              </a:r>
            </a:p>
          </p:txBody>
        </p:sp>
        <p:sp>
          <p:nvSpPr>
            <p:cNvPr id="2058" name="AutoShape 9"/>
            <p:cNvSpPr>
              <a:spLocks noChangeArrowheads="1"/>
            </p:cNvSpPr>
            <p:nvPr/>
          </p:nvSpPr>
          <p:spPr bwMode="auto">
            <a:xfrm>
              <a:off x="3168" y="3360"/>
              <a:ext cx="672" cy="24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</p:grpSp>
      <p:pic>
        <p:nvPicPr>
          <p:cNvPr id="2055" name="Picture 13" descr="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r:id="rId2" imgW="7695238" imgH="3962953"/>
        </mc:Choice>
        <mc:Fallback>
          <p:control r:id="rId2" imgW="7695238" imgH="396295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609600"/>
                  <a:ext cx="7696200" cy="3962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  <p:bldP spid="532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7F  Chemical change – Test your reactions!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09600" y="762000"/>
            <a:ext cx="8077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1.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 In a chemical reaction, the properties of the reactants and products are…</a:t>
            </a:r>
          </a:p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a)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exactly the same.</a:t>
            </a:r>
          </a:p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b)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very different. </a:t>
            </a:r>
          </a:p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c)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very colourful.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09600" y="3597275"/>
            <a:ext cx="7315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2.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 When a chemical reaction takes place, the products can be turned back into the reactants…</a:t>
            </a:r>
          </a:p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a)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 very easily.</a:t>
            </a:r>
          </a:p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b)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 with difficulty.</a:t>
            </a:r>
          </a:p>
          <a:p>
            <a:pPr marL="476250" indent="-476250" eaLnBrk="0" hangingPunct="0">
              <a:spcBef>
                <a:spcPct val="50000"/>
              </a:spcBef>
            </a:pPr>
            <a:r>
              <a:rPr lang="en-GB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	c)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Times New Roman" pitchFamily="18" charset="0"/>
              </a:rPr>
              <a:t>   with a magic wand.</a:t>
            </a:r>
          </a:p>
        </p:txBody>
      </p:sp>
      <p:pic>
        <p:nvPicPr>
          <p:cNvPr id="13317" name="Picture 15" descr="\\AARDVARK\Boardworks\OUP\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  <p:bldP spid="34824" grpId="0" autoUpdateAnimBg="0"/>
      <p:bldP spid="3483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1088</Words>
  <Application>Microsoft Office PowerPoint</Application>
  <PresentationFormat>On-screen Show (4:3)</PresentationFormat>
  <Paragraphs>203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Times New Roman</vt:lpstr>
      <vt:lpstr>Arial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Kilcoyne</dc:creator>
  <cp:lastModifiedBy>Teacher E-Solutions</cp:lastModifiedBy>
  <cp:revision>160</cp:revision>
  <dcterms:created xsi:type="dcterms:W3CDTF">2002-08-06T17:29:59Z</dcterms:created>
  <dcterms:modified xsi:type="dcterms:W3CDTF">2019-01-18T16:37:37Z</dcterms:modified>
</cp:coreProperties>
</file>