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341" r:id="rId2"/>
    <p:sldId id="310" r:id="rId3"/>
    <p:sldId id="316" r:id="rId4"/>
    <p:sldId id="262" r:id="rId5"/>
    <p:sldId id="263" r:id="rId6"/>
    <p:sldId id="261" r:id="rId7"/>
    <p:sldId id="264" r:id="rId8"/>
    <p:sldId id="293" r:id="rId9"/>
    <p:sldId id="265" r:id="rId10"/>
    <p:sldId id="329" r:id="rId11"/>
    <p:sldId id="323" r:id="rId12"/>
    <p:sldId id="325" r:id="rId13"/>
    <p:sldId id="324" r:id="rId14"/>
    <p:sldId id="326" r:id="rId15"/>
    <p:sldId id="330" r:id="rId16"/>
    <p:sldId id="294" r:id="rId17"/>
    <p:sldId id="320" r:id="rId18"/>
    <p:sldId id="333" r:id="rId19"/>
    <p:sldId id="268" r:id="rId20"/>
    <p:sldId id="269" r:id="rId21"/>
    <p:sldId id="270" r:id="rId22"/>
    <p:sldId id="266" r:id="rId23"/>
    <p:sldId id="271" r:id="rId24"/>
    <p:sldId id="334" r:id="rId25"/>
    <p:sldId id="331" r:id="rId26"/>
    <p:sldId id="272" r:id="rId27"/>
    <p:sldId id="273" r:id="rId28"/>
    <p:sldId id="327" r:id="rId29"/>
    <p:sldId id="274" r:id="rId30"/>
    <p:sldId id="275" r:id="rId31"/>
    <p:sldId id="276" r:id="rId32"/>
    <p:sldId id="335" r:id="rId33"/>
    <p:sldId id="279" r:id="rId34"/>
    <p:sldId id="277" r:id="rId35"/>
    <p:sldId id="280" r:id="rId36"/>
    <p:sldId id="281" r:id="rId37"/>
    <p:sldId id="282" r:id="rId38"/>
    <p:sldId id="283" r:id="rId39"/>
    <p:sldId id="336" r:id="rId40"/>
    <p:sldId id="285" r:id="rId41"/>
    <p:sldId id="287" r:id="rId42"/>
    <p:sldId id="286" r:id="rId43"/>
    <p:sldId id="288" r:id="rId44"/>
    <p:sldId id="290" r:id="rId45"/>
    <p:sldId id="291" r:id="rId46"/>
    <p:sldId id="332" r:id="rId47"/>
    <p:sldId id="318" r:id="rId48"/>
    <p:sldId id="338" r:id="rId4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300" kern="1200">
        <a:solidFill>
          <a:srgbClr val="00FFFF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  <a:srgbClr val="010066"/>
    <a:srgbClr val="00CC66"/>
    <a:srgbClr val="FF0000"/>
    <a:srgbClr val="6600CC"/>
    <a:srgbClr val="9933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24" autoAdjust="0"/>
  </p:normalViewPr>
  <p:slideViewPr>
    <p:cSldViewPr>
      <p:cViewPr>
        <p:scale>
          <a:sx n="46" d="100"/>
          <a:sy n="46" d="100"/>
        </p:scale>
        <p:origin x="-562" y="-58"/>
      </p:cViewPr>
      <p:guideLst>
        <p:guide orient="horz" pos="2160"/>
        <p:guide orient="horz" pos="663"/>
        <p:guide pos="2880"/>
        <p:guide pos="4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E1D0DF-DDA5-468E-AD5B-D5870D5AC9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35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90BE0F-BD19-4448-91B9-BEF6F195B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0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EBD84BF-61FB-41C4-AC9D-C1CDCFD26751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6B78A15-B825-4BAC-AFAE-D05A5D9FCE52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0D8E0F4-613D-4717-AEF7-E5A1667CF424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64B8EDE-36AF-4AF0-B3F9-AB22F9AEB057}" type="slidenum">
              <a:rPr lang="en-GB" sz="1200" smtClean="0"/>
              <a:pPr/>
              <a:t>12</a:t>
            </a:fld>
            <a:endParaRPr lang="en-GB" sz="1200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F2C945E-A69D-450F-A8F9-2C2FFC0A845C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5FB7E40-D8E2-4369-A258-1E48ABAAF20F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CC6CF3-E576-4954-87B0-88B796B001CC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BEEDC1D-FDE0-4763-82BD-59118827D3D0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9DC4189-ED96-44E3-B11A-D01FE879A8EA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C3193E6-AEE3-4E32-B8FF-B4C56334353B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46B0086-72C1-496B-8FD7-516410132019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E6AA9EC-D861-459C-9215-FF25A0138EC5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34CFF3D-40D4-4F52-8F43-800277667647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00287AC-7AF0-42CC-AF49-B5896F6B690D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980F832-AAB4-4FA2-BA64-49B283F2F92D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1E9918-71DF-4D0C-B47A-C7EC8C681002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FDBFFB-11C3-4C01-8054-6C60700E2E83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13ADFC5-4D80-4D18-81C0-30F460DAB23F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5DD470-3639-4F96-9B28-173CABE7A77C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981CA07-DBAB-418C-9507-72DDBF28B26A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2441D10-E8BA-4C22-8ACE-03200E288FA6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EC3C6D1-51CA-4654-87E7-E514E59583D6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54FC8A4-62C1-4214-BAB5-6071D55B1EAF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8DF8008-8185-4B55-BF1B-7100EA7AADD8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1537594-93FE-4031-A42A-E55850F5AB18}" type="slidenum">
              <a:rPr lang="en-GB" sz="1200" smtClean="0"/>
              <a:pPr/>
              <a:t>31</a:t>
            </a:fld>
            <a:endParaRPr lang="en-GB" sz="1200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DC22BA-8FDF-4951-BA6C-19D58F953297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2771F83-29F8-440F-BCBA-12ABCC9D3FA9}" type="slidenum">
              <a:rPr lang="en-GB" sz="1200" smtClean="0"/>
              <a:pPr/>
              <a:t>33</a:t>
            </a:fld>
            <a:endParaRPr lang="en-GB" sz="1200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1CC92C5-76A6-48BD-9690-3FDD6345E17B}" type="slidenum">
              <a:rPr lang="en-GB" sz="1200" smtClean="0"/>
              <a:pPr/>
              <a:t>34</a:t>
            </a:fld>
            <a:endParaRPr lang="en-GB" sz="1200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16EE13-29F0-4905-80CA-D2B0781AC3B0}" type="slidenum">
              <a:rPr lang="en-GB" sz="1200" smtClean="0"/>
              <a:pPr/>
              <a:t>35</a:t>
            </a:fld>
            <a:endParaRPr lang="en-GB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16A3872-396C-469B-8B58-3640B4C694D5}" type="slidenum">
              <a:rPr lang="en-GB" sz="1200" smtClean="0"/>
              <a:pPr/>
              <a:t>36</a:t>
            </a:fld>
            <a:endParaRPr lang="en-GB" sz="1200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F14213-F3FC-4F1B-81F9-19411A8AE0B4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C6E002F-D152-436A-96E8-BF479A06ABA8}" type="slidenum">
              <a:rPr lang="en-GB" sz="1200" smtClean="0"/>
              <a:pPr/>
              <a:t>38</a:t>
            </a:fld>
            <a:endParaRPr lang="en-GB" sz="1200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1D18F70-1AA7-4C7F-9034-89F3998BEDCA}" type="slidenum">
              <a:rPr lang="en-GB" sz="1200" smtClean="0"/>
              <a:pPr/>
              <a:t>39</a:t>
            </a:fld>
            <a:endParaRPr lang="en-GB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896863B-4D92-4D5D-9411-DEAC8122461E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C88022D-A74D-4A8C-B4AD-7983CFD396AD}" type="slidenum">
              <a:rPr lang="en-GB" sz="1200" smtClean="0"/>
              <a:pPr/>
              <a:t>40</a:t>
            </a:fld>
            <a:endParaRPr lang="en-GB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44810B0-148A-40C8-A7A9-BD37C7FD6493}" type="slidenum">
              <a:rPr lang="en-GB" sz="1200" smtClean="0"/>
              <a:pPr/>
              <a:t>41</a:t>
            </a:fld>
            <a:endParaRPr lang="en-GB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C49D5F9-257B-4F1D-B4C2-3FCF851F33CA}" type="slidenum">
              <a:rPr lang="en-GB" sz="1200" smtClean="0"/>
              <a:pPr/>
              <a:t>42</a:t>
            </a:fld>
            <a:endParaRPr lang="en-GB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AD2B097-2DFF-4747-B30B-B55DD2FC6D26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AE3BFFB-3E77-4096-A99A-3D311FC52112}" type="slidenum">
              <a:rPr lang="en-GB" sz="1200" smtClean="0"/>
              <a:pPr/>
              <a:t>44</a:t>
            </a:fld>
            <a:endParaRPr lang="en-GB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C1144C6-3845-41D3-88CF-9711021F7009}" type="slidenum">
              <a:rPr lang="en-GB" sz="1200" smtClean="0"/>
              <a:pPr/>
              <a:t>45</a:t>
            </a:fld>
            <a:endParaRPr lang="en-GB" sz="1200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54FDDEB-CF2B-43E4-AC17-EC3081F8D2ED}" type="slidenum">
              <a:rPr lang="en-GB" sz="1200" smtClean="0"/>
              <a:pPr/>
              <a:t>46</a:t>
            </a:fld>
            <a:endParaRPr lang="en-GB" sz="1200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800A5AC-82CF-4C0F-A68D-BD62D51CADD4}" type="slidenum">
              <a:rPr lang="en-GB" sz="1200" smtClean="0"/>
              <a:pPr/>
              <a:t>47</a:t>
            </a:fld>
            <a:endParaRPr lang="en-GB" sz="1200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1887ED7-31F6-4CD8-8496-B3F4ADC1BFE9}" type="slidenum">
              <a:rPr lang="en-GB" sz="1200" smtClean="0"/>
              <a:pPr/>
              <a:t>48</a:t>
            </a:fld>
            <a:endParaRPr lang="en-GB" sz="1200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65D182A-00BB-49E8-A559-F9CE24562531}" type="slidenum">
              <a:rPr lang="en-GB" sz="1200" smtClean="0"/>
              <a:pPr/>
              <a:t>5</a:t>
            </a:fld>
            <a:endParaRPr lang="en-GB" sz="1200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6C53769-147C-42E1-AB95-97EF7C35A609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DF9BF4C-993E-400D-A2F6-BA1B2C763E95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ABE3FD-DD35-4E2A-8DD0-1B0702626F75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FD2CA05-EC0D-4035-971E-917011F72490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-171450" y="6619875"/>
            <a:ext cx="1116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965C1B1E-4E10-4FC5-A411-257454E9DCDE}" type="slidenum"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pPr algn="ctr">
                <a:defRPr/>
              </a:pPr>
              <a:t>‹#›</a:t>
            </a:fld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 of 50</a:t>
            </a:r>
            <a:endParaRPr lang="en-GB" sz="240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7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3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2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2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5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10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712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6148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6153" name="Picture 9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6155" name="Picture 11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375830" name="Text Box 22"/>
          <p:cNvSpPr txBox="1">
            <a:spLocks noChangeArrowheads="1"/>
          </p:cNvSpPr>
          <p:nvPr/>
        </p:nvSpPr>
        <p:spPr bwMode="auto">
          <a:xfrm>
            <a:off x="-171450" y="6619875"/>
            <a:ext cx="1116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7A8C61CB-2D8F-4499-BCC4-32CD7CA7B874}" type="slidenum"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pPr algn="ctr">
                <a:defRPr/>
              </a:pPr>
              <a:t>‹#›</a:t>
            </a:fld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 of 50</a:t>
            </a:r>
            <a:endParaRPr lang="en-GB" sz="2400">
              <a:latin typeface="Arial" charset="0"/>
              <a:cs typeface="+mn-cs"/>
            </a:endParaRPr>
          </a:p>
        </p:txBody>
      </p:sp>
      <p:grpSp>
        <p:nvGrpSpPr>
          <p:cNvPr id="6160" name="Group 36"/>
          <p:cNvGrpSpPr>
            <a:grpSpLocks/>
          </p:cNvGrpSpPr>
          <p:nvPr userDrawn="1"/>
        </p:nvGrpSpPr>
        <p:grpSpPr bwMode="auto">
          <a:xfrm>
            <a:off x="238125" y="92075"/>
            <a:ext cx="360363" cy="360363"/>
            <a:chOff x="1156" y="663"/>
            <a:chExt cx="227" cy="227"/>
          </a:xfrm>
        </p:grpSpPr>
        <p:sp>
          <p:nvSpPr>
            <p:cNvPr id="375845" name="Oval 37"/>
            <p:cNvSpPr>
              <a:spLocks noChangeAspect="1" noChangeArrowheads="1"/>
            </p:cNvSpPr>
            <p:nvPr userDrawn="1"/>
          </p:nvSpPr>
          <p:spPr bwMode="auto">
            <a:xfrm>
              <a:off x="1156" y="663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75846" name="Oval 38"/>
            <p:cNvSpPr>
              <a:spLocks noChangeAspect="1" noChangeArrowheads="1"/>
            </p:cNvSpPr>
            <p:nvPr userDrawn="1"/>
          </p:nvSpPr>
          <p:spPr bwMode="auto">
            <a:xfrm>
              <a:off x="1156" y="663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6163" name="Group 39"/>
            <p:cNvGrpSpPr>
              <a:grpSpLocks/>
            </p:cNvGrpSpPr>
            <p:nvPr userDrawn="1"/>
          </p:nvGrpSpPr>
          <p:grpSpPr bwMode="auto">
            <a:xfrm>
              <a:off x="1166" y="676"/>
              <a:ext cx="204" cy="204"/>
              <a:chOff x="1168" y="678"/>
              <a:chExt cx="204" cy="204"/>
            </a:xfrm>
          </p:grpSpPr>
          <p:pic>
            <p:nvPicPr>
              <p:cNvPr id="6164" name="Picture 40" descr="KS3_chemistry_orange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8" y="678"/>
                <a:ext cx="20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5" name="Picture 41" descr="9F_image1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" y="736"/>
                <a:ext cx="1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42" descr="9F_image2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" y="694"/>
                <a:ext cx="84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spect="1" noChangeArrowheads="1"/>
          </p:cNvSpPr>
          <p:nvPr/>
        </p:nvSpPr>
        <p:spPr bwMode="auto">
          <a:xfrm>
            <a:off x="109538" y="773113"/>
            <a:ext cx="5578475" cy="5578475"/>
          </a:xfrm>
          <a:prstGeom prst="ellipse">
            <a:avLst/>
          </a:prstGeom>
          <a:solidFill>
            <a:srgbClr val="01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Oval 3"/>
          <p:cNvSpPr>
            <a:spLocks noChangeAspect="1" noChangeArrowheads="1"/>
          </p:cNvSpPr>
          <p:nvPr/>
        </p:nvSpPr>
        <p:spPr bwMode="auto">
          <a:xfrm>
            <a:off x="252413" y="928688"/>
            <a:ext cx="5289550" cy="5289550"/>
          </a:xfrm>
          <a:prstGeom prst="ellipse">
            <a:avLst/>
          </a:prstGeom>
          <a:noFill/>
          <a:ln w="279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436" name="Oval 4"/>
          <p:cNvSpPr>
            <a:spLocks noChangeAspect="1" noChangeArrowheads="1"/>
          </p:cNvSpPr>
          <p:nvPr/>
        </p:nvSpPr>
        <p:spPr bwMode="auto">
          <a:xfrm>
            <a:off x="5597525" y="266382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8437" name="Oval 5"/>
          <p:cNvSpPr>
            <a:spLocks noChangeAspect="1" noChangeArrowheads="1"/>
          </p:cNvSpPr>
          <p:nvPr/>
        </p:nvSpPr>
        <p:spPr bwMode="auto">
          <a:xfrm>
            <a:off x="5229225" y="54927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18438" name="Picture 7" descr="KS3_chemistry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7416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KS3_chemistry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6207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KS3_chemistry_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52513"/>
            <a:ext cx="50387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71" name="AutoShape 11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1500" y="0"/>
            <a:ext cx="4464050" cy="1008063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3400" b="1" smtClean="0">
                <a:solidFill>
                  <a:schemeClr val="bg1"/>
                </a:solidFill>
              </a:rPr>
              <a:t>REACTIVITY SERIES</a:t>
            </a:r>
          </a:p>
        </p:txBody>
      </p:sp>
      <p:pic>
        <p:nvPicPr>
          <p:cNvPr id="18442" name="Picture 16" descr="9F_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443163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9F_imag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7020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9F_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423988"/>
            <a:ext cx="20875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9F_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70961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2"/>
          <p:cNvSpPr>
            <a:spLocks noChangeArrowheads="1"/>
          </p:cNvSpPr>
          <p:nvPr/>
        </p:nvSpPr>
        <p:spPr bwMode="auto">
          <a:xfrm>
            <a:off x="2357438" y="1000125"/>
            <a:ext cx="4248150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 b="1">
                <a:solidFill>
                  <a:schemeClr val="bg1"/>
                </a:solidFill>
              </a:rPr>
              <a:t> Metals and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6011863" y="1916113"/>
          <a:ext cx="2624137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icture Publisher Image" r:id="rId4" imgW="1333333" imgH="914286" progId="PictPub.Image.7">
                  <p:embed/>
                </p:oleObj>
              </mc:Choice>
              <mc:Fallback>
                <p:oleObj name="Picture Publisher Image" r:id="rId4" imgW="1333333" imgH="914286" progId="PictPub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916113"/>
                        <a:ext cx="2624137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7625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oxygen – general equation</a:t>
            </a:r>
            <a:endParaRPr lang="en-US" smtClean="0"/>
          </a:p>
        </p:txBody>
      </p:sp>
      <p:sp>
        <p:nvSpPr>
          <p:cNvPr id="395272" name="Oval 8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630238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Most metals will react with oxygen. Some metals react faster than others and some may react very slowly or not at all.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47713" y="5295900"/>
            <a:ext cx="6240462" cy="647700"/>
            <a:chOff x="471" y="3336"/>
            <a:chExt cx="3931" cy="408"/>
          </a:xfrm>
        </p:grpSpPr>
        <p:sp>
          <p:nvSpPr>
            <p:cNvPr id="1034" name="AutoShape 13"/>
            <p:cNvSpPr>
              <a:spLocks noChangeAspect="1" noChangeArrowheads="1"/>
            </p:cNvSpPr>
            <p:nvPr/>
          </p:nvSpPr>
          <p:spPr bwMode="auto">
            <a:xfrm>
              <a:off x="1634" y="3472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4"/>
            <p:cNvSpPr>
              <a:spLocks noChangeArrowheads="1"/>
            </p:cNvSpPr>
            <p:nvPr/>
          </p:nvSpPr>
          <p:spPr bwMode="auto">
            <a:xfrm>
              <a:off x="2972" y="3449"/>
              <a:ext cx="272" cy="182"/>
            </a:xfrm>
            <a:prstGeom prst="rightArrow">
              <a:avLst>
                <a:gd name="adj1" fmla="val 39519"/>
                <a:gd name="adj2" fmla="val 71529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036" name="AutoShape 16"/>
            <p:cNvSpPr>
              <a:spLocks noChangeArrowheads="1"/>
            </p:cNvSpPr>
            <p:nvPr/>
          </p:nvSpPr>
          <p:spPr bwMode="auto">
            <a:xfrm>
              <a:off x="471" y="3336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metal</a:t>
              </a:r>
            </a:p>
          </p:txBody>
        </p:sp>
        <p:sp>
          <p:nvSpPr>
            <p:cNvPr id="1037" name="AutoShape 20"/>
            <p:cNvSpPr>
              <a:spLocks noChangeArrowheads="1"/>
            </p:cNvSpPr>
            <p:nvPr/>
          </p:nvSpPr>
          <p:spPr bwMode="auto">
            <a:xfrm>
              <a:off x="1814" y="3336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oxygen</a:t>
              </a:r>
            </a:p>
          </p:txBody>
        </p:sp>
        <p:sp>
          <p:nvSpPr>
            <p:cNvPr id="1038" name="AutoShape 23"/>
            <p:cNvSpPr>
              <a:spLocks noChangeArrowheads="1"/>
            </p:cNvSpPr>
            <p:nvPr/>
          </p:nvSpPr>
          <p:spPr bwMode="auto">
            <a:xfrm>
              <a:off x="3268" y="3336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metal oxide</a:t>
              </a:r>
            </a:p>
          </p:txBody>
        </p:sp>
      </p:grpSp>
      <p:sp>
        <p:nvSpPr>
          <p:cNvPr id="395290" name="Text Box 26"/>
          <p:cNvSpPr txBox="1">
            <a:spLocks noChangeArrowheads="1"/>
          </p:cNvSpPr>
          <p:nvPr/>
        </p:nvSpPr>
        <p:spPr bwMode="auto">
          <a:xfrm>
            <a:off x="630238" y="3994150"/>
            <a:ext cx="8091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When a metal does react</a:t>
            </a:r>
            <a:r>
              <a:rPr lang="en-GB" sz="2400"/>
              <a:t> </a:t>
            </a:r>
            <a:r>
              <a:rPr lang="en-GB" sz="2400">
                <a:solidFill>
                  <a:srgbClr val="010067"/>
                </a:solidFill>
              </a:rPr>
              <a:t>with oxygen, the product is a metal oxide. What is the general equation for the reaction of a metal with oxygen? </a:t>
            </a:r>
          </a:p>
        </p:txBody>
      </p:sp>
      <p:graphicFrame>
        <p:nvGraphicFramePr>
          <p:cNvPr id="395296" name="Object 32"/>
          <p:cNvGraphicFramePr>
            <a:graphicFrameLocks noGrp="1" noChangeAspect="1"/>
          </p:cNvGraphicFramePr>
          <p:nvPr>
            <p:ph idx="1"/>
          </p:nvPr>
        </p:nvGraphicFramePr>
        <p:xfrm>
          <a:off x="6011863" y="1916113"/>
          <a:ext cx="2692400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 Publisher Image" r:id="rId6" imgW="1467055" imgH="980952" progId="PictPub.Image.7">
                  <p:embed/>
                </p:oleObj>
              </mc:Choice>
              <mc:Fallback>
                <p:oleObj name="Picture Publisher Image" r:id="rId6" imgW="1467055" imgH="980952" progId="PictPub.Image.7">
                  <p:embed/>
                  <p:pic>
                    <p:nvPicPr>
                      <p:cNvPr id="0" name="Object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816"/>
                      <a:stretch>
                        <a:fillRect/>
                      </a:stretch>
                    </p:blipFill>
                    <p:spPr bwMode="auto">
                      <a:xfrm>
                        <a:off x="6011863" y="1916113"/>
                        <a:ext cx="2692400" cy="180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5298" name="Text Box 34"/>
          <p:cNvSpPr txBox="1">
            <a:spLocks noChangeArrowheads="1"/>
          </p:cNvSpPr>
          <p:nvPr/>
        </p:nvSpPr>
        <p:spPr bwMode="auto">
          <a:xfrm>
            <a:off x="630238" y="1804988"/>
            <a:ext cx="51657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Magnesium, for example, burns in oxygen with a bright flame. </a:t>
            </a:r>
          </a:p>
          <a:p>
            <a:endParaRPr lang="en-GB" sz="2400">
              <a:solidFill>
                <a:srgbClr val="010067"/>
              </a:solidFill>
            </a:endParaRPr>
          </a:p>
          <a:p>
            <a:r>
              <a:rPr lang="en-GB" sz="2400">
                <a:solidFill>
                  <a:srgbClr val="010067"/>
                </a:solidFill>
              </a:rPr>
              <a:t>The magnesium reacts with oxygen to produce magnesium oxide.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2" grpId="0" animBg="1"/>
      <p:bldP spid="395273" grpId="0"/>
      <p:bldP spid="395290" grpId="0"/>
      <p:bldP spid="3952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5181600" y="1719263"/>
            <a:ext cx="2765425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oxide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755650" y="1719263"/>
            <a:ext cx="4479925" cy="700087"/>
            <a:chOff x="240" y="672"/>
            <a:chExt cx="2717" cy="441"/>
          </a:xfrm>
        </p:grpSpPr>
        <p:sp>
          <p:nvSpPr>
            <p:cNvPr id="28722" name="Rectangle 5"/>
            <p:cNvSpPr>
              <a:spLocks noChangeArrowheads="1"/>
            </p:cNvSpPr>
            <p:nvPr/>
          </p:nvSpPr>
          <p:spPr bwMode="auto">
            <a:xfrm>
              <a:off x="2687" y="672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28723" name="Rectangle 6"/>
            <p:cNvSpPr>
              <a:spLocks noChangeArrowheads="1"/>
            </p:cNvSpPr>
            <p:nvPr/>
          </p:nvSpPr>
          <p:spPr bwMode="auto">
            <a:xfrm>
              <a:off x="1571" y="672"/>
              <a:ext cx="1116" cy="441"/>
            </a:xfrm>
            <a:prstGeom prst="rect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oxygen</a:t>
              </a:r>
            </a:p>
          </p:txBody>
        </p:sp>
        <p:sp>
          <p:nvSpPr>
            <p:cNvPr id="28724" name="Rectangle 7"/>
            <p:cNvSpPr>
              <a:spLocks noChangeArrowheads="1"/>
            </p:cNvSpPr>
            <p:nvPr/>
          </p:nvSpPr>
          <p:spPr bwMode="auto">
            <a:xfrm>
              <a:off x="1312" y="672"/>
              <a:ext cx="259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8725" name="Rectangle 8"/>
            <p:cNvSpPr>
              <a:spLocks noChangeArrowheads="1"/>
            </p:cNvSpPr>
            <p:nvPr/>
          </p:nvSpPr>
          <p:spPr bwMode="auto">
            <a:xfrm>
              <a:off x="240" y="672"/>
              <a:ext cx="1072" cy="44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magnesium</a:t>
              </a:r>
            </a:p>
          </p:txBody>
        </p:sp>
      </p:grpSp>
      <p:graphicFrame>
        <p:nvGraphicFramePr>
          <p:cNvPr id="397384" name="Group 72"/>
          <p:cNvGraphicFramePr>
            <a:graphicFrameLocks noGrp="1"/>
          </p:cNvGraphicFramePr>
          <p:nvPr/>
        </p:nvGraphicFramePr>
        <p:xfrm>
          <a:off x="755650" y="2489200"/>
          <a:ext cx="7159625" cy="427038"/>
        </p:xfrm>
        <a:graphic>
          <a:graphicData uri="http://schemas.openxmlformats.org/drawingml/2006/table">
            <a:tbl>
              <a:tblPr/>
              <a:tblGrid>
                <a:gridCol w="1792288"/>
                <a:gridCol w="388937"/>
                <a:gridCol w="1793875"/>
                <a:gridCol w="466725"/>
                <a:gridCol w="27178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2MgO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97331" name="Rectangle 19"/>
          <p:cNvSpPr>
            <a:spLocks noChangeArrowheads="1"/>
          </p:cNvSpPr>
          <p:nvPr/>
        </p:nvSpPr>
        <p:spPr bwMode="auto">
          <a:xfrm>
            <a:off x="5181600" y="3305175"/>
            <a:ext cx="2765425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 oxide</a:t>
            </a:r>
          </a:p>
        </p:txBody>
      </p:sp>
      <p:grpSp>
        <p:nvGrpSpPr>
          <p:cNvPr id="28687" name="Group 20"/>
          <p:cNvGrpSpPr>
            <a:grpSpLocks/>
          </p:cNvGrpSpPr>
          <p:nvPr/>
        </p:nvGrpSpPr>
        <p:grpSpPr bwMode="auto">
          <a:xfrm>
            <a:off x="755650" y="3305175"/>
            <a:ext cx="4479925" cy="700088"/>
            <a:chOff x="240" y="672"/>
            <a:chExt cx="2717" cy="441"/>
          </a:xfrm>
        </p:grpSpPr>
        <p:sp>
          <p:nvSpPr>
            <p:cNvPr id="28718" name="Rectangle 21"/>
            <p:cNvSpPr>
              <a:spLocks noChangeArrowheads="1"/>
            </p:cNvSpPr>
            <p:nvPr/>
          </p:nvSpPr>
          <p:spPr bwMode="auto">
            <a:xfrm>
              <a:off x="2687" y="672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28719" name="Rectangle 22"/>
            <p:cNvSpPr>
              <a:spLocks noChangeArrowheads="1"/>
            </p:cNvSpPr>
            <p:nvPr/>
          </p:nvSpPr>
          <p:spPr bwMode="auto">
            <a:xfrm>
              <a:off x="1571" y="672"/>
              <a:ext cx="1116" cy="441"/>
            </a:xfrm>
            <a:prstGeom prst="rect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oxygen</a:t>
              </a:r>
            </a:p>
          </p:txBody>
        </p:sp>
        <p:sp>
          <p:nvSpPr>
            <p:cNvPr id="28720" name="Rectangle 23"/>
            <p:cNvSpPr>
              <a:spLocks noChangeArrowheads="1"/>
            </p:cNvSpPr>
            <p:nvPr/>
          </p:nvSpPr>
          <p:spPr bwMode="auto">
            <a:xfrm>
              <a:off x="1312" y="672"/>
              <a:ext cx="259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8721" name="Rectangle 24"/>
            <p:cNvSpPr>
              <a:spLocks noChangeArrowheads="1"/>
            </p:cNvSpPr>
            <p:nvPr/>
          </p:nvSpPr>
          <p:spPr bwMode="auto">
            <a:xfrm>
              <a:off x="240" y="672"/>
              <a:ext cx="1072" cy="44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copper</a:t>
              </a:r>
            </a:p>
          </p:txBody>
        </p:sp>
      </p:grpSp>
      <p:graphicFrame>
        <p:nvGraphicFramePr>
          <p:cNvPr id="397445" name="Group 133"/>
          <p:cNvGraphicFramePr>
            <a:graphicFrameLocks noGrp="1"/>
          </p:cNvGraphicFramePr>
          <p:nvPr/>
        </p:nvGraphicFramePr>
        <p:xfrm>
          <a:off x="755650" y="4073525"/>
          <a:ext cx="7159625" cy="427038"/>
        </p:xfrm>
        <a:graphic>
          <a:graphicData uri="http://schemas.openxmlformats.org/drawingml/2006/table">
            <a:tbl>
              <a:tblPr/>
              <a:tblGrid>
                <a:gridCol w="1792288"/>
                <a:gridCol w="388937"/>
                <a:gridCol w="1793875"/>
                <a:gridCol w="466725"/>
                <a:gridCol w="27178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2Cu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2CuO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97347" name="Rectangle 35"/>
          <p:cNvSpPr>
            <a:spLocks noChangeArrowheads="1"/>
          </p:cNvSpPr>
          <p:nvPr/>
        </p:nvSpPr>
        <p:spPr bwMode="auto">
          <a:xfrm>
            <a:off x="5181600" y="4876800"/>
            <a:ext cx="2765425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 oxide</a:t>
            </a:r>
          </a:p>
        </p:txBody>
      </p:sp>
      <p:grpSp>
        <p:nvGrpSpPr>
          <p:cNvPr id="28699" name="Group 36"/>
          <p:cNvGrpSpPr>
            <a:grpSpLocks/>
          </p:cNvGrpSpPr>
          <p:nvPr/>
        </p:nvGrpSpPr>
        <p:grpSpPr bwMode="auto">
          <a:xfrm>
            <a:off x="755650" y="4876800"/>
            <a:ext cx="4479925" cy="700088"/>
            <a:chOff x="240" y="672"/>
            <a:chExt cx="2717" cy="441"/>
          </a:xfrm>
        </p:grpSpPr>
        <p:sp>
          <p:nvSpPr>
            <p:cNvPr id="28714" name="Rectangle 37"/>
            <p:cNvSpPr>
              <a:spLocks noChangeArrowheads="1"/>
            </p:cNvSpPr>
            <p:nvPr/>
          </p:nvSpPr>
          <p:spPr bwMode="auto">
            <a:xfrm>
              <a:off x="2687" y="672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28715" name="Rectangle 38"/>
            <p:cNvSpPr>
              <a:spLocks noChangeArrowheads="1"/>
            </p:cNvSpPr>
            <p:nvPr/>
          </p:nvSpPr>
          <p:spPr bwMode="auto">
            <a:xfrm>
              <a:off x="1571" y="672"/>
              <a:ext cx="1116" cy="441"/>
            </a:xfrm>
            <a:prstGeom prst="rect">
              <a:avLst/>
            </a:prstGeom>
            <a:gradFill rotWithShape="0">
              <a:gsLst>
                <a:gs pos="0">
                  <a:srgbClr val="FF9999"/>
                </a:gs>
                <a:gs pos="100000">
                  <a:srgbClr val="FF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oxygen</a:t>
              </a:r>
            </a:p>
          </p:txBody>
        </p:sp>
        <p:sp>
          <p:nvSpPr>
            <p:cNvPr id="28716" name="Rectangle 39"/>
            <p:cNvSpPr>
              <a:spLocks noChangeArrowheads="1"/>
            </p:cNvSpPr>
            <p:nvPr/>
          </p:nvSpPr>
          <p:spPr bwMode="auto">
            <a:xfrm>
              <a:off x="1312" y="672"/>
              <a:ext cx="259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28717" name="Rectangle 40"/>
            <p:cNvSpPr>
              <a:spLocks noChangeArrowheads="1"/>
            </p:cNvSpPr>
            <p:nvPr/>
          </p:nvSpPr>
          <p:spPr bwMode="auto">
            <a:xfrm>
              <a:off x="240" y="672"/>
              <a:ext cx="1072" cy="44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iron</a:t>
              </a:r>
            </a:p>
          </p:txBody>
        </p:sp>
      </p:grpSp>
      <p:graphicFrame>
        <p:nvGraphicFramePr>
          <p:cNvPr id="397444" name="Group 132"/>
          <p:cNvGraphicFramePr>
            <a:graphicFrameLocks noGrp="1"/>
          </p:cNvGraphicFramePr>
          <p:nvPr/>
        </p:nvGraphicFramePr>
        <p:xfrm>
          <a:off x="755650" y="5656263"/>
          <a:ext cx="7159625" cy="427037"/>
        </p:xfrm>
        <a:graphic>
          <a:graphicData uri="http://schemas.openxmlformats.org/drawingml/2006/table">
            <a:tbl>
              <a:tblPr/>
              <a:tblGrid>
                <a:gridCol w="1792288"/>
                <a:gridCol w="388937"/>
                <a:gridCol w="1793875"/>
                <a:gridCol w="466725"/>
                <a:gridCol w="2717800"/>
              </a:tblGrid>
              <a:tr h="427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4Fe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28710" name="Rectangle 5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08850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oxygen – equations</a:t>
            </a:r>
            <a:endParaRPr lang="en-US" smtClean="0"/>
          </a:p>
        </p:txBody>
      </p:sp>
      <p:sp>
        <p:nvSpPr>
          <p:cNvPr id="397365" name="Oval 53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8712" name="Text Box 54"/>
          <p:cNvSpPr txBox="1">
            <a:spLocks noChangeArrowheads="1"/>
          </p:cNvSpPr>
          <p:nvPr/>
        </p:nvSpPr>
        <p:spPr bwMode="auto">
          <a:xfrm>
            <a:off x="611188" y="692150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are the products when each metal reacts with </a:t>
            </a:r>
            <a:r>
              <a:rPr lang="en-GB" sz="2400" b="1">
                <a:solidFill>
                  <a:srgbClr val="010066"/>
                </a:solidFill>
              </a:rPr>
              <a:t>oxygen</a:t>
            </a:r>
            <a:r>
              <a:rPr lang="en-GB" sz="240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397446" name="Text Box 134"/>
          <p:cNvSpPr txBox="1">
            <a:spLocks noChangeArrowheads="1"/>
          </p:cNvSpPr>
          <p:nvPr/>
        </p:nvSpPr>
        <p:spPr bwMode="auto">
          <a:xfrm>
            <a:off x="611188" y="1065213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is the balanced symbol equation for each 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7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9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9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 build="p" autoUpdateAnimBg="0"/>
      <p:bldP spid="397331" grpId="0" build="p" autoUpdateAnimBg="0"/>
      <p:bldP spid="397347" grpId="0" build="p" autoUpdateAnimBg="0"/>
      <p:bldP spid="397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09" name="Text Box 21"/>
          <p:cNvSpPr txBox="1">
            <a:spLocks noChangeArrowheads="1"/>
          </p:cNvSpPr>
          <p:nvPr/>
        </p:nvSpPr>
        <p:spPr bwMode="auto">
          <a:xfrm>
            <a:off x="630238" y="701675"/>
            <a:ext cx="8405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Shaida investigated </a:t>
            </a:r>
            <a:r>
              <a:rPr lang="en-GB" sz="2400" b="1">
                <a:solidFill>
                  <a:srgbClr val="010066"/>
                </a:solidFill>
              </a:rPr>
              <a:t>how reactive</a:t>
            </a:r>
            <a:r>
              <a:rPr lang="en-GB" sz="2400">
                <a:solidFill>
                  <a:srgbClr val="010066"/>
                </a:solidFill>
              </a:rPr>
              <a:t> some metals are when they react with oxygen and made these observations.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657225" y="5573713"/>
            <a:ext cx="803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Which of these metals is the </a:t>
            </a:r>
            <a:r>
              <a:rPr lang="en-GB" sz="2400" b="1">
                <a:solidFill>
                  <a:srgbClr val="010067"/>
                </a:solidFill>
              </a:rPr>
              <a:t>most reactive</a:t>
            </a:r>
            <a:r>
              <a:rPr lang="en-GB" sz="2400">
                <a:solidFill>
                  <a:srgbClr val="010067"/>
                </a:solidFill>
              </a:rPr>
              <a:t> with oxygen?</a:t>
            </a:r>
          </a:p>
        </p:txBody>
      </p:sp>
      <p:sp>
        <p:nvSpPr>
          <p:cNvPr id="29700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4388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oxygen – observations</a:t>
            </a:r>
            <a:endParaRPr lang="en-US" smtClean="0"/>
          </a:p>
        </p:txBody>
      </p:sp>
      <p:sp>
        <p:nvSpPr>
          <p:cNvPr id="396308" name="Oval 20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71550" y="1612900"/>
            <a:ext cx="7316788" cy="3932238"/>
            <a:chOff x="612" y="1016"/>
            <a:chExt cx="4609" cy="2477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2029" y="2798"/>
              <a:ext cx="3192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r>
                <a:rPr lang="en-GB" sz="2200">
                  <a:solidFill>
                    <a:srgbClr val="010067"/>
                  </a:solidFill>
                  <a:latin typeface="Comic Sans MS" pitchFamily="66" charset="0"/>
                </a:rPr>
                <a:t>The iron filings glowed red and sparkled leaving a brown-black looking solid.</a:t>
              </a:r>
            </a:p>
          </p:txBody>
        </p:sp>
        <p:sp>
          <p:nvSpPr>
            <p:cNvPr id="29705" name="Rectangle 3"/>
            <p:cNvSpPr>
              <a:spLocks noChangeArrowheads="1"/>
            </p:cNvSpPr>
            <p:nvPr/>
          </p:nvSpPr>
          <p:spPr bwMode="auto">
            <a:xfrm>
              <a:off x="612" y="2768"/>
              <a:ext cx="1368" cy="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iron</a:t>
              </a:r>
            </a:p>
          </p:txBody>
        </p:sp>
        <p:sp>
          <p:nvSpPr>
            <p:cNvPr id="29706" name="Rectangle 4"/>
            <p:cNvSpPr>
              <a:spLocks noChangeArrowheads="1"/>
            </p:cNvSpPr>
            <p:nvPr/>
          </p:nvSpPr>
          <p:spPr bwMode="auto">
            <a:xfrm>
              <a:off x="2024" y="2076"/>
              <a:ext cx="3192" cy="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r>
                <a:rPr lang="en-GB" sz="2200">
                  <a:solidFill>
                    <a:srgbClr val="010067"/>
                  </a:solidFill>
                  <a:latin typeface="Comic Sans MS" pitchFamily="66" charset="0"/>
                </a:rPr>
                <a:t>The copper turnings went through reds and oranges and then slowly got a permanent coating of black.</a:t>
              </a:r>
            </a:p>
          </p:txBody>
        </p:sp>
        <p:sp>
          <p:nvSpPr>
            <p:cNvPr id="29707" name="Rectangle 5"/>
            <p:cNvSpPr>
              <a:spLocks noChangeArrowheads="1"/>
            </p:cNvSpPr>
            <p:nvPr/>
          </p:nvSpPr>
          <p:spPr bwMode="auto">
            <a:xfrm>
              <a:off x="612" y="2049"/>
              <a:ext cx="1368" cy="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copper</a:t>
              </a:r>
            </a:p>
          </p:txBody>
        </p:sp>
        <p:sp>
          <p:nvSpPr>
            <p:cNvPr id="29708" name="Rectangle 6"/>
            <p:cNvSpPr>
              <a:spLocks noChangeArrowheads="1"/>
            </p:cNvSpPr>
            <p:nvPr/>
          </p:nvSpPr>
          <p:spPr bwMode="auto">
            <a:xfrm>
              <a:off x="2019" y="1347"/>
              <a:ext cx="3192" cy="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r>
                <a:rPr lang="en-GB" sz="2200">
                  <a:solidFill>
                    <a:srgbClr val="010067"/>
                  </a:solidFill>
                  <a:latin typeface="Comic Sans MS" pitchFamily="66" charset="0"/>
                </a:rPr>
                <a:t>The ribbon burned with a dazzling white flame giving grey-white smoke and ash.</a:t>
              </a:r>
            </a:p>
          </p:txBody>
        </p:sp>
        <p:sp>
          <p:nvSpPr>
            <p:cNvPr id="29709" name="Rectangle 7"/>
            <p:cNvSpPr>
              <a:spLocks noChangeArrowheads="1"/>
            </p:cNvSpPr>
            <p:nvPr/>
          </p:nvSpPr>
          <p:spPr bwMode="auto">
            <a:xfrm>
              <a:off x="612" y="1323"/>
              <a:ext cx="1368" cy="72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magnesium</a:t>
              </a:r>
            </a:p>
          </p:txBody>
        </p:sp>
        <p:sp>
          <p:nvSpPr>
            <p:cNvPr id="29710" name="Line 9"/>
            <p:cNvSpPr>
              <a:spLocks noChangeShapeType="1"/>
            </p:cNvSpPr>
            <p:nvPr/>
          </p:nvSpPr>
          <p:spPr bwMode="auto">
            <a:xfrm>
              <a:off x="1973" y="1020"/>
              <a:ext cx="7" cy="2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1"/>
            <p:cNvSpPr>
              <a:spLocks noChangeShapeType="1"/>
            </p:cNvSpPr>
            <p:nvPr/>
          </p:nvSpPr>
          <p:spPr bwMode="auto">
            <a:xfrm>
              <a:off x="612" y="3487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>
              <a:off x="612" y="1025"/>
              <a:ext cx="456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>
              <a:off x="612" y="2048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>
              <a:off x="612" y="277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>
              <a:off x="612" y="1028"/>
              <a:ext cx="0" cy="24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>
              <a:off x="5172" y="1017"/>
              <a:ext cx="0" cy="24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Text Box 22"/>
            <p:cNvSpPr txBox="1">
              <a:spLocks noChangeArrowheads="1"/>
            </p:cNvSpPr>
            <p:nvPr/>
          </p:nvSpPr>
          <p:spPr bwMode="auto">
            <a:xfrm>
              <a:off x="659" y="1016"/>
              <a:ext cx="39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sz="2600" b="1">
                  <a:solidFill>
                    <a:srgbClr val="FF6600"/>
                  </a:solidFill>
                </a:rPr>
                <a:t>Metal              Reaction with oxygen</a:t>
              </a:r>
            </a:p>
          </p:txBody>
        </p:sp>
        <p:sp>
          <p:nvSpPr>
            <p:cNvPr id="29718" name="Line 24"/>
            <p:cNvSpPr>
              <a:spLocks noChangeShapeType="1"/>
            </p:cNvSpPr>
            <p:nvPr/>
          </p:nvSpPr>
          <p:spPr bwMode="auto">
            <a:xfrm>
              <a:off x="612" y="1331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6314" name="Text Box 26"/>
          <p:cNvSpPr txBox="1">
            <a:spLocks noChangeArrowheads="1"/>
          </p:cNvSpPr>
          <p:nvPr/>
        </p:nvSpPr>
        <p:spPr bwMode="auto">
          <a:xfrm>
            <a:off x="754063" y="5940425"/>
            <a:ext cx="763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Which of these metals </a:t>
            </a:r>
            <a:r>
              <a:rPr lang="en-GB">
                <a:solidFill>
                  <a:srgbClr val="010067"/>
                </a:solidFill>
              </a:rPr>
              <a:t>is the </a:t>
            </a:r>
            <a:r>
              <a:rPr lang="en-GB" b="1">
                <a:solidFill>
                  <a:srgbClr val="010067"/>
                </a:solidFill>
              </a:rPr>
              <a:t>least reactive</a:t>
            </a:r>
            <a:r>
              <a:rPr lang="en-GB"/>
              <a:t> </a:t>
            </a:r>
            <a:r>
              <a:rPr lang="en-GB" sz="2400">
                <a:solidFill>
                  <a:srgbClr val="010067"/>
                </a:solidFill>
              </a:rPr>
              <a:t>with oxygen?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9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309" grpId="0"/>
      <p:bldP spid="396306" grpId="0"/>
      <p:bldP spid="396308" grpId="0" animBg="1"/>
      <p:bldP spid="396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3438525" y="2590800"/>
            <a:ext cx="2328863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magnesium</a:t>
            </a:r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3395663" y="3611563"/>
            <a:ext cx="2328862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iron</a:t>
            </a: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3397250" y="4735513"/>
            <a:ext cx="2328863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copper</a:t>
            </a:r>
          </a:p>
        </p:txBody>
      </p:sp>
      <p:sp>
        <p:nvSpPr>
          <p:cNvPr id="3072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96188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oxygen – order of reactivity</a:t>
            </a:r>
            <a:endParaRPr lang="en-US" smtClean="0"/>
          </a:p>
        </p:txBody>
      </p:sp>
      <p:sp>
        <p:nvSpPr>
          <p:cNvPr id="398343" name="Oval 7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630238" y="701675"/>
            <a:ext cx="83534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Put the following metals in order of reactivity based on their reaction with oxygen, starting with the most reactive: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10066"/>
                </a:solidFill>
              </a:rPr>
              <a:t>copper, iron, magnesium.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animBg="1" autoUpdateAnimBg="0"/>
      <p:bldP spid="398340" grpId="0" animBg="1" autoUpdateAnimBg="0"/>
      <p:bldP spid="39834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7"/>
          <p:cNvSpPr>
            <a:spLocks noChangeArrowheads="1"/>
          </p:cNvSpPr>
          <p:nvPr/>
        </p:nvSpPr>
        <p:spPr bwMode="auto">
          <a:xfrm>
            <a:off x="2928938" y="928688"/>
            <a:ext cx="3600450" cy="647700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 b="1">
                <a:solidFill>
                  <a:schemeClr val="bg1"/>
                </a:solidFill>
              </a:rPr>
              <a:t> Metals and acid</a:t>
            </a:r>
            <a:r>
              <a:rPr lang="en-GB" sz="2800" b="1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630238" y="701675"/>
            <a:ext cx="53816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The first scientists to study chemistry were called </a:t>
            </a:r>
            <a:r>
              <a:rPr lang="en-GB" sz="2400" b="1">
                <a:solidFill>
                  <a:srgbClr val="010067"/>
                </a:solidFill>
              </a:rPr>
              <a:t>alchemists</a:t>
            </a:r>
            <a:r>
              <a:rPr lang="en-GB" sz="2400">
                <a:solidFill>
                  <a:srgbClr val="010067"/>
                </a:solidFill>
              </a:rPr>
              <a:t>. They were interested in many things including finding ways of changing cheap metals into gold. Some were very good at making metals look gold.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762000" y="4267200"/>
            <a:ext cx="5562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n-GB" sz="2600">
              <a:solidFill>
                <a:schemeClr val="bg1"/>
              </a:solidFill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24750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acid – the acid test</a:t>
            </a:r>
            <a:endParaRPr lang="en-US" smtClean="0"/>
          </a:p>
        </p:txBody>
      </p:sp>
      <p:sp>
        <p:nvSpPr>
          <p:cNvPr id="359435" name="Oval 11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9437" name="Text Box 13"/>
          <p:cNvSpPr txBox="1">
            <a:spLocks noChangeArrowheads="1"/>
          </p:cNvSpPr>
          <p:nvPr/>
        </p:nvSpPr>
        <p:spPr bwMode="auto">
          <a:xfrm>
            <a:off x="627063" y="3178175"/>
            <a:ext cx="8405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Acid was used to find out if gold objects were made of real or fake gold. Most metals react with strong acids. Gold is such an </a:t>
            </a:r>
            <a:r>
              <a:rPr lang="en-GB" sz="2400" b="1">
                <a:solidFill>
                  <a:srgbClr val="010067"/>
                </a:solidFill>
              </a:rPr>
              <a:t>unreactive</a:t>
            </a:r>
            <a:r>
              <a:rPr lang="en-GB" sz="2400">
                <a:solidFill>
                  <a:srgbClr val="010067"/>
                </a:solidFill>
              </a:rPr>
              <a:t> metal that it does not react with strong acids. </a:t>
            </a:r>
          </a:p>
        </p:txBody>
      </p:sp>
      <p:sp>
        <p:nvSpPr>
          <p:cNvPr id="359438" name="Oval 14"/>
          <p:cNvSpPr>
            <a:spLocks noChangeAspect="1" noChangeArrowheads="1"/>
          </p:cNvSpPr>
          <p:nvPr/>
        </p:nvSpPr>
        <p:spPr bwMode="auto">
          <a:xfrm>
            <a:off x="295275" y="327660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9439" name="Oval 15"/>
          <p:cNvSpPr>
            <a:spLocks noChangeAspect="1" noChangeArrowheads="1"/>
          </p:cNvSpPr>
          <p:nvPr/>
        </p:nvSpPr>
        <p:spPr bwMode="auto">
          <a:xfrm>
            <a:off x="260350" y="460057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639763" y="4540250"/>
            <a:ext cx="80502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This became known as “the acid test” because it stopped tricksters making false claims that something was gold.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The phrase “the acid test” is used today to mean any process that will reveal fakes.</a:t>
            </a:r>
          </a:p>
        </p:txBody>
      </p:sp>
      <p:pic>
        <p:nvPicPr>
          <p:cNvPr id="32778" name="Picture 7" descr="gol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/>
          <a:stretch>
            <a:fillRect/>
          </a:stretch>
        </p:blipFill>
        <p:spPr bwMode="auto">
          <a:xfrm>
            <a:off x="6080125" y="908050"/>
            <a:ext cx="2635250" cy="19986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6057900" y="879475"/>
            <a:ext cx="2690813" cy="20447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4" grpId="0"/>
      <p:bldP spid="359435" grpId="0" animBg="1"/>
      <p:bldP spid="359437" grpId="0"/>
      <p:bldP spid="359438" grpId="0" animBg="1"/>
      <p:bldP spid="359439" grpId="0" animBg="1"/>
      <p:bldP spid="3594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Metals and acid – experiment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67625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acid – general equation</a:t>
            </a:r>
          </a:p>
        </p:txBody>
      </p:sp>
      <p:pic>
        <p:nvPicPr>
          <p:cNvPr id="409605" name="Picture 5" descr="mg aci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 b="14209"/>
          <a:stretch>
            <a:fillRect/>
          </a:stretch>
        </p:blipFill>
        <p:spPr bwMode="auto">
          <a:xfrm>
            <a:off x="5508625" y="1435100"/>
            <a:ext cx="15287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09" name="Picture 9" descr="zinc acid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22145" r="35432" b="22145"/>
          <a:stretch>
            <a:fillRect/>
          </a:stretch>
        </p:blipFill>
        <p:spPr bwMode="auto">
          <a:xfrm>
            <a:off x="7235825" y="1433513"/>
            <a:ext cx="150495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11" name="Oval 11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09612" name="Text Box 12"/>
          <p:cNvSpPr txBox="1">
            <a:spLocks noChangeArrowheads="1"/>
          </p:cNvSpPr>
          <p:nvPr/>
        </p:nvSpPr>
        <p:spPr bwMode="auto">
          <a:xfrm>
            <a:off x="630238" y="701675"/>
            <a:ext cx="851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Gold is an unreactive metal that does not react with acid.</a:t>
            </a:r>
            <a:endParaRPr lang="en-GB" sz="1200">
              <a:solidFill>
                <a:srgbClr val="010067"/>
              </a:solidFill>
            </a:endParaRPr>
          </a:p>
        </p:txBody>
      </p:sp>
      <p:sp>
        <p:nvSpPr>
          <p:cNvPr id="409618" name="Text Box 18"/>
          <p:cNvSpPr txBox="1">
            <a:spLocks noChangeArrowheads="1"/>
          </p:cNvSpPr>
          <p:nvPr/>
        </p:nvSpPr>
        <p:spPr bwMode="auto">
          <a:xfrm>
            <a:off x="657225" y="3644900"/>
            <a:ext cx="8486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When a metal reacts with acid, the products are a metal salt and hydrogen. What is the general equation for the reaction of a metal with acid?</a:t>
            </a:r>
            <a:r>
              <a:rPr lang="en-GB" sz="2400">
                <a:solidFill>
                  <a:srgbClr val="010067"/>
                </a:solidFill>
              </a:rPr>
              <a:t>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2763" y="4941888"/>
            <a:ext cx="8380412" cy="649287"/>
            <a:chOff x="323" y="3113"/>
            <a:chExt cx="5279" cy="409"/>
          </a:xfrm>
        </p:grpSpPr>
        <p:sp>
          <p:nvSpPr>
            <p:cNvPr id="33803" name="AutoShape 19"/>
            <p:cNvSpPr>
              <a:spLocks noChangeAspect="1" noChangeArrowheads="1"/>
            </p:cNvSpPr>
            <p:nvPr/>
          </p:nvSpPr>
          <p:spPr bwMode="auto">
            <a:xfrm>
              <a:off x="1479" y="3249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AutoShape 20"/>
            <p:cNvSpPr>
              <a:spLocks noChangeArrowheads="1"/>
            </p:cNvSpPr>
            <p:nvPr/>
          </p:nvSpPr>
          <p:spPr bwMode="auto">
            <a:xfrm>
              <a:off x="2817" y="3226"/>
              <a:ext cx="272" cy="182"/>
            </a:xfrm>
            <a:prstGeom prst="rightArrow">
              <a:avLst>
                <a:gd name="adj1" fmla="val 39519"/>
                <a:gd name="adj2" fmla="val 71529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33805" name="AutoShape 21"/>
            <p:cNvSpPr>
              <a:spLocks noChangeArrowheads="1"/>
            </p:cNvSpPr>
            <p:nvPr/>
          </p:nvSpPr>
          <p:spPr bwMode="auto">
            <a:xfrm>
              <a:off x="323" y="3113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metal</a:t>
              </a:r>
            </a:p>
          </p:txBody>
        </p:sp>
        <p:sp>
          <p:nvSpPr>
            <p:cNvPr id="33806" name="AutoShape 22"/>
            <p:cNvSpPr>
              <a:spLocks noChangeArrowheads="1"/>
            </p:cNvSpPr>
            <p:nvPr/>
          </p:nvSpPr>
          <p:spPr bwMode="auto">
            <a:xfrm>
              <a:off x="1655" y="3113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acid</a:t>
              </a:r>
            </a:p>
          </p:txBody>
        </p:sp>
        <p:sp>
          <p:nvSpPr>
            <p:cNvPr id="33807" name="AutoShape 23"/>
            <p:cNvSpPr>
              <a:spLocks noChangeArrowheads="1"/>
            </p:cNvSpPr>
            <p:nvPr/>
          </p:nvSpPr>
          <p:spPr bwMode="auto">
            <a:xfrm>
              <a:off x="3107" y="3113"/>
              <a:ext cx="1156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0" tIns="82800" rIns="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metal salt</a:t>
              </a:r>
            </a:p>
          </p:txBody>
        </p:sp>
        <p:sp>
          <p:nvSpPr>
            <p:cNvPr id="33808" name="AutoShape 24"/>
            <p:cNvSpPr>
              <a:spLocks noChangeAspect="1" noChangeArrowheads="1"/>
            </p:cNvSpPr>
            <p:nvPr/>
          </p:nvSpPr>
          <p:spPr bwMode="auto">
            <a:xfrm>
              <a:off x="4286" y="3250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AutoShape 25"/>
            <p:cNvSpPr>
              <a:spLocks noChangeArrowheads="1"/>
            </p:cNvSpPr>
            <p:nvPr/>
          </p:nvSpPr>
          <p:spPr bwMode="auto">
            <a:xfrm>
              <a:off x="4468" y="3114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0" tIns="82800" rIns="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hydrogen</a:t>
              </a:r>
            </a:p>
          </p:txBody>
        </p:sp>
      </p:grpSp>
      <p:sp>
        <p:nvSpPr>
          <p:cNvPr id="409626" name="Text Box 26"/>
          <p:cNvSpPr txBox="1">
            <a:spLocks noChangeArrowheads="1"/>
          </p:cNvSpPr>
          <p:nvPr/>
        </p:nvSpPr>
        <p:spPr bwMode="auto">
          <a:xfrm>
            <a:off x="727075" y="5734050"/>
            <a:ext cx="80025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How does the type of acid affect the type of salt produced?</a:t>
            </a:r>
          </a:p>
        </p:txBody>
      </p:sp>
      <p:sp>
        <p:nvSpPr>
          <p:cNvPr id="409627" name="Text Box 27"/>
          <p:cNvSpPr txBox="1">
            <a:spLocks noChangeArrowheads="1"/>
          </p:cNvSpPr>
          <p:nvPr/>
        </p:nvSpPr>
        <p:spPr bwMode="auto">
          <a:xfrm>
            <a:off x="630238" y="1276350"/>
            <a:ext cx="48783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Other metals, such as magnesium and zinc, react with acid producing bubbles of gas.  </a:t>
            </a:r>
          </a:p>
          <a:p>
            <a:endParaRPr lang="en-GB" sz="1200">
              <a:solidFill>
                <a:srgbClr val="010067"/>
              </a:solidFill>
            </a:endParaRPr>
          </a:p>
          <a:p>
            <a:r>
              <a:rPr lang="en-GB" sz="2400">
                <a:solidFill>
                  <a:srgbClr val="010067"/>
                </a:solidFill>
              </a:rPr>
              <a:t>The “squeaky pop” test shows that this gas is hydrogen.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9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40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1" grpId="0" animBg="1"/>
      <p:bldP spid="409612" grpId="0"/>
      <p:bldP spid="409618" grpId="0"/>
      <p:bldP spid="409626" grpId="0"/>
      <p:bldP spid="409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7369175" y="1595438"/>
            <a:ext cx="1670050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7004050" y="1595438"/>
            <a:ext cx="3889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5278438" y="1595438"/>
            <a:ext cx="17986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chloride</a:t>
            </a:r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715963" y="1595438"/>
            <a:ext cx="4681537" cy="700087"/>
            <a:chOff x="288" y="1104"/>
            <a:chExt cx="2717" cy="441"/>
          </a:xfrm>
        </p:grpSpPr>
        <p:sp>
          <p:nvSpPr>
            <p:cNvPr id="34880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4881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4882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hydrochloric acid</a:t>
                </a:r>
              </a:p>
            </p:txBody>
          </p:sp>
          <p:sp>
            <p:nvSpPr>
              <p:cNvPr id="34883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4884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graphicFrame>
        <p:nvGraphicFramePr>
          <p:cNvPr id="326769" name="Group 113"/>
          <p:cNvGraphicFramePr>
            <a:graphicFrameLocks noGrp="1"/>
          </p:cNvGraphicFramePr>
          <p:nvPr/>
        </p:nvGraphicFramePr>
        <p:xfrm>
          <a:off x="728663" y="2376488"/>
          <a:ext cx="8234362" cy="427037"/>
        </p:xfrm>
        <a:graphic>
          <a:graphicData uri="http://schemas.openxmlformats.org/drawingml/2006/table">
            <a:tbl>
              <a:tblPr/>
              <a:tblGrid>
                <a:gridCol w="1727200"/>
                <a:gridCol w="417512"/>
                <a:gridCol w="1868488"/>
                <a:gridCol w="463550"/>
                <a:gridCol w="1698625"/>
                <a:gridCol w="388937"/>
                <a:gridCol w="1670050"/>
              </a:tblGrid>
              <a:tr h="427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2HCl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MgCl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6682" name="Rectangle 26"/>
          <p:cNvSpPr>
            <a:spLocks noChangeArrowheads="1"/>
          </p:cNvSpPr>
          <p:nvPr/>
        </p:nvSpPr>
        <p:spPr bwMode="auto">
          <a:xfrm>
            <a:off x="7399338" y="3119438"/>
            <a:ext cx="1670050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6683" name="Rectangle 27"/>
          <p:cNvSpPr>
            <a:spLocks noChangeArrowheads="1"/>
          </p:cNvSpPr>
          <p:nvPr/>
        </p:nvSpPr>
        <p:spPr bwMode="auto">
          <a:xfrm>
            <a:off x="7034213" y="3119438"/>
            <a:ext cx="3889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6684" name="Rectangle 28"/>
          <p:cNvSpPr>
            <a:spLocks noChangeArrowheads="1"/>
          </p:cNvSpPr>
          <p:nvPr/>
        </p:nvSpPr>
        <p:spPr bwMode="auto">
          <a:xfrm>
            <a:off x="5299075" y="3119438"/>
            <a:ext cx="17986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aluminium chloride</a:t>
            </a:r>
          </a:p>
        </p:txBody>
      </p:sp>
      <p:grpSp>
        <p:nvGrpSpPr>
          <p:cNvPr id="34837" name="Group 29"/>
          <p:cNvGrpSpPr>
            <a:grpSpLocks/>
          </p:cNvGrpSpPr>
          <p:nvPr/>
        </p:nvGrpSpPr>
        <p:grpSpPr bwMode="auto">
          <a:xfrm>
            <a:off x="715963" y="3119438"/>
            <a:ext cx="4681537" cy="700087"/>
            <a:chOff x="288" y="1104"/>
            <a:chExt cx="2717" cy="441"/>
          </a:xfrm>
        </p:grpSpPr>
        <p:sp>
          <p:nvSpPr>
            <p:cNvPr id="34875" name="Rectangle 30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4876" name="Group 31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4877" name="Rectangle 32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hydrochloric acid</a:t>
                </a:r>
              </a:p>
            </p:txBody>
          </p:sp>
          <p:sp>
            <p:nvSpPr>
              <p:cNvPr id="34878" name="Rectangle 33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4879" name="Rectangle 3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aluminium</a:t>
                </a:r>
              </a:p>
            </p:txBody>
          </p:sp>
        </p:grpSp>
      </p:grpSp>
      <p:graphicFrame>
        <p:nvGraphicFramePr>
          <p:cNvPr id="326795" name="Group 139"/>
          <p:cNvGraphicFramePr>
            <a:graphicFrameLocks noGrp="1"/>
          </p:cNvGraphicFramePr>
          <p:nvPr/>
        </p:nvGraphicFramePr>
        <p:xfrm>
          <a:off x="758825" y="3889375"/>
          <a:ext cx="8234363" cy="427038"/>
        </p:xfrm>
        <a:graphic>
          <a:graphicData uri="http://schemas.openxmlformats.org/drawingml/2006/table">
            <a:tbl>
              <a:tblPr/>
              <a:tblGrid>
                <a:gridCol w="1727200"/>
                <a:gridCol w="417513"/>
                <a:gridCol w="1868487"/>
                <a:gridCol w="463550"/>
                <a:gridCol w="1698625"/>
                <a:gridCol w="388938"/>
                <a:gridCol w="167005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2Al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6HCl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2AlCl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6706" name="Rectangle 50"/>
          <p:cNvSpPr>
            <a:spLocks noChangeArrowheads="1"/>
          </p:cNvSpPr>
          <p:nvPr/>
        </p:nvSpPr>
        <p:spPr bwMode="auto">
          <a:xfrm>
            <a:off x="7399338" y="4795838"/>
            <a:ext cx="1670050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6707" name="Rectangle 51"/>
          <p:cNvSpPr>
            <a:spLocks noChangeArrowheads="1"/>
          </p:cNvSpPr>
          <p:nvPr/>
        </p:nvSpPr>
        <p:spPr bwMode="auto">
          <a:xfrm>
            <a:off x="7034213" y="4795838"/>
            <a:ext cx="3889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6708" name="Rectangle 52"/>
          <p:cNvSpPr>
            <a:spLocks noChangeArrowheads="1"/>
          </p:cNvSpPr>
          <p:nvPr/>
        </p:nvSpPr>
        <p:spPr bwMode="auto">
          <a:xfrm>
            <a:off x="5241925" y="4795838"/>
            <a:ext cx="17986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zinc  chloride</a:t>
            </a:r>
          </a:p>
        </p:txBody>
      </p:sp>
      <p:grpSp>
        <p:nvGrpSpPr>
          <p:cNvPr id="34853" name="Group 53"/>
          <p:cNvGrpSpPr>
            <a:grpSpLocks/>
          </p:cNvGrpSpPr>
          <p:nvPr/>
        </p:nvGrpSpPr>
        <p:grpSpPr bwMode="auto">
          <a:xfrm>
            <a:off x="715963" y="4795838"/>
            <a:ext cx="4681537" cy="700087"/>
            <a:chOff x="288" y="1104"/>
            <a:chExt cx="2717" cy="441"/>
          </a:xfrm>
        </p:grpSpPr>
        <p:sp>
          <p:nvSpPr>
            <p:cNvPr id="34870" name="Rectangle 54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4871" name="Group 55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4872" name="Rectangle 56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CCFF99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hydrochloric acid</a:t>
                </a:r>
              </a:p>
            </p:txBody>
          </p:sp>
          <p:sp>
            <p:nvSpPr>
              <p:cNvPr id="34873" name="Rectangle 57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4874" name="Rectangle 58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graphicFrame>
        <p:nvGraphicFramePr>
          <p:cNvPr id="326821" name="Group 165"/>
          <p:cNvGraphicFramePr>
            <a:graphicFrameLocks noGrp="1"/>
          </p:cNvGraphicFramePr>
          <p:nvPr/>
        </p:nvGraphicFramePr>
        <p:xfrm>
          <a:off x="758825" y="5595938"/>
          <a:ext cx="8234363" cy="427037"/>
        </p:xfrm>
        <a:graphic>
          <a:graphicData uri="http://schemas.openxmlformats.org/drawingml/2006/table">
            <a:tbl>
              <a:tblPr/>
              <a:tblGrid>
                <a:gridCol w="1727200"/>
                <a:gridCol w="417513"/>
                <a:gridCol w="1868487"/>
                <a:gridCol w="463550"/>
                <a:gridCol w="1698625"/>
                <a:gridCol w="388938"/>
                <a:gridCol w="1670050"/>
              </a:tblGrid>
              <a:tr h="427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2HCl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ZnCl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4866" name="Rectangle 7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hydrochloric acid – equations</a:t>
            </a:r>
            <a:endParaRPr lang="en-US" smtClean="0"/>
          </a:p>
        </p:txBody>
      </p:sp>
      <p:sp>
        <p:nvSpPr>
          <p:cNvPr id="326737" name="Oval 81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4868" name="Text Box 83"/>
          <p:cNvSpPr txBox="1">
            <a:spLocks noChangeArrowheads="1"/>
          </p:cNvSpPr>
          <p:nvPr/>
        </p:nvSpPr>
        <p:spPr bwMode="auto">
          <a:xfrm>
            <a:off x="611188" y="692150"/>
            <a:ext cx="853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is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made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when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each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metal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reacts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with</a:t>
            </a:r>
            <a:r>
              <a:rPr lang="en-GB" sz="1800">
                <a:solidFill>
                  <a:srgbClr val="010066"/>
                </a:solidFill>
              </a:rPr>
              <a:t> </a:t>
            </a:r>
            <a:r>
              <a:rPr lang="en-GB" sz="2400" b="1">
                <a:solidFill>
                  <a:srgbClr val="010066"/>
                </a:solidFill>
              </a:rPr>
              <a:t>hydrochloric</a:t>
            </a:r>
            <a:r>
              <a:rPr lang="en-GB" sz="2000" b="1">
                <a:solidFill>
                  <a:srgbClr val="010066"/>
                </a:solidFill>
              </a:rPr>
              <a:t> </a:t>
            </a:r>
            <a:r>
              <a:rPr lang="en-GB" sz="2400" b="1">
                <a:solidFill>
                  <a:srgbClr val="010066"/>
                </a:solidFill>
              </a:rPr>
              <a:t>acid</a:t>
            </a:r>
            <a:r>
              <a:rPr lang="en-GB" sz="240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326822" name="Text Box 166"/>
          <p:cNvSpPr txBox="1">
            <a:spLocks noChangeArrowheads="1"/>
          </p:cNvSpPr>
          <p:nvPr/>
        </p:nvSpPr>
        <p:spPr bwMode="auto">
          <a:xfrm>
            <a:off x="611188" y="1065213"/>
            <a:ext cx="8066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What is the balanced symbol equation for each 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6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6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6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build="p" autoUpdateAnimBg="0"/>
      <p:bldP spid="326661" grpId="0" animBg="1" autoUpdateAnimBg="0"/>
      <p:bldP spid="326662" grpId="0" build="p" autoUpdateAnimBg="0"/>
      <p:bldP spid="326682" grpId="0" build="p" autoUpdateAnimBg="0"/>
      <p:bldP spid="326683" grpId="0" animBg="1" autoUpdateAnimBg="0"/>
      <p:bldP spid="326684" grpId="0" build="p" autoUpdateAnimBg="0"/>
      <p:bldP spid="326706" grpId="0" build="p" autoUpdateAnimBg="0"/>
      <p:bldP spid="326707" grpId="0" animBg="1" autoUpdateAnimBg="0"/>
      <p:bldP spid="326708" grpId="0" build="p" autoUpdateAnimBg="0"/>
      <p:bldP spid="3268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1"/>
          <p:cNvSpPr>
            <a:spLocks noChangeArrowheads="1"/>
          </p:cNvSpPr>
          <p:nvPr/>
        </p:nvSpPr>
        <p:spPr bwMode="auto">
          <a:xfrm>
            <a:off x="1331913" y="1844675"/>
            <a:ext cx="3887787" cy="647700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 b="1">
                <a:solidFill>
                  <a:schemeClr val="bg1"/>
                </a:solidFill>
              </a:rPr>
              <a:t> Metals and water</a:t>
            </a:r>
            <a:endParaRPr lang="en-GB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7359650" y="1628775"/>
            <a:ext cx="1646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6977063" y="1628775"/>
            <a:ext cx="38258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5203825" y="1628775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sulfate</a:t>
            </a:r>
          </a:p>
        </p:txBody>
      </p:sp>
      <p:grpSp>
        <p:nvGrpSpPr>
          <p:cNvPr id="35845" name="Group 7"/>
          <p:cNvGrpSpPr>
            <a:grpSpLocks/>
          </p:cNvGrpSpPr>
          <p:nvPr/>
        </p:nvGrpSpPr>
        <p:grpSpPr bwMode="auto">
          <a:xfrm>
            <a:off x="754063" y="1628775"/>
            <a:ext cx="4449762" cy="700088"/>
            <a:chOff x="288" y="1104"/>
            <a:chExt cx="2717" cy="441"/>
          </a:xfrm>
        </p:grpSpPr>
        <p:sp>
          <p:nvSpPr>
            <p:cNvPr id="35904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5905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5906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sulfuric acid</a:t>
                </a:r>
              </a:p>
            </p:txBody>
          </p:sp>
          <p:sp>
            <p:nvSpPr>
              <p:cNvPr id="35907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5908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graphicFrame>
        <p:nvGraphicFramePr>
          <p:cNvPr id="327785" name="Group 105"/>
          <p:cNvGraphicFramePr>
            <a:graphicFrameLocks noGrp="1"/>
          </p:cNvGraphicFramePr>
          <p:nvPr/>
        </p:nvGraphicFramePr>
        <p:xfrm>
          <a:off x="755650" y="2466975"/>
          <a:ext cx="8174038" cy="427038"/>
        </p:xfrm>
        <a:graphic>
          <a:graphicData uri="http://schemas.openxmlformats.org/drawingml/2006/table">
            <a:tbl>
              <a:tblPr/>
              <a:tblGrid>
                <a:gridCol w="1714500"/>
                <a:gridCol w="414338"/>
                <a:gridCol w="1854200"/>
                <a:gridCol w="460375"/>
                <a:gridCol w="1687512"/>
                <a:gridCol w="384175"/>
                <a:gridCol w="1658938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7705" name="Rectangle 25"/>
          <p:cNvSpPr>
            <a:spLocks noChangeArrowheads="1"/>
          </p:cNvSpPr>
          <p:nvPr/>
        </p:nvSpPr>
        <p:spPr bwMode="auto">
          <a:xfrm>
            <a:off x="7389813" y="3152775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7706" name="Rectangle 26"/>
          <p:cNvSpPr>
            <a:spLocks noChangeArrowheads="1"/>
          </p:cNvSpPr>
          <p:nvPr/>
        </p:nvSpPr>
        <p:spPr bwMode="auto">
          <a:xfrm>
            <a:off x="7007225" y="3152775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7707" name="Rectangle 27"/>
          <p:cNvSpPr>
            <a:spLocks noChangeArrowheads="1"/>
          </p:cNvSpPr>
          <p:nvPr/>
        </p:nvSpPr>
        <p:spPr bwMode="auto">
          <a:xfrm>
            <a:off x="5233988" y="3152775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aluminium sulfate</a:t>
            </a:r>
          </a:p>
        </p:txBody>
      </p:sp>
      <p:grpSp>
        <p:nvGrpSpPr>
          <p:cNvPr id="35861" name="Group 28"/>
          <p:cNvGrpSpPr>
            <a:grpSpLocks/>
          </p:cNvGrpSpPr>
          <p:nvPr/>
        </p:nvGrpSpPr>
        <p:grpSpPr bwMode="auto">
          <a:xfrm>
            <a:off x="920750" y="3152775"/>
            <a:ext cx="4313238" cy="700088"/>
            <a:chOff x="288" y="1104"/>
            <a:chExt cx="2717" cy="441"/>
          </a:xfrm>
        </p:grpSpPr>
        <p:sp>
          <p:nvSpPr>
            <p:cNvPr id="35899" name="Rectangle 29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5900" name="Group 30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5901" name="Rectangle 31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sulfuric acid</a:t>
                </a:r>
              </a:p>
            </p:txBody>
          </p:sp>
          <p:sp>
            <p:nvSpPr>
              <p:cNvPr id="35902" name="Rectangle 32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5903" name="Rectangle 33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aluminium</a:t>
                </a:r>
              </a:p>
            </p:txBody>
          </p:sp>
        </p:grpSp>
      </p:grpSp>
      <p:graphicFrame>
        <p:nvGraphicFramePr>
          <p:cNvPr id="327811" name="Group 131"/>
          <p:cNvGraphicFramePr>
            <a:graphicFrameLocks noGrp="1"/>
          </p:cNvGraphicFramePr>
          <p:nvPr/>
        </p:nvGraphicFramePr>
        <p:xfrm>
          <a:off x="755650" y="3990975"/>
          <a:ext cx="8204200" cy="427038"/>
        </p:xfrm>
        <a:graphic>
          <a:graphicData uri="http://schemas.openxmlformats.org/drawingml/2006/table">
            <a:tbl>
              <a:tblPr/>
              <a:tblGrid>
                <a:gridCol w="1720850"/>
                <a:gridCol w="415925"/>
                <a:gridCol w="1860550"/>
                <a:gridCol w="461963"/>
                <a:gridCol w="1693862"/>
                <a:gridCol w="387350"/>
                <a:gridCol w="16637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2Al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7728" name="Rectangle 48"/>
          <p:cNvSpPr>
            <a:spLocks noChangeArrowheads="1"/>
          </p:cNvSpPr>
          <p:nvPr/>
        </p:nvSpPr>
        <p:spPr bwMode="auto">
          <a:xfrm>
            <a:off x="7389813" y="4829175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7729" name="Rectangle 49"/>
          <p:cNvSpPr>
            <a:spLocks noChangeArrowheads="1"/>
          </p:cNvSpPr>
          <p:nvPr/>
        </p:nvSpPr>
        <p:spPr bwMode="auto">
          <a:xfrm>
            <a:off x="7007225" y="4829175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7730" name="Rectangle 50"/>
          <p:cNvSpPr>
            <a:spLocks noChangeArrowheads="1"/>
          </p:cNvSpPr>
          <p:nvPr/>
        </p:nvSpPr>
        <p:spPr bwMode="auto">
          <a:xfrm>
            <a:off x="5233988" y="4829175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zinc</a:t>
            </a:r>
          </a:p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sulfate</a:t>
            </a:r>
          </a:p>
        </p:txBody>
      </p:sp>
      <p:grpSp>
        <p:nvGrpSpPr>
          <p:cNvPr id="35877" name="Group 51"/>
          <p:cNvGrpSpPr>
            <a:grpSpLocks/>
          </p:cNvGrpSpPr>
          <p:nvPr/>
        </p:nvGrpSpPr>
        <p:grpSpPr bwMode="auto">
          <a:xfrm>
            <a:off x="920750" y="4829175"/>
            <a:ext cx="4313238" cy="700088"/>
            <a:chOff x="288" y="1104"/>
            <a:chExt cx="2717" cy="441"/>
          </a:xfrm>
        </p:grpSpPr>
        <p:sp>
          <p:nvSpPr>
            <p:cNvPr id="35894" name="Rectangle 52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5895" name="Group 53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5896" name="Rectangle 54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sulfuric acid</a:t>
                </a:r>
              </a:p>
            </p:txBody>
          </p:sp>
          <p:sp>
            <p:nvSpPr>
              <p:cNvPr id="35897" name="Rectangle 55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5898" name="Rectangle 56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graphicFrame>
        <p:nvGraphicFramePr>
          <p:cNvPr id="327837" name="Group 157"/>
          <p:cNvGraphicFramePr>
            <a:graphicFrameLocks noGrp="1"/>
          </p:cNvGraphicFramePr>
          <p:nvPr/>
        </p:nvGraphicFramePr>
        <p:xfrm>
          <a:off x="755650" y="5667375"/>
          <a:ext cx="8204200" cy="427038"/>
        </p:xfrm>
        <a:graphic>
          <a:graphicData uri="http://schemas.openxmlformats.org/drawingml/2006/table">
            <a:tbl>
              <a:tblPr/>
              <a:tblGrid>
                <a:gridCol w="1720850"/>
                <a:gridCol w="415925"/>
                <a:gridCol w="1860550"/>
                <a:gridCol w="461963"/>
                <a:gridCol w="1693862"/>
                <a:gridCol w="387350"/>
                <a:gridCol w="16637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5890" name="Rectangle 7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sulfuric acid – equations</a:t>
            </a:r>
            <a:endParaRPr lang="en-US" smtClean="0"/>
          </a:p>
        </p:txBody>
      </p:sp>
      <p:sp>
        <p:nvSpPr>
          <p:cNvPr id="327758" name="Oval 78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892" name="Text Box 79"/>
          <p:cNvSpPr txBox="1">
            <a:spLocks noChangeArrowheads="1"/>
          </p:cNvSpPr>
          <p:nvPr/>
        </p:nvSpPr>
        <p:spPr bwMode="auto">
          <a:xfrm>
            <a:off x="639763" y="701675"/>
            <a:ext cx="828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is made when each metal reacts with </a:t>
            </a:r>
            <a:r>
              <a:rPr lang="en-GB" sz="2400" b="1">
                <a:solidFill>
                  <a:srgbClr val="010066"/>
                </a:solidFill>
              </a:rPr>
              <a:t>sulfuric acid</a:t>
            </a:r>
            <a:r>
              <a:rPr lang="en-GB" sz="240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327838" name="Text Box 158"/>
          <p:cNvSpPr txBox="1">
            <a:spLocks noChangeArrowheads="1"/>
          </p:cNvSpPr>
          <p:nvPr/>
        </p:nvSpPr>
        <p:spPr bwMode="auto">
          <a:xfrm>
            <a:off x="639763" y="1062038"/>
            <a:ext cx="8281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is the balanced symbol equation for each 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7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7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2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2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 build="p" autoUpdateAnimBg="0"/>
      <p:bldP spid="327685" grpId="0" animBg="1" autoUpdateAnimBg="0"/>
      <p:bldP spid="327686" grpId="0" build="p" autoUpdateAnimBg="0"/>
      <p:bldP spid="327705" grpId="0" build="p" autoUpdateAnimBg="0"/>
      <p:bldP spid="327706" grpId="0" animBg="1" autoUpdateAnimBg="0"/>
      <p:bldP spid="327707" grpId="0" build="p" autoUpdateAnimBg="0"/>
      <p:bldP spid="327728" grpId="0" build="p" autoUpdateAnimBg="0"/>
      <p:bldP spid="327729" grpId="0" animBg="1" autoUpdateAnimBg="0"/>
      <p:bldP spid="327730" grpId="0" build="p" autoUpdateAnimBg="0"/>
      <p:bldP spid="3278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7216775" y="1524000"/>
            <a:ext cx="1646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6834188" y="1524000"/>
            <a:ext cx="38258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5060950" y="1524000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nitrate</a:t>
            </a:r>
          </a:p>
        </p:txBody>
      </p: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611188" y="1524000"/>
            <a:ext cx="4449762" cy="700088"/>
            <a:chOff x="288" y="1104"/>
            <a:chExt cx="2717" cy="441"/>
          </a:xfrm>
        </p:grpSpPr>
        <p:sp>
          <p:nvSpPr>
            <p:cNvPr id="36928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6929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6930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nitric acid</a:t>
                </a:r>
              </a:p>
            </p:txBody>
          </p:sp>
          <p:sp>
            <p:nvSpPr>
              <p:cNvPr id="36931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6932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graphicFrame>
        <p:nvGraphicFramePr>
          <p:cNvPr id="328814" name="Group 110"/>
          <p:cNvGraphicFramePr>
            <a:graphicFrameLocks noGrp="1"/>
          </p:cNvGraphicFramePr>
          <p:nvPr/>
        </p:nvGraphicFramePr>
        <p:xfrm>
          <a:off x="671513" y="2362200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2"/>
                <a:gridCol w="1841500"/>
                <a:gridCol w="457200"/>
                <a:gridCol w="1674813"/>
                <a:gridCol w="382587"/>
                <a:gridCol w="1646238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2HNO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Mg(NO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8729" name="Rectangle 25"/>
          <p:cNvSpPr>
            <a:spLocks noChangeArrowheads="1"/>
          </p:cNvSpPr>
          <p:nvPr/>
        </p:nvSpPr>
        <p:spPr bwMode="auto">
          <a:xfrm>
            <a:off x="7246938" y="3048000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8730" name="Rectangle 26"/>
          <p:cNvSpPr>
            <a:spLocks noChangeArrowheads="1"/>
          </p:cNvSpPr>
          <p:nvPr/>
        </p:nvSpPr>
        <p:spPr bwMode="auto">
          <a:xfrm>
            <a:off x="6864350" y="3048000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8731" name="Rectangle 27"/>
          <p:cNvSpPr>
            <a:spLocks noChangeArrowheads="1"/>
          </p:cNvSpPr>
          <p:nvPr/>
        </p:nvSpPr>
        <p:spPr bwMode="auto">
          <a:xfrm>
            <a:off x="5091113" y="304800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aluminium nitrate</a:t>
            </a:r>
          </a:p>
        </p:txBody>
      </p:sp>
      <p:grpSp>
        <p:nvGrpSpPr>
          <p:cNvPr id="36885" name="Group 28"/>
          <p:cNvGrpSpPr>
            <a:grpSpLocks/>
          </p:cNvGrpSpPr>
          <p:nvPr/>
        </p:nvGrpSpPr>
        <p:grpSpPr bwMode="auto">
          <a:xfrm>
            <a:off x="611188" y="3048000"/>
            <a:ext cx="4479925" cy="700088"/>
            <a:chOff x="288" y="1104"/>
            <a:chExt cx="2717" cy="441"/>
          </a:xfrm>
        </p:grpSpPr>
        <p:sp>
          <p:nvSpPr>
            <p:cNvPr id="36923" name="Rectangle 29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6924" name="Group 30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6925" name="Rectangle 31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nitric acid</a:t>
                </a:r>
              </a:p>
            </p:txBody>
          </p:sp>
          <p:sp>
            <p:nvSpPr>
              <p:cNvPr id="36926" name="Rectangle 32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6927" name="Rectangle 33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aluminium</a:t>
                </a:r>
              </a:p>
            </p:txBody>
          </p:sp>
        </p:grpSp>
      </p:grpSp>
      <p:graphicFrame>
        <p:nvGraphicFramePr>
          <p:cNvPr id="328840" name="Group 136"/>
          <p:cNvGraphicFramePr>
            <a:graphicFrameLocks noGrp="1"/>
          </p:cNvGraphicFramePr>
          <p:nvPr/>
        </p:nvGraphicFramePr>
        <p:xfrm>
          <a:off x="701675" y="3886200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2Al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6HNO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2Al(NO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8752" name="Rectangle 48"/>
          <p:cNvSpPr>
            <a:spLocks noChangeArrowheads="1"/>
          </p:cNvSpPr>
          <p:nvPr/>
        </p:nvSpPr>
        <p:spPr bwMode="auto">
          <a:xfrm>
            <a:off x="7246938" y="4724400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8753" name="Rectangle 49"/>
          <p:cNvSpPr>
            <a:spLocks noChangeArrowheads="1"/>
          </p:cNvSpPr>
          <p:nvPr/>
        </p:nvSpPr>
        <p:spPr bwMode="auto">
          <a:xfrm>
            <a:off x="6864350" y="4724400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8754" name="Rectangle 50"/>
          <p:cNvSpPr>
            <a:spLocks noChangeArrowheads="1"/>
          </p:cNvSpPr>
          <p:nvPr/>
        </p:nvSpPr>
        <p:spPr bwMode="auto">
          <a:xfrm>
            <a:off x="5091113" y="472440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zinc nitrate</a:t>
            </a:r>
          </a:p>
        </p:txBody>
      </p:sp>
      <p:grpSp>
        <p:nvGrpSpPr>
          <p:cNvPr id="36901" name="Group 51"/>
          <p:cNvGrpSpPr>
            <a:grpSpLocks/>
          </p:cNvGrpSpPr>
          <p:nvPr/>
        </p:nvGrpSpPr>
        <p:grpSpPr bwMode="auto">
          <a:xfrm>
            <a:off x="611188" y="4724400"/>
            <a:ext cx="4479925" cy="700088"/>
            <a:chOff x="288" y="1104"/>
            <a:chExt cx="2717" cy="441"/>
          </a:xfrm>
        </p:grpSpPr>
        <p:sp>
          <p:nvSpPr>
            <p:cNvPr id="36918" name="Rectangle 52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36919" name="Group 53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36920" name="Rectangle 54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nitric acid</a:t>
                </a:r>
              </a:p>
            </p:txBody>
          </p:sp>
          <p:sp>
            <p:nvSpPr>
              <p:cNvPr id="36921" name="Rectangle 55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36922" name="Rectangle 56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graphicFrame>
        <p:nvGraphicFramePr>
          <p:cNvPr id="328866" name="Group 162"/>
          <p:cNvGraphicFramePr>
            <a:graphicFrameLocks noGrp="1"/>
          </p:cNvGraphicFramePr>
          <p:nvPr/>
        </p:nvGraphicFramePr>
        <p:xfrm>
          <a:off x="701675" y="5562600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2HNO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Zn(NO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6914" name="Rectangle 8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5825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nitric acid – equations</a:t>
            </a:r>
            <a:endParaRPr lang="en-US" smtClean="0"/>
          </a:p>
        </p:txBody>
      </p:sp>
      <p:sp>
        <p:nvSpPr>
          <p:cNvPr id="328787" name="Oval 83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6916" name="Text Box 84"/>
          <p:cNvSpPr txBox="1">
            <a:spLocks noChangeArrowheads="1"/>
          </p:cNvSpPr>
          <p:nvPr/>
        </p:nvSpPr>
        <p:spPr bwMode="auto">
          <a:xfrm>
            <a:off x="658813" y="701675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is made when each metal reacts with </a:t>
            </a:r>
            <a:r>
              <a:rPr lang="en-GB" sz="2400" b="1">
                <a:solidFill>
                  <a:srgbClr val="010066"/>
                </a:solidFill>
              </a:rPr>
              <a:t>nitric acid</a:t>
            </a:r>
            <a:r>
              <a:rPr lang="en-GB" sz="240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328867" name="Text Box 163"/>
          <p:cNvSpPr txBox="1">
            <a:spLocks noChangeArrowheads="1"/>
          </p:cNvSpPr>
          <p:nvPr/>
        </p:nvSpPr>
        <p:spPr bwMode="auto">
          <a:xfrm>
            <a:off x="658813" y="1065213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is the balanced symbol equation for each 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8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8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8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8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 build="p" autoUpdateAnimBg="0"/>
      <p:bldP spid="328709" grpId="0" animBg="1" autoUpdateAnimBg="0"/>
      <p:bldP spid="328710" grpId="0" build="p" autoUpdateAnimBg="0"/>
      <p:bldP spid="328729" grpId="0" build="p" autoUpdateAnimBg="0"/>
      <p:bldP spid="328730" grpId="0" animBg="1" autoUpdateAnimBg="0"/>
      <p:bldP spid="328731" grpId="0" build="p" autoUpdateAnimBg="0"/>
      <p:bldP spid="328752" grpId="0" build="p" autoUpdateAnimBg="0"/>
      <p:bldP spid="328753" grpId="0" animBg="1" autoUpdateAnimBg="0"/>
      <p:bldP spid="328754" grpId="0" build="p" autoUpdateAnimBg="0"/>
      <p:bldP spid="32886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826" name="Group 218"/>
          <p:cNvGraphicFramePr>
            <a:graphicFrameLocks noGrp="1"/>
          </p:cNvGraphicFramePr>
          <p:nvPr/>
        </p:nvGraphicFramePr>
        <p:xfrm>
          <a:off x="981075" y="1604963"/>
          <a:ext cx="7694613" cy="3913187"/>
        </p:xfrm>
        <a:graphic>
          <a:graphicData uri="http://schemas.openxmlformats.org/drawingml/2006/table">
            <a:tbl>
              <a:tblPr/>
              <a:tblGrid>
                <a:gridCol w="2368550"/>
                <a:gridCol w="2662238"/>
                <a:gridCol w="2663825"/>
              </a:tblGrid>
              <a:tr h="713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Metal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Reaction with cold acid (HCl)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Reaction 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hot acid (HCl)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Fizzed rapidly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aluminium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Bubbled quickly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 reaction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 reaction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 reaction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Slow bubbling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 reaction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Occasional bubble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calcium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Really fast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</a:t>
                      </a: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Moderate bubbling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28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Metals and acid – observations</a:t>
            </a:r>
            <a:endParaRPr lang="en-US" smtClean="0"/>
          </a:p>
        </p:txBody>
      </p:sp>
      <p:sp>
        <p:nvSpPr>
          <p:cNvPr id="324702" name="Oval 9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4704" name="Text Box 96"/>
          <p:cNvSpPr txBox="1">
            <a:spLocks noChangeArrowheads="1"/>
          </p:cNvSpPr>
          <p:nvPr/>
        </p:nvSpPr>
        <p:spPr bwMode="auto">
          <a:xfrm>
            <a:off x="630238" y="692150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Greg investigated </a:t>
            </a:r>
            <a:r>
              <a:rPr lang="en-GB" sz="2400" b="1">
                <a:solidFill>
                  <a:srgbClr val="010066"/>
                </a:solidFill>
              </a:rPr>
              <a:t>how reactive</a:t>
            </a:r>
            <a:r>
              <a:rPr lang="en-GB" sz="2400">
                <a:solidFill>
                  <a:srgbClr val="010066"/>
                </a:solidFill>
              </a:rPr>
              <a:t> some metals are with hot and cold acid and made these observations.</a:t>
            </a:r>
          </a:p>
        </p:txBody>
      </p:sp>
      <p:sp>
        <p:nvSpPr>
          <p:cNvPr id="324821" name="Text Box 213"/>
          <p:cNvSpPr txBox="1">
            <a:spLocks noChangeArrowheads="1"/>
          </p:cNvSpPr>
          <p:nvPr/>
        </p:nvSpPr>
        <p:spPr bwMode="auto">
          <a:xfrm>
            <a:off x="657225" y="5573713"/>
            <a:ext cx="803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Which of these metals is the </a:t>
            </a:r>
            <a:r>
              <a:rPr lang="en-GB" sz="2400" b="1">
                <a:solidFill>
                  <a:srgbClr val="010067"/>
                </a:solidFill>
              </a:rPr>
              <a:t>most reactive</a:t>
            </a:r>
            <a:r>
              <a:rPr lang="en-GB" sz="2400">
                <a:solidFill>
                  <a:srgbClr val="010067"/>
                </a:solidFill>
              </a:rPr>
              <a:t> with acid?</a:t>
            </a:r>
          </a:p>
        </p:txBody>
      </p:sp>
      <p:sp>
        <p:nvSpPr>
          <p:cNvPr id="324822" name="Text Box 214"/>
          <p:cNvSpPr txBox="1">
            <a:spLocks noChangeArrowheads="1"/>
          </p:cNvSpPr>
          <p:nvPr/>
        </p:nvSpPr>
        <p:spPr bwMode="auto">
          <a:xfrm>
            <a:off x="754063" y="5940425"/>
            <a:ext cx="763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Which of these metals </a:t>
            </a:r>
            <a:r>
              <a:rPr lang="en-GB">
                <a:solidFill>
                  <a:srgbClr val="010067"/>
                </a:solidFill>
              </a:rPr>
              <a:t>is the </a:t>
            </a:r>
            <a:r>
              <a:rPr lang="en-GB" b="1">
                <a:solidFill>
                  <a:srgbClr val="010067"/>
                </a:solidFill>
              </a:rPr>
              <a:t>least reactive</a:t>
            </a:r>
            <a:r>
              <a:rPr lang="en-GB"/>
              <a:t> </a:t>
            </a:r>
            <a:r>
              <a:rPr lang="en-GB" sz="2400">
                <a:solidFill>
                  <a:srgbClr val="010067"/>
                </a:solidFill>
              </a:rPr>
              <a:t>with acid?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2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702" grpId="0" animBg="1"/>
      <p:bldP spid="324704" grpId="0"/>
      <p:bldP spid="324821" grpId="0"/>
      <p:bldP spid="3248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49" name="Text Box 21"/>
          <p:cNvSpPr txBox="1">
            <a:spLocks noChangeArrowheads="1"/>
          </p:cNvSpPr>
          <p:nvPr/>
        </p:nvSpPr>
        <p:spPr bwMode="auto">
          <a:xfrm>
            <a:off x="3314700" y="2170113"/>
            <a:ext cx="2489200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calcium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321050" y="2787650"/>
            <a:ext cx="248285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magnesium</a:t>
            </a:r>
          </a:p>
        </p:txBody>
      </p:sp>
      <p:sp>
        <p:nvSpPr>
          <p:cNvPr id="329751" name="Text Box 23"/>
          <p:cNvSpPr txBox="1">
            <a:spLocks noChangeArrowheads="1"/>
          </p:cNvSpPr>
          <p:nvPr/>
        </p:nvSpPr>
        <p:spPr bwMode="auto">
          <a:xfrm>
            <a:off x="3321050" y="3405188"/>
            <a:ext cx="2482850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aluminium</a:t>
            </a:r>
          </a:p>
        </p:txBody>
      </p: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3321050" y="4022725"/>
            <a:ext cx="248285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zinc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3321050" y="4640263"/>
            <a:ext cx="2482850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iron</a:t>
            </a:r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3314700" y="5257800"/>
            <a:ext cx="248285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lead</a:t>
            </a:r>
          </a:p>
        </p:txBody>
      </p: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3324225" y="5876925"/>
            <a:ext cx="2482850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copper</a:t>
            </a:r>
          </a:p>
        </p:txBody>
      </p:sp>
      <p:sp>
        <p:nvSpPr>
          <p:cNvPr id="38921" name="Rectangle 3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acid – order of reactivity</a:t>
            </a:r>
            <a:endParaRPr lang="en-US" smtClean="0"/>
          </a:p>
        </p:txBody>
      </p:sp>
      <p:sp>
        <p:nvSpPr>
          <p:cNvPr id="329759" name="Oval 31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8923" name="Text Box 32"/>
          <p:cNvSpPr txBox="1">
            <a:spLocks noChangeArrowheads="1"/>
          </p:cNvSpPr>
          <p:nvPr/>
        </p:nvSpPr>
        <p:spPr bwMode="auto">
          <a:xfrm>
            <a:off x="630238" y="701675"/>
            <a:ext cx="85137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Put the following metals in order of reactivity based on their reaction with acid, starting with the most reactive: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400" b="1">
                <a:solidFill>
                  <a:srgbClr val="010066"/>
                </a:solidFill>
              </a:rPr>
              <a:t>aluminium, calcium, copper, iron, lead, magnesium, zinc.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49" grpId="0" animBg="1" autoUpdateAnimBg="0"/>
      <p:bldP spid="329750" grpId="0" animBg="1" autoUpdateAnimBg="0"/>
      <p:bldP spid="329751" grpId="0" animBg="1" autoUpdateAnimBg="0"/>
      <p:bldP spid="329752" grpId="0" animBg="1" autoUpdateAnimBg="0"/>
      <p:bldP spid="329753" grpId="0" animBg="1" autoUpdateAnimBg="0"/>
      <p:bldP spid="329754" grpId="0" animBg="1" autoUpdateAnimBg="0"/>
      <p:bldP spid="32975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acid – reactivity activity</a:t>
            </a:r>
            <a:endParaRPr lang="en-US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9"/>
          <p:cNvSpPr>
            <a:spLocks noChangeArrowheads="1"/>
          </p:cNvSpPr>
          <p:nvPr/>
        </p:nvSpPr>
        <p:spPr bwMode="auto">
          <a:xfrm>
            <a:off x="1214438" y="1000125"/>
            <a:ext cx="7343775" cy="676275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 b="1">
                <a:solidFill>
                  <a:schemeClr val="bg1"/>
                </a:solidFill>
              </a:rPr>
              <a:t> Reactivity series and displacement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998" name="Group 246"/>
          <p:cNvGraphicFramePr>
            <a:graphicFrameLocks noGrp="1"/>
          </p:cNvGraphicFramePr>
          <p:nvPr/>
        </p:nvGraphicFramePr>
        <p:xfrm>
          <a:off x="3457575" y="1620838"/>
          <a:ext cx="2193925" cy="1774825"/>
        </p:xfrm>
        <a:graphic>
          <a:graphicData uri="http://schemas.openxmlformats.org/drawingml/2006/table">
            <a:tbl>
              <a:tblPr/>
              <a:tblGrid>
                <a:gridCol w="2193925"/>
              </a:tblGrid>
              <a:tr h="4572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oxygen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28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</a:t>
                      </a:r>
                    </a:p>
                  </a:txBody>
                  <a:tcPr marT="45730" marB="45730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997" name="Group 245"/>
          <p:cNvGraphicFramePr>
            <a:graphicFrameLocks noGrp="1"/>
          </p:cNvGraphicFramePr>
          <p:nvPr/>
        </p:nvGraphicFramePr>
        <p:xfrm>
          <a:off x="900113" y="1598613"/>
          <a:ext cx="2193925" cy="3551237"/>
        </p:xfrm>
        <a:graphic>
          <a:graphicData uri="http://schemas.openxmlformats.org/drawingml/2006/table">
            <a:tbl>
              <a:tblPr/>
              <a:tblGrid>
                <a:gridCol w="21939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water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potassium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lithium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silver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gold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996" name="Group 244"/>
          <p:cNvGraphicFramePr>
            <a:graphicFrameLocks noGrp="1"/>
          </p:cNvGraphicFramePr>
          <p:nvPr/>
        </p:nvGraphicFramePr>
        <p:xfrm>
          <a:off x="6046788" y="1622425"/>
          <a:ext cx="2193925" cy="3536950"/>
        </p:xfrm>
        <a:graphic>
          <a:graphicData uri="http://schemas.openxmlformats.org/drawingml/2006/table">
            <a:tbl>
              <a:tblPr/>
              <a:tblGrid>
                <a:gridCol w="219392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with acid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aluminium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lead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41014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Comparing orders of reactivity</a:t>
            </a:r>
            <a:endParaRPr lang="en-US" smtClean="0"/>
          </a:p>
        </p:txBody>
      </p:sp>
      <p:sp>
        <p:nvSpPr>
          <p:cNvPr id="330837" name="Oval 85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0838" name="Text Box 86"/>
          <p:cNvSpPr txBox="1">
            <a:spLocks noChangeArrowheads="1"/>
          </p:cNvSpPr>
          <p:nvPr/>
        </p:nvSpPr>
        <p:spPr bwMode="auto">
          <a:xfrm>
            <a:off x="639763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When the orders of reactivity of metals with water, oxygen and air are compared, there is a pattern of results. </a:t>
            </a: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330978" name="Text Box 226"/>
          <p:cNvSpPr txBox="1">
            <a:spLocks noChangeArrowheads="1"/>
          </p:cNvSpPr>
          <p:nvPr/>
        </p:nvSpPr>
        <p:spPr bwMode="auto">
          <a:xfrm>
            <a:off x="657225" y="5229225"/>
            <a:ext cx="8513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Combining the information from all the reactions of metals with water, oxygen and air gives an </a:t>
            </a:r>
            <a:r>
              <a:rPr lang="en-GB" sz="2400" b="1">
                <a:solidFill>
                  <a:srgbClr val="010067"/>
                </a:solidFill>
              </a:rPr>
              <a:t>overall </a:t>
            </a:r>
            <a:r>
              <a:rPr lang="en-GB" sz="2400">
                <a:solidFill>
                  <a:srgbClr val="010067"/>
                </a:solidFill>
              </a:rPr>
              <a:t>order of reactivity</a:t>
            </a:r>
          </a:p>
        </p:txBody>
      </p:sp>
      <p:sp>
        <p:nvSpPr>
          <p:cNvPr id="330999" name="Text Box 247"/>
          <p:cNvSpPr txBox="1">
            <a:spLocks noChangeArrowheads="1"/>
          </p:cNvSpPr>
          <p:nvPr/>
        </p:nvSpPr>
        <p:spPr bwMode="auto">
          <a:xfrm>
            <a:off x="754063" y="5926138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called the </a:t>
            </a:r>
            <a:r>
              <a:rPr lang="en-GB" sz="2600" b="1">
                <a:solidFill>
                  <a:srgbClr val="FF6600"/>
                </a:solidFill>
              </a:rPr>
              <a:t>reactivity series</a:t>
            </a:r>
            <a:r>
              <a:rPr lang="en-GB" sz="2400">
                <a:solidFill>
                  <a:srgbClr val="010067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3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3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3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37" grpId="0" animBg="1"/>
      <p:bldP spid="330838" grpId="0"/>
      <p:bldP spid="330978" grpId="0"/>
      <p:bldP spid="3309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1974850" y="2205038"/>
            <a:ext cx="2309813" cy="405923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potassium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sodium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calcium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magnesium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aluminium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zinc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iron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lead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copper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silver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gold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821238" y="2205038"/>
            <a:ext cx="2232025" cy="4059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P</a:t>
            </a:r>
            <a:r>
              <a:rPr lang="en-GB" sz="2600" b="1">
                <a:solidFill>
                  <a:schemeClr val="tx1"/>
                </a:solidFill>
              </a:rPr>
              <a:t>lease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s</a:t>
            </a:r>
            <a:r>
              <a:rPr lang="en-GB" sz="2600" b="1">
                <a:solidFill>
                  <a:schemeClr val="tx1"/>
                </a:solidFill>
              </a:rPr>
              <a:t>end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C</a:t>
            </a:r>
            <a:r>
              <a:rPr lang="en-GB" sz="2600" b="1">
                <a:solidFill>
                  <a:schemeClr val="tx1"/>
                </a:solidFill>
              </a:rPr>
              <a:t>harlie’s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m</a:t>
            </a:r>
            <a:r>
              <a:rPr lang="en-GB" sz="2600" b="1">
                <a:solidFill>
                  <a:schemeClr val="tx1"/>
                </a:solidFill>
              </a:rPr>
              <a:t>onkeys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a</a:t>
            </a:r>
            <a:r>
              <a:rPr lang="en-GB" sz="2600" b="1">
                <a:solidFill>
                  <a:schemeClr val="tx1"/>
                </a:solidFill>
              </a:rPr>
              <a:t>nd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z</a:t>
            </a:r>
            <a:r>
              <a:rPr lang="en-GB" sz="2600" b="1">
                <a:solidFill>
                  <a:schemeClr val="tx1"/>
                </a:solidFill>
              </a:rPr>
              <a:t>ebras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i</a:t>
            </a:r>
            <a:r>
              <a:rPr lang="en-GB" sz="2600" b="1">
                <a:solidFill>
                  <a:schemeClr val="tx1"/>
                </a:solidFill>
              </a:rPr>
              <a:t>n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l</a:t>
            </a:r>
            <a:r>
              <a:rPr lang="en-GB" sz="2600" b="1">
                <a:solidFill>
                  <a:schemeClr val="tx1"/>
                </a:solidFill>
              </a:rPr>
              <a:t>ead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c</a:t>
            </a:r>
            <a:r>
              <a:rPr lang="en-GB" sz="2600" b="1">
                <a:solidFill>
                  <a:schemeClr val="tx1"/>
                </a:solidFill>
              </a:rPr>
              <a:t>ages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s</a:t>
            </a:r>
            <a:r>
              <a:rPr lang="en-GB" sz="2600" b="1">
                <a:solidFill>
                  <a:schemeClr val="tx1"/>
                </a:solidFill>
              </a:rPr>
              <a:t>ecurely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FF0000"/>
                </a:solidFill>
              </a:rPr>
              <a:t>g</a:t>
            </a:r>
            <a:r>
              <a:rPr lang="en-GB" sz="2600" b="1">
                <a:solidFill>
                  <a:schemeClr val="tx1"/>
                </a:solidFill>
              </a:rPr>
              <a:t>uarded!</a:t>
            </a:r>
          </a:p>
        </p:txBody>
      </p:sp>
      <p:sp>
        <p:nvSpPr>
          <p:cNvPr id="41988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The reactivity series</a:t>
            </a:r>
            <a:endParaRPr lang="en-US" smtClean="0"/>
          </a:p>
        </p:txBody>
      </p:sp>
      <p:sp>
        <p:nvSpPr>
          <p:cNvPr id="331788" name="Oval 12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630238" y="692150"/>
            <a:ext cx="85137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The </a:t>
            </a:r>
            <a:r>
              <a:rPr lang="en-GB" sz="2600" b="1">
                <a:solidFill>
                  <a:srgbClr val="FF6600"/>
                </a:solidFill>
              </a:rPr>
              <a:t>reactivity series</a:t>
            </a:r>
            <a:r>
              <a:rPr lang="en-GB" sz="2400">
                <a:solidFill>
                  <a:srgbClr val="010067"/>
                </a:solidFill>
              </a:rPr>
              <a:t> is the list of metals placed in order of their reactivity.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One way to remember this order is to learn this silly sentence:</a:t>
            </a:r>
          </a:p>
        </p:txBody>
      </p:sp>
      <p:sp>
        <p:nvSpPr>
          <p:cNvPr id="331790" name="AutoShape 14"/>
          <p:cNvSpPr>
            <a:spLocks noChangeArrowheads="1"/>
          </p:cNvSpPr>
          <p:nvPr/>
        </p:nvSpPr>
        <p:spPr bwMode="auto">
          <a:xfrm rot="-5400000">
            <a:off x="-816768" y="3675856"/>
            <a:ext cx="4205288" cy="917575"/>
          </a:xfrm>
          <a:prstGeom prst="rightArrow">
            <a:avLst>
              <a:gd name="adj1" fmla="val 45676"/>
              <a:gd name="adj2" fmla="val 58137"/>
            </a:avLst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increasing reactivity</a:t>
            </a:r>
          </a:p>
        </p:txBody>
      </p:sp>
      <p:pic>
        <p:nvPicPr>
          <p:cNvPr id="331791" name="Picture 15" descr="9F_mon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2205038"/>
            <a:ext cx="20653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92" name="Picture 16" descr="9F_z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448" r="13744"/>
          <a:stretch>
            <a:fillRect/>
          </a:stretch>
        </p:blipFill>
        <p:spPr bwMode="auto">
          <a:xfrm>
            <a:off x="6751638" y="3914775"/>
            <a:ext cx="25193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317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1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31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31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31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31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31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31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31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31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31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331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1000"/>
                                        <p:tgtEl>
                                          <p:spTgt spid="33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3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33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33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1000"/>
                                        <p:tgtEl>
                                          <p:spTgt spid="33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1000"/>
                                        <p:tgtEl>
                                          <p:spTgt spid="331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331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331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1000"/>
                                        <p:tgtEl>
                                          <p:spTgt spid="331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331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3317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 build="p" animBg="1"/>
      <p:bldP spid="331781" grpId="0" build="p" animBg="1" autoUpdateAnimBg="0" advAuto="1000"/>
      <p:bldP spid="331788" grpId="0" animBg="1"/>
      <p:bldP spid="331789" grpId="0" build="p"/>
      <p:bldP spid="3317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What is the order of metals?</a:t>
            </a:r>
            <a:endParaRPr lang="en-US" smtClean="0"/>
          </a:p>
        </p:txBody>
      </p:sp>
      <p:pic>
        <p:nvPicPr>
          <p:cNvPr id="4100" name="Picture 7" descr="flash ico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33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Using the reactivity series</a:t>
            </a:r>
            <a:endParaRPr lang="en-US" smtClean="0"/>
          </a:p>
        </p:txBody>
      </p:sp>
      <p:sp>
        <p:nvSpPr>
          <p:cNvPr id="43011" name="AutoShape 6"/>
          <p:cNvSpPr>
            <a:spLocks noChangeArrowheads="1"/>
          </p:cNvSpPr>
          <p:nvPr/>
        </p:nvSpPr>
        <p:spPr bwMode="auto">
          <a:xfrm rot="-5400000">
            <a:off x="3896519" y="3315494"/>
            <a:ext cx="4205287" cy="917575"/>
          </a:xfrm>
          <a:prstGeom prst="rightArrow">
            <a:avLst>
              <a:gd name="adj1" fmla="val 45676"/>
              <a:gd name="adj2" fmla="val 58137"/>
            </a:avLst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increasing reactivity</a:t>
            </a:r>
          </a:p>
        </p:txBody>
      </p:sp>
      <p:sp>
        <p:nvSpPr>
          <p:cNvPr id="332807" name="Oval 7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639763" y="701675"/>
            <a:ext cx="82534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The reactivity series can be used to make </a:t>
            </a:r>
            <a:r>
              <a:rPr lang="en-GB" sz="2400" b="1">
                <a:solidFill>
                  <a:srgbClr val="010066"/>
                </a:solidFill>
              </a:rPr>
              <a:t>predictions</a:t>
            </a:r>
            <a:r>
              <a:rPr lang="en-GB" sz="2400">
                <a:solidFill>
                  <a:srgbClr val="010066"/>
                </a:solidFill>
              </a:rPr>
              <a:t> about the reactions of metals.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639763" y="1793875"/>
            <a:ext cx="4364037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</a:rPr>
              <a:t>Predictions can be made about simple reactions of metals with oxygen, water and acids.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endParaRPr lang="en-GB" sz="1200">
              <a:solidFill>
                <a:srgbClr val="010066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</a:rPr>
              <a:t>Predictions can also be made about more complex reactions where one metal is competing with another.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6659563" y="1765300"/>
            <a:ext cx="2309812" cy="40592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potassium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sodium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calcium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magnesium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aluminium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zinc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iron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lead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copper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silver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32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32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7" grpId="0" animBg="1"/>
      <p:bldP spid="332808" grpId="0"/>
      <p:bldP spid="3328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Metals and water</a:t>
            </a:r>
          </a:p>
        </p:txBody>
      </p:sp>
      <p:pic>
        <p:nvPicPr>
          <p:cNvPr id="387077" name="Picture 5" descr="9Fa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57338"/>
            <a:ext cx="708183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647700" y="700088"/>
            <a:ext cx="8316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The Romans used lead to make water pipes but didn’t know that lead reacts slowly with water and makes it</a:t>
            </a:r>
            <a:r>
              <a:rPr lang="en-GB" sz="2400"/>
              <a:t> </a:t>
            </a:r>
            <a:r>
              <a:rPr lang="en-GB" sz="2400">
                <a:solidFill>
                  <a:srgbClr val="010067"/>
                </a:solidFill>
              </a:rPr>
              <a:t>poisonous!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673100" y="5157788"/>
            <a:ext cx="847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Some metals react vigorously with water, some metals react slowly and some do not react at all.</a:t>
            </a:r>
          </a:p>
        </p:txBody>
      </p:sp>
      <p:sp>
        <p:nvSpPr>
          <p:cNvPr id="387080" name="Oval 8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669925" y="5957888"/>
            <a:ext cx="750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What is the best type of metal to use for water pipes?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/>
      <p:bldP spid="387079" grpId="0"/>
      <p:bldP spid="387080" grpId="0" animBg="1"/>
      <p:bldP spid="3870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882" name="Group 58"/>
          <p:cNvGraphicFramePr>
            <a:graphicFrameLocks noGrp="1"/>
          </p:cNvGraphicFramePr>
          <p:nvPr/>
        </p:nvGraphicFramePr>
        <p:xfrm>
          <a:off x="755650" y="1773238"/>
          <a:ext cx="5699125" cy="4052887"/>
        </p:xfrm>
        <a:graphic>
          <a:graphicData uri="http://schemas.openxmlformats.org/drawingml/2006/table">
            <a:tbl>
              <a:tblPr/>
              <a:tblGrid>
                <a:gridCol w="1371600"/>
                <a:gridCol w="1365250"/>
                <a:gridCol w="2962275"/>
              </a:tblGrid>
              <a:tr h="822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React with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Prediction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gold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acid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calcium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water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sodium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oxygen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silver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oxygen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</a:t>
                      </a:r>
                    </a:p>
                  </a:txBody>
                  <a:tcPr marL="90000" marR="90000" marT="46793" marB="4679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066"/>
                          </a:solidFill>
                          <a:effectLst/>
                          <a:latin typeface="Arial" charset="0"/>
                          <a:cs typeface="Arial" charset="0"/>
                        </a:rPr>
                        <a:t>oxygen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3859" name="Text Box 35"/>
          <p:cNvSpPr txBox="1">
            <a:spLocks noChangeArrowheads="1"/>
          </p:cNvSpPr>
          <p:nvPr/>
        </p:nvSpPr>
        <p:spPr bwMode="auto">
          <a:xfrm>
            <a:off x="3590925" y="2684463"/>
            <a:ext cx="1905000" cy="466725"/>
          </a:xfrm>
          <a:prstGeom prst="rect">
            <a:avLst/>
          </a:prstGeom>
          <a:solidFill>
            <a:srgbClr val="99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no reaction</a:t>
            </a:r>
          </a:p>
        </p:txBody>
      </p:sp>
      <p:sp>
        <p:nvSpPr>
          <p:cNvPr id="333860" name="Text Box 36"/>
          <p:cNvSpPr txBox="1">
            <a:spLocks noChangeArrowheads="1"/>
          </p:cNvSpPr>
          <p:nvPr/>
        </p:nvSpPr>
        <p:spPr bwMode="auto">
          <a:xfrm>
            <a:off x="3590925" y="3332163"/>
            <a:ext cx="1230313" cy="466725"/>
          </a:xfrm>
          <a:prstGeom prst="rect">
            <a:avLst/>
          </a:prstGeom>
          <a:solidFill>
            <a:srgbClr val="99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fizzing</a:t>
            </a:r>
          </a:p>
        </p:txBody>
      </p:sp>
      <p:sp>
        <p:nvSpPr>
          <p:cNvPr id="333861" name="Text Box 37"/>
          <p:cNvSpPr txBox="1">
            <a:spLocks noChangeArrowheads="1"/>
          </p:cNvSpPr>
          <p:nvPr/>
        </p:nvSpPr>
        <p:spPr bwMode="auto">
          <a:xfrm>
            <a:off x="3590925" y="3970338"/>
            <a:ext cx="2743200" cy="466725"/>
          </a:xfrm>
          <a:prstGeom prst="rect">
            <a:avLst/>
          </a:prstGeom>
          <a:solidFill>
            <a:srgbClr val="99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burns vigorously</a:t>
            </a:r>
          </a:p>
        </p:txBody>
      </p:sp>
      <p:sp>
        <p:nvSpPr>
          <p:cNvPr id="333862" name="Text Box 38"/>
          <p:cNvSpPr txBox="1">
            <a:spLocks noChangeArrowheads="1"/>
          </p:cNvSpPr>
          <p:nvPr/>
        </p:nvSpPr>
        <p:spPr bwMode="auto">
          <a:xfrm>
            <a:off x="3590925" y="4619625"/>
            <a:ext cx="2743200" cy="466725"/>
          </a:xfrm>
          <a:prstGeom prst="rect">
            <a:avLst/>
          </a:prstGeom>
          <a:solidFill>
            <a:srgbClr val="99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very slow reaction</a:t>
            </a:r>
          </a:p>
        </p:txBody>
      </p:sp>
      <p:sp>
        <p:nvSpPr>
          <p:cNvPr id="333863" name="Text Box 39"/>
          <p:cNvSpPr txBox="1">
            <a:spLocks noChangeArrowheads="1"/>
          </p:cNvSpPr>
          <p:nvPr/>
        </p:nvSpPr>
        <p:spPr bwMode="auto">
          <a:xfrm>
            <a:off x="3590925" y="5257800"/>
            <a:ext cx="2743200" cy="466725"/>
          </a:xfrm>
          <a:prstGeom prst="rect">
            <a:avLst/>
          </a:prstGeom>
          <a:solidFill>
            <a:srgbClr val="99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burns moderately</a:t>
            </a:r>
          </a:p>
        </p:txBody>
      </p:sp>
      <p:sp>
        <p:nvSpPr>
          <p:cNvPr id="4406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Simple reactions – predictions</a:t>
            </a:r>
            <a:endParaRPr lang="en-US" smtClean="0"/>
          </a:p>
        </p:txBody>
      </p:sp>
      <p:sp>
        <p:nvSpPr>
          <p:cNvPr id="333871" name="Oval 47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4071" name="Text Box 48"/>
          <p:cNvSpPr txBox="1">
            <a:spLocks noChangeArrowheads="1"/>
          </p:cNvSpPr>
          <p:nvPr/>
        </p:nvSpPr>
        <p:spPr bwMode="auto">
          <a:xfrm>
            <a:off x="639763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Use the reactivity series to predict if a reaction will take place and how intense the reaction will be.</a:t>
            </a: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44072" name="Text Box 51"/>
          <p:cNvSpPr txBox="1">
            <a:spLocks noChangeArrowheads="1"/>
          </p:cNvSpPr>
          <p:nvPr/>
        </p:nvSpPr>
        <p:spPr bwMode="auto">
          <a:xfrm>
            <a:off x="6659563" y="1765300"/>
            <a:ext cx="2309812" cy="40592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potassium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sodium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calcium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magnesium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aluminium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zinc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iron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lead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copper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silver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59" grpId="0" animBg="1" autoUpdateAnimBg="0"/>
      <p:bldP spid="333860" grpId="0" animBg="1" autoUpdateAnimBg="0"/>
      <p:bldP spid="333861" grpId="0" animBg="1" autoUpdateAnimBg="0"/>
      <p:bldP spid="333862" grpId="0" animBg="1" autoUpdateAnimBg="0"/>
      <p:bldP spid="33386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81" name="Text Box 33"/>
          <p:cNvSpPr txBox="1">
            <a:spLocks noChangeArrowheads="1"/>
          </p:cNvSpPr>
          <p:nvPr/>
        </p:nvSpPr>
        <p:spPr bwMode="auto">
          <a:xfrm>
            <a:off x="385763" y="1614488"/>
            <a:ext cx="8748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266700" indent="-2667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</a:rPr>
              <a:t>If the metal is </a:t>
            </a:r>
            <a:r>
              <a:rPr lang="en-GB" sz="2400" b="1">
                <a:solidFill>
                  <a:srgbClr val="010066"/>
                </a:solidFill>
              </a:rPr>
              <a:t>more reactive</a:t>
            </a:r>
            <a:r>
              <a:rPr lang="en-GB" sz="2400">
                <a:solidFill>
                  <a:srgbClr val="010066"/>
                </a:solidFill>
              </a:rPr>
              <a:t> than the metal in the compound,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	it competes with the less reactive metal.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50888" y="2497138"/>
            <a:ext cx="4319587" cy="935037"/>
            <a:chOff x="473" y="1573"/>
            <a:chExt cx="2721" cy="589"/>
          </a:xfrm>
        </p:grpSpPr>
        <p:sp>
          <p:nvSpPr>
            <p:cNvPr id="45075" name="Rectangle 8"/>
            <p:cNvSpPr>
              <a:spLocks noChangeArrowheads="1"/>
            </p:cNvSpPr>
            <p:nvPr/>
          </p:nvSpPr>
          <p:spPr bwMode="auto">
            <a:xfrm>
              <a:off x="2903" y="1661"/>
              <a:ext cx="291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1585" y="1637"/>
              <a:ext cx="279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77" name="Rectangle 10"/>
            <p:cNvSpPr>
              <a:spLocks noChangeArrowheads="1"/>
            </p:cNvSpPr>
            <p:nvPr/>
          </p:nvSpPr>
          <p:spPr bwMode="auto">
            <a:xfrm>
              <a:off x="1790" y="1573"/>
              <a:ext cx="1179" cy="58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less reactive metal compound</a:t>
              </a:r>
            </a:p>
          </p:txBody>
        </p:sp>
        <p:sp>
          <p:nvSpPr>
            <p:cNvPr id="45078" name="Rectangle 12"/>
            <p:cNvSpPr>
              <a:spLocks noChangeArrowheads="1"/>
            </p:cNvSpPr>
            <p:nvPr/>
          </p:nvSpPr>
          <p:spPr bwMode="auto">
            <a:xfrm>
              <a:off x="473" y="1573"/>
              <a:ext cx="1179" cy="58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more reactive metal</a:t>
              </a:r>
            </a:p>
          </p:txBody>
        </p:sp>
      </p:grpSp>
      <p:sp>
        <p:nvSpPr>
          <p:cNvPr id="45060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7988" cy="549275"/>
          </a:xfrm>
        </p:spPr>
        <p:txBody>
          <a:bodyPr/>
          <a:lstStyle/>
          <a:p>
            <a:pPr eaLnBrk="1" hangingPunct="1"/>
            <a:r>
              <a:rPr lang="en-GB" smtClean="0"/>
              <a:t>      When does displacement happen? </a:t>
            </a:r>
            <a:endParaRPr lang="en-US" smtClean="0"/>
          </a:p>
        </p:txBody>
      </p:sp>
      <p:sp>
        <p:nvSpPr>
          <p:cNvPr id="334870" name="Oval 22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630238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The reactivity series can be used to predict if a </a:t>
            </a:r>
            <a:r>
              <a:rPr lang="en-GB" sz="2400" b="1">
                <a:solidFill>
                  <a:srgbClr val="010066"/>
                </a:solidFill>
              </a:rPr>
              <a:t>metal</a:t>
            </a:r>
            <a:r>
              <a:rPr lang="en-GB" sz="2400">
                <a:solidFill>
                  <a:srgbClr val="010066"/>
                </a:solidFill>
              </a:rPr>
              <a:t> will react with a </a:t>
            </a:r>
            <a:r>
              <a:rPr lang="en-GB" sz="2400" b="1">
                <a:solidFill>
                  <a:srgbClr val="010066"/>
                </a:solidFill>
              </a:rPr>
              <a:t>metal compound</a:t>
            </a:r>
            <a:r>
              <a:rPr lang="en-GB" sz="2400">
                <a:solidFill>
                  <a:srgbClr val="010066"/>
                </a:solidFill>
              </a:rPr>
              <a:t> (e.g.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chloride,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nitrate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or</a:t>
            </a:r>
            <a:r>
              <a:rPr lang="en-GB" sz="2000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sulfate).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6125" y="5338763"/>
            <a:ext cx="6134100" cy="936625"/>
            <a:chOff x="470" y="3363"/>
            <a:chExt cx="3864" cy="590"/>
          </a:xfrm>
        </p:grpSpPr>
        <p:sp>
          <p:nvSpPr>
            <p:cNvPr id="45070" name="Rectangle 30"/>
            <p:cNvSpPr>
              <a:spLocks noChangeArrowheads="1"/>
            </p:cNvSpPr>
            <p:nvPr/>
          </p:nvSpPr>
          <p:spPr bwMode="auto">
            <a:xfrm>
              <a:off x="1584" y="3388"/>
              <a:ext cx="279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71" name="Rectangle 14"/>
            <p:cNvSpPr>
              <a:spLocks noChangeArrowheads="1"/>
            </p:cNvSpPr>
            <p:nvPr/>
          </p:nvSpPr>
          <p:spPr bwMode="auto">
            <a:xfrm>
              <a:off x="3198" y="3409"/>
              <a:ext cx="1136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rgbClr val="FF0000"/>
                  </a:solidFill>
                </a:rPr>
                <a:t>no reaction</a:t>
              </a:r>
            </a:p>
          </p:txBody>
        </p:sp>
        <p:sp>
          <p:nvSpPr>
            <p:cNvPr id="45072" name="Rectangle 28"/>
            <p:cNvSpPr>
              <a:spLocks noChangeArrowheads="1"/>
            </p:cNvSpPr>
            <p:nvPr/>
          </p:nvSpPr>
          <p:spPr bwMode="auto">
            <a:xfrm>
              <a:off x="2946" y="3424"/>
              <a:ext cx="291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sp>
          <p:nvSpPr>
            <p:cNvPr id="45073" name="Rectangle 29"/>
            <p:cNvSpPr>
              <a:spLocks noChangeArrowheads="1"/>
            </p:cNvSpPr>
            <p:nvPr/>
          </p:nvSpPr>
          <p:spPr bwMode="auto">
            <a:xfrm>
              <a:off x="1815" y="3364"/>
              <a:ext cx="1179" cy="58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more reactive metal compound</a:t>
              </a:r>
            </a:p>
          </p:txBody>
        </p:sp>
        <p:sp>
          <p:nvSpPr>
            <p:cNvPr id="45074" name="Rectangle 31"/>
            <p:cNvSpPr>
              <a:spLocks noChangeArrowheads="1"/>
            </p:cNvSpPr>
            <p:nvPr/>
          </p:nvSpPr>
          <p:spPr bwMode="auto">
            <a:xfrm>
              <a:off x="470" y="3363"/>
              <a:ext cx="1179" cy="58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less reactive metal</a:t>
              </a:r>
            </a:p>
          </p:txBody>
        </p:sp>
      </p:grpSp>
      <p:sp>
        <p:nvSpPr>
          <p:cNvPr id="334880" name="Text Box 32"/>
          <p:cNvSpPr txBox="1">
            <a:spLocks noChangeArrowheads="1"/>
          </p:cNvSpPr>
          <p:nvPr/>
        </p:nvSpPr>
        <p:spPr bwMode="auto">
          <a:xfrm>
            <a:off x="395288" y="4435475"/>
            <a:ext cx="8640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266700" indent="-2667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</a:rPr>
              <a:t>If the metal is </a:t>
            </a:r>
            <a:r>
              <a:rPr lang="en-GB" sz="2400" b="1">
                <a:solidFill>
                  <a:srgbClr val="010066"/>
                </a:solidFill>
              </a:rPr>
              <a:t>less reactive</a:t>
            </a:r>
            <a:r>
              <a:rPr lang="en-GB" sz="2400">
                <a:solidFill>
                  <a:srgbClr val="010066"/>
                </a:solidFill>
              </a:rPr>
              <a:t> than the metal in the compound,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   it will </a:t>
            </a:r>
            <a:r>
              <a:rPr lang="en-GB" sz="2400" b="1">
                <a:solidFill>
                  <a:srgbClr val="010066"/>
                </a:solidFill>
              </a:rPr>
              <a:t>not</a:t>
            </a:r>
            <a:r>
              <a:rPr lang="en-GB" sz="2400">
                <a:solidFill>
                  <a:srgbClr val="010066"/>
                </a:solidFill>
              </a:rPr>
              <a:t> compete and so there is </a:t>
            </a:r>
            <a:r>
              <a:rPr lang="en-GB" sz="2400" b="1">
                <a:solidFill>
                  <a:srgbClr val="010066"/>
                </a:solidFill>
              </a:rPr>
              <a:t>no reaction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34882" name="Text Box 34"/>
          <p:cNvSpPr txBox="1">
            <a:spLocks noChangeArrowheads="1"/>
          </p:cNvSpPr>
          <p:nvPr/>
        </p:nvSpPr>
        <p:spPr bwMode="auto">
          <a:xfrm>
            <a:off x="658813" y="3509963"/>
            <a:ext cx="8161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The more reactive metal pushes out, or </a:t>
            </a:r>
            <a:r>
              <a:rPr lang="en-GB" sz="2400" b="1">
                <a:solidFill>
                  <a:srgbClr val="FF6600"/>
                </a:solidFill>
              </a:rPr>
              <a:t>displaces</a:t>
            </a:r>
            <a:r>
              <a:rPr lang="en-GB" sz="2400">
                <a:solidFill>
                  <a:srgbClr val="010066"/>
                </a:solidFill>
              </a:rPr>
              <a:t>,</a:t>
            </a:r>
            <a:r>
              <a:rPr lang="en-GB" sz="2400" b="1">
                <a:solidFill>
                  <a:srgbClr val="010066"/>
                </a:solidFill>
              </a:rPr>
              <a:t> </a:t>
            </a:r>
            <a:r>
              <a:rPr lang="en-GB" sz="2400">
                <a:solidFill>
                  <a:srgbClr val="010066"/>
                </a:solidFill>
              </a:rPr>
              <a:t>the less reactive metal from its compound.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16500" y="2482850"/>
            <a:ext cx="3975100" cy="950913"/>
            <a:chOff x="3160" y="1564"/>
            <a:chExt cx="2504" cy="599"/>
          </a:xfrm>
        </p:grpSpPr>
        <p:sp>
          <p:nvSpPr>
            <p:cNvPr id="45067" name="Rectangle 5"/>
            <p:cNvSpPr>
              <a:spLocks noChangeArrowheads="1"/>
            </p:cNvSpPr>
            <p:nvPr/>
          </p:nvSpPr>
          <p:spPr bwMode="auto">
            <a:xfrm>
              <a:off x="4291" y="1615"/>
              <a:ext cx="241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8" name="Rectangle 4"/>
            <p:cNvSpPr>
              <a:spLocks noChangeArrowheads="1"/>
            </p:cNvSpPr>
            <p:nvPr/>
          </p:nvSpPr>
          <p:spPr bwMode="auto">
            <a:xfrm>
              <a:off x="4485" y="1564"/>
              <a:ext cx="1179" cy="58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less reactive metal</a:t>
              </a:r>
            </a:p>
          </p:txBody>
        </p:sp>
        <p:sp>
          <p:nvSpPr>
            <p:cNvPr id="45069" name="Rectangle 6"/>
            <p:cNvSpPr>
              <a:spLocks noChangeArrowheads="1"/>
            </p:cNvSpPr>
            <p:nvPr/>
          </p:nvSpPr>
          <p:spPr bwMode="auto">
            <a:xfrm>
              <a:off x="3160" y="1574"/>
              <a:ext cx="1179" cy="58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more reactive metal compound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81" grpId="0"/>
      <p:bldP spid="334870" grpId="0" animBg="1"/>
      <p:bldP spid="334871" grpId="0"/>
      <p:bldP spid="334880" grpId="0"/>
      <p:bldP spid="3348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421313" y="2205038"/>
            <a:ext cx="3722687" cy="700087"/>
            <a:chOff x="3415" y="1389"/>
            <a:chExt cx="2345" cy="441"/>
          </a:xfrm>
        </p:grpSpPr>
        <p:sp>
          <p:nvSpPr>
            <p:cNvPr id="46103" name="Rectangle 2"/>
            <p:cNvSpPr>
              <a:spLocks noChangeArrowheads="1"/>
            </p:cNvSpPr>
            <p:nvPr/>
          </p:nvSpPr>
          <p:spPr bwMode="auto">
            <a:xfrm>
              <a:off x="4773" y="1389"/>
              <a:ext cx="987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copper</a:t>
              </a:r>
            </a:p>
          </p:txBody>
        </p:sp>
        <p:sp>
          <p:nvSpPr>
            <p:cNvPr id="46104" name="Rectangle 3"/>
            <p:cNvSpPr>
              <a:spLocks noChangeArrowheads="1"/>
            </p:cNvSpPr>
            <p:nvPr/>
          </p:nvSpPr>
          <p:spPr bwMode="auto">
            <a:xfrm>
              <a:off x="4532" y="1389"/>
              <a:ext cx="241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6105" name="Rectangle 4"/>
            <p:cNvSpPr>
              <a:spLocks noChangeArrowheads="1"/>
            </p:cNvSpPr>
            <p:nvPr/>
          </p:nvSpPr>
          <p:spPr bwMode="auto">
            <a:xfrm>
              <a:off x="3415" y="1389"/>
              <a:ext cx="1117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magnesium chloride </a:t>
              </a:r>
            </a:p>
          </p:txBody>
        </p:sp>
      </p:grpSp>
      <p:grpSp>
        <p:nvGrpSpPr>
          <p:cNvPr id="46083" name="Group 5"/>
          <p:cNvGrpSpPr>
            <a:grpSpLocks/>
          </p:cNvGrpSpPr>
          <p:nvPr/>
        </p:nvGrpSpPr>
        <p:grpSpPr bwMode="auto">
          <a:xfrm>
            <a:off x="969963" y="2205038"/>
            <a:ext cx="4451350" cy="700087"/>
            <a:chOff x="288" y="1104"/>
            <a:chExt cx="2717" cy="441"/>
          </a:xfrm>
        </p:grpSpPr>
        <p:sp>
          <p:nvSpPr>
            <p:cNvPr id="46098" name="Rectangle 6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46099" name="Group 7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46100" name="Rectangle 8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    chloride</a:t>
                </a:r>
              </a:p>
            </p:txBody>
          </p:sp>
          <p:sp>
            <p:nvSpPr>
              <p:cNvPr id="46101" name="Rectangle 9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6102" name="Rectangle 10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5441950" y="4602163"/>
            <a:ext cx="1828800" cy="48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46085" name="Group 13"/>
          <p:cNvGrpSpPr>
            <a:grpSpLocks/>
          </p:cNvGrpSpPr>
          <p:nvPr/>
        </p:nvGrpSpPr>
        <p:grpSpPr bwMode="auto">
          <a:xfrm>
            <a:off x="971550" y="4602163"/>
            <a:ext cx="4451350" cy="700087"/>
            <a:chOff x="288" y="1104"/>
            <a:chExt cx="2717" cy="441"/>
          </a:xfrm>
        </p:grpSpPr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46094" name="Group 15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46095" name="Rectangle 16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     chloride</a:t>
                </a:r>
              </a:p>
            </p:txBody>
          </p:sp>
          <p:sp>
            <p:nvSpPr>
              <p:cNvPr id="46096" name="Rectangle 17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6097" name="Rectangle 18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silver</a:t>
                </a:r>
              </a:p>
            </p:txBody>
          </p:sp>
        </p:grpSp>
      </p:grpSp>
      <p:sp>
        <p:nvSpPr>
          <p:cNvPr id="4608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27988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reactions – examples</a:t>
            </a:r>
            <a:endParaRPr lang="en-US" smtClean="0"/>
          </a:p>
        </p:txBody>
      </p:sp>
      <p:sp>
        <p:nvSpPr>
          <p:cNvPr id="411668" name="Oval 20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6088" name="Text Box 21"/>
          <p:cNvSpPr txBox="1">
            <a:spLocks noChangeArrowheads="1"/>
          </p:cNvSpPr>
          <p:nvPr/>
        </p:nvSpPr>
        <p:spPr bwMode="auto">
          <a:xfrm>
            <a:off x="630238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The reactivity series can be used to predict if a </a:t>
            </a:r>
            <a:r>
              <a:rPr lang="en-GB" sz="2400" b="1">
                <a:solidFill>
                  <a:srgbClr val="010066"/>
                </a:solidFill>
              </a:rPr>
              <a:t>metal</a:t>
            </a:r>
            <a:r>
              <a:rPr lang="en-GB" sz="2400">
                <a:solidFill>
                  <a:srgbClr val="010066"/>
                </a:solidFill>
              </a:rPr>
              <a:t> will react with a </a:t>
            </a:r>
            <a:r>
              <a:rPr lang="en-GB" sz="2400" b="1">
                <a:solidFill>
                  <a:srgbClr val="010066"/>
                </a:solidFill>
              </a:rPr>
              <a:t>metal compound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46089" name="Text Box 22"/>
          <p:cNvSpPr txBox="1">
            <a:spLocks noChangeArrowheads="1"/>
          </p:cNvSpPr>
          <p:nvPr/>
        </p:nvSpPr>
        <p:spPr bwMode="auto">
          <a:xfrm>
            <a:off x="628650" y="1612900"/>
            <a:ext cx="851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</a:rPr>
              <a:t> Will magnesium react with copper chloride? </a:t>
            </a:r>
          </a:p>
        </p:txBody>
      </p:sp>
      <p:sp>
        <p:nvSpPr>
          <p:cNvPr id="46090" name="Text Box 23"/>
          <p:cNvSpPr txBox="1">
            <a:spLocks noChangeArrowheads="1"/>
          </p:cNvSpPr>
          <p:nvPr/>
        </p:nvSpPr>
        <p:spPr bwMode="auto">
          <a:xfrm>
            <a:off x="611188" y="4005263"/>
            <a:ext cx="851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</a:rPr>
              <a:t> Will silver react with magnesium chloride? </a:t>
            </a:r>
          </a:p>
        </p:txBody>
      </p:sp>
      <p:sp>
        <p:nvSpPr>
          <p:cNvPr id="411672" name="Text Box 24"/>
          <p:cNvSpPr txBox="1">
            <a:spLocks noChangeArrowheads="1"/>
          </p:cNvSpPr>
          <p:nvPr/>
        </p:nvSpPr>
        <p:spPr bwMode="auto">
          <a:xfrm>
            <a:off x="900113" y="2997200"/>
            <a:ext cx="7775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Magnesium is a </a:t>
            </a:r>
            <a:r>
              <a:rPr lang="en-GB" sz="2400" b="1">
                <a:solidFill>
                  <a:srgbClr val="010066"/>
                </a:solidFill>
              </a:rPr>
              <a:t>more reactive</a:t>
            </a:r>
            <a:r>
              <a:rPr lang="en-GB" sz="2400">
                <a:solidFill>
                  <a:srgbClr val="010066"/>
                </a:solidFill>
              </a:rPr>
              <a:t> metal than copper, so magnesium </a:t>
            </a:r>
            <a:r>
              <a:rPr lang="en-GB" sz="2400" b="1">
                <a:solidFill>
                  <a:srgbClr val="010066"/>
                </a:solidFill>
              </a:rPr>
              <a:t>displaces</a:t>
            </a:r>
            <a:r>
              <a:rPr lang="en-GB" sz="2400">
                <a:solidFill>
                  <a:srgbClr val="010066"/>
                </a:solidFill>
              </a:rPr>
              <a:t> the copper from its compound.</a:t>
            </a:r>
          </a:p>
        </p:txBody>
      </p:sp>
      <p:sp>
        <p:nvSpPr>
          <p:cNvPr id="411673" name="Text Box 25"/>
          <p:cNvSpPr txBox="1">
            <a:spLocks noChangeArrowheads="1"/>
          </p:cNvSpPr>
          <p:nvPr/>
        </p:nvSpPr>
        <p:spPr bwMode="auto">
          <a:xfrm>
            <a:off x="882650" y="5373688"/>
            <a:ext cx="79375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Silver is a </a:t>
            </a:r>
            <a:r>
              <a:rPr lang="en-GB" sz="2400" b="1">
                <a:solidFill>
                  <a:srgbClr val="010066"/>
                </a:solidFill>
              </a:rPr>
              <a:t>less reactive</a:t>
            </a:r>
            <a:r>
              <a:rPr lang="en-GB" sz="2400">
                <a:solidFill>
                  <a:srgbClr val="010066"/>
                </a:solidFill>
              </a:rPr>
              <a:t> metal than magnesium, so silver </a:t>
            </a:r>
            <a:r>
              <a:rPr lang="en-GB" sz="2400" b="1" u="sng">
                <a:solidFill>
                  <a:srgbClr val="010066"/>
                </a:solidFill>
              </a:rPr>
              <a:t>does not</a:t>
            </a:r>
            <a:r>
              <a:rPr lang="en-GB" sz="2400">
                <a:solidFill>
                  <a:srgbClr val="010066"/>
                </a:solidFill>
              </a:rPr>
              <a:t> displace the magnesium from its compound.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60" grpId="0" animBg="1"/>
      <p:bldP spid="411672" grpId="0"/>
      <p:bldP spid="4116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reactions – observation</a:t>
            </a:r>
            <a:endParaRPr lang="en-US" smtClean="0"/>
          </a:p>
        </p:txBody>
      </p:sp>
      <p:sp>
        <p:nvSpPr>
          <p:cNvPr id="337929" name="Oval 9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630238" y="701675"/>
            <a:ext cx="42291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This photograph shows what happens when </a:t>
            </a:r>
            <a:r>
              <a:rPr lang="en-GB" sz="2400" b="1">
                <a:solidFill>
                  <a:srgbClr val="010066"/>
                </a:solidFill>
              </a:rPr>
              <a:t>magnesium</a:t>
            </a:r>
            <a:r>
              <a:rPr lang="en-GB" sz="2400">
                <a:solidFill>
                  <a:srgbClr val="010066"/>
                </a:solidFill>
              </a:rPr>
              <a:t> reacts with </a:t>
            </a:r>
            <a:r>
              <a:rPr lang="en-GB" sz="2400" b="1">
                <a:solidFill>
                  <a:srgbClr val="010066"/>
                </a:solidFill>
              </a:rPr>
              <a:t>copper sulfate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GB" sz="2400">
              <a:solidFill>
                <a:srgbClr val="010066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Why does the blue colour of the coppers sulfate solution gradually disappear during this reaction?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219700" y="846138"/>
            <a:ext cx="3159125" cy="2727325"/>
            <a:chOff x="3288" y="533"/>
            <a:chExt cx="1990" cy="1718"/>
          </a:xfrm>
        </p:grpSpPr>
        <p:pic>
          <p:nvPicPr>
            <p:cNvPr id="47121" name="Picture 7" descr="cuso4 zn"/>
            <p:cNvPicPr>
              <a:picLocks noChangeAspect="1" noChangeArrowheads="1"/>
            </p:cNvPicPr>
            <p:nvPr/>
          </p:nvPicPr>
          <p:blipFill>
            <a:blip r:embed="rId3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28" b="8838"/>
            <a:stretch>
              <a:fillRect/>
            </a:stretch>
          </p:blipFill>
          <p:spPr bwMode="auto">
            <a:xfrm>
              <a:off x="3288" y="533"/>
              <a:ext cx="1990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2" name="Text Box 11"/>
            <p:cNvSpPr txBox="1">
              <a:spLocks noChangeArrowheads="1"/>
            </p:cNvSpPr>
            <p:nvPr/>
          </p:nvSpPr>
          <p:spPr bwMode="auto">
            <a:xfrm>
              <a:off x="3379" y="558"/>
              <a:ext cx="802" cy="21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sz="2800" b="1">
                  <a:solidFill>
                    <a:srgbClr val="FF6600"/>
                  </a:solidFill>
                </a:rPr>
                <a:t>before</a:t>
              </a:r>
            </a:p>
          </p:txBody>
        </p:sp>
        <p:sp>
          <p:nvSpPr>
            <p:cNvPr id="47123" name="Text Box 12"/>
            <p:cNvSpPr txBox="1">
              <a:spLocks noChangeArrowheads="1"/>
            </p:cNvSpPr>
            <p:nvPr/>
          </p:nvSpPr>
          <p:spPr bwMode="auto">
            <a:xfrm>
              <a:off x="4482" y="564"/>
              <a:ext cx="621" cy="217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en-GB" sz="2800" b="1">
                  <a:solidFill>
                    <a:srgbClr val="FF6600"/>
                  </a:solidFill>
                </a:rPr>
                <a:t>after</a:t>
              </a:r>
            </a:p>
          </p:txBody>
        </p:sp>
      </p:grpSp>
      <p:sp>
        <p:nvSpPr>
          <p:cNvPr id="337933" name="Text Box 13"/>
          <p:cNvSpPr txBox="1">
            <a:spLocks noChangeArrowheads="1"/>
          </p:cNvSpPr>
          <p:nvPr/>
        </p:nvSpPr>
        <p:spPr bwMode="auto">
          <a:xfrm>
            <a:off x="630238" y="4905375"/>
            <a:ext cx="7829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Magnesium is a </a:t>
            </a:r>
            <a:r>
              <a:rPr lang="en-GB" sz="2400" b="1">
                <a:solidFill>
                  <a:srgbClr val="010066"/>
                </a:solidFill>
              </a:rPr>
              <a:t>more reactive</a:t>
            </a:r>
            <a:r>
              <a:rPr lang="en-GB" sz="2400">
                <a:solidFill>
                  <a:srgbClr val="010066"/>
                </a:solidFill>
              </a:rPr>
              <a:t> metal than copper and so the magnesium displaces the copper from the copper sulfate solution. This is why the blue colour disappears. 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55650" y="4005263"/>
            <a:ext cx="8174038" cy="700087"/>
            <a:chOff x="476" y="3295"/>
            <a:chExt cx="5149" cy="441"/>
          </a:xfrm>
        </p:grpSpPr>
        <p:sp>
          <p:nvSpPr>
            <p:cNvPr id="47112" name="Rectangle 14"/>
            <p:cNvSpPr>
              <a:spLocks noChangeArrowheads="1"/>
            </p:cNvSpPr>
            <p:nvPr/>
          </p:nvSpPr>
          <p:spPr bwMode="auto">
            <a:xfrm>
              <a:off x="4638" y="3295"/>
              <a:ext cx="987" cy="441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copper</a:t>
              </a:r>
            </a:p>
          </p:txBody>
        </p:sp>
        <p:sp>
          <p:nvSpPr>
            <p:cNvPr id="47113" name="Rectangle 15"/>
            <p:cNvSpPr>
              <a:spLocks noChangeArrowheads="1"/>
            </p:cNvSpPr>
            <p:nvPr/>
          </p:nvSpPr>
          <p:spPr bwMode="auto">
            <a:xfrm>
              <a:off x="4397" y="3295"/>
              <a:ext cx="241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7114" name="Rectangle 16"/>
            <p:cNvSpPr>
              <a:spLocks noChangeArrowheads="1"/>
            </p:cNvSpPr>
            <p:nvPr/>
          </p:nvSpPr>
          <p:spPr bwMode="auto">
            <a:xfrm>
              <a:off x="3280" y="3295"/>
              <a:ext cx="1117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magnesium sulfate </a:t>
              </a:r>
            </a:p>
          </p:txBody>
        </p:sp>
        <p:grpSp>
          <p:nvGrpSpPr>
            <p:cNvPr id="47115" name="Group 17"/>
            <p:cNvGrpSpPr>
              <a:grpSpLocks/>
            </p:cNvGrpSpPr>
            <p:nvPr/>
          </p:nvGrpSpPr>
          <p:grpSpPr bwMode="auto">
            <a:xfrm>
              <a:off x="476" y="3295"/>
              <a:ext cx="2804" cy="441"/>
              <a:chOff x="288" y="1104"/>
              <a:chExt cx="2717" cy="441"/>
            </a:xfrm>
          </p:grpSpPr>
          <p:sp>
            <p:nvSpPr>
              <p:cNvPr id="47116" name="Rectangle 18"/>
              <p:cNvSpPr>
                <a:spLocks noChangeArrowheads="1"/>
              </p:cNvSpPr>
              <p:nvPr/>
            </p:nvSpPr>
            <p:spPr bwMode="auto">
              <a:xfrm>
                <a:off x="2735" y="1104"/>
                <a:ext cx="270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US" sz="2200" b="1">
                    <a:solidFill>
                      <a:schemeClr val="tx1"/>
                    </a:solidFill>
                    <a:sym typeface="Monotype Sorts" pitchFamily="2" charset="2"/>
                  </a:rPr>
                  <a:t></a:t>
                </a:r>
                <a:endParaRPr lang="en-GB" sz="2200" b="1">
                  <a:solidFill>
                    <a:schemeClr val="tx1"/>
                  </a:solidFill>
                  <a:sym typeface="Monotype Sorts" pitchFamily="2" charset="2"/>
                </a:endParaRPr>
              </a:p>
            </p:txBody>
          </p:sp>
          <p:grpSp>
            <p:nvGrpSpPr>
              <p:cNvPr id="47117" name="Group 19"/>
              <p:cNvGrpSpPr>
                <a:grpSpLocks/>
              </p:cNvGrpSpPr>
              <p:nvPr/>
            </p:nvGrpSpPr>
            <p:grpSpPr bwMode="auto">
              <a:xfrm>
                <a:off x="288" y="1104"/>
                <a:ext cx="2447" cy="441"/>
                <a:chOff x="288" y="1104"/>
                <a:chExt cx="2447" cy="441"/>
              </a:xfrm>
            </p:grpSpPr>
            <p:sp>
              <p:nvSpPr>
                <p:cNvPr id="47118" name="Rectangle 20"/>
                <p:cNvSpPr>
                  <a:spLocks noChangeArrowheads="1"/>
                </p:cNvSpPr>
                <p:nvPr/>
              </p:nvSpPr>
              <p:spPr bwMode="auto">
                <a:xfrm>
                  <a:off x="1619" y="1104"/>
                  <a:ext cx="1116" cy="44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FFFF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GB" sz="2200" b="1">
                      <a:solidFill>
                        <a:schemeClr val="tx1"/>
                      </a:solidFill>
                    </a:rPr>
                    <a:t>copper     sulfate</a:t>
                  </a:r>
                </a:p>
              </p:txBody>
            </p:sp>
            <p:sp>
              <p:nvSpPr>
                <p:cNvPr id="47119" name="Rectangle 21"/>
                <p:cNvSpPr>
                  <a:spLocks noChangeArrowheads="1"/>
                </p:cNvSpPr>
                <p:nvPr/>
              </p:nvSpPr>
              <p:spPr bwMode="auto">
                <a:xfrm>
                  <a:off x="1360" y="1104"/>
                  <a:ext cx="259" cy="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GB" sz="2200" b="1">
                      <a:solidFill>
                        <a:schemeClr val="tx1"/>
                      </a:solidFill>
                    </a:rPr>
                    <a:t>+</a:t>
                  </a:r>
                </a:p>
              </p:txBody>
            </p:sp>
            <p:sp>
              <p:nvSpPr>
                <p:cNvPr id="47120" name="Rectangle 22"/>
                <p:cNvSpPr>
                  <a:spLocks noChangeArrowheads="1"/>
                </p:cNvSpPr>
                <p:nvPr/>
              </p:nvSpPr>
              <p:spPr bwMode="auto">
                <a:xfrm>
                  <a:off x="288" y="1104"/>
                  <a:ext cx="1072" cy="441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GB" sz="2200" b="1">
                      <a:solidFill>
                        <a:schemeClr val="tx1"/>
                      </a:solidFill>
                    </a:rPr>
                    <a:t>magnesium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37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37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9" grpId="0" animBg="1"/>
      <p:bldP spid="337930" grpId="0" build="p"/>
      <p:bldP spid="3379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006" name="Group 134"/>
          <p:cNvGraphicFramePr>
            <a:graphicFrameLocks noGrp="1"/>
          </p:cNvGraphicFramePr>
          <p:nvPr/>
        </p:nvGraphicFramePr>
        <p:xfrm>
          <a:off x="303213" y="1844675"/>
          <a:ext cx="8713787" cy="3384550"/>
        </p:xfrm>
        <a:graphic>
          <a:graphicData uri="http://schemas.openxmlformats.org/drawingml/2006/table">
            <a:tbl>
              <a:tblPr/>
              <a:tblGrid>
                <a:gridCol w="2089150"/>
                <a:gridCol w="1655762"/>
                <a:gridCol w="1655763"/>
                <a:gridCol w="1728787"/>
                <a:gridCol w="158432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 sulfate</a:t>
                      </a:r>
                      <a:endParaRPr kumimoji="0" lang="en-GB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sulfate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sulfate</a:t>
                      </a:r>
                      <a:endParaRPr kumimoji="0" lang="en-GB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 sulfate</a:t>
                      </a:r>
                      <a:endParaRPr kumimoji="0" lang="en-GB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magnesium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48169" name="Text Box 52"/>
          <p:cNvSpPr txBox="1">
            <a:spLocks noChangeArrowheads="1"/>
          </p:cNvSpPr>
          <p:nvPr/>
        </p:nvSpPr>
        <p:spPr bwMode="auto">
          <a:xfrm>
            <a:off x="1212850" y="5602288"/>
            <a:ext cx="386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sz="2400" b="1">
                <a:solidFill>
                  <a:srgbClr val="010066"/>
                </a:solidFill>
                <a:sym typeface="Wingdings" pitchFamily="2" charset="2"/>
              </a:rPr>
              <a:t> = displacement reaction</a:t>
            </a: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48170" name="Text Box 53"/>
          <p:cNvSpPr txBox="1">
            <a:spLocks noChangeArrowheads="1"/>
          </p:cNvSpPr>
          <p:nvPr/>
        </p:nvSpPr>
        <p:spPr bwMode="auto">
          <a:xfrm>
            <a:off x="6083300" y="5608638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10066"/>
                </a:solidFill>
                <a:sym typeface="Wingdings" pitchFamily="2" charset="2"/>
              </a:rPr>
              <a:t>= no reaction</a:t>
            </a: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335926" name="Text Box 54"/>
          <p:cNvSpPr txBox="1">
            <a:spLocks noChangeArrowheads="1"/>
          </p:cNvSpPr>
          <p:nvPr/>
        </p:nvSpPr>
        <p:spPr bwMode="auto">
          <a:xfrm>
            <a:off x="4518025" y="3184525"/>
            <a:ext cx="701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5927" name="Text Box 55"/>
          <p:cNvSpPr txBox="1">
            <a:spLocks noChangeArrowheads="1"/>
          </p:cNvSpPr>
          <p:nvPr/>
        </p:nvSpPr>
        <p:spPr bwMode="auto">
          <a:xfrm>
            <a:off x="6110288" y="31988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5928" name="Text Box 56"/>
          <p:cNvSpPr txBox="1">
            <a:spLocks noChangeArrowheads="1"/>
          </p:cNvSpPr>
          <p:nvPr/>
        </p:nvSpPr>
        <p:spPr bwMode="auto">
          <a:xfrm>
            <a:off x="7786688" y="3198813"/>
            <a:ext cx="88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5929" name="Text Box 57"/>
          <p:cNvSpPr txBox="1">
            <a:spLocks noChangeArrowheads="1"/>
          </p:cNvSpPr>
          <p:nvPr/>
        </p:nvSpPr>
        <p:spPr bwMode="auto">
          <a:xfrm>
            <a:off x="2862263" y="3446463"/>
            <a:ext cx="5778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35930" name="Text Box 58"/>
          <p:cNvSpPr txBox="1">
            <a:spLocks noChangeArrowheads="1"/>
          </p:cNvSpPr>
          <p:nvPr/>
        </p:nvSpPr>
        <p:spPr bwMode="auto">
          <a:xfrm>
            <a:off x="6110288" y="374173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5931" name="Text Box 59"/>
          <p:cNvSpPr txBox="1">
            <a:spLocks noChangeArrowheads="1"/>
          </p:cNvSpPr>
          <p:nvPr/>
        </p:nvSpPr>
        <p:spPr bwMode="auto">
          <a:xfrm>
            <a:off x="7786688" y="3741738"/>
            <a:ext cx="889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5932" name="Text Box 60"/>
          <p:cNvSpPr txBox="1">
            <a:spLocks noChangeArrowheads="1"/>
          </p:cNvSpPr>
          <p:nvPr/>
        </p:nvSpPr>
        <p:spPr bwMode="auto">
          <a:xfrm>
            <a:off x="7786688" y="42989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5933" name="Text Box 61"/>
          <p:cNvSpPr txBox="1">
            <a:spLocks noChangeArrowheads="1"/>
          </p:cNvSpPr>
          <p:nvPr/>
        </p:nvSpPr>
        <p:spPr bwMode="auto">
          <a:xfrm>
            <a:off x="2862263" y="384651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35934" name="Text Box 62"/>
          <p:cNvSpPr txBox="1">
            <a:spLocks noChangeArrowheads="1"/>
          </p:cNvSpPr>
          <p:nvPr/>
        </p:nvSpPr>
        <p:spPr bwMode="auto">
          <a:xfrm>
            <a:off x="4540250" y="3849688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35935" name="Text Box 63"/>
          <p:cNvSpPr txBox="1">
            <a:spLocks noChangeArrowheads="1"/>
          </p:cNvSpPr>
          <p:nvPr/>
        </p:nvSpPr>
        <p:spPr bwMode="auto">
          <a:xfrm>
            <a:off x="2843213" y="4378325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35936" name="Text Box 64"/>
          <p:cNvSpPr txBox="1">
            <a:spLocks noChangeArrowheads="1"/>
          </p:cNvSpPr>
          <p:nvPr/>
        </p:nvSpPr>
        <p:spPr bwMode="auto">
          <a:xfrm>
            <a:off x="4540250" y="4383088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35937" name="Text Box 65"/>
          <p:cNvSpPr txBox="1">
            <a:spLocks noChangeArrowheads="1"/>
          </p:cNvSpPr>
          <p:nvPr/>
        </p:nvSpPr>
        <p:spPr bwMode="auto">
          <a:xfrm>
            <a:off x="6186488" y="4378325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48183" name="Rectangle 7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sulfates – predictions</a:t>
            </a:r>
            <a:endParaRPr lang="en-US" smtClean="0"/>
          </a:p>
        </p:txBody>
      </p:sp>
      <p:sp>
        <p:nvSpPr>
          <p:cNvPr id="335944" name="Oval 72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8185" name="Text Box 73"/>
          <p:cNvSpPr txBox="1">
            <a:spLocks noChangeArrowheads="1"/>
          </p:cNvSpPr>
          <p:nvPr/>
        </p:nvSpPr>
        <p:spPr bwMode="auto">
          <a:xfrm>
            <a:off x="630238" y="701675"/>
            <a:ext cx="826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Use the reactivity series to predict if there is a reaction when these metals are added to different metal sulfate solutions</a:t>
            </a:r>
            <a:r>
              <a:rPr lang="en-GB" sz="2400" b="1">
                <a:solidFill>
                  <a:srgbClr val="010066"/>
                </a:solidFill>
              </a:rPr>
              <a:t>.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48186" name="Text Box 111"/>
          <p:cNvSpPr txBox="1">
            <a:spLocks noChangeArrowheads="1"/>
          </p:cNvSpPr>
          <p:nvPr/>
        </p:nvSpPr>
        <p:spPr bwMode="auto">
          <a:xfrm>
            <a:off x="279400" y="2481263"/>
            <a:ext cx="946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b="1">
                <a:solidFill>
                  <a:srgbClr val="FF6600"/>
                </a:solidFill>
              </a:rPr>
              <a:t>metal</a:t>
            </a:r>
          </a:p>
        </p:txBody>
      </p:sp>
      <p:sp>
        <p:nvSpPr>
          <p:cNvPr id="48187" name="Text Box 112"/>
          <p:cNvSpPr txBox="1">
            <a:spLocks noChangeArrowheads="1"/>
          </p:cNvSpPr>
          <p:nvPr/>
        </p:nvSpPr>
        <p:spPr bwMode="auto">
          <a:xfrm>
            <a:off x="617538" y="1804988"/>
            <a:ext cx="19383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2200" b="1">
                <a:solidFill>
                  <a:srgbClr val="FF6600"/>
                </a:solidFill>
              </a:rPr>
              <a:t>metal</a:t>
            </a:r>
            <a:r>
              <a:rPr lang="en-GB" sz="1200" b="1">
                <a:solidFill>
                  <a:srgbClr val="FF6600"/>
                </a:solidFill>
              </a:rPr>
              <a:t> </a:t>
            </a:r>
            <a:r>
              <a:rPr lang="en-GB" sz="2200" b="1">
                <a:solidFill>
                  <a:srgbClr val="FF6600"/>
                </a:solidFill>
              </a:rPr>
              <a:t>sulfate </a:t>
            </a:r>
          </a:p>
          <a:p>
            <a:pPr algn="ctr">
              <a:lnSpc>
                <a:spcPct val="85000"/>
              </a:lnSpc>
            </a:pPr>
            <a:r>
              <a:rPr lang="en-GB" sz="2200" b="1">
                <a:solidFill>
                  <a:srgbClr val="FF6600"/>
                </a:solidFill>
              </a:rPr>
              <a:t>      solution</a:t>
            </a:r>
          </a:p>
        </p:txBody>
      </p:sp>
      <p:sp>
        <p:nvSpPr>
          <p:cNvPr id="48188" name="Text Box 133"/>
          <p:cNvSpPr txBox="1">
            <a:spLocks noChangeArrowheads="1"/>
          </p:cNvSpPr>
          <p:nvPr/>
        </p:nvSpPr>
        <p:spPr bwMode="auto">
          <a:xfrm>
            <a:off x="684213" y="5732463"/>
            <a:ext cx="70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48189" name="Text Box 135"/>
          <p:cNvSpPr txBox="1">
            <a:spLocks noChangeArrowheads="1"/>
          </p:cNvSpPr>
          <p:nvPr/>
        </p:nvSpPr>
        <p:spPr bwMode="auto">
          <a:xfrm>
            <a:off x="5483225" y="530066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48190" name="Rectangle 136"/>
          <p:cNvSpPr>
            <a:spLocks noChangeArrowheads="1"/>
          </p:cNvSpPr>
          <p:nvPr/>
        </p:nvSpPr>
        <p:spPr bwMode="auto">
          <a:xfrm>
            <a:off x="755650" y="5516563"/>
            <a:ext cx="4248150" cy="649287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CC66"/>
              </a:solidFill>
            </a:endParaRPr>
          </a:p>
        </p:txBody>
      </p:sp>
      <p:sp>
        <p:nvSpPr>
          <p:cNvPr id="48191" name="Rectangle 137"/>
          <p:cNvSpPr>
            <a:spLocks noChangeArrowheads="1"/>
          </p:cNvSpPr>
          <p:nvPr/>
        </p:nvSpPr>
        <p:spPr bwMode="auto">
          <a:xfrm>
            <a:off x="5435600" y="5516563"/>
            <a:ext cx="2808288" cy="649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926" grpId="0"/>
      <p:bldP spid="335927" grpId="0"/>
      <p:bldP spid="335928" grpId="0"/>
      <p:bldP spid="335929" grpId="0"/>
      <p:bldP spid="335930" grpId="0"/>
      <p:bldP spid="335931" grpId="0"/>
      <p:bldP spid="335932" grpId="0"/>
      <p:bldP spid="335933" grpId="0"/>
      <p:bldP spid="335934" grpId="0"/>
      <p:bldP spid="335935" grpId="0"/>
      <p:bldP spid="335936" grpId="0"/>
      <p:bldP spid="3359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7207250" y="1628775"/>
            <a:ext cx="1646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824663" y="1628775"/>
            <a:ext cx="38258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5051425" y="1628775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sulfate</a:t>
            </a:r>
          </a:p>
        </p:txBody>
      </p:sp>
      <p:grpSp>
        <p:nvGrpSpPr>
          <p:cNvPr id="49157" name="Group 7"/>
          <p:cNvGrpSpPr>
            <a:grpSpLocks/>
          </p:cNvGrpSpPr>
          <p:nvPr/>
        </p:nvGrpSpPr>
        <p:grpSpPr bwMode="auto">
          <a:xfrm>
            <a:off x="738188" y="1628775"/>
            <a:ext cx="4313237" cy="700088"/>
            <a:chOff x="288" y="1104"/>
            <a:chExt cx="2717" cy="441"/>
          </a:xfrm>
        </p:grpSpPr>
        <p:sp>
          <p:nvSpPr>
            <p:cNvPr id="49218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49219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49220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sulfate</a:t>
                </a:r>
              </a:p>
            </p:txBody>
          </p:sp>
          <p:sp>
            <p:nvSpPr>
              <p:cNvPr id="49221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9222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graphicFrame>
        <p:nvGraphicFramePr>
          <p:cNvPr id="339048" name="Group 104"/>
          <p:cNvGraphicFramePr>
            <a:graphicFrameLocks noGrp="1"/>
          </p:cNvGraphicFramePr>
          <p:nvPr/>
        </p:nvGraphicFramePr>
        <p:xfrm>
          <a:off x="661988" y="2466975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2"/>
                <a:gridCol w="1841500"/>
                <a:gridCol w="457200"/>
                <a:gridCol w="1674813"/>
                <a:gridCol w="382587"/>
                <a:gridCol w="1646238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38969" name="Rectangle 25"/>
          <p:cNvSpPr>
            <a:spLocks noChangeArrowheads="1"/>
          </p:cNvSpPr>
          <p:nvPr/>
        </p:nvSpPr>
        <p:spPr bwMode="auto">
          <a:xfrm>
            <a:off x="7237413" y="3203575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zinc</a:t>
            </a:r>
          </a:p>
        </p:txBody>
      </p:sp>
      <p:sp>
        <p:nvSpPr>
          <p:cNvPr id="338970" name="Rectangle 26"/>
          <p:cNvSpPr>
            <a:spLocks noChangeArrowheads="1"/>
          </p:cNvSpPr>
          <p:nvPr/>
        </p:nvSpPr>
        <p:spPr bwMode="auto">
          <a:xfrm>
            <a:off x="6854825" y="3203575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auto">
          <a:xfrm>
            <a:off x="5081588" y="3203575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sulfate</a:t>
            </a:r>
          </a:p>
        </p:txBody>
      </p:sp>
      <p:grpSp>
        <p:nvGrpSpPr>
          <p:cNvPr id="49173" name="Group 28"/>
          <p:cNvGrpSpPr>
            <a:grpSpLocks/>
          </p:cNvGrpSpPr>
          <p:nvPr/>
        </p:nvGrpSpPr>
        <p:grpSpPr bwMode="auto">
          <a:xfrm>
            <a:off x="768350" y="3203575"/>
            <a:ext cx="4313238" cy="700088"/>
            <a:chOff x="288" y="1104"/>
            <a:chExt cx="2717" cy="441"/>
          </a:xfrm>
        </p:grpSpPr>
        <p:sp>
          <p:nvSpPr>
            <p:cNvPr id="49213" name="Rectangle 29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49214" name="Group 30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49215" name="Rectangle 31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 </a:t>
                </a:r>
              </a:p>
              <a:p>
                <a:pPr algn="ctr" eaLnBrk="1" hangingPunct="1"/>
                <a:r>
                  <a:rPr lang="en-GB" sz="2200" b="1">
                    <a:solidFill>
                      <a:schemeClr val="tx1"/>
                    </a:solidFill>
                  </a:rPr>
                  <a:t>sulfate</a:t>
                </a:r>
              </a:p>
            </p:txBody>
          </p:sp>
          <p:sp>
            <p:nvSpPr>
              <p:cNvPr id="49216" name="Rectangle 32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9217" name="Rectangle 33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graphicFrame>
        <p:nvGraphicFramePr>
          <p:cNvPr id="339074" name="Group 130"/>
          <p:cNvGraphicFramePr>
            <a:graphicFrameLocks noGrp="1"/>
          </p:cNvGraphicFramePr>
          <p:nvPr/>
        </p:nvGraphicFramePr>
        <p:xfrm>
          <a:off x="692150" y="4041775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38990" name="Rectangle 46"/>
          <p:cNvSpPr>
            <a:spLocks noChangeArrowheads="1"/>
          </p:cNvSpPr>
          <p:nvPr/>
        </p:nvSpPr>
        <p:spPr bwMode="auto">
          <a:xfrm>
            <a:off x="7237413" y="4829175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</a:t>
            </a:r>
          </a:p>
        </p:txBody>
      </p:sp>
      <p:sp>
        <p:nvSpPr>
          <p:cNvPr id="338991" name="Rectangle 47"/>
          <p:cNvSpPr>
            <a:spLocks noChangeArrowheads="1"/>
          </p:cNvSpPr>
          <p:nvPr/>
        </p:nvSpPr>
        <p:spPr bwMode="auto">
          <a:xfrm>
            <a:off x="6854825" y="4829175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8992" name="Rectangle 48"/>
          <p:cNvSpPr>
            <a:spLocks noChangeArrowheads="1"/>
          </p:cNvSpPr>
          <p:nvPr/>
        </p:nvSpPr>
        <p:spPr bwMode="auto">
          <a:xfrm>
            <a:off x="5081588" y="4829175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sulfate</a:t>
            </a:r>
          </a:p>
        </p:txBody>
      </p:sp>
      <p:grpSp>
        <p:nvGrpSpPr>
          <p:cNvPr id="49189" name="Group 49"/>
          <p:cNvGrpSpPr>
            <a:grpSpLocks/>
          </p:cNvGrpSpPr>
          <p:nvPr/>
        </p:nvGrpSpPr>
        <p:grpSpPr bwMode="auto">
          <a:xfrm>
            <a:off x="768350" y="4829175"/>
            <a:ext cx="4313238" cy="700088"/>
            <a:chOff x="288" y="1104"/>
            <a:chExt cx="2717" cy="441"/>
          </a:xfrm>
        </p:grpSpPr>
        <p:sp>
          <p:nvSpPr>
            <p:cNvPr id="49208" name="Rectangle 50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49209" name="Group 51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49210" name="Rectangle 52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  <a:p>
                <a:pPr algn="ctr" eaLnBrk="1" hangingPunct="1"/>
                <a:r>
                  <a:rPr lang="en-GB" sz="2200" b="1">
                    <a:solidFill>
                      <a:schemeClr val="tx1"/>
                    </a:solidFill>
                  </a:rPr>
                  <a:t>sulfate</a:t>
                </a:r>
              </a:p>
            </p:txBody>
          </p:sp>
          <p:sp>
            <p:nvSpPr>
              <p:cNvPr id="49211" name="Rectangle 53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49212" name="Rectangle 5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</p:txBody>
          </p:sp>
        </p:grpSp>
      </p:grpSp>
      <p:graphicFrame>
        <p:nvGraphicFramePr>
          <p:cNvPr id="339101" name="Group 157"/>
          <p:cNvGraphicFramePr>
            <a:graphicFrameLocks noGrp="1"/>
          </p:cNvGraphicFramePr>
          <p:nvPr/>
        </p:nvGraphicFramePr>
        <p:xfrm>
          <a:off x="692150" y="5661025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MgSO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49202" name="Rectangle 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sulfates – magnesium</a:t>
            </a:r>
          </a:p>
        </p:txBody>
      </p:sp>
      <p:sp>
        <p:nvSpPr>
          <p:cNvPr id="339018" name="Oval 7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9204" name="Text Box 75"/>
          <p:cNvSpPr txBox="1">
            <a:spLocks noChangeArrowheads="1"/>
          </p:cNvSpPr>
          <p:nvPr/>
        </p:nvSpPr>
        <p:spPr bwMode="auto">
          <a:xfrm>
            <a:off x="630238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magnesium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metal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sulfates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339020" name="Text Box 76"/>
          <p:cNvSpPr txBox="1">
            <a:spLocks noChangeArrowheads="1"/>
          </p:cNvSpPr>
          <p:nvPr/>
        </p:nvSpPr>
        <p:spPr bwMode="auto">
          <a:xfrm>
            <a:off x="-36513" y="1844675"/>
            <a:ext cx="70167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9021" name="Text Box 77"/>
          <p:cNvSpPr txBox="1">
            <a:spLocks noChangeArrowheads="1"/>
          </p:cNvSpPr>
          <p:nvPr/>
        </p:nvSpPr>
        <p:spPr bwMode="auto">
          <a:xfrm>
            <a:off x="-36513" y="3476625"/>
            <a:ext cx="70167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39022" name="Text Box 78"/>
          <p:cNvSpPr txBox="1">
            <a:spLocks noChangeArrowheads="1"/>
          </p:cNvSpPr>
          <p:nvPr/>
        </p:nvSpPr>
        <p:spPr bwMode="auto">
          <a:xfrm>
            <a:off x="-36513" y="5084763"/>
            <a:ext cx="7016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8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8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8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8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3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3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 autoUpdateAnimBg="0"/>
      <p:bldP spid="338949" grpId="0" animBg="1" autoUpdateAnimBg="0"/>
      <p:bldP spid="338950" grpId="0" build="p" autoUpdateAnimBg="0"/>
      <p:bldP spid="338969" grpId="0" build="p" autoUpdateAnimBg="0"/>
      <p:bldP spid="338970" grpId="0" animBg="1" autoUpdateAnimBg="0"/>
      <p:bldP spid="338971" grpId="0" build="p" autoUpdateAnimBg="0"/>
      <p:bldP spid="338990" grpId="0" build="p" autoUpdateAnimBg="0"/>
      <p:bldP spid="338991" grpId="0" animBg="1" autoUpdateAnimBg="0"/>
      <p:bldP spid="338992" grpId="0" build="p" autoUpdateAnimBg="0"/>
      <p:bldP spid="339020" grpId="0"/>
      <p:bldP spid="339021" grpId="0"/>
      <p:bldP spid="339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7229475" y="1619250"/>
            <a:ext cx="1646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6846888" y="1619250"/>
            <a:ext cx="38258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5073650" y="1619250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760413" y="1619250"/>
            <a:ext cx="4313237" cy="700088"/>
            <a:chOff x="288" y="1104"/>
            <a:chExt cx="2717" cy="441"/>
          </a:xfrm>
        </p:grpSpPr>
        <p:sp>
          <p:nvSpPr>
            <p:cNvPr id="50230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0231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0232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 sulfate</a:t>
                </a:r>
              </a:p>
            </p:txBody>
          </p:sp>
          <p:sp>
            <p:nvSpPr>
              <p:cNvPr id="50233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0234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sp>
        <p:nvSpPr>
          <p:cNvPr id="339993" name="Rectangle 25"/>
          <p:cNvSpPr>
            <a:spLocks noChangeArrowheads="1"/>
          </p:cNvSpPr>
          <p:nvPr/>
        </p:nvSpPr>
        <p:spPr bwMode="auto">
          <a:xfrm>
            <a:off x="7259638" y="3143250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</a:t>
            </a:r>
          </a:p>
        </p:txBody>
      </p:sp>
      <p:sp>
        <p:nvSpPr>
          <p:cNvPr id="339994" name="Rectangle 26"/>
          <p:cNvSpPr>
            <a:spLocks noChangeArrowheads="1"/>
          </p:cNvSpPr>
          <p:nvPr/>
        </p:nvSpPr>
        <p:spPr bwMode="auto">
          <a:xfrm>
            <a:off x="6877050" y="3143250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9995" name="Rectangle 27"/>
          <p:cNvSpPr>
            <a:spLocks noChangeArrowheads="1"/>
          </p:cNvSpPr>
          <p:nvPr/>
        </p:nvSpPr>
        <p:spPr bwMode="auto">
          <a:xfrm>
            <a:off x="5103813" y="314325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zinc </a:t>
            </a:r>
          </a:p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sulfate</a:t>
            </a:r>
          </a:p>
        </p:txBody>
      </p:sp>
      <p:grpSp>
        <p:nvGrpSpPr>
          <p:cNvPr id="50185" name="Group 28"/>
          <p:cNvGrpSpPr>
            <a:grpSpLocks/>
          </p:cNvGrpSpPr>
          <p:nvPr/>
        </p:nvGrpSpPr>
        <p:grpSpPr bwMode="auto">
          <a:xfrm>
            <a:off x="790575" y="3143250"/>
            <a:ext cx="4313238" cy="700088"/>
            <a:chOff x="288" y="1104"/>
            <a:chExt cx="2717" cy="441"/>
          </a:xfrm>
        </p:grpSpPr>
        <p:sp>
          <p:nvSpPr>
            <p:cNvPr id="50225" name="Rectangle 29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0226" name="Group 30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0227" name="Rectangle 31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  <a:p>
                <a:pPr algn="ctr" eaLnBrk="1" hangingPunct="1"/>
                <a:r>
                  <a:rPr lang="en-GB" sz="2200" b="1">
                    <a:solidFill>
                      <a:schemeClr val="tx1"/>
                    </a:solidFill>
                  </a:rPr>
                  <a:t>sulfate</a:t>
                </a:r>
              </a:p>
            </p:txBody>
          </p:sp>
          <p:sp>
            <p:nvSpPr>
              <p:cNvPr id="50228" name="Rectangle 32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0229" name="Rectangle 33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graphicFrame>
        <p:nvGraphicFramePr>
          <p:cNvPr id="340099" name="Group 131"/>
          <p:cNvGraphicFramePr>
            <a:graphicFrameLocks noGrp="1"/>
          </p:cNvGraphicFramePr>
          <p:nvPr/>
        </p:nvGraphicFramePr>
        <p:xfrm>
          <a:off x="714375" y="3981450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40014" name="Rectangle 46"/>
          <p:cNvSpPr>
            <a:spLocks noChangeArrowheads="1"/>
          </p:cNvSpPr>
          <p:nvPr/>
        </p:nvSpPr>
        <p:spPr bwMode="auto">
          <a:xfrm>
            <a:off x="7259638" y="4819650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</a:t>
            </a:r>
          </a:p>
        </p:txBody>
      </p:sp>
      <p:sp>
        <p:nvSpPr>
          <p:cNvPr id="340015" name="Rectangle 47"/>
          <p:cNvSpPr>
            <a:spLocks noChangeArrowheads="1"/>
          </p:cNvSpPr>
          <p:nvPr/>
        </p:nvSpPr>
        <p:spPr bwMode="auto">
          <a:xfrm>
            <a:off x="6877050" y="4819650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40016" name="Rectangle 48"/>
          <p:cNvSpPr>
            <a:spLocks noChangeArrowheads="1"/>
          </p:cNvSpPr>
          <p:nvPr/>
        </p:nvSpPr>
        <p:spPr bwMode="auto">
          <a:xfrm>
            <a:off x="5103813" y="481965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zinc </a:t>
            </a:r>
          </a:p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sulfate</a:t>
            </a:r>
          </a:p>
        </p:txBody>
      </p:sp>
      <p:grpSp>
        <p:nvGrpSpPr>
          <p:cNvPr id="50201" name="Group 49"/>
          <p:cNvGrpSpPr>
            <a:grpSpLocks/>
          </p:cNvGrpSpPr>
          <p:nvPr/>
        </p:nvGrpSpPr>
        <p:grpSpPr bwMode="auto">
          <a:xfrm>
            <a:off x="790575" y="4819650"/>
            <a:ext cx="4313238" cy="700088"/>
            <a:chOff x="288" y="1104"/>
            <a:chExt cx="2717" cy="441"/>
          </a:xfrm>
        </p:grpSpPr>
        <p:sp>
          <p:nvSpPr>
            <p:cNvPr id="50220" name="Rectangle 50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0221" name="Group 51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0222" name="Rectangle 52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 sulfate</a:t>
                </a:r>
              </a:p>
            </p:txBody>
          </p:sp>
          <p:sp>
            <p:nvSpPr>
              <p:cNvPr id="50223" name="Rectangle 53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0224" name="Rectangle 5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graphicFrame>
        <p:nvGraphicFramePr>
          <p:cNvPr id="340125" name="Group 157"/>
          <p:cNvGraphicFramePr>
            <a:graphicFrameLocks noGrp="1"/>
          </p:cNvGraphicFramePr>
          <p:nvPr/>
        </p:nvGraphicFramePr>
        <p:xfrm>
          <a:off x="714375" y="5657850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50214" name="Rectangle 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812088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sulfates – zinc</a:t>
            </a:r>
          </a:p>
        </p:txBody>
      </p:sp>
      <p:sp>
        <p:nvSpPr>
          <p:cNvPr id="340042" name="Oval 7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0216" name="Text Box 75"/>
          <p:cNvSpPr txBox="1">
            <a:spLocks noChangeArrowheads="1"/>
          </p:cNvSpPr>
          <p:nvPr/>
        </p:nvSpPr>
        <p:spPr bwMode="auto">
          <a:xfrm>
            <a:off x="630238" y="701675"/>
            <a:ext cx="782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zinc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metal</a:t>
            </a:r>
            <a:r>
              <a:rPr lang="en-GB" sz="2000" b="1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sulfates</a:t>
            </a:r>
            <a:r>
              <a:rPr lang="en-GB" sz="2400">
                <a:solidFill>
                  <a:srgbClr val="010067"/>
                </a:solidFill>
              </a:rPr>
              <a:t>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340071" name="Text Box 103"/>
          <p:cNvSpPr txBox="1">
            <a:spLocks noChangeArrowheads="1"/>
          </p:cNvSpPr>
          <p:nvPr/>
        </p:nvSpPr>
        <p:spPr bwMode="auto">
          <a:xfrm>
            <a:off x="-36513" y="3425825"/>
            <a:ext cx="70167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0072" name="Text Box 104"/>
          <p:cNvSpPr txBox="1">
            <a:spLocks noChangeArrowheads="1"/>
          </p:cNvSpPr>
          <p:nvPr/>
        </p:nvSpPr>
        <p:spPr bwMode="auto">
          <a:xfrm>
            <a:off x="-36513" y="5084763"/>
            <a:ext cx="7016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0073" name="Text Box 105"/>
          <p:cNvSpPr txBox="1">
            <a:spLocks noChangeArrowheads="1"/>
          </p:cNvSpPr>
          <p:nvPr/>
        </p:nvSpPr>
        <p:spPr bwMode="auto">
          <a:xfrm>
            <a:off x="82550" y="1425575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9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0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0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0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4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4" grpId="0" build="p" autoUpdateAnimBg="0"/>
      <p:bldP spid="339993" grpId="0" build="p" autoUpdateAnimBg="0"/>
      <p:bldP spid="339994" grpId="0" animBg="1" autoUpdateAnimBg="0"/>
      <p:bldP spid="339995" grpId="0" build="p" autoUpdateAnimBg="0"/>
      <p:bldP spid="340014" grpId="0" build="p" autoUpdateAnimBg="0"/>
      <p:bldP spid="340015" grpId="0" animBg="1" autoUpdateAnimBg="0"/>
      <p:bldP spid="340016" grpId="0" build="p" autoUpdateAnimBg="0"/>
      <p:bldP spid="340071" grpId="0" autoUpdateAnimBg="0"/>
      <p:bldP spid="340072" grpId="0" autoUpdateAnimBg="0"/>
      <p:bldP spid="3400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7216775" y="1612900"/>
            <a:ext cx="1646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6834188" y="1612900"/>
            <a:ext cx="38258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5060950" y="1612900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1205" name="Group 7"/>
          <p:cNvGrpSpPr>
            <a:grpSpLocks/>
          </p:cNvGrpSpPr>
          <p:nvPr/>
        </p:nvGrpSpPr>
        <p:grpSpPr bwMode="auto">
          <a:xfrm>
            <a:off x="747713" y="1585913"/>
            <a:ext cx="4313237" cy="700087"/>
            <a:chOff x="288" y="1104"/>
            <a:chExt cx="2717" cy="441"/>
          </a:xfrm>
        </p:grpSpPr>
        <p:sp>
          <p:nvSpPr>
            <p:cNvPr id="51242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1243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1244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 sulfate</a:t>
                </a:r>
              </a:p>
            </p:txBody>
          </p:sp>
          <p:sp>
            <p:nvSpPr>
              <p:cNvPr id="51245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1246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</p:txBody>
          </p:sp>
        </p:grpSp>
      </p:grpSp>
      <p:sp>
        <p:nvSpPr>
          <p:cNvPr id="51206" name="Rectangle 25"/>
          <p:cNvSpPr>
            <a:spLocks noChangeArrowheads="1"/>
          </p:cNvSpPr>
          <p:nvPr/>
        </p:nvSpPr>
        <p:spPr bwMode="auto">
          <a:xfrm>
            <a:off x="7246938" y="3136900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51207" name="Rectangle 26"/>
          <p:cNvSpPr>
            <a:spLocks noChangeArrowheads="1"/>
          </p:cNvSpPr>
          <p:nvPr/>
        </p:nvSpPr>
        <p:spPr bwMode="auto">
          <a:xfrm>
            <a:off x="6864350" y="3136900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200" b="1">
              <a:solidFill>
                <a:schemeClr val="tx1"/>
              </a:solidFill>
            </a:endParaRPr>
          </a:p>
        </p:txBody>
      </p:sp>
      <p:sp>
        <p:nvSpPr>
          <p:cNvPr id="341019" name="Rectangle 27"/>
          <p:cNvSpPr>
            <a:spLocks noChangeArrowheads="1"/>
          </p:cNvSpPr>
          <p:nvPr/>
        </p:nvSpPr>
        <p:spPr bwMode="auto">
          <a:xfrm>
            <a:off x="5091113" y="313690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1209" name="Group 28"/>
          <p:cNvGrpSpPr>
            <a:grpSpLocks/>
          </p:cNvGrpSpPr>
          <p:nvPr/>
        </p:nvGrpSpPr>
        <p:grpSpPr bwMode="auto">
          <a:xfrm>
            <a:off x="777875" y="3136900"/>
            <a:ext cx="4313238" cy="700088"/>
            <a:chOff x="288" y="1104"/>
            <a:chExt cx="2717" cy="441"/>
          </a:xfrm>
        </p:grpSpPr>
        <p:sp>
          <p:nvSpPr>
            <p:cNvPr id="51237" name="Rectangle 29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1238" name="Group 30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1239" name="Rectangle 31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  <a:p>
                <a:pPr algn="ctr" eaLnBrk="1" hangingPunct="1"/>
                <a:r>
                  <a:rPr lang="en-GB" sz="2200" b="1">
                    <a:solidFill>
                      <a:schemeClr val="tx1"/>
                    </a:solidFill>
                  </a:rPr>
                  <a:t>sulfate</a:t>
                </a:r>
              </a:p>
            </p:txBody>
          </p:sp>
          <p:sp>
            <p:nvSpPr>
              <p:cNvPr id="51240" name="Rectangle 32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1241" name="Rectangle 33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</p:txBody>
          </p:sp>
        </p:grpSp>
      </p:grpSp>
      <p:sp>
        <p:nvSpPr>
          <p:cNvPr id="341038" name="Rectangle 46"/>
          <p:cNvSpPr>
            <a:spLocks noChangeArrowheads="1"/>
          </p:cNvSpPr>
          <p:nvPr/>
        </p:nvSpPr>
        <p:spPr bwMode="auto">
          <a:xfrm>
            <a:off x="7246938" y="4813300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</a:t>
            </a:r>
          </a:p>
        </p:txBody>
      </p:sp>
      <p:sp>
        <p:nvSpPr>
          <p:cNvPr id="341039" name="Rectangle 47"/>
          <p:cNvSpPr>
            <a:spLocks noChangeArrowheads="1"/>
          </p:cNvSpPr>
          <p:nvPr/>
        </p:nvSpPr>
        <p:spPr bwMode="auto">
          <a:xfrm>
            <a:off x="6864350" y="4813300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41040" name="Rectangle 48"/>
          <p:cNvSpPr>
            <a:spLocks noChangeArrowheads="1"/>
          </p:cNvSpPr>
          <p:nvPr/>
        </p:nvSpPr>
        <p:spPr bwMode="auto">
          <a:xfrm>
            <a:off x="5091113" y="481330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</a:t>
            </a:r>
          </a:p>
          <a:p>
            <a:pPr algn="ctr" eaLnBrk="1" hangingPunct="1"/>
            <a:r>
              <a:rPr lang="en-GB" sz="2200" b="1">
                <a:solidFill>
                  <a:schemeClr val="tx1"/>
                </a:solidFill>
              </a:rPr>
              <a:t>sulfate</a:t>
            </a:r>
          </a:p>
        </p:txBody>
      </p:sp>
      <p:grpSp>
        <p:nvGrpSpPr>
          <p:cNvPr id="51213" name="Group 49"/>
          <p:cNvGrpSpPr>
            <a:grpSpLocks/>
          </p:cNvGrpSpPr>
          <p:nvPr/>
        </p:nvGrpSpPr>
        <p:grpSpPr bwMode="auto">
          <a:xfrm>
            <a:off x="777875" y="4813300"/>
            <a:ext cx="4313238" cy="700088"/>
            <a:chOff x="288" y="1104"/>
            <a:chExt cx="2717" cy="441"/>
          </a:xfrm>
        </p:grpSpPr>
        <p:sp>
          <p:nvSpPr>
            <p:cNvPr id="51232" name="Rectangle 50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1233" name="Group 51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1234" name="Rectangle 52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 sulfate</a:t>
                </a:r>
              </a:p>
            </p:txBody>
          </p:sp>
          <p:sp>
            <p:nvSpPr>
              <p:cNvPr id="51235" name="Rectangle 53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1236" name="Rectangle 5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</p:txBody>
          </p:sp>
        </p:grpSp>
      </p:grpSp>
      <p:graphicFrame>
        <p:nvGraphicFramePr>
          <p:cNvPr id="341097" name="Group 105"/>
          <p:cNvGraphicFramePr>
            <a:graphicFrameLocks noGrp="1"/>
          </p:cNvGraphicFramePr>
          <p:nvPr/>
        </p:nvGraphicFramePr>
        <p:xfrm>
          <a:off x="701675" y="5651500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CuSO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FeSO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51226" name="Rectangle 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164388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sulfates – iron</a:t>
            </a:r>
          </a:p>
        </p:txBody>
      </p:sp>
      <p:sp>
        <p:nvSpPr>
          <p:cNvPr id="341066" name="Oval 7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1228" name="Text Box 75"/>
          <p:cNvSpPr txBox="1">
            <a:spLocks noChangeArrowheads="1"/>
          </p:cNvSpPr>
          <p:nvPr/>
        </p:nvSpPr>
        <p:spPr bwMode="auto">
          <a:xfrm>
            <a:off x="630238" y="701675"/>
            <a:ext cx="782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iron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metal</a:t>
            </a:r>
            <a:r>
              <a:rPr lang="en-GB" sz="2000" b="1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sulfates</a:t>
            </a:r>
            <a:r>
              <a:rPr lang="en-GB" sz="2400">
                <a:solidFill>
                  <a:srgbClr val="010067"/>
                </a:solidFill>
              </a:rPr>
              <a:t>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341069" name="Text Box 77"/>
          <p:cNvSpPr txBox="1">
            <a:spLocks noChangeArrowheads="1"/>
          </p:cNvSpPr>
          <p:nvPr/>
        </p:nvSpPr>
        <p:spPr bwMode="auto">
          <a:xfrm>
            <a:off x="-36513" y="5084763"/>
            <a:ext cx="7016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1070" name="Text Box 78"/>
          <p:cNvSpPr txBox="1">
            <a:spLocks noChangeArrowheads="1"/>
          </p:cNvSpPr>
          <p:nvPr/>
        </p:nvSpPr>
        <p:spPr bwMode="auto">
          <a:xfrm>
            <a:off x="82550" y="1425575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1071" name="Text Box 79"/>
          <p:cNvSpPr txBox="1">
            <a:spLocks noChangeArrowheads="1"/>
          </p:cNvSpPr>
          <p:nvPr/>
        </p:nvSpPr>
        <p:spPr bwMode="auto">
          <a:xfrm>
            <a:off x="73025" y="293846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1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1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1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4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 autoUpdateAnimBg="0"/>
      <p:bldP spid="341019" grpId="0" build="p" autoUpdateAnimBg="0"/>
      <p:bldP spid="341038" grpId="0" build="p" autoUpdateAnimBg="0"/>
      <p:bldP spid="341039" grpId="0" animBg="1" autoUpdateAnimBg="0"/>
      <p:bldP spid="341040" grpId="0" build="p" autoUpdateAnimBg="0"/>
      <p:bldP spid="341069" grpId="0" autoUpdateAnimBg="0"/>
      <p:bldP spid="341070" grpId="0" autoUpdateAnimBg="0"/>
      <p:bldP spid="34107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5059363" y="1600200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746125" y="1600200"/>
            <a:ext cx="4313238" cy="700088"/>
            <a:chOff x="288" y="1104"/>
            <a:chExt cx="2717" cy="441"/>
          </a:xfrm>
        </p:grpSpPr>
        <p:sp>
          <p:nvSpPr>
            <p:cNvPr id="52248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2249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2250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 sulfate</a:t>
                </a:r>
              </a:p>
            </p:txBody>
          </p:sp>
          <p:sp>
            <p:nvSpPr>
              <p:cNvPr id="52251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252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</a:t>
                </a:r>
              </a:p>
            </p:txBody>
          </p:sp>
        </p:grpSp>
      </p:grpSp>
      <p:sp>
        <p:nvSpPr>
          <p:cNvPr id="342043" name="Rectangle 27"/>
          <p:cNvSpPr>
            <a:spLocks noChangeArrowheads="1"/>
          </p:cNvSpPr>
          <p:nvPr/>
        </p:nvSpPr>
        <p:spPr bwMode="auto">
          <a:xfrm>
            <a:off x="5089525" y="3124200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2229" name="Group 28"/>
          <p:cNvGrpSpPr>
            <a:grpSpLocks/>
          </p:cNvGrpSpPr>
          <p:nvPr/>
        </p:nvGrpSpPr>
        <p:grpSpPr bwMode="auto">
          <a:xfrm>
            <a:off x="776288" y="3124200"/>
            <a:ext cx="4313237" cy="700088"/>
            <a:chOff x="288" y="1104"/>
            <a:chExt cx="2717" cy="441"/>
          </a:xfrm>
        </p:grpSpPr>
        <p:sp>
          <p:nvSpPr>
            <p:cNvPr id="52243" name="Rectangle 29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2244" name="Group 30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2245" name="Rectangle 31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  <a:p>
                <a:pPr algn="ctr" eaLnBrk="1" hangingPunct="1"/>
                <a:r>
                  <a:rPr lang="en-GB" sz="2200" b="1">
                    <a:solidFill>
                      <a:schemeClr val="tx1"/>
                    </a:solidFill>
                  </a:rPr>
                  <a:t>sulfate</a:t>
                </a:r>
              </a:p>
            </p:txBody>
          </p:sp>
          <p:sp>
            <p:nvSpPr>
              <p:cNvPr id="52246" name="Rectangle 32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247" name="Rectangle 33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2064" name="Rectangle 48"/>
          <p:cNvSpPr>
            <a:spLocks noChangeArrowheads="1"/>
          </p:cNvSpPr>
          <p:nvPr/>
        </p:nvSpPr>
        <p:spPr bwMode="auto">
          <a:xfrm>
            <a:off x="5089525" y="4800600"/>
            <a:ext cx="177323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2231" name="Group 49"/>
          <p:cNvGrpSpPr>
            <a:grpSpLocks/>
          </p:cNvGrpSpPr>
          <p:nvPr/>
        </p:nvGrpSpPr>
        <p:grpSpPr bwMode="auto">
          <a:xfrm>
            <a:off x="776288" y="4800600"/>
            <a:ext cx="4313237" cy="700088"/>
            <a:chOff x="288" y="1104"/>
            <a:chExt cx="2717" cy="441"/>
          </a:xfrm>
        </p:grpSpPr>
        <p:sp>
          <p:nvSpPr>
            <p:cNvPr id="52238" name="Rectangle 50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2239" name="Group 51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2240" name="Rectangle 52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 sulfate</a:t>
                </a:r>
              </a:p>
            </p:txBody>
          </p:sp>
          <p:sp>
            <p:nvSpPr>
              <p:cNvPr id="52241" name="Rectangle 53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2242" name="Rectangle 54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232" name="Rectangle 7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96188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sulfates – copper</a:t>
            </a:r>
          </a:p>
        </p:txBody>
      </p:sp>
      <p:sp>
        <p:nvSpPr>
          <p:cNvPr id="342090" name="Oval 7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2234" name="Text Box 75"/>
          <p:cNvSpPr txBox="1">
            <a:spLocks noChangeArrowheads="1"/>
          </p:cNvSpPr>
          <p:nvPr/>
        </p:nvSpPr>
        <p:spPr bwMode="auto">
          <a:xfrm>
            <a:off x="630238" y="701675"/>
            <a:ext cx="7974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copper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metal</a:t>
            </a:r>
            <a:r>
              <a:rPr lang="en-GB" sz="2000" b="1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sulfates</a:t>
            </a:r>
            <a:r>
              <a:rPr lang="en-GB" sz="2400">
                <a:solidFill>
                  <a:srgbClr val="010067"/>
                </a:solidFill>
              </a:rPr>
              <a:t>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342096" name="Text Box 80"/>
          <p:cNvSpPr txBox="1">
            <a:spLocks noChangeArrowheads="1"/>
          </p:cNvSpPr>
          <p:nvPr/>
        </p:nvSpPr>
        <p:spPr bwMode="auto">
          <a:xfrm>
            <a:off x="82550" y="1425575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2097" name="Text Box 81"/>
          <p:cNvSpPr txBox="1">
            <a:spLocks noChangeArrowheads="1"/>
          </p:cNvSpPr>
          <p:nvPr/>
        </p:nvSpPr>
        <p:spPr bwMode="auto">
          <a:xfrm>
            <a:off x="73025" y="293846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2098" name="Text Box 82"/>
          <p:cNvSpPr txBox="1">
            <a:spLocks noChangeArrowheads="1"/>
          </p:cNvSpPr>
          <p:nvPr/>
        </p:nvSpPr>
        <p:spPr bwMode="auto">
          <a:xfrm>
            <a:off x="88900" y="4610100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2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2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2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4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20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2" grpId="0" build="p" autoUpdateAnimBg="0"/>
      <p:bldP spid="342043" grpId="0" build="p" animBg="1" autoUpdateAnimBg="0"/>
      <p:bldP spid="342064" grpId="0" build="p" animBg="1" autoUpdateAnimBg="0"/>
      <p:bldP spid="342096" grpId="0"/>
      <p:bldP spid="342097" grpId="0"/>
      <p:bldP spid="342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72063" y="4264025"/>
            <a:ext cx="3802062" cy="700088"/>
            <a:chOff x="3195" y="2686"/>
            <a:chExt cx="2395" cy="441"/>
          </a:xfrm>
        </p:grpSpPr>
        <p:sp>
          <p:nvSpPr>
            <p:cNvPr id="53263" name="Rectangle 3"/>
            <p:cNvSpPr>
              <a:spLocks noChangeArrowheads="1"/>
            </p:cNvSpPr>
            <p:nvPr/>
          </p:nvSpPr>
          <p:spPr bwMode="auto">
            <a:xfrm>
              <a:off x="4553" y="2686"/>
              <a:ext cx="1037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iron</a:t>
              </a:r>
            </a:p>
          </p:txBody>
        </p:sp>
        <p:sp>
          <p:nvSpPr>
            <p:cNvPr id="53264" name="Rectangle 4"/>
            <p:cNvSpPr>
              <a:spLocks noChangeArrowheads="1"/>
            </p:cNvSpPr>
            <p:nvPr/>
          </p:nvSpPr>
          <p:spPr bwMode="auto">
            <a:xfrm>
              <a:off x="4312" y="2686"/>
              <a:ext cx="241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22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3265" name="Rectangle 5"/>
            <p:cNvSpPr>
              <a:spLocks noChangeArrowheads="1"/>
            </p:cNvSpPr>
            <p:nvPr/>
          </p:nvSpPr>
          <p:spPr bwMode="auto">
            <a:xfrm>
              <a:off x="3195" y="2686"/>
              <a:ext cx="1117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</a:pPr>
              <a:r>
                <a:rPr lang="en-GB" sz="2200" b="1">
                  <a:solidFill>
                    <a:schemeClr val="tx1"/>
                  </a:solidFill>
                </a:rPr>
                <a:t>aluminium oxide </a:t>
              </a:r>
            </a:p>
          </p:txBody>
        </p:sp>
      </p:grpSp>
      <p:sp>
        <p:nvSpPr>
          <p:cNvPr id="414732" name="Rectangle 12"/>
          <p:cNvSpPr>
            <a:spLocks noChangeArrowheads="1"/>
          </p:cNvSpPr>
          <p:nvPr/>
        </p:nvSpPr>
        <p:spPr bwMode="auto">
          <a:xfrm>
            <a:off x="649288" y="4940300"/>
            <a:ext cx="8494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10067"/>
                </a:solidFill>
              </a:rPr>
              <a:t>The more reactive aluminium wins the oxygen from the less reactive iron. The reaction gets so hot that the iron melts! </a:t>
            </a:r>
          </a:p>
          <a:p>
            <a:pPr>
              <a:buFont typeface="Wingdings" pitchFamily="2" charset="2"/>
              <a:buNone/>
            </a:pPr>
            <a:endParaRPr lang="en-US" sz="400">
              <a:solidFill>
                <a:srgbClr val="010067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10067"/>
                </a:solidFill>
              </a:rPr>
              <a:t>This is the </a:t>
            </a:r>
            <a:r>
              <a:rPr lang="en-US" sz="2400" b="1">
                <a:solidFill>
                  <a:srgbClr val="010067"/>
                </a:solidFill>
              </a:rPr>
              <a:t>Thermit reaction</a:t>
            </a:r>
            <a:r>
              <a:rPr lang="en-US" sz="2400">
                <a:solidFill>
                  <a:srgbClr val="010067"/>
                </a:solidFill>
              </a:rPr>
              <a:t> and is used to weld railway lines. </a:t>
            </a:r>
          </a:p>
        </p:txBody>
      </p:sp>
      <p:sp>
        <p:nvSpPr>
          <p:cNvPr id="53252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56550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oxides</a:t>
            </a:r>
            <a:endParaRPr lang="en-US" smtClean="0"/>
          </a:p>
        </p:txBody>
      </p:sp>
      <p:pic>
        <p:nvPicPr>
          <p:cNvPr id="414734" name="Picture 14" descr="thermi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r="12401" b="11073"/>
          <a:stretch>
            <a:fillRect/>
          </a:stretch>
        </p:blipFill>
        <p:spPr bwMode="auto">
          <a:xfrm>
            <a:off x="5195888" y="1592263"/>
            <a:ext cx="32385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35" name="Picture 15" descr="thermi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570038"/>
            <a:ext cx="3249613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36" name="Oval 16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14737" name="Text Box 17"/>
          <p:cNvSpPr txBox="1">
            <a:spLocks noChangeArrowheads="1"/>
          </p:cNvSpPr>
          <p:nvPr/>
        </p:nvSpPr>
        <p:spPr bwMode="auto">
          <a:xfrm>
            <a:off x="630238" y="701675"/>
            <a:ext cx="782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400">
                <a:solidFill>
                  <a:srgbClr val="010066"/>
                </a:solidFill>
              </a:rPr>
              <a:t>Displacement reactions can also occur between a metal and a metal compound that is a solid.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58825" y="4264025"/>
            <a:ext cx="4313238" cy="700088"/>
            <a:chOff x="288" y="1104"/>
            <a:chExt cx="2717" cy="441"/>
          </a:xfrm>
        </p:grpSpPr>
        <p:sp>
          <p:nvSpPr>
            <p:cNvPr id="53258" name="Rectangle 7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3259" name="Group 8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3260" name="Rectangle 9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GB" sz="2200" b="1">
                    <a:solidFill>
                      <a:schemeClr val="tx1"/>
                    </a:solidFill>
                  </a:rPr>
                  <a:t>oxide</a:t>
                </a:r>
              </a:p>
            </p:txBody>
          </p:sp>
          <p:sp>
            <p:nvSpPr>
              <p:cNvPr id="53261" name="Rectangle 10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3262" name="Rectangle 11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aluminium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4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32" grpId="0" build="p"/>
      <p:bldP spid="414736" grpId="0" animBg="1"/>
      <p:bldP spid="4147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746125" y="5938838"/>
            <a:ext cx="748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What is the test that a metal hydroxide is produced?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water – general equation</a:t>
            </a:r>
            <a:endParaRPr lang="en-US" smtClean="0"/>
          </a:p>
        </p:txBody>
      </p:sp>
      <p:pic>
        <p:nvPicPr>
          <p:cNvPr id="320522" name="Picture 10" descr="K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r="8858" b="22145"/>
          <a:stretch>
            <a:fillRect/>
          </a:stretch>
        </p:blipFill>
        <p:spPr bwMode="auto">
          <a:xfrm>
            <a:off x="1203325" y="1558925"/>
            <a:ext cx="3008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23" name="Picture 11" descr="na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11073" r="8858" b="11073"/>
          <a:stretch>
            <a:fillRect/>
          </a:stretch>
        </p:blipFill>
        <p:spPr bwMode="auto">
          <a:xfrm>
            <a:off x="4932363" y="1555750"/>
            <a:ext cx="30083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25" name="Text Box 13"/>
          <p:cNvSpPr txBox="1">
            <a:spLocks noChangeArrowheads="1"/>
          </p:cNvSpPr>
          <p:nvPr/>
        </p:nvSpPr>
        <p:spPr bwMode="auto">
          <a:xfrm>
            <a:off x="647700" y="700088"/>
            <a:ext cx="8316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Potassium and sodium are metals that react vigorously with water even when a small amount of each metal is used. </a:t>
            </a:r>
          </a:p>
        </p:txBody>
      </p:sp>
      <p:sp>
        <p:nvSpPr>
          <p:cNvPr id="320526" name="Oval 1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681038" y="3789363"/>
            <a:ext cx="8091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7"/>
                </a:solidFill>
              </a:rPr>
              <a:t>When a metal </a:t>
            </a:r>
            <a:r>
              <a:rPr lang="en-GB">
                <a:solidFill>
                  <a:srgbClr val="010067"/>
                </a:solidFill>
              </a:rPr>
              <a:t>reacts</a:t>
            </a:r>
            <a:r>
              <a:rPr lang="en-GB"/>
              <a:t> </a:t>
            </a:r>
            <a:r>
              <a:rPr lang="en-GB" sz="2400">
                <a:solidFill>
                  <a:srgbClr val="010067"/>
                </a:solidFill>
              </a:rPr>
              <a:t>with water, the products are a metal hydroxide and hydrogen gas. What is the general equation for the reaction of a metal with water?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8313" y="5122863"/>
            <a:ext cx="8380412" cy="649287"/>
            <a:chOff x="295" y="3227"/>
            <a:chExt cx="5279" cy="409"/>
          </a:xfrm>
        </p:grpSpPr>
        <p:sp>
          <p:nvSpPr>
            <p:cNvPr id="21514" name="AutoShape 17"/>
            <p:cNvSpPr>
              <a:spLocks noChangeAspect="1" noChangeArrowheads="1"/>
            </p:cNvSpPr>
            <p:nvPr/>
          </p:nvSpPr>
          <p:spPr bwMode="auto">
            <a:xfrm>
              <a:off x="1451" y="3363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AutoShape 18"/>
            <p:cNvSpPr>
              <a:spLocks noChangeArrowheads="1"/>
            </p:cNvSpPr>
            <p:nvPr/>
          </p:nvSpPr>
          <p:spPr bwMode="auto">
            <a:xfrm>
              <a:off x="2789" y="3340"/>
              <a:ext cx="272" cy="182"/>
            </a:xfrm>
            <a:prstGeom prst="rightArrow">
              <a:avLst>
                <a:gd name="adj1" fmla="val 39519"/>
                <a:gd name="adj2" fmla="val 71529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21516" name="AutoShape 19"/>
            <p:cNvSpPr>
              <a:spLocks noChangeArrowheads="1"/>
            </p:cNvSpPr>
            <p:nvPr/>
          </p:nvSpPr>
          <p:spPr bwMode="auto">
            <a:xfrm>
              <a:off x="295" y="3227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metal</a:t>
              </a:r>
            </a:p>
          </p:txBody>
        </p:sp>
        <p:sp>
          <p:nvSpPr>
            <p:cNvPr id="21517" name="AutoShape 20"/>
            <p:cNvSpPr>
              <a:spLocks noChangeArrowheads="1"/>
            </p:cNvSpPr>
            <p:nvPr/>
          </p:nvSpPr>
          <p:spPr bwMode="auto">
            <a:xfrm>
              <a:off x="1627" y="3227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tIns="8280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water</a:t>
              </a:r>
            </a:p>
          </p:txBody>
        </p:sp>
        <p:sp>
          <p:nvSpPr>
            <p:cNvPr id="21518" name="AutoShape 23"/>
            <p:cNvSpPr>
              <a:spLocks noChangeArrowheads="1"/>
            </p:cNvSpPr>
            <p:nvPr/>
          </p:nvSpPr>
          <p:spPr bwMode="auto">
            <a:xfrm>
              <a:off x="3079" y="3227"/>
              <a:ext cx="1156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0" tIns="82800" rIns="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metal hydroxide</a:t>
              </a:r>
            </a:p>
          </p:txBody>
        </p:sp>
        <p:sp>
          <p:nvSpPr>
            <p:cNvPr id="21519" name="AutoShape 25"/>
            <p:cNvSpPr>
              <a:spLocks noChangeAspect="1" noChangeArrowheads="1"/>
            </p:cNvSpPr>
            <p:nvPr/>
          </p:nvSpPr>
          <p:spPr bwMode="auto">
            <a:xfrm>
              <a:off x="4258" y="3364"/>
              <a:ext cx="149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AutoShape 26"/>
            <p:cNvSpPr>
              <a:spLocks noChangeArrowheads="1"/>
            </p:cNvSpPr>
            <p:nvPr/>
          </p:nvSpPr>
          <p:spPr bwMode="auto">
            <a:xfrm>
              <a:off x="4440" y="3228"/>
              <a:ext cx="1134" cy="4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lIns="0" tIns="82800" rIns="0" anchor="ctr"/>
            <a:lstStyle/>
            <a:p>
              <a:pPr algn="ctr">
                <a:lnSpc>
                  <a:spcPct val="70000"/>
                </a:lnSpc>
              </a:pPr>
              <a:r>
                <a:rPr lang="en-GB" sz="2800" b="1">
                  <a:solidFill>
                    <a:srgbClr val="010067"/>
                  </a:solidFill>
                </a:rPr>
                <a:t>hydrogen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8" grpId="0"/>
      <p:bldP spid="320525" grpId="0"/>
      <p:bldP spid="320526" grpId="0" animBg="1"/>
      <p:bldP spid="3205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155" name="Group 91"/>
          <p:cNvGraphicFramePr>
            <a:graphicFrameLocks noGrp="1"/>
          </p:cNvGraphicFramePr>
          <p:nvPr/>
        </p:nvGraphicFramePr>
        <p:xfrm>
          <a:off x="755650" y="1781175"/>
          <a:ext cx="7272338" cy="2989263"/>
        </p:xfrm>
        <a:graphic>
          <a:graphicData uri="http://schemas.openxmlformats.org/drawingml/2006/table">
            <a:tbl>
              <a:tblPr/>
              <a:tblGrid>
                <a:gridCol w="2286000"/>
                <a:gridCol w="1674813"/>
                <a:gridCol w="1655762"/>
                <a:gridCol w="1655763"/>
              </a:tblGrid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zinc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oxide</a:t>
                      </a:r>
                      <a:endParaRPr kumimoji="0" lang="en-GB" sz="24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copper oxide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zinc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344098" name="Text Box 34"/>
          <p:cNvSpPr txBox="1">
            <a:spLocks noChangeArrowheads="1"/>
          </p:cNvSpPr>
          <p:nvPr/>
        </p:nvSpPr>
        <p:spPr bwMode="auto">
          <a:xfrm>
            <a:off x="5097463" y="301625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4099" name="Text Box 35"/>
          <p:cNvSpPr txBox="1">
            <a:spLocks noChangeArrowheads="1"/>
          </p:cNvSpPr>
          <p:nvPr/>
        </p:nvSpPr>
        <p:spPr bwMode="auto">
          <a:xfrm>
            <a:off x="6753225" y="299720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4100" name="Text Box 36"/>
          <p:cNvSpPr txBox="1">
            <a:spLocks noChangeArrowheads="1"/>
          </p:cNvSpPr>
          <p:nvPr/>
        </p:nvSpPr>
        <p:spPr bwMode="auto">
          <a:xfrm>
            <a:off x="3417888" y="3595688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6400" b="1">
              <a:solidFill>
                <a:srgbClr val="FF0000"/>
              </a:solidFill>
            </a:endParaRPr>
          </a:p>
        </p:txBody>
      </p:sp>
      <p:sp>
        <p:nvSpPr>
          <p:cNvPr id="344101" name="Text Box 37"/>
          <p:cNvSpPr txBox="1">
            <a:spLocks noChangeArrowheads="1"/>
          </p:cNvSpPr>
          <p:nvPr/>
        </p:nvSpPr>
        <p:spPr bwMode="auto">
          <a:xfrm>
            <a:off x="6753225" y="3673475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4102" name="Text Box 38"/>
          <p:cNvSpPr txBox="1">
            <a:spLocks noChangeArrowheads="1"/>
          </p:cNvSpPr>
          <p:nvPr/>
        </p:nvSpPr>
        <p:spPr bwMode="auto">
          <a:xfrm>
            <a:off x="3417888" y="4221163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6400" b="1">
              <a:solidFill>
                <a:srgbClr val="FF0000"/>
              </a:solidFill>
            </a:endParaRPr>
          </a:p>
        </p:txBody>
      </p:sp>
      <p:sp>
        <p:nvSpPr>
          <p:cNvPr id="344103" name="Text Box 39"/>
          <p:cNvSpPr txBox="1">
            <a:spLocks noChangeArrowheads="1"/>
          </p:cNvSpPr>
          <p:nvPr/>
        </p:nvSpPr>
        <p:spPr bwMode="auto">
          <a:xfrm>
            <a:off x="5043488" y="4240213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60000"/>
              </a:lnSpc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  <a:endParaRPr lang="en-GB" sz="6400" b="1">
              <a:solidFill>
                <a:srgbClr val="FF0000"/>
              </a:solidFill>
            </a:endParaRPr>
          </a:p>
        </p:txBody>
      </p:sp>
      <p:sp>
        <p:nvSpPr>
          <p:cNvPr id="54308" name="Rectangle 4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oxides – predictions</a:t>
            </a:r>
            <a:endParaRPr lang="en-US" smtClean="0"/>
          </a:p>
        </p:txBody>
      </p:sp>
      <p:sp>
        <p:nvSpPr>
          <p:cNvPr id="344107" name="Oval 43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4310" name="Text Box 44"/>
          <p:cNvSpPr txBox="1">
            <a:spLocks noChangeArrowheads="1"/>
          </p:cNvSpPr>
          <p:nvPr/>
        </p:nvSpPr>
        <p:spPr bwMode="auto">
          <a:xfrm>
            <a:off x="630238" y="701675"/>
            <a:ext cx="826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Use the reactivity series to predict if there is a reaction when each mixture of a metal and a metal oxide is heated.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54311" name="Text Box 66"/>
          <p:cNvSpPr txBox="1">
            <a:spLocks noChangeArrowheads="1"/>
          </p:cNvSpPr>
          <p:nvPr/>
        </p:nvSpPr>
        <p:spPr bwMode="auto">
          <a:xfrm>
            <a:off x="827088" y="2357438"/>
            <a:ext cx="9461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b="1">
                <a:solidFill>
                  <a:srgbClr val="FF6600"/>
                </a:solidFill>
              </a:rPr>
              <a:t>metal</a:t>
            </a:r>
          </a:p>
        </p:txBody>
      </p:sp>
      <p:sp>
        <p:nvSpPr>
          <p:cNvPr id="54312" name="Text Box 67"/>
          <p:cNvSpPr txBox="1">
            <a:spLocks noChangeArrowheads="1"/>
          </p:cNvSpPr>
          <p:nvPr/>
        </p:nvSpPr>
        <p:spPr bwMode="auto">
          <a:xfrm>
            <a:off x="1619250" y="1860550"/>
            <a:ext cx="13827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GB" sz="2200" b="1">
                <a:solidFill>
                  <a:srgbClr val="FF6600"/>
                </a:solidFill>
              </a:rPr>
              <a:t>metal</a:t>
            </a:r>
          </a:p>
          <a:p>
            <a:pPr algn="r">
              <a:lnSpc>
                <a:spcPct val="85000"/>
              </a:lnSpc>
            </a:pPr>
            <a:r>
              <a:rPr lang="en-GB" sz="2200" b="1">
                <a:solidFill>
                  <a:srgbClr val="FF6600"/>
                </a:solidFill>
              </a:rPr>
              <a:t>      oxide</a:t>
            </a:r>
          </a:p>
        </p:txBody>
      </p:sp>
      <p:sp>
        <p:nvSpPr>
          <p:cNvPr id="54313" name="Text Box 78"/>
          <p:cNvSpPr txBox="1">
            <a:spLocks noChangeArrowheads="1"/>
          </p:cNvSpPr>
          <p:nvPr/>
        </p:nvSpPr>
        <p:spPr bwMode="auto">
          <a:xfrm>
            <a:off x="1212850" y="5386388"/>
            <a:ext cx="386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GB" sz="2400" b="1">
                <a:solidFill>
                  <a:srgbClr val="010066"/>
                </a:solidFill>
                <a:sym typeface="Wingdings" pitchFamily="2" charset="2"/>
              </a:rPr>
              <a:t> = displacement reaction</a:t>
            </a: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54314" name="Text Box 79"/>
          <p:cNvSpPr txBox="1">
            <a:spLocks noChangeArrowheads="1"/>
          </p:cNvSpPr>
          <p:nvPr/>
        </p:nvSpPr>
        <p:spPr bwMode="auto">
          <a:xfrm>
            <a:off x="5873750" y="5392738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10066"/>
                </a:solidFill>
                <a:sym typeface="Wingdings" pitchFamily="2" charset="2"/>
              </a:rPr>
              <a:t>= no reaction</a:t>
            </a:r>
            <a:endParaRPr lang="en-GB" sz="2400" b="1">
              <a:solidFill>
                <a:srgbClr val="010066"/>
              </a:solidFill>
            </a:endParaRPr>
          </a:p>
        </p:txBody>
      </p:sp>
      <p:sp>
        <p:nvSpPr>
          <p:cNvPr id="54315" name="Text Box 80"/>
          <p:cNvSpPr txBox="1">
            <a:spLocks noChangeArrowheads="1"/>
          </p:cNvSpPr>
          <p:nvPr/>
        </p:nvSpPr>
        <p:spPr bwMode="auto">
          <a:xfrm>
            <a:off x="684213" y="5516563"/>
            <a:ext cx="70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54316" name="Text Box 81"/>
          <p:cNvSpPr txBox="1">
            <a:spLocks noChangeArrowheads="1"/>
          </p:cNvSpPr>
          <p:nvPr/>
        </p:nvSpPr>
        <p:spPr bwMode="auto">
          <a:xfrm>
            <a:off x="5273675" y="508476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54317" name="Rectangle 82"/>
          <p:cNvSpPr>
            <a:spLocks noChangeArrowheads="1"/>
          </p:cNvSpPr>
          <p:nvPr/>
        </p:nvSpPr>
        <p:spPr bwMode="auto">
          <a:xfrm>
            <a:off x="755650" y="5300663"/>
            <a:ext cx="4248150" cy="649287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CC66"/>
              </a:solidFill>
            </a:endParaRPr>
          </a:p>
        </p:txBody>
      </p:sp>
      <p:sp>
        <p:nvSpPr>
          <p:cNvPr id="54318" name="Rectangle 83"/>
          <p:cNvSpPr>
            <a:spLocks noChangeArrowheads="1"/>
          </p:cNvSpPr>
          <p:nvPr/>
        </p:nvSpPr>
        <p:spPr bwMode="auto">
          <a:xfrm>
            <a:off x="5226050" y="5300663"/>
            <a:ext cx="2808288" cy="649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98" grpId="0"/>
      <p:bldP spid="344099" grpId="0"/>
      <p:bldP spid="344100" grpId="0"/>
      <p:bldP spid="344101" grpId="0"/>
      <p:bldP spid="344102" grpId="0"/>
      <p:bldP spid="34410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7192963" y="1844675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6810375" y="1844675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5037138" y="1844675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zinc oxide</a:t>
            </a:r>
          </a:p>
        </p:txBody>
      </p:sp>
      <p:grpSp>
        <p:nvGrpSpPr>
          <p:cNvPr id="55301" name="Group 6"/>
          <p:cNvGrpSpPr>
            <a:grpSpLocks/>
          </p:cNvGrpSpPr>
          <p:nvPr/>
        </p:nvGrpSpPr>
        <p:grpSpPr bwMode="auto">
          <a:xfrm>
            <a:off x="723900" y="1844675"/>
            <a:ext cx="4313238" cy="700088"/>
            <a:chOff x="288" y="1104"/>
            <a:chExt cx="2717" cy="441"/>
          </a:xfrm>
        </p:grpSpPr>
        <p:sp>
          <p:nvSpPr>
            <p:cNvPr id="55341" name="Rectangle 7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5342" name="Group 8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5343" name="Rectangle 9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    oxide</a:t>
                </a:r>
              </a:p>
            </p:txBody>
          </p:sp>
          <p:sp>
            <p:nvSpPr>
              <p:cNvPr id="55344" name="Rectangle 10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5345" name="Rectangle 11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</p:txBody>
          </p:sp>
        </p:grpSp>
      </p:grpSp>
      <p:graphicFrame>
        <p:nvGraphicFramePr>
          <p:cNvPr id="346192" name="Group 80"/>
          <p:cNvGraphicFramePr>
            <a:graphicFrameLocks noGrp="1"/>
          </p:cNvGraphicFramePr>
          <p:nvPr/>
        </p:nvGraphicFramePr>
        <p:xfrm>
          <a:off x="647700" y="2682875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ZnO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46136" name="Rectangle 24"/>
          <p:cNvSpPr>
            <a:spLocks noChangeArrowheads="1"/>
          </p:cNvSpPr>
          <p:nvPr/>
        </p:nvSpPr>
        <p:spPr bwMode="auto">
          <a:xfrm>
            <a:off x="7246938" y="3902075"/>
            <a:ext cx="1646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</a:t>
            </a:r>
          </a:p>
        </p:txBody>
      </p:sp>
      <p:sp>
        <p:nvSpPr>
          <p:cNvPr id="346137" name="Rectangle 25"/>
          <p:cNvSpPr>
            <a:spLocks noChangeArrowheads="1"/>
          </p:cNvSpPr>
          <p:nvPr/>
        </p:nvSpPr>
        <p:spPr bwMode="auto">
          <a:xfrm>
            <a:off x="6864350" y="3902075"/>
            <a:ext cx="382588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46138" name="Rectangle 26"/>
          <p:cNvSpPr>
            <a:spLocks noChangeArrowheads="1"/>
          </p:cNvSpPr>
          <p:nvPr/>
        </p:nvSpPr>
        <p:spPr bwMode="auto">
          <a:xfrm>
            <a:off x="5091113" y="3902075"/>
            <a:ext cx="1773237" cy="70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zinc oxide</a:t>
            </a:r>
          </a:p>
        </p:txBody>
      </p:sp>
      <p:grpSp>
        <p:nvGrpSpPr>
          <p:cNvPr id="55317" name="Group 27"/>
          <p:cNvGrpSpPr>
            <a:grpSpLocks/>
          </p:cNvGrpSpPr>
          <p:nvPr/>
        </p:nvGrpSpPr>
        <p:grpSpPr bwMode="auto">
          <a:xfrm>
            <a:off x="777875" y="3902075"/>
            <a:ext cx="4313238" cy="700088"/>
            <a:chOff x="288" y="1104"/>
            <a:chExt cx="2717" cy="441"/>
          </a:xfrm>
        </p:grpSpPr>
        <p:sp>
          <p:nvSpPr>
            <p:cNvPr id="55336" name="Rectangle 2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5337" name="Group 2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5338" name="Rectangle 3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     oxide</a:t>
                </a:r>
              </a:p>
            </p:txBody>
          </p:sp>
          <p:sp>
            <p:nvSpPr>
              <p:cNvPr id="55339" name="Rectangle 3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5340" name="Rectangle 3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346218" name="Group 106"/>
          <p:cNvGraphicFramePr>
            <a:graphicFrameLocks noGrp="1"/>
          </p:cNvGraphicFramePr>
          <p:nvPr/>
        </p:nvGraphicFramePr>
        <p:xfrm>
          <a:off x="701675" y="4740275"/>
          <a:ext cx="8115300" cy="427038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3Zn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3ZnO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46157" name="Text Box 45"/>
          <p:cNvSpPr txBox="1">
            <a:spLocks noChangeArrowheads="1"/>
          </p:cNvSpPr>
          <p:nvPr/>
        </p:nvSpPr>
        <p:spPr bwMode="auto">
          <a:xfrm>
            <a:off x="611188" y="563562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7"/>
                </a:solidFill>
              </a:rPr>
              <a:t>Zinc is the more reactive than copper and iron.</a:t>
            </a:r>
          </a:p>
        </p:txBody>
      </p:sp>
      <p:sp>
        <p:nvSpPr>
          <p:cNvPr id="55331" name="Rectangle 5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Displacement of oxides – zinc</a:t>
            </a:r>
          </a:p>
        </p:txBody>
      </p:sp>
      <p:sp>
        <p:nvSpPr>
          <p:cNvPr id="346219" name="Text Box 107"/>
          <p:cNvSpPr txBox="1">
            <a:spLocks noChangeArrowheads="1"/>
          </p:cNvSpPr>
          <p:nvPr/>
        </p:nvSpPr>
        <p:spPr bwMode="auto">
          <a:xfrm>
            <a:off x="-36513" y="2135188"/>
            <a:ext cx="7016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6220" name="Text Box 108"/>
          <p:cNvSpPr txBox="1">
            <a:spLocks noChangeArrowheads="1"/>
          </p:cNvSpPr>
          <p:nvPr/>
        </p:nvSpPr>
        <p:spPr bwMode="auto">
          <a:xfrm>
            <a:off x="-36513" y="4149725"/>
            <a:ext cx="70167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6221" name="Oval 109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5335" name="Text Box 110"/>
          <p:cNvSpPr txBox="1">
            <a:spLocks noChangeArrowheads="1"/>
          </p:cNvSpPr>
          <p:nvPr/>
        </p:nvSpPr>
        <p:spPr bwMode="auto">
          <a:xfrm>
            <a:off x="630238" y="701675"/>
            <a:ext cx="782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zinc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metal</a:t>
            </a:r>
            <a:r>
              <a:rPr lang="en-GB" sz="2000" b="1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oxides</a:t>
            </a:r>
            <a:r>
              <a:rPr lang="en-GB" sz="2400">
                <a:solidFill>
                  <a:srgbClr val="010067"/>
                </a:solidFill>
              </a:rPr>
              <a:t>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6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4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4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 autoUpdateAnimBg="0"/>
      <p:bldP spid="346116" grpId="0" animBg="1" autoUpdateAnimBg="0"/>
      <p:bldP spid="346117" grpId="0" build="p" autoUpdateAnimBg="0"/>
      <p:bldP spid="346136" grpId="0" build="p" autoUpdateAnimBg="0"/>
      <p:bldP spid="346137" grpId="0" animBg="1" autoUpdateAnimBg="0"/>
      <p:bldP spid="346138" grpId="0" build="p" autoUpdateAnimBg="0"/>
      <p:bldP spid="346157" grpId="0"/>
      <p:bldP spid="346219" grpId="0"/>
      <p:bldP spid="3462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5060950" y="1900238"/>
            <a:ext cx="1773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6323" name="Group 6"/>
          <p:cNvGrpSpPr>
            <a:grpSpLocks/>
          </p:cNvGrpSpPr>
          <p:nvPr/>
        </p:nvGrpSpPr>
        <p:grpSpPr bwMode="auto">
          <a:xfrm>
            <a:off x="747713" y="1900238"/>
            <a:ext cx="4313237" cy="700087"/>
            <a:chOff x="288" y="1104"/>
            <a:chExt cx="2717" cy="441"/>
          </a:xfrm>
        </p:grpSpPr>
        <p:sp>
          <p:nvSpPr>
            <p:cNvPr id="56351" name="Rectangle 7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6352" name="Group 8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6353" name="Rectangle 9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     oxide</a:t>
                </a:r>
              </a:p>
            </p:txBody>
          </p:sp>
          <p:sp>
            <p:nvSpPr>
              <p:cNvPr id="56354" name="Rectangle 10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6355" name="Rectangle 11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</p:txBody>
          </p:sp>
        </p:grpSp>
      </p:grp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7223125" y="3881438"/>
            <a:ext cx="1646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</a:t>
            </a:r>
          </a:p>
        </p:txBody>
      </p:sp>
      <p:sp>
        <p:nvSpPr>
          <p:cNvPr id="345113" name="Rectangle 25"/>
          <p:cNvSpPr>
            <a:spLocks noChangeArrowheads="1"/>
          </p:cNvSpPr>
          <p:nvPr/>
        </p:nvSpPr>
        <p:spPr bwMode="auto">
          <a:xfrm>
            <a:off x="6840538" y="3881438"/>
            <a:ext cx="38258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45114" name="Rectangle 26"/>
          <p:cNvSpPr>
            <a:spLocks noChangeArrowheads="1"/>
          </p:cNvSpPr>
          <p:nvPr/>
        </p:nvSpPr>
        <p:spPr bwMode="auto">
          <a:xfrm>
            <a:off x="5067300" y="3881438"/>
            <a:ext cx="1773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 oxide</a:t>
            </a:r>
          </a:p>
        </p:txBody>
      </p:sp>
      <p:grpSp>
        <p:nvGrpSpPr>
          <p:cNvPr id="56327" name="Group 27"/>
          <p:cNvGrpSpPr>
            <a:grpSpLocks/>
          </p:cNvGrpSpPr>
          <p:nvPr/>
        </p:nvGrpSpPr>
        <p:grpSpPr bwMode="auto">
          <a:xfrm>
            <a:off x="754063" y="3881438"/>
            <a:ext cx="4313237" cy="700087"/>
            <a:chOff x="288" y="1104"/>
            <a:chExt cx="2717" cy="441"/>
          </a:xfrm>
        </p:grpSpPr>
        <p:sp>
          <p:nvSpPr>
            <p:cNvPr id="56346" name="Rectangle 2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6347" name="Group 2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6348" name="Rectangle 3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     oxide</a:t>
                </a:r>
              </a:p>
            </p:txBody>
          </p:sp>
          <p:sp>
            <p:nvSpPr>
              <p:cNvPr id="56349" name="Rectangle 3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6350" name="Rectangle 3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345171" name="Group 83"/>
          <p:cNvGraphicFramePr>
            <a:graphicFrameLocks noGrp="1"/>
          </p:cNvGraphicFramePr>
          <p:nvPr/>
        </p:nvGraphicFramePr>
        <p:xfrm>
          <a:off x="725488" y="4719638"/>
          <a:ext cx="8115300" cy="427037"/>
        </p:xfrm>
        <a:graphic>
          <a:graphicData uri="http://schemas.openxmlformats.org/drawingml/2006/table">
            <a:tbl>
              <a:tblPr/>
              <a:tblGrid>
                <a:gridCol w="1701800"/>
                <a:gridCol w="411162"/>
                <a:gridCol w="1841500"/>
                <a:gridCol w="457200"/>
                <a:gridCol w="1674813"/>
                <a:gridCol w="382587"/>
                <a:gridCol w="1646238"/>
              </a:tblGrid>
              <a:tr h="427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2Fe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3CuO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3Cu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611188" y="5661025"/>
            <a:ext cx="853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266700" indent="-2667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7"/>
                </a:solidFill>
              </a:rPr>
              <a:t>Iron is less reactive than zinc but more reactive than copper. </a:t>
            </a:r>
          </a:p>
        </p:txBody>
      </p:sp>
      <p:sp>
        <p:nvSpPr>
          <p:cNvPr id="56341" name="Rectangle 5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Displacement of oxides – iron</a:t>
            </a:r>
          </a:p>
        </p:txBody>
      </p:sp>
      <p:sp>
        <p:nvSpPr>
          <p:cNvPr id="345145" name="Text Box 57"/>
          <p:cNvSpPr txBox="1">
            <a:spLocks noChangeArrowheads="1"/>
          </p:cNvSpPr>
          <p:nvPr/>
        </p:nvSpPr>
        <p:spPr bwMode="auto">
          <a:xfrm>
            <a:off x="-36513" y="4205288"/>
            <a:ext cx="7016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5172" name="Text Box 84"/>
          <p:cNvSpPr txBox="1">
            <a:spLocks noChangeArrowheads="1"/>
          </p:cNvSpPr>
          <p:nvPr/>
        </p:nvSpPr>
        <p:spPr bwMode="auto">
          <a:xfrm>
            <a:off x="82550" y="170021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5173" name="Oval 85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6345" name="Text Box 86"/>
          <p:cNvSpPr txBox="1">
            <a:spLocks noChangeArrowheads="1"/>
          </p:cNvSpPr>
          <p:nvPr/>
        </p:nvSpPr>
        <p:spPr bwMode="auto">
          <a:xfrm>
            <a:off x="630238" y="701675"/>
            <a:ext cx="782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iron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metal</a:t>
            </a:r>
            <a:r>
              <a:rPr lang="en-GB" sz="2000" b="1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oxides</a:t>
            </a:r>
            <a:r>
              <a:rPr lang="en-GB" sz="2400">
                <a:solidFill>
                  <a:srgbClr val="010067"/>
                </a:solidFill>
              </a:rPr>
              <a:t>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50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5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4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 animBg="1" autoUpdateAnimBg="0"/>
      <p:bldP spid="345112" grpId="0" build="p" autoUpdateAnimBg="0"/>
      <p:bldP spid="345113" grpId="0" animBg="1" autoUpdateAnimBg="0"/>
      <p:bldP spid="345114" grpId="0" build="p" autoUpdateAnimBg="0"/>
      <p:bldP spid="345133" grpId="0"/>
      <p:bldP spid="345145" grpId="0"/>
      <p:bldP spid="34517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5064125" y="1976438"/>
            <a:ext cx="1773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7347" name="Group 6"/>
          <p:cNvGrpSpPr>
            <a:grpSpLocks/>
          </p:cNvGrpSpPr>
          <p:nvPr/>
        </p:nvGrpSpPr>
        <p:grpSpPr bwMode="auto">
          <a:xfrm>
            <a:off x="750888" y="1976438"/>
            <a:ext cx="4313237" cy="700087"/>
            <a:chOff x="288" y="1104"/>
            <a:chExt cx="2717" cy="441"/>
          </a:xfrm>
        </p:grpSpPr>
        <p:sp>
          <p:nvSpPr>
            <p:cNvPr id="57361" name="Rectangle 7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7362" name="Group 8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7363" name="Rectangle 9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     oxide</a:t>
                </a:r>
              </a:p>
            </p:txBody>
          </p:sp>
          <p:sp>
            <p:nvSpPr>
              <p:cNvPr id="57364" name="Rectangle 10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7365" name="Rectangle 11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</a:t>
                </a:r>
              </a:p>
            </p:txBody>
          </p:sp>
        </p:grpSp>
      </p:grpSp>
      <p:sp>
        <p:nvSpPr>
          <p:cNvPr id="347162" name="Rectangle 26"/>
          <p:cNvSpPr>
            <a:spLocks noChangeArrowheads="1"/>
          </p:cNvSpPr>
          <p:nvPr/>
        </p:nvSpPr>
        <p:spPr bwMode="auto">
          <a:xfrm>
            <a:off x="5094288" y="3881438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7349" name="Group 27"/>
          <p:cNvGrpSpPr>
            <a:grpSpLocks/>
          </p:cNvGrpSpPr>
          <p:nvPr/>
        </p:nvGrpSpPr>
        <p:grpSpPr bwMode="auto">
          <a:xfrm>
            <a:off x="781050" y="3881438"/>
            <a:ext cx="4313238" cy="700087"/>
            <a:chOff x="288" y="1104"/>
            <a:chExt cx="2717" cy="441"/>
          </a:xfrm>
        </p:grpSpPr>
        <p:sp>
          <p:nvSpPr>
            <p:cNvPr id="57356" name="Rectangle 2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7357" name="Group 2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7358" name="Rectangle 3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     oxide</a:t>
                </a:r>
              </a:p>
            </p:txBody>
          </p:sp>
          <p:sp>
            <p:nvSpPr>
              <p:cNvPr id="57359" name="Rectangle 3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7360" name="Rectangle 3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668338" y="5445125"/>
            <a:ext cx="7720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sz="2400">
                <a:solidFill>
                  <a:srgbClr val="010067"/>
                </a:solidFill>
              </a:rPr>
              <a:t>Copper is less reactive than zinc and iron and will not displace either of these metals.</a:t>
            </a:r>
          </a:p>
        </p:txBody>
      </p:sp>
      <p:sp>
        <p:nvSpPr>
          <p:cNvPr id="57351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804025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of oxides – copper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82550" y="1700213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88900" y="3717925"/>
            <a:ext cx="45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7191" name="Oval 55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7355" name="Text Box 56"/>
          <p:cNvSpPr txBox="1">
            <a:spLocks noChangeArrowheads="1"/>
          </p:cNvSpPr>
          <p:nvPr/>
        </p:nvSpPr>
        <p:spPr bwMode="auto">
          <a:xfrm>
            <a:off x="630238" y="701675"/>
            <a:ext cx="7829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Does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copper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react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with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and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displace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these</a:t>
            </a:r>
            <a:r>
              <a:rPr lang="en-GB" sz="2000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metal</a:t>
            </a:r>
            <a:r>
              <a:rPr lang="en-GB" sz="2000" b="1">
                <a:solidFill>
                  <a:srgbClr val="010067"/>
                </a:solidFill>
              </a:rPr>
              <a:t> </a:t>
            </a:r>
            <a:r>
              <a:rPr lang="en-GB" sz="2400" b="1">
                <a:solidFill>
                  <a:srgbClr val="010067"/>
                </a:solidFill>
              </a:rPr>
              <a:t>oxides</a:t>
            </a:r>
            <a:r>
              <a:rPr lang="en-GB" sz="2400">
                <a:solidFill>
                  <a:srgbClr val="010067"/>
                </a:solidFill>
              </a:rPr>
              <a:t> and if so what products are formed?</a:t>
            </a:r>
            <a:endParaRPr lang="en-GB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7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7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1" grpId="0" build="p" autoUpdateAnimBg="0"/>
      <p:bldP spid="347162" grpId="0" build="p" animBg="1" autoUpdateAnimBg="0"/>
      <p:bldP spid="347181" grpId="0"/>
      <p:bldP spid="347189" grpId="0" autoUpdateAnimBg="0"/>
      <p:bldP spid="34719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4787900" y="5283200"/>
            <a:ext cx="1655763" cy="64611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2786063" y="5283200"/>
            <a:ext cx="2001837" cy="64611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oxygen</a:t>
            </a: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755650" y="5283200"/>
            <a:ext cx="2030413" cy="64611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calcium</a:t>
            </a:r>
          </a:p>
        </p:txBody>
      </p: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4787900" y="4576763"/>
            <a:ext cx="1655763" cy="706437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2786063" y="4579938"/>
            <a:ext cx="2001837" cy="703262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400" b="1">
                <a:solidFill>
                  <a:srgbClr val="010067"/>
                </a:solidFill>
              </a:rPr>
              <a:t>sodium chloride</a:t>
            </a:r>
          </a:p>
        </p:txBody>
      </p:sp>
      <p:sp>
        <p:nvSpPr>
          <p:cNvPr id="58375" name="Rectangle 11"/>
          <p:cNvSpPr>
            <a:spLocks noChangeArrowheads="1"/>
          </p:cNvSpPr>
          <p:nvPr/>
        </p:nvSpPr>
        <p:spPr bwMode="auto">
          <a:xfrm>
            <a:off x="755650" y="4579938"/>
            <a:ext cx="2030413" cy="703262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calcium</a:t>
            </a:r>
          </a:p>
        </p:txBody>
      </p:sp>
      <p:sp>
        <p:nvSpPr>
          <p:cNvPr id="58376" name="Rectangle 12"/>
          <p:cNvSpPr>
            <a:spLocks noChangeArrowheads="1"/>
          </p:cNvSpPr>
          <p:nvPr/>
        </p:nvSpPr>
        <p:spPr bwMode="auto">
          <a:xfrm>
            <a:off x="4787900" y="3914775"/>
            <a:ext cx="1655763" cy="66516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8377" name="Rectangle 13"/>
          <p:cNvSpPr>
            <a:spLocks noChangeArrowheads="1"/>
          </p:cNvSpPr>
          <p:nvPr/>
        </p:nvSpPr>
        <p:spPr bwMode="auto">
          <a:xfrm>
            <a:off x="2786063" y="3914775"/>
            <a:ext cx="2001837" cy="66516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400" b="1">
                <a:solidFill>
                  <a:srgbClr val="010067"/>
                </a:solidFill>
              </a:rPr>
              <a:t>iron chloride</a:t>
            </a:r>
          </a:p>
        </p:txBody>
      </p:sp>
      <p:sp>
        <p:nvSpPr>
          <p:cNvPr id="58378" name="Rectangle 14"/>
          <p:cNvSpPr>
            <a:spLocks noChangeArrowheads="1"/>
          </p:cNvSpPr>
          <p:nvPr/>
        </p:nvSpPr>
        <p:spPr bwMode="auto">
          <a:xfrm>
            <a:off x="755650" y="3914775"/>
            <a:ext cx="2030413" cy="66516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gold</a:t>
            </a:r>
          </a:p>
        </p:txBody>
      </p:sp>
      <p:sp>
        <p:nvSpPr>
          <p:cNvPr id="58379" name="Rectangle 15"/>
          <p:cNvSpPr>
            <a:spLocks noChangeArrowheads="1"/>
          </p:cNvSpPr>
          <p:nvPr/>
        </p:nvSpPr>
        <p:spPr bwMode="auto">
          <a:xfrm>
            <a:off x="4787900" y="3233738"/>
            <a:ext cx="1655763" cy="681037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8380" name="Rectangle 16"/>
          <p:cNvSpPr>
            <a:spLocks noChangeArrowheads="1"/>
          </p:cNvSpPr>
          <p:nvPr/>
        </p:nvSpPr>
        <p:spPr bwMode="auto">
          <a:xfrm>
            <a:off x="2786063" y="3230563"/>
            <a:ext cx="2001837" cy="684212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pPr algn="ctr" eaLnBrk="1" hangingPunct="1">
              <a:lnSpc>
                <a:spcPct val="80000"/>
              </a:lnSpc>
            </a:pPr>
            <a:r>
              <a:rPr lang="en-GB" sz="2400" b="1">
                <a:solidFill>
                  <a:srgbClr val="010067"/>
                </a:solidFill>
              </a:rPr>
              <a:t>hydrochloric acid</a:t>
            </a:r>
          </a:p>
        </p:txBody>
      </p:sp>
      <p:sp>
        <p:nvSpPr>
          <p:cNvPr id="58381" name="Rectangle 17"/>
          <p:cNvSpPr>
            <a:spLocks noChangeArrowheads="1"/>
          </p:cNvSpPr>
          <p:nvPr/>
        </p:nvSpPr>
        <p:spPr bwMode="auto">
          <a:xfrm>
            <a:off x="755650" y="3230563"/>
            <a:ext cx="2030413" cy="684212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potassium</a:t>
            </a:r>
          </a:p>
        </p:txBody>
      </p:sp>
      <p:sp>
        <p:nvSpPr>
          <p:cNvPr id="58382" name="Rectangle 18"/>
          <p:cNvSpPr>
            <a:spLocks noChangeArrowheads="1"/>
          </p:cNvSpPr>
          <p:nvPr/>
        </p:nvSpPr>
        <p:spPr bwMode="auto">
          <a:xfrm>
            <a:off x="4787900" y="2563813"/>
            <a:ext cx="1655763" cy="666750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8383" name="Rectangle 19"/>
          <p:cNvSpPr>
            <a:spLocks noChangeArrowheads="1"/>
          </p:cNvSpPr>
          <p:nvPr/>
        </p:nvSpPr>
        <p:spPr bwMode="auto">
          <a:xfrm>
            <a:off x="2786063" y="2563813"/>
            <a:ext cx="2001837" cy="666750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zinc</a:t>
            </a:r>
          </a:p>
        </p:txBody>
      </p:sp>
      <p:sp>
        <p:nvSpPr>
          <p:cNvPr id="58384" name="Rectangle 20"/>
          <p:cNvSpPr>
            <a:spLocks noChangeArrowheads="1"/>
          </p:cNvSpPr>
          <p:nvPr/>
        </p:nvSpPr>
        <p:spPr bwMode="auto">
          <a:xfrm>
            <a:off x="755650" y="2563813"/>
            <a:ext cx="2030413" cy="666750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400" b="1">
                <a:solidFill>
                  <a:srgbClr val="010067"/>
                </a:solidFill>
              </a:rPr>
              <a:t>copper sulfate</a:t>
            </a:r>
          </a:p>
        </p:txBody>
      </p:sp>
      <p:sp>
        <p:nvSpPr>
          <p:cNvPr id="58385" name="Rectangle 21"/>
          <p:cNvSpPr>
            <a:spLocks noChangeArrowheads="1"/>
          </p:cNvSpPr>
          <p:nvPr/>
        </p:nvSpPr>
        <p:spPr bwMode="auto">
          <a:xfrm>
            <a:off x="4787900" y="1898650"/>
            <a:ext cx="1655763" cy="66516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2400" b="1"/>
          </a:p>
        </p:txBody>
      </p:sp>
      <p:sp>
        <p:nvSpPr>
          <p:cNvPr id="58386" name="Rectangle 22"/>
          <p:cNvSpPr>
            <a:spLocks noChangeArrowheads="1"/>
          </p:cNvSpPr>
          <p:nvPr/>
        </p:nvSpPr>
        <p:spPr bwMode="auto">
          <a:xfrm>
            <a:off x="2786063" y="1898650"/>
            <a:ext cx="2001837" cy="66516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magnesium</a:t>
            </a:r>
          </a:p>
        </p:txBody>
      </p:sp>
      <p:sp>
        <p:nvSpPr>
          <p:cNvPr id="58387" name="Rectangle 23"/>
          <p:cNvSpPr>
            <a:spLocks noChangeArrowheads="1"/>
          </p:cNvSpPr>
          <p:nvPr/>
        </p:nvSpPr>
        <p:spPr bwMode="auto">
          <a:xfrm>
            <a:off x="755650" y="1898650"/>
            <a:ext cx="2030413" cy="665163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iron oxide</a:t>
            </a:r>
          </a:p>
        </p:txBody>
      </p:sp>
      <p:sp>
        <p:nvSpPr>
          <p:cNvPr id="58388" name="Rectangle 24"/>
          <p:cNvSpPr>
            <a:spLocks noChangeArrowheads="1"/>
          </p:cNvSpPr>
          <p:nvPr/>
        </p:nvSpPr>
        <p:spPr bwMode="auto">
          <a:xfrm>
            <a:off x="4787900" y="1412875"/>
            <a:ext cx="1655763" cy="485775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pPr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 Reaction?</a:t>
            </a:r>
          </a:p>
        </p:txBody>
      </p:sp>
      <p:sp>
        <p:nvSpPr>
          <p:cNvPr id="58389" name="Rectangle 25"/>
          <p:cNvSpPr>
            <a:spLocks noChangeArrowheads="1"/>
          </p:cNvSpPr>
          <p:nvPr/>
        </p:nvSpPr>
        <p:spPr bwMode="auto">
          <a:xfrm>
            <a:off x="755650" y="1412875"/>
            <a:ext cx="4032250" cy="485775"/>
          </a:xfrm>
          <a:prstGeom prst="rect">
            <a:avLst/>
          </a:prstGeom>
          <a:noFill/>
          <a:ln w="254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400" b="1">
                <a:solidFill>
                  <a:srgbClr val="010067"/>
                </a:solidFill>
              </a:rPr>
              <a:t>Reactants</a:t>
            </a:r>
          </a:p>
        </p:txBody>
      </p:sp>
      <p:sp>
        <p:nvSpPr>
          <p:cNvPr id="58390" name="Rectangle 24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7625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reactions – activity</a:t>
            </a:r>
            <a:endParaRPr lang="en-US" smtClean="0"/>
          </a:p>
        </p:txBody>
      </p:sp>
      <p:sp>
        <p:nvSpPr>
          <p:cNvPr id="349435" name="Oval 251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8392" name="Text Box 252"/>
          <p:cNvSpPr txBox="1">
            <a:spLocks noChangeArrowheads="1"/>
          </p:cNvSpPr>
          <p:nvPr/>
        </p:nvSpPr>
        <p:spPr bwMode="auto">
          <a:xfrm>
            <a:off x="630238" y="701675"/>
            <a:ext cx="851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Use the reactivity series to predict if each mixture will react. </a:t>
            </a:r>
            <a:endParaRPr lang="en-GB" sz="2400">
              <a:solidFill>
                <a:srgbClr val="010066"/>
              </a:solidFill>
            </a:endParaRPr>
          </a:p>
        </p:txBody>
      </p:sp>
      <p:sp>
        <p:nvSpPr>
          <p:cNvPr id="58393" name="Text Box 253"/>
          <p:cNvSpPr txBox="1">
            <a:spLocks noChangeArrowheads="1"/>
          </p:cNvSpPr>
          <p:nvPr/>
        </p:nvSpPr>
        <p:spPr bwMode="auto">
          <a:xfrm>
            <a:off x="6659563" y="1876425"/>
            <a:ext cx="2309812" cy="40592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potassium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sodium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calcium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magnesium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aluminium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zinc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iron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lead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copper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silver</a:t>
            </a:r>
          </a:p>
          <a:p>
            <a:pPr algn="ctr">
              <a:lnSpc>
                <a:spcPct val="90000"/>
              </a:lnSpc>
            </a:pPr>
            <a:r>
              <a:rPr lang="en-GB" sz="2600" b="1">
                <a:solidFill>
                  <a:srgbClr val="010066"/>
                </a:solidFill>
              </a:rPr>
              <a:t>gold</a:t>
            </a:r>
          </a:p>
        </p:txBody>
      </p:sp>
      <p:sp>
        <p:nvSpPr>
          <p:cNvPr id="349438" name="Text Box 254"/>
          <p:cNvSpPr txBox="1">
            <a:spLocks noChangeArrowheads="1"/>
          </p:cNvSpPr>
          <p:nvPr/>
        </p:nvSpPr>
        <p:spPr bwMode="auto">
          <a:xfrm>
            <a:off x="5219700" y="2133600"/>
            <a:ext cx="701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9439" name="Text Box 255"/>
          <p:cNvSpPr txBox="1">
            <a:spLocks noChangeArrowheads="1"/>
          </p:cNvSpPr>
          <p:nvPr/>
        </p:nvSpPr>
        <p:spPr bwMode="auto">
          <a:xfrm>
            <a:off x="5267325" y="3716338"/>
            <a:ext cx="67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9440" name="Text Box 256"/>
          <p:cNvSpPr txBox="1">
            <a:spLocks noChangeArrowheads="1"/>
          </p:cNvSpPr>
          <p:nvPr/>
        </p:nvSpPr>
        <p:spPr bwMode="auto">
          <a:xfrm>
            <a:off x="5219700" y="2819400"/>
            <a:ext cx="701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9441" name="Text Box 257"/>
          <p:cNvSpPr txBox="1">
            <a:spLocks noChangeArrowheads="1"/>
          </p:cNvSpPr>
          <p:nvPr/>
        </p:nvSpPr>
        <p:spPr bwMode="auto">
          <a:xfrm>
            <a:off x="5219700" y="3497263"/>
            <a:ext cx="70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  <p:sp>
        <p:nvSpPr>
          <p:cNvPr id="349442" name="Text Box 258"/>
          <p:cNvSpPr txBox="1">
            <a:spLocks noChangeArrowheads="1"/>
          </p:cNvSpPr>
          <p:nvPr/>
        </p:nvSpPr>
        <p:spPr bwMode="auto">
          <a:xfrm>
            <a:off x="5283200" y="4375150"/>
            <a:ext cx="673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6400" b="1">
                <a:solidFill>
                  <a:srgbClr val="FF0000"/>
                </a:solidFill>
                <a:sym typeface="Wingdings" pitchFamily="2" charset="2"/>
              </a:rPr>
              <a:t></a:t>
            </a:r>
          </a:p>
        </p:txBody>
      </p:sp>
      <p:sp>
        <p:nvSpPr>
          <p:cNvPr id="349443" name="Text Box 259"/>
          <p:cNvSpPr txBox="1">
            <a:spLocks noChangeArrowheads="1"/>
          </p:cNvSpPr>
          <p:nvPr/>
        </p:nvSpPr>
        <p:spPr bwMode="auto">
          <a:xfrm>
            <a:off x="5219700" y="5513388"/>
            <a:ext cx="701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n-GB" sz="6400" b="1">
                <a:solidFill>
                  <a:srgbClr val="00CC66"/>
                </a:solidFill>
                <a:sym typeface="Wingdings" pitchFamily="2" charset="2"/>
              </a:rPr>
              <a:t></a:t>
            </a:r>
            <a:endParaRPr lang="en-GB" sz="6400" b="1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4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4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438" grpId="0"/>
      <p:bldP spid="349439" grpId="0"/>
      <p:bldP spid="349440" grpId="0"/>
      <p:bldP spid="349441" grpId="0"/>
      <p:bldP spid="349442" grpId="0"/>
      <p:bldP spid="3494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7221538" y="18335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aluminium</a:t>
            </a: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6838950" y="18335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5065713" y="18335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oxide</a:t>
            </a:r>
          </a:p>
        </p:txBody>
      </p:sp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752475" y="1833563"/>
            <a:ext cx="4313238" cy="700087"/>
            <a:chOff x="288" y="1104"/>
            <a:chExt cx="2717" cy="441"/>
          </a:xfrm>
        </p:grpSpPr>
        <p:sp>
          <p:nvSpPr>
            <p:cNvPr id="59426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9427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9428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aluminium     oxide</a:t>
                </a:r>
              </a:p>
            </p:txBody>
          </p:sp>
          <p:sp>
            <p:nvSpPr>
              <p:cNvPr id="59429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9430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50221" name="Rectangle 13"/>
          <p:cNvSpPr>
            <a:spLocks noChangeArrowheads="1"/>
          </p:cNvSpPr>
          <p:nvPr/>
        </p:nvSpPr>
        <p:spPr bwMode="auto">
          <a:xfrm>
            <a:off x="7199313" y="29003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iron</a:t>
            </a:r>
          </a:p>
        </p:txBody>
      </p:sp>
      <p:sp>
        <p:nvSpPr>
          <p:cNvPr id="350222" name="Rectangle 14"/>
          <p:cNvSpPr>
            <a:spLocks noChangeArrowheads="1"/>
          </p:cNvSpPr>
          <p:nvPr/>
        </p:nvSpPr>
        <p:spPr bwMode="auto">
          <a:xfrm>
            <a:off x="6816725" y="29003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5043488" y="29003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magnesium chloride</a:t>
            </a:r>
          </a:p>
        </p:txBody>
      </p:sp>
      <p:grpSp>
        <p:nvGrpSpPr>
          <p:cNvPr id="59401" name="Group 16"/>
          <p:cNvGrpSpPr>
            <a:grpSpLocks/>
          </p:cNvGrpSpPr>
          <p:nvPr/>
        </p:nvGrpSpPr>
        <p:grpSpPr bwMode="auto">
          <a:xfrm>
            <a:off x="730250" y="2900363"/>
            <a:ext cx="4313238" cy="700087"/>
            <a:chOff x="288" y="1104"/>
            <a:chExt cx="2717" cy="441"/>
          </a:xfrm>
        </p:grpSpPr>
        <p:sp>
          <p:nvSpPr>
            <p:cNvPr id="59421" name="Rectangle 17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9422" name="Group 18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9423" name="Rectangle 19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iron     chloride</a:t>
                </a:r>
              </a:p>
            </p:txBody>
          </p:sp>
          <p:sp>
            <p:nvSpPr>
              <p:cNvPr id="59424" name="Rectangle 20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9425" name="Rectangle 21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magnesium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50232" name="Rectangle 24"/>
          <p:cNvSpPr>
            <a:spLocks noChangeArrowheads="1"/>
          </p:cNvSpPr>
          <p:nvPr/>
        </p:nvSpPr>
        <p:spPr bwMode="auto">
          <a:xfrm>
            <a:off x="5065713" y="39671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rgbClr val="FF0000"/>
                </a:solidFill>
              </a:rPr>
              <a:t>no reaction</a:t>
            </a:r>
          </a:p>
        </p:txBody>
      </p:sp>
      <p:grpSp>
        <p:nvGrpSpPr>
          <p:cNvPr id="59403" name="Group 25"/>
          <p:cNvGrpSpPr>
            <a:grpSpLocks/>
          </p:cNvGrpSpPr>
          <p:nvPr/>
        </p:nvGrpSpPr>
        <p:grpSpPr bwMode="auto">
          <a:xfrm>
            <a:off x="752475" y="3967163"/>
            <a:ext cx="4313238" cy="700087"/>
            <a:chOff x="288" y="1104"/>
            <a:chExt cx="2717" cy="441"/>
          </a:xfrm>
        </p:grpSpPr>
        <p:sp>
          <p:nvSpPr>
            <p:cNvPr id="59416" name="Rectangle 26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9417" name="Group 27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9418" name="Rectangle 28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zinc     oxide</a:t>
                </a:r>
              </a:p>
            </p:txBody>
          </p:sp>
          <p:sp>
            <p:nvSpPr>
              <p:cNvPr id="59419" name="Rectangle 29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9420" name="Rectangle 30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silver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50239" name="Rectangle 31"/>
          <p:cNvSpPr>
            <a:spLocks noChangeArrowheads="1"/>
          </p:cNvSpPr>
          <p:nvPr/>
        </p:nvSpPr>
        <p:spPr bwMode="auto">
          <a:xfrm>
            <a:off x="7212013" y="50339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350240" name="Rectangle 32"/>
          <p:cNvSpPr>
            <a:spLocks noChangeArrowheads="1"/>
          </p:cNvSpPr>
          <p:nvPr/>
        </p:nvSpPr>
        <p:spPr bwMode="auto">
          <a:xfrm>
            <a:off x="6829425" y="50339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0241" name="Rectangle 33"/>
          <p:cNvSpPr>
            <a:spLocks noChangeArrowheads="1"/>
          </p:cNvSpPr>
          <p:nvPr/>
        </p:nvSpPr>
        <p:spPr bwMode="auto">
          <a:xfrm>
            <a:off x="5056188" y="50339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copper nitrate</a:t>
            </a:r>
          </a:p>
        </p:txBody>
      </p:sp>
      <p:grpSp>
        <p:nvGrpSpPr>
          <p:cNvPr id="59407" name="Group 34"/>
          <p:cNvGrpSpPr>
            <a:grpSpLocks/>
          </p:cNvGrpSpPr>
          <p:nvPr/>
        </p:nvGrpSpPr>
        <p:grpSpPr bwMode="auto">
          <a:xfrm>
            <a:off x="742950" y="5033963"/>
            <a:ext cx="4313238" cy="700087"/>
            <a:chOff x="288" y="1104"/>
            <a:chExt cx="2717" cy="441"/>
          </a:xfrm>
        </p:grpSpPr>
        <p:sp>
          <p:nvSpPr>
            <p:cNvPr id="59411" name="Rectangle 35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59412" name="Group 36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59413" name="Rectangle 37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gold     nitrate</a:t>
                </a:r>
              </a:p>
            </p:txBody>
          </p:sp>
          <p:sp>
            <p:nvSpPr>
              <p:cNvPr id="59414" name="Rectangle 38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59415" name="Rectangle 39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copper</a:t>
                </a:r>
              </a:p>
              <a:p>
                <a:pPr algn="ctr" eaLnBrk="1" hangingPunct="1">
                  <a:spcBef>
                    <a:spcPct val="20000"/>
                  </a:spcBef>
                </a:pPr>
                <a:endParaRPr lang="en-GB" sz="2200" b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9408" name="Rectangle 4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Displacement reactions – activity</a:t>
            </a:r>
            <a:endParaRPr lang="en-US" smtClean="0"/>
          </a:p>
        </p:txBody>
      </p:sp>
      <p:sp>
        <p:nvSpPr>
          <p:cNvPr id="350253" name="Oval 45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9410" name="Text Box 46"/>
          <p:cNvSpPr txBox="1">
            <a:spLocks noChangeArrowheads="1"/>
          </p:cNvSpPr>
          <p:nvPr/>
        </p:nvSpPr>
        <p:spPr bwMode="auto">
          <a:xfrm>
            <a:off x="630238" y="701675"/>
            <a:ext cx="8513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>
                <a:solidFill>
                  <a:srgbClr val="010067"/>
                </a:solidFill>
              </a:rPr>
              <a:t>Use the reactivity series to predict if each mixture will react and complete the word equation. </a:t>
            </a:r>
            <a:endParaRPr lang="en-GB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0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0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0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 build="p" autoUpdateAnimBg="0"/>
      <p:bldP spid="350213" grpId="0" animBg="1" autoUpdateAnimBg="0"/>
      <p:bldP spid="350214" grpId="0" build="p" autoUpdateAnimBg="0"/>
      <p:bldP spid="350221" grpId="0" build="p" autoUpdateAnimBg="0"/>
      <p:bldP spid="350222" grpId="0" animBg="1" autoUpdateAnimBg="0"/>
      <p:bldP spid="350223" grpId="0" build="p" autoUpdateAnimBg="0"/>
      <p:bldP spid="350232" grpId="0" build="p" autoUpdateAnimBg="0"/>
      <p:bldP spid="350239" grpId="0" build="p" autoUpdateAnimBg="0"/>
      <p:bldP spid="350240" grpId="0" animBg="1" autoUpdateAnimBg="0"/>
      <p:bldP spid="35024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8"/>
          <p:cNvSpPr>
            <a:spLocks noChangeArrowheads="1"/>
          </p:cNvSpPr>
          <p:nvPr/>
        </p:nvSpPr>
        <p:spPr bwMode="auto">
          <a:xfrm>
            <a:off x="2143125" y="928688"/>
            <a:ext cx="4319588" cy="681037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3200" b="1">
                <a:solidFill>
                  <a:srgbClr val="FF6600"/>
                </a:solidFill>
              </a:rPr>
              <a:t> </a:t>
            </a:r>
            <a:r>
              <a:rPr lang="en-GB" sz="3200" b="1">
                <a:solidFill>
                  <a:schemeClr val="bg1"/>
                </a:solidFill>
              </a:rPr>
              <a:t>Summary</a:t>
            </a:r>
            <a:r>
              <a:rPr lang="en-GB" sz="3200" b="1">
                <a:solidFill>
                  <a:srgbClr val="FF6600"/>
                </a:solidFill>
              </a:rPr>
              <a:t> </a:t>
            </a:r>
            <a:r>
              <a:rPr lang="en-GB" sz="3200" b="1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60419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642938" y="712788"/>
            <a:ext cx="83931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>
            <a:spAutoFit/>
          </a:bodyPr>
          <a:lstStyle>
            <a:lvl1pPr marL="361950" indent="-361950" defTabSz="361950"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361950"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61950"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61950"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61950"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displaced metal – </a:t>
            </a:r>
            <a:r>
              <a:rPr lang="en-GB" sz="2400">
                <a:solidFill>
                  <a:srgbClr val="010067"/>
                </a:solidFill>
              </a:rPr>
              <a:t>The metal that is pushed out of a compound by a more reactive metal.</a:t>
            </a:r>
            <a:endParaRPr lang="en-GB" sz="2800" b="1">
              <a:solidFill>
                <a:srgbClr val="FF6600"/>
              </a:solidFill>
              <a:sym typeface="Webdings" pitchFamily="18" charset="2"/>
            </a:endParaRPr>
          </a:p>
          <a:p>
            <a:pPr eaLnBrk="1" hangingPunct="1">
              <a:lnSpc>
                <a:spcPct val="85000"/>
              </a:lnSpc>
            </a:pPr>
            <a:endParaRPr lang="en-GB" sz="600" b="1">
              <a:solidFill>
                <a:srgbClr val="FF6600"/>
              </a:solidFill>
              <a:sym typeface="Webdings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displacement </a:t>
            </a:r>
            <a:r>
              <a:rPr lang="en-GB" sz="2800" b="1">
                <a:solidFill>
                  <a:srgbClr val="FF6600"/>
                </a:solidFill>
              </a:rPr>
              <a:t>–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 reaction in which a more reactive metal replaces a less reactive metal in a compound. </a:t>
            </a:r>
          </a:p>
          <a:p>
            <a:pPr eaLnBrk="1" hangingPunct="1">
              <a:lnSpc>
                <a:spcPct val="85000"/>
              </a:lnSpc>
            </a:pPr>
            <a:endParaRPr lang="en-GB" sz="600" b="1">
              <a:solidFill>
                <a:srgbClr val="FF6600"/>
              </a:solidFill>
              <a:sym typeface="Webdings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reactive </a:t>
            </a:r>
            <a:r>
              <a:rPr lang="en-GB" sz="2800" b="1">
                <a:solidFill>
                  <a:srgbClr val="FF6600"/>
                </a:solidFill>
              </a:rPr>
              <a:t>–</a:t>
            </a:r>
            <a:r>
              <a:rPr lang="en-GB" sz="2800"/>
              <a:t> </a:t>
            </a:r>
            <a:r>
              <a:rPr lang="en-GB" sz="2400">
                <a:solidFill>
                  <a:srgbClr val="010067"/>
                </a:solidFill>
              </a:rPr>
              <a:t>A substance that reacts quickly or easily. </a:t>
            </a:r>
          </a:p>
          <a:p>
            <a:pPr eaLnBrk="1" hangingPunct="1">
              <a:lnSpc>
                <a:spcPct val="85000"/>
              </a:lnSpc>
            </a:pPr>
            <a:endParaRPr lang="en-GB" sz="600">
              <a:solidFill>
                <a:srgbClr val="010067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reactivity </a:t>
            </a:r>
            <a:r>
              <a:rPr lang="en-GB" sz="2800" b="1">
                <a:solidFill>
                  <a:srgbClr val="FF6600"/>
                </a:solidFill>
              </a:rPr>
              <a:t>–</a:t>
            </a:r>
            <a:r>
              <a:rPr lang="en-GB" sz="2800"/>
              <a:t> </a:t>
            </a:r>
            <a:r>
              <a:rPr lang="en-GB" sz="2400">
                <a:solidFill>
                  <a:srgbClr val="010067"/>
                </a:solidFill>
              </a:rPr>
              <a:t>How quickly or easily a substance will react.</a:t>
            </a:r>
          </a:p>
          <a:p>
            <a:pPr eaLnBrk="1" hangingPunct="1">
              <a:lnSpc>
                <a:spcPct val="85000"/>
              </a:lnSpc>
            </a:pPr>
            <a:endParaRPr lang="en-GB" sz="600" b="1">
              <a:solidFill>
                <a:srgbClr val="FF6600"/>
              </a:solidFill>
              <a:sym typeface="Webdings" pitchFamily="18" charset="2"/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 b="1">
                <a:solidFill>
                  <a:srgbClr val="FF6600"/>
                </a:solidFill>
              </a:rPr>
              <a:t>reactivity series –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The list of metals placed in order of their reactivity starting with the most reactive.</a:t>
            </a:r>
          </a:p>
          <a:p>
            <a:pPr eaLnBrk="1" hangingPunct="1">
              <a:lnSpc>
                <a:spcPct val="85000"/>
              </a:lnSpc>
            </a:pPr>
            <a:endParaRPr lang="en-GB" sz="600">
              <a:solidFill>
                <a:srgbClr val="010067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tarnished </a:t>
            </a:r>
            <a:r>
              <a:rPr lang="en-GB" sz="2800" b="1">
                <a:solidFill>
                  <a:srgbClr val="FF6600"/>
                </a:solidFill>
              </a:rPr>
              <a:t>–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 metal that has become dull after reacting with water and oxygen in the air.</a:t>
            </a:r>
          </a:p>
          <a:p>
            <a:pPr eaLnBrk="1" hangingPunct="1">
              <a:lnSpc>
                <a:spcPct val="85000"/>
              </a:lnSpc>
            </a:pPr>
            <a:endParaRPr lang="en-GB" sz="600">
              <a:solidFill>
                <a:srgbClr val="010067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</a:t>
            </a:r>
            <a:r>
              <a:rPr lang="en-GB" sz="2800" b="1">
                <a:solidFill>
                  <a:srgbClr val="FF6600"/>
                </a:solidFill>
              </a:rPr>
              <a:t>Thermit reaction –</a:t>
            </a:r>
            <a:r>
              <a:rPr lang="en-GB" sz="2400"/>
              <a:t> </a:t>
            </a:r>
            <a:r>
              <a:rPr lang="en-GB" sz="2400">
                <a:solidFill>
                  <a:srgbClr val="010066"/>
                </a:solidFill>
              </a:rPr>
              <a:t>The displacement reaction between aluminium and iron oxide that is used to weld railway lines.</a:t>
            </a:r>
          </a:p>
          <a:p>
            <a:pPr eaLnBrk="1" hangingPunct="1">
              <a:lnSpc>
                <a:spcPct val="85000"/>
              </a:lnSpc>
            </a:pPr>
            <a:endParaRPr lang="en-GB" sz="600">
              <a:solidFill>
                <a:srgbClr val="010066"/>
              </a:solidFill>
            </a:endParaRPr>
          </a:p>
          <a:p>
            <a:pPr eaLnBrk="1" hangingPunct="1">
              <a:lnSpc>
                <a:spcPct val="85000"/>
              </a:lnSpc>
            </a:pPr>
            <a:r>
              <a:rPr lang="en-GB" sz="2800" b="1">
                <a:solidFill>
                  <a:srgbClr val="FF6600"/>
                </a:solidFill>
                <a:sym typeface="Webdings" pitchFamily="18" charset="2"/>
              </a:rPr>
              <a:t>unreactive </a:t>
            </a:r>
            <a:r>
              <a:rPr lang="en-GB" sz="2800" b="1">
                <a:solidFill>
                  <a:srgbClr val="FF6600"/>
                </a:solidFill>
              </a:rPr>
              <a:t>–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400">
                <a:solidFill>
                  <a:srgbClr val="010067"/>
                </a:solidFill>
              </a:rPr>
              <a:t>A substance that reacts very slowly or </a:t>
            </a:r>
          </a:p>
          <a:p>
            <a:pPr eaLnBrk="1" hangingPunct="1">
              <a:lnSpc>
                <a:spcPct val="85000"/>
              </a:lnSpc>
            </a:pPr>
            <a:r>
              <a:rPr lang="en-GB" sz="2400">
                <a:solidFill>
                  <a:srgbClr val="010067"/>
                </a:solidFill>
              </a:rPr>
              <a:t>	does not react at all.</a:t>
            </a:r>
            <a:r>
              <a:rPr lang="en-GB"/>
              <a:t> 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Glossary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True or false?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7197725" y="1566863"/>
            <a:ext cx="1646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6815138" y="1566863"/>
            <a:ext cx="38258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5041900" y="1566863"/>
            <a:ext cx="177323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lithium hydroxide</a:t>
            </a:r>
          </a:p>
        </p:txBody>
      </p:sp>
      <p:grpSp>
        <p:nvGrpSpPr>
          <p:cNvPr id="22533" name="Group 7"/>
          <p:cNvGrpSpPr>
            <a:grpSpLocks/>
          </p:cNvGrpSpPr>
          <p:nvPr/>
        </p:nvGrpSpPr>
        <p:grpSpPr bwMode="auto">
          <a:xfrm>
            <a:off x="728663" y="1566863"/>
            <a:ext cx="4313237" cy="700087"/>
            <a:chOff x="288" y="1104"/>
            <a:chExt cx="2717" cy="441"/>
          </a:xfrm>
        </p:grpSpPr>
        <p:sp>
          <p:nvSpPr>
            <p:cNvPr id="22592" name="Rectangle 8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22593" name="Group 9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22594" name="Rectangle 10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water</a:t>
                </a:r>
              </a:p>
            </p:txBody>
          </p:sp>
          <p:sp>
            <p:nvSpPr>
              <p:cNvPr id="22595" name="Rectangle 11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596" name="Rectangle 12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lithium</a:t>
                </a:r>
              </a:p>
            </p:txBody>
          </p:sp>
        </p:grpSp>
      </p:grpSp>
      <p:graphicFrame>
        <p:nvGraphicFramePr>
          <p:cNvPr id="321667" name="Group 131"/>
          <p:cNvGraphicFramePr>
            <a:graphicFrameLocks noGrp="1"/>
          </p:cNvGraphicFramePr>
          <p:nvPr/>
        </p:nvGraphicFramePr>
        <p:xfrm>
          <a:off x="755650" y="2349500"/>
          <a:ext cx="8012113" cy="427038"/>
        </p:xfrm>
        <a:graphic>
          <a:graphicData uri="http://schemas.openxmlformats.org/drawingml/2006/table">
            <a:tbl>
              <a:tblPr/>
              <a:tblGrid>
                <a:gridCol w="1679575"/>
                <a:gridCol w="406400"/>
                <a:gridCol w="1817688"/>
                <a:gridCol w="452437"/>
                <a:gridCol w="1652588"/>
                <a:gridCol w="377825"/>
                <a:gridCol w="162560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2Li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2LiOH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1564" name="Rectangle 28"/>
          <p:cNvSpPr>
            <a:spLocks noChangeArrowheads="1"/>
          </p:cNvSpPr>
          <p:nvPr/>
        </p:nvSpPr>
        <p:spPr bwMode="auto">
          <a:xfrm>
            <a:off x="7227888" y="30908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1565" name="Rectangle 29"/>
          <p:cNvSpPr>
            <a:spLocks noChangeArrowheads="1"/>
          </p:cNvSpPr>
          <p:nvPr/>
        </p:nvSpPr>
        <p:spPr bwMode="auto">
          <a:xfrm>
            <a:off x="6845300" y="30908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1566" name="Rectangle 30"/>
          <p:cNvSpPr>
            <a:spLocks noChangeArrowheads="1"/>
          </p:cNvSpPr>
          <p:nvPr/>
        </p:nvSpPr>
        <p:spPr bwMode="auto">
          <a:xfrm>
            <a:off x="5072063" y="30908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sodium hydroxide</a:t>
            </a:r>
          </a:p>
        </p:txBody>
      </p:sp>
      <p:grpSp>
        <p:nvGrpSpPr>
          <p:cNvPr id="22549" name="Group 31"/>
          <p:cNvGrpSpPr>
            <a:grpSpLocks/>
          </p:cNvGrpSpPr>
          <p:nvPr/>
        </p:nvGrpSpPr>
        <p:grpSpPr bwMode="auto">
          <a:xfrm>
            <a:off x="758825" y="3090863"/>
            <a:ext cx="4313238" cy="700087"/>
            <a:chOff x="288" y="1104"/>
            <a:chExt cx="2717" cy="441"/>
          </a:xfrm>
        </p:grpSpPr>
        <p:sp>
          <p:nvSpPr>
            <p:cNvPr id="22587" name="Rectangle 32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22588" name="Group 33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22589" name="Rectangle 34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water</a:t>
                </a:r>
              </a:p>
            </p:txBody>
          </p:sp>
          <p:sp>
            <p:nvSpPr>
              <p:cNvPr id="22590" name="Rectangle 35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591" name="Rectangle 36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sodium</a:t>
                </a:r>
              </a:p>
            </p:txBody>
          </p:sp>
        </p:grpSp>
      </p:grpSp>
      <p:graphicFrame>
        <p:nvGraphicFramePr>
          <p:cNvPr id="321693" name="Group 157"/>
          <p:cNvGraphicFramePr>
            <a:graphicFrameLocks noGrp="1"/>
          </p:cNvGraphicFramePr>
          <p:nvPr/>
        </p:nvGraphicFramePr>
        <p:xfrm>
          <a:off x="755650" y="3933825"/>
          <a:ext cx="8042275" cy="427038"/>
        </p:xfrm>
        <a:graphic>
          <a:graphicData uri="http://schemas.openxmlformats.org/drawingml/2006/table">
            <a:tbl>
              <a:tblPr/>
              <a:tblGrid>
                <a:gridCol w="1685925"/>
                <a:gridCol w="407988"/>
                <a:gridCol w="1825625"/>
                <a:gridCol w="452437"/>
                <a:gridCol w="1660525"/>
                <a:gridCol w="377825"/>
                <a:gridCol w="1631950"/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2Na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2NaOH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321588" name="Rectangle 52"/>
          <p:cNvSpPr>
            <a:spLocks noChangeArrowheads="1"/>
          </p:cNvSpPr>
          <p:nvPr/>
        </p:nvSpPr>
        <p:spPr bwMode="auto">
          <a:xfrm>
            <a:off x="7227888" y="4767263"/>
            <a:ext cx="1646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hydrogen</a:t>
            </a:r>
          </a:p>
        </p:txBody>
      </p:sp>
      <p:sp>
        <p:nvSpPr>
          <p:cNvPr id="321589" name="Rectangle 53"/>
          <p:cNvSpPr>
            <a:spLocks noChangeArrowheads="1"/>
          </p:cNvSpPr>
          <p:nvPr/>
        </p:nvSpPr>
        <p:spPr bwMode="auto">
          <a:xfrm>
            <a:off x="6845300" y="4767263"/>
            <a:ext cx="382588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1590" name="Rectangle 54"/>
          <p:cNvSpPr>
            <a:spLocks noChangeArrowheads="1"/>
          </p:cNvSpPr>
          <p:nvPr/>
        </p:nvSpPr>
        <p:spPr bwMode="auto">
          <a:xfrm>
            <a:off x="5072063" y="4767263"/>
            <a:ext cx="1773237" cy="70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2200" b="1">
                <a:solidFill>
                  <a:schemeClr val="tx1"/>
                </a:solidFill>
              </a:rPr>
              <a:t>potassium hydroxide</a:t>
            </a:r>
          </a:p>
        </p:txBody>
      </p:sp>
      <p:grpSp>
        <p:nvGrpSpPr>
          <p:cNvPr id="22565" name="Group 55"/>
          <p:cNvGrpSpPr>
            <a:grpSpLocks/>
          </p:cNvGrpSpPr>
          <p:nvPr/>
        </p:nvGrpSpPr>
        <p:grpSpPr bwMode="auto">
          <a:xfrm>
            <a:off x="758825" y="4767263"/>
            <a:ext cx="4313238" cy="700087"/>
            <a:chOff x="288" y="1104"/>
            <a:chExt cx="2717" cy="441"/>
          </a:xfrm>
        </p:grpSpPr>
        <p:sp>
          <p:nvSpPr>
            <p:cNvPr id="22582" name="Rectangle 56"/>
            <p:cNvSpPr>
              <a:spLocks noChangeArrowheads="1"/>
            </p:cNvSpPr>
            <p:nvPr/>
          </p:nvSpPr>
          <p:spPr bwMode="auto">
            <a:xfrm>
              <a:off x="2735" y="1104"/>
              <a:ext cx="270" cy="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US" sz="2200" b="1">
                  <a:solidFill>
                    <a:schemeClr val="tx1"/>
                  </a:solidFill>
                  <a:sym typeface="Monotype Sorts" pitchFamily="2" charset="2"/>
                </a:rPr>
                <a:t></a:t>
              </a:r>
              <a:endParaRPr lang="en-GB" sz="2200" b="1">
                <a:solidFill>
                  <a:schemeClr val="tx1"/>
                </a:solidFill>
                <a:sym typeface="Monotype Sorts" pitchFamily="2" charset="2"/>
              </a:endParaRPr>
            </a:p>
          </p:txBody>
        </p:sp>
        <p:grpSp>
          <p:nvGrpSpPr>
            <p:cNvPr id="22583" name="Group 57"/>
            <p:cNvGrpSpPr>
              <a:grpSpLocks/>
            </p:cNvGrpSpPr>
            <p:nvPr/>
          </p:nvGrpSpPr>
          <p:grpSpPr bwMode="auto">
            <a:xfrm>
              <a:off x="288" y="1104"/>
              <a:ext cx="2447" cy="441"/>
              <a:chOff x="288" y="1104"/>
              <a:chExt cx="2447" cy="441"/>
            </a:xfrm>
          </p:grpSpPr>
          <p:sp>
            <p:nvSpPr>
              <p:cNvPr id="22584" name="Rectangle 58"/>
              <p:cNvSpPr>
                <a:spLocks noChangeArrowheads="1"/>
              </p:cNvSpPr>
              <p:nvPr/>
            </p:nvSpPr>
            <p:spPr bwMode="auto">
              <a:xfrm>
                <a:off x="1619" y="1104"/>
                <a:ext cx="1116" cy="441"/>
              </a:xfrm>
              <a:prstGeom prst="rect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water</a:t>
                </a:r>
              </a:p>
            </p:txBody>
          </p:sp>
          <p:sp>
            <p:nvSpPr>
              <p:cNvPr id="22585" name="Rectangle 59"/>
              <p:cNvSpPr>
                <a:spLocks noChangeArrowheads="1"/>
              </p:cNvSpPr>
              <p:nvPr/>
            </p:nvSpPr>
            <p:spPr bwMode="auto">
              <a:xfrm>
                <a:off x="1360" y="1104"/>
                <a:ext cx="259" cy="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22586" name="Rectangle 60"/>
              <p:cNvSpPr>
                <a:spLocks noChangeArrowheads="1"/>
              </p:cNvSpPr>
              <p:nvPr/>
            </p:nvSpPr>
            <p:spPr bwMode="auto">
              <a:xfrm>
                <a:off x="288" y="1104"/>
                <a:ext cx="1072" cy="441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</a:pPr>
                <a:r>
                  <a:rPr lang="en-GB" sz="2200" b="1">
                    <a:solidFill>
                      <a:schemeClr val="tx1"/>
                    </a:solidFill>
                  </a:rPr>
                  <a:t>potassium</a:t>
                </a:r>
              </a:p>
            </p:txBody>
          </p:sp>
        </p:grpSp>
      </p:grpSp>
      <p:graphicFrame>
        <p:nvGraphicFramePr>
          <p:cNvPr id="321719" name="Group 183"/>
          <p:cNvGraphicFramePr>
            <a:graphicFrameLocks noGrp="1"/>
          </p:cNvGraphicFramePr>
          <p:nvPr/>
        </p:nvGraphicFramePr>
        <p:xfrm>
          <a:off x="682625" y="5605463"/>
          <a:ext cx="8115300" cy="427037"/>
        </p:xfrm>
        <a:graphic>
          <a:graphicData uri="http://schemas.openxmlformats.org/drawingml/2006/table">
            <a:tbl>
              <a:tblPr/>
              <a:tblGrid>
                <a:gridCol w="1701800"/>
                <a:gridCol w="411163"/>
                <a:gridCol w="1841500"/>
                <a:gridCol w="457200"/>
                <a:gridCol w="1674812"/>
                <a:gridCol w="382588"/>
                <a:gridCol w="1646237"/>
              </a:tblGrid>
              <a:tr h="427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2K</a:t>
                      </a:r>
                    </a:p>
                  </a:txBody>
                  <a:tcPr marT="45754" marB="45754" horzOverflow="overflow">
                    <a:lnL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Monotype Sorts" pitchFamily="2" charset="2"/>
                        </a:rPr>
                        <a:t>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Monotype Sorts" pitchFamily="2" charset="2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2KOH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GB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2257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Metals and water – equations</a:t>
            </a:r>
            <a:endParaRPr lang="en-US" smtClean="0"/>
          </a:p>
        </p:txBody>
      </p:sp>
      <p:sp>
        <p:nvSpPr>
          <p:cNvPr id="321623" name="Oval 87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2580" name="Text Box 89"/>
          <p:cNvSpPr txBox="1">
            <a:spLocks noChangeArrowheads="1"/>
          </p:cNvSpPr>
          <p:nvPr/>
        </p:nvSpPr>
        <p:spPr bwMode="auto">
          <a:xfrm>
            <a:off x="649288" y="692150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What are the products when each metal reacts with </a:t>
            </a:r>
            <a:r>
              <a:rPr lang="en-GB" sz="2400" b="1">
                <a:solidFill>
                  <a:srgbClr val="010066"/>
                </a:solidFill>
              </a:rPr>
              <a:t>water</a:t>
            </a:r>
            <a:r>
              <a:rPr lang="en-GB" sz="2400">
                <a:solidFill>
                  <a:srgbClr val="010066"/>
                </a:solidFill>
              </a:rPr>
              <a:t>?</a:t>
            </a:r>
          </a:p>
        </p:txBody>
      </p:sp>
      <p:sp>
        <p:nvSpPr>
          <p:cNvPr id="321720" name="Text Box 184"/>
          <p:cNvSpPr txBox="1">
            <a:spLocks noChangeArrowheads="1"/>
          </p:cNvSpPr>
          <p:nvPr/>
        </p:nvSpPr>
        <p:spPr bwMode="auto">
          <a:xfrm>
            <a:off x="649288" y="1065213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What is the balanced symbol equation for each reaction?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1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2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2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2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build="p" autoUpdateAnimBg="0"/>
      <p:bldP spid="321541" grpId="0" animBg="1" autoUpdateAnimBg="0"/>
      <p:bldP spid="321542" grpId="0" build="p" autoUpdateAnimBg="0"/>
      <p:bldP spid="321564" grpId="0" build="p" autoUpdateAnimBg="0"/>
      <p:bldP spid="321565" grpId="0" animBg="1" autoUpdateAnimBg="0"/>
      <p:bldP spid="321566" grpId="0" build="p" autoUpdateAnimBg="0"/>
      <p:bldP spid="321588" grpId="0" build="p" autoUpdateAnimBg="0"/>
      <p:bldP spid="321589" grpId="0" animBg="1" autoUpdateAnimBg="0"/>
      <p:bldP spid="321590" grpId="0" build="p" autoUpdateAnimBg="0"/>
      <p:bldP spid="3217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water – observations</a:t>
            </a:r>
            <a:endParaRPr lang="en-US" smtClean="0"/>
          </a:p>
        </p:txBody>
      </p:sp>
      <p:sp>
        <p:nvSpPr>
          <p:cNvPr id="319508" name="Oval 20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19510" name="Text Box 22"/>
          <p:cNvSpPr txBox="1">
            <a:spLocks noChangeArrowheads="1"/>
          </p:cNvSpPr>
          <p:nvPr/>
        </p:nvSpPr>
        <p:spPr bwMode="auto">
          <a:xfrm>
            <a:off x="630238" y="692150"/>
            <a:ext cx="8353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James investigated </a:t>
            </a:r>
            <a:r>
              <a:rPr lang="en-GB" sz="2400" b="1">
                <a:solidFill>
                  <a:srgbClr val="010066"/>
                </a:solidFill>
              </a:rPr>
              <a:t>how reactive</a:t>
            </a:r>
            <a:r>
              <a:rPr lang="en-GB" sz="2400">
                <a:solidFill>
                  <a:srgbClr val="010066"/>
                </a:solidFill>
              </a:rPr>
              <a:t> some metals are when they react with water and made these observations.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71550" y="1585913"/>
            <a:ext cx="7762875" cy="3965575"/>
            <a:chOff x="612" y="999"/>
            <a:chExt cx="4890" cy="2498"/>
          </a:xfrm>
        </p:grpSpPr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2106" y="2814"/>
              <a:ext cx="3393" cy="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Potassium immediately produces a lilac flame as it skims around the surface making a fizzing noise.</a:t>
              </a:r>
              <a:r>
                <a:rPr lang="en-US" sz="2400">
                  <a:solidFill>
                    <a:srgbClr val="010066"/>
                  </a:solidFill>
                  <a:latin typeface="Comic Sans MS" pitchFamily="66" charset="0"/>
                </a:rPr>
                <a:t> </a:t>
              </a:r>
              <a:endParaRPr lang="en-GB" sz="2400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612" y="2794"/>
              <a:ext cx="1455" cy="70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potassium</a:t>
              </a:r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106" y="1957"/>
              <a:ext cx="3393" cy="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The sodium melts and skims over the surface producing a stream of small bubbles. Sometimes a yellow-orange flame appeared.</a:t>
              </a:r>
            </a:p>
          </p:txBody>
        </p:sp>
        <p:sp>
          <p:nvSpPr>
            <p:cNvPr id="23563" name="Rectangle 7"/>
            <p:cNvSpPr>
              <a:spLocks noChangeArrowheads="1"/>
            </p:cNvSpPr>
            <p:nvPr/>
          </p:nvSpPr>
          <p:spPr bwMode="auto">
            <a:xfrm>
              <a:off x="612" y="1928"/>
              <a:ext cx="1455" cy="86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sodium</a:t>
              </a:r>
            </a:p>
          </p:txBody>
        </p:sp>
        <p:sp>
          <p:nvSpPr>
            <p:cNvPr id="23564" name="Rectangle 8"/>
            <p:cNvSpPr>
              <a:spLocks noChangeArrowheads="1"/>
            </p:cNvSpPr>
            <p:nvPr/>
          </p:nvSpPr>
          <p:spPr bwMode="auto">
            <a:xfrm>
              <a:off x="2109" y="1303"/>
              <a:ext cx="3393" cy="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Bubbles of gas are given off quite quickly. When tested with universal indicator the water is now alkaline.</a:t>
              </a:r>
              <a:endParaRPr lang="en-GB" sz="2200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sp>
          <p:nvSpPr>
            <p:cNvPr id="23565" name="Rectangle 9"/>
            <p:cNvSpPr>
              <a:spLocks noChangeArrowheads="1"/>
            </p:cNvSpPr>
            <p:nvPr/>
          </p:nvSpPr>
          <p:spPr bwMode="auto">
            <a:xfrm>
              <a:off x="612" y="1277"/>
              <a:ext cx="1455" cy="65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lithium</a:t>
              </a:r>
            </a:p>
          </p:txBody>
        </p:sp>
        <p:sp>
          <p:nvSpPr>
            <p:cNvPr id="23566" name="Line 11"/>
            <p:cNvSpPr>
              <a:spLocks noChangeShapeType="1"/>
            </p:cNvSpPr>
            <p:nvPr/>
          </p:nvSpPr>
          <p:spPr bwMode="auto">
            <a:xfrm>
              <a:off x="612" y="1014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2"/>
            <p:cNvSpPr>
              <a:spLocks noChangeShapeType="1"/>
            </p:cNvSpPr>
            <p:nvPr/>
          </p:nvSpPr>
          <p:spPr bwMode="auto">
            <a:xfrm>
              <a:off x="612" y="1933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3"/>
            <p:cNvSpPr>
              <a:spLocks noChangeShapeType="1"/>
            </p:cNvSpPr>
            <p:nvPr/>
          </p:nvSpPr>
          <p:spPr bwMode="auto">
            <a:xfrm>
              <a:off x="612" y="279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4"/>
            <p:cNvSpPr>
              <a:spLocks noChangeShapeType="1"/>
            </p:cNvSpPr>
            <p:nvPr/>
          </p:nvSpPr>
          <p:spPr bwMode="auto">
            <a:xfrm>
              <a:off x="612" y="3482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5"/>
            <p:cNvSpPr>
              <a:spLocks noChangeShapeType="1"/>
            </p:cNvSpPr>
            <p:nvPr/>
          </p:nvSpPr>
          <p:spPr bwMode="auto">
            <a:xfrm>
              <a:off x="612" y="1017"/>
              <a:ext cx="0" cy="2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6"/>
            <p:cNvSpPr>
              <a:spLocks noChangeShapeType="1"/>
            </p:cNvSpPr>
            <p:nvPr/>
          </p:nvSpPr>
          <p:spPr bwMode="auto">
            <a:xfrm>
              <a:off x="2067" y="1014"/>
              <a:ext cx="0" cy="24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7"/>
            <p:cNvSpPr>
              <a:spLocks noChangeShapeType="1"/>
            </p:cNvSpPr>
            <p:nvPr/>
          </p:nvSpPr>
          <p:spPr bwMode="auto">
            <a:xfrm>
              <a:off x="5460" y="1008"/>
              <a:ext cx="0" cy="247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40"/>
            <p:cNvSpPr>
              <a:spLocks noChangeShapeType="1"/>
            </p:cNvSpPr>
            <p:nvPr/>
          </p:nvSpPr>
          <p:spPr bwMode="auto">
            <a:xfrm>
              <a:off x="616" y="128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Text Box 41"/>
            <p:cNvSpPr txBox="1">
              <a:spLocks noChangeArrowheads="1"/>
            </p:cNvSpPr>
            <p:nvPr/>
          </p:nvSpPr>
          <p:spPr bwMode="auto">
            <a:xfrm>
              <a:off x="657" y="999"/>
              <a:ext cx="39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sz="2600" b="1">
                  <a:solidFill>
                    <a:srgbClr val="FF6600"/>
                  </a:solidFill>
                </a:rPr>
                <a:t>Metal                Reaction with water</a:t>
              </a:r>
            </a:p>
          </p:txBody>
        </p:sp>
      </p:grpSp>
      <p:sp>
        <p:nvSpPr>
          <p:cNvPr id="319530" name="Text Box 42"/>
          <p:cNvSpPr txBox="1">
            <a:spLocks noChangeArrowheads="1"/>
          </p:cNvSpPr>
          <p:nvPr/>
        </p:nvSpPr>
        <p:spPr bwMode="auto">
          <a:xfrm>
            <a:off x="657225" y="5573713"/>
            <a:ext cx="803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Which of these metals is the </a:t>
            </a:r>
            <a:r>
              <a:rPr lang="en-GB" sz="2400" b="1">
                <a:solidFill>
                  <a:srgbClr val="010067"/>
                </a:solidFill>
              </a:rPr>
              <a:t>most reactive</a:t>
            </a:r>
            <a:r>
              <a:rPr lang="en-GB" sz="2400">
                <a:solidFill>
                  <a:srgbClr val="010067"/>
                </a:solidFill>
              </a:rPr>
              <a:t> with water?</a:t>
            </a:r>
          </a:p>
        </p:txBody>
      </p:sp>
      <p:sp>
        <p:nvSpPr>
          <p:cNvPr id="319531" name="Text Box 43"/>
          <p:cNvSpPr txBox="1">
            <a:spLocks noChangeArrowheads="1"/>
          </p:cNvSpPr>
          <p:nvPr/>
        </p:nvSpPr>
        <p:spPr bwMode="auto">
          <a:xfrm>
            <a:off x="754063" y="5940425"/>
            <a:ext cx="763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Which of these metals </a:t>
            </a:r>
            <a:r>
              <a:rPr lang="en-GB">
                <a:solidFill>
                  <a:srgbClr val="010067"/>
                </a:solidFill>
              </a:rPr>
              <a:t>is the </a:t>
            </a:r>
            <a:r>
              <a:rPr lang="en-GB" b="1">
                <a:solidFill>
                  <a:srgbClr val="010067"/>
                </a:solidFill>
              </a:rPr>
              <a:t>least reactive</a:t>
            </a:r>
            <a:r>
              <a:rPr lang="en-GB"/>
              <a:t> </a:t>
            </a:r>
            <a:r>
              <a:rPr lang="en-GB" sz="2400">
                <a:solidFill>
                  <a:srgbClr val="010067"/>
                </a:solidFill>
              </a:rPr>
              <a:t>with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8" grpId="0" animBg="1"/>
      <p:bldP spid="319510" grpId="0"/>
      <p:bldP spid="319530" grpId="0"/>
      <p:bldP spid="319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647700" y="4800600"/>
            <a:ext cx="82740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Copper is used in plumbing and silver and gold in jewellery. 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7"/>
                </a:solidFill>
              </a:rPr>
              <a:t>Why are these </a:t>
            </a:r>
            <a:r>
              <a:rPr lang="en-GB" sz="2400" b="1">
                <a:solidFill>
                  <a:srgbClr val="010067"/>
                </a:solidFill>
              </a:rPr>
              <a:t>unreactive</a:t>
            </a:r>
            <a:r>
              <a:rPr lang="en-GB" sz="2400">
                <a:solidFill>
                  <a:srgbClr val="010067"/>
                </a:solidFill>
              </a:rPr>
              <a:t> metals suitable for such uses?</a:t>
            </a:r>
          </a:p>
        </p:txBody>
      </p:sp>
      <p:sp>
        <p:nvSpPr>
          <p:cNvPr id="24579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water – more observations</a:t>
            </a:r>
            <a:endParaRPr lang="en-US" smtClean="0"/>
          </a:p>
        </p:txBody>
      </p:sp>
      <p:sp>
        <p:nvSpPr>
          <p:cNvPr id="322584" name="Oval 24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2586" name="Text Box 26"/>
          <p:cNvSpPr txBox="1">
            <a:spLocks noChangeArrowheads="1"/>
          </p:cNvSpPr>
          <p:nvPr/>
        </p:nvSpPr>
        <p:spPr bwMode="auto">
          <a:xfrm>
            <a:off x="611188" y="692150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James investigated </a:t>
            </a:r>
            <a:r>
              <a:rPr lang="en-GB" sz="2400" b="1">
                <a:solidFill>
                  <a:srgbClr val="010066"/>
                </a:solidFill>
              </a:rPr>
              <a:t>how reactive</a:t>
            </a:r>
            <a:r>
              <a:rPr lang="en-GB" sz="2400">
                <a:solidFill>
                  <a:srgbClr val="010066"/>
                </a:solidFill>
              </a:rPr>
              <a:t> other metals are with water and made these observations.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981075" y="1585913"/>
            <a:ext cx="7743825" cy="2995612"/>
            <a:chOff x="618" y="999"/>
            <a:chExt cx="4878" cy="1887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2103" y="2150"/>
              <a:ext cx="3393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GB" sz="2200">
                  <a:solidFill>
                    <a:srgbClr val="010066"/>
                  </a:solidFill>
                  <a:latin typeface="Comic Sans MS" pitchFamily="66" charset="0"/>
                </a:rPr>
                <a:t>No reaction.</a:t>
              </a:r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625" y="2138"/>
              <a:ext cx="1439" cy="39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silver</a:t>
              </a:r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2103" y="1766"/>
              <a:ext cx="3393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No reaction.</a:t>
              </a:r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618" y="1766"/>
              <a:ext cx="1446" cy="37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copper</a:t>
              </a:r>
            </a:p>
          </p:txBody>
        </p:sp>
        <p:sp>
          <p:nvSpPr>
            <p:cNvPr id="24587" name="Rectangle 8"/>
            <p:cNvSpPr>
              <a:spLocks noChangeArrowheads="1"/>
            </p:cNvSpPr>
            <p:nvPr/>
          </p:nvSpPr>
          <p:spPr bwMode="auto">
            <a:xfrm>
              <a:off x="2118" y="1286"/>
              <a:ext cx="2757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US" sz="2200">
                  <a:solidFill>
                    <a:srgbClr val="010066"/>
                  </a:solidFill>
                  <a:latin typeface="Comic Sans MS" pitchFamily="66" charset="0"/>
                </a:rPr>
                <a:t>Reacts slowly with cold water but reacts quickly with steam.</a:t>
              </a:r>
              <a:endParaRPr lang="en-GB" sz="2200">
                <a:solidFill>
                  <a:srgbClr val="010066"/>
                </a:solidFill>
                <a:latin typeface="Comic Sans MS" pitchFamily="66" charset="0"/>
              </a:endParaRPr>
            </a:p>
          </p:txBody>
        </p:sp>
        <p:sp>
          <p:nvSpPr>
            <p:cNvPr id="24588" name="Rectangle 9"/>
            <p:cNvSpPr>
              <a:spLocks noChangeArrowheads="1"/>
            </p:cNvSpPr>
            <p:nvPr/>
          </p:nvSpPr>
          <p:spPr bwMode="auto">
            <a:xfrm>
              <a:off x="618" y="1286"/>
              <a:ext cx="1455" cy="48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magnesium</a:t>
              </a:r>
            </a:p>
          </p:txBody>
        </p:sp>
        <p:sp>
          <p:nvSpPr>
            <p:cNvPr id="24589" name="Rectangle 11"/>
            <p:cNvSpPr>
              <a:spLocks noChangeArrowheads="1"/>
            </p:cNvSpPr>
            <p:nvPr/>
          </p:nvSpPr>
          <p:spPr bwMode="auto">
            <a:xfrm>
              <a:off x="2103" y="2486"/>
              <a:ext cx="3393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50000"/>
                </a:spcBef>
              </a:pPr>
              <a:r>
                <a:rPr lang="en-GB" sz="2200">
                  <a:solidFill>
                    <a:srgbClr val="010066"/>
                  </a:solidFill>
                  <a:latin typeface="Comic Sans MS" pitchFamily="66" charset="0"/>
                </a:rPr>
                <a:t>No reaction.</a:t>
              </a:r>
            </a:p>
          </p:txBody>
        </p:sp>
        <p:sp>
          <p:nvSpPr>
            <p:cNvPr id="24590" name="Rectangle 12"/>
            <p:cNvSpPr>
              <a:spLocks noChangeArrowheads="1"/>
            </p:cNvSpPr>
            <p:nvPr/>
          </p:nvSpPr>
          <p:spPr bwMode="auto">
            <a:xfrm>
              <a:off x="618" y="2502"/>
              <a:ext cx="1455" cy="38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r>
                <a:rPr lang="en-GB" sz="2800" b="1">
                  <a:solidFill>
                    <a:srgbClr val="010066"/>
                  </a:solidFill>
                </a:rPr>
                <a:t>gold</a:t>
              </a:r>
            </a:p>
          </p:txBody>
        </p:sp>
        <p:sp>
          <p:nvSpPr>
            <p:cNvPr id="24591" name="Line 14"/>
            <p:cNvSpPr>
              <a:spLocks noChangeShapeType="1"/>
            </p:cNvSpPr>
            <p:nvPr/>
          </p:nvSpPr>
          <p:spPr bwMode="auto">
            <a:xfrm flipH="1">
              <a:off x="2058" y="1019"/>
              <a:ext cx="15" cy="18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618" y="1019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618" y="176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8"/>
            <p:cNvSpPr>
              <a:spLocks noChangeShapeType="1"/>
            </p:cNvSpPr>
            <p:nvPr/>
          </p:nvSpPr>
          <p:spPr bwMode="auto">
            <a:xfrm>
              <a:off x="618" y="2134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5466" y="1019"/>
              <a:ext cx="0" cy="18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618" y="2502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618" y="2870"/>
              <a:ext cx="484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618" y="1019"/>
              <a:ext cx="0" cy="18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43"/>
            <p:cNvSpPr>
              <a:spLocks noChangeShapeType="1"/>
            </p:cNvSpPr>
            <p:nvPr/>
          </p:nvSpPr>
          <p:spPr bwMode="auto">
            <a:xfrm>
              <a:off x="623" y="1291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Text Box 45"/>
            <p:cNvSpPr txBox="1">
              <a:spLocks noChangeArrowheads="1"/>
            </p:cNvSpPr>
            <p:nvPr/>
          </p:nvSpPr>
          <p:spPr bwMode="auto">
            <a:xfrm>
              <a:off x="657" y="999"/>
              <a:ext cx="399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rgbClr val="00FFFF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sz="2600" b="1">
                  <a:solidFill>
                    <a:srgbClr val="FF6600"/>
                  </a:solidFill>
                </a:rPr>
                <a:t>Metal                Reaction with water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0" grpId="0" build="p"/>
      <p:bldP spid="322584" grpId="0" animBg="1"/>
      <p:bldP spid="3225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5562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en-GB" sz="2600">
              <a:solidFill>
                <a:schemeClr val="bg1"/>
              </a:solidFill>
              <a:cs typeface="Courier New" pitchFamily="49" charset="0"/>
            </a:endParaRPr>
          </a:p>
          <a:p>
            <a:pPr>
              <a:spcBef>
                <a:spcPct val="50000"/>
              </a:spcBef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16913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</a:t>
            </a:r>
            <a:r>
              <a:rPr lang="en-GB" sz="2000" smtClean="0"/>
              <a:t> </a:t>
            </a:r>
            <a:r>
              <a:rPr lang="en-GB" smtClean="0"/>
              <a:t>and</a:t>
            </a:r>
            <a:r>
              <a:rPr lang="en-GB" sz="2000" smtClean="0"/>
              <a:t> </a:t>
            </a:r>
            <a:r>
              <a:rPr lang="en-GB" smtClean="0"/>
              <a:t>water</a:t>
            </a:r>
            <a:r>
              <a:rPr lang="en-GB" sz="1400" smtClean="0"/>
              <a:t> </a:t>
            </a:r>
            <a:r>
              <a:rPr lang="en-GB" smtClean="0"/>
              <a:t>–</a:t>
            </a:r>
            <a:r>
              <a:rPr lang="en-GB" sz="1400" smtClean="0"/>
              <a:t> </a:t>
            </a:r>
            <a:r>
              <a:rPr lang="en-GB" smtClean="0"/>
              <a:t>using unreactive</a:t>
            </a:r>
            <a:r>
              <a:rPr lang="en-GB" sz="2000" smtClean="0"/>
              <a:t> </a:t>
            </a:r>
            <a:r>
              <a:rPr lang="en-GB" smtClean="0"/>
              <a:t>metals</a:t>
            </a:r>
            <a:endParaRPr lang="en-US" smtClean="0"/>
          </a:p>
        </p:txBody>
      </p:sp>
      <p:pic>
        <p:nvPicPr>
          <p:cNvPr id="25604" name="Picture 9" descr="9Fa_BI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798513"/>
            <a:ext cx="43402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0" name="Oval 10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649288" y="701675"/>
            <a:ext cx="39608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400">
                <a:solidFill>
                  <a:srgbClr val="010066"/>
                </a:solidFill>
              </a:rPr>
              <a:t>The words “plumber” and “plumbing” come from </a:t>
            </a:r>
            <a:r>
              <a:rPr lang="en-GB" sz="2400" b="1" i="1">
                <a:solidFill>
                  <a:srgbClr val="010066"/>
                </a:solidFill>
              </a:rPr>
              <a:t>plumbum</a:t>
            </a:r>
            <a:r>
              <a:rPr lang="en-GB" sz="2400">
                <a:solidFill>
                  <a:srgbClr val="010066"/>
                </a:solidFill>
              </a:rPr>
              <a:t> (the Latin word for lead) because the ancient Romans used lead for their water pipes.</a:t>
            </a:r>
          </a:p>
        </p:txBody>
      </p:sp>
      <p:pic>
        <p:nvPicPr>
          <p:cNvPr id="25607" name="Picture 13" descr="copper pipes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t="10629" b="1181"/>
          <a:stretch>
            <a:fillRect/>
          </a:stretch>
        </p:blipFill>
        <p:spPr bwMode="auto">
          <a:xfrm>
            <a:off x="765175" y="3381375"/>
            <a:ext cx="349726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4384675" y="3284538"/>
            <a:ext cx="47879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Lead reacts very slowly with water making it poisonous, so this metal is no longer used in plumbing. </a:t>
            </a:r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010066"/>
                </a:solidFill>
              </a:rPr>
              <a:t>Copper</a:t>
            </a:r>
            <a:r>
              <a:rPr lang="en-GB" sz="2400">
                <a:solidFill>
                  <a:srgbClr val="010066"/>
                </a:solidFill>
              </a:rPr>
              <a:t> is a much better metal for water pipes because it does not react at all with water – plumbers should be renamed coppers!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58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58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0" grpId="0" animBg="1"/>
      <p:bldP spid="358411" grpId="0"/>
      <p:bldP spid="3584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28650" y="711200"/>
            <a:ext cx="9118600" cy="135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rgbClr val="010067"/>
                </a:solidFill>
                <a:ea typeface="MS Mincho" pitchFamily="49" charset="-128"/>
              </a:rPr>
              <a:t>Put the following metals in order of reactivity based on their reaction with water, starting with the most reactive: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copper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gold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magnesium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lithium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potassium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silver</a:t>
            </a:r>
            <a:r>
              <a:rPr lang="en-GB" sz="2000" smtClean="0">
                <a:solidFill>
                  <a:srgbClr val="010067"/>
                </a:solidFill>
                <a:ea typeface="MS Mincho" pitchFamily="49" charset="-128"/>
              </a:rPr>
              <a:t>,</a:t>
            </a:r>
            <a:r>
              <a:rPr lang="en-GB" sz="1000" smtClean="0">
                <a:solidFill>
                  <a:srgbClr val="010067"/>
                </a:solidFill>
                <a:ea typeface="MS Mincho" pitchFamily="49" charset="-128"/>
              </a:rPr>
              <a:t> </a:t>
            </a:r>
            <a:r>
              <a:rPr lang="en-GB" sz="2400" b="1" smtClean="0">
                <a:solidFill>
                  <a:srgbClr val="010067"/>
                </a:solidFill>
                <a:ea typeface="MS Mincho" pitchFamily="49" charset="-128"/>
              </a:rPr>
              <a:t>sodium</a:t>
            </a:r>
            <a:r>
              <a:rPr lang="en-GB" sz="1200" b="1" smtClean="0">
                <a:solidFill>
                  <a:srgbClr val="010067"/>
                </a:solidFill>
                <a:ea typeface="MS Mincho" pitchFamily="49" charset="-128"/>
              </a:rPr>
              <a:t>.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292475" y="2286000"/>
            <a:ext cx="2492375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potassium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3292475" y="3128963"/>
            <a:ext cx="2492375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sodium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3292475" y="3973513"/>
            <a:ext cx="2492375" cy="528637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lithium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3292475" y="4816475"/>
            <a:ext cx="2492375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magnesium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2628900" y="5661025"/>
            <a:ext cx="3887788" cy="528638"/>
          </a:xfrm>
          <a:prstGeom prst="rect">
            <a:avLst/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FFFF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</a:rPr>
              <a:t>copper, silver, gold</a:t>
            </a:r>
          </a:p>
        </p:txBody>
      </p:sp>
      <p:sp>
        <p:nvSpPr>
          <p:cNvPr id="26632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5113" cy="549275"/>
          </a:xfrm>
        </p:spPr>
        <p:txBody>
          <a:bodyPr/>
          <a:lstStyle/>
          <a:p>
            <a:pPr eaLnBrk="1" hangingPunct="1"/>
            <a:r>
              <a:rPr lang="en-GB" smtClean="0"/>
              <a:t>      Metals and water – order of reactivity</a:t>
            </a:r>
            <a:endParaRPr lang="en-US" smtClean="0"/>
          </a:p>
        </p:txBody>
      </p:sp>
      <p:sp>
        <p:nvSpPr>
          <p:cNvPr id="323596" name="Oval 12"/>
          <p:cNvSpPr>
            <a:spLocks noChangeAspect="1" noChangeArrowheads="1"/>
          </p:cNvSpPr>
          <p:nvPr/>
        </p:nvSpPr>
        <p:spPr bwMode="auto">
          <a:xfrm>
            <a:off x="287338" y="79375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animBg="1" autoUpdateAnimBg="0"/>
      <p:bldP spid="323589" grpId="0" animBg="1" autoUpdateAnimBg="0"/>
      <p:bldP spid="323590" grpId="0" animBg="1" autoUpdateAnimBg="0"/>
      <p:bldP spid="323591" grpId="0" animBg="1" autoUpdateAnimBg="0"/>
      <p:bldP spid="323592" grpId="0" animBg="1" autoUpdateAnimBg="0"/>
    </p:bldLst>
  </p:timing>
</p:sld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6067</TotalTime>
  <Words>2893</Words>
  <Application>Microsoft Office PowerPoint</Application>
  <PresentationFormat>On-screen Show (4:3)</PresentationFormat>
  <Paragraphs>909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Monotype Sorts</vt:lpstr>
      <vt:lpstr>Comic Sans MS</vt:lpstr>
      <vt:lpstr>Courier New</vt:lpstr>
      <vt:lpstr>MS Mincho</vt:lpstr>
      <vt:lpstr>Wingdings</vt:lpstr>
      <vt:lpstr>Webdings</vt:lpstr>
      <vt:lpstr>Times New Roman</vt:lpstr>
      <vt:lpstr>1_master</vt:lpstr>
      <vt:lpstr>Micrografx Picture Publisher 7 Image</vt:lpstr>
      <vt:lpstr>PowerPoint Presentation</vt:lpstr>
      <vt:lpstr>PowerPoint Presentation</vt:lpstr>
      <vt:lpstr>      Metals and water</vt:lpstr>
      <vt:lpstr>      Metals and water – general equation</vt:lpstr>
      <vt:lpstr>      Metals and water – equations</vt:lpstr>
      <vt:lpstr>      Metals and water – observations</vt:lpstr>
      <vt:lpstr>      Metals and water – more observations</vt:lpstr>
      <vt:lpstr>      Metals and water – using unreactive metals</vt:lpstr>
      <vt:lpstr>      Metals and water – order of reactivity</vt:lpstr>
      <vt:lpstr>PowerPoint Presentation</vt:lpstr>
      <vt:lpstr>      Metals and oxygen – general equation</vt:lpstr>
      <vt:lpstr>      Metals and oxygen – equations</vt:lpstr>
      <vt:lpstr>      Metals and oxygen – observations</vt:lpstr>
      <vt:lpstr>      Metals and oxygen – order of reactivity</vt:lpstr>
      <vt:lpstr>PowerPoint Presentation</vt:lpstr>
      <vt:lpstr>      Metals and acid – the acid test</vt:lpstr>
      <vt:lpstr>      Metals and acid – experiment</vt:lpstr>
      <vt:lpstr>      Metals and acid – general equation</vt:lpstr>
      <vt:lpstr>      Metals and hydrochloric acid – equations</vt:lpstr>
      <vt:lpstr>      Metals and sulfuric acid – equations</vt:lpstr>
      <vt:lpstr>      Metals and nitric acid – equations</vt:lpstr>
      <vt:lpstr>      Metals and acid – observations</vt:lpstr>
      <vt:lpstr>      Metals and acid – order of reactivity</vt:lpstr>
      <vt:lpstr>      Metals and acid – reactivity activity</vt:lpstr>
      <vt:lpstr>PowerPoint Presentation</vt:lpstr>
      <vt:lpstr>      Comparing orders of reactivity</vt:lpstr>
      <vt:lpstr>      The reactivity series</vt:lpstr>
      <vt:lpstr>      What is the order of metals?</vt:lpstr>
      <vt:lpstr>      Using the reactivity series</vt:lpstr>
      <vt:lpstr>      Simple reactions – predictions</vt:lpstr>
      <vt:lpstr>      When does displacement happen? </vt:lpstr>
      <vt:lpstr>      Displacement reactions – examples</vt:lpstr>
      <vt:lpstr>      Displacement reactions – observation</vt:lpstr>
      <vt:lpstr>      Displacement of sulfates – predictions</vt:lpstr>
      <vt:lpstr>      Displacement of sulfates – magnesium</vt:lpstr>
      <vt:lpstr>      Displacement of sulfates – zinc</vt:lpstr>
      <vt:lpstr>      Displacement of sulfates – iron</vt:lpstr>
      <vt:lpstr>      Displacement of sulfates – copper</vt:lpstr>
      <vt:lpstr>      Displacement of oxides</vt:lpstr>
      <vt:lpstr>      Displacement of oxides – predictions</vt:lpstr>
      <vt:lpstr>      Displacement of oxides – zinc</vt:lpstr>
      <vt:lpstr>      Displacement of oxides – iron</vt:lpstr>
      <vt:lpstr>      Displacement of oxides – copper</vt:lpstr>
      <vt:lpstr>      Displacement reactions – activity</vt:lpstr>
      <vt:lpstr>      Displacement reactions – activity</vt:lpstr>
      <vt:lpstr>      Contents</vt:lpstr>
      <vt:lpstr>      Glossary</vt:lpstr>
      <vt:lpstr>      True or false?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9F Patterns of Reactivity</dc:title>
  <dc:subject>KS3 Chemistry</dc:subject>
  <dc:creator>Boardworks Ltd</dc:creator>
  <cp:lastModifiedBy>Teacher E-Solutions</cp:lastModifiedBy>
  <cp:revision>514</cp:revision>
  <cp:lastPrinted>2000-09-06T14:07:33Z</cp:lastPrinted>
  <dcterms:created xsi:type="dcterms:W3CDTF">2000-07-23T14:30:27Z</dcterms:created>
  <dcterms:modified xsi:type="dcterms:W3CDTF">2019-01-18T16:37:45Z</dcterms:modified>
</cp:coreProperties>
</file>